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webp" ContentType="image/webp"/>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notesMasterIdLst>
    <p:notesMasterId r:id="rId101"/>
  </p:notesMasterIdLst>
  <p:sldIdLst>
    <p:sldId id="256" r:id="rId2"/>
    <p:sldId id="304" r:id="rId3"/>
    <p:sldId id="257" r:id="rId4"/>
    <p:sldId id="258" r:id="rId5"/>
    <p:sldId id="266" r:id="rId6"/>
    <p:sldId id="305" r:id="rId7"/>
    <p:sldId id="259" r:id="rId8"/>
    <p:sldId id="267" r:id="rId9"/>
    <p:sldId id="268" r:id="rId10"/>
    <p:sldId id="269" r:id="rId11"/>
    <p:sldId id="270" r:id="rId12"/>
    <p:sldId id="276" r:id="rId13"/>
    <p:sldId id="260" r:id="rId14"/>
    <p:sldId id="277" r:id="rId15"/>
    <p:sldId id="278" r:id="rId16"/>
    <p:sldId id="279" r:id="rId17"/>
    <p:sldId id="282" r:id="rId18"/>
    <p:sldId id="306" r:id="rId19"/>
    <p:sldId id="307" r:id="rId20"/>
    <p:sldId id="308" r:id="rId21"/>
    <p:sldId id="309" r:id="rId22"/>
    <p:sldId id="283" r:id="rId23"/>
    <p:sldId id="274" r:id="rId24"/>
    <p:sldId id="261" r:id="rId25"/>
    <p:sldId id="286" r:id="rId26"/>
    <p:sldId id="287" r:id="rId27"/>
    <p:sldId id="288" r:id="rId28"/>
    <p:sldId id="289" r:id="rId29"/>
    <p:sldId id="290" r:id="rId30"/>
    <p:sldId id="291" r:id="rId31"/>
    <p:sldId id="293" r:id="rId32"/>
    <p:sldId id="303" r:id="rId33"/>
    <p:sldId id="262" r:id="rId34"/>
    <p:sldId id="310" r:id="rId35"/>
    <p:sldId id="263" r:id="rId36"/>
    <p:sldId id="264" r:id="rId37"/>
    <p:sldId id="311" r:id="rId38"/>
    <p:sldId id="318" r:id="rId39"/>
    <p:sldId id="319" r:id="rId40"/>
    <p:sldId id="320" r:id="rId41"/>
    <p:sldId id="321" r:id="rId42"/>
    <p:sldId id="322" r:id="rId43"/>
    <p:sldId id="323" r:id="rId44"/>
    <p:sldId id="324" r:id="rId45"/>
    <p:sldId id="328" r:id="rId46"/>
    <p:sldId id="325" r:id="rId47"/>
    <p:sldId id="265" r:id="rId48"/>
    <p:sldId id="312" r:id="rId49"/>
    <p:sldId id="313" r:id="rId50"/>
    <p:sldId id="314" r:id="rId51"/>
    <p:sldId id="315" r:id="rId52"/>
    <p:sldId id="317" r:id="rId53"/>
    <p:sldId id="316" r:id="rId54"/>
    <p:sldId id="273" r:id="rId55"/>
    <p:sldId id="326" r:id="rId56"/>
    <p:sldId id="327" r:id="rId57"/>
    <p:sldId id="330" r:id="rId58"/>
    <p:sldId id="329" r:id="rId59"/>
    <p:sldId id="340" r:id="rId60"/>
    <p:sldId id="331" r:id="rId61"/>
    <p:sldId id="339" r:id="rId62"/>
    <p:sldId id="337" r:id="rId63"/>
    <p:sldId id="332" r:id="rId64"/>
    <p:sldId id="334" r:id="rId65"/>
    <p:sldId id="335" r:id="rId66"/>
    <p:sldId id="336" r:id="rId67"/>
    <p:sldId id="338" r:id="rId68"/>
    <p:sldId id="348" r:id="rId69"/>
    <p:sldId id="349" r:id="rId70"/>
    <p:sldId id="350" r:id="rId71"/>
    <p:sldId id="341" r:id="rId72"/>
    <p:sldId id="342" r:id="rId73"/>
    <p:sldId id="343" r:id="rId74"/>
    <p:sldId id="344" r:id="rId75"/>
    <p:sldId id="345" r:id="rId76"/>
    <p:sldId id="346" r:id="rId77"/>
    <p:sldId id="294" r:id="rId78"/>
    <p:sldId id="295" r:id="rId79"/>
    <p:sldId id="352" r:id="rId80"/>
    <p:sldId id="296" r:id="rId81"/>
    <p:sldId id="351" r:id="rId82"/>
    <p:sldId id="297" r:id="rId83"/>
    <p:sldId id="353" r:id="rId84"/>
    <p:sldId id="354" r:id="rId85"/>
    <p:sldId id="355" r:id="rId86"/>
    <p:sldId id="356" r:id="rId87"/>
    <p:sldId id="357" r:id="rId88"/>
    <p:sldId id="358" r:id="rId89"/>
    <p:sldId id="362" r:id="rId90"/>
    <p:sldId id="298" r:id="rId91"/>
    <p:sldId id="299" r:id="rId92"/>
    <p:sldId id="300" r:id="rId93"/>
    <p:sldId id="301" r:id="rId94"/>
    <p:sldId id="359" r:id="rId95"/>
    <p:sldId id="361" r:id="rId96"/>
    <p:sldId id="360" r:id="rId97"/>
    <p:sldId id="302" r:id="rId98"/>
    <p:sldId id="285" r:id="rId99"/>
    <p:sldId id="275" r:id="rId100"/>
  </p:sldIdLst>
  <p:sldSz cx="14630400" cy="8229600"/>
  <p:notesSz cx="8229600" cy="14630400"/>
  <p:embeddedFontLst>
    <p:embeddedFont>
      <p:font typeface="Alata" panose="020B0604020202020204" charset="0"/>
      <p:regular r:id="rId102"/>
    </p:embeddedFont>
    <p:embeddedFont>
      <p:font typeface="Book Antiqua" panose="02040602050305030304" pitchFamily="18" charset="0"/>
      <p:regular r:id="rId103"/>
      <p:bold r:id="rId104"/>
      <p:italic r:id="rId105"/>
      <p:boldItalic r:id="rId106"/>
    </p:embeddedFont>
    <p:embeddedFont>
      <p:font typeface="Catamaran" panose="020B0604020202020204" charset="0"/>
      <p:regular r:id="rId107"/>
      <p:bold r:id="rId108"/>
    </p:embeddedFont>
    <p:embeddedFont>
      <p:font typeface="Corbel" panose="020B0503020204020204" pitchFamily="34" charset="0"/>
      <p:regular r:id="rId109"/>
      <p:bold r:id="rId110"/>
      <p:italic r:id="rId111"/>
      <p:boldItalic r:id="rId112"/>
    </p:embeddedFont>
    <p:embeddedFont>
      <p:font typeface="Didact Gothic" panose="00000500000000000000" pitchFamily="2" charset="0"/>
      <p:regular r:id="rId113"/>
    </p:embeddedFont>
    <p:embeddedFont>
      <p:font typeface="Lato" panose="020F0502020204030203" pitchFamily="34" charset="0"/>
      <p:regular r:id="rId114"/>
      <p:bold r:id="rId115"/>
      <p:italic r:id="rId116"/>
      <p:boldItalic r:id="rId117"/>
    </p:embeddedFont>
    <p:embeddedFont>
      <p:font typeface="Open Sans" panose="020B0606030504020204" pitchFamily="34" charset="0"/>
      <p:regular r:id="rId118"/>
      <p:bold r:id="rId119"/>
      <p:italic r:id="rId120"/>
      <p:boldItalic r:id="rId121"/>
    </p:embeddedFont>
    <p:embeddedFont>
      <p:font typeface="Open Sans SemiBold" panose="020B0706030804020204" pitchFamily="34" charset="0"/>
      <p:bold r:id="rId122"/>
      <p:boldItalic r:id="rId123"/>
    </p:embeddedFont>
    <p:embeddedFont>
      <p:font typeface="Platypi" panose="020B0604020202020204" charset="0"/>
      <p:regular r:id="rId124"/>
    </p:embeddedFont>
    <p:embeddedFont>
      <p:font typeface="Source Serif Pro" panose="02040603050405020204" pitchFamily="18" charset="0"/>
      <p:regular r:id="rId125"/>
      <p:bold r:id="rId126"/>
      <p:italic r:id="rId127"/>
      <p:boldItalic r:id="rId128"/>
    </p:embeddedFont>
  </p:embeddedFontLst>
  <p:defaultTextStyle>
    <a:defPPr>
      <a:defRPr lang="ru-UA"/>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E92DC"/>
    <a:srgbClr val="CC00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53" d="100"/>
          <a:sy n="53" d="100"/>
        </p:scale>
        <p:origin x="676" y="2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17" Type="http://schemas.openxmlformats.org/officeDocument/2006/relationships/font" Target="fonts/font16.fntdata"/><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font" Target="fonts/font11.fntdata"/><Relationship Id="rId16" Type="http://schemas.openxmlformats.org/officeDocument/2006/relationships/slide" Target="slides/slide15.xml"/><Relationship Id="rId107" Type="http://schemas.openxmlformats.org/officeDocument/2006/relationships/font" Target="fonts/font6.fntdata"/><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font" Target="fonts/font1.fntdata"/><Relationship Id="rId123" Type="http://schemas.openxmlformats.org/officeDocument/2006/relationships/font" Target="fonts/font22.fntdata"/><Relationship Id="rId128" Type="http://schemas.openxmlformats.org/officeDocument/2006/relationships/font" Target="fonts/font27.fntdata"/><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font" Target="fonts/font12.fntdata"/><Relationship Id="rId118" Type="http://schemas.openxmlformats.org/officeDocument/2006/relationships/font" Target="fonts/font17.fntdata"/><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font" Target="fonts/font2.fntdata"/><Relationship Id="rId108" Type="http://schemas.openxmlformats.org/officeDocument/2006/relationships/font" Target="fonts/font7.fntdata"/><Relationship Id="rId124" Type="http://schemas.openxmlformats.org/officeDocument/2006/relationships/font" Target="fonts/font23.fntdata"/><Relationship Id="rId129" Type="http://schemas.openxmlformats.org/officeDocument/2006/relationships/presProps" Target="presProps.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font" Target="fonts/font13.fntdata"/><Relationship Id="rId119" Type="http://schemas.openxmlformats.org/officeDocument/2006/relationships/font" Target="fonts/font18.fntdata"/><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viewProps" Target="viewProps.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font" Target="fonts/font8.fntdata"/><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font" Target="fonts/font3.fntdata"/><Relationship Id="rId120" Type="http://schemas.openxmlformats.org/officeDocument/2006/relationships/font" Target="fonts/font19.fntdata"/><Relationship Id="rId125" Type="http://schemas.openxmlformats.org/officeDocument/2006/relationships/font" Target="fonts/font24.fntdata"/><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font" Target="fonts/font9.fntdata"/><Relationship Id="rId115" Type="http://schemas.openxmlformats.org/officeDocument/2006/relationships/font" Target="fonts/font14.fntdata"/><Relationship Id="rId131" Type="http://schemas.openxmlformats.org/officeDocument/2006/relationships/theme" Target="theme/theme1.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font" Target="fonts/font4.fntdata"/><Relationship Id="rId126" Type="http://schemas.openxmlformats.org/officeDocument/2006/relationships/font" Target="fonts/font25.fntdata"/><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font" Target="fonts/font20.fntdata"/><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font" Target="fonts/font15.fntdata"/><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font" Target="fonts/font10.fntdata"/><Relationship Id="rId132" Type="http://schemas.openxmlformats.org/officeDocument/2006/relationships/tableStyles" Target="tableStyles.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font" Target="fonts/font5.fntdata"/><Relationship Id="rId127" Type="http://schemas.openxmlformats.org/officeDocument/2006/relationships/font" Target="fonts/font26.fntdata"/><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notesMaster" Target="notesMasters/notesMaster1.xml"/><Relationship Id="rId122" Type="http://schemas.openxmlformats.org/officeDocument/2006/relationships/font" Target="fonts/font21.fntdata"/><Relationship Id="rId4" Type="http://schemas.openxmlformats.org/officeDocument/2006/relationships/slide" Target="slides/slide3.xml"/><Relationship Id="rId9" Type="http://schemas.openxmlformats.org/officeDocument/2006/relationships/slide" Target="slides/slide8.xml"/><Relationship Id="rId26" Type="http://schemas.openxmlformats.org/officeDocument/2006/relationships/slide" Target="slides/slide2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93110368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385725951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332787770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161286881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35</a:t>
            </a:fld>
            <a:endParaRPr lang="en-US"/>
          </a:p>
        </p:txBody>
      </p:sp>
    </p:spTree>
    <p:extLst>
      <p:ext uri="{BB962C8B-B14F-4D97-AF65-F5344CB8AC3E}">
        <p14:creationId xmlns:p14="http://schemas.microsoft.com/office/powerpoint/2010/main" val="102959606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36</a:t>
            </a:fld>
            <a:endParaRPr lang="en-US"/>
          </a:p>
        </p:txBody>
      </p:sp>
    </p:spTree>
    <p:extLst>
      <p:ext uri="{BB962C8B-B14F-4D97-AF65-F5344CB8AC3E}">
        <p14:creationId xmlns:p14="http://schemas.microsoft.com/office/powerpoint/2010/main" val="183574477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4"/>
        <p:cNvGrpSpPr/>
        <p:nvPr/>
      </p:nvGrpSpPr>
      <p:grpSpPr>
        <a:xfrm>
          <a:off x="0" y="0"/>
          <a:ext cx="0" cy="0"/>
          <a:chOff x="0" y="0"/>
          <a:chExt cx="0" cy="0"/>
        </a:xfrm>
      </p:grpSpPr>
      <p:sp>
        <p:nvSpPr>
          <p:cNvPr id="335" name="Google Shape;335;p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36" name="Google Shape;336;p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8"/>
        <p:cNvGrpSpPr/>
        <p:nvPr/>
      </p:nvGrpSpPr>
      <p:grpSpPr>
        <a:xfrm>
          <a:off x="0" y="0"/>
          <a:ext cx="0" cy="0"/>
          <a:chOff x="0" y="0"/>
          <a:chExt cx="0" cy="0"/>
        </a:xfrm>
      </p:grpSpPr>
      <p:sp>
        <p:nvSpPr>
          <p:cNvPr id="439" name="Google Shape;439;p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440" name="Google Shape;440;p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6"/>
        <p:cNvGrpSpPr/>
        <p:nvPr/>
      </p:nvGrpSpPr>
      <p:grpSpPr>
        <a:xfrm>
          <a:off x="0" y="0"/>
          <a:ext cx="0" cy="0"/>
          <a:chOff x="0" y="0"/>
          <a:chExt cx="0" cy="0"/>
        </a:xfrm>
      </p:grpSpPr>
      <p:sp>
        <p:nvSpPr>
          <p:cNvPr id="457" name="Google Shape;457;p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458" name="Google Shape;458;p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9"/>
        <p:cNvGrpSpPr/>
        <p:nvPr/>
      </p:nvGrpSpPr>
      <p:grpSpPr>
        <a:xfrm>
          <a:off x="0" y="0"/>
          <a:ext cx="0" cy="0"/>
          <a:chOff x="0" y="0"/>
          <a:chExt cx="0" cy="0"/>
        </a:xfrm>
      </p:grpSpPr>
      <p:sp>
        <p:nvSpPr>
          <p:cNvPr id="510" name="Google Shape;510;p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511" name="Google Shape;511;p1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6"/>
        <p:cNvGrpSpPr/>
        <p:nvPr/>
      </p:nvGrpSpPr>
      <p:grpSpPr>
        <a:xfrm>
          <a:off x="0" y="0"/>
          <a:ext cx="0" cy="0"/>
          <a:chOff x="0" y="0"/>
          <a:chExt cx="0" cy="0"/>
        </a:xfrm>
      </p:grpSpPr>
      <p:sp>
        <p:nvSpPr>
          <p:cNvPr id="457" name="Google Shape;457;p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458" name="Google Shape;458;p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8366162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9"/>
        <p:cNvGrpSpPr/>
        <p:nvPr/>
      </p:nvGrpSpPr>
      <p:grpSpPr>
        <a:xfrm>
          <a:off x="0" y="0"/>
          <a:ext cx="0" cy="0"/>
          <a:chOff x="0" y="0"/>
          <a:chExt cx="0" cy="0"/>
        </a:xfrm>
      </p:grpSpPr>
      <p:sp>
        <p:nvSpPr>
          <p:cNvPr id="510" name="Google Shape;510;p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511" name="Google Shape;511;p1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520837349"/>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6"/>
        <p:cNvGrpSpPr/>
        <p:nvPr/>
      </p:nvGrpSpPr>
      <p:grpSpPr>
        <a:xfrm>
          <a:off x="0" y="0"/>
          <a:ext cx="0" cy="0"/>
          <a:chOff x="0" y="0"/>
          <a:chExt cx="0" cy="0"/>
        </a:xfrm>
      </p:grpSpPr>
      <p:sp>
        <p:nvSpPr>
          <p:cNvPr id="457" name="Google Shape;457;p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458" name="Google Shape;458;p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206570742"/>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9"/>
        <p:cNvGrpSpPr/>
        <p:nvPr/>
      </p:nvGrpSpPr>
      <p:grpSpPr>
        <a:xfrm>
          <a:off x="0" y="0"/>
          <a:ext cx="0" cy="0"/>
          <a:chOff x="0" y="0"/>
          <a:chExt cx="0" cy="0"/>
        </a:xfrm>
      </p:grpSpPr>
      <p:sp>
        <p:nvSpPr>
          <p:cNvPr id="480" name="Google Shape;480;p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481" name="Google Shape;481;p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6"/>
        <p:cNvGrpSpPr/>
        <p:nvPr/>
      </p:nvGrpSpPr>
      <p:grpSpPr>
        <a:xfrm>
          <a:off x="0" y="0"/>
          <a:ext cx="0" cy="0"/>
          <a:chOff x="0" y="0"/>
          <a:chExt cx="0" cy="0"/>
        </a:xfrm>
      </p:grpSpPr>
      <p:sp>
        <p:nvSpPr>
          <p:cNvPr id="357" name="Google Shape;357;p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58" name="Google Shape;358;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47</a:t>
            </a:fld>
            <a:endParaRPr lang="en-US"/>
          </a:p>
        </p:txBody>
      </p:sp>
    </p:spTree>
    <p:extLst>
      <p:ext uri="{BB962C8B-B14F-4D97-AF65-F5344CB8AC3E}">
        <p14:creationId xmlns:p14="http://schemas.microsoft.com/office/powerpoint/2010/main" val="3349762415"/>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48</a:t>
            </a:fld>
            <a:endParaRPr lang="en-US"/>
          </a:p>
        </p:txBody>
      </p:sp>
    </p:spTree>
    <p:extLst>
      <p:ext uri="{BB962C8B-B14F-4D97-AF65-F5344CB8AC3E}">
        <p14:creationId xmlns:p14="http://schemas.microsoft.com/office/powerpoint/2010/main" val="1299841790"/>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49</a:t>
            </a:fld>
            <a:endParaRPr lang="en-US"/>
          </a:p>
        </p:txBody>
      </p:sp>
    </p:spTree>
    <p:extLst>
      <p:ext uri="{BB962C8B-B14F-4D97-AF65-F5344CB8AC3E}">
        <p14:creationId xmlns:p14="http://schemas.microsoft.com/office/powerpoint/2010/main" val="85317489"/>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50</a:t>
            </a:fld>
            <a:endParaRPr lang="en-US"/>
          </a:p>
        </p:txBody>
      </p:sp>
    </p:spTree>
    <p:extLst>
      <p:ext uri="{BB962C8B-B14F-4D97-AF65-F5344CB8AC3E}">
        <p14:creationId xmlns:p14="http://schemas.microsoft.com/office/powerpoint/2010/main" val="2843369240"/>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51</a:t>
            </a:fld>
            <a:endParaRPr lang="en-US"/>
          </a:p>
        </p:txBody>
      </p:sp>
    </p:spTree>
    <p:extLst>
      <p:ext uri="{BB962C8B-B14F-4D97-AF65-F5344CB8AC3E}">
        <p14:creationId xmlns:p14="http://schemas.microsoft.com/office/powerpoint/2010/main" val="1359183035"/>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52</a:t>
            </a:fld>
            <a:endParaRPr lang="en-US"/>
          </a:p>
        </p:txBody>
      </p:sp>
    </p:spTree>
    <p:extLst>
      <p:ext uri="{BB962C8B-B14F-4D97-AF65-F5344CB8AC3E}">
        <p14:creationId xmlns:p14="http://schemas.microsoft.com/office/powerpoint/2010/main" val="1463746519"/>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53</a:t>
            </a:fld>
            <a:endParaRPr lang="en-US"/>
          </a:p>
        </p:txBody>
      </p:sp>
    </p:spTree>
    <p:extLst>
      <p:ext uri="{BB962C8B-B14F-4D97-AF65-F5344CB8AC3E}">
        <p14:creationId xmlns:p14="http://schemas.microsoft.com/office/powerpoint/2010/main" val="2649319924"/>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09"/>
        <p:cNvGrpSpPr/>
        <p:nvPr/>
      </p:nvGrpSpPr>
      <p:grpSpPr>
        <a:xfrm>
          <a:off x="0" y="0"/>
          <a:ext cx="0" cy="0"/>
          <a:chOff x="0" y="0"/>
          <a:chExt cx="0" cy="0"/>
        </a:xfrm>
      </p:grpSpPr>
      <p:sp>
        <p:nvSpPr>
          <p:cNvPr id="610" name="Google Shape;610;p1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611" name="Google Shape;611;p1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09"/>
        <p:cNvGrpSpPr/>
        <p:nvPr/>
      </p:nvGrpSpPr>
      <p:grpSpPr>
        <a:xfrm>
          <a:off x="0" y="0"/>
          <a:ext cx="0" cy="0"/>
          <a:chOff x="0" y="0"/>
          <a:chExt cx="0" cy="0"/>
        </a:xfrm>
      </p:grpSpPr>
      <p:sp>
        <p:nvSpPr>
          <p:cNvPr id="610" name="Google Shape;610;p1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611" name="Google Shape;611;p1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022845445"/>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2"/>
        <p:cNvGrpSpPr/>
        <p:nvPr/>
      </p:nvGrpSpPr>
      <p:grpSpPr>
        <a:xfrm>
          <a:off x="0" y="0"/>
          <a:ext cx="0" cy="0"/>
          <a:chOff x="0" y="0"/>
          <a:chExt cx="0" cy="0"/>
        </a:xfrm>
      </p:grpSpPr>
      <p:sp>
        <p:nvSpPr>
          <p:cNvPr id="553" name="Google Shape;553;p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554" name="Google Shape;554;p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4"/>
        <p:cNvGrpSpPr/>
        <p:nvPr/>
      </p:nvGrpSpPr>
      <p:grpSpPr>
        <a:xfrm>
          <a:off x="0" y="0"/>
          <a:ext cx="0" cy="0"/>
          <a:chOff x="0" y="0"/>
          <a:chExt cx="0" cy="0"/>
        </a:xfrm>
      </p:grpSpPr>
      <p:sp>
        <p:nvSpPr>
          <p:cNvPr id="405" name="Google Shape;405;p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406" name="Google Shape;406;p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1"/>
        <p:cNvGrpSpPr/>
        <p:nvPr/>
      </p:nvGrpSpPr>
      <p:grpSpPr>
        <a:xfrm>
          <a:off x="0" y="0"/>
          <a:ext cx="0" cy="0"/>
          <a:chOff x="0" y="0"/>
          <a:chExt cx="0" cy="0"/>
        </a:xfrm>
      </p:grpSpPr>
      <p:sp>
        <p:nvSpPr>
          <p:cNvPr id="592" name="Google Shape;592;p1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593" name="Google Shape;593;p1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5"/>
        <p:cNvGrpSpPr/>
        <p:nvPr/>
      </p:nvGrpSpPr>
      <p:grpSpPr>
        <a:xfrm>
          <a:off x="0" y="0"/>
          <a:ext cx="0" cy="0"/>
          <a:chOff x="0" y="0"/>
          <a:chExt cx="0" cy="0"/>
        </a:xfrm>
      </p:grpSpPr>
      <p:sp>
        <p:nvSpPr>
          <p:cNvPr id="376" name="Google Shape;376;p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77" name="Google Shape;377;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0"/>
        <p:cNvGrpSpPr/>
        <p:nvPr/>
      </p:nvGrpSpPr>
      <p:grpSpPr>
        <a:xfrm>
          <a:off x="0" y="0"/>
          <a:ext cx="0" cy="0"/>
          <a:chOff x="0" y="0"/>
          <a:chExt cx="0" cy="0"/>
        </a:xfrm>
      </p:grpSpPr>
      <p:sp>
        <p:nvSpPr>
          <p:cNvPr id="421" name="Google Shape;421;p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422" name="Google Shape;422;p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2"/>
        <p:cNvGrpSpPr/>
        <p:nvPr/>
      </p:nvGrpSpPr>
      <p:grpSpPr>
        <a:xfrm>
          <a:off x="0" y="0"/>
          <a:ext cx="0" cy="0"/>
          <a:chOff x="0" y="0"/>
          <a:chExt cx="0" cy="0"/>
        </a:xfrm>
      </p:grpSpPr>
      <p:sp>
        <p:nvSpPr>
          <p:cNvPr id="363" name="Google Shape;363;p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64" name="Google Shape;364;p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9"/>
        <p:cNvGrpSpPr/>
        <p:nvPr/>
      </p:nvGrpSpPr>
      <p:grpSpPr>
        <a:xfrm>
          <a:off x="0" y="0"/>
          <a:ext cx="0" cy="0"/>
          <a:chOff x="0" y="0"/>
          <a:chExt cx="0" cy="0"/>
        </a:xfrm>
      </p:grpSpPr>
      <p:sp>
        <p:nvSpPr>
          <p:cNvPr id="450" name="Google Shape;450;p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451" name="Google Shape;451;p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4"/>
        <p:cNvGrpSpPr/>
        <p:nvPr/>
      </p:nvGrpSpPr>
      <p:grpSpPr>
        <a:xfrm>
          <a:off x="0" y="0"/>
          <a:ext cx="0" cy="0"/>
          <a:chOff x="0" y="0"/>
          <a:chExt cx="0" cy="0"/>
        </a:xfrm>
      </p:grpSpPr>
      <p:sp>
        <p:nvSpPr>
          <p:cNvPr id="555" name="Google Shape;555;p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556" name="Google Shape;556;p1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6"/>
        <p:cNvGrpSpPr/>
        <p:nvPr/>
      </p:nvGrpSpPr>
      <p:grpSpPr>
        <a:xfrm>
          <a:off x="0" y="0"/>
          <a:ext cx="0" cy="0"/>
          <a:chOff x="0" y="0"/>
          <a:chExt cx="0" cy="0"/>
        </a:xfrm>
      </p:grpSpPr>
      <p:sp>
        <p:nvSpPr>
          <p:cNvPr id="387" name="Google Shape;387;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88" name="Google Shape;388;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6"/>
        <p:cNvGrpSpPr/>
        <p:nvPr/>
      </p:nvGrpSpPr>
      <p:grpSpPr>
        <a:xfrm>
          <a:off x="0" y="0"/>
          <a:ext cx="0" cy="0"/>
          <a:chOff x="0" y="0"/>
          <a:chExt cx="0" cy="0"/>
        </a:xfrm>
      </p:grpSpPr>
      <p:sp>
        <p:nvSpPr>
          <p:cNvPr id="387" name="Google Shape;387;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88" name="Google Shape;388;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2"/>
        <p:cNvGrpSpPr/>
        <p:nvPr/>
      </p:nvGrpSpPr>
      <p:grpSpPr>
        <a:xfrm>
          <a:off x="0" y="0"/>
          <a:ext cx="0" cy="0"/>
          <a:chOff x="0" y="0"/>
          <a:chExt cx="0" cy="0"/>
        </a:xfrm>
      </p:grpSpPr>
      <p:sp>
        <p:nvSpPr>
          <p:cNvPr id="463" name="Google Shape;463;p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464" name="Google Shape;464;p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2"/>
        <p:cNvGrpSpPr/>
        <p:nvPr/>
      </p:nvGrpSpPr>
      <p:grpSpPr>
        <a:xfrm>
          <a:off x="0" y="0"/>
          <a:ext cx="0" cy="0"/>
          <a:chOff x="0" y="0"/>
          <a:chExt cx="0" cy="0"/>
        </a:xfrm>
      </p:grpSpPr>
      <p:sp>
        <p:nvSpPr>
          <p:cNvPr id="363" name="Google Shape;363;p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64" name="Google Shape;364;p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842537703"/>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2"/>
        <p:cNvGrpSpPr/>
        <p:nvPr/>
      </p:nvGrpSpPr>
      <p:grpSpPr>
        <a:xfrm>
          <a:off x="0" y="0"/>
          <a:ext cx="0" cy="0"/>
          <a:chOff x="0" y="0"/>
          <a:chExt cx="0" cy="0"/>
        </a:xfrm>
      </p:grpSpPr>
      <p:sp>
        <p:nvSpPr>
          <p:cNvPr id="363" name="Google Shape;363;p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64" name="Google Shape;364;p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084484487"/>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2"/>
        <p:cNvGrpSpPr/>
        <p:nvPr/>
      </p:nvGrpSpPr>
      <p:grpSpPr>
        <a:xfrm>
          <a:off x="0" y="0"/>
          <a:ext cx="0" cy="0"/>
          <a:chOff x="0" y="0"/>
          <a:chExt cx="0" cy="0"/>
        </a:xfrm>
      </p:grpSpPr>
      <p:sp>
        <p:nvSpPr>
          <p:cNvPr id="363" name="Google Shape;363;p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64" name="Google Shape;364;p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71179013"/>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2"/>
        <p:cNvGrpSpPr/>
        <p:nvPr/>
      </p:nvGrpSpPr>
      <p:grpSpPr>
        <a:xfrm>
          <a:off x="0" y="0"/>
          <a:ext cx="0" cy="0"/>
          <a:chOff x="0" y="0"/>
          <a:chExt cx="0" cy="0"/>
        </a:xfrm>
      </p:grpSpPr>
      <p:sp>
        <p:nvSpPr>
          <p:cNvPr id="553" name="Google Shape;553;p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554" name="Google Shape;554;p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014027854"/>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2"/>
        <p:cNvGrpSpPr/>
        <p:nvPr/>
      </p:nvGrpSpPr>
      <p:grpSpPr>
        <a:xfrm>
          <a:off x="0" y="0"/>
          <a:ext cx="0" cy="0"/>
          <a:chOff x="0" y="0"/>
          <a:chExt cx="0" cy="0"/>
        </a:xfrm>
      </p:grpSpPr>
      <p:sp>
        <p:nvSpPr>
          <p:cNvPr id="463" name="Google Shape;463;p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464" name="Google Shape;464;p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977494001"/>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2"/>
        <p:cNvGrpSpPr/>
        <p:nvPr/>
      </p:nvGrpSpPr>
      <p:grpSpPr>
        <a:xfrm>
          <a:off x="0" y="0"/>
          <a:ext cx="0" cy="0"/>
          <a:chOff x="0" y="0"/>
          <a:chExt cx="0" cy="0"/>
        </a:xfrm>
      </p:grpSpPr>
      <p:sp>
        <p:nvSpPr>
          <p:cNvPr id="463" name="Google Shape;463;p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464" name="Google Shape;464;p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912620435"/>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2"/>
        <p:cNvGrpSpPr/>
        <p:nvPr/>
      </p:nvGrpSpPr>
      <p:grpSpPr>
        <a:xfrm>
          <a:off x="0" y="0"/>
          <a:ext cx="0" cy="0"/>
          <a:chOff x="0" y="0"/>
          <a:chExt cx="0" cy="0"/>
        </a:xfrm>
      </p:grpSpPr>
      <p:sp>
        <p:nvSpPr>
          <p:cNvPr id="463" name="Google Shape;463;p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464" name="Google Shape;464;p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944345757"/>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2"/>
        <p:cNvGrpSpPr/>
        <p:nvPr/>
      </p:nvGrpSpPr>
      <p:grpSpPr>
        <a:xfrm>
          <a:off x="0" y="0"/>
          <a:ext cx="0" cy="0"/>
          <a:chOff x="0" y="0"/>
          <a:chExt cx="0" cy="0"/>
        </a:xfrm>
      </p:grpSpPr>
      <p:sp>
        <p:nvSpPr>
          <p:cNvPr id="463" name="Google Shape;463;p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464" name="Google Shape;464;p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017458249"/>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2"/>
        <p:cNvGrpSpPr/>
        <p:nvPr/>
      </p:nvGrpSpPr>
      <p:grpSpPr>
        <a:xfrm>
          <a:off x="0" y="0"/>
          <a:ext cx="0" cy="0"/>
          <a:chOff x="0" y="0"/>
          <a:chExt cx="0" cy="0"/>
        </a:xfrm>
      </p:grpSpPr>
      <p:sp>
        <p:nvSpPr>
          <p:cNvPr id="323" name="Google Shape;323;ge9db65841b_0_4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24" name="Google Shape;324;ge9db65841b_0_4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6"/>
        <p:cNvGrpSpPr/>
        <p:nvPr/>
      </p:nvGrpSpPr>
      <p:grpSpPr>
        <a:xfrm>
          <a:off x="0" y="0"/>
          <a:ext cx="0" cy="0"/>
          <a:chOff x="0" y="0"/>
          <a:chExt cx="0" cy="0"/>
        </a:xfrm>
      </p:grpSpPr>
      <p:sp>
        <p:nvSpPr>
          <p:cNvPr id="907" name="Google Shape;907;gc88e40d1bb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08" name="Google Shape;908;gc88e40d1bb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99</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hyperlink" Target="http://bit.ly/2TyoMsr" TargetMode="External"/><Relationship Id="rId2" Type="http://schemas.openxmlformats.org/officeDocument/2006/relationships/hyperlink" Target="http://bit.ly/2Tynxth" TargetMode="External"/><Relationship Id="rId1" Type="http://schemas.openxmlformats.org/officeDocument/2006/relationships/slideMaster" Target="../slideMasters/slideMaster1.xml"/><Relationship Id="rId4" Type="http://schemas.openxmlformats.org/officeDocument/2006/relationships/hyperlink" Target="http://bit.ly/2TtBDfr" TargetMode="Externa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Slide 1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7F3F0"/>
          </a:solidFill>
          <a:ln/>
        </p:spPr>
      </p:sp>
      <p:sp>
        <p:nvSpPr>
          <p:cNvPr id="3" name="Shape 1"/>
          <p:cNvSpPr/>
          <p:nvPr/>
        </p:nvSpPr>
        <p:spPr>
          <a:xfrm>
            <a:off x="0" y="0"/>
            <a:ext cx="14630400" cy="8229600"/>
          </a:xfrm>
          <a:prstGeom prst="rect">
            <a:avLst/>
          </a:prstGeom>
          <a:solidFill>
            <a:srgbClr val="FFFFFF"/>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Slide 2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7F3F0"/>
          </a:solidFill>
          <a:ln/>
        </p:spPr>
      </p:sp>
      <p:sp>
        <p:nvSpPr>
          <p:cNvPr id="3" name="Shape 1"/>
          <p:cNvSpPr/>
          <p:nvPr/>
        </p:nvSpPr>
        <p:spPr>
          <a:xfrm>
            <a:off x="0" y="0"/>
            <a:ext cx="14630400" cy="8229600"/>
          </a:xfrm>
          <a:prstGeom prst="rect">
            <a:avLst/>
          </a:prstGeom>
          <a:solidFill>
            <a:srgbClr val="FFFFFF"/>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Slide 3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7F3F0"/>
          </a:solidFill>
          <a:ln/>
        </p:spPr>
      </p:sp>
      <p:sp>
        <p:nvSpPr>
          <p:cNvPr id="3" name="Shape 1"/>
          <p:cNvSpPr/>
          <p:nvPr/>
        </p:nvSpPr>
        <p:spPr>
          <a:xfrm>
            <a:off x="0" y="0"/>
            <a:ext cx="14630400" cy="8229600"/>
          </a:xfrm>
          <a:prstGeom prst="rect">
            <a:avLst/>
          </a:prstGeom>
          <a:solidFill>
            <a:srgbClr val="FFFFFF"/>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Slide 4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7F3F0"/>
          </a:solidFill>
          <a:ln/>
        </p:spPr>
      </p:sp>
      <p:sp>
        <p:nvSpPr>
          <p:cNvPr id="3" name="Shape 1"/>
          <p:cNvSpPr/>
          <p:nvPr/>
        </p:nvSpPr>
        <p:spPr>
          <a:xfrm>
            <a:off x="0" y="0"/>
            <a:ext cx="14630400" cy="8229600"/>
          </a:xfrm>
          <a:prstGeom prst="rect">
            <a:avLst/>
          </a:prstGeom>
          <a:solidFill>
            <a:srgbClr val="FFFFFF"/>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Slide 5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7F3F0"/>
          </a:solidFill>
          <a:ln/>
        </p:spPr>
      </p:sp>
      <p:sp>
        <p:nvSpPr>
          <p:cNvPr id="3" name="Shape 1"/>
          <p:cNvSpPr/>
          <p:nvPr/>
        </p:nvSpPr>
        <p:spPr>
          <a:xfrm>
            <a:off x="0" y="0"/>
            <a:ext cx="14630400" cy="8229600"/>
          </a:xfrm>
          <a:prstGeom prst="rect">
            <a:avLst/>
          </a:prstGeom>
          <a:solidFill>
            <a:srgbClr val="FFFFFF"/>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Slide 6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7F3F0"/>
          </a:solidFill>
          <a:ln/>
        </p:spPr>
      </p:sp>
      <p:sp>
        <p:nvSpPr>
          <p:cNvPr id="3" name="Shape 1"/>
          <p:cNvSpPr/>
          <p:nvPr/>
        </p:nvSpPr>
        <p:spPr>
          <a:xfrm>
            <a:off x="0" y="0"/>
            <a:ext cx="14630400" cy="8229600"/>
          </a:xfrm>
          <a:prstGeom prst="rect">
            <a:avLst/>
          </a:prstGeom>
          <a:solidFill>
            <a:srgbClr val="FFFFFF"/>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Slide 7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7F3F0"/>
          </a:solidFill>
          <a:ln/>
        </p:spPr>
      </p:sp>
      <p:sp>
        <p:nvSpPr>
          <p:cNvPr id="3" name="Shape 1"/>
          <p:cNvSpPr/>
          <p:nvPr/>
        </p:nvSpPr>
        <p:spPr>
          <a:xfrm>
            <a:off x="0" y="0"/>
            <a:ext cx="14630400" cy="8229600"/>
          </a:xfrm>
          <a:prstGeom prst="rect">
            <a:avLst/>
          </a:prstGeom>
          <a:solidFill>
            <a:srgbClr val="FFFFFF"/>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Slide 8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7F3F0"/>
          </a:solidFill>
          <a:ln/>
        </p:spPr>
      </p:sp>
      <p:sp>
        <p:nvSpPr>
          <p:cNvPr id="3" name="Shape 1"/>
          <p:cNvSpPr/>
          <p:nvPr/>
        </p:nvSpPr>
        <p:spPr>
          <a:xfrm>
            <a:off x="0" y="0"/>
            <a:ext cx="14630400" cy="8229600"/>
          </a:xfrm>
          <a:prstGeom prst="rect">
            <a:avLst/>
          </a:prstGeom>
          <a:solidFill>
            <a:srgbClr val="FFFFFF"/>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Slide 9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7F3F0"/>
          </a:solidFill>
          <a:ln/>
        </p:spPr>
      </p:sp>
      <p:sp>
        <p:nvSpPr>
          <p:cNvPr id="3" name="Shape 1"/>
          <p:cNvSpPr/>
          <p:nvPr/>
        </p:nvSpPr>
        <p:spPr>
          <a:xfrm>
            <a:off x="0" y="0"/>
            <a:ext cx="14630400" cy="8229600"/>
          </a:xfrm>
          <a:prstGeom prst="rect">
            <a:avLst/>
          </a:prstGeom>
          <a:solidFill>
            <a:srgbClr val="FFFFFF"/>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Slide 10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7F3F0"/>
          </a:solidFill>
          <a:ln/>
        </p:spPr>
      </p:sp>
      <p:sp>
        <p:nvSpPr>
          <p:cNvPr id="3" name="Shape 1"/>
          <p:cNvSpPr/>
          <p:nvPr/>
        </p:nvSpPr>
        <p:spPr>
          <a:xfrm>
            <a:off x="0" y="0"/>
            <a:ext cx="14630400" cy="8229600"/>
          </a:xfrm>
          <a:prstGeom prst="rect">
            <a:avLst/>
          </a:prstGeom>
          <a:solidFill>
            <a:srgbClr val="FFFFFF"/>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8"/>
        <p:cNvGrpSpPr/>
        <p:nvPr/>
      </p:nvGrpSpPr>
      <p:grpSpPr>
        <a:xfrm>
          <a:off x="0" y="0"/>
          <a:ext cx="0" cy="0"/>
          <a:chOff x="0" y="0"/>
          <a:chExt cx="0" cy="0"/>
        </a:xfrm>
      </p:grpSpPr>
    </p:spTree>
    <p:extLst>
      <p:ext uri="{BB962C8B-B14F-4D97-AF65-F5344CB8AC3E}">
        <p14:creationId xmlns:p14="http://schemas.microsoft.com/office/powerpoint/2010/main" val="198284386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able of contents">
  <p:cSld name="Table of contents">
    <p:spTree>
      <p:nvGrpSpPr>
        <p:cNvPr id="1" name="Shape 117"/>
        <p:cNvGrpSpPr/>
        <p:nvPr/>
      </p:nvGrpSpPr>
      <p:grpSpPr>
        <a:xfrm>
          <a:off x="0" y="0"/>
          <a:ext cx="0" cy="0"/>
          <a:chOff x="0" y="0"/>
          <a:chExt cx="0" cy="0"/>
        </a:xfrm>
      </p:grpSpPr>
      <p:sp>
        <p:nvSpPr>
          <p:cNvPr id="118" name="Google Shape;118;p13"/>
          <p:cNvSpPr txBox="1">
            <a:spLocks noGrp="1"/>
          </p:cNvSpPr>
          <p:nvPr>
            <p:ph type="title"/>
          </p:nvPr>
        </p:nvSpPr>
        <p:spPr>
          <a:xfrm>
            <a:off x="3842882" y="3135427"/>
            <a:ext cx="4214880" cy="844320"/>
          </a:xfrm>
          <a:prstGeom prst="rect">
            <a:avLst/>
          </a:prstGeom>
        </p:spPr>
        <p:txBody>
          <a:bodyPr spcFirstLastPara="1" wrap="square" lIns="91425" tIns="91425" rIns="91425" bIns="91425" anchor="t" anchorCtr="0">
            <a:noAutofit/>
          </a:bodyPr>
          <a:lstStyle>
            <a:lvl1pPr lvl="0" rtl="0">
              <a:spcBef>
                <a:spcPts val="0"/>
              </a:spcBef>
              <a:spcAft>
                <a:spcPts val="0"/>
              </a:spcAft>
              <a:buSzPts val="2400"/>
              <a:buNone/>
              <a:defRPr sz="3200">
                <a:latin typeface="Open Sans SemiBold"/>
                <a:ea typeface="Open Sans SemiBold"/>
                <a:cs typeface="Open Sans SemiBold"/>
                <a:sym typeface="Open Sans SemiBold"/>
              </a:defRPr>
            </a:lvl1pPr>
            <a:lvl2pPr lvl="1" rtl="0">
              <a:spcBef>
                <a:spcPts val="0"/>
              </a:spcBef>
              <a:spcAft>
                <a:spcPts val="0"/>
              </a:spcAft>
              <a:buSzPts val="2400"/>
              <a:buNone/>
              <a:defRPr sz="3840"/>
            </a:lvl2pPr>
            <a:lvl3pPr lvl="2" rtl="0">
              <a:spcBef>
                <a:spcPts val="0"/>
              </a:spcBef>
              <a:spcAft>
                <a:spcPts val="0"/>
              </a:spcAft>
              <a:buSzPts val="2400"/>
              <a:buNone/>
              <a:defRPr sz="3840"/>
            </a:lvl3pPr>
            <a:lvl4pPr lvl="3" rtl="0">
              <a:spcBef>
                <a:spcPts val="0"/>
              </a:spcBef>
              <a:spcAft>
                <a:spcPts val="0"/>
              </a:spcAft>
              <a:buSzPts val="2400"/>
              <a:buNone/>
              <a:defRPr sz="3840"/>
            </a:lvl4pPr>
            <a:lvl5pPr lvl="4" rtl="0">
              <a:spcBef>
                <a:spcPts val="0"/>
              </a:spcBef>
              <a:spcAft>
                <a:spcPts val="0"/>
              </a:spcAft>
              <a:buSzPts val="2400"/>
              <a:buNone/>
              <a:defRPr sz="3840"/>
            </a:lvl5pPr>
            <a:lvl6pPr lvl="5" rtl="0">
              <a:spcBef>
                <a:spcPts val="0"/>
              </a:spcBef>
              <a:spcAft>
                <a:spcPts val="0"/>
              </a:spcAft>
              <a:buSzPts val="2400"/>
              <a:buNone/>
              <a:defRPr sz="3840"/>
            </a:lvl6pPr>
            <a:lvl7pPr lvl="6" rtl="0">
              <a:spcBef>
                <a:spcPts val="0"/>
              </a:spcBef>
              <a:spcAft>
                <a:spcPts val="0"/>
              </a:spcAft>
              <a:buSzPts val="2400"/>
              <a:buNone/>
              <a:defRPr sz="3840"/>
            </a:lvl7pPr>
            <a:lvl8pPr lvl="7" rtl="0">
              <a:spcBef>
                <a:spcPts val="0"/>
              </a:spcBef>
              <a:spcAft>
                <a:spcPts val="0"/>
              </a:spcAft>
              <a:buSzPts val="2400"/>
              <a:buNone/>
              <a:defRPr sz="3840"/>
            </a:lvl8pPr>
            <a:lvl9pPr lvl="8" rtl="0">
              <a:spcBef>
                <a:spcPts val="0"/>
              </a:spcBef>
              <a:spcAft>
                <a:spcPts val="0"/>
              </a:spcAft>
              <a:buSzPts val="2400"/>
              <a:buNone/>
              <a:defRPr sz="3840"/>
            </a:lvl9pPr>
          </a:lstStyle>
          <a:p>
            <a:endParaRPr/>
          </a:p>
        </p:txBody>
      </p:sp>
      <p:sp>
        <p:nvSpPr>
          <p:cNvPr id="119" name="Google Shape;119;p13"/>
          <p:cNvSpPr txBox="1">
            <a:spLocks noGrp="1"/>
          </p:cNvSpPr>
          <p:nvPr>
            <p:ph type="title" idx="2" hasCustomPrompt="1"/>
          </p:nvPr>
        </p:nvSpPr>
        <p:spPr>
          <a:xfrm>
            <a:off x="3842880" y="1797030"/>
            <a:ext cx="2040480" cy="1424640"/>
          </a:xfrm>
          <a:prstGeom prst="rect">
            <a:avLst/>
          </a:prstGeom>
        </p:spPr>
        <p:txBody>
          <a:bodyPr spcFirstLastPara="1" wrap="square" lIns="91425" tIns="91425" rIns="91425" bIns="91425" anchor="t" anchorCtr="0">
            <a:noAutofit/>
          </a:bodyPr>
          <a:lstStyle>
            <a:lvl1pPr lvl="0" rtl="0">
              <a:spcBef>
                <a:spcPts val="0"/>
              </a:spcBef>
              <a:spcAft>
                <a:spcPts val="0"/>
              </a:spcAft>
              <a:buSzPts val="3000"/>
              <a:buNone/>
              <a:defRPr sz="8800"/>
            </a:lvl1pPr>
            <a:lvl2pPr lvl="1" rtl="0">
              <a:spcBef>
                <a:spcPts val="0"/>
              </a:spcBef>
              <a:spcAft>
                <a:spcPts val="0"/>
              </a:spcAft>
              <a:buSzPts val="3000"/>
              <a:buNone/>
              <a:defRPr sz="4800"/>
            </a:lvl2pPr>
            <a:lvl3pPr lvl="2" rtl="0">
              <a:spcBef>
                <a:spcPts val="0"/>
              </a:spcBef>
              <a:spcAft>
                <a:spcPts val="0"/>
              </a:spcAft>
              <a:buSzPts val="3000"/>
              <a:buNone/>
              <a:defRPr sz="4800"/>
            </a:lvl3pPr>
            <a:lvl4pPr lvl="3" rtl="0">
              <a:spcBef>
                <a:spcPts val="0"/>
              </a:spcBef>
              <a:spcAft>
                <a:spcPts val="0"/>
              </a:spcAft>
              <a:buSzPts val="3000"/>
              <a:buNone/>
              <a:defRPr sz="4800"/>
            </a:lvl4pPr>
            <a:lvl5pPr lvl="4" rtl="0">
              <a:spcBef>
                <a:spcPts val="0"/>
              </a:spcBef>
              <a:spcAft>
                <a:spcPts val="0"/>
              </a:spcAft>
              <a:buSzPts val="3000"/>
              <a:buNone/>
              <a:defRPr sz="4800"/>
            </a:lvl5pPr>
            <a:lvl6pPr lvl="5" rtl="0">
              <a:spcBef>
                <a:spcPts val="0"/>
              </a:spcBef>
              <a:spcAft>
                <a:spcPts val="0"/>
              </a:spcAft>
              <a:buSzPts val="3000"/>
              <a:buNone/>
              <a:defRPr sz="4800"/>
            </a:lvl6pPr>
            <a:lvl7pPr lvl="6" rtl="0">
              <a:spcBef>
                <a:spcPts val="0"/>
              </a:spcBef>
              <a:spcAft>
                <a:spcPts val="0"/>
              </a:spcAft>
              <a:buSzPts val="3000"/>
              <a:buNone/>
              <a:defRPr sz="4800"/>
            </a:lvl7pPr>
            <a:lvl8pPr lvl="7" rtl="0">
              <a:spcBef>
                <a:spcPts val="0"/>
              </a:spcBef>
              <a:spcAft>
                <a:spcPts val="0"/>
              </a:spcAft>
              <a:buSzPts val="3000"/>
              <a:buNone/>
              <a:defRPr sz="4800"/>
            </a:lvl8pPr>
            <a:lvl9pPr lvl="8" rtl="0">
              <a:spcBef>
                <a:spcPts val="0"/>
              </a:spcBef>
              <a:spcAft>
                <a:spcPts val="0"/>
              </a:spcAft>
              <a:buSzPts val="3000"/>
              <a:buNone/>
              <a:defRPr sz="4800"/>
            </a:lvl9pPr>
          </a:lstStyle>
          <a:p>
            <a:r>
              <a:t>xx%</a:t>
            </a:r>
          </a:p>
        </p:txBody>
      </p:sp>
      <p:sp>
        <p:nvSpPr>
          <p:cNvPr id="120" name="Google Shape;120;p13"/>
          <p:cNvSpPr txBox="1">
            <a:spLocks noGrp="1"/>
          </p:cNvSpPr>
          <p:nvPr>
            <p:ph type="subTitle" idx="1"/>
          </p:nvPr>
        </p:nvSpPr>
        <p:spPr>
          <a:xfrm>
            <a:off x="3842880" y="3774877"/>
            <a:ext cx="3972480" cy="94944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400"/>
              <a:buNone/>
              <a:defRPr sz="2240">
                <a:latin typeface="Open Sans"/>
                <a:ea typeface="Open Sans"/>
                <a:cs typeface="Open Sans"/>
                <a:sym typeface="Open Sans"/>
              </a:defRPr>
            </a:lvl1pPr>
            <a:lvl2pPr lvl="1" rtl="0">
              <a:lnSpc>
                <a:spcPct val="100000"/>
              </a:lnSpc>
              <a:spcBef>
                <a:spcPts val="2560"/>
              </a:spcBef>
              <a:spcAft>
                <a:spcPts val="0"/>
              </a:spcAft>
              <a:buSzPts val="1400"/>
              <a:buNone/>
              <a:defRPr/>
            </a:lvl2pPr>
            <a:lvl3pPr lvl="2" rtl="0">
              <a:lnSpc>
                <a:spcPct val="100000"/>
              </a:lnSpc>
              <a:spcBef>
                <a:spcPts val="2560"/>
              </a:spcBef>
              <a:spcAft>
                <a:spcPts val="0"/>
              </a:spcAft>
              <a:buSzPts val="1400"/>
              <a:buNone/>
              <a:defRPr/>
            </a:lvl3pPr>
            <a:lvl4pPr lvl="3" rtl="0">
              <a:lnSpc>
                <a:spcPct val="100000"/>
              </a:lnSpc>
              <a:spcBef>
                <a:spcPts val="2560"/>
              </a:spcBef>
              <a:spcAft>
                <a:spcPts val="0"/>
              </a:spcAft>
              <a:buSzPts val="1400"/>
              <a:buNone/>
              <a:defRPr/>
            </a:lvl4pPr>
            <a:lvl5pPr lvl="4" rtl="0">
              <a:lnSpc>
                <a:spcPct val="100000"/>
              </a:lnSpc>
              <a:spcBef>
                <a:spcPts val="2560"/>
              </a:spcBef>
              <a:spcAft>
                <a:spcPts val="0"/>
              </a:spcAft>
              <a:buSzPts val="1400"/>
              <a:buNone/>
              <a:defRPr/>
            </a:lvl5pPr>
            <a:lvl6pPr lvl="5" rtl="0">
              <a:lnSpc>
                <a:spcPct val="100000"/>
              </a:lnSpc>
              <a:spcBef>
                <a:spcPts val="2560"/>
              </a:spcBef>
              <a:spcAft>
                <a:spcPts val="0"/>
              </a:spcAft>
              <a:buSzPts val="1400"/>
              <a:buNone/>
              <a:defRPr/>
            </a:lvl6pPr>
            <a:lvl7pPr lvl="6" rtl="0">
              <a:lnSpc>
                <a:spcPct val="100000"/>
              </a:lnSpc>
              <a:spcBef>
                <a:spcPts val="2560"/>
              </a:spcBef>
              <a:spcAft>
                <a:spcPts val="0"/>
              </a:spcAft>
              <a:buSzPts val="1400"/>
              <a:buNone/>
              <a:defRPr/>
            </a:lvl7pPr>
            <a:lvl8pPr lvl="7" rtl="0">
              <a:lnSpc>
                <a:spcPct val="100000"/>
              </a:lnSpc>
              <a:spcBef>
                <a:spcPts val="2560"/>
              </a:spcBef>
              <a:spcAft>
                <a:spcPts val="0"/>
              </a:spcAft>
              <a:buSzPts val="1400"/>
              <a:buNone/>
              <a:defRPr/>
            </a:lvl8pPr>
            <a:lvl9pPr lvl="8" rtl="0">
              <a:lnSpc>
                <a:spcPct val="100000"/>
              </a:lnSpc>
              <a:spcBef>
                <a:spcPts val="2560"/>
              </a:spcBef>
              <a:spcAft>
                <a:spcPts val="2560"/>
              </a:spcAft>
              <a:buSzPts val="1400"/>
              <a:buNone/>
              <a:defRPr/>
            </a:lvl9pPr>
          </a:lstStyle>
          <a:p>
            <a:endParaRPr/>
          </a:p>
        </p:txBody>
      </p:sp>
      <p:sp>
        <p:nvSpPr>
          <p:cNvPr id="121" name="Google Shape;121;p13"/>
          <p:cNvSpPr txBox="1">
            <a:spLocks noGrp="1"/>
          </p:cNvSpPr>
          <p:nvPr>
            <p:ph type="title" idx="3"/>
          </p:nvPr>
        </p:nvSpPr>
        <p:spPr>
          <a:xfrm>
            <a:off x="8667360" y="3135427"/>
            <a:ext cx="4214880" cy="844320"/>
          </a:xfrm>
          <a:prstGeom prst="rect">
            <a:avLst/>
          </a:prstGeom>
        </p:spPr>
        <p:txBody>
          <a:bodyPr spcFirstLastPara="1" wrap="square" lIns="91425" tIns="91425" rIns="91425" bIns="91425" anchor="t" anchorCtr="0">
            <a:noAutofit/>
          </a:bodyPr>
          <a:lstStyle>
            <a:lvl1pPr lvl="0" rtl="0">
              <a:spcBef>
                <a:spcPts val="0"/>
              </a:spcBef>
              <a:spcAft>
                <a:spcPts val="0"/>
              </a:spcAft>
              <a:buSzPts val="2400"/>
              <a:buNone/>
              <a:defRPr sz="3200">
                <a:latin typeface="Open Sans SemiBold"/>
                <a:ea typeface="Open Sans SemiBold"/>
                <a:cs typeface="Open Sans SemiBold"/>
                <a:sym typeface="Open Sans SemiBold"/>
              </a:defRPr>
            </a:lvl1pPr>
            <a:lvl2pPr lvl="1" rtl="0">
              <a:spcBef>
                <a:spcPts val="0"/>
              </a:spcBef>
              <a:spcAft>
                <a:spcPts val="0"/>
              </a:spcAft>
              <a:buSzPts val="2400"/>
              <a:buNone/>
              <a:defRPr sz="3840"/>
            </a:lvl2pPr>
            <a:lvl3pPr lvl="2" rtl="0">
              <a:spcBef>
                <a:spcPts val="0"/>
              </a:spcBef>
              <a:spcAft>
                <a:spcPts val="0"/>
              </a:spcAft>
              <a:buSzPts val="2400"/>
              <a:buNone/>
              <a:defRPr sz="3840"/>
            </a:lvl3pPr>
            <a:lvl4pPr lvl="3" rtl="0">
              <a:spcBef>
                <a:spcPts val="0"/>
              </a:spcBef>
              <a:spcAft>
                <a:spcPts val="0"/>
              </a:spcAft>
              <a:buSzPts val="2400"/>
              <a:buNone/>
              <a:defRPr sz="3840"/>
            </a:lvl4pPr>
            <a:lvl5pPr lvl="4" rtl="0">
              <a:spcBef>
                <a:spcPts val="0"/>
              </a:spcBef>
              <a:spcAft>
                <a:spcPts val="0"/>
              </a:spcAft>
              <a:buSzPts val="2400"/>
              <a:buNone/>
              <a:defRPr sz="3840"/>
            </a:lvl5pPr>
            <a:lvl6pPr lvl="5" rtl="0">
              <a:spcBef>
                <a:spcPts val="0"/>
              </a:spcBef>
              <a:spcAft>
                <a:spcPts val="0"/>
              </a:spcAft>
              <a:buSzPts val="2400"/>
              <a:buNone/>
              <a:defRPr sz="3840"/>
            </a:lvl6pPr>
            <a:lvl7pPr lvl="6" rtl="0">
              <a:spcBef>
                <a:spcPts val="0"/>
              </a:spcBef>
              <a:spcAft>
                <a:spcPts val="0"/>
              </a:spcAft>
              <a:buSzPts val="2400"/>
              <a:buNone/>
              <a:defRPr sz="3840"/>
            </a:lvl7pPr>
            <a:lvl8pPr lvl="7" rtl="0">
              <a:spcBef>
                <a:spcPts val="0"/>
              </a:spcBef>
              <a:spcAft>
                <a:spcPts val="0"/>
              </a:spcAft>
              <a:buSzPts val="2400"/>
              <a:buNone/>
              <a:defRPr sz="3840"/>
            </a:lvl8pPr>
            <a:lvl9pPr lvl="8" rtl="0">
              <a:spcBef>
                <a:spcPts val="0"/>
              </a:spcBef>
              <a:spcAft>
                <a:spcPts val="0"/>
              </a:spcAft>
              <a:buSzPts val="2400"/>
              <a:buNone/>
              <a:defRPr sz="3840"/>
            </a:lvl9pPr>
          </a:lstStyle>
          <a:p>
            <a:endParaRPr/>
          </a:p>
        </p:txBody>
      </p:sp>
      <p:sp>
        <p:nvSpPr>
          <p:cNvPr id="122" name="Google Shape;122;p13"/>
          <p:cNvSpPr txBox="1">
            <a:spLocks noGrp="1"/>
          </p:cNvSpPr>
          <p:nvPr>
            <p:ph type="title" idx="4" hasCustomPrompt="1"/>
          </p:nvPr>
        </p:nvSpPr>
        <p:spPr>
          <a:xfrm>
            <a:off x="8667360" y="1797030"/>
            <a:ext cx="2040480" cy="1424640"/>
          </a:xfrm>
          <a:prstGeom prst="rect">
            <a:avLst/>
          </a:prstGeom>
        </p:spPr>
        <p:txBody>
          <a:bodyPr spcFirstLastPara="1" wrap="square" lIns="91425" tIns="91425" rIns="91425" bIns="91425" anchor="t" anchorCtr="0">
            <a:noAutofit/>
          </a:bodyPr>
          <a:lstStyle>
            <a:lvl1pPr lvl="0" rtl="0">
              <a:spcBef>
                <a:spcPts val="0"/>
              </a:spcBef>
              <a:spcAft>
                <a:spcPts val="0"/>
              </a:spcAft>
              <a:buSzPts val="3000"/>
              <a:buNone/>
              <a:defRPr sz="8800"/>
            </a:lvl1pPr>
            <a:lvl2pPr lvl="1" rtl="0">
              <a:spcBef>
                <a:spcPts val="0"/>
              </a:spcBef>
              <a:spcAft>
                <a:spcPts val="0"/>
              </a:spcAft>
              <a:buSzPts val="3000"/>
              <a:buNone/>
              <a:defRPr sz="4800"/>
            </a:lvl2pPr>
            <a:lvl3pPr lvl="2" rtl="0">
              <a:spcBef>
                <a:spcPts val="0"/>
              </a:spcBef>
              <a:spcAft>
                <a:spcPts val="0"/>
              </a:spcAft>
              <a:buSzPts val="3000"/>
              <a:buNone/>
              <a:defRPr sz="4800"/>
            </a:lvl3pPr>
            <a:lvl4pPr lvl="3" rtl="0">
              <a:spcBef>
                <a:spcPts val="0"/>
              </a:spcBef>
              <a:spcAft>
                <a:spcPts val="0"/>
              </a:spcAft>
              <a:buSzPts val="3000"/>
              <a:buNone/>
              <a:defRPr sz="4800"/>
            </a:lvl4pPr>
            <a:lvl5pPr lvl="4" rtl="0">
              <a:spcBef>
                <a:spcPts val="0"/>
              </a:spcBef>
              <a:spcAft>
                <a:spcPts val="0"/>
              </a:spcAft>
              <a:buSzPts val="3000"/>
              <a:buNone/>
              <a:defRPr sz="4800"/>
            </a:lvl5pPr>
            <a:lvl6pPr lvl="5" rtl="0">
              <a:spcBef>
                <a:spcPts val="0"/>
              </a:spcBef>
              <a:spcAft>
                <a:spcPts val="0"/>
              </a:spcAft>
              <a:buSzPts val="3000"/>
              <a:buNone/>
              <a:defRPr sz="4800"/>
            </a:lvl6pPr>
            <a:lvl7pPr lvl="6" rtl="0">
              <a:spcBef>
                <a:spcPts val="0"/>
              </a:spcBef>
              <a:spcAft>
                <a:spcPts val="0"/>
              </a:spcAft>
              <a:buSzPts val="3000"/>
              <a:buNone/>
              <a:defRPr sz="4800"/>
            </a:lvl7pPr>
            <a:lvl8pPr lvl="7" rtl="0">
              <a:spcBef>
                <a:spcPts val="0"/>
              </a:spcBef>
              <a:spcAft>
                <a:spcPts val="0"/>
              </a:spcAft>
              <a:buSzPts val="3000"/>
              <a:buNone/>
              <a:defRPr sz="4800"/>
            </a:lvl8pPr>
            <a:lvl9pPr lvl="8" rtl="0">
              <a:spcBef>
                <a:spcPts val="0"/>
              </a:spcBef>
              <a:spcAft>
                <a:spcPts val="0"/>
              </a:spcAft>
              <a:buSzPts val="3000"/>
              <a:buNone/>
              <a:defRPr sz="4800"/>
            </a:lvl9pPr>
          </a:lstStyle>
          <a:p>
            <a:r>
              <a:t>xx%</a:t>
            </a:r>
          </a:p>
        </p:txBody>
      </p:sp>
      <p:sp>
        <p:nvSpPr>
          <p:cNvPr id="123" name="Google Shape;123;p13"/>
          <p:cNvSpPr txBox="1">
            <a:spLocks noGrp="1"/>
          </p:cNvSpPr>
          <p:nvPr>
            <p:ph type="subTitle" idx="5"/>
          </p:nvPr>
        </p:nvSpPr>
        <p:spPr>
          <a:xfrm>
            <a:off x="8667360" y="3774877"/>
            <a:ext cx="3972480" cy="94944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400"/>
              <a:buNone/>
              <a:defRPr sz="2240">
                <a:latin typeface="Open Sans"/>
                <a:ea typeface="Open Sans"/>
                <a:cs typeface="Open Sans"/>
                <a:sym typeface="Open Sans"/>
              </a:defRPr>
            </a:lvl1pPr>
            <a:lvl2pPr lvl="1" rtl="0">
              <a:lnSpc>
                <a:spcPct val="100000"/>
              </a:lnSpc>
              <a:spcBef>
                <a:spcPts val="2560"/>
              </a:spcBef>
              <a:spcAft>
                <a:spcPts val="0"/>
              </a:spcAft>
              <a:buSzPts val="1400"/>
              <a:buNone/>
              <a:defRPr/>
            </a:lvl2pPr>
            <a:lvl3pPr lvl="2" rtl="0">
              <a:lnSpc>
                <a:spcPct val="100000"/>
              </a:lnSpc>
              <a:spcBef>
                <a:spcPts val="2560"/>
              </a:spcBef>
              <a:spcAft>
                <a:spcPts val="0"/>
              </a:spcAft>
              <a:buSzPts val="1400"/>
              <a:buNone/>
              <a:defRPr/>
            </a:lvl3pPr>
            <a:lvl4pPr lvl="3" rtl="0">
              <a:lnSpc>
                <a:spcPct val="100000"/>
              </a:lnSpc>
              <a:spcBef>
                <a:spcPts val="2560"/>
              </a:spcBef>
              <a:spcAft>
                <a:spcPts val="0"/>
              </a:spcAft>
              <a:buSzPts val="1400"/>
              <a:buNone/>
              <a:defRPr/>
            </a:lvl4pPr>
            <a:lvl5pPr lvl="4" rtl="0">
              <a:lnSpc>
                <a:spcPct val="100000"/>
              </a:lnSpc>
              <a:spcBef>
                <a:spcPts val="2560"/>
              </a:spcBef>
              <a:spcAft>
                <a:spcPts val="0"/>
              </a:spcAft>
              <a:buSzPts val="1400"/>
              <a:buNone/>
              <a:defRPr/>
            </a:lvl5pPr>
            <a:lvl6pPr lvl="5" rtl="0">
              <a:lnSpc>
                <a:spcPct val="100000"/>
              </a:lnSpc>
              <a:spcBef>
                <a:spcPts val="2560"/>
              </a:spcBef>
              <a:spcAft>
                <a:spcPts val="0"/>
              </a:spcAft>
              <a:buSzPts val="1400"/>
              <a:buNone/>
              <a:defRPr/>
            </a:lvl6pPr>
            <a:lvl7pPr lvl="6" rtl="0">
              <a:lnSpc>
                <a:spcPct val="100000"/>
              </a:lnSpc>
              <a:spcBef>
                <a:spcPts val="2560"/>
              </a:spcBef>
              <a:spcAft>
                <a:spcPts val="0"/>
              </a:spcAft>
              <a:buSzPts val="1400"/>
              <a:buNone/>
              <a:defRPr/>
            </a:lvl7pPr>
            <a:lvl8pPr lvl="7" rtl="0">
              <a:lnSpc>
                <a:spcPct val="100000"/>
              </a:lnSpc>
              <a:spcBef>
                <a:spcPts val="2560"/>
              </a:spcBef>
              <a:spcAft>
                <a:spcPts val="0"/>
              </a:spcAft>
              <a:buSzPts val="1400"/>
              <a:buNone/>
              <a:defRPr/>
            </a:lvl8pPr>
            <a:lvl9pPr lvl="8" rtl="0">
              <a:lnSpc>
                <a:spcPct val="100000"/>
              </a:lnSpc>
              <a:spcBef>
                <a:spcPts val="2560"/>
              </a:spcBef>
              <a:spcAft>
                <a:spcPts val="2560"/>
              </a:spcAft>
              <a:buSzPts val="1400"/>
              <a:buNone/>
              <a:defRPr/>
            </a:lvl9pPr>
          </a:lstStyle>
          <a:p>
            <a:endParaRPr/>
          </a:p>
        </p:txBody>
      </p:sp>
      <p:sp>
        <p:nvSpPr>
          <p:cNvPr id="124" name="Google Shape;124;p13"/>
          <p:cNvSpPr txBox="1">
            <a:spLocks noGrp="1"/>
          </p:cNvSpPr>
          <p:nvPr>
            <p:ph type="title" idx="6"/>
          </p:nvPr>
        </p:nvSpPr>
        <p:spPr>
          <a:xfrm>
            <a:off x="3842882" y="5819720"/>
            <a:ext cx="4214880" cy="844320"/>
          </a:xfrm>
          <a:prstGeom prst="rect">
            <a:avLst/>
          </a:prstGeom>
        </p:spPr>
        <p:txBody>
          <a:bodyPr spcFirstLastPara="1" wrap="square" lIns="91425" tIns="91425" rIns="91425" bIns="91425" anchor="t" anchorCtr="0">
            <a:noAutofit/>
          </a:bodyPr>
          <a:lstStyle>
            <a:lvl1pPr lvl="0" rtl="0">
              <a:spcBef>
                <a:spcPts val="0"/>
              </a:spcBef>
              <a:spcAft>
                <a:spcPts val="0"/>
              </a:spcAft>
              <a:buSzPts val="2400"/>
              <a:buNone/>
              <a:defRPr sz="3200">
                <a:latin typeface="Open Sans SemiBold"/>
                <a:ea typeface="Open Sans SemiBold"/>
                <a:cs typeface="Open Sans SemiBold"/>
                <a:sym typeface="Open Sans SemiBold"/>
              </a:defRPr>
            </a:lvl1pPr>
            <a:lvl2pPr lvl="1" rtl="0">
              <a:spcBef>
                <a:spcPts val="0"/>
              </a:spcBef>
              <a:spcAft>
                <a:spcPts val="0"/>
              </a:spcAft>
              <a:buSzPts val="2400"/>
              <a:buNone/>
              <a:defRPr sz="3840"/>
            </a:lvl2pPr>
            <a:lvl3pPr lvl="2" rtl="0">
              <a:spcBef>
                <a:spcPts val="0"/>
              </a:spcBef>
              <a:spcAft>
                <a:spcPts val="0"/>
              </a:spcAft>
              <a:buSzPts val="2400"/>
              <a:buNone/>
              <a:defRPr sz="3840"/>
            </a:lvl3pPr>
            <a:lvl4pPr lvl="3" rtl="0">
              <a:spcBef>
                <a:spcPts val="0"/>
              </a:spcBef>
              <a:spcAft>
                <a:spcPts val="0"/>
              </a:spcAft>
              <a:buSzPts val="2400"/>
              <a:buNone/>
              <a:defRPr sz="3840"/>
            </a:lvl4pPr>
            <a:lvl5pPr lvl="4" rtl="0">
              <a:spcBef>
                <a:spcPts val="0"/>
              </a:spcBef>
              <a:spcAft>
                <a:spcPts val="0"/>
              </a:spcAft>
              <a:buSzPts val="2400"/>
              <a:buNone/>
              <a:defRPr sz="3840"/>
            </a:lvl5pPr>
            <a:lvl6pPr lvl="5" rtl="0">
              <a:spcBef>
                <a:spcPts val="0"/>
              </a:spcBef>
              <a:spcAft>
                <a:spcPts val="0"/>
              </a:spcAft>
              <a:buSzPts val="2400"/>
              <a:buNone/>
              <a:defRPr sz="3840"/>
            </a:lvl6pPr>
            <a:lvl7pPr lvl="6" rtl="0">
              <a:spcBef>
                <a:spcPts val="0"/>
              </a:spcBef>
              <a:spcAft>
                <a:spcPts val="0"/>
              </a:spcAft>
              <a:buSzPts val="2400"/>
              <a:buNone/>
              <a:defRPr sz="3840"/>
            </a:lvl7pPr>
            <a:lvl8pPr lvl="7" rtl="0">
              <a:spcBef>
                <a:spcPts val="0"/>
              </a:spcBef>
              <a:spcAft>
                <a:spcPts val="0"/>
              </a:spcAft>
              <a:buSzPts val="2400"/>
              <a:buNone/>
              <a:defRPr sz="3840"/>
            </a:lvl8pPr>
            <a:lvl9pPr lvl="8" rtl="0">
              <a:spcBef>
                <a:spcPts val="0"/>
              </a:spcBef>
              <a:spcAft>
                <a:spcPts val="0"/>
              </a:spcAft>
              <a:buSzPts val="2400"/>
              <a:buNone/>
              <a:defRPr sz="3840"/>
            </a:lvl9pPr>
          </a:lstStyle>
          <a:p>
            <a:endParaRPr/>
          </a:p>
        </p:txBody>
      </p:sp>
      <p:sp>
        <p:nvSpPr>
          <p:cNvPr id="125" name="Google Shape;125;p13"/>
          <p:cNvSpPr txBox="1">
            <a:spLocks noGrp="1"/>
          </p:cNvSpPr>
          <p:nvPr>
            <p:ph type="title" idx="7" hasCustomPrompt="1"/>
          </p:nvPr>
        </p:nvSpPr>
        <p:spPr>
          <a:xfrm>
            <a:off x="3842880" y="4481323"/>
            <a:ext cx="2040480" cy="1424640"/>
          </a:xfrm>
          <a:prstGeom prst="rect">
            <a:avLst/>
          </a:prstGeom>
        </p:spPr>
        <p:txBody>
          <a:bodyPr spcFirstLastPara="1" wrap="square" lIns="91425" tIns="91425" rIns="91425" bIns="91425" anchor="t" anchorCtr="0">
            <a:noAutofit/>
          </a:bodyPr>
          <a:lstStyle>
            <a:lvl1pPr lvl="0" rtl="0">
              <a:spcBef>
                <a:spcPts val="0"/>
              </a:spcBef>
              <a:spcAft>
                <a:spcPts val="0"/>
              </a:spcAft>
              <a:buSzPts val="3000"/>
              <a:buNone/>
              <a:defRPr sz="8800"/>
            </a:lvl1pPr>
            <a:lvl2pPr lvl="1" rtl="0">
              <a:spcBef>
                <a:spcPts val="0"/>
              </a:spcBef>
              <a:spcAft>
                <a:spcPts val="0"/>
              </a:spcAft>
              <a:buSzPts val="3000"/>
              <a:buNone/>
              <a:defRPr sz="4800"/>
            </a:lvl2pPr>
            <a:lvl3pPr lvl="2" rtl="0">
              <a:spcBef>
                <a:spcPts val="0"/>
              </a:spcBef>
              <a:spcAft>
                <a:spcPts val="0"/>
              </a:spcAft>
              <a:buSzPts val="3000"/>
              <a:buNone/>
              <a:defRPr sz="4800"/>
            </a:lvl3pPr>
            <a:lvl4pPr lvl="3" rtl="0">
              <a:spcBef>
                <a:spcPts val="0"/>
              </a:spcBef>
              <a:spcAft>
                <a:spcPts val="0"/>
              </a:spcAft>
              <a:buSzPts val="3000"/>
              <a:buNone/>
              <a:defRPr sz="4800"/>
            </a:lvl4pPr>
            <a:lvl5pPr lvl="4" rtl="0">
              <a:spcBef>
                <a:spcPts val="0"/>
              </a:spcBef>
              <a:spcAft>
                <a:spcPts val="0"/>
              </a:spcAft>
              <a:buSzPts val="3000"/>
              <a:buNone/>
              <a:defRPr sz="4800"/>
            </a:lvl5pPr>
            <a:lvl6pPr lvl="5" rtl="0">
              <a:spcBef>
                <a:spcPts val="0"/>
              </a:spcBef>
              <a:spcAft>
                <a:spcPts val="0"/>
              </a:spcAft>
              <a:buSzPts val="3000"/>
              <a:buNone/>
              <a:defRPr sz="4800"/>
            </a:lvl6pPr>
            <a:lvl7pPr lvl="6" rtl="0">
              <a:spcBef>
                <a:spcPts val="0"/>
              </a:spcBef>
              <a:spcAft>
                <a:spcPts val="0"/>
              </a:spcAft>
              <a:buSzPts val="3000"/>
              <a:buNone/>
              <a:defRPr sz="4800"/>
            </a:lvl7pPr>
            <a:lvl8pPr lvl="7" rtl="0">
              <a:spcBef>
                <a:spcPts val="0"/>
              </a:spcBef>
              <a:spcAft>
                <a:spcPts val="0"/>
              </a:spcAft>
              <a:buSzPts val="3000"/>
              <a:buNone/>
              <a:defRPr sz="4800"/>
            </a:lvl8pPr>
            <a:lvl9pPr lvl="8" rtl="0">
              <a:spcBef>
                <a:spcPts val="0"/>
              </a:spcBef>
              <a:spcAft>
                <a:spcPts val="0"/>
              </a:spcAft>
              <a:buSzPts val="3000"/>
              <a:buNone/>
              <a:defRPr sz="4800"/>
            </a:lvl9pPr>
          </a:lstStyle>
          <a:p>
            <a:r>
              <a:t>xx%</a:t>
            </a:r>
          </a:p>
        </p:txBody>
      </p:sp>
      <p:sp>
        <p:nvSpPr>
          <p:cNvPr id="126" name="Google Shape;126;p13"/>
          <p:cNvSpPr txBox="1">
            <a:spLocks noGrp="1"/>
          </p:cNvSpPr>
          <p:nvPr>
            <p:ph type="subTitle" idx="8"/>
          </p:nvPr>
        </p:nvSpPr>
        <p:spPr>
          <a:xfrm>
            <a:off x="3842880" y="6459160"/>
            <a:ext cx="3972480" cy="91632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400"/>
              <a:buNone/>
              <a:defRPr sz="2240">
                <a:latin typeface="Open Sans"/>
                <a:ea typeface="Open Sans"/>
                <a:cs typeface="Open Sans"/>
                <a:sym typeface="Open Sans"/>
              </a:defRPr>
            </a:lvl1pPr>
            <a:lvl2pPr lvl="1" rtl="0">
              <a:lnSpc>
                <a:spcPct val="100000"/>
              </a:lnSpc>
              <a:spcBef>
                <a:spcPts val="2560"/>
              </a:spcBef>
              <a:spcAft>
                <a:spcPts val="0"/>
              </a:spcAft>
              <a:buSzPts val="1400"/>
              <a:buNone/>
              <a:defRPr/>
            </a:lvl2pPr>
            <a:lvl3pPr lvl="2" rtl="0">
              <a:lnSpc>
                <a:spcPct val="100000"/>
              </a:lnSpc>
              <a:spcBef>
                <a:spcPts val="2560"/>
              </a:spcBef>
              <a:spcAft>
                <a:spcPts val="0"/>
              </a:spcAft>
              <a:buSzPts val="1400"/>
              <a:buNone/>
              <a:defRPr/>
            </a:lvl3pPr>
            <a:lvl4pPr lvl="3" rtl="0">
              <a:lnSpc>
                <a:spcPct val="100000"/>
              </a:lnSpc>
              <a:spcBef>
                <a:spcPts val="2560"/>
              </a:spcBef>
              <a:spcAft>
                <a:spcPts val="0"/>
              </a:spcAft>
              <a:buSzPts val="1400"/>
              <a:buNone/>
              <a:defRPr/>
            </a:lvl4pPr>
            <a:lvl5pPr lvl="4" rtl="0">
              <a:lnSpc>
                <a:spcPct val="100000"/>
              </a:lnSpc>
              <a:spcBef>
                <a:spcPts val="2560"/>
              </a:spcBef>
              <a:spcAft>
                <a:spcPts val="0"/>
              </a:spcAft>
              <a:buSzPts val="1400"/>
              <a:buNone/>
              <a:defRPr/>
            </a:lvl5pPr>
            <a:lvl6pPr lvl="5" rtl="0">
              <a:lnSpc>
                <a:spcPct val="100000"/>
              </a:lnSpc>
              <a:spcBef>
                <a:spcPts val="2560"/>
              </a:spcBef>
              <a:spcAft>
                <a:spcPts val="0"/>
              </a:spcAft>
              <a:buSzPts val="1400"/>
              <a:buNone/>
              <a:defRPr/>
            </a:lvl6pPr>
            <a:lvl7pPr lvl="6" rtl="0">
              <a:lnSpc>
                <a:spcPct val="100000"/>
              </a:lnSpc>
              <a:spcBef>
                <a:spcPts val="2560"/>
              </a:spcBef>
              <a:spcAft>
                <a:spcPts val="0"/>
              </a:spcAft>
              <a:buSzPts val="1400"/>
              <a:buNone/>
              <a:defRPr/>
            </a:lvl7pPr>
            <a:lvl8pPr lvl="7" rtl="0">
              <a:lnSpc>
                <a:spcPct val="100000"/>
              </a:lnSpc>
              <a:spcBef>
                <a:spcPts val="2560"/>
              </a:spcBef>
              <a:spcAft>
                <a:spcPts val="0"/>
              </a:spcAft>
              <a:buSzPts val="1400"/>
              <a:buNone/>
              <a:defRPr/>
            </a:lvl8pPr>
            <a:lvl9pPr lvl="8" rtl="0">
              <a:lnSpc>
                <a:spcPct val="100000"/>
              </a:lnSpc>
              <a:spcBef>
                <a:spcPts val="2560"/>
              </a:spcBef>
              <a:spcAft>
                <a:spcPts val="2560"/>
              </a:spcAft>
              <a:buSzPts val="1400"/>
              <a:buNone/>
              <a:defRPr/>
            </a:lvl9pPr>
          </a:lstStyle>
          <a:p>
            <a:endParaRPr/>
          </a:p>
        </p:txBody>
      </p:sp>
      <p:sp>
        <p:nvSpPr>
          <p:cNvPr id="127" name="Google Shape;127;p13"/>
          <p:cNvSpPr txBox="1">
            <a:spLocks noGrp="1"/>
          </p:cNvSpPr>
          <p:nvPr>
            <p:ph type="title" idx="9"/>
          </p:nvPr>
        </p:nvSpPr>
        <p:spPr>
          <a:xfrm>
            <a:off x="8667360" y="5819720"/>
            <a:ext cx="4214880" cy="844320"/>
          </a:xfrm>
          <a:prstGeom prst="rect">
            <a:avLst/>
          </a:prstGeom>
        </p:spPr>
        <p:txBody>
          <a:bodyPr spcFirstLastPara="1" wrap="square" lIns="91425" tIns="91425" rIns="91425" bIns="91425" anchor="t" anchorCtr="0">
            <a:noAutofit/>
          </a:bodyPr>
          <a:lstStyle>
            <a:lvl1pPr lvl="0" rtl="0">
              <a:spcBef>
                <a:spcPts val="0"/>
              </a:spcBef>
              <a:spcAft>
                <a:spcPts val="0"/>
              </a:spcAft>
              <a:buSzPts val="2400"/>
              <a:buNone/>
              <a:defRPr sz="3200">
                <a:latin typeface="Open Sans SemiBold"/>
                <a:ea typeface="Open Sans SemiBold"/>
                <a:cs typeface="Open Sans SemiBold"/>
                <a:sym typeface="Open Sans SemiBold"/>
              </a:defRPr>
            </a:lvl1pPr>
            <a:lvl2pPr lvl="1" rtl="0">
              <a:spcBef>
                <a:spcPts val="0"/>
              </a:spcBef>
              <a:spcAft>
                <a:spcPts val="0"/>
              </a:spcAft>
              <a:buSzPts val="2400"/>
              <a:buNone/>
              <a:defRPr sz="3840"/>
            </a:lvl2pPr>
            <a:lvl3pPr lvl="2" rtl="0">
              <a:spcBef>
                <a:spcPts val="0"/>
              </a:spcBef>
              <a:spcAft>
                <a:spcPts val="0"/>
              </a:spcAft>
              <a:buSzPts val="2400"/>
              <a:buNone/>
              <a:defRPr sz="3840"/>
            </a:lvl3pPr>
            <a:lvl4pPr lvl="3" rtl="0">
              <a:spcBef>
                <a:spcPts val="0"/>
              </a:spcBef>
              <a:spcAft>
                <a:spcPts val="0"/>
              </a:spcAft>
              <a:buSzPts val="2400"/>
              <a:buNone/>
              <a:defRPr sz="3840"/>
            </a:lvl4pPr>
            <a:lvl5pPr lvl="4" rtl="0">
              <a:spcBef>
                <a:spcPts val="0"/>
              </a:spcBef>
              <a:spcAft>
                <a:spcPts val="0"/>
              </a:spcAft>
              <a:buSzPts val="2400"/>
              <a:buNone/>
              <a:defRPr sz="3840"/>
            </a:lvl5pPr>
            <a:lvl6pPr lvl="5" rtl="0">
              <a:spcBef>
                <a:spcPts val="0"/>
              </a:spcBef>
              <a:spcAft>
                <a:spcPts val="0"/>
              </a:spcAft>
              <a:buSzPts val="2400"/>
              <a:buNone/>
              <a:defRPr sz="3840"/>
            </a:lvl6pPr>
            <a:lvl7pPr lvl="6" rtl="0">
              <a:spcBef>
                <a:spcPts val="0"/>
              </a:spcBef>
              <a:spcAft>
                <a:spcPts val="0"/>
              </a:spcAft>
              <a:buSzPts val="2400"/>
              <a:buNone/>
              <a:defRPr sz="3840"/>
            </a:lvl7pPr>
            <a:lvl8pPr lvl="7" rtl="0">
              <a:spcBef>
                <a:spcPts val="0"/>
              </a:spcBef>
              <a:spcAft>
                <a:spcPts val="0"/>
              </a:spcAft>
              <a:buSzPts val="2400"/>
              <a:buNone/>
              <a:defRPr sz="3840"/>
            </a:lvl8pPr>
            <a:lvl9pPr lvl="8" rtl="0">
              <a:spcBef>
                <a:spcPts val="0"/>
              </a:spcBef>
              <a:spcAft>
                <a:spcPts val="0"/>
              </a:spcAft>
              <a:buSzPts val="2400"/>
              <a:buNone/>
              <a:defRPr sz="3840"/>
            </a:lvl9pPr>
          </a:lstStyle>
          <a:p>
            <a:endParaRPr/>
          </a:p>
        </p:txBody>
      </p:sp>
      <p:sp>
        <p:nvSpPr>
          <p:cNvPr id="128" name="Google Shape;128;p13"/>
          <p:cNvSpPr txBox="1">
            <a:spLocks noGrp="1"/>
          </p:cNvSpPr>
          <p:nvPr>
            <p:ph type="title" idx="13" hasCustomPrompt="1"/>
          </p:nvPr>
        </p:nvSpPr>
        <p:spPr>
          <a:xfrm>
            <a:off x="8667360" y="4481323"/>
            <a:ext cx="2040480" cy="1424640"/>
          </a:xfrm>
          <a:prstGeom prst="rect">
            <a:avLst/>
          </a:prstGeom>
        </p:spPr>
        <p:txBody>
          <a:bodyPr spcFirstLastPara="1" wrap="square" lIns="91425" tIns="91425" rIns="91425" bIns="91425" anchor="t" anchorCtr="0">
            <a:noAutofit/>
          </a:bodyPr>
          <a:lstStyle>
            <a:lvl1pPr lvl="0" rtl="0">
              <a:spcBef>
                <a:spcPts val="0"/>
              </a:spcBef>
              <a:spcAft>
                <a:spcPts val="0"/>
              </a:spcAft>
              <a:buSzPts val="3000"/>
              <a:buNone/>
              <a:defRPr sz="8800"/>
            </a:lvl1pPr>
            <a:lvl2pPr lvl="1" rtl="0">
              <a:spcBef>
                <a:spcPts val="0"/>
              </a:spcBef>
              <a:spcAft>
                <a:spcPts val="0"/>
              </a:spcAft>
              <a:buSzPts val="3000"/>
              <a:buNone/>
              <a:defRPr sz="4800"/>
            </a:lvl2pPr>
            <a:lvl3pPr lvl="2" rtl="0">
              <a:spcBef>
                <a:spcPts val="0"/>
              </a:spcBef>
              <a:spcAft>
                <a:spcPts val="0"/>
              </a:spcAft>
              <a:buSzPts val="3000"/>
              <a:buNone/>
              <a:defRPr sz="4800"/>
            </a:lvl3pPr>
            <a:lvl4pPr lvl="3" rtl="0">
              <a:spcBef>
                <a:spcPts val="0"/>
              </a:spcBef>
              <a:spcAft>
                <a:spcPts val="0"/>
              </a:spcAft>
              <a:buSzPts val="3000"/>
              <a:buNone/>
              <a:defRPr sz="4800"/>
            </a:lvl4pPr>
            <a:lvl5pPr lvl="4" rtl="0">
              <a:spcBef>
                <a:spcPts val="0"/>
              </a:spcBef>
              <a:spcAft>
                <a:spcPts val="0"/>
              </a:spcAft>
              <a:buSzPts val="3000"/>
              <a:buNone/>
              <a:defRPr sz="4800"/>
            </a:lvl5pPr>
            <a:lvl6pPr lvl="5" rtl="0">
              <a:spcBef>
                <a:spcPts val="0"/>
              </a:spcBef>
              <a:spcAft>
                <a:spcPts val="0"/>
              </a:spcAft>
              <a:buSzPts val="3000"/>
              <a:buNone/>
              <a:defRPr sz="4800"/>
            </a:lvl6pPr>
            <a:lvl7pPr lvl="6" rtl="0">
              <a:spcBef>
                <a:spcPts val="0"/>
              </a:spcBef>
              <a:spcAft>
                <a:spcPts val="0"/>
              </a:spcAft>
              <a:buSzPts val="3000"/>
              <a:buNone/>
              <a:defRPr sz="4800"/>
            </a:lvl7pPr>
            <a:lvl8pPr lvl="7" rtl="0">
              <a:spcBef>
                <a:spcPts val="0"/>
              </a:spcBef>
              <a:spcAft>
                <a:spcPts val="0"/>
              </a:spcAft>
              <a:buSzPts val="3000"/>
              <a:buNone/>
              <a:defRPr sz="4800"/>
            </a:lvl8pPr>
            <a:lvl9pPr lvl="8" rtl="0">
              <a:spcBef>
                <a:spcPts val="0"/>
              </a:spcBef>
              <a:spcAft>
                <a:spcPts val="0"/>
              </a:spcAft>
              <a:buSzPts val="3000"/>
              <a:buNone/>
              <a:defRPr sz="4800"/>
            </a:lvl9pPr>
          </a:lstStyle>
          <a:p>
            <a:r>
              <a:t>xx%</a:t>
            </a:r>
          </a:p>
        </p:txBody>
      </p:sp>
      <p:sp>
        <p:nvSpPr>
          <p:cNvPr id="129" name="Google Shape;129;p13"/>
          <p:cNvSpPr txBox="1">
            <a:spLocks noGrp="1"/>
          </p:cNvSpPr>
          <p:nvPr>
            <p:ph type="subTitle" idx="14"/>
          </p:nvPr>
        </p:nvSpPr>
        <p:spPr>
          <a:xfrm>
            <a:off x="8667360" y="6459160"/>
            <a:ext cx="3972480" cy="91632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400"/>
              <a:buNone/>
              <a:defRPr sz="2240">
                <a:latin typeface="Open Sans"/>
                <a:ea typeface="Open Sans"/>
                <a:cs typeface="Open Sans"/>
                <a:sym typeface="Open Sans"/>
              </a:defRPr>
            </a:lvl1pPr>
            <a:lvl2pPr lvl="1" rtl="0">
              <a:lnSpc>
                <a:spcPct val="100000"/>
              </a:lnSpc>
              <a:spcBef>
                <a:spcPts val="2560"/>
              </a:spcBef>
              <a:spcAft>
                <a:spcPts val="0"/>
              </a:spcAft>
              <a:buSzPts val="1400"/>
              <a:buNone/>
              <a:defRPr/>
            </a:lvl2pPr>
            <a:lvl3pPr lvl="2" rtl="0">
              <a:lnSpc>
                <a:spcPct val="100000"/>
              </a:lnSpc>
              <a:spcBef>
                <a:spcPts val="2560"/>
              </a:spcBef>
              <a:spcAft>
                <a:spcPts val="0"/>
              </a:spcAft>
              <a:buSzPts val="1400"/>
              <a:buNone/>
              <a:defRPr/>
            </a:lvl3pPr>
            <a:lvl4pPr lvl="3" rtl="0">
              <a:lnSpc>
                <a:spcPct val="100000"/>
              </a:lnSpc>
              <a:spcBef>
                <a:spcPts val="2560"/>
              </a:spcBef>
              <a:spcAft>
                <a:spcPts val="0"/>
              </a:spcAft>
              <a:buSzPts val="1400"/>
              <a:buNone/>
              <a:defRPr/>
            </a:lvl4pPr>
            <a:lvl5pPr lvl="4" rtl="0">
              <a:lnSpc>
                <a:spcPct val="100000"/>
              </a:lnSpc>
              <a:spcBef>
                <a:spcPts val="2560"/>
              </a:spcBef>
              <a:spcAft>
                <a:spcPts val="0"/>
              </a:spcAft>
              <a:buSzPts val="1400"/>
              <a:buNone/>
              <a:defRPr/>
            </a:lvl5pPr>
            <a:lvl6pPr lvl="5" rtl="0">
              <a:lnSpc>
                <a:spcPct val="100000"/>
              </a:lnSpc>
              <a:spcBef>
                <a:spcPts val="2560"/>
              </a:spcBef>
              <a:spcAft>
                <a:spcPts val="0"/>
              </a:spcAft>
              <a:buSzPts val="1400"/>
              <a:buNone/>
              <a:defRPr/>
            </a:lvl6pPr>
            <a:lvl7pPr lvl="6" rtl="0">
              <a:lnSpc>
                <a:spcPct val="100000"/>
              </a:lnSpc>
              <a:spcBef>
                <a:spcPts val="2560"/>
              </a:spcBef>
              <a:spcAft>
                <a:spcPts val="0"/>
              </a:spcAft>
              <a:buSzPts val="1400"/>
              <a:buNone/>
              <a:defRPr/>
            </a:lvl7pPr>
            <a:lvl8pPr lvl="7" rtl="0">
              <a:lnSpc>
                <a:spcPct val="100000"/>
              </a:lnSpc>
              <a:spcBef>
                <a:spcPts val="2560"/>
              </a:spcBef>
              <a:spcAft>
                <a:spcPts val="0"/>
              </a:spcAft>
              <a:buSzPts val="1400"/>
              <a:buNone/>
              <a:defRPr/>
            </a:lvl8pPr>
            <a:lvl9pPr lvl="8" rtl="0">
              <a:lnSpc>
                <a:spcPct val="100000"/>
              </a:lnSpc>
              <a:spcBef>
                <a:spcPts val="2560"/>
              </a:spcBef>
              <a:spcAft>
                <a:spcPts val="2560"/>
              </a:spcAft>
              <a:buSzPts val="1400"/>
              <a:buNone/>
              <a:defRPr/>
            </a:lvl9pPr>
          </a:lstStyle>
          <a:p>
            <a:endParaRPr/>
          </a:p>
        </p:txBody>
      </p:sp>
      <p:sp>
        <p:nvSpPr>
          <p:cNvPr id="130" name="Google Shape;130;p13"/>
          <p:cNvSpPr txBox="1">
            <a:spLocks noGrp="1"/>
          </p:cNvSpPr>
          <p:nvPr>
            <p:ph type="title" idx="15"/>
          </p:nvPr>
        </p:nvSpPr>
        <p:spPr>
          <a:xfrm>
            <a:off x="1152000" y="712040"/>
            <a:ext cx="12326400" cy="916320"/>
          </a:xfrm>
          <a:prstGeom prst="rect">
            <a:avLst/>
          </a:prstGeom>
        </p:spPr>
        <p:txBody>
          <a:bodyPr spcFirstLastPara="1" wrap="square" lIns="91425" tIns="91425" rIns="91425" bIns="91425" anchor="ctr" anchorCtr="0">
            <a:noAutofit/>
          </a:bodyPr>
          <a:lstStyle>
            <a:lvl1pPr lvl="0" rtl="0">
              <a:spcBef>
                <a:spcPts val="0"/>
              </a:spcBef>
              <a:spcAft>
                <a:spcPts val="0"/>
              </a:spcAft>
              <a:buSzPts val="4000"/>
              <a:buNone/>
              <a:defRPr/>
            </a:lvl1pPr>
            <a:lvl2pPr lvl="1" rtl="0">
              <a:spcBef>
                <a:spcPts val="0"/>
              </a:spcBef>
              <a:spcAft>
                <a:spcPts val="0"/>
              </a:spcAft>
              <a:buSzPts val="4000"/>
              <a:buNone/>
              <a:defRPr/>
            </a:lvl2pPr>
            <a:lvl3pPr lvl="2" rtl="0">
              <a:spcBef>
                <a:spcPts val="0"/>
              </a:spcBef>
              <a:spcAft>
                <a:spcPts val="0"/>
              </a:spcAft>
              <a:buSzPts val="4000"/>
              <a:buNone/>
              <a:defRPr/>
            </a:lvl3pPr>
            <a:lvl4pPr lvl="3" rtl="0">
              <a:spcBef>
                <a:spcPts val="0"/>
              </a:spcBef>
              <a:spcAft>
                <a:spcPts val="0"/>
              </a:spcAft>
              <a:buSzPts val="4000"/>
              <a:buNone/>
              <a:defRPr/>
            </a:lvl4pPr>
            <a:lvl5pPr lvl="4" rtl="0">
              <a:spcBef>
                <a:spcPts val="0"/>
              </a:spcBef>
              <a:spcAft>
                <a:spcPts val="0"/>
              </a:spcAft>
              <a:buSzPts val="4000"/>
              <a:buNone/>
              <a:defRPr/>
            </a:lvl5pPr>
            <a:lvl6pPr lvl="5" rtl="0">
              <a:spcBef>
                <a:spcPts val="0"/>
              </a:spcBef>
              <a:spcAft>
                <a:spcPts val="0"/>
              </a:spcAft>
              <a:buSzPts val="4000"/>
              <a:buNone/>
              <a:defRPr/>
            </a:lvl6pPr>
            <a:lvl7pPr lvl="6" rtl="0">
              <a:spcBef>
                <a:spcPts val="0"/>
              </a:spcBef>
              <a:spcAft>
                <a:spcPts val="0"/>
              </a:spcAft>
              <a:buSzPts val="4000"/>
              <a:buNone/>
              <a:defRPr/>
            </a:lvl7pPr>
            <a:lvl8pPr lvl="7" rtl="0">
              <a:spcBef>
                <a:spcPts val="0"/>
              </a:spcBef>
              <a:spcAft>
                <a:spcPts val="0"/>
              </a:spcAft>
              <a:buSzPts val="4000"/>
              <a:buNone/>
              <a:defRPr/>
            </a:lvl8pPr>
            <a:lvl9pPr lvl="8" rtl="0">
              <a:spcBef>
                <a:spcPts val="0"/>
              </a:spcBef>
              <a:spcAft>
                <a:spcPts val="0"/>
              </a:spcAft>
              <a:buSzPts val="4000"/>
              <a:buNone/>
              <a:defRPr/>
            </a:lvl9pPr>
          </a:lstStyle>
          <a:p>
            <a:endParaRPr/>
          </a:p>
        </p:txBody>
      </p:sp>
      <p:sp>
        <p:nvSpPr>
          <p:cNvPr id="131" name="Google Shape;131;p13"/>
          <p:cNvSpPr/>
          <p:nvPr/>
        </p:nvSpPr>
        <p:spPr>
          <a:xfrm>
            <a:off x="617022" y="426480"/>
            <a:ext cx="13396360" cy="8373280"/>
          </a:xfrm>
          <a:custGeom>
            <a:avLst/>
            <a:gdLst/>
            <a:ahLst/>
            <a:cxnLst/>
            <a:rect l="l" t="t" r="r" b="b"/>
            <a:pathLst>
              <a:path w="334909" h="209332" extrusionOk="0">
                <a:moveTo>
                  <a:pt x="0" y="208356"/>
                </a:moveTo>
                <a:lnTo>
                  <a:pt x="0" y="0"/>
                </a:lnTo>
                <a:lnTo>
                  <a:pt x="334893" y="0"/>
                </a:lnTo>
                <a:lnTo>
                  <a:pt x="334893" y="209308"/>
                </a:lnTo>
                <a:lnTo>
                  <a:pt x="334909" y="209332"/>
                </a:lnTo>
              </a:path>
            </a:pathLst>
          </a:custGeom>
          <a:noFill/>
          <a:ln w="19050" cap="flat" cmpd="sng">
            <a:solidFill>
              <a:schemeClr val="dk1"/>
            </a:solidFill>
            <a:prstDash val="solid"/>
            <a:round/>
            <a:headEnd type="none" w="med" len="med"/>
            <a:tailEnd type="none" w="med" len="med"/>
          </a:ln>
        </p:spPr>
      </p:sp>
    </p:spTree>
    <p:extLst>
      <p:ext uri="{BB962C8B-B14F-4D97-AF65-F5344CB8AC3E}">
        <p14:creationId xmlns:p14="http://schemas.microsoft.com/office/powerpoint/2010/main" val="370089924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hanks">
  <p:cSld name="Thanks">
    <p:spTree>
      <p:nvGrpSpPr>
        <p:cNvPr id="1" name="Shape 267"/>
        <p:cNvGrpSpPr/>
        <p:nvPr/>
      </p:nvGrpSpPr>
      <p:grpSpPr>
        <a:xfrm>
          <a:off x="0" y="0"/>
          <a:ext cx="0" cy="0"/>
          <a:chOff x="0" y="0"/>
          <a:chExt cx="0" cy="0"/>
        </a:xfrm>
      </p:grpSpPr>
      <p:sp>
        <p:nvSpPr>
          <p:cNvPr id="268" name="Google Shape;268;p26"/>
          <p:cNvSpPr txBox="1">
            <a:spLocks noGrp="1"/>
          </p:cNvSpPr>
          <p:nvPr>
            <p:ph type="ctrTitle"/>
          </p:nvPr>
        </p:nvSpPr>
        <p:spPr>
          <a:xfrm>
            <a:off x="1158339" y="757483"/>
            <a:ext cx="5486400" cy="1596480"/>
          </a:xfrm>
          <a:prstGeom prst="rect">
            <a:avLst/>
          </a:prstGeom>
        </p:spPr>
        <p:txBody>
          <a:bodyPr spcFirstLastPara="1" wrap="square" lIns="91425" tIns="91425" rIns="91425" bIns="91425" anchor="ctr" anchorCtr="0">
            <a:noAutofit/>
          </a:bodyPr>
          <a:lstStyle>
            <a:lvl1pPr lvl="0" rtl="0">
              <a:spcBef>
                <a:spcPts val="0"/>
              </a:spcBef>
              <a:spcAft>
                <a:spcPts val="0"/>
              </a:spcAft>
              <a:buSzPts val="5200"/>
              <a:buNone/>
              <a:defRPr sz="8320"/>
            </a:lvl1pPr>
            <a:lvl2pPr lvl="1" algn="ctr" rtl="0">
              <a:spcBef>
                <a:spcPts val="0"/>
              </a:spcBef>
              <a:spcAft>
                <a:spcPts val="0"/>
              </a:spcAft>
              <a:buSzPts val="5200"/>
              <a:buNone/>
              <a:defRPr sz="8320"/>
            </a:lvl2pPr>
            <a:lvl3pPr lvl="2" algn="ctr" rtl="0">
              <a:spcBef>
                <a:spcPts val="0"/>
              </a:spcBef>
              <a:spcAft>
                <a:spcPts val="0"/>
              </a:spcAft>
              <a:buSzPts val="5200"/>
              <a:buNone/>
              <a:defRPr sz="8320"/>
            </a:lvl3pPr>
            <a:lvl4pPr lvl="3" algn="ctr" rtl="0">
              <a:spcBef>
                <a:spcPts val="0"/>
              </a:spcBef>
              <a:spcAft>
                <a:spcPts val="0"/>
              </a:spcAft>
              <a:buSzPts val="5200"/>
              <a:buNone/>
              <a:defRPr sz="8320"/>
            </a:lvl4pPr>
            <a:lvl5pPr lvl="4" algn="ctr" rtl="0">
              <a:spcBef>
                <a:spcPts val="0"/>
              </a:spcBef>
              <a:spcAft>
                <a:spcPts val="0"/>
              </a:spcAft>
              <a:buSzPts val="5200"/>
              <a:buNone/>
              <a:defRPr sz="8320"/>
            </a:lvl5pPr>
            <a:lvl6pPr lvl="5" algn="ctr" rtl="0">
              <a:spcBef>
                <a:spcPts val="0"/>
              </a:spcBef>
              <a:spcAft>
                <a:spcPts val="0"/>
              </a:spcAft>
              <a:buSzPts val="5200"/>
              <a:buNone/>
              <a:defRPr sz="8320"/>
            </a:lvl6pPr>
            <a:lvl7pPr lvl="6" algn="ctr" rtl="0">
              <a:spcBef>
                <a:spcPts val="0"/>
              </a:spcBef>
              <a:spcAft>
                <a:spcPts val="0"/>
              </a:spcAft>
              <a:buSzPts val="5200"/>
              <a:buNone/>
              <a:defRPr sz="8320"/>
            </a:lvl7pPr>
            <a:lvl8pPr lvl="7" algn="ctr" rtl="0">
              <a:spcBef>
                <a:spcPts val="0"/>
              </a:spcBef>
              <a:spcAft>
                <a:spcPts val="0"/>
              </a:spcAft>
              <a:buSzPts val="5200"/>
              <a:buNone/>
              <a:defRPr sz="8320"/>
            </a:lvl8pPr>
            <a:lvl9pPr lvl="8" algn="ctr" rtl="0">
              <a:spcBef>
                <a:spcPts val="0"/>
              </a:spcBef>
              <a:spcAft>
                <a:spcPts val="0"/>
              </a:spcAft>
              <a:buSzPts val="5200"/>
              <a:buNone/>
              <a:defRPr sz="8320"/>
            </a:lvl9pPr>
          </a:lstStyle>
          <a:p>
            <a:endParaRPr/>
          </a:p>
        </p:txBody>
      </p:sp>
      <p:sp>
        <p:nvSpPr>
          <p:cNvPr id="269" name="Google Shape;269;p26"/>
          <p:cNvSpPr txBox="1">
            <a:spLocks noGrp="1"/>
          </p:cNvSpPr>
          <p:nvPr>
            <p:ph type="subTitle" idx="1"/>
          </p:nvPr>
        </p:nvSpPr>
        <p:spPr>
          <a:xfrm>
            <a:off x="1152000" y="1743726"/>
            <a:ext cx="5498880" cy="29208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SzPts val="1400"/>
              <a:buNone/>
              <a:defRPr>
                <a:latin typeface="Open Sans"/>
                <a:ea typeface="Open Sans"/>
                <a:cs typeface="Open Sans"/>
                <a:sym typeface="Open Sans"/>
              </a:defRPr>
            </a:lvl1pPr>
            <a:lvl2pPr lvl="1" algn="ctr" rtl="0">
              <a:lnSpc>
                <a:spcPct val="100000"/>
              </a:lnSpc>
              <a:spcBef>
                <a:spcPts val="0"/>
              </a:spcBef>
              <a:spcAft>
                <a:spcPts val="0"/>
              </a:spcAft>
              <a:buSzPts val="1800"/>
              <a:buNone/>
              <a:defRPr sz="2880"/>
            </a:lvl2pPr>
            <a:lvl3pPr lvl="2" algn="ctr" rtl="0">
              <a:lnSpc>
                <a:spcPct val="100000"/>
              </a:lnSpc>
              <a:spcBef>
                <a:spcPts val="0"/>
              </a:spcBef>
              <a:spcAft>
                <a:spcPts val="0"/>
              </a:spcAft>
              <a:buSzPts val="1800"/>
              <a:buNone/>
              <a:defRPr sz="2880"/>
            </a:lvl3pPr>
            <a:lvl4pPr lvl="3" algn="ctr" rtl="0">
              <a:lnSpc>
                <a:spcPct val="100000"/>
              </a:lnSpc>
              <a:spcBef>
                <a:spcPts val="0"/>
              </a:spcBef>
              <a:spcAft>
                <a:spcPts val="0"/>
              </a:spcAft>
              <a:buSzPts val="1800"/>
              <a:buNone/>
              <a:defRPr sz="2880"/>
            </a:lvl4pPr>
            <a:lvl5pPr lvl="4" algn="ctr" rtl="0">
              <a:lnSpc>
                <a:spcPct val="100000"/>
              </a:lnSpc>
              <a:spcBef>
                <a:spcPts val="0"/>
              </a:spcBef>
              <a:spcAft>
                <a:spcPts val="0"/>
              </a:spcAft>
              <a:buSzPts val="1800"/>
              <a:buNone/>
              <a:defRPr sz="2880"/>
            </a:lvl5pPr>
            <a:lvl6pPr lvl="5" algn="ctr" rtl="0">
              <a:lnSpc>
                <a:spcPct val="100000"/>
              </a:lnSpc>
              <a:spcBef>
                <a:spcPts val="0"/>
              </a:spcBef>
              <a:spcAft>
                <a:spcPts val="0"/>
              </a:spcAft>
              <a:buSzPts val="1800"/>
              <a:buNone/>
              <a:defRPr sz="2880"/>
            </a:lvl6pPr>
            <a:lvl7pPr lvl="6" algn="ctr" rtl="0">
              <a:lnSpc>
                <a:spcPct val="100000"/>
              </a:lnSpc>
              <a:spcBef>
                <a:spcPts val="0"/>
              </a:spcBef>
              <a:spcAft>
                <a:spcPts val="0"/>
              </a:spcAft>
              <a:buSzPts val="1800"/>
              <a:buNone/>
              <a:defRPr sz="2880"/>
            </a:lvl7pPr>
            <a:lvl8pPr lvl="7" algn="ctr" rtl="0">
              <a:lnSpc>
                <a:spcPct val="100000"/>
              </a:lnSpc>
              <a:spcBef>
                <a:spcPts val="0"/>
              </a:spcBef>
              <a:spcAft>
                <a:spcPts val="0"/>
              </a:spcAft>
              <a:buSzPts val="1800"/>
              <a:buNone/>
              <a:defRPr sz="2880"/>
            </a:lvl8pPr>
            <a:lvl9pPr lvl="8" algn="ctr" rtl="0">
              <a:lnSpc>
                <a:spcPct val="100000"/>
              </a:lnSpc>
              <a:spcBef>
                <a:spcPts val="0"/>
              </a:spcBef>
              <a:spcAft>
                <a:spcPts val="0"/>
              </a:spcAft>
              <a:buSzPts val="1800"/>
              <a:buNone/>
              <a:defRPr sz="2880"/>
            </a:lvl9pPr>
          </a:lstStyle>
          <a:p>
            <a:endParaRPr/>
          </a:p>
        </p:txBody>
      </p:sp>
      <p:sp>
        <p:nvSpPr>
          <p:cNvPr id="270" name="Google Shape;270;p26"/>
          <p:cNvSpPr txBox="1"/>
          <p:nvPr/>
        </p:nvSpPr>
        <p:spPr>
          <a:xfrm>
            <a:off x="1152000" y="5395760"/>
            <a:ext cx="4920000" cy="1098201"/>
          </a:xfrm>
          <a:prstGeom prst="rect">
            <a:avLst/>
          </a:prstGeom>
          <a:noFill/>
          <a:ln>
            <a:noFill/>
          </a:ln>
        </p:spPr>
        <p:txBody>
          <a:bodyPr spcFirstLastPara="1" wrap="square" lIns="146280" tIns="146280" rIns="146280" bIns="146280" anchor="t" anchorCtr="0">
            <a:spAutoFit/>
          </a:bodyPr>
          <a:lstStyle/>
          <a:p>
            <a:pPr marL="0" lvl="0" indent="0" algn="l" rtl="0">
              <a:spcBef>
                <a:spcPts val="480"/>
              </a:spcBef>
              <a:spcAft>
                <a:spcPts val="0"/>
              </a:spcAft>
              <a:buNone/>
            </a:pPr>
            <a:r>
              <a:rPr lang="en" sz="1600">
                <a:solidFill>
                  <a:schemeClr val="dk1"/>
                </a:solidFill>
                <a:latin typeface="Open Sans"/>
                <a:ea typeface="Open Sans"/>
                <a:cs typeface="Open Sans"/>
                <a:sym typeface="Open Sans"/>
              </a:rPr>
              <a:t>CREDITS: This presentation template was created by </a:t>
            </a:r>
            <a:r>
              <a:rPr lang="en" sz="1600" b="1">
                <a:solidFill>
                  <a:schemeClr val="dk1"/>
                </a:solidFill>
                <a:uFill>
                  <a:noFill/>
                </a:uFill>
                <a:latin typeface="Open Sans"/>
                <a:ea typeface="Open Sans"/>
                <a:cs typeface="Open Sans"/>
                <a:sym typeface="Open Sans"/>
                <a:hlinkClick r:id="rId2">
                  <a:extLst>
                    <a:ext uri="{A12FA001-AC4F-418D-AE19-62706E023703}">
                      <ahyp:hlinkClr xmlns:ahyp="http://schemas.microsoft.com/office/drawing/2018/hyperlinkcolor" val="tx"/>
                    </a:ext>
                  </a:extLst>
                </a:hlinkClick>
              </a:rPr>
              <a:t>Slidesgo</a:t>
            </a:r>
            <a:r>
              <a:rPr lang="en" sz="1600">
                <a:solidFill>
                  <a:schemeClr val="dk1"/>
                </a:solidFill>
                <a:latin typeface="Open Sans"/>
                <a:ea typeface="Open Sans"/>
                <a:cs typeface="Open Sans"/>
                <a:sym typeface="Open Sans"/>
              </a:rPr>
              <a:t>, including icons by </a:t>
            </a:r>
            <a:r>
              <a:rPr lang="en" sz="1600" b="1">
                <a:solidFill>
                  <a:schemeClr val="dk1"/>
                </a:solidFill>
                <a:uFill>
                  <a:noFill/>
                </a:uFill>
                <a:latin typeface="Open Sans"/>
                <a:ea typeface="Open Sans"/>
                <a:cs typeface="Open Sans"/>
                <a:sym typeface="Open Sans"/>
                <a:hlinkClick r:id="rId3">
                  <a:extLst>
                    <a:ext uri="{A12FA001-AC4F-418D-AE19-62706E023703}">
                      <ahyp:hlinkClr xmlns:ahyp="http://schemas.microsoft.com/office/drawing/2018/hyperlinkcolor" val="tx"/>
                    </a:ext>
                  </a:extLst>
                </a:hlinkClick>
              </a:rPr>
              <a:t>Flaticon</a:t>
            </a:r>
            <a:r>
              <a:rPr lang="en" sz="1600">
                <a:solidFill>
                  <a:schemeClr val="dk1"/>
                </a:solidFill>
                <a:latin typeface="Open Sans"/>
                <a:ea typeface="Open Sans"/>
                <a:cs typeface="Open Sans"/>
                <a:sym typeface="Open Sans"/>
              </a:rPr>
              <a:t>, and infographics &amp; images by </a:t>
            </a:r>
            <a:r>
              <a:rPr lang="en" sz="1600" b="1">
                <a:solidFill>
                  <a:schemeClr val="dk1"/>
                </a:solidFill>
                <a:uFill>
                  <a:noFill/>
                </a:uFill>
                <a:latin typeface="Open Sans"/>
                <a:ea typeface="Open Sans"/>
                <a:cs typeface="Open Sans"/>
                <a:sym typeface="Open Sans"/>
                <a:hlinkClick r:id="rId4">
                  <a:extLst>
                    <a:ext uri="{A12FA001-AC4F-418D-AE19-62706E023703}">
                      <ahyp:hlinkClr xmlns:ahyp="http://schemas.microsoft.com/office/drawing/2018/hyperlinkcolor" val="tx"/>
                    </a:ext>
                  </a:extLst>
                </a:hlinkClick>
              </a:rPr>
              <a:t>Freepik</a:t>
            </a:r>
            <a:endParaRPr sz="1600" b="1">
              <a:solidFill>
                <a:schemeClr val="dk1"/>
              </a:solidFill>
              <a:latin typeface="Open Sans"/>
              <a:ea typeface="Open Sans"/>
              <a:cs typeface="Open Sans"/>
              <a:sym typeface="Open Sans"/>
            </a:endParaRPr>
          </a:p>
        </p:txBody>
      </p:sp>
    </p:spTree>
    <p:extLst>
      <p:ext uri="{BB962C8B-B14F-4D97-AF65-F5344CB8AC3E}">
        <p14:creationId xmlns:p14="http://schemas.microsoft.com/office/powerpoint/2010/main" val="30378795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3.xml"/><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6.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5.xml"/><Relationship Id="rId5" Type="http://schemas.openxmlformats.org/officeDocument/2006/relationships/image" Target="../media/image2.png"/><Relationship Id="rId4" Type="http://schemas.openxmlformats.org/officeDocument/2006/relationships/image" Target="../media/image9.png"/></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xml"/><Relationship Id="rId1" Type="http://schemas.openxmlformats.org/officeDocument/2006/relationships/slideLayout" Target="../slideLayouts/slideLayout3.xml"/><Relationship Id="rId5" Type="http://schemas.openxmlformats.org/officeDocument/2006/relationships/image" Target="../media/image11.png"/><Relationship Id="rId4" Type="http://schemas.openxmlformats.org/officeDocument/2006/relationships/image" Target="../media/image10.png"/></Relationships>
</file>

<file path=ppt/slides/_rels/slide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7.xml"/><Relationship Id="rId1" Type="http://schemas.openxmlformats.org/officeDocument/2006/relationships/slideLayout" Target="../slideLayouts/slideLayout4.xml"/><Relationship Id="rId5" Type="http://schemas.openxmlformats.org/officeDocument/2006/relationships/image" Target="../media/image13.png"/><Relationship Id="rId4" Type="http://schemas.openxmlformats.org/officeDocument/2006/relationships/image" Target="../media/image2.png"/></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image" Target="../media/image14.png"/><Relationship Id="rId7" Type="http://schemas.openxmlformats.org/officeDocument/2006/relationships/image" Target="../media/image18.png"/><Relationship Id="rId2" Type="http://schemas.openxmlformats.org/officeDocument/2006/relationships/notesSlide" Target="../notesSlides/notesSlide9.xml"/><Relationship Id="rId1" Type="http://schemas.openxmlformats.org/officeDocument/2006/relationships/slideLayout" Target="../slideLayouts/slideLayout6.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5.png"/></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0.xml"/><Relationship Id="rId1" Type="http://schemas.openxmlformats.org/officeDocument/2006/relationships/slideLayout" Target="../slideLayouts/slideLayout2.xml"/><Relationship Id="rId5" Type="http://schemas.openxmlformats.org/officeDocument/2006/relationships/image" Target="../media/image21.png"/><Relationship Id="rId4" Type="http://schemas.openxmlformats.org/officeDocument/2006/relationships/image" Target="../media/image20.png"/></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1.xml"/><Relationship Id="rId1" Type="http://schemas.openxmlformats.org/officeDocument/2006/relationships/slideLayout" Target="../slideLayouts/slideLayout6.xml"/><Relationship Id="rId5" Type="http://schemas.openxmlformats.org/officeDocument/2006/relationships/image" Target="../media/image23.png"/><Relationship Id="rId4" Type="http://schemas.openxmlformats.org/officeDocument/2006/relationships/image" Target="../media/image22.png"/></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3.xml"/><Relationship Id="rId1" Type="http://schemas.openxmlformats.org/officeDocument/2006/relationships/slideLayout" Target="../slideLayouts/slideLayout4.xml"/><Relationship Id="rId5" Type="http://schemas.openxmlformats.org/officeDocument/2006/relationships/image" Target="../media/image25.png"/><Relationship Id="rId4" Type="http://schemas.openxmlformats.org/officeDocument/2006/relationships/image" Target="../media/image24.png"/></Relationships>
</file>

<file path=ppt/slides/_rels/slide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4.xml"/><Relationship Id="rId1" Type="http://schemas.openxmlformats.org/officeDocument/2006/relationships/slideLayout" Target="../slideLayouts/slideLayout5.xml"/><Relationship Id="rId5" Type="http://schemas.openxmlformats.org/officeDocument/2006/relationships/image" Target="../media/image27.png"/><Relationship Id="rId4" Type="http://schemas.openxmlformats.org/officeDocument/2006/relationships/image" Target="../media/image26.png"/></Relationships>
</file>

<file path=ppt/slides/_rels/slide17.xml.rels><?xml version="1.0" encoding="UTF-8" standalone="yes"?>
<Relationships xmlns="http://schemas.openxmlformats.org/package/2006/relationships"><Relationship Id="rId8" Type="http://schemas.openxmlformats.org/officeDocument/2006/relationships/image" Target="../media/image33.png"/><Relationship Id="rId3" Type="http://schemas.openxmlformats.org/officeDocument/2006/relationships/image" Target="../media/image28.png"/><Relationship Id="rId7" Type="http://schemas.openxmlformats.org/officeDocument/2006/relationships/image" Target="../media/image32.png"/><Relationship Id="rId2" Type="http://schemas.openxmlformats.org/officeDocument/2006/relationships/notesSlide" Target="../notesSlides/notesSlide15.xml"/><Relationship Id="rId1" Type="http://schemas.openxmlformats.org/officeDocument/2006/relationships/slideLayout" Target="../slideLayouts/slideLayout8.xml"/><Relationship Id="rId6" Type="http://schemas.openxmlformats.org/officeDocument/2006/relationships/image" Target="../media/image31.png"/><Relationship Id="rId5" Type="http://schemas.openxmlformats.org/officeDocument/2006/relationships/image" Target="../media/image30.png"/><Relationship Id="rId4" Type="http://schemas.openxmlformats.org/officeDocument/2006/relationships/image" Target="../media/image29.png"/></Relationships>
</file>

<file path=ppt/slides/_rels/slide1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4.jp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image" Target="../media/image12.pn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image" Target="../media/image12.pn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image" Target="../media/image24.png"/><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8" Type="http://schemas.openxmlformats.org/officeDocument/2006/relationships/image" Target="../media/image42.png"/><Relationship Id="rId3" Type="http://schemas.openxmlformats.org/officeDocument/2006/relationships/image" Target="../media/image38.png"/><Relationship Id="rId7" Type="http://schemas.openxmlformats.org/officeDocument/2006/relationships/image" Target="../media/image41.png"/><Relationship Id="rId2" Type="http://schemas.openxmlformats.org/officeDocument/2006/relationships/notesSlide" Target="../notesSlides/notesSlide16.xml"/><Relationship Id="rId1" Type="http://schemas.openxmlformats.org/officeDocument/2006/relationships/slideLayout" Target="../slideLayouts/slideLayout9.xml"/><Relationship Id="rId6" Type="http://schemas.openxmlformats.org/officeDocument/2006/relationships/image" Target="../media/image2.png"/><Relationship Id="rId5" Type="http://schemas.openxmlformats.org/officeDocument/2006/relationships/image" Target="../media/image40.png"/><Relationship Id="rId4" Type="http://schemas.openxmlformats.org/officeDocument/2006/relationships/image" Target="../media/image39.png"/></Relationships>
</file>

<file path=ppt/slides/_rels/slide23.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17.xml"/><Relationship Id="rId1" Type="http://schemas.openxmlformats.org/officeDocument/2006/relationships/slideLayout" Target="../slideLayouts/slideLayout10.xml"/><Relationship Id="rId5" Type="http://schemas.openxmlformats.org/officeDocument/2006/relationships/image" Target="../media/image2.png"/><Relationship Id="rId4" Type="http://schemas.openxmlformats.org/officeDocument/2006/relationships/image" Target="../media/image44.png"/></Relationships>
</file>

<file path=ppt/slides/_rels/slide24.xml.rels><?xml version="1.0" encoding="UTF-8" standalone="yes"?>
<Relationships xmlns="http://schemas.openxmlformats.org/package/2006/relationships"><Relationship Id="rId8" Type="http://schemas.openxmlformats.org/officeDocument/2006/relationships/image" Target="../media/image50.png"/><Relationship Id="rId3" Type="http://schemas.openxmlformats.org/officeDocument/2006/relationships/image" Target="../media/image45.png"/><Relationship Id="rId7" Type="http://schemas.openxmlformats.org/officeDocument/2006/relationships/image" Target="../media/image49.png"/><Relationship Id="rId2" Type="http://schemas.openxmlformats.org/officeDocument/2006/relationships/notesSlide" Target="../notesSlides/notesSlide18.xml"/><Relationship Id="rId1" Type="http://schemas.openxmlformats.org/officeDocument/2006/relationships/slideLayout" Target="../slideLayouts/slideLayout7.xml"/><Relationship Id="rId6" Type="http://schemas.openxmlformats.org/officeDocument/2006/relationships/image" Target="../media/image48.png"/><Relationship Id="rId5" Type="http://schemas.openxmlformats.org/officeDocument/2006/relationships/image" Target="../media/image47.png"/><Relationship Id="rId4" Type="http://schemas.openxmlformats.org/officeDocument/2006/relationships/image" Target="../media/image46.png"/><Relationship Id="rId9" Type="http://schemas.openxmlformats.org/officeDocument/2006/relationships/image" Target="../media/image2.png"/></Relationships>
</file>

<file path=ppt/slides/_rels/slide2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9.xml"/><Relationship Id="rId1" Type="http://schemas.openxmlformats.org/officeDocument/2006/relationships/slideLayout" Target="../slideLayouts/slideLayout3.xml"/><Relationship Id="rId5" Type="http://schemas.openxmlformats.org/officeDocument/2006/relationships/image" Target="../media/image52.png"/><Relationship Id="rId4" Type="http://schemas.openxmlformats.org/officeDocument/2006/relationships/image" Target="../media/image51.png"/></Relationships>
</file>

<file path=ppt/slides/_rels/slide2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0.xml"/><Relationship Id="rId1" Type="http://schemas.openxmlformats.org/officeDocument/2006/relationships/slideLayout" Target="../slideLayouts/slideLayout4.xml"/><Relationship Id="rId5" Type="http://schemas.openxmlformats.org/officeDocument/2006/relationships/image" Target="../media/image54.png"/><Relationship Id="rId4" Type="http://schemas.openxmlformats.org/officeDocument/2006/relationships/image" Target="../media/image53.png"/></Relationships>
</file>

<file path=ppt/slides/_rels/slide2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8" Type="http://schemas.openxmlformats.org/officeDocument/2006/relationships/image" Target="../media/image60.png"/><Relationship Id="rId3" Type="http://schemas.openxmlformats.org/officeDocument/2006/relationships/image" Target="../media/image55.png"/><Relationship Id="rId7" Type="http://schemas.openxmlformats.org/officeDocument/2006/relationships/image" Target="../media/image59.png"/><Relationship Id="rId2" Type="http://schemas.openxmlformats.org/officeDocument/2006/relationships/notesSlide" Target="../notesSlides/notesSlide22.xml"/><Relationship Id="rId1" Type="http://schemas.openxmlformats.org/officeDocument/2006/relationships/slideLayout" Target="../slideLayouts/slideLayout6.xml"/><Relationship Id="rId6" Type="http://schemas.openxmlformats.org/officeDocument/2006/relationships/image" Target="../media/image58.png"/><Relationship Id="rId5" Type="http://schemas.openxmlformats.org/officeDocument/2006/relationships/image" Target="../media/image57.png"/><Relationship Id="rId4" Type="http://schemas.openxmlformats.org/officeDocument/2006/relationships/image" Target="../media/image56.png"/></Relationships>
</file>

<file path=ppt/slides/_rels/slide2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3.xml"/><Relationship Id="rId1" Type="http://schemas.openxmlformats.org/officeDocument/2006/relationships/slideLayout" Target="../slideLayouts/slideLayout7.xml"/><Relationship Id="rId5" Type="http://schemas.openxmlformats.org/officeDocument/2006/relationships/image" Target="../media/image62.png"/><Relationship Id="rId4" Type="http://schemas.openxmlformats.org/officeDocument/2006/relationships/image" Target="../media/image61.png"/></Relationships>
</file>

<file path=ppt/slides/_rels/slide30.xml.rels><?xml version="1.0" encoding="UTF-8" standalone="yes"?>
<Relationships xmlns="http://schemas.openxmlformats.org/package/2006/relationships"><Relationship Id="rId8" Type="http://schemas.openxmlformats.org/officeDocument/2006/relationships/image" Target="../media/image67.png"/><Relationship Id="rId3" Type="http://schemas.openxmlformats.org/officeDocument/2006/relationships/image" Target="../media/image63.png"/><Relationship Id="rId7" Type="http://schemas.openxmlformats.org/officeDocument/2006/relationships/image" Target="../media/image2.png"/><Relationship Id="rId2" Type="http://schemas.openxmlformats.org/officeDocument/2006/relationships/notesSlide" Target="../notesSlides/notesSlide24.xml"/><Relationship Id="rId1" Type="http://schemas.openxmlformats.org/officeDocument/2006/relationships/slideLayout" Target="../slideLayouts/slideLayout8.xml"/><Relationship Id="rId6" Type="http://schemas.openxmlformats.org/officeDocument/2006/relationships/image" Target="../media/image66.png"/><Relationship Id="rId5" Type="http://schemas.openxmlformats.org/officeDocument/2006/relationships/image" Target="../media/image65.png"/><Relationship Id="rId4" Type="http://schemas.openxmlformats.org/officeDocument/2006/relationships/image" Target="../media/image64.png"/><Relationship Id="rId9" Type="http://schemas.openxmlformats.org/officeDocument/2006/relationships/image" Target="../media/image68.png"/></Relationships>
</file>

<file path=ppt/slides/_rels/slide31.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notesSlide" Target="../notesSlides/notesSlide25.xml"/><Relationship Id="rId1" Type="http://schemas.openxmlformats.org/officeDocument/2006/relationships/slideLayout" Target="../slideLayouts/slideLayout10.xml"/><Relationship Id="rId5" Type="http://schemas.openxmlformats.org/officeDocument/2006/relationships/image" Target="../media/image2.png"/><Relationship Id="rId4" Type="http://schemas.openxmlformats.org/officeDocument/2006/relationships/image" Target="../media/image70.png"/></Relationships>
</file>

<file path=ppt/slides/_rels/slide32.xml.rels><?xml version="1.0" encoding="UTF-8" standalone="yes"?>
<Relationships xmlns="http://schemas.openxmlformats.org/package/2006/relationships"><Relationship Id="rId2" Type="http://schemas.openxmlformats.org/officeDocument/2006/relationships/image" Target="../media/image71.jpg"/><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6.xml"/><Relationship Id="rId1" Type="http://schemas.openxmlformats.org/officeDocument/2006/relationships/slideLayout" Target="../slideLayouts/slideLayout8.xml"/></Relationships>
</file>

<file path=ppt/slides/_rels/slide34.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notesSlide" Target="../notesSlides/notesSlide27.xml"/><Relationship Id="rId1" Type="http://schemas.openxmlformats.org/officeDocument/2006/relationships/slideLayout" Target="../slideLayouts/slideLayout9.xml"/><Relationship Id="rId6" Type="http://schemas.openxmlformats.org/officeDocument/2006/relationships/image" Target="../media/image75.jpg"/><Relationship Id="rId5" Type="http://schemas.openxmlformats.org/officeDocument/2006/relationships/image" Target="../media/image74.png"/><Relationship Id="rId4" Type="http://schemas.openxmlformats.org/officeDocument/2006/relationships/image" Target="../media/image73.png"/></Relationships>
</file>

<file path=ppt/slides/_rels/slide35.xml.rels><?xml version="1.0" encoding="UTF-8" standalone="yes"?>
<Relationships xmlns="http://schemas.openxmlformats.org/package/2006/relationships"><Relationship Id="rId8" Type="http://schemas.openxmlformats.org/officeDocument/2006/relationships/image" Target="../media/image78.jpg"/><Relationship Id="rId3" Type="http://schemas.openxmlformats.org/officeDocument/2006/relationships/image" Target="../media/image72.png"/><Relationship Id="rId7" Type="http://schemas.openxmlformats.org/officeDocument/2006/relationships/image" Target="../media/image77.png"/><Relationship Id="rId2" Type="http://schemas.openxmlformats.org/officeDocument/2006/relationships/notesSlide" Target="../notesSlides/notesSlide28.xml"/><Relationship Id="rId1" Type="http://schemas.openxmlformats.org/officeDocument/2006/relationships/slideLayout" Target="../slideLayouts/slideLayout9.xml"/><Relationship Id="rId6" Type="http://schemas.openxmlformats.org/officeDocument/2006/relationships/image" Target="../media/image76.png"/><Relationship Id="rId5" Type="http://schemas.openxmlformats.org/officeDocument/2006/relationships/image" Target="../media/image74.png"/><Relationship Id="rId4" Type="http://schemas.openxmlformats.org/officeDocument/2006/relationships/image" Target="../media/image73.png"/></Relationships>
</file>

<file path=ppt/slides/_rels/slide3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9.xml"/><Relationship Id="rId1" Type="http://schemas.openxmlformats.org/officeDocument/2006/relationships/slideLayout" Target="../slideLayouts/slideLayout10.xml"/><Relationship Id="rId5" Type="http://schemas.openxmlformats.org/officeDocument/2006/relationships/image" Target="../media/image80.png"/><Relationship Id="rId4" Type="http://schemas.openxmlformats.org/officeDocument/2006/relationships/image" Target="../media/image79.png"/></Relationships>
</file>

<file path=ppt/slides/_rels/slide37.xml.rels><?xml version="1.0" encoding="UTF-8" standalone="yes"?>
<Relationships xmlns="http://schemas.openxmlformats.org/package/2006/relationships"><Relationship Id="rId2" Type="http://schemas.openxmlformats.org/officeDocument/2006/relationships/image" Target="../media/image81.png"/><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notesSlide" Target="../notesSlides/notesSlide30.xml"/><Relationship Id="rId1" Type="http://schemas.openxmlformats.org/officeDocument/2006/relationships/slideLayout" Target="../slideLayouts/slideLayout12.xml"/></Relationships>
</file>

<file path=ppt/slides/_rels/slide39.xml.rels><?xml version="1.0" encoding="UTF-8" standalone="yes"?>
<Relationships xmlns="http://schemas.openxmlformats.org/package/2006/relationships"><Relationship Id="rId3" Type="http://schemas.openxmlformats.org/officeDocument/2006/relationships/image" Target="../media/image83.png"/><Relationship Id="rId2" Type="http://schemas.openxmlformats.org/officeDocument/2006/relationships/notesSlide" Target="../notesSlides/notesSlide31.xml"/><Relationship Id="rId1" Type="http://schemas.openxmlformats.org/officeDocument/2006/relationships/slideLayout" Target="../slideLayouts/slideLayout12.xml"/></Relationships>
</file>

<file path=ppt/slides/_rels/slide40.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notesSlide" Target="../notesSlides/notesSlide32.xml"/><Relationship Id="rId1" Type="http://schemas.openxmlformats.org/officeDocument/2006/relationships/slideLayout" Target="../slideLayouts/slideLayout12.xml"/></Relationships>
</file>

<file path=ppt/slides/_rels/slide41.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notesSlide" Target="../notesSlides/notesSlide33.xml"/><Relationship Id="rId1" Type="http://schemas.openxmlformats.org/officeDocument/2006/relationships/slideLayout" Target="../slideLayouts/slideLayout12.xml"/><Relationship Id="rId5" Type="http://schemas.openxmlformats.org/officeDocument/2006/relationships/image" Target="../media/image87.png"/><Relationship Id="rId4" Type="http://schemas.openxmlformats.org/officeDocument/2006/relationships/image" Target="../media/image86.png"/></Relationships>
</file>

<file path=ppt/slides/_rels/slide42.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notesSlide" Target="../notesSlides/notesSlide34.xml"/><Relationship Id="rId1" Type="http://schemas.openxmlformats.org/officeDocument/2006/relationships/slideLayout" Target="../slideLayouts/slideLayout12.xml"/></Relationships>
</file>

<file path=ppt/slides/_rels/slide43.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notesSlide" Target="../notesSlides/notesSlide35.xml"/><Relationship Id="rId1" Type="http://schemas.openxmlformats.org/officeDocument/2006/relationships/slideLayout" Target="../slideLayouts/slideLayout12.xml"/><Relationship Id="rId5" Type="http://schemas.openxmlformats.org/officeDocument/2006/relationships/image" Target="../media/image87.png"/><Relationship Id="rId4" Type="http://schemas.openxmlformats.org/officeDocument/2006/relationships/image" Target="../media/image86.png"/></Relationships>
</file>

<file path=ppt/slides/_rels/slide44.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notesSlide" Target="../notesSlides/notesSlide36.xml"/><Relationship Id="rId1" Type="http://schemas.openxmlformats.org/officeDocument/2006/relationships/slideLayout" Target="../slideLayouts/slideLayout12.xml"/></Relationships>
</file>

<file path=ppt/slides/_rels/slide45.xml.rels><?xml version="1.0" encoding="UTF-8" standalone="yes"?>
<Relationships xmlns="http://schemas.openxmlformats.org/package/2006/relationships"><Relationship Id="rId3" Type="http://schemas.openxmlformats.org/officeDocument/2006/relationships/image" Target="../media/image88.png"/><Relationship Id="rId2" Type="http://schemas.openxmlformats.org/officeDocument/2006/relationships/notesSlide" Target="../notesSlides/notesSlide37.xml"/><Relationship Id="rId1" Type="http://schemas.openxmlformats.org/officeDocument/2006/relationships/slideLayout" Target="../slideLayouts/slideLayout12.xml"/><Relationship Id="rId4" Type="http://schemas.openxmlformats.org/officeDocument/2006/relationships/image" Target="../media/image89.png"/></Relationships>
</file>

<file path=ppt/slides/_rels/slide46.xml.rels><?xml version="1.0" encoding="UTF-8" standalone="yes"?>
<Relationships xmlns="http://schemas.openxmlformats.org/package/2006/relationships"><Relationship Id="rId3" Type="http://schemas.openxmlformats.org/officeDocument/2006/relationships/image" Target="../media/image90.png"/><Relationship Id="rId2" Type="http://schemas.openxmlformats.org/officeDocument/2006/relationships/notesSlide" Target="../notesSlides/notesSlide38.xml"/><Relationship Id="rId1" Type="http://schemas.openxmlformats.org/officeDocument/2006/relationships/slideLayout" Target="../slideLayouts/slideLayout12.xml"/><Relationship Id="rId6" Type="http://schemas.openxmlformats.org/officeDocument/2006/relationships/image" Target="../media/image93.png"/><Relationship Id="rId5" Type="http://schemas.openxmlformats.org/officeDocument/2006/relationships/image" Target="../media/image92.png"/><Relationship Id="rId4" Type="http://schemas.openxmlformats.org/officeDocument/2006/relationships/image" Target="../media/image91.png"/></Relationships>
</file>

<file path=ppt/slides/_rels/slide47.xml.rels><?xml version="1.0" encoding="UTF-8" standalone="yes"?>
<Relationships xmlns="http://schemas.openxmlformats.org/package/2006/relationships"><Relationship Id="rId3" Type="http://schemas.openxmlformats.org/officeDocument/2006/relationships/image" Target="../media/image94.png"/><Relationship Id="rId2" Type="http://schemas.openxmlformats.org/officeDocument/2006/relationships/notesSlide" Target="../notesSlides/notesSlide39.xml"/><Relationship Id="rId1" Type="http://schemas.openxmlformats.org/officeDocument/2006/relationships/slideLayout" Target="../slideLayouts/slideLayout11.xml"/><Relationship Id="rId5" Type="http://schemas.openxmlformats.org/officeDocument/2006/relationships/image" Target="../media/image2.png"/><Relationship Id="rId4" Type="http://schemas.openxmlformats.org/officeDocument/2006/relationships/image" Target="../media/image95.png"/></Relationships>
</file>

<file path=ppt/slides/_rels/slide48.xml.rels><?xml version="1.0" encoding="UTF-8" standalone="yes"?>
<Relationships xmlns="http://schemas.openxmlformats.org/package/2006/relationships"><Relationship Id="rId3" Type="http://schemas.openxmlformats.org/officeDocument/2006/relationships/image" Target="../media/image94.png"/><Relationship Id="rId2" Type="http://schemas.openxmlformats.org/officeDocument/2006/relationships/notesSlide" Target="../notesSlides/notesSlide40.xml"/><Relationship Id="rId1" Type="http://schemas.openxmlformats.org/officeDocument/2006/relationships/slideLayout" Target="../slideLayouts/slideLayout11.xml"/><Relationship Id="rId4" Type="http://schemas.openxmlformats.org/officeDocument/2006/relationships/image" Target="../media/image2.png"/></Relationships>
</file>

<file path=ppt/slides/_rels/slide4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1.xml"/><Relationship Id="rId1" Type="http://schemas.openxmlformats.org/officeDocument/2006/relationships/slideLayout" Target="../slideLayouts/slideLayout8.xml"/></Relationships>
</file>

<file path=ppt/slides/_rels/slide5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2.xml"/><Relationship Id="rId1" Type="http://schemas.openxmlformats.org/officeDocument/2006/relationships/slideLayout" Target="../slideLayouts/slideLayout8.xml"/></Relationships>
</file>

<file path=ppt/slides/_rels/slide5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3.xml"/><Relationship Id="rId1" Type="http://schemas.openxmlformats.org/officeDocument/2006/relationships/slideLayout" Target="../slideLayouts/slideLayout8.xml"/></Relationships>
</file>

<file path=ppt/slides/_rels/slide5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4.xml"/><Relationship Id="rId1" Type="http://schemas.openxmlformats.org/officeDocument/2006/relationships/slideLayout" Target="../slideLayouts/slideLayout8.xml"/></Relationships>
</file>

<file path=ppt/slides/_rels/slide5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5.xml"/><Relationship Id="rId1" Type="http://schemas.openxmlformats.org/officeDocument/2006/relationships/slideLayout" Target="../slideLayouts/slideLayout8.xml"/></Relationships>
</file>

<file path=ppt/slides/_rels/slide54.xml.rels><?xml version="1.0" encoding="UTF-8" standalone="yes"?>
<Relationships xmlns="http://schemas.openxmlformats.org/package/2006/relationships"><Relationship Id="rId3" Type="http://schemas.openxmlformats.org/officeDocument/2006/relationships/image" Target="../media/image96.png"/><Relationship Id="rId2" Type="http://schemas.openxmlformats.org/officeDocument/2006/relationships/notesSlide" Target="../notesSlides/notesSlide46.xml"/><Relationship Id="rId1" Type="http://schemas.openxmlformats.org/officeDocument/2006/relationships/slideLayout" Target="../slideLayouts/slideLayout12.xml"/></Relationships>
</file>

<file path=ppt/slides/_rels/slide55.xml.rels><?xml version="1.0" encoding="UTF-8" standalone="yes"?>
<Relationships xmlns="http://schemas.openxmlformats.org/package/2006/relationships"><Relationship Id="rId3" Type="http://schemas.openxmlformats.org/officeDocument/2006/relationships/image" Target="../media/image96.png"/><Relationship Id="rId2" Type="http://schemas.openxmlformats.org/officeDocument/2006/relationships/notesSlide" Target="../notesSlides/notesSlide47.xml"/><Relationship Id="rId1" Type="http://schemas.openxmlformats.org/officeDocument/2006/relationships/slideLayout" Target="../slideLayouts/slideLayout12.xml"/></Relationships>
</file>

<file path=ppt/slides/_rels/slide56.xml.rels><?xml version="1.0" encoding="UTF-8" standalone="yes"?>
<Relationships xmlns="http://schemas.openxmlformats.org/package/2006/relationships"><Relationship Id="rId3" Type="http://schemas.openxmlformats.org/officeDocument/2006/relationships/image" Target="../media/image97.png"/><Relationship Id="rId2" Type="http://schemas.openxmlformats.org/officeDocument/2006/relationships/notesSlide" Target="../notesSlides/notesSlide48.xml"/><Relationship Id="rId1" Type="http://schemas.openxmlformats.org/officeDocument/2006/relationships/slideLayout" Target="../slideLayouts/slideLayout12.xml"/><Relationship Id="rId4" Type="http://schemas.openxmlformats.org/officeDocument/2006/relationships/image" Target="../media/image93.png"/></Relationships>
</file>

<file path=ppt/slides/_rels/slide57.xml.rels><?xml version="1.0" encoding="UTF-8" standalone="yes"?>
<Relationships xmlns="http://schemas.openxmlformats.org/package/2006/relationships"><Relationship Id="rId3" Type="http://schemas.openxmlformats.org/officeDocument/2006/relationships/image" Target="../media/image98.png"/><Relationship Id="rId2" Type="http://schemas.openxmlformats.org/officeDocument/2006/relationships/notesSlide" Target="../notesSlides/notesSlide49.xml"/><Relationship Id="rId1" Type="http://schemas.openxmlformats.org/officeDocument/2006/relationships/slideLayout" Target="../slideLayouts/slideLayout12.xml"/></Relationships>
</file>

<file path=ppt/slides/_rels/slide58.xml.rels><?xml version="1.0" encoding="UTF-8" standalone="yes"?>
<Relationships xmlns="http://schemas.openxmlformats.org/package/2006/relationships"><Relationship Id="rId2" Type="http://schemas.openxmlformats.org/officeDocument/2006/relationships/image" Target="../media/image99.webp"/><Relationship Id="rId1" Type="http://schemas.openxmlformats.org/officeDocument/2006/relationships/slideLayout" Target="../slideLayouts/slideLayout1.xml"/></Relationships>
</file>

<file path=ppt/slides/_rels/slide59.xml.rels><?xml version="1.0" encoding="UTF-8" standalone="yes"?>
<Relationships xmlns="http://schemas.openxmlformats.org/package/2006/relationships"><Relationship Id="rId3" Type="http://schemas.openxmlformats.org/officeDocument/2006/relationships/image" Target="../media/image100.jpg"/><Relationship Id="rId2" Type="http://schemas.openxmlformats.org/officeDocument/2006/relationships/notesSlide" Target="../notesSlides/notesSlide50.xml"/><Relationship Id="rId1" Type="http://schemas.openxmlformats.org/officeDocument/2006/relationships/slideLayout" Target="../slideLayouts/slideLayout12.xml"/></Relationships>
</file>

<file path=ppt/slides/_rels/slide60.xml.rels><?xml version="1.0" encoding="UTF-8" standalone="yes"?>
<Relationships xmlns="http://schemas.openxmlformats.org/package/2006/relationships"><Relationship Id="rId3" Type="http://schemas.openxmlformats.org/officeDocument/2006/relationships/image" Target="../media/image101.jpg"/><Relationship Id="rId2" Type="http://schemas.openxmlformats.org/officeDocument/2006/relationships/notesSlide" Target="../notesSlides/notesSlide51.xml"/><Relationship Id="rId1" Type="http://schemas.openxmlformats.org/officeDocument/2006/relationships/slideLayout" Target="../slideLayouts/slideLayout12.xml"/></Relationships>
</file>

<file path=ppt/slides/_rels/slide61.xml.rels><?xml version="1.0" encoding="UTF-8" standalone="yes"?>
<Relationships xmlns="http://schemas.openxmlformats.org/package/2006/relationships"><Relationship Id="rId3" Type="http://schemas.openxmlformats.org/officeDocument/2006/relationships/image" Target="../media/image102.jpg"/><Relationship Id="rId2" Type="http://schemas.openxmlformats.org/officeDocument/2006/relationships/notesSlide" Target="../notesSlides/notesSlide52.xml"/><Relationship Id="rId1" Type="http://schemas.openxmlformats.org/officeDocument/2006/relationships/slideLayout" Target="../slideLayouts/slideLayout12.xml"/><Relationship Id="rId5" Type="http://schemas.openxmlformats.org/officeDocument/2006/relationships/image" Target="../media/image104.png"/><Relationship Id="rId4" Type="http://schemas.openxmlformats.org/officeDocument/2006/relationships/image" Target="../media/image103.jpg"/></Relationships>
</file>

<file path=ppt/slides/_rels/slide62.xml.rels><?xml version="1.0" encoding="UTF-8" standalone="yes"?>
<Relationships xmlns="http://schemas.openxmlformats.org/package/2006/relationships"><Relationship Id="rId3" Type="http://schemas.openxmlformats.org/officeDocument/2006/relationships/image" Target="../media/image105.png"/><Relationship Id="rId2" Type="http://schemas.openxmlformats.org/officeDocument/2006/relationships/notesSlide" Target="../notesSlides/notesSlide53.xml"/><Relationship Id="rId1" Type="http://schemas.openxmlformats.org/officeDocument/2006/relationships/slideLayout" Target="../slideLayouts/slideLayout12.xml"/></Relationships>
</file>

<file path=ppt/slides/_rels/slide63.xml.rels><?xml version="1.0" encoding="UTF-8" standalone="yes"?>
<Relationships xmlns="http://schemas.openxmlformats.org/package/2006/relationships"><Relationship Id="rId3" Type="http://schemas.openxmlformats.org/officeDocument/2006/relationships/image" Target="../media/image106.jpg"/><Relationship Id="rId2" Type="http://schemas.openxmlformats.org/officeDocument/2006/relationships/notesSlide" Target="../notesSlides/notesSlide54.xml"/><Relationship Id="rId1" Type="http://schemas.openxmlformats.org/officeDocument/2006/relationships/slideLayout" Target="../slideLayouts/slideLayout12.xml"/></Relationships>
</file>

<file path=ppt/slides/_rels/slide64.xml.rels><?xml version="1.0" encoding="UTF-8" standalone="yes"?>
<Relationships xmlns="http://schemas.openxmlformats.org/package/2006/relationships"><Relationship Id="rId3" Type="http://schemas.openxmlformats.org/officeDocument/2006/relationships/image" Target="../media/image107.jpg"/><Relationship Id="rId2" Type="http://schemas.openxmlformats.org/officeDocument/2006/relationships/notesSlide" Target="../notesSlides/notesSlide55.xml"/><Relationship Id="rId1" Type="http://schemas.openxmlformats.org/officeDocument/2006/relationships/slideLayout" Target="../slideLayouts/slideLayout12.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12.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12.xml"/></Relationships>
</file>

<file path=ppt/slides/_rels/slide67.xml.rels><?xml version="1.0" encoding="UTF-8" standalone="yes"?>
<Relationships xmlns="http://schemas.openxmlformats.org/package/2006/relationships"><Relationship Id="rId3" Type="http://schemas.openxmlformats.org/officeDocument/2006/relationships/image" Target="../media/image108.png"/><Relationship Id="rId2" Type="http://schemas.openxmlformats.org/officeDocument/2006/relationships/notesSlide" Target="../notesSlides/notesSlide58.xml"/><Relationship Id="rId1" Type="http://schemas.openxmlformats.org/officeDocument/2006/relationships/slideLayout" Target="../slideLayouts/slideLayout12.xml"/></Relationships>
</file>

<file path=ppt/slides/_rels/slide68.xml.rels><?xml version="1.0" encoding="UTF-8" standalone="yes"?>
<Relationships xmlns="http://schemas.openxmlformats.org/package/2006/relationships"><Relationship Id="rId3" Type="http://schemas.openxmlformats.org/officeDocument/2006/relationships/image" Target="../media/image109.jpg"/><Relationship Id="rId2" Type="http://schemas.openxmlformats.org/officeDocument/2006/relationships/notesSlide" Target="../notesSlides/notesSlide59.xml"/><Relationship Id="rId1" Type="http://schemas.openxmlformats.org/officeDocument/2006/relationships/slideLayout" Target="../slideLayouts/slideLayout12.xml"/></Relationships>
</file>

<file path=ppt/slides/_rels/slide69.xml.rels><?xml version="1.0" encoding="UTF-8" standalone="yes"?>
<Relationships xmlns="http://schemas.openxmlformats.org/package/2006/relationships"><Relationship Id="rId3" Type="http://schemas.openxmlformats.org/officeDocument/2006/relationships/image" Target="../media/image109.jpg"/><Relationship Id="rId2" Type="http://schemas.openxmlformats.org/officeDocument/2006/relationships/notesSlide" Target="../notesSlides/notesSlide60.xml"/><Relationship Id="rId1" Type="http://schemas.openxmlformats.org/officeDocument/2006/relationships/slideLayout" Target="../slideLayouts/slideLayout12.xml"/></Relationships>
</file>

<file path=ppt/slides/_rels/slide70.xml.rels><?xml version="1.0" encoding="UTF-8" standalone="yes"?>
<Relationships xmlns="http://schemas.openxmlformats.org/package/2006/relationships"><Relationship Id="rId3" Type="http://schemas.openxmlformats.org/officeDocument/2006/relationships/image" Target="../media/image109.jpg"/><Relationship Id="rId2" Type="http://schemas.openxmlformats.org/officeDocument/2006/relationships/notesSlide" Target="../notesSlides/notesSlide61.xml"/><Relationship Id="rId1" Type="http://schemas.openxmlformats.org/officeDocument/2006/relationships/slideLayout" Target="../slideLayouts/slideLayout12.xml"/></Relationships>
</file>

<file path=ppt/slides/_rels/slide71.xml.rels><?xml version="1.0" encoding="UTF-8" standalone="yes"?>
<Relationships xmlns="http://schemas.openxmlformats.org/package/2006/relationships"><Relationship Id="rId3" Type="http://schemas.openxmlformats.org/officeDocument/2006/relationships/image" Target="../media/image97.png"/><Relationship Id="rId2" Type="http://schemas.openxmlformats.org/officeDocument/2006/relationships/notesSlide" Target="../notesSlides/notesSlide62.xml"/><Relationship Id="rId1" Type="http://schemas.openxmlformats.org/officeDocument/2006/relationships/slideLayout" Target="../slideLayouts/slideLayout12.xml"/><Relationship Id="rId4" Type="http://schemas.openxmlformats.org/officeDocument/2006/relationships/image" Target="../media/image110.jpg"/></Relationships>
</file>

<file path=ppt/slides/_rels/slide72.xml.rels><?xml version="1.0" encoding="UTF-8" standalone="yes"?>
<Relationships xmlns="http://schemas.openxmlformats.org/package/2006/relationships"><Relationship Id="rId3" Type="http://schemas.openxmlformats.org/officeDocument/2006/relationships/image" Target="../media/image108.png"/><Relationship Id="rId2" Type="http://schemas.openxmlformats.org/officeDocument/2006/relationships/notesSlide" Target="../notesSlides/notesSlide63.xml"/><Relationship Id="rId1" Type="http://schemas.openxmlformats.org/officeDocument/2006/relationships/slideLayout" Target="../slideLayouts/slideLayout12.xml"/></Relationships>
</file>

<file path=ppt/slides/_rels/slide73.xml.rels><?xml version="1.0" encoding="UTF-8" standalone="yes"?>
<Relationships xmlns="http://schemas.openxmlformats.org/package/2006/relationships"><Relationship Id="rId3" Type="http://schemas.openxmlformats.org/officeDocument/2006/relationships/image" Target="../media/image108.png"/><Relationship Id="rId2" Type="http://schemas.openxmlformats.org/officeDocument/2006/relationships/notesSlide" Target="../notesSlides/notesSlide64.xml"/><Relationship Id="rId1" Type="http://schemas.openxmlformats.org/officeDocument/2006/relationships/slideLayout" Target="../slideLayouts/slideLayout12.xml"/></Relationships>
</file>

<file path=ppt/slides/_rels/slide74.xml.rels><?xml version="1.0" encoding="UTF-8" standalone="yes"?>
<Relationships xmlns="http://schemas.openxmlformats.org/package/2006/relationships"><Relationship Id="rId3" Type="http://schemas.openxmlformats.org/officeDocument/2006/relationships/image" Target="../media/image108.png"/><Relationship Id="rId2" Type="http://schemas.openxmlformats.org/officeDocument/2006/relationships/notesSlide" Target="../notesSlides/notesSlide65.xml"/><Relationship Id="rId1" Type="http://schemas.openxmlformats.org/officeDocument/2006/relationships/slideLayout" Target="../slideLayouts/slideLayout12.xml"/></Relationships>
</file>

<file path=ppt/slides/_rels/slide75.xml.rels><?xml version="1.0" encoding="UTF-8" standalone="yes"?>
<Relationships xmlns="http://schemas.openxmlformats.org/package/2006/relationships"><Relationship Id="rId3" Type="http://schemas.openxmlformats.org/officeDocument/2006/relationships/image" Target="../media/image108.png"/><Relationship Id="rId2" Type="http://schemas.openxmlformats.org/officeDocument/2006/relationships/notesSlide" Target="../notesSlides/notesSlide66.xml"/><Relationship Id="rId1" Type="http://schemas.openxmlformats.org/officeDocument/2006/relationships/slideLayout" Target="../slideLayouts/slideLayout12.xml"/><Relationship Id="rId4" Type="http://schemas.openxmlformats.org/officeDocument/2006/relationships/hyperlink" Target="https://www.quora.com/Twitter-company/What-is-the-on-boarding-process-for-new-employees-at-Twitter?srid=pg" TargetMode="External"/></Relationships>
</file>

<file path=ppt/slides/_rels/slide76.xml.rels><?xml version="1.0" encoding="UTF-8" standalone="yes"?>
<Relationships xmlns="http://schemas.openxmlformats.org/package/2006/relationships"><Relationship Id="rId2" Type="http://schemas.openxmlformats.org/officeDocument/2006/relationships/image" Target="../media/image111.png"/><Relationship Id="rId1" Type="http://schemas.openxmlformats.org/officeDocument/2006/relationships/slideLayout" Target="../slideLayouts/slideLayout1.xml"/></Relationships>
</file>

<file path=ppt/slides/_rels/slide77.xml.rels><?xml version="1.0" encoding="UTF-8" standalone="yes"?>
<Relationships xmlns="http://schemas.openxmlformats.org/package/2006/relationships"><Relationship Id="rId3" Type="http://schemas.openxmlformats.org/officeDocument/2006/relationships/image" Target="../media/image112.png"/><Relationship Id="rId2" Type="http://schemas.openxmlformats.org/officeDocument/2006/relationships/notesSlide" Target="../notesSlides/notesSlide67.xml"/><Relationship Id="rId1" Type="http://schemas.openxmlformats.org/officeDocument/2006/relationships/slideLayout" Target="../slideLayouts/slideLayout2.xml"/><Relationship Id="rId4" Type="http://schemas.openxmlformats.org/officeDocument/2006/relationships/image" Target="../media/image113.png"/></Relationships>
</file>

<file path=ppt/slides/_rels/slide7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8.xml"/><Relationship Id="rId1" Type="http://schemas.openxmlformats.org/officeDocument/2006/relationships/slideLayout" Target="../slideLayouts/slideLayout3.xml"/></Relationships>
</file>

<file path=ppt/slides/_rels/slide79.xml.rels><?xml version="1.0" encoding="UTF-8" standalone="yes"?>
<Relationships xmlns="http://schemas.openxmlformats.org/package/2006/relationships"><Relationship Id="rId3" Type="http://schemas.openxmlformats.org/officeDocument/2006/relationships/image" Target="../media/image114.jpg"/><Relationship Id="rId2" Type="http://schemas.openxmlformats.org/officeDocument/2006/relationships/notesSlide" Target="../notesSlides/notesSlide69.xml"/><Relationship Id="rId1" Type="http://schemas.openxmlformats.org/officeDocument/2006/relationships/slideLayout" Target="../slideLayouts/slideLayout13.xml"/></Relationships>
</file>

<file path=ppt/slides/_rels/slide80.xml.rels><?xml version="1.0" encoding="UTF-8" standalone="yes"?>
<Relationships xmlns="http://schemas.openxmlformats.org/package/2006/relationships"><Relationship Id="rId3" Type="http://schemas.openxmlformats.org/officeDocument/2006/relationships/image" Target="../media/image115.png"/><Relationship Id="rId2" Type="http://schemas.openxmlformats.org/officeDocument/2006/relationships/notesSlide" Target="../notesSlides/notesSlide70.xml"/><Relationship Id="rId1" Type="http://schemas.openxmlformats.org/officeDocument/2006/relationships/slideLayout" Target="../slideLayouts/slideLayout4.xml"/><Relationship Id="rId4" Type="http://schemas.openxmlformats.org/officeDocument/2006/relationships/image" Target="../media/image116.png"/></Relationships>
</file>

<file path=ppt/slides/_rels/slide81.xml.rels><?xml version="1.0" encoding="UTF-8" standalone="yes"?>
<Relationships xmlns="http://schemas.openxmlformats.org/package/2006/relationships"><Relationship Id="rId2" Type="http://schemas.openxmlformats.org/officeDocument/2006/relationships/image" Target="../media/image117.png"/><Relationship Id="rId1" Type="http://schemas.openxmlformats.org/officeDocument/2006/relationships/slideLayout" Target="../slideLayouts/slideLayout1.xml"/></Relationships>
</file>

<file path=ppt/slides/_rels/slide8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1.xml"/><Relationship Id="rId1" Type="http://schemas.openxmlformats.org/officeDocument/2006/relationships/slideLayout" Target="../slideLayouts/slideLayout5.xml"/><Relationship Id="rId5" Type="http://schemas.openxmlformats.org/officeDocument/2006/relationships/image" Target="../media/image119.jpg"/><Relationship Id="rId4" Type="http://schemas.openxmlformats.org/officeDocument/2006/relationships/image" Target="../media/image118.png"/></Relationships>
</file>

<file path=ppt/slides/_rels/slide83.xml.rels><?xml version="1.0" encoding="UTF-8" standalone="yes"?>
<Relationships xmlns="http://schemas.openxmlformats.org/package/2006/relationships"><Relationship Id="rId3" Type="http://schemas.openxmlformats.org/officeDocument/2006/relationships/image" Target="../media/image120.jpg"/><Relationship Id="rId2" Type="http://schemas.openxmlformats.org/officeDocument/2006/relationships/notesSlide" Target="../notesSlides/notesSlide72.xml"/><Relationship Id="rId1" Type="http://schemas.openxmlformats.org/officeDocument/2006/relationships/slideLayout" Target="../slideLayouts/slideLayout14.xml"/><Relationship Id="rId5" Type="http://schemas.openxmlformats.org/officeDocument/2006/relationships/image" Target="../media/image122.jpeg"/><Relationship Id="rId4" Type="http://schemas.openxmlformats.org/officeDocument/2006/relationships/image" Target="../media/image121.png"/></Relationships>
</file>

<file path=ppt/slides/_rels/slide8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23.jpg"/><Relationship Id="rId1" Type="http://schemas.openxmlformats.org/officeDocument/2006/relationships/slideLayout" Target="../slideLayouts/slideLayout1.xml"/></Relationships>
</file>

<file path=ppt/slides/_rels/slide85.xml.rels><?xml version="1.0" encoding="UTF-8" standalone="yes"?>
<Relationships xmlns="http://schemas.openxmlformats.org/package/2006/relationships"><Relationship Id="rId2" Type="http://schemas.openxmlformats.org/officeDocument/2006/relationships/image" Target="../media/image124.webp"/><Relationship Id="rId1" Type="http://schemas.openxmlformats.org/officeDocument/2006/relationships/slideLayout" Target="../slideLayouts/slideLayout1.xml"/></Relationships>
</file>

<file path=ppt/slides/_rels/slide86.xml.rels><?xml version="1.0" encoding="UTF-8" standalone="yes"?>
<Relationships xmlns="http://schemas.openxmlformats.org/package/2006/relationships"><Relationship Id="rId2" Type="http://schemas.openxmlformats.org/officeDocument/2006/relationships/image" Target="../media/image125.jpg"/><Relationship Id="rId1" Type="http://schemas.openxmlformats.org/officeDocument/2006/relationships/slideLayout" Target="../slideLayouts/slideLayout1.xml"/></Relationships>
</file>

<file path=ppt/slides/_rels/slide87.xml.rels><?xml version="1.0" encoding="UTF-8" standalone="yes"?>
<Relationships xmlns="http://schemas.openxmlformats.org/package/2006/relationships"><Relationship Id="rId2" Type="http://schemas.openxmlformats.org/officeDocument/2006/relationships/image" Target="../media/image126.jpg"/><Relationship Id="rId1" Type="http://schemas.openxmlformats.org/officeDocument/2006/relationships/slideLayout" Target="../slideLayouts/slideLayout1.xml"/></Relationships>
</file>

<file path=ppt/slides/_rels/slide88.xml.rels><?xml version="1.0" encoding="UTF-8" standalone="yes"?>
<Relationships xmlns="http://schemas.openxmlformats.org/package/2006/relationships"><Relationship Id="rId2" Type="http://schemas.openxmlformats.org/officeDocument/2006/relationships/image" Target="../media/image127.jpg"/><Relationship Id="rId1" Type="http://schemas.openxmlformats.org/officeDocument/2006/relationships/slideLayout" Target="../slideLayouts/slideLayout1.xml"/></Relationships>
</file>

<file path=ppt/slides/_rels/slide89.xml.rels><?xml version="1.0" encoding="UTF-8" standalone="yes"?>
<Relationships xmlns="http://schemas.openxmlformats.org/package/2006/relationships"><Relationship Id="rId2" Type="http://schemas.openxmlformats.org/officeDocument/2006/relationships/image" Target="../media/image128.png"/><Relationship Id="rId1" Type="http://schemas.openxmlformats.org/officeDocument/2006/relationships/slideLayout" Target="../slideLayouts/slideLayout1.xml"/></Relationships>
</file>

<file path=ppt/slides/_rels/slide90.xml.rels><?xml version="1.0" encoding="UTF-8" standalone="yes"?>
<Relationships xmlns="http://schemas.openxmlformats.org/package/2006/relationships"><Relationship Id="rId8" Type="http://schemas.openxmlformats.org/officeDocument/2006/relationships/image" Target="../media/image133.png"/><Relationship Id="rId3" Type="http://schemas.openxmlformats.org/officeDocument/2006/relationships/image" Target="../media/image129.png"/><Relationship Id="rId7" Type="http://schemas.openxmlformats.org/officeDocument/2006/relationships/image" Target="../media/image2.png"/><Relationship Id="rId2" Type="http://schemas.openxmlformats.org/officeDocument/2006/relationships/notesSlide" Target="../notesSlides/notesSlide73.xml"/><Relationship Id="rId1" Type="http://schemas.openxmlformats.org/officeDocument/2006/relationships/slideLayout" Target="../slideLayouts/slideLayout6.xml"/><Relationship Id="rId6" Type="http://schemas.openxmlformats.org/officeDocument/2006/relationships/image" Target="../media/image132.png"/><Relationship Id="rId5" Type="http://schemas.openxmlformats.org/officeDocument/2006/relationships/image" Target="../media/image131.png"/><Relationship Id="rId4" Type="http://schemas.openxmlformats.org/officeDocument/2006/relationships/image" Target="../media/image130.png"/><Relationship Id="rId9" Type="http://schemas.openxmlformats.org/officeDocument/2006/relationships/image" Target="../media/image134.webp"/></Relationships>
</file>

<file path=ppt/slides/_rels/slide91.xml.rels><?xml version="1.0" encoding="UTF-8" standalone="yes"?>
<Relationships xmlns="http://schemas.openxmlformats.org/package/2006/relationships"><Relationship Id="rId3" Type="http://schemas.openxmlformats.org/officeDocument/2006/relationships/image" Target="../media/image135.png"/><Relationship Id="rId2" Type="http://schemas.openxmlformats.org/officeDocument/2006/relationships/notesSlide" Target="../notesSlides/notesSlide74.xml"/><Relationship Id="rId1" Type="http://schemas.openxmlformats.org/officeDocument/2006/relationships/slideLayout" Target="../slideLayouts/slideLayout7.xml"/><Relationship Id="rId5" Type="http://schemas.openxmlformats.org/officeDocument/2006/relationships/image" Target="../media/image136.jpg"/><Relationship Id="rId4" Type="http://schemas.openxmlformats.org/officeDocument/2006/relationships/image" Target="../media/image2.png"/></Relationships>
</file>

<file path=ppt/slides/_rels/slide92.xml.rels><?xml version="1.0" encoding="UTF-8" standalone="yes"?>
<Relationships xmlns="http://schemas.openxmlformats.org/package/2006/relationships"><Relationship Id="rId8" Type="http://schemas.openxmlformats.org/officeDocument/2006/relationships/image" Target="../media/image141.png"/><Relationship Id="rId3" Type="http://schemas.openxmlformats.org/officeDocument/2006/relationships/image" Target="../media/image137.png"/><Relationship Id="rId7" Type="http://schemas.openxmlformats.org/officeDocument/2006/relationships/image" Target="../media/image2.png"/><Relationship Id="rId2" Type="http://schemas.openxmlformats.org/officeDocument/2006/relationships/notesSlide" Target="../notesSlides/notesSlide75.xml"/><Relationship Id="rId1" Type="http://schemas.openxmlformats.org/officeDocument/2006/relationships/slideLayout" Target="../slideLayouts/slideLayout8.xml"/><Relationship Id="rId6" Type="http://schemas.openxmlformats.org/officeDocument/2006/relationships/image" Target="../media/image140.png"/><Relationship Id="rId5" Type="http://schemas.openxmlformats.org/officeDocument/2006/relationships/image" Target="../media/image139.png"/><Relationship Id="rId4" Type="http://schemas.openxmlformats.org/officeDocument/2006/relationships/image" Target="../media/image138.png"/><Relationship Id="rId9" Type="http://schemas.openxmlformats.org/officeDocument/2006/relationships/image" Target="../media/image142.png"/></Relationships>
</file>

<file path=ppt/slides/_rels/slide93.xml.rels><?xml version="1.0" encoding="UTF-8" standalone="yes"?>
<Relationships xmlns="http://schemas.openxmlformats.org/package/2006/relationships"><Relationship Id="rId3" Type="http://schemas.openxmlformats.org/officeDocument/2006/relationships/image" Target="../media/image143.png"/><Relationship Id="rId2" Type="http://schemas.openxmlformats.org/officeDocument/2006/relationships/notesSlide" Target="../notesSlides/notesSlide76.xml"/><Relationship Id="rId1" Type="http://schemas.openxmlformats.org/officeDocument/2006/relationships/slideLayout" Target="../slideLayouts/slideLayout9.xml"/><Relationship Id="rId4" Type="http://schemas.openxmlformats.org/officeDocument/2006/relationships/image" Target="../media/image144.png"/></Relationships>
</file>

<file path=ppt/slides/_rels/slide94.xml.rels><?xml version="1.0" encoding="UTF-8" standalone="yes"?>
<Relationships xmlns="http://schemas.openxmlformats.org/package/2006/relationships"><Relationship Id="rId2" Type="http://schemas.openxmlformats.org/officeDocument/2006/relationships/image" Target="../media/image145.jpg"/><Relationship Id="rId1" Type="http://schemas.openxmlformats.org/officeDocument/2006/relationships/slideLayout" Target="../slideLayouts/slideLayout1.xml"/></Relationships>
</file>

<file path=ppt/slides/_rels/slide95.xml.rels><?xml version="1.0" encoding="UTF-8" standalone="yes"?>
<Relationships xmlns="http://schemas.openxmlformats.org/package/2006/relationships"><Relationship Id="rId2" Type="http://schemas.openxmlformats.org/officeDocument/2006/relationships/image" Target="../media/image146.jpg"/><Relationship Id="rId1" Type="http://schemas.openxmlformats.org/officeDocument/2006/relationships/slideLayout" Target="../slideLayouts/slideLayout1.xml"/></Relationships>
</file>

<file path=ppt/slides/_rels/slide96.xml.rels><?xml version="1.0" encoding="UTF-8" standalone="yes"?>
<Relationships xmlns="http://schemas.openxmlformats.org/package/2006/relationships"><Relationship Id="rId2" Type="http://schemas.openxmlformats.org/officeDocument/2006/relationships/image" Target="../media/image147.jpg"/><Relationship Id="rId1" Type="http://schemas.openxmlformats.org/officeDocument/2006/relationships/slideLayout" Target="../slideLayouts/slideLayout1.xml"/></Relationships>
</file>

<file path=ppt/slides/_rels/slide97.xml.rels><?xml version="1.0" encoding="UTF-8" standalone="yes"?>
<Relationships xmlns="http://schemas.openxmlformats.org/package/2006/relationships"><Relationship Id="rId3" Type="http://schemas.openxmlformats.org/officeDocument/2006/relationships/image" Target="../media/image148.png"/><Relationship Id="rId2" Type="http://schemas.openxmlformats.org/officeDocument/2006/relationships/notesSlide" Target="../notesSlides/notesSlide77.xml"/><Relationship Id="rId1" Type="http://schemas.openxmlformats.org/officeDocument/2006/relationships/slideLayout" Target="../slideLayouts/slideLayout10.xml"/><Relationship Id="rId4" Type="http://schemas.openxmlformats.org/officeDocument/2006/relationships/image" Target="../media/image149.jpg"/></Relationships>
</file>

<file path=ppt/slides/_rels/slide98.xml.rels><?xml version="1.0" encoding="UTF-8" standalone="yes"?>
<Relationships xmlns="http://schemas.openxmlformats.org/package/2006/relationships"><Relationship Id="rId3" Type="http://schemas.openxmlformats.org/officeDocument/2006/relationships/image" Target="../media/image150.png"/><Relationship Id="rId2" Type="http://schemas.openxmlformats.org/officeDocument/2006/relationships/notesSlide" Target="../notesSlides/notesSlide78.xml"/><Relationship Id="rId1" Type="http://schemas.openxmlformats.org/officeDocument/2006/relationships/slideLayout" Target="../slideLayouts/slideLayout11.xml"/><Relationship Id="rId4" Type="http://schemas.openxmlformats.org/officeDocument/2006/relationships/image" Target="../media/image151.png"/></Relationships>
</file>

<file path=ppt/slides/_rels/slide99.xml.rels><?xml version="1.0" encoding="UTF-8" standalone="yes"?>
<Relationships xmlns="http://schemas.openxmlformats.org/package/2006/relationships"><Relationship Id="rId3" Type="http://schemas.openxmlformats.org/officeDocument/2006/relationships/image" Target="../media/image152.png"/><Relationship Id="rId2" Type="http://schemas.openxmlformats.org/officeDocument/2006/relationships/notesSlide" Target="../notesSlides/notesSlide79.xml"/><Relationship Id="rId1" Type="http://schemas.openxmlformats.org/officeDocument/2006/relationships/slideLayout" Target="../slideLayouts/slideLayout11.xml"/><Relationship Id="rId5" Type="http://schemas.openxmlformats.org/officeDocument/2006/relationships/image" Target="../media/image153.jpg"/><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9144000" y="0"/>
            <a:ext cx="5486400" cy="8229600"/>
          </a:xfrm>
          <a:prstGeom prst="rect">
            <a:avLst/>
          </a:prstGeom>
        </p:spPr>
      </p:pic>
      <p:pic>
        <p:nvPicPr>
          <p:cNvPr id="3" name="Image 1" descr="preencoded.png"/>
          <p:cNvPicPr>
            <a:picLocks noChangeAspect="1"/>
          </p:cNvPicPr>
          <p:nvPr/>
        </p:nvPicPr>
        <p:blipFill>
          <a:blip r:embed="rId4"/>
          <a:stretch>
            <a:fillRect/>
          </a:stretch>
        </p:blipFill>
        <p:spPr>
          <a:xfrm>
            <a:off x="9547804" y="1125698"/>
            <a:ext cx="4919424" cy="4919424"/>
          </a:xfrm>
          <a:prstGeom prst="rect">
            <a:avLst/>
          </a:prstGeom>
        </p:spPr>
      </p:pic>
      <p:sp>
        <p:nvSpPr>
          <p:cNvPr id="4" name="Text 0"/>
          <p:cNvSpPr/>
          <p:nvPr/>
        </p:nvSpPr>
        <p:spPr>
          <a:xfrm>
            <a:off x="385012" y="793420"/>
            <a:ext cx="8420042" cy="4187654"/>
          </a:xfrm>
          <a:prstGeom prst="rect">
            <a:avLst/>
          </a:prstGeom>
          <a:noFill/>
          <a:ln>
            <a:noFill/>
          </a:ln>
          <a:effectLst/>
          <a:scene3d>
            <a:camera prst="orthographicFront">
              <a:rot lat="0" lon="0" rev="0"/>
            </a:camera>
            <a:lightRig rig="chilly" dir="t">
              <a:rot lat="0" lon="0" rev="18480000"/>
            </a:lightRig>
          </a:scene3d>
          <a:sp3d prstMaterial="clear">
            <a:bevelT h="63500"/>
          </a:sp3d>
        </p:spPr>
        <p:txBody>
          <a:bodyPr wrap="square" lIns="0" tIns="0" rIns="0" bIns="0" rtlCol="0" anchor="t"/>
          <a:lstStyle/>
          <a:p>
            <a:pPr marL="0" indent="0">
              <a:lnSpc>
                <a:spcPts val="7700"/>
              </a:lnSpc>
              <a:buNone/>
            </a:pPr>
            <a:r>
              <a:rPr lang="uk-UA" sz="6150" dirty="0">
                <a:solidFill>
                  <a:schemeClr val="accent1">
                    <a:lumMod val="50000"/>
                  </a:schemeClr>
                </a:solidFill>
                <a:latin typeface="Platypi" pitchFamily="34" charset="0"/>
                <a:ea typeface="Platypi" pitchFamily="34" charset="-122"/>
                <a:cs typeface="Platypi" pitchFamily="34" charset="-120"/>
              </a:rPr>
              <a:t>Тема 2. </a:t>
            </a:r>
            <a:r>
              <a:rPr lang="en-US" sz="6150" dirty="0" err="1">
                <a:solidFill>
                  <a:schemeClr val="accent1">
                    <a:lumMod val="50000"/>
                  </a:schemeClr>
                </a:solidFill>
                <a:latin typeface="Platypi" pitchFamily="34" charset="0"/>
                <a:ea typeface="Platypi" pitchFamily="34" charset="-122"/>
                <a:cs typeface="Platypi" pitchFamily="34" charset="-120"/>
              </a:rPr>
              <a:t>Система</a:t>
            </a:r>
            <a:r>
              <a:rPr lang="en-US" sz="6150" dirty="0">
                <a:solidFill>
                  <a:schemeClr val="accent1">
                    <a:lumMod val="50000"/>
                  </a:schemeClr>
                </a:solidFill>
                <a:latin typeface="Platypi" pitchFamily="34" charset="0"/>
                <a:ea typeface="Platypi" pitchFamily="34" charset="-122"/>
                <a:cs typeface="Platypi" pitchFamily="34" charset="-120"/>
              </a:rPr>
              <a:t> роботи з персоналом: Сучасні методи і технології управління</a:t>
            </a:r>
            <a:endParaRPr lang="en-US" sz="6150" dirty="0">
              <a:solidFill>
                <a:schemeClr val="accent1">
                  <a:lumMod val="50000"/>
                </a:schemeClr>
              </a:solidFill>
            </a:endParaRPr>
          </a:p>
        </p:txBody>
      </p:sp>
      <p:sp>
        <p:nvSpPr>
          <p:cNvPr id="6" name="Shape 2"/>
          <p:cNvSpPr/>
          <p:nvPr/>
        </p:nvSpPr>
        <p:spPr>
          <a:xfrm>
            <a:off x="6280190" y="7220783"/>
            <a:ext cx="362903" cy="362903"/>
          </a:xfrm>
          <a:prstGeom prst="roundRect">
            <a:avLst>
              <a:gd name="adj" fmla="val 25194296"/>
            </a:avLst>
          </a:prstGeom>
          <a:noFill/>
          <a:ln w="7620">
            <a:solidFill>
              <a:srgbClr val="FFFFFF"/>
            </a:solidFill>
            <a:prstDash val="solid"/>
          </a:ln>
        </p:spPr>
      </p:sp>
      <p:sp>
        <p:nvSpPr>
          <p:cNvPr id="9" name="Подзаголовок 2">
            <a:extLst>
              <a:ext uri="{FF2B5EF4-FFF2-40B4-BE49-F238E27FC236}">
                <a16:creationId xmlns:a16="http://schemas.microsoft.com/office/drawing/2014/main" id="{BAF5B9BD-744A-59B2-E69D-72FB42FBE076}"/>
              </a:ext>
            </a:extLst>
          </p:cNvPr>
          <p:cNvSpPr txBox="1">
            <a:spLocks/>
          </p:cNvSpPr>
          <p:nvPr/>
        </p:nvSpPr>
        <p:spPr>
          <a:xfrm>
            <a:off x="1505461" y="5579164"/>
            <a:ext cx="6388085" cy="1752600"/>
          </a:xfrm>
          <a:prstGeom prst="rect">
            <a:avLst/>
          </a:prstGeom>
          <a:ln>
            <a:noFill/>
          </a:ln>
          <a:effectLst/>
          <a:scene3d>
            <a:camera prst="orthographicFront">
              <a:rot lat="0" lon="0" rev="0"/>
            </a:camera>
            <a:lightRig rig="chilly" dir="t">
              <a:rot lat="0" lon="0" rev="18480000"/>
            </a:lightRig>
          </a:scene3d>
          <a:sp3d prstMaterial="clear">
            <a:bevelT h="63500"/>
          </a:sp3d>
        </p:spPr>
        <p:txBody>
          <a:bodyPr>
            <a:normAutofit fontScale="85000" lnSpcReduction="20000"/>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ru-RU" dirty="0" err="1">
                <a:solidFill>
                  <a:schemeClr val="accent1">
                    <a:lumMod val="50000"/>
                  </a:schemeClr>
                </a:solidFill>
              </a:rPr>
              <a:t>Дисципліна</a:t>
            </a:r>
            <a:r>
              <a:rPr lang="ru-RU" dirty="0">
                <a:solidFill>
                  <a:schemeClr val="accent1">
                    <a:lumMod val="50000"/>
                  </a:schemeClr>
                </a:solidFill>
              </a:rPr>
              <a:t>:</a:t>
            </a:r>
          </a:p>
          <a:p>
            <a:pPr marL="0" indent="0">
              <a:buNone/>
            </a:pPr>
            <a:r>
              <a:rPr lang="uk-UA" dirty="0">
                <a:solidFill>
                  <a:schemeClr val="accent1">
                    <a:lumMod val="50000"/>
                  </a:schemeClr>
                </a:solidFill>
              </a:rPr>
              <a:t>ЕТИЧНА МОТИВАЦІЯ, HR-МЕНЕДЖМЕНТ З ЦИКЛОМ ПСИХОЛОГІЯ УПРАВЛІННЯ</a:t>
            </a:r>
            <a:endParaRPr lang="ru-RU" dirty="0">
              <a:solidFill>
                <a:schemeClr val="accent1">
                  <a:lumMod val="50000"/>
                </a:schemeClr>
              </a:solidFill>
            </a:endParaRPr>
          </a:p>
          <a:p>
            <a:pPr marL="0" indent="0" algn="r">
              <a:buNone/>
            </a:pPr>
            <a:endParaRPr lang="ru-RU" sz="1800" dirty="0">
              <a:solidFill>
                <a:schemeClr val="accent1">
                  <a:lumMod val="50000"/>
                </a:schemeClr>
              </a:solidFill>
            </a:endParaRPr>
          </a:p>
          <a:p>
            <a:pPr marL="0" indent="0" algn="r">
              <a:buNone/>
            </a:pPr>
            <a:r>
              <a:rPr lang="ru-RU" sz="1800" dirty="0">
                <a:solidFill>
                  <a:schemeClr val="accent1">
                    <a:lumMod val="50000"/>
                  </a:schemeClr>
                </a:solidFill>
              </a:rPr>
              <a:t>Д. </a:t>
            </a:r>
            <a:r>
              <a:rPr lang="ru-RU" sz="1800" dirty="0" err="1">
                <a:solidFill>
                  <a:schemeClr val="accent1">
                    <a:lumMod val="50000"/>
                  </a:schemeClr>
                </a:solidFill>
              </a:rPr>
              <a:t>е.н</a:t>
            </a:r>
            <a:r>
              <a:rPr lang="ru-RU" sz="1800" dirty="0">
                <a:solidFill>
                  <a:schemeClr val="accent1">
                    <a:lumMod val="50000"/>
                  </a:schemeClr>
                </a:solidFill>
              </a:rPr>
              <a:t>., доц. Борщ В.І.</a:t>
            </a:r>
          </a:p>
        </p:txBody>
      </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BF3C8FF7-7751-B280-A4B3-C2C5A32A9017}"/>
              </a:ext>
            </a:extLst>
          </p:cNvPr>
          <p:cNvSpPr txBox="1">
            <a:spLocks/>
          </p:cNvSpPr>
          <p:nvPr/>
        </p:nvSpPr>
        <p:spPr>
          <a:xfrm>
            <a:off x="2763672" y="747215"/>
            <a:ext cx="8229600" cy="1066800"/>
          </a:xfrm>
          <a:prstGeom prst="rect">
            <a:avLst/>
          </a:prstGeom>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uk-UA" sz="6150" b="1" dirty="0">
                <a:solidFill>
                  <a:schemeClr val="accent1">
                    <a:lumMod val="50000"/>
                  </a:schemeClr>
                </a:solidFill>
                <a:cs typeface="Platypi" pitchFamily="34" charset="-120"/>
              </a:rPr>
              <a:t>План лекції:</a:t>
            </a:r>
          </a:p>
        </p:txBody>
      </p:sp>
      <p:sp>
        <p:nvSpPr>
          <p:cNvPr id="3" name="Содержимое 2">
            <a:extLst>
              <a:ext uri="{FF2B5EF4-FFF2-40B4-BE49-F238E27FC236}">
                <a16:creationId xmlns:a16="http://schemas.microsoft.com/office/drawing/2014/main" id="{E61F8334-A858-C145-044F-3BEE1E13E379}"/>
              </a:ext>
            </a:extLst>
          </p:cNvPr>
          <p:cNvSpPr txBox="1">
            <a:spLocks/>
          </p:cNvSpPr>
          <p:nvPr/>
        </p:nvSpPr>
        <p:spPr>
          <a:xfrm>
            <a:off x="457199" y="2249424"/>
            <a:ext cx="13763767" cy="4325112"/>
          </a:xfrm>
          <a:prstGeom prst="rect">
            <a:avLst/>
          </a:prstGeom>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1314450" lvl="1" indent="-514350" algn="just">
              <a:buAutoNum type="arabicPeriod"/>
            </a:pPr>
            <a:r>
              <a:rPr lang="uk-UA" sz="2700" dirty="0">
                <a:solidFill>
                  <a:schemeClr val="accent1">
                    <a:lumMod val="50000"/>
                  </a:schemeClr>
                </a:solidFill>
              </a:rPr>
              <a:t>Формування системи управління персоналом в організації</a:t>
            </a:r>
          </a:p>
          <a:p>
            <a:pPr marL="1314450" lvl="1" indent="-514350" algn="just">
              <a:buAutoNum type="arabicPeriod"/>
            </a:pPr>
            <a:r>
              <a:rPr lang="uk-UA" sz="2700" dirty="0">
                <a:solidFill>
                  <a:schemeClr val="accent1">
                    <a:lumMod val="50000"/>
                  </a:schemeClr>
                </a:solidFill>
              </a:rPr>
              <a:t>Адміністративні методи. Економічні методи. Соціально-психологічні методи</a:t>
            </a:r>
          </a:p>
          <a:p>
            <a:pPr marL="1314450" lvl="1" indent="-514350" algn="just">
              <a:buAutoNum type="arabicPeriod"/>
            </a:pPr>
            <a:r>
              <a:rPr lang="uk-UA" sz="2700" dirty="0">
                <a:solidFill>
                  <a:schemeClr val="accent1">
                    <a:lumMod val="50000"/>
                  </a:schemeClr>
                </a:solidFill>
              </a:rPr>
              <a:t>Організація набору та відбору персоналу. Психологічні аспекти інтерв’ювання та проведення співбесіди</a:t>
            </a:r>
          </a:p>
          <a:p>
            <a:pPr marL="1314450" lvl="1" indent="-514350" algn="just">
              <a:buAutoNum type="arabicPeriod"/>
            </a:pPr>
            <a:r>
              <a:rPr lang="uk-UA" sz="2700" dirty="0">
                <a:solidFill>
                  <a:schemeClr val="accent1">
                    <a:lumMod val="50000"/>
                  </a:schemeClr>
                </a:solidFill>
              </a:rPr>
              <a:t>Адаптація новоприйнятого працівника, як функція HR-менеджменту. Психологічні аспекти процесу адаптації</a:t>
            </a:r>
          </a:p>
          <a:p>
            <a:pPr marL="1314450" lvl="1" indent="-514350" algn="just">
              <a:buAutoNum type="arabicPeriod"/>
            </a:pPr>
            <a:r>
              <a:rPr lang="uk-UA" sz="2700" dirty="0">
                <a:solidFill>
                  <a:schemeClr val="accent1">
                    <a:lumMod val="50000"/>
                  </a:schemeClr>
                </a:solidFill>
              </a:rPr>
              <a:t>Управління процесом вивільнення персоналу. Психологічні аспекти процесу вивільнення персоналу.</a:t>
            </a:r>
            <a:endParaRPr lang="ru-UA" sz="2700" dirty="0">
              <a:solidFill>
                <a:schemeClr val="accent1">
                  <a:lumMod val="50000"/>
                </a:schemeClr>
              </a:solidFill>
            </a:endParaRPr>
          </a:p>
        </p:txBody>
      </p:sp>
      <p:pic>
        <p:nvPicPr>
          <p:cNvPr id="4" name="Image 0" descr="preencoded.png">
            <a:extLst>
              <a:ext uri="{FF2B5EF4-FFF2-40B4-BE49-F238E27FC236}">
                <a16:creationId xmlns:a16="http://schemas.microsoft.com/office/drawing/2014/main" id="{D0100AFC-B5E7-05C4-F8B2-91BFE9399B59}"/>
              </a:ext>
            </a:extLst>
          </p:cNvPr>
          <p:cNvPicPr>
            <a:picLocks noChangeAspect="1"/>
          </p:cNvPicPr>
          <p:nvPr/>
        </p:nvPicPr>
        <p:blipFill>
          <a:blip r:embed="rId2"/>
          <a:stretch>
            <a:fillRect/>
          </a:stretch>
        </p:blipFill>
        <p:spPr>
          <a:xfrm>
            <a:off x="0" y="7315200"/>
            <a:ext cx="14630400" cy="905708"/>
          </a:xfrm>
          <a:prstGeom prst="rect">
            <a:avLst/>
          </a:prstGeom>
        </p:spPr>
      </p:pic>
    </p:spTree>
    <p:extLst>
      <p:ext uri="{BB962C8B-B14F-4D97-AF65-F5344CB8AC3E}">
        <p14:creationId xmlns:p14="http://schemas.microsoft.com/office/powerpoint/2010/main" val="4050021781"/>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4" name="Text 0"/>
          <p:cNvSpPr/>
          <p:nvPr/>
        </p:nvSpPr>
        <p:spPr>
          <a:xfrm>
            <a:off x="708660" y="615791"/>
            <a:ext cx="7726680" cy="1898452"/>
          </a:xfrm>
          <a:prstGeom prst="rect">
            <a:avLst/>
          </a:prstGeom>
          <a:noFill/>
          <a:ln/>
        </p:spPr>
        <p:txBody>
          <a:bodyPr wrap="square" lIns="0" tIns="0" rIns="0" bIns="0" rtlCol="0" anchor="t"/>
          <a:lstStyle/>
          <a:p>
            <a:pPr marL="0" indent="0">
              <a:lnSpc>
                <a:spcPts val="4950"/>
              </a:lnSpc>
              <a:buNone/>
            </a:pPr>
            <a:r>
              <a:rPr lang="en-US" sz="3950" dirty="0">
                <a:solidFill>
                  <a:schemeClr val="accent1">
                    <a:lumMod val="50000"/>
                  </a:schemeClr>
                </a:solidFill>
                <a:latin typeface="Platypi" pitchFamily="34" charset="0"/>
                <a:ea typeface="Platypi" pitchFamily="34" charset="-122"/>
                <a:cs typeface="Platypi" pitchFamily="34" charset="-120"/>
              </a:rPr>
              <a:t>Формування системи управління персоналом в організації</a:t>
            </a:r>
            <a:endParaRPr lang="en-US" sz="3950" dirty="0">
              <a:solidFill>
                <a:schemeClr val="accent1">
                  <a:lumMod val="50000"/>
                </a:schemeClr>
              </a:solidFill>
            </a:endParaRPr>
          </a:p>
        </p:txBody>
      </p:sp>
      <p:sp>
        <p:nvSpPr>
          <p:cNvPr id="5" name="Shape 1"/>
          <p:cNvSpPr/>
          <p:nvPr/>
        </p:nvSpPr>
        <p:spPr>
          <a:xfrm>
            <a:off x="708660" y="2817971"/>
            <a:ext cx="3762137" cy="2454831"/>
          </a:xfrm>
          <a:prstGeom prst="roundRect">
            <a:avLst>
              <a:gd name="adj" fmla="val 1237"/>
            </a:avLst>
          </a:prstGeom>
          <a:solidFill>
            <a:srgbClr val="F9F7F7"/>
          </a:solidFill>
          <a:ln/>
        </p:spPr>
      </p:sp>
      <p:sp>
        <p:nvSpPr>
          <p:cNvPr id="6" name="Text 2"/>
          <p:cNvSpPr/>
          <p:nvPr/>
        </p:nvSpPr>
        <p:spPr>
          <a:xfrm>
            <a:off x="911066" y="3020378"/>
            <a:ext cx="3357324" cy="632698"/>
          </a:xfrm>
          <a:prstGeom prst="rect">
            <a:avLst/>
          </a:prstGeom>
          <a:noFill/>
          <a:ln/>
        </p:spPr>
        <p:txBody>
          <a:bodyPr wrap="square" lIns="0" tIns="0" rIns="0" bIns="0" rtlCol="0" anchor="t"/>
          <a:lstStyle/>
          <a:p>
            <a:pPr marL="0" indent="0">
              <a:lnSpc>
                <a:spcPts val="2450"/>
              </a:lnSpc>
              <a:buNone/>
            </a:pPr>
            <a:r>
              <a:rPr lang="en-US" sz="1950" dirty="0">
                <a:solidFill>
                  <a:srgbClr val="504C49"/>
                </a:solidFill>
                <a:latin typeface="Platypi" pitchFamily="34" charset="0"/>
                <a:ea typeface="Platypi" pitchFamily="34" charset="-122"/>
                <a:cs typeface="Platypi" pitchFamily="34" charset="-120"/>
              </a:rPr>
              <a:t>Визначення цілей і стратегії</a:t>
            </a:r>
            <a:endParaRPr lang="en-US" sz="1950" dirty="0"/>
          </a:p>
        </p:txBody>
      </p:sp>
      <p:sp>
        <p:nvSpPr>
          <p:cNvPr id="7" name="Text 3"/>
          <p:cNvSpPr/>
          <p:nvPr/>
        </p:nvSpPr>
        <p:spPr>
          <a:xfrm>
            <a:off x="911066" y="3470672"/>
            <a:ext cx="3357324" cy="1295876"/>
          </a:xfrm>
          <a:prstGeom prst="rect">
            <a:avLst/>
          </a:prstGeom>
          <a:noFill/>
          <a:ln/>
        </p:spPr>
        <p:txBody>
          <a:bodyPr wrap="square" lIns="0" tIns="0" rIns="0" bIns="0" rtlCol="0" anchor="t"/>
          <a:lstStyle/>
          <a:p>
            <a:pPr marL="0" indent="0">
              <a:lnSpc>
                <a:spcPts val="2550"/>
              </a:lnSpc>
              <a:buNone/>
            </a:pPr>
            <a:r>
              <a:rPr lang="en-US" sz="1550" dirty="0">
                <a:solidFill>
                  <a:srgbClr val="504C49"/>
                </a:solidFill>
                <a:latin typeface="Source Serif Pro" pitchFamily="34" charset="0"/>
                <a:ea typeface="Source Serif Pro" pitchFamily="34" charset="-122"/>
                <a:cs typeface="Source Serif Pro" pitchFamily="34" charset="-120"/>
              </a:rPr>
              <a:t>Визначення ключових цілей та розробка стратегії управління персоналом, що відповідає загальним цілям компанії.</a:t>
            </a:r>
            <a:endParaRPr lang="en-US" sz="1550" dirty="0"/>
          </a:p>
        </p:txBody>
      </p:sp>
      <p:sp>
        <p:nvSpPr>
          <p:cNvPr id="8" name="Shape 4"/>
          <p:cNvSpPr/>
          <p:nvPr/>
        </p:nvSpPr>
        <p:spPr>
          <a:xfrm>
            <a:off x="4673203" y="2817971"/>
            <a:ext cx="3762137" cy="2454831"/>
          </a:xfrm>
          <a:prstGeom prst="roundRect">
            <a:avLst>
              <a:gd name="adj" fmla="val 1237"/>
            </a:avLst>
          </a:prstGeom>
          <a:solidFill>
            <a:srgbClr val="F9F7F7"/>
          </a:solidFill>
          <a:ln/>
        </p:spPr>
      </p:sp>
      <p:sp>
        <p:nvSpPr>
          <p:cNvPr id="9" name="Text 5"/>
          <p:cNvSpPr/>
          <p:nvPr/>
        </p:nvSpPr>
        <p:spPr>
          <a:xfrm>
            <a:off x="4875609" y="3020378"/>
            <a:ext cx="3032284" cy="316349"/>
          </a:xfrm>
          <a:prstGeom prst="rect">
            <a:avLst/>
          </a:prstGeom>
          <a:noFill/>
          <a:ln/>
        </p:spPr>
        <p:txBody>
          <a:bodyPr wrap="none" lIns="0" tIns="0" rIns="0" bIns="0" rtlCol="0" anchor="t"/>
          <a:lstStyle/>
          <a:p>
            <a:pPr marL="0" indent="0">
              <a:lnSpc>
                <a:spcPts val="2450"/>
              </a:lnSpc>
              <a:buNone/>
            </a:pPr>
            <a:r>
              <a:rPr lang="en-US" sz="1950" dirty="0">
                <a:solidFill>
                  <a:srgbClr val="504C49"/>
                </a:solidFill>
                <a:latin typeface="Platypi" pitchFamily="34" charset="0"/>
                <a:ea typeface="Platypi" pitchFamily="34" charset="-122"/>
                <a:cs typeface="Platypi" pitchFamily="34" charset="-120"/>
              </a:rPr>
              <a:t>Організаційна структура</a:t>
            </a:r>
            <a:endParaRPr lang="en-US" sz="1950" dirty="0"/>
          </a:p>
        </p:txBody>
      </p:sp>
      <p:sp>
        <p:nvSpPr>
          <p:cNvPr id="10" name="Text 6"/>
          <p:cNvSpPr/>
          <p:nvPr/>
        </p:nvSpPr>
        <p:spPr>
          <a:xfrm>
            <a:off x="4875609" y="3458170"/>
            <a:ext cx="3357324" cy="1295876"/>
          </a:xfrm>
          <a:prstGeom prst="rect">
            <a:avLst/>
          </a:prstGeom>
          <a:noFill/>
          <a:ln/>
        </p:spPr>
        <p:txBody>
          <a:bodyPr wrap="square" lIns="0" tIns="0" rIns="0" bIns="0" rtlCol="0" anchor="t"/>
          <a:lstStyle/>
          <a:p>
            <a:pPr marL="0" indent="0">
              <a:lnSpc>
                <a:spcPts val="2550"/>
              </a:lnSpc>
              <a:buNone/>
            </a:pPr>
            <a:r>
              <a:rPr lang="en-US" sz="1550" dirty="0">
                <a:solidFill>
                  <a:srgbClr val="504C49"/>
                </a:solidFill>
                <a:latin typeface="Source Serif Pro" pitchFamily="34" charset="0"/>
                <a:ea typeface="Source Serif Pro" pitchFamily="34" charset="-122"/>
                <a:cs typeface="Source Serif Pro" pitchFamily="34" charset="-120"/>
              </a:rPr>
              <a:t>Створення збалансованої структури HR-департаменту з чіткими обов'язками та відповідальністю.</a:t>
            </a:r>
            <a:endParaRPr lang="en-US" sz="1550" dirty="0"/>
          </a:p>
        </p:txBody>
      </p:sp>
      <p:sp>
        <p:nvSpPr>
          <p:cNvPr id="11" name="Shape 7"/>
          <p:cNvSpPr/>
          <p:nvPr/>
        </p:nvSpPr>
        <p:spPr>
          <a:xfrm>
            <a:off x="708660" y="5475208"/>
            <a:ext cx="3762137" cy="2138482"/>
          </a:xfrm>
          <a:prstGeom prst="roundRect">
            <a:avLst>
              <a:gd name="adj" fmla="val 1420"/>
            </a:avLst>
          </a:prstGeom>
          <a:solidFill>
            <a:srgbClr val="F9F7F7"/>
          </a:solidFill>
          <a:ln/>
        </p:spPr>
      </p:sp>
      <p:sp>
        <p:nvSpPr>
          <p:cNvPr id="12" name="Text 8"/>
          <p:cNvSpPr/>
          <p:nvPr/>
        </p:nvSpPr>
        <p:spPr>
          <a:xfrm>
            <a:off x="911066" y="5677614"/>
            <a:ext cx="2622828" cy="316349"/>
          </a:xfrm>
          <a:prstGeom prst="rect">
            <a:avLst/>
          </a:prstGeom>
          <a:noFill/>
          <a:ln/>
        </p:spPr>
        <p:txBody>
          <a:bodyPr wrap="none" lIns="0" tIns="0" rIns="0" bIns="0" rtlCol="0" anchor="t"/>
          <a:lstStyle/>
          <a:p>
            <a:pPr marL="0" indent="0">
              <a:lnSpc>
                <a:spcPts val="2450"/>
              </a:lnSpc>
              <a:buNone/>
            </a:pPr>
            <a:r>
              <a:rPr lang="en-US" sz="1950" dirty="0">
                <a:solidFill>
                  <a:srgbClr val="504C49"/>
                </a:solidFill>
                <a:latin typeface="Platypi" pitchFamily="34" charset="0"/>
                <a:ea typeface="Platypi" pitchFamily="34" charset="-122"/>
                <a:cs typeface="Platypi" pitchFamily="34" charset="-120"/>
              </a:rPr>
              <a:t>Процеси і процедури</a:t>
            </a:r>
            <a:endParaRPr lang="en-US" sz="1950" dirty="0"/>
          </a:p>
        </p:txBody>
      </p:sp>
      <p:sp>
        <p:nvSpPr>
          <p:cNvPr id="13" name="Text 9"/>
          <p:cNvSpPr/>
          <p:nvPr/>
        </p:nvSpPr>
        <p:spPr>
          <a:xfrm>
            <a:off x="911066" y="6115407"/>
            <a:ext cx="3357324" cy="1295876"/>
          </a:xfrm>
          <a:prstGeom prst="rect">
            <a:avLst/>
          </a:prstGeom>
          <a:noFill/>
          <a:ln/>
        </p:spPr>
        <p:txBody>
          <a:bodyPr wrap="square" lIns="0" tIns="0" rIns="0" bIns="0" rtlCol="0" anchor="t"/>
          <a:lstStyle/>
          <a:p>
            <a:pPr marL="0" indent="0">
              <a:lnSpc>
                <a:spcPts val="2550"/>
              </a:lnSpc>
              <a:buNone/>
            </a:pPr>
            <a:r>
              <a:rPr lang="en-US" sz="1550" dirty="0">
                <a:solidFill>
                  <a:srgbClr val="504C49"/>
                </a:solidFill>
                <a:latin typeface="Source Serif Pro" pitchFamily="34" charset="0"/>
                <a:ea typeface="Source Serif Pro" pitchFamily="34" charset="-122"/>
                <a:cs typeface="Source Serif Pro" pitchFamily="34" charset="-120"/>
              </a:rPr>
              <a:t>Розробка чітких процесів і процедур для </a:t>
            </a:r>
            <a:r>
              <a:rPr lang="en-US" sz="1550" dirty="0" err="1">
                <a:solidFill>
                  <a:srgbClr val="504C49"/>
                </a:solidFill>
                <a:latin typeface="Source Serif Pro" pitchFamily="34" charset="0"/>
                <a:ea typeface="Source Serif Pro" pitchFamily="34" charset="-122"/>
                <a:cs typeface="Source Serif Pro" pitchFamily="34" charset="-120"/>
              </a:rPr>
              <a:t>усіх</a:t>
            </a:r>
            <a:r>
              <a:rPr lang="en-US" sz="1550" dirty="0">
                <a:solidFill>
                  <a:srgbClr val="504C49"/>
                </a:solidFill>
                <a:latin typeface="Source Serif Pro" pitchFamily="34" charset="0"/>
                <a:ea typeface="Source Serif Pro" pitchFamily="34" charset="-122"/>
                <a:cs typeface="Source Serif Pro" pitchFamily="34" charset="-120"/>
              </a:rPr>
              <a:t> </a:t>
            </a:r>
            <a:r>
              <a:rPr lang="uk-UA" sz="1550" dirty="0">
                <a:solidFill>
                  <a:srgbClr val="504C49"/>
                </a:solidFill>
                <a:latin typeface="Source Serif Pro" pitchFamily="34" charset="0"/>
                <a:ea typeface="Source Serif Pro" pitchFamily="34" charset="-122"/>
                <a:cs typeface="Source Serif Pro" pitchFamily="34" charset="-120"/>
              </a:rPr>
              <a:t>аспектів</a:t>
            </a:r>
            <a:r>
              <a:rPr lang="en-US" sz="1550" dirty="0">
                <a:solidFill>
                  <a:srgbClr val="504C49"/>
                </a:solidFill>
                <a:latin typeface="Source Serif Pro" pitchFamily="34" charset="0"/>
                <a:ea typeface="Source Serif Pro" pitchFamily="34" charset="-122"/>
                <a:cs typeface="Source Serif Pro" pitchFamily="34" charset="-120"/>
              </a:rPr>
              <a:t> управління персоналом, від набору до розвитку.</a:t>
            </a:r>
            <a:endParaRPr lang="en-US" sz="1550" dirty="0"/>
          </a:p>
        </p:txBody>
      </p:sp>
      <p:sp>
        <p:nvSpPr>
          <p:cNvPr id="14" name="Shape 10"/>
          <p:cNvSpPr/>
          <p:nvPr/>
        </p:nvSpPr>
        <p:spPr>
          <a:xfrm>
            <a:off x="4673203" y="5475208"/>
            <a:ext cx="3762137" cy="2138482"/>
          </a:xfrm>
          <a:prstGeom prst="roundRect">
            <a:avLst>
              <a:gd name="adj" fmla="val 1420"/>
            </a:avLst>
          </a:prstGeom>
          <a:solidFill>
            <a:srgbClr val="F9F7F7"/>
          </a:solidFill>
          <a:ln/>
        </p:spPr>
      </p:sp>
      <p:sp>
        <p:nvSpPr>
          <p:cNvPr id="15" name="Text 11"/>
          <p:cNvSpPr/>
          <p:nvPr/>
        </p:nvSpPr>
        <p:spPr>
          <a:xfrm>
            <a:off x="4875609" y="5677614"/>
            <a:ext cx="3166229" cy="316349"/>
          </a:xfrm>
          <a:prstGeom prst="rect">
            <a:avLst/>
          </a:prstGeom>
          <a:noFill/>
          <a:ln/>
        </p:spPr>
        <p:txBody>
          <a:bodyPr wrap="none" lIns="0" tIns="0" rIns="0" bIns="0" rtlCol="0" anchor="t"/>
          <a:lstStyle/>
          <a:p>
            <a:pPr marL="0" indent="0">
              <a:lnSpc>
                <a:spcPts val="2450"/>
              </a:lnSpc>
              <a:buNone/>
            </a:pPr>
            <a:r>
              <a:rPr lang="en-US" sz="1950" dirty="0">
                <a:solidFill>
                  <a:srgbClr val="504C49"/>
                </a:solidFill>
                <a:latin typeface="Platypi" pitchFamily="34" charset="0"/>
                <a:ea typeface="Platypi" pitchFamily="34" charset="-122"/>
                <a:cs typeface="Platypi" pitchFamily="34" charset="-120"/>
              </a:rPr>
              <a:t>Технології та інструменти</a:t>
            </a:r>
            <a:endParaRPr lang="en-US" sz="1950" dirty="0"/>
          </a:p>
        </p:txBody>
      </p:sp>
      <p:sp>
        <p:nvSpPr>
          <p:cNvPr id="16" name="Text 12"/>
          <p:cNvSpPr/>
          <p:nvPr/>
        </p:nvSpPr>
        <p:spPr>
          <a:xfrm>
            <a:off x="4875609" y="6115407"/>
            <a:ext cx="3357324" cy="1295876"/>
          </a:xfrm>
          <a:prstGeom prst="rect">
            <a:avLst/>
          </a:prstGeom>
          <a:noFill/>
          <a:ln/>
        </p:spPr>
        <p:txBody>
          <a:bodyPr wrap="square" lIns="0" tIns="0" rIns="0" bIns="0" rtlCol="0" anchor="t"/>
          <a:lstStyle/>
          <a:p>
            <a:pPr marL="0" indent="0">
              <a:lnSpc>
                <a:spcPts val="2550"/>
              </a:lnSpc>
              <a:buNone/>
            </a:pPr>
            <a:r>
              <a:rPr lang="en-US" sz="1550" dirty="0">
                <a:solidFill>
                  <a:srgbClr val="504C49"/>
                </a:solidFill>
                <a:latin typeface="Source Serif Pro" pitchFamily="34" charset="0"/>
                <a:ea typeface="Source Serif Pro" pitchFamily="34" charset="-122"/>
                <a:cs typeface="Source Serif Pro" pitchFamily="34" charset="-120"/>
              </a:rPr>
              <a:t>Впровадження сучасних технологій і інструментів для автоматизації HR-процесів і збору даних.</a:t>
            </a:r>
            <a:endParaRPr lang="en-US" sz="1550" dirty="0"/>
          </a:p>
        </p:txBody>
      </p:sp>
      <p:pic>
        <p:nvPicPr>
          <p:cNvPr id="18" name="Image 0" descr="preencoded.png">
            <a:extLst>
              <a:ext uri="{FF2B5EF4-FFF2-40B4-BE49-F238E27FC236}">
                <a16:creationId xmlns:a16="http://schemas.microsoft.com/office/drawing/2014/main" id="{02999B4D-B262-2E3C-27DA-4AC8F1CEC2BE}"/>
              </a:ext>
            </a:extLst>
          </p:cNvPr>
          <p:cNvPicPr>
            <a:picLocks noChangeAspect="1"/>
          </p:cNvPicPr>
          <p:nvPr/>
        </p:nvPicPr>
        <p:blipFill>
          <a:blip r:embed="rId3"/>
          <a:stretch>
            <a:fillRect/>
          </a:stretch>
        </p:blipFill>
        <p:spPr>
          <a:xfrm>
            <a:off x="9144000" y="-8692"/>
            <a:ext cx="5486400" cy="8229600"/>
          </a:xfrm>
          <a:prstGeom prst="rect">
            <a:avLst/>
          </a:prstGeom>
        </p:spPr>
      </p:pic>
      <p:pic>
        <p:nvPicPr>
          <p:cNvPr id="19" name="Image 1" descr="preencoded.png"/>
          <p:cNvPicPr>
            <a:picLocks noChangeAspect="1"/>
          </p:cNvPicPr>
          <p:nvPr/>
        </p:nvPicPr>
        <p:blipFill>
          <a:blip r:embed="rId4"/>
          <a:stretch>
            <a:fillRect/>
          </a:stretch>
        </p:blipFill>
        <p:spPr>
          <a:xfrm>
            <a:off x="9650373" y="1059452"/>
            <a:ext cx="4980027" cy="5677257"/>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793790" y="2004060"/>
            <a:ext cx="13042821" cy="1417558"/>
          </a:xfrm>
          <a:prstGeom prst="rect">
            <a:avLst/>
          </a:prstGeom>
          <a:noFill/>
          <a:ln/>
        </p:spPr>
        <p:txBody>
          <a:bodyPr wrap="square" lIns="0" tIns="0" rIns="0" bIns="0" rtlCol="0" anchor="t"/>
          <a:lstStyle/>
          <a:p>
            <a:pPr marL="0" indent="0">
              <a:lnSpc>
                <a:spcPts val="5550"/>
              </a:lnSpc>
              <a:buNone/>
            </a:pPr>
            <a:r>
              <a:rPr lang="en-US" sz="4450" dirty="0">
                <a:solidFill>
                  <a:schemeClr val="accent1">
                    <a:lumMod val="50000"/>
                  </a:schemeClr>
                </a:solidFill>
                <a:latin typeface="Platypi" pitchFamily="34" charset="0"/>
                <a:ea typeface="Platypi" pitchFamily="34" charset="-122"/>
                <a:cs typeface="Platypi" pitchFamily="34" charset="-120"/>
              </a:rPr>
              <a:t>Раціональна організація роботи з управління персоналом</a:t>
            </a:r>
            <a:endParaRPr lang="en-US" sz="4450" dirty="0">
              <a:solidFill>
                <a:schemeClr val="accent1">
                  <a:lumMod val="50000"/>
                </a:schemeClr>
              </a:solidFill>
            </a:endParaRPr>
          </a:p>
        </p:txBody>
      </p:sp>
      <p:sp>
        <p:nvSpPr>
          <p:cNvPr id="3" name="Text 1"/>
          <p:cNvSpPr/>
          <p:nvPr/>
        </p:nvSpPr>
        <p:spPr>
          <a:xfrm>
            <a:off x="793790" y="3988594"/>
            <a:ext cx="3978116" cy="708660"/>
          </a:xfrm>
          <a:prstGeom prst="rect">
            <a:avLst/>
          </a:prstGeom>
          <a:noFill/>
          <a:ln/>
        </p:spPr>
        <p:txBody>
          <a:bodyPr wrap="square" lIns="0" tIns="0" rIns="0" bIns="0" rtlCol="0" anchor="t"/>
          <a:lstStyle/>
          <a:p>
            <a:pPr marL="0" indent="0">
              <a:lnSpc>
                <a:spcPts val="2750"/>
              </a:lnSpc>
              <a:buNone/>
            </a:pPr>
            <a:r>
              <a:rPr lang="en-US" sz="2200" dirty="0">
                <a:solidFill>
                  <a:srgbClr val="201B18"/>
                </a:solidFill>
                <a:latin typeface="Platypi" pitchFamily="34" charset="0"/>
                <a:ea typeface="Platypi" pitchFamily="34" charset="-122"/>
                <a:cs typeface="Platypi" pitchFamily="34" charset="-120"/>
              </a:rPr>
              <a:t>Оптимізація робочих процесів</a:t>
            </a:r>
            <a:endParaRPr lang="en-US" sz="2200" dirty="0"/>
          </a:p>
        </p:txBody>
      </p:sp>
      <p:sp>
        <p:nvSpPr>
          <p:cNvPr id="4" name="Text 2"/>
          <p:cNvSpPr/>
          <p:nvPr/>
        </p:nvSpPr>
        <p:spPr>
          <a:xfrm>
            <a:off x="793790" y="4924068"/>
            <a:ext cx="3978116" cy="1088708"/>
          </a:xfrm>
          <a:prstGeom prst="rect">
            <a:avLst/>
          </a:prstGeom>
          <a:noFill/>
          <a:ln/>
        </p:spPr>
        <p:txBody>
          <a:bodyPr wrap="square" lIns="0" tIns="0" rIns="0" bIns="0" rtlCol="0" anchor="t"/>
          <a:lstStyle/>
          <a:p>
            <a:pPr marL="0" indent="0">
              <a:lnSpc>
                <a:spcPts val="2850"/>
              </a:lnSpc>
              <a:buNone/>
            </a:pPr>
            <a:r>
              <a:rPr lang="en-US" sz="1750" dirty="0">
                <a:solidFill>
                  <a:srgbClr val="504C49"/>
                </a:solidFill>
                <a:latin typeface="Source Serif Pro" pitchFamily="34" charset="0"/>
                <a:ea typeface="Source Serif Pro" pitchFamily="34" charset="-122"/>
                <a:cs typeface="Source Serif Pro" pitchFamily="34" charset="-120"/>
              </a:rPr>
              <a:t>Впровадження ефективних методів планування, організації та контролю роботи HR-департаменту.</a:t>
            </a:r>
            <a:endParaRPr lang="en-US" sz="1750" dirty="0"/>
          </a:p>
        </p:txBody>
      </p:sp>
      <p:sp>
        <p:nvSpPr>
          <p:cNvPr id="5" name="Text 3"/>
          <p:cNvSpPr/>
          <p:nvPr/>
        </p:nvSpPr>
        <p:spPr>
          <a:xfrm>
            <a:off x="5332928" y="3988594"/>
            <a:ext cx="3741420" cy="354330"/>
          </a:xfrm>
          <a:prstGeom prst="rect">
            <a:avLst/>
          </a:prstGeom>
          <a:noFill/>
          <a:ln/>
        </p:spPr>
        <p:txBody>
          <a:bodyPr wrap="none" lIns="0" tIns="0" rIns="0" bIns="0" rtlCol="0" anchor="t"/>
          <a:lstStyle/>
          <a:p>
            <a:pPr marL="0" indent="0">
              <a:lnSpc>
                <a:spcPts val="2750"/>
              </a:lnSpc>
              <a:buNone/>
            </a:pPr>
            <a:r>
              <a:rPr lang="en-US" sz="2200" dirty="0">
                <a:solidFill>
                  <a:srgbClr val="201B18"/>
                </a:solidFill>
                <a:latin typeface="Platypi" pitchFamily="34" charset="0"/>
                <a:ea typeface="Platypi" pitchFamily="34" charset="-122"/>
                <a:cs typeface="Platypi" pitchFamily="34" charset="-120"/>
              </a:rPr>
              <a:t>Делегування повноважень</a:t>
            </a:r>
            <a:endParaRPr lang="en-US" sz="2200" dirty="0"/>
          </a:p>
        </p:txBody>
      </p:sp>
      <p:sp>
        <p:nvSpPr>
          <p:cNvPr id="6" name="Text 4"/>
          <p:cNvSpPr/>
          <p:nvPr/>
        </p:nvSpPr>
        <p:spPr>
          <a:xfrm>
            <a:off x="5332928" y="4569738"/>
            <a:ext cx="3978116" cy="1451610"/>
          </a:xfrm>
          <a:prstGeom prst="rect">
            <a:avLst/>
          </a:prstGeom>
          <a:noFill/>
          <a:ln/>
        </p:spPr>
        <p:txBody>
          <a:bodyPr wrap="square" lIns="0" tIns="0" rIns="0" bIns="0" rtlCol="0" anchor="t"/>
          <a:lstStyle/>
          <a:p>
            <a:pPr marL="0" indent="0">
              <a:lnSpc>
                <a:spcPts val="2850"/>
              </a:lnSpc>
              <a:buNone/>
            </a:pPr>
            <a:r>
              <a:rPr lang="en-US" sz="1750" dirty="0">
                <a:solidFill>
                  <a:srgbClr val="504C49"/>
                </a:solidFill>
                <a:latin typeface="Source Serif Pro" pitchFamily="34" charset="0"/>
                <a:ea typeface="Source Serif Pro" pitchFamily="34" charset="-122"/>
                <a:cs typeface="Source Serif Pro" pitchFamily="34" charset="-120"/>
              </a:rPr>
              <a:t>Створення системи делегування завдань і відповідальності для ефективного використання ресурсів.</a:t>
            </a:r>
            <a:endParaRPr lang="en-US" sz="1750" dirty="0"/>
          </a:p>
        </p:txBody>
      </p:sp>
      <p:sp>
        <p:nvSpPr>
          <p:cNvPr id="7" name="Text 5"/>
          <p:cNvSpPr/>
          <p:nvPr/>
        </p:nvSpPr>
        <p:spPr>
          <a:xfrm>
            <a:off x="9872067" y="3988594"/>
            <a:ext cx="3547348" cy="354330"/>
          </a:xfrm>
          <a:prstGeom prst="rect">
            <a:avLst/>
          </a:prstGeom>
          <a:noFill/>
          <a:ln/>
        </p:spPr>
        <p:txBody>
          <a:bodyPr wrap="none" lIns="0" tIns="0" rIns="0" bIns="0" rtlCol="0" anchor="t"/>
          <a:lstStyle/>
          <a:p>
            <a:pPr marL="0" indent="0">
              <a:lnSpc>
                <a:spcPts val="2750"/>
              </a:lnSpc>
              <a:buNone/>
            </a:pPr>
            <a:r>
              <a:rPr lang="en-US" sz="2200" dirty="0">
                <a:solidFill>
                  <a:srgbClr val="201B18"/>
                </a:solidFill>
                <a:latin typeface="Platypi" pitchFamily="34" charset="0"/>
                <a:ea typeface="Platypi" pitchFamily="34" charset="-122"/>
                <a:cs typeface="Platypi" pitchFamily="34" charset="-120"/>
              </a:rPr>
              <a:t>Використання технологій</a:t>
            </a:r>
            <a:endParaRPr lang="en-US" sz="2200" dirty="0"/>
          </a:p>
        </p:txBody>
      </p:sp>
      <p:sp>
        <p:nvSpPr>
          <p:cNvPr id="8" name="Text 6"/>
          <p:cNvSpPr/>
          <p:nvPr/>
        </p:nvSpPr>
        <p:spPr>
          <a:xfrm>
            <a:off x="9872067" y="4569738"/>
            <a:ext cx="3978116" cy="1451610"/>
          </a:xfrm>
          <a:prstGeom prst="rect">
            <a:avLst/>
          </a:prstGeom>
          <a:noFill/>
          <a:ln/>
        </p:spPr>
        <p:txBody>
          <a:bodyPr wrap="square" lIns="0" tIns="0" rIns="0" bIns="0" rtlCol="0" anchor="t"/>
          <a:lstStyle/>
          <a:p>
            <a:pPr marL="0" indent="0">
              <a:lnSpc>
                <a:spcPts val="2850"/>
              </a:lnSpc>
              <a:buNone/>
            </a:pPr>
            <a:r>
              <a:rPr lang="en-US" sz="1750" dirty="0">
                <a:solidFill>
                  <a:srgbClr val="504C49"/>
                </a:solidFill>
                <a:latin typeface="Source Serif Pro" pitchFamily="34" charset="0"/>
                <a:ea typeface="Source Serif Pro" pitchFamily="34" charset="-122"/>
                <a:cs typeface="Source Serif Pro" pitchFamily="34" charset="-120"/>
              </a:rPr>
              <a:t>Впровадження систем управління талантами, електронного документообігу та онлайн-навчання.</a:t>
            </a:r>
            <a:endParaRPr lang="en-US" sz="1750" dirty="0"/>
          </a:p>
        </p:txBody>
      </p:sp>
      <p:pic>
        <p:nvPicPr>
          <p:cNvPr id="9" name="Image 0" descr="preencoded.png">
            <a:extLst>
              <a:ext uri="{FF2B5EF4-FFF2-40B4-BE49-F238E27FC236}">
                <a16:creationId xmlns:a16="http://schemas.microsoft.com/office/drawing/2014/main" id="{B8D534C9-B16E-0CB1-DD70-BAC41BD1B4CF}"/>
              </a:ext>
            </a:extLst>
          </p:cNvPr>
          <p:cNvPicPr>
            <a:picLocks noChangeAspect="1"/>
          </p:cNvPicPr>
          <p:nvPr/>
        </p:nvPicPr>
        <p:blipFill>
          <a:blip r:embed="rId3"/>
          <a:stretch>
            <a:fillRect/>
          </a:stretch>
        </p:blipFill>
        <p:spPr>
          <a:xfrm>
            <a:off x="0" y="7315200"/>
            <a:ext cx="14630400" cy="905708"/>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9144000" y="0"/>
            <a:ext cx="5486400" cy="8229600"/>
          </a:xfrm>
          <a:prstGeom prst="rect">
            <a:avLst/>
          </a:prstGeom>
        </p:spPr>
      </p:pic>
      <p:pic>
        <p:nvPicPr>
          <p:cNvPr id="3" name="Image 1" descr="preencoded.png"/>
          <p:cNvPicPr>
            <a:picLocks noChangeAspect="1"/>
          </p:cNvPicPr>
          <p:nvPr/>
        </p:nvPicPr>
        <p:blipFill>
          <a:blip r:embed="rId4"/>
          <a:stretch>
            <a:fillRect/>
          </a:stretch>
        </p:blipFill>
        <p:spPr>
          <a:xfrm>
            <a:off x="9427488" y="2731175"/>
            <a:ext cx="4919305" cy="2767132"/>
          </a:xfrm>
          <a:prstGeom prst="rect">
            <a:avLst/>
          </a:prstGeom>
        </p:spPr>
      </p:pic>
      <p:sp>
        <p:nvSpPr>
          <p:cNvPr id="4" name="Text 0"/>
          <p:cNvSpPr/>
          <p:nvPr/>
        </p:nvSpPr>
        <p:spPr>
          <a:xfrm>
            <a:off x="793790" y="206335"/>
            <a:ext cx="7556421" cy="2934653"/>
          </a:xfrm>
          <a:prstGeom prst="rect">
            <a:avLst/>
          </a:prstGeom>
          <a:noFill/>
          <a:ln/>
        </p:spPr>
        <p:txBody>
          <a:bodyPr wrap="square" lIns="0" tIns="0" rIns="0" bIns="0" rtlCol="0" anchor="t"/>
          <a:lstStyle/>
          <a:p>
            <a:pPr marL="0" indent="0">
              <a:lnSpc>
                <a:spcPts val="7700"/>
              </a:lnSpc>
              <a:buNone/>
            </a:pPr>
            <a:r>
              <a:rPr lang="en-US" sz="6150" dirty="0">
                <a:solidFill>
                  <a:schemeClr val="accent1">
                    <a:lumMod val="50000"/>
                  </a:schemeClr>
                </a:solidFill>
                <a:latin typeface="Platypi" pitchFamily="34" charset="0"/>
                <a:ea typeface="Platypi" pitchFamily="34" charset="-122"/>
                <a:cs typeface="Platypi" pitchFamily="34" charset="-120"/>
              </a:rPr>
              <a:t>Адміністративні методи управління персоналом</a:t>
            </a:r>
            <a:endParaRPr lang="en-US" sz="6150" dirty="0">
              <a:solidFill>
                <a:schemeClr val="accent1">
                  <a:lumMod val="50000"/>
                </a:schemeClr>
              </a:solidFill>
            </a:endParaRPr>
          </a:p>
        </p:txBody>
      </p:sp>
      <p:sp>
        <p:nvSpPr>
          <p:cNvPr id="5" name="Text 1"/>
          <p:cNvSpPr/>
          <p:nvPr/>
        </p:nvSpPr>
        <p:spPr>
          <a:xfrm>
            <a:off x="793790" y="3200961"/>
            <a:ext cx="7556421" cy="1451610"/>
          </a:xfrm>
          <a:prstGeom prst="rect">
            <a:avLst/>
          </a:prstGeom>
          <a:noFill/>
          <a:ln/>
        </p:spPr>
        <p:txBody>
          <a:bodyPr wrap="square" lIns="0" tIns="0" rIns="0" bIns="0" rtlCol="0" anchor="t"/>
          <a:lstStyle/>
          <a:p>
            <a:pPr marL="0" indent="0" algn="just">
              <a:lnSpc>
                <a:spcPts val="2850"/>
              </a:lnSpc>
              <a:buNone/>
            </a:pPr>
            <a:r>
              <a:rPr lang="en-US" sz="2000" dirty="0">
                <a:solidFill>
                  <a:srgbClr val="504C49"/>
                </a:solidFill>
                <a:latin typeface="Source Serif Pro" pitchFamily="34" charset="0"/>
                <a:ea typeface="Source Serif Pro" pitchFamily="34" charset="-122"/>
                <a:cs typeface="Source Serif Pro" pitchFamily="34" charset="-120"/>
              </a:rPr>
              <a:t>Адміністративні методи управління персоналом - це комплекс заходів, спрямованих на організацію, координацію та контроль діяльності персоналу, для досягнення поставлених цілей </a:t>
            </a:r>
            <a:r>
              <a:rPr lang="en-US" sz="2000" dirty="0" err="1">
                <a:solidFill>
                  <a:srgbClr val="504C49"/>
                </a:solidFill>
                <a:latin typeface="Source Serif Pro" pitchFamily="34" charset="0"/>
                <a:ea typeface="Source Serif Pro" pitchFamily="34" charset="-122"/>
                <a:cs typeface="Source Serif Pro" pitchFamily="34" charset="-120"/>
              </a:rPr>
              <a:t>підприємства</a:t>
            </a:r>
            <a:r>
              <a:rPr lang="en-US" sz="2000" dirty="0">
                <a:solidFill>
                  <a:srgbClr val="504C49"/>
                </a:solidFill>
                <a:latin typeface="Source Serif Pro" pitchFamily="34" charset="0"/>
                <a:ea typeface="Source Serif Pro" pitchFamily="34" charset="-122"/>
                <a:cs typeface="Source Serif Pro" pitchFamily="34" charset="-120"/>
              </a:rPr>
              <a:t>.</a:t>
            </a:r>
            <a:endParaRPr lang="ru-RU" sz="2000" dirty="0">
              <a:solidFill>
                <a:srgbClr val="504C49"/>
              </a:solidFill>
              <a:latin typeface="Source Serif Pro" pitchFamily="34" charset="0"/>
              <a:ea typeface="Source Serif Pro" pitchFamily="34" charset="-122"/>
              <a:cs typeface="Source Serif Pro" pitchFamily="34" charset="-120"/>
            </a:endParaRPr>
          </a:p>
          <a:p>
            <a:pPr marL="0" indent="0" algn="just">
              <a:lnSpc>
                <a:spcPts val="2850"/>
              </a:lnSpc>
              <a:buNone/>
            </a:pPr>
            <a:endParaRPr lang="ru-RU" sz="2000" dirty="0">
              <a:solidFill>
                <a:srgbClr val="504C49"/>
              </a:solidFill>
              <a:latin typeface="Source Serif Pro" pitchFamily="34" charset="0"/>
              <a:ea typeface="Source Serif Pro" pitchFamily="34" charset="-122"/>
              <a:cs typeface="Source Serif Pro" pitchFamily="34" charset="-120"/>
            </a:endParaRPr>
          </a:p>
          <a:p>
            <a:pPr algn="just">
              <a:lnSpc>
                <a:spcPts val="2850"/>
              </a:lnSpc>
            </a:pPr>
            <a:r>
              <a:rPr lang="uk-UA" sz="2000" dirty="0">
                <a:solidFill>
                  <a:srgbClr val="504C49"/>
                </a:solidFill>
                <a:latin typeface="Source Serif Pro" pitchFamily="34" charset="0"/>
                <a:ea typeface="Source Serif Pro" pitchFamily="34" charset="-122"/>
              </a:rPr>
              <a:t>Адміністративні методи управління персоналом базуються на використанні владних повноважень та організаційних розпоряджень для досягнення поставлених цілей. Тому їх ще називають організаційно-розпорядчі. Ці методи є важливими для забезпечення дисципліни, організації та контролю роботи. </a:t>
            </a:r>
            <a:endParaRPr lang="ru-UA" sz="2000" dirty="0">
              <a:solidFill>
                <a:srgbClr val="504C49"/>
              </a:solidFill>
              <a:latin typeface="Source Serif Pro" pitchFamily="34" charset="0"/>
              <a:ea typeface="Source Serif Pro" pitchFamily="34" charset="-122"/>
            </a:endParaRPr>
          </a:p>
          <a:p>
            <a:pPr marL="0" indent="0" algn="just">
              <a:lnSpc>
                <a:spcPts val="2850"/>
              </a:lnSpc>
              <a:buNone/>
            </a:pPr>
            <a:endParaRPr lang="en-US" sz="2000" dirty="0"/>
          </a:p>
        </p:txBody>
      </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Рисунок 2">
            <a:extLst>
              <a:ext uri="{FF2B5EF4-FFF2-40B4-BE49-F238E27FC236}">
                <a16:creationId xmlns:a16="http://schemas.microsoft.com/office/drawing/2014/main" id="{60A3D60C-22F1-553F-E71B-DFC435406F05}"/>
              </a:ext>
            </a:extLst>
          </p:cNvPr>
          <p:cNvPicPr>
            <a:picLocks noChangeAspect="1"/>
          </p:cNvPicPr>
          <p:nvPr/>
        </p:nvPicPr>
        <p:blipFill>
          <a:blip r:embed="rId2"/>
          <a:stretch>
            <a:fillRect/>
          </a:stretch>
        </p:blipFill>
        <p:spPr>
          <a:xfrm>
            <a:off x="6935321" y="2185987"/>
            <a:ext cx="7429500" cy="3857625"/>
          </a:xfrm>
          <a:prstGeom prst="rect">
            <a:avLst/>
          </a:prstGeom>
        </p:spPr>
      </p:pic>
      <p:sp>
        <p:nvSpPr>
          <p:cNvPr id="4" name="Text 1">
            <a:extLst>
              <a:ext uri="{FF2B5EF4-FFF2-40B4-BE49-F238E27FC236}">
                <a16:creationId xmlns:a16="http://schemas.microsoft.com/office/drawing/2014/main" id="{B2BF5EA4-86D2-0C19-7B0D-B9ABC87AB960}"/>
              </a:ext>
            </a:extLst>
          </p:cNvPr>
          <p:cNvSpPr/>
          <p:nvPr/>
        </p:nvSpPr>
        <p:spPr>
          <a:xfrm>
            <a:off x="391085" y="1794736"/>
            <a:ext cx="6206939" cy="1451610"/>
          </a:xfrm>
          <a:prstGeom prst="rect">
            <a:avLst/>
          </a:prstGeom>
          <a:noFill/>
          <a:ln/>
        </p:spPr>
        <p:txBody>
          <a:bodyPr wrap="square" lIns="0" tIns="0" rIns="0" bIns="0" rtlCol="0" anchor="t"/>
          <a:lstStyle/>
          <a:p>
            <a:pPr marL="342900" lvl="0" indent="-342900" algn="just">
              <a:buFont typeface="Wingdings" panose="05000000000000000000" pitchFamily="2" charset="2"/>
              <a:buChar char="Ø"/>
            </a:pPr>
            <a:r>
              <a:rPr lang="uk-UA" sz="3200" dirty="0">
                <a:solidFill>
                  <a:srgbClr val="504C49"/>
                </a:solidFill>
                <a:latin typeface="Source Serif Pro" pitchFamily="34" charset="0"/>
                <a:ea typeface="Source Serif Pro" pitchFamily="34" charset="-122"/>
              </a:rPr>
              <a:t>прямий вплив на об'єкт управління; </a:t>
            </a:r>
          </a:p>
          <a:p>
            <a:pPr marL="342900" lvl="0" indent="-342900" algn="just">
              <a:buFont typeface="Wingdings" panose="05000000000000000000" pitchFamily="2" charset="2"/>
              <a:buChar char="Ø"/>
            </a:pPr>
            <a:endParaRPr lang="ru-UA" sz="3200" dirty="0">
              <a:solidFill>
                <a:srgbClr val="504C49"/>
              </a:solidFill>
              <a:latin typeface="Source Serif Pro" pitchFamily="34" charset="0"/>
              <a:ea typeface="Source Serif Pro" pitchFamily="34" charset="-122"/>
            </a:endParaRPr>
          </a:p>
          <a:p>
            <a:pPr marL="342900" lvl="0" indent="-342900" algn="just">
              <a:buFont typeface="Wingdings" panose="05000000000000000000" pitchFamily="2" charset="2"/>
              <a:buChar char="Ø"/>
            </a:pPr>
            <a:r>
              <a:rPr lang="uk-UA" sz="3200" dirty="0">
                <a:solidFill>
                  <a:srgbClr val="504C49"/>
                </a:solidFill>
                <a:latin typeface="Source Serif Pro" pitchFamily="34" charset="0"/>
                <a:ea typeface="Source Serif Pro" pitchFamily="34" charset="-122"/>
              </a:rPr>
              <a:t>обов'язковість виконання адміністративних рішень вищих органів для підлеглих структур; </a:t>
            </a:r>
          </a:p>
          <a:p>
            <a:pPr marL="342900" lvl="0" indent="-342900" algn="just">
              <a:buFont typeface="Wingdings" panose="05000000000000000000" pitchFamily="2" charset="2"/>
              <a:buChar char="Ø"/>
            </a:pPr>
            <a:endParaRPr lang="ru-UA" sz="3200" dirty="0">
              <a:solidFill>
                <a:srgbClr val="504C49"/>
              </a:solidFill>
              <a:latin typeface="Source Serif Pro" pitchFamily="34" charset="0"/>
              <a:ea typeface="Source Serif Pro" pitchFamily="34" charset="-122"/>
            </a:endParaRPr>
          </a:p>
          <a:p>
            <a:pPr marL="342900" indent="-342900">
              <a:buFont typeface="Wingdings" panose="05000000000000000000" pitchFamily="2" charset="2"/>
              <a:buChar char="Ø"/>
            </a:pPr>
            <a:r>
              <a:rPr lang="uk-UA" sz="3200" dirty="0">
                <a:solidFill>
                  <a:srgbClr val="504C49"/>
                </a:solidFill>
                <a:latin typeface="Source Serif Pro" pitchFamily="34" charset="0"/>
                <a:ea typeface="Source Serif Pro" pitchFamily="34" charset="-122"/>
              </a:rPr>
              <a:t>чітка відповідальність за невиконання вказівок та розпоряджень.</a:t>
            </a:r>
            <a:endParaRPr lang="en-US" sz="3200" dirty="0">
              <a:solidFill>
                <a:srgbClr val="504C49"/>
              </a:solidFill>
              <a:latin typeface="Source Serif Pro" pitchFamily="34" charset="0"/>
              <a:ea typeface="Source Serif Pro" pitchFamily="34" charset="-122"/>
            </a:endParaRPr>
          </a:p>
        </p:txBody>
      </p:sp>
      <p:sp>
        <p:nvSpPr>
          <p:cNvPr id="5" name="Text 0">
            <a:extLst>
              <a:ext uri="{FF2B5EF4-FFF2-40B4-BE49-F238E27FC236}">
                <a16:creationId xmlns:a16="http://schemas.microsoft.com/office/drawing/2014/main" id="{37C30B33-329F-5DC6-6082-52AB41940800}"/>
              </a:ext>
            </a:extLst>
          </p:cNvPr>
          <p:cNvSpPr/>
          <p:nvPr/>
        </p:nvSpPr>
        <p:spPr>
          <a:xfrm>
            <a:off x="1526777" y="477168"/>
            <a:ext cx="12000428" cy="635556"/>
          </a:xfrm>
          <a:prstGeom prst="rect">
            <a:avLst/>
          </a:prstGeom>
          <a:noFill/>
          <a:ln/>
        </p:spPr>
        <p:txBody>
          <a:bodyPr wrap="none" lIns="0" tIns="0" rIns="0" bIns="0" rtlCol="0" anchor="t"/>
          <a:lstStyle/>
          <a:p>
            <a:pPr marL="0" indent="0" algn="ctr">
              <a:lnSpc>
                <a:spcPts val="5000"/>
              </a:lnSpc>
              <a:buNone/>
            </a:pPr>
            <a:r>
              <a:rPr lang="ru-RU" sz="4000" b="1" dirty="0" err="1">
                <a:solidFill>
                  <a:schemeClr val="accent1">
                    <a:lumMod val="50000"/>
                  </a:schemeClr>
                </a:solidFill>
                <a:latin typeface="Platypi" pitchFamily="34" charset="0"/>
                <a:ea typeface="Platypi" pitchFamily="34" charset="-122"/>
                <a:cs typeface="Platypi" pitchFamily="34" charset="-120"/>
              </a:rPr>
              <a:t>Особливост</a:t>
            </a:r>
            <a:r>
              <a:rPr lang="uk-UA" sz="4000" b="1" dirty="0">
                <a:solidFill>
                  <a:schemeClr val="accent1">
                    <a:lumMod val="50000"/>
                  </a:schemeClr>
                </a:solidFill>
                <a:latin typeface="Platypi" pitchFamily="34" charset="0"/>
                <a:ea typeface="Platypi" pitchFamily="34" charset="-122"/>
                <a:cs typeface="Platypi" pitchFamily="34" charset="-120"/>
              </a:rPr>
              <a:t>і а</a:t>
            </a:r>
            <a:r>
              <a:rPr lang="en-US" sz="4000" b="1" dirty="0" err="1">
                <a:solidFill>
                  <a:schemeClr val="accent1">
                    <a:lumMod val="50000"/>
                  </a:schemeClr>
                </a:solidFill>
                <a:latin typeface="Platypi" pitchFamily="34" charset="0"/>
                <a:ea typeface="Platypi" pitchFamily="34" charset="-122"/>
                <a:cs typeface="Platypi" pitchFamily="34" charset="-120"/>
              </a:rPr>
              <a:t>дміністративн</a:t>
            </a:r>
            <a:r>
              <a:rPr lang="uk-UA" sz="4000" b="1" dirty="0" err="1">
                <a:solidFill>
                  <a:schemeClr val="accent1">
                    <a:lumMod val="50000"/>
                  </a:schemeClr>
                </a:solidFill>
                <a:latin typeface="Platypi" pitchFamily="34" charset="0"/>
                <a:ea typeface="Platypi" pitchFamily="34" charset="-122"/>
                <a:cs typeface="Platypi" pitchFamily="34" charset="-120"/>
              </a:rPr>
              <a:t>их</a:t>
            </a:r>
            <a:r>
              <a:rPr lang="en-US" sz="4000" b="1" dirty="0">
                <a:solidFill>
                  <a:schemeClr val="accent1">
                    <a:lumMod val="50000"/>
                  </a:schemeClr>
                </a:solidFill>
                <a:latin typeface="Platypi" pitchFamily="34" charset="0"/>
                <a:ea typeface="Platypi" pitchFamily="34" charset="-122"/>
                <a:cs typeface="Platypi" pitchFamily="34" charset="-120"/>
              </a:rPr>
              <a:t> </a:t>
            </a:r>
            <a:r>
              <a:rPr lang="en-US" sz="4000" b="1" dirty="0" err="1">
                <a:solidFill>
                  <a:schemeClr val="accent1">
                    <a:lumMod val="50000"/>
                  </a:schemeClr>
                </a:solidFill>
                <a:latin typeface="Platypi" pitchFamily="34" charset="0"/>
                <a:ea typeface="Platypi" pitchFamily="34" charset="-122"/>
                <a:cs typeface="Platypi" pitchFamily="34" charset="-120"/>
              </a:rPr>
              <a:t>метод</a:t>
            </a:r>
            <a:r>
              <a:rPr lang="uk-UA" sz="4000" b="1" dirty="0" err="1">
                <a:solidFill>
                  <a:schemeClr val="accent1">
                    <a:lumMod val="50000"/>
                  </a:schemeClr>
                </a:solidFill>
                <a:latin typeface="Platypi" pitchFamily="34" charset="0"/>
                <a:ea typeface="Platypi" pitchFamily="34" charset="-122"/>
                <a:cs typeface="Platypi" pitchFamily="34" charset="-120"/>
              </a:rPr>
              <a:t>ів</a:t>
            </a:r>
            <a:r>
              <a:rPr lang="en-US" sz="4000" b="1" dirty="0">
                <a:solidFill>
                  <a:schemeClr val="accent1">
                    <a:lumMod val="50000"/>
                  </a:schemeClr>
                </a:solidFill>
                <a:latin typeface="Platypi" pitchFamily="34" charset="0"/>
                <a:ea typeface="Platypi" pitchFamily="34" charset="-122"/>
                <a:cs typeface="Platypi" pitchFamily="34" charset="-120"/>
              </a:rPr>
              <a:t> </a:t>
            </a:r>
            <a:r>
              <a:rPr lang="en-US" sz="4000" b="1" dirty="0" err="1">
                <a:solidFill>
                  <a:schemeClr val="accent1">
                    <a:lumMod val="50000"/>
                  </a:schemeClr>
                </a:solidFill>
                <a:latin typeface="Platypi" pitchFamily="34" charset="0"/>
                <a:ea typeface="Platypi" pitchFamily="34" charset="-122"/>
                <a:cs typeface="Platypi" pitchFamily="34" charset="-120"/>
              </a:rPr>
              <a:t>управління</a:t>
            </a:r>
            <a:endParaRPr lang="en-US" sz="4000" b="1" dirty="0">
              <a:solidFill>
                <a:schemeClr val="accent1">
                  <a:lumMod val="50000"/>
                </a:schemeClr>
              </a:solidFill>
            </a:endParaRPr>
          </a:p>
        </p:txBody>
      </p:sp>
    </p:spTree>
    <p:extLst>
      <p:ext uri="{BB962C8B-B14F-4D97-AF65-F5344CB8AC3E}">
        <p14:creationId xmlns:p14="http://schemas.microsoft.com/office/powerpoint/2010/main" val="3813134830"/>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4630400" cy="2542461"/>
          </a:xfrm>
          <a:prstGeom prst="rect">
            <a:avLst/>
          </a:prstGeom>
        </p:spPr>
      </p:pic>
      <p:pic>
        <p:nvPicPr>
          <p:cNvPr id="3" name="Image 1" descr="preencoded.png"/>
          <p:cNvPicPr>
            <a:picLocks noChangeAspect="1"/>
          </p:cNvPicPr>
          <p:nvPr/>
        </p:nvPicPr>
        <p:blipFill>
          <a:blip r:embed="rId4"/>
          <a:stretch>
            <a:fillRect/>
          </a:stretch>
        </p:blipFill>
        <p:spPr>
          <a:xfrm>
            <a:off x="5908715" y="254198"/>
            <a:ext cx="2812852" cy="2034064"/>
          </a:xfrm>
          <a:prstGeom prst="rect">
            <a:avLst/>
          </a:prstGeom>
        </p:spPr>
      </p:pic>
      <p:sp>
        <p:nvSpPr>
          <p:cNvPr id="4" name="Text 0"/>
          <p:cNvSpPr/>
          <p:nvPr/>
        </p:nvSpPr>
        <p:spPr>
          <a:xfrm>
            <a:off x="711875" y="3495080"/>
            <a:ext cx="12000428" cy="635556"/>
          </a:xfrm>
          <a:prstGeom prst="rect">
            <a:avLst/>
          </a:prstGeom>
          <a:noFill/>
          <a:ln/>
        </p:spPr>
        <p:txBody>
          <a:bodyPr wrap="none" lIns="0" tIns="0" rIns="0" bIns="0" rtlCol="0" anchor="t"/>
          <a:lstStyle/>
          <a:p>
            <a:pPr marL="0" indent="0">
              <a:lnSpc>
                <a:spcPts val="5000"/>
              </a:lnSpc>
              <a:buNone/>
            </a:pPr>
            <a:r>
              <a:rPr lang="en-US" sz="4000" dirty="0">
                <a:solidFill>
                  <a:srgbClr val="201B18"/>
                </a:solidFill>
                <a:latin typeface="Platypi" pitchFamily="34" charset="0"/>
                <a:ea typeface="Platypi" pitchFamily="34" charset="-122"/>
                <a:cs typeface="Platypi" pitchFamily="34" charset="-120"/>
              </a:rPr>
              <a:t>Адміністративні методи управління персоналом</a:t>
            </a:r>
            <a:endParaRPr lang="en-US" sz="4000" dirty="0"/>
          </a:p>
        </p:txBody>
      </p:sp>
      <p:sp>
        <p:nvSpPr>
          <p:cNvPr id="5" name="Shape 1"/>
          <p:cNvSpPr/>
          <p:nvPr/>
        </p:nvSpPr>
        <p:spPr>
          <a:xfrm>
            <a:off x="711875" y="4664393"/>
            <a:ext cx="457557" cy="457557"/>
          </a:xfrm>
          <a:prstGeom prst="roundRect">
            <a:avLst>
              <a:gd name="adj" fmla="val 6668"/>
            </a:avLst>
          </a:prstGeom>
          <a:solidFill>
            <a:srgbClr val="F9F7F7"/>
          </a:solidFill>
          <a:ln/>
        </p:spPr>
      </p:sp>
      <p:sp>
        <p:nvSpPr>
          <p:cNvPr id="6" name="Text 2"/>
          <p:cNvSpPr/>
          <p:nvPr/>
        </p:nvSpPr>
        <p:spPr>
          <a:xfrm>
            <a:off x="872133" y="4740593"/>
            <a:ext cx="136922" cy="305157"/>
          </a:xfrm>
          <a:prstGeom prst="rect">
            <a:avLst/>
          </a:prstGeom>
          <a:noFill/>
          <a:ln/>
        </p:spPr>
        <p:txBody>
          <a:bodyPr wrap="none" lIns="0" tIns="0" rIns="0" bIns="0" rtlCol="0" anchor="t"/>
          <a:lstStyle/>
          <a:p>
            <a:pPr marL="0" indent="0" algn="ctr">
              <a:lnSpc>
                <a:spcPts val="2400"/>
              </a:lnSpc>
              <a:buNone/>
            </a:pPr>
            <a:r>
              <a:rPr lang="en-US" sz="2400" dirty="0">
                <a:solidFill>
                  <a:srgbClr val="504C49"/>
                </a:solidFill>
                <a:latin typeface="Platypi" pitchFamily="34" charset="0"/>
                <a:ea typeface="Platypi" pitchFamily="34" charset="-122"/>
                <a:cs typeface="Platypi" pitchFamily="34" charset="-120"/>
              </a:rPr>
              <a:t>1</a:t>
            </a:r>
            <a:endParaRPr lang="en-US" sz="2400" dirty="0"/>
          </a:p>
        </p:txBody>
      </p:sp>
      <p:sp>
        <p:nvSpPr>
          <p:cNvPr id="7" name="Text 3"/>
          <p:cNvSpPr/>
          <p:nvPr/>
        </p:nvSpPr>
        <p:spPr>
          <a:xfrm>
            <a:off x="1372791" y="4664393"/>
            <a:ext cx="2542461" cy="317659"/>
          </a:xfrm>
          <a:prstGeom prst="rect">
            <a:avLst/>
          </a:prstGeom>
          <a:noFill/>
          <a:ln/>
        </p:spPr>
        <p:txBody>
          <a:bodyPr wrap="none" lIns="0" tIns="0" rIns="0" bIns="0" rtlCol="0" anchor="t"/>
          <a:lstStyle/>
          <a:p>
            <a:pPr marL="0" indent="0">
              <a:lnSpc>
                <a:spcPts val="2500"/>
              </a:lnSpc>
              <a:buNone/>
            </a:pPr>
            <a:r>
              <a:rPr lang="en-US" sz="2000" dirty="0">
                <a:solidFill>
                  <a:srgbClr val="504C49"/>
                </a:solidFill>
                <a:latin typeface="Platypi" pitchFamily="34" charset="0"/>
                <a:ea typeface="Platypi" pitchFamily="34" charset="-122"/>
                <a:cs typeface="Platypi" pitchFamily="34" charset="-120"/>
              </a:rPr>
              <a:t>Політика і правила</a:t>
            </a:r>
            <a:endParaRPr lang="en-US" sz="2000" dirty="0"/>
          </a:p>
        </p:txBody>
      </p:sp>
      <p:sp>
        <p:nvSpPr>
          <p:cNvPr id="8" name="Text 4"/>
          <p:cNvSpPr/>
          <p:nvPr/>
        </p:nvSpPr>
        <p:spPr>
          <a:xfrm>
            <a:off x="1372791" y="5104090"/>
            <a:ext cx="5840730" cy="650558"/>
          </a:xfrm>
          <a:prstGeom prst="rect">
            <a:avLst/>
          </a:prstGeom>
          <a:noFill/>
          <a:ln/>
        </p:spPr>
        <p:txBody>
          <a:bodyPr wrap="square" lIns="0" tIns="0" rIns="0" bIns="0" rtlCol="0" anchor="t"/>
          <a:lstStyle/>
          <a:p>
            <a:pPr marL="0" indent="0">
              <a:lnSpc>
                <a:spcPts val="2550"/>
              </a:lnSpc>
              <a:buNone/>
            </a:pPr>
            <a:r>
              <a:rPr lang="en-US" sz="1600" dirty="0">
                <a:solidFill>
                  <a:srgbClr val="504C49"/>
                </a:solidFill>
                <a:latin typeface="Source Serif Pro" pitchFamily="34" charset="0"/>
                <a:ea typeface="Source Serif Pro" pitchFamily="34" charset="-122"/>
                <a:cs typeface="Source Serif Pro" pitchFamily="34" charset="-120"/>
              </a:rPr>
              <a:t>Забезпечення чітких правил і політик, що регулюють відносини між працівниками і компанією.</a:t>
            </a:r>
            <a:endParaRPr lang="en-US" sz="1600" dirty="0"/>
          </a:p>
        </p:txBody>
      </p:sp>
      <p:sp>
        <p:nvSpPr>
          <p:cNvPr id="9" name="Shape 5"/>
          <p:cNvSpPr/>
          <p:nvPr/>
        </p:nvSpPr>
        <p:spPr>
          <a:xfrm>
            <a:off x="7416879" y="4664393"/>
            <a:ext cx="457557" cy="457557"/>
          </a:xfrm>
          <a:prstGeom prst="roundRect">
            <a:avLst>
              <a:gd name="adj" fmla="val 6668"/>
            </a:avLst>
          </a:prstGeom>
          <a:solidFill>
            <a:srgbClr val="F9F7F7"/>
          </a:solidFill>
          <a:ln/>
        </p:spPr>
      </p:sp>
      <p:sp>
        <p:nvSpPr>
          <p:cNvPr id="10" name="Text 6"/>
          <p:cNvSpPr/>
          <p:nvPr/>
        </p:nvSpPr>
        <p:spPr>
          <a:xfrm>
            <a:off x="7547134" y="4740593"/>
            <a:ext cx="197048" cy="305157"/>
          </a:xfrm>
          <a:prstGeom prst="rect">
            <a:avLst/>
          </a:prstGeom>
          <a:noFill/>
          <a:ln/>
        </p:spPr>
        <p:txBody>
          <a:bodyPr wrap="none" lIns="0" tIns="0" rIns="0" bIns="0" rtlCol="0" anchor="t"/>
          <a:lstStyle/>
          <a:p>
            <a:pPr marL="0" indent="0" algn="ctr">
              <a:lnSpc>
                <a:spcPts val="2400"/>
              </a:lnSpc>
              <a:buNone/>
            </a:pPr>
            <a:r>
              <a:rPr lang="en-US" sz="2400" dirty="0">
                <a:solidFill>
                  <a:srgbClr val="504C49"/>
                </a:solidFill>
                <a:latin typeface="Platypi" pitchFamily="34" charset="0"/>
                <a:ea typeface="Platypi" pitchFamily="34" charset="-122"/>
                <a:cs typeface="Platypi" pitchFamily="34" charset="-120"/>
              </a:rPr>
              <a:t>2</a:t>
            </a:r>
            <a:endParaRPr lang="en-US" sz="2400" dirty="0"/>
          </a:p>
        </p:txBody>
      </p:sp>
      <p:sp>
        <p:nvSpPr>
          <p:cNvPr id="11" name="Text 7"/>
          <p:cNvSpPr/>
          <p:nvPr/>
        </p:nvSpPr>
        <p:spPr>
          <a:xfrm>
            <a:off x="8077795" y="4664393"/>
            <a:ext cx="2542461" cy="317659"/>
          </a:xfrm>
          <a:prstGeom prst="rect">
            <a:avLst/>
          </a:prstGeom>
          <a:noFill/>
          <a:ln/>
        </p:spPr>
        <p:txBody>
          <a:bodyPr wrap="none" lIns="0" tIns="0" rIns="0" bIns="0" rtlCol="0" anchor="t"/>
          <a:lstStyle/>
          <a:p>
            <a:pPr marL="0" indent="0">
              <a:lnSpc>
                <a:spcPts val="2500"/>
              </a:lnSpc>
              <a:buNone/>
            </a:pPr>
            <a:r>
              <a:rPr lang="en-US" sz="2000" dirty="0">
                <a:solidFill>
                  <a:srgbClr val="504C49"/>
                </a:solidFill>
                <a:latin typeface="Platypi" pitchFamily="34" charset="0"/>
                <a:ea typeface="Platypi" pitchFamily="34" charset="-122"/>
                <a:cs typeface="Platypi" pitchFamily="34" charset="-120"/>
              </a:rPr>
              <a:t>Документування</a:t>
            </a:r>
            <a:endParaRPr lang="en-US" sz="2000" dirty="0"/>
          </a:p>
        </p:txBody>
      </p:sp>
      <p:sp>
        <p:nvSpPr>
          <p:cNvPr id="12" name="Text 8"/>
          <p:cNvSpPr/>
          <p:nvPr/>
        </p:nvSpPr>
        <p:spPr>
          <a:xfrm>
            <a:off x="8077795" y="5104090"/>
            <a:ext cx="5840730" cy="650558"/>
          </a:xfrm>
          <a:prstGeom prst="rect">
            <a:avLst/>
          </a:prstGeom>
          <a:noFill/>
          <a:ln/>
        </p:spPr>
        <p:txBody>
          <a:bodyPr wrap="square" lIns="0" tIns="0" rIns="0" bIns="0" rtlCol="0" anchor="t"/>
          <a:lstStyle/>
          <a:p>
            <a:pPr marL="0" indent="0">
              <a:lnSpc>
                <a:spcPts val="2550"/>
              </a:lnSpc>
              <a:buNone/>
            </a:pPr>
            <a:r>
              <a:rPr lang="en-US" sz="1600" dirty="0">
                <a:solidFill>
                  <a:srgbClr val="504C49"/>
                </a:solidFill>
                <a:latin typeface="Source Serif Pro" pitchFamily="34" charset="0"/>
                <a:ea typeface="Source Serif Pro" pitchFamily="34" charset="-122"/>
                <a:cs typeface="Source Serif Pro" pitchFamily="34" charset="-120"/>
              </a:rPr>
              <a:t>Зберігання важливої інформації про працівників, їх працю та просування за допомогою документів.</a:t>
            </a:r>
            <a:endParaRPr lang="en-US" sz="1600" dirty="0"/>
          </a:p>
        </p:txBody>
      </p:sp>
      <p:sp>
        <p:nvSpPr>
          <p:cNvPr id="13" name="Shape 9"/>
          <p:cNvSpPr/>
          <p:nvPr/>
        </p:nvSpPr>
        <p:spPr>
          <a:xfrm>
            <a:off x="711875" y="6186726"/>
            <a:ext cx="457557" cy="457557"/>
          </a:xfrm>
          <a:prstGeom prst="roundRect">
            <a:avLst>
              <a:gd name="adj" fmla="val 6668"/>
            </a:avLst>
          </a:prstGeom>
          <a:solidFill>
            <a:srgbClr val="F9F7F7"/>
          </a:solidFill>
          <a:ln/>
        </p:spPr>
      </p:sp>
      <p:sp>
        <p:nvSpPr>
          <p:cNvPr id="14" name="Text 10"/>
          <p:cNvSpPr/>
          <p:nvPr/>
        </p:nvSpPr>
        <p:spPr>
          <a:xfrm>
            <a:off x="845463" y="6262926"/>
            <a:ext cx="190381" cy="305157"/>
          </a:xfrm>
          <a:prstGeom prst="rect">
            <a:avLst/>
          </a:prstGeom>
          <a:noFill/>
          <a:ln/>
        </p:spPr>
        <p:txBody>
          <a:bodyPr wrap="none" lIns="0" tIns="0" rIns="0" bIns="0" rtlCol="0" anchor="t"/>
          <a:lstStyle/>
          <a:p>
            <a:pPr marL="0" indent="0" algn="ctr">
              <a:lnSpc>
                <a:spcPts val="2400"/>
              </a:lnSpc>
              <a:buNone/>
            </a:pPr>
            <a:r>
              <a:rPr lang="en-US" sz="2400" dirty="0">
                <a:solidFill>
                  <a:srgbClr val="504C49"/>
                </a:solidFill>
                <a:latin typeface="Platypi" pitchFamily="34" charset="0"/>
                <a:ea typeface="Platypi" pitchFamily="34" charset="-122"/>
                <a:cs typeface="Platypi" pitchFamily="34" charset="-120"/>
              </a:rPr>
              <a:t>3</a:t>
            </a:r>
            <a:endParaRPr lang="en-US" sz="2400" dirty="0"/>
          </a:p>
        </p:txBody>
      </p:sp>
      <p:sp>
        <p:nvSpPr>
          <p:cNvPr id="15" name="Text 11"/>
          <p:cNvSpPr/>
          <p:nvPr/>
        </p:nvSpPr>
        <p:spPr>
          <a:xfrm>
            <a:off x="1372791" y="6186726"/>
            <a:ext cx="2542461" cy="317659"/>
          </a:xfrm>
          <a:prstGeom prst="rect">
            <a:avLst/>
          </a:prstGeom>
          <a:noFill/>
          <a:ln/>
        </p:spPr>
        <p:txBody>
          <a:bodyPr wrap="none" lIns="0" tIns="0" rIns="0" bIns="0" rtlCol="0" anchor="t"/>
          <a:lstStyle/>
          <a:p>
            <a:pPr marL="0" indent="0">
              <a:lnSpc>
                <a:spcPts val="2500"/>
              </a:lnSpc>
              <a:buNone/>
            </a:pPr>
            <a:r>
              <a:rPr lang="en-US" sz="2000" dirty="0">
                <a:solidFill>
                  <a:srgbClr val="504C49"/>
                </a:solidFill>
                <a:latin typeface="Platypi" pitchFamily="34" charset="0"/>
                <a:ea typeface="Platypi" pitchFamily="34" charset="-122"/>
                <a:cs typeface="Platypi" pitchFamily="34" charset="-120"/>
              </a:rPr>
              <a:t>Контроль і звітність</a:t>
            </a:r>
            <a:endParaRPr lang="en-US" sz="2000" dirty="0"/>
          </a:p>
        </p:txBody>
      </p:sp>
      <p:sp>
        <p:nvSpPr>
          <p:cNvPr id="16" name="Text 12"/>
          <p:cNvSpPr/>
          <p:nvPr/>
        </p:nvSpPr>
        <p:spPr>
          <a:xfrm>
            <a:off x="1372791" y="6626423"/>
            <a:ext cx="5840730" cy="650558"/>
          </a:xfrm>
          <a:prstGeom prst="rect">
            <a:avLst/>
          </a:prstGeom>
          <a:noFill/>
          <a:ln/>
        </p:spPr>
        <p:txBody>
          <a:bodyPr wrap="square" lIns="0" tIns="0" rIns="0" bIns="0" rtlCol="0" anchor="t"/>
          <a:lstStyle/>
          <a:p>
            <a:pPr marL="0" indent="0">
              <a:lnSpc>
                <a:spcPts val="2550"/>
              </a:lnSpc>
              <a:buNone/>
            </a:pPr>
            <a:r>
              <a:rPr lang="en-US" sz="1600" dirty="0">
                <a:solidFill>
                  <a:srgbClr val="504C49"/>
                </a:solidFill>
                <a:latin typeface="Source Serif Pro" pitchFamily="34" charset="0"/>
                <a:ea typeface="Source Serif Pro" pitchFamily="34" charset="-122"/>
                <a:cs typeface="Source Serif Pro" pitchFamily="34" charset="-120"/>
              </a:rPr>
              <a:t>Здійснення регулярного контролю над дотриманням правил та політик, надання звітів керівництву.</a:t>
            </a:r>
            <a:endParaRPr lang="en-US" sz="1600" dirty="0"/>
          </a:p>
        </p:txBody>
      </p:sp>
      <p:sp>
        <p:nvSpPr>
          <p:cNvPr id="17" name="Shape 13"/>
          <p:cNvSpPr/>
          <p:nvPr/>
        </p:nvSpPr>
        <p:spPr>
          <a:xfrm>
            <a:off x="7416879" y="6186726"/>
            <a:ext cx="457557" cy="457557"/>
          </a:xfrm>
          <a:prstGeom prst="roundRect">
            <a:avLst>
              <a:gd name="adj" fmla="val 6668"/>
            </a:avLst>
          </a:prstGeom>
          <a:solidFill>
            <a:srgbClr val="F9F7F7"/>
          </a:solidFill>
          <a:ln/>
        </p:spPr>
      </p:sp>
      <p:sp>
        <p:nvSpPr>
          <p:cNvPr id="18" name="Text 14"/>
          <p:cNvSpPr/>
          <p:nvPr/>
        </p:nvSpPr>
        <p:spPr>
          <a:xfrm>
            <a:off x="7544038" y="6262926"/>
            <a:ext cx="203121" cy="305157"/>
          </a:xfrm>
          <a:prstGeom prst="rect">
            <a:avLst/>
          </a:prstGeom>
          <a:noFill/>
          <a:ln/>
        </p:spPr>
        <p:txBody>
          <a:bodyPr wrap="none" lIns="0" tIns="0" rIns="0" bIns="0" rtlCol="0" anchor="t"/>
          <a:lstStyle/>
          <a:p>
            <a:pPr marL="0" indent="0" algn="ctr">
              <a:lnSpc>
                <a:spcPts val="2400"/>
              </a:lnSpc>
              <a:buNone/>
            </a:pPr>
            <a:r>
              <a:rPr lang="en-US" sz="2400" dirty="0">
                <a:solidFill>
                  <a:srgbClr val="504C49"/>
                </a:solidFill>
                <a:latin typeface="Platypi" pitchFamily="34" charset="0"/>
                <a:ea typeface="Platypi" pitchFamily="34" charset="-122"/>
                <a:cs typeface="Platypi" pitchFamily="34" charset="-120"/>
              </a:rPr>
              <a:t>4</a:t>
            </a:r>
            <a:endParaRPr lang="en-US" sz="2400" dirty="0"/>
          </a:p>
        </p:txBody>
      </p:sp>
      <p:sp>
        <p:nvSpPr>
          <p:cNvPr id="19" name="Text 15"/>
          <p:cNvSpPr/>
          <p:nvPr/>
        </p:nvSpPr>
        <p:spPr>
          <a:xfrm>
            <a:off x="8077795" y="6186726"/>
            <a:ext cx="2566630" cy="317659"/>
          </a:xfrm>
          <a:prstGeom prst="rect">
            <a:avLst/>
          </a:prstGeom>
          <a:noFill/>
          <a:ln/>
        </p:spPr>
        <p:txBody>
          <a:bodyPr wrap="none" lIns="0" tIns="0" rIns="0" bIns="0" rtlCol="0" anchor="t"/>
          <a:lstStyle/>
          <a:p>
            <a:pPr marL="0" indent="0">
              <a:lnSpc>
                <a:spcPts val="2500"/>
              </a:lnSpc>
              <a:buNone/>
            </a:pPr>
            <a:r>
              <a:rPr lang="en-US" sz="2000" dirty="0">
                <a:solidFill>
                  <a:srgbClr val="504C49"/>
                </a:solidFill>
                <a:latin typeface="Platypi" pitchFamily="34" charset="0"/>
                <a:ea typeface="Platypi" pitchFamily="34" charset="-122"/>
                <a:cs typeface="Platypi" pitchFamily="34" charset="-120"/>
              </a:rPr>
              <a:t>Оцінка ефективності</a:t>
            </a:r>
            <a:endParaRPr lang="en-US" sz="2000" dirty="0"/>
          </a:p>
        </p:txBody>
      </p:sp>
      <p:sp>
        <p:nvSpPr>
          <p:cNvPr id="20" name="Text 16"/>
          <p:cNvSpPr/>
          <p:nvPr/>
        </p:nvSpPr>
        <p:spPr>
          <a:xfrm>
            <a:off x="8077795" y="6626423"/>
            <a:ext cx="5840730" cy="650558"/>
          </a:xfrm>
          <a:prstGeom prst="rect">
            <a:avLst/>
          </a:prstGeom>
          <a:noFill/>
          <a:ln/>
        </p:spPr>
        <p:txBody>
          <a:bodyPr wrap="square" lIns="0" tIns="0" rIns="0" bIns="0" rtlCol="0" anchor="t"/>
          <a:lstStyle/>
          <a:p>
            <a:pPr marL="0" indent="0">
              <a:lnSpc>
                <a:spcPts val="2550"/>
              </a:lnSpc>
              <a:buNone/>
            </a:pPr>
            <a:r>
              <a:rPr lang="en-US" sz="1600" dirty="0">
                <a:solidFill>
                  <a:srgbClr val="504C49"/>
                </a:solidFill>
                <a:latin typeface="Source Serif Pro" pitchFamily="34" charset="0"/>
                <a:ea typeface="Source Serif Pro" pitchFamily="34" charset="-122"/>
                <a:cs typeface="Source Serif Pro" pitchFamily="34" charset="-120"/>
              </a:rPr>
              <a:t>Використання адміністративних методів для оцінки ефективності роботи HR-департаменту.</a:t>
            </a:r>
            <a:endParaRPr lang="en-US" sz="1600" dirty="0"/>
          </a:p>
        </p:txBody>
      </p:sp>
      <p:pic>
        <p:nvPicPr>
          <p:cNvPr id="21" name="Image 0" descr="preencoded.png">
            <a:extLst>
              <a:ext uri="{FF2B5EF4-FFF2-40B4-BE49-F238E27FC236}">
                <a16:creationId xmlns:a16="http://schemas.microsoft.com/office/drawing/2014/main" id="{78A2E1CD-0102-0CB6-239E-33C6B043343B}"/>
              </a:ext>
            </a:extLst>
          </p:cNvPr>
          <p:cNvPicPr>
            <a:picLocks noChangeAspect="1"/>
          </p:cNvPicPr>
          <p:nvPr/>
        </p:nvPicPr>
        <p:blipFill>
          <a:blip r:embed="rId5"/>
          <a:stretch>
            <a:fillRect/>
          </a:stretch>
        </p:blipFill>
        <p:spPr>
          <a:xfrm>
            <a:off x="0" y="7763350"/>
            <a:ext cx="14630400" cy="457558"/>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0"/>
          <p:cNvSpPr/>
          <p:nvPr/>
        </p:nvSpPr>
        <p:spPr>
          <a:xfrm>
            <a:off x="6213632" y="665127"/>
            <a:ext cx="7689533" cy="1298496"/>
          </a:xfrm>
          <a:prstGeom prst="rect">
            <a:avLst/>
          </a:prstGeom>
          <a:noFill/>
          <a:ln/>
        </p:spPr>
        <p:txBody>
          <a:bodyPr wrap="square" lIns="0" tIns="0" rIns="0" bIns="0" rtlCol="0" anchor="t"/>
          <a:lstStyle/>
          <a:p>
            <a:pPr marL="0" indent="0">
              <a:lnSpc>
                <a:spcPts val="5100"/>
              </a:lnSpc>
              <a:buNone/>
            </a:pPr>
            <a:r>
              <a:rPr lang="en-US" sz="4050" dirty="0">
                <a:solidFill>
                  <a:schemeClr val="accent1">
                    <a:lumMod val="50000"/>
                  </a:schemeClr>
                </a:solidFill>
                <a:latin typeface="Platypi" pitchFamily="34" charset="0"/>
                <a:ea typeface="Platypi" pitchFamily="34" charset="-122"/>
                <a:cs typeface="Platypi" pitchFamily="34" charset="-120"/>
              </a:rPr>
              <a:t>Визначення адміністративних методів управління</a:t>
            </a:r>
            <a:endParaRPr lang="en-US" sz="4050" dirty="0">
              <a:solidFill>
                <a:schemeClr val="accent1">
                  <a:lumMod val="50000"/>
                </a:schemeClr>
              </a:solidFill>
            </a:endParaRPr>
          </a:p>
        </p:txBody>
      </p:sp>
      <p:sp>
        <p:nvSpPr>
          <p:cNvPr id="6" name="Shape 2"/>
          <p:cNvSpPr/>
          <p:nvPr/>
        </p:nvSpPr>
        <p:spPr>
          <a:xfrm>
            <a:off x="6213634" y="3585882"/>
            <a:ext cx="3740944" cy="2177933"/>
          </a:xfrm>
          <a:prstGeom prst="roundRect">
            <a:avLst>
              <a:gd name="adj" fmla="val 1674"/>
            </a:avLst>
          </a:prstGeom>
          <a:solidFill>
            <a:srgbClr val="F9F7F7"/>
          </a:solidFill>
          <a:ln/>
        </p:spPr>
      </p:sp>
      <p:sp>
        <p:nvSpPr>
          <p:cNvPr id="7" name="Text 3"/>
          <p:cNvSpPr/>
          <p:nvPr/>
        </p:nvSpPr>
        <p:spPr>
          <a:xfrm>
            <a:off x="6421398" y="3840838"/>
            <a:ext cx="2737247" cy="324564"/>
          </a:xfrm>
          <a:prstGeom prst="rect">
            <a:avLst/>
          </a:prstGeom>
          <a:noFill/>
          <a:ln/>
        </p:spPr>
        <p:txBody>
          <a:bodyPr wrap="none" lIns="0" tIns="0" rIns="0" bIns="0" rtlCol="0" anchor="t"/>
          <a:lstStyle/>
          <a:p>
            <a:pPr marL="0" indent="0">
              <a:lnSpc>
                <a:spcPts val="2550"/>
              </a:lnSpc>
              <a:buNone/>
            </a:pPr>
            <a:r>
              <a:rPr lang="en-US" sz="2000" dirty="0" err="1">
                <a:solidFill>
                  <a:srgbClr val="504C49"/>
                </a:solidFill>
                <a:latin typeface="Platypi" pitchFamily="34" charset="0"/>
                <a:ea typeface="Platypi" pitchFamily="34" charset="-122"/>
                <a:cs typeface="Platypi" pitchFamily="34" charset="-120"/>
              </a:rPr>
              <a:t>Організаційн</a:t>
            </a:r>
            <a:r>
              <a:rPr lang="uk-UA" sz="2000" dirty="0">
                <a:solidFill>
                  <a:srgbClr val="504C49"/>
                </a:solidFill>
                <a:latin typeface="Platypi" pitchFamily="34" charset="0"/>
                <a:ea typeface="Platypi" pitchFamily="34" charset="-122"/>
                <a:cs typeface="Platypi" pitchFamily="34" charset="-120"/>
              </a:rPr>
              <a:t>о-стабілізуючі</a:t>
            </a:r>
          </a:p>
          <a:p>
            <a:pPr marL="0" indent="0">
              <a:lnSpc>
                <a:spcPts val="2550"/>
              </a:lnSpc>
              <a:buNone/>
            </a:pPr>
            <a:r>
              <a:rPr lang="en-US" sz="2000" dirty="0" err="1">
                <a:solidFill>
                  <a:srgbClr val="504C49"/>
                </a:solidFill>
                <a:latin typeface="Platypi" pitchFamily="34" charset="0"/>
                <a:ea typeface="Platypi" pitchFamily="34" charset="-122"/>
                <a:cs typeface="Platypi" pitchFamily="34" charset="-120"/>
              </a:rPr>
              <a:t>методи</a:t>
            </a:r>
            <a:endParaRPr lang="en-US" sz="2000" dirty="0"/>
          </a:p>
        </p:txBody>
      </p:sp>
      <p:sp>
        <p:nvSpPr>
          <p:cNvPr id="8" name="Text 4"/>
          <p:cNvSpPr/>
          <p:nvPr/>
        </p:nvSpPr>
        <p:spPr>
          <a:xfrm>
            <a:off x="6421398" y="4558784"/>
            <a:ext cx="3325416" cy="997268"/>
          </a:xfrm>
          <a:prstGeom prst="rect">
            <a:avLst/>
          </a:prstGeom>
          <a:noFill/>
          <a:ln/>
        </p:spPr>
        <p:txBody>
          <a:bodyPr wrap="square" lIns="0" tIns="0" rIns="0" bIns="0" rtlCol="0" anchor="t"/>
          <a:lstStyle/>
          <a:p>
            <a:pPr marL="0" indent="0">
              <a:lnSpc>
                <a:spcPts val="2600"/>
              </a:lnSpc>
              <a:buNone/>
            </a:pPr>
            <a:r>
              <a:rPr lang="en-US" sz="1600" dirty="0">
                <a:solidFill>
                  <a:srgbClr val="504C49"/>
                </a:solidFill>
                <a:latin typeface="Source Serif Pro" pitchFamily="34" charset="0"/>
                <a:ea typeface="Source Serif Pro" pitchFamily="34" charset="-122"/>
                <a:cs typeface="Source Serif Pro" pitchFamily="34" charset="-120"/>
              </a:rPr>
              <a:t>Створюють структуру, розподіляють обов'язки і відповідальність.</a:t>
            </a:r>
            <a:endParaRPr lang="en-US" sz="1600" dirty="0"/>
          </a:p>
        </p:txBody>
      </p:sp>
      <p:sp>
        <p:nvSpPr>
          <p:cNvPr id="9" name="Shape 5"/>
          <p:cNvSpPr/>
          <p:nvPr/>
        </p:nvSpPr>
        <p:spPr>
          <a:xfrm>
            <a:off x="10162342" y="3901797"/>
            <a:ext cx="3740944" cy="1862018"/>
          </a:xfrm>
          <a:prstGeom prst="roundRect">
            <a:avLst>
              <a:gd name="adj" fmla="val 1674"/>
            </a:avLst>
          </a:prstGeom>
          <a:solidFill>
            <a:srgbClr val="F9F7F7"/>
          </a:solidFill>
          <a:ln/>
        </p:spPr>
      </p:sp>
      <p:sp>
        <p:nvSpPr>
          <p:cNvPr id="10" name="Text 6"/>
          <p:cNvSpPr/>
          <p:nvPr/>
        </p:nvSpPr>
        <p:spPr>
          <a:xfrm>
            <a:off x="10370106" y="4109561"/>
            <a:ext cx="2597229" cy="324564"/>
          </a:xfrm>
          <a:prstGeom prst="rect">
            <a:avLst/>
          </a:prstGeom>
          <a:noFill/>
          <a:ln/>
        </p:spPr>
        <p:txBody>
          <a:bodyPr wrap="none" lIns="0" tIns="0" rIns="0" bIns="0" rtlCol="0" anchor="t"/>
          <a:lstStyle/>
          <a:p>
            <a:pPr marL="0" indent="0">
              <a:lnSpc>
                <a:spcPts val="2550"/>
              </a:lnSpc>
              <a:buNone/>
            </a:pPr>
            <a:r>
              <a:rPr lang="en-US" sz="2000" dirty="0">
                <a:solidFill>
                  <a:srgbClr val="504C49"/>
                </a:solidFill>
                <a:latin typeface="Platypi" pitchFamily="34" charset="0"/>
                <a:ea typeface="Platypi" pitchFamily="34" charset="-122"/>
                <a:cs typeface="Platypi" pitchFamily="34" charset="-120"/>
              </a:rPr>
              <a:t>Розпорядчі методи</a:t>
            </a:r>
            <a:endParaRPr lang="en-US" sz="2000" dirty="0"/>
          </a:p>
        </p:txBody>
      </p:sp>
      <p:sp>
        <p:nvSpPr>
          <p:cNvPr id="11" name="Text 7"/>
          <p:cNvSpPr/>
          <p:nvPr/>
        </p:nvSpPr>
        <p:spPr>
          <a:xfrm>
            <a:off x="10370106" y="4558784"/>
            <a:ext cx="3325416" cy="997268"/>
          </a:xfrm>
          <a:prstGeom prst="rect">
            <a:avLst/>
          </a:prstGeom>
          <a:noFill/>
          <a:ln/>
        </p:spPr>
        <p:txBody>
          <a:bodyPr wrap="square" lIns="0" tIns="0" rIns="0" bIns="0" rtlCol="0" anchor="t"/>
          <a:lstStyle/>
          <a:p>
            <a:pPr marL="0" indent="0">
              <a:lnSpc>
                <a:spcPts val="2600"/>
              </a:lnSpc>
              <a:buNone/>
            </a:pPr>
            <a:r>
              <a:rPr lang="en-US" sz="1600" dirty="0">
                <a:solidFill>
                  <a:srgbClr val="504C49"/>
                </a:solidFill>
                <a:latin typeface="Source Serif Pro" pitchFamily="34" charset="0"/>
                <a:ea typeface="Source Serif Pro" pitchFamily="34" charset="-122"/>
                <a:cs typeface="Source Serif Pro" pitchFamily="34" charset="-120"/>
              </a:rPr>
              <a:t>Використовуються для видачі наказів, розпоряджень, інструкцій.</a:t>
            </a:r>
            <a:endParaRPr lang="en-US" sz="1600" dirty="0"/>
          </a:p>
        </p:txBody>
      </p:sp>
      <p:sp>
        <p:nvSpPr>
          <p:cNvPr id="12" name="Shape 8"/>
          <p:cNvSpPr/>
          <p:nvPr/>
        </p:nvSpPr>
        <p:spPr>
          <a:xfrm>
            <a:off x="6213634" y="5971580"/>
            <a:ext cx="8106132" cy="1197173"/>
          </a:xfrm>
          <a:prstGeom prst="roundRect">
            <a:avLst>
              <a:gd name="adj" fmla="val 2603"/>
            </a:avLst>
          </a:prstGeom>
          <a:solidFill>
            <a:srgbClr val="F9F7F7"/>
          </a:solidFill>
          <a:ln/>
        </p:spPr>
      </p:sp>
      <p:sp>
        <p:nvSpPr>
          <p:cNvPr id="13" name="Text 9"/>
          <p:cNvSpPr/>
          <p:nvPr/>
        </p:nvSpPr>
        <p:spPr>
          <a:xfrm>
            <a:off x="6421398" y="6179344"/>
            <a:ext cx="2597229" cy="324564"/>
          </a:xfrm>
          <a:prstGeom prst="rect">
            <a:avLst/>
          </a:prstGeom>
          <a:noFill/>
          <a:ln/>
        </p:spPr>
        <p:txBody>
          <a:bodyPr wrap="none" lIns="0" tIns="0" rIns="0" bIns="0" rtlCol="0" anchor="t"/>
          <a:lstStyle/>
          <a:p>
            <a:pPr marL="0" indent="0">
              <a:lnSpc>
                <a:spcPts val="2550"/>
              </a:lnSpc>
              <a:buNone/>
            </a:pPr>
            <a:r>
              <a:rPr lang="en-US" sz="2000" dirty="0">
                <a:solidFill>
                  <a:srgbClr val="504C49"/>
                </a:solidFill>
                <a:latin typeface="Platypi" pitchFamily="34" charset="0"/>
                <a:ea typeface="Platypi" pitchFamily="34" charset="-122"/>
                <a:cs typeface="Platypi" pitchFamily="34" charset="-120"/>
              </a:rPr>
              <a:t>Нормативні методи</a:t>
            </a:r>
            <a:endParaRPr lang="en-US" sz="2000" dirty="0"/>
          </a:p>
        </p:txBody>
      </p:sp>
      <p:sp>
        <p:nvSpPr>
          <p:cNvPr id="14" name="Text 10"/>
          <p:cNvSpPr/>
          <p:nvPr/>
        </p:nvSpPr>
        <p:spPr>
          <a:xfrm>
            <a:off x="6421398" y="6628567"/>
            <a:ext cx="7274004" cy="332423"/>
          </a:xfrm>
          <a:prstGeom prst="rect">
            <a:avLst/>
          </a:prstGeom>
          <a:noFill/>
          <a:ln/>
        </p:spPr>
        <p:txBody>
          <a:bodyPr wrap="none" lIns="0" tIns="0" rIns="0" bIns="0" rtlCol="0" anchor="t"/>
          <a:lstStyle/>
          <a:p>
            <a:pPr marL="0" indent="0">
              <a:lnSpc>
                <a:spcPts val="2600"/>
              </a:lnSpc>
              <a:buNone/>
            </a:pPr>
            <a:r>
              <a:rPr lang="en-US" sz="1600" dirty="0">
                <a:solidFill>
                  <a:srgbClr val="504C49"/>
                </a:solidFill>
                <a:latin typeface="Source Serif Pro" pitchFamily="34" charset="0"/>
                <a:ea typeface="Source Serif Pro" pitchFamily="34" charset="-122"/>
                <a:cs typeface="Source Serif Pro" pitchFamily="34" charset="-120"/>
              </a:rPr>
              <a:t>Встановлюють правила, норми, стандарти поведінки.</a:t>
            </a:r>
            <a:endParaRPr lang="en-US" sz="1600" dirty="0"/>
          </a:p>
        </p:txBody>
      </p:sp>
      <p:pic>
        <p:nvPicPr>
          <p:cNvPr id="15" name="Image 0" descr="preencoded.png">
            <a:extLst>
              <a:ext uri="{FF2B5EF4-FFF2-40B4-BE49-F238E27FC236}">
                <a16:creationId xmlns:a16="http://schemas.microsoft.com/office/drawing/2014/main" id="{34AAEC17-A979-4C1B-9369-E27CCC3E548D}"/>
              </a:ext>
            </a:extLst>
          </p:cNvPr>
          <p:cNvPicPr>
            <a:picLocks noChangeAspect="1"/>
          </p:cNvPicPr>
          <p:nvPr/>
        </p:nvPicPr>
        <p:blipFill>
          <a:blip r:embed="rId3"/>
          <a:stretch>
            <a:fillRect/>
          </a:stretch>
        </p:blipFill>
        <p:spPr>
          <a:xfrm>
            <a:off x="0" y="7315200"/>
            <a:ext cx="14630400" cy="905708"/>
          </a:xfrm>
          <a:prstGeom prst="rect">
            <a:avLst/>
          </a:prstGeom>
        </p:spPr>
      </p:pic>
      <p:pic>
        <p:nvPicPr>
          <p:cNvPr id="17" name="Image 0" descr="preencoded.png">
            <a:extLst>
              <a:ext uri="{FF2B5EF4-FFF2-40B4-BE49-F238E27FC236}">
                <a16:creationId xmlns:a16="http://schemas.microsoft.com/office/drawing/2014/main" id="{6B966235-8E2B-C7CE-D53E-0DEFE0F569E8}"/>
              </a:ext>
            </a:extLst>
          </p:cNvPr>
          <p:cNvPicPr>
            <a:picLocks noChangeAspect="1"/>
          </p:cNvPicPr>
          <p:nvPr/>
        </p:nvPicPr>
        <p:blipFill>
          <a:blip r:embed="rId4"/>
          <a:stretch>
            <a:fillRect/>
          </a:stretch>
        </p:blipFill>
        <p:spPr>
          <a:xfrm>
            <a:off x="0" y="0"/>
            <a:ext cx="5486400" cy="8229600"/>
          </a:xfrm>
          <a:prstGeom prst="rect">
            <a:avLst/>
          </a:prstGeom>
        </p:spPr>
      </p:pic>
      <p:pic>
        <p:nvPicPr>
          <p:cNvPr id="18" name="Image 1" descr="preencoded.png"/>
          <p:cNvPicPr>
            <a:picLocks noChangeAspect="1"/>
          </p:cNvPicPr>
          <p:nvPr/>
        </p:nvPicPr>
        <p:blipFill>
          <a:blip r:embed="rId5"/>
          <a:stretch>
            <a:fillRect/>
          </a:stretch>
        </p:blipFill>
        <p:spPr>
          <a:xfrm>
            <a:off x="310634" y="2281082"/>
            <a:ext cx="4967049" cy="3311366"/>
          </a:xfrm>
          <a:prstGeom prst="rect">
            <a:avLst/>
          </a:prstGeom>
        </p:spPr>
      </p:pic>
      <p:sp>
        <p:nvSpPr>
          <p:cNvPr id="19" name="Shape 8">
            <a:extLst>
              <a:ext uri="{FF2B5EF4-FFF2-40B4-BE49-F238E27FC236}">
                <a16:creationId xmlns:a16="http://schemas.microsoft.com/office/drawing/2014/main" id="{8E30195B-BCA9-5E14-23DC-F5A6C8960208}"/>
              </a:ext>
            </a:extLst>
          </p:cNvPr>
          <p:cNvSpPr/>
          <p:nvPr/>
        </p:nvSpPr>
        <p:spPr>
          <a:xfrm>
            <a:off x="6213633" y="2240578"/>
            <a:ext cx="8106133" cy="1197173"/>
          </a:xfrm>
          <a:prstGeom prst="roundRect">
            <a:avLst>
              <a:gd name="adj" fmla="val 2603"/>
            </a:avLst>
          </a:prstGeom>
          <a:solidFill>
            <a:srgbClr val="F9F7F7"/>
          </a:solidFill>
          <a:ln/>
        </p:spPr>
      </p:sp>
      <p:sp>
        <p:nvSpPr>
          <p:cNvPr id="20" name="Text 9">
            <a:extLst>
              <a:ext uri="{FF2B5EF4-FFF2-40B4-BE49-F238E27FC236}">
                <a16:creationId xmlns:a16="http://schemas.microsoft.com/office/drawing/2014/main" id="{6ABEB208-4902-5355-57EE-965119A49187}"/>
              </a:ext>
            </a:extLst>
          </p:cNvPr>
          <p:cNvSpPr/>
          <p:nvPr/>
        </p:nvSpPr>
        <p:spPr>
          <a:xfrm>
            <a:off x="6421398" y="2357005"/>
            <a:ext cx="2597229" cy="324564"/>
          </a:xfrm>
          <a:prstGeom prst="rect">
            <a:avLst/>
          </a:prstGeom>
          <a:noFill/>
          <a:ln/>
        </p:spPr>
        <p:txBody>
          <a:bodyPr wrap="none" lIns="0" tIns="0" rIns="0" bIns="0" rtlCol="0" anchor="t"/>
          <a:lstStyle/>
          <a:p>
            <a:pPr marL="0" indent="0">
              <a:lnSpc>
                <a:spcPts val="2550"/>
              </a:lnSpc>
              <a:buNone/>
            </a:pPr>
            <a:r>
              <a:rPr lang="uk-UA" sz="2000" dirty="0">
                <a:solidFill>
                  <a:srgbClr val="504C49"/>
                </a:solidFill>
                <a:latin typeface="Platypi" pitchFamily="34" charset="0"/>
                <a:ea typeface="Platypi" pitchFamily="34" charset="-122"/>
                <a:cs typeface="Platypi" pitchFamily="34" charset="-120"/>
              </a:rPr>
              <a:t>Дисциплінарні </a:t>
            </a:r>
            <a:r>
              <a:rPr lang="en-US" sz="2000" dirty="0" err="1">
                <a:solidFill>
                  <a:srgbClr val="504C49"/>
                </a:solidFill>
                <a:latin typeface="Platypi" pitchFamily="34" charset="0"/>
                <a:ea typeface="Platypi" pitchFamily="34" charset="-122"/>
                <a:cs typeface="Platypi" pitchFamily="34" charset="-120"/>
              </a:rPr>
              <a:t>методи</a:t>
            </a:r>
            <a:endParaRPr lang="en-US" sz="2000" dirty="0"/>
          </a:p>
        </p:txBody>
      </p:sp>
      <p:sp>
        <p:nvSpPr>
          <p:cNvPr id="21" name="Text 10">
            <a:extLst>
              <a:ext uri="{FF2B5EF4-FFF2-40B4-BE49-F238E27FC236}">
                <a16:creationId xmlns:a16="http://schemas.microsoft.com/office/drawing/2014/main" id="{E63FC97C-5854-AC6E-BB41-6AD0E8A05A19}"/>
              </a:ext>
            </a:extLst>
          </p:cNvPr>
          <p:cNvSpPr/>
          <p:nvPr/>
        </p:nvSpPr>
        <p:spPr>
          <a:xfrm>
            <a:off x="6421396" y="2619239"/>
            <a:ext cx="7274004" cy="332423"/>
          </a:xfrm>
          <a:prstGeom prst="rect">
            <a:avLst/>
          </a:prstGeom>
          <a:noFill/>
          <a:ln/>
        </p:spPr>
        <p:txBody>
          <a:bodyPr wrap="none" lIns="0" tIns="0" rIns="0" bIns="0" rtlCol="0" anchor="t"/>
          <a:lstStyle/>
          <a:p>
            <a:pPr marL="0" indent="0">
              <a:lnSpc>
                <a:spcPts val="2600"/>
              </a:lnSpc>
              <a:buNone/>
            </a:pPr>
            <a:r>
              <a:rPr lang="uk-UA" sz="1600" dirty="0">
                <a:solidFill>
                  <a:srgbClr val="504C49"/>
                </a:solidFill>
                <a:latin typeface="Source Serif Pro" pitchFamily="34" charset="0"/>
                <a:ea typeface="Source Serif Pro" pitchFamily="34" charset="-122"/>
              </a:rPr>
              <a:t>призначені для підтримки стабільності організаційних </a:t>
            </a:r>
            <a:r>
              <a:rPr lang="uk-UA" sz="1600" dirty="0" err="1">
                <a:solidFill>
                  <a:srgbClr val="504C49"/>
                </a:solidFill>
                <a:latin typeface="Source Serif Pro" pitchFamily="34" charset="0"/>
                <a:ea typeface="Source Serif Pro" pitchFamily="34" charset="-122"/>
              </a:rPr>
              <a:t>зв'язків</a:t>
            </a:r>
            <a:r>
              <a:rPr lang="uk-UA" sz="1600" dirty="0">
                <a:solidFill>
                  <a:srgbClr val="504C49"/>
                </a:solidFill>
                <a:latin typeface="Source Serif Pro" pitchFamily="34" charset="0"/>
                <a:ea typeface="Source Serif Pro" pitchFamily="34" charset="-122"/>
              </a:rPr>
              <a:t> і відносин,</a:t>
            </a:r>
          </a:p>
          <a:p>
            <a:pPr marL="0" indent="0">
              <a:lnSpc>
                <a:spcPts val="2600"/>
              </a:lnSpc>
              <a:buNone/>
            </a:pPr>
            <a:r>
              <a:rPr lang="uk-UA" sz="1600" dirty="0">
                <a:solidFill>
                  <a:srgbClr val="504C49"/>
                </a:solidFill>
                <a:latin typeface="Source Serif Pro" pitchFamily="34" charset="0"/>
                <a:ea typeface="Source Serif Pro" pitchFamily="34" charset="-122"/>
              </a:rPr>
              <a:t> і навіть відповідальності персоналу за належне виконання дорученої роботи</a:t>
            </a:r>
            <a:endParaRPr lang="en-US" sz="1600" dirty="0">
              <a:solidFill>
                <a:srgbClr val="504C49"/>
              </a:solidFill>
              <a:latin typeface="Source Serif Pro" pitchFamily="34" charset="0"/>
              <a:ea typeface="Source Serif Pro"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4630400" cy="2423636"/>
          </a:xfrm>
          <a:prstGeom prst="rect">
            <a:avLst/>
          </a:prstGeom>
        </p:spPr>
      </p:pic>
      <p:sp>
        <p:nvSpPr>
          <p:cNvPr id="4" name="Text 0"/>
          <p:cNvSpPr/>
          <p:nvPr/>
        </p:nvSpPr>
        <p:spPr>
          <a:xfrm>
            <a:off x="678537" y="2956798"/>
            <a:ext cx="13273326" cy="1211580"/>
          </a:xfrm>
          <a:prstGeom prst="rect">
            <a:avLst/>
          </a:prstGeom>
          <a:noFill/>
          <a:ln/>
        </p:spPr>
        <p:txBody>
          <a:bodyPr wrap="square" lIns="0" tIns="0" rIns="0" bIns="0" rtlCol="0" anchor="t"/>
          <a:lstStyle/>
          <a:p>
            <a:pPr marL="0" indent="0" algn="ctr">
              <a:lnSpc>
                <a:spcPts val="4750"/>
              </a:lnSpc>
              <a:buNone/>
            </a:pPr>
            <a:r>
              <a:rPr lang="uk-UA" sz="4000" dirty="0">
                <a:solidFill>
                  <a:schemeClr val="accent1">
                    <a:lumMod val="50000"/>
                  </a:schemeClr>
                </a:solidFill>
                <a:latin typeface="Platypi" pitchFamily="34" charset="0"/>
                <a:ea typeface="Platypi" pitchFamily="34" charset="-122"/>
                <a:cs typeface="Platypi" pitchFamily="34" charset="-120"/>
              </a:rPr>
              <a:t>Організаційно-стабілізуючі методи</a:t>
            </a:r>
            <a:endParaRPr lang="en-US" sz="4000" dirty="0">
              <a:solidFill>
                <a:schemeClr val="accent1">
                  <a:lumMod val="50000"/>
                </a:schemeClr>
              </a:solidFill>
            </a:endParaRPr>
          </a:p>
        </p:txBody>
      </p:sp>
      <p:sp>
        <p:nvSpPr>
          <p:cNvPr id="5" name="Text 1"/>
          <p:cNvSpPr/>
          <p:nvPr/>
        </p:nvSpPr>
        <p:spPr>
          <a:xfrm>
            <a:off x="678537" y="4459129"/>
            <a:ext cx="13273326" cy="620554"/>
          </a:xfrm>
          <a:prstGeom prst="rect">
            <a:avLst/>
          </a:prstGeom>
          <a:noFill/>
          <a:ln/>
        </p:spPr>
        <p:txBody>
          <a:bodyPr wrap="square" lIns="0" tIns="0" rIns="0" bIns="0" rtlCol="0" anchor="t"/>
          <a:lstStyle/>
          <a:p>
            <a:pPr marL="0" indent="0">
              <a:lnSpc>
                <a:spcPts val="2400"/>
              </a:lnSpc>
              <a:buNone/>
            </a:pPr>
            <a:r>
              <a:rPr lang="uk-UA" sz="1900" dirty="0">
                <a:solidFill>
                  <a:srgbClr val="504C49"/>
                </a:solidFill>
                <a:cs typeface="Platypi" pitchFamily="34" charset="-120"/>
              </a:rPr>
              <a:t>Визначають структуру управління, способи взаємодії елементів системи управління, функції, повноваження та форми відповідальності об'єкта управління.</a:t>
            </a:r>
            <a:endParaRPr lang="en-US" sz="1900" dirty="0">
              <a:solidFill>
                <a:srgbClr val="504C49"/>
              </a:solidFill>
              <a:latin typeface="Platypi" pitchFamily="34" charset="0"/>
              <a:cs typeface="Platypi" pitchFamily="34" charset="-120"/>
            </a:endParaRPr>
          </a:p>
        </p:txBody>
      </p:sp>
      <p:sp>
        <p:nvSpPr>
          <p:cNvPr id="6" name="Shape 2"/>
          <p:cNvSpPr/>
          <p:nvPr/>
        </p:nvSpPr>
        <p:spPr>
          <a:xfrm>
            <a:off x="678537" y="5515928"/>
            <a:ext cx="436245" cy="436245"/>
          </a:xfrm>
          <a:prstGeom prst="roundRect">
            <a:avLst>
              <a:gd name="adj" fmla="val 6667"/>
            </a:avLst>
          </a:prstGeom>
          <a:solidFill>
            <a:srgbClr val="F9F7F7"/>
          </a:solidFill>
          <a:ln/>
        </p:spPr>
      </p:sp>
      <p:sp>
        <p:nvSpPr>
          <p:cNvPr id="7" name="Text 3"/>
          <p:cNvSpPr/>
          <p:nvPr/>
        </p:nvSpPr>
        <p:spPr>
          <a:xfrm>
            <a:off x="831294" y="5588556"/>
            <a:ext cx="130612" cy="290870"/>
          </a:xfrm>
          <a:prstGeom prst="rect">
            <a:avLst/>
          </a:prstGeom>
          <a:noFill/>
          <a:ln/>
        </p:spPr>
        <p:txBody>
          <a:bodyPr wrap="none" lIns="0" tIns="0" rIns="0" bIns="0" rtlCol="0" anchor="t"/>
          <a:lstStyle/>
          <a:p>
            <a:pPr marL="0" indent="0" algn="ctr">
              <a:lnSpc>
                <a:spcPts val="2250"/>
              </a:lnSpc>
              <a:buNone/>
            </a:pPr>
            <a:r>
              <a:rPr lang="en-US" sz="2250" dirty="0">
                <a:solidFill>
                  <a:srgbClr val="504C49"/>
                </a:solidFill>
                <a:latin typeface="Platypi" pitchFamily="34" charset="0"/>
                <a:ea typeface="Platypi" pitchFamily="34" charset="-122"/>
                <a:cs typeface="Platypi" pitchFamily="34" charset="-120"/>
              </a:rPr>
              <a:t>1</a:t>
            </a:r>
            <a:endParaRPr lang="en-US" sz="2250" dirty="0"/>
          </a:p>
        </p:txBody>
      </p:sp>
      <p:sp>
        <p:nvSpPr>
          <p:cNvPr id="8" name="Text 4"/>
          <p:cNvSpPr/>
          <p:nvPr/>
        </p:nvSpPr>
        <p:spPr>
          <a:xfrm>
            <a:off x="1308616" y="5515928"/>
            <a:ext cx="3131344" cy="303014"/>
          </a:xfrm>
          <a:prstGeom prst="rect">
            <a:avLst/>
          </a:prstGeom>
          <a:noFill/>
          <a:ln/>
        </p:spPr>
        <p:txBody>
          <a:bodyPr wrap="none" lIns="0" tIns="0" rIns="0" bIns="0" rtlCol="0" anchor="t"/>
          <a:lstStyle/>
          <a:p>
            <a:pPr marL="0" indent="0">
              <a:lnSpc>
                <a:spcPts val="2350"/>
              </a:lnSpc>
              <a:buNone/>
            </a:pPr>
            <a:r>
              <a:rPr lang="uk-UA" sz="1900" dirty="0">
                <a:solidFill>
                  <a:srgbClr val="504C49"/>
                </a:solidFill>
                <a:cs typeface="Platypi" pitchFamily="34" charset="-120"/>
              </a:rPr>
              <a:t>Регламентування </a:t>
            </a:r>
            <a:endParaRPr lang="en-US" sz="1900" dirty="0">
              <a:solidFill>
                <a:srgbClr val="504C49"/>
              </a:solidFill>
              <a:latin typeface="Platypi" pitchFamily="34" charset="0"/>
              <a:cs typeface="Platypi" pitchFamily="34" charset="-120"/>
            </a:endParaRPr>
          </a:p>
        </p:txBody>
      </p:sp>
      <p:sp>
        <p:nvSpPr>
          <p:cNvPr id="9" name="Text 5"/>
          <p:cNvSpPr/>
          <p:nvPr/>
        </p:nvSpPr>
        <p:spPr>
          <a:xfrm>
            <a:off x="1308616" y="5935266"/>
            <a:ext cx="5909667" cy="620554"/>
          </a:xfrm>
          <a:prstGeom prst="rect">
            <a:avLst/>
          </a:prstGeom>
          <a:noFill/>
          <a:ln/>
        </p:spPr>
        <p:txBody>
          <a:bodyPr wrap="square" lIns="0" tIns="0" rIns="0" bIns="0" rtlCol="0" anchor="t"/>
          <a:lstStyle/>
          <a:p>
            <a:pPr marL="0" indent="0">
              <a:lnSpc>
                <a:spcPts val="2400"/>
              </a:lnSpc>
              <a:buNone/>
            </a:pPr>
            <a:r>
              <a:rPr lang="uk-UA" sz="1500" dirty="0">
                <a:solidFill>
                  <a:srgbClr val="504C49"/>
                </a:solidFill>
                <a:latin typeface="Source Serif Pro" pitchFamily="34" charset="0"/>
                <a:ea typeface="Source Serif Pro" pitchFamily="34" charset="-122"/>
              </a:rPr>
              <a:t>розробка та введення в дію організаційних положень, обов'язкових до виконання</a:t>
            </a:r>
            <a:endParaRPr lang="en-US" sz="1500" dirty="0">
              <a:solidFill>
                <a:srgbClr val="504C49"/>
              </a:solidFill>
              <a:latin typeface="Source Serif Pro" pitchFamily="34" charset="0"/>
              <a:ea typeface="Source Serif Pro" pitchFamily="34" charset="-122"/>
            </a:endParaRPr>
          </a:p>
        </p:txBody>
      </p:sp>
      <p:sp>
        <p:nvSpPr>
          <p:cNvPr id="10" name="Shape 6"/>
          <p:cNvSpPr/>
          <p:nvPr/>
        </p:nvSpPr>
        <p:spPr>
          <a:xfrm>
            <a:off x="7412117" y="5515928"/>
            <a:ext cx="436245" cy="436245"/>
          </a:xfrm>
          <a:prstGeom prst="roundRect">
            <a:avLst>
              <a:gd name="adj" fmla="val 6667"/>
            </a:avLst>
          </a:prstGeom>
          <a:solidFill>
            <a:srgbClr val="F9F7F7"/>
          </a:solidFill>
          <a:ln/>
        </p:spPr>
      </p:sp>
      <p:sp>
        <p:nvSpPr>
          <p:cNvPr id="11" name="Text 7"/>
          <p:cNvSpPr/>
          <p:nvPr/>
        </p:nvSpPr>
        <p:spPr>
          <a:xfrm>
            <a:off x="7536299" y="5588556"/>
            <a:ext cx="187881" cy="290870"/>
          </a:xfrm>
          <a:prstGeom prst="rect">
            <a:avLst/>
          </a:prstGeom>
          <a:noFill/>
          <a:ln/>
        </p:spPr>
        <p:txBody>
          <a:bodyPr wrap="none" lIns="0" tIns="0" rIns="0" bIns="0" rtlCol="0" anchor="t"/>
          <a:lstStyle/>
          <a:p>
            <a:pPr marL="0" indent="0" algn="ctr">
              <a:lnSpc>
                <a:spcPts val="2250"/>
              </a:lnSpc>
              <a:buNone/>
            </a:pPr>
            <a:r>
              <a:rPr lang="en-US" sz="2250" dirty="0">
                <a:solidFill>
                  <a:srgbClr val="504C49"/>
                </a:solidFill>
                <a:latin typeface="Platypi" pitchFamily="34" charset="0"/>
                <a:ea typeface="Platypi" pitchFamily="34" charset="-122"/>
                <a:cs typeface="Platypi" pitchFamily="34" charset="-120"/>
              </a:rPr>
              <a:t>2</a:t>
            </a:r>
            <a:endParaRPr lang="en-US" sz="2250" dirty="0"/>
          </a:p>
        </p:txBody>
      </p:sp>
      <p:sp>
        <p:nvSpPr>
          <p:cNvPr id="12" name="Text 8"/>
          <p:cNvSpPr/>
          <p:nvPr/>
        </p:nvSpPr>
        <p:spPr>
          <a:xfrm>
            <a:off x="8042196" y="5515928"/>
            <a:ext cx="2423636" cy="303014"/>
          </a:xfrm>
          <a:prstGeom prst="rect">
            <a:avLst/>
          </a:prstGeom>
          <a:noFill/>
          <a:ln/>
        </p:spPr>
        <p:txBody>
          <a:bodyPr wrap="none" lIns="0" tIns="0" rIns="0" bIns="0" rtlCol="0" anchor="t"/>
          <a:lstStyle/>
          <a:p>
            <a:pPr marL="0" indent="0">
              <a:lnSpc>
                <a:spcPts val="2350"/>
              </a:lnSpc>
              <a:buNone/>
            </a:pPr>
            <a:r>
              <a:rPr lang="uk-UA" sz="1900" dirty="0">
                <a:solidFill>
                  <a:srgbClr val="504C49"/>
                </a:solidFill>
                <a:cs typeface="Platypi" pitchFamily="34" charset="-120"/>
              </a:rPr>
              <a:t>Нормування</a:t>
            </a:r>
            <a:endParaRPr lang="en-US" sz="1900" dirty="0">
              <a:solidFill>
                <a:srgbClr val="504C49"/>
              </a:solidFill>
              <a:cs typeface="Platypi" pitchFamily="34" charset="-120"/>
            </a:endParaRPr>
          </a:p>
        </p:txBody>
      </p:sp>
      <p:sp>
        <p:nvSpPr>
          <p:cNvPr id="13" name="Text 9"/>
          <p:cNvSpPr/>
          <p:nvPr/>
        </p:nvSpPr>
        <p:spPr>
          <a:xfrm>
            <a:off x="8042196" y="5935266"/>
            <a:ext cx="5909667" cy="310277"/>
          </a:xfrm>
          <a:prstGeom prst="rect">
            <a:avLst/>
          </a:prstGeom>
          <a:noFill/>
          <a:ln/>
        </p:spPr>
        <p:txBody>
          <a:bodyPr wrap="none" lIns="0" tIns="0" rIns="0" bIns="0" rtlCol="0" anchor="t"/>
          <a:lstStyle/>
          <a:p>
            <a:pPr marL="0" indent="0">
              <a:lnSpc>
                <a:spcPts val="2400"/>
              </a:lnSpc>
              <a:buNone/>
            </a:pPr>
            <a:r>
              <a:rPr lang="uk-UA" sz="1500" dirty="0">
                <a:solidFill>
                  <a:srgbClr val="504C49"/>
                </a:solidFill>
                <a:latin typeface="Source Serif Pro" pitchFamily="34" charset="0"/>
                <a:ea typeface="Source Serif Pro" pitchFamily="34" charset="-122"/>
              </a:rPr>
              <a:t>встановлення нормативів, які є орієнтирами в діяльності</a:t>
            </a:r>
            <a:endParaRPr lang="en-US" sz="1500" dirty="0">
              <a:solidFill>
                <a:srgbClr val="504C49"/>
              </a:solidFill>
              <a:latin typeface="Source Serif Pro" pitchFamily="34" charset="0"/>
              <a:ea typeface="Source Serif Pro" pitchFamily="34" charset="-122"/>
            </a:endParaRPr>
          </a:p>
        </p:txBody>
      </p:sp>
      <p:sp>
        <p:nvSpPr>
          <p:cNvPr id="14" name="Shape 10"/>
          <p:cNvSpPr/>
          <p:nvPr/>
        </p:nvSpPr>
        <p:spPr>
          <a:xfrm>
            <a:off x="678537" y="6967776"/>
            <a:ext cx="436245" cy="436245"/>
          </a:xfrm>
          <a:prstGeom prst="roundRect">
            <a:avLst>
              <a:gd name="adj" fmla="val 6667"/>
            </a:avLst>
          </a:prstGeom>
          <a:solidFill>
            <a:srgbClr val="F9F7F7"/>
          </a:solidFill>
          <a:ln/>
        </p:spPr>
      </p:sp>
      <p:sp>
        <p:nvSpPr>
          <p:cNvPr id="15" name="Text 11"/>
          <p:cNvSpPr/>
          <p:nvPr/>
        </p:nvSpPr>
        <p:spPr>
          <a:xfrm>
            <a:off x="805934" y="7040404"/>
            <a:ext cx="181451" cy="290870"/>
          </a:xfrm>
          <a:prstGeom prst="rect">
            <a:avLst/>
          </a:prstGeom>
          <a:noFill/>
          <a:ln/>
        </p:spPr>
        <p:txBody>
          <a:bodyPr wrap="none" lIns="0" tIns="0" rIns="0" bIns="0" rtlCol="0" anchor="t"/>
          <a:lstStyle/>
          <a:p>
            <a:pPr marL="0" indent="0" algn="ctr">
              <a:lnSpc>
                <a:spcPts val="2250"/>
              </a:lnSpc>
              <a:buNone/>
            </a:pPr>
            <a:r>
              <a:rPr lang="en-US" sz="2250" dirty="0">
                <a:solidFill>
                  <a:srgbClr val="504C49"/>
                </a:solidFill>
                <a:latin typeface="Platypi" pitchFamily="34" charset="0"/>
                <a:ea typeface="Platypi" pitchFamily="34" charset="-122"/>
                <a:cs typeface="Platypi" pitchFamily="34" charset="-120"/>
              </a:rPr>
              <a:t>3</a:t>
            </a:r>
            <a:endParaRPr lang="en-US" sz="2250" dirty="0"/>
          </a:p>
        </p:txBody>
      </p:sp>
      <p:sp>
        <p:nvSpPr>
          <p:cNvPr id="16" name="Text 12"/>
          <p:cNvSpPr/>
          <p:nvPr/>
        </p:nvSpPr>
        <p:spPr>
          <a:xfrm>
            <a:off x="1308616" y="6967776"/>
            <a:ext cx="2501265" cy="303014"/>
          </a:xfrm>
          <a:prstGeom prst="rect">
            <a:avLst/>
          </a:prstGeom>
          <a:noFill/>
          <a:ln/>
        </p:spPr>
        <p:txBody>
          <a:bodyPr wrap="none" lIns="0" tIns="0" rIns="0" bIns="0" rtlCol="0" anchor="t"/>
          <a:lstStyle/>
          <a:p>
            <a:pPr marL="0" indent="0">
              <a:lnSpc>
                <a:spcPts val="2350"/>
              </a:lnSpc>
              <a:buNone/>
            </a:pPr>
            <a:r>
              <a:rPr lang="uk-UA" sz="1900" dirty="0">
                <a:solidFill>
                  <a:srgbClr val="504C49"/>
                </a:solidFill>
                <a:cs typeface="Platypi" pitchFamily="34" charset="-120"/>
              </a:rPr>
              <a:t>Інструктування</a:t>
            </a:r>
            <a:endParaRPr lang="en-US" sz="1900" dirty="0">
              <a:solidFill>
                <a:srgbClr val="504C49"/>
              </a:solidFill>
              <a:cs typeface="Platypi" pitchFamily="34" charset="-120"/>
            </a:endParaRPr>
          </a:p>
        </p:txBody>
      </p:sp>
      <p:sp>
        <p:nvSpPr>
          <p:cNvPr id="17" name="Text 13"/>
          <p:cNvSpPr/>
          <p:nvPr/>
        </p:nvSpPr>
        <p:spPr>
          <a:xfrm>
            <a:off x="1308616" y="7387114"/>
            <a:ext cx="5909667" cy="310277"/>
          </a:xfrm>
          <a:prstGeom prst="rect">
            <a:avLst/>
          </a:prstGeom>
          <a:noFill/>
          <a:ln/>
        </p:spPr>
        <p:txBody>
          <a:bodyPr wrap="none" lIns="0" tIns="0" rIns="0" bIns="0" rtlCol="0" anchor="t"/>
          <a:lstStyle/>
          <a:p>
            <a:pPr marL="0" indent="0">
              <a:lnSpc>
                <a:spcPts val="2400"/>
              </a:lnSpc>
              <a:buNone/>
            </a:pPr>
            <a:r>
              <a:rPr lang="uk-UA" sz="1500" dirty="0">
                <a:solidFill>
                  <a:srgbClr val="504C49"/>
                </a:solidFill>
                <a:latin typeface="Source Serif Pro" pitchFamily="34" charset="0"/>
                <a:ea typeface="Source Serif Pro" pitchFamily="34" charset="-122"/>
              </a:rPr>
              <a:t>форма методичної та інформаційної підтримки</a:t>
            </a:r>
            <a:endParaRPr lang="en-US" sz="1500" dirty="0">
              <a:solidFill>
                <a:srgbClr val="504C49"/>
              </a:solidFill>
              <a:latin typeface="Source Serif Pro" pitchFamily="34" charset="0"/>
              <a:ea typeface="Source Serif Pro" pitchFamily="34" charset="-122"/>
            </a:endParaRPr>
          </a:p>
        </p:txBody>
      </p:sp>
      <p:sp>
        <p:nvSpPr>
          <p:cNvPr id="19" name="Text 15"/>
          <p:cNvSpPr/>
          <p:nvPr/>
        </p:nvSpPr>
        <p:spPr>
          <a:xfrm>
            <a:off x="7533323" y="7040404"/>
            <a:ext cx="193715" cy="290870"/>
          </a:xfrm>
          <a:prstGeom prst="rect">
            <a:avLst/>
          </a:prstGeom>
          <a:noFill/>
          <a:ln/>
        </p:spPr>
        <p:txBody>
          <a:bodyPr wrap="none" lIns="0" tIns="0" rIns="0" bIns="0" rtlCol="0" anchor="t"/>
          <a:lstStyle/>
          <a:p>
            <a:pPr marL="0" indent="0" algn="ctr">
              <a:lnSpc>
                <a:spcPts val="2250"/>
              </a:lnSpc>
              <a:buNone/>
            </a:pPr>
            <a:endParaRPr lang="en-US" sz="2250" dirty="0"/>
          </a:p>
        </p:txBody>
      </p:sp>
      <p:pic>
        <p:nvPicPr>
          <p:cNvPr id="22" name="Image 0" descr="preencoded.png">
            <a:extLst>
              <a:ext uri="{FF2B5EF4-FFF2-40B4-BE49-F238E27FC236}">
                <a16:creationId xmlns:a16="http://schemas.microsoft.com/office/drawing/2014/main" id="{EEA2578A-58FF-1B5B-1F19-D50D8E601500}"/>
              </a:ext>
            </a:extLst>
          </p:cNvPr>
          <p:cNvPicPr>
            <a:picLocks noChangeAspect="1"/>
          </p:cNvPicPr>
          <p:nvPr/>
        </p:nvPicPr>
        <p:blipFill>
          <a:blip r:embed="rId4"/>
          <a:stretch>
            <a:fillRect/>
          </a:stretch>
        </p:blipFill>
        <p:spPr>
          <a:xfrm>
            <a:off x="0" y="7813714"/>
            <a:ext cx="14630400" cy="407193"/>
          </a:xfrm>
          <a:prstGeom prst="rect">
            <a:avLst/>
          </a:prstGeom>
        </p:spPr>
      </p:pic>
      <p:pic>
        <p:nvPicPr>
          <p:cNvPr id="24" name="Рисунок 23">
            <a:extLst>
              <a:ext uri="{FF2B5EF4-FFF2-40B4-BE49-F238E27FC236}">
                <a16:creationId xmlns:a16="http://schemas.microsoft.com/office/drawing/2014/main" id="{8AA3E855-7FDB-FDCE-FD54-FD593D2DED93}"/>
              </a:ext>
            </a:extLst>
          </p:cNvPr>
          <p:cNvPicPr>
            <a:picLocks noChangeAspect="1"/>
          </p:cNvPicPr>
          <p:nvPr/>
        </p:nvPicPr>
        <p:blipFill>
          <a:blip r:embed="rId5"/>
          <a:stretch>
            <a:fillRect/>
          </a:stretch>
        </p:blipFill>
        <p:spPr>
          <a:xfrm>
            <a:off x="5046982" y="59416"/>
            <a:ext cx="4536436" cy="2268218"/>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793790" y="1148001"/>
            <a:ext cx="12774454" cy="708779"/>
          </a:xfrm>
          <a:prstGeom prst="rect">
            <a:avLst/>
          </a:prstGeom>
          <a:noFill/>
          <a:ln/>
        </p:spPr>
        <p:txBody>
          <a:bodyPr wrap="none" lIns="0" tIns="0" rIns="0" bIns="0" rtlCol="0" anchor="t"/>
          <a:lstStyle/>
          <a:p>
            <a:pPr marL="0" indent="0" algn="ctr">
              <a:lnSpc>
                <a:spcPts val="5550"/>
              </a:lnSpc>
              <a:buNone/>
            </a:pPr>
            <a:r>
              <a:rPr lang="en-US" sz="4450" dirty="0">
                <a:solidFill>
                  <a:schemeClr val="accent1">
                    <a:lumMod val="50000"/>
                  </a:schemeClr>
                </a:solidFill>
                <a:latin typeface="Platypi" pitchFamily="34" charset="0"/>
                <a:ea typeface="Platypi" pitchFamily="34" charset="-122"/>
                <a:cs typeface="Platypi" pitchFamily="34" charset="-120"/>
              </a:rPr>
              <a:t>Організаційно-розпорядчі методи управління</a:t>
            </a:r>
            <a:endParaRPr lang="en-US" sz="4450" dirty="0">
              <a:solidFill>
                <a:schemeClr val="accent1">
                  <a:lumMod val="50000"/>
                </a:schemeClr>
              </a:solidFill>
            </a:endParaRPr>
          </a:p>
        </p:txBody>
      </p:sp>
      <p:sp>
        <p:nvSpPr>
          <p:cNvPr id="3" name="Text 1"/>
          <p:cNvSpPr/>
          <p:nvPr/>
        </p:nvSpPr>
        <p:spPr>
          <a:xfrm>
            <a:off x="793790" y="2310408"/>
            <a:ext cx="13042821" cy="725805"/>
          </a:xfrm>
          <a:prstGeom prst="rect">
            <a:avLst/>
          </a:prstGeom>
          <a:noFill/>
          <a:ln/>
        </p:spPr>
        <p:txBody>
          <a:bodyPr wrap="square" lIns="0" tIns="0" rIns="0" bIns="0" rtlCol="0" anchor="t"/>
          <a:lstStyle/>
          <a:p>
            <a:pPr marL="0" indent="0" algn="just">
              <a:lnSpc>
                <a:spcPts val="2850"/>
              </a:lnSpc>
              <a:buNone/>
            </a:pPr>
            <a:r>
              <a:rPr lang="uk-UA" sz="1900" dirty="0">
                <a:solidFill>
                  <a:srgbClr val="504C49"/>
                </a:solidFill>
                <a:cs typeface="Platypi" pitchFamily="34" charset="-120"/>
              </a:rPr>
              <a:t>Застосовуються, коли у практиці управління виникають проблеми, які вкладаються у встановлені регламенти і нормативи</a:t>
            </a:r>
            <a:r>
              <a:rPr lang="en-US" sz="1900" dirty="0">
                <a:solidFill>
                  <a:srgbClr val="504C49"/>
                </a:solidFill>
                <a:cs typeface="Platypi" pitchFamily="34" charset="-120"/>
              </a:rPr>
              <a:t>.</a:t>
            </a:r>
            <a:endParaRPr lang="uk-UA" sz="1900" dirty="0">
              <a:solidFill>
                <a:srgbClr val="504C49"/>
              </a:solidFill>
              <a:cs typeface="Platypi" pitchFamily="34" charset="-120"/>
            </a:endParaRPr>
          </a:p>
          <a:p>
            <a:pPr marL="0" indent="0" algn="just">
              <a:lnSpc>
                <a:spcPts val="2850"/>
              </a:lnSpc>
              <a:buNone/>
            </a:pPr>
            <a:r>
              <a:rPr lang="uk-UA" sz="1900" dirty="0">
                <a:solidFill>
                  <a:srgbClr val="504C49"/>
                </a:solidFill>
                <a:cs typeface="Platypi" pitchFamily="34" charset="-120"/>
              </a:rPr>
              <a:t>Розпорядчий вплив здійснюється на основі розробки управлінських рішень щодо способів подолання відхилень, що виникли. Такі рішення виходять від керівників, мають обов'язковий характер і не підлягають обговоренню чи зміні. </a:t>
            </a:r>
            <a:endParaRPr lang="en-US" sz="1900" dirty="0">
              <a:solidFill>
                <a:srgbClr val="504C49"/>
              </a:solidFill>
              <a:cs typeface="Platypi" pitchFamily="34" charset="-120"/>
            </a:endParaRPr>
          </a:p>
        </p:txBody>
      </p:sp>
      <p:sp>
        <p:nvSpPr>
          <p:cNvPr id="4" name="Text 2"/>
          <p:cNvSpPr/>
          <p:nvPr/>
        </p:nvSpPr>
        <p:spPr>
          <a:xfrm>
            <a:off x="793790" y="3518178"/>
            <a:ext cx="3396139" cy="354330"/>
          </a:xfrm>
          <a:prstGeom prst="rect">
            <a:avLst/>
          </a:prstGeom>
          <a:noFill/>
          <a:ln/>
        </p:spPr>
        <p:txBody>
          <a:bodyPr wrap="none" lIns="0" tIns="0" rIns="0" bIns="0" rtlCol="0" anchor="t"/>
          <a:lstStyle/>
          <a:p>
            <a:pPr marL="0" indent="0">
              <a:lnSpc>
                <a:spcPts val="2750"/>
              </a:lnSpc>
              <a:buNone/>
            </a:pPr>
            <a:r>
              <a:rPr lang="en-US" sz="2200" dirty="0">
                <a:solidFill>
                  <a:srgbClr val="201B18"/>
                </a:solidFill>
                <a:latin typeface="Platypi" pitchFamily="34" charset="0"/>
                <a:ea typeface="Platypi" pitchFamily="34" charset="-122"/>
                <a:cs typeface="Platypi" pitchFamily="34" charset="-120"/>
              </a:rPr>
              <a:t>Організаційна структура</a:t>
            </a:r>
            <a:endParaRPr lang="en-US" sz="2200" dirty="0"/>
          </a:p>
        </p:txBody>
      </p:sp>
      <p:sp>
        <p:nvSpPr>
          <p:cNvPr id="5" name="Text 3"/>
          <p:cNvSpPr/>
          <p:nvPr/>
        </p:nvSpPr>
        <p:spPr>
          <a:xfrm>
            <a:off x="793790" y="4099322"/>
            <a:ext cx="3978116" cy="1088708"/>
          </a:xfrm>
          <a:prstGeom prst="rect">
            <a:avLst/>
          </a:prstGeom>
          <a:noFill/>
          <a:ln/>
        </p:spPr>
        <p:txBody>
          <a:bodyPr wrap="square" lIns="0" tIns="0" rIns="0" bIns="0" rtlCol="0" anchor="t"/>
          <a:lstStyle/>
          <a:p>
            <a:pPr marL="0" indent="0">
              <a:lnSpc>
                <a:spcPts val="2850"/>
              </a:lnSpc>
              <a:buNone/>
            </a:pPr>
            <a:r>
              <a:rPr lang="en-US" sz="1750" dirty="0">
                <a:solidFill>
                  <a:srgbClr val="504C49"/>
                </a:solidFill>
                <a:latin typeface="Source Serif Pro" pitchFamily="34" charset="0"/>
                <a:ea typeface="Source Serif Pro" pitchFamily="34" charset="-122"/>
                <a:cs typeface="Source Serif Pro" pitchFamily="34" charset="-120"/>
              </a:rPr>
              <a:t>Визначає порядок побудови та взаємодії підрозділів і посадових осіб.</a:t>
            </a:r>
            <a:endParaRPr lang="en-US" sz="1750" dirty="0"/>
          </a:p>
        </p:txBody>
      </p:sp>
      <p:sp>
        <p:nvSpPr>
          <p:cNvPr id="6" name="Text 4"/>
          <p:cNvSpPr/>
          <p:nvPr/>
        </p:nvSpPr>
        <p:spPr>
          <a:xfrm>
            <a:off x="1156692" y="5392103"/>
            <a:ext cx="3615214" cy="362903"/>
          </a:xfrm>
          <a:prstGeom prst="rect">
            <a:avLst/>
          </a:prstGeom>
          <a:noFill/>
          <a:ln/>
        </p:spPr>
        <p:txBody>
          <a:bodyPr wrap="none" lIns="0" tIns="0" rIns="0" bIns="0" rtlCol="0" anchor="t"/>
          <a:lstStyle/>
          <a:p>
            <a:pPr marL="342900" indent="-342900" algn="l">
              <a:lnSpc>
                <a:spcPts val="2850"/>
              </a:lnSpc>
              <a:buSzPct val="100000"/>
              <a:buChar char="•"/>
            </a:pPr>
            <a:r>
              <a:rPr lang="en-US" sz="1750" dirty="0">
                <a:solidFill>
                  <a:srgbClr val="504C49"/>
                </a:solidFill>
                <a:latin typeface="Source Serif Pro" pitchFamily="34" charset="0"/>
                <a:ea typeface="Source Serif Pro" pitchFamily="34" charset="-122"/>
                <a:cs typeface="Source Serif Pro" pitchFamily="34" charset="-120"/>
              </a:rPr>
              <a:t>Лінійна</a:t>
            </a:r>
            <a:endParaRPr lang="en-US" sz="1750" dirty="0"/>
          </a:p>
        </p:txBody>
      </p:sp>
      <p:sp>
        <p:nvSpPr>
          <p:cNvPr id="7" name="Text 5"/>
          <p:cNvSpPr/>
          <p:nvPr/>
        </p:nvSpPr>
        <p:spPr>
          <a:xfrm>
            <a:off x="1156692" y="5834301"/>
            <a:ext cx="3615214" cy="362903"/>
          </a:xfrm>
          <a:prstGeom prst="rect">
            <a:avLst/>
          </a:prstGeom>
          <a:noFill/>
          <a:ln/>
        </p:spPr>
        <p:txBody>
          <a:bodyPr wrap="none" lIns="0" tIns="0" rIns="0" bIns="0" rtlCol="0" anchor="t"/>
          <a:lstStyle/>
          <a:p>
            <a:pPr marL="342900" indent="-342900" algn="l">
              <a:lnSpc>
                <a:spcPts val="2850"/>
              </a:lnSpc>
              <a:buSzPct val="100000"/>
              <a:buChar char="•"/>
            </a:pPr>
            <a:r>
              <a:rPr lang="en-US" sz="1750" dirty="0">
                <a:solidFill>
                  <a:srgbClr val="504C49"/>
                </a:solidFill>
                <a:latin typeface="Source Serif Pro" pitchFamily="34" charset="0"/>
                <a:ea typeface="Source Serif Pro" pitchFamily="34" charset="-122"/>
                <a:cs typeface="Source Serif Pro" pitchFamily="34" charset="-120"/>
              </a:rPr>
              <a:t>Функціональна</a:t>
            </a:r>
            <a:endParaRPr lang="en-US" sz="1750" dirty="0"/>
          </a:p>
        </p:txBody>
      </p:sp>
      <p:sp>
        <p:nvSpPr>
          <p:cNvPr id="8" name="Text 6"/>
          <p:cNvSpPr/>
          <p:nvPr/>
        </p:nvSpPr>
        <p:spPr>
          <a:xfrm>
            <a:off x="1156692" y="6276499"/>
            <a:ext cx="3615214" cy="362903"/>
          </a:xfrm>
          <a:prstGeom prst="rect">
            <a:avLst/>
          </a:prstGeom>
          <a:noFill/>
          <a:ln/>
        </p:spPr>
        <p:txBody>
          <a:bodyPr wrap="none" lIns="0" tIns="0" rIns="0" bIns="0" rtlCol="0" anchor="t"/>
          <a:lstStyle/>
          <a:p>
            <a:pPr marL="342900" indent="-342900" algn="l">
              <a:lnSpc>
                <a:spcPts val="2850"/>
              </a:lnSpc>
              <a:buSzPct val="100000"/>
              <a:buChar char="•"/>
            </a:pPr>
            <a:r>
              <a:rPr lang="en-US" sz="1750" dirty="0">
                <a:solidFill>
                  <a:srgbClr val="504C49"/>
                </a:solidFill>
                <a:latin typeface="Source Serif Pro" pitchFamily="34" charset="0"/>
                <a:ea typeface="Source Serif Pro" pitchFamily="34" charset="-122"/>
                <a:cs typeface="Source Serif Pro" pitchFamily="34" charset="-120"/>
              </a:rPr>
              <a:t>Матрична</a:t>
            </a:r>
            <a:endParaRPr lang="en-US" sz="1750" dirty="0"/>
          </a:p>
        </p:txBody>
      </p:sp>
      <p:sp>
        <p:nvSpPr>
          <p:cNvPr id="9" name="Text 7"/>
          <p:cNvSpPr/>
          <p:nvPr/>
        </p:nvSpPr>
        <p:spPr>
          <a:xfrm>
            <a:off x="5332928" y="3518178"/>
            <a:ext cx="3116818" cy="354330"/>
          </a:xfrm>
          <a:prstGeom prst="rect">
            <a:avLst/>
          </a:prstGeom>
          <a:noFill/>
          <a:ln/>
        </p:spPr>
        <p:txBody>
          <a:bodyPr wrap="none" lIns="0" tIns="0" rIns="0" bIns="0" rtlCol="0" anchor="t"/>
          <a:lstStyle/>
          <a:p>
            <a:pPr marL="0" indent="0">
              <a:lnSpc>
                <a:spcPts val="2750"/>
              </a:lnSpc>
              <a:buNone/>
            </a:pPr>
            <a:r>
              <a:rPr lang="en-US" sz="2200" dirty="0">
                <a:solidFill>
                  <a:srgbClr val="201B18"/>
                </a:solidFill>
                <a:latin typeface="Platypi" pitchFamily="34" charset="0"/>
                <a:ea typeface="Platypi" pitchFamily="34" charset="-122"/>
                <a:cs typeface="Platypi" pitchFamily="34" charset="-120"/>
              </a:rPr>
              <a:t>Розпорядчі документи</a:t>
            </a:r>
            <a:endParaRPr lang="en-US" sz="2200" dirty="0"/>
          </a:p>
        </p:txBody>
      </p:sp>
      <p:sp>
        <p:nvSpPr>
          <p:cNvPr id="10" name="Text 8"/>
          <p:cNvSpPr/>
          <p:nvPr/>
        </p:nvSpPr>
        <p:spPr>
          <a:xfrm>
            <a:off x="5332928" y="4099322"/>
            <a:ext cx="3978116" cy="725805"/>
          </a:xfrm>
          <a:prstGeom prst="rect">
            <a:avLst/>
          </a:prstGeom>
          <a:noFill/>
          <a:ln/>
        </p:spPr>
        <p:txBody>
          <a:bodyPr wrap="square" lIns="0" tIns="0" rIns="0" bIns="0" rtlCol="0" anchor="t"/>
          <a:lstStyle/>
          <a:p>
            <a:pPr marL="0" indent="0">
              <a:lnSpc>
                <a:spcPts val="2850"/>
              </a:lnSpc>
              <a:buNone/>
            </a:pPr>
            <a:r>
              <a:rPr lang="en-US" sz="1750" dirty="0">
                <a:solidFill>
                  <a:srgbClr val="504C49"/>
                </a:solidFill>
                <a:latin typeface="Source Serif Pro" pitchFamily="34" charset="0"/>
                <a:ea typeface="Source Serif Pro" pitchFamily="34" charset="-122"/>
                <a:cs typeface="Source Serif Pro" pitchFamily="34" charset="-120"/>
              </a:rPr>
              <a:t>Накази, розпорядження, інструкції, які регулюють діяльність персоналу.</a:t>
            </a:r>
            <a:endParaRPr lang="en-US" sz="1750" dirty="0"/>
          </a:p>
        </p:txBody>
      </p:sp>
      <p:sp>
        <p:nvSpPr>
          <p:cNvPr id="11" name="Text 9"/>
          <p:cNvSpPr/>
          <p:nvPr/>
        </p:nvSpPr>
        <p:spPr>
          <a:xfrm>
            <a:off x="5695831" y="5029200"/>
            <a:ext cx="3615214" cy="362903"/>
          </a:xfrm>
          <a:prstGeom prst="rect">
            <a:avLst/>
          </a:prstGeom>
          <a:noFill/>
          <a:ln/>
        </p:spPr>
        <p:txBody>
          <a:bodyPr wrap="none" lIns="0" tIns="0" rIns="0" bIns="0" rtlCol="0" anchor="t"/>
          <a:lstStyle/>
          <a:p>
            <a:pPr marL="342900" indent="-342900" algn="l">
              <a:lnSpc>
                <a:spcPts val="2850"/>
              </a:lnSpc>
              <a:buSzPct val="100000"/>
              <a:buChar char="•"/>
            </a:pPr>
            <a:r>
              <a:rPr lang="en-US" sz="1750" dirty="0">
                <a:solidFill>
                  <a:srgbClr val="504C49"/>
                </a:solidFill>
                <a:latin typeface="Source Serif Pro" pitchFamily="34" charset="0"/>
                <a:ea typeface="Source Serif Pro" pitchFamily="34" charset="-122"/>
                <a:cs typeface="Source Serif Pro" pitchFamily="34" charset="-120"/>
              </a:rPr>
              <a:t>Призначення на посаду</a:t>
            </a:r>
            <a:endParaRPr lang="en-US" sz="1750" dirty="0"/>
          </a:p>
        </p:txBody>
      </p:sp>
      <p:sp>
        <p:nvSpPr>
          <p:cNvPr id="12" name="Text 10"/>
          <p:cNvSpPr/>
          <p:nvPr/>
        </p:nvSpPr>
        <p:spPr>
          <a:xfrm>
            <a:off x="5695831" y="5471398"/>
            <a:ext cx="3615214" cy="362903"/>
          </a:xfrm>
          <a:prstGeom prst="rect">
            <a:avLst/>
          </a:prstGeom>
          <a:noFill/>
          <a:ln/>
        </p:spPr>
        <p:txBody>
          <a:bodyPr wrap="none" lIns="0" tIns="0" rIns="0" bIns="0" rtlCol="0" anchor="t"/>
          <a:lstStyle/>
          <a:p>
            <a:pPr marL="342900" indent="-342900" algn="l">
              <a:lnSpc>
                <a:spcPts val="2850"/>
              </a:lnSpc>
              <a:buSzPct val="100000"/>
              <a:buChar char="•"/>
            </a:pPr>
            <a:r>
              <a:rPr lang="en-US" sz="1750" dirty="0">
                <a:solidFill>
                  <a:srgbClr val="504C49"/>
                </a:solidFill>
                <a:latin typeface="Source Serif Pro" pitchFamily="34" charset="0"/>
                <a:ea typeface="Source Serif Pro" pitchFamily="34" charset="-122"/>
                <a:cs typeface="Source Serif Pro" pitchFamily="34" charset="-120"/>
              </a:rPr>
              <a:t>Звільнення з посади</a:t>
            </a:r>
            <a:endParaRPr lang="en-US" sz="1750" dirty="0"/>
          </a:p>
        </p:txBody>
      </p:sp>
      <p:sp>
        <p:nvSpPr>
          <p:cNvPr id="13" name="Text 11"/>
          <p:cNvSpPr/>
          <p:nvPr/>
        </p:nvSpPr>
        <p:spPr>
          <a:xfrm>
            <a:off x="5695831" y="5913596"/>
            <a:ext cx="3615214" cy="362903"/>
          </a:xfrm>
          <a:prstGeom prst="rect">
            <a:avLst/>
          </a:prstGeom>
          <a:noFill/>
          <a:ln/>
        </p:spPr>
        <p:txBody>
          <a:bodyPr wrap="none" lIns="0" tIns="0" rIns="0" bIns="0" rtlCol="0" anchor="t"/>
          <a:lstStyle/>
          <a:p>
            <a:pPr marL="342900" indent="-342900" algn="l">
              <a:lnSpc>
                <a:spcPts val="2850"/>
              </a:lnSpc>
              <a:buSzPct val="100000"/>
              <a:buChar char="•"/>
            </a:pPr>
            <a:r>
              <a:rPr lang="en-US" sz="1750" dirty="0">
                <a:solidFill>
                  <a:srgbClr val="504C49"/>
                </a:solidFill>
                <a:latin typeface="Source Serif Pro" pitchFamily="34" charset="0"/>
                <a:ea typeface="Source Serif Pro" pitchFamily="34" charset="-122"/>
                <a:cs typeface="Source Serif Pro" pitchFamily="34" charset="-120"/>
              </a:rPr>
              <a:t>Переведення на іншу посаду</a:t>
            </a:r>
            <a:endParaRPr lang="en-US" sz="1750" dirty="0"/>
          </a:p>
        </p:txBody>
      </p:sp>
      <p:sp>
        <p:nvSpPr>
          <p:cNvPr id="14" name="Text 12"/>
          <p:cNvSpPr/>
          <p:nvPr/>
        </p:nvSpPr>
        <p:spPr>
          <a:xfrm>
            <a:off x="9872067" y="3518178"/>
            <a:ext cx="2835235" cy="354330"/>
          </a:xfrm>
          <a:prstGeom prst="rect">
            <a:avLst/>
          </a:prstGeom>
          <a:noFill/>
          <a:ln/>
        </p:spPr>
        <p:txBody>
          <a:bodyPr wrap="none" lIns="0" tIns="0" rIns="0" bIns="0" rtlCol="0" anchor="t"/>
          <a:lstStyle/>
          <a:p>
            <a:pPr marL="0" indent="0">
              <a:lnSpc>
                <a:spcPts val="2750"/>
              </a:lnSpc>
              <a:buNone/>
            </a:pPr>
            <a:r>
              <a:rPr lang="en-US" sz="2200" dirty="0">
                <a:solidFill>
                  <a:srgbClr val="201B18"/>
                </a:solidFill>
                <a:latin typeface="Platypi" pitchFamily="34" charset="0"/>
                <a:ea typeface="Platypi" pitchFamily="34" charset="-122"/>
                <a:cs typeface="Platypi" pitchFamily="34" charset="-120"/>
              </a:rPr>
              <a:t>Планування</a:t>
            </a:r>
            <a:endParaRPr lang="en-US" sz="2200" dirty="0"/>
          </a:p>
        </p:txBody>
      </p:sp>
      <p:sp>
        <p:nvSpPr>
          <p:cNvPr id="15" name="Text 13"/>
          <p:cNvSpPr/>
          <p:nvPr/>
        </p:nvSpPr>
        <p:spPr>
          <a:xfrm>
            <a:off x="9872067" y="4099322"/>
            <a:ext cx="3978116" cy="1088708"/>
          </a:xfrm>
          <a:prstGeom prst="rect">
            <a:avLst/>
          </a:prstGeom>
          <a:noFill/>
          <a:ln/>
        </p:spPr>
        <p:txBody>
          <a:bodyPr wrap="square" lIns="0" tIns="0" rIns="0" bIns="0" rtlCol="0" anchor="t"/>
          <a:lstStyle/>
          <a:p>
            <a:pPr marL="0" indent="0">
              <a:lnSpc>
                <a:spcPts val="2850"/>
              </a:lnSpc>
              <a:buNone/>
            </a:pPr>
            <a:r>
              <a:rPr lang="en-US" sz="1750" dirty="0">
                <a:solidFill>
                  <a:srgbClr val="504C49"/>
                </a:solidFill>
                <a:latin typeface="Source Serif Pro" pitchFamily="34" charset="0"/>
                <a:ea typeface="Source Serif Pro" pitchFamily="34" charset="-122"/>
                <a:cs typeface="Source Serif Pro" pitchFamily="34" charset="-120"/>
              </a:rPr>
              <a:t>Визначення цілей, завдань, ресурсів для ефективного управління персоналом.</a:t>
            </a:r>
            <a:endParaRPr lang="en-US" sz="1750" dirty="0"/>
          </a:p>
        </p:txBody>
      </p:sp>
      <p:sp>
        <p:nvSpPr>
          <p:cNvPr id="16" name="Text 14"/>
          <p:cNvSpPr/>
          <p:nvPr/>
        </p:nvSpPr>
        <p:spPr>
          <a:xfrm>
            <a:off x="10234970" y="5392103"/>
            <a:ext cx="3615214" cy="362903"/>
          </a:xfrm>
          <a:prstGeom prst="rect">
            <a:avLst/>
          </a:prstGeom>
          <a:noFill/>
          <a:ln/>
        </p:spPr>
        <p:txBody>
          <a:bodyPr wrap="none" lIns="0" tIns="0" rIns="0" bIns="0" rtlCol="0" anchor="t"/>
          <a:lstStyle/>
          <a:p>
            <a:pPr marL="342900" indent="-342900" algn="l">
              <a:lnSpc>
                <a:spcPts val="2850"/>
              </a:lnSpc>
              <a:buSzPct val="100000"/>
              <a:buChar char="•"/>
            </a:pPr>
            <a:r>
              <a:rPr lang="en-US" sz="1750" dirty="0">
                <a:solidFill>
                  <a:srgbClr val="504C49"/>
                </a:solidFill>
                <a:latin typeface="Source Serif Pro" pitchFamily="34" charset="0"/>
                <a:ea typeface="Source Serif Pro" pitchFamily="34" charset="-122"/>
                <a:cs typeface="Source Serif Pro" pitchFamily="34" charset="-120"/>
              </a:rPr>
              <a:t>Кадрове планування</a:t>
            </a:r>
            <a:endParaRPr lang="en-US" sz="1750" dirty="0"/>
          </a:p>
        </p:txBody>
      </p:sp>
      <p:sp>
        <p:nvSpPr>
          <p:cNvPr id="17" name="Text 15"/>
          <p:cNvSpPr/>
          <p:nvPr/>
        </p:nvSpPr>
        <p:spPr>
          <a:xfrm>
            <a:off x="10234970" y="5834301"/>
            <a:ext cx="3615214" cy="725805"/>
          </a:xfrm>
          <a:prstGeom prst="rect">
            <a:avLst/>
          </a:prstGeom>
          <a:noFill/>
          <a:ln/>
        </p:spPr>
        <p:txBody>
          <a:bodyPr wrap="square" lIns="0" tIns="0" rIns="0" bIns="0" rtlCol="0" anchor="t"/>
          <a:lstStyle/>
          <a:p>
            <a:pPr marL="342900" indent="-342900" algn="l">
              <a:lnSpc>
                <a:spcPts val="2850"/>
              </a:lnSpc>
              <a:buSzPct val="100000"/>
              <a:buChar char="•"/>
            </a:pPr>
            <a:r>
              <a:rPr lang="en-US" sz="1750" dirty="0">
                <a:solidFill>
                  <a:srgbClr val="504C49"/>
                </a:solidFill>
                <a:latin typeface="Source Serif Pro" pitchFamily="34" charset="0"/>
                <a:ea typeface="Source Serif Pro" pitchFamily="34" charset="-122"/>
                <a:cs typeface="Source Serif Pro" pitchFamily="34" charset="-120"/>
              </a:rPr>
              <a:t>Планування навчання та розвитку</a:t>
            </a:r>
            <a:endParaRPr lang="en-US" sz="1750" dirty="0"/>
          </a:p>
        </p:txBody>
      </p:sp>
      <p:sp>
        <p:nvSpPr>
          <p:cNvPr id="18" name="Text 16"/>
          <p:cNvSpPr/>
          <p:nvPr/>
        </p:nvSpPr>
        <p:spPr>
          <a:xfrm>
            <a:off x="10234970" y="6639401"/>
            <a:ext cx="3615214" cy="362903"/>
          </a:xfrm>
          <a:prstGeom prst="rect">
            <a:avLst/>
          </a:prstGeom>
          <a:noFill/>
          <a:ln/>
        </p:spPr>
        <p:txBody>
          <a:bodyPr wrap="none" lIns="0" tIns="0" rIns="0" bIns="0" rtlCol="0" anchor="t"/>
          <a:lstStyle/>
          <a:p>
            <a:pPr marL="342900" indent="-342900" algn="l">
              <a:lnSpc>
                <a:spcPts val="2850"/>
              </a:lnSpc>
              <a:buSzPct val="100000"/>
              <a:buChar char="•"/>
            </a:pPr>
            <a:r>
              <a:rPr lang="en-US" sz="1750" dirty="0">
                <a:solidFill>
                  <a:srgbClr val="504C49"/>
                </a:solidFill>
                <a:latin typeface="Source Serif Pro" pitchFamily="34" charset="0"/>
                <a:ea typeface="Source Serif Pro" pitchFamily="34" charset="-122"/>
                <a:cs typeface="Source Serif Pro" pitchFamily="34" charset="-120"/>
              </a:rPr>
              <a:t>Планування оплати праці</a:t>
            </a:r>
            <a:endParaRPr lang="en-US" sz="1750" dirty="0"/>
          </a:p>
        </p:txBody>
      </p:sp>
      <p:pic>
        <p:nvPicPr>
          <p:cNvPr id="19" name="Image 0" descr="preencoded.png">
            <a:extLst>
              <a:ext uri="{FF2B5EF4-FFF2-40B4-BE49-F238E27FC236}">
                <a16:creationId xmlns:a16="http://schemas.microsoft.com/office/drawing/2014/main" id="{1931CC16-3546-1860-C652-3C71B59FD53B}"/>
              </a:ext>
            </a:extLst>
          </p:cNvPr>
          <p:cNvPicPr>
            <a:picLocks noChangeAspect="1"/>
          </p:cNvPicPr>
          <p:nvPr/>
        </p:nvPicPr>
        <p:blipFill>
          <a:blip r:embed="rId3"/>
          <a:stretch>
            <a:fillRect/>
          </a:stretch>
        </p:blipFill>
        <p:spPr>
          <a:xfrm>
            <a:off x="0" y="7315200"/>
            <a:ext cx="14630400" cy="905708"/>
          </a:xfrm>
          <a:prstGeom prst="rect">
            <a:avLst/>
          </a:prstGeom>
        </p:spPr>
      </p:pic>
      <p:sp>
        <p:nvSpPr>
          <p:cNvPr id="20" name="Text 6">
            <a:extLst>
              <a:ext uri="{FF2B5EF4-FFF2-40B4-BE49-F238E27FC236}">
                <a16:creationId xmlns:a16="http://schemas.microsoft.com/office/drawing/2014/main" id="{4D78B819-249B-3116-6D20-2D89A7493F5E}"/>
              </a:ext>
            </a:extLst>
          </p:cNvPr>
          <p:cNvSpPr/>
          <p:nvPr/>
        </p:nvSpPr>
        <p:spPr>
          <a:xfrm>
            <a:off x="1156692" y="6718696"/>
            <a:ext cx="3615214" cy="362903"/>
          </a:xfrm>
          <a:prstGeom prst="rect">
            <a:avLst/>
          </a:prstGeom>
          <a:noFill/>
          <a:ln/>
        </p:spPr>
        <p:txBody>
          <a:bodyPr wrap="none" lIns="0" tIns="0" rIns="0" bIns="0" rtlCol="0" anchor="t"/>
          <a:lstStyle/>
          <a:p>
            <a:pPr marL="342900" indent="-342900" algn="l">
              <a:lnSpc>
                <a:spcPts val="2850"/>
              </a:lnSpc>
              <a:buSzPct val="100000"/>
              <a:buChar char="•"/>
            </a:pPr>
            <a:r>
              <a:rPr lang="uk-UA" sz="1750" dirty="0" err="1">
                <a:solidFill>
                  <a:srgbClr val="504C49"/>
                </a:solidFill>
                <a:latin typeface="Source Serif Pro" pitchFamily="34" charset="0"/>
                <a:ea typeface="Source Serif Pro" pitchFamily="34" charset="-122"/>
                <a:cs typeface="Source Serif Pro" pitchFamily="34" charset="-120"/>
              </a:rPr>
              <a:t>Проєктна</a:t>
            </a:r>
            <a:r>
              <a:rPr lang="uk-UA" sz="1750" dirty="0">
                <a:solidFill>
                  <a:srgbClr val="504C49"/>
                </a:solidFill>
                <a:latin typeface="Source Serif Pro" pitchFamily="34" charset="0"/>
                <a:ea typeface="Source Serif Pro" pitchFamily="34" charset="-122"/>
                <a:cs typeface="Source Serif Pro" pitchFamily="34" charset="-120"/>
              </a:rPr>
              <a:t> </a:t>
            </a:r>
            <a:endParaRPr lang="en-US" sz="1750" dirty="0"/>
          </a:p>
        </p:txBody>
      </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9144000" y="0"/>
            <a:ext cx="5486400" cy="8229600"/>
          </a:xfrm>
          <a:prstGeom prst="rect">
            <a:avLst/>
          </a:prstGeom>
        </p:spPr>
      </p:pic>
      <p:pic>
        <p:nvPicPr>
          <p:cNvPr id="3" name="Image 1" descr="preencoded.png"/>
          <p:cNvPicPr>
            <a:picLocks noChangeAspect="1"/>
          </p:cNvPicPr>
          <p:nvPr/>
        </p:nvPicPr>
        <p:blipFill>
          <a:blip r:embed="rId4"/>
          <a:stretch>
            <a:fillRect/>
          </a:stretch>
        </p:blipFill>
        <p:spPr>
          <a:xfrm>
            <a:off x="9365337" y="2288500"/>
            <a:ext cx="5043607" cy="3652480"/>
          </a:xfrm>
          <a:prstGeom prst="rect">
            <a:avLst/>
          </a:prstGeom>
        </p:spPr>
      </p:pic>
      <p:sp>
        <p:nvSpPr>
          <p:cNvPr id="4" name="Text 0"/>
          <p:cNvSpPr/>
          <p:nvPr/>
        </p:nvSpPr>
        <p:spPr>
          <a:xfrm>
            <a:off x="619839" y="103584"/>
            <a:ext cx="7437596" cy="553403"/>
          </a:xfrm>
          <a:prstGeom prst="rect">
            <a:avLst/>
          </a:prstGeom>
          <a:noFill/>
          <a:ln/>
        </p:spPr>
        <p:txBody>
          <a:bodyPr wrap="none" lIns="0" tIns="0" rIns="0" bIns="0" rtlCol="0" anchor="t"/>
          <a:lstStyle/>
          <a:p>
            <a:pPr marL="0" indent="0">
              <a:lnSpc>
                <a:spcPts val="4350"/>
              </a:lnSpc>
              <a:buNone/>
            </a:pPr>
            <a:r>
              <a:rPr lang="en-US" sz="3450" dirty="0">
                <a:solidFill>
                  <a:schemeClr val="accent1">
                    <a:lumMod val="50000"/>
                  </a:schemeClr>
                </a:solidFill>
                <a:latin typeface="Platypi" pitchFamily="34" charset="0"/>
                <a:ea typeface="Platypi" pitchFamily="34" charset="-122"/>
                <a:cs typeface="Platypi" pitchFamily="34" charset="-120"/>
              </a:rPr>
              <a:t>Дисциплінарні методи управління</a:t>
            </a:r>
            <a:endParaRPr lang="en-US" sz="3450" dirty="0">
              <a:solidFill>
                <a:schemeClr val="accent1">
                  <a:lumMod val="50000"/>
                </a:schemeClr>
              </a:solidFill>
            </a:endParaRPr>
          </a:p>
        </p:txBody>
      </p:sp>
      <p:sp>
        <p:nvSpPr>
          <p:cNvPr id="5" name="Text 1"/>
          <p:cNvSpPr/>
          <p:nvPr/>
        </p:nvSpPr>
        <p:spPr>
          <a:xfrm>
            <a:off x="561976" y="621982"/>
            <a:ext cx="8331012" cy="594836"/>
          </a:xfrm>
          <a:prstGeom prst="rect">
            <a:avLst/>
          </a:prstGeom>
          <a:noFill/>
          <a:ln/>
        </p:spPr>
        <p:txBody>
          <a:bodyPr wrap="square" lIns="0" tIns="0" rIns="0" bIns="0" rtlCol="0" anchor="t"/>
          <a:lstStyle/>
          <a:p>
            <a:pPr marL="0" indent="0">
              <a:lnSpc>
                <a:spcPts val="2200"/>
              </a:lnSpc>
              <a:buNone/>
            </a:pPr>
            <a:r>
              <a:rPr lang="en-US" sz="1350" dirty="0">
                <a:solidFill>
                  <a:srgbClr val="504C49"/>
                </a:solidFill>
                <a:latin typeface="Source Serif Pro" pitchFamily="34" charset="0"/>
                <a:ea typeface="Source Serif Pro" pitchFamily="34" charset="-122"/>
                <a:cs typeface="Source Serif Pro" pitchFamily="34" charset="-120"/>
              </a:rPr>
              <a:t>Дисциплінарні методи - це заходи впливу на працівників, які порушують трудову дисципліну. Вони спрямовані </a:t>
            </a:r>
            <a:r>
              <a:rPr lang="en-US" sz="1350" dirty="0" err="1">
                <a:solidFill>
                  <a:srgbClr val="504C49"/>
                </a:solidFill>
                <a:latin typeface="Source Serif Pro" pitchFamily="34" charset="0"/>
                <a:ea typeface="Source Serif Pro" pitchFamily="34" charset="-122"/>
                <a:cs typeface="Source Serif Pro" pitchFamily="34" charset="-120"/>
              </a:rPr>
              <a:t>на</a:t>
            </a:r>
            <a:r>
              <a:rPr lang="en-US" sz="1350" dirty="0">
                <a:solidFill>
                  <a:srgbClr val="504C49"/>
                </a:solidFill>
                <a:latin typeface="Source Serif Pro" pitchFamily="34" charset="0"/>
                <a:ea typeface="Source Serif Pro" pitchFamily="34" charset="-122"/>
                <a:cs typeface="Source Serif Pro" pitchFamily="34" charset="-120"/>
              </a:rPr>
              <a:t> </a:t>
            </a:r>
            <a:r>
              <a:rPr lang="en-US" sz="1350" dirty="0">
                <a:solidFill>
                  <a:srgbClr val="504C49"/>
                </a:solidFill>
                <a:latin typeface="Source Serif Pro" pitchFamily="34" charset="0"/>
                <a:ea typeface="Source Serif Pro" pitchFamily="34" charset="-122"/>
              </a:rPr>
              <a:t>усунення порушень і запобігання </a:t>
            </a:r>
            <a:r>
              <a:rPr lang="en-US" sz="1350" dirty="0" err="1">
                <a:solidFill>
                  <a:srgbClr val="504C49"/>
                </a:solidFill>
                <a:latin typeface="Source Serif Pro" pitchFamily="34" charset="0"/>
                <a:ea typeface="Source Serif Pro" pitchFamily="34" charset="-122"/>
              </a:rPr>
              <a:t>їх</a:t>
            </a:r>
            <a:r>
              <a:rPr lang="en-US" sz="1350" dirty="0">
                <a:solidFill>
                  <a:srgbClr val="504C49"/>
                </a:solidFill>
                <a:latin typeface="Source Serif Pro" pitchFamily="34" charset="0"/>
                <a:ea typeface="Source Serif Pro" pitchFamily="34" charset="-122"/>
              </a:rPr>
              <a:t> </a:t>
            </a:r>
            <a:r>
              <a:rPr lang="en-US" sz="1350" dirty="0" err="1">
                <a:solidFill>
                  <a:srgbClr val="504C49"/>
                </a:solidFill>
                <a:latin typeface="Source Serif Pro" pitchFamily="34" charset="0"/>
                <a:ea typeface="Source Serif Pro" pitchFamily="34" charset="-122"/>
              </a:rPr>
              <a:t>повторенню</a:t>
            </a:r>
            <a:r>
              <a:rPr lang="en-US" sz="1350" dirty="0">
                <a:solidFill>
                  <a:srgbClr val="504C49"/>
                </a:solidFill>
                <a:latin typeface="Source Serif Pro" pitchFamily="34" charset="0"/>
                <a:ea typeface="Source Serif Pro" pitchFamily="34" charset="-122"/>
              </a:rPr>
              <a:t>.</a:t>
            </a:r>
            <a:endParaRPr lang="uk-UA" sz="1350" dirty="0">
              <a:solidFill>
                <a:srgbClr val="504C49"/>
              </a:solidFill>
              <a:latin typeface="Source Serif Pro" pitchFamily="34" charset="0"/>
              <a:ea typeface="Source Serif Pro" pitchFamily="34" charset="-122"/>
            </a:endParaRPr>
          </a:p>
          <a:p>
            <a:pPr indent="450215" algn="just"/>
            <a:r>
              <a:rPr lang="uk-UA" sz="1350" dirty="0">
                <a:solidFill>
                  <a:srgbClr val="504C49"/>
                </a:solidFill>
                <a:latin typeface="Source Serif Pro" pitchFamily="34" charset="0"/>
                <a:ea typeface="Source Serif Pro" pitchFamily="34" charset="-122"/>
              </a:rPr>
              <a:t>Дисциплінарна відповідальність настає за наявності трьох умов: </a:t>
            </a:r>
            <a:endParaRPr lang="ru-UA" sz="1350" dirty="0">
              <a:solidFill>
                <a:srgbClr val="504C49"/>
              </a:solidFill>
              <a:latin typeface="Source Serif Pro" pitchFamily="34" charset="0"/>
              <a:ea typeface="Source Serif Pro" pitchFamily="34" charset="-122"/>
            </a:endParaRPr>
          </a:p>
          <a:p>
            <a:pPr indent="450215" algn="just"/>
            <a:r>
              <a:rPr lang="uk-UA" sz="1350" dirty="0">
                <a:solidFill>
                  <a:srgbClr val="504C49"/>
                </a:solidFill>
                <a:latin typeface="Source Serif Pro" pitchFamily="34" charset="0"/>
                <a:ea typeface="Source Serif Pro" pitchFamily="34" charset="-122"/>
              </a:rPr>
              <a:t>– невиконання чи неналежне виконання працівником трудових обов'язків; </a:t>
            </a:r>
            <a:endParaRPr lang="ru-UA" sz="1350" dirty="0">
              <a:solidFill>
                <a:srgbClr val="504C49"/>
              </a:solidFill>
              <a:latin typeface="Source Serif Pro" pitchFamily="34" charset="0"/>
              <a:ea typeface="Source Serif Pro" pitchFamily="34" charset="-122"/>
            </a:endParaRPr>
          </a:p>
          <a:p>
            <a:pPr indent="450215" algn="just"/>
            <a:r>
              <a:rPr lang="uk-UA" sz="1350" dirty="0">
                <a:solidFill>
                  <a:srgbClr val="504C49"/>
                </a:solidFill>
                <a:latin typeface="Source Serif Pro" pitchFamily="34" charset="0"/>
                <a:ea typeface="Source Serif Pro" pitchFamily="34" charset="-122"/>
              </a:rPr>
              <a:t>– бездіяльність працівника чи перевищення ним своїх повноважень; </a:t>
            </a:r>
            <a:endParaRPr lang="ru-UA" sz="1350" dirty="0">
              <a:solidFill>
                <a:srgbClr val="504C49"/>
              </a:solidFill>
              <a:latin typeface="Source Serif Pro" pitchFamily="34" charset="0"/>
              <a:ea typeface="Source Serif Pro" pitchFamily="34" charset="-122"/>
            </a:endParaRPr>
          </a:p>
          <a:p>
            <a:pPr indent="450215" algn="just"/>
            <a:r>
              <a:rPr lang="uk-UA" sz="1350" dirty="0">
                <a:solidFill>
                  <a:srgbClr val="504C49"/>
                </a:solidFill>
                <a:latin typeface="Source Serif Pro" pitchFamily="34" charset="0"/>
                <a:ea typeface="Source Serif Pro" pitchFamily="34" charset="-122"/>
              </a:rPr>
              <a:t>– порушення працівником правових норм. </a:t>
            </a:r>
            <a:endParaRPr lang="ru-UA" sz="1350" dirty="0">
              <a:solidFill>
                <a:srgbClr val="504C49"/>
              </a:solidFill>
              <a:latin typeface="Source Serif Pro" pitchFamily="34" charset="0"/>
              <a:ea typeface="Source Serif Pro" pitchFamily="34" charset="-122"/>
            </a:endParaRPr>
          </a:p>
          <a:p>
            <a:pPr marL="0" indent="0">
              <a:lnSpc>
                <a:spcPts val="2200"/>
              </a:lnSpc>
              <a:buNone/>
            </a:pPr>
            <a:endParaRPr lang="en-US" sz="1350" dirty="0"/>
          </a:p>
        </p:txBody>
      </p:sp>
      <p:pic>
        <p:nvPicPr>
          <p:cNvPr id="6" name="Image 2" descr="preencoded.png"/>
          <p:cNvPicPr>
            <a:picLocks noChangeAspect="1"/>
          </p:cNvPicPr>
          <p:nvPr/>
        </p:nvPicPr>
        <p:blipFill>
          <a:blip r:embed="rId5"/>
          <a:stretch>
            <a:fillRect/>
          </a:stretch>
        </p:blipFill>
        <p:spPr>
          <a:xfrm>
            <a:off x="619839" y="2073712"/>
            <a:ext cx="885468" cy="1416725"/>
          </a:xfrm>
          <a:prstGeom prst="rect">
            <a:avLst/>
          </a:prstGeom>
        </p:spPr>
      </p:pic>
      <p:sp>
        <p:nvSpPr>
          <p:cNvPr id="7" name="Text 2"/>
          <p:cNvSpPr/>
          <p:nvPr/>
        </p:nvSpPr>
        <p:spPr>
          <a:xfrm>
            <a:off x="1770936" y="2250758"/>
            <a:ext cx="2213729" cy="276582"/>
          </a:xfrm>
          <a:prstGeom prst="rect">
            <a:avLst/>
          </a:prstGeom>
          <a:noFill/>
          <a:ln/>
        </p:spPr>
        <p:txBody>
          <a:bodyPr wrap="none" lIns="0" tIns="0" rIns="0" bIns="0" rtlCol="0" anchor="t"/>
          <a:lstStyle/>
          <a:p>
            <a:pPr marL="0" indent="0" algn="l">
              <a:lnSpc>
                <a:spcPts val="2150"/>
              </a:lnSpc>
              <a:buNone/>
            </a:pPr>
            <a:r>
              <a:rPr lang="en-US" sz="1700" dirty="0">
                <a:solidFill>
                  <a:srgbClr val="504C49"/>
                </a:solidFill>
                <a:latin typeface="Platypi" pitchFamily="34" charset="0"/>
                <a:ea typeface="Platypi" pitchFamily="34" charset="-122"/>
                <a:cs typeface="Platypi" pitchFamily="34" charset="-120"/>
              </a:rPr>
              <a:t>Попередження</a:t>
            </a:r>
            <a:endParaRPr lang="en-US" sz="1700" dirty="0"/>
          </a:p>
        </p:txBody>
      </p:sp>
      <p:sp>
        <p:nvSpPr>
          <p:cNvPr id="8" name="Text 3"/>
          <p:cNvSpPr/>
          <p:nvPr/>
        </p:nvSpPr>
        <p:spPr>
          <a:xfrm>
            <a:off x="1770936" y="2633543"/>
            <a:ext cx="6753225" cy="283250"/>
          </a:xfrm>
          <a:prstGeom prst="rect">
            <a:avLst/>
          </a:prstGeom>
          <a:noFill/>
          <a:ln/>
        </p:spPr>
        <p:txBody>
          <a:bodyPr wrap="none" lIns="0" tIns="0" rIns="0" bIns="0" rtlCol="0" anchor="t"/>
          <a:lstStyle/>
          <a:p>
            <a:pPr marL="0" indent="0" algn="l">
              <a:lnSpc>
                <a:spcPts val="2200"/>
              </a:lnSpc>
              <a:buNone/>
            </a:pPr>
            <a:r>
              <a:rPr lang="en-US" sz="1350" dirty="0">
                <a:solidFill>
                  <a:srgbClr val="504C49"/>
                </a:solidFill>
                <a:latin typeface="Source Serif Pro" pitchFamily="34" charset="0"/>
                <a:ea typeface="Source Serif Pro" pitchFamily="34" charset="-122"/>
                <a:cs typeface="Source Serif Pro" pitchFamily="34" charset="-120"/>
              </a:rPr>
              <a:t>Усна або письмова форма для виправлення порушення.</a:t>
            </a:r>
            <a:endParaRPr lang="en-US" sz="1350" dirty="0"/>
          </a:p>
        </p:txBody>
      </p:sp>
      <p:pic>
        <p:nvPicPr>
          <p:cNvPr id="9" name="Image 3" descr="preencoded.png"/>
          <p:cNvPicPr>
            <a:picLocks noChangeAspect="1"/>
          </p:cNvPicPr>
          <p:nvPr/>
        </p:nvPicPr>
        <p:blipFill>
          <a:blip r:embed="rId6"/>
          <a:stretch>
            <a:fillRect/>
          </a:stretch>
        </p:blipFill>
        <p:spPr>
          <a:xfrm>
            <a:off x="619839" y="3490436"/>
            <a:ext cx="885468" cy="1416725"/>
          </a:xfrm>
          <a:prstGeom prst="rect">
            <a:avLst/>
          </a:prstGeom>
        </p:spPr>
      </p:pic>
      <p:sp>
        <p:nvSpPr>
          <p:cNvPr id="10" name="Text 4"/>
          <p:cNvSpPr/>
          <p:nvPr/>
        </p:nvSpPr>
        <p:spPr>
          <a:xfrm>
            <a:off x="1770936" y="3667482"/>
            <a:ext cx="2213729" cy="276582"/>
          </a:xfrm>
          <a:prstGeom prst="rect">
            <a:avLst/>
          </a:prstGeom>
          <a:noFill/>
          <a:ln/>
        </p:spPr>
        <p:txBody>
          <a:bodyPr wrap="none" lIns="0" tIns="0" rIns="0" bIns="0" rtlCol="0" anchor="t"/>
          <a:lstStyle/>
          <a:p>
            <a:pPr marL="0" indent="0" algn="l">
              <a:lnSpc>
                <a:spcPts val="2150"/>
              </a:lnSpc>
              <a:buNone/>
            </a:pPr>
            <a:r>
              <a:rPr lang="en-US" sz="1700" dirty="0">
                <a:solidFill>
                  <a:srgbClr val="504C49"/>
                </a:solidFill>
                <a:latin typeface="Platypi" pitchFamily="34" charset="0"/>
                <a:ea typeface="Platypi" pitchFamily="34" charset="-122"/>
                <a:cs typeface="Platypi" pitchFamily="34" charset="-120"/>
              </a:rPr>
              <a:t>Зауваження</a:t>
            </a:r>
            <a:endParaRPr lang="en-US" sz="1700" dirty="0"/>
          </a:p>
        </p:txBody>
      </p:sp>
      <p:sp>
        <p:nvSpPr>
          <p:cNvPr id="11" name="Text 5"/>
          <p:cNvSpPr/>
          <p:nvPr/>
        </p:nvSpPr>
        <p:spPr>
          <a:xfrm>
            <a:off x="1770936" y="4050268"/>
            <a:ext cx="6753225" cy="283250"/>
          </a:xfrm>
          <a:prstGeom prst="rect">
            <a:avLst/>
          </a:prstGeom>
          <a:noFill/>
          <a:ln/>
        </p:spPr>
        <p:txBody>
          <a:bodyPr wrap="none" lIns="0" tIns="0" rIns="0" bIns="0" rtlCol="0" anchor="t"/>
          <a:lstStyle/>
          <a:p>
            <a:pPr marL="0" indent="0" algn="l">
              <a:lnSpc>
                <a:spcPts val="2200"/>
              </a:lnSpc>
              <a:buNone/>
            </a:pPr>
            <a:r>
              <a:rPr lang="en-US" sz="1350" dirty="0">
                <a:solidFill>
                  <a:srgbClr val="504C49"/>
                </a:solidFill>
                <a:latin typeface="Source Serif Pro" pitchFamily="34" charset="0"/>
                <a:ea typeface="Source Serif Pro" pitchFamily="34" charset="-122"/>
                <a:cs typeface="Source Serif Pro" pitchFamily="34" charset="-120"/>
              </a:rPr>
              <a:t>Письмова форма для фіксації порушення та зобов'язання його усунути.</a:t>
            </a:r>
            <a:endParaRPr lang="en-US" sz="1350" dirty="0"/>
          </a:p>
        </p:txBody>
      </p:sp>
      <p:pic>
        <p:nvPicPr>
          <p:cNvPr id="12" name="Image 4" descr="preencoded.png"/>
          <p:cNvPicPr>
            <a:picLocks noChangeAspect="1"/>
          </p:cNvPicPr>
          <p:nvPr/>
        </p:nvPicPr>
        <p:blipFill>
          <a:blip r:embed="rId7"/>
          <a:stretch>
            <a:fillRect/>
          </a:stretch>
        </p:blipFill>
        <p:spPr>
          <a:xfrm>
            <a:off x="619839" y="4907161"/>
            <a:ext cx="885468" cy="1416725"/>
          </a:xfrm>
          <a:prstGeom prst="rect">
            <a:avLst/>
          </a:prstGeom>
        </p:spPr>
      </p:pic>
      <p:sp>
        <p:nvSpPr>
          <p:cNvPr id="13" name="Text 6"/>
          <p:cNvSpPr/>
          <p:nvPr/>
        </p:nvSpPr>
        <p:spPr>
          <a:xfrm>
            <a:off x="1770936" y="5084207"/>
            <a:ext cx="2213729" cy="276582"/>
          </a:xfrm>
          <a:prstGeom prst="rect">
            <a:avLst/>
          </a:prstGeom>
          <a:noFill/>
          <a:ln/>
        </p:spPr>
        <p:txBody>
          <a:bodyPr wrap="none" lIns="0" tIns="0" rIns="0" bIns="0" rtlCol="0" anchor="t"/>
          <a:lstStyle/>
          <a:p>
            <a:pPr marL="0" indent="0" algn="l">
              <a:lnSpc>
                <a:spcPts val="2150"/>
              </a:lnSpc>
              <a:buNone/>
            </a:pPr>
            <a:r>
              <a:rPr lang="en-US" sz="1700" dirty="0">
                <a:solidFill>
                  <a:srgbClr val="504C49"/>
                </a:solidFill>
                <a:latin typeface="Platypi" pitchFamily="34" charset="0"/>
                <a:ea typeface="Platypi" pitchFamily="34" charset="-122"/>
                <a:cs typeface="Platypi" pitchFamily="34" charset="-120"/>
              </a:rPr>
              <a:t>Догана</a:t>
            </a:r>
            <a:endParaRPr lang="en-US" sz="1700" dirty="0"/>
          </a:p>
        </p:txBody>
      </p:sp>
      <p:sp>
        <p:nvSpPr>
          <p:cNvPr id="14" name="Text 7"/>
          <p:cNvSpPr/>
          <p:nvPr/>
        </p:nvSpPr>
        <p:spPr>
          <a:xfrm>
            <a:off x="1770936" y="5466993"/>
            <a:ext cx="6753225" cy="283250"/>
          </a:xfrm>
          <a:prstGeom prst="rect">
            <a:avLst/>
          </a:prstGeom>
          <a:noFill/>
          <a:ln/>
        </p:spPr>
        <p:txBody>
          <a:bodyPr wrap="none" lIns="0" tIns="0" rIns="0" bIns="0" rtlCol="0" anchor="t"/>
          <a:lstStyle/>
          <a:p>
            <a:pPr marL="0" indent="0" algn="l">
              <a:lnSpc>
                <a:spcPts val="2200"/>
              </a:lnSpc>
              <a:buNone/>
            </a:pPr>
            <a:r>
              <a:rPr lang="en-US" sz="1350" dirty="0">
                <a:solidFill>
                  <a:srgbClr val="504C49"/>
                </a:solidFill>
                <a:latin typeface="Source Serif Pro" pitchFamily="34" charset="0"/>
                <a:ea typeface="Source Serif Pro" pitchFamily="34" charset="-122"/>
                <a:cs typeface="Source Serif Pro" pitchFamily="34" charset="-120"/>
              </a:rPr>
              <a:t>Офіційний документ про порушення, який вноситься до трудової книжки.</a:t>
            </a:r>
            <a:endParaRPr lang="en-US" sz="1350" dirty="0"/>
          </a:p>
        </p:txBody>
      </p:sp>
      <p:pic>
        <p:nvPicPr>
          <p:cNvPr id="15" name="Image 5" descr="preencoded.png"/>
          <p:cNvPicPr>
            <a:picLocks noChangeAspect="1"/>
          </p:cNvPicPr>
          <p:nvPr/>
        </p:nvPicPr>
        <p:blipFill>
          <a:blip r:embed="rId8"/>
          <a:stretch>
            <a:fillRect/>
          </a:stretch>
        </p:blipFill>
        <p:spPr>
          <a:xfrm>
            <a:off x="619839" y="6323886"/>
            <a:ext cx="885468" cy="1416725"/>
          </a:xfrm>
          <a:prstGeom prst="rect">
            <a:avLst/>
          </a:prstGeom>
        </p:spPr>
      </p:pic>
      <p:sp>
        <p:nvSpPr>
          <p:cNvPr id="16" name="Text 8"/>
          <p:cNvSpPr/>
          <p:nvPr/>
        </p:nvSpPr>
        <p:spPr>
          <a:xfrm>
            <a:off x="1770936" y="6500932"/>
            <a:ext cx="2213729" cy="276582"/>
          </a:xfrm>
          <a:prstGeom prst="rect">
            <a:avLst/>
          </a:prstGeom>
          <a:noFill/>
          <a:ln/>
        </p:spPr>
        <p:txBody>
          <a:bodyPr wrap="none" lIns="0" tIns="0" rIns="0" bIns="0" rtlCol="0" anchor="t"/>
          <a:lstStyle/>
          <a:p>
            <a:pPr marL="0" indent="0" algn="l">
              <a:lnSpc>
                <a:spcPts val="2150"/>
              </a:lnSpc>
              <a:buNone/>
            </a:pPr>
            <a:r>
              <a:rPr lang="en-US" sz="1700" dirty="0">
                <a:solidFill>
                  <a:srgbClr val="504C49"/>
                </a:solidFill>
                <a:latin typeface="Platypi" pitchFamily="34" charset="0"/>
                <a:ea typeface="Platypi" pitchFamily="34" charset="-122"/>
                <a:cs typeface="Platypi" pitchFamily="34" charset="-120"/>
              </a:rPr>
              <a:t>Звільнення</a:t>
            </a:r>
            <a:endParaRPr lang="en-US" sz="1700" dirty="0"/>
          </a:p>
        </p:txBody>
      </p:sp>
      <p:sp>
        <p:nvSpPr>
          <p:cNvPr id="17" name="Text 9"/>
          <p:cNvSpPr/>
          <p:nvPr/>
        </p:nvSpPr>
        <p:spPr>
          <a:xfrm>
            <a:off x="1770936" y="6883718"/>
            <a:ext cx="6753225" cy="283250"/>
          </a:xfrm>
          <a:prstGeom prst="rect">
            <a:avLst/>
          </a:prstGeom>
          <a:noFill/>
          <a:ln/>
        </p:spPr>
        <p:txBody>
          <a:bodyPr wrap="none" lIns="0" tIns="0" rIns="0" bIns="0" rtlCol="0" anchor="t"/>
          <a:lstStyle/>
          <a:p>
            <a:pPr marL="0" indent="0" algn="l">
              <a:lnSpc>
                <a:spcPts val="2200"/>
              </a:lnSpc>
              <a:buNone/>
            </a:pPr>
            <a:r>
              <a:rPr lang="en-US" sz="1350" dirty="0">
                <a:solidFill>
                  <a:srgbClr val="504C49"/>
                </a:solidFill>
                <a:latin typeface="Source Serif Pro" pitchFamily="34" charset="0"/>
                <a:ea typeface="Source Serif Pro" pitchFamily="34" charset="-122"/>
                <a:cs typeface="Source Serif Pro" pitchFamily="34" charset="-120"/>
              </a:rPr>
              <a:t>Найсуворіша міра впливу, що застосовується за грубі порушення.</a:t>
            </a:r>
            <a:endParaRPr lang="en-US" sz="1350" dirty="0"/>
          </a:p>
        </p:txBody>
      </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0"/>
          <p:cNvSpPr/>
          <p:nvPr/>
        </p:nvSpPr>
        <p:spPr>
          <a:xfrm>
            <a:off x="6280190" y="1606987"/>
            <a:ext cx="7556421" cy="2934653"/>
          </a:xfrm>
          <a:prstGeom prst="rect">
            <a:avLst/>
          </a:prstGeom>
          <a:noFill/>
          <a:ln/>
        </p:spPr>
        <p:txBody>
          <a:bodyPr wrap="square" lIns="0" tIns="0" rIns="0" bIns="0" rtlCol="0" anchor="t"/>
          <a:lstStyle/>
          <a:p>
            <a:pPr marL="0" indent="0">
              <a:lnSpc>
                <a:spcPts val="7700"/>
              </a:lnSpc>
              <a:buNone/>
            </a:pPr>
            <a:r>
              <a:rPr lang="en-US" sz="6150" dirty="0">
                <a:solidFill>
                  <a:srgbClr val="201B18"/>
                </a:solidFill>
                <a:latin typeface="Platypi" pitchFamily="34" charset="0"/>
                <a:ea typeface="Platypi" pitchFamily="34" charset="-122"/>
                <a:cs typeface="Platypi" pitchFamily="34" charset="-120"/>
              </a:rPr>
              <a:t>Економічні методи управління персоналом</a:t>
            </a:r>
            <a:endParaRPr lang="en-US" sz="6150" dirty="0"/>
          </a:p>
        </p:txBody>
      </p:sp>
      <p:sp>
        <p:nvSpPr>
          <p:cNvPr id="5" name="Text 1"/>
          <p:cNvSpPr/>
          <p:nvPr/>
        </p:nvSpPr>
        <p:spPr>
          <a:xfrm>
            <a:off x="6280190" y="4881801"/>
            <a:ext cx="7556421" cy="1088708"/>
          </a:xfrm>
          <a:prstGeom prst="rect">
            <a:avLst/>
          </a:prstGeom>
          <a:noFill/>
          <a:ln/>
        </p:spPr>
        <p:txBody>
          <a:bodyPr wrap="square" lIns="0" tIns="0" rIns="0" bIns="0" rtlCol="0" anchor="t"/>
          <a:lstStyle/>
          <a:p>
            <a:pPr marL="0" indent="0" algn="just">
              <a:lnSpc>
                <a:spcPts val="2850"/>
              </a:lnSpc>
              <a:buNone/>
            </a:pPr>
            <a:r>
              <a:rPr lang="en-US" sz="1750" dirty="0">
                <a:solidFill>
                  <a:srgbClr val="504C49"/>
                </a:solidFill>
                <a:latin typeface="Source Serif Pro" pitchFamily="34" charset="0"/>
                <a:ea typeface="Source Serif Pro" pitchFamily="34" charset="-122"/>
                <a:cs typeface="Source Serif Pro" pitchFamily="34" charset="-120"/>
              </a:rPr>
              <a:t>Економічні методи управління персоналом - це важливий інструмент для будь-якої компанії, який допомагає ефективно використовувати людські ресурси для досягнення цілей бізнесу.</a:t>
            </a:r>
            <a:endParaRPr lang="en-US" sz="1750" dirty="0"/>
          </a:p>
        </p:txBody>
      </p:sp>
      <p:sp>
        <p:nvSpPr>
          <p:cNvPr id="6" name="Shape 2"/>
          <p:cNvSpPr/>
          <p:nvPr/>
        </p:nvSpPr>
        <p:spPr>
          <a:xfrm>
            <a:off x="6280190" y="6242566"/>
            <a:ext cx="362903" cy="362903"/>
          </a:xfrm>
          <a:prstGeom prst="roundRect">
            <a:avLst>
              <a:gd name="adj" fmla="val 25194296"/>
            </a:avLst>
          </a:prstGeom>
          <a:noFill/>
          <a:ln w="7620">
            <a:solidFill>
              <a:srgbClr val="FFFFFF"/>
            </a:solidFill>
            <a:prstDash val="solid"/>
          </a:ln>
        </p:spPr>
      </p:sp>
      <p:pic>
        <p:nvPicPr>
          <p:cNvPr id="9" name="Image 0" descr="preencoded.png">
            <a:extLst>
              <a:ext uri="{FF2B5EF4-FFF2-40B4-BE49-F238E27FC236}">
                <a16:creationId xmlns:a16="http://schemas.microsoft.com/office/drawing/2014/main" id="{D10EDCED-8811-949D-BAE6-6A4E74723F09}"/>
              </a:ext>
            </a:extLst>
          </p:cNvPr>
          <p:cNvPicPr>
            <a:picLocks noChangeAspect="1"/>
          </p:cNvPicPr>
          <p:nvPr/>
        </p:nvPicPr>
        <p:blipFill>
          <a:blip r:embed="rId3"/>
          <a:stretch>
            <a:fillRect/>
          </a:stretch>
        </p:blipFill>
        <p:spPr>
          <a:xfrm>
            <a:off x="0" y="7709774"/>
            <a:ext cx="14630400" cy="511134"/>
          </a:xfrm>
          <a:prstGeom prst="rect">
            <a:avLst/>
          </a:prstGeom>
        </p:spPr>
      </p:pic>
      <p:pic>
        <p:nvPicPr>
          <p:cNvPr id="10" name="Image 0" descr="preencoded.png"/>
          <p:cNvPicPr>
            <a:picLocks noChangeAspect="1"/>
          </p:cNvPicPr>
          <p:nvPr/>
        </p:nvPicPr>
        <p:blipFill>
          <a:blip r:embed="rId4"/>
          <a:stretch>
            <a:fillRect/>
          </a:stretch>
        </p:blipFill>
        <p:spPr>
          <a:xfrm>
            <a:off x="0" y="0"/>
            <a:ext cx="5486400" cy="8229600"/>
          </a:xfrm>
          <a:prstGeom prst="rect">
            <a:avLst/>
          </a:prstGeom>
        </p:spPr>
      </p:pic>
      <p:pic>
        <p:nvPicPr>
          <p:cNvPr id="11" name="Image 1" descr="preencoded.png"/>
          <p:cNvPicPr>
            <a:picLocks noChangeAspect="1"/>
          </p:cNvPicPr>
          <p:nvPr/>
        </p:nvPicPr>
        <p:blipFill>
          <a:blip r:embed="rId5"/>
          <a:stretch>
            <a:fillRect/>
          </a:stretch>
        </p:blipFill>
        <p:spPr>
          <a:xfrm>
            <a:off x="391890" y="1922920"/>
            <a:ext cx="4919186" cy="3278148"/>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4" name="Text 0"/>
          <p:cNvSpPr/>
          <p:nvPr/>
        </p:nvSpPr>
        <p:spPr>
          <a:xfrm>
            <a:off x="6221730" y="741283"/>
            <a:ext cx="7673340" cy="1313259"/>
          </a:xfrm>
          <a:prstGeom prst="rect">
            <a:avLst/>
          </a:prstGeom>
          <a:noFill/>
          <a:ln/>
        </p:spPr>
        <p:txBody>
          <a:bodyPr wrap="square" lIns="0" tIns="0" rIns="0" bIns="0" rtlCol="0" anchor="t"/>
          <a:lstStyle/>
          <a:p>
            <a:pPr marL="0" indent="0">
              <a:lnSpc>
                <a:spcPts val="5150"/>
              </a:lnSpc>
              <a:buNone/>
            </a:pPr>
            <a:r>
              <a:rPr lang="en-US" sz="4100" dirty="0">
                <a:solidFill>
                  <a:srgbClr val="201B18"/>
                </a:solidFill>
                <a:latin typeface="Platypi" pitchFamily="34" charset="0"/>
                <a:ea typeface="Platypi" pitchFamily="34" charset="-122"/>
                <a:cs typeface="Platypi" pitchFamily="34" charset="-120"/>
              </a:rPr>
              <a:t>Економічні методи управління персоналом</a:t>
            </a:r>
            <a:endParaRPr lang="en-US" sz="4100" dirty="0"/>
          </a:p>
        </p:txBody>
      </p:sp>
      <p:sp>
        <p:nvSpPr>
          <p:cNvPr id="5" name="Shape 1"/>
          <p:cNvSpPr/>
          <p:nvPr/>
        </p:nvSpPr>
        <p:spPr>
          <a:xfrm>
            <a:off x="6221730" y="2369582"/>
            <a:ext cx="7673340" cy="5118735"/>
          </a:xfrm>
          <a:prstGeom prst="roundRect">
            <a:avLst>
              <a:gd name="adj" fmla="val 616"/>
            </a:avLst>
          </a:prstGeom>
          <a:noFill/>
          <a:ln w="7620">
            <a:solidFill>
              <a:srgbClr val="000000">
                <a:alpha val="8000"/>
              </a:srgbClr>
            </a:solidFill>
            <a:prstDash val="solid"/>
          </a:ln>
        </p:spPr>
      </p:sp>
      <p:sp>
        <p:nvSpPr>
          <p:cNvPr id="6" name="Shape 2"/>
          <p:cNvSpPr/>
          <p:nvPr/>
        </p:nvSpPr>
        <p:spPr>
          <a:xfrm>
            <a:off x="6229350" y="2377202"/>
            <a:ext cx="7658100" cy="603409"/>
          </a:xfrm>
          <a:prstGeom prst="rect">
            <a:avLst/>
          </a:prstGeom>
          <a:solidFill>
            <a:srgbClr val="FFFFFF">
              <a:alpha val="4000"/>
            </a:srgbClr>
          </a:solidFill>
          <a:ln/>
        </p:spPr>
      </p:sp>
      <p:sp>
        <p:nvSpPr>
          <p:cNvPr id="7" name="Text 3"/>
          <p:cNvSpPr/>
          <p:nvPr/>
        </p:nvSpPr>
        <p:spPr>
          <a:xfrm>
            <a:off x="6439376" y="2510790"/>
            <a:ext cx="3405187" cy="336233"/>
          </a:xfrm>
          <a:prstGeom prst="rect">
            <a:avLst/>
          </a:prstGeom>
          <a:noFill/>
          <a:ln/>
        </p:spPr>
        <p:txBody>
          <a:bodyPr wrap="none" lIns="0" tIns="0" rIns="0" bIns="0" rtlCol="0" anchor="t"/>
          <a:lstStyle/>
          <a:p>
            <a:pPr marL="0" indent="0">
              <a:lnSpc>
                <a:spcPts val="2600"/>
              </a:lnSpc>
              <a:buNone/>
            </a:pPr>
            <a:r>
              <a:rPr lang="en-US" sz="1650" dirty="0">
                <a:solidFill>
                  <a:srgbClr val="504C49"/>
                </a:solidFill>
                <a:latin typeface="Source Serif Pro" pitchFamily="34" charset="0"/>
                <a:ea typeface="Source Serif Pro" pitchFamily="34" charset="-122"/>
                <a:cs typeface="Source Serif Pro" pitchFamily="34" charset="-120"/>
              </a:rPr>
              <a:t>Метод</a:t>
            </a:r>
            <a:endParaRPr lang="en-US" sz="1650" dirty="0"/>
          </a:p>
        </p:txBody>
      </p:sp>
      <p:sp>
        <p:nvSpPr>
          <p:cNvPr id="8" name="Text 4"/>
          <p:cNvSpPr/>
          <p:nvPr/>
        </p:nvSpPr>
        <p:spPr>
          <a:xfrm>
            <a:off x="10272236" y="2510790"/>
            <a:ext cx="3405187" cy="336233"/>
          </a:xfrm>
          <a:prstGeom prst="rect">
            <a:avLst/>
          </a:prstGeom>
          <a:noFill/>
          <a:ln/>
        </p:spPr>
        <p:txBody>
          <a:bodyPr wrap="none" lIns="0" tIns="0" rIns="0" bIns="0" rtlCol="0" anchor="t"/>
          <a:lstStyle/>
          <a:p>
            <a:pPr marL="0" indent="0">
              <a:lnSpc>
                <a:spcPts val="2600"/>
              </a:lnSpc>
              <a:buNone/>
            </a:pPr>
            <a:r>
              <a:rPr lang="en-US" sz="1650" dirty="0">
                <a:solidFill>
                  <a:srgbClr val="504C49"/>
                </a:solidFill>
                <a:latin typeface="Source Serif Pro" pitchFamily="34" charset="0"/>
                <a:ea typeface="Source Serif Pro" pitchFamily="34" charset="-122"/>
                <a:cs typeface="Source Serif Pro" pitchFamily="34" charset="-120"/>
              </a:rPr>
              <a:t>Опис</a:t>
            </a:r>
            <a:endParaRPr lang="en-US" sz="1650" dirty="0"/>
          </a:p>
        </p:txBody>
      </p:sp>
      <p:sp>
        <p:nvSpPr>
          <p:cNvPr id="9" name="Shape 5"/>
          <p:cNvSpPr/>
          <p:nvPr/>
        </p:nvSpPr>
        <p:spPr>
          <a:xfrm>
            <a:off x="6229350" y="2980611"/>
            <a:ext cx="7658100" cy="1275874"/>
          </a:xfrm>
          <a:prstGeom prst="rect">
            <a:avLst/>
          </a:prstGeom>
          <a:solidFill>
            <a:srgbClr val="000000">
              <a:alpha val="4000"/>
            </a:srgbClr>
          </a:solidFill>
          <a:ln/>
        </p:spPr>
      </p:sp>
      <p:sp>
        <p:nvSpPr>
          <p:cNvPr id="10" name="Text 6"/>
          <p:cNvSpPr/>
          <p:nvPr/>
        </p:nvSpPr>
        <p:spPr>
          <a:xfrm>
            <a:off x="6439376" y="3114199"/>
            <a:ext cx="3405187" cy="336233"/>
          </a:xfrm>
          <a:prstGeom prst="rect">
            <a:avLst/>
          </a:prstGeom>
          <a:noFill/>
          <a:ln/>
        </p:spPr>
        <p:txBody>
          <a:bodyPr wrap="none" lIns="0" tIns="0" rIns="0" bIns="0" rtlCol="0" anchor="t"/>
          <a:lstStyle/>
          <a:p>
            <a:pPr marL="0" indent="0">
              <a:lnSpc>
                <a:spcPts val="2600"/>
              </a:lnSpc>
              <a:buNone/>
            </a:pPr>
            <a:r>
              <a:rPr lang="en-US" sz="1650" dirty="0">
                <a:solidFill>
                  <a:srgbClr val="504C49"/>
                </a:solidFill>
                <a:latin typeface="Source Serif Pro" pitchFamily="34" charset="0"/>
                <a:ea typeface="Source Serif Pro" pitchFamily="34" charset="-122"/>
                <a:cs typeface="Source Serif Pro" pitchFamily="34" charset="-120"/>
              </a:rPr>
              <a:t>Заробітна плата</a:t>
            </a:r>
            <a:endParaRPr lang="en-US" sz="1650" dirty="0"/>
          </a:p>
        </p:txBody>
      </p:sp>
      <p:sp>
        <p:nvSpPr>
          <p:cNvPr id="11" name="Text 7"/>
          <p:cNvSpPr/>
          <p:nvPr/>
        </p:nvSpPr>
        <p:spPr>
          <a:xfrm>
            <a:off x="10272236" y="3114199"/>
            <a:ext cx="3405187" cy="1008698"/>
          </a:xfrm>
          <a:prstGeom prst="rect">
            <a:avLst/>
          </a:prstGeom>
          <a:noFill/>
          <a:ln/>
        </p:spPr>
        <p:txBody>
          <a:bodyPr wrap="square" lIns="0" tIns="0" rIns="0" bIns="0" rtlCol="0" anchor="t"/>
          <a:lstStyle/>
          <a:p>
            <a:pPr marL="0" indent="0">
              <a:lnSpc>
                <a:spcPts val="2600"/>
              </a:lnSpc>
              <a:buNone/>
            </a:pPr>
            <a:r>
              <a:rPr lang="en-US" sz="1650" dirty="0">
                <a:solidFill>
                  <a:srgbClr val="504C49"/>
                </a:solidFill>
                <a:latin typeface="Source Serif Pro" pitchFamily="34" charset="0"/>
                <a:ea typeface="Source Serif Pro" pitchFamily="34" charset="-122"/>
                <a:cs typeface="Source Serif Pro" pitchFamily="34" charset="-120"/>
              </a:rPr>
              <a:t>Визначення рівня заробітної плати, премій та інших виплат залежно від результатів праці.</a:t>
            </a:r>
            <a:endParaRPr lang="en-US" sz="1650" dirty="0"/>
          </a:p>
        </p:txBody>
      </p:sp>
      <p:sp>
        <p:nvSpPr>
          <p:cNvPr id="12" name="Shape 8"/>
          <p:cNvSpPr/>
          <p:nvPr/>
        </p:nvSpPr>
        <p:spPr>
          <a:xfrm>
            <a:off x="6229350" y="4256484"/>
            <a:ext cx="7658100" cy="1612106"/>
          </a:xfrm>
          <a:prstGeom prst="rect">
            <a:avLst/>
          </a:prstGeom>
          <a:solidFill>
            <a:srgbClr val="FFFFFF">
              <a:alpha val="4000"/>
            </a:srgbClr>
          </a:solidFill>
          <a:ln/>
        </p:spPr>
      </p:sp>
      <p:sp>
        <p:nvSpPr>
          <p:cNvPr id="13" name="Text 9"/>
          <p:cNvSpPr/>
          <p:nvPr/>
        </p:nvSpPr>
        <p:spPr>
          <a:xfrm>
            <a:off x="6439376" y="4390073"/>
            <a:ext cx="3405187" cy="336233"/>
          </a:xfrm>
          <a:prstGeom prst="rect">
            <a:avLst/>
          </a:prstGeom>
          <a:noFill/>
          <a:ln/>
        </p:spPr>
        <p:txBody>
          <a:bodyPr wrap="none" lIns="0" tIns="0" rIns="0" bIns="0" rtlCol="0" anchor="t"/>
          <a:lstStyle/>
          <a:p>
            <a:pPr marL="0" indent="0">
              <a:lnSpc>
                <a:spcPts val="2600"/>
              </a:lnSpc>
              <a:buNone/>
            </a:pPr>
            <a:r>
              <a:rPr lang="en-US" sz="1650" dirty="0">
                <a:solidFill>
                  <a:srgbClr val="504C49"/>
                </a:solidFill>
                <a:latin typeface="Source Serif Pro" pitchFamily="34" charset="0"/>
                <a:ea typeface="Source Serif Pro" pitchFamily="34" charset="-122"/>
                <a:cs typeface="Source Serif Pro" pitchFamily="34" charset="-120"/>
              </a:rPr>
              <a:t>Бонусні системи</a:t>
            </a:r>
            <a:endParaRPr lang="en-US" sz="1650" dirty="0"/>
          </a:p>
        </p:txBody>
      </p:sp>
      <p:sp>
        <p:nvSpPr>
          <p:cNvPr id="14" name="Text 10"/>
          <p:cNvSpPr/>
          <p:nvPr/>
        </p:nvSpPr>
        <p:spPr>
          <a:xfrm>
            <a:off x="10272236" y="4390073"/>
            <a:ext cx="3405187" cy="1344930"/>
          </a:xfrm>
          <a:prstGeom prst="rect">
            <a:avLst/>
          </a:prstGeom>
          <a:noFill/>
          <a:ln/>
        </p:spPr>
        <p:txBody>
          <a:bodyPr wrap="square" lIns="0" tIns="0" rIns="0" bIns="0" rtlCol="0" anchor="t"/>
          <a:lstStyle/>
          <a:p>
            <a:pPr marL="0" indent="0">
              <a:lnSpc>
                <a:spcPts val="2600"/>
              </a:lnSpc>
              <a:buNone/>
            </a:pPr>
            <a:r>
              <a:rPr lang="en-US" sz="1650" dirty="0">
                <a:solidFill>
                  <a:srgbClr val="504C49"/>
                </a:solidFill>
                <a:latin typeface="Source Serif Pro" pitchFamily="34" charset="0"/>
                <a:ea typeface="Source Serif Pro" pitchFamily="34" charset="-122"/>
                <a:cs typeface="Source Serif Pro" pitchFamily="34" charset="-120"/>
              </a:rPr>
              <a:t>Встановлення бонусів за досягнення визначених показників ефективності та продуктивності.</a:t>
            </a:r>
            <a:endParaRPr lang="en-US" sz="1650" dirty="0"/>
          </a:p>
        </p:txBody>
      </p:sp>
      <p:sp>
        <p:nvSpPr>
          <p:cNvPr id="15" name="Shape 11"/>
          <p:cNvSpPr/>
          <p:nvPr/>
        </p:nvSpPr>
        <p:spPr>
          <a:xfrm>
            <a:off x="6229350" y="5868591"/>
            <a:ext cx="7658100" cy="1612106"/>
          </a:xfrm>
          <a:prstGeom prst="rect">
            <a:avLst/>
          </a:prstGeom>
          <a:solidFill>
            <a:srgbClr val="000000">
              <a:alpha val="4000"/>
            </a:srgbClr>
          </a:solidFill>
          <a:ln/>
        </p:spPr>
      </p:sp>
      <p:sp>
        <p:nvSpPr>
          <p:cNvPr id="16" name="Text 12"/>
          <p:cNvSpPr/>
          <p:nvPr/>
        </p:nvSpPr>
        <p:spPr>
          <a:xfrm>
            <a:off x="6439376" y="6002179"/>
            <a:ext cx="3405187" cy="336233"/>
          </a:xfrm>
          <a:prstGeom prst="rect">
            <a:avLst/>
          </a:prstGeom>
          <a:noFill/>
          <a:ln/>
        </p:spPr>
        <p:txBody>
          <a:bodyPr wrap="none" lIns="0" tIns="0" rIns="0" bIns="0" rtlCol="0" anchor="t"/>
          <a:lstStyle/>
          <a:p>
            <a:pPr marL="0" indent="0">
              <a:lnSpc>
                <a:spcPts val="2600"/>
              </a:lnSpc>
              <a:buNone/>
            </a:pPr>
            <a:r>
              <a:rPr lang="en-US" sz="1650" dirty="0">
                <a:solidFill>
                  <a:srgbClr val="504C49"/>
                </a:solidFill>
                <a:latin typeface="Source Serif Pro" pitchFamily="34" charset="0"/>
                <a:ea typeface="Source Serif Pro" pitchFamily="34" charset="-122"/>
                <a:cs typeface="Source Serif Pro" pitchFamily="34" charset="-120"/>
              </a:rPr>
              <a:t>Соціальні пільги</a:t>
            </a:r>
            <a:endParaRPr lang="en-US" sz="1650" dirty="0"/>
          </a:p>
        </p:txBody>
      </p:sp>
      <p:sp>
        <p:nvSpPr>
          <p:cNvPr id="17" name="Text 13"/>
          <p:cNvSpPr/>
          <p:nvPr/>
        </p:nvSpPr>
        <p:spPr>
          <a:xfrm>
            <a:off x="10272236" y="6002179"/>
            <a:ext cx="3405187" cy="1344930"/>
          </a:xfrm>
          <a:prstGeom prst="rect">
            <a:avLst/>
          </a:prstGeom>
          <a:noFill/>
          <a:ln/>
        </p:spPr>
        <p:txBody>
          <a:bodyPr wrap="square" lIns="0" tIns="0" rIns="0" bIns="0" rtlCol="0" anchor="t"/>
          <a:lstStyle/>
          <a:p>
            <a:pPr marL="0" indent="0">
              <a:lnSpc>
                <a:spcPts val="2600"/>
              </a:lnSpc>
              <a:buNone/>
            </a:pPr>
            <a:r>
              <a:rPr lang="en-US" sz="1650" dirty="0">
                <a:solidFill>
                  <a:srgbClr val="504C49"/>
                </a:solidFill>
                <a:latin typeface="Source Serif Pro" pitchFamily="34" charset="0"/>
                <a:ea typeface="Source Serif Pro" pitchFamily="34" charset="-122"/>
                <a:cs typeface="Source Serif Pro" pitchFamily="34" charset="-120"/>
              </a:rPr>
              <a:t>Надання працівникам соціальних пільг та компенсацій для підвищення їх мотивації і задоволення.</a:t>
            </a:r>
            <a:endParaRPr lang="en-US" sz="1650" dirty="0"/>
          </a:p>
        </p:txBody>
      </p:sp>
      <p:pic>
        <p:nvPicPr>
          <p:cNvPr id="18" name="Image 0" descr="preencoded.png">
            <a:extLst>
              <a:ext uri="{FF2B5EF4-FFF2-40B4-BE49-F238E27FC236}">
                <a16:creationId xmlns:a16="http://schemas.microsoft.com/office/drawing/2014/main" id="{78FAB0EC-8210-DAB6-CB19-C48F8AB038BA}"/>
              </a:ext>
            </a:extLst>
          </p:cNvPr>
          <p:cNvPicPr>
            <a:picLocks noChangeAspect="1"/>
          </p:cNvPicPr>
          <p:nvPr/>
        </p:nvPicPr>
        <p:blipFill>
          <a:blip r:embed="rId3"/>
          <a:stretch>
            <a:fillRect/>
          </a:stretch>
        </p:blipFill>
        <p:spPr>
          <a:xfrm>
            <a:off x="0" y="7709774"/>
            <a:ext cx="14630400" cy="511134"/>
          </a:xfrm>
          <a:prstGeom prst="rect">
            <a:avLst/>
          </a:prstGeom>
        </p:spPr>
      </p:pic>
      <p:pic>
        <p:nvPicPr>
          <p:cNvPr id="19" name="Image 0" descr="preencoded.png"/>
          <p:cNvPicPr>
            <a:picLocks noChangeAspect="1"/>
          </p:cNvPicPr>
          <p:nvPr/>
        </p:nvPicPr>
        <p:blipFill>
          <a:blip r:embed="rId4"/>
          <a:stretch>
            <a:fillRect/>
          </a:stretch>
        </p:blipFill>
        <p:spPr>
          <a:xfrm>
            <a:off x="0" y="0"/>
            <a:ext cx="5486400" cy="8229600"/>
          </a:xfrm>
          <a:prstGeom prst="rect">
            <a:avLst/>
          </a:prstGeom>
        </p:spPr>
      </p:pic>
      <p:pic>
        <p:nvPicPr>
          <p:cNvPr id="20" name="Image 1" descr="preencoded.png"/>
          <p:cNvPicPr>
            <a:picLocks noChangeAspect="1"/>
          </p:cNvPicPr>
          <p:nvPr/>
        </p:nvPicPr>
        <p:blipFill>
          <a:blip r:embed="rId5"/>
          <a:stretch>
            <a:fillRect/>
          </a:stretch>
        </p:blipFill>
        <p:spPr>
          <a:xfrm>
            <a:off x="262592" y="2234445"/>
            <a:ext cx="4961215" cy="3634145"/>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793790" y="1720572"/>
            <a:ext cx="13042821" cy="1417558"/>
          </a:xfrm>
          <a:prstGeom prst="rect">
            <a:avLst/>
          </a:prstGeom>
          <a:noFill/>
          <a:ln/>
        </p:spPr>
        <p:txBody>
          <a:bodyPr wrap="square" lIns="0" tIns="0" rIns="0" bIns="0" rtlCol="0" anchor="t"/>
          <a:lstStyle/>
          <a:p>
            <a:pPr marL="0" indent="0" algn="ctr">
              <a:lnSpc>
                <a:spcPts val="5550"/>
              </a:lnSpc>
              <a:buNone/>
            </a:pPr>
            <a:r>
              <a:rPr lang="uk-UA" sz="4450" dirty="0">
                <a:solidFill>
                  <a:schemeClr val="accent1">
                    <a:lumMod val="50000"/>
                  </a:schemeClr>
                </a:solidFill>
                <a:latin typeface="Platypi" pitchFamily="34" charset="0"/>
                <a:ea typeface="Platypi" pitchFamily="34" charset="-122"/>
                <a:cs typeface="Platypi" pitchFamily="34" charset="-120"/>
              </a:rPr>
              <a:t>Стимулювання</a:t>
            </a:r>
            <a:r>
              <a:rPr lang="en-US" sz="4450" dirty="0">
                <a:solidFill>
                  <a:schemeClr val="accent1">
                    <a:lumMod val="50000"/>
                  </a:schemeClr>
                </a:solidFill>
                <a:latin typeface="Platypi" pitchFamily="34" charset="0"/>
                <a:ea typeface="Platypi" pitchFamily="34" charset="-122"/>
                <a:cs typeface="Platypi" pitchFamily="34" charset="-120"/>
              </a:rPr>
              <a:t> персоналу: Заробітна плата та премії</a:t>
            </a:r>
            <a:endParaRPr lang="en-US" sz="4450" dirty="0">
              <a:solidFill>
                <a:schemeClr val="accent1">
                  <a:lumMod val="50000"/>
                </a:schemeClr>
              </a:solidFill>
            </a:endParaRPr>
          </a:p>
        </p:txBody>
      </p:sp>
      <p:sp>
        <p:nvSpPr>
          <p:cNvPr id="3" name="Text 1"/>
          <p:cNvSpPr/>
          <p:nvPr/>
        </p:nvSpPr>
        <p:spPr>
          <a:xfrm>
            <a:off x="793790" y="3705106"/>
            <a:ext cx="2835235" cy="354330"/>
          </a:xfrm>
          <a:prstGeom prst="rect">
            <a:avLst/>
          </a:prstGeom>
          <a:noFill/>
          <a:ln/>
        </p:spPr>
        <p:txBody>
          <a:bodyPr wrap="none" lIns="0" tIns="0" rIns="0" bIns="0" rtlCol="0" anchor="t"/>
          <a:lstStyle/>
          <a:p>
            <a:pPr marL="0" indent="0">
              <a:lnSpc>
                <a:spcPts val="2750"/>
              </a:lnSpc>
              <a:buNone/>
            </a:pPr>
            <a:r>
              <a:rPr lang="en-US" sz="2200" dirty="0">
                <a:solidFill>
                  <a:srgbClr val="201B18"/>
                </a:solidFill>
                <a:latin typeface="Platypi" pitchFamily="34" charset="0"/>
                <a:ea typeface="Platypi" pitchFamily="34" charset="-122"/>
                <a:cs typeface="Platypi" pitchFamily="34" charset="-120"/>
              </a:rPr>
              <a:t>Заробітна плата</a:t>
            </a:r>
            <a:endParaRPr lang="en-US" sz="2200" dirty="0"/>
          </a:p>
        </p:txBody>
      </p:sp>
      <p:sp>
        <p:nvSpPr>
          <p:cNvPr id="4" name="Text 2"/>
          <p:cNvSpPr/>
          <p:nvPr/>
        </p:nvSpPr>
        <p:spPr>
          <a:xfrm>
            <a:off x="793790" y="4286250"/>
            <a:ext cx="6244709" cy="725805"/>
          </a:xfrm>
          <a:prstGeom prst="rect">
            <a:avLst/>
          </a:prstGeom>
          <a:noFill/>
          <a:ln/>
        </p:spPr>
        <p:txBody>
          <a:bodyPr wrap="square" lIns="0" tIns="0" rIns="0" bIns="0" rtlCol="0" anchor="t"/>
          <a:lstStyle/>
          <a:p>
            <a:pPr marL="0" indent="0">
              <a:lnSpc>
                <a:spcPts val="2850"/>
              </a:lnSpc>
              <a:buNone/>
            </a:pPr>
            <a:r>
              <a:rPr lang="en-US" sz="1750" dirty="0">
                <a:solidFill>
                  <a:srgbClr val="504C49"/>
                </a:solidFill>
                <a:latin typeface="Source Serif Pro" pitchFamily="34" charset="0"/>
                <a:ea typeface="Source Serif Pro" pitchFamily="34" charset="-122"/>
                <a:cs typeface="Source Serif Pro" pitchFamily="34" charset="-120"/>
              </a:rPr>
              <a:t>Заробітна плата - це основний стимул для працівників. Вона повинна бути конкурентною та справедливою.</a:t>
            </a:r>
            <a:endParaRPr lang="en-US" sz="1750" dirty="0"/>
          </a:p>
        </p:txBody>
      </p:sp>
      <p:sp>
        <p:nvSpPr>
          <p:cNvPr id="5" name="Text 3"/>
          <p:cNvSpPr/>
          <p:nvPr/>
        </p:nvSpPr>
        <p:spPr>
          <a:xfrm>
            <a:off x="793790" y="5216128"/>
            <a:ext cx="6244709" cy="362903"/>
          </a:xfrm>
          <a:prstGeom prst="rect">
            <a:avLst/>
          </a:prstGeom>
          <a:noFill/>
          <a:ln/>
        </p:spPr>
        <p:txBody>
          <a:bodyPr wrap="none" lIns="0" tIns="0" rIns="0" bIns="0" rtlCol="0" anchor="t"/>
          <a:lstStyle/>
          <a:p>
            <a:pPr marL="0" indent="0">
              <a:lnSpc>
                <a:spcPts val="2850"/>
              </a:lnSpc>
              <a:buNone/>
            </a:pPr>
            <a:r>
              <a:rPr lang="en-US" sz="1750" dirty="0">
                <a:solidFill>
                  <a:srgbClr val="504C49"/>
                </a:solidFill>
                <a:latin typeface="Source Serif Pro" pitchFamily="34" charset="0"/>
                <a:ea typeface="Source Serif Pro" pitchFamily="34" charset="-122"/>
                <a:cs typeface="Source Serif Pro" pitchFamily="34" charset="-120"/>
              </a:rPr>
              <a:t>Вона включає в себе оклад, надбавки та премії.</a:t>
            </a:r>
            <a:endParaRPr lang="en-US" sz="1750" dirty="0"/>
          </a:p>
        </p:txBody>
      </p:sp>
      <p:sp>
        <p:nvSpPr>
          <p:cNvPr id="6" name="Text 4"/>
          <p:cNvSpPr/>
          <p:nvPr/>
        </p:nvSpPr>
        <p:spPr>
          <a:xfrm>
            <a:off x="7599521" y="3705106"/>
            <a:ext cx="2835235" cy="354330"/>
          </a:xfrm>
          <a:prstGeom prst="rect">
            <a:avLst/>
          </a:prstGeom>
          <a:noFill/>
          <a:ln/>
        </p:spPr>
        <p:txBody>
          <a:bodyPr wrap="none" lIns="0" tIns="0" rIns="0" bIns="0" rtlCol="0" anchor="t"/>
          <a:lstStyle/>
          <a:p>
            <a:pPr marL="0" indent="0">
              <a:lnSpc>
                <a:spcPts val="2750"/>
              </a:lnSpc>
              <a:buNone/>
            </a:pPr>
            <a:r>
              <a:rPr lang="en-US" sz="2200" dirty="0">
                <a:solidFill>
                  <a:srgbClr val="201B18"/>
                </a:solidFill>
                <a:latin typeface="Platypi" pitchFamily="34" charset="0"/>
                <a:ea typeface="Platypi" pitchFamily="34" charset="-122"/>
                <a:cs typeface="Platypi" pitchFamily="34" charset="-120"/>
              </a:rPr>
              <a:t>Премії</a:t>
            </a:r>
            <a:endParaRPr lang="en-US" sz="2200" dirty="0"/>
          </a:p>
        </p:txBody>
      </p:sp>
      <p:sp>
        <p:nvSpPr>
          <p:cNvPr id="7" name="Text 5"/>
          <p:cNvSpPr/>
          <p:nvPr/>
        </p:nvSpPr>
        <p:spPr>
          <a:xfrm>
            <a:off x="7599521" y="4286250"/>
            <a:ext cx="6244709" cy="725805"/>
          </a:xfrm>
          <a:prstGeom prst="rect">
            <a:avLst/>
          </a:prstGeom>
          <a:noFill/>
          <a:ln/>
        </p:spPr>
        <p:txBody>
          <a:bodyPr wrap="square" lIns="0" tIns="0" rIns="0" bIns="0" rtlCol="0" anchor="t"/>
          <a:lstStyle/>
          <a:p>
            <a:pPr marL="0" indent="0">
              <a:lnSpc>
                <a:spcPts val="2850"/>
              </a:lnSpc>
              <a:buNone/>
            </a:pPr>
            <a:r>
              <a:rPr lang="en-US" sz="1750" dirty="0">
                <a:solidFill>
                  <a:srgbClr val="504C49"/>
                </a:solidFill>
                <a:latin typeface="Source Serif Pro" pitchFamily="34" charset="0"/>
                <a:ea typeface="Source Serif Pro" pitchFamily="34" charset="-122"/>
                <a:cs typeface="Source Serif Pro" pitchFamily="34" charset="-120"/>
              </a:rPr>
              <a:t>Премії - це додаткова винагорода за досягнення результатів, що перевищують очікування.</a:t>
            </a:r>
            <a:endParaRPr lang="en-US" sz="1750" dirty="0"/>
          </a:p>
        </p:txBody>
      </p:sp>
      <p:sp>
        <p:nvSpPr>
          <p:cNvPr id="8" name="Text 6"/>
          <p:cNvSpPr/>
          <p:nvPr/>
        </p:nvSpPr>
        <p:spPr>
          <a:xfrm>
            <a:off x="7599521" y="5216128"/>
            <a:ext cx="6244709" cy="1088708"/>
          </a:xfrm>
          <a:prstGeom prst="rect">
            <a:avLst/>
          </a:prstGeom>
          <a:noFill/>
          <a:ln/>
        </p:spPr>
        <p:txBody>
          <a:bodyPr wrap="square" lIns="0" tIns="0" rIns="0" bIns="0" rtlCol="0" anchor="t"/>
          <a:lstStyle/>
          <a:p>
            <a:pPr marL="0" indent="0">
              <a:lnSpc>
                <a:spcPts val="2850"/>
              </a:lnSpc>
              <a:buNone/>
            </a:pPr>
            <a:r>
              <a:rPr lang="en-US" sz="1750" dirty="0">
                <a:solidFill>
                  <a:srgbClr val="504C49"/>
                </a:solidFill>
                <a:latin typeface="Source Serif Pro" pitchFamily="34" charset="0"/>
                <a:ea typeface="Source Serif Pro" pitchFamily="34" charset="-122"/>
                <a:cs typeface="Source Serif Pro" pitchFamily="34" charset="-120"/>
              </a:rPr>
              <a:t>Вони можуть бути засновані на показниках продуктивності, обсягу продажів, або на досягненні певних цілей.</a:t>
            </a:r>
            <a:endParaRPr lang="en-US" sz="1750" dirty="0"/>
          </a:p>
        </p:txBody>
      </p:sp>
      <p:pic>
        <p:nvPicPr>
          <p:cNvPr id="9" name="Image 0" descr="preencoded.png">
            <a:extLst>
              <a:ext uri="{FF2B5EF4-FFF2-40B4-BE49-F238E27FC236}">
                <a16:creationId xmlns:a16="http://schemas.microsoft.com/office/drawing/2014/main" id="{33B70621-F842-9100-3CDE-856ACC8EFA03}"/>
              </a:ext>
            </a:extLst>
          </p:cNvPr>
          <p:cNvPicPr>
            <a:picLocks noChangeAspect="1"/>
          </p:cNvPicPr>
          <p:nvPr/>
        </p:nvPicPr>
        <p:blipFill>
          <a:blip r:embed="rId3"/>
          <a:stretch>
            <a:fillRect/>
          </a:stretch>
        </p:blipFill>
        <p:spPr>
          <a:xfrm>
            <a:off x="0" y="7709774"/>
            <a:ext cx="14630400" cy="511134"/>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0"/>
          <p:cNvSpPr/>
          <p:nvPr/>
        </p:nvSpPr>
        <p:spPr>
          <a:xfrm>
            <a:off x="6280190" y="1089779"/>
            <a:ext cx="7556421" cy="1417558"/>
          </a:xfrm>
          <a:prstGeom prst="rect">
            <a:avLst/>
          </a:prstGeom>
          <a:noFill/>
          <a:ln/>
        </p:spPr>
        <p:txBody>
          <a:bodyPr wrap="square" lIns="0" tIns="0" rIns="0" bIns="0" rtlCol="0" anchor="t"/>
          <a:lstStyle/>
          <a:p>
            <a:pPr marL="0" indent="0">
              <a:lnSpc>
                <a:spcPts val="5550"/>
              </a:lnSpc>
              <a:buNone/>
            </a:pPr>
            <a:r>
              <a:rPr lang="en-US" sz="4450" dirty="0">
                <a:solidFill>
                  <a:srgbClr val="201B18"/>
                </a:solidFill>
                <a:latin typeface="Platypi" pitchFamily="34" charset="0"/>
                <a:ea typeface="Platypi" pitchFamily="34" charset="-122"/>
                <a:cs typeface="Platypi" pitchFamily="34" charset="-120"/>
              </a:rPr>
              <a:t>Соціальні пільги та компенсації</a:t>
            </a:r>
            <a:endParaRPr lang="en-US" sz="4450" dirty="0"/>
          </a:p>
        </p:txBody>
      </p:sp>
      <p:sp>
        <p:nvSpPr>
          <p:cNvPr id="5" name="Shape 1"/>
          <p:cNvSpPr/>
          <p:nvPr/>
        </p:nvSpPr>
        <p:spPr>
          <a:xfrm>
            <a:off x="6280190" y="2847499"/>
            <a:ext cx="3664863" cy="2395657"/>
          </a:xfrm>
          <a:prstGeom prst="roundRect">
            <a:avLst>
              <a:gd name="adj" fmla="val 1420"/>
            </a:avLst>
          </a:prstGeom>
          <a:solidFill>
            <a:srgbClr val="F9F7F7"/>
          </a:solidFill>
          <a:ln/>
        </p:spPr>
      </p:sp>
      <p:sp>
        <p:nvSpPr>
          <p:cNvPr id="6" name="Text 2"/>
          <p:cNvSpPr/>
          <p:nvPr/>
        </p:nvSpPr>
        <p:spPr>
          <a:xfrm>
            <a:off x="6507004" y="3074313"/>
            <a:ext cx="3068003" cy="354330"/>
          </a:xfrm>
          <a:prstGeom prst="rect">
            <a:avLst/>
          </a:prstGeom>
          <a:noFill/>
          <a:ln/>
        </p:spPr>
        <p:txBody>
          <a:bodyPr wrap="none" lIns="0" tIns="0" rIns="0" bIns="0" rtlCol="0" anchor="t"/>
          <a:lstStyle/>
          <a:p>
            <a:pPr marL="0" indent="0">
              <a:lnSpc>
                <a:spcPts val="2750"/>
              </a:lnSpc>
              <a:buNone/>
            </a:pPr>
            <a:r>
              <a:rPr lang="en-US" sz="2200" dirty="0">
                <a:solidFill>
                  <a:srgbClr val="504C49"/>
                </a:solidFill>
                <a:latin typeface="Platypi" pitchFamily="34" charset="0"/>
                <a:ea typeface="Platypi" pitchFamily="34" charset="-122"/>
                <a:cs typeface="Platypi" pitchFamily="34" charset="-120"/>
              </a:rPr>
              <a:t>Медичне страхування</a:t>
            </a:r>
            <a:endParaRPr lang="en-US" sz="2200" dirty="0"/>
          </a:p>
        </p:txBody>
      </p:sp>
      <p:sp>
        <p:nvSpPr>
          <p:cNvPr id="7" name="Text 3"/>
          <p:cNvSpPr/>
          <p:nvPr/>
        </p:nvSpPr>
        <p:spPr>
          <a:xfrm>
            <a:off x="6507004" y="3564731"/>
            <a:ext cx="3211235" cy="1088708"/>
          </a:xfrm>
          <a:prstGeom prst="rect">
            <a:avLst/>
          </a:prstGeom>
          <a:noFill/>
          <a:ln/>
        </p:spPr>
        <p:txBody>
          <a:bodyPr wrap="square" lIns="0" tIns="0" rIns="0" bIns="0" rtlCol="0" anchor="t"/>
          <a:lstStyle/>
          <a:p>
            <a:pPr marL="0" indent="0">
              <a:lnSpc>
                <a:spcPts val="2850"/>
              </a:lnSpc>
              <a:buNone/>
            </a:pPr>
            <a:r>
              <a:rPr lang="en-US" sz="1750" dirty="0">
                <a:solidFill>
                  <a:srgbClr val="504C49"/>
                </a:solidFill>
                <a:latin typeface="Source Serif Pro" pitchFamily="34" charset="0"/>
                <a:ea typeface="Source Serif Pro" pitchFamily="34" charset="-122"/>
                <a:cs typeface="Source Serif Pro" pitchFamily="34" charset="-120"/>
              </a:rPr>
              <a:t>Медичне страхування забезпечує працівників та їх сім'ї медичною допомогою.</a:t>
            </a:r>
            <a:endParaRPr lang="en-US" sz="1750" dirty="0"/>
          </a:p>
        </p:txBody>
      </p:sp>
      <p:sp>
        <p:nvSpPr>
          <p:cNvPr id="8" name="Shape 4"/>
          <p:cNvSpPr/>
          <p:nvPr/>
        </p:nvSpPr>
        <p:spPr>
          <a:xfrm>
            <a:off x="10171867" y="2847499"/>
            <a:ext cx="3664863" cy="2395657"/>
          </a:xfrm>
          <a:prstGeom prst="roundRect">
            <a:avLst>
              <a:gd name="adj" fmla="val 1420"/>
            </a:avLst>
          </a:prstGeom>
          <a:solidFill>
            <a:srgbClr val="F9F7F7"/>
          </a:solidFill>
          <a:ln/>
        </p:spPr>
      </p:sp>
      <p:sp>
        <p:nvSpPr>
          <p:cNvPr id="9" name="Text 5"/>
          <p:cNvSpPr/>
          <p:nvPr/>
        </p:nvSpPr>
        <p:spPr>
          <a:xfrm>
            <a:off x="10398681" y="3074313"/>
            <a:ext cx="2835235" cy="354330"/>
          </a:xfrm>
          <a:prstGeom prst="rect">
            <a:avLst/>
          </a:prstGeom>
          <a:noFill/>
          <a:ln/>
        </p:spPr>
        <p:txBody>
          <a:bodyPr wrap="none" lIns="0" tIns="0" rIns="0" bIns="0" rtlCol="0" anchor="t"/>
          <a:lstStyle/>
          <a:p>
            <a:pPr marL="0" indent="0">
              <a:lnSpc>
                <a:spcPts val="2750"/>
              </a:lnSpc>
              <a:buNone/>
            </a:pPr>
            <a:r>
              <a:rPr lang="en-US" sz="2200" dirty="0">
                <a:solidFill>
                  <a:srgbClr val="504C49"/>
                </a:solidFill>
                <a:latin typeface="Platypi" pitchFamily="34" charset="0"/>
                <a:ea typeface="Platypi" pitchFamily="34" charset="-122"/>
                <a:cs typeface="Platypi" pitchFamily="34" charset="-120"/>
              </a:rPr>
              <a:t>Страхування життя</a:t>
            </a:r>
            <a:endParaRPr lang="en-US" sz="2200" dirty="0"/>
          </a:p>
        </p:txBody>
      </p:sp>
      <p:sp>
        <p:nvSpPr>
          <p:cNvPr id="10" name="Text 6"/>
          <p:cNvSpPr/>
          <p:nvPr/>
        </p:nvSpPr>
        <p:spPr>
          <a:xfrm>
            <a:off x="10398681" y="3564731"/>
            <a:ext cx="3211235" cy="1451610"/>
          </a:xfrm>
          <a:prstGeom prst="rect">
            <a:avLst/>
          </a:prstGeom>
          <a:noFill/>
          <a:ln/>
        </p:spPr>
        <p:txBody>
          <a:bodyPr wrap="square" lIns="0" tIns="0" rIns="0" bIns="0" rtlCol="0" anchor="t"/>
          <a:lstStyle/>
          <a:p>
            <a:pPr marL="0" indent="0">
              <a:lnSpc>
                <a:spcPts val="2850"/>
              </a:lnSpc>
              <a:buNone/>
            </a:pPr>
            <a:r>
              <a:rPr lang="en-US" sz="1750" dirty="0">
                <a:solidFill>
                  <a:srgbClr val="504C49"/>
                </a:solidFill>
                <a:latin typeface="Source Serif Pro" pitchFamily="34" charset="0"/>
                <a:ea typeface="Source Serif Pro" pitchFamily="34" charset="-122"/>
                <a:cs typeface="Source Serif Pro" pitchFamily="34" charset="-120"/>
              </a:rPr>
              <a:t>Страхування життя забезпечує фінансову підтримку сім'ї працівника у випадку його смерті.</a:t>
            </a:r>
            <a:endParaRPr lang="en-US" sz="1750" dirty="0"/>
          </a:p>
        </p:txBody>
      </p:sp>
      <p:sp>
        <p:nvSpPr>
          <p:cNvPr id="11" name="Shape 7"/>
          <p:cNvSpPr/>
          <p:nvPr/>
        </p:nvSpPr>
        <p:spPr>
          <a:xfrm>
            <a:off x="6280190" y="5469969"/>
            <a:ext cx="7556421" cy="1669852"/>
          </a:xfrm>
          <a:prstGeom prst="roundRect">
            <a:avLst>
              <a:gd name="adj" fmla="val 2038"/>
            </a:avLst>
          </a:prstGeom>
          <a:solidFill>
            <a:srgbClr val="F9F7F7"/>
          </a:solidFill>
          <a:ln/>
        </p:spPr>
      </p:sp>
      <p:sp>
        <p:nvSpPr>
          <p:cNvPr id="12" name="Text 8"/>
          <p:cNvSpPr/>
          <p:nvPr/>
        </p:nvSpPr>
        <p:spPr>
          <a:xfrm>
            <a:off x="6507004" y="5696783"/>
            <a:ext cx="2835235" cy="354330"/>
          </a:xfrm>
          <a:prstGeom prst="rect">
            <a:avLst/>
          </a:prstGeom>
          <a:noFill/>
          <a:ln/>
        </p:spPr>
        <p:txBody>
          <a:bodyPr wrap="none" lIns="0" tIns="0" rIns="0" bIns="0" rtlCol="0" anchor="t"/>
          <a:lstStyle/>
          <a:p>
            <a:pPr marL="0" indent="0">
              <a:lnSpc>
                <a:spcPts val="2750"/>
              </a:lnSpc>
              <a:buNone/>
            </a:pPr>
            <a:r>
              <a:rPr lang="en-US" sz="2200" dirty="0">
                <a:solidFill>
                  <a:srgbClr val="504C49"/>
                </a:solidFill>
                <a:latin typeface="Platypi" pitchFamily="34" charset="0"/>
                <a:ea typeface="Platypi" pitchFamily="34" charset="-122"/>
                <a:cs typeface="Platypi" pitchFamily="34" charset="-120"/>
              </a:rPr>
              <a:t>Відпустки та вихідні</a:t>
            </a:r>
            <a:endParaRPr lang="en-US" sz="2200" dirty="0"/>
          </a:p>
        </p:txBody>
      </p:sp>
      <p:sp>
        <p:nvSpPr>
          <p:cNvPr id="13" name="Text 9"/>
          <p:cNvSpPr/>
          <p:nvPr/>
        </p:nvSpPr>
        <p:spPr>
          <a:xfrm>
            <a:off x="6507004" y="6187202"/>
            <a:ext cx="7102793" cy="725805"/>
          </a:xfrm>
          <a:prstGeom prst="rect">
            <a:avLst/>
          </a:prstGeom>
          <a:noFill/>
          <a:ln/>
        </p:spPr>
        <p:txBody>
          <a:bodyPr wrap="square" lIns="0" tIns="0" rIns="0" bIns="0" rtlCol="0" anchor="t"/>
          <a:lstStyle/>
          <a:p>
            <a:pPr marL="0" indent="0">
              <a:lnSpc>
                <a:spcPts val="2850"/>
              </a:lnSpc>
              <a:buNone/>
            </a:pPr>
            <a:r>
              <a:rPr lang="en-US" sz="1750" dirty="0">
                <a:solidFill>
                  <a:srgbClr val="504C49"/>
                </a:solidFill>
                <a:latin typeface="Source Serif Pro" pitchFamily="34" charset="0"/>
                <a:ea typeface="Source Serif Pro" pitchFamily="34" charset="-122"/>
                <a:cs typeface="Source Serif Pro" pitchFamily="34" charset="-120"/>
              </a:rPr>
              <a:t>Відпустки та вихідні дають працівникам можливість відпочити та оздоровитися.</a:t>
            </a:r>
            <a:endParaRPr lang="en-US" sz="1750" dirty="0"/>
          </a:p>
        </p:txBody>
      </p:sp>
      <p:pic>
        <p:nvPicPr>
          <p:cNvPr id="14" name="Image 0" descr="preencoded.png">
            <a:extLst>
              <a:ext uri="{FF2B5EF4-FFF2-40B4-BE49-F238E27FC236}">
                <a16:creationId xmlns:a16="http://schemas.microsoft.com/office/drawing/2014/main" id="{50C9A7DE-9996-E35E-EC1C-B8B76BB3BABC}"/>
              </a:ext>
            </a:extLst>
          </p:cNvPr>
          <p:cNvPicPr>
            <a:picLocks noChangeAspect="1"/>
          </p:cNvPicPr>
          <p:nvPr/>
        </p:nvPicPr>
        <p:blipFill>
          <a:blip r:embed="rId3"/>
          <a:stretch>
            <a:fillRect/>
          </a:stretch>
        </p:blipFill>
        <p:spPr>
          <a:xfrm>
            <a:off x="0" y="7709774"/>
            <a:ext cx="14630400" cy="511134"/>
          </a:xfrm>
          <a:prstGeom prst="rect">
            <a:avLst/>
          </a:prstGeom>
        </p:spPr>
      </p:pic>
      <p:pic>
        <p:nvPicPr>
          <p:cNvPr id="15" name="Image 0" descr="preencoded.png"/>
          <p:cNvPicPr>
            <a:picLocks noChangeAspect="1"/>
          </p:cNvPicPr>
          <p:nvPr/>
        </p:nvPicPr>
        <p:blipFill>
          <a:blip r:embed="rId4"/>
          <a:stretch>
            <a:fillRect/>
          </a:stretch>
        </p:blipFill>
        <p:spPr>
          <a:xfrm>
            <a:off x="0" y="0"/>
            <a:ext cx="5486400" cy="8229600"/>
          </a:xfrm>
          <a:prstGeom prst="rect">
            <a:avLst/>
          </a:prstGeom>
        </p:spPr>
      </p:pic>
      <p:pic>
        <p:nvPicPr>
          <p:cNvPr id="17" name="Image 1" descr="preencoded.png">
            <a:extLst>
              <a:ext uri="{FF2B5EF4-FFF2-40B4-BE49-F238E27FC236}">
                <a16:creationId xmlns:a16="http://schemas.microsoft.com/office/drawing/2014/main" id="{D9A18642-BAE6-2030-AE1B-EE8DE84CEB4E}"/>
              </a:ext>
            </a:extLst>
          </p:cNvPr>
          <p:cNvPicPr>
            <a:picLocks noChangeAspect="1"/>
          </p:cNvPicPr>
          <p:nvPr/>
        </p:nvPicPr>
        <p:blipFill>
          <a:blip r:embed="rId5"/>
          <a:stretch>
            <a:fillRect/>
          </a:stretch>
        </p:blipFill>
        <p:spPr>
          <a:xfrm>
            <a:off x="354629" y="2258258"/>
            <a:ext cx="4919305" cy="361569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0"/>
          <p:cNvSpPr/>
          <p:nvPr/>
        </p:nvSpPr>
        <p:spPr>
          <a:xfrm>
            <a:off x="6258044" y="606266"/>
            <a:ext cx="7600712" cy="1378029"/>
          </a:xfrm>
          <a:prstGeom prst="rect">
            <a:avLst/>
          </a:prstGeom>
          <a:noFill/>
          <a:ln/>
        </p:spPr>
        <p:txBody>
          <a:bodyPr wrap="square" lIns="0" tIns="0" rIns="0" bIns="0" rtlCol="0" anchor="t"/>
          <a:lstStyle/>
          <a:p>
            <a:pPr marL="0" indent="0">
              <a:lnSpc>
                <a:spcPts val="5400"/>
              </a:lnSpc>
              <a:buNone/>
            </a:pPr>
            <a:r>
              <a:rPr lang="en-US" sz="4300" dirty="0">
                <a:solidFill>
                  <a:srgbClr val="201B18"/>
                </a:solidFill>
                <a:latin typeface="Platypi" pitchFamily="34" charset="0"/>
                <a:ea typeface="Platypi" pitchFamily="34" charset="-122"/>
                <a:cs typeface="Platypi" pitchFamily="34" charset="-120"/>
              </a:rPr>
              <a:t>Управління витратами на персонал</a:t>
            </a:r>
            <a:endParaRPr lang="en-US" sz="4300" dirty="0"/>
          </a:p>
        </p:txBody>
      </p:sp>
      <p:sp>
        <p:nvSpPr>
          <p:cNvPr id="5" name="Shape 1"/>
          <p:cNvSpPr/>
          <p:nvPr/>
        </p:nvSpPr>
        <p:spPr>
          <a:xfrm>
            <a:off x="6573441" y="2314932"/>
            <a:ext cx="30480" cy="5309949"/>
          </a:xfrm>
          <a:prstGeom prst="roundRect">
            <a:avLst>
              <a:gd name="adj" fmla="val 108513"/>
            </a:avLst>
          </a:prstGeom>
          <a:solidFill>
            <a:srgbClr val="D8D4D4"/>
          </a:solidFill>
          <a:ln/>
        </p:spPr>
      </p:sp>
      <p:sp>
        <p:nvSpPr>
          <p:cNvPr id="6" name="Shape 2"/>
          <p:cNvSpPr/>
          <p:nvPr/>
        </p:nvSpPr>
        <p:spPr>
          <a:xfrm>
            <a:off x="6806208" y="2795707"/>
            <a:ext cx="771644" cy="30480"/>
          </a:xfrm>
          <a:prstGeom prst="roundRect">
            <a:avLst>
              <a:gd name="adj" fmla="val 108513"/>
            </a:avLst>
          </a:prstGeom>
          <a:solidFill>
            <a:srgbClr val="D8D4D4"/>
          </a:solidFill>
          <a:ln/>
        </p:spPr>
      </p:sp>
      <p:sp>
        <p:nvSpPr>
          <p:cNvPr id="7" name="Shape 3"/>
          <p:cNvSpPr/>
          <p:nvPr/>
        </p:nvSpPr>
        <p:spPr>
          <a:xfrm>
            <a:off x="6340673" y="2562939"/>
            <a:ext cx="496014" cy="496014"/>
          </a:xfrm>
          <a:prstGeom prst="roundRect">
            <a:avLst>
              <a:gd name="adj" fmla="val 6668"/>
            </a:avLst>
          </a:prstGeom>
          <a:solidFill>
            <a:srgbClr val="F9F7F7"/>
          </a:solidFill>
          <a:ln/>
        </p:spPr>
      </p:sp>
      <p:sp>
        <p:nvSpPr>
          <p:cNvPr id="8" name="Text 4"/>
          <p:cNvSpPr/>
          <p:nvPr/>
        </p:nvSpPr>
        <p:spPr>
          <a:xfrm>
            <a:off x="6514386" y="2645569"/>
            <a:ext cx="148471" cy="330756"/>
          </a:xfrm>
          <a:prstGeom prst="rect">
            <a:avLst/>
          </a:prstGeom>
          <a:noFill/>
          <a:ln/>
        </p:spPr>
        <p:txBody>
          <a:bodyPr wrap="none" lIns="0" tIns="0" rIns="0" bIns="0" rtlCol="0" anchor="t"/>
          <a:lstStyle/>
          <a:p>
            <a:pPr marL="0" indent="0" algn="ctr">
              <a:lnSpc>
                <a:spcPts val="2600"/>
              </a:lnSpc>
              <a:buNone/>
            </a:pPr>
            <a:r>
              <a:rPr lang="en-US" sz="2600" dirty="0">
                <a:solidFill>
                  <a:srgbClr val="504C49"/>
                </a:solidFill>
                <a:latin typeface="Platypi" pitchFamily="34" charset="0"/>
                <a:ea typeface="Platypi" pitchFamily="34" charset="-122"/>
                <a:cs typeface="Platypi" pitchFamily="34" charset="-120"/>
              </a:rPr>
              <a:t>1</a:t>
            </a:r>
            <a:endParaRPr lang="en-US" sz="2600" dirty="0"/>
          </a:p>
        </p:txBody>
      </p:sp>
      <p:sp>
        <p:nvSpPr>
          <p:cNvPr id="9" name="Text 5"/>
          <p:cNvSpPr/>
          <p:nvPr/>
        </p:nvSpPr>
        <p:spPr>
          <a:xfrm>
            <a:off x="7801332" y="2535317"/>
            <a:ext cx="2884289" cy="344448"/>
          </a:xfrm>
          <a:prstGeom prst="rect">
            <a:avLst/>
          </a:prstGeom>
          <a:noFill/>
          <a:ln/>
        </p:spPr>
        <p:txBody>
          <a:bodyPr wrap="none" lIns="0" tIns="0" rIns="0" bIns="0" rtlCol="0" anchor="t"/>
          <a:lstStyle/>
          <a:p>
            <a:pPr marL="0" indent="0" algn="l">
              <a:lnSpc>
                <a:spcPts val="2700"/>
              </a:lnSpc>
              <a:buNone/>
            </a:pPr>
            <a:r>
              <a:rPr lang="en-US" sz="2150" dirty="0">
                <a:solidFill>
                  <a:srgbClr val="504C49"/>
                </a:solidFill>
                <a:latin typeface="Platypi" pitchFamily="34" charset="0"/>
                <a:ea typeface="Platypi" pitchFamily="34" charset="-122"/>
                <a:cs typeface="Platypi" pitchFamily="34" charset="-120"/>
              </a:rPr>
              <a:t>Планування бюджету</a:t>
            </a:r>
            <a:endParaRPr lang="en-US" sz="2150" dirty="0"/>
          </a:p>
        </p:txBody>
      </p:sp>
      <p:sp>
        <p:nvSpPr>
          <p:cNvPr id="10" name="Text 6"/>
          <p:cNvSpPr/>
          <p:nvPr/>
        </p:nvSpPr>
        <p:spPr>
          <a:xfrm>
            <a:off x="7801332" y="3012043"/>
            <a:ext cx="6057424" cy="705564"/>
          </a:xfrm>
          <a:prstGeom prst="rect">
            <a:avLst/>
          </a:prstGeom>
          <a:noFill/>
          <a:ln/>
        </p:spPr>
        <p:txBody>
          <a:bodyPr wrap="square" lIns="0" tIns="0" rIns="0" bIns="0" rtlCol="0" anchor="t"/>
          <a:lstStyle/>
          <a:p>
            <a:pPr marL="0" indent="0" algn="l">
              <a:lnSpc>
                <a:spcPts val="2750"/>
              </a:lnSpc>
              <a:buNone/>
            </a:pPr>
            <a:r>
              <a:rPr lang="en-US" sz="1700" dirty="0">
                <a:solidFill>
                  <a:srgbClr val="504C49"/>
                </a:solidFill>
                <a:latin typeface="Source Serif Pro" pitchFamily="34" charset="0"/>
                <a:ea typeface="Source Serif Pro" pitchFamily="34" charset="-122"/>
                <a:cs typeface="Source Serif Pro" pitchFamily="34" charset="-120"/>
              </a:rPr>
              <a:t>Визначення потреб у персоналі та витрат на нього, розподіл ресурсів.</a:t>
            </a:r>
            <a:endParaRPr lang="en-US" sz="1700" dirty="0"/>
          </a:p>
        </p:txBody>
      </p:sp>
      <p:sp>
        <p:nvSpPr>
          <p:cNvPr id="11" name="Shape 7"/>
          <p:cNvSpPr/>
          <p:nvPr/>
        </p:nvSpPr>
        <p:spPr>
          <a:xfrm>
            <a:off x="6806208" y="4639151"/>
            <a:ext cx="771644" cy="30480"/>
          </a:xfrm>
          <a:prstGeom prst="roundRect">
            <a:avLst>
              <a:gd name="adj" fmla="val 108513"/>
            </a:avLst>
          </a:prstGeom>
          <a:solidFill>
            <a:srgbClr val="D8D4D4"/>
          </a:solidFill>
          <a:ln/>
        </p:spPr>
      </p:sp>
      <p:sp>
        <p:nvSpPr>
          <p:cNvPr id="12" name="Shape 8"/>
          <p:cNvSpPr/>
          <p:nvPr/>
        </p:nvSpPr>
        <p:spPr>
          <a:xfrm>
            <a:off x="6340673" y="4406384"/>
            <a:ext cx="496014" cy="496014"/>
          </a:xfrm>
          <a:prstGeom prst="roundRect">
            <a:avLst>
              <a:gd name="adj" fmla="val 6668"/>
            </a:avLst>
          </a:prstGeom>
          <a:solidFill>
            <a:srgbClr val="F9F7F7"/>
          </a:solidFill>
          <a:ln/>
        </p:spPr>
      </p:sp>
      <p:sp>
        <p:nvSpPr>
          <p:cNvPr id="13" name="Text 9"/>
          <p:cNvSpPr/>
          <p:nvPr/>
        </p:nvSpPr>
        <p:spPr>
          <a:xfrm>
            <a:off x="6481882" y="4489013"/>
            <a:ext cx="213598" cy="330756"/>
          </a:xfrm>
          <a:prstGeom prst="rect">
            <a:avLst/>
          </a:prstGeom>
          <a:noFill/>
          <a:ln/>
        </p:spPr>
        <p:txBody>
          <a:bodyPr wrap="none" lIns="0" tIns="0" rIns="0" bIns="0" rtlCol="0" anchor="t"/>
          <a:lstStyle/>
          <a:p>
            <a:pPr marL="0" indent="0" algn="ctr">
              <a:lnSpc>
                <a:spcPts val="2600"/>
              </a:lnSpc>
              <a:buNone/>
            </a:pPr>
            <a:r>
              <a:rPr lang="en-US" sz="2600" dirty="0">
                <a:solidFill>
                  <a:srgbClr val="504C49"/>
                </a:solidFill>
                <a:latin typeface="Platypi" pitchFamily="34" charset="0"/>
                <a:ea typeface="Platypi" pitchFamily="34" charset="-122"/>
                <a:cs typeface="Platypi" pitchFamily="34" charset="-120"/>
              </a:rPr>
              <a:t>2</a:t>
            </a:r>
            <a:endParaRPr lang="en-US" sz="2600" dirty="0"/>
          </a:p>
        </p:txBody>
      </p:sp>
      <p:sp>
        <p:nvSpPr>
          <p:cNvPr id="14" name="Text 10"/>
          <p:cNvSpPr/>
          <p:nvPr/>
        </p:nvSpPr>
        <p:spPr>
          <a:xfrm>
            <a:off x="7801332" y="4378762"/>
            <a:ext cx="2756178" cy="344448"/>
          </a:xfrm>
          <a:prstGeom prst="rect">
            <a:avLst/>
          </a:prstGeom>
          <a:noFill/>
          <a:ln/>
        </p:spPr>
        <p:txBody>
          <a:bodyPr wrap="none" lIns="0" tIns="0" rIns="0" bIns="0" rtlCol="0" anchor="t"/>
          <a:lstStyle/>
          <a:p>
            <a:pPr marL="0" indent="0" algn="l">
              <a:lnSpc>
                <a:spcPts val="2700"/>
              </a:lnSpc>
              <a:buNone/>
            </a:pPr>
            <a:r>
              <a:rPr lang="en-US" sz="2150" dirty="0">
                <a:solidFill>
                  <a:srgbClr val="504C49"/>
                </a:solidFill>
                <a:latin typeface="Platypi" pitchFamily="34" charset="0"/>
                <a:ea typeface="Platypi" pitchFamily="34" charset="-122"/>
                <a:cs typeface="Platypi" pitchFamily="34" charset="-120"/>
              </a:rPr>
              <a:t>Моніторинг витрат</a:t>
            </a:r>
            <a:endParaRPr lang="en-US" sz="2150" dirty="0"/>
          </a:p>
        </p:txBody>
      </p:sp>
      <p:sp>
        <p:nvSpPr>
          <p:cNvPr id="15" name="Text 11"/>
          <p:cNvSpPr/>
          <p:nvPr/>
        </p:nvSpPr>
        <p:spPr>
          <a:xfrm>
            <a:off x="7801332" y="4855488"/>
            <a:ext cx="6057424" cy="705564"/>
          </a:xfrm>
          <a:prstGeom prst="rect">
            <a:avLst/>
          </a:prstGeom>
          <a:noFill/>
          <a:ln/>
        </p:spPr>
        <p:txBody>
          <a:bodyPr wrap="square" lIns="0" tIns="0" rIns="0" bIns="0" rtlCol="0" anchor="t"/>
          <a:lstStyle/>
          <a:p>
            <a:pPr marL="0" indent="0" algn="l">
              <a:lnSpc>
                <a:spcPts val="2750"/>
              </a:lnSpc>
              <a:buNone/>
            </a:pPr>
            <a:r>
              <a:rPr lang="en-US" sz="1700" dirty="0">
                <a:solidFill>
                  <a:srgbClr val="504C49"/>
                </a:solidFill>
                <a:latin typeface="Source Serif Pro" pitchFamily="34" charset="0"/>
                <a:ea typeface="Source Serif Pro" pitchFamily="34" charset="-122"/>
                <a:cs typeface="Source Serif Pro" pitchFamily="34" charset="-120"/>
              </a:rPr>
              <a:t>Відстеження витрат на зарплату, соціальні пільги та навчання.</a:t>
            </a:r>
            <a:endParaRPr lang="en-US" sz="1700" dirty="0"/>
          </a:p>
        </p:txBody>
      </p:sp>
      <p:sp>
        <p:nvSpPr>
          <p:cNvPr id="16" name="Shape 12"/>
          <p:cNvSpPr/>
          <p:nvPr/>
        </p:nvSpPr>
        <p:spPr>
          <a:xfrm>
            <a:off x="6806208" y="6482596"/>
            <a:ext cx="771644" cy="30480"/>
          </a:xfrm>
          <a:prstGeom prst="roundRect">
            <a:avLst>
              <a:gd name="adj" fmla="val 108513"/>
            </a:avLst>
          </a:prstGeom>
          <a:solidFill>
            <a:srgbClr val="D8D4D4"/>
          </a:solidFill>
          <a:ln/>
        </p:spPr>
      </p:sp>
      <p:sp>
        <p:nvSpPr>
          <p:cNvPr id="17" name="Shape 13"/>
          <p:cNvSpPr/>
          <p:nvPr/>
        </p:nvSpPr>
        <p:spPr>
          <a:xfrm>
            <a:off x="6340673" y="6249829"/>
            <a:ext cx="496014" cy="496014"/>
          </a:xfrm>
          <a:prstGeom prst="roundRect">
            <a:avLst>
              <a:gd name="adj" fmla="val 6668"/>
            </a:avLst>
          </a:prstGeom>
          <a:solidFill>
            <a:srgbClr val="F9F7F7"/>
          </a:solidFill>
          <a:ln/>
        </p:spPr>
      </p:sp>
      <p:sp>
        <p:nvSpPr>
          <p:cNvPr id="18" name="Text 14"/>
          <p:cNvSpPr/>
          <p:nvPr/>
        </p:nvSpPr>
        <p:spPr>
          <a:xfrm>
            <a:off x="6485453" y="6332458"/>
            <a:ext cx="206335" cy="330756"/>
          </a:xfrm>
          <a:prstGeom prst="rect">
            <a:avLst/>
          </a:prstGeom>
          <a:noFill/>
          <a:ln/>
        </p:spPr>
        <p:txBody>
          <a:bodyPr wrap="none" lIns="0" tIns="0" rIns="0" bIns="0" rtlCol="0" anchor="t"/>
          <a:lstStyle/>
          <a:p>
            <a:pPr marL="0" indent="0" algn="ctr">
              <a:lnSpc>
                <a:spcPts val="2600"/>
              </a:lnSpc>
              <a:buNone/>
            </a:pPr>
            <a:r>
              <a:rPr lang="en-US" sz="2600" dirty="0">
                <a:solidFill>
                  <a:srgbClr val="504C49"/>
                </a:solidFill>
                <a:latin typeface="Platypi" pitchFamily="34" charset="0"/>
                <a:ea typeface="Platypi" pitchFamily="34" charset="-122"/>
                <a:cs typeface="Platypi" pitchFamily="34" charset="-120"/>
              </a:rPr>
              <a:t>3</a:t>
            </a:r>
            <a:endParaRPr lang="en-US" sz="2600" dirty="0"/>
          </a:p>
        </p:txBody>
      </p:sp>
      <p:sp>
        <p:nvSpPr>
          <p:cNvPr id="19" name="Text 15"/>
          <p:cNvSpPr/>
          <p:nvPr/>
        </p:nvSpPr>
        <p:spPr>
          <a:xfrm>
            <a:off x="7801332" y="6222206"/>
            <a:ext cx="2756178" cy="344448"/>
          </a:xfrm>
          <a:prstGeom prst="rect">
            <a:avLst/>
          </a:prstGeom>
          <a:noFill/>
          <a:ln/>
        </p:spPr>
        <p:txBody>
          <a:bodyPr wrap="none" lIns="0" tIns="0" rIns="0" bIns="0" rtlCol="0" anchor="t"/>
          <a:lstStyle/>
          <a:p>
            <a:pPr marL="0" indent="0" algn="l">
              <a:lnSpc>
                <a:spcPts val="2700"/>
              </a:lnSpc>
              <a:buNone/>
            </a:pPr>
            <a:r>
              <a:rPr lang="en-US" sz="2150" dirty="0">
                <a:solidFill>
                  <a:srgbClr val="504C49"/>
                </a:solidFill>
                <a:latin typeface="Platypi" pitchFamily="34" charset="0"/>
                <a:ea typeface="Platypi" pitchFamily="34" charset="-122"/>
                <a:cs typeface="Platypi" pitchFamily="34" charset="-120"/>
              </a:rPr>
              <a:t>Оптимізація витрат</a:t>
            </a:r>
            <a:endParaRPr lang="en-US" sz="2150" dirty="0"/>
          </a:p>
        </p:txBody>
      </p:sp>
      <p:sp>
        <p:nvSpPr>
          <p:cNvPr id="20" name="Text 16"/>
          <p:cNvSpPr/>
          <p:nvPr/>
        </p:nvSpPr>
        <p:spPr>
          <a:xfrm>
            <a:off x="7801332" y="6698933"/>
            <a:ext cx="6057424" cy="705564"/>
          </a:xfrm>
          <a:prstGeom prst="rect">
            <a:avLst/>
          </a:prstGeom>
          <a:noFill/>
          <a:ln/>
        </p:spPr>
        <p:txBody>
          <a:bodyPr wrap="square" lIns="0" tIns="0" rIns="0" bIns="0" rtlCol="0" anchor="t"/>
          <a:lstStyle/>
          <a:p>
            <a:pPr marL="0" indent="0" algn="l">
              <a:lnSpc>
                <a:spcPts val="2750"/>
              </a:lnSpc>
              <a:buNone/>
            </a:pPr>
            <a:r>
              <a:rPr lang="en-US" sz="1700" dirty="0">
                <a:solidFill>
                  <a:srgbClr val="504C49"/>
                </a:solidFill>
                <a:latin typeface="Source Serif Pro" pitchFamily="34" charset="0"/>
                <a:ea typeface="Source Serif Pro" pitchFamily="34" charset="-122"/>
                <a:cs typeface="Source Serif Pro" pitchFamily="34" charset="-120"/>
              </a:rPr>
              <a:t>Зменшення непотрібних витрат, пошук ефективніших методів управління персоналом.</a:t>
            </a:r>
            <a:endParaRPr lang="en-US" sz="1700" dirty="0"/>
          </a:p>
        </p:txBody>
      </p:sp>
      <p:pic>
        <p:nvPicPr>
          <p:cNvPr id="21" name="Image 0" descr="preencoded.png">
            <a:extLst>
              <a:ext uri="{FF2B5EF4-FFF2-40B4-BE49-F238E27FC236}">
                <a16:creationId xmlns:a16="http://schemas.microsoft.com/office/drawing/2014/main" id="{5B630EE8-F088-58D9-55D4-7621C54CB543}"/>
              </a:ext>
            </a:extLst>
          </p:cNvPr>
          <p:cNvPicPr>
            <a:picLocks noChangeAspect="1"/>
          </p:cNvPicPr>
          <p:nvPr/>
        </p:nvPicPr>
        <p:blipFill>
          <a:blip r:embed="rId3"/>
          <a:stretch>
            <a:fillRect/>
          </a:stretch>
        </p:blipFill>
        <p:spPr>
          <a:xfrm>
            <a:off x="0" y="7709774"/>
            <a:ext cx="14630400" cy="511134"/>
          </a:xfrm>
          <a:prstGeom prst="rect">
            <a:avLst/>
          </a:prstGeom>
        </p:spPr>
      </p:pic>
      <p:pic>
        <p:nvPicPr>
          <p:cNvPr id="22" name="Image 0" descr="preencoded.png"/>
          <p:cNvPicPr>
            <a:picLocks noChangeAspect="1"/>
          </p:cNvPicPr>
          <p:nvPr/>
        </p:nvPicPr>
        <p:blipFill>
          <a:blip r:embed="rId4"/>
          <a:stretch>
            <a:fillRect/>
          </a:stretch>
        </p:blipFill>
        <p:spPr>
          <a:xfrm>
            <a:off x="0" y="0"/>
            <a:ext cx="5486400" cy="8231148"/>
          </a:xfrm>
          <a:prstGeom prst="rect">
            <a:avLst/>
          </a:prstGeom>
        </p:spPr>
      </p:pic>
      <p:pic>
        <p:nvPicPr>
          <p:cNvPr id="23" name="Image 1" descr="preencoded.png"/>
          <p:cNvPicPr>
            <a:picLocks noChangeAspect="1"/>
          </p:cNvPicPr>
          <p:nvPr/>
        </p:nvPicPr>
        <p:blipFill>
          <a:blip r:embed="rId5"/>
          <a:stretch>
            <a:fillRect/>
          </a:stretch>
        </p:blipFill>
        <p:spPr>
          <a:xfrm>
            <a:off x="389061" y="672757"/>
            <a:ext cx="4935260" cy="6387108"/>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9144000" y="0"/>
            <a:ext cx="5486400" cy="8229600"/>
          </a:xfrm>
          <a:prstGeom prst="rect">
            <a:avLst/>
          </a:prstGeom>
        </p:spPr>
      </p:pic>
      <p:sp>
        <p:nvSpPr>
          <p:cNvPr id="4" name="Text 0"/>
          <p:cNvSpPr/>
          <p:nvPr/>
        </p:nvSpPr>
        <p:spPr>
          <a:xfrm>
            <a:off x="793790" y="1240036"/>
            <a:ext cx="7176254" cy="708779"/>
          </a:xfrm>
          <a:prstGeom prst="rect">
            <a:avLst/>
          </a:prstGeom>
          <a:noFill/>
          <a:ln/>
        </p:spPr>
        <p:txBody>
          <a:bodyPr wrap="none" lIns="0" tIns="0" rIns="0" bIns="0" rtlCol="0" anchor="t"/>
          <a:lstStyle/>
          <a:p>
            <a:pPr marL="0" indent="0">
              <a:lnSpc>
                <a:spcPts val="5550"/>
              </a:lnSpc>
              <a:buNone/>
            </a:pPr>
            <a:r>
              <a:rPr lang="en-US" sz="4450" dirty="0">
                <a:solidFill>
                  <a:srgbClr val="201B18"/>
                </a:solidFill>
                <a:latin typeface="Platypi" pitchFamily="34" charset="0"/>
                <a:ea typeface="Platypi" pitchFamily="34" charset="-122"/>
                <a:cs typeface="Platypi" pitchFamily="34" charset="-120"/>
              </a:rPr>
              <a:t>Нематеріальна мотивація</a:t>
            </a:r>
            <a:endParaRPr lang="en-US" sz="4450" dirty="0"/>
          </a:p>
        </p:txBody>
      </p:sp>
      <p:pic>
        <p:nvPicPr>
          <p:cNvPr id="5" name="Image 2" descr="preencoded.png"/>
          <p:cNvPicPr>
            <a:picLocks noChangeAspect="1"/>
          </p:cNvPicPr>
          <p:nvPr/>
        </p:nvPicPr>
        <p:blipFill>
          <a:blip r:embed="rId4"/>
          <a:stretch>
            <a:fillRect/>
          </a:stretch>
        </p:blipFill>
        <p:spPr>
          <a:xfrm>
            <a:off x="793790" y="2288977"/>
            <a:ext cx="566976" cy="566976"/>
          </a:xfrm>
          <a:prstGeom prst="rect">
            <a:avLst/>
          </a:prstGeom>
        </p:spPr>
      </p:pic>
      <p:sp>
        <p:nvSpPr>
          <p:cNvPr id="6" name="Text 1"/>
          <p:cNvSpPr/>
          <p:nvPr/>
        </p:nvSpPr>
        <p:spPr>
          <a:xfrm>
            <a:off x="793790" y="3082766"/>
            <a:ext cx="2835235" cy="354330"/>
          </a:xfrm>
          <a:prstGeom prst="rect">
            <a:avLst/>
          </a:prstGeom>
          <a:noFill/>
          <a:ln/>
        </p:spPr>
        <p:txBody>
          <a:bodyPr wrap="none" lIns="0" tIns="0" rIns="0" bIns="0" rtlCol="0" anchor="t"/>
          <a:lstStyle/>
          <a:p>
            <a:pPr marL="0" indent="0" algn="l">
              <a:lnSpc>
                <a:spcPts val="2750"/>
              </a:lnSpc>
              <a:buNone/>
            </a:pPr>
            <a:r>
              <a:rPr lang="en-US" sz="2200" dirty="0">
                <a:solidFill>
                  <a:srgbClr val="504C49"/>
                </a:solidFill>
                <a:latin typeface="Platypi" pitchFamily="34" charset="0"/>
                <a:ea typeface="Platypi" pitchFamily="34" charset="-122"/>
                <a:cs typeface="Platypi" pitchFamily="34" charset="-120"/>
              </a:rPr>
              <a:t>Визнання заслуг</a:t>
            </a:r>
            <a:endParaRPr lang="en-US" sz="2200" dirty="0"/>
          </a:p>
        </p:txBody>
      </p:sp>
      <p:sp>
        <p:nvSpPr>
          <p:cNvPr id="7" name="Text 2"/>
          <p:cNvSpPr/>
          <p:nvPr/>
        </p:nvSpPr>
        <p:spPr>
          <a:xfrm>
            <a:off x="793790" y="3573185"/>
            <a:ext cx="3608070" cy="725805"/>
          </a:xfrm>
          <a:prstGeom prst="rect">
            <a:avLst/>
          </a:prstGeom>
          <a:noFill/>
          <a:ln/>
        </p:spPr>
        <p:txBody>
          <a:bodyPr wrap="square" lIns="0" tIns="0" rIns="0" bIns="0" rtlCol="0" anchor="t"/>
          <a:lstStyle/>
          <a:p>
            <a:pPr marL="0" indent="0" algn="l">
              <a:lnSpc>
                <a:spcPts val="2850"/>
              </a:lnSpc>
              <a:buNone/>
            </a:pPr>
            <a:r>
              <a:rPr lang="en-US" sz="1750" dirty="0">
                <a:solidFill>
                  <a:srgbClr val="504C49"/>
                </a:solidFill>
                <a:latin typeface="Source Serif Pro" pitchFamily="34" charset="0"/>
                <a:ea typeface="Source Serif Pro" pitchFamily="34" charset="-122"/>
                <a:cs typeface="Source Serif Pro" pitchFamily="34" charset="-120"/>
              </a:rPr>
              <a:t>Публічне визнання досягнень та успіхів.</a:t>
            </a:r>
            <a:endParaRPr lang="en-US" sz="1750" dirty="0"/>
          </a:p>
        </p:txBody>
      </p:sp>
      <p:pic>
        <p:nvPicPr>
          <p:cNvPr id="8" name="Image 3" descr="preencoded.png"/>
          <p:cNvPicPr>
            <a:picLocks noChangeAspect="1"/>
          </p:cNvPicPr>
          <p:nvPr/>
        </p:nvPicPr>
        <p:blipFill>
          <a:blip r:embed="rId5"/>
          <a:stretch>
            <a:fillRect/>
          </a:stretch>
        </p:blipFill>
        <p:spPr>
          <a:xfrm>
            <a:off x="4742021" y="2288977"/>
            <a:ext cx="566976" cy="566976"/>
          </a:xfrm>
          <a:prstGeom prst="rect">
            <a:avLst/>
          </a:prstGeom>
        </p:spPr>
      </p:pic>
      <p:sp>
        <p:nvSpPr>
          <p:cNvPr id="9" name="Text 3"/>
          <p:cNvSpPr/>
          <p:nvPr/>
        </p:nvSpPr>
        <p:spPr>
          <a:xfrm>
            <a:off x="4742021" y="3082766"/>
            <a:ext cx="2835235" cy="354330"/>
          </a:xfrm>
          <a:prstGeom prst="rect">
            <a:avLst/>
          </a:prstGeom>
          <a:noFill/>
          <a:ln/>
        </p:spPr>
        <p:txBody>
          <a:bodyPr wrap="none" lIns="0" tIns="0" rIns="0" bIns="0" rtlCol="0" anchor="t"/>
          <a:lstStyle/>
          <a:p>
            <a:pPr marL="0" indent="0" algn="l">
              <a:lnSpc>
                <a:spcPts val="2750"/>
              </a:lnSpc>
              <a:buNone/>
            </a:pPr>
            <a:r>
              <a:rPr lang="en-US" sz="2200" dirty="0">
                <a:solidFill>
                  <a:srgbClr val="504C49"/>
                </a:solidFill>
                <a:latin typeface="Platypi" pitchFamily="34" charset="0"/>
                <a:ea typeface="Platypi" pitchFamily="34" charset="-122"/>
                <a:cs typeface="Platypi" pitchFamily="34" charset="-120"/>
              </a:rPr>
              <a:t>Відповідальність</a:t>
            </a:r>
            <a:endParaRPr lang="en-US" sz="2200" dirty="0"/>
          </a:p>
        </p:txBody>
      </p:sp>
      <p:sp>
        <p:nvSpPr>
          <p:cNvPr id="10" name="Text 4"/>
          <p:cNvSpPr/>
          <p:nvPr/>
        </p:nvSpPr>
        <p:spPr>
          <a:xfrm>
            <a:off x="4742021" y="3573185"/>
            <a:ext cx="3608189" cy="725805"/>
          </a:xfrm>
          <a:prstGeom prst="rect">
            <a:avLst/>
          </a:prstGeom>
          <a:noFill/>
          <a:ln/>
        </p:spPr>
        <p:txBody>
          <a:bodyPr wrap="square" lIns="0" tIns="0" rIns="0" bIns="0" rtlCol="0" anchor="t"/>
          <a:lstStyle/>
          <a:p>
            <a:pPr marL="0" indent="0" algn="l">
              <a:lnSpc>
                <a:spcPts val="2850"/>
              </a:lnSpc>
              <a:buNone/>
            </a:pPr>
            <a:r>
              <a:rPr lang="en-US" sz="1750" dirty="0">
                <a:solidFill>
                  <a:srgbClr val="504C49"/>
                </a:solidFill>
                <a:latin typeface="Source Serif Pro" pitchFamily="34" charset="0"/>
                <a:ea typeface="Source Serif Pro" pitchFamily="34" charset="-122"/>
                <a:cs typeface="Source Serif Pro" pitchFamily="34" charset="-120"/>
              </a:rPr>
              <a:t>Довіра до працівників та надання їм самостійності.</a:t>
            </a:r>
            <a:endParaRPr lang="en-US" sz="1750" dirty="0"/>
          </a:p>
        </p:txBody>
      </p:sp>
      <p:pic>
        <p:nvPicPr>
          <p:cNvPr id="11" name="Image 4" descr="preencoded.png"/>
          <p:cNvPicPr>
            <a:picLocks noChangeAspect="1"/>
          </p:cNvPicPr>
          <p:nvPr/>
        </p:nvPicPr>
        <p:blipFill>
          <a:blip r:embed="rId6"/>
          <a:stretch>
            <a:fillRect/>
          </a:stretch>
        </p:blipFill>
        <p:spPr>
          <a:xfrm>
            <a:off x="793790" y="4979432"/>
            <a:ext cx="566976" cy="566976"/>
          </a:xfrm>
          <a:prstGeom prst="rect">
            <a:avLst/>
          </a:prstGeom>
        </p:spPr>
      </p:pic>
      <p:sp>
        <p:nvSpPr>
          <p:cNvPr id="12" name="Text 5"/>
          <p:cNvSpPr/>
          <p:nvPr/>
        </p:nvSpPr>
        <p:spPr>
          <a:xfrm>
            <a:off x="793790" y="5773222"/>
            <a:ext cx="2835235" cy="354330"/>
          </a:xfrm>
          <a:prstGeom prst="rect">
            <a:avLst/>
          </a:prstGeom>
          <a:noFill/>
          <a:ln/>
        </p:spPr>
        <p:txBody>
          <a:bodyPr wrap="none" lIns="0" tIns="0" rIns="0" bIns="0" rtlCol="0" anchor="t"/>
          <a:lstStyle/>
          <a:p>
            <a:pPr marL="0" indent="0" algn="l">
              <a:lnSpc>
                <a:spcPts val="2750"/>
              </a:lnSpc>
              <a:buNone/>
            </a:pPr>
            <a:r>
              <a:rPr lang="en-US" sz="2200" dirty="0">
                <a:solidFill>
                  <a:srgbClr val="504C49"/>
                </a:solidFill>
                <a:latin typeface="Platypi" pitchFamily="34" charset="0"/>
                <a:ea typeface="Platypi" pitchFamily="34" charset="-122"/>
                <a:cs typeface="Platypi" pitchFamily="34" charset="-120"/>
              </a:rPr>
              <a:t>Зворотний зв'язок</a:t>
            </a:r>
            <a:endParaRPr lang="en-US" sz="2200" dirty="0"/>
          </a:p>
        </p:txBody>
      </p:sp>
      <p:sp>
        <p:nvSpPr>
          <p:cNvPr id="13" name="Text 6"/>
          <p:cNvSpPr/>
          <p:nvPr/>
        </p:nvSpPr>
        <p:spPr>
          <a:xfrm>
            <a:off x="793790" y="6263640"/>
            <a:ext cx="3608070" cy="725805"/>
          </a:xfrm>
          <a:prstGeom prst="rect">
            <a:avLst/>
          </a:prstGeom>
          <a:noFill/>
          <a:ln/>
        </p:spPr>
        <p:txBody>
          <a:bodyPr wrap="square" lIns="0" tIns="0" rIns="0" bIns="0" rtlCol="0" anchor="t"/>
          <a:lstStyle/>
          <a:p>
            <a:pPr marL="0" indent="0" algn="l">
              <a:lnSpc>
                <a:spcPts val="2850"/>
              </a:lnSpc>
              <a:buNone/>
            </a:pPr>
            <a:r>
              <a:rPr lang="en-US" sz="1750" dirty="0">
                <a:solidFill>
                  <a:srgbClr val="504C49"/>
                </a:solidFill>
                <a:latin typeface="Source Serif Pro" pitchFamily="34" charset="0"/>
                <a:ea typeface="Source Serif Pro" pitchFamily="34" charset="-122"/>
                <a:cs typeface="Source Serif Pro" pitchFamily="34" charset="-120"/>
              </a:rPr>
              <a:t>Регулярні зворотні зв'язки щодо результатів роботи.</a:t>
            </a:r>
            <a:endParaRPr lang="en-US" sz="1750" dirty="0"/>
          </a:p>
        </p:txBody>
      </p:sp>
      <p:pic>
        <p:nvPicPr>
          <p:cNvPr id="14" name="Image 5" descr="preencoded.png"/>
          <p:cNvPicPr>
            <a:picLocks noChangeAspect="1"/>
          </p:cNvPicPr>
          <p:nvPr/>
        </p:nvPicPr>
        <p:blipFill>
          <a:blip r:embed="rId7"/>
          <a:stretch>
            <a:fillRect/>
          </a:stretch>
        </p:blipFill>
        <p:spPr>
          <a:xfrm>
            <a:off x="4742021" y="4979432"/>
            <a:ext cx="566976" cy="566976"/>
          </a:xfrm>
          <a:prstGeom prst="rect">
            <a:avLst/>
          </a:prstGeom>
        </p:spPr>
      </p:pic>
      <p:sp>
        <p:nvSpPr>
          <p:cNvPr id="15" name="Text 7"/>
          <p:cNvSpPr/>
          <p:nvPr/>
        </p:nvSpPr>
        <p:spPr>
          <a:xfrm>
            <a:off x="4742021" y="5773222"/>
            <a:ext cx="3305056" cy="354330"/>
          </a:xfrm>
          <a:prstGeom prst="rect">
            <a:avLst/>
          </a:prstGeom>
          <a:noFill/>
          <a:ln/>
        </p:spPr>
        <p:txBody>
          <a:bodyPr wrap="none" lIns="0" tIns="0" rIns="0" bIns="0" rtlCol="0" anchor="t"/>
          <a:lstStyle/>
          <a:p>
            <a:pPr marL="0" indent="0" algn="l">
              <a:lnSpc>
                <a:spcPts val="2750"/>
              </a:lnSpc>
              <a:buNone/>
            </a:pPr>
            <a:r>
              <a:rPr lang="en-US" sz="2200" dirty="0">
                <a:solidFill>
                  <a:srgbClr val="504C49"/>
                </a:solidFill>
                <a:latin typeface="Platypi" pitchFamily="34" charset="0"/>
                <a:ea typeface="Platypi" pitchFamily="34" charset="-122"/>
                <a:cs typeface="Platypi" pitchFamily="34" charset="-120"/>
              </a:rPr>
              <a:t>Корпоративна культура</a:t>
            </a:r>
            <a:endParaRPr lang="en-US" sz="2200" dirty="0"/>
          </a:p>
        </p:txBody>
      </p:sp>
      <p:sp>
        <p:nvSpPr>
          <p:cNvPr id="16" name="Text 8"/>
          <p:cNvSpPr/>
          <p:nvPr/>
        </p:nvSpPr>
        <p:spPr>
          <a:xfrm>
            <a:off x="4742021" y="6263640"/>
            <a:ext cx="3608189" cy="725805"/>
          </a:xfrm>
          <a:prstGeom prst="rect">
            <a:avLst/>
          </a:prstGeom>
          <a:noFill/>
          <a:ln/>
        </p:spPr>
        <p:txBody>
          <a:bodyPr wrap="square" lIns="0" tIns="0" rIns="0" bIns="0" rtlCol="0" anchor="t"/>
          <a:lstStyle/>
          <a:p>
            <a:pPr marL="0" indent="0" algn="l">
              <a:lnSpc>
                <a:spcPts val="2850"/>
              </a:lnSpc>
              <a:buNone/>
            </a:pPr>
            <a:r>
              <a:rPr lang="en-US" sz="1750" dirty="0">
                <a:solidFill>
                  <a:srgbClr val="504C49"/>
                </a:solidFill>
                <a:latin typeface="Source Serif Pro" pitchFamily="34" charset="0"/>
                <a:ea typeface="Source Serif Pro" pitchFamily="34" charset="-122"/>
                <a:cs typeface="Source Serif Pro" pitchFamily="34" charset="-120"/>
              </a:rPr>
              <a:t>Створення позитивної та дружньої атмосфери в колективі.</a:t>
            </a:r>
            <a:endParaRPr lang="en-US" sz="1750" dirty="0"/>
          </a:p>
        </p:txBody>
      </p:sp>
      <p:pic>
        <p:nvPicPr>
          <p:cNvPr id="17" name="Image 1" descr="preencoded.png"/>
          <p:cNvPicPr>
            <a:picLocks noChangeAspect="1"/>
          </p:cNvPicPr>
          <p:nvPr/>
        </p:nvPicPr>
        <p:blipFill>
          <a:blip r:embed="rId8"/>
          <a:stretch>
            <a:fillRect/>
          </a:stretch>
        </p:blipFill>
        <p:spPr>
          <a:xfrm>
            <a:off x="9427488" y="2884884"/>
            <a:ext cx="4919424" cy="2459712"/>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Рисунок 2">
            <a:extLst>
              <a:ext uri="{FF2B5EF4-FFF2-40B4-BE49-F238E27FC236}">
                <a16:creationId xmlns:a16="http://schemas.microsoft.com/office/drawing/2014/main" id="{22C9F994-0B34-7664-810D-830509D887F4}"/>
              </a:ext>
            </a:extLst>
          </p:cNvPr>
          <p:cNvPicPr>
            <a:picLocks noChangeAspect="1"/>
          </p:cNvPicPr>
          <p:nvPr/>
        </p:nvPicPr>
        <p:blipFill>
          <a:blip r:embed="rId2"/>
          <a:stretch>
            <a:fillRect/>
          </a:stretch>
        </p:blipFill>
        <p:spPr>
          <a:xfrm>
            <a:off x="1129553" y="1263543"/>
            <a:ext cx="5190565" cy="5213737"/>
          </a:xfrm>
          <a:prstGeom prst="rect">
            <a:avLst/>
          </a:prstGeom>
        </p:spPr>
      </p:pic>
      <p:sp>
        <p:nvSpPr>
          <p:cNvPr id="4" name="Text 1">
            <a:extLst>
              <a:ext uri="{FF2B5EF4-FFF2-40B4-BE49-F238E27FC236}">
                <a16:creationId xmlns:a16="http://schemas.microsoft.com/office/drawing/2014/main" id="{4023C6D3-D5C6-16DB-FE85-8CB515760241}"/>
              </a:ext>
            </a:extLst>
          </p:cNvPr>
          <p:cNvSpPr/>
          <p:nvPr/>
        </p:nvSpPr>
        <p:spPr>
          <a:xfrm>
            <a:off x="6728425" y="2228248"/>
            <a:ext cx="7556421" cy="2523046"/>
          </a:xfrm>
          <a:prstGeom prst="rect">
            <a:avLst/>
          </a:prstGeom>
          <a:noFill/>
          <a:ln/>
        </p:spPr>
        <p:txBody>
          <a:bodyPr wrap="square" lIns="0" tIns="0" rIns="0" bIns="0" rtlCol="0" anchor="t"/>
          <a:lstStyle/>
          <a:p>
            <a:pPr algn="just"/>
            <a:r>
              <a:rPr lang="uk-UA" sz="2800" dirty="0">
                <a:solidFill>
                  <a:srgbClr val="504C49"/>
                </a:solidFill>
                <a:latin typeface="Source Serif Pro" pitchFamily="34" charset="0"/>
                <a:ea typeface="Source Serif Pro" pitchFamily="34" charset="-122"/>
              </a:rPr>
              <a:t>До економічних методів також відносять систему оподаткування, кредитування, різноманітні пільги, організаційно-виробниче планування, програмно-цільове управління, комерційний розрахунок, систему економічних регуляторів господарської діяльності.</a:t>
            </a:r>
            <a:endParaRPr lang="ru-UA" sz="2800" dirty="0">
              <a:solidFill>
                <a:srgbClr val="504C49"/>
              </a:solidFill>
              <a:latin typeface="Source Serif Pro" pitchFamily="34" charset="0"/>
              <a:ea typeface="Source Serif Pro" pitchFamily="34" charset="-122"/>
            </a:endParaRPr>
          </a:p>
        </p:txBody>
      </p:sp>
      <p:pic>
        <p:nvPicPr>
          <p:cNvPr id="5" name="Image 0" descr="preencoded.png">
            <a:extLst>
              <a:ext uri="{FF2B5EF4-FFF2-40B4-BE49-F238E27FC236}">
                <a16:creationId xmlns:a16="http://schemas.microsoft.com/office/drawing/2014/main" id="{19D22723-21A7-107B-8786-E4BB758BCF0C}"/>
              </a:ext>
            </a:extLst>
          </p:cNvPr>
          <p:cNvPicPr>
            <a:picLocks noChangeAspect="1"/>
          </p:cNvPicPr>
          <p:nvPr/>
        </p:nvPicPr>
        <p:blipFill>
          <a:blip r:embed="rId3"/>
          <a:stretch>
            <a:fillRect/>
          </a:stretch>
        </p:blipFill>
        <p:spPr>
          <a:xfrm>
            <a:off x="0" y="7709774"/>
            <a:ext cx="14630400" cy="511134"/>
          </a:xfrm>
          <a:prstGeom prst="rect">
            <a:avLst/>
          </a:prstGeom>
        </p:spPr>
      </p:pic>
    </p:spTree>
    <p:extLst>
      <p:ext uri="{BB962C8B-B14F-4D97-AF65-F5344CB8AC3E}">
        <p14:creationId xmlns:p14="http://schemas.microsoft.com/office/powerpoint/2010/main" val="3995546357"/>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0" descr="preencoded.png">
            <a:extLst>
              <a:ext uri="{FF2B5EF4-FFF2-40B4-BE49-F238E27FC236}">
                <a16:creationId xmlns:a16="http://schemas.microsoft.com/office/drawing/2014/main" id="{54430C7D-8F25-ACDC-DBF0-EEAB7B6A7501}"/>
              </a:ext>
            </a:extLst>
          </p:cNvPr>
          <p:cNvPicPr>
            <a:picLocks noChangeAspect="1"/>
          </p:cNvPicPr>
          <p:nvPr/>
        </p:nvPicPr>
        <p:blipFill>
          <a:blip r:embed="rId2"/>
          <a:stretch>
            <a:fillRect/>
          </a:stretch>
        </p:blipFill>
        <p:spPr>
          <a:xfrm>
            <a:off x="0" y="0"/>
            <a:ext cx="14630400" cy="2814918"/>
          </a:xfrm>
          <a:prstGeom prst="rect">
            <a:avLst/>
          </a:prstGeom>
        </p:spPr>
      </p:pic>
      <p:pic>
        <p:nvPicPr>
          <p:cNvPr id="5" name="Рисунок 4">
            <a:extLst>
              <a:ext uri="{FF2B5EF4-FFF2-40B4-BE49-F238E27FC236}">
                <a16:creationId xmlns:a16="http://schemas.microsoft.com/office/drawing/2014/main" id="{3713E8A3-3480-5DBE-C743-17ABFF560AD0}"/>
              </a:ext>
            </a:extLst>
          </p:cNvPr>
          <p:cNvPicPr>
            <a:picLocks noChangeAspect="1"/>
          </p:cNvPicPr>
          <p:nvPr/>
        </p:nvPicPr>
        <p:blipFill>
          <a:blip r:embed="rId3"/>
          <a:stretch>
            <a:fillRect/>
          </a:stretch>
        </p:blipFill>
        <p:spPr>
          <a:xfrm>
            <a:off x="3496235" y="124023"/>
            <a:ext cx="8767481" cy="2566872"/>
          </a:xfrm>
          <a:prstGeom prst="rect">
            <a:avLst/>
          </a:prstGeom>
        </p:spPr>
      </p:pic>
      <p:sp>
        <p:nvSpPr>
          <p:cNvPr id="6" name="Text 1">
            <a:extLst>
              <a:ext uri="{FF2B5EF4-FFF2-40B4-BE49-F238E27FC236}">
                <a16:creationId xmlns:a16="http://schemas.microsoft.com/office/drawing/2014/main" id="{5D798942-7930-ABCA-C8AD-3E225430D655}"/>
              </a:ext>
            </a:extLst>
          </p:cNvPr>
          <p:cNvSpPr/>
          <p:nvPr/>
        </p:nvSpPr>
        <p:spPr>
          <a:xfrm>
            <a:off x="1008942" y="3411589"/>
            <a:ext cx="12187105" cy="2523046"/>
          </a:xfrm>
          <a:prstGeom prst="rect">
            <a:avLst/>
          </a:prstGeom>
          <a:noFill/>
          <a:ln/>
        </p:spPr>
        <p:txBody>
          <a:bodyPr wrap="square" lIns="0" tIns="0" rIns="0" bIns="0" rtlCol="0" anchor="t"/>
          <a:lstStyle/>
          <a:p>
            <a:pPr lvl="0" algn="just"/>
            <a:r>
              <a:rPr lang="uk-UA" sz="4450" dirty="0">
                <a:solidFill>
                  <a:schemeClr val="accent1">
                    <a:lumMod val="50000"/>
                  </a:schemeClr>
                </a:solidFill>
                <a:cs typeface="Platypi" pitchFamily="34" charset="-120"/>
              </a:rPr>
              <a:t>Організаційно-виробниче планування</a:t>
            </a:r>
          </a:p>
          <a:p>
            <a:pPr lvl="0" algn="just"/>
            <a:r>
              <a:rPr lang="uk-UA" sz="4450" dirty="0">
                <a:solidFill>
                  <a:srgbClr val="201B18"/>
                </a:solidFill>
                <a:cs typeface="Platypi" pitchFamily="34" charset="-120"/>
              </a:rPr>
              <a:t> </a:t>
            </a:r>
          </a:p>
          <a:p>
            <a:pPr lvl="0" algn="just"/>
            <a:r>
              <a:rPr lang="uk-UA" sz="2000" dirty="0">
                <a:solidFill>
                  <a:srgbClr val="504C49"/>
                </a:solidFill>
                <a:latin typeface="Source Serif Pro" pitchFamily="34" charset="0"/>
                <a:ea typeface="Source Serif Pro" pitchFamily="34" charset="-122"/>
              </a:rPr>
              <a:t>розробка системи показників, що охоплюють усю діяльність організації (клінічну діяльність, реалізація, закупівлі сировини та матеріалів, фінанси, запаси матеріалів і товарів, лікарських засобів, робоча сила).</a:t>
            </a:r>
          </a:p>
          <a:p>
            <a:pPr lvl="0" algn="just"/>
            <a:r>
              <a:rPr lang="uk-UA" sz="2000" dirty="0">
                <a:solidFill>
                  <a:srgbClr val="504C49"/>
                </a:solidFill>
                <a:latin typeface="Source Serif Pro" pitchFamily="34" charset="0"/>
                <a:ea typeface="Source Serif Pro" pitchFamily="34" charset="-122"/>
              </a:rPr>
              <a:t> </a:t>
            </a:r>
            <a:endParaRPr lang="ru-UA" sz="2000" dirty="0">
              <a:solidFill>
                <a:srgbClr val="504C49"/>
              </a:solidFill>
              <a:latin typeface="Source Serif Pro" pitchFamily="34" charset="0"/>
              <a:ea typeface="Source Serif Pro" pitchFamily="34" charset="-122"/>
            </a:endParaRPr>
          </a:p>
          <a:p>
            <a:pPr indent="450215" algn="just"/>
            <a:r>
              <a:rPr lang="uk-UA" sz="2000" dirty="0">
                <a:solidFill>
                  <a:srgbClr val="504C49"/>
                </a:solidFill>
                <a:latin typeface="Source Serif Pro" pitchFamily="34" charset="0"/>
                <a:ea typeface="Source Serif Pro" pitchFamily="34" charset="-122"/>
              </a:rPr>
              <a:t>Специфіка планування як методу управління полягає: </a:t>
            </a:r>
            <a:endParaRPr lang="ru-UA" sz="2000" dirty="0">
              <a:solidFill>
                <a:srgbClr val="504C49"/>
              </a:solidFill>
              <a:latin typeface="Source Serif Pro" pitchFamily="34" charset="0"/>
              <a:ea typeface="Source Serif Pro" pitchFamily="34" charset="-122"/>
            </a:endParaRPr>
          </a:p>
          <a:p>
            <a:pPr marL="285750" indent="-285750" algn="just">
              <a:buFont typeface="Wingdings" panose="05000000000000000000" pitchFamily="2" charset="2"/>
              <a:buChar char="ü"/>
            </a:pPr>
            <a:r>
              <a:rPr lang="uk-UA" sz="2000" dirty="0">
                <a:solidFill>
                  <a:srgbClr val="504C49"/>
                </a:solidFill>
                <a:latin typeface="Source Serif Pro" pitchFamily="34" charset="0"/>
                <a:ea typeface="Source Serif Pro" pitchFamily="34" charset="-122"/>
              </a:rPr>
              <a:t>у його цільовій спрямованості (показує виконавцям, яких результатів треба досягти); </a:t>
            </a:r>
            <a:endParaRPr lang="ru-UA" sz="2000" dirty="0">
              <a:solidFill>
                <a:srgbClr val="504C49"/>
              </a:solidFill>
              <a:latin typeface="Source Serif Pro" pitchFamily="34" charset="0"/>
              <a:ea typeface="Source Serif Pro" pitchFamily="34" charset="-122"/>
            </a:endParaRPr>
          </a:p>
          <a:p>
            <a:pPr marL="285750" indent="-285750" algn="just">
              <a:buFont typeface="Wingdings" panose="05000000000000000000" pitchFamily="2" charset="2"/>
              <a:buChar char="ü"/>
            </a:pPr>
            <a:r>
              <a:rPr lang="uk-UA" sz="2000" dirty="0">
                <a:solidFill>
                  <a:srgbClr val="504C49"/>
                </a:solidFill>
                <a:latin typeface="Source Serif Pro" pitchFamily="34" charset="0"/>
                <a:ea typeface="Source Serif Pro" pitchFamily="34" charset="-122"/>
              </a:rPr>
              <a:t>у його адресній спрямованості (планове завдання адресується конкретному підрозділу чи виконавцю); </a:t>
            </a:r>
            <a:endParaRPr lang="ru-UA" sz="2000" dirty="0">
              <a:solidFill>
                <a:srgbClr val="504C49"/>
              </a:solidFill>
              <a:latin typeface="Source Serif Pro" pitchFamily="34" charset="0"/>
              <a:ea typeface="Source Serif Pro" pitchFamily="34" charset="-122"/>
            </a:endParaRPr>
          </a:p>
          <a:p>
            <a:pPr marL="285750" indent="-285750" algn="just">
              <a:buFont typeface="Wingdings" panose="05000000000000000000" pitchFamily="2" charset="2"/>
              <a:buChar char="ü"/>
            </a:pPr>
            <a:r>
              <a:rPr lang="uk-UA" sz="2000" dirty="0">
                <a:solidFill>
                  <a:srgbClr val="504C49"/>
                </a:solidFill>
                <a:latin typeface="Source Serif Pro" pitchFamily="34" charset="0"/>
                <a:ea typeface="Source Serif Pro" pitchFamily="34" charset="-122"/>
              </a:rPr>
              <a:t>у визначенні часового інтервалу (рік, місяць, тиждень, зміна). </a:t>
            </a:r>
            <a:endParaRPr lang="ru-UA" sz="2000" dirty="0">
              <a:solidFill>
                <a:srgbClr val="504C49"/>
              </a:solidFill>
              <a:latin typeface="Source Serif Pro" pitchFamily="34" charset="0"/>
              <a:ea typeface="Source Serif Pro" pitchFamily="34" charset="-122"/>
            </a:endParaRPr>
          </a:p>
        </p:txBody>
      </p:sp>
    </p:spTree>
    <p:extLst>
      <p:ext uri="{BB962C8B-B14F-4D97-AF65-F5344CB8AC3E}">
        <p14:creationId xmlns:p14="http://schemas.microsoft.com/office/powerpoint/2010/main" val="1370665668"/>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0" descr="preencoded.png">
            <a:extLst>
              <a:ext uri="{FF2B5EF4-FFF2-40B4-BE49-F238E27FC236}">
                <a16:creationId xmlns:a16="http://schemas.microsoft.com/office/drawing/2014/main" id="{43DB9332-DC8C-01C4-7F46-45D3BD470170}"/>
              </a:ext>
            </a:extLst>
          </p:cNvPr>
          <p:cNvPicPr>
            <a:picLocks noChangeAspect="1"/>
          </p:cNvPicPr>
          <p:nvPr/>
        </p:nvPicPr>
        <p:blipFill>
          <a:blip r:embed="rId2"/>
          <a:stretch>
            <a:fillRect/>
          </a:stretch>
        </p:blipFill>
        <p:spPr>
          <a:xfrm>
            <a:off x="0" y="0"/>
            <a:ext cx="14630400" cy="2814918"/>
          </a:xfrm>
          <a:prstGeom prst="rect">
            <a:avLst/>
          </a:prstGeom>
        </p:spPr>
      </p:pic>
      <p:pic>
        <p:nvPicPr>
          <p:cNvPr id="5" name="Рисунок 4">
            <a:extLst>
              <a:ext uri="{FF2B5EF4-FFF2-40B4-BE49-F238E27FC236}">
                <a16:creationId xmlns:a16="http://schemas.microsoft.com/office/drawing/2014/main" id="{09753099-7242-6648-27A5-029037498B28}"/>
              </a:ext>
            </a:extLst>
          </p:cNvPr>
          <p:cNvPicPr>
            <a:picLocks noChangeAspect="1"/>
          </p:cNvPicPr>
          <p:nvPr/>
        </p:nvPicPr>
        <p:blipFill>
          <a:blip r:embed="rId3"/>
          <a:stretch>
            <a:fillRect/>
          </a:stretch>
        </p:blipFill>
        <p:spPr>
          <a:xfrm>
            <a:off x="4246609" y="180022"/>
            <a:ext cx="6137182" cy="2454873"/>
          </a:xfrm>
          <a:prstGeom prst="rect">
            <a:avLst/>
          </a:prstGeom>
        </p:spPr>
      </p:pic>
      <p:sp>
        <p:nvSpPr>
          <p:cNvPr id="6" name="Text 1">
            <a:extLst>
              <a:ext uri="{FF2B5EF4-FFF2-40B4-BE49-F238E27FC236}">
                <a16:creationId xmlns:a16="http://schemas.microsoft.com/office/drawing/2014/main" id="{33DFE43F-8B31-34F1-7930-A6F72C988F7B}"/>
              </a:ext>
            </a:extLst>
          </p:cNvPr>
          <p:cNvSpPr/>
          <p:nvPr/>
        </p:nvSpPr>
        <p:spPr>
          <a:xfrm>
            <a:off x="618350" y="3292548"/>
            <a:ext cx="6481697" cy="2523046"/>
          </a:xfrm>
          <a:prstGeom prst="rect">
            <a:avLst/>
          </a:prstGeom>
          <a:noFill/>
          <a:ln/>
        </p:spPr>
        <p:txBody>
          <a:bodyPr wrap="square" lIns="0" tIns="0" rIns="0" bIns="0" rtlCol="0" anchor="t"/>
          <a:lstStyle/>
          <a:p>
            <a:pPr algn="ctr"/>
            <a:r>
              <a:rPr lang="uk-UA" sz="4450" dirty="0">
                <a:solidFill>
                  <a:schemeClr val="accent1">
                    <a:lumMod val="50000"/>
                  </a:schemeClr>
                </a:solidFill>
                <a:cs typeface="Platypi" pitchFamily="34" charset="-120"/>
              </a:rPr>
              <a:t>Програмно-цільове управління</a:t>
            </a:r>
          </a:p>
          <a:p>
            <a:pPr algn="just"/>
            <a:endParaRPr lang="uk-UA" sz="2000" dirty="0">
              <a:solidFill>
                <a:schemeClr val="accent1">
                  <a:lumMod val="50000"/>
                </a:schemeClr>
              </a:solidFill>
              <a:cs typeface="Platypi" pitchFamily="34" charset="-120"/>
            </a:endParaRPr>
          </a:p>
          <a:p>
            <a:pPr algn="just"/>
            <a:r>
              <a:rPr lang="uk-UA" sz="2000" dirty="0">
                <a:solidFill>
                  <a:srgbClr val="504C49"/>
                </a:solidFill>
                <a:latin typeface="Source Serif Pro" pitchFamily="34" charset="0"/>
                <a:ea typeface="Source Serif Pro" pitchFamily="34" charset="-122"/>
              </a:rPr>
              <a:t>застосовується у разі виникнення складних завдань, для яких ще не розроблено механізми їх вирішення. Цільове управління дозволяє розглядати мету діяльності з різних точок зору, </a:t>
            </a:r>
            <a:r>
              <a:rPr lang="uk-UA" sz="2000" dirty="0" err="1">
                <a:solidFill>
                  <a:srgbClr val="504C49"/>
                </a:solidFill>
                <a:latin typeface="Source Serif Pro" pitchFamily="34" charset="0"/>
                <a:ea typeface="Source Serif Pro" pitchFamily="34" charset="-122"/>
              </a:rPr>
              <a:t>спроєктувати</a:t>
            </a:r>
            <a:r>
              <a:rPr lang="uk-UA" sz="2000" dirty="0">
                <a:solidFill>
                  <a:srgbClr val="504C49"/>
                </a:solidFill>
                <a:latin typeface="Source Serif Pro" pitchFamily="34" charset="0"/>
                <a:ea typeface="Source Serif Pro" pitchFamily="34" charset="-122"/>
              </a:rPr>
              <a:t> під неї структуру ресурсів та показників. </a:t>
            </a:r>
            <a:endParaRPr lang="ru-UA" sz="2000" dirty="0">
              <a:solidFill>
                <a:srgbClr val="504C49"/>
              </a:solidFill>
              <a:latin typeface="Source Serif Pro" pitchFamily="34" charset="0"/>
              <a:ea typeface="Source Serif Pro" pitchFamily="34" charset="-122"/>
            </a:endParaRPr>
          </a:p>
          <a:p>
            <a:pPr algn="just"/>
            <a:endParaRPr lang="ru-UA" sz="2800" dirty="0">
              <a:solidFill>
                <a:srgbClr val="504C49"/>
              </a:solidFill>
              <a:latin typeface="Source Serif Pro" pitchFamily="34" charset="0"/>
              <a:ea typeface="Source Serif Pro" pitchFamily="34" charset="-122"/>
            </a:endParaRPr>
          </a:p>
        </p:txBody>
      </p:sp>
      <p:sp>
        <p:nvSpPr>
          <p:cNvPr id="7" name="Text 1">
            <a:extLst>
              <a:ext uri="{FF2B5EF4-FFF2-40B4-BE49-F238E27FC236}">
                <a16:creationId xmlns:a16="http://schemas.microsoft.com/office/drawing/2014/main" id="{AE5B8E50-55A2-FA8D-0D86-085EB0A21922}"/>
              </a:ext>
            </a:extLst>
          </p:cNvPr>
          <p:cNvSpPr/>
          <p:nvPr/>
        </p:nvSpPr>
        <p:spPr>
          <a:xfrm>
            <a:off x="7530353" y="3132955"/>
            <a:ext cx="6879784" cy="2523046"/>
          </a:xfrm>
          <a:prstGeom prst="rect">
            <a:avLst/>
          </a:prstGeom>
          <a:noFill/>
          <a:ln/>
        </p:spPr>
        <p:txBody>
          <a:bodyPr wrap="square" lIns="0" tIns="0" rIns="0" bIns="0" rtlCol="0" anchor="t"/>
          <a:lstStyle/>
          <a:p>
            <a:pPr lvl="0" algn="just"/>
            <a:endParaRPr lang="uk-UA" sz="4450" dirty="0">
              <a:solidFill>
                <a:schemeClr val="accent1">
                  <a:lumMod val="50000"/>
                </a:schemeClr>
              </a:solidFill>
              <a:cs typeface="Platypi" pitchFamily="34" charset="-120"/>
            </a:endParaRPr>
          </a:p>
          <a:p>
            <a:pPr lvl="0" algn="just"/>
            <a:r>
              <a:rPr lang="uk-UA" sz="4450" dirty="0">
                <a:solidFill>
                  <a:schemeClr val="accent1">
                    <a:lumMod val="50000"/>
                  </a:schemeClr>
                </a:solidFill>
                <a:cs typeface="Platypi" pitchFamily="34" charset="-120"/>
              </a:rPr>
              <a:t>Комерційний розрахунок</a:t>
            </a:r>
          </a:p>
          <a:p>
            <a:pPr lvl="0" algn="just"/>
            <a:r>
              <a:rPr lang="uk-UA" sz="4450" dirty="0">
                <a:solidFill>
                  <a:schemeClr val="accent1">
                    <a:lumMod val="50000"/>
                  </a:schemeClr>
                </a:solidFill>
                <a:cs typeface="Platypi" pitchFamily="34" charset="-120"/>
              </a:rPr>
              <a:t> </a:t>
            </a:r>
          </a:p>
          <a:p>
            <a:pPr lvl="0" algn="just"/>
            <a:r>
              <a:rPr lang="uk-UA" sz="2000" dirty="0">
                <a:solidFill>
                  <a:srgbClr val="504C49"/>
                </a:solidFill>
                <a:latin typeface="Source Serif Pro" pitchFamily="34" charset="0"/>
                <a:ea typeface="Source Serif Pro" pitchFamily="34" charset="-122"/>
              </a:rPr>
              <a:t>ґрунтується на загальних засадах ринкової економіки: повна відповідальність за результати діяльності, конкуренція виробників товарів та послуг, вільне ціноутворення. </a:t>
            </a:r>
            <a:endParaRPr lang="ru-UA" sz="2000" dirty="0">
              <a:solidFill>
                <a:srgbClr val="504C49"/>
              </a:solidFill>
              <a:latin typeface="Source Serif Pro" pitchFamily="34" charset="0"/>
              <a:ea typeface="Source Serif Pro" pitchFamily="34" charset="-122"/>
            </a:endParaRPr>
          </a:p>
        </p:txBody>
      </p:sp>
    </p:spTree>
    <p:extLst>
      <p:ext uri="{BB962C8B-B14F-4D97-AF65-F5344CB8AC3E}">
        <p14:creationId xmlns:p14="http://schemas.microsoft.com/office/powerpoint/2010/main" val="3511242372"/>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0" descr="preencoded.png">
            <a:extLst>
              <a:ext uri="{FF2B5EF4-FFF2-40B4-BE49-F238E27FC236}">
                <a16:creationId xmlns:a16="http://schemas.microsoft.com/office/drawing/2014/main" id="{AD30E98A-674C-00E8-0680-2914AB8B63D6}"/>
              </a:ext>
            </a:extLst>
          </p:cNvPr>
          <p:cNvPicPr>
            <a:picLocks noChangeAspect="1"/>
          </p:cNvPicPr>
          <p:nvPr/>
        </p:nvPicPr>
        <p:blipFill>
          <a:blip r:embed="rId2"/>
          <a:stretch>
            <a:fillRect/>
          </a:stretch>
        </p:blipFill>
        <p:spPr>
          <a:xfrm>
            <a:off x="0" y="0"/>
            <a:ext cx="5916706" cy="8229600"/>
          </a:xfrm>
          <a:prstGeom prst="rect">
            <a:avLst/>
          </a:prstGeom>
        </p:spPr>
      </p:pic>
      <p:pic>
        <p:nvPicPr>
          <p:cNvPr id="5" name="Рисунок 4">
            <a:extLst>
              <a:ext uri="{FF2B5EF4-FFF2-40B4-BE49-F238E27FC236}">
                <a16:creationId xmlns:a16="http://schemas.microsoft.com/office/drawing/2014/main" id="{B22EBD5A-758D-7765-6001-2A6AEC6EEBBB}"/>
              </a:ext>
            </a:extLst>
          </p:cNvPr>
          <p:cNvPicPr>
            <a:picLocks noChangeAspect="1"/>
          </p:cNvPicPr>
          <p:nvPr/>
        </p:nvPicPr>
        <p:blipFill>
          <a:blip r:embed="rId3"/>
          <a:stretch>
            <a:fillRect/>
          </a:stretch>
        </p:blipFill>
        <p:spPr>
          <a:xfrm>
            <a:off x="215153" y="2005852"/>
            <a:ext cx="5486400" cy="3659841"/>
          </a:xfrm>
          <a:prstGeom prst="rect">
            <a:avLst/>
          </a:prstGeom>
        </p:spPr>
      </p:pic>
      <p:sp>
        <p:nvSpPr>
          <p:cNvPr id="7" name="TextBox 6">
            <a:extLst>
              <a:ext uri="{FF2B5EF4-FFF2-40B4-BE49-F238E27FC236}">
                <a16:creationId xmlns:a16="http://schemas.microsoft.com/office/drawing/2014/main" id="{1040888F-4392-8FAC-6275-E31E19737DEA}"/>
              </a:ext>
            </a:extLst>
          </p:cNvPr>
          <p:cNvSpPr txBox="1"/>
          <p:nvPr/>
        </p:nvSpPr>
        <p:spPr>
          <a:xfrm>
            <a:off x="6347012" y="459953"/>
            <a:ext cx="7853082" cy="7309693"/>
          </a:xfrm>
          <a:prstGeom prst="rect">
            <a:avLst/>
          </a:prstGeom>
          <a:noFill/>
        </p:spPr>
        <p:txBody>
          <a:bodyPr wrap="square">
            <a:spAutoFit/>
          </a:bodyPr>
          <a:lstStyle/>
          <a:p>
            <a:pPr lvl="0" algn="just"/>
            <a:r>
              <a:rPr lang="uk-UA" sz="4450" dirty="0">
                <a:solidFill>
                  <a:schemeClr val="accent1">
                    <a:lumMod val="50000"/>
                  </a:schemeClr>
                </a:solidFill>
                <a:cs typeface="Platypi" pitchFamily="34" charset="-120"/>
              </a:rPr>
              <a:t>Система економічних регуляторів:</a:t>
            </a:r>
            <a:endParaRPr lang="ru-UA" sz="4450" dirty="0">
              <a:solidFill>
                <a:schemeClr val="accent1">
                  <a:lumMod val="50000"/>
                </a:schemeClr>
              </a:solidFill>
              <a:cs typeface="Platypi" pitchFamily="34" charset="-120"/>
            </a:endParaRPr>
          </a:p>
          <a:p>
            <a:pPr marL="342900" lvl="0" indent="-342900" algn="just">
              <a:buFont typeface="Wingdings" panose="05000000000000000000" pitchFamily="2" charset="2"/>
              <a:buChar char="Ø"/>
            </a:pPr>
            <a:r>
              <a:rPr lang="uk-UA" sz="2000" dirty="0">
                <a:solidFill>
                  <a:srgbClr val="504C49"/>
                </a:solidFill>
                <a:latin typeface="Source Serif Pro" pitchFamily="34" charset="0"/>
                <a:ea typeface="Source Serif Pro" pitchFamily="34" charset="-122"/>
              </a:rPr>
              <a:t>загальнодержавних регуляторів: податки, кредити, регульовані ціни та тарифи, економічні пільги; </a:t>
            </a:r>
            <a:endParaRPr lang="ru-UA" sz="2000" dirty="0">
              <a:solidFill>
                <a:srgbClr val="504C49"/>
              </a:solidFill>
              <a:latin typeface="Source Serif Pro" pitchFamily="34" charset="0"/>
              <a:ea typeface="Source Serif Pro" pitchFamily="34" charset="-122"/>
            </a:endParaRPr>
          </a:p>
          <a:p>
            <a:pPr marL="342900" lvl="0" indent="-342900" algn="just">
              <a:buFont typeface="Wingdings" panose="05000000000000000000" pitchFamily="2" charset="2"/>
              <a:buChar char="Ø"/>
            </a:pPr>
            <a:r>
              <a:rPr lang="uk-UA" sz="2000" dirty="0">
                <a:solidFill>
                  <a:srgbClr val="504C49"/>
                </a:solidFill>
                <a:latin typeface="Source Serif Pro" pitchFamily="34" charset="0"/>
                <a:ea typeface="Source Serif Pro" pitchFamily="34" charset="-122"/>
              </a:rPr>
              <a:t>місцевих регуляторів, які застосовуються органами місцевої влади для поповнення своїх бюджетів (місцеві податки та збори, рентні платежі); </a:t>
            </a:r>
            <a:endParaRPr lang="ru-UA" sz="2000" dirty="0">
              <a:solidFill>
                <a:srgbClr val="504C49"/>
              </a:solidFill>
              <a:latin typeface="Source Serif Pro" pitchFamily="34" charset="0"/>
              <a:ea typeface="Source Serif Pro" pitchFamily="34" charset="-122"/>
            </a:endParaRPr>
          </a:p>
          <a:p>
            <a:pPr marL="342900" lvl="0" indent="-342900" algn="just">
              <a:buFont typeface="Wingdings" panose="05000000000000000000" pitchFamily="2" charset="2"/>
              <a:buChar char="Ø"/>
            </a:pPr>
            <a:r>
              <a:rPr lang="uk-UA" sz="2000" dirty="0" err="1">
                <a:solidFill>
                  <a:srgbClr val="504C49"/>
                </a:solidFill>
                <a:latin typeface="Source Serif Pro" pitchFamily="34" charset="0"/>
                <a:ea typeface="Source Serif Pro" pitchFamily="34" charset="-122"/>
              </a:rPr>
              <a:t>внутрішньосистемних</a:t>
            </a:r>
            <a:r>
              <a:rPr lang="uk-UA" sz="2000" dirty="0">
                <a:solidFill>
                  <a:srgbClr val="504C49"/>
                </a:solidFill>
                <a:latin typeface="Source Serif Pro" pitchFamily="34" charset="0"/>
                <a:ea typeface="Source Serif Pro" pitchFamily="34" charset="-122"/>
              </a:rPr>
              <a:t> регуляторів господарської діяльності підвідомчих підприємств – це централізоване створення фондів (резервного, капітальних вкладень, підготовки кадрів, страхування) і внутрішньогосподарських відрахувань на </a:t>
            </a:r>
            <a:r>
              <a:rPr lang="uk-UA" sz="2000" dirty="0" err="1">
                <a:solidFill>
                  <a:srgbClr val="504C49"/>
                </a:solidFill>
                <a:latin typeface="Source Serif Pro" pitchFamily="34" charset="0"/>
                <a:ea typeface="Source Serif Pro" pitchFamily="34" charset="-122"/>
              </a:rPr>
              <a:t>загальноорганізаційні</a:t>
            </a:r>
            <a:r>
              <a:rPr lang="uk-UA" sz="2000" dirty="0">
                <a:solidFill>
                  <a:srgbClr val="504C49"/>
                </a:solidFill>
                <a:latin typeface="Source Serif Pro" pitchFamily="34" charset="0"/>
                <a:ea typeface="Source Serif Pro" pitchFamily="34" charset="-122"/>
              </a:rPr>
              <a:t> цілі. Норми відрахувань у ці фонди встановлюються органом управління організації. </a:t>
            </a:r>
          </a:p>
          <a:p>
            <a:pPr lvl="0" algn="just"/>
            <a:endParaRPr lang="ru-UA" sz="2000" dirty="0">
              <a:solidFill>
                <a:srgbClr val="504C49"/>
              </a:solidFill>
              <a:latin typeface="Source Serif Pro" pitchFamily="34" charset="0"/>
              <a:ea typeface="Source Serif Pro" pitchFamily="34" charset="-122"/>
            </a:endParaRPr>
          </a:p>
          <a:p>
            <a:pPr indent="450215" algn="just"/>
            <a:r>
              <a:rPr lang="uk-UA" sz="2000" dirty="0">
                <a:solidFill>
                  <a:srgbClr val="504C49"/>
                </a:solidFill>
                <a:latin typeface="Source Serif Pro" pitchFamily="34" charset="0"/>
                <a:ea typeface="Source Serif Pro" pitchFamily="34" charset="-122"/>
              </a:rPr>
              <a:t>Комплекс економічних регуляторів має бути гнучким, вчасно враховувати зміни економічної ситуації, а кількість регуляторів у міру становлення ринкових відносин має зменшуватися. Реалізація економічних методів управління здійснюється у системі економічних відносин між членами трудового колективу. </a:t>
            </a:r>
            <a:endParaRPr lang="ru-UA" sz="2000" dirty="0">
              <a:solidFill>
                <a:srgbClr val="504C49"/>
              </a:solidFill>
              <a:latin typeface="Source Serif Pro" pitchFamily="34" charset="0"/>
              <a:ea typeface="Source Serif Pro" pitchFamily="34" charset="-122"/>
            </a:endParaRPr>
          </a:p>
        </p:txBody>
      </p:sp>
    </p:spTree>
    <p:extLst>
      <p:ext uri="{BB962C8B-B14F-4D97-AF65-F5344CB8AC3E}">
        <p14:creationId xmlns:p14="http://schemas.microsoft.com/office/powerpoint/2010/main" val="3505959955"/>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0"/>
          <p:cNvSpPr/>
          <p:nvPr/>
        </p:nvSpPr>
        <p:spPr>
          <a:xfrm>
            <a:off x="6199465" y="562332"/>
            <a:ext cx="7717869" cy="1909882"/>
          </a:xfrm>
          <a:prstGeom prst="rect">
            <a:avLst/>
          </a:prstGeom>
          <a:noFill/>
          <a:ln/>
        </p:spPr>
        <p:txBody>
          <a:bodyPr wrap="square" lIns="0" tIns="0" rIns="0" bIns="0" rtlCol="0" anchor="t"/>
          <a:lstStyle/>
          <a:p>
            <a:pPr marL="0" indent="0">
              <a:lnSpc>
                <a:spcPts val="5000"/>
              </a:lnSpc>
              <a:buNone/>
            </a:pPr>
            <a:r>
              <a:rPr lang="en-US" sz="4000" dirty="0">
                <a:solidFill>
                  <a:schemeClr val="accent1">
                    <a:lumMod val="50000"/>
                  </a:schemeClr>
                </a:solidFill>
                <a:latin typeface="Platypi" pitchFamily="34" charset="0"/>
                <a:ea typeface="Platypi" pitchFamily="34" charset="-122"/>
                <a:cs typeface="Platypi" pitchFamily="34" charset="-120"/>
              </a:rPr>
              <a:t>Зв'язок економічних методів з іншими підходами до управління</a:t>
            </a:r>
            <a:endParaRPr lang="en-US" sz="4000" dirty="0">
              <a:solidFill>
                <a:schemeClr val="accent1">
                  <a:lumMod val="50000"/>
                </a:schemeClr>
              </a:solidFill>
            </a:endParaRPr>
          </a:p>
        </p:txBody>
      </p:sp>
      <p:pic>
        <p:nvPicPr>
          <p:cNvPr id="5" name="Image 2" descr="preencoded.png"/>
          <p:cNvPicPr>
            <a:picLocks noChangeAspect="1"/>
          </p:cNvPicPr>
          <p:nvPr/>
        </p:nvPicPr>
        <p:blipFill>
          <a:blip r:embed="rId3"/>
          <a:stretch>
            <a:fillRect/>
          </a:stretch>
        </p:blipFill>
        <p:spPr>
          <a:xfrm>
            <a:off x="6199465" y="2777728"/>
            <a:ext cx="1018699" cy="1629847"/>
          </a:xfrm>
          <a:prstGeom prst="rect">
            <a:avLst/>
          </a:prstGeom>
        </p:spPr>
      </p:pic>
      <p:sp>
        <p:nvSpPr>
          <p:cNvPr id="6" name="Text 1"/>
          <p:cNvSpPr/>
          <p:nvPr/>
        </p:nvSpPr>
        <p:spPr>
          <a:xfrm>
            <a:off x="7523678" y="2981444"/>
            <a:ext cx="2941439" cy="318254"/>
          </a:xfrm>
          <a:prstGeom prst="rect">
            <a:avLst/>
          </a:prstGeom>
          <a:noFill/>
          <a:ln/>
        </p:spPr>
        <p:txBody>
          <a:bodyPr wrap="none" lIns="0" tIns="0" rIns="0" bIns="0" rtlCol="0" anchor="t"/>
          <a:lstStyle/>
          <a:p>
            <a:pPr marL="0" indent="0" algn="l">
              <a:lnSpc>
                <a:spcPts val="2500"/>
              </a:lnSpc>
              <a:buNone/>
            </a:pPr>
            <a:r>
              <a:rPr lang="en-US" sz="2000" dirty="0">
                <a:solidFill>
                  <a:srgbClr val="504C49"/>
                </a:solidFill>
                <a:latin typeface="Platypi" pitchFamily="34" charset="0"/>
                <a:ea typeface="Platypi" pitchFamily="34" charset="-122"/>
                <a:cs typeface="Platypi" pitchFamily="34" charset="-120"/>
              </a:rPr>
              <a:t>Стратегічне управління</a:t>
            </a:r>
            <a:endParaRPr lang="en-US" sz="2000" dirty="0"/>
          </a:p>
        </p:txBody>
      </p:sp>
      <p:sp>
        <p:nvSpPr>
          <p:cNvPr id="7" name="Text 2"/>
          <p:cNvSpPr/>
          <p:nvPr/>
        </p:nvSpPr>
        <p:spPr>
          <a:xfrm>
            <a:off x="7523678" y="3421856"/>
            <a:ext cx="6393656" cy="651748"/>
          </a:xfrm>
          <a:prstGeom prst="rect">
            <a:avLst/>
          </a:prstGeom>
          <a:noFill/>
          <a:ln/>
        </p:spPr>
        <p:txBody>
          <a:bodyPr wrap="square" lIns="0" tIns="0" rIns="0" bIns="0" rtlCol="0" anchor="t"/>
          <a:lstStyle/>
          <a:p>
            <a:pPr marL="0" indent="0" algn="l">
              <a:lnSpc>
                <a:spcPts val="2550"/>
              </a:lnSpc>
              <a:buNone/>
            </a:pPr>
            <a:r>
              <a:rPr lang="en-US" sz="1600" dirty="0">
                <a:solidFill>
                  <a:srgbClr val="504C49"/>
                </a:solidFill>
                <a:latin typeface="Source Serif Pro" pitchFamily="34" charset="0"/>
                <a:ea typeface="Source Serif Pro" pitchFamily="34" charset="-122"/>
                <a:cs typeface="Source Serif Pro" pitchFamily="34" charset="-120"/>
              </a:rPr>
              <a:t>Економічні методи допомагають реалізувати стратегічні цілі компанії.</a:t>
            </a:r>
            <a:endParaRPr lang="en-US" sz="1600" dirty="0"/>
          </a:p>
        </p:txBody>
      </p:sp>
      <p:pic>
        <p:nvPicPr>
          <p:cNvPr id="8" name="Image 3" descr="preencoded.png"/>
          <p:cNvPicPr>
            <a:picLocks noChangeAspect="1"/>
          </p:cNvPicPr>
          <p:nvPr/>
        </p:nvPicPr>
        <p:blipFill>
          <a:blip r:embed="rId4"/>
          <a:stretch>
            <a:fillRect/>
          </a:stretch>
        </p:blipFill>
        <p:spPr>
          <a:xfrm>
            <a:off x="6199465" y="4407575"/>
            <a:ext cx="1018699" cy="1629847"/>
          </a:xfrm>
          <a:prstGeom prst="rect">
            <a:avLst/>
          </a:prstGeom>
        </p:spPr>
      </p:pic>
      <p:sp>
        <p:nvSpPr>
          <p:cNvPr id="9" name="Text 3"/>
          <p:cNvSpPr/>
          <p:nvPr/>
        </p:nvSpPr>
        <p:spPr>
          <a:xfrm>
            <a:off x="7523678" y="4611291"/>
            <a:ext cx="3018115" cy="318254"/>
          </a:xfrm>
          <a:prstGeom prst="rect">
            <a:avLst/>
          </a:prstGeom>
          <a:noFill/>
          <a:ln/>
        </p:spPr>
        <p:txBody>
          <a:bodyPr wrap="none" lIns="0" tIns="0" rIns="0" bIns="0" rtlCol="0" anchor="t"/>
          <a:lstStyle/>
          <a:p>
            <a:pPr marL="0" indent="0" algn="l">
              <a:lnSpc>
                <a:spcPts val="2500"/>
              </a:lnSpc>
              <a:buNone/>
            </a:pPr>
            <a:r>
              <a:rPr lang="en-US" sz="2000" dirty="0">
                <a:solidFill>
                  <a:srgbClr val="504C49"/>
                </a:solidFill>
                <a:latin typeface="Platypi" pitchFamily="34" charset="0"/>
                <a:ea typeface="Platypi" pitchFamily="34" charset="-122"/>
                <a:cs typeface="Platypi" pitchFamily="34" charset="-120"/>
              </a:rPr>
              <a:t>Управління персоналом</a:t>
            </a:r>
            <a:endParaRPr lang="en-US" sz="2000" dirty="0"/>
          </a:p>
        </p:txBody>
      </p:sp>
      <p:sp>
        <p:nvSpPr>
          <p:cNvPr id="10" name="Text 4"/>
          <p:cNvSpPr/>
          <p:nvPr/>
        </p:nvSpPr>
        <p:spPr>
          <a:xfrm>
            <a:off x="7523678" y="5051703"/>
            <a:ext cx="6393656" cy="651748"/>
          </a:xfrm>
          <a:prstGeom prst="rect">
            <a:avLst/>
          </a:prstGeom>
          <a:noFill/>
          <a:ln/>
        </p:spPr>
        <p:txBody>
          <a:bodyPr wrap="square" lIns="0" tIns="0" rIns="0" bIns="0" rtlCol="0" anchor="t"/>
          <a:lstStyle/>
          <a:p>
            <a:pPr marL="0" indent="0" algn="l">
              <a:lnSpc>
                <a:spcPts val="2550"/>
              </a:lnSpc>
              <a:buNone/>
            </a:pPr>
            <a:r>
              <a:rPr lang="en-US" sz="1600" dirty="0">
                <a:solidFill>
                  <a:srgbClr val="504C49"/>
                </a:solidFill>
                <a:latin typeface="Source Serif Pro" pitchFamily="34" charset="0"/>
                <a:ea typeface="Source Serif Pro" pitchFamily="34" charset="-122"/>
                <a:cs typeface="Source Serif Pro" pitchFamily="34" charset="-120"/>
              </a:rPr>
              <a:t>Економічні методи сприяють ефективному використанню людських ресурсів.</a:t>
            </a:r>
            <a:endParaRPr lang="en-US" sz="1600" dirty="0"/>
          </a:p>
        </p:txBody>
      </p:sp>
      <p:pic>
        <p:nvPicPr>
          <p:cNvPr id="11" name="Image 4" descr="preencoded.png"/>
          <p:cNvPicPr>
            <a:picLocks noChangeAspect="1"/>
          </p:cNvPicPr>
          <p:nvPr/>
        </p:nvPicPr>
        <p:blipFill>
          <a:blip r:embed="rId5"/>
          <a:stretch>
            <a:fillRect/>
          </a:stretch>
        </p:blipFill>
        <p:spPr>
          <a:xfrm>
            <a:off x="6199465" y="6037421"/>
            <a:ext cx="1018699" cy="1629847"/>
          </a:xfrm>
          <a:prstGeom prst="rect">
            <a:avLst/>
          </a:prstGeom>
        </p:spPr>
      </p:pic>
      <p:sp>
        <p:nvSpPr>
          <p:cNvPr id="12" name="Text 5"/>
          <p:cNvSpPr/>
          <p:nvPr/>
        </p:nvSpPr>
        <p:spPr>
          <a:xfrm>
            <a:off x="7523678" y="6241137"/>
            <a:ext cx="2546747" cy="318254"/>
          </a:xfrm>
          <a:prstGeom prst="rect">
            <a:avLst/>
          </a:prstGeom>
          <a:noFill/>
          <a:ln/>
        </p:spPr>
        <p:txBody>
          <a:bodyPr wrap="none" lIns="0" tIns="0" rIns="0" bIns="0" rtlCol="0" anchor="t"/>
          <a:lstStyle/>
          <a:p>
            <a:pPr marL="0" indent="0" algn="l">
              <a:lnSpc>
                <a:spcPts val="2500"/>
              </a:lnSpc>
              <a:buNone/>
            </a:pPr>
            <a:r>
              <a:rPr lang="en-US" sz="2000" dirty="0">
                <a:solidFill>
                  <a:srgbClr val="504C49"/>
                </a:solidFill>
                <a:latin typeface="Platypi" pitchFamily="34" charset="0"/>
                <a:ea typeface="Platypi" pitchFamily="34" charset="-122"/>
                <a:cs typeface="Platypi" pitchFamily="34" charset="-120"/>
              </a:rPr>
              <a:t>Маркетинг</a:t>
            </a:r>
            <a:endParaRPr lang="en-US" sz="2000" dirty="0"/>
          </a:p>
        </p:txBody>
      </p:sp>
      <p:sp>
        <p:nvSpPr>
          <p:cNvPr id="13" name="Text 6"/>
          <p:cNvSpPr/>
          <p:nvPr/>
        </p:nvSpPr>
        <p:spPr>
          <a:xfrm>
            <a:off x="7523678" y="6681549"/>
            <a:ext cx="6393656" cy="651748"/>
          </a:xfrm>
          <a:prstGeom prst="rect">
            <a:avLst/>
          </a:prstGeom>
          <a:noFill/>
          <a:ln/>
        </p:spPr>
        <p:txBody>
          <a:bodyPr wrap="square" lIns="0" tIns="0" rIns="0" bIns="0" rtlCol="0" anchor="t"/>
          <a:lstStyle/>
          <a:p>
            <a:pPr marL="0" indent="0" algn="l">
              <a:lnSpc>
                <a:spcPts val="2550"/>
              </a:lnSpc>
              <a:buNone/>
            </a:pPr>
            <a:r>
              <a:rPr lang="en-US" sz="1600" dirty="0">
                <a:solidFill>
                  <a:srgbClr val="504C49"/>
                </a:solidFill>
                <a:latin typeface="Source Serif Pro" pitchFamily="34" charset="0"/>
                <a:ea typeface="Source Serif Pro" pitchFamily="34" charset="-122"/>
                <a:cs typeface="Source Serif Pro" pitchFamily="34" charset="-120"/>
              </a:rPr>
              <a:t>Економічні методи допомагають формувати конкурентні переваги.</a:t>
            </a:r>
            <a:endParaRPr lang="en-US" sz="1600" dirty="0"/>
          </a:p>
        </p:txBody>
      </p:sp>
      <p:pic>
        <p:nvPicPr>
          <p:cNvPr id="14" name="Image 0" descr="preencoded.png">
            <a:extLst>
              <a:ext uri="{FF2B5EF4-FFF2-40B4-BE49-F238E27FC236}">
                <a16:creationId xmlns:a16="http://schemas.microsoft.com/office/drawing/2014/main" id="{E949915F-5C1E-1BB7-76B1-C03C87C0BD71}"/>
              </a:ext>
            </a:extLst>
          </p:cNvPr>
          <p:cNvPicPr>
            <a:picLocks noChangeAspect="1"/>
          </p:cNvPicPr>
          <p:nvPr/>
        </p:nvPicPr>
        <p:blipFill>
          <a:blip r:embed="rId6"/>
          <a:stretch>
            <a:fillRect/>
          </a:stretch>
        </p:blipFill>
        <p:spPr>
          <a:xfrm>
            <a:off x="0" y="7709774"/>
            <a:ext cx="14630400" cy="511134"/>
          </a:xfrm>
          <a:prstGeom prst="rect">
            <a:avLst/>
          </a:prstGeom>
        </p:spPr>
      </p:pic>
      <p:pic>
        <p:nvPicPr>
          <p:cNvPr id="15" name="Image 0" descr="preencoded.png"/>
          <p:cNvPicPr>
            <a:picLocks noChangeAspect="1"/>
          </p:cNvPicPr>
          <p:nvPr/>
        </p:nvPicPr>
        <p:blipFill>
          <a:blip r:embed="rId7"/>
          <a:stretch>
            <a:fillRect/>
          </a:stretch>
        </p:blipFill>
        <p:spPr>
          <a:xfrm>
            <a:off x="0" y="0"/>
            <a:ext cx="5486400" cy="8229600"/>
          </a:xfrm>
          <a:prstGeom prst="rect">
            <a:avLst/>
          </a:prstGeom>
        </p:spPr>
      </p:pic>
      <p:pic>
        <p:nvPicPr>
          <p:cNvPr id="16" name="Image 1" descr="preencoded.png"/>
          <p:cNvPicPr>
            <a:picLocks noChangeAspect="1"/>
          </p:cNvPicPr>
          <p:nvPr/>
        </p:nvPicPr>
        <p:blipFill>
          <a:blip r:embed="rId8"/>
          <a:stretch>
            <a:fillRect/>
          </a:stretch>
        </p:blipFill>
        <p:spPr>
          <a:xfrm>
            <a:off x="254793" y="2524824"/>
            <a:ext cx="4976813" cy="2799517"/>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687288" y="245983"/>
            <a:ext cx="12975074" cy="584954"/>
          </a:xfrm>
          <a:prstGeom prst="rect">
            <a:avLst/>
          </a:prstGeom>
          <a:noFill/>
          <a:ln/>
        </p:spPr>
        <p:txBody>
          <a:bodyPr wrap="none" lIns="0" tIns="0" rIns="0" bIns="0" rtlCol="0" anchor="t"/>
          <a:lstStyle/>
          <a:p>
            <a:pPr marL="0" indent="0" algn="ctr">
              <a:lnSpc>
                <a:spcPts val="4600"/>
              </a:lnSpc>
              <a:buNone/>
            </a:pPr>
            <a:r>
              <a:rPr lang="en-US" sz="3650" dirty="0">
                <a:solidFill>
                  <a:schemeClr val="accent1">
                    <a:lumMod val="50000"/>
                  </a:schemeClr>
                </a:solidFill>
                <a:latin typeface="Platypi" pitchFamily="34" charset="0"/>
                <a:ea typeface="Platypi" pitchFamily="34" charset="-122"/>
                <a:cs typeface="Platypi" pitchFamily="34" charset="-120"/>
              </a:rPr>
              <a:t>Соціально-психологічні аспекти управління персоналом</a:t>
            </a:r>
            <a:endParaRPr lang="en-US" sz="3650" dirty="0">
              <a:solidFill>
                <a:schemeClr val="accent1">
                  <a:lumMod val="50000"/>
                </a:schemeClr>
              </a:solidFill>
            </a:endParaRPr>
          </a:p>
        </p:txBody>
      </p:sp>
      <p:sp>
        <p:nvSpPr>
          <p:cNvPr id="3" name="Text 1"/>
          <p:cNvSpPr/>
          <p:nvPr/>
        </p:nvSpPr>
        <p:spPr>
          <a:xfrm>
            <a:off x="687288" y="1034474"/>
            <a:ext cx="13320236" cy="598884"/>
          </a:xfrm>
          <a:prstGeom prst="rect">
            <a:avLst/>
          </a:prstGeom>
          <a:noFill/>
          <a:ln/>
        </p:spPr>
        <p:txBody>
          <a:bodyPr wrap="square" lIns="0" tIns="0" rIns="0" bIns="0" rtlCol="0" anchor="t"/>
          <a:lstStyle/>
          <a:p>
            <a:pPr algn="just">
              <a:lnSpc>
                <a:spcPts val="2350"/>
              </a:lnSpc>
            </a:pPr>
            <a:r>
              <a:rPr lang="en-US" dirty="0">
                <a:solidFill>
                  <a:srgbClr val="504C49"/>
                </a:solidFill>
                <a:latin typeface="Source Serif Pro" pitchFamily="34" charset="0"/>
                <a:ea typeface="Source Serif Pro" pitchFamily="34" charset="-122"/>
                <a:cs typeface="Source Serif Pro" pitchFamily="34" charset="-120"/>
              </a:rPr>
              <a:t>Соціально-психологічні </a:t>
            </a:r>
            <a:r>
              <a:rPr lang="en-US" dirty="0" err="1">
                <a:solidFill>
                  <a:srgbClr val="504C49"/>
                </a:solidFill>
                <a:latin typeface="Source Serif Pro" pitchFamily="34" charset="0"/>
                <a:ea typeface="Source Serif Pro" pitchFamily="34" charset="-122"/>
                <a:cs typeface="Source Serif Pro" pitchFamily="34" charset="-120"/>
              </a:rPr>
              <a:t>аспекти</a:t>
            </a:r>
            <a:r>
              <a:rPr lang="en-US" dirty="0">
                <a:solidFill>
                  <a:srgbClr val="504C49"/>
                </a:solidFill>
                <a:latin typeface="Source Serif Pro" pitchFamily="34" charset="0"/>
                <a:ea typeface="Source Serif Pro" pitchFamily="34" charset="-122"/>
                <a:cs typeface="Source Serif Pro" pitchFamily="34" charset="-120"/>
              </a:rPr>
              <a:t> – </a:t>
            </a:r>
            <a:r>
              <a:rPr lang="en-US" dirty="0" err="1">
                <a:solidFill>
                  <a:srgbClr val="504C49"/>
                </a:solidFill>
                <a:latin typeface="Source Serif Pro" pitchFamily="34" charset="0"/>
                <a:ea typeface="Source Serif Pro" pitchFamily="34" charset="-122"/>
                <a:cs typeface="Source Serif Pro" pitchFamily="34" charset="-120"/>
              </a:rPr>
              <a:t>це</a:t>
            </a:r>
            <a:r>
              <a:rPr lang="ru-RU" dirty="0">
                <a:solidFill>
                  <a:srgbClr val="504C49"/>
                </a:solidFill>
                <a:latin typeface="Source Serif Pro" pitchFamily="34" charset="0"/>
                <a:ea typeface="Source Serif Pro" pitchFamily="34" charset="-122"/>
                <a:cs typeface="Source Serif Pro" pitchFamily="34" charset="-120"/>
              </a:rPr>
              <a:t> </a:t>
            </a:r>
            <a:r>
              <a:rPr lang="en-US" dirty="0" err="1">
                <a:solidFill>
                  <a:srgbClr val="504C49"/>
                </a:solidFill>
                <a:latin typeface="Source Serif Pro" pitchFamily="34" charset="0"/>
                <a:ea typeface="Source Serif Pro" pitchFamily="34" charset="-122"/>
              </a:rPr>
              <a:t>ключові</a:t>
            </a:r>
            <a:r>
              <a:rPr lang="en-US" dirty="0">
                <a:solidFill>
                  <a:srgbClr val="504C49"/>
                </a:solidFill>
                <a:latin typeface="Source Serif Pro" pitchFamily="34" charset="0"/>
                <a:ea typeface="Source Serif Pro" pitchFamily="34" charset="-122"/>
              </a:rPr>
              <a:t> елементи </a:t>
            </a:r>
            <a:r>
              <a:rPr lang="en-US" dirty="0" err="1">
                <a:solidFill>
                  <a:srgbClr val="504C49"/>
                </a:solidFill>
                <a:latin typeface="Source Serif Pro" pitchFamily="34" charset="0"/>
                <a:ea typeface="Source Serif Pro" pitchFamily="34" charset="-122"/>
              </a:rPr>
              <a:t>ефективного</a:t>
            </a:r>
            <a:r>
              <a:rPr lang="en-US" dirty="0">
                <a:solidFill>
                  <a:srgbClr val="504C49"/>
                </a:solidFill>
                <a:latin typeface="Source Serif Pro" pitchFamily="34" charset="0"/>
                <a:ea typeface="Source Serif Pro" pitchFamily="34" charset="-122"/>
              </a:rPr>
              <a:t> </a:t>
            </a:r>
            <a:r>
              <a:rPr lang="en-US" dirty="0" err="1">
                <a:solidFill>
                  <a:srgbClr val="504C49"/>
                </a:solidFill>
                <a:latin typeface="Source Serif Pro" pitchFamily="34" charset="0"/>
                <a:ea typeface="Source Serif Pro" pitchFamily="34" charset="-122"/>
              </a:rPr>
              <a:t>управління</a:t>
            </a:r>
            <a:r>
              <a:rPr lang="en-US" dirty="0">
                <a:solidFill>
                  <a:srgbClr val="504C49"/>
                </a:solidFill>
                <a:latin typeface="Source Serif Pro" pitchFamily="34" charset="0"/>
                <a:ea typeface="Source Serif Pro" pitchFamily="34" charset="-122"/>
              </a:rPr>
              <a:t> </a:t>
            </a:r>
            <a:r>
              <a:rPr lang="en-US" dirty="0" err="1">
                <a:solidFill>
                  <a:srgbClr val="504C49"/>
                </a:solidFill>
                <a:latin typeface="Source Serif Pro" pitchFamily="34" charset="0"/>
                <a:ea typeface="Source Serif Pro" pitchFamily="34" charset="-122"/>
              </a:rPr>
              <a:t>персоналом</a:t>
            </a:r>
            <a:r>
              <a:rPr lang="ru-RU" dirty="0">
                <a:solidFill>
                  <a:srgbClr val="504C49"/>
                </a:solidFill>
                <a:latin typeface="Source Serif Pro" pitchFamily="34" charset="0"/>
                <a:ea typeface="Source Serif Pro" pitchFamily="34" charset="-122"/>
              </a:rPr>
              <a:t>; </a:t>
            </a:r>
            <a:r>
              <a:rPr lang="uk-UA" dirty="0">
                <a:solidFill>
                  <a:srgbClr val="504C49"/>
                </a:solidFill>
                <a:latin typeface="Source Serif Pro" pitchFamily="34" charset="0"/>
                <a:ea typeface="Source Serif Pro" pitchFamily="34" charset="-122"/>
              </a:rPr>
              <a:t>це способи реалізації управлінського впливу на персонал, що ґрунтуються на використанні закономірностей соціології та психології. Вони базуються на впливі на поведінку, мотивацію та міжособистісні стосунки працівників з урахуванням їхніх психологічних особливостей. </a:t>
            </a:r>
            <a:endParaRPr lang="ru-UA" dirty="0">
              <a:solidFill>
                <a:srgbClr val="504C49"/>
              </a:solidFill>
              <a:latin typeface="Source Serif Pro" pitchFamily="34" charset="0"/>
              <a:ea typeface="Source Serif Pro" pitchFamily="34" charset="-122"/>
            </a:endParaRPr>
          </a:p>
          <a:p>
            <a:pPr marL="0" indent="0">
              <a:lnSpc>
                <a:spcPts val="2350"/>
              </a:lnSpc>
              <a:buNone/>
            </a:pPr>
            <a:endParaRPr lang="en-US" dirty="0"/>
          </a:p>
        </p:txBody>
      </p:sp>
      <p:pic>
        <p:nvPicPr>
          <p:cNvPr id="4" name="Image 0" descr="preencoded.png"/>
          <p:cNvPicPr>
            <a:picLocks noChangeAspect="1"/>
          </p:cNvPicPr>
          <p:nvPr/>
        </p:nvPicPr>
        <p:blipFill>
          <a:blip r:embed="rId3"/>
          <a:stretch>
            <a:fillRect/>
          </a:stretch>
        </p:blipFill>
        <p:spPr>
          <a:xfrm>
            <a:off x="655082" y="2515314"/>
            <a:ext cx="6519743" cy="4029432"/>
          </a:xfrm>
          <a:prstGeom prst="rect">
            <a:avLst/>
          </a:prstGeom>
        </p:spPr>
      </p:pic>
      <p:sp>
        <p:nvSpPr>
          <p:cNvPr id="5" name="Text 2"/>
          <p:cNvSpPr/>
          <p:nvPr/>
        </p:nvSpPr>
        <p:spPr>
          <a:xfrm>
            <a:off x="655082" y="6778704"/>
            <a:ext cx="2339935" cy="292418"/>
          </a:xfrm>
          <a:prstGeom prst="rect">
            <a:avLst/>
          </a:prstGeom>
          <a:noFill/>
          <a:ln/>
        </p:spPr>
        <p:txBody>
          <a:bodyPr wrap="none" lIns="0" tIns="0" rIns="0" bIns="0" rtlCol="0" anchor="t"/>
          <a:lstStyle/>
          <a:p>
            <a:pPr marL="0" indent="0" algn="l">
              <a:lnSpc>
                <a:spcPts val="2300"/>
              </a:lnSpc>
              <a:buNone/>
            </a:pPr>
            <a:r>
              <a:rPr lang="en-US" sz="1800" dirty="0">
                <a:solidFill>
                  <a:srgbClr val="504C49"/>
                </a:solidFill>
                <a:latin typeface="Platypi" pitchFamily="34" charset="0"/>
                <a:ea typeface="Platypi" pitchFamily="34" charset="-122"/>
                <a:cs typeface="Platypi" pitchFamily="34" charset="-120"/>
              </a:rPr>
              <a:t>Командний дух</a:t>
            </a:r>
            <a:endParaRPr lang="en-US" sz="1800" dirty="0"/>
          </a:p>
        </p:txBody>
      </p:sp>
      <p:sp>
        <p:nvSpPr>
          <p:cNvPr id="6" name="Text 3"/>
          <p:cNvSpPr/>
          <p:nvPr/>
        </p:nvSpPr>
        <p:spPr>
          <a:xfrm>
            <a:off x="655082" y="7183398"/>
            <a:ext cx="6519743" cy="299442"/>
          </a:xfrm>
          <a:prstGeom prst="rect">
            <a:avLst/>
          </a:prstGeom>
          <a:noFill/>
          <a:ln/>
        </p:spPr>
        <p:txBody>
          <a:bodyPr wrap="none" lIns="0" tIns="0" rIns="0" bIns="0" rtlCol="0" anchor="t"/>
          <a:lstStyle/>
          <a:p>
            <a:pPr marL="0" indent="0" algn="l">
              <a:lnSpc>
                <a:spcPts val="2350"/>
              </a:lnSpc>
              <a:buNone/>
            </a:pPr>
            <a:r>
              <a:rPr lang="en-US" sz="1450" dirty="0">
                <a:solidFill>
                  <a:srgbClr val="504C49"/>
                </a:solidFill>
                <a:latin typeface="Source Serif Pro" pitchFamily="34" charset="0"/>
                <a:ea typeface="Source Serif Pro" pitchFamily="34" charset="-122"/>
                <a:cs typeface="Source Serif Pro" pitchFamily="34" charset="-120"/>
              </a:rPr>
              <a:t>Створення згуртованого колективу, взаємодопомоги та підтримки.</a:t>
            </a:r>
            <a:endParaRPr lang="en-US" sz="1450" dirty="0"/>
          </a:p>
        </p:txBody>
      </p:sp>
      <p:pic>
        <p:nvPicPr>
          <p:cNvPr id="7" name="Image 1" descr="preencoded.png"/>
          <p:cNvPicPr>
            <a:picLocks noChangeAspect="1"/>
          </p:cNvPicPr>
          <p:nvPr/>
        </p:nvPicPr>
        <p:blipFill>
          <a:blip r:embed="rId4"/>
          <a:stretch>
            <a:fillRect/>
          </a:stretch>
        </p:blipFill>
        <p:spPr>
          <a:xfrm>
            <a:off x="7455575" y="2515314"/>
            <a:ext cx="6519743" cy="4029432"/>
          </a:xfrm>
          <a:prstGeom prst="rect">
            <a:avLst/>
          </a:prstGeom>
        </p:spPr>
      </p:pic>
      <p:sp>
        <p:nvSpPr>
          <p:cNvPr id="8" name="Text 4"/>
          <p:cNvSpPr/>
          <p:nvPr/>
        </p:nvSpPr>
        <p:spPr>
          <a:xfrm>
            <a:off x="7455575" y="6778704"/>
            <a:ext cx="2502218" cy="292418"/>
          </a:xfrm>
          <a:prstGeom prst="rect">
            <a:avLst/>
          </a:prstGeom>
          <a:noFill/>
          <a:ln/>
        </p:spPr>
        <p:txBody>
          <a:bodyPr wrap="none" lIns="0" tIns="0" rIns="0" bIns="0" rtlCol="0" anchor="t"/>
          <a:lstStyle/>
          <a:p>
            <a:pPr marL="0" indent="0" algn="l">
              <a:lnSpc>
                <a:spcPts val="2300"/>
              </a:lnSpc>
              <a:buNone/>
            </a:pPr>
            <a:r>
              <a:rPr lang="en-US" sz="1800" dirty="0">
                <a:solidFill>
                  <a:srgbClr val="504C49"/>
                </a:solidFill>
                <a:latin typeface="Platypi" pitchFamily="34" charset="0"/>
                <a:ea typeface="Platypi" pitchFamily="34" charset="-122"/>
                <a:cs typeface="Platypi" pitchFamily="34" charset="-120"/>
              </a:rPr>
              <a:t>Психологічний клімат</a:t>
            </a:r>
            <a:endParaRPr lang="en-US" sz="1800" dirty="0"/>
          </a:p>
        </p:txBody>
      </p:sp>
      <p:sp>
        <p:nvSpPr>
          <p:cNvPr id="9" name="Text 5"/>
          <p:cNvSpPr/>
          <p:nvPr/>
        </p:nvSpPr>
        <p:spPr>
          <a:xfrm>
            <a:off x="7455575" y="7183398"/>
            <a:ext cx="6519743" cy="299442"/>
          </a:xfrm>
          <a:prstGeom prst="rect">
            <a:avLst/>
          </a:prstGeom>
          <a:noFill/>
          <a:ln/>
        </p:spPr>
        <p:txBody>
          <a:bodyPr wrap="none" lIns="0" tIns="0" rIns="0" bIns="0" rtlCol="0" anchor="t"/>
          <a:lstStyle/>
          <a:p>
            <a:pPr marL="0" indent="0" algn="l">
              <a:lnSpc>
                <a:spcPts val="2350"/>
              </a:lnSpc>
              <a:buNone/>
            </a:pPr>
            <a:r>
              <a:rPr lang="en-US" sz="1450" dirty="0">
                <a:solidFill>
                  <a:srgbClr val="504C49"/>
                </a:solidFill>
                <a:latin typeface="Source Serif Pro" pitchFamily="34" charset="0"/>
                <a:ea typeface="Source Serif Pro" pitchFamily="34" charset="-122"/>
                <a:cs typeface="Source Serif Pro" pitchFamily="34" charset="-120"/>
              </a:rPr>
              <a:t>Забезпечення комфортної та безпечної атмосфери для роботи.</a:t>
            </a:r>
            <a:endParaRPr lang="en-US" sz="1450" dirty="0"/>
          </a:p>
        </p:txBody>
      </p:sp>
      <p:pic>
        <p:nvPicPr>
          <p:cNvPr id="10" name="Image 0" descr="preencoded.png">
            <a:extLst>
              <a:ext uri="{FF2B5EF4-FFF2-40B4-BE49-F238E27FC236}">
                <a16:creationId xmlns:a16="http://schemas.microsoft.com/office/drawing/2014/main" id="{77B0B75C-EFD4-9119-4B6C-4DF5D7D0BE89}"/>
              </a:ext>
            </a:extLst>
          </p:cNvPr>
          <p:cNvPicPr>
            <a:picLocks noChangeAspect="1"/>
          </p:cNvPicPr>
          <p:nvPr/>
        </p:nvPicPr>
        <p:blipFill>
          <a:blip r:embed="rId5"/>
          <a:stretch>
            <a:fillRect/>
          </a:stretch>
        </p:blipFill>
        <p:spPr>
          <a:xfrm>
            <a:off x="0" y="7709774"/>
            <a:ext cx="14630400" cy="511134"/>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4630400" cy="2425898"/>
          </a:xfrm>
          <a:prstGeom prst="rect">
            <a:avLst/>
          </a:prstGeom>
        </p:spPr>
      </p:pic>
      <p:pic>
        <p:nvPicPr>
          <p:cNvPr id="3" name="Image 1" descr="preencoded.png"/>
          <p:cNvPicPr>
            <a:picLocks noChangeAspect="1"/>
          </p:cNvPicPr>
          <p:nvPr/>
        </p:nvPicPr>
        <p:blipFill>
          <a:blip r:embed="rId4"/>
          <a:stretch>
            <a:fillRect/>
          </a:stretch>
        </p:blipFill>
        <p:spPr>
          <a:xfrm>
            <a:off x="5426764" y="144959"/>
            <a:ext cx="3957504" cy="2103776"/>
          </a:xfrm>
          <a:prstGeom prst="rect">
            <a:avLst/>
          </a:prstGeom>
        </p:spPr>
      </p:pic>
      <p:sp>
        <p:nvSpPr>
          <p:cNvPr id="4" name="Text 0"/>
          <p:cNvSpPr/>
          <p:nvPr/>
        </p:nvSpPr>
        <p:spPr>
          <a:xfrm>
            <a:off x="679252" y="2959537"/>
            <a:ext cx="13271897" cy="1212771"/>
          </a:xfrm>
          <a:prstGeom prst="rect">
            <a:avLst/>
          </a:prstGeom>
          <a:noFill/>
          <a:ln/>
        </p:spPr>
        <p:txBody>
          <a:bodyPr wrap="square" lIns="0" tIns="0" rIns="0" bIns="0" rtlCol="0" anchor="t"/>
          <a:lstStyle/>
          <a:p>
            <a:pPr marL="0" indent="0">
              <a:lnSpc>
                <a:spcPts val="4750"/>
              </a:lnSpc>
              <a:buNone/>
            </a:pPr>
            <a:r>
              <a:rPr lang="en-US" sz="3800" dirty="0" err="1">
                <a:solidFill>
                  <a:schemeClr val="accent1">
                    <a:lumMod val="50000"/>
                  </a:schemeClr>
                </a:solidFill>
                <a:latin typeface="Platypi" pitchFamily="34" charset="0"/>
                <a:ea typeface="Platypi" pitchFamily="34" charset="-122"/>
                <a:cs typeface="Platypi" pitchFamily="34" charset="-120"/>
              </a:rPr>
              <a:t>Соціальн</a:t>
            </a:r>
            <a:r>
              <a:rPr lang="uk-UA" sz="3800" dirty="0">
                <a:solidFill>
                  <a:schemeClr val="accent1">
                    <a:lumMod val="50000"/>
                  </a:schemeClr>
                </a:solidFill>
                <a:latin typeface="Platypi" pitchFamily="34" charset="0"/>
                <a:ea typeface="Platypi" pitchFamily="34" charset="-122"/>
                <a:cs typeface="Platypi" pitchFamily="34" charset="-120"/>
              </a:rPr>
              <a:t>і</a:t>
            </a:r>
            <a:r>
              <a:rPr lang="en-US" sz="3800" dirty="0">
                <a:solidFill>
                  <a:schemeClr val="accent1">
                    <a:lumMod val="50000"/>
                  </a:schemeClr>
                </a:solidFill>
                <a:latin typeface="Platypi" pitchFamily="34" charset="0"/>
                <a:ea typeface="Platypi" pitchFamily="34" charset="-122"/>
                <a:cs typeface="Platypi" pitchFamily="34" charset="-120"/>
              </a:rPr>
              <a:t> методи управління персоналом</a:t>
            </a:r>
            <a:endParaRPr lang="en-US" sz="3800" dirty="0">
              <a:solidFill>
                <a:schemeClr val="accent1">
                  <a:lumMod val="50000"/>
                </a:schemeClr>
              </a:solidFill>
            </a:endParaRPr>
          </a:p>
        </p:txBody>
      </p:sp>
      <p:pic>
        <p:nvPicPr>
          <p:cNvPr id="5" name="Image 2" descr="preencoded.png"/>
          <p:cNvPicPr>
            <a:picLocks noChangeAspect="1"/>
          </p:cNvPicPr>
          <p:nvPr/>
        </p:nvPicPr>
        <p:blipFill>
          <a:blip r:embed="rId5"/>
          <a:stretch>
            <a:fillRect/>
          </a:stretch>
        </p:blipFill>
        <p:spPr>
          <a:xfrm>
            <a:off x="679252" y="4463415"/>
            <a:ext cx="3317915" cy="776288"/>
          </a:xfrm>
          <a:prstGeom prst="rect">
            <a:avLst/>
          </a:prstGeom>
        </p:spPr>
      </p:pic>
      <p:sp>
        <p:nvSpPr>
          <p:cNvPr id="6" name="Text 1"/>
          <p:cNvSpPr/>
          <p:nvPr/>
        </p:nvSpPr>
        <p:spPr>
          <a:xfrm>
            <a:off x="873323" y="5530810"/>
            <a:ext cx="2425898" cy="303252"/>
          </a:xfrm>
          <a:prstGeom prst="rect">
            <a:avLst/>
          </a:prstGeom>
          <a:noFill/>
          <a:ln/>
        </p:spPr>
        <p:txBody>
          <a:bodyPr wrap="none" lIns="0" tIns="0" rIns="0" bIns="0" rtlCol="0" anchor="t"/>
          <a:lstStyle/>
          <a:p>
            <a:pPr marL="0" indent="0" algn="l">
              <a:lnSpc>
                <a:spcPts val="2350"/>
              </a:lnSpc>
              <a:buNone/>
            </a:pPr>
            <a:r>
              <a:rPr lang="uk-UA" sz="1900" dirty="0">
                <a:solidFill>
                  <a:srgbClr val="504C49"/>
                </a:solidFill>
                <a:latin typeface="Platypi" pitchFamily="34" charset="0"/>
                <a:ea typeface="Platypi" pitchFamily="34" charset="-122"/>
                <a:cs typeface="Platypi" pitchFamily="34" charset="-120"/>
              </a:rPr>
              <a:t>Соціальне прогнозування</a:t>
            </a:r>
            <a:endParaRPr lang="en-US" sz="1900" dirty="0"/>
          </a:p>
        </p:txBody>
      </p:sp>
      <p:sp>
        <p:nvSpPr>
          <p:cNvPr id="7" name="Text 2"/>
          <p:cNvSpPr/>
          <p:nvPr/>
        </p:nvSpPr>
        <p:spPr>
          <a:xfrm>
            <a:off x="346089" y="5898595"/>
            <a:ext cx="3480365" cy="1552575"/>
          </a:xfrm>
          <a:prstGeom prst="rect">
            <a:avLst/>
          </a:prstGeom>
          <a:noFill/>
          <a:ln/>
        </p:spPr>
        <p:txBody>
          <a:bodyPr wrap="square" lIns="0" tIns="0" rIns="0" bIns="0" rtlCol="0" anchor="t"/>
          <a:lstStyle/>
          <a:p>
            <a:pPr marL="0" indent="0" algn="just">
              <a:lnSpc>
                <a:spcPts val="2400"/>
              </a:lnSpc>
              <a:buNone/>
            </a:pPr>
            <a:r>
              <a:rPr lang="uk-UA" sz="1200" dirty="0">
                <a:solidFill>
                  <a:srgbClr val="504C49"/>
                </a:solidFill>
                <a:latin typeface="Source Serif Pro" pitchFamily="34" charset="0"/>
                <a:ea typeface="Source Serif Pro" pitchFamily="34" charset="-122"/>
              </a:rPr>
              <a:t>Параметри соціального прогнозу включають: вікові та статеві зміни персоналу, зміни освітнього та кваліфікаційного рівня, зміни у матеріальному забезпеченні, побутових умовах, зміни у співвідношенні розумової та фізичної праці. </a:t>
            </a:r>
            <a:endParaRPr lang="en-US" sz="1200" dirty="0">
              <a:solidFill>
                <a:srgbClr val="504C49"/>
              </a:solidFill>
              <a:latin typeface="Source Serif Pro" pitchFamily="34" charset="0"/>
              <a:ea typeface="Source Serif Pro" pitchFamily="34" charset="-122"/>
            </a:endParaRPr>
          </a:p>
        </p:txBody>
      </p:sp>
      <p:pic>
        <p:nvPicPr>
          <p:cNvPr id="8" name="Image 3" descr="preencoded.png"/>
          <p:cNvPicPr>
            <a:picLocks noChangeAspect="1"/>
          </p:cNvPicPr>
          <p:nvPr/>
        </p:nvPicPr>
        <p:blipFill>
          <a:blip r:embed="rId6"/>
          <a:stretch>
            <a:fillRect/>
          </a:stretch>
        </p:blipFill>
        <p:spPr>
          <a:xfrm>
            <a:off x="3997166" y="4463415"/>
            <a:ext cx="3318034" cy="776288"/>
          </a:xfrm>
          <a:prstGeom prst="rect">
            <a:avLst/>
          </a:prstGeom>
        </p:spPr>
      </p:pic>
      <p:sp>
        <p:nvSpPr>
          <p:cNvPr id="9" name="Text 3"/>
          <p:cNvSpPr/>
          <p:nvPr/>
        </p:nvSpPr>
        <p:spPr>
          <a:xfrm>
            <a:off x="4191238" y="5530810"/>
            <a:ext cx="2425898" cy="303252"/>
          </a:xfrm>
          <a:prstGeom prst="rect">
            <a:avLst/>
          </a:prstGeom>
          <a:noFill/>
          <a:ln/>
        </p:spPr>
        <p:txBody>
          <a:bodyPr wrap="none" lIns="0" tIns="0" rIns="0" bIns="0" rtlCol="0" anchor="t"/>
          <a:lstStyle/>
          <a:p>
            <a:pPr marL="0" indent="0" algn="l">
              <a:lnSpc>
                <a:spcPts val="2350"/>
              </a:lnSpc>
              <a:buNone/>
            </a:pPr>
            <a:r>
              <a:rPr lang="uk-UA" sz="1900" dirty="0">
                <a:solidFill>
                  <a:srgbClr val="504C49"/>
                </a:solidFill>
                <a:cs typeface="Platypi" pitchFamily="34" charset="-120"/>
              </a:rPr>
              <a:t>Соціальне планування</a:t>
            </a:r>
            <a:endParaRPr lang="en-US" sz="1900" dirty="0">
              <a:solidFill>
                <a:srgbClr val="504C49"/>
              </a:solidFill>
              <a:latin typeface="Platypi" pitchFamily="34" charset="0"/>
              <a:cs typeface="Platypi" pitchFamily="34" charset="-120"/>
            </a:endParaRPr>
          </a:p>
        </p:txBody>
      </p:sp>
      <p:sp>
        <p:nvSpPr>
          <p:cNvPr id="10" name="Text 4"/>
          <p:cNvSpPr/>
          <p:nvPr/>
        </p:nvSpPr>
        <p:spPr>
          <a:xfrm>
            <a:off x="4191238" y="5893434"/>
            <a:ext cx="2929890" cy="1242060"/>
          </a:xfrm>
          <a:prstGeom prst="rect">
            <a:avLst/>
          </a:prstGeom>
          <a:noFill/>
          <a:ln/>
        </p:spPr>
        <p:txBody>
          <a:bodyPr wrap="square" lIns="0" tIns="0" rIns="0" bIns="0" rtlCol="0" anchor="t"/>
          <a:lstStyle/>
          <a:p>
            <a:pPr marL="0" indent="0" algn="just">
              <a:lnSpc>
                <a:spcPts val="2400"/>
              </a:lnSpc>
              <a:buNone/>
            </a:pPr>
            <a:r>
              <a:rPr lang="uk-UA" sz="1500" dirty="0">
                <a:solidFill>
                  <a:srgbClr val="504C49"/>
                </a:solidFill>
                <a:latin typeface="Source Serif Pro" pitchFamily="34" charset="0"/>
                <a:ea typeface="Source Serif Pro" pitchFamily="34" charset="-122"/>
              </a:rPr>
              <a:t>Планування вирішення соціальних проблем персоналу організацій: покращення умов праці, побуту, відпочинку, духовного та фізичного розвитку. </a:t>
            </a:r>
            <a:endParaRPr lang="en-US" sz="1500" dirty="0">
              <a:solidFill>
                <a:srgbClr val="504C49"/>
              </a:solidFill>
              <a:latin typeface="Source Serif Pro" pitchFamily="34" charset="0"/>
              <a:ea typeface="Source Serif Pro" pitchFamily="34" charset="-122"/>
            </a:endParaRPr>
          </a:p>
        </p:txBody>
      </p:sp>
      <p:pic>
        <p:nvPicPr>
          <p:cNvPr id="11" name="Image 4" descr="preencoded.png"/>
          <p:cNvPicPr>
            <a:picLocks noChangeAspect="1"/>
          </p:cNvPicPr>
          <p:nvPr/>
        </p:nvPicPr>
        <p:blipFill>
          <a:blip r:embed="rId7"/>
          <a:stretch>
            <a:fillRect/>
          </a:stretch>
        </p:blipFill>
        <p:spPr>
          <a:xfrm>
            <a:off x="7315200" y="4463415"/>
            <a:ext cx="3317915" cy="776288"/>
          </a:xfrm>
          <a:prstGeom prst="rect">
            <a:avLst/>
          </a:prstGeom>
        </p:spPr>
      </p:pic>
      <p:sp>
        <p:nvSpPr>
          <p:cNvPr id="12" name="Text 5"/>
          <p:cNvSpPr/>
          <p:nvPr/>
        </p:nvSpPr>
        <p:spPr>
          <a:xfrm>
            <a:off x="7509272" y="5530810"/>
            <a:ext cx="2425898" cy="303252"/>
          </a:xfrm>
          <a:prstGeom prst="rect">
            <a:avLst/>
          </a:prstGeom>
          <a:noFill/>
          <a:ln/>
        </p:spPr>
        <p:txBody>
          <a:bodyPr wrap="none" lIns="0" tIns="0" rIns="0" bIns="0" rtlCol="0" anchor="t"/>
          <a:lstStyle/>
          <a:p>
            <a:pPr marL="0" indent="0" algn="l">
              <a:lnSpc>
                <a:spcPts val="2350"/>
              </a:lnSpc>
              <a:buNone/>
            </a:pPr>
            <a:r>
              <a:rPr lang="uk-UA" sz="1900" dirty="0">
                <a:solidFill>
                  <a:srgbClr val="504C49"/>
                </a:solidFill>
                <a:latin typeface="Platypi" pitchFamily="34" charset="0"/>
                <a:ea typeface="Platypi" pitchFamily="34" charset="-122"/>
                <a:cs typeface="Platypi" pitchFamily="34" charset="-120"/>
              </a:rPr>
              <a:t>Соціальне нормування</a:t>
            </a:r>
            <a:endParaRPr lang="en-US" sz="1900" dirty="0"/>
          </a:p>
        </p:txBody>
      </p:sp>
      <p:sp>
        <p:nvSpPr>
          <p:cNvPr id="13" name="Text 6"/>
          <p:cNvSpPr/>
          <p:nvPr/>
        </p:nvSpPr>
        <p:spPr>
          <a:xfrm>
            <a:off x="7509272" y="5950506"/>
            <a:ext cx="2929771" cy="1242060"/>
          </a:xfrm>
          <a:prstGeom prst="rect">
            <a:avLst/>
          </a:prstGeom>
          <a:noFill/>
          <a:ln/>
        </p:spPr>
        <p:txBody>
          <a:bodyPr wrap="square" lIns="0" tIns="0" rIns="0" bIns="0" rtlCol="0" anchor="t"/>
          <a:lstStyle/>
          <a:p>
            <a:pPr marL="0" indent="0" algn="l">
              <a:lnSpc>
                <a:spcPts val="2400"/>
              </a:lnSpc>
              <a:buNone/>
            </a:pPr>
            <a:r>
              <a:rPr lang="uk-UA" sz="1500" dirty="0">
                <a:solidFill>
                  <a:srgbClr val="504C49"/>
                </a:solidFill>
                <a:latin typeface="Source Serif Pro" pitchFamily="34" charset="0"/>
                <a:ea typeface="Source Serif Pro" pitchFamily="34" charset="-122"/>
              </a:rPr>
              <a:t>Полягає у наявності таких соціальних норм, які встановлюють порядок поведінки окремих працівників чи груп у колективі</a:t>
            </a:r>
            <a:endParaRPr lang="en-US" sz="1500" dirty="0">
              <a:solidFill>
                <a:srgbClr val="504C49"/>
              </a:solidFill>
              <a:latin typeface="Source Serif Pro" pitchFamily="34" charset="0"/>
              <a:ea typeface="Source Serif Pro" pitchFamily="34" charset="-122"/>
            </a:endParaRPr>
          </a:p>
        </p:txBody>
      </p:sp>
      <p:pic>
        <p:nvPicPr>
          <p:cNvPr id="14" name="Image 5" descr="preencoded.png"/>
          <p:cNvPicPr>
            <a:picLocks noChangeAspect="1"/>
          </p:cNvPicPr>
          <p:nvPr/>
        </p:nvPicPr>
        <p:blipFill>
          <a:blip r:embed="rId8"/>
          <a:stretch>
            <a:fillRect/>
          </a:stretch>
        </p:blipFill>
        <p:spPr>
          <a:xfrm>
            <a:off x="10633115" y="4463415"/>
            <a:ext cx="3318034" cy="776288"/>
          </a:xfrm>
          <a:prstGeom prst="rect">
            <a:avLst/>
          </a:prstGeom>
        </p:spPr>
      </p:pic>
      <p:sp>
        <p:nvSpPr>
          <p:cNvPr id="15" name="Text 7"/>
          <p:cNvSpPr/>
          <p:nvPr/>
        </p:nvSpPr>
        <p:spPr>
          <a:xfrm>
            <a:off x="10827187" y="5530810"/>
            <a:ext cx="2455188" cy="303252"/>
          </a:xfrm>
          <a:prstGeom prst="rect">
            <a:avLst/>
          </a:prstGeom>
          <a:noFill/>
          <a:ln/>
        </p:spPr>
        <p:txBody>
          <a:bodyPr wrap="none" lIns="0" tIns="0" rIns="0" bIns="0" rtlCol="0" anchor="t"/>
          <a:lstStyle/>
          <a:p>
            <a:pPr marL="0" indent="0" algn="l">
              <a:lnSpc>
                <a:spcPts val="2350"/>
              </a:lnSpc>
              <a:buNone/>
            </a:pPr>
            <a:r>
              <a:rPr lang="uk-UA" sz="1900" dirty="0">
                <a:solidFill>
                  <a:srgbClr val="504C49"/>
                </a:solidFill>
                <a:latin typeface="Platypi" pitchFamily="34" charset="0"/>
                <a:ea typeface="Platypi" pitchFamily="34" charset="-122"/>
                <a:cs typeface="Platypi" pitchFamily="34" charset="-120"/>
              </a:rPr>
              <a:t>Соціальне регулювання</a:t>
            </a:r>
            <a:endParaRPr lang="en-US" sz="1900" dirty="0"/>
          </a:p>
        </p:txBody>
      </p:sp>
      <p:sp>
        <p:nvSpPr>
          <p:cNvPr id="16" name="Text 8"/>
          <p:cNvSpPr/>
          <p:nvPr/>
        </p:nvSpPr>
        <p:spPr>
          <a:xfrm>
            <a:off x="10633115" y="5902644"/>
            <a:ext cx="3674556" cy="1212771"/>
          </a:xfrm>
          <a:prstGeom prst="rect">
            <a:avLst/>
          </a:prstGeom>
          <a:noFill/>
          <a:ln/>
        </p:spPr>
        <p:txBody>
          <a:bodyPr wrap="square" lIns="0" tIns="0" rIns="0" bIns="0" rtlCol="0" anchor="t"/>
          <a:lstStyle/>
          <a:p>
            <a:pPr marL="0" indent="0" algn="l">
              <a:lnSpc>
                <a:spcPts val="2400"/>
              </a:lnSpc>
              <a:buNone/>
            </a:pPr>
            <a:r>
              <a:rPr lang="uk-UA" sz="1500" dirty="0">
                <a:solidFill>
                  <a:srgbClr val="504C49"/>
                </a:solidFill>
                <a:latin typeface="Source Serif Pro" pitchFamily="34" charset="0"/>
                <a:ea typeface="Source Serif Pro" pitchFamily="34" charset="-122"/>
              </a:rPr>
              <a:t>Дотримання соціальної справедливості та вдосконалення соціальних відносин між працівниками. Це колективні договори, угоди, взаємні зобов'язання, правила внутрішнього розпорядку, правила етикету тощо. </a:t>
            </a:r>
            <a:endParaRPr lang="en-US" sz="1500" dirty="0">
              <a:solidFill>
                <a:srgbClr val="504C49"/>
              </a:solidFill>
              <a:latin typeface="Source Serif Pro" pitchFamily="34" charset="0"/>
              <a:ea typeface="Source Serif Pro" pitchFamily="34" charset="-122"/>
            </a:endParaRPr>
          </a:p>
        </p:txBody>
      </p:sp>
      <p:pic>
        <p:nvPicPr>
          <p:cNvPr id="17" name="Image 0" descr="preencoded.png">
            <a:extLst>
              <a:ext uri="{FF2B5EF4-FFF2-40B4-BE49-F238E27FC236}">
                <a16:creationId xmlns:a16="http://schemas.microsoft.com/office/drawing/2014/main" id="{8452C103-FF74-DEEB-E811-15401D66CD4F}"/>
              </a:ext>
            </a:extLst>
          </p:cNvPr>
          <p:cNvPicPr>
            <a:picLocks noChangeAspect="1"/>
          </p:cNvPicPr>
          <p:nvPr/>
        </p:nvPicPr>
        <p:blipFill>
          <a:blip r:embed="rId9"/>
          <a:stretch>
            <a:fillRect/>
          </a:stretch>
        </p:blipFill>
        <p:spPr>
          <a:xfrm>
            <a:off x="0" y="7709774"/>
            <a:ext cx="14630400" cy="511134"/>
          </a:xfrm>
          <a:prstGeom prst="rect">
            <a:avLst/>
          </a:prstGeom>
        </p:spPr>
      </p:pic>
    </p:spTree>
    <p:extLst>
      <p:ext uri="{BB962C8B-B14F-4D97-AF65-F5344CB8AC3E}">
        <p14:creationId xmlns:p14="http://schemas.microsoft.com/office/powerpoint/2010/main" val="2724451602"/>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0"/>
          <p:cNvSpPr/>
          <p:nvPr/>
        </p:nvSpPr>
        <p:spPr>
          <a:xfrm>
            <a:off x="6722269" y="546616"/>
            <a:ext cx="5991939" cy="708779"/>
          </a:xfrm>
          <a:prstGeom prst="rect">
            <a:avLst/>
          </a:prstGeom>
          <a:noFill/>
          <a:ln/>
        </p:spPr>
        <p:txBody>
          <a:bodyPr wrap="none" lIns="0" tIns="0" rIns="0" bIns="0" rtlCol="0" anchor="t"/>
          <a:lstStyle/>
          <a:p>
            <a:pPr marL="0" indent="0">
              <a:lnSpc>
                <a:spcPts val="5550"/>
              </a:lnSpc>
              <a:buNone/>
            </a:pPr>
            <a:r>
              <a:rPr lang="uk-UA" sz="3800" dirty="0">
                <a:solidFill>
                  <a:schemeClr val="accent1">
                    <a:lumMod val="50000"/>
                  </a:schemeClr>
                </a:solidFill>
                <a:cs typeface="Platypi" pitchFamily="34" charset="-120"/>
              </a:rPr>
              <a:t>Психологічні методи управління</a:t>
            </a:r>
            <a:endParaRPr lang="en-US" sz="3800" dirty="0">
              <a:solidFill>
                <a:schemeClr val="accent1">
                  <a:lumMod val="50000"/>
                </a:schemeClr>
              </a:solidFill>
              <a:latin typeface="Platypi" pitchFamily="34" charset="0"/>
              <a:cs typeface="Platypi" pitchFamily="34" charset="-120"/>
            </a:endParaRPr>
          </a:p>
        </p:txBody>
      </p:sp>
      <p:sp>
        <p:nvSpPr>
          <p:cNvPr id="14" name="Shape 10"/>
          <p:cNvSpPr/>
          <p:nvPr/>
        </p:nvSpPr>
        <p:spPr>
          <a:xfrm>
            <a:off x="6562165" y="1703294"/>
            <a:ext cx="7274565" cy="5799311"/>
          </a:xfrm>
          <a:prstGeom prst="roundRect">
            <a:avLst>
              <a:gd name="adj" fmla="val 0"/>
            </a:avLst>
          </a:prstGeom>
          <a:solidFill>
            <a:srgbClr val="F9F7F7"/>
          </a:solidFill>
          <a:ln/>
        </p:spPr>
      </p:sp>
      <p:sp>
        <p:nvSpPr>
          <p:cNvPr id="15" name="Text 11"/>
          <p:cNvSpPr/>
          <p:nvPr/>
        </p:nvSpPr>
        <p:spPr>
          <a:xfrm>
            <a:off x="6722269" y="1764219"/>
            <a:ext cx="7114461" cy="1088708"/>
          </a:xfrm>
          <a:prstGeom prst="rect">
            <a:avLst/>
          </a:prstGeom>
          <a:noFill/>
          <a:ln/>
        </p:spPr>
        <p:txBody>
          <a:bodyPr wrap="square" lIns="0" tIns="0" rIns="0" bIns="0" rtlCol="0" anchor="t"/>
          <a:lstStyle/>
          <a:p>
            <a:pPr marL="285750" indent="-285750" algn="just">
              <a:buFont typeface="Wingdings" panose="05000000000000000000" pitchFamily="2" charset="2"/>
              <a:buChar char="Ø"/>
            </a:pPr>
            <a:r>
              <a:rPr lang="uk-UA" dirty="0">
                <a:solidFill>
                  <a:srgbClr val="504C49"/>
                </a:solidFill>
                <a:latin typeface="Source Serif Pro" pitchFamily="34" charset="0"/>
                <a:ea typeface="Source Serif Pro" pitchFamily="34" charset="-122"/>
              </a:rPr>
              <a:t>формування корпоративної культури на основі норм та правил поведінки найкращих працівників організації; </a:t>
            </a:r>
            <a:endParaRPr lang="ru-UA" dirty="0">
              <a:solidFill>
                <a:srgbClr val="504C49"/>
              </a:solidFill>
              <a:latin typeface="Source Serif Pro" pitchFamily="34" charset="0"/>
              <a:ea typeface="Source Serif Pro" pitchFamily="34" charset="-122"/>
            </a:endParaRPr>
          </a:p>
          <a:p>
            <a:pPr marL="285750" indent="-285750" algn="just">
              <a:buFont typeface="Wingdings" panose="05000000000000000000" pitchFamily="2" charset="2"/>
              <a:buChar char="Ø"/>
            </a:pPr>
            <a:r>
              <a:rPr lang="uk-UA" dirty="0">
                <a:solidFill>
                  <a:srgbClr val="504C49"/>
                </a:solidFill>
                <a:latin typeface="Source Serif Pro" pitchFamily="34" charset="0"/>
                <a:ea typeface="Source Serif Pro" pitchFamily="34" charset="-122"/>
              </a:rPr>
              <a:t>гуманізація праці; </a:t>
            </a:r>
            <a:endParaRPr lang="ru-UA" dirty="0">
              <a:solidFill>
                <a:srgbClr val="504C49"/>
              </a:solidFill>
              <a:latin typeface="Source Serif Pro" pitchFamily="34" charset="0"/>
              <a:ea typeface="Source Serif Pro" pitchFamily="34" charset="-122"/>
            </a:endParaRPr>
          </a:p>
          <a:p>
            <a:pPr marL="285750" indent="-285750" algn="just">
              <a:buFont typeface="Wingdings" panose="05000000000000000000" pitchFamily="2" charset="2"/>
              <a:buChar char="Ø"/>
            </a:pPr>
            <a:r>
              <a:rPr lang="uk-UA" dirty="0">
                <a:solidFill>
                  <a:srgbClr val="504C49"/>
                </a:solidFill>
                <a:latin typeface="Source Serif Pro" pitchFamily="34" charset="0"/>
                <a:ea typeface="Source Serif Pro" pitchFamily="34" charset="-122"/>
              </a:rPr>
              <a:t>формування особистої мотивації працівників, виходячи з філософії організації; </a:t>
            </a:r>
            <a:endParaRPr lang="ru-UA" dirty="0">
              <a:solidFill>
                <a:srgbClr val="504C49"/>
              </a:solidFill>
              <a:latin typeface="Source Serif Pro" pitchFamily="34" charset="0"/>
              <a:ea typeface="Source Serif Pro" pitchFamily="34" charset="-122"/>
            </a:endParaRPr>
          </a:p>
          <a:p>
            <a:pPr marL="285750" indent="-285750" algn="just">
              <a:buFont typeface="Wingdings" panose="05000000000000000000" pitchFamily="2" charset="2"/>
              <a:buChar char="Ø"/>
            </a:pPr>
            <a:r>
              <a:rPr lang="uk-UA" dirty="0">
                <a:solidFill>
                  <a:srgbClr val="504C49"/>
                </a:solidFill>
                <a:latin typeface="Source Serif Pro" pitchFamily="34" charset="0"/>
                <a:ea typeface="Source Serif Pro" pitchFamily="34" charset="-122"/>
              </a:rPr>
              <a:t>психологічне спонукання: заохочення та підтримка творчості, ініціативи та самостійності; </a:t>
            </a:r>
            <a:endParaRPr lang="ru-UA" dirty="0">
              <a:solidFill>
                <a:srgbClr val="504C49"/>
              </a:solidFill>
              <a:latin typeface="Source Serif Pro" pitchFamily="34" charset="0"/>
              <a:ea typeface="Source Serif Pro" pitchFamily="34" charset="-122"/>
            </a:endParaRPr>
          </a:p>
          <a:p>
            <a:pPr marL="285750" indent="-285750" algn="just">
              <a:buFont typeface="Wingdings" panose="05000000000000000000" pitchFamily="2" charset="2"/>
              <a:buChar char="Ø"/>
            </a:pPr>
            <a:r>
              <a:rPr lang="uk-UA" dirty="0">
                <a:solidFill>
                  <a:srgbClr val="504C49"/>
                </a:solidFill>
                <a:latin typeface="Source Serif Pro" pitchFamily="34" charset="0"/>
                <a:ea typeface="Source Serif Pro" pitchFamily="34" charset="-122"/>
              </a:rPr>
              <a:t>задоволення професійних інтересів працівників, підвищення творчого змісту праці; </a:t>
            </a:r>
            <a:endParaRPr lang="ru-UA" dirty="0">
              <a:solidFill>
                <a:srgbClr val="504C49"/>
              </a:solidFill>
              <a:latin typeface="Source Serif Pro" pitchFamily="34" charset="0"/>
              <a:ea typeface="Source Serif Pro" pitchFamily="34" charset="-122"/>
            </a:endParaRPr>
          </a:p>
          <a:p>
            <a:pPr marL="285750" indent="-285750" algn="just">
              <a:buFont typeface="Wingdings" panose="05000000000000000000" pitchFamily="2" charset="2"/>
              <a:buChar char="Ø"/>
            </a:pPr>
            <a:r>
              <a:rPr lang="uk-UA" dirty="0">
                <a:solidFill>
                  <a:srgbClr val="504C49"/>
                </a:solidFill>
                <a:latin typeface="Source Serif Pro" pitchFamily="34" charset="0"/>
                <a:ea typeface="Source Serif Pro" pitchFamily="34" charset="-122"/>
              </a:rPr>
              <a:t>планування службової кар'єри працівника з урахуванням його психологічної орієнтації; </a:t>
            </a:r>
            <a:endParaRPr lang="ru-UA" dirty="0">
              <a:solidFill>
                <a:srgbClr val="504C49"/>
              </a:solidFill>
              <a:latin typeface="Source Serif Pro" pitchFamily="34" charset="0"/>
              <a:ea typeface="Source Serif Pro" pitchFamily="34" charset="-122"/>
            </a:endParaRPr>
          </a:p>
          <a:p>
            <a:pPr marL="285750" indent="-285750" algn="just">
              <a:buFont typeface="Wingdings" panose="05000000000000000000" pitchFamily="2" charset="2"/>
              <a:buChar char="Ø"/>
            </a:pPr>
            <a:r>
              <a:rPr lang="uk-UA" dirty="0">
                <a:solidFill>
                  <a:srgbClr val="504C49"/>
                </a:solidFill>
                <a:latin typeface="Source Serif Pro" pitchFamily="34" charset="0"/>
                <a:ea typeface="Source Serif Pro" pitchFamily="34" charset="-122"/>
              </a:rPr>
              <a:t>відбір цілей діяльності з психологічних характеристик і розвиток необхідних психологічних якостей; </a:t>
            </a:r>
            <a:endParaRPr lang="ru-UA" dirty="0">
              <a:solidFill>
                <a:srgbClr val="504C49"/>
              </a:solidFill>
              <a:latin typeface="Source Serif Pro" pitchFamily="34" charset="0"/>
              <a:ea typeface="Source Serif Pro" pitchFamily="34" charset="-122"/>
            </a:endParaRPr>
          </a:p>
          <a:p>
            <a:pPr marL="285750" indent="-285750" algn="just">
              <a:buFont typeface="Wingdings" panose="05000000000000000000" pitchFamily="2" charset="2"/>
              <a:buChar char="Ø"/>
            </a:pPr>
            <a:r>
              <a:rPr lang="uk-UA" dirty="0">
                <a:solidFill>
                  <a:srgbClr val="504C49"/>
                </a:solidFill>
                <a:latin typeface="Source Serif Pro" pitchFamily="34" charset="0"/>
                <a:ea typeface="Source Serif Pro" pitchFamily="34" charset="-122"/>
              </a:rPr>
              <a:t>комплектування малих робочих груп (ланок, бригад), виходячи з критерію психологічної сумісності працівників; </a:t>
            </a:r>
            <a:endParaRPr lang="ru-UA" dirty="0">
              <a:solidFill>
                <a:srgbClr val="504C49"/>
              </a:solidFill>
              <a:latin typeface="Source Serif Pro" pitchFamily="34" charset="0"/>
              <a:ea typeface="Source Serif Pro" pitchFamily="34" charset="-122"/>
            </a:endParaRPr>
          </a:p>
          <a:p>
            <a:pPr marL="285750" indent="-285750" algn="just">
              <a:buFont typeface="Wingdings" panose="05000000000000000000" pitchFamily="2" charset="2"/>
              <a:buChar char="Ø"/>
            </a:pPr>
            <a:r>
              <a:rPr lang="uk-UA" dirty="0">
                <a:solidFill>
                  <a:srgbClr val="504C49"/>
                </a:solidFill>
                <a:latin typeface="Source Serif Pro" pitchFamily="34" charset="0"/>
                <a:ea typeface="Source Serif Pro" pitchFamily="34" charset="-122"/>
              </a:rPr>
              <a:t>формування комфортного психологічного клімату в трудовому колективі; </a:t>
            </a:r>
            <a:endParaRPr lang="ru-UA" dirty="0">
              <a:solidFill>
                <a:srgbClr val="504C49"/>
              </a:solidFill>
              <a:latin typeface="Source Serif Pro" pitchFamily="34" charset="0"/>
              <a:ea typeface="Source Serif Pro" pitchFamily="34" charset="-122"/>
            </a:endParaRPr>
          </a:p>
          <a:p>
            <a:pPr marL="285750" indent="-285750" algn="just">
              <a:buFont typeface="Wingdings" panose="05000000000000000000" pitchFamily="2" charset="2"/>
              <a:buChar char="Ø"/>
            </a:pPr>
            <a:r>
              <a:rPr lang="uk-UA" dirty="0">
                <a:solidFill>
                  <a:srgbClr val="504C49"/>
                </a:solidFill>
                <a:latin typeface="Source Serif Pro" pitchFamily="34" charset="0"/>
                <a:ea typeface="Source Serif Pro" pitchFamily="34" charset="-122"/>
              </a:rPr>
              <a:t>встановлення нормальних ділових відносин між керівниками та підлеглими. </a:t>
            </a:r>
            <a:endParaRPr lang="ru-UA" dirty="0">
              <a:solidFill>
                <a:srgbClr val="504C49"/>
              </a:solidFill>
              <a:latin typeface="Source Serif Pro" pitchFamily="34" charset="0"/>
              <a:ea typeface="Source Serif Pro" pitchFamily="34" charset="-122"/>
            </a:endParaRPr>
          </a:p>
        </p:txBody>
      </p:sp>
      <p:pic>
        <p:nvPicPr>
          <p:cNvPr id="17" name="Image 0" descr="preencoded.png">
            <a:extLst>
              <a:ext uri="{FF2B5EF4-FFF2-40B4-BE49-F238E27FC236}">
                <a16:creationId xmlns:a16="http://schemas.microsoft.com/office/drawing/2014/main" id="{9664883B-57F7-EB5F-39C4-175843E8EDE6}"/>
              </a:ext>
            </a:extLst>
          </p:cNvPr>
          <p:cNvPicPr>
            <a:picLocks noChangeAspect="1"/>
          </p:cNvPicPr>
          <p:nvPr/>
        </p:nvPicPr>
        <p:blipFill>
          <a:blip r:embed="rId3"/>
          <a:stretch>
            <a:fillRect/>
          </a:stretch>
        </p:blipFill>
        <p:spPr>
          <a:xfrm>
            <a:off x="0" y="7709774"/>
            <a:ext cx="14630400" cy="511134"/>
          </a:xfrm>
          <a:prstGeom prst="rect">
            <a:avLst/>
          </a:prstGeom>
        </p:spPr>
      </p:pic>
      <p:pic>
        <p:nvPicPr>
          <p:cNvPr id="18" name="Image 0" descr="preencoded.png"/>
          <p:cNvPicPr>
            <a:picLocks noChangeAspect="1"/>
          </p:cNvPicPr>
          <p:nvPr/>
        </p:nvPicPr>
        <p:blipFill>
          <a:blip r:embed="rId4"/>
          <a:stretch>
            <a:fillRect/>
          </a:stretch>
        </p:blipFill>
        <p:spPr>
          <a:xfrm>
            <a:off x="0" y="0"/>
            <a:ext cx="5486400" cy="8229600"/>
          </a:xfrm>
          <a:prstGeom prst="rect">
            <a:avLst/>
          </a:prstGeom>
        </p:spPr>
      </p:pic>
      <p:pic>
        <p:nvPicPr>
          <p:cNvPr id="19" name="Image 1" descr="preencoded.png"/>
          <p:cNvPicPr>
            <a:picLocks noChangeAspect="1"/>
          </p:cNvPicPr>
          <p:nvPr/>
        </p:nvPicPr>
        <p:blipFill>
          <a:blip r:embed="rId5"/>
          <a:stretch>
            <a:fillRect/>
          </a:stretch>
        </p:blipFill>
        <p:spPr>
          <a:xfrm>
            <a:off x="448096" y="2436326"/>
            <a:ext cx="4919305" cy="3265227"/>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0"/>
          <p:cNvSpPr/>
          <p:nvPr/>
        </p:nvSpPr>
        <p:spPr>
          <a:xfrm>
            <a:off x="6270069" y="791289"/>
            <a:ext cx="7576661" cy="1399461"/>
          </a:xfrm>
          <a:prstGeom prst="rect">
            <a:avLst/>
          </a:prstGeom>
          <a:noFill/>
          <a:ln/>
        </p:spPr>
        <p:txBody>
          <a:bodyPr wrap="square" lIns="0" tIns="0" rIns="0" bIns="0" rtlCol="0" anchor="t"/>
          <a:lstStyle/>
          <a:p>
            <a:pPr marL="0" indent="0">
              <a:lnSpc>
                <a:spcPts val="5500"/>
              </a:lnSpc>
              <a:buNone/>
            </a:pPr>
            <a:r>
              <a:rPr lang="en-US" sz="4400" dirty="0">
                <a:solidFill>
                  <a:srgbClr val="201B18"/>
                </a:solidFill>
                <a:latin typeface="Platypi" pitchFamily="34" charset="0"/>
                <a:ea typeface="Platypi" pitchFamily="34" charset="-122"/>
                <a:cs typeface="Platypi" pitchFamily="34" charset="-120"/>
              </a:rPr>
              <a:t>Групова динаміка та командна робота</a:t>
            </a:r>
            <a:endParaRPr lang="en-US" sz="4400" dirty="0"/>
          </a:p>
        </p:txBody>
      </p:sp>
      <p:sp>
        <p:nvSpPr>
          <p:cNvPr id="5" name="Shape 1"/>
          <p:cNvSpPr/>
          <p:nvPr/>
        </p:nvSpPr>
        <p:spPr>
          <a:xfrm>
            <a:off x="6270069" y="2778443"/>
            <a:ext cx="503753" cy="503753"/>
          </a:xfrm>
          <a:prstGeom prst="roundRect">
            <a:avLst>
              <a:gd name="adj" fmla="val 6668"/>
            </a:avLst>
          </a:prstGeom>
          <a:solidFill>
            <a:srgbClr val="F9F7F7"/>
          </a:solidFill>
          <a:ln/>
        </p:spPr>
      </p:sp>
      <p:sp>
        <p:nvSpPr>
          <p:cNvPr id="6" name="Text 2"/>
          <p:cNvSpPr/>
          <p:nvPr/>
        </p:nvSpPr>
        <p:spPr>
          <a:xfrm>
            <a:off x="6446520" y="2862382"/>
            <a:ext cx="150852" cy="335875"/>
          </a:xfrm>
          <a:prstGeom prst="rect">
            <a:avLst/>
          </a:prstGeom>
          <a:noFill/>
          <a:ln/>
        </p:spPr>
        <p:txBody>
          <a:bodyPr wrap="none" lIns="0" tIns="0" rIns="0" bIns="0" rtlCol="0" anchor="t"/>
          <a:lstStyle/>
          <a:p>
            <a:pPr marL="0" indent="0" algn="ctr">
              <a:lnSpc>
                <a:spcPts val="2600"/>
              </a:lnSpc>
              <a:buNone/>
            </a:pPr>
            <a:r>
              <a:rPr lang="en-US" sz="2600" dirty="0">
                <a:solidFill>
                  <a:srgbClr val="504C49"/>
                </a:solidFill>
                <a:latin typeface="Platypi" pitchFamily="34" charset="0"/>
                <a:ea typeface="Platypi" pitchFamily="34" charset="-122"/>
                <a:cs typeface="Platypi" pitchFamily="34" charset="-120"/>
              </a:rPr>
              <a:t>1</a:t>
            </a:r>
            <a:endParaRPr lang="en-US" sz="2600" dirty="0"/>
          </a:p>
        </p:txBody>
      </p:sp>
      <p:sp>
        <p:nvSpPr>
          <p:cNvPr id="7" name="Text 3"/>
          <p:cNvSpPr/>
          <p:nvPr/>
        </p:nvSpPr>
        <p:spPr>
          <a:xfrm>
            <a:off x="6997660" y="2778443"/>
            <a:ext cx="2925842" cy="349806"/>
          </a:xfrm>
          <a:prstGeom prst="rect">
            <a:avLst/>
          </a:prstGeom>
          <a:noFill/>
          <a:ln/>
        </p:spPr>
        <p:txBody>
          <a:bodyPr wrap="none" lIns="0" tIns="0" rIns="0" bIns="0" rtlCol="0" anchor="t"/>
          <a:lstStyle/>
          <a:p>
            <a:pPr marL="0" indent="0">
              <a:lnSpc>
                <a:spcPts val="2750"/>
              </a:lnSpc>
              <a:buNone/>
            </a:pPr>
            <a:r>
              <a:rPr lang="en-US" sz="2200" dirty="0">
                <a:solidFill>
                  <a:srgbClr val="504C49"/>
                </a:solidFill>
                <a:latin typeface="Platypi" pitchFamily="34" charset="0"/>
                <a:ea typeface="Platypi" pitchFamily="34" charset="-122"/>
                <a:cs typeface="Platypi" pitchFamily="34" charset="-120"/>
              </a:rPr>
              <a:t>Стадії розвитку групи</a:t>
            </a:r>
            <a:endParaRPr lang="en-US" sz="2200" dirty="0"/>
          </a:p>
        </p:txBody>
      </p:sp>
      <p:sp>
        <p:nvSpPr>
          <p:cNvPr id="8" name="Text 4"/>
          <p:cNvSpPr/>
          <p:nvPr/>
        </p:nvSpPr>
        <p:spPr>
          <a:xfrm>
            <a:off x="6997660" y="3262551"/>
            <a:ext cx="2948821" cy="1433036"/>
          </a:xfrm>
          <a:prstGeom prst="rect">
            <a:avLst/>
          </a:prstGeom>
          <a:noFill/>
          <a:ln/>
        </p:spPr>
        <p:txBody>
          <a:bodyPr wrap="square" lIns="0" tIns="0" rIns="0" bIns="0" rtlCol="0" anchor="t"/>
          <a:lstStyle/>
          <a:p>
            <a:pPr marL="0" indent="0">
              <a:lnSpc>
                <a:spcPts val="2800"/>
              </a:lnSpc>
              <a:buNone/>
            </a:pPr>
            <a:r>
              <a:rPr lang="en-US" sz="1750" dirty="0">
                <a:solidFill>
                  <a:srgbClr val="504C49"/>
                </a:solidFill>
                <a:latin typeface="Source Serif Pro" pitchFamily="34" charset="0"/>
                <a:ea typeface="Source Serif Pro" pitchFamily="34" charset="-122"/>
                <a:cs typeface="Source Serif Pro" pitchFamily="34" charset="-120"/>
              </a:rPr>
              <a:t>Група проходить через стадії формування, штурму, нормування, виконання та завершення.</a:t>
            </a:r>
            <a:endParaRPr lang="en-US" sz="1750" dirty="0"/>
          </a:p>
        </p:txBody>
      </p:sp>
      <p:sp>
        <p:nvSpPr>
          <p:cNvPr id="9" name="Shape 5"/>
          <p:cNvSpPr/>
          <p:nvPr/>
        </p:nvSpPr>
        <p:spPr>
          <a:xfrm>
            <a:off x="10170319" y="2778443"/>
            <a:ext cx="503753" cy="503753"/>
          </a:xfrm>
          <a:prstGeom prst="roundRect">
            <a:avLst>
              <a:gd name="adj" fmla="val 6668"/>
            </a:avLst>
          </a:prstGeom>
          <a:solidFill>
            <a:srgbClr val="F9F7F7"/>
          </a:solidFill>
          <a:ln/>
        </p:spPr>
      </p:sp>
      <p:sp>
        <p:nvSpPr>
          <p:cNvPr id="10" name="Text 6"/>
          <p:cNvSpPr/>
          <p:nvPr/>
        </p:nvSpPr>
        <p:spPr>
          <a:xfrm>
            <a:off x="10313670" y="2862382"/>
            <a:ext cx="216932" cy="335875"/>
          </a:xfrm>
          <a:prstGeom prst="rect">
            <a:avLst/>
          </a:prstGeom>
          <a:noFill/>
          <a:ln/>
        </p:spPr>
        <p:txBody>
          <a:bodyPr wrap="none" lIns="0" tIns="0" rIns="0" bIns="0" rtlCol="0" anchor="t"/>
          <a:lstStyle/>
          <a:p>
            <a:pPr marL="0" indent="0" algn="ctr">
              <a:lnSpc>
                <a:spcPts val="2600"/>
              </a:lnSpc>
              <a:buNone/>
            </a:pPr>
            <a:r>
              <a:rPr lang="en-US" sz="2600" dirty="0">
                <a:solidFill>
                  <a:srgbClr val="504C49"/>
                </a:solidFill>
                <a:latin typeface="Platypi" pitchFamily="34" charset="0"/>
                <a:ea typeface="Platypi" pitchFamily="34" charset="-122"/>
                <a:cs typeface="Platypi" pitchFamily="34" charset="-120"/>
              </a:rPr>
              <a:t>2</a:t>
            </a:r>
            <a:endParaRPr lang="en-US" sz="2600" dirty="0"/>
          </a:p>
        </p:txBody>
      </p:sp>
      <p:sp>
        <p:nvSpPr>
          <p:cNvPr id="11" name="Text 7"/>
          <p:cNvSpPr/>
          <p:nvPr/>
        </p:nvSpPr>
        <p:spPr>
          <a:xfrm>
            <a:off x="10897910" y="2778443"/>
            <a:ext cx="2799040" cy="349806"/>
          </a:xfrm>
          <a:prstGeom prst="rect">
            <a:avLst/>
          </a:prstGeom>
          <a:noFill/>
          <a:ln/>
        </p:spPr>
        <p:txBody>
          <a:bodyPr wrap="none" lIns="0" tIns="0" rIns="0" bIns="0" rtlCol="0" anchor="t"/>
          <a:lstStyle/>
          <a:p>
            <a:pPr marL="0" indent="0">
              <a:lnSpc>
                <a:spcPts val="2750"/>
              </a:lnSpc>
              <a:buNone/>
            </a:pPr>
            <a:r>
              <a:rPr lang="en-US" sz="2200" dirty="0">
                <a:solidFill>
                  <a:srgbClr val="504C49"/>
                </a:solidFill>
                <a:latin typeface="Platypi" pitchFamily="34" charset="0"/>
                <a:ea typeface="Platypi" pitchFamily="34" charset="-122"/>
                <a:cs typeface="Platypi" pitchFamily="34" charset="-120"/>
              </a:rPr>
              <a:t>Ролі в групі</a:t>
            </a:r>
            <a:endParaRPr lang="en-US" sz="2200" dirty="0"/>
          </a:p>
        </p:txBody>
      </p:sp>
      <p:sp>
        <p:nvSpPr>
          <p:cNvPr id="12" name="Text 8"/>
          <p:cNvSpPr/>
          <p:nvPr/>
        </p:nvSpPr>
        <p:spPr>
          <a:xfrm>
            <a:off x="10897910" y="3262551"/>
            <a:ext cx="2948821" cy="1074777"/>
          </a:xfrm>
          <a:prstGeom prst="rect">
            <a:avLst/>
          </a:prstGeom>
          <a:noFill/>
          <a:ln/>
        </p:spPr>
        <p:txBody>
          <a:bodyPr wrap="square" lIns="0" tIns="0" rIns="0" bIns="0" rtlCol="0" anchor="t"/>
          <a:lstStyle/>
          <a:p>
            <a:pPr marL="0" indent="0">
              <a:lnSpc>
                <a:spcPts val="2800"/>
              </a:lnSpc>
              <a:buNone/>
            </a:pPr>
            <a:r>
              <a:rPr lang="en-US" sz="1750" dirty="0">
                <a:solidFill>
                  <a:srgbClr val="504C49"/>
                </a:solidFill>
                <a:latin typeface="Source Serif Pro" pitchFamily="34" charset="0"/>
                <a:ea typeface="Source Serif Pro" pitchFamily="34" charset="-122"/>
                <a:cs typeface="Source Serif Pro" pitchFamily="34" charset="-120"/>
              </a:rPr>
              <a:t>Кожен член групи виконує свою роль, що впливає на взаємодію і ефективність.</a:t>
            </a:r>
            <a:endParaRPr lang="en-US" sz="1750" dirty="0"/>
          </a:p>
        </p:txBody>
      </p:sp>
      <p:sp>
        <p:nvSpPr>
          <p:cNvPr id="13" name="Shape 9"/>
          <p:cNvSpPr/>
          <p:nvPr/>
        </p:nvSpPr>
        <p:spPr>
          <a:xfrm>
            <a:off x="6270069" y="5171242"/>
            <a:ext cx="503753" cy="503753"/>
          </a:xfrm>
          <a:prstGeom prst="roundRect">
            <a:avLst>
              <a:gd name="adj" fmla="val 6668"/>
            </a:avLst>
          </a:prstGeom>
          <a:solidFill>
            <a:srgbClr val="F9F7F7"/>
          </a:solidFill>
          <a:ln/>
        </p:spPr>
      </p:sp>
      <p:sp>
        <p:nvSpPr>
          <p:cNvPr id="14" name="Text 10"/>
          <p:cNvSpPr/>
          <p:nvPr/>
        </p:nvSpPr>
        <p:spPr>
          <a:xfrm>
            <a:off x="6417112" y="5255181"/>
            <a:ext cx="209550" cy="335875"/>
          </a:xfrm>
          <a:prstGeom prst="rect">
            <a:avLst/>
          </a:prstGeom>
          <a:noFill/>
          <a:ln/>
        </p:spPr>
        <p:txBody>
          <a:bodyPr wrap="none" lIns="0" tIns="0" rIns="0" bIns="0" rtlCol="0" anchor="t"/>
          <a:lstStyle/>
          <a:p>
            <a:pPr marL="0" indent="0" algn="ctr">
              <a:lnSpc>
                <a:spcPts val="2600"/>
              </a:lnSpc>
              <a:buNone/>
            </a:pPr>
            <a:r>
              <a:rPr lang="en-US" sz="2600" dirty="0">
                <a:solidFill>
                  <a:srgbClr val="504C49"/>
                </a:solidFill>
                <a:latin typeface="Platypi" pitchFamily="34" charset="0"/>
                <a:ea typeface="Platypi" pitchFamily="34" charset="-122"/>
                <a:cs typeface="Platypi" pitchFamily="34" charset="-120"/>
              </a:rPr>
              <a:t>3</a:t>
            </a:r>
            <a:endParaRPr lang="en-US" sz="2600" dirty="0"/>
          </a:p>
        </p:txBody>
      </p:sp>
      <p:sp>
        <p:nvSpPr>
          <p:cNvPr id="15" name="Text 11"/>
          <p:cNvSpPr/>
          <p:nvPr/>
        </p:nvSpPr>
        <p:spPr>
          <a:xfrm>
            <a:off x="6997660" y="5171242"/>
            <a:ext cx="2799040" cy="349806"/>
          </a:xfrm>
          <a:prstGeom prst="rect">
            <a:avLst/>
          </a:prstGeom>
          <a:noFill/>
          <a:ln/>
        </p:spPr>
        <p:txBody>
          <a:bodyPr wrap="none" lIns="0" tIns="0" rIns="0" bIns="0" rtlCol="0" anchor="t"/>
          <a:lstStyle/>
          <a:p>
            <a:pPr marL="0" indent="0">
              <a:lnSpc>
                <a:spcPts val="2750"/>
              </a:lnSpc>
              <a:buNone/>
            </a:pPr>
            <a:r>
              <a:rPr lang="en-US" sz="2200" dirty="0">
                <a:solidFill>
                  <a:srgbClr val="504C49"/>
                </a:solidFill>
                <a:latin typeface="Platypi" pitchFamily="34" charset="0"/>
                <a:ea typeface="Platypi" pitchFamily="34" charset="-122"/>
                <a:cs typeface="Platypi" pitchFamily="34" charset="-120"/>
              </a:rPr>
              <a:t>Конфлікти в групі</a:t>
            </a:r>
            <a:endParaRPr lang="en-US" sz="2200" dirty="0"/>
          </a:p>
        </p:txBody>
      </p:sp>
      <p:sp>
        <p:nvSpPr>
          <p:cNvPr id="16" name="Text 12"/>
          <p:cNvSpPr/>
          <p:nvPr/>
        </p:nvSpPr>
        <p:spPr>
          <a:xfrm>
            <a:off x="6997660" y="5655350"/>
            <a:ext cx="2948821" cy="1433036"/>
          </a:xfrm>
          <a:prstGeom prst="rect">
            <a:avLst/>
          </a:prstGeom>
          <a:noFill/>
          <a:ln/>
        </p:spPr>
        <p:txBody>
          <a:bodyPr wrap="square" lIns="0" tIns="0" rIns="0" bIns="0" rtlCol="0" anchor="t"/>
          <a:lstStyle/>
          <a:p>
            <a:pPr marL="0" indent="0">
              <a:lnSpc>
                <a:spcPts val="2800"/>
              </a:lnSpc>
              <a:buNone/>
            </a:pPr>
            <a:r>
              <a:rPr lang="en-US" sz="1750" dirty="0">
                <a:solidFill>
                  <a:srgbClr val="504C49"/>
                </a:solidFill>
                <a:latin typeface="Source Serif Pro" pitchFamily="34" charset="0"/>
                <a:ea typeface="Source Serif Pro" pitchFamily="34" charset="-122"/>
                <a:cs typeface="Source Serif Pro" pitchFamily="34" charset="-120"/>
              </a:rPr>
              <a:t>Конфлікти можуть бути руйнівними, але і творчими, якщо їх правильно управляти.</a:t>
            </a:r>
            <a:endParaRPr lang="en-US" sz="1750" dirty="0"/>
          </a:p>
        </p:txBody>
      </p:sp>
      <p:sp>
        <p:nvSpPr>
          <p:cNvPr id="17" name="Shape 13"/>
          <p:cNvSpPr/>
          <p:nvPr/>
        </p:nvSpPr>
        <p:spPr>
          <a:xfrm>
            <a:off x="10170319" y="5171242"/>
            <a:ext cx="503753" cy="503753"/>
          </a:xfrm>
          <a:prstGeom prst="roundRect">
            <a:avLst>
              <a:gd name="adj" fmla="val 6668"/>
            </a:avLst>
          </a:prstGeom>
          <a:solidFill>
            <a:srgbClr val="F9F7F7"/>
          </a:solidFill>
          <a:ln/>
        </p:spPr>
      </p:sp>
      <p:sp>
        <p:nvSpPr>
          <p:cNvPr id="18" name="Text 14"/>
          <p:cNvSpPr/>
          <p:nvPr/>
        </p:nvSpPr>
        <p:spPr>
          <a:xfrm>
            <a:off x="10310336" y="5255181"/>
            <a:ext cx="223718" cy="335875"/>
          </a:xfrm>
          <a:prstGeom prst="rect">
            <a:avLst/>
          </a:prstGeom>
          <a:noFill/>
          <a:ln/>
        </p:spPr>
        <p:txBody>
          <a:bodyPr wrap="none" lIns="0" tIns="0" rIns="0" bIns="0" rtlCol="0" anchor="t"/>
          <a:lstStyle/>
          <a:p>
            <a:pPr marL="0" indent="0" algn="ctr">
              <a:lnSpc>
                <a:spcPts val="2600"/>
              </a:lnSpc>
              <a:buNone/>
            </a:pPr>
            <a:r>
              <a:rPr lang="en-US" sz="2600" dirty="0">
                <a:solidFill>
                  <a:srgbClr val="504C49"/>
                </a:solidFill>
                <a:latin typeface="Platypi" pitchFamily="34" charset="0"/>
                <a:ea typeface="Platypi" pitchFamily="34" charset="-122"/>
                <a:cs typeface="Platypi" pitchFamily="34" charset="-120"/>
              </a:rPr>
              <a:t>4</a:t>
            </a:r>
            <a:endParaRPr lang="en-US" sz="2600" dirty="0"/>
          </a:p>
        </p:txBody>
      </p:sp>
      <p:sp>
        <p:nvSpPr>
          <p:cNvPr id="19" name="Text 15"/>
          <p:cNvSpPr/>
          <p:nvPr/>
        </p:nvSpPr>
        <p:spPr>
          <a:xfrm>
            <a:off x="10897910" y="5171242"/>
            <a:ext cx="2948821" cy="699611"/>
          </a:xfrm>
          <a:prstGeom prst="rect">
            <a:avLst/>
          </a:prstGeom>
          <a:noFill/>
          <a:ln/>
        </p:spPr>
        <p:txBody>
          <a:bodyPr wrap="square" lIns="0" tIns="0" rIns="0" bIns="0" rtlCol="0" anchor="t"/>
          <a:lstStyle/>
          <a:p>
            <a:pPr marL="0" indent="0">
              <a:lnSpc>
                <a:spcPts val="2750"/>
              </a:lnSpc>
              <a:buNone/>
            </a:pPr>
            <a:r>
              <a:rPr lang="en-US" sz="2200" dirty="0">
                <a:solidFill>
                  <a:srgbClr val="504C49"/>
                </a:solidFill>
                <a:latin typeface="Platypi" pitchFamily="34" charset="0"/>
                <a:ea typeface="Platypi" pitchFamily="34" charset="-122"/>
                <a:cs typeface="Platypi" pitchFamily="34" charset="-120"/>
              </a:rPr>
              <a:t>Ефективність командної роботи</a:t>
            </a:r>
            <a:endParaRPr lang="en-US" sz="2200" dirty="0"/>
          </a:p>
        </p:txBody>
      </p:sp>
      <p:sp>
        <p:nvSpPr>
          <p:cNvPr id="20" name="Text 16"/>
          <p:cNvSpPr/>
          <p:nvPr/>
        </p:nvSpPr>
        <p:spPr>
          <a:xfrm>
            <a:off x="10897910" y="6005155"/>
            <a:ext cx="2948821" cy="1433036"/>
          </a:xfrm>
          <a:prstGeom prst="rect">
            <a:avLst/>
          </a:prstGeom>
          <a:noFill/>
          <a:ln/>
        </p:spPr>
        <p:txBody>
          <a:bodyPr wrap="square" lIns="0" tIns="0" rIns="0" bIns="0" rtlCol="0" anchor="t"/>
          <a:lstStyle/>
          <a:p>
            <a:pPr marL="0" indent="0">
              <a:lnSpc>
                <a:spcPts val="2800"/>
              </a:lnSpc>
              <a:buNone/>
            </a:pPr>
            <a:r>
              <a:rPr lang="en-US" sz="1750" dirty="0">
                <a:solidFill>
                  <a:srgbClr val="504C49"/>
                </a:solidFill>
                <a:latin typeface="Source Serif Pro" pitchFamily="34" charset="0"/>
                <a:ea typeface="Source Serif Pro" pitchFamily="34" charset="-122"/>
                <a:cs typeface="Source Serif Pro" pitchFamily="34" charset="-120"/>
              </a:rPr>
              <a:t>Чітка мета, спільні цінності та ефективна комунікація - ключові фактори успіху.</a:t>
            </a:r>
            <a:endParaRPr lang="en-US" sz="1750" dirty="0"/>
          </a:p>
        </p:txBody>
      </p:sp>
      <p:pic>
        <p:nvPicPr>
          <p:cNvPr id="22" name="Image 0" descr="preencoded.png">
            <a:extLst>
              <a:ext uri="{FF2B5EF4-FFF2-40B4-BE49-F238E27FC236}">
                <a16:creationId xmlns:a16="http://schemas.microsoft.com/office/drawing/2014/main" id="{DE21934E-EF9E-1189-1A86-5A62CDA4085C}"/>
              </a:ext>
            </a:extLst>
          </p:cNvPr>
          <p:cNvPicPr>
            <a:picLocks noChangeAspect="1"/>
          </p:cNvPicPr>
          <p:nvPr/>
        </p:nvPicPr>
        <p:blipFill>
          <a:blip r:embed="rId3"/>
          <a:stretch>
            <a:fillRect/>
          </a:stretch>
        </p:blipFill>
        <p:spPr>
          <a:xfrm>
            <a:off x="0" y="7709774"/>
            <a:ext cx="14630400" cy="511134"/>
          </a:xfrm>
          <a:prstGeom prst="rect">
            <a:avLst/>
          </a:prstGeom>
        </p:spPr>
      </p:pic>
      <p:pic>
        <p:nvPicPr>
          <p:cNvPr id="23" name="Image 0" descr="preencoded.png"/>
          <p:cNvPicPr>
            <a:picLocks noChangeAspect="1"/>
          </p:cNvPicPr>
          <p:nvPr/>
        </p:nvPicPr>
        <p:blipFill>
          <a:blip r:embed="rId4"/>
          <a:stretch>
            <a:fillRect/>
          </a:stretch>
        </p:blipFill>
        <p:spPr>
          <a:xfrm>
            <a:off x="0" y="0"/>
            <a:ext cx="5486400" cy="8229600"/>
          </a:xfrm>
          <a:prstGeom prst="rect">
            <a:avLst/>
          </a:prstGeom>
        </p:spPr>
      </p:pic>
      <p:pic>
        <p:nvPicPr>
          <p:cNvPr id="24" name="Image 1" descr="preencoded.png"/>
          <p:cNvPicPr>
            <a:picLocks noChangeAspect="1"/>
          </p:cNvPicPr>
          <p:nvPr/>
        </p:nvPicPr>
        <p:blipFill>
          <a:blip r:embed="rId5"/>
          <a:stretch>
            <a:fillRect/>
          </a:stretch>
        </p:blipFill>
        <p:spPr>
          <a:xfrm>
            <a:off x="372724" y="2073235"/>
            <a:ext cx="4926687" cy="4298633"/>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793790" y="1837015"/>
            <a:ext cx="10977205" cy="708779"/>
          </a:xfrm>
          <a:prstGeom prst="rect">
            <a:avLst/>
          </a:prstGeom>
          <a:noFill/>
          <a:ln/>
        </p:spPr>
        <p:txBody>
          <a:bodyPr wrap="none" lIns="0" tIns="0" rIns="0" bIns="0" rtlCol="0" anchor="t"/>
          <a:lstStyle/>
          <a:p>
            <a:pPr marL="0" indent="0" algn="ctr">
              <a:lnSpc>
                <a:spcPts val="5550"/>
              </a:lnSpc>
              <a:buNone/>
            </a:pPr>
            <a:r>
              <a:rPr lang="en-US" sz="4450" dirty="0">
                <a:solidFill>
                  <a:srgbClr val="201B18"/>
                </a:solidFill>
                <a:latin typeface="Platypi" pitchFamily="34" charset="0"/>
                <a:ea typeface="Platypi" pitchFamily="34" charset="-122"/>
                <a:cs typeface="Platypi" pitchFamily="34" charset="-120"/>
              </a:rPr>
              <a:t>Комунікація та управління конфліктами</a:t>
            </a:r>
            <a:endParaRPr lang="en-US" sz="4450" dirty="0"/>
          </a:p>
        </p:txBody>
      </p:sp>
      <p:sp>
        <p:nvSpPr>
          <p:cNvPr id="3" name="Text 1"/>
          <p:cNvSpPr/>
          <p:nvPr/>
        </p:nvSpPr>
        <p:spPr>
          <a:xfrm>
            <a:off x="793790" y="3112770"/>
            <a:ext cx="3180398" cy="354330"/>
          </a:xfrm>
          <a:prstGeom prst="rect">
            <a:avLst/>
          </a:prstGeom>
          <a:noFill/>
          <a:ln/>
        </p:spPr>
        <p:txBody>
          <a:bodyPr wrap="none" lIns="0" tIns="0" rIns="0" bIns="0" rtlCol="0" anchor="t"/>
          <a:lstStyle/>
          <a:p>
            <a:pPr marL="0" indent="0">
              <a:lnSpc>
                <a:spcPts val="2750"/>
              </a:lnSpc>
              <a:buNone/>
            </a:pPr>
            <a:r>
              <a:rPr lang="en-US" sz="2200" dirty="0">
                <a:solidFill>
                  <a:srgbClr val="201B18"/>
                </a:solidFill>
                <a:latin typeface="Platypi" pitchFamily="34" charset="0"/>
                <a:ea typeface="Platypi" pitchFamily="34" charset="-122"/>
                <a:cs typeface="Platypi" pitchFamily="34" charset="-120"/>
              </a:rPr>
              <a:t>Ефективна комунікація</a:t>
            </a:r>
            <a:endParaRPr lang="en-US" sz="2200" dirty="0"/>
          </a:p>
        </p:txBody>
      </p:sp>
      <p:sp>
        <p:nvSpPr>
          <p:cNvPr id="4" name="Text 2"/>
          <p:cNvSpPr/>
          <p:nvPr/>
        </p:nvSpPr>
        <p:spPr>
          <a:xfrm>
            <a:off x="793790" y="3693914"/>
            <a:ext cx="6244709" cy="725805"/>
          </a:xfrm>
          <a:prstGeom prst="rect">
            <a:avLst/>
          </a:prstGeom>
          <a:noFill/>
          <a:ln/>
        </p:spPr>
        <p:txBody>
          <a:bodyPr wrap="square" lIns="0" tIns="0" rIns="0" bIns="0" rtlCol="0" anchor="t"/>
          <a:lstStyle/>
          <a:p>
            <a:pPr marL="0" indent="0">
              <a:lnSpc>
                <a:spcPts val="2850"/>
              </a:lnSpc>
              <a:buNone/>
            </a:pPr>
            <a:r>
              <a:rPr lang="en-US" sz="1750" dirty="0">
                <a:solidFill>
                  <a:srgbClr val="504C49"/>
                </a:solidFill>
                <a:latin typeface="Source Serif Pro" pitchFamily="34" charset="0"/>
                <a:ea typeface="Source Serif Pro" pitchFamily="34" charset="-122"/>
                <a:cs typeface="Source Serif Pro" pitchFamily="34" charset="-120"/>
              </a:rPr>
              <a:t>Відкрита, щира та двостороння комунікація - основа взаєморозуміння та довіри.</a:t>
            </a:r>
            <a:endParaRPr lang="en-US" sz="1750" dirty="0"/>
          </a:p>
        </p:txBody>
      </p:sp>
      <p:sp>
        <p:nvSpPr>
          <p:cNvPr id="5" name="Text 3"/>
          <p:cNvSpPr/>
          <p:nvPr/>
        </p:nvSpPr>
        <p:spPr>
          <a:xfrm>
            <a:off x="1156692" y="4623792"/>
            <a:ext cx="5881807" cy="362903"/>
          </a:xfrm>
          <a:prstGeom prst="rect">
            <a:avLst/>
          </a:prstGeom>
          <a:noFill/>
          <a:ln/>
        </p:spPr>
        <p:txBody>
          <a:bodyPr wrap="none" lIns="0" tIns="0" rIns="0" bIns="0" rtlCol="0" anchor="t"/>
          <a:lstStyle/>
          <a:p>
            <a:pPr marL="342900" indent="-342900" algn="l">
              <a:lnSpc>
                <a:spcPts val="2850"/>
              </a:lnSpc>
              <a:buSzPct val="100000"/>
              <a:buChar char="•"/>
            </a:pPr>
            <a:r>
              <a:rPr lang="en-US" sz="1750" dirty="0">
                <a:solidFill>
                  <a:srgbClr val="504C49"/>
                </a:solidFill>
                <a:latin typeface="Source Serif Pro" pitchFamily="34" charset="0"/>
                <a:ea typeface="Source Serif Pro" pitchFamily="34" charset="-122"/>
                <a:cs typeface="Source Serif Pro" pitchFamily="34" charset="-120"/>
              </a:rPr>
              <a:t>Активне слухання</a:t>
            </a:r>
            <a:endParaRPr lang="en-US" sz="1750" dirty="0"/>
          </a:p>
        </p:txBody>
      </p:sp>
      <p:sp>
        <p:nvSpPr>
          <p:cNvPr id="6" name="Text 4"/>
          <p:cNvSpPr/>
          <p:nvPr/>
        </p:nvSpPr>
        <p:spPr>
          <a:xfrm>
            <a:off x="1156692" y="5065990"/>
            <a:ext cx="5881807" cy="362903"/>
          </a:xfrm>
          <a:prstGeom prst="rect">
            <a:avLst/>
          </a:prstGeom>
          <a:noFill/>
          <a:ln/>
        </p:spPr>
        <p:txBody>
          <a:bodyPr wrap="none" lIns="0" tIns="0" rIns="0" bIns="0" rtlCol="0" anchor="t"/>
          <a:lstStyle/>
          <a:p>
            <a:pPr marL="342900" indent="-342900" algn="l">
              <a:lnSpc>
                <a:spcPts val="2850"/>
              </a:lnSpc>
              <a:buSzPct val="100000"/>
              <a:buChar char="•"/>
            </a:pPr>
            <a:r>
              <a:rPr lang="en-US" sz="1750" dirty="0">
                <a:solidFill>
                  <a:srgbClr val="504C49"/>
                </a:solidFill>
                <a:latin typeface="Source Serif Pro" pitchFamily="34" charset="0"/>
                <a:ea typeface="Source Serif Pro" pitchFamily="34" charset="-122"/>
                <a:cs typeface="Source Serif Pro" pitchFamily="34" charset="-120"/>
              </a:rPr>
              <a:t>Ясна та чітка мова</a:t>
            </a:r>
            <a:endParaRPr lang="en-US" sz="1750" dirty="0"/>
          </a:p>
        </p:txBody>
      </p:sp>
      <p:sp>
        <p:nvSpPr>
          <p:cNvPr id="7" name="Text 5"/>
          <p:cNvSpPr/>
          <p:nvPr/>
        </p:nvSpPr>
        <p:spPr>
          <a:xfrm>
            <a:off x="1156692" y="5508188"/>
            <a:ext cx="5881807" cy="362903"/>
          </a:xfrm>
          <a:prstGeom prst="rect">
            <a:avLst/>
          </a:prstGeom>
          <a:noFill/>
          <a:ln/>
        </p:spPr>
        <p:txBody>
          <a:bodyPr wrap="none" lIns="0" tIns="0" rIns="0" bIns="0" rtlCol="0" anchor="t"/>
          <a:lstStyle/>
          <a:p>
            <a:pPr marL="342900" indent="-342900" algn="l">
              <a:lnSpc>
                <a:spcPts val="2850"/>
              </a:lnSpc>
              <a:buSzPct val="100000"/>
              <a:buChar char="•"/>
            </a:pPr>
            <a:r>
              <a:rPr lang="en-US" sz="1750" dirty="0">
                <a:solidFill>
                  <a:srgbClr val="504C49"/>
                </a:solidFill>
                <a:latin typeface="Source Serif Pro" pitchFamily="34" charset="0"/>
                <a:ea typeface="Source Serif Pro" pitchFamily="34" charset="-122"/>
                <a:cs typeface="Source Serif Pro" pitchFamily="34" charset="-120"/>
              </a:rPr>
              <a:t>Невербальні сигнали</a:t>
            </a:r>
            <a:endParaRPr lang="en-US" sz="1750" dirty="0"/>
          </a:p>
        </p:txBody>
      </p:sp>
      <p:sp>
        <p:nvSpPr>
          <p:cNvPr id="8" name="Text 6"/>
          <p:cNvSpPr/>
          <p:nvPr/>
        </p:nvSpPr>
        <p:spPr>
          <a:xfrm>
            <a:off x="1156692" y="5950387"/>
            <a:ext cx="5881807" cy="362903"/>
          </a:xfrm>
          <a:prstGeom prst="rect">
            <a:avLst/>
          </a:prstGeom>
          <a:noFill/>
          <a:ln/>
        </p:spPr>
        <p:txBody>
          <a:bodyPr wrap="none" lIns="0" tIns="0" rIns="0" bIns="0" rtlCol="0" anchor="t"/>
          <a:lstStyle/>
          <a:p>
            <a:pPr marL="342900" indent="-342900" algn="l">
              <a:lnSpc>
                <a:spcPts val="2850"/>
              </a:lnSpc>
              <a:buSzPct val="100000"/>
              <a:buChar char="•"/>
            </a:pPr>
            <a:r>
              <a:rPr lang="en-US" sz="1750" dirty="0">
                <a:solidFill>
                  <a:srgbClr val="504C49"/>
                </a:solidFill>
                <a:latin typeface="Source Serif Pro" pitchFamily="34" charset="0"/>
                <a:ea typeface="Source Serif Pro" pitchFamily="34" charset="-122"/>
                <a:cs typeface="Source Serif Pro" pitchFamily="34" charset="-120"/>
              </a:rPr>
              <a:t>Зворотний зв'язок</a:t>
            </a:r>
            <a:endParaRPr lang="en-US" sz="1750" dirty="0"/>
          </a:p>
        </p:txBody>
      </p:sp>
      <p:sp>
        <p:nvSpPr>
          <p:cNvPr id="9" name="Text 7"/>
          <p:cNvSpPr/>
          <p:nvPr/>
        </p:nvSpPr>
        <p:spPr>
          <a:xfrm>
            <a:off x="7599521" y="3112770"/>
            <a:ext cx="3425904" cy="354330"/>
          </a:xfrm>
          <a:prstGeom prst="rect">
            <a:avLst/>
          </a:prstGeom>
          <a:noFill/>
          <a:ln/>
        </p:spPr>
        <p:txBody>
          <a:bodyPr wrap="none" lIns="0" tIns="0" rIns="0" bIns="0" rtlCol="0" anchor="t"/>
          <a:lstStyle/>
          <a:p>
            <a:pPr marL="0" indent="0">
              <a:lnSpc>
                <a:spcPts val="2750"/>
              </a:lnSpc>
              <a:buNone/>
            </a:pPr>
            <a:r>
              <a:rPr lang="en-US" sz="2200" dirty="0">
                <a:solidFill>
                  <a:srgbClr val="201B18"/>
                </a:solidFill>
                <a:latin typeface="Platypi" pitchFamily="34" charset="0"/>
                <a:ea typeface="Platypi" pitchFamily="34" charset="-122"/>
                <a:cs typeface="Platypi" pitchFamily="34" charset="-120"/>
              </a:rPr>
              <a:t>Управління конфліктами</a:t>
            </a:r>
            <a:endParaRPr lang="en-US" sz="2200" dirty="0"/>
          </a:p>
        </p:txBody>
      </p:sp>
      <p:sp>
        <p:nvSpPr>
          <p:cNvPr id="10" name="Text 8"/>
          <p:cNvSpPr/>
          <p:nvPr/>
        </p:nvSpPr>
        <p:spPr>
          <a:xfrm>
            <a:off x="7599521" y="3693914"/>
            <a:ext cx="6244709" cy="725805"/>
          </a:xfrm>
          <a:prstGeom prst="rect">
            <a:avLst/>
          </a:prstGeom>
          <a:noFill/>
          <a:ln/>
        </p:spPr>
        <p:txBody>
          <a:bodyPr wrap="square" lIns="0" tIns="0" rIns="0" bIns="0" rtlCol="0" anchor="t"/>
          <a:lstStyle/>
          <a:p>
            <a:pPr marL="0" indent="0">
              <a:lnSpc>
                <a:spcPts val="2850"/>
              </a:lnSpc>
              <a:buNone/>
            </a:pPr>
            <a:r>
              <a:rPr lang="en-US" sz="1750" dirty="0">
                <a:solidFill>
                  <a:srgbClr val="504C49"/>
                </a:solidFill>
                <a:latin typeface="Source Serif Pro" pitchFamily="34" charset="0"/>
                <a:ea typeface="Source Serif Pro" pitchFamily="34" charset="-122"/>
                <a:cs typeface="Source Serif Pro" pitchFamily="34" charset="-120"/>
              </a:rPr>
              <a:t>Конфлікти - це неминуча частина життя, але їх можна управляти.</a:t>
            </a:r>
            <a:endParaRPr lang="en-US" sz="1750" dirty="0"/>
          </a:p>
        </p:txBody>
      </p:sp>
      <p:sp>
        <p:nvSpPr>
          <p:cNvPr id="11" name="Text 9"/>
          <p:cNvSpPr/>
          <p:nvPr/>
        </p:nvSpPr>
        <p:spPr>
          <a:xfrm>
            <a:off x="7962424" y="4623792"/>
            <a:ext cx="5881807" cy="362903"/>
          </a:xfrm>
          <a:prstGeom prst="rect">
            <a:avLst/>
          </a:prstGeom>
          <a:noFill/>
          <a:ln/>
        </p:spPr>
        <p:txBody>
          <a:bodyPr wrap="none" lIns="0" tIns="0" rIns="0" bIns="0" rtlCol="0" anchor="t"/>
          <a:lstStyle/>
          <a:p>
            <a:pPr marL="342900" indent="-342900" algn="l">
              <a:lnSpc>
                <a:spcPts val="2850"/>
              </a:lnSpc>
              <a:buSzPct val="100000"/>
              <a:buFont typeface="+mj-lt"/>
              <a:buAutoNum type="arabicPeriod"/>
            </a:pPr>
            <a:r>
              <a:rPr lang="en-US" sz="1750" dirty="0">
                <a:solidFill>
                  <a:srgbClr val="504C49"/>
                </a:solidFill>
                <a:latin typeface="Source Serif Pro" pitchFamily="34" charset="0"/>
                <a:ea typeface="Source Serif Pro" pitchFamily="34" charset="-122"/>
                <a:cs typeface="Source Serif Pro" pitchFamily="34" charset="-120"/>
              </a:rPr>
              <a:t>Визначити причини конфлікту</a:t>
            </a:r>
            <a:endParaRPr lang="en-US" sz="1750" dirty="0"/>
          </a:p>
        </p:txBody>
      </p:sp>
      <p:sp>
        <p:nvSpPr>
          <p:cNvPr id="12" name="Text 10"/>
          <p:cNvSpPr/>
          <p:nvPr/>
        </p:nvSpPr>
        <p:spPr>
          <a:xfrm>
            <a:off x="7962424" y="5065990"/>
            <a:ext cx="5881807" cy="362903"/>
          </a:xfrm>
          <a:prstGeom prst="rect">
            <a:avLst/>
          </a:prstGeom>
          <a:noFill/>
          <a:ln/>
        </p:spPr>
        <p:txBody>
          <a:bodyPr wrap="none" lIns="0" tIns="0" rIns="0" bIns="0" rtlCol="0" anchor="t"/>
          <a:lstStyle/>
          <a:p>
            <a:pPr marL="342900" indent="-342900" algn="l">
              <a:lnSpc>
                <a:spcPts val="2850"/>
              </a:lnSpc>
              <a:buSzPct val="100000"/>
              <a:buFont typeface="+mj-lt"/>
              <a:buAutoNum type="arabicPeriod" startAt="2"/>
            </a:pPr>
            <a:r>
              <a:rPr lang="en-US" sz="1750" dirty="0">
                <a:solidFill>
                  <a:srgbClr val="504C49"/>
                </a:solidFill>
                <a:latin typeface="Source Serif Pro" pitchFamily="34" charset="0"/>
                <a:ea typeface="Source Serif Pro" pitchFamily="34" charset="-122"/>
                <a:cs typeface="Source Serif Pro" pitchFamily="34" charset="-120"/>
              </a:rPr>
              <a:t>Вибрати відповідний стиль управління</a:t>
            </a:r>
            <a:endParaRPr lang="en-US" sz="1750" dirty="0"/>
          </a:p>
        </p:txBody>
      </p:sp>
      <p:sp>
        <p:nvSpPr>
          <p:cNvPr id="13" name="Text 11"/>
          <p:cNvSpPr/>
          <p:nvPr/>
        </p:nvSpPr>
        <p:spPr>
          <a:xfrm>
            <a:off x="7962424" y="5508188"/>
            <a:ext cx="5881807" cy="362903"/>
          </a:xfrm>
          <a:prstGeom prst="rect">
            <a:avLst/>
          </a:prstGeom>
          <a:noFill/>
          <a:ln/>
        </p:spPr>
        <p:txBody>
          <a:bodyPr wrap="none" lIns="0" tIns="0" rIns="0" bIns="0" rtlCol="0" anchor="t"/>
          <a:lstStyle/>
          <a:p>
            <a:pPr marL="342900" indent="-342900" algn="l">
              <a:lnSpc>
                <a:spcPts val="2850"/>
              </a:lnSpc>
              <a:buSzPct val="100000"/>
              <a:buFont typeface="+mj-lt"/>
              <a:buAutoNum type="arabicPeriod" startAt="3"/>
            </a:pPr>
            <a:r>
              <a:rPr lang="en-US" sz="1750" dirty="0">
                <a:solidFill>
                  <a:srgbClr val="504C49"/>
                </a:solidFill>
                <a:latin typeface="Source Serif Pro" pitchFamily="34" charset="0"/>
                <a:ea typeface="Source Serif Pro" pitchFamily="34" charset="-122"/>
                <a:cs typeface="Source Serif Pro" pitchFamily="34" charset="-120"/>
              </a:rPr>
              <a:t>Знайти компроміс або рішення</a:t>
            </a:r>
            <a:endParaRPr lang="en-US" sz="1750" dirty="0"/>
          </a:p>
        </p:txBody>
      </p:sp>
      <p:sp>
        <p:nvSpPr>
          <p:cNvPr id="14" name="Text 12"/>
          <p:cNvSpPr/>
          <p:nvPr/>
        </p:nvSpPr>
        <p:spPr>
          <a:xfrm>
            <a:off x="7962424" y="5950387"/>
            <a:ext cx="5881807" cy="362903"/>
          </a:xfrm>
          <a:prstGeom prst="rect">
            <a:avLst/>
          </a:prstGeom>
          <a:noFill/>
          <a:ln/>
        </p:spPr>
        <p:txBody>
          <a:bodyPr wrap="none" lIns="0" tIns="0" rIns="0" bIns="0" rtlCol="0" anchor="t"/>
          <a:lstStyle/>
          <a:p>
            <a:pPr marL="342900" indent="-342900" algn="l">
              <a:lnSpc>
                <a:spcPts val="2850"/>
              </a:lnSpc>
              <a:buSzPct val="100000"/>
              <a:buFont typeface="+mj-lt"/>
              <a:buAutoNum type="arabicPeriod" startAt="4"/>
            </a:pPr>
            <a:r>
              <a:rPr lang="en-US" sz="1750" dirty="0">
                <a:solidFill>
                  <a:srgbClr val="504C49"/>
                </a:solidFill>
                <a:latin typeface="Source Serif Pro" pitchFamily="34" charset="0"/>
                <a:ea typeface="Source Serif Pro" pitchFamily="34" charset="-122"/>
                <a:cs typeface="Source Serif Pro" pitchFamily="34" charset="-120"/>
              </a:rPr>
              <a:t>Забезпечити позитивні результати</a:t>
            </a:r>
            <a:endParaRPr lang="en-US" sz="1750" dirty="0"/>
          </a:p>
        </p:txBody>
      </p:sp>
      <p:pic>
        <p:nvPicPr>
          <p:cNvPr id="15" name="Image 0" descr="preencoded.png">
            <a:extLst>
              <a:ext uri="{FF2B5EF4-FFF2-40B4-BE49-F238E27FC236}">
                <a16:creationId xmlns:a16="http://schemas.microsoft.com/office/drawing/2014/main" id="{76927834-48F7-3C2C-F693-D42A7FB5A0CB}"/>
              </a:ext>
            </a:extLst>
          </p:cNvPr>
          <p:cNvPicPr>
            <a:picLocks noChangeAspect="1"/>
          </p:cNvPicPr>
          <p:nvPr/>
        </p:nvPicPr>
        <p:blipFill>
          <a:blip r:embed="rId3"/>
          <a:stretch>
            <a:fillRect/>
          </a:stretch>
        </p:blipFill>
        <p:spPr>
          <a:xfrm>
            <a:off x="0" y="7709774"/>
            <a:ext cx="14630400" cy="511134"/>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9144000" y="0"/>
            <a:ext cx="5486400" cy="8230910"/>
          </a:xfrm>
          <a:prstGeom prst="rect">
            <a:avLst/>
          </a:prstGeom>
        </p:spPr>
      </p:pic>
      <p:pic>
        <p:nvPicPr>
          <p:cNvPr id="3" name="Image 1" descr="preencoded.png"/>
          <p:cNvPicPr>
            <a:picLocks noChangeAspect="1"/>
          </p:cNvPicPr>
          <p:nvPr/>
        </p:nvPicPr>
        <p:blipFill>
          <a:blip r:embed="rId4"/>
          <a:stretch>
            <a:fillRect/>
          </a:stretch>
        </p:blipFill>
        <p:spPr>
          <a:xfrm>
            <a:off x="9388197" y="2307788"/>
            <a:ext cx="4997887" cy="3615214"/>
          </a:xfrm>
          <a:prstGeom prst="rect">
            <a:avLst/>
          </a:prstGeom>
        </p:spPr>
      </p:pic>
      <p:sp>
        <p:nvSpPr>
          <p:cNvPr id="4" name="Text 0"/>
          <p:cNvSpPr/>
          <p:nvPr/>
        </p:nvSpPr>
        <p:spPr>
          <a:xfrm>
            <a:off x="683895" y="537329"/>
            <a:ext cx="7358420" cy="610553"/>
          </a:xfrm>
          <a:prstGeom prst="rect">
            <a:avLst/>
          </a:prstGeom>
          <a:noFill/>
          <a:ln/>
        </p:spPr>
        <p:txBody>
          <a:bodyPr wrap="none" lIns="0" tIns="0" rIns="0" bIns="0" rtlCol="0" anchor="t"/>
          <a:lstStyle/>
          <a:p>
            <a:pPr marL="0" indent="0">
              <a:lnSpc>
                <a:spcPts val="4800"/>
              </a:lnSpc>
              <a:buNone/>
            </a:pPr>
            <a:r>
              <a:rPr lang="en-US" sz="3800" dirty="0">
                <a:solidFill>
                  <a:srgbClr val="201B18"/>
                </a:solidFill>
                <a:latin typeface="Platypi" pitchFamily="34" charset="0"/>
                <a:ea typeface="Platypi" pitchFamily="34" charset="-122"/>
                <a:cs typeface="Platypi" pitchFamily="34" charset="-120"/>
              </a:rPr>
              <a:t>Лідерство та стилі керівництва</a:t>
            </a:r>
            <a:endParaRPr lang="en-US" sz="3800" dirty="0"/>
          </a:p>
        </p:txBody>
      </p:sp>
      <p:pic>
        <p:nvPicPr>
          <p:cNvPr id="5" name="Image 2" descr="preencoded.png"/>
          <p:cNvPicPr>
            <a:picLocks noChangeAspect="1"/>
          </p:cNvPicPr>
          <p:nvPr/>
        </p:nvPicPr>
        <p:blipFill>
          <a:blip r:embed="rId5"/>
          <a:stretch>
            <a:fillRect/>
          </a:stretch>
        </p:blipFill>
        <p:spPr>
          <a:xfrm>
            <a:off x="683895" y="1440894"/>
            <a:ext cx="977027" cy="1563172"/>
          </a:xfrm>
          <a:prstGeom prst="rect">
            <a:avLst/>
          </a:prstGeom>
        </p:spPr>
      </p:pic>
      <p:sp>
        <p:nvSpPr>
          <p:cNvPr id="6" name="Text 1"/>
          <p:cNvSpPr/>
          <p:nvPr/>
        </p:nvSpPr>
        <p:spPr>
          <a:xfrm>
            <a:off x="1953935" y="1636276"/>
            <a:ext cx="2461379" cy="305395"/>
          </a:xfrm>
          <a:prstGeom prst="rect">
            <a:avLst/>
          </a:prstGeom>
          <a:noFill/>
          <a:ln/>
        </p:spPr>
        <p:txBody>
          <a:bodyPr wrap="none" lIns="0" tIns="0" rIns="0" bIns="0" rtlCol="0" anchor="t"/>
          <a:lstStyle/>
          <a:p>
            <a:pPr marL="0" indent="0" algn="l">
              <a:lnSpc>
                <a:spcPts val="2400"/>
              </a:lnSpc>
              <a:buNone/>
            </a:pPr>
            <a:r>
              <a:rPr lang="en-US" sz="1900" dirty="0">
                <a:solidFill>
                  <a:srgbClr val="504C49"/>
                </a:solidFill>
                <a:latin typeface="Platypi" pitchFamily="34" charset="0"/>
                <a:ea typeface="Platypi" pitchFamily="34" charset="-122"/>
                <a:cs typeface="Platypi" pitchFamily="34" charset="-120"/>
              </a:rPr>
              <a:t>Авторитарний стиль</a:t>
            </a:r>
            <a:endParaRPr lang="en-US" sz="1900" dirty="0"/>
          </a:p>
        </p:txBody>
      </p:sp>
      <p:sp>
        <p:nvSpPr>
          <p:cNvPr id="7" name="Text 2"/>
          <p:cNvSpPr/>
          <p:nvPr/>
        </p:nvSpPr>
        <p:spPr>
          <a:xfrm>
            <a:off x="1953935" y="2058829"/>
            <a:ext cx="6506170" cy="625078"/>
          </a:xfrm>
          <a:prstGeom prst="rect">
            <a:avLst/>
          </a:prstGeom>
          <a:noFill/>
          <a:ln/>
        </p:spPr>
        <p:txBody>
          <a:bodyPr wrap="square" lIns="0" tIns="0" rIns="0" bIns="0" rtlCol="0" anchor="t"/>
          <a:lstStyle/>
          <a:p>
            <a:pPr marL="0" indent="0" algn="l">
              <a:lnSpc>
                <a:spcPts val="2450"/>
              </a:lnSpc>
              <a:buNone/>
            </a:pPr>
            <a:r>
              <a:rPr lang="en-US" sz="1500" dirty="0">
                <a:solidFill>
                  <a:srgbClr val="504C49"/>
                </a:solidFill>
                <a:latin typeface="Source Serif Pro" pitchFamily="34" charset="0"/>
                <a:ea typeface="Source Serif Pro" pitchFamily="34" charset="-122"/>
                <a:cs typeface="Source Serif Pro" pitchFamily="34" charset="-120"/>
              </a:rPr>
              <a:t>Висока концентрація влади в руках лідера, жорсткі правила та контролі.</a:t>
            </a:r>
            <a:endParaRPr lang="en-US" sz="1500" dirty="0"/>
          </a:p>
        </p:txBody>
      </p:sp>
      <p:pic>
        <p:nvPicPr>
          <p:cNvPr id="8" name="Image 3" descr="preencoded.png"/>
          <p:cNvPicPr>
            <a:picLocks noChangeAspect="1"/>
          </p:cNvPicPr>
          <p:nvPr/>
        </p:nvPicPr>
        <p:blipFill>
          <a:blip r:embed="rId6"/>
          <a:stretch>
            <a:fillRect/>
          </a:stretch>
        </p:blipFill>
        <p:spPr>
          <a:xfrm>
            <a:off x="683895" y="3004066"/>
            <a:ext cx="977027" cy="1563172"/>
          </a:xfrm>
          <a:prstGeom prst="rect">
            <a:avLst/>
          </a:prstGeom>
        </p:spPr>
      </p:pic>
      <p:sp>
        <p:nvSpPr>
          <p:cNvPr id="9" name="Text 3"/>
          <p:cNvSpPr/>
          <p:nvPr/>
        </p:nvSpPr>
        <p:spPr>
          <a:xfrm>
            <a:off x="1953935" y="3199448"/>
            <a:ext cx="2660094" cy="305395"/>
          </a:xfrm>
          <a:prstGeom prst="rect">
            <a:avLst/>
          </a:prstGeom>
          <a:noFill/>
          <a:ln/>
        </p:spPr>
        <p:txBody>
          <a:bodyPr wrap="none" lIns="0" tIns="0" rIns="0" bIns="0" rtlCol="0" anchor="t"/>
          <a:lstStyle/>
          <a:p>
            <a:pPr marL="0" indent="0" algn="l">
              <a:lnSpc>
                <a:spcPts val="2400"/>
              </a:lnSpc>
              <a:buNone/>
            </a:pPr>
            <a:r>
              <a:rPr lang="en-US" sz="1900" dirty="0">
                <a:solidFill>
                  <a:srgbClr val="504C49"/>
                </a:solidFill>
                <a:latin typeface="Platypi" pitchFamily="34" charset="0"/>
                <a:ea typeface="Platypi" pitchFamily="34" charset="-122"/>
                <a:cs typeface="Platypi" pitchFamily="34" charset="-120"/>
              </a:rPr>
              <a:t>Демократичний стиль</a:t>
            </a:r>
            <a:endParaRPr lang="en-US" sz="1900" dirty="0"/>
          </a:p>
        </p:txBody>
      </p:sp>
      <p:sp>
        <p:nvSpPr>
          <p:cNvPr id="10" name="Text 4"/>
          <p:cNvSpPr/>
          <p:nvPr/>
        </p:nvSpPr>
        <p:spPr>
          <a:xfrm>
            <a:off x="1953935" y="3622000"/>
            <a:ext cx="6506170" cy="625078"/>
          </a:xfrm>
          <a:prstGeom prst="rect">
            <a:avLst/>
          </a:prstGeom>
          <a:noFill/>
          <a:ln/>
        </p:spPr>
        <p:txBody>
          <a:bodyPr wrap="square" lIns="0" tIns="0" rIns="0" bIns="0" rtlCol="0" anchor="t"/>
          <a:lstStyle/>
          <a:p>
            <a:pPr marL="0" indent="0" algn="l">
              <a:lnSpc>
                <a:spcPts val="2450"/>
              </a:lnSpc>
              <a:buNone/>
            </a:pPr>
            <a:r>
              <a:rPr lang="en-US" sz="1500" dirty="0">
                <a:solidFill>
                  <a:srgbClr val="504C49"/>
                </a:solidFill>
                <a:latin typeface="Source Serif Pro" pitchFamily="34" charset="0"/>
                <a:ea typeface="Source Serif Pro" pitchFamily="34" charset="-122"/>
                <a:cs typeface="Source Serif Pro" pitchFamily="34" charset="-120"/>
              </a:rPr>
              <a:t>Участь команди в прийнятті рішень, делегування повноважень, мотивація.</a:t>
            </a:r>
            <a:endParaRPr lang="en-US" sz="1500" dirty="0"/>
          </a:p>
        </p:txBody>
      </p:sp>
      <p:pic>
        <p:nvPicPr>
          <p:cNvPr id="11" name="Image 4" descr="preencoded.png"/>
          <p:cNvPicPr>
            <a:picLocks noChangeAspect="1"/>
          </p:cNvPicPr>
          <p:nvPr/>
        </p:nvPicPr>
        <p:blipFill>
          <a:blip r:embed="rId7"/>
          <a:stretch>
            <a:fillRect/>
          </a:stretch>
        </p:blipFill>
        <p:spPr>
          <a:xfrm>
            <a:off x="683895" y="4567238"/>
            <a:ext cx="977027" cy="1563172"/>
          </a:xfrm>
          <a:prstGeom prst="rect">
            <a:avLst/>
          </a:prstGeom>
        </p:spPr>
      </p:pic>
      <p:sp>
        <p:nvSpPr>
          <p:cNvPr id="12" name="Text 5"/>
          <p:cNvSpPr/>
          <p:nvPr/>
        </p:nvSpPr>
        <p:spPr>
          <a:xfrm>
            <a:off x="1953935" y="4762619"/>
            <a:ext cx="2442567" cy="305395"/>
          </a:xfrm>
          <a:prstGeom prst="rect">
            <a:avLst/>
          </a:prstGeom>
          <a:noFill/>
          <a:ln/>
        </p:spPr>
        <p:txBody>
          <a:bodyPr wrap="none" lIns="0" tIns="0" rIns="0" bIns="0" rtlCol="0" anchor="t"/>
          <a:lstStyle/>
          <a:p>
            <a:pPr marL="0" indent="0" algn="l">
              <a:lnSpc>
                <a:spcPts val="2400"/>
              </a:lnSpc>
              <a:buNone/>
            </a:pPr>
            <a:r>
              <a:rPr lang="en-US" sz="1900" dirty="0">
                <a:solidFill>
                  <a:srgbClr val="504C49"/>
                </a:solidFill>
                <a:latin typeface="Platypi" pitchFamily="34" charset="0"/>
                <a:ea typeface="Platypi" pitchFamily="34" charset="-122"/>
                <a:cs typeface="Platypi" pitchFamily="34" charset="-120"/>
              </a:rPr>
              <a:t>Ліберальний стиль</a:t>
            </a:r>
            <a:endParaRPr lang="en-US" sz="1900" dirty="0"/>
          </a:p>
        </p:txBody>
      </p:sp>
      <p:sp>
        <p:nvSpPr>
          <p:cNvPr id="13" name="Text 6"/>
          <p:cNvSpPr/>
          <p:nvPr/>
        </p:nvSpPr>
        <p:spPr>
          <a:xfrm>
            <a:off x="1953935" y="5185172"/>
            <a:ext cx="6506170" cy="625078"/>
          </a:xfrm>
          <a:prstGeom prst="rect">
            <a:avLst/>
          </a:prstGeom>
          <a:noFill/>
          <a:ln/>
        </p:spPr>
        <p:txBody>
          <a:bodyPr wrap="square" lIns="0" tIns="0" rIns="0" bIns="0" rtlCol="0" anchor="t"/>
          <a:lstStyle/>
          <a:p>
            <a:pPr marL="0" indent="0" algn="l">
              <a:lnSpc>
                <a:spcPts val="2450"/>
              </a:lnSpc>
              <a:buNone/>
            </a:pPr>
            <a:r>
              <a:rPr lang="en-US" sz="1500" dirty="0">
                <a:solidFill>
                  <a:srgbClr val="504C49"/>
                </a:solidFill>
                <a:latin typeface="Source Serif Pro" pitchFamily="34" charset="0"/>
                <a:ea typeface="Source Serif Pro" pitchFamily="34" charset="-122"/>
                <a:cs typeface="Source Serif Pro" pitchFamily="34" charset="-120"/>
              </a:rPr>
              <a:t>Невеликий контроль, свобода дій, працівники самі приймають рішення.</a:t>
            </a:r>
            <a:endParaRPr lang="en-US" sz="1500" dirty="0"/>
          </a:p>
        </p:txBody>
      </p:sp>
      <p:pic>
        <p:nvPicPr>
          <p:cNvPr id="14" name="Image 5" descr="preencoded.png"/>
          <p:cNvPicPr>
            <a:picLocks noChangeAspect="1"/>
          </p:cNvPicPr>
          <p:nvPr/>
        </p:nvPicPr>
        <p:blipFill>
          <a:blip r:embed="rId8"/>
          <a:stretch>
            <a:fillRect/>
          </a:stretch>
        </p:blipFill>
        <p:spPr>
          <a:xfrm>
            <a:off x="683895" y="6130409"/>
            <a:ext cx="977027" cy="1563172"/>
          </a:xfrm>
          <a:prstGeom prst="rect">
            <a:avLst/>
          </a:prstGeom>
        </p:spPr>
      </p:pic>
      <p:sp>
        <p:nvSpPr>
          <p:cNvPr id="15" name="Text 7"/>
          <p:cNvSpPr/>
          <p:nvPr/>
        </p:nvSpPr>
        <p:spPr>
          <a:xfrm>
            <a:off x="1953935" y="6325791"/>
            <a:ext cx="3046928" cy="305395"/>
          </a:xfrm>
          <a:prstGeom prst="rect">
            <a:avLst/>
          </a:prstGeom>
          <a:noFill/>
          <a:ln/>
        </p:spPr>
        <p:txBody>
          <a:bodyPr wrap="none" lIns="0" tIns="0" rIns="0" bIns="0" rtlCol="0" anchor="t"/>
          <a:lstStyle/>
          <a:p>
            <a:pPr marL="0" indent="0" algn="l">
              <a:lnSpc>
                <a:spcPts val="2400"/>
              </a:lnSpc>
              <a:buNone/>
            </a:pPr>
            <a:r>
              <a:rPr lang="en-US" sz="1900" dirty="0">
                <a:solidFill>
                  <a:srgbClr val="504C49"/>
                </a:solidFill>
                <a:latin typeface="Platypi" pitchFamily="34" charset="0"/>
                <a:ea typeface="Platypi" pitchFamily="34" charset="-122"/>
                <a:cs typeface="Platypi" pitchFamily="34" charset="-120"/>
              </a:rPr>
              <a:t>Трансформаційний стиль</a:t>
            </a:r>
            <a:endParaRPr lang="en-US" sz="1900" dirty="0"/>
          </a:p>
        </p:txBody>
      </p:sp>
      <p:sp>
        <p:nvSpPr>
          <p:cNvPr id="16" name="Text 8"/>
          <p:cNvSpPr/>
          <p:nvPr/>
        </p:nvSpPr>
        <p:spPr>
          <a:xfrm>
            <a:off x="1953935" y="6748343"/>
            <a:ext cx="6506170" cy="625078"/>
          </a:xfrm>
          <a:prstGeom prst="rect">
            <a:avLst/>
          </a:prstGeom>
          <a:noFill/>
          <a:ln/>
        </p:spPr>
        <p:txBody>
          <a:bodyPr wrap="square" lIns="0" tIns="0" rIns="0" bIns="0" rtlCol="0" anchor="t"/>
          <a:lstStyle/>
          <a:p>
            <a:pPr marL="0" indent="0" algn="l">
              <a:lnSpc>
                <a:spcPts val="2450"/>
              </a:lnSpc>
              <a:buNone/>
            </a:pPr>
            <a:r>
              <a:rPr lang="en-US" sz="1500" dirty="0">
                <a:solidFill>
                  <a:srgbClr val="504C49"/>
                </a:solidFill>
                <a:latin typeface="Source Serif Pro" pitchFamily="34" charset="0"/>
                <a:ea typeface="Source Serif Pro" pitchFamily="34" charset="-122"/>
                <a:cs typeface="Source Serif Pro" pitchFamily="34" charset="-120"/>
              </a:rPr>
              <a:t>Орієнтація на розвиток та мотивацію, створення спільної мети та візії.</a:t>
            </a:r>
            <a:endParaRPr lang="en-US" sz="1500" dirty="0"/>
          </a:p>
        </p:txBody>
      </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0"/>
          <p:cNvSpPr/>
          <p:nvPr/>
        </p:nvSpPr>
        <p:spPr>
          <a:xfrm>
            <a:off x="6186368" y="575548"/>
            <a:ext cx="7744063" cy="1249680"/>
          </a:xfrm>
          <a:prstGeom prst="rect">
            <a:avLst/>
          </a:prstGeom>
          <a:noFill/>
          <a:ln/>
        </p:spPr>
        <p:txBody>
          <a:bodyPr wrap="square" lIns="0" tIns="0" rIns="0" bIns="0" rtlCol="0" anchor="t"/>
          <a:lstStyle/>
          <a:p>
            <a:pPr marL="0" indent="0">
              <a:lnSpc>
                <a:spcPts val="4900"/>
              </a:lnSpc>
              <a:buNone/>
            </a:pPr>
            <a:r>
              <a:rPr lang="en-US" sz="3900" dirty="0">
                <a:solidFill>
                  <a:srgbClr val="201B18"/>
                </a:solidFill>
                <a:latin typeface="Platypi" pitchFamily="34" charset="0"/>
                <a:ea typeface="Platypi" pitchFamily="34" charset="-122"/>
                <a:cs typeface="Platypi" pitchFamily="34" charset="-120"/>
              </a:rPr>
              <a:t>Корпоративна культура та її вплив на ефективність</a:t>
            </a:r>
            <a:endParaRPr lang="en-US" sz="3900" dirty="0"/>
          </a:p>
        </p:txBody>
      </p:sp>
      <p:sp>
        <p:nvSpPr>
          <p:cNvPr id="5" name="Shape 1"/>
          <p:cNvSpPr/>
          <p:nvPr/>
        </p:nvSpPr>
        <p:spPr>
          <a:xfrm>
            <a:off x="6474857" y="2125147"/>
            <a:ext cx="22860" cy="5528905"/>
          </a:xfrm>
          <a:prstGeom prst="roundRect">
            <a:avLst>
              <a:gd name="adj" fmla="val 131229"/>
            </a:avLst>
          </a:prstGeom>
          <a:solidFill>
            <a:srgbClr val="D8D4D4"/>
          </a:solidFill>
          <a:ln/>
        </p:spPr>
      </p:sp>
      <p:sp>
        <p:nvSpPr>
          <p:cNvPr id="6" name="Shape 2"/>
          <p:cNvSpPr/>
          <p:nvPr/>
        </p:nvSpPr>
        <p:spPr>
          <a:xfrm>
            <a:off x="6688395" y="2563535"/>
            <a:ext cx="699968" cy="22860"/>
          </a:xfrm>
          <a:prstGeom prst="roundRect">
            <a:avLst>
              <a:gd name="adj" fmla="val 131229"/>
            </a:avLst>
          </a:prstGeom>
          <a:solidFill>
            <a:srgbClr val="D8D4D4"/>
          </a:solidFill>
          <a:ln/>
        </p:spPr>
      </p:sp>
      <p:sp>
        <p:nvSpPr>
          <p:cNvPr id="7" name="Shape 3"/>
          <p:cNvSpPr/>
          <p:nvPr/>
        </p:nvSpPr>
        <p:spPr>
          <a:xfrm>
            <a:off x="6261318" y="2350056"/>
            <a:ext cx="449937" cy="449937"/>
          </a:xfrm>
          <a:prstGeom prst="roundRect">
            <a:avLst>
              <a:gd name="adj" fmla="val 6667"/>
            </a:avLst>
          </a:prstGeom>
          <a:solidFill>
            <a:srgbClr val="F9F7F7"/>
          </a:solidFill>
          <a:ln/>
        </p:spPr>
      </p:sp>
      <p:sp>
        <p:nvSpPr>
          <p:cNvPr id="8" name="Text 4"/>
          <p:cNvSpPr/>
          <p:nvPr/>
        </p:nvSpPr>
        <p:spPr>
          <a:xfrm>
            <a:off x="6418838" y="2424946"/>
            <a:ext cx="134779" cy="300038"/>
          </a:xfrm>
          <a:prstGeom prst="rect">
            <a:avLst/>
          </a:prstGeom>
          <a:noFill/>
          <a:ln/>
        </p:spPr>
        <p:txBody>
          <a:bodyPr wrap="none" lIns="0" tIns="0" rIns="0" bIns="0" rtlCol="0" anchor="t"/>
          <a:lstStyle/>
          <a:p>
            <a:pPr marL="0" indent="0" algn="ctr">
              <a:lnSpc>
                <a:spcPts val="2350"/>
              </a:lnSpc>
              <a:buNone/>
            </a:pPr>
            <a:r>
              <a:rPr lang="en-US" sz="2350" dirty="0">
                <a:solidFill>
                  <a:srgbClr val="504C49"/>
                </a:solidFill>
                <a:latin typeface="Platypi" pitchFamily="34" charset="0"/>
                <a:ea typeface="Platypi" pitchFamily="34" charset="-122"/>
                <a:cs typeface="Platypi" pitchFamily="34" charset="-120"/>
              </a:rPr>
              <a:t>1</a:t>
            </a:r>
            <a:endParaRPr lang="en-US" sz="2350" dirty="0"/>
          </a:p>
        </p:txBody>
      </p:sp>
      <p:sp>
        <p:nvSpPr>
          <p:cNvPr id="9" name="Text 5"/>
          <p:cNvSpPr/>
          <p:nvPr/>
        </p:nvSpPr>
        <p:spPr>
          <a:xfrm>
            <a:off x="7586186" y="2325052"/>
            <a:ext cx="2499836" cy="312539"/>
          </a:xfrm>
          <a:prstGeom prst="rect">
            <a:avLst/>
          </a:prstGeom>
          <a:noFill/>
          <a:ln/>
        </p:spPr>
        <p:txBody>
          <a:bodyPr wrap="none" lIns="0" tIns="0" rIns="0" bIns="0" rtlCol="0" anchor="t"/>
          <a:lstStyle/>
          <a:p>
            <a:pPr marL="0" indent="0" algn="l">
              <a:lnSpc>
                <a:spcPts val="2450"/>
              </a:lnSpc>
              <a:buNone/>
            </a:pPr>
            <a:r>
              <a:rPr lang="en-US" sz="1950" dirty="0">
                <a:solidFill>
                  <a:srgbClr val="504C49"/>
                </a:solidFill>
                <a:latin typeface="Platypi" pitchFamily="34" charset="0"/>
                <a:ea typeface="Platypi" pitchFamily="34" charset="-122"/>
                <a:cs typeface="Platypi" pitchFamily="34" charset="-120"/>
              </a:rPr>
              <a:t>Цінності та візії</a:t>
            </a:r>
            <a:endParaRPr lang="en-US" sz="1950" dirty="0"/>
          </a:p>
        </p:txBody>
      </p:sp>
      <p:sp>
        <p:nvSpPr>
          <p:cNvPr id="10" name="Text 6"/>
          <p:cNvSpPr/>
          <p:nvPr/>
        </p:nvSpPr>
        <p:spPr>
          <a:xfrm>
            <a:off x="7586186" y="2757488"/>
            <a:ext cx="6344245" cy="320040"/>
          </a:xfrm>
          <a:prstGeom prst="rect">
            <a:avLst/>
          </a:prstGeom>
          <a:noFill/>
          <a:ln/>
        </p:spPr>
        <p:txBody>
          <a:bodyPr wrap="none" lIns="0" tIns="0" rIns="0" bIns="0" rtlCol="0" anchor="t"/>
          <a:lstStyle/>
          <a:p>
            <a:pPr marL="0" indent="0" algn="l">
              <a:lnSpc>
                <a:spcPts val="2500"/>
              </a:lnSpc>
              <a:buNone/>
            </a:pPr>
            <a:r>
              <a:rPr lang="en-US" sz="1550" dirty="0">
                <a:solidFill>
                  <a:srgbClr val="504C49"/>
                </a:solidFill>
                <a:latin typeface="Source Serif Pro" pitchFamily="34" charset="0"/>
                <a:ea typeface="Source Serif Pro" pitchFamily="34" charset="-122"/>
                <a:cs typeface="Source Serif Pro" pitchFamily="34" charset="-120"/>
              </a:rPr>
              <a:t>Загальні цінності та мета, які об'єднують працівників.</a:t>
            </a:r>
            <a:endParaRPr lang="en-US" sz="1550" dirty="0"/>
          </a:p>
        </p:txBody>
      </p:sp>
      <p:sp>
        <p:nvSpPr>
          <p:cNvPr id="11" name="Shape 7"/>
          <p:cNvSpPr/>
          <p:nvPr/>
        </p:nvSpPr>
        <p:spPr>
          <a:xfrm>
            <a:off x="6688395" y="3915728"/>
            <a:ext cx="699968" cy="22860"/>
          </a:xfrm>
          <a:prstGeom prst="roundRect">
            <a:avLst>
              <a:gd name="adj" fmla="val 131229"/>
            </a:avLst>
          </a:prstGeom>
          <a:solidFill>
            <a:srgbClr val="D8D4D4"/>
          </a:solidFill>
          <a:ln/>
        </p:spPr>
      </p:sp>
      <p:sp>
        <p:nvSpPr>
          <p:cNvPr id="12" name="Shape 8"/>
          <p:cNvSpPr/>
          <p:nvPr/>
        </p:nvSpPr>
        <p:spPr>
          <a:xfrm>
            <a:off x="6261318" y="3702248"/>
            <a:ext cx="449937" cy="449937"/>
          </a:xfrm>
          <a:prstGeom prst="roundRect">
            <a:avLst>
              <a:gd name="adj" fmla="val 6667"/>
            </a:avLst>
          </a:prstGeom>
          <a:solidFill>
            <a:srgbClr val="F9F7F7"/>
          </a:solidFill>
          <a:ln/>
        </p:spPr>
      </p:sp>
      <p:sp>
        <p:nvSpPr>
          <p:cNvPr id="13" name="Text 9"/>
          <p:cNvSpPr/>
          <p:nvPr/>
        </p:nvSpPr>
        <p:spPr>
          <a:xfrm>
            <a:off x="6389310" y="3777139"/>
            <a:ext cx="193834" cy="300038"/>
          </a:xfrm>
          <a:prstGeom prst="rect">
            <a:avLst/>
          </a:prstGeom>
          <a:noFill/>
          <a:ln/>
        </p:spPr>
        <p:txBody>
          <a:bodyPr wrap="none" lIns="0" tIns="0" rIns="0" bIns="0" rtlCol="0" anchor="t"/>
          <a:lstStyle/>
          <a:p>
            <a:pPr marL="0" indent="0" algn="ctr">
              <a:lnSpc>
                <a:spcPts val="2350"/>
              </a:lnSpc>
              <a:buNone/>
            </a:pPr>
            <a:r>
              <a:rPr lang="en-US" sz="2350" dirty="0">
                <a:solidFill>
                  <a:srgbClr val="504C49"/>
                </a:solidFill>
                <a:latin typeface="Platypi" pitchFamily="34" charset="0"/>
                <a:ea typeface="Platypi" pitchFamily="34" charset="-122"/>
                <a:cs typeface="Platypi" pitchFamily="34" charset="-120"/>
              </a:rPr>
              <a:t>2</a:t>
            </a:r>
            <a:endParaRPr lang="en-US" sz="2350" dirty="0"/>
          </a:p>
        </p:txBody>
      </p:sp>
      <p:sp>
        <p:nvSpPr>
          <p:cNvPr id="14" name="Text 10"/>
          <p:cNvSpPr/>
          <p:nvPr/>
        </p:nvSpPr>
        <p:spPr>
          <a:xfrm>
            <a:off x="7586186" y="3677245"/>
            <a:ext cx="2499836" cy="312539"/>
          </a:xfrm>
          <a:prstGeom prst="rect">
            <a:avLst/>
          </a:prstGeom>
          <a:noFill/>
          <a:ln/>
        </p:spPr>
        <p:txBody>
          <a:bodyPr wrap="none" lIns="0" tIns="0" rIns="0" bIns="0" rtlCol="0" anchor="t"/>
          <a:lstStyle/>
          <a:p>
            <a:pPr marL="0" indent="0" algn="l">
              <a:lnSpc>
                <a:spcPts val="2450"/>
              </a:lnSpc>
              <a:buNone/>
            </a:pPr>
            <a:r>
              <a:rPr lang="en-US" sz="1950" dirty="0">
                <a:solidFill>
                  <a:srgbClr val="504C49"/>
                </a:solidFill>
                <a:latin typeface="Platypi" pitchFamily="34" charset="0"/>
                <a:ea typeface="Platypi" pitchFamily="34" charset="-122"/>
                <a:cs typeface="Platypi" pitchFamily="34" charset="-120"/>
              </a:rPr>
              <a:t>Норми та правила</a:t>
            </a:r>
            <a:endParaRPr lang="en-US" sz="1950" dirty="0"/>
          </a:p>
        </p:txBody>
      </p:sp>
      <p:sp>
        <p:nvSpPr>
          <p:cNvPr id="15" name="Text 11"/>
          <p:cNvSpPr/>
          <p:nvPr/>
        </p:nvSpPr>
        <p:spPr>
          <a:xfrm>
            <a:off x="7586186" y="4109680"/>
            <a:ext cx="6344245" cy="320040"/>
          </a:xfrm>
          <a:prstGeom prst="rect">
            <a:avLst/>
          </a:prstGeom>
          <a:noFill/>
          <a:ln/>
        </p:spPr>
        <p:txBody>
          <a:bodyPr wrap="none" lIns="0" tIns="0" rIns="0" bIns="0" rtlCol="0" anchor="t"/>
          <a:lstStyle/>
          <a:p>
            <a:pPr marL="0" indent="0" algn="l">
              <a:lnSpc>
                <a:spcPts val="2500"/>
              </a:lnSpc>
              <a:buNone/>
            </a:pPr>
            <a:r>
              <a:rPr lang="en-US" sz="1550" dirty="0">
                <a:solidFill>
                  <a:srgbClr val="504C49"/>
                </a:solidFill>
                <a:latin typeface="Source Serif Pro" pitchFamily="34" charset="0"/>
                <a:ea typeface="Source Serif Pro" pitchFamily="34" charset="-122"/>
                <a:cs typeface="Source Serif Pro" pitchFamily="34" charset="-120"/>
              </a:rPr>
              <a:t>Поведінкові стандарти, які регулюють взаємодію в колективі.</a:t>
            </a:r>
            <a:endParaRPr lang="en-US" sz="1550" dirty="0"/>
          </a:p>
        </p:txBody>
      </p:sp>
      <p:sp>
        <p:nvSpPr>
          <p:cNvPr id="16" name="Shape 12"/>
          <p:cNvSpPr/>
          <p:nvPr/>
        </p:nvSpPr>
        <p:spPr>
          <a:xfrm>
            <a:off x="6688395" y="5267920"/>
            <a:ext cx="699968" cy="22860"/>
          </a:xfrm>
          <a:prstGeom prst="roundRect">
            <a:avLst>
              <a:gd name="adj" fmla="val 131229"/>
            </a:avLst>
          </a:prstGeom>
          <a:solidFill>
            <a:srgbClr val="D8D4D4"/>
          </a:solidFill>
          <a:ln/>
        </p:spPr>
      </p:sp>
      <p:sp>
        <p:nvSpPr>
          <p:cNvPr id="17" name="Shape 13"/>
          <p:cNvSpPr/>
          <p:nvPr/>
        </p:nvSpPr>
        <p:spPr>
          <a:xfrm>
            <a:off x="6261318" y="5054441"/>
            <a:ext cx="449937" cy="449937"/>
          </a:xfrm>
          <a:prstGeom prst="roundRect">
            <a:avLst>
              <a:gd name="adj" fmla="val 6667"/>
            </a:avLst>
          </a:prstGeom>
          <a:solidFill>
            <a:srgbClr val="F9F7F7"/>
          </a:solidFill>
          <a:ln/>
        </p:spPr>
      </p:sp>
      <p:sp>
        <p:nvSpPr>
          <p:cNvPr id="18" name="Text 14"/>
          <p:cNvSpPr/>
          <p:nvPr/>
        </p:nvSpPr>
        <p:spPr>
          <a:xfrm>
            <a:off x="6392644" y="5129332"/>
            <a:ext cx="187166" cy="300038"/>
          </a:xfrm>
          <a:prstGeom prst="rect">
            <a:avLst/>
          </a:prstGeom>
          <a:noFill/>
          <a:ln/>
        </p:spPr>
        <p:txBody>
          <a:bodyPr wrap="none" lIns="0" tIns="0" rIns="0" bIns="0" rtlCol="0" anchor="t"/>
          <a:lstStyle/>
          <a:p>
            <a:pPr marL="0" indent="0" algn="ctr">
              <a:lnSpc>
                <a:spcPts val="2350"/>
              </a:lnSpc>
              <a:buNone/>
            </a:pPr>
            <a:r>
              <a:rPr lang="en-US" sz="2350" dirty="0">
                <a:solidFill>
                  <a:srgbClr val="504C49"/>
                </a:solidFill>
                <a:latin typeface="Platypi" pitchFamily="34" charset="0"/>
                <a:ea typeface="Platypi" pitchFamily="34" charset="-122"/>
                <a:cs typeface="Platypi" pitchFamily="34" charset="-120"/>
              </a:rPr>
              <a:t>3</a:t>
            </a:r>
            <a:endParaRPr lang="en-US" sz="2350" dirty="0"/>
          </a:p>
        </p:txBody>
      </p:sp>
      <p:sp>
        <p:nvSpPr>
          <p:cNvPr id="19" name="Text 15"/>
          <p:cNvSpPr/>
          <p:nvPr/>
        </p:nvSpPr>
        <p:spPr>
          <a:xfrm>
            <a:off x="7586186" y="5029438"/>
            <a:ext cx="2499836" cy="312539"/>
          </a:xfrm>
          <a:prstGeom prst="rect">
            <a:avLst/>
          </a:prstGeom>
          <a:noFill/>
          <a:ln/>
        </p:spPr>
        <p:txBody>
          <a:bodyPr wrap="none" lIns="0" tIns="0" rIns="0" bIns="0" rtlCol="0" anchor="t"/>
          <a:lstStyle/>
          <a:p>
            <a:pPr marL="0" indent="0" algn="l">
              <a:lnSpc>
                <a:spcPts val="2450"/>
              </a:lnSpc>
              <a:buNone/>
            </a:pPr>
            <a:r>
              <a:rPr lang="en-US" sz="1950" dirty="0">
                <a:solidFill>
                  <a:srgbClr val="504C49"/>
                </a:solidFill>
                <a:latin typeface="Platypi" pitchFamily="34" charset="0"/>
                <a:ea typeface="Platypi" pitchFamily="34" charset="-122"/>
                <a:cs typeface="Platypi" pitchFamily="34" charset="-120"/>
              </a:rPr>
              <a:t>Символи та традиції</a:t>
            </a:r>
            <a:endParaRPr lang="en-US" sz="1950" dirty="0"/>
          </a:p>
        </p:txBody>
      </p:sp>
      <p:sp>
        <p:nvSpPr>
          <p:cNvPr id="20" name="Text 16"/>
          <p:cNvSpPr/>
          <p:nvPr/>
        </p:nvSpPr>
        <p:spPr>
          <a:xfrm>
            <a:off x="7586186" y="5461873"/>
            <a:ext cx="6344245" cy="320040"/>
          </a:xfrm>
          <a:prstGeom prst="rect">
            <a:avLst/>
          </a:prstGeom>
          <a:noFill/>
          <a:ln/>
        </p:spPr>
        <p:txBody>
          <a:bodyPr wrap="none" lIns="0" tIns="0" rIns="0" bIns="0" rtlCol="0" anchor="t"/>
          <a:lstStyle/>
          <a:p>
            <a:pPr marL="0" indent="0" algn="l">
              <a:lnSpc>
                <a:spcPts val="2500"/>
              </a:lnSpc>
              <a:buNone/>
            </a:pPr>
            <a:r>
              <a:rPr lang="en-US" sz="1550" dirty="0">
                <a:solidFill>
                  <a:srgbClr val="504C49"/>
                </a:solidFill>
                <a:latin typeface="Source Serif Pro" pitchFamily="34" charset="0"/>
                <a:ea typeface="Source Serif Pro" pitchFamily="34" charset="-122"/>
                <a:cs typeface="Source Serif Pro" pitchFamily="34" charset="-120"/>
              </a:rPr>
              <a:t>Взаємопов'язані елементи, які відображають дух компанії.</a:t>
            </a:r>
            <a:endParaRPr lang="en-US" sz="1550" dirty="0"/>
          </a:p>
        </p:txBody>
      </p:sp>
      <p:sp>
        <p:nvSpPr>
          <p:cNvPr id="21" name="Shape 17"/>
          <p:cNvSpPr/>
          <p:nvPr/>
        </p:nvSpPr>
        <p:spPr>
          <a:xfrm>
            <a:off x="6688395" y="6620113"/>
            <a:ext cx="699968" cy="22860"/>
          </a:xfrm>
          <a:prstGeom prst="roundRect">
            <a:avLst>
              <a:gd name="adj" fmla="val 131229"/>
            </a:avLst>
          </a:prstGeom>
          <a:solidFill>
            <a:srgbClr val="D8D4D4"/>
          </a:solidFill>
          <a:ln/>
        </p:spPr>
      </p:sp>
      <p:sp>
        <p:nvSpPr>
          <p:cNvPr id="22" name="Shape 18"/>
          <p:cNvSpPr/>
          <p:nvPr/>
        </p:nvSpPr>
        <p:spPr>
          <a:xfrm>
            <a:off x="6261318" y="6406634"/>
            <a:ext cx="449937" cy="449937"/>
          </a:xfrm>
          <a:prstGeom prst="roundRect">
            <a:avLst>
              <a:gd name="adj" fmla="val 6667"/>
            </a:avLst>
          </a:prstGeom>
          <a:solidFill>
            <a:srgbClr val="F9F7F7"/>
          </a:solidFill>
          <a:ln/>
        </p:spPr>
      </p:sp>
      <p:sp>
        <p:nvSpPr>
          <p:cNvPr id="23" name="Text 19"/>
          <p:cNvSpPr/>
          <p:nvPr/>
        </p:nvSpPr>
        <p:spPr>
          <a:xfrm>
            <a:off x="6386334" y="6481524"/>
            <a:ext cx="199787" cy="300038"/>
          </a:xfrm>
          <a:prstGeom prst="rect">
            <a:avLst/>
          </a:prstGeom>
          <a:noFill/>
          <a:ln/>
        </p:spPr>
        <p:txBody>
          <a:bodyPr wrap="none" lIns="0" tIns="0" rIns="0" bIns="0" rtlCol="0" anchor="t"/>
          <a:lstStyle/>
          <a:p>
            <a:pPr marL="0" indent="0" algn="ctr">
              <a:lnSpc>
                <a:spcPts val="2350"/>
              </a:lnSpc>
              <a:buNone/>
            </a:pPr>
            <a:r>
              <a:rPr lang="en-US" sz="2350" dirty="0">
                <a:solidFill>
                  <a:srgbClr val="504C49"/>
                </a:solidFill>
                <a:latin typeface="Platypi" pitchFamily="34" charset="0"/>
                <a:ea typeface="Platypi" pitchFamily="34" charset="-122"/>
                <a:cs typeface="Platypi" pitchFamily="34" charset="-120"/>
              </a:rPr>
              <a:t>4</a:t>
            </a:r>
            <a:endParaRPr lang="en-US" sz="2350" dirty="0"/>
          </a:p>
        </p:txBody>
      </p:sp>
      <p:sp>
        <p:nvSpPr>
          <p:cNvPr id="24" name="Text 20"/>
          <p:cNvSpPr/>
          <p:nvPr/>
        </p:nvSpPr>
        <p:spPr>
          <a:xfrm>
            <a:off x="7586186" y="6381631"/>
            <a:ext cx="2804874" cy="312539"/>
          </a:xfrm>
          <a:prstGeom prst="rect">
            <a:avLst/>
          </a:prstGeom>
          <a:noFill/>
          <a:ln/>
        </p:spPr>
        <p:txBody>
          <a:bodyPr wrap="none" lIns="0" tIns="0" rIns="0" bIns="0" rtlCol="0" anchor="t"/>
          <a:lstStyle/>
          <a:p>
            <a:pPr marL="0" indent="0" algn="l">
              <a:lnSpc>
                <a:spcPts val="2450"/>
              </a:lnSpc>
              <a:buNone/>
            </a:pPr>
            <a:r>
              <a:rPr lang="en-US" sz="1950" dirty="0">
                <a:solidFill>
                  <a:srgbClr val="504C49"/>
                </a:solidFill>
                <a:latin typeface="Platypi" pitchFamily="34" charset="0"/>
                <a:ea typeface="Platypi" pitchFamily="34" charset="-122"/>
                <a:cs typeface="Platypi" pitchFamily="34" charset="-120"/>
              </a:rPr>
              <a:t>Вплив на ефективність</a:t>
            </a:r>
            <a:endParaRPr lang="en-US" sz="1950" dirty="0"/>
          </a:p>
        </p:txBody>
      </p:sp>
      <p:sp>
        <p:nvSpPr>
          <p:cNvPr id="25" name="Text 21"/>
          <p:cNvSpPr/>
          <p:nvPr/>
        </p:nvSpPr>
        <p:spPr>
          <a:xfrm>
            <a:off x="7586186" y="6814066"/>
            <a:ext cx="6344245" cy="640080"/>
          </a:xfrm>
          <a:prstGeom prst="rect">
            <a:avLst/>
          </a:prstGeom>
          <a:noFill/>
          <a:ln/>
        </p:spPr>
        <p:txBody>
          <a:bodyPr wrap="square" lIns="0" tIns="0" rIns="0" bIns="0" rtlCol="0" anchor="t"/>
          <a:lstStyle/>
          <a:p>
            <a:pPr marL="0" indent="0" algn="l">
              <a:lnSpc>
                <a:spcPts val="2500"/>
              </a:lnSpc>
              <a:buNone/>
            </a:pPr>
            <a:r>
              <a:rPr lang="en-US" sz="1550" dirty="0">
                <a:solidFill>
                  <a:srgbClr val="504C49"/>
                </a:solidFill>
                <a:latin typeface="Source Serif Pro" pitchFamily="34" charset="0"/>
                <a:ea typeface="Source Serif Pro" pitchFamily="34" charset="-122"/>
                <a:cs typeface="Source Serif Pro" pitchFamily="34" charset="-120"/>
              </a:rPr>
              <a:t>Сильна корпоративна культура мотивує, підвищує лояльність та ефективність.</a:t>
            </a:r>
            <a:endParaRPr lang="en-US" sz="1550" dirty="0"/>
          </a:p>
        </p:txBody>
      </p:sp>
      <p:pic>
        <p:nvPicPr>
          <p:cNvPr id="26" name="Image 0" descr="preencoded.png">
            <a:extLst>
              <a:ext uri="{FF2B5EF4-FFF2-40B4-BE49-F238E27FC236}">
                <a16:creationId xmlns:a16="http://schemas.microsoft.com/office/drawing/2014/main" id="{654F0AAF-91BE-38BB-04CD-416968ADBFB2}"/>
              </a:ext>
            </a:extLst>
          </p:cNvPr>
          <p:cNvPicPr>
            <a:picLocks noChangeAspect="1"/>
          </p:cNvPicPr>
          <p:nvPr/>
        </p:nvPicPr>
        <p:blipFill>
          <a:blip r:embed="rId3"/>
          <a:stretch>
            <a:fillRect/>
          </a:stretch>
        </p:blipFill>
        <p:spPr>
          <a:xfrm>
            <a:off x="0" y="7709774"/>
            <a:ext cx="14630400" cy="511134"/>
          </a:xfrm>
          <a:prstGeom prst="rect">
            <a:avLst/>
          </a:prstGeom>
        </p:spPr>
      </p:pic>
      <p:pic>
        <p:nvPicPr>
          <p:cNvPr id="27" name="Image 0" descr="preencoded.png"/>
          <p:cNvPicPr>
            <a:picLocks noChangeAspect="1"/>
          </p:cNvPicPr>
          <p:nvPr/>
        </p:nvPicPr>
        <p:blipFill>
          <a:blip r:embed="rId4"/>
          <a:stretch>
            <a:fillRect/>
          </a:stretch>
        </p:blipFill>
        <p:spPr>
          <a:xfrm>
            <a:off x="0" y="0"/>
            <a:ext cx="5486400" cy="8229600"/>
          </a:xfrm>
          <a:prstGeom prst="rect">
            <a:avLst/>
          </a:prstGeom>
        </p:spPr>
      </p:pic>
      <p:pic>
        <p:nvPicPr>
          <p:cNvPr id="28" name="Image 1" descr="preencoded.png"/>
          <p:cNvPicPr>
            <a:picLocks noChangeAspect="1"/>
          </p:cNvPicPr>
          <p:nvPr/>
        </p:nvPicPr>
        <p:blipFill>
          <a:blip r:embed="rId5"/>
          <a:stretch>
            <a:fillRect/>
          </a:stretch>
        </p:blipFill>
        <p:spPr>
          <a:xfrm>
            <a:off x="186511" y="2711648"/>
            <a:ext cx="4986338" cy="2630329"/>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0"/>
          <p:cNvSpPr/>
          <p:nvPr/>
        </p:nvSpPr>
        <p:spPr>
          <a:xfrm>
            <a:off x="6260902" y="610433"/>
            <a:ext cx="7594997" cy="1383030"/>
          </a:xfrm>
          <a:prstGeom prst="rect">
            <a:avLst/>
          </a:prstGeom>
          <a:noFill/>
          <a:ln/>
        </p:spPr>
        <p:txBody>
          <a:bodyPr wrap="square" lIns="0" tIns="0" rIns="0" bIns="0" rtlCol="0" anchor="t"/>
          <a:lstStyle/>
          <a:p>
            <a:pPr marL="0" indent="0">
              <a:lnSpc>
                <a:spcPts val="5400"/>
              </a:lnSpc>
              <a:buNone/>
            </a:pPr>
            <a:r>
              <a:rPr lang="en-US" sz="4350" dirty="0">
                <a:solidFill>
                  <a:srgbClr val="201B18"/>
                </a:solidFill>
                <a:latin typeface="Platypi" pitchFamily="34" charset="0"/>
                <a:ea typeface="Platypi" pitchFamily="34" charset="-122"/>
                <a:cs typeface="Platypi" pitchFamily="34" charset="-120"/>
              </a:rPr>
              <a:t>Управління стресом та емоційним інтелектом</a:t>
            </a:r>
            <a:endParaRPr lang="en-US" sz="4350" dirty="0"/>
          </a:p>
        </p:txBody>
      </p:sp>
      <p:pic>
        <p:nvPicPr>
          <p:cNvPr id="5" name="Image 2" descr="preencoded.png"/>
          <p:cNvPicPr>
            <a:picLocks noChangeAspect="1"/>
          </p:cNvPicPr>
          <p:nvPr/>
        </p:nvPicPr>
        <p:blipFill>
          <a:blip r:embed="rId3"/>
          <a:stretch>
            <a:fillRect/>
          </a:stretch>
        </p:blipFill>
        <p:spPr>
          <a:xfrm>
            <a:off x="6260902" y="2325291"/>
            <a:ext cx="553164" cy="553164"/>
          </a:xfrm>
          <a:prstGeom prst="rect">
            <a:avLst/>
          </a:prstGeom>
        </p:spPr>
      </p:pic>
      <p:sp>
        <p:nvSpPr>
          <p:cNvPr id="6" name="Text 1"/>
          <p:cNvSpPr/>
          <p:nvPr/>
        </p:nvSpPr>
        <p:spPr>
          <a:xfrm>
            <a:off x="6260902" y="3099673"/>
            <a:ext cx="2766179" cy="345638"/>
          </a:xfrm>
          <a:prstGeom prst="rect">
            <a:avLst/>
          </a:prstGeom>
          <a:noFill/>
          <a:ln/>
        </p:spPr>
        <p:txBody>
          <a:bodyPr wrap="none" lIns="0" tIns="0" rIns="0" bIns="0" rtlCol="0" anchor="t"/>
          <a:lstStyle/>
          <a:p>
            <a:pPr marL="0" indent="0" algn="l">
              <a:lnSpc>
                <a:spcPts val="2700"/>
              </a:lnSpc>
              <a:buNone/>
            </a:pPr>
            <a:r>
              <a:rPr lang="en-US" sz="2150" dirty="0">
                <a:solidFill>
                  <a:srgbClr val="504C49"/>
                </a:solidFill>
                <a:latin typeface="Platypi" pitchFamily="34" charset="0"/>
                <a:ea typeface="Platypi" pitchFamily="34" charset="-122"/>
                <a:cs typeface="Platypi" pitchFamily="34" charset="-120"/>
              </a:rPr>
              <a:t>Управління стресом</a:t>
            </a:r>
            <a:endParaRPr lang="en-US" sz="2150" dirty="0"/>
          </a:p>
        </p:txBody>
      </p:sp>
      <p:sp>
        <p:nvSpPr>
          <p:cNvPr id="7" name="Text 2"/>
          <p:cNvSpPr/>
          <p:nvPr/>
        </p:nvSpPr>
        <p:spPr>
          <a:xfrm>
            <a:off x="6260902" y="3578066"/>
            <a:ext cx="3631525" cy="1062276"/>
          </a:xfrm>
          <a:prstGeom prst="rect">
            <a:avLst/>
          </a:prstGeom>
          <a:noFill/>
          <a:ln/>
        </p:spPr>
        <p:txBody>
          <a:bodyPr wrap="square" lIns="0" tIns="0" rIns="0" bIns="0" rtlCol="0" anchor="t"/>
          <a:lstStyle/>
          <a:p>
            <a:pPr marL="0" indent="0" algn="l">
              <a:lnSpc>
                <a:spcPts val="2750"/>
              </a:lnSpc>
              <a:buNone/>
            </a:pPr>
            <a:r>
              <a:rPr lang="en-US" sz="1700" dirty="0">
                <a:solidFill>
                  <a:srgbClr val="504C49"/>
                </a:solidFill>
                <a:latin typeface="Source Serif Pro" pitchFamily="34" charset="0"/>
                <a:ea typeface="Source Serif Pro" pitchFamily="34" charset="-122"/>
                <a:cs typeface="Source Serif Pro" pitchFamily="34" charset="-120"/>
              </a:rPr>
              <a:t>Техніки управління стресом: релаксація, медитація, фізичні вправи.</a:t>
            </a:r>
            <a:endParaRPr lang="en-US" sz="1700" dirty="0"/>
          </a:p>
        </p:txBody>
      </p:sp>
      <p:pic>
        <p:nvPicPr>
          <p:cNvPr id="8" name="Image 3" descr="preencoded.png"/>
          <p:cNvPicPr>
            <a:picLocks noChangeAspect="1"/>
          </p:cNvPicPr>
          <p:nvPr/>
        </p:nvPicPr>
        <p:blipFill>
          <a:blip r:embed="rId4"/>
          <a:stretch>
            <a:fillRect/>
          </a:stretch>
        </p:blipFill>
        <p:spPr>
          <a:xfrm>
            <a:off x="10224254" y="2325291"/>
            <a:ext cx="553164" cy="553164"/>
          </a:xfrm>
          <a:prstGeom prst="rect">
            <a:avLst/>
          </a:prstGeom>
        </p:spPr>
      </p:pic>
      <p:sp>
        <p:nvSpPr>
          <p:cNvPr id="9" name="Text 3"/>
          <p:cNvSpPr/>
          <p:nvPr/>
        </p:nvSpPr>
        <p:spPr>
          <a:xfrm>
            <a:off x="10224254" y="3099673"/>
            <a:ext cx="2766179" cy="345638"/>
          </a:xfrm>
          <a:prstGeom prst="rect">
            <a:avLst/>
          </a:prstGeom>
          <a:noFill/>
          <a:ln/>
        </p:spPr>
        <p:txBody>
          <a:bodyPr wrap="none" lIns="0" tIns="0" rIns="0" bIns="0" rtlCol="0" anchor="t"/>
          <a:lstStyle/>
          <a:p>
            <a:pPr marL="0" indent="0" algn="l">
              <a:lnSpc>
                <a:spcPts val="2700"/>
              </a:lnSpc>
              <a:buNone/>
            </a:pPr>
            <a:r>
              <a:rPr lang="en-US" sz="2150" dirty="0">
                <a:solidFill>
                  <a:srgbClr val="504C49"/>
                </a:solidFill>
                <a:latin typeface="Platypi" pitchFamily="34" charset="0"/>
                <a:ea typeface="Platypi" pitchFamily="34" charset="-122"/>
                <a:cs typeface="Platypi" pitchFamily="34" charset="-120"/>
              </a:rPr>
              <a:t>Емоційний інтелект</a:t>
            </a:r>
            <a:endParaRPr lang="en-US" sz="2150" dirty="0"/>
          </a:p>
        </p:txBody>
      </p:sp>
      <p:sp>
        <p:nvSpPr>
          <p:cNvPr id="10" name="Text 4"/>
          <p:cNvSpPr/>
          <p:nvPr/>
        </p:nvSpPr>
        <p:spPr>
          <a:xfrm>
            <a:off x="10224254" y="3578066"/>
            <a:ext cx="3631644" cy="1062276"/>
          </a:xfrm>
          <a:prstGeom prst="rect">
            <a:avLst/>
          </a:prstGeom>
          <a:noFill/>
          <a:ln/>
        </p:spPr>
        <p:txBody>
          <a:bodyPr wrap="square" lIns="0" tIns="0" rIns="0" bIns="0" rtlCol="0" anchor="t"/>
          <a:lstStyle/>
          <a:p>
            <a:pPr marL="0" indent="0" algn="l">
              <a:lnSpc>
                <a:spcPts val="2750"/>
              </a:lnSpc>
              <a:buNone/>
            </a:pPr>
            <a:r>
              <a:rPr lang="en-US" sz="1700" dirty="0">
                <a:solidFill>
                  <a:srgbClr val="504C49"/>
                </a:solidFill>
                <a:latin typeface="Source Serif Pro" pitchFamily="34" charset="0"/>
                <a:ea typeface="Source Serif Pro" pitchFamily="34" charset="-122"/>
                <a:cs typeface="Source Serif Pro" pitchFamily="34" charset="-120"/>
              </a:rPr>
              <a:t>Здатність розуміти та управляти власними емоціями, а також емоціями інших.</a:t>
            </a:r>
            <a:endParaRPr lang="en-US" sz="1700" dirty="0"/>
          </a:p>
        </p:txBody>
      </p:sp>
      <p:pic>
        <p:nvPicPr>
          <p:cNvPr id="11" name="Image 4" descr="preencoded.png"/>
          <p:cNvPicPr>
            <a:picLocks noChangeAspect="1"/>
          </p:cNvPicPr>
          <p:nvPr/>
        </p:nvPicPr>
        <p:blipFill>
          <a:blip r:embed="rId5"/>
          <a:stretch>
            <a:fillRect/>
          </a:stretch>
        </p:blipFill>
        <p:spPr>
          <a:xfrm>
            <a:off x="6260902" y="5304115"/>
            <a:ext cx="553164" cy="553164"/>
          </a:xfrm>
          <a:prstGeom prst="rect">
            <a:avLst/>
          </a:prstGeom>
        </p:spPr>
      </p:pic>
      <p:sp>
        <p:nvSpPr>
          <p:cNvPr id="12" name="Text 5"/>
          <p:cNvSpPr/>
          <p:nvPr/>
        </p:nvSpPr>
        <p:spPr>
          <a:xfrm>
            <a:off x="6260902" y="6078498"/>
            <a:ext cx="2766179" cy="345638"/>
          </a:xfrm>
          <a:prstGeom prst="rect">
            <a:avLst/>
          </a:prstGeom>
          <a:noFill/>
          <a:ln/>
        </p:spPr>
        <p:txBody>
          <a:bodyPr wrap="none" lIns="0" tIns="0" rIns="0" bIns="0" rtlCol="0" anchor="t"/>
          <a:lstStyle/>
          <a:p>
            <a:pPr marL="0" indent="0" algn="l">
              <a:lnSpc>
                <a:spcPts val="2700"/>
              </a:lnSpc>
              <a:buNone/>
            </a:pPr>
            <a:r>
              <a:rPr lang="en-US" sz="2150" dirty="0">
                <a:solidFill>
                  <a:srgbClr val="504C49"/>
                </a:solidFill>
                <a:latin typeface="Platypi" pitchFamily="34" charset="0"/>
                <a:ea typeface="Platypi" pitchFamily="34" charset="-122"/>
                <a:cs typeface="Platypi" pitchFamily="34" charset="-120"/>
              </a:rPr>
              <a:t>Комунікація</a:t>
            </a:r>
            <a:endParaRPr lang="en-US" sz="2150" dirty="0"/>
          </a:p>
        </p:txBody>
      </p:sp>
      <p:sp>
        <p:nvSpPr>
          <p:cNvPr id="13" name="Text 6"/>
          <p:cNvSpPr/>
          <p:nvPr/>
        </p:nvSpPr>
        <p:spPr>
          <a:xfrm>
            <a:off x="6260902" y="6556891"/>
            <a:ext cx="3631525" cy="1062276"/>
          </a:xfrm>
          <a:prstGeom prst="rect">
            <a:avLst/>
          </a:prstGeom>
          <a:noFill/>
          <a:ln/>
        </p:spPr>
        <p:txBody>
          <a:bodyPr wrap="square" lIns="0" tIns="0" rIns="0" bIns="0" rtlCol="0" anchor="t"/>
          <a:lstStyle/>
          <a:p>
            <a:pPr marL="0" indent="0" algn="l">
              <a:lnSpc>
                <a:spcPts val="2750"/>
              </a:lnSpc>
              <a:buNone/>
            </a:pPr>
            <a:r>
              <a:rPr lang="en-US" sz="1700" dirty="0">
                <a:solidFill>
                  <a:srgbClr val="504C49"/>
                </a:solidFill>
                <a:latin typeface="Source Serif Pro" pitchFamily="34" charset="0"/>
                <a:ea typeface="Source Serif Pro" pitchFamily="34" charset="-122"/>
                <a:cs typeface="Source Serif Pro" pitchFamily="34" charset="-120"/>
              </a:rPr>
              <a:t>Емоційно інтелектуальна комунікація - це ключ до позитивних стосунків.</a:t>
            </a:r>
            <a:endParaRPr lang="en-US" sz="1700" dirty="0"/>
          </a:p>
        </p:txBody>
      </p:sp>
      <p:pic>
        <p:nvPicPr>
          <p:cNvPr id="14" name="Image 5" descr="preencoded.png"/>
          <p:cNvPicPr>
            <a:picLocks noChangeAspect="1"/>
          </p:cNvPicPr>
          <p:nvPr/>
        </p:nvPicPr>
        <p:blipFill>
          <a:blip r:embed="rId6"/>
          <a:stretch>
            <a:fillRect/>
          </a:stretch>
        </p:blipFill>
        <p:spPr>
          <a:xfrm>
            <a:off x="10224254" y="5304115"/>
            <a:ext cx="553164" cy="553164"/>
          </a:xfrm>
          <a:prstGeom prst="rect">
            <a:avLst/>
          </a:prstGeom>
        </p:spPr>
      </p:pic>
      <p:sp>
        <p:nvSpPr>
          <p:cNvPr id="15" name="Text 7"/>
          <p:cNvSpPr/>
          <p:nvPr/>
        </p:nvSpPr>
        <p:spPr>
          <a:xfrm>
            <a:off x="10224254" y="6078498"/>
            <a:ext cx="2766179" cy="345638"/>
          </a:xfrm>
          <a:prstGeom prst="rect">
            <a:avLst/>
          </a:prstGeom>
          <a:noFill/>
          <a:ln/>
        </p:spPr>
        <p:txBody>
          <a:bodyPr wrap="none" lIns="0" tIns="0" rIns="0" bIns="0" rtlCol="0" anchor="t"/>
          <a:lstStyle/>
          <a:p>
            <a:pPr marL="0" indent="0" algn="l">
              <a:lnSpc>
                <a:spcPts val="2700"/>
              </a:lnSpc>
              <a:buNone/>
            </a:pPr>
            <a:r>
              <a:rPr lang="en-US" sz="2150" dirty="0">
                <a:solidFill>
                  <a:srgbClr val="504C49"/>
                </a:solidFill>
                <a:latin typeface="Platypi" pitchFamily="34" charset="0"/>
                <a:ea typeface="Platypi" pitchFamily="34" charset="-122"/>
                <a:cs typeface="Platypi" pitchFamily="34" charset="-120"/>
              </a:rPr>
              <a:t>Самоусвідомлення</a:t>
            </a:r>
            <a:endParaRPr lang="en-US" sz="2150" dirty="0"/>
          </a:p>
        </p:txBody>
      </p:sp>
      <p:sp>
        <p:nvSpPr>
          <p:cNvPr id="16" name="Text 8"/>
          <p:cNvSpPr/>
          <p:nvPr/>
        </p:nvSpPr>
        <p:spPr>
          <a:xfrm>
            <a:off x="10224254" y="6556891"/>
            <a:ext cx="3631644" cy="708184"/>
          </a:xfrm>
          <a:prstGeom prst="rect">
            <a:avLst/>
          </a:prstGeom>
          <a:noFill/>
          <a:ln/>
        </p:spPr>
        <p:txBody>
          <a:bodyPr wrap="square" lIns="0" tIns="0" rIns="0" bIns="0" rtlCol="0" anchor="t"/>
          <a:lstStyle/>
          <a:p>
            <a:pPr marL="0" indent="0" algn="l">
              <a:lnSpc>
                <a:spcPts val="2750"/>
              </a:lnSpc>
              <a:buNone/>
            </a:pPr>
            <a:r>
              <a:rPr lang="en-US" sz="1700" dirty="0">
                <a:solidFill>
                  <a:srgbClr val="504C49"/>
                </a:solidFill>
                <a:latin typeface="Source Serif Pro" pitchFamily="34" charset="0"/>
                <a:ea typeface="Source Serif Pro" pitchFamily="34" charset="-122"/>
                <a:cs typeface="Source Serif Pro" pitchFamily="34" charset="-120"/>
              </a:rPr>
              <a:t>Здатність усвідомлювати свої емоції, думки та дії.</a:t>
            </a:r>
            <a:endParaRPr lang="en-US" sz="1700" dirty="0"/>
          </a:p>
        </p:txBody>
      </p:sp>
      <p:pic>
        <p:nvPicPr>
          <p:cNvPr id="18" name="Image 0" descr="preencoded.png">
            <a:extLst>
              <a:ext uri="{FF2B5EF4-FFF2-40B4-BE49-F238E27FC236}">
                <a16:creationId xmlns:a16="http://schemas.microsoft.com/office/drawing/2014/main" id="{D6F8C8EF-8A2E-1149-2228-E081707C17E4}"/>
              </a:ext>
            </a:extLst>
          </p:cNvPr>
          <p:cNvPicPr>
            <a:picLocks noChangeAspect="1"/>
          </p:cNvPicPr>
          <p:nvPr/>
        </p:nvPicPr>
        <p:blipFill>
          <a:blip r:embed="rId7"/>
          <a:stretch>
            <a:fillRect/>
          </a:stretch>
        </p:blipFill>
        <p:spPr>
          <a:xfrm>
            <a:off x="0" y="7709774"/>
            <a:ext cx="14630400" cy="511134"/>
          </a:xfrm>
          <a:prstGeom prst="rect">
            <a:avLst/>
          </a:prstGeom>
        </p:spPr>
      </p:pic>
      <p:pic>
        <p:nvPicPr>
          <p:cNvPr id="19" name="Image 0" descr="preencoded.png"/>
          <p:cNvPicPr>
            <a:picLocks noChangeAspect="1"/>
          </p:cNvPicPr>
          <p:nvPr/>
        </p:nvPicPr>
        <p:blipFill>
          <a:blip r:embed="rId8"/>
          <a:stretch>
            <a:fillRect/>
          </a:stretch>
        </p:blipFill>
        <p:spPr>
          <a:xfrm>
            <a:off x="0" y="0"/>
            <a:ext cx="5486400" cy="8229600"/>
          </a:xfrm>
          <a:prstGeom prst="rect">
            <a:avLst/>
          </a:prstGeom>
        </p:spPr>
      </p:pic>
      <p:pic>
        <p:nvPicPr>
          <p:cNvPr id="20" name="Image 1" descr="preencoded.png"/>
          <p:cNvPicPr>
            <a:picLocks noChangeAspect="1"/>
          </p:cNvPicPr>
          <p:nvPr/>
        </p:nvPicPr>
        <p:blipFill>
          <a:blip r:embed="rId9"/>
          <a:stretch>
            <a:fillRect/>
          </a:stretch>
        </p:blipFill>
        <p:spPr>
          <a:xfrm>
            <a:off x="374905" y="2548595"/>
            <a:ext cx="4933117" cy="3333988"/>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793790" y="821055"/>
            <a:ext cx="11413450" cy="708779"/>
          </a:xfrm>
          <a:prstGeom prst="rect">
            <a:avLst/>
          </a:prstGeom>
          <a:noFill/>
          <a:ln/>
        </p:spPr>
        <p:txBody>
          <a:bodyPr wrap="none" lIns="0" tIns="0" rIns="0" bIns="0" rtlCol="0" anchor="t"/>
          <a:lstStyle/>
          <a:p>
            <a:pPr marL="0" indent="0">
              <a:lnSpc>
                <a:spcPts val="5550"/>
              </a:lnSpc>
              <a:buNone/>
            </a:pPr>
            <a:r>
              <a:rPr lang="en-US" sz="4450" dirty="0">
                <a:solidFill>
                  <a:srgbClr val="201B18"/>
                </a:solidFill>
                <a:latin typeface="Platypi" pitchFamily="34" charset="0"/>
                <a:ea typeface="Platypi" pitchFamily="34" charset="-122"/>
                <a:cs typeface="Platypi" pitchFamily="34" charset="-120"/>
              </a:rPr>
              <a:t>Зворотній зв'язок та оцінка ефективності</a:t>
            </a:r>
            <a:endParaRPr lang="en-US" sz="4450" dirty="0"/>
          </a:p>
        </p:txBody>
      </p:sp>
      <p:pic>
        <p:nvPicPr>
          <p:cNvPr id="3" name="Image 0" descr="preencoded.png"/>
          <p:cNvPicPr>
            <a:picLocks noChangeAspect="1"/>
          </p:cNvPicPr>
          <p:nvPr/>
        </p:nvPicPr>
        <p:blipFill>
          <a:blip r:embed="rId3"/>
          <a:stretch>
            <a:fillRect/>
          </a:stretch>
        </p:blipFill>
        <p:spPr>
          <a:xfrm>
            <a:off x="793790" y="1983462"/>
            <a:ext cx="6351270" cy="3925372"/>
          </a:xfrm>
          <a:prstGeom prst="rect">
            <a:avLst/>
          </a:prstGeom>
        </p:spPr>
      </p:pic>
      <p:sp>
        <p:nvSpPr>
          <p:cNvPr id="4" name="Text 1"/>
          <p:cNvSpPr/>
          <p:nvPr/>
        </p:nvSpPr>
        <p:spPr>
          <a:xfrm>
            <a:off x="793790" y="6192322"/>
            <a:ext cx="2861072" cy="354330"/>
          </a:xfrm>
          <a:prstGeom prst="rect">
            <a:avLst/>
          </a:prstGeom>
          <a:noFill/>
          <a:ln/>
        </p:spPr>
        <p:txBody>
          <a:bodyPr wrap="none" lIns="0" tIns="0" rIns="0" bIns="0" rtlCol="0" anchor="t"/>
          <a:lstStyle/>
          <a:p>
            <a:pPr marL="0" indent="0" algn="l">
              <a:lnSpc>
                <a:spcPts val="2750"/>
              </a:lnSpc>
              <a:buNone/>
            </a:pPr>
            <a:r>
              <a:rPr lang="en-US" sz="2200" dirty="0">
                <a:solidFill>
                  <a:srgbClr val="504C49"/>
                </a:solidFill>
                <a:latin typeface="Platypi" pitchFamily="34" charset="0"/>
                <a:ea typeface="Platypi" pitchFamily="34" charset="-122"/>
                <a:cs typeface="Platypi" pitchFamily="34" charset="-120"/>
              </a:rPr>
              <a:t>Оцінка ефективності</a:t>
            </a:r>
            <a:endParaRPr lang="en-US" sz="2200" dirty="0"/>
          </a:p>
        </p:txBody>
      </p:sp>
      <p:sp>
        <p:nvSpPr>
          <p:cNvPr id="5" name="Text 2"/>
          <p:cNvSpPr/>
          <p:nvPr/>
        </p:nvSpPr>
        <p:spPr>
          <a:xfrm>
            <a:off x="793790" y="6682740"/>
            <a:ext cx="6351270" cy="725805"/>
          </a:xfrm>
          <a:prstGeom prst="rect">
            <a:avLst/>
          </a:prstGeom>
          <a:noFill/>
          <a:ln/>
        </p:spPr>
        <p:txBody>
          <a:bodyPr wrap="square" lIns="0" tIns="0" rIns="0" bIns="0" rtlCol="0" anchor="t"/>
          <a:lstStyle/>
          <a:p>
            <a:pPr marL="0" indent="0" algn="l">
              <a:lnSpc>
                <a:spcPts val="2850"/>
              </a:lnSpc>
              <a:buNone/>
            </a:pPr>
            <a:r>
              <a:rPr lang="en-US" sz="1750" dirty="0">
                <a:solidFill>
                  <a:srgbClr val="504C49"/>
                </a:solidFill>
                <a:latin typeface="Source Serif Pro" pitchFamily="34" charset="0"/>
                <a:ea typeface="Source Serif Pro" pitchFamily="34" charset="-122"/>
                <a:cs typeface="Source Serif Pro" pitchFamily="34" charset="-120"/>
              </a:rPr>
              <a:t>Визначення рівня досягнення цілей та оцінка результатів діяльності.</a:t>
            </a:r>
            <a:endParaRPr lang="en-US" sz="1750" dirty="0"/>
          </a:p>
        </p:txBody>
      </p:sp>
      <p:pic>
        <p:nvPicPr>
          <p:cNvPr id="6" name="Image 1" descr="preencoded.png"/>
          <p:cNvPicPr>
            <a:picLocks noChangeAspect="1"/>
          </p:cNvPicPr>
          <p:nvPr/>
        </p:nvPicPr>
        <p:blipFill>
          <a:blip r:embed="rId4"/>
          <a:stretch>
            <a:fillRect/>
          </a:stretch>
        </p:blipFill>
        <p:spPr>
          <a:xfrm>
            <a:off x="7485221" y="1983462"/>
            <a:ext cx="6351389" cy="3925372"/>
          </a:xfrm>
          <a:prstGeom prst="rect">
            <a:avLst/>
          </a:prstGeom>
        </p:spPr>
      </p:pic>
      <p:sp>
        <p:nvSpPr>
          <p:cNvPr id="7" name="Text 3"/>
          <p:cNvSpPr/>
          <p:nvPr/>
        </p:nvSpPr>
        <p:spPr>
          <a:xfrm>
            <a:off x="7485221" y="6192322"/>
            <a:ext cx="2835235" cy="354330"/>
          </a:xfrm>
          <a:prstGeom prst="rect">
            <a:avLst/>
          </a:prstGeom>
          <a:noFill/>
          <a:ln/>
        </p:spPr>
        <p:txBody>
          <a:bodyPr wrap="none" lIns="0" tIns="0" rIns="0" bIns="0" rtlCol="0" anchor="t"/>
          <a:lstStyle/>
          <a:p>
            <a:pPr marL="0" indent="0" algn="l">
              <a:lnSpc>
                <a:spcPts val="2750"/>
              </a:lnSpc>
              <a:buNone/>
            </a:pPr>
            <a:r>
              <a:rPr lang="en-US" sz="2200" dirty="0">
                <a:solidFill>
                  <a:srgbClr val="504C49"/>
                </a:solidFill>
                <a:latin typeface="Platypi" pitchFamily="34" charset="0"/>
                <a:ea typeface="Platypi" pitchFamily="34" charset="-122"/>
                <a:cs typeface="Platypi" pitchFamily="34" charset="-120"/>
              </a:rPr>
              <a:t>Зворотній зв'язок</a:t>
            </a:r>
            <a:endParaRPr lang="en-US" sz="2200" dirty="0"/>
          </a:p>
        </p:txBody>
      </p:sp>
      <p:sp>
        <p:nvSpPr>
          <p:cNvPr id="8" name="Text 4"/>
          <p:cNvSpPr/>
          <p:nvPr/>
        </p:nvSpPr>
        <p:spPr>
          <a:xfrm>
            <a:off x="7485221" y="6682740"/>
            <a:ext cx="6351389" cy="725805"/>
          </a:xfrm>
          <a:prstGeom prst="rect">
            <a:avLst/>
          </a:prstGeom>
          <a:noFill/>
          <a:ln/>
        </p:spPr>
        <p:txBody>
          <a:bodyPr wrap="square" lIns="0" tIns="0" rIns="0" bIns="0" rtlCol="0" anchor="t"/>
          <a:lstStyle/>
          <a:p>
            <a:pPr marL="0" indent="0" algn="l">
              <a:lnSpc>
                <a:spcPts val="2850"/>
              </a:lnSpc>
              <a:buNone/>
            </a:pPr>
            <a:r>
              <a:rPr lang="en-US" sz="1750" dirty="0">
                <a:solidFill>
                  <a:srgbClr val="504C49"/>
                </a:solidFill>
                <a:latin typeface="Source Serif Pro" pitchFamily="34" charset="0"/>
                <a:ea typeface="Source Serif Pro" pitchFamily="34" charset="-122"/>
                <a:cs typeface="Source Serif Pro" pitchFamily="34" charset="-120"/>
              </a:rPr>
              <a:t>Інформація про результати роботи, поведінку, навчання та розвиток.</a:t>
            </a:r>
            <a:endParaRPr lang="en-US" sz="1750" dirty="0"/>
          </a:p>
        </p:txBody>
      </p:sp>
      <p:pic>
        <p:nvPicPr>
          <p:cNvPr id="9" name="Image 0" descr="preencoded.png">
            <a:extLst>
              <a:ext uri="{FF2B5EF4-FFF2-40B4-BE49-F238E27FC236}">
                <a16:creationId xmlns:a16="http://schemas.microsoft.com/office/drawing/2014/main" id="{A7D1FE4C-CC01-2D8B-782F-941F51616018}"/>
              </a:ext>
            </a:extLst>
          </p:cNvPr>
          <p:cNvPicPr>
            <a:picLocks noChangeAspect="1"/>
          </p:cNvPicPr>
          <p:nvPr/>
        </p:nvPicPr>
        <p:blipFill>
          <a:blip r:embed="rId5"/>
          <a:stretch>
            <a:fillRect/>
          </a:stretch>
        </p:blipFill>
        <p:spPr>
          <a:xfrm>
            <a:off x="0" y="7709774"/>
            <a:ext cx="14630400" cy="511134"/>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Рисунок 2">
            <a:extLst>
              <a:ext uri="{FF2B5EF4-FFF2-40B4-BE49-F238E27FC236}">
                <a16:creationId xmlns:a16="http://schemas.microsoft.com/office/drawing/2014/main" id="{B5B74187-91F0-1F68-999C-A1110AAB5B45}"/>
              </a:ext>
            </a:extLst>
          </p:cNvPr>
          <p:cNvPicPr>
            <a:picLocks noChangeAspect="1"/>
          </p:cNvPicPr>
          <p:nvPr/>
        </p:nvPicPr>
        <p:blipFill>
          <a:blip r:embed="rId2"/>
          <a:stretch>
            <a:fillRect/>
          </a:stretch>
        </p:blipFill>
        <p:spPr>
          <a:xfrm>
            <a:off x="2429870" y="706272"/>
            <a:ext cx="9525000" cy="5943600"/>
          </a:xfrm>
          <a:prstGeom prst="rect">
            <a:avLst/>
          </a:prstGeom>
        </p:spPr>
      </p:pic>
      <p:sp>
        <p:nvSpPr>
          <p:cNvPr id="4" name="Text 0">
            <a:extLst>
              <a:ext uri="{FF2B5EF4-FFF2-40B4-BE49-F238E27FC236}">
                <a16:creationId xmlns:a16="http://schemas.microsoft.com/office/drawing/2014/main" id="{D89104B6-1F82-70C9-152A-5440D61B5956}"/>
              </a:ext>
            </a:extLst>
          </p:cNvPr>
          <p:cNvSpPr/>
          <p:nvPr/>
        </p:nvSpPr>
        <p:spPr>
          <a:xfrm>
            <a:off x="2333387" y="7026445"/>
            <a:ext cx="9963626" cy="618053"/>
          </a:xfrm>
          <a:prstGeom prst="rect">
            <a:avLst/>
          </a:prstGeom>
          <a:noFill/>
          <a:ln/>
        </p:spPr>
        <p:txBody>
          <a:bodyPr wrap="none" lIns="0" tIns="0" rIns="0" bIns="0" rtlCol="0" anchor="t"/>
          <a:lstStyle/>
          <a:p>
            <a:pPr marL="0" indent="0" algn="ctr">
              <a:lnSpc>
                <a:spcPts val="4850"/>
              </a:lnSpc>
              <a:buNone/>
            </a:pPr>
            <a:r>
              <a:rPr lang="uk-UA" sz="3850" b="1" dirty="0">
                <a:solidFill>
                  <a:srgbClr val="201B18"/>
                </a:solidFill>
                <a:latin typeface="Platypi" pitchFamily="34" charset="0"/>
                <a:ea typeface="Platypi" pitchFamily="34" charset="-122"/>
                <a:cs typeface="Platypi" pitchFamily="34" charset="-120"/>
              </a:rPr>
              <a:t>Н</a:t>
            </a:r>
            <a:r>
              <a:rPr lang="en-US" sz="3850" b="1" dirty="0" err="1">
                <a:solidFill>
                  <a:srgbClr val="201B18"/>
                </a:solidFill>
                <a:latin typeface="Platypi" pitchFamily="34" charset="0"/>
                <a:ea typeface="Platypi" pitchFamily="34" charset="-122"/>
                <a:cs typeface="Platypi" pitchFamily="34" charset="-120"/>
              </a:rPr>
              <a:t>аб</a:t>
            </a:r>
            <a:r>
              <a:rPr lang="uk-UA" sz="3850" b="1" dirty="0">
                <a:solidFill>
                  <a:srgbClr val="201B18"/>
                </a:solidFill>
                <a:latin typeface="Platypi" pitchFamily="34" charset="0"/>
                <a:ea typeface="Platypi" pitchFamily="34" charset="-122"/>
                <a:cs typeface="Platypi" pitchFamily="34" charset="-120"/>
              </a:rPr>
              <a:t>і</a:t>
            </a:r>
            <a:r>
              <a:rPr lang="en-US" sz="3850" b="1" dirty="0">
                <a:solidFill>
                  <a:srgbClr val="201B18"/>
                </a:solidFill>
                <a:latin typeface="Platypi" pitchFamily="34" charset="0"/>
                <a:ea typeface="Platypi" pitchFamily="34" charset="-122"/>
                <a:cs typeface="Platypi" pitchFamily="34" charset="-120"/>
              </a:rPr>
              <a:t>р</a:t>
            </a:r>
            <a:r>
              <a:rPr lang="uk-UA" sz="3850" b="1" dirty="0">
                <a:solidFill>
                  <a:srgbClr val="201B18"/>
                </a:solidFill>
                <a:latin typeface="Platypi" pitchFamily="34" charset="0"/>
                <a:ea typeface="Platypi" pitchFamily="34" charset="-122"/>
                <a:cs typeface="Platypi" pitchFamily="34" charset="-120"/>
              </a:rPr>
              <a:t> </a:t>
            </a:r>
            <a:r>
              <a:rPr lang="en-US" sz="3850" b="1" dirty="0" err="1">
                <a:solidFill>
                  <a:srgbClr val="201B18"/>
                </a:solidFill>
                <a:latin typeface="Platypi" pitchFamily="34" charset="0"/>
                <a:ea typeface="Platypi" pitchFamily="34" charset="-122"/>
                <a:cs typeface="Platypi" pitchFamily="34" charset="-120"/>
              </a:rPr>
              <a:t>та</a:t>
            </a:r>
            <a:r>
              <a:rPr lang="en-US" sz="3850" b="1" dirty="0">
                <a:solidFill>
                  <a:srgbClr val="201B18"/>
                </a:solidFill>
                <a:latin typeface="Platypi" pitchFamily="34" charset="0"/>
                <a:ea typeface="Platypi" pitchFamily="34" charset="-122"/>
                <a:cs typeface="Platypi" pitchFamily="34" charset="-120"/>
              </a:rPr>
              <a:t> </a:t>
            </a:r>
            <a:r>
              <a:rPr lang="en-US" sz="3850" b="1" dirty="0" err="1">
                <a:solidFill>
                  <a:srgbClr val="201B18"/>
                </a:solidFill>
                <a:latin typeface="Platypi" pitchFamily="34" charset="0"/>
                <a:ea typeface="Platypi" pitchFamily="34" charset="-122"/>
                <a:cs typeface="Platypi" pitchFamily="34" charset="-120"/>
              </a:rPr>
              <a:t>відб</a:t>
            </a:r>
            <a:r>
              <a:rPr lang="uk-UA" sz="3850" b="1" dirty="0">
                <a:solidFill>
                  <a:srgbClr val="201B18"/>
                </a:solidFill>
                <a:latin typeface="Platypi" pitchFamily="34" charset="0"/>
                <a:ea typeface="Platypi" pitchFamily="34" charset="-122"/>
                <a:cs typeface="Platypi" pitchFamily="34" charset="-120"/>
              </a:rPr>
              <a:t>і</a:t>
            </a:r>
            <a:r>
              <a:rPr lang="en-US" sz="3850" b="1" dirty="0">
                <a:solidFill>
                  <a:srgbClr val="201B18"/>
                </a:solidFill>
                <a:latin typeface="Platypi" pitchFamily="34" charset="0"/>
                <a:ea typeface="Platypi" pitchFamily="34" charset="-122"/>
                <a:cs typeface="Platypi" pitchFamily="34" charset="-120"/>
              </a:rPr>
              <a:t>р персоналу</a:t>
            </a:r>
            <a:endParaRPr lang="en-US" sz="3850" b="1" dirty="0"/>
          </a:p>
        </p:txBody>
      </p:sp>
    </p:spTree>
    <p:extLst>
      <p:ext uri="{BB962C8B-B14F-4D97-AF65-F5344CB8AC3E}">
        <p14:creationId xmlns:p14="http://schemas.microsoft.com/office/powerpoint/2010/main" val="297904566"/>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692110" y="543758"/>
            <a:ext cx="9963626" cy="618053"/>
          </a:xfrm>
          <a:prstGeom prst="rect">
            <a:avLst/>
          </a:prstGeom>
          <a:noFill/>
          <a:ln/>
        </p:spPr>
        <p:txBody>
          <a:bodyPr wrap="none" lIns="0" tIns="0" rIns="0" bIns="0" rtlCol="0" anchor="t"/>
          <a:lstStyle/>
          <a:p>
            <a:pPr marL="0" indent="0">
              <a:lnSpc>
                <a:spcPts val="4850"/>
              </a:lnSpc>
              <a:buNone/>
            </a:pPr>
            <a:r>
              <a:rPr lang="en-US" sz="3850" dirty="0">
                <a:solidFill>
                  <a:schemeClr val="accent1">
                    <a:lumMod val="50000"/>
                  </a:schemeClr>
                </a:solidFill>
                <a:latin typeface="Platypi" pitchFamily="34" charset="0"/>
                <a:ea typeface="Platypi" pitchFamily="34" charset="-122"/>
                <a:cs typeface="Platypi" pitchFamily="34" charset="-120"/>
              </a:rPr>
              <a:t>Організація набору та відбору персоналу</a:t>
            </a:r>
            <a:endParaRPr lang="en-US" sz="3850" dirty="0">
              <a:solidFill>
                <a:schemeClr val="accent1">
                  <a:lumMod val="50000"/>
                </a:schemeClr>
              </a:solidFill>
            </a:endParaRPr>
          </a:p>
        </p:txBody>
      </p:sp>
      <p:sp>
        <p:nvSpPr>
          <p:cNvPr id="3" name="Shape 1"/>
          <p:cNvSpPr/>
          <p:nvPr/>
        </p:nvSpPr>
        <p:spPr>
          <a:xfrm>
            <a:off x="7303770" y="1557338"/>
            <a:ext cx="22860" cy="6130885"/>
          </a:xfrm>
          <a:prstGeom prst="roundRect">
            <a:avLst>
              <a:gd name="adj" fmla="val 129769"/>
            </a:avLst>
          </a:prstGeom>
          <a:solidFill>
            <a:srgbClr val="D8D4D4"/>
          </a:solidFill>
          <a:ln/>
        </p:spPr>
      </p:sp>
      <p:sp>
        <p:nvSpPr>
          <p:cNvPr id="4" name="Shape 2"/>
          <p:cNvSpPr/>
          <p:nvPr/>
        </p:nvSpPr>
        <p:spPr>
          <a:xfrm>
            <a:off x="6423481" y="1990725"/>
            <a:ext cx="692110" cy="22860"/>
          </a:xfrm>
          <a:prstGeom prst="roundRect">
            <a:avLst>
              <a:gd name="adj" fmla="val 129769"/>
            </a:avLst>
          </a:prstGeom>
          <a:solidFill>
            <a:srgbClr val="D8D4D4"/>
          </a:solidFill>
          <a:ln/>
        </p:spPr>
      </p:sp>
      <p:sp>
        <p:nvSpPr>
          <p:cNvPr id="5" name="Shape 3"/>
          <p:cNvSpPr/>
          <p:nvPr/>
        </p:nvSpPr>
        <p:spPr>
          <a:xfrm>
            <a:off x="7092732" y="1779746"/>
            <a:ext cx="444937" cy="444937"/>
          </a:xfrm>
          <a:prstGeom prst="roundRect">
            <a:avLst>
              <a:gd name="adj" fmla="val 6667"/>
            </a:avLst>
          </a:prstGeom>
          <a:solidFill>
            <a:srgbClr val="F9F7F7"/>
          </a:solidFill>
          <a:ln/>
        </p:spPr>
      </p:sp>
      <p:sp>
        <p:nvSpPr>
          <p:cNvPr id="6" name="Text 4"/>
          <p:cNvSpPr/>
          <p:nvPr/>
        </p:nvSpPr>
        <p:spPr>
          <a:xfrm>
            <a:off x="7248585" y="1853803"/>
            <a:ext cx="133231" cy="296704"/>
          </a:xfrm>
          <a:prstGeom prst="rect">
            <a:avLst/>
          </a:prstGeom>
          <a:noFill/>
          <a:ln/>
        </p:spPr>
        <p:txBody>
          <a:bodyPr wrap="none" lIns="0" tIns="0" rIns="0" bIns="0" rtlCol="0" anchor="t"/>
          <a:lstStyle/>
          <a:p>
            <a:pPr marL="0" indent="0" algn="ctr">
              <a:lnSpc>
                <a:spcPts val="2300"/>
              </a:lnSpc>
              <a:buNone/>
            </a:pPr>
            <a:r>
              <a:rPr lang="en-US" sz="2300" dirty="0">
                <a:solidFill>
                  <a:srgbClr val="504C49"/>
                </a:solidFill>
                <a:latin typeface="Platypi" pitchFamily="34" charset="0"/>
                <a:ea typeface="Platypi" pitchFamily="34" charset="-122"/>
                <a:cs typeface="Platypi" pitchFamily="34" charset="-120"/>
              </a:rPr>
              <a:t>1</a:t>
            </a:r>
            <a:endParaRPr lang="en-US" sz="2300" dirty="0"/>
          </a:p>
        </p:txBody>
      </p:sp>
      <p:sp>
        <p:nvSpPr>
          <p:cNvPr id="7" name="Text 5"/>
          <p:cNvSpPr/>
          <p:nvPr/>
        </p:nvSpPr>
        <p:spPr>
          <a:xfrm>
            <a:off x="3755469" y="1755100"/>
            <a:ext cx="2472095" cy="308967"/>
          </a:xfrm>
          <a:prstGeom prst="rect">
            <a:avLst/>
          </a:prstGeom>
          <a:noFill/>
          <a:ln/>
        </p:spPr>
        <p:txBody>
          <a:bodyPr wrap="none" lIns="0" tIns="0" rIns="0" bIns="0" rtlCol="0" anchor="t"/>
          <a:lstStyle/>
          <a:p>
            <a:pPr marL="0" indent="0" algn="r">
              <a:lnSpc>
                <a:spcPts val="2400"/>
              </a:lnSpc>
              <a:buNone/>
            </a:pPr>
            <a:r>
              <a:rPr lang="en-US" sz="1900" dirty="0">
                <a:solidFill>
                  <a:srgbClr val="504C49"/>
                </a:solidFill>
                <a:latin typeface="Platypi" pitchFamily="34" charset="0"/>
                <a:ea typeface="Platypi" pitchFamily="34" charset="-122"/>
                <a:cs typeface="Platypi" pitchFamily="34" charset="-120"/>
              </a:rPr>
              <a:t>Визначення потреб</a:t>
            </a:r>
            <a:endParaRPr lang="en-US" sz="1900" dirty="0"/>
          </a:p>
        </p:txBody>
      </p:sp>
      <p:sp>
        <p:nvSpPr>
          <p:cNvPr id="8" name="Text 6"/>
          <p:cNvSpPr/>
          <p:nvPr/>
        </p:nvSpPr>
        <p:spPr>
          <a:xfrm>
            <a:off x="692110" y="2182654"/>
            <a:ext cx="5535454" cy="632698"/>
          </a:xfrm>
          <a:prstGeom prst="rect">
            <a:avLst/>
          </a:prstGeom>
          <a:noFill/>
          <a:ln/>
        </p:spPr>
        <p:txBody>
          <a:bodyPr wrap="square" lIns="0" tIns="0" rIns="0" bIns="0" rtlCol="0" anchor="t"/>
          <a:lstStyle/>
          <a:p>
            <a:pPr marL="0" indent="0" algn="r">
              <a:lnSpc>
                <a:spcPts val="2450"/>
              </a:lnSpc>
              <a:buNone/>
            </a:pPr>
            <a:r>
              <a:rPr lang="en-US" sz="1550" dirty="0">
                <a:solidFill>
                  <a:srgbClr val="504C49"/>
                </a:solidFill>
                <a:latin typeface="Source Serif Pro" pitchFamily="34" charset="0"/>
                <a:ea typeface="Source Serif Pro" pitchFamily="34" charset="-122"/>
                <a:cs typeface="Source Serif Pro" pitchFamily="34" charset="-120"/>
              </a:rPr>
              <a:t>Точне визначення необхідних компетенцій і навичок для зайняття вакантної посади.</a:t>
            </a:r>
            <a:endParaRPr lang="en-US" sz="1550" dirty="0"/>
          </a:p>
        </p:txBody>
      </p:sp>
      <p:sp>
        <p:nvSpPr>
          <p:cNvPr id="9" name="Shape 7"/>
          <p:cNvSpPr/>
          <p:nvPr/>
        </p:nvSpPr>
        <p:spPr>
          <a:xfrm>
            <a:off x="7514808" y="2979539"/>
            <a:ext cx="692110" cy="22860"/>
          </a:xfrm>
          <a:prstGeom prst="roundRect">
            <a:avLst>
              <a:gd name="adj" fmla="val 129769"/>
            </a:avLst>
          </a:prstGeom>
          <a:solidFill>
            <a:srgbClr val="D8D4D4"/>
          </a:solidFill>
          <a:ln/>
        </p:spPr>
      </p:sp>
      <p:sp>
        <p:nvSpPr>
          <p:cNvPr id="10" name="Shape 8"/>
          <p:cNvSpPr/>
          <p:nvPr/>
        </p:nvSpPr>
        <p:spPr>
          <a:xfrm>
            <a:off x="7092732" y="2768560"/>
            <a:ext cx="444937" cy="444937"/>
          </a:xfrm>
          <a:prstGeom prst="roundRect">
            <a:avLst>
              <a:gd name="adj" fmla="val 6667"/>
            </a:avLst>
          </a:prstGeom>
          <a:solidFill>
            <a:srgbClr val="F9F7F7"/>
          </a:solidFill>
          <a:ln/>
        </p:spPr>
      </p:sp>
      <p:sp>
        <p:nvSpPr>
          <p:cNvPr id="11" name="Text 9"/>
          <p:cNvSpPr/>
          <p:nvPr/>
        </p:nvSpPr>
        <p:spPr>
          <a:xfrm>
            <a:off x="7219295" y="2842617"/>
            <a:ext cx="191691" cy="296704"/>
          </a:xfrm>
          <a:prstGeom prst="rect">
            <a:avLst/>
          </a:prstGeom>
          <a:noFill/>
          <a:ln/>
        </p:spPr>
        <p:txBody>
          <a:bodyPr wrap="none" lIns="0" tIns="0" rIns="0" bIns="0" rtlCol="0" anchor="t"/>
          <a:lstStyle/>
          <a:p>
            <a:pPr marL="0" indent="0" algn="ctr">
              <a:lnSpc>
                <a:spcPts val="2300"/>
              </a:lnSpc>
              <a:buNone/>
            </a:pPr>
            <a:r>
              <a:rPr lang="en-US" sz="2300" dirty="0">
                <a:solidFill>
                  <a:srgbClr val="504C49"/>
                </a:solidFill>
                <a:latin typeface="Platypi" pitchFamily="34" charset="0"/>
                <a:ea typeface="Platypi" pitchFamily="34" charset="-122"/>
                <a:cs typeface="Platypi" pitchFamily="34" charset="-120"/>
              </a:rPr>
              <a:t>2</a:t>
            </a:r>
            <a:endParaRPr lang="en-US" sz="2300" dirty="0"/>
          </a:p>
        </p:txBody>
      </p:sp>
      <p:sp>
        <p:nvSpPr>
          <p:cNvPr id="12" name="Text 10"/>
          <p:cNvSpPr/>
          <p:nvPr/>
        </p:nvSpPr>
        <p:spPr>
          <a:xfrm>
            <a:off x="8402836" y="2743914"/>
            <a:ext cx="2869883" cy="308967"/>
          </a:xfrm>
          <a:prstGeom prst="rect">
            <a:avLst/>
          </a:prstGeom>
          <a:noFill/>
          <a:ln/>
        </p:spPr>
        <p:txBody>
          <a:bodyPr wrap="none" lIns="0" tIns="0" rIns="0" bIns="0" rtlCol="0" anchor="t"/>
          <a:lstStyle/>
          <a:p>
            <a:pPr marL="0" indent="0" algn="l">
              <a:lnSpc>
                <a:spcPts val="2400"/>
              </a:lnSpc>
              <a:buNone/>
            </a:pPr>
            <a:r>
              <a:rPr lang="en-US" sz="1900" dirty="0">
                <a:solidFill>
                  <a:srgbClr val="504C49"/>
                </a:solidFill>
                <a:latin typeface="Platypi" pitchFamily="34" charset="0"/>
                <a:ea typeface="Platypi" pitchFamily="34" charset="-122"/>
                <a:cs typeface="Platypi" pitchFamily="34" charset="-120"/>
              </a:rPr>
              <a:t>Створення оголошення</a:t>
            </a:r>
            <a:endParaRPr lang="en-US" sz="1900" dirty="0"/>
          </a:p>
        </p:txBody>
      </p:sp>
      <p:sp>
        <p:nvSpPr>
          <p:cNvPr id="13" name="Text 11"/>
          <p:cNvSpPr/>
          <p:nvPr/>
        </p:nvSpPr>
        <p:spPr>
          <a:xfrm>
            <a:off x="8402836" y="3171468"/>
            <a:ext cx="5535454" cy="632698"/>
          </a:xfrm>
          <a:prstGeom prst="rect">
            <a:avLst/>
          </a:prstGeom>
          <a:noFill/>
          <a:ln/>
        </p:spPr>
        <p:txBody>
          <a:bodyPr wrap="square" lIns="0" tIns="0" rIns="0" bIns="0" rtlCol="0" anchor="t"/>
          <a:lstStyle/>
          <a:p>
            <a:pPr marL="0" indent="0" algn="l">
              <a:lnSpc>
                <a:spcPts val="2450"/>
              </a:lnSpc>
              <a:buNone/>
            </a:pPr>
            <a:r>
              <a:rPr lang="en-US" sz="1550" dirty="0">
                <a:solidFill>
                  <a:srgbClr val="504C49"/>
                </a:solidFill>
                <a:latin typeface="Source Serif Pro" pitchFamily="34" charset="0"/>
                <a:ea typeface="Source Serif Pro" pitchFamily="34" charset="-122"/>
                <a:cs typeface="Source Serif Pro" pitchFamily="34" charset="-120"/>
              </a:rPr>
              <a:t>Розробка ефективного оголошення про вакансію, що приверне увагу потрібних кандидатів.</a:t>
            </a:r>
            <a:endParaRPr lang="en-US" sz="1550" dirty="0"/>
          </a:p>
        </p:txBody>
      </p:sp>
      <p:sp>
        <p:nvSpPr>
          <p:cNvPr id="14" name="Shape 12"/>
          <p:cNvSpPr/>
          <p:nvPr/>
        </p:nvSpPr>
        <p:spPr>
          <a:xfrm>
            <a:off x="6423481" y="3869412"/>
            <a:ext cx="692110" cy="22860"/>
          </a:xfrm>
          <a:prstGeom prst="roundRect">
            <a:avLst>
              <a:gd name="adj" fmla="val 129769"/>
            </a:avLst>
          </a:prstGeom>
          <a:solidFill>
            <a:srgbClr val="D8D4D4"/>
          </a:solidFill>
          <a:ln/>
        </p:spPr>
      </p:sp>
      <p:sp>
        <p:nvSpPr>
          <p:cNvPr id="15" name="Shape 13"/>
          <p:cNvSpPr/>
          <p:nvPr/>
        </p:nvSpPr>
        <p:spPr>
          <a:xfrm>
            <a:off x="7092732" y="3658433"/>
            <a:ext cx="444937" cy="444937"/>
          </a:xfrm>
          <a:prstGeom prst="roundRect">
            <a:avLst>
              <a:gd name="adj" fmla="val 6667"/>
            </a:avLst>
          </a:prstGeom>
          <a:solidFill>
            <a:srgbClr val="F9F7F7"/>
          </a:solidFill>
          <a:ln/>
        </p:spPr>
      </p:sp>
      <p:sp>
        <p:nvSpPr>
          <p:cNvPr id="16" name="Text 14"/>
          <p:cNvSpPr/>
          <p:nvPr/>
        </p:nvSpPr>
        <p:spPr>
          <a:xfrm>
            <a:off x="7222629" y="3732490"/>
            <a:ext cx="185142" cy="296704"/>
          </a:xfrm>
          <a:prstGeom prst="rect">
            <a:avLst/>
          </a:prstGeom>
          <a:noFill/>
          <a:ln/>
        </p:spPr>
        <p:txBody>
          <a:bodyPr wrap="none" lIns="0" tIns="0" rIns="0" bIns="0" rtlCol="0" anchor="t"/>
          <a:lstStyle/>
          <a:p>
            <a:pPr marL="0" indent="0" algn="ctr">
              <a:lnSpc>
                <a:spcPts val="2300"/>
              </a:lnSpc>
              <a:buNone/>
            </a:pPr>
            <a:r>
              <a:rPr lang="en-US" sz="2300" dirty="0">
                <a:solidFill>
                  <a:srgbClr val="504C49"/>
                </a:solidFill>
                <a:latin typeface="Platypi" pitchFamily="34" charset="0"/>
                <a:ea typeface="Platypi" pitchFamily="34" charset="-122"/>
                <a:cs typeface="Platypi" pitchFamily="34" charset="-120"/>
              </a:rPr>
              <a:t>3</a:t>
            </a:r>
            <a:endParaRPr lang="en-US" sz="2300" dirty="0"/>
          </a:p>
        </p:txBody>
      </p:sp>
      <p:sp>
        <p:nvSpPr>
          <p:cNvPr id="17" name="Text 15"/>
          <p:cNvSpPr/>
          <p:nvPr/>
        </p:nvSpPr>
        <p:spPr>
          <a:xfrm>
            <a:off x="3755469" y="3633788"/>
            <a:ext cx="2472095" cy="308967"/>
          </a:xfrm>
          <a:prstGeom prst="rect">
            <a:avLst/>
          </a:prstGeom>
          <a:noFill/>
          <a:ln/>
        </p:spPr>
        <p:txBody>
          <a:bodyPr wrap="none" lIns="0" tIns="0" rIns="0" bIns="0" rtlCol="0" anchor="t"/>
          <a:lstStyle/>
          <a:p>
            <a:pPr marL="0" indent="0" algn="r">
              <a:lnSpc>
                <a:spcPts val="2400"/>
              </a:lnSpc>
              <a:buNone/>
            </a:pPr>
            <a:r>
              <a:rPr lang="en-US" sz="1900" dirty="0">
                <a:solidFill>
                  <a:srgbClr val="504C49"/>
                </a:solidFill>
                <a:latin typeface="Platypi" pitchFamily="34" charset="0"/>
                <a:ea typeface="Platypi" pitchFamily="34" charset="-122"/>
                <a:cs typeface="Platypi" pitchFamily="34" charset="-120"/>
              </a:rPr>
              <a:t>Прийом резюме</a:t>
            </a:r>
            <a:endParaRPr lang="en-US" sz="1900" dirty="0"/>
          </a:p>
        </p:txBody>
      </p:sp>
      <p:sp>
        <p:nvSpPr>
          <p:cNvPr id="18" name="Text 16"/>
          <p:cNvSpPr/>
          <p:nvPr/>
        </p:nvSpPr>
        <p:spPr>
          <a:xfrm>
            <a:off x="692110" y="4061341"/>
            <a:ext cx="5535454" cy="632698"/>
          </a:xfrm>
          <a:prstGeom prst="rect">
            <a:avLst/>
          </a:prstGeom>
          <a:noFill/>
          <a:ln/>
        </p:spPr>
        <p:txBody>
          <a:bodyPr wrap="square" lIns="0" tIns="0" rIns="0" bIns="0" rtlCol="0" anchor="t"/>
          <a:lstStyle/>
          <a:p>
            <a:pPr marL="0" indent="0" algn="r">
              <a:lnSpc>
                <a:spcPts val="2450"/>
              </a:lnSpc>
              <a:buNone/>
            </a:pPr>
            <a:r>
              <a:rPr lang="en-US" sz="1550" dirty="0">
                <a:solidFill>
                  <a:srgbClr val="504C49"/>
                </a:solidFill>
                <a:latin typeface="Source Serif Pro" pitchFamily="34" charset="0"/>
                <a:ea typeface="Source Serif Pro" pitchFamily="34" charset="-122"/>
                <a:cs typeface="Source Serif Pro" pitchFamily="34" charset="-120"/>
              </a:rPr>
              <a:t>Отримання і аналіз резюме кандидатів, відбір найбільш відповідних для інтерв'ю.</a:t>
            </a:r>
            <a:endParaRPr lang="en-US" sz="1550" dirty="0"/>
          </a:p>
        </p:txBody>
      </p:sp>
      <p:sp>
        <p:nvSpPr>
          <p:cNvPr id="19" name="Shape 17"/>
          <p:cNvSpPr/>
          <p:nvPr/>
        </p:nvSpPr>
        <p:spPr>
          <a:xfrm>
            <a:off x="7514808" y="4759404"/>
            <a:ext cx="692110" cy="22860"/>
          </a:xfrm>
          <a:prstGeom prst="roundRect">
            <a:avLst>
              <a:gd name="adj" fmla="val 129769"/>
            </a:avLst>
          </a:prstGeom>
          <a:solidFill>
            <a:srgbClr val="D8D4D4"/>
          </a:solidFill>
          <a:ln/>
        </p:spPr>
      </p:sp>
      <p:sp>
        <p:nvSpPr>
          <p:cNvPr id="20" name="Shape 18"/>
          <p:cNvSpPr/>
          <p:nvPr/>
        </p:nvSpPr>
        <p:spPr>
          <a:xfrm>
            <a:off x="7092732" y="4548426"/>
            <a:ext cx="444937" cy="444937"/>
          </a:xfrm>
          <a:prstGeom prst="roundRect">
            <a:avLst>
              <a:gd name="adj" fmla="val 6667"/>
            </a:avLst>
          </a:prstGeom>
          <a:solidFill>
            <a:srgbClr val="F9F7F7"/>
          </a:solidFill>
          <a:ln/>
        </p:spPr>
      </p:sp>
      <p:sp>
        <p:nvSpPr>
          <p:cNvPr id="21" name="Text 19"/>
          <p:cNvSpPr/>
          <p:nvPr/>
        </p:nvSpPr>
        <p:spPr>
          <a:xfrm>
            <a:off x="7216319" y="4622483"/>
            <a:ext cx="197644" cy="296704"/>
          </a:xfrm>
          <a:prstGeom prst="rect">
            <a:avLst/>
          </a:prstGeom>
          <a:noFill/>
          <a:ln/>
        </p:spPr>
        <p:txBody>
          <a:bodyPr wrap="none" lIns="0" tIns="0" rIns="0" bIns="0" rtlCol="0" anchor="t"/>
          <a:lstStyle/>
          <a:p>
            <a:pPr marL="0" indent="0" algn="ctr">
              <a:lnSpc>
                <a:spcPts val="2300"/>
              </a:lnSpc>
              <a:buNone/>
            </a:pPr>
            <a:r>
              <a:rPr lang="en-US" sz="2300" dirty="0">
                <a:solidFill>
                  <a:srgbClr val="504C49"/>
                </a:solidFill>
                <a:latin typeface="Platypi" pitchFamily="34" charset="0"/>
                <a:ea typeface="Platypi" pitchFamily="34" charset="-122"/>
                <a:cs typeface="Platypi" pitchFamily="34" charset="-120"/>
              </a:rPr>
              <a:t>4</a:t>
            </a:r>
            <a:endParaRPr lang="en-US" sz="2300" dirty="0"/>
          </a:p>
        </p:txBody>
      </p:sp>
      <p:sp>
        <p:nvSpPr>
          <p:cNvPr id="22" name="Text 20"/>
          <p:cNvSpPr/>
          <p:nvPr/>
        </p:nvSpPr>
        <p:spPr>
          <a:xfrm>
            <a:off x="8402836" y="4523780"/>
            <a:ext cx="2472095" cy="308967"/>
          </a:xfrm>
          <a:prstGeom prst="rect">
            <a:avLst/>
          </a:prstGeom>
          <a:noFill/>
          <a:ln/>
        </p:spPr>
        <p:txBody>
          <a:bodyPr wrap="none" lIns="0" tIns="0" rIns="0" bIns="0" rtlCol="0" anchor="t"/>
          <a:lstStyle/>
          <a:p>
            <a:pPr marL="0" indent="0" algn="l">
              <a:lnSpc>
                <a:spcPts val="2400"/>
              </a:lnSpc>
              <a:buNone/>
            </a:pPr>
            <a:r>
              <a:rPr lang="en-US" sz="1900" dirty="0">
                <a:solidFill>
                  <a:srgbClr val="504C49"/>
                </a:solidFill>
                <a:latin typeface="Platypi" pitchFamily="34" charset="0"/>
                <a:ea typeface="Platypi" pitchFamily="34" charset="-122"/>
                <a:cs typeface="Platypi" pitchFamily="34" charset="-120"/>
              </a:rPr>
              <a:t>Інтерв'ю та оцінка</a:t>
            </a:r>
            <a:endParaRPr lang="en-US" sz="1900" dirty="0"/>
          </a:p>
        </p:txBody>
      </p:sp>
      <p:sp>
        <p:nvSpPr>
          <p:cNvPr id="23" name="Text 21"/>
          <p:cNvSpPr/>
          <p:nvPr/>
        </p:nvSpPr>
        <p:spPr>
          <a:xfrm>
            <a:off x="8402836" y="4951333"/>
            <a:ext cx="5535454" cy="632698"/>
          </a:xfrm>
          <a:prstGeom prst="rect">
            <a:avLst/>
          </a:prstGeom>
          <a:noFill/>
          <a:ln/>
        </p:spPr>
        <p:txBody>
          <a:bodyPr wrap="square" lIns="0" tIns="0" rIns="0" bIns="0" rtlCol="0" anchor="t"/>
          <a:lstStyle/>
          <a:p>
            <a:pPr marL="0" indent="0" algn="l">
              <a:lnSpc>
                <a:spcPts val="2450"/>
              </a:lnSpc>
              <a:buNone/>
            </a:pPr>
            <a:r>
              <a:rPr lang="en-US" sz="1550" dirty="0">
                <a:solidFill>
                  <a:srgbClr val="504C49"/>
                </a:solidFill>
                <a:latin typeface="Source Serif Pro" pitchFamily="34" charset="0"/>
                <a:ea typeface="Source Serif Pro" pitchFamily="34" charset="-122"/>
                <a:cs typeface="Source Serif Pro" pitchFamily="34" charset="-120"/>
              </a:rPr>
              <a:t>Проведення інтерв'ю з кандидатами, використання різних методів оцінки їх компетенцій.</a:t>
            </a:r>
            <a:endParaRPr lang="en-US" sz="1550" dirty="0"/>
          </a:p>
        </p:txBody>
      </p:sp>
      <p:sp>
        <p:nvSpPr>
          <p:cNvPr id="24" name="Shape 22"/>
          <p:cNvSpPr/>
          <p:nvPr/>
        </p:nvSpPr>
        <p:spPr>
          <a:xfrm>
            <a:off x="6423481" y="5649397"/>
            <a:ext cx="692110" cy="22860"/>
          </a:xfrm>
          <a:prstGeom prst="roundRect">
            <a:avLst>
              <a:gd name="adj" fmla="val 129769"/>
            </a:avLst>
          </a:prstGeom>
          <a:solidFill>
            <a:srgbClr val="D8D4D4"/>
          </a:solidFill>
          <a:ln/>
        </p:spPr>
      </p:sp>
      <p:sp>
        <p:nvSpPr>
          <p:cNvPr id="25" name="Shape 23"/>
          <p:cNvSpPr/>
          <p:nvPr/>
        </p:nvSpPr>
        <p:spPr>
          <a:xfrm>
            <a:off x="7092732" y="5438418"/>
            <a:ext cx="444937" cy="444937"/>
          </a:xfrm>
          <a:prstGeom prst="roundRect">
            <a:avLst>
              <a:gd name="adj" fmla="val 6667"/>
            </a:avLst>
          </a:prstGeom>
          <a:solidFill>
            <a:srgbClr val="F9F7F7"/>
          </a:solidFill>
          <a:ln/>
        </p:spPr>
      </p:sp>
      <p:sp>
        <p:nvSpPr>
          <p:cNvPr id="26" name="Text 24"/>
          <p:cNvSpPr/>
          <p:nvPr/>
        </p:nvSpPr>
        <p:spPr>
          <a:xfrm>
            <a:off x="7219652" y="5512475"/>
            <a:ext cx="191095" cy="296704"/>
          </a:xfrm>
          <a:prstGeom prst="rect">
            <a:avLst/>
          </a:prstGeom>
          <a:noFill/>
          <a:ln/>
        </p:spPr>
        <p:txBody>
          <a:bodyPr wrap="none" lIns="0" tIns="0" rIns="0" bIns="0" rtlCol="0" anchor="t"/>
          <a:lstStyle/>
          <a:p>
            <a:pPr marL="0" indent="0" algn="ctr">
              <a:lnSpc>
                <a:spcPts val="2300"/>
              </a:lnSpc>
              <a:buNone/>
            </a:pPr>
            <a:r>
              <a:rPr lang="en-US" sz="2300" dirty="0">
                <a:solidFill>
                  <a:srgbClr val="504C49"/>
                </a:solidFill>
                <a:latin typeface="Platypi" pitchFamily="34" charset="0"/>
                <a:ea typeface="Platypi" pitchFamily="34" charset="-122"/>
                <a:cs typeface="Platypi" pitchFamily="34" charset="-120"/>
              </a:rPr>
              <a:t>5</a:t>
            </a:r>
            <a:endParaRPr lang="en-US" sz="2300" dirty="0"/>
          </a:p>
        </p:txBody>
      </p:sp>
      <p:sp>
        <p:nvSpPr>
          <p:cNvPr id="27" name="Text 25"/>
          <p:cNvSpPr/>
          <p:nvPr/>
        </p:nvSpPr>
        <p:spPr>
          <a:xfrm>
            <a:off x="3755469" y="5413772"/>
            <a:ext cx="2472095" cy="308967"/>
          </a:xfrm>
          <a:prstGeom prst="rect">
            <a:avLst/>
          </a:prstGeom>
          <a:noFill/>
          <a:ln/>
        </p:spPr>
        <p:txBody>
          <a:bodyPr wrap="none" lIns="0" tIns="0" rIns="0" bIns="0" rtlCol="0" anchor="t"/>
          <a:lstStyle/>
          <a:p>
            <a:pPr marL="0" indent="0" algn="r">
              <a:lnSpc>
                <a:spcPts val="2400"/>
              </a:lnSpc>
              <a:buNone/>
            </a:pPr>
            <a:r>
              <a:rPr lang="en-US" sz="1900" dirty="0">
                <a:solidFill>
                  <a:srgbClr val="504C49"/>
                </a:solidFill>
                <a:latin typeface="Platypi" pitchFamily="34" charset="0"/>
                <a:ea typeface="Platypi" pitchFamily="34" charset="-122"/>
                <a:cs typeface="Platypi" pitchFamily="34" charset="-120"/>
              </a:rPr>
              <a:t>Прийняття рішення</a:t>
            </a:r>
            <a:endParaRPr lang="en-US" sz="1900" dirty="0"/>
          </a:p>
        </p:txBody>
      </p:sp>
      <p:sp>
        <p:nvSpPr>
          <p:cNvPr id="28" name="Text 26"/>
          <p:cNvSpPr/>
          <p:nvPr/>
        </p:nvSpPr>
        <p:spPr>
          <a:xfrm>
            <a:off x="692110" y="5841325"/>
            <a:ext cx="5535454" cy="632698"/>
          </a:xfrm>
          <a:prstGeom prst="rect">
            <a:avLst/>
          </a:prstGeom>
          <a:noFill/>
          <a:ln/>
        </p:spPr>
        <p:txBody>
          <a:bodyPr wrap="square" lIns="0" tIns="0" rIns="0" bIns="0" rtlCol="0" anchor="t"/>
          <a:lstStyle/>
          <a:p>
            <a:pPr marL="0" indent="0" algn="r">
              <a:lnSpc>
                <a:spcPts val="2450"/>
              </a:lnSpc>
              <a:buNone/>
            </a:pPr>
            <a:r>
              <a:rPr lang="en-US" sz="1550" dirty="0">
                <a:solidFill>
                  <a:srgbClr val="504C49"/>
                </a:solidFill>
                <a:latin typeface="Source Serif Pro" pitchFamily="34" charset="0"/>
                <a:ea typeface="Source Serif Pro" pitchFamily="34" charset="-122"/>
                <a:cs typeface="Source Serif Pro" pitchFamily="34" charset="-120"/>
              </a:rPr>
              <a:t>Вибір найбільш підходящого кандидата на основі результатів відбору і інтерв'ю.</a:t>
            </a:r>
            <a:endParaRPr lang="en-US" sz="1550" dirty="0"/>
          </a:p>
        </p:txBody>
      </p:sp>
      <p:sp>
        <p:nvSpPr>
          <p:cNvPr id="29" name="Shape 27"/>
          <p:cNvSpPr/>
          <p:nvPr/>
        </p:nvSpPr>
        <p:spPr>
          <a:xfrm>
            <a:off x="7514808" y="6539389"/>
            <a:ext cx="692110" cy="22860"/>
          </a:xfrm>
          <a:prstGeom prst="roundRect">
            <a:avLst>
              <a:gd name="adj" fmla="val 129769"/>
            </a:avLst>
          </a:prstGeom>
          <a:solidFill>
            <a:srgbClr val="D8D4D4"/>
          </a:solidFill>
          <a:ln/>
        </p:spPr>
      </p:sp>
      <p:sp>
        <p:nvSpPr>
          <p:cNvPr id="30" name="Shape 28"/>
          <p:cNvSpPr/>
          <p:nvPr/>
        </p:nvSpPr>
        <p:spPr>
          <a:xfrm>
            <a:off x="7092732" y="6328410"/>
            <a:ext cx="444937" cy="444937"/>
          </a:xfrm>
          <a:prstGeom prst="roundRect">
            <a:avLst>
              <a:gd name="adj" fmla="val 6667"/>
            </a:avLst>
          </a:prstGeom>
          <a:solidFill>
            <a:srgbClr val="F9F7F7"/>
          </a:solidFill>
          <a:ln/>
        </p:spPr>
      </p:sp>
      <p:sp>
        <p:nvSpPr>
          <p:cNvPr id="31" name="Text 29"/>
          <p:cNvSpPr/>
          <p:nvPr/>
        </p:nvSpPr>
        <p:spPr>
          <a:xfrm>
            <a:off x="7218462" y="6402467"/>
            <a:ext cx="193477" cy="296704"/>
          </a:xfrm>
          <a:prstGeom prst="rect">
            <a:avLst/>
          </a:prstGeom>
          <a:noFill/>
          <a:ln/>
        </p:spPr>
        <p:txBody>
          <a:bodyPr wrap="none" lIns="0" tIns="0" rIns="0" bIns="0" rtlCol="0" anchor="t"/>
          <a:lstStyle/>
          <a:p>
            <a:pPr marL="0" indent="0" algn="ctr">
              <a:lnSpc>
                <a:spcPts val="2300"/>
              </a:lnSpc>
              <a:buNone/>
            </a:pPr>
            <a:r>
              <a:rPr lang="en-US" sz="2300" dirty="0">
                <a:solidFill>
                  <a:srgbClr val="504C49"/>
                </a:solidFill>
                <a:latin typeface="Platypi" pitchFamily="34" charset="0"/>
                <a:ea typeface="Platypi" pitchFamily="34" charset="-122"/>
                <a:cs typeface="Platypi" pitchFamily="34" charset="-120"/>
              </a:rPr>
              <a:t>6</a:t>
            </a:r>
            <a:endParaRPr lang="en-US" sz="2300" dirty="0"/>
          </a:p>
        </p:txBody>
      </p:sp>
      <p:sp>
        <p:nvSpPr>
          <p:cNvPr id="32" name="Text 30"/>
          <p:cNvSpPr/>
          <p:nvPr/>
        </p:nvSpPr>
        <p:spPr>
          <a:xfrm>
            <a:off x="8402836" y="6303764"/>
            <a:ext cx="2472095" cy="308967"/>
          </a:xfrm>
          <a:prstGeom prst="rect">
            <a:avLst/>
          </a:prstGeom>
          <a:noFill/>
          <a:ln/>
        </p:spPr>
        <p:txBody>
          <a:bodyPr wrap="none" lIns="0" tIns="0" rIns="0" bIns="0" rtlCol="0" anchor="t"/>
          <a:lstStyle/>
          <a:p>
            <a:pPr marL="0" indent="0" algn="l">
              <a:lnSpc>
                <a:spcPts val="2400"/>
              </a:lnSpc>
              <a:buNone/>
            </a:pPr>
            <a:r>
              <a:rPr lang="en-US" sz="1900" dirty="0">
                <a:solidFill>
                  <a:srgbClr val="504C49"/>
                </a:solidFill>
                <a:latin typeface="Platypi" pitchFamily="34" charset="0"/>
                <a:ea typeface="Platypi" pitchFamily="34" charset="-122"/>
                <a:cs typeface="Platypi" pitchFamily="34" charset="-120"/>
              </a:rPr>
              <a:t>Оформлення</a:t>
            </a:r>
            <a:endParaRPr lang="en-US" sz="1900" dirty="0"/>
          </a:p>
        </p:txBody>
      </p:sp>
      <p:sp>
        <p:nvSpPr>
          <p:cNvPr id="33" name="Text 31"/>
          <p:cNvSpPr/>
          <p:nvPr/>
        </p:nvSpPr>
        <p:spPr>
          <a:xfrm>
            <a:off x="8402836" y="6731318"/>
            <a:ext cx="5535454" cy="632698"/>
          </a:xfrm>
          <a:prstGeom prst="rect">
            <a:avLst/>
          </a:prstGeom>
          <a:noFill/>
          <a:ln/>
        </p:spPr>
        <p:txBody>
          <a:bodyPr wrap="square" lIns="0" tIns="0" rIns="0" bIns="0" rtlCol="0" anchor="t"/>
          <a:lstStyle/>
          <a:p>
            <a:pPr marL="0" indent="0" algn="l">
              <a:lnSpc>
                <a:spcPts val="2450"/>
              </a:lnSpc>
              <a:buNone/>
            </a:pPr>
            <a:r>
              <a:rPr lang="en-US" sz="1550" dirty="0">
                <a:solidFill>
                  <a:srgbClr val="504C49"/>
                </a:solidFill>
                <a:latin typeface="Source Serif Pro" pitchFamily="34" charset="0"/>
                <a:ea typeface="Source Serif Pro" pitchFamily="34" charset="-122"/>
                <a:cs typeface="Source Serif Pro" pitchFamily="34" charset="-120"/>
              </a:rPr>
              <a:t>Оформлення працевлаштування, підписання трудового договору, надання необхідних документів.</a:t>
            </a:r>
            <a:endParaRPr lang="en-US" sz="1550" dirty="0"/>
          </a:p>
        </p:txBody>
      </p:sp>
      <p:pic>
        <p:nvPicPr>
          <p:cNvPr id="34" name="Image 0" descr="preencoded.png">
            <a:extLst>
              <a:ext uri="{FF2B5EF4-FFF2-40B4-BE49-F238E27FC236}">
                <a16:creationId xmlns:a16="http://schemas.microsoft.com/office/drawing/2014/main" id="{314DF91A-10A3-15BE-14F8-FE79CDC01E96}"/>
              </a:ext>
            </a:extLst>
          </p:cNvPr>
          <p:cNvPicPr>
            <a:picLocks noChangeAspect="1"/>
          </p:cNvPicPr>
          <p:nvPr/>
        </p:nvPicPr>
        <p:blipFill>
          <a:blip r:embed="rId3"/>
          <a:stretch>
            <a:fillRect/>
          </a:stretch>
        </p:blipFill>
        <p:spPr>
          <a:xfrm>
            <a:off x="0" y="7709774"/>
            <a:ext cx="14630400" cy="511134"/>
          </a:xfrm>
          <a:prstGeom prst="rect">
            <a:avLst/>
          </a:prstGeom>
        </p:spPr>
      </p:pic>
    </p:spTree>
    <p:extLst>
      <p:ext uri="{BB962C8B-B14F-4D97-AF65-F5344CB8AC3E}">
        <p14:creationId xmlns:p14="http://schemas.microsoft.com/office/powerpoint/2010/main" val="1884142892"/>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9144000" y="0"/>
            <a:ext cx="5486400" cy="8229600"/>
          </a:xfrm>
          <a:prstGeom prst="rect">
            <a:avLst/>
          </a:prstGeom>
        </p:spPr>
      </p:pic>
      <p:sp>
        <p:nvSpPr>
          <p:cNvPr id="4" name="Text 0"/>
          <p:cNvSpPr/>
          <p:nvPr/>
        </p:nvSpPr>
        <p:spPr>
          <a:xfrm>
            <a:off x="740093" y="596860"/>
            <a:ext cx="7663815" cy="1321832"/>
          </a:xfrm>
          <a:prstGeom prst="rect">
            <a:avLst/>
          </a:prstGeom>
          <a:noFill/>
          <a:ln/>
        </p:spPr>
        <p:txBody>
          <a:bodyPr wrap="square" lIns="0" tIns="0" rIns="0" bIns="0" rtlCol="0" anchor="t"/>
          <a:lstStyle/>
          <a:p>
            <a:pPr marL="0" indent="0">
              <a:lnSpc>
                <a:spcPts val="5200"/>
              </a:lnSpc>
              <a:buNone/>
            </a:pPr>
            <a:r>
              <a:rPr lang="en-US" sz="4150" dirty="0">
                <a:solidFill>
                  <a:srgbClr val="201B18"/>
                </a:solidFill>
                <a:latin typeface="Platypi" pitchFamily="34" charset="0"/>
                <a:ea typeface="Platypi" pitchFamily="34" charset="-122"/>
                <a:cs typeface="Platypi" pitchFamily="34" charset="-120"/>
              </a:rPr>
              <a:t>Джерела та методи пошуку персоналу</a:t>
            </a:r>
            <a:endParaRPr lang="en-US" sz="4150" dirty="0"/>
          </a:p>
        </p:txBody>
      </p:sp>
      <p:pic>
        <p:nvPicPr>
          <p:cNvPr id="5" name="Image 2" descr="preencoded.png"/>
          <p:cNvPicPr>
            <a:picLocks noChangeAspect="1"/>
          </p:cNvPicPr>
          <p:nvPr/>
        </p:nvPicPr>
        <p:blipFill>
          <a:blip r:embed="rId4"/>
          <a:stretch>
            <a:fillRect/>
          </a:stretch>
        </p:blipFill>
        <p:spPr>
          <a:xfrm>
            <a:off x="4915930" y="2185987"/>
            <a:ext cx="528638" cy="528638"/>
          </a:xfrm>
          <a:prstGeom prst="rect">
            <a:avLst/>
          </a:prstGeom>
        </p:spPr>
      </p:pic>
      <p:sp>
        <p:nvSpPr>
          <p:cNvPr id="6" name="Text 1"/>
          <p:cNvSpPr/>
          <p:nvPr/>
        </p:nvSpPr>
        <p:spPr>
          <a:xfrm>
            <a:off x="740093" y="2975967"/>
            <a:ext cx="3130510" cy="330398"/>
          </a:xfrm>
          <a:prstGeom prst="rect">
            <a:avLst/>
          </a:prstGeom>
          <a:noFill/>
          <a:ln/>
        </p:spPr>
        <p:txBody>
          <a:bodyPr wrap="none" lIns="0" tIns="0" rIns="0" bIns="0" rtlCol="0" anchor="t"/>
          <a:lstStyle/>
          <a:p>
            <a:pPr marL="0" indent="0" algn="l">
              <a:lnSpc>
                <a:spcPts val="2600"/>
              </a:lnSpc>
              <a:buNone/>
            </a:pPr>
            <a:r>
              <a:rPr lang="uk-UA" sz="2050" dirty="0">
                <a:solidFill>
                  <a:srgbClr val="504C49"/>
                </a:solidFill>
                <a:cs typeface="Platypi" pitchFamily="34" charset="-120"/>
              </a:rPr>
              <a:t>Внутрішні джерела</a:t>
            </a:r>
            <a:endParaRPr lang="en-US" sz="2050" dirty="0">
              <a:solidFill>
                <a:srgbClr val="504C49"/>
              </a:solidFill>
              <a:latin typeface="Platypi" pitchFamily="34" charset="0"/>
              <a:cs typeface="Platypi" pitchFamily="34" charset="-120"/>
            </a:endParaRPr>
          </a:p>
        </p:txBody>
      </p:sp>
      <p:sp>
        <p:nvSpPr>
          <p:cNvPr id="7" name="Text 2"/>
          <p:cNvSpPr/>
          <p:nvPr/>
        </p:nvSpPr>
        <p:spPr>
          <a:xfrm>
            <a:off x="740093" y="3433167"/>
            <a:ext cx="3673316" cy="1014770"/>
          </a:xfrm>
          <a:prstGeom prst="rect">
            <a:avLst/>
          </a:prstGeom>
          <a:noFill/>
          <a:ln/>
        </p:spPr>
        <p:txBody>
          <a:bodyPr wrap="square" lIns="0" tIns="0" rIns="0" bIns="0" rtlCol="0" anchor="t"/>
          <a:lstStyle/>
          <a:p>
            <a:pPr marL="285750" indent="-285750" algn="l">
              <a:lnSpc>
                <a:spcPts val="2650"/>
              </a:lnSpc>
              <a:buFont typeface="Wingdings" panose="05000000000000000000" pitchFamily="2" charset="2"/>
              <a:buChar char="Ø"/>
            </a:pPr>
            <a:r>
              <a:rPr lang="uk-UA" sz="1650" dirty="0">
                <a:solidFill>
                  <a:srgbClr val="504C49"/>
                </a:solidFill>
                <a:latin typeface="Source Serif Pro" pitchFamily="34" charset="0"/>
                <a:ea typeface="Source Serif Pro" pitchFamily="34" charset="-122"/>
              </a:rPr>
              <a:t>Просування всередині організації – ротація кадрів</a:t>
            </a:r>
          </a:p>
          <a:p>
            <a:pPr marL="285750" indent="-285750" algn="l">
              <a:lnSpc>
                <a:spcPts val="2650"/>
              </a:lnSpc>
              <a:buFont typeface="Wingdings" panose="05000000000000000000" pitchFamily="2" charset="2"/>
              <a:buChar char="Ø"/>
            </a:pPr>
            <a:r>
              <a:rPr lang="uk-UA" sz="1650" dirty="0">
                <a:solidFill>
                  <a:srgbClr val="504C49"/>
                </a:solidFill>
                <a:latin typeface="Source Serif Pro" pitchFamily="34" charset="0"/>
                <a:ea typeface="Source Serif Pro" pitchFamily="34" charset="-122"/>
              </a:rPr>
              <a:t>Програми внутрішнього </a:t>
            </a:r>
            <a:r>
              <a:rPr lang="uk-UA" sz="1650" dirty="0" err="1">
                <a:solidFill>
                  <a:srgbClr val="504C49"/>
                </a:solidFill>
                <a:latin typeface="Source Serif Pro" pitchFamily="34" charset="0"/>
                <a:ea typeface="Source Serif Pro" pitchFamily="34" charset="-122"/>
              </a:rPr>
              <a:t>рекрутингу</a:t>
            </a:r>
            <a:endParaRPr lang="en-US" sz="1650" dirty="0">
              <a:solidFill>
                <a:srgbClr val="504C49"/>
              </a:solidFill>
              <a:latin typeface="Source Serif Pro" pitchFamily="34" charset="0"/>
              <a:ea typeface="Source Serif Pro" pitchFamily="34" charset="-122"/>
            </a:endParaRPr>
          </a:p>
        </p:txBody>
      </p:sp>
      <p:pic>
        <p:nvPicPr>
          <p:cNvPr id="8" name="Image 3" descr="preencoded.png"/>
          <p:cNvPicPr>
            <a:picLocks noChangeAspect="1"/>
          </p:cNvPicPr>
          <p:nvPr/>
        </p:nvPicPr>
        <p:blipFill>
          <a:blip r:embed="rId5"/>
          <a:stretch>
            <a:fillRect/>
          </a:stretch>
        </p:blipFill>
        <p:spPr>
          <a:xfrm>
            <a:off x="687860" y="2253020"/>
            <a:ext cx="528638" cy="528638"/>
          </a:xfrm>
          <a:prstGeom prst="rect">
            <a:avLst/>
          </a:prstGeom>
        </p:spPr>
      </p:pic>
      <p:sp>
        <p:nvSpPr>
          <p:cNvPr id="9" name="Text 3"/>
          <p:cNvSpPr/>
          <p:nvPr/>
        </p:nvSpPr>
        <p:spPr>
          <a:xfrm>
            <a:off x="4730591" y="2975967"/>
            <a:ext cx="2957513" cy="330398"/>
          </a:xfrm>
          <a:prstGeom prst="rect">
            <a:avLst/>
          </a:prstGeom>
          <a:noFill/>
          <a:ln/>
        </p:spPr>
        <p:txBody>
          <a:bodyPr wrap="none" lIns="0" tIns="0" rIns="0" bIns="0" rtlCol="0" anchor="t"/>
          <a:lstStyle/>
          <a:p>
            <a:pPr marL="0" indent="0" algn="l">
              <a:lnSpc>
                <a:spcPts val="2600"/>
              </a:lnSpc>
              <a:buNone/>
            </a:pPr>
            <a:r>
              <a:rPr lang="uk-UA" sz="2050" dirty="0">
                <a:solidFill>
                  <a:srgbClr val="504C49"/>
                </a:solidFill>
                <a:latin typeface="Platypi" pitchFamily="34" charset="0"/>
                <a:ea typeface="Platypi" pitchFamily="34" charset="-122"/>
                <a:cs typeface="Platypi" pitchFamily="34" charset="-120"/>
              </a:rPr>
              <a:t>Зовнішні джерела</a:t>
            </a:r>
            <a:endParaRPr lang="en-US" sz="2050" dirty="0"/>
          </a:p>
        </p:txBody>
      </p:sp>
      <p:sp>
        <p:nvSpPr>
          <p:cNvPr id="10" name="Text 4"/>
          <p:cNvSpPr/>
          <p:nvPr/>
        </p:nvSpPr>
        <p:spPr>
          <a:xfrm>
            <a:off x="4730591" y="3433167"/>
            <a:ext cx="3673316" cy="1014770"/>
          </a:xfrm>
          <a:prstGeom prst="rect">
            <a:avLst/>
          </a:prstGeom>
          <a:noFill/>
          <a:ln/>
        </p:spPr>
        <p:txBody>
          <a:bodyPr wrap="square" lIns="0" tIns="0" rIns="0" bIns="0" rtlCol="0" anchor="t"/>
          <a:lstStyle/>
          <a:p>
            <a:pPr marL="0" indent="0" algn="l">
              <a:lnSpc>
                <a:spcPts val="2650"/>
              </a:lnSpc>
              <a:buNone/>
            </a:pPr>
            <a:r>
              <a:rPr lang="uk-UA" sz="1650" dirty="0">
                <a:solidFill>
                  <a:srgbClr val="504C49"/>
                </a:solidFill>
                <a:latin typeface="Source Serif Pro" pitchFamily="34" charset="0"/>
                <a:ea typeface="Source Serif Pro" pitchFamily="34" charset="-122"/>
              </a:rPr>
              <a:t>Рекламні оголошення</a:t>
            </a:r>
          </a:p>
          <a:p>
            <a:pPr marL="0" indent="0" algn="l">
              <a:lnSpc>
                <a:spcPts val="2650"/>
              </a:lnSpc>
              <a:buNone/>
            </a:pPr>
            <a:r>
              <a:rPr lang="uk-UA" sz="1650" dirty="0">
                <a:solidFill>
                  <a:srgbClr val="504C49"/>
                </a:solidFill>
                <a:latin typeface="Source Serif Pro" pitchFamily="34" charset="0"/>
                <a:ea typeface="Source Serif Pro" pitchFamily="34" charset="-122"/>
              </a:rPr>
              <a:t>Співпраця зі ЗМІ</a:t>
            </a:r>
          </a:p>
          <a:p>
            <a:pPr marL="0" indent="0" algn="l">
              <a:lnSpc>
                <a:spcPts val="2650"/>
              </a:lnSpc>
              <a:buNone/>
            </a:pPr>
            <a:r>
              <a:rPr lang="uk-UA" sz="1650" dirty="0">
                <a:solidFill>
                  <a:srgbClr val="504C49"/>
                </a:solidFill>
                <a:latin typeface="Source Serif Pro" pitchFamily="34" charset="0"/>
                <a:ea typeface="Source Serif Pro" pitchFamily="34" charset="-122"/>
              </a:rPr>
              <a:t>Агенції з працевлаштування</a:t>
            </a:r>
          </a:p>
          <a:p>
            <a:pPr marL="0" indent="0" algn="l">
              <a:lnSpc>
                <a:spcPts val="2650"/>
              </a:lnSpc>
              <a:buNone/>
            </a:pPr>
            <a:r>
              <a:rPr lang="uk-UA" sz="1650" dirty="0">
                <a:solidFill>
                  <a:srgbClr val="504C49"/>
                </a:solidFill>
                <a:latin typeface="Source Serif Pro" pitchFamily="34" charset="0"/>
                <a:ea typeface="Source Serif Pro" pitchFamily="34" charset="-122"/>
              </a:rPr>
              <a:t>Соціальні мережі та онлайн-платформи</a:t>
            </a:r>
          </a:p>
          <a:p>
            <a:pPr marL="0" indent="0" algn="l">
              <a:lnSpc>
                <a:spcPts val="2650"/>
              </a:lnSpc>
              <a:buNone/>
            </a:pPr>
            <a:r>
              <a:rPr lang="uk-UA" sz="1650" dirty="0">
                <a:solidFill>
                  <a:srgbClr val="504C49"/>
                </a:solidFill>
                <a:latin typeface="Source Serif Pro" pitchFamily="34" charset="0"/>
                <a:ea typeface="Source Serif Pro" pitchFamily="34" charset="-122"/>
              </a:rPr>
              <a:t>Кар'єрні ярмарки та професійні виставки</a:t>
            </a:r>
          </a:p>
          <a:p>
            <a:pPr marL="0" indent="0" algn="l">
              <a:lnSpc>
                <a:spcPts val="2650"/>
              </a:lnSpc>
              <a:buNone/>
            </a:pPr>
            <a:r>
              <a:rPr lang="uk-UA" sz="1650" dirty="0">
                <a:solidFill>
                  <a:srgbClr val="504C49"/>
                </a:solidFill>
                <a:latin typeface="Source Serif Pro" pitchFamily="34" charset="0"/>
                <a:ea typeface="Source Serif Pro" pitchFamily="34" charset="-122"/>
              </a:rPr>
              <a:t>Створення позитивної репутації організації ринку праці – </a:t>
            </a:r>
            <a:r>
              <a:rPr lang="en-US" sz="1650" dirty="0">
                <a:solidFill>
                  <a:srgbClr val="504C49"/>
                </a:solidFill>
                <a:latin typeface="Source Serif Pro" pitchFamily="34" charset="0"/>
                <a:ea typeface="Source Serif Pro" pitchFamily="34" charset="-122"/>
              </a:rPr>
              <a:t>HR-</a:t>
            </a:r>
            <a:r>
              <a:rPr lang="uk-UA" sz="1650" dirty="0">
                <a:solidFill>
                  <a:srgbClr val="504C49"/>
                </a:solidFill>
                <a:latin typeface="Source Serif Pro" pitchFamily="34" charset="0"/>
                <a:ea typeface="Source Serif Pro" pitchFamily="34" charset="-122"/>
              </a:rPr>
              <a:t>бренду</a:t>
            </a:r>
          </a:p>
          <a:p>
            <a:pPr marL="0" indent="0" algn="l">
              <a:lnSpc>
                <a:spcPts val="2650"/>
              </a:lnSpc>
              <a:buNone/>
            </a:pPr>
            <a:endParaRPr lang="en-US" sz="1650" dirty="0"/>
          </a:p>
        </p:txBody>
      </p:sp>
      <p:pic>
        <p:nvPicPr>
          <p:cNvPr id="20" name="Рисунок 19">
            <a:extLst>
              <a:ext uri="{FF2B5EF4-FFF2-40B4-BE49-F238E27FC236}">
                <a16:creationId xmlns:a16="http://schemas.microsoft.com/office/drawing/2014/main" id="{A713C7DB-94A7-EC79-11FC-92A461EB158C}"/>
              </a:ext>
            </a:extLst>
          </p:cNvPr>
          <p:cNvPicPr>
            <a:picLocks noChangeAspect="1"/>
          </p:cNvPicPr>
          <p:nvPr/>
        </p:nvPicPr>
        <p:blipFill>
          <a:blip r:embed="rId6"/>
          <a:stretch>
            <a:fillRect/>
          </a:stretch>
        </p:blipFill>
        <p:spPr>
          <a:xfrm>
            <a:off x="9502588" y="2226224"/>
            <a:ext cx="4896832" cy="3258619"/>
          </a:xfrm>
          <a:prstGeom prst="rect">
            <a:avLst/>
          </a:prstGeom>
        </p:spPr>
      </p:pic>
    </p:spTree>
    <p:extLst>
      <p:ext uri="{BB962C8B-B14F-4D97-AF65-F5344CB8AC3E}">
        <p14:creationId xmlns:p14="http://schemas.microsoft.com/office/powerpoint/2010/main" val="680506569"/>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9144000" y="0"/>
            <a:ext cx="5486400" cy="8229600"/>
          </a:xfrm>
          <a:prstGeom prst="rect">
            <a:avLst/>
          </a:prstGeom>
        </p:spPr>
      </p:pic>
      <p:sp>
        <p:nvSpPr>
          <p:cNvPr id="4" name="Text 0"/>
          <p:cNvSpPr/>
          <p:nvPr/>
        </p:nvSpPr>
        <p:spPr>
          <a:xfrm>
            <a:off x="740093" y="596860"/>
            <a:ext cx="7663815" cy="1321832"/>
          </a:xfrm>
          <a:prstGeom prst="rect">
            <a:avLst/>
          </a:prstGeom>
          <a:noFill/>
          <a:ln/>
        </p:spPr>
        <p:txBody>
          <a:bodyPr wrap="square" lIns="0" tIns="0" rIns="0" bIns="0" rtlCol="0" anchor="t"/>
          <a:lstStyle/>
          <a:p>
            <a:pPr marL="0" indent="0">
              <a:lnSpc>
                <a:spcPts val="5200"/>
              </a:lnSpc>
              <a:buNone/>
            </a:pPr>
            <a:r>
              <a:rPr lang="en-US" sz="4150" dirty="0">
                <a:solidFill>
                  <a:schemeClr val="accent1">
                    <a:lumMod val="50000"/>
                  </a:schemeClr>
                </a:solidFill>
                <a:latin typeface="Platypi" pitchFamily="34" charset="0"/>
                <a:ea typeface="Platypi" pitchFamily="34" charset="-122"/>
                <a:cs typeface="Platypi" pitchFamily="34" charset="-120"/>
              </a:rPr>
              <a:t>Джерела та методи пошуку персоналу</a:t>
            </a:r>
            <a:endParaRPr lang="en-US" sz="4150" dirty="0">
              <a:solidFill>
                <a:schemeClr val="accent1">
                  <a:lumMod val="50000"/>
                </a:schemeClr>
              </a:solidFill>
            </a:endParaRPr>
          </a:p>
        </p:txBody>
      </p:sp>
      <p:pic>
        <p:nvPicPr>
          <p:cNvPr id="5" name="Image 2" descr="preencoded.png"/>
          <p:cNvPicPr>
            <a:picLocks noChangeAspect="1"/>
          </p:cNvPicPr>
          <p:nvPr/>
        </p:nvPicPr>
        <p:blipFill>
          <a:blip r:embed="rId4"/>
          <a:stretch>
            <a:fillRect/>
          </a:stretch>
        </p:blipFill>
        <p:spPr>
          <a:xfrm>
            <a:off x="740093" y="2235875"/>
            <a:ext cx="528638" cy="528638"/>
          </a:xfrm>
          <a:prstGeom prst="rect">
            <a:avLst/>
          </a:prstGeom>
        </p:spPr>
      </p:pic>
      <p:sp>
        <p:nvSpPr>
          <p:cNvPr id="6" name="Text 1"/>
          <p:cNvSpPr/>
          <p:nvPr/>
        </p:nvSpPr>
        <p:spPr>
          <a:xfrm>
            <a:off x="740093" y="2975967"/>
            <a:ext cx="3130510" cy="330398"/>
          </a:xfrm>
          <a:prstGeom prst="rect">
            <a:avLst/>
          </a:prstGeom>
          <a:noFill/>
          <a:ln/>
        </p:spPr>
        <p:txBody>
          <a:bodyPr wrap="none" lIns="0" tIns="0" rIns="0" bIns="0" rtlCol="0" anchor="t"/>
          <a:lstStyle/>
          <a:p>
            <a:pPr marL="0" indent="0" algn="l">
              <a:lnSpc>
                <a:spcPts val="2600"/>
              </a:lnSpc>
              <a:buNone/>
            </a:pPr>
            <a:r>
              <a:rPr lang="en-US" sz="2050" dirty="0">
                <a:solidFill>
                  <a:srgbClr val="504C49"/>
                </a:solidFill>
                <a:latin typeface="Platypi" pitchFamily="34" charset="0"/>
                <a:ea typeface="Platypi" pitchFamily="34" charset="-122"/>
                <a:cs typeface="Platypi" pitchFamily="34" charset="-120"/>
              </a:rPr>
              <a:t>Онлайн-дошки вакансій</a:t>
            </a:r>
            <a:endParaRPr lang="en-US" sz="2050" dirty="0"/>
          </a:p>
        </p:txBody>
      </p:sp>
      <p:sp>
        <p:nvSpPr>
          <p:cNvPr id="7" name="Text 2"/>
          <p:cNvSpPr/>
          <p:nvPr/>
        </p:nvSpPr>
        <p:spPr>
          <a:xfrm>
            <a:off x="740093" y="3433167"/>
            <a:ext cx="3673316" cy="1014770"/>
          </a:xfrm>
          <a:prstGeom prst="rect">
            <a:avLst/>
          </a:prstGeom>
          <a:noFill/>
          <a:ln/>
        </p:spPr>
        <p:txBody>
          <a:bodyPr wrap="square" lIns="0" tIns="0" rIns="0" bIns="0" rtlCol="0" anchor="t"/>
          <a:lstStyle/>
          <a:p>
            <a:pPr marL="0" indent="0" algn="l">
              <a:lnSpc>
                <a:spcPts val="2650"/>
              </a:lnSpc>
              <a:buNone/>
            </a:pPr>
            <a:r>
              <a:rPr lang="en-US" sz="1650" dirty="0">
                <a:solidFill>
                  <a:srgbClr val="504C49"/>
                </a:solidFill>
                <a:latin typeface="Source Serif Pro" pitchFamily="34" charset="0"/>
                <a:ea typeface="Source Serif Pro" pitchFamily="34" charset="-122"/>
                <a:cs typeface="Source Serif Pro" pitchFamily="34" charset="-120"/>
              </a:rPr>
              <a:t>Використання спеціалізованих сайтів для розміщення оголошень про вакансії.</a:t>
            </a:r>
            <a:endParaRPr lang="en-US" sz="1650" dirty="0"/>
          </a:p>
        </p:txBody>
      </p:sp>
      <p:pic>
        <p:nvPicPr>
          <p:cNvPr id="8" name="Image 3" descr="preencoded.png"/>
          <p:cNvPicPr>
            <a:picLocks noChangeAspect="1"/>
          </p:cNvPicPr>
          <p:nvPr/>
        </p:nvPicPr>
        <p:blipFill>
          <a:blip r:embed="rId5"/>
          <a:stretch>
            <a:fillRect/>
          </a:stretch>
        </p:blipFill>
        <p:spPr>
          <a:xfrm>
            <a:off x="4730591" y="2235875"/>
            <a:ext cx="528638" cy="528638"/>
          </a:xfrm>
          <a:prstGeom prst="rect">
            <a:avLst/>
          </a:prstGeom>
        </p:spPr>
      </p:pic>
      <p:sp>
        <p:nvSpPr>
          <p:cNvPr id="9" name="Text 3"/>
          <p:cNvSpPr/>
          <p:nvPr/>
        </p:nvSpPr>
        <p:spPr>
          <a:xfrm>
            <a:off x="4730591" y="2975967"/>
            <a:ext cx="2957513" cy="330398"/>
          </a:xfrm>
          <a:prstGeom prst="rect">
            <a:avLst/>
          </a:prstGeom>
          <a:noFill/>
          <a:ln/>
        </p:spPr>
        <p:txBody>
          <a:bodyPr wrap="none" lIns="0" tIns="0" rIns="0" bIns="0" rtlCol="0" anchor="t"/>
          <a:lstStyle/>
          <a:p>
            <a:pPr marL="0" indent="0" algn="l">
              <a:lnSpc>
                <a:spcPts val="2600"/>
              </a:lnSpc>
              <a:buNone/>
            </a:pPr>
            <a:r>
              <a:rPr lang="en-US" sz="2050" dirty="0">
                <a:solidFill>
                  <a:srgbClr val="504C49"/>
                </a:solidFill>
                <a:latin typeface="Platypi" pitchFamily="34" charset="0"/>
                <a:ea typeface="Platypi" pitchFamily="34" charset="-122"/>
                <a:cs typeface="Platypi" pitchFamily="34" charset="-120"/>
              </a:rPr>
              <a:t>Мережевий маркетинг</a:t>
            </a:r>
            <a:endParaRPr lang="en-US" sz="2050" dirty="0"/>
          </a:p>
        </p:txBody>
      </p:sp>
      <p:sp>
        <p:nvSpPr>
          <p:cNvPr id="10" name="Text 4"/>
          <p:cNvSpPr/>
          <p:nvPr/>
        </p:nvSpPr>
        <p:spPr>
          <a:xfrm>
            <a:off x="4730591" y="3433167"/>
            <a:ext cx="3673316" cy="1014770"/>
          </a:xfrm>
          <a:prstGeom prst="rect">
            <a:avLst/>
          </a:prstGeom>
          <a:noFill/>
          <a:ln/>
        </p:spPr>
        <p:txBody>
          <a:bodyPr wrap="square" lIns="0" tIns="0" rIns="0" bIns="0" rtlCol="0" anchor="t"/>
          <a:lstStyle/>
          <a:p>
            <a:pPr marL="0" indent="0" algn="l">
              <a:lnSpc>
                <a:spcPts val="2650"/>
              </a:lnSpc>
              <a:buNone/>
            </a:pPr>
            <a:r>
              <a:rPr lang="en-US" sz="1650" dirty="0">
                <a:solidFill>
                  <a:srgbClr val="504C49"/>
                </a:solidFill>
                <a:latin typeface="Source Serif Pro" pitchFamily="34" charset="0"/>
                <a:ea typeface="Source Serif Pro" pitchFamily="34" charset="-122"/>
                <a:cs typeface="Source Serif Pro" pitchFamily="34" charset="-120"/>
              </a:rPr>
              <a:t>Використання соціальних мереж та професійних спільнот для знаходження потрібних кандидатів.</a:t>
            </a:r>
            <a:endParaRPr lang="en-US" sz="1650" dirty="0"/>
          </a:p>
        </p:txBody>
      </p:sp>
      <p:pic>
        <p:nvPicPr>
          <p:cNvPr id="11" name="Image 4" descr="preencoded.png"/>
          <p:cNvPicPr>
            <a:picLocks noChangeAspect="1"/>
          </p:cNvPicPr>
          <p:nvPr/>
        </p:nvPicPr>
        <p:blipFill>
          <a:blip r:embed="rId6"/>
          <a:stretch>
            <a:fillRect/>
          </a:stretch>
        </p:blipFill>
        <p:spPr>
          <a:xfrm>
            <a:off x="740093" y="5082302"/>
            <a:ext cx="528638" cy="528638"/>
          </a:xfrm>
          <a:prstGeom prst="rect">
            <a:avLst/>
          </a:prstGeom>
        </p:spPr>
      </p:pic>
      <p:sp>
        <p:nvSpPr>
          <p:cNvPr id="12" name="Text 5"/>
          <p:cNvSpPr/>
          <p:nvPr/>
        </p:nvSpPr>
        <p:spPr>
          <a:xfrm>
            <a:off x="740093" y="5822394"/>
            <a:ext cx="3009424" cy="330398"/>
          </a:xfrm>
          <a:prstGeom prst="rect">
            <a:avLst/>
          </a:prstGeom>
          <a:noFill/>
          <a:ln/>
        </p:spPr>
        <p:txBody>
          <a:bodyPr wrap="none" lIns="0" tIns="0" rIns="0" bIns="0" rtlCol="0" anchor="t"/>
          <a:lstStyle/>
          <a:p>
            <a:pPr marL="0" indent="0" algn="l">
              <a:lnSpc>
                <a:spcPts val="2600"/>
              </a:lnSpc>
              <a:buNone/>
            </a:pPr>
            <a:r>
              <a:rPr lang="en-US" sz="2050" dirty="0">
                <a:solidFill>
                  <a:srgbClr val="504C49"/>
                </a:solidFill>
                <a:latin typeface="Platypi" pitchFamily="34" charset="0"/>
                <a:ea typeface="Platypi" pitchFamily="34" charset="-122"/>
                <a:cs typeface="Platypi" pitchFamily="34" charset="-120"/>
              </a:rPr>
              <a:t>Рекрутингові агентства</a:t>
            </a:r>
            <a:endParaRPr lang="en-US" sz="2050" dirty="0"/>
          </a:p>
        </p:txBody>
      </p:sp>
      <p:sp>
        <p:nvSpPr>
          <p:cNvPr id="13" name="Text 6"/>
          <p:cNvSpPr/>
          <p:nvPr/>
        </p:nvSpPr>
        <p:spPr>
          <a:xfrm>
            <a:off x="740093" y="6279594"/>
            <a:ext cx="3673316" cy="1353026"/>
          </a:xfrm>
          <a:prstGeom prst="rect">
            <a:avLst/>
          </a:prstGeom>
          <a:noFill/>
          <a:ln/>
        </p:spPr>
        <p:txBody>
          <a:bodyPr wrap="square" lIns="0" tIns="0" rIns="0" bIns="0" rtlCol="0" anchor="t"/>
          <a:lstStyle/>
          <a:p>
            <a:pPr marL="0" indent="0" algn="l">
              <a:lnSpc>
                <a:spcPts val="2650"/>
              </a:lnSpc>
              <a:buNone/>
            </a:pPr>
            <a:r>
              <a:rPr lang="en-US" sz="1650" dirty="0">
                <a:solidFill>
                  <a:srgbClr val="504C49"/>
                </a:solidFill>
                <a:latin typeface="Source Serif Pro" pitchFamily="34" charset="0"/>
                <a:ea typeface="Source Serif Pro" pitchFamily="34" charset="-122"/>
                <a:cs typeface="Source Serif Pro" pitchFamily="34" charset="-120"/>
              </a:rPr>
              <a:t>Звернення до професійних рекрутингових агентств, які забезпечують пошук і відбір персоналу.</a:t>
            </a:r>
            <a:endParaRPr lang="en-US" sz="1650" dirty="0"/>
          </a:p>
        </p:txBody>
      </p:sp>
      <p:pic>
        <p:nvPicPr>
          <p:cNvPr id="14" name="Image 5" descr="preencoded.png"/>
          <p:cNvPicPr>
            <a:picLocks noChangeAspect="1"/>
          </p:cNvPicPr>
          <p:nvPr/>
        </p:nvPicPr>
        <p:blipFill>
          <a:blip r:embed="rId7"/>
          <a:stretch>
            <a:fillRect/>
          </a:stretch>
        </p:blipFill>
        <p:spPr>
          <a:xfrm>
            <a:off x="4730591" y="5082302"/>
            <a:ext cx="528638" cy="528638"/>
          </a:xfrm>
          <a:prstGeom prst="rect">
            <a:avLst/>
          </a:prstGeom>
        </p:spPr>
      </p:pic>
      <p:sp>
        <p:nvSpPr>
          <p:cNvPr id="15" name="Text 7"/>
          <p:cNvSpPr/>
          <p:nvPr/>
        </p:nvSpPr>
        <p:spPr>
          <a:xfrm>
            <a:off x="4730591" y="5822394"/>
            <a:ext cx="3125510" cy="330398"/>
          </a:xfrm>
          <a:prstGeom prst="rect">
            <a:avLst/>
          </a:prstGeom>
          <a:noFill/>
          <a:ln/>
        </p:spPr>
        <p:txBody>
          <a:bodyPr wrap="none" lIns="0" tIns="0" rIns="0" bIns="0" rtlCol="0" anchor="t"/>
          <a:lstStyle/>
          <a:p>
            <a:pPr marL="0" indent="0" algn="l">
              <a:lnSpc>
                <a:spcPts val="2600"/>
              </a:lnSpc>
              <a:buNone/>
            </a:pPr>
            <a:r>
              <a:rPr lang="en-US" sz="2050" dirty="0">
                <a:solidFill>
                  <a:srgbClr val="504C49"/>
                </a:solidFill>
                <a:latin typeface="Platypi" pitchFamily="34" charset="0"/>
                <a:ea typeface="Platypi" pitchFamily="34" charset="-122"/>
                <a:cs typeface="Platypi" pitchFamily="34" charset="-120"/>
              </a:rPr>
              <a:t>Вищі навчальні заклади</a:t>
            </a:r>
            <a:endParaRPr lang="en-US" sz="2050" dirty="0"/>
          </a:p>
        </p:txBody>
      </p:sp>
      <p:sp>
        <p:nvSpPr>
          <p:cNvPr id="16" name="Text 8"/>
          <p:cNvSpPr/>
          <p:nvPr/>
        </p:nvSpPr>
        <p:spPr>
          <a:xfrm>
            <a:off x="4730591" y="6279594"/>
            <a:ext cx="3673316" cy="1014770"/>
          </a:xfrm>
          <a:prstGeom prst="rect">
            <a:avLst/>
          </a:prstGeom>
          <a:noFill/>
          <a:ln/>
        </p:spPr>
        <p:txBody>
          <a:bodyPr wrap="square" lIns="0" tIns="0" rIns="0" bIns="0" rtlCol="0" anchor="t"/>
          <a:lstStyle/>
          <a:p>
            <a:pPr marL="0" indent="0" algn="l">
              <a:lnSpc>
                <a:spcPts val="2650"/>
              </a:lnSpc>
              <a:buNone/>
            </a:pPr>
            <a:r>
              <a:rPr lang="en-US" sz="1650" dirty="0">
                <a:solidFill>
                  <a:srgbClr val="504C49"/>
                </a:solidFill>
                <a:latin typeface="Source Serif Pro" pitchFamily="34" charset="0"/>
                <a:ea typeface="Source Serif Pro" pitchFamily="34" charset="-122"/>
                <a:cs typeface="Source Serif Pro" pitchFamily="34" charset="-120"/>
              </a:rPr>
              <a:t>Співпраця з університетами та коледжами для набору молоді та талантливої працівників.</a:t>
            </a:r>
            <a:endParaRPr lang="en-US" sz="1650" dirty="0"/>
          </a:p>
        </p:txBody>
      </p:sp>
      <p:pic>
        <p:nvPicPr>
          <p:cNvPr id="20" name="Рисунок 19">
            <a:extLst>
              <a:ext uri="{FF2B5EF4-FFF2-40B4-BE49-F238E27FC236}">
                <a16:creationId xmlns:a16="http://schemas.microsoft.com/office/drawing/2014/main" id="{FE285007-59BC-6251-979E-BC86EE63B3C2}"/>
              </a:ext>
            </a:extLst>
          </p:cNvPr>
          <p:cNvPicPr>
            <a:picLocks noChangeAspect="1"/>
          </p:cNvPicPr>
          <p:nvPr/>
        </p:nvPicPr>
        <p:blipFill>
          <a:blip r:embed="rId8"/>
          <a:stretch>
            <a:fillRect/>
          </a:stretch>
        </p:blipFill>
        <p:spPr>
          <a:xfrm>
            <a:off x="9341763" y="2168493"/>
            <a:ext cx="5090874" cy="3442447"/>
          </a:xfrm>
          <a:prstGeom prst="rect">
            <a:avLst/>
          </a:prstGeom>
        </p:spPr>
      </p:pic>
    </p:spTree>
    <p:extLst>
      <p:ext uri="{BB962C8B-B14F-4D97-AF65-F5344CB8AC3E}">
        <p14:creationId xmlns:p14="http://schemas.microsoft.com/office/powerpoint/2010/main" val="1560174814"/>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0"/>
          <p:cNvSpPr/>
          <p:nvPr/>
        </p:nvSpPr>
        <p:spPr>
          <a:xfrm>
            <a:off x="6280190" y="743903"/>
            <a:ext cx="7556421" cy="1417558"/>
          </a:xfrm>
          <a:prstGeom prst="rect">
            <a:avLst/>
          </a:prstGeom>
          <a:noFill/>
          <a:ln/>
        </p:spPr>
        <p:txBody>
          <a:bodyPr wrap="square" lIns="0" tIns="0" rIns="0" bIns="0" rtlCol="0" anchor="t"/>
          <a:lstStyle/>
          <a:p>
            <a:pPr marL="0" indent="0">
              <a:lnSpc>
                <a:spcPts val="5550"/>
              </a:lnSpc>
              <a:buNone/>
            </a:pPr>
            <a:r>
              <a:rPr lang="en-US" sz="4450" dirty="0" err="1">
                <a:solidFill>
                  <a:schemeClr val="accent1">
                    <a:lumMod val="50000"/>
                  </a:schemeClr>
                </a:solidFill>
                <a:latin typeface="Platypi" pitchFamily="34" charset="0"/>
                <a:ea typeface="Platypi" pitchFamily="34" charset="-122"/>
                <a:cs typeface="Platypi" pitchFamily="34" charset="-120"/>
              </a:rPr>
              <a:t>Процедура</a:t>
            </a:r>
            <a:r>
              <a:rPr lang="en-US" sz="4450" dirty="0">
                <a:solidFill>
                  <a:schemeClr val="accent1">
                    <a:lumMod val="50000"/>
                  </a:schemeClr>
                </a:solidFill>
                <a:latin typeface="Platypi" pitchFamily="34" charset="0"/>
                <a:ea typeface="Platypi" pitchFamily="34" charset="-122"/>
                <a:cs typeface="Platypi" pitchFamily="34" charset="-120"/>
              </a:rPr>
              <a:t> </a:t>
            </a:r>
            <a:r>
              <a:rPr lang="en-US" sz="4450" dirty="0" err="1">
                <a:solidFill>
                  <a:schemeClr val="accent1">
                    <a:lumMod val="50000"/>
                  </a:schemeClr>
                </a:solidFill>
                <a:latin typeface="Platypi" pitchFamily="34" charset="0"/>
                <a:ea typeface="Platypi" pitchFamily="34" charset="-122"/>
                <a:cs typeface="Platypi" pitchFamily="34" charset="-120"/>
              </a:rPr>
              <a:t>відбору</a:t>
            </a:r>
            <a:r>
              <a:rPr lang="en-US" sz="4450" dirty="0">
                <a:solidFill>
                  <a:schemeClr val="accent1">
                    <a:lumMod val="50000"/>
                  </a:schemeClr>
                </a:solidFill>
                <a:latin typeface="Platypi" pitchFamily="34" charset="0"/>
                <a:ea typeface="Platypi" pitchFamily="34" charset="-122"/>
                <a:cs typeface="Platypi" pitchFamily="34" charset="-120"/>
              </a:rPr>
              <a:t> </a:t>
            </a:r>
            <a:r>
              <a:rPr lang="en-US" sz="4450" dirty="0" err="1">
                <a:solidFill>
                  <a:schemeClr val="accent1">
                    <a:lumMod val="50000"/>
                  </a:schemeClr>
                </a:solidFill>
                <a:latin typeface="Platypi" pitchFamily="34" charset="0"/>
                <a:ea typeface="Platypi" pitchFamily="34" charset="-122"/>
                <a:cs typeface="Platypi" pitchFamily="34" charset="-120"/>
              </a:rPr>
              <a:t>персоналу</a:t>
            </a:r>
            <a:endParaRPr lang="en-US" sz="4450" dirty="0">
              <a:solidFill>
                <a:schemeClr val="accent1">
                  <a:lumMod val="50000"/>
                </a:schemeClr>
              </a:solidFill>
            </a:endParaRPr>
          </a:p>
        </p:txBody>
      </p:sp>
      <p:sp>
        <p:nvSpPr>
          <p:cNvPr id="5" name="Shape 1"/>
          <p:cNvSpPr/>
          <p:nvPr/>
        </p:nvSpPr>
        <p:spPr>
          <a:xfrm>
            <a:off x="6280190" y="2756773"/>
            <a:ext cx="510302" cy="510302"/>
          </a:xfrm>
          <a:prstGeom prst="roundRect">
            <a:avLst>
              <a:gd name="adj" fmla="val 6667"/>
            </a:avLst>
          </a:prstGeom>
          <a:solidFill>
            <a:srgbClr val="F9F7F7"/>
          </a:solidFill>
          <a:ln/>
        </p:spPr>
      </p:sp>
      <p:sp>
        <p:nvSpPr>
          <p:cNvPr id="6" name="Text 2"/>
          <p:cNvSpPr/>
          <p:nvPr/>
        </p:nvSpPr>
        <p:spPr>
          <a:xfrm>
            <a:off x="6458903" y="2841784"/>
            <a:ext cx="152757" cy="340281"/>
          </a:xfrm>
          <a:prstGeom prst="rect">
            <a:avLst/>
          </a:prstGeom>
          <a:noFill/>
          <a:ln/>
        </p:spPr>
        <p:txBody>
          <a:bodyPr wrap="none" lIns="0" tIns="0" rIns="0" bIns="0" rtlCol="0" anchor="t"/>
          <a:lstStyle/>
          <a:p>
            <a:pPr marL="0" indent="0" algn="ctr">
              <a:lnSpc>
                <a:spcPts val="2650"/>
              </a:lnSpc>
              <a:buNone/>
            </a:pPr>
            <a:r>
              <a:rPr lang="en-US" sz="2650" dirty="0">
                <a:solidFill>
                  <a:srgbClr val="504C49"/>
                </a:solidFill>
                <a:latin typeface="Platypi" pitchFamily="34" charset="0"/>
                <a:ea typeface="Platypi" pitchFamily="34" charset="-122"/>
                <a:cs typeface="Platypi" pitchFamily="34" charset="-120"/>
              </a:rPr>
              <a:t>1</a:t>
            </a:r>
            <a:endParaRPr lang="en-US" sz="2650" dirty="0"/>
          </a:p>
        </p:txBody>
      </p:sp>
      <p:sp>
        <p:nvSpPr>
          <p:cNvPr id="7" name="Text 3"/>
          <p:cNvSpPr/>
          <p:nvPr/>
        </p:nvSpPr>
        <p:spPr>
          <a:xfrm>
            <a:off x="7017306" y="2756773"/>
            <a:ext cx="2835235" cy="354330"/>
          </a:xfrm>
          <a:prstGeom prst="rect">
            <a:avLst/>
          </a:prstGeom>
          <a:noFill/>
          <a:ln/>
        </p:spPr>
        <p:txBody>
          <a:bodyPr wrap="none" lIns="0" tIns="0" rIns="0" bIns="0" rtlCol="0" anchor="t"/>
          <a:lstStyle/>
          <a:p>
            <a:pPr marL="0" indent="0">
              <a:lnSpc>
                <a:spcPts val="2750"/>
              </a:lnSpc>
              <a:buNone/>
            </a:pPr>
            <a:r>
              <a:rPr lang="en-US" sz="2200" dirty="0">
                <a:solidFill>
                  <a:srgbClr val="504C49"/>
                </a:solidFill>
                <a:latin typeface="Platypi" pitchFamily="34" charset="0"/>
                <a:ea typeface="Platypi" pitchFamily="34" charset="-122"/>
                <a:cs typeface="Platypi" pitchFamily="34" charset="-120"/>
              </a:rPr>
              <a:t>Попередній відбір</a:t>
            </a:r>
            <a:endParaRPr lang="en-US" sz="2200" dirty="0"/>
          </a:p>
        </p:txBody>
      </p:sp>
      <p:sp>
        <p:nvSpPr>
          <p:cNvPr id="8" name="Text 4"/>
          <p:cNvSpPr/>
          <p:nvPr/>
        </p:nvSpPr>
        <p:spPr>
          <a:xfrm>
            <a:off x="7017306" y="3247192"/>
            <a:ext cx="2927747" cy="1451610"/>
          </a:xfrm>
          <a:prstGeom prst="rect">
            <a:avLst/>
          </a:prstGeom>
          <a:noFill/>
          <a:ln/>
        </p:spPr>
        <p:txBody>
          <a:bodyPr wrap="square" lIns="0" tIns="0" rIns="0" bIns="0" rtlCol="0" anchor="t"/>
          <a:lstStyle/>
          <a:p>
            <a:pPr marL="0" indent="0">
              <a:lnSpc>
                <a:spcPts val="2850"/>
              </a:lnSpc>
              <a:buNone/>
            </a:pPr>
            <a:r>
              <a:rPr lang="en-US" sz="1750" dirty="0">
                <a:solidFill>
                  <a:srgbClr val="504C49"/>
                </a:solidFill>
                <a:latin typeface="Source Serif Pro" pitchFamily="34" charset="0"/>
                <a:ea typeface="Source Serif Pro" pitchFamily="34" charset="-122"/>
                <a:cs typeface="Source Serif Pro" pitchFamily="34" charset="-120"/>
              </a:rPr>
              <a:t>Використання фільтрів для відбору резюме, які відповідають вимогам вакансії.</a:t>
            </a:r>
            <a:endParaRPr lang="en-US" sz="1750" dirty="0"/>
          </a:p>
        </p:txBody>
      </p:sp>
      <p:sp>
        <p:nvSpPr>
          <p:cNvPr id="9" name="Shape 5"/>
          <p:cNvSpPr/>
          <p:nvPr/>
        </p:nvSpPr>
        <p:spPr>
          <a:xfrm>
            <a:off x="10171867" y="2756773"/>
            <a:ext cx="510302" cy="510302"/>
          </a:xfrm>
          <a:prstGeom prst="roundRect">
            <a:avLst>
              <a:gd name="adj" fmla="val 6667"/>
            </a:avLst>
          </a:prstGeom>
          <a:solidFill>
            <a:srgbClr val="F9F7F7"/>
          </a:solidFill>
          <a:ln/>
        </p:spPr>
      </p:sp>
      <p:sp>
        <p:nvSpPr>
          <p:cNvPr id="10" name="Text 6"/>
          <p:cNvSpPr/>
          <p:nvPr/>
        </p:nvSpPr>
        <p:spPr>
          <a:xfrm>
            <a:off x="10317123" y="2841784"/>
            <a:ext cx="219789" cy="340281"/>
          </a:xfrm>
          <a:prstGeom prst="rect">
            <a:avLst/>
          </a:prstGeom>
          <a:noFill/>
          <a:ln/>
        </p:spPr>
        <p:txBody>
          <a:bodyPr wrap="none" lIns="0" tIns="0" rIns="0" bIns="0" rtlCol="0" anchor="t"/>
          <a:lstStyle/>
          <a:p>
            <a:pPr marL="0" indent="0" algn="ctr">
              <a:lnSpc>
                <a:spcPts val="2650"/>
              </a:lnSpc>
              <a:buNone/>
            </a:pPr>
            <a:r>
              <a:rPr lang="en-US" sz="2650" dirty="0">
                <a:solidFill>
                  <a:srgbClr val="504C49"/>
                </a:solidFill>
                <a:latin typeface="Platypi" pitchFamily="34" charset="0"/>
                <a:ea typeface="Platypi" pitchFamily="34" charset="-122"/>
                <a:cs typeface="Platypi" pitchFamily="34" charset="-120"/>
              </a:rPr>
              <a:t>2</a:t>
            </a:r>
            <a:endParaRPr lang="en-US" sz="2650" dirty="0"/>
          </a:p>
        </p:txBody>
      </p:sp>
      <p:sp>
        <p:nvSpPr>
          <p:cNvPr id="11" name="Text 7"/>
          <p:cNvSpPr/>
          <p:nvPr/>
        </p:nvSpPr>
        <p:spPr>
          <a:xfrm>
            <a:off x="10908983" y="2756773"/>
            <a:ext cx="2835235" cy="354330"/>
          </a:xfrm>
          <a:prstGeom prst="rect">
            <a:avLst/>
          </a:prstGeom>
          <a:noFill/>
          <a:ln/>
        </p:spPr>
        <p:txBody>
          <a:bodyPr wrap="none" lIns="0" tIns="0" rIns="0" bIns="0" rtlCol="0" anchor="t"/>
          <a:lstStyle/>
          <a:p>
            <a:pPr marL="0" indent="0">
              <a:lnSpc>
                <a:spcPts val="2750"/>
              </a:lnSpc>
              <a:buNone/>
            </a:pPr>
            <a:r>
              <a:rPr lang="en-US" sz="2200" dirty="0">
                <a:solidFill>
                  <a:srgbClr val="504C49"/>
                </a:solidFill>
                <a:latin typeface="Platypi" pitchFamily="34" charset="0"/>
                <a:ea typeface="Platypi" pitchFamily="34" charset="-122"/>
                <a:cs typeface="Platypi" pitchFamily="34" charset="-120"/>
              </a:rPr>
              <a:t>Тестування</a:t>
            </a:r>
            <a:endParaRPr lang="en-US" sz="2200" dirty="0"/>
          </a:p>
        </p:txBody>
      </p:sp>
      <p:sp>
        <p:nvSpPr>
          <p:cNvPr id="12" name="Text 8"/>
          <p:cNvSpPr/>
          <p:nvPr/>
        </p:nvSpPr>
        <p:spPr>
          <a:xfrm>
            <a:off x="10908983" y="3247192"/>
            <a:ext cx="2927747" cy="1451610"/>
          </a:xfrm>
          <a:prstGeom prst="rect">
            <a:avLst/>
          </a:prstGeom>
          <a:noFill/>
          <a:ln/>
        </p:spPr>
        <p:txBody>
          <a:bodyPr wrap="square" lIns="0" tIns="0" rIns="0" bIns="0" rtlCol="0" anchor="t"/>
          <a:lstStyle/>
          <a:p>
            <a:pPr marL="0" indent="0">
              <a:lnSpc>
                <a:spcPts val="2850"/>
              </a:lnSpc>
              <a:buNone/>
            </a:pPr>
            <a:r>
              <a:rPr lang="en-US" sz="1750" dirty="0">
                <a:solidFill>
                  <a:srgbClr val="504C49"/>
                </a:solidFill>
                <a:latin typeface="Source Serif Pro" pitchFamily="34" charset="0"/>
                <a:ea typeface="Source Serif Pro" pitchFamily="34" charset="-122"/>
                <a:cs typeface="Source Serif Pro" pitchFamily="34" charset="-120"/>
              </a:rPr>
              <a:t>Проведення тестів для оцінки знань, навичок та особистісних якостей кандидатів.</a:t>
            </a:r>
            <a:endParaRPr lang="en-US" sz="1750" dirty="0"/>
          </a:p>
        </p:txBody>
      </p:sp>
      <p:sp>
        <p:nvSpPr>
          <p:cNvPr id="13" name="Shape 9"/>
          <p:cNvSpPr/>
          <p:nvPr/>
        </p:nvSpPr>
        <p:spPr>
          <a:xfrm>
            <a:off x="6280190" y="5180767"/>
            <a:ext cx="510302" cy="510302"/>
          </a:xfrm>
          <a:prstGeom prst="roundRect">
            <a:avLst>
              <a:gd name="adj" fmla="val 6667"/>
            </a:avLst>
          </a:prstGeom>
          <a:solidFill>
            <a:srgbClr val="F9F7F7"/>
          </a:solidFill>
          <a:ln/>
        </p:spPr>
      </p:sp>
      <p:sp>
        <p:nvSpPr>
          <p:cNvPr id="14" name="Text 10"/>
          <p:cNvSpPr/>
          <p:nvPr/>
        </p:nvSpPr>
        <p:spPr>
          <a:xfrm>
            <a:off x="6429137" y="5265777"/>
            <a:ext cx="212288" cy="340281"/>
          </a:xfrm>
          <a:prstGeom prst="rect">
            <a:avLst/>
          </a:prstGeom>
          <a:noFill/>
          <a:ln/>
        </p:spPr>
        <p:txBody>
          <a:bodyPr wrap="none" lIns="0" tIns="0" rIns="0" bIns="0" rtlCol="0" anchor="t"/>
          <a:lstStyle/>
          <a:p>
            <a:pPr marL="0" indent="0" algn="ctr">
              <a:lnSpc>
                <a:spcPts val="2650"/>
              </a:lnSpc>
              <a:buNone/>
            </a:pPr>
            <a:r>
              <a:rPr lang="en-US" sz="2650" dirty="0">
                <a:solidFill>
                  <a:srgbClr val="504C49"/>
                </a:solidFill>
                <a:latin typeface="Platypi" pitchFamily="34" charset="0"/>
                <a:ea typeface="Platypi" pitchFamily="34" charset="-122"/>
                <a:cs typeface="Platypi" pitchFamily="34" charset="-120"/>
              </a:rPr>
              <a:t>3</a:t>
            </a:r>
            <a:endParaRPr lang="en-US" sz="2650" dirty="0"/>
          </a:p>
        </p:txBody>
      </p:sp>
      <p:sp>
        <p:nvSpPr>
          <p:cNvPr id="15" name="Text 11"/>
          <p:cNvSpPr/>
          <p:nvPr/>
        </p:nvSpPr>
        <p:spPr>
          <a:xfrm>
            <a:off x="7017306" y="5180767"/>
            <a:ext cx="2835235" cy="354330"/>
          </a:xfrm>
          <a:prstGeom prst="rect">
            <a:avLst/>
          </a:prstGeom>
          <a:noFill/>
          <a:ln/>
        </p:spPr>
        <p:txBody>
          <a:bodyPr wrap="none" lIns="0" tIns="0" rIns="0" bIns="0" rtlCol="0" anchor="t"/>
          <a:lstStyle/>
          <a:p>
            <a:pPr marL="0" indent="0">
              <a:lnSpc>
                <a:spcPts val="2750"/>
              </a:lnSpc>
              <a:buNone/>
            </a:pPr>
            <a:r>
              <a:rPr lang="en-US" sz="2200" dirty="0">
                <a:solidFill>
                  <a:srgbClr val="504C49"/>
                </a:solidFill>
                <a:latin typeface="Platypi" pitchFamily="34" charset="0"/>
                <a:ea typeface="Platypi" pitchFamily="34" charset="-122"/>
                <a:cs typeface="Platypi" pitchFamily="34" charset="-120"/>
              </a:rPr>
              <a:t>Співбесіди</a:t>
            </a:r>
            <a:endParaRPr lang="en-US" sz="2200" dirty="0"/>
          </a:p>
        </p:txBody>
      </p:sp>
      <p:sp>
        <p:nvSpPr>
          <p:cNvPr id="16" name="Text 12"/>
          <p:cNvSpPr/>
          <p:nvPr/>
        </p:nvSpPr>
        <p:spPr>
          <a:xfrm>
            <a:off x="7017306" y="5671185"/>
            <a:ext cx="2927747" cy="1814513"/>
          </a:xfrm>
          <a:prstGeom prst="rect">
            <a:avLst/>
          </a:prstGeom>
          <a:noFill/>
          <a:ln/>
        </p:spPr>
        <p:txBody>
          <a:bodyPr wrap="square" lIns="0" tIns="0" rIns="0" bIns="0" rtlCol="0" anchor="t"/>
          <a:lstStyle/>
          <a:p>
            <a:pPr marL="0" indent="0">
              <a:lnSpc>
                <a:spcPts val="2850"/>
              </a:lnSpc>
              <a:buNone/>
            </a:pPr>
            <a:r>
              <a:rPr lang="en-US" sz="1750" dirty="0">
                <a:solidFill>
                  <a:srgbClr val="504C49"/>
                </a:solidFill>
                <a:latin typeface="Source Serif Pro" pitchFamily="34" charset="0"/>
                <a:ea typeface="Source Serif Pro" pitchFamily="34" charset="-122"/>
                <a:cs typeface="Source Serif Pro" pitchFamily="34" charset="-120"/>
              </a:rPr>
              <a:t>Проведення індивідуальних або групових співбесід з кандидатами для оцінки їх досвіду і мотивації.</a:t>
            </a:r>
            <a:endParaRPr lang="en-US" sz="1750" dirty="0"/>
          </a:p>
        </p:txBody>
      </p:sp>
      <p:sp>
        <p:nvSpPr>
          <p:cNvPr id="17" name="Shape 13"/>
          <p:cNvSpPr/>
          <p:nvPr/>
        </p:nvSpPr>
        <p:spPr>
          <a:xfrm>
            <a:off x="10171867" y="5180767"/>
            <a:ext cx="510302" cy="510302"/>
          </a:xfrm>
          <a:prstGeom prst="roundRect">
            <a:avLst>
              <a:gd name="adj" fmla="val 6667"/>
            </a:avLst>
          </a:prstGeom>
          <a:solidFill>
            <a:srgbClr val="F9F7F7"/>
          </a:solidFill>
          <a:ln/>
        </p:spPr>
      </p:sp>
      <p:sp>
        <p:nvSpPr>
          <p:cNvPr id="18" name="Text 14"/>
          <p:cNvSpPr/>
          <p:nvPr/>
        </p:nvSpPr>
        <p:spPr>
          <a:xfrm>
            <a:off x="10313670" y="5265777"/>
            <a:ext cx="226576" cy="340281"/>
          </a:xfrm>
          <a:prstGeom prst="rect">
            <a:avLst/>
          </a:prstGeom>
          <a:noFill/>
          <a:ln/>
        </p:spPr>
        <p:txBody>
          <a:bodyPr wrap="none" lIns="0" tIns="0" rIns="0" bIns="0" rtlCol="0" anchor="t"/>
          <a:lstStyle/>
          <a:p>
            <a:pPr marL="0" indent="0" algn="ctr">
              <a:lnSpc>
                <a:spcPts val="2650"/>
              </a:lnSpc>
              <a:buNone/>
            </a:pPr>
            <a:r>
              <a:rPr lang="en-US" sz="2650" dirty="0">
                <a:solidFill>
                  <a:srgbClr val="504C49"/>
                </a:solidFill>
                <a:latin typeface="Platypi" pitchFamily="34" charset="0"/>
                <a:ea typeface="Platypi" pitchFamily="34" charset="-122"/>
                <a:cs typeface="Platypi" pitchFamily="34" charset="-120"/>
              </a:rPr>
              <a:t>4</a:t>
            </a:r>
            <a:endParaRPr lang="en-US" sz="2650" dirty="0"/>
          </a:p>
        </p:txBody>
      </p:sp>
      <p:sp>
        <p:nvSpPr>
          <p:cNvPr id="19" name="Text 15"/>
          <p:cNvSpPr/>
          <p:nvPr/>
        </p:nvSpPr>
        <p:spPr>
          <a:xfrm>
            <a:off x="10908983" y="5180767"/>
            <a:ext cx="2927747" cy="708660"/>
          </a:xfrm>
          <a:prstGeom prst="rect">
            <a:avLst/>
          </a:prstGeom>
          <a:noFill/>
          <a:ln/>
        </p:spPr>
        <p:txBody>
          <a:bodyPr wrap="square" lIns="0" tIns="0" rIns="0" bIns="0" rtlCol="0" anchor="t"/>
          <a:lstStyle/>
          <a:p>
            <a:pPr marL="0" indent="0">
              <a:lnSpc>
                <a:spcPts val="2750"/>
              </a:lnSpc>
              <a:buNone/>
            </a:pPr>
            <a:r>
              <a:rPr lang="en-US" sz="2200" dirty="0">
                <a:solidFill>
                  <a:srgbClr val="504C49"/>
                </a:solidFill>
                <a:latin typeface="Platypi" pitchFamily="34" charset="0"/>
                <a:ea typeface="Platypi" pitchFamily="34" charset="-122"/>
                <a:cs typeface="Platypi" pitchFamily="34" charset="-120"/>
              </a:rPr>
              <a:t>Перевірка рекомендацій</a:t>
            </a:r>
            <a:endParaRPr lang="en-US" sz="2200" dirty="0"/>
          </a:p>
        </p:txBody>
      </p:sp>
      <p:sp>
        <p:nvSpPr>
          <p:cNvPr id="20" name="Text 16"/>
          <p:cNvSpPr/>
          <p:nvPr/>
        </p:nvSpPr>
        <p:spPr>
          <a:xfrm>
            <a:off x="10908983" y="6025515"/>
            <a:ext cx="2927747" cy="1451610"/>
          </a:xfrm>
          <a:prstGeom prst="rect">
            <a:avLst/>
          </a:prstGeom>
          <a:noFill/>
          <a:ln/>
        </p:spPr>
        <p:txBody>
          <a:bodyPr wrap="square" lIns="0" tIns="0" rIns="0" bIns="0" rtlCol="0" anchor="t"/>
          <a:lstStyle/>
          <a:p>
            <a:pPr marL="0" indent="0">
              <a:lnSpc>
                <a:spcPts val="2850"/>
              </a:lnSpc>
              <a:buNone/>
            </a:pPr>
            <a:r>
              <a:rPr lang="en-US" sz="1750" dirty="0">
                <a:solidFill>
                  <a:srgbClr val="504C49"/>
                </a:solidFill>
                <a:latin typeface="Source Serif Pro" pitchFamily="34" charset="0"/>
                <a:ea typeface="Source Serif Pro" pitchFamily="34" charset="-122"/>
                <a:cs typeface="Source Serif Pro" pitchFamily="34" charset="-120"/>
              </a:rPr>
              <a:t>Зв'язок з попередніми роботодавцями для перевірки інформації про кандидата.</a:t>
            </a:r>
            <a:endParaRPr lang="en-US" sz="1750" dirty="0"/>
          </a:p>
        </p:txBody>
      </p:sp>
      <p:pic>
        <p:nvPicPr>
          <p:cNvPr id="21" name="Image 0" descr="preencoded.png">
            <a:extLst>
              <a:ext uri="{FF2B5EF4-FFF2-40B4-BE49-F238E27FC236}">
                <a16:creationId xmlns:a16="http://schemas.microsoft.com/office/drawing/2014/main" id="{413ECA1D-EA75-7A86-2007-649CA4FBAC83}"/>
              </a:ext>
            </a:extLst>
          </p:cNvPr>
          <p:cNvPicPr>
            <a:picLocks noChangeAspect="1"/>
          </p:cNvPicPr>
          <p:nvPr/>
        </p:nvPicPr>
        <p:blipFill>
          <a:blip r:embed="rId3"/>
          <a:stretch>
            <a:fillRect/>
          </a:stretch>
        </p:blipFill>
        <p:spPr>
          <a:xfrm>
            <a:off x="0" y="7709774"/>
            <a:ext cx="14630400" cy="511134"/>
          </a:xfrm>
          <a:prstGeom prst="rect">
            <a:avLst/>
          </a:prstGeom>
        </p:spPr>
      </p:pic>
      <p:pic>
        <p:nvPicPr>
          <p:cNvPr id="22" name="Image 0" descr="preencoded.png"/>
          <p:cNvPicPr>
            <a:picLocks noChangeAspect="1"/>
          </p:cNvPicPr>
          <p:nvPr/>
        </p:nvPicPr>
        <p:blipFill>
          <a:blip r:embed="rId4"/>
          <a:stretch>
            <a:fillRect/>
          </a:stretch>
        </p:blipFill>
        <p:spPr>
          <a:xfrm>
            <a:off x="0" y="0"/>
            <a:ext cx="5486400" cy="8229600"/>
          </a:xfrm>
          <a:prstGeom prst="rect">
            <a:avLst/>
          </a:prstGeom>
        </p:spPr>
      </p:pic>
      <p:pic>
        <p:nvPicPr>
          <p:cNvPr id="23" name="Image 1" descr="preencoded.png"/>
          <p:cNvPicPr>
            <a:picLocks noChangeAspect="1"/>
          </p:cNvPicPr>
          <p:nvPr/>
        </p:nvPicPr>
        <p:blipFill>
          <a:blip r:embed="rId5"/>
          <a:stretch>
            <a:fillRect/>
          </a:stretch>
        </p:blipFill>
        <p:spPr>
          <a:xfrm>
            <a:off x="283488" y="1659017"/>
            <a:ext cx="4919424" cy="4919424"/>
          </a:xfrm>
          <a:prstGeom prst="rect">
            <a:avLst/>
          </a:prstGeom>
        </p:spPr>
      </p:pic>
    </p:spTree>
    <p:extLst>
      <p:ext uri="{BB962C8B-B14F-4D97-AF65-F5344CB8AC3E}">
        <p14:creationId xmlns:p14="http://schemas.microsoft.com/office/powerpoint/2010/main" val="1382864578"/>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Рисунок 2">
            <a:extLst>
              <a:ext uri="{FF2B5EF4-FFF2-40B4-BE49-F238E27FC236}">
                <a16:creationId xmlns:a16="http://schemas.microsoft.com/office/drawing/2014/main" id="{65CD7AB1-2847-E6EF-60C1-5008013EF1E0}"/>
              </a:ext>
            </a:extLst>
          </p:cNvPr>
          <p:cNvPicPr>
            <a:picLocks noChangeAspect="1"/>
          </p:cNvPicPr>
          <p:nvPr/>
        </p:nvPicPr>
        <p:blipFill>
          <a:blip r:embed="rId2"/>
          <a:stretch>
            <a:fillRect/>
          </a:stretch>
        </p:blipFill>
        <p:spPr>
          <a:xfrm>
            <a:off x="2438400" y="1515147"/>
            <a:ext cx="9753600" cy="4067175"/>
          </a:xfrm>
          <a:prstGeom prst="rect">
            <a:avLst/>
          </a:prstGeom>
        </p:spPr>
      </p:pic>
      <p:sp>
        <p:nvSpPr>
          <p:cNvPr id="4" name="Text 0">
            <a:extLst>
              <a:ext uri="{FF2B5EF4-FFF2-40B4-BE49-F238E27FC236}">
                <a16:creationId xmlns:a16="http://schemas.microsoft.com/office/drawing/2014/main" id="{F55B616F-B1C4-AAC1-EAEC-F3246FADA9B2}"/>
              </a:ext>
            </a:extLst>
          </p:cNvPr>
          <p:cNvSpPr/>
          <p:nvPr/>
        </p:nvSpPr>
        <p:spPr>
          <a:xfrm>
            <a:off x="4110822" y="5927085"/>
            <a:ext cx="7663815" cy="1321832"/>
          </a:xfrm>
          <a:prstGeom prst="rect">
            <a:avLst/>
          </a:prstGeom>
          <a:noFill/>
          <a:ln/>
        </p:spPr>
        <p:txBody>
          <a:bodyPr wrap="square" lIns="0" tIns="0" rIns="0" bIns="0" rtlCol="0" anchor="t"/>
          <a:lstStyle/>
          <a:p>
            <a:pPr marL="0" indent="0" algn="ctr">
              <a:lnSpc>
                <a:spcPts val="5200"/>
              </a:lnSpc>
              <a:buNone/>
            </a:pPr>
            <a:r>
              <a:rPr lang="uk-UA" sz="4150" dirty="0">
                <a:solidFill>
                  <a:schemeClr val="accent1">
                    <a:lumMod val="50000"/>
                  </a:schemeClr>
                </a:solidFill>
                <a:latin typeface="Platypi" pitchFamily="34" charset="0"/>
                <a:ea typeface="Platypi" pitchFamily="34" charset="-122"/>
                <a:cs typeface="Platypi" pitchFamily="34" charset="-120"/>
              </a:rPr>
              <a:t>Ключові способи пошуку персоналу</a:t>
            </a:r>
            <a:endParaRPr lang="en-US" sz="4150" dirty="0">
              <a:solidFill>
                <a:schemeClr val="accent1">
                  <a:lumMod val="50000"/>
                </a:schemeClr>
              </a:solidFill>
            </a:endParaRPr>
          </a:p>
        </p:txBody>
      </p:sp>
      <p:sp>
        <p:nvSpPr>
          <p:cNvPr id="5" name="Text 1">
            <a:extLst>
              <a:ext uri="{FF2B5EF4-FFF2-40B4-BE49-F238E27FC236}">
                <a16:creationId xmlns:a16="http://schemas.microsoft.com/office/drawing/2014/main" id="{20D6B531-47CE-F002-6396-35E18A591D1A}"/>
              </a:ext>
            </a:extLst>
          </p:cNvPr>
          <p:cNvSpPr/>
          <p:nvPr/>
        </p:nvSpPr>
        <p:spPr>
          <a:xfrm>
            <a:off x="542778" y="449188"/>
            <a:ext cx="2861072" cy="354330"/>
          </a:xfrm>
          <a:prstGeom prst="rect">
            <a:avLst/>
          </a:prstGeom>
          <a:noFill/>
          <a:ln/>
        </p:spPr>
        <p:txBody>
          <a:bodyPr wrap="none" lIns="0" tIns="0" rIns="0" bIns="0" rtlCol="0" anchor="t"/>
          <a:lstStyle/>
          <a:p>
            <a:pPr marL="0" indent="0" algn="l">
              <a:lnSpc>
                <a:spcPts val="2750"/>
              </a:lnSpc>
              <a:buNone/>
            </a:pPr>
            <a:r>
              <a:rPr lang="uk-UA" sz="2200" dirty="0" err="1">
                <a:solidFill>
                  <a:srgbClr val="504C49"/>
                </a:solidFill>
                <a:latin typeface="Platypi" pitchFamily="34" charset="0"/>
                <a:ea typeface="Platypi" pitchFamily="34" charset="-122"/>
                <a:cs typeface="Platypi" pitchFamily="34" charset="-120"/>
              </a:rPr>
              <a:t>Рекрутинг</a:t>
            </a:r>
            <a:endParaRPr lang="en-US" sz="2200" dirty="0"/>
          </a:p>
        </p:txBody>
      </p:sp>
      <p:sp>
        <p:nvSpPr>
          <p:cNvPr id="6" name="Text 2">
            <a:extLst>
              <a:ext uri="{FF2B5EF4-FFF2-40B4-BE49-F238E27FC236}">
                <a16:creationId xmlns:a16="http://schemas.microsoft.com/office/drawing/2014/main" id="{4AEE28C5-D766-1738-4F2B-7089C15D73EC}"/>
              </a:ext>
            </a:extLst>
          </p:cNvPr>
          <p:cNvSpPr/>
          <p:nvPr/>
        </p:nvSpPr>
        <p:spPr>
          <a:xfrm>
            <a:off x="542778" y="901615"/>
            <a:ext cx="3631525" cy="1062276"/>
          </a:xfrm>
          <a:prstGeom prst="rect">
            <a:avLst/>
          </a:prstGeom>
          <a:noFill/>
          <a:ln/>
        </p:spPr>
        <p:txBody>
          <a:bodyPr wrap="square" lIns="0" tIns="0" rIns="0" bIns="0" rtlCol="0" anchor="t"/>
          <a:lstStyle/>
          <a:p>
            <a:pPr marL="0" indent="0" algn="l">
              <a:lnSpc>
                <a:spcPts val="2750"/>
              </a:lnSpc>
              <a:buNone/>
            </a:pPr>
            <a:r>
              <a:rPr lang="uk-UA" sz="1750" dirty="0">
                <a:solidFill>
                  <a:srgbClr val="504C49"/>
                </a:solidFill>
                <a:latin typeface="Source Serif Pro" pitchFamily="34" charset="0"/>
                <a:ea typeface="Source Serif Pro" pitchFamily="34" charset="-122"/>
              </a:rPr>
              <a:t>традиційний метод пошуку кандидатів для масових вакансій, що включає роботу з великою кількістю претендентів</a:t>
            </a:r>
            <a:endParaRPr lang="en-US" sz="1750" dirty="0">
              <a:solidFill>
                <a:srgbClr val="504C49"/>
              </a:solidFill>
              <a:latin typeface="Source Serif Pro" pitchFamily="34" charset="0"/>
              <a:ea typeface="Source Serif Pro" pitchFamily="34" charset="-122"/>
            </a:endParaRPr>
          </a:p>
        </p:txBody>
      </p:sp>
      <p:sp>
        <p:nvSpPr>
          <p:cNvPr id="7" name="Text 1">
            <a:extLst>
              <a:ext uri="{FF2B5EF4-FFF2-40B4-BE49-F238E27FC236}">
                <a16:creationId xmlns:a16="http://schemas.microsoft.com/office/drawing/2014/main" id="{FE5DE8FB-9F9F-ADF2-FAEB-1403E2A0962A}"/>
              </a:ext>
            </a:extLst>
          </p:cNvPr>
          <p:cNvSpPr/>
          <p:nvPr/>
        </p:nvSpPr>
        <p:spPr>
          <a:xfrm>
            <a:off x="8941790" y="626353"/>
            <a:ext cx="2861072" cy="354330"/>
          </a:xfrm>
          <a:prstGeom prst="rect">
            <a:avLst/>
          </a:prstGeom>
          <a:noFill/>
          <a:ln/>
        </p:spPr>
        <p:txBody>
          <a:bodyPr wrap="none" lIns="0" tIns="0" rIns="0" bIns="0" rtlCol="0" anchor="t"/>
          <a:lstStyle/>
          <a:p>
            <a:pPr marL="0" indent="0" algn="l">
              <a:lnSpc>
                <a:spcPts val="2750"/>
              </a:lnSpc>
              <a:buNone/>
            </a:pPr>
            <a:r>
              <a:rPr lang="uk-UA" sz="2200" dirty="0">
                <a:solidFill>
                  <a:srgbClr val="504C49"/>
                </a:solidFill>
                <a:cs typeface="Platypi" pitchFamily="34" charset="-120"/>
              </a:rPr>
              <a:t>Скринінг</a:t>
            </a:r>
            <a:endParaRPr lang="en-US" sz="2200" dirty="0">
              <a:solidFill>
                <a:srgbClr val="504C49"/>
              </a:solidFill>
              <a:latin typeface="Platypi" pitchFamily="34" charset="0"/>
              <a:cs typeface="Platypi" pitchFamily="34" charset="-120"/>
            </a:endParaRPr>
          </a:p>
        </p:txBody>
      </p:sp>
      <p:sp>
        <p:nvSpPr>
          <p:cNvPr id="9" name="TextBox 8">
            <a:extLst>
              <a:ext uri="{FF2B5EF4-FFF2-40B4-BE49-F238E27FC236}">
                <a16:creationId xmlns:a16="http://schemas.microsoft.com/office/drawing/2014/main" id="{24498F71-1868-22FE-9771-F2CE0D077B0B}"/>
              </a:ext>
            </a:extLst>
          </p:cNvPr>
          <p:cNvSpPr txBox="1"/>
          <p:nvPr/>
        </p:nvSpPr>
        <p:spPr>
          <a:xfrm>
            <a:off x="8928847" y="1078849"/>
            <a:ext cx="5438839" cy="1438855"/>
          </a:xfrm>
          <a:prstGeom prst="rect">
            <a:avLst/>
          </a:prstGeom>
          <a:noFill/>
        </p:spPr>
        <p:txBody>
          <a:bodyPr wrap="square">
            <a:spAutoFit/>
          </a:bodyPr>
          <a:lstStyle/>
          <a:p>
            <a:r>
              <a:rPr lang="uk-UA" sz="1750" dirty="0">
                <a:solidFill>
                  <a:srgbClr val="504C49"/>
                </a:solidFill>
                <a:latin typeface="Source Serif Pro" pitchFamily="34" charset="0"/>
                <a:ea typeface="Source Serif Pro" pitchFamily="34" charset="-122"/>
              </a:rPr>
              <a:t>технологія оцінки кандидатів за формальними критеріями зазвичай використовується для пошуку працівників молодшого рівня. У деяких випадках лізинг персоналу може бути альтернативою</a:t>
            </a:r>
            <a:endParaRPr lang="ru-UA" sz="1750" dirty="0">
              <a:solidFill>
                <a:srgbClr val="504C49"/>
              </a:solidFill>
              <a:latin typeface="Source Serif Pro" pitchFamily="34" charset="0"/>
              <a:ea typeface="Source Serif Pro" pitchFamily="34" charset="-122"/>
            </a:endParaRPr>
          </a:p>
        </p:txBody>
      </p:sp>
      <p:sp>
        <p:nvSpPr>
          <p:cNvPr id="10" name="Text 1">
            <a:extLst>
              <a:ext uri="{FF2B5EF4-FFF2-40B4-BE49-F238E27FC236}">
                <a16:creationId xmlns:a16="http://schemas.microsoft.com/office/drawing/2014/main" id="{EC928693-C309-3457-67CD-454872C536FF}"/>
              </a:ext>
            </a:extLst>
          </p:cNvPr>
          <p:cNvSpPr/>
          <p:nvPr/>
        </p:nvSpPr>
        <p:spPr>
          <a:xfrm>
            <a:off x="10344101" y="6808876"/>
            <a:ext cx="2861072" cy="354330"/>
          </a:xfrm>
          <a:prstGeom prst="rect">
            <a:avLst/>
          </a:prstGeom>
          <a:noFill/>
          <a:ln/>
        </p:spPr>
        <p:txBody>
          <a:bodyPr wrap="none" lIns="0" tIns="0" rIns="0" bIns="0" rtlCol="0" anchor="t"/>
          <a:lstStyle/>
          <a:p>
            <a:pPr marL="0" indent="0" algn="l">
              <a:lnSpc>
                <a:spcPts val="2750"/>
              </a:lnSpc>
              <a:buNone/>
            </a:pPr>
            <a:r>
              <a:rPr lang="uk-UA" sz="2200" dirty="0" err="1">
                <a:solidFill>
                  <a:srgbClr val="504C49"/>
                </a:solidFill>
                <a:cs typeface="Platypi" pitchFamily="34" charset="-120"/>
              </a:rPr>
              <a:t>Сорсінг</a:t>
            </a:r>
            <a:endParaRPr lang="en-US" sz="2200" dirty="0">
              <a:solidFill>
                <a:srgbClr val="504C49"/>
              </a:solidFill>
              <a:cs typeface="Platypi" pitchFamily="34" charset="-120"/>
            </a:endParaRPr>
          </a:p>
        </p:txBody>
      </p:sp>
      <p:sp>
        <p:nvSpPr>
          <p:cNvPr id="12" name="TextBox 11">
            <a:extLst>
              <a:ext uri="{FF2B5EF4-FFF2-40B4-BE49-F238E27FC236}">
                <a16:creationId xmlns:a16="http://schemas.microsoft.com/office/drawing/2014/main" id="{758ED795-DE3F-BFFC-3332-95161A962ADC}"/>
              </a:ext>
            </a:extLst>
          </p:cNvPr>
          <p:cNvSpPr txBox="1"/>
          <p:nvPr/>
        </p:nvSpPr>
        <p:spPr>
          <a:xfrm>
            <a:off x="10219764" y="7287776"/>
            <a:ext cx="5360894" cy="630942"/>
          </a:xfrm>
          <a:prstGeom prst="rect">
            <a:avLst/>
          </a:prstGeom>
          <a:noFill/>
        </p:spPr>
        <p:txBody>
          <a:bodyPr wrap="square">
            <a:spAutoFit/>
          </a:bodyPr>
          <a:lstStyle/>
          <a:p>
            <a:r>
              <a:rPr lang="uk-UA" sz="1750" dirty="0">
                <a:solidFill>
                  <a:srgbClr val="504C49"/>
                </a:solidFill>
                <a:latin typeface="Source Serif Pro" pitchFamily="34" charset="0"/>
                <a:ea typeface="Source Serif Pro" pitchFamily="34" charset="-122"/>
              </a:rPr>
              <a:t>джерело пошуку спеціалістів за певним напрямом діяльності</a:t>
            </a:r>
            <a:endParaRPr lang="ru-UA" sz="1750" dirty="0">
              <a:solidFill>
                <a:srgbClr val="504C49"/>
              </a:solidFill>
              <a:latin typeface="Source Serif Pro" pitchFamily="34" charset="0"/>
              <a:ea typeface="Source Serif Pro" pitchFamily="34" charset="-122"/>
            </a:endParaRPr>
          </a:p>
        </p:txBody>
      </p:sp>
      <p:sp>
        <p:nvSpPr>
          <p:cNvPr id="14" name="TextBox 13">
            <a:extLst>
              <a:ext uri="{FF2B5EF4-FFF2-40B4-BE49-F238E27FC236}">
                <a16:creationId xmlns:a16="http://schemas.microsoft.com/office/drawing/2014/main" id="{C100122B-EB3C-A350-95A8-B03911E88B92}"/>
              </a:ext>
            </a:extLst>
          </p:cNvPr>
          <p:cNvSpPr txBox="1"/>
          <p:nvPr/>
        </p:nvSpPr>
        <p:spPr>
          <a:xfrm>
            <a:off x="542778" y="3179402"/>
            <a:ext cx="7790328" cy="430887"/>
          </a:xfrm>
          <a:prstGeom prst="rect">
            <a:avLst/>
          </a:prstGeom>
          <a:noFill/>
        </p:spPr>
        <p:txBody>
          <a:bodyPr wrap="square">
            <a:spAutoFit/>
          </a:bodyPr>
          <a:lstStyle/>
          <a:p>
            <a:r>
              <a:rPr lang="uk-UA" sz="2200" dirty="0" err="1">
                <a:solidFill>
                  <a:srgbClr val="504C49"/>
                </a:solidFill>
                <a:cs typeface="Platypi" pitchFamily="34" charset="-120"/>
              </a:rPr>
              <a:t>Executive</a:t>
            </a:r>
            <a:r>
              <a:rPr lang="uk-UA" sz="2200" dirty="0">
                <a:solidFill>
                  <a:srgbClr val="504C49"/>
                </a:solidFill>
                <a:cs typeface="Platypi" pitchFamily="34" charset="-120"/>
              </a:rPr>
              <a:t> </a:t>
            </a:r>
            <a:r>
              <a:rPr lang="uk-UA" sz="2200" dirty="0" err="1">
                <a:solidFill>
                  <a:srgbClr val="504C49"/>
                </a:solidFill>
                <a:cs typeface="Platypi" pitchFamily="34" charset="-120"/>
              </a:rPr>
              <a:t>Search</a:t>
            </a:r>
            <a:endParaRPr lang="ru-UA" sz="2200" dirty="0">
              <a:solidFill>
                <a:srgbClr val="504C49"/>
              </a:solidFill>
              <a:cs typeface="Platypi" pitchFamily="34" charset="-120"/>
            </a:endParaRPr>
          </a:p>
        </p:txBody>
      </p:sp>
      <p:sp>
        <p:nvSpPr>
          <p:cNvPr id="16" name="TextBox 15">
            <a:extLst>
              <a:ext uri="{FF2B5EF4-FFF2-40B4-BE49-F238E27FC236}">
                <a16:creationId xmlns:a16="http://schemas.microsoft.com/office/drawing/2014/main" id="{193D927A-9F67-6097-3FAA-1BAEDB33BDFE}"/>
              </a:ext>
            </a:extLst>
          </p:cNvPr>
          <p:cNvSpPr txBox="1"/>
          <p:nvPr/>
        </p:nvSpPr>
        <p:spPr>
          <a:xfrm>
            <a:off x="542778" y="3735738"/>
            <a:ext cx="3114822" cy="2246769"/>
          </a:xfrm>
          <a:prstGeom prst="rect">
            <a:avLst/>
          </a:prstGeom>
          <a:noFill/>
        </p:spPr>
        <p:txBody>
          <a:bodyPr wrap="square">
            <a:spAutoFit/>
          </a:bodyPr>
          <a:lstStyle/>
          <a:p>
            <a:r>
              <a:rPr lang="uk-UA" sz="1750" dirty="0">
                <a:solidFill>
                  <a:srgbClr val="504C49"/>
                </a:solidFill>
                <a:latin typeface="Source Serif Pro" pitchFamily="34" charset="0"/>
                <a:ea typeface="Source Serif Pro" pitchFamily="34" charset="-122"/>
              </a:rPr>
              <a:t>спосіб пошуку майбутніх топ-менеджерів та співробітників з унікальними навичками, де крім професійних якостей також враховуються певні риси характеру</a:t>
            </a:r>
            <a:endParaRPr lang="ru-UA" sz="1750" dirty="0">
              <a:solidFill>
                <a:srgbClr val="504C49"/>
              </a:solidFill>
              <a:latin typeface="Source Serif Pro" pitchFamily="34" charset="0"/>
              <a:ea typeface="Source Serif Pro" pitchFamily="34" charset="-122"/>
            </a:endParaRPr>
          </a:p>
        </p:txBody>
      </p:sp>
      <p:sp>
        <p:nvSpPr>
          <p:cNvPr id="18" name="TextBox 17">
            <a:extLst>
              <a:ext uri="{FF2B5EF4-FFF2-40B4-BE49-F238E27FC236}">
                <a16:creationId xmlns:a16="http://schemas.microsoft.com/office/drawing/2014/main" id="{1999A054-F649-E3D5-03CA-2AFF499978DB}"/>
              </a:ext>
            </a:extLst>
          </p:cNvPr>
          <p:cNvSpPr txBox="1"/>
          <p:nvPr/>
        </p:nvSpPr>
        <p:spPr>
          <a:xfrm>
            <a:off x="542778" y="6327270"/>
            <a:ext cx="7790328" cy="430887"/>
          </a:xfrm>
          <a:prstGeom prst="rect">
            <a:avLst/>
          </a:prstGeom>
          <a:noFill/>
        </p:spPr>
        <p:txBody>
          <a:bodyPr wrap="square">
            <a:spAutoFit/>
          </a:bodyPr>
          <a:lstStyle/>
          <a:p>
            <a:r>
              <a:rPr lang="uk-UA" sz="2200" dirty="0" err="1">
                <a:solidFill>
                  <a:srgbClr val="504C49"/>
                </a:solidFill>
                <a:cs typeface="Platypi" pitchFamily="34" charset="-120"/>
              </a:rPr>
              <a:t>Headhunting</a:t>
            </a:r>
            <a:endParaRPr lang="ru-UA" sz="2200" dirty="0">
              <a:solidFill>
                <a:srgbClr val="504C49"/>
              </a:solidFill>
              <a:cs typeface="Platypi" pitchFamily="34" charset="-120"/>
            </a:endParaRPr>
          </a:p>
        </p:txBody>
      </p:sp>
      <p:sp>
        <p:nvSpPr>
          <p:cNvPr id="20" name="TextBox 19">
            <a:extLst>
              <a:ext uri="{FF2B5EF4-FFF2-40B4-BE49-F238E27FC236}">
                <a16:creationId xmlns:a16="http://schemas.microsoft.com/office/drawing/2014/main" id="{405C89B7-B77A-40B6-1720-F84A3CB1DF4E}"/>
              </a:ext>
            </a:extLst>
          </p:cNvPr>
          <p:cNvSpPr txBox="1"/>
          <p:nvPr/>
        </p:nvSpPr>
        <p:spPr>
          <a:xfrm>
            <a:off x="515473" y="6808876"/>
            <a:ext cx="4576480" cy="900246"/>
          </a:xfrm>
          <a:prstGeom prst="rect">
            <a:avLst/>
          </a:prstGeom>
          <a:noFill/>
        </p:spPr>
        <p:txBody>
          <a:bodyPr wrap="square">
            <a:spAutoFit/>
          </a:bodyPr>
          <a:lstStyle/>
          <a:p>
            <a:r>
              <a:rPr lang="uk-UA" sz="1750" dirty="0">
                <a:solidFill>
                  <a:srgbClr val="504C49"/>
                </a:solidFill>
                <a:latin typeface="Source Serif Pro" pitchFamily="34" charset="0"/>
                <a:ea typeface="Source Serif Pro" pitchFamily="34" charset="-122"/>
              </a:rPr>
              <a:t>найбільш складний метод, який включає відбір і переманювання цінних фахівців з інших організацій</a:t>
            </a:r>
            <a:endParaRPr lang="ru-UA" sz="1750" dirty="0">
              <a:solidFill>
                <a:srgbClr val="504C49"/>
              </a:solidFill>
              <a:latin typeface="Source Serif Pro" pitchFamily="34" charset="0"/>
              <a:ea typeface="Source Serif Pro" pitchFamily="34" charset="-122"/>
            </a:endParaRPr>
          </a:p>
        </p:txBody>
      </p:sp>
    </p:spTree>
    <p:extLst>
      <p:ext uri="{BB962C8B-B14F-4D97-AF65-F5344CB8AC3E}">
        <p14:creationId xmlns:p14="http://schemas.microsoft.com/office/powerpoint/2010/main" val="899638229"/>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337"/>
        <p:cNvGrpSpPr/>
        <p:nvPr/>
      </p:nvGrpSpPr>
      <p:grpSpPr>
        <a:xfrm>
          <a:off x="0" y="0"/>
          <a:ext cx="0" cy="0"/>
          <a:chOff x="0" y="0"/>
          <a:chExt cx="0" cy="0"/>
        </a:xfrm>
      </p:grpSpPr>
      <p:pic>
        <p:nvPicPr>
          <p:cNvPr id="338" name="Google Shape;338;p24"/>
          <p:cNvPicPr preferRelativeResize="0"/>
          <p:nvPr/>
        </p:nvPicPr>
        <p:blipFill>
          <a:blip r:embed="rId3">
            <a:alphaModFix/>
          </a:blip>
          <a:stretch>
            <a:fillRect/>
          </a:stretch>
        </p:blipFill>
        <p:spPr>
          <a:xfrm>
            <a:off x="557321" y="3606981"/>
            <a:ext cx="6075039" cy="4624730"/>
          </a:xfrm>
          <a:prstGeom prst="rect">
            <a:avLst/>
          </a:prstGeom>
          <a:noFill/>
          <a:ln>
            <a:noFill/>
          </a:ln>
        </p:spPr>
      </p:pic>
      <p:sp>
        <p:nvSpPr>
          <p:cNvPr id="339" name="Google Shape;339;p24"/>
          <p:cNvSpPr/>
          <p:nvPr/>
        </p:nvSpPr>
        <p:spPr>
          <a:xfrm>
            <a:off x="7477535" y="469155"/>
            <a:ext cx="615622" cy="1497660"/>
          </a:xfrm>
          <a:custGeom>
            <a:avLst/>
            <a:gdLst/>
            <a:ahLst/>
            <a:cxnLst/>
            <a:rect l="l" t="t" r="r" b="b"/>
            <a:pathLst>
              <a:path w="202674" h="493057" extrusionOk="0">
                <a:moveTo>
                  <a:pt x="101337" y="0"/>
                </a:moveTo>
                <a:lnTo>
                  <a:pt x="101337" y="0"/>
                </a:lnTo>
                <a:cubicBezTo>
                  <a:pt x="157304" y="0"/>
                  <a:pt x="202674" y="45370"/>
                  <a:pt x="202674" y="101337"/>
                </a:cubicBezTo>
                <a:lnTo>
                  <a:pt x="202674" y="391720"/>
                </a:lnTo>
                <a:cubicBezTo>
                  <a:pt x="202674" y="418596"/>
                  <a:pt x="191998" y="444371"/>
                  <a:pt x="172993" y="463376"/>
                </a:cubicBezTo>
                <a:cubicBezTo>
                  <a:pt x="153989" y="482380"/>
                  <a:pt x="128213" y="493057"/>
                  <a:pt x="101337" y="493057"/>
                </a:cubicBezTo>
                <a:lnTo>
                  <a:pt x="101337" y="493057"/>
                </a:lnTo>
                <a:cubicBezTo>
                  <a:pt x="74461" y="493057"/>
                  <a:pt x="48685" y="482380"/>
                  <a:pt x="29681" y="463376"/>
                </a:cubicBezTo>
                <a:cubicBezTo>
                  <a:pt x="10677" y="444371"/>
                  <a:pt x="0" y="418596"/>
                  <a:pt x="0" y="391720"/>
                </a:cubicBezTo>
                <a:lnTo>
                  <a:pt x="0" y="101337"/>
                </a:lnTo>
                <a:cubicBezTo>
                  <a:pt x="0" y="74461"/>
                  <a:pt x="10677" y="48685"/>
                  <a:pt x="29681" y="29681"/>
                </a:cubicBezTo>
                <a:cubicBezTo>
                  <a:pt x="48685" y="10677"/>
                  <a:pt x="74461" y="0"/>
                  <a:pt x="101337" y="0"/>
                </a:cubicBezTo>
                <a:close/>
              </a:path>
            </a:pathLst>
          </a:custGeom>
          <a:solidFill>
            <a:srgbClr val="FFFFFF"/>
          </a:solidFill>
          <a:ln>
            <a:noFill/>
          </a:ln>
        </p:spPr>
        <p:txBody>
          <a:bodyPr spcFirstLastPara="1" wrap="square" lIns="73140" tIns="73140" rIns="73140" bIns="73140" anchor="ctr" anchorCtr="0">
            <a:noAutofit/>
          </a:bodyPr>
          <a:lstStyle/>
          <a:p>
            <a:endParaRPr sz="1440"/>
          </a:p>
        </p:txBody>
      </p:sp>
      <p:sp>
        <p:nvSpPr>
          <p:cNvPr id="340" name="Google Shape;340;p24"/>
          <p:cNvSpPr/>
          <p:nvPr/>
        </p:nvSpPr>
        <p:spPr>
          <a:xfrm>
            <a:off x="7477535" y="2392560"/>
            <a:ext cx="615622" cy="1497660"/>
          </a:xfrm>
          <a:custGeom>
            <a:avLst/>
            <a:gdLst/>
            <a:ahLst/>
            <a:cxnLst/>
            <a:rect l="l" t="t" r="r" b="b"/>
            <a:pathLst>
              <a:path w="202674" h="493057" extrusionOk="0">
                <a:moveTo>
                  <a:pt x="101337" y="0"/>
                </a:moveTo>
                <a:lnTo>
                  <a:pt x="101337" y="0"/>
                </a:lnTo>
                <a:cubicBezTo>
                  <a:pt x="157304" y="0"/>
                  <a:pt x="202674" y="45370"/>
                  <a:pt x="202674" y="101337"/>
                </a:cubicBezTo>
                <a:lnTo>
                  <a:pt x="202674" y="391720"/>
                </a:lnTo>
                <a:cubicBezTo>
                  <a:pt x="202674" y="418596"/>
                  <a:pt x="191998" y="444371"/>
                  <a:pt x="172993" y="463376"/>
                </a:cubicBezTo>
                <a:cubicBezTo>
                  <a:pt x="153989" y="482380"/>
                  <a:pt x="128213" y="493057"/>
                  <a:pt x="101337" y="493057"/>
                </a:cubicBezTo>
                <a:lnTo>
                  <a:pt x="101337" y="493057"/>
                </a:lnTo>
                <a:cubicBezTo>
                  <a:pt x="74461" y="493057"/>
                  <a:pt x="48685" y="482380"/>
                  <a:pt x="29681" y="463376"/>
                </a:cubicBezTo>
                <a:cubicBezTo>
                  <a:pt x="10677" y="444371"/>
                  <a:pt x="0" y="418596"/>
                  <a:pt x="0" y="391720"/>
                </a:cubicBezTo>
                <a:lnTo>
                  <a:pt x="0" y="101337"/>
                </a:lnTo>
                <a:cubicBezTo>
                  <a:pt x="0" y="74461"/>
                  <a:pt x="10677" y="48685"/>
                  <a:pt x="29681" y="29681"/>
                </a:cubicBezTo>
                <a:cubicBezTo>
                  <a:pt x="48685" y="10677"/>
                  <a:pt x="74461" y="0"/>
                  <a:pt x="101337" y="0"/>
                </a:cubicBezTo>
                <a:close/>
              </a:path>
            </a:pathLst>
          </a:custGeom>
          <a:solidFill>
            <a:srgbClr val="FFFFFF"/>
          </a:solidFill>
          <a:ln>
            <a:noFill/>
          </a:ln>
        </p:spPr>
        <p:txBody>
          <a:bodyPr spcFirstLastPara="1" wrap="square" lIns="73140" tIns="73140" rIns="73140" bIns="73140" anchor="ctr" anchorCtr="0">
            <a:noAutofit/>
          </a:bodyPr>
          <a:lstStyle/>
          <a:p>
            <a:endParaRPr sz="1440"/>
          </a:p>
        </p:txBody>
      </p:sp>
      <p:sp>
        <p:nvSpPr>
          <p:cNvPr id="341" name="Google Shape;341;p24"/>
          <p:cNvSpPr/>
          <p:nvPr/>
        </p:nvSpPr>
        <p:spPr>
          <a:xfrm>
            <a:off x="7477535" y="4315967"/>
            <a:ext cx="615622" cy="1497660"/>
          </a:xfrm>
          <a:custGeom>
            <a:avLst/>
            <a:gdLst/>
            <a:ahLst/>
            <a:cxnLst/>
            <a:rect l="l" t="t" r="r" b="b"/>
            <a:pathLst>
              <a:path w="202674" h="493057" extrusionOk="0">
                <a:moveTo>
                  <a:pt x="101337" y="0"/>
                </a:moveTo>
                <a:lnTo>
                  <a:pt x="101337" y="0"/>
                </a:lnTo>
                <a:cubicBezTo>
                  <a:pt x="157304" y="0"/>
                  <a:pt x="202674" y="45370"/>
                  <a:pt x="202674" y="101337"/>
                </a:cubicBezTo>
                <a:lnTo>
                  <a:pt x="202674" y="391720"/>
                </a:lnTo>
                <a:cubicBezTo>
                  <a:pt x="202674" y="418596"/>
                  <a:pt x="191998" y="444371"/>
                  <a:pt x="172993" y="463376"/>
                </a:cubicBezTo>
                <a:cubicBezTo>
                  <a:pt x="153989" y="482380"/>
                  <a:pt x="128213" y="493057"/>
                  <a:pt x="101337" y="493057"/>
                </a:cubicBezTo>
                <a:lnTo>
                  <a:pt x="101337" y="493057"/>
                </a:lnTo>
                <a:cubicBezTo>
                  <a:pt x="74461" y="493057"/>
                  <a:pt x="48685" y="482380"/>
                  <a:pt x="29681" y="463376"/>
                </a:cubicBezTo>
                <a:cubicBezTo>
                  <a:pt x="10677" y="444371"/>
                  <a:pt x="0" y="418596"/>
                  <a:pt x="0" y="391720"/>
                </a:cubicBezTo>
                <a:lnTo>
                  <a:pt x="0" y="101337"/>
                </a:lnTo>
                <a:cubicBezTo>
                  <a:pt x="0" y="74461"/>
                  <a:pt x="10677" y="48685"/>
                  <a:pt x="29681" y="29681"/>
                </a:cubicBezTo>
                <a:cubicBezTo>
                  <a:pt x="48685" y="10677"/>
                  <a:pt x="74461" y="0"/>
                  <a:pt x="101337" y="0"/>
                </a:cubicBezTo>
                <a:close/>
              </a:path>
            </a:pathLst>
          </a:custGeom>
          <a:solidFill>
            <a:srgbClr val="FFFFFF"/>
          </a:solidFill>
          <a:ln>
            <a:noFill/>
          </a:ln>
        </p:spPr>
        <p:txBody>
          <a:bodyPr spcFirstLastPara="1" wrap="square" lIns="73140" tIns="73140" rIns="73140" bIns="73140" anchor="ctr" anchorCtr="0">
            <a:noAutofit/>
          </a:bodyPr>
          <a:lstStyle/>
          <a:p>
            <a:endParaRPr sz="1440"/>
          </a:p>
        </p:txBody>
      </p:sp>
      <p:sp>
        <p:nvSpPr>
          <p:cNvPr id="342" name="Google Shape;342;p24"/>
          <p:cNvSpPr/>
          <p:nvPr/>
        </p:nvSpPr>
        <p:spPr>
          <a:xfrm>
            <a:off x="7477535" y="6239372"/>
            <a:ext cx="615622" cy="1497660"/>
          </a:xfrm>
          <a:custGeom>
            <a:avLst/>
            <a:gdLst/>
            <a:ahLst/>
            <a:cxnLst/>
            <a:rect l="l" t="t" r="r" b="b"/>
            <a:pathLst>
              <a:path w="202674" h="493057" extrusionOk="0">
                <a:moveTo>
                  <a:pt x="101337" y="0"/>
                </a:moveTo>
                <a:lnTo>
                  <a:pt x="101337" y="0"/>
                </a:lnTo>
                <a:cubicBezTo>
                  <a:pt x="157304" y="0"/>
                  <a:pt x="202674" y="45370"/>
                  <a:pt x="202674" y="101337"/>
                </a:cubicBezTo>
                <a:lnTo>
                  <a:pt x="202674" y="391720"/>
                </a:lnTo>
                <a:cubicBezTo>
                  <a:pt x="202674" y="418596"/>
                  <a:pt x="191998" y="444371"/>
                  <a:pt x="172993" y="463376"/>
                </a:cubicBezTo>
                <a:cubicBezTo>
                  <a:pt x="153989" y="482380"/>
                  <a:pt x="128213" y="493057"/>
                  <a:pt x="101337" y="493057"/>
                </a:cubicBezTo>
                <a:lnTo>
                  <a:pt x="101337" y="493057"/>
                </a:lnTo>
                <a:cubicBezTo>
                  <a:pt x="74461" y="493057"/>
                  <a:pt x="48685" y="482380"/>
                  <a:pt x="29681" y="463376"/>
                </a:cubicBezTo>
                <a:cubicBezTo>
                  <a:pt x="10677" y="444371"/>
                  <a:pt x="0" y="418596"/>
                  <a:pt x="0" y="391720"/>
                </a:cubicBezTo>
                <a:lnTo>
                  <a:pt x="0" y="101337"/>
                </a:lnTo>
                <a:cubicBezTo>
                  <a:pt x="0" y="74461"/>
                  <a:pt x="10677" y="48685"/>
                  <a:pt x="29681" y="29681"/>
                </a:cubicBezTo>
                <a:cubicBezTo>
                  <a:pt x="48685" y="10677"/>
                  <a:pt x="74461" y="0"/>
                  <a:pt x="101337" y="0"/>
                </a:cubicBezTo>
                <a:close/>
              </a:path>
            </a:pathLst>
          </a:custGeom>
          <a:solidFill>
            <a:srgbClr val="FFFFFF"/>
          </a:solidFill>
          <a:ln>
            <a:noFill/>
          </a:ln>
        </p:spPr>
        <p:txBody>
          <a:bodyPr spcFirstLastPara="1" wrap="square" lIns="73140" tIns="73140" rIns="73140" bIns="73140" anchor="ctr" anchorCtr="0">
            <a:noAutofit/>
          </a:bodyPr>
          <a:lstStyle/>
          <a:p>
            <a:endParaRPr sz="1440"/>
          </a:p>
        </p:txBody>
      </p:sp>
      <p:sp>
        <p:nvSpPr>
          <p:cNvPr id="343" name="Google Shape;343;p24"/>
          <p:cNvSpPr txBox="1"/>
          <p:nvPr/>
        </p:nvSpPr>
        <p:spPr>
          <a:xfrm>
            <a:off x="1875531" y="2170016"/>
            <a:ext cx="6088320" cy="718145"/>
          </a:xfrm>
          <a:prstGeom prst="rect">
            <a:avLst/>
          </a:prstGeom>
          <a:noFill/>
          <a:ln>
            <a:noFill/>
          </a:ln>
        </p:spPr>
        <p:txBody>
          <a:bodyPr spcFirstLastPara="1" wrap="square" lIns="0" tIns="0" rIns="0" bIns="0" anchor="t" anchorCtr="0">
            <a:spAutoFit/>
          </a:bodyPr>
          <a:lstStyle/>
          <a:p>
            <a:pPr>
              <a:lnSpc>
                <a:spcPts val="5550"/>
              </a:lnSpc>
            </a:pPr>
            <a:r>
              <a:rPr lang="uk-UA" sz="4400" b="1" dirty="0">
                <a:solidFill>
                  <a:srgbClr val="7789EF"/>
                </a:solidFill>
                <a:cs typeface="Catamaran"/>
                <a:sym typeface="Catamaran"/>
              </a:rPr>
              <a:t>Процес співбесіди</a:t>
            </a:r>
            <a:endParaRPr sz="4400" b="1" dirty="0">
              <a:solidFill>
                <a:srgbClr val="7789EF"/>
              </a:solidFill>
              <a:cs typeface="Catamaran"/>
            </a:endParaRPr>
          </a:p>
        </p:txBody>
      </p:sp>
      <p:sp>
        <p:nvSpPr>
          <p:cNvPr id="344" name="Google Shape;344;p24"/>
          <p:cNvSpPr txBox="1"/>
          <p:nvPr/>
        </p:nvSpPr>
        <p:spPr>
          <a:xfrm rot="-5400000">
            <a:off x="7007804" y="1026017"/>
            <a:ext cx="1586400" cy="383951"/>
          </a:xfrm>
          <a:prstGeom prst="rect">
            <a:avLst/>
          </a:prstGeom>
          <a:noFill/>
          <a:ln>
            <a:noFill/>
          </a:ln>
        </p:spPr>
        <p:txBody>
          <a:bodyPr spcFirstLastPara="1" wrap="square" lIns="0" tIns="0" rIns="0" bIns="0" anchor="t" anchorCtr="0">
            <a:spAutoFit/>
          </a:bodyPr>
          <a:lstStyle/>
          <a:p>
            <a:pPr algn="ctr">
              <a:lnSpc>
                <a:spcPct val="108001"/>
              </a:lnSpc>
            </a:pPr>
            <a:r>
              <a:rPr lang="en-US" sz="2310" b="1">
                <a:solidFill>
                  <a:srgbClr val="000000"/>
                </a:solidFill>
                <a:latin typeface="Catamaran"/>
                <a:ea typeface="Catamaran"/>
                <a:cs typeface="Catamaran"/>
                <a:sym typeface="Catamaran"/>
              </a:rPr>
              <a:t>STEP 1</a:t>
            </a:r>
            <a:endParaRPr sz="1440"/>
          </a:p>
        </p:txBody>
      </p:sp>
      <p:sp>
        <p:nvSpPr>
          <p:cNvPr id="345" name="Google Shape;345;p24"/>
          <p:cNvSpPr txBox="1"/>
          <p:nvPr/>
        </p:nvSpPr>
        <p:spPr>
          <a:xfrm rot="-5400000">
            <a:off x="7007804" y="2957227"/>
            <a:ext cx="1586400" cy="383951"/>
          </a:xfrm>
          <a:prstGeom prst="rect">
            <a:avLst/>
          </a:prstGeom>
          <a:noFill/>
          <a:ln>
            <a:noFill/>
          </a:ln>
        </p:spPr>
        <p:txBody>
          <a:bodyPr spcFirstLastPara="1" wrap="square" lIns="0" tIns="0" rIns="0" bIns="0" anchor="t" anchorCtr="0">
            <a:spAutoFit/>
          </a:bodyPr>
          <a:lstStyle/>
          <a:p>
            <a:pPr algn="ctr">
              <a:lnSpc>
                <a:spcPct val="108001"/>
              </a:lnSpc>
            </a:pPr>
            <a:r>
              <a:rPr lang="en-US" sz="2310" b="1">
                <a:solidFill>
                  <a:srgbClr val="000000"/>
                </a:solidFill>
                <a:latin typeface="Catamaran"/>
                <a:ea typeface="Catamaran"/>
                <a:cs typeface="Catamaran"/>
                <a:sym typeface="Catamaran"/>
              </a:rPr>
              <a:t>STEP 2</a:t>
            </a:r>
            <a:endParaRPr sz="1440"/>
          </a:p>
        </p:txBody>
      </p:sp>
      <p:sp>
        <p:nvSpPr>
          <p:cNvPr id="346" name="Google Shape;346;p24"/>
          <p:cNvSpPr txBox="1"/>
          <p:nvPr/>
        </p:nvSpPr>
        <p:spPr>
          <a:xfrm rot="-5400000">
            <a:off x="7007804" y="4888437"/>
            <a:ext cx="1586400" cy="383951"/>
          </a:xfrm>
          <a:prstGeom prst="rect">
            <a:avLst/>
          </a:prstGeom>
          <a:noFill/>
          <a:ln>
            <a:noFill/>
          </a:ln>
        </p:spPr>
        <p:txBody>
          <a:bodyPr spcFirstLastPara="1" wrap="square" lIns="0" tIns="0" rIns="0" bIns="0" anchor="t" anchorCtr="0">
            <a:spAutoFit/>
          </a:bodyPr>
          <a:lstStyle/>
          <a:p>
            <a:pPr algn="ctr">
              <a:lnSpc>
                <a:spcPct val="108001"/>
              </a:lnSpc>
            </a:pPr>
            <a:r>
              <a:rPr lang="en-US" sz="2310" b="1">
                <a:solidFill>
                  <a:srgbClr val="000000"/>
                </a:solidFill>
                <a:latin typeface="Catamaran"/>
                <a:ea typeface="Catamaran"/>
                <a:cs typeface="Catamaran"/>
                <a:sym typeface="Catamaran"/>
              </a:rPr>
              <a:t>STEP 3</a:t>
            </a:r>
            <a:endParaRPr sz="1440"/>
          </a:p>
        </p:txBody>
      </p:sp>
      <p:sp>
        <p:nvSpPr>
          <p:cNvPr id="347" name="Google Shape;347;p24"/>
          <p:cNvSpPr txBox="1"/>
          <p:nvPr/>
        </p:nvSpPr>
        <p:spPr>
          <a:xfrm rot="-5400000">
            <a:off x="7007804" y="6819647"/>
            <a:ext cx="1586400" cy="383951"/>
          </a:xfrm>
          <a:prstGeom prst="rect">
            <a:avLst/>
          </a:prstGeom>
          <a:noFill/>
          <a:ln>
            <a:noFill/>
          </a:ln>
        </p:spPr>
        <p:txBody>
          <a:bodyPr spcFirstLastPara="1" wrap="square" lIns="0" tIns="0" rIns="0" bIns="0" anchor="t" anchorCtr="0">
            <a:spAutoFit/>
          </a:bodyPr>
          <a:lstStyle/>
          <a:p>
            <a:pPr algn="ctr">
              <a:lnSpc>
                <a:spcPct val="108001"/>
              </a:lnSpc>
            </a:pPr>
            <a:r>
              <a:rPr lang="en-US" sz="2310" b="1">
                <a:solidFill>
                  <a:srgbClr val="000000"/>
                </a:solidFill>
                <a:latin typeface="Catamaran"/>
                <a:ea typeface="Catamaran"/>
                <a:cs typeface="Catamaran"/>
                <a:sym typeface="Catamaran"/>
              </a:rPr>
              <a:t>STEP 4</a:t>
            </a:r>
            <a:endParaRPr sz="1440"/>
          </a:p>
        </p:txBody>
      </p:sp>
      <p:sp>
        <p:nvSpPr>
          <p:cNvPr id="348" name="Google Shape;348;p24"/>
          <p:cNvSpPr txBox="1"/>
          <p:nvPr/>
        </p:nvSpPr>
        <p:spPr>
          <a:xfrm>
            <a:off x="8481777" y="850389"/>
            <a:ext cx="1997520" cy="738664"/>
          </a:xfrm>
          <a:prstGeom prst="rect">
            <a:avLst/>
          </a:prstGeom>
          <a:noFill/>
          <a:ln>
            <a:noFill/>
          </a:ln>
        </p:spPr>
        <p:txBody>
          <a:bodyPr spcFirstLastPara="1" wrap="square" lIns="0" tIns="0" rIns="0" bIns="0" anchor="t" anchorCtr="0">
            <a:spAutoFit/>
          </a:bodyPr>
          <a:lstStyle/>
          <a:p>
            <a:r>
              <a:rPr lang="uk-UA" sz="2400" b="1" dirty="0">
                <a:solidFill>
                  <a:srgbClr val="7789EF"/>
                </a:solidFill>
                <a:cs typeface="Catamaran"/>
              </a:rPr>
              <a:t>ІНТЕРВ'Ю З РЕКРЮТЕРОМ</a:t>
            </a:r>
            <a:endParaRPr sz="2400" b="1" dirty="0">
              <a:solidFill>
                <a:srgbClr val="7789EF"/>
              </a:solidFill>
              <a:latin typeface="Catamaran"/>
              <a:cs typeface="Catamaran"/>
            </a:endParaRPr>
          </a:p>
        </p:txBody>
      </p:sp>
      <p:sp>
        <p:nvSpPr>
          <p:cNvPr id="349" name="Google Shape;349;p24"/>
          <p:cNvSpPr txBox="1"/>
          <p:nvPr/>
        </p:nvSpPr>
        <p:spPr>
          <a:xfrm>
            <a:off x="8481777" y="2768574"/>
            <a:ext cx="1997520" cy="1107996"/>
          </a:xfrm>
          <a:prstGeom prst="rect">
            <a:avLst/>
          </a:prstGeom>
          <a:noFill/>
          <a:ln>
            <a:noFill/>
          </a:ln>
        </p:spPr>
        <p:txBody>
          <a:bodyPr spcFirstLastPara="1" wrap="square" lIns="0" tIns="0" rIns="0" bIns="0" anchor="t" anchorCtr="0">
            <a:spAutoFit/>
          </a:bodyPr>
          <a:lstStyle/>
          <a:p>
            <a:r>
              <a:rPr lang="ru-RU" sz="2400" b="1" dirty="0">
                <a:solidFill>
                  <a:srgbClr val="7789EF"/>
                </a:solidFill>
                <a:cs typeface="Catamaran"/>
              </a:rPr>
              <a:t>СПІВБЕСІДА ПРИ ПРИЙОМІ НА РОБОТУ</a:t>
            </a:r>
            <a:endParaRPr lang="ru-RU" sz="2400" b="1" dirty="0">
              <a:solidFill>
                <a:srgbClr val="7789EF"/>
              </a:solidFill>
              <a:latin typeface="Catamaran"/>
              <a:cs typeface="Catamaran"/>
            </a:endParaRPr>
          </a:p>
        </p:txBody>
      </p:sp>
      <p:sp>
        <p:nvSpPr>
          <p:cNvPr id="350" name="Google Shape;350;p24"/>
          <p:cNvSpPr txBox="1"/>
          <p:nvPr/>
        </p:nvSpPr>
        <p:spPr>
          <a:xfrm>
            <a:off x="8481777" y="4675103"/>
            <a:ext cx="1997520" cy="738664"/>
          </a:xfrm>
          <a:prstGeom prst="rect">
            <a:avLst/>
          </a:prstGeom>
          <a:noFill/>
          <a:ln>
            <a:noFill/>
          </a:ln>
        </p:spPr>
        <p:txBody>
          <a:bodyPr spcFirstLastPara="1" wrap="square" lIns="0" tIns="0" rIns="0" bIns="0" anchor="t" anchorCtr="0">
            <a:spAutoFit/>
          </a:bodyPr>
          <a:lstStyle/>
          <a:p>
            <a:r>
              <a:rPr lang="uk-UA" sz="2400" b="1" dirty="0">
                <a:solidFill>
                  <a:srgbClr val="7789EF"/>
                </a:solidFill>
                <a:cs typeface="Catamaran"/>
              </a:rPr>
              <a:t>ОЦІНЮВАННЯ НАВИЧОК</a:t>
            </a:r>
            <a:endParaRPr sz="2400" b="1" dirty="0">
              <a:solidFill>
                <a:srgbClr val="7789EF"/>
              </a:solidFill>
              <a:cs typeface="Catamaran"/>
            </a:endParaRPr>
          </a:p>
        </p:txBody>
      </p:sp>
      <p:sp>
        <p:nvSpPr>
          <p:cNvPr id="351" name="Google Shape;351;p24"/>
          <p:cNvSpPr txBox="1"/>
          <p:nvPr/>
        </p:nvSpPr>
        <p:spPr>
          <a:xfrm>
            <a:off x="8481777" y="6656303"/>
            <a:ext cx="1997520" cy="738664"/>
          </a:xfrm>
          <a:prstGeom prst="rect">
            <a:avLst/>
          </a:prstGeom>
          <a:noFill/>
          <a:ln>
            <a:noFill/>
          </a:ln>
        </p:spPr>
        <p:txBody>
          <a:bodyPr spcFirstLastPara="1" wrap="square" lIns="0" tIns="0" rIns="0" bIns="0" anchor="t" anchorCtr="0">
            <a:spAutoFit/>
          </a:bodyPr>
          <a:lstStyle/>
          <a:p>
            <a:r>
              <a:rPr lang="uk-UA" sz="2400" b="1" dirty="0">
                <a:solidFill>
                  <a:srgbClr val="7789EF"/>
                </a:solidFill>
                <a:latin typeface="Catamaran"/>
                <a:ea typeface="Catamaran"/>
                <a:cs typeface="Catamaran"/>
                <a:sym typeface="Catamaran"/>
              </a:rPr>
              <a:t>ФІНАЛЬНЕ ІНТЕРВ’Ю</a:t>
            </a:r>
            <a:endParaRPr sz="1440" dirty="0"/>
          </a:p>
        </p:txBody>
      </p:sp>
      <p:sp>
        <p:nvSpPr>
          <p:cNvPr id="352" name="Google Shape;352;p24"/>
          <p:cNvSpPr txBox="1"/>
          <p:nvPr/>
        </p:nvSpPr>
        <p:spPr>
          <a:xfrm>
            <a:off x="10651001" y="685000"/>
            <a:ext cx="2854320" cy="1488869"/>
          </a:xfrm>
          <a:prstGeom prst="rect">
            <a:avLst/>
          </a:prstGeom>
          <a:noFill/>
          <a:ln>
            <a:noFill/>
          </a:ln>
        </p:spPr>
        <p:txBody>
          <a:bodyPr spcFirstLastPara="1" wrap="square" lIns="0" tIns="0" rIns="0" bIns="0" anchor="t" anchorCtr="0">
            <a:spAutoFit/>
          </a:bodyPr>
          <a:lstStyle/>
          <a:p>
            <a:pPr>
              <a:lnSpc>
                <a:spcPct val="110000"/>
              </a:lnSpc>
            </a:pPr>
            <a:r>
              <a:rPr lang="uk-UA" sz="1759" dirty="0">
                <a:solidFill>
                  <a:srgbClr val="000000"/>
                </a:solidFill>
                <a:latin typeface="Didact Gothic"/>
              </a:rPr>
              <a:t>Кандидати проходять первинну перевірку </a:t>
            </a:r>
            <a:r>
              <a:rPr lang="uk-UA" sz="1759" dirty="0" err="1">
                <a:solidFill>
                  <a:srgbClr val="000000"/>
                </a:solidFill>
                <a:latin typeface="Didact Gothic"/>
              </a:rPr>
              <a:t>рекрутером</a:t>
            </a:r>
            <a:r>
              <a:rPr lang="uk-UA" sz="1759" dirty="0">
                <a:solidFill>
                  <a:srgbClr val="000000"/>
                </a:solidFill>
                <a:latin typeface="Didact Gothic"/>
              </a:rPr>
              <a:t>, щоб оцінити базову кваліфікацію та відповідність ролі</a:t>
            </a:r>
            <a:r>
              <a:rPr lang="en-US" sz="1759" dirty="0">
                <a:solidFill>
                  <a:srgbClr val="000000"/>
                </a:solidFill>
                <a:latin typeface="Didact Gothic"/>
                <a:sym typeface="Didact Gothic"/>
              </a:rPr>
              <a:t>.</a:t>
            </a:r>
            <a:endParaRPr sz="1759" dirty="0">
              <a:solidFill>
                <a:srgbClr val="000000"/>
              </a:solidFill>
              <a:latin typeface="Didact Gothic"/>
            </a:endParaRPr>
          </a:p>
        </p:txBody>
      </p:sp>
      <p:sp>
        <p:nvSpPr>
          <p:cNvPr id="353" name="Google Shape;353;p24"/>
          <p:cNvSpPr txBox="1"/>
          <p:nvPr/>
        </p:nvSpPr>
        <p:spPr>
          <a:xfrm>
            <a:off x="10651001" y="2675389"/>
            <a:ext cx="3423120" cy="1488869"/>
          </a:xfrm>
          <a:prstGeom prst="rect">
            <a:avLst/>
          </a:prstGeom>
          <a:noFill/>
          <a:ln>
            <a:noFill/>
          </a:ln>
        </p:spPr>
        <p:txBody>
          <a:bodyPr spcFirstLastPara="1" wrap="square" lIns="0" tIns="0" rIns="0" bIns="0" anchor="t" anchorCtr="0">
            <a:spAutoFit/>
          </a:bodyPr>
          <a:lstStyle/>
          <a:p>
            <a:pPr>
              <a:lnSpc>
                <a:spcPct val="110000"/>
              </a:lnSpc>
            </a:pPr>
            <a:r>
              <a:rPr lang="uk-UA" sz="1759" dirty="0">
                <a:solidFill>
                  <a:srgbClr val="000000"/>
                </a:solidFill>
                <a:latin typeface="Didact Gothic"/>
              </a:rPr>
              <a:t>Кандидати зустрічаються з менеджером з найму, щоб оцінити професійні навички, культурну відповідність і внесок в організацію.</a:t>
            </a:r>
            <a:endParaRPr sz="1759" dirty="0">
              <a:solidFill>
                <a:srgbClr val="000000"/>
              </a:solidFill>
              <a:latin typeface="Didact Gothic"/>
            </a:endParaRPr>
          </a:p>
        </p:txBody>
      </p:sp>
      <p:sp>
        <p:nvSpPr>
          <p:cNvPr id="354" name="Google Shape;354;p24"/>
          <p:cNvSpPr txBox="1"/>
          <p:nvPr/>
        </p:nvSpPr>
        <p:spPr>
          <a:xfrm>
            <a:off x="10651001" y="4601155"/>
            <a:ext cx="3341520" cy="1191095"/>
          </a:xfrm>
          <a:prstGeom prst="rect">
            <a:avLst/>
          </a:prstGeom>
          <a:noFill/>
          <a:ln>
            <a:noFill/>
          </a:ln>
        </p:spPr>
        <p:txBody>
          <a:bodyPr spcFirstLastPara="1" wrap="square" lIns="0" tIns="0" rIns="0" bIns="0" anchor="t" anchorCtr="0">
            <a:spAutoFit/>
          </a:bodyPr>
          <a:lstStyle/>
          <a:p>
            <a:pPr>
              <a:lnSpc>
                <a:spcPct val="110000"/>
              </a:lnSpc>
            </a:pPr>
            <a:r>
              <a:rPr lang="uk-UA" sz="1759" dirty="0">
                <a:solidFill>
                  <a:srgbClr val="000000"/>
                </a:solidFill>
                <a:latin typeface="Didact Gothic"/>
              </a:rPr>
              <a:t>Кандидати можуть пройти перевірку навичок, щоб продемонструвати кваліфікацію та відповідність посаді</a:t>
            </a:r>
            <a:r>
              <a:rPr lang="en-US" sz="1759" dirty="0">
                <a:solidFill>
                  <a:srgbClr val="000000"/>
                </a:solidFill>
                <a:latin typeface="Didact Gothic"/>
                <a:sym typeface="Didact Gothic"/>
              </a:rPr>
              <a:t>.</a:t>
            </a:r>
            <a:endParaRPr sz="1759" dirty="0">
              <a:solidFill>
                <a:srgbClr val="000000"/>
              </a:solidFill>
              <a:latin typeface="Didact Gothic"/>
            </a:endParaRPr>
          </a:p>
        </p:txBody>
      </p:sp>
      <p:sp>
        <p:nvSpPr>
          <p:cNvPr id="355" name="Google Shape;355;p24"/>
          <p:cNvSpPr txBox="1"/>
          <p:nvPr/>
        </p:nvSpPr>
        <p:spPr>
          <a:xfrm>
            <a:off x="10651001" y="6608565"/>
            <a:ext cx="3580800" cy="1488869"/>
          </a:xfrm>
          <a:prstGeom prst="rect">
            <a:avLst/>
          </a:prstGeom>
          <a:noFill/>
          <a:ln>
            <a:noFill/>
          </a:ln>
        </p:spPr>
        <p:txBody>
          <a:bodyPr spcFirstLastPara="1" wrap="square" lIns="0" tIns="0" rIns="0" bIns="0" anchor="t" anchorCtr="0">
            <a:spAutoFit/>
          </a:bodyPr>
          <a:lstStyle/>
          <a:p>
            <a:pPr>
              <a:lnSpc>
                <a:spcPct val="110000"/>
              </a:lnSpc>
            </a:pPr>
            <a:r>
              <a:rPr lang="uk-UA" sz="1759" dirty="0">
                <a:solidFill>
                  <a:srgbClr val="000000"/>
                </a:solidFill>
                <a:latin typeface="Didact Gothic"/>
              </a:rPr>
              <a:t>Кандидати зустрічаються з вищим керівництвом, щоб підтвердити придатність, обговорити умови та остаточно узгодити пропозицію про роботу.</a:t>
            </a:r>
            <a:endParaRPr sz="1759" dirty="0">
              <a:solidFill>
                <a:srgbClr val="000000"/>
              </a:solidFill>
              <a:latin typeface="Didact Gothic"/>
            </a:endParaRPr>
          </a:p>
        </p:txBody>
      </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441"/>
        <p:cNvGrpSpPr/>
        <p:nvPr/>
      </p:nvGrpSpPr>
      <p:grpSpPr>
        <a:xfrm>
          <a:off x="0" y="0"/>
          <a:ext cx="0" cy="0"/>
          <a:chOff x="0" y="0"/>
          <a:chExt cx="0" cy="0"/>
        </a:xfrm>
      </p:grpSpPr>
      <p:pic>
        <p:nvPicPr>
          <p:cNvPr id="442" name="Google Shape;442;p29"/>
          <p:cNvPicPr preferRelativeResize="0"/>
          <p:nvPr/>
        </p:nvPicPr>
        <p:blipFill>
          <a:blip r:embed="rId3">
            <a:alphaModFix/>
          </a:blip>
          <a:stretch>
            <a:fillRect/>
          </a:stretch>
        </p:blipFill>
        <p:spPr>
          <a:xfrm>
            <a:off x="-337672" y="1698061"/>
            <a:ext cx="6528341" cy="6837258"/>
          </a:xfrm>
          <a:prstGeom prst="rect">
            <a:avLst/>
          </a:prstGeom>
          <a:noFill/>
          <a:ln>
            <a:noFill/>
          </a:ln>
        </p:spPr>
      </p:pic>
      <p:sp>
        <p:nvSpPr>
          <p:cNvPr id="443" name="Google Shape;443;p29"/>
          <p:cNvSpPr txBox="1"/>
          <p:nvPr/>
        </p:nvSpPr>
        <p:spPr>
          <a:xfrm>
            <a:off x="822960" y="440762"/>
            <a:ext cx="12984480" cy="862865"/>
          </a:xfrm>
          <a:prstGeom prst="rect">
            <a:avLst/>
          </a:prstGeom>
          <a:noFill/>
          <a:ln>
            <a:noFill/>
          </a:ln>
        </p:spPr>
        <p:txBody>
          <a:bodyPr spcFirstLastPara="1" wrap="square" lIns="0" tIns="0" rIns="0" bIns="0" anchor="t" anchorCtr="0">
            <a:spAutoFit/>
          </a:bodyPr>
          <a:lstStyle/>
          <a:p>
            <a:pPr algn="ctr">
              <a:lnSpc>
                <a:spcPct val="126002"/>
              </a:lnSpc>
            </a:pPr>
            <a:r>
              <a:rPr lang="uk-UA" sz="4450" dirty="0">
                <a:solidFill>
                  <a:schemeClr val="accent1">
                    <a:lumMod val="50000"/>
                  </a:schemeClr>
                </a:solidFill>
                <a:cs typeface="Platypi" pitchFamily="34" charset="-120"/>
                <a:sym typeface="Catamaran"/>
              </a:rPr>
              <a:t>Види співбесід (за географією)</a:t>
            </a:r>
            <a:endParaRPr sz="4450" dirty="0">
              <a:solidFill>
                <a:schemeClr val="accent1">
                  <a:lumMod val="50000"/>
                </a:schemeClr>
              </a:solidFill>
              <a:cs typeface="Platypi" pitchFamily="34" charset="-120"/>
            </a:endParaRPr>
          </a:p>
        </p:txBody>
      </p:sp>
      <p:sp>
        <p:nvSpPr>
          <p:cNvPr id="445" name="Google Shape;445;p29"/>
          <p:cNvSpPr/>
          <p:nvPr/>
        </p:nvSpPr>
        <p:spPr>
          <a:xfrm>
            <a:off x="6607758" y="5480547"/>
            <a:ext cx="3533134" cy="2341906"/>
          </a:xfrm>
          <a:custGeom>
            <a:avLst/>
            <a:gdLst/>
            <a:ahLst/>
            <a:cxnLst/>
            <a:rect l="l" t="t" r="r" b="b"/>
            <a:pathLst>
              <a:path w="1163171" h="770998" extrusionOk="0">
                <a:moveTo>
                  <a:pt x="50837" y="0"/>
                </a:moveTo>
                <a:lnTo>
                  <a:pt x="1112335" y="0"/>
                </a:lnTo>
                <a:cubicBezTo>
                  <a:pt x="1140411" y="0"/>
                  <a:pt x="1163171" y="22760"/>
                  <a:pt x="1163171" y="50837"/>
                </a:cubicBezTo>
                <a:lnTo>
                  <a:pt x="1163171" y="720161"/>
                </a:lnTo>
                <a:cubicBezTo>
                  <a:pt x="1163171" y="748238"/>
                  <a:pt x="1140411" y="770998"/>
                  <a:pt x="1112335" y="770998"/>
                </a:cubicBezTo>
                <a:lnTo>
                  <a:pt x="50837" y="770998"/>
                </a:lnTo>
                <a:cubicBezTo>
                  <a:pt x="22760" y="770998"/>
                  <a:pt x="0" y="748238"/>
                  <a:pt x="0" y="720161"/>
                </a:cubicBezTo>
                <a:lnTo>
                  <a:pt x="0" y="50837"/>
                </a:lnTo>
                <a:cubicBezTo>
                  <a:pt x="0" y="22760"/>
                  <a:pt x="22760" y="0"/>
                  <a:pt x="50837" y="0"/>
                </a:cubicBezTo>
                <a:close/>
              </a:path>
            </a:pathLst>
          </a:custGeom>
          <a:solidFill>
            <a:srgbClr val="FFFFFF"/>
          </a:solidFill>
          <a:ln>
            <a:noFill/>
          </a:ln>
        </p:spPr>
        <p:txBody>
          <a:bodyPr spcFirstLastPara="1" wrap="square" lIns="73140" tIns="73140" rIns="73140" bIns="73140" anchor="ctr" anchorCtr="0">
            <a:noAutofit/>
          </a:bodyPr>
          <a:lstStyle/>
          <a:p>
            <a:endParaRPr sz="1440"/>
          </a:p>
        </p:txBody>
      </p:sp>
      <p:sp>
        <p:nvSpPr>
          <p:cNvPr id="446" name="Google Shape;446;p29"/>
          <p:cNvSpPr/>
          <p:nvPr/>
        </p:nvSpPr>
        <p:spPr>
          <a:xfrm>
            <a:off x="10608695" y="2707675"/>
            <a:ext cx="3533134" cy="2341906"/>
          </a:xfrm>
          <a:custGeom>
            <a:avLst/>
            <a:gdLst/>
            <a:ahLst/>
            <a:cxnLst/>
            <a:rect l="l" t="t" r="r" b="b"/>
            <a:pathLst>
              <a:path w="1163171" h="770998" extrusionOk="0">
                <a:moveTo>
                  <a:pt x="50837" y="0"/>
                </a:moveTo>
                <a:lnTo>
                  <a:pt x="1112335" y="0"/>
                </a:lnTo>
                <a:cubicBezTo>
                  <a:pt x="1140411" y="0"/>
                  <a:pt x="1163171" y="22760"/>
                  <a:pt x="1163171" y="50837"/>
                </a:cubicBezTo>
                <a:lnTo>
                  <a:pt x="1163171" y="720161"/>
                </a:lnTo>
                <a:cubicBezTo>
                  <a:pt x="1163171" y="748238"/>
                  <a:pt x="1140411" y="770998"/>
                  <a:pt x="1112335" y="770998"/>
                </a:cubicBezTo>
                <a:lnTo>
                  <a:pt x="50837" y="770998"/>
                </a:lnTo>
                <a:cubicBezTo>
                  <a:pt x="22760" y="770998"/>
                  <a:pt x="0" y="748238"/>
                  <a:pt x="0" y="720161"/>
                </a:cubicBezTo>
                <a:lnTo>
                  <a:pt x="0" y="50837"/>
                </a:lnTo>
                <a:cubicBezTo>
                  <a:pt x="0" y="22760"/>
                  <a:pt x="22760" y="0"/>
                  <a:pt x="50837" y="0"/>
                </a:cubicBezTo>
                <a:close/>
              </a:path>
            </a:pathLst>
          </a:custGeom>
          <a:solidFill>
            <a:srgbClr val="FFFFFF"/>
          </a:solidFill>
          <a:ln>
            <a:noFill/>
          </a:ln>
        </p:spPr>
        <p:txBody>
          <a:bodyPr spcFirstLastPara="1" wrap="square" lIns="73140" tIns="73140" rIns="73140" bIns="73140" anchor="ctr" anchorCtr="0">
            <a:noAutofit/>
          </a:bodyPr>
          <a:lstStyle/>
          <a:p>
            <a:endParaRPr sz="1440"/>
          </a:p>
        </p:txBody>
      </p:sp>
      <p:sp>
        <p:nvSpPr>
          <p:cNvPr id="448" name="Google Shape;448;p29"/>
          <p:cNvSpPr txBox="1"/>
          <p:nvPr/>
        </p:nvSpPr>
        <p:spPr>
          <a:xfrm>
            <a:off x="6503913" y="1964874"/>
            <a:ext cx="2604240" cy="398892"/>
          </a:xfrm>
          <a:prstGeom prst="rect">
            <a:avLst/>
          </a:prstGeom>
          <a:noFill/>
          <a:ln>
            <a:noFill/>
          </a:ln>
        </p:spPr>
        <p:txBody>
          <a:bodyPr spcFirstLastPara="1" wrap="square" lIns="0" tIns="0" rIns="0" bIns="0" anchor="t" anchorCtr="0">
            <a:spAutoFit/>
          </a:bodyPr>
          <a:lstStyle/>
          <a:p>
            <a:pPr algn="ctr">
              <a:lnSpc>
                <a:spcPct val="108001"/>
              </a:lnSpc>
            </a:pPr>
            <a:r>
              <a:rPr lang="uk-UA" sz="2310" b="1" dirty="0">
                <a:solidFill>
                  <a:srgbClr val="7789EF"/>
                </a:solidFill>
                <a:cs typeface="Catamaran"/>
              </a:rPr>
              <a:t>Британський</a:t>
            </a:r>
            <a:endParaRPr sz="2310" b="1" dirty="0">
              <a:solidFill>
                <a:srgbClr val="7789EF"/>
              </a:solidFill>
              <a:latin typeface="Catamaran"/>
              <a:cs typeface="Catamaran"/>
            </a:endParaRPr>
          </a:p>
        </p:txBody>
      </p:sp>
      <p:sp>
        <p:nvSpPr>
          <p:cNvPr id="449" name="Google Shape;449;p29"/>
          <p:cNvSpPr txBox="1"/>
          <p:nvPr/>
        </p:nvSpPr>
        <p:spPr>
          <a:xfrm>
            <a:off x="6607758" y="4963714"/>
            <a:ext cx="2604240" cy="398892"/>
          </a:xfrm>
          <a:prstGeom prst="rect">
            <a:avLst/>
          </a:prstGeom>
          <a:noFill/>
          <a:ln>
            <a:noFill/>
          </a:ln>
        </p:spPr>
        <p:txBody>
          <a:bodyPr spcFirstLastPara="1" wrap="square" lIns="0" tIns="0" rIns="0" bIns="0" anchor="t" anchorCtr="0">
            <a:spAutoFit/>
          </a:bodyPr>
          <a:lstStyle/>
          <a:p>
            <a:pPr algn="ctr">
              <a:lnSpc>
                <a:spcPct val="108001"/>
              </a:lnSpc>
            </a:pPr>
            <a:r>
              <a:rPr lang="uk-UA" sz="2310" b="1" dirty="0">
                <a:solidFill>
                  <a:srgbClr val="7789EF"/>
                </a:solidFill>
                <a:cs typeface="Catamaran"/>
              </a:rPr>
              <a:t>Американська</a:t>
            </a:r>
            <a:endParaRPr sz="2310" b="1" dirty="0">
              <a:solidFill>
                <a:srgbClr val="7789EF"/>
              </a:solidFill>
              <a:cs typeface="Catamaran"/>
            </a:endParaRPr>
          </a:p>
        </p:txBody>
      </p:sp>
      <p:sp>
        <p:nvSpPr>
          <p:cNvPr id="450" name="Google Shape;450;p29"/>
          <p:cNvSpPr txBox="1"/>
          <p:nvPr/>
        </p:nvSpPr>
        <p:spPr>
          <a:xfrm>
            <a:off x="11134206" y="1925899"/>
            <a:ext cx="2604240" cy="398892"/>
          </a:xfrm>
          <a:prstGeom prst="rect">
            <a:avLst/>
          </a:prstGeom>
          <a:noFill/>
          <a:ln>
            <a:noFill/>
          </a:ln>
        </p:spPr>
        <p:txBody>
          <a:bodyPr spcFirstLastPara="1" wrap="square" lIns="0" tIns="0" rIns="0" bIns="0" anchor="t" anchorCtr="0">
            <a:spAutoFit/>
          </a:bodyPr>
          <a:lstStyle/>
          <a:p>
            <a:pPr algn="ctr">
              <a:lnSpc>
                <a:spcPct val="108001"/>
              </a:lnSpc>
            </a:pPr>
            <a:r>
              <a:rPr lang="uk-UA" sz="2310" b="1" dirty="0">
                <a:solidFill>
                  <a:srgbClr val="7789EF"/>
                </a:solidFill>
                <a:cs typeface="Catamaran"/>
              </a:rPr>
              <a:t>Німецька</a:t>
            </a:r>
            <a:endParaRPr sz="2310" b="1" dirty="0">
              <a:solidFill>
                <a:srgbClr val="7789EF"/>
              </a:solidFill>
              <a:cs typeface="Catamaran"/>
            </a:endParaRPr>
          </a:p>
        </p:txBody>
      </p:sp>
      <p:sp>
        <p:nvSpPr>
          <p:cNvPr id="451" name="Google Shape;451;p29"/>
          <p:cNvSpPr txBox="1"/>
          <p:nvPr/>
        </p:nvSpPr>
        <p:spPr>
          <a:xfrm>
            <a:off x="11073141" y="5033256"/>
            <a:ext cx="2604240" cy="398892"/>
          </a:xfrm>
          <a:prstGeom prst="rect">
            <a:avLst/>
          </a:prstGeom>
          <a:noFill/>
          <a:ln>
            <a:noFill/>
          </a:ln>
        </p:spPr>
        <p:txBody>
          <a:bodyPr spcFirstLastPara="1" wrap="square" lIns="0" tIns="0" rIns="0" bIns="0" anchor="t" anchorCtr="0">
            <a:spAutoFit/>
          </a:bodyPr>
          <a:lstStyle/>
          <a:p>
            <a:pPr algn="ctr">
              <a:lnSpc>
                <a:spcPct val="108001"/>
              </a:lnSpc>
            </a:pPr>
            <a:r>
              <a:rPr lang="uk-UA" sz="2310" b="1" dirty="0">
                <a:solidFill>
                  <a:srgbClr val="7789EF"/>
                </a:solidFill>
                <a:cs typeface="Catamaran"/>
              </a:rPr>
              <a:t>Китайська</a:t>
            </a:r>
            <a:endParaRPr sz="2310" b="1" dirty="0">
              <a:solidFill>
                <a:srgbClr val="7789EF"/>
              </a:solidFill>
              <a:cs typeface="Catamaran"/>
            </a:endParaRPr>
          </a:p>
        </p:txBody>
      </p:sp>
      <p:sp>
        <p:nvSpPr>
          <p:cNvPr id="452" name="Google Shape;452;p29"/>
          <p:cNvSpPr txBox="1"/>
          <p:nvPr/>
        </p:nvSpPr>
        <p:spPr>
          <a:xfrm>
            <a:off x="5906194" y="2474083"/>
            <a:ext cx="4213930" cy="2112501"/>
          </a:xfrm>
          <a:prstGeom prst="rect">
            <a:avLst/>
          </a:prstGeom>
          <a:noFill/>
          <a:ln>
            <a:noFill/>
          </a:ln>
        </p:spPr>
        <p:txBody>
          <a:bodyPr spcFirstLastPara="1" wrap="square" lIns="0" tIns="0" rIns="0" bIns="0" anchor="t" anchorCtr="0">
            <a:spAutoFit/>
          </a:bodyPr>
          <a:lstStyle/>
          <a:p>
            <a:pPr algn="ctr">
              <a:lnSpc>
                <a:spcPct val="130000"/>
              </a:lnSpc>
            </a:pPr>
            <a:r>
              <a:rPr lang="uk-UA" sz="1760" dirty="0">
                <a:solidFill>
                  <a:srgbClr val="000000"/>
                </a:solidFill>
                <a:latin typeface="Corbel" panose="020B0503020204020204" pitchFamily="34" charset="0"/>
              </a:rPr>
              <a:t>Рішення про прийом на роботу формується виходячи з особистої бесіди. Запитання стосуються і професійної діяльності, і приватного життя. Підходить для широкого кола посад та отримання узагальнених даних.</a:t>
            </a:r>
            <a:endParaRPr sz="1760" dirty="0">
              <a:solidFill>
                <a:srgbClr val="000000"/>
              </a:solidFill>
              <a:latin typeface="Corbel" panose="020B0503020204020204" pitchFamily="34" charset="0"/>
            </a:endParaRPr>
          </a:p>
        </p:txBody>
      </p:sp>
      <p:sp>
        <p:nvSpPr>
          <p:cNvPr id="453" name="Google Shape;453;p29"/>
          <p:cNvSpPr txBox="1"/>
          <p:nvPr/>
        </p:nvSpPr>
        <p:spPr>
          <a:xfrm>
            <a:off x="5906194" y="5381461"/>
            <a:ext cx="4388148" cy="2816669"/>
          </a:xfrm>
          <a:prstGeom prst="rect">
            <a:avLst/>
          </a:prstGeom>
          <a:noFill/>
          <a:ln>
            <a:noFill/>
          </a:ln>
        </p:spPr>
        <p:txBody>
          <a:bodyPr spcFirstLastPara="1" wrap="square" lIns="0" tIns="0" rIns="0" bIns="0" anchor="t" anchorCtr="0">
            <a:spAutoFit/>
          </a:bodyPr>
          <a:lstStyle/>
          <a:p>
            <a:pPr algn="ctr">
              <a:lnSpc>
                <a:spcPct val="130000"/>
              </a:lnSpc>
            </a:pPr>
            <a:r>
              <a:rPr lang="uk-UA" sz="1760" dirty="0">
                <a:solidFill>
                  <a:srgbClr val="000000"/>
                </a:solidFill>
                <a:latin typeface="Corbel" panose="020B0503020204020204" pitchFamily="34" charset="0"/>
              </a:rPr>
              <a:t>У пріоритеті – творчі здібності та психологічний портрет кандидата. Формати: тестування, розмова у неформальній обстановці, презентація компанії з питаннями про те, що б зробив кандидат у тій чи іншій ситуації. Використовується для вибору креативних менеджерів, дизайнерів та інших творчих фахівців.</a:t>
            </a:r>
            <a:endParaRPr sz="1760" dirty="0">
              <a:solidFill>
                <a:srgbClr val="000000"/>
              </a:solidFill>
              <a:latin typeface="Corbel" panose="020B0503020204020204" pitchFamily="34" charset="0"/>
            </a:endParaRPr>
          </a:p>
        </p:txBody>
      </p:sp>
      <p:sp>
        <p:nvSpPr>
          <p:cNvPr id="454" name="Google Shape;454;p29"/>
          <p:cNvSpPr txBox="1"/>
          <p:nvPr/>
        </p:nvSpPr>
        <p:spPr>
          <a:xfrm>
            <a:off x="10242252" y="2324791"/>
            <a:ext cx="4388148" cy="2464585"/>
          </a:xfrm>
          <a:prstGeom prst="rect">
            <a:avLst/>
          </a:prstGeom>
          <a:noFill/>
          <a:ln>
            <a:noFill/>
          </a:ln>
        </p:spPr>
        <p:txBody>
          <a:bodyPr spcFirstLastPara="1" wrap="square" lIns="0" tIns="0" rIns="0" bIns="0" anchor="t" anchorCtr="0">
            <a:spAutoFit/>
          </a:bodyPr>
          <a:lstStyle/>
          <a:p>
            <a:pPr algn="ctr">
              <a:lnSpc>
                <a:spcPct val="130000"/>
              </a:lnSpc>
            </a:pPr>
            <a:r>
              <a:rPr lang="uk-UA" sz="1760" dirty="0">
                <a:solidFill>
                  <a:srgbClr val="000000"/>
                </a:solidFill>
                <a:latin typeface="Corbel" panose="020B0503020204020204" pitchFamily="34" charset="0"/>
              </a:rPr>
              <a:t>Ґрунтується на пакеті супровідних документів (листи-рекомендації, сертифікати, дипломи). Зазвичай їхня достовірність ретельно перевіряється, а увага </a:t>
            </a:r>
            <a:r>
              <a:rPr lang="uk-UA" sz="1760" dirty="0" err="1">
                <a:solidFill>
                  <a:srgbClr val="000000"/>
                </a:solidFill>
                <a:latin typeface="Corbel" panose="020B0503020204020204" pitchFamily="34" charset="0"/>
              </a:rPr>
              <a:t>рекрутера</a:t>
            </a:r>
            <a:r>
              <a:rPr lang="uk-UA" sz="1760" dirty="0">
                <a:solidFill>
                  <a:srgbClr val="000000"/>
                </a:solidFill>
                <a:latin typeface="Corbel" panose="020B0503020204020204" pitchFamily="34" charset="0"/>
              </a:rPr>
              <a:t> фокусується переважно на професійних навичках. Ідеально підходить для топів, медиків, освітян.</a:t>
            </a:r>
            <a:endParaRPr sz="1760" dirty="0">
              <a:solidFill>
                <a:srgbClr val="000000"/>
              </a:solidFill>
              <a:latin typeface="Corbel" panose="020B0503020204020204" pitchFamily="34" charset="0"/>
            </a:endParaRPr>
          </a:p>
        </p:txBody>
      </p:sp>
      <p:sp>
        <p:nvSpPr>
          <p:cNvPr id="455" name="Google Shape;455;p29"/>
          <p:cNvSpPr txBox="1"/>
          <p:nvPr/>
        </p:nvSpPr>
        <p:spPr>
          <a:xfrm>
            <a:off x="10477111" y="5449614"/>
            <a:ext cx="3796299" cy="2464585"/>
          </a:xfrm>
          <a:prstGeom prst="rect">
            <a:avLst/>
          </a:prstGeom>
          <a:noFill/>
          <a:ln>
            <a:noFill/>
          </a:ln>
        </p:spPr>
        <p:txBody>
          <a:bodyPr spcFirstLastPara="1" wrap="square" lIns="0" tIns="0" rIns="0" bIns="0" anchor="t" anchorCtr="0">
            <a:spAutoFit/>
          </a:bodyPr>
          <a:lstStyle/>
          <a:p>
            <a:pPr algn="ctr">
              <a:lnSpc>
                <a:spcPct val="130000"/>
              </a:lnSpc>
            </a:pPr>
            <a:r>
              <a:rPr lang="uk-UA" sz="1760" dirty="0">
                <a:solidFill>
                  <a:srgbClr val="000000"/>
                </a:solidFill>
                <a:latin typeface="Corbel" panose="020B0503020204020204" pitchFamily="34" charset="0"/>
              </a:rPr>
              <a:t>Значна увага приділяється письмовим «міні-іспитам», тестам і навіть… творам. Такий формат розрахований на кандидатів, серед яких шукають представників «вдумливих», інтелектуальних професій на зразок інженера чи редактора видавництва.</a:t>
            </a:r>
            <a:endParaRPr sz="1760" dirty="0">
              <a:solidFill>
                <a:srgbClr val="000000"/>
              </a:solidFill>
              <a:latin typeface="Corbel" panose="020B0503020204020204" pitchFamily="34" charset="0"/>
            </a:endParaRPr>
          </a:p>
        </p:txBody>
      </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459"/>
        <p:cNvGrpSpPr/>
        <p:nvPr/>
      </p:nvGrpSpPr>
      <p:grpSpPr>
        <a:xfrm>
          <a:off x="0" y="0"/>
          <a:ext cx="0" cy="0"/>
          <a:chOff x="0" y="0"/>
          <a:chExt cx="0" cy="0"/>
        </a:xfrm>
      </p:grpSpPr>
      <p:pic>
        <p:nvPicPr>
          <p:cNvPr id="460" name="Google Shape;460;p30"/>
          <p:cNvPicPr preferRelativeResize="0"/>
          <p:nvPr/>
        </p:nvPicPr>
        <p:blipFill>
          <a:blip r:embed="rId3">
            <a:alphaModFix/>
          </a:blip>
          <a:stretch>
            <a:fillRect/>
          </a:stretch>
        </p:blipFill>
        <p:spPr>
          <a:xfrm>
            <a:off x="8014882" y="935761"/>
            <a:ext cx="6011301" cy="6651040"/>
          </a:xfrm>
          <a:prstGeom prst="rect">
            <a:avLst/>
          </a:prstGeom>
          <a:noFill/>
          <a:ln>
            <a:noFill/>
          </a:ln>
        </p:spPr>
      </p:pic>
      <p:grpSp>
        <p:nvGrpSpPr>
          <p:cNvPr id="461" name="Google Shape;461;p30"/>
          <p:cNvGrpSpPr/>
          <p:nvPr/>
        </p:nvGrpSpPr>
        <p:grpSpPr>
          <a:xfrm>
            <a:off x="0" y="-28932"/>
            <a:ext cx="7315200" cy="8258532"/>
            <a:chOff x="0" y="-9525"/>
            <a:chExt cx="2408296" cy="2718858"/>
          </a:xfrm>
        </p:grpSpPr>
        <p:sp>
          <p:nvSpPr>
            <p:cNvPr id="462" name="Google Shape;462;p30"/>
            <p:cNvSpPr/>
            <p:nvPr/>
          </p:nvSpPr>
          <p:spPr>
            <a:xfrm>
              <a:off x="0" y="0"/>
              <a:ext cx="2408296" cy="2709333"/>
            </a:xfrm>
            <a:custGeom>
              <a:avLst/>
              <a:gdLst/>
              <a:ahLst/>
              <a:cxnLst/>
              <a:rect l="l" t="t" r="r" b="b"/>
              <a:pathLst>
                <a:path w="2408296" h="2709333" extrusionOk="0">
                  <a:moveTo>
                    <a:pt x="0" y="0"/>
                  </a:moveTo>
                  <a:lnTo>
                    <a:pt x="2408296" y="0"/>
                  </a:lnTo>
                  <a:lnTo>
                    <a:pt x="2408296" y="2709333"/>
                  </a:lnTo>
                  <a:lnTo>
                    <a:pt x="0" y="2709333"/>
                  </a:lnTo>
                  <a:close/>
                </a:path>
              </a:pathLst>
            </a:custGeom>
            <a:solidFill>
              <a:srgbClr val="FFFFFF"/>
            </a:solidFill>
            <a:ln>
              <a:noFill/>
            </a:ln>
          </p:spPr>
        </p:sp>
        <p:sp>
          <p:nvSpPr>
            <p:cNvPr id="463" name="Google Shape;463;p30"/>
            <p:cNvSpPr txBox="1"/>
            <p:nvPr/>
          </p:nvSpPr>
          <p:spPr>
            <a:xfrm>
              <a:off x="0" y="-9525"/>
              <a:ext cx="2408296" cy="2718858"/>
            </a:xfrm>
            <a:prstGeom prst="rect">
              <a:avLst/>
            </a:prstGeom>
            <a:noFill/>
            <a:ln>
              <a:noFill/>
            </a:ln>
          </p:spPr>
          <p:txBody>
            <a:bodyPr spcFirstLastPara="1" wrap="square" lIns="40640" tIns="40640" rIns="40640" bIns="40640" anchor="ctr" anchorCtr="0">
              <a:noAutofit/>
            </a:bodyPr>
            <a:lstStyle/>
            <a:p>
              <a:pPr algn="ctr">
                <a:lnSpc>
                  <a:spcPct val="149055"/>
                </a:lnSpc>
              </a:pPr>
              <a:endParaRPr sz="1440">
                <a:solidFill>
                  <a:schemeClr val="dk1"/>
                </a:solidFill>
                <a:latin typeface="Calibri"/>
                <a:ea typeface="Calibri"/>
                <a:cs typeface="Calibri"/>
                <a:sym typeface="Calibri"/>
              </a:endParaRPr>
            </a:p>
          </p:txBody>
        </p:sp>
      </p:grpSp>
      <p:grpSp>
        <p:nvGrpSpPr>
          <p:cNvPr id="464" name="Google Shape;464;p30"/>
          <p:cNvGrpSpPr/>
          <p:nvPr/>
        </p:nvGrpSpPr>
        <p:grpSpPr>
          <a:xfrm>
            <a:off x="881398" y="1388482"/>
            <a:ext cx="5552314" cy="1123304"/>
            <a:chOff x="0" y="-9525"/>
            <a:chExt cx="1827922" cy="369812"/>
          </a:xfrm>
        </p:grpSpPr>
        <p:sp>
          <p:nvSpPr>
            <p:cNvPr id="465" name="Google Shape;465;p30"/>
            <p:cNvSpPr/>
            <p:nvPr/>
          </p:nvSpPr>
          <p:spPr>
            <a:xfrm>
              <a:off x="0" y="0"/>
              <a:ext cx="1827922" cy="360287"/>
            </a:xfrm>
            <a:custGeom>
              <a:avLst/>
              <a:gdLst/>
              <a:ahLst/>
              <a:cxnLst/>
              <a:rect l="l" t="t" r="r" b="b"/>
              <a:pathLst>
                <a:path w="1827922" h="360287" extrusionOk="0">
                  <a:moveTo>
                    <a:pt x="32349" y="0"/>
                  </a:moveTo>
                  <a:lnTo>
                    <a:pt x="1795573" y="0"/>
                  </a:lnTo>
                  <a:cubicBezTo>
                    <a:pt x="1813439" y="0"/>
                    <a:pt x="1827922" y="14483"/>
                    <a:pt x="1827922" y="32349"/>
                  </a:cubicBezTo>
                  <a:lnTo>
                    <a:pt x="1827922" y="327938"/>
                  </a:lnTo>
                  <a:cubicBezTo>
                    <a:pt x="1827922" y="345804"/>
                    <a:pt x="1813439" y="360287"/>
                    <a:pt x="1795573" y="360287"/>
                  </a:cubicBezTo>
                  <a:lnTo>
                    <a:pt x="32349" y="360287"/>
                  </a:lnTo>
                  <a:cubicBezTo>
                    <a:pt x="14483" y="360287"/>
                    <a:pt x="0" y="345804"/>
                    <a:pt x="0" y="327938"/>
                  </a:cubicBezTo>
                  <a:lnTo>
                    <a:pt x="0" y="32349"/>
                  </a:lnTo>
                  <a:cubicBezTo>
                    <a:pt x="0" y="14483"/>
                    <a:pt x="14483" y="0"/>
                    <a:pt x="32349" y="0"/>
                  </a:cubicBezTo>
                  <a:close/>
                </a:path>
              </a:pathLst>
            </a:custGeom>
            <a:solidFill>
              <a:srgbClr val="D8E37D"/>
            </a:solidFill>
            <a:ln>
              <a:noFill/>
            </a:ln>
          </p:spPr>
          <p:txBody>
            <a:bodyPr spcFirstLastPara="1" wrap="square" lIns="73140" tIns="73140" rIns="73140" bIns="73140" anchor="ctr" anchorCtr="0">
              <a:noAutofit/>
            </a:bodyPr>
            <a:lstStyle/>
            <a:p>
              <a:endParaRPr sz="1440"/>
            </a:p>
          </p:txBody>
        </p:sp>
        <p:sp>
          <p:nvSpPr>
            <p:cNvPr id="466" name="Google Shape;466;p30"/>
            <p:cNvSpPr txBox="1"/>
            <p:nvPr/>
          </p:nvSpPr>
          <p:spPr>
            <a:xfrm>
              <a:off x="0" y="-9525"/>
              <a:ext cx="1827922" cy="369812"/>
            </a:xfrm>
            <a:prstGeom prst="rect">
              <a:avLst/>
            </a:prstGeom>
            <a:noFill/>
            <a:ln>
              <a:noFill/>
            </a:ln>
          </p:spPr>
          <p:txBody>
            <a:bodyPr spcFirstLastPara="1" wrap="square" lIns="40640" tIns="40640" rIns="40640" bIns="40640" anchor="ctr" anchorCtr="0">
              <a:noAutofit/>
            </a:bodyPr>
            <a:lstStyle/>
            <a:p>
              <a:pPr algn="ctr">
                <a:lnSpc>
                  <a:spcPct val="149055"/>
                </a:lnSpc>
              </a:pPr>
              <a:endParaRPr sz="1440">
                <a:solidFill>
                  <a:schemeClr val="dk1"/>
                </a:solidFill>
                <a:latin typeface="Calibri"/>
                <a:ea typeface="Calibri"/>
                <a:cs typeface="Calibri"/>
                <a:sym typeface="Calibri"/>
              </a:endParaRPr>
            </a:p>
          </p:txBody>
        </p:sp>
      </p:grpSp>
      <p:grpSp>
        <p:nvGrpSpPr>
          <p:cNvPr id="470" name="Google Shape;470;p30"/>
          <p:cNvGrpSpPr/>
          <p:nvPr/>
        </p:nvGrpSpPr>
        <p:grpSpPr>
          <a:xfrm>
            <a:off x="957147" y="3137976"/>
            <a:ext cx="5552314" cy="4679248"/>
            <a:chOff x="0" y="-9525"/>
            <a:chExt cx="1827922" cy="369812"/>
          </a:xfrm>
        </p:grpSpPr>
        <p:sp>
          <p:nvSpPr>
            <p:cNvPr id="471" name="Google Shape;471;p30"/>
            <p:cNvSpPr/>
            <p:nvPr/>
          </p:nvSpPr>
          <p:spPr>
            <a:xfrm>
              <a:off x="0" y="0"/>
              <a:ext cx="1827922" cy="360287"/>
            </a:xfrm>
            <a:custGeom>
              <a:avLst/>
              <a:gdLst/>
              <a:ahLst/>
              <a:cxnLst/>
              <a:rect l="l" t="t" r="r" b="b"/>
              <a:pathLst>
                <a:path w="1827922" h="360287" extrusionOk="0">
                  <a:moveTo>
                    <a:pt x="32349" y="0"/>
                  </a:moveTo>
                  <a:lnTo>
                    <a:pt x="1795573" y="0"/>
                  </a:lnTo>
                  <a:cubicBezTo>
                    <a:pt x="1813439" y="0"/>
                    <a:pt x="1827922" y="14483"/>
                    <a:pt x="1827922" y="32349"/>
                  </a:cubicBezTo>
                  <a:lnTo>
                    <a:pt x="1827922" y="327938"/>
                  </a:lnTo>
                  <a:cubicBezTo>
                    <a:pt x="1827922" y="345804"/>
                    <a:pt x="1813439" y="360287"/>
                    <a:pt x="1795573" y="360287"/>
                  </a:cubicBezTo>
                  <a:lnTo>
                    <a:pt x="32349" y="360287"/>
                  </a:lnTo>
                  <a:cubicBezTo>
                    <a:pt x="14483" y="360287"/>
                    <a:pt x="0" y="345804"/>
                    <a:pt x="0" y="327938"/>
                  </a:cubicBezTo>
                  <a:lnTo>
                    <a:pt x="0" y="32349"/>
                  </a:lnTo>
                  <a:cubicBezTo>
                    <a:pt x="0" y="14483"/>
                    <a:pt x="14483" y="0"/>
                    <a:pt x="32349" y="0"/>
                  </a:cubicBezTo>
                  <a:close/>
                </a:path>
              </a:pathLst>
            </a:custGeom>
            <a:solidFill>
              <a:srgbClr val="D8E37D"/>
            </a:solidFill>
            <a:ln>
              <a:noFill/>
            </a:ln>
          </p:spPr>
          <p:txBody>
            <a:bodyPr spcFirstLastPara="1" wrap="square" lIns="73140" tIns="73140" rIns="73140" bIns="73140" anchor="ctr" anchorCtr="0">
              <a:noAutofit/>
            </a:bodyPr>
            <a:lstStyle/>
            <a:p>
              <a:endParaRPr sz="1440"/>
            </a:p>
          </p:txBody>
        </p:sp>
        <p:sp>
          <p:nvSpPr>
            <p:cNvPr id="472" name="Google Shape;472;p30"/>
            <p:cNvSpPr txBox="1"/>
            <p:nvPr/>
          </p:nvSpPr>
          <p:spPr>
            <a:xfrm>
              <a:off x="0" y="-9525"/>
              <a:ext cx="1827922" cy="369812"/>
            </a:xfrm>
            <a:prstGeom prst="rect">
              <a:avLst/>
            </a:prstGeom>
            <a:noFill/>
            <a:ln>
              <a:noFill/>
            </a:ln>
          </p:spPr>
          <p:txBody>
            <a:bodyPr spcFirstLastPara="1" wrap="square" lIns="40640" tIns="40640" rIns="40640" bIns="40640" anchor="ctr" anchorCtr="0">
              <a:noAutofit/>
            </a:bodyPr>
            <a:lstStyle/>
            <a:p>
              <a:pPr algn="ctr">
                <a:lnSpc>
                  <a:spcPct val="149055"/>
                </a:lnSpc>
              </a:pPr>
              <a:endParaRPr sz="1440">
                <a:solidFill>
                  <a:schemeClr val="dk1"/>
                </a:solidFill>
                <a:latin typeface="Calibri"/>
                <a:ea typeface="Calibri"/>
                <a:cs typeface="Calibri"/>
                <a:sym typeface="Calibri"/>
              </a:endParaRPr>
            </a:p>
          </p:txBody>
        </p:sp>
      </p:grpSp>
      <p:sp>
        <p:nvSpPr>
          <p:cNvPr id="473" name="Google Shape;473;p30"/>
          <p:cNvSpPr txBox="1"/>
          <p:nvPr/>
        </p:nvSpPr>
        <p:spPr>
          <a:xfrm>
            <a:off x="381795" y="614503"/>
            <a:ext cx="6551520" cy="616323"/>
          </a:xfrm>
          <a:prstGeom prst="rect">
            <a:avLst/>
          </a:prstGeom>
          <a:noFill/>
          <a:ln>
            <a:noFill/>
          </a:ln>
        </p:spPr>
        <p:txBody>
          <a:bodyPr spcFirstLastPara="1" wrap="square" lIns="0" tIns="0" rIns="0" bIns="0" anchor="t" anchorCtr="0">
            <a:spAutoFit/>
          </a:bodyPr>
          <a:lstStyle/>
          <a:p>
            <a:pPr algn="ctr">
              <a:lnSpc>
                <a:spcPct val="90000"/>
              </a:lnSpc>
            </a:pPr>
            <a:r>
              <a:rPr lang="uk-UA" sz="4450" dirty="0">
                <a:solidFill>
                  <a:schemeClr val="accent1">
                    <a:lumMod val="50000"/>
                  </a:schemeClr>
                </a:solidFill>
                <a:cs typeface="Platypi" pitchFamily="34" charset="-120"/>
                <a:sym typeface="Catamaran"/>
              </a:rPr>
              <a:t>Методики співбесіди</a:t>
            </a:r>
            <a:endParaRPr sz="4450" dirty="0">
              <a:solidFill>
                <a:schemeClr val="accent1">
                  <a:lumMod val="50000"/>
                </a:schemeClr>
              </a:solidFill>
              <a:cs typeface="Platypi" pitchFamily="34" charset="-120"/>
            </a:endParaRPr>
          </a:p>
        </p:txBody>
      </p:sp>
      <p:sp>
        <p:nvSpPr>
          <p:cNvPr id="474" name="Google Shape;474;p30"/>
          <p:cNvSpPr txBox="1"/>
          <p:nvPr/>
        </p:nvSpPr>
        <p:spPr>
          <a:xfrm>
            <a:off x="1721984" y="1370181"/>
            <a:ext cx="4022640" cy="1120307"/>
          </a:xfrm>
          <a:prstGeom prst="rect">
            <a:avLst/>
          </a:prstGeom>
          <a:noFill/>
          <a:ln>
            <a:noFill/>
          </a:ln>
        </p:spPr>
        <p:txBody>
          <a:bodyPr spcFirstLastPara="1" wrap="square" lIns="0" tIns="0" rIns="0" bIns="0" anchor="t" anchorCtr="0">
            <a:spAutoFit/>
          </a:bodyPr>
          <a:lstStyle/>
          <a:p>
            <a:pPr algn="ctr">
              <a:lnSpc>
                <a:spcPct val="130000"/>
              </a:lnSpc>
            </a:pPr>
            <a:r>
              <a:rPr lang="uk-UA" sz="2800" b="1" dirty="0">
                <a:solidFill>
                  <a:srgbClr val="7789EF"/>
                </a:solidFill>
                <a:cs typeface="Catamaran"/>
              </a:rPr>
              <a:t>СТРУКТУРОВАНА СПІВБЕСІДА</a:t>
            </a:r>
            <a:endParaRPr sz="2800" b="1" dirty="0">
              <a:solidFill>
                <a:srgbClr val="7789EF"/>
              </a:solidFill>
              <a:cs typeface="Catamaran"/>
            </a:endParaRPr>
          </a:p>
        </p:txBody>
      </p:sp>
      <p:sp>
        <p:nvSpPr>
          <p:cNvPr id="476" name="Google Shape;476;p30"/>
          <p:cNvSpPr txBox="1"/>
          <p:nvPr/>
        </p:nvSpPr>
        <p:spPr>
          <a:xfrm>
            <a:off x="1221056" y="3434233"/>
            <a:ext cx="5024496" cy="4225003"/>
          </a:xfrm>
          <a:prstGeom prst="rect">
            <a:avLst/>
          </a:prstGeom>
          <a:noFill/>
          <a:ln>
            <a:noFill/>
          </a:ln>
        </p:spPr>
        <p:txBody>
          <a:bodyPr spcFirstLastPara="1" wrap="square" lIns="0" tIns="0" rIns="0" bIns="0" anchor="t" anchorCtr="0">
            <a:spAutoFit/>
          </a:bodyPr>
          <a:lstStyle/>
          <a:p>
            <a:pPr algn="ctr">
              <a:lnSpc>
                <a:spcPct val="130000"/>
              </a:lnSpc>
            </a:pPr>
            <a:r>
              <a:rPr lang="uk-UA" sz="1760" dirty="0">
                <a:solidFill>
                  <a:srgbClr val="000000"/>
                </a:solidFill>
                <a:latin typeface="Corbel" panose="020B0503020204020204" pitchFamily="34" charset="0"/>
              </a:rPr>
              <a:t>Методика такого інтерв'ю базується на питаннях, що формують декілька блоків. Їхня послідовність може бути наступною: спочатку </a:t>
            </a:r>
            <a:r>
              <a:rPr lang="uk-UA" sz="1760" dirty="0" err="1">
                <a:solidFill>
                  <a:srgbClr val="000000"/>
                </a:solidFill>
                <a:latin typeface="Corbel" panose="020B0503020204020204" pitchFamily="34" charset="0"/>
              </a:rPr>
              <a:t>рекрутер</a:t>
            </a:r>
            <a:r>
              <a:rPr lang="uk-UA" sz="1760" dirty="0">
                <a:solidFill>
                  <a:srgbClr val="000000"/>
                </a:solidFill>
                <a:latin typeface="Corbel" panose="020B0503020204020204" pitchFamily="34" charset="0"/>
              </a:rPr>
              <a:t> цікавиться професійними компетенціями кандидата, потім – досвідом та навичками управління, далі – запитує про вже реалізовані </a:t>
            </a:r>
            <a:r>
              <a:rPr lang="uk-UA" sz="1760" dirty="0" err="1">
                <a:solidFill>
                  <a:srgbClr val="000000"/>
                </a:solidFill>
                <a:latin typeface="Corbel" panose="020B0503020204020204" pitchFamily="34" charset="0"/>
              </a:rPr>
              <a:t>проєкти</a:t>
            </a:r>
            <a:r>
              <a:rPr lang="uk-UA" sz="1760" dirty="0">
                <a:solidFill>
                  <a:srgbClr val="000000"/>
                </a:solidFill>
                <a:latin typeface="Corbel" panose="020B0503020204020204" pitchFamily="34" charset="0"/>
              </a:rPr>
              <a:t> та їх результати, мотивацію, мету, перспективу та плани на майбутнє.</a:t>
            </a:r>
          </a:p>
          <a:p>
            <a:pPr algn="ctr">
              <a:lnSpc>
                <a:spcPct val="130000"/>
              </a:lnSpc>
            </a:pPr>
            <a:r>
              <a:rPr lang="uk-UA" sz="1760" dirty="0">
                <a:solidFill>
                  <a:srgbClr val="000000"/>
                </a:solidFill>
                <a:latin typeface="Corbel" panose="020B0503020204020204" pitchFamily="34" charset="0"/>
              </a:rPr>
              <a:t>Перевага структурованого інтерв'ю – можливість швидко порівняти декількох кандидатів щодо відповідей на ідентичні питання та зробити перші висновки.</a:t>
            </a:r>
            <a:endParaRPr sz="1760" dirty="0">
              <a:solidFill>
                <a:srgbClr val="000000"/>
              </a:solidFill>
              <a:latin typeface="Corbel" panose="020B0503020204020204" pitchFamily="34" charset="0"/>
            </a:endParaRPr>
          </a:p>
        </p:txBody>
      </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512"/>
        <p:cNvGrpSpPr/>
        <p:nvPr/>
      </p:nvGrpSpPr>
      <p:grpSpPr>
        <a:xfrm>
          <a:off x="0" y="0"/>
          <a:ext cx="0" cy="0"/>
          <a:chOff x="0" y="0"/>
          <a:chExt cx="0" cy="0"/>
        </a:xfrm>
      </p:grpSpPr>
      <p:pic>
        <p:nvPicPr>
          <p:cNvPr id="513" name="Google Shape;513;p33"/>
          <p:cNvPicPr preferRelativeResize="0"/>
          <p:nvPr/>
        </p:nvPicPr>
        <p:blipFill>
          <a:blip r:embed="rId3">
            <a:alphaModFix/>
          </a:blip>
          <a:stretch>
            <a:fillRect/>
          </a:stretch>
        </p:blipFill>
        <p:spPr>
          <a:xfrm>
            <a:off x="7634026" y="4297996"/>
            <a:ext cx="1290080" cy="1249751"/>
          </a:xfrm>
          <a:prstGeom prst="rect">
            <a:avLst/>
          </a:prstGeom>
          <a:noFill/>
          <a:ln>
            <a:noFill/>
          </a:ln>
        </p:spPr>
      </p:pic>
      <p:sp>
        <p:nvSpPr>
          <p:cNvPr id="514" name="Google Shape;514;p33"/>
          <p:cNvSpPr/>
          <p:nvPr/>
        </p:nvSpPr>
        <p:spPr>
          <a:xfrm>
            <a:off x="7315200" y="0"/>
            <a:ext cx="7316403" cy="4115646"/>
          </a:xfrm>
          <a:custGeom>
            <a:avLst/>
            <a:gdLst/>
            <a:ahLst/>
            <a:cxnLst/>
            <a:rect l="l" t="t" r="r" b="b"/>
            <a:pathLst>
              <a:path w="2408296" h="1378314" extrusionOk="0">
                <a:moveTo>
                  <a:pt x="0" y="0"/>
                </a:moveTo>
                <a:lnTo>
                  <a:pt x="2408296" y="0"/>
                </a:lnTo>
                <a:lnTo>
                  <a:pt x="2408296" y="1378314"/>
                </a:lnTo>
                <a:lnTo>
                  <a:pt x="0" y="1378314"/>
                </a:lnTo>
                <a:close/>
              </a:path>
            </a:pathLst>
          </a:custGeom>
          <a:solidFill>
            <a:srgbClr val="D8E37D"/>
          </a:solidFill>
          <a:ln>
            <a:noFill/>
          </a:ln>
        </p:spPr>
      </p:sp>
      <p:pic>
        <p:nvPicPr>
          <p:cNvPr id="515" name="Google Shape;515;p33"/>
          <p:cNvPicPr preferRelativeResize="0"/>
          <p:nvPr/>
        </p:nvPicPr>
        <p:blipFill>
          <a:blip r:embed="rId4">
            <a:alphaModFix/>
          </a:blip>
          <a:stretch>
            <a:fillRect/>
          </a:stretch>
        </p:blipFill>
        <p:spPr>
          <a:xfrm>
            <a:off x="10421200" y="54416"/>
            <a:ext cx="1196640" cy="1112500"/>
          </a:xfrm>
          <a:prstGeom prst="rect">
            <a:avLst/>
          </a:prstGeom>
          <a:noFill/>
          <a:ln>
            <a:noFill/>
          </a:ln>
        </p:spPr>
      </p:pic>
      <p:sp>
        <p:nvSpPr>
          <p:cNvPr id="516" name="Google Shape;516;p33"/>
          <p:cNvSpPr/>
          <p:nvPr/>
        </p:nvSpPr>
        <p:spPr>
          <a:xfrm>
            <a:off x="0" y="0"/>
            <a:ext cx="7315200" cy="8229600"/>
          </a:xfrm>
          <a:custGeom>
            <a:avLst/>
            <a:gdLst/>
            <a:ahLst/>
            <a:cxnLst/>
            <a:rect l="l" t="t" r="r" b="b"/>
            <a:pathLst>
              <a:path w="2408296" h="2709333" extrusionOk="0">
                <a:moveTo>
                  <a:pt x="0" y="0"/>
                </a:moveTo>
                <a:lnTo>
                  <a:pt x="2408296" y="0"/>
                </a:lnTo>
                <a:lnTo>
                  <a:pt x="2408296" y="2709333"/>
                </a:lnTo>
                <a:lnTo>
                  <a:pt x="0" y="2709333"/>
                </a:lnTo>
                <a:close/>
              </a:path>
            </a:pathLst>
          </a:custGeom>
          <a:solidFill>
            <a:srgbClr val="FFFFFF"/>
          </a:solidFill>
          <a:ln>
            <a:noFill/>
          </a:ln>
        </p:spPr>
      </p:sp>
      <p:pic>
        <p:nvPicPr>
          <p:cNvPr id="517" name="Google Shape;517;p33"/>
          <p:cNvPicPr preferRelativeResize="0"/>
          <p:nvPr/>
        </p:nvPicPr>
        <p:blipFill>
          <a:blip r:embed="rId5">
            <a:alphaModFix/>
          </a:blip>
          <a:stretch>
            <a:fillRect/>
          </a:stretch>
        </p:blipFill>
        <p:spPr>
          <a:xfrm>
            <a:off x="489760" y="3143400"/>
            <a:ext cx="6055481" cy="4338580"/>
          </a:xfrm>
          <a:prstGeom prst="rect">
            <a:avLst/>
          </a:prstGeom>
          <a:noFill/>
          <a:ln>
            <a:noFill/>
          </a:ln>
        </p:spPr>
      </p:pic>
      <p:sp>
        <p:nvSpPr>
          <p:cNvPr id="518" name="Google Shape;518;p33"/>
          <p:cNvSpPr txBox="1"/>
          <p:nvPr/>
        </p:nvSpPr>
        <p:spPr>
          <a:xfrm>
            <a:off x="381840" y="1202046"/>
            <a:ext cx="6551520" cy="1354217"/>
          </a:xfrm>
          <a:prstGeom prst="rect">
            <a:avLst/>
          </a:prstGeom>
          <a:noFill/>
          <a:ln>
            <a:noFill/>
          </a:ln>
        </p:spPr>
        <p:txBody>
          <a:bodyPr spcFirstLastPara="1" wrap="square" lIns="0" tIns="0" rIns="0" bIns="0" anchor="t" anchorCtr="0">
            <a:spAutoFit/>
          </a:bodyPr>
          <a:lstStyle/>
          <a:p>
            <a:pPr algn="ctr"/>
            <a:r>
              <a:rPr lang="uk-UA" sz="4400" b="1" dirty="0">
                <a:solidFill>
                  <a:srgbClr val="7789EF"/>
                </a:solidFill>
                <a:cs typeface="Catamaran"/>
                <a:sym typeface="Catamaran"/>
              </a:rPr>
              <a:t>СПІВБЕСІДА</a:t>
            </a:r>
            <a:br>
              <a:rPr lang="uk-UA" sz="4400" b="1" dirty="0">
                <a:solidFill>
                  <a:srgbClr val="7789EF"/>
                </a:solidFill>
                <a:cs typeface="Catamaran"/>
                <a:sym typeface="Catamaran"/>
              </a:rPr>
            </a:br>
            <a:r>
              <a:rPr lang="uk-UA" sz="4400" b="1" dirty="0">
                <a:solidFill>
                  <a:srgbClr val="7789EF"/>
                </a:solidFill>
                <a:cs typeface="Catamaran"/>
                <a:sym typeface="Catamaran"/>
              </a:rPr>
              <a:t>ЗА КОМПЕТЕНЦІЯМИ</a:t>
            </a:r>
            <a:endParaRPr lang="uk-UA" sz="4400" b="1" dirty="0">
              <a:solidFill>
                <a:srgbClr val="7789EF"/>
              </a:solidFill>
              <a:cs typeface="Catamaran"/>
            </a:endParaRPr>
          </a:p>
        </p:txBody>
      </p:sp>
      <p:sp>
        <p:nvSpPr>
          <p:cNvPr id="519" name="Google Shape;519;p33"/>
          <p:cNvSpPr txBox="1"/>
          <p:nvPr/>
        </p:nvSpPr>
        <p:spPr>
          <a:xfrm>
            <a:off x="7804960" y="1202046"/>
            <a:ext cx="6551520" cy="2880789"/>
          </a:xfrm>
          <a:prstGeom prst="rect">
            <a:avLst/>
          </a:prstGeom>
          <a:noFill/>
          <a:ln>
            <a:noFill/>
          </a:ln>
        </p:spPr>
        <p:txBody>
          <a:bodyPr spcFirstLastPara="1" wrap="square" lIns="0" tIns="0" rIns="0" bIns="0" anchor="t" anchorCtr="0">
            <a:spAutoFit/>
          </a:bodyPr>
          <a:lstStyle/>
          <a:p>
            <a:pPr algn="ctr">
              <a:lnSpc>
                <a:spcPct val="130000"/>
              </a:lnSpc>
            </a:pPr>
            <a:r>
              <a:rPr lang="uk-UA" sz="2400" dirty="0"/>
              <a:t>Вважається однією з </a:t>
            </a:r>
            <a:r>
              <a:rPr lang="uk-UA" sz="2400" dirty="0" err="1"/>
              <a:t>найоб'єктивніших</a:t>
            </a:r>
            <a:r>
              <a:rPr lang="uk-UA" sz="2400" dirty="0"/>
              <a:t> </a:t>
            </a:r>
            <a:r>
              <a:rPr lang="uk-UA" sz="2400" dirty="0" err="1"/>
              <a:t>методик</a:t>
            </a:r>
            <a:r>
              <a:rPr lang="uk-UA" sz="2400" dirty="0"/>
              <a:t> визначення відповідності кандидата конкретній вакансії. </a:t>
            </a:r>
          </a:p>
          <a:p>
            <a:pPr algn="ctr">
              <a:lnSpc>
                <a:spcPct val="130000"/>
              </a:lnSpc>
            </a:pPr>
            <a:r>
              <a:rPr lang="uk-UA" sz="2400" dirty="0"/>
              <a:t>Мета такого інтерв'ю – зрозуміти, наскільки кандидат компетентний у своїй справі, який у нього реальний досвід.</a:t>
            </a:r>
            <a:endParaRPr sz="1440" dirty="0"/>
          </a:p>
        </p:txBody>
      </p:sp>
      <p:sp>
        <p:nvSpPr>
          <p:cNvPr id="520" name="Google Shape;520;p33"/>
          <p:cNvSpPr txBox="1"/>
          <p:nvPr/>
        </p:nvSpPr>
        <p:spPr>
          <a:xfrm>
            <a:off x="8991101" y="4492163"/>
            <a:ext cx="5387520" cy="3360920"/>
          </a:xfrm>
          <a:prstGeom prst="rect">
            <a:avLst/>
          </a:prstGeom>
          <a:noFill/>
          <a:ln>
            <a:noFill/>
          </a:ln>
        </p:spPr>
        <p:txBody>
          <a:bodyPr spcFirstLastPara="1" wrap="square" lIns="0" tIns="0" rIns="0" bIns="0" anchor="t" anchorCtr="0">
            <a:spAutoFit/>
          </a:bodyPr>
          <a:lstStyle/>
          <a:p>
            <a:pPr algn="ctr">
              <a:lnSpc>
                <a:spcPct val="130000"/>
              </a:lnSpc>
            </a:pPr>
            <a:r>
              <a:rPr lang="uk-UA" sz="2400" dirty="0"/>
              <a:t>Тому для кожної позиції визначаються ключові компетенції, які обов'язково мають бути у кандидата. </a:t>
            </a:r>
          </a:p>
          <a:p>
            <a:pPr algn="ctr">
              <a:lnSpc>
                <a:spcPct val="130000"/>
              </a:lnSpc>
            </a:pPr>
            <a:r>
              <a:rPr lang="uk-UA" sz="2400" dirty="0"/>
              <a:t>Співбесіда проводиться на базі суто професійних питань чи кейсів, які допоможуть побачити мислення, поведінку, рішення кандидата.</a:t>
            </a:r>
            <a:endParaRPr sz="1440" dirty="0"/>
          </a:p>
        </p:txBody>
      </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Shape 459"/>
        <p:cNvGrpSpPr/>
        <p:nvPr/>
      </p:nvGrpSpPr>
      <p:grpSpPr>
        <a:xfrm>
          <a:off x="0" y="0"/>
          <a:ext cx="0" cy="0"/>
          <a:chOff x="0" y="0"/>
          <a:chExt cx="0" cy="0"/>
        </a:xfrm>
      </p:grpSpPr>
      <p:pic>
        <p:nvPicPr>
          <p:cNvPr id="460" name="Google Shape;460;p30"/>
          <p:cNvPicPr preferRelativeResize="0"/>
          <p:nvPr/>
        </p:nvPicPr>
        <p:blipFill>
          <a:blip r:embed="rId3">
            <a:alphaModFix/>
          </a:blip>
          <a:stretch>
            <a:fillRect/>
          </a:stretch>
        </p:blipFill>
        <p:spPr>
          <a:xfrm>
            <a:off x="8014882" y="935761"/>
            <a:ext cx="6011301" cy="6651040"/>
          </a:xfrm>
          <a:prstGeom prst="rect">
            <a:avLst/>
          </a:prstGeom>
          <a:noFill/>
          <a:ln>
            <a:noFill/>
          </a:ln>
        </p:spPr>
      </p:pic>
      <p:grpSp>
        <p:nvGrpSpPr>
          <p:cNvPr id="461" name="Google Shape;461;p30"/>
          <p:cNvGrpSpPr/>
          <p:nvPr/>
        </p:nvGrpSpPr>
        <p:grpSpPr>
          <a:xfrm>
            <a:off x="0" y="-28932"/>
            <a:ext cx="7315200" cy="8258532"/>
            <a:chOff x="0" y="-9525"/>
            <a:chExt cx="2408296" cy="2718858"/>
          </a:xfrm>
        </p:grpSpPr>
        <p:sp>
          <p:nvSpPr>
            <p:cNvPr id="462" name="Google Shape;462;p30"/>
            <p:cNvSpPr/>
            <p:nvPr/>
          </p:nvSpPr>
          <p:spPr>
            <a:xfrm>
              <a:off x="0" y="0"/>
              <a:ext cx="2408296" cy="2709333"/>
            </a:xfrm>
            <a:custGeom>
              <a:avLst/>
              <a:gdLst/>
              <a:ahLst/>
              <a:cxnLst/>
              <a:rect l="l" t="t" r="r" b="b"/>
              <a:pathLst>
                <a:path w="2408296" h="2709333" extrusionOk="0">
                  <a:moveTo>
                    <a:pt x="0" y="0"/>
                  </a:moveTo>
                  <a:lnTo>
                    <a:pt x="2408296" y="0"/>
                  </a:lnTo>
                  <a:lnTo>
                    <a:pt x="2408296" y="2709333"/>
                  </a:lnTo>
                  <a:lnTo>
                    <a:pt x="0" y="2709333"/>
                  </a:lnTo>
                  <a:close/>
                </a:path>
              </a:pathLst>
            </a:custGeom>
            <a:solidFill>
              <a:srgbClr val="FFFFFF"/>
            </a:solidFill>
            <a:ln>
              <a:noFill/>
            </a:ln>
          </p:spPr>
        </p:sp>
        <p:sp>
          <p:nvSpPr>
            <p:cNvPr id="463" name="Google Shape;463;p30"/>
            <p:cNvSpPr txBox="1"/>
            <p:nvPr/>
          </p:nvSpPr>
          <p:spPr>
            <a:xfrm>
              <a:off x="0" y="-9525"/>
              <a:ext cx="2408296" cy="2718858"/>
            </a:xfrm>
            <a:prstGeom prst="rect">
              <a:avLst/>
            </a:prstGeom>
            <a:noFill/>
            <a:ln>
              <a:noFill/>
            </a:ln>
          </p:spPr>
          <p:txBody>
            <a:bodyPr spcFirstLastPara="1" wrap="square" lIns="40640" tIns="40640" rIns="40640" bIns="40640" anchor="ctr" anchorCtr="0">
              <a:noAutofit/>
            </a:bodyPr>
            <a:lstStyle/>
            <a:p>
              <a:pPr algn="ctr">
                <a:lnSpc>
                  <a:spcPct val="149055"/>
                </a:lnSpc>
              </a:pPr>
              <a:endParaRPr sz="1440">
                <a:solidFill>
                  <a:schemeClr val="dk1"/>
                </a:solidFill>
                <a:latin typeface="Calibri"/>
                <a:ea typeface="Calibri"/>
                <a:cs typeface="Calibri"/>
                <a:sym typeface="Calibri"/>
              </a:endParaRPr>
            </a:p>
          </p:txBody>
        </p:sp>
      </p:grpSp>
      <p:grpSp>
        <p:nvGrpSpPr>
          <p:cNvPr id="464" name="Google Shape;464;p30"/>
          <p:cNvGrpSpPr/>
          <p:nvPr/>
        </p:nvGrpSpPr>
        <p:grpSpPr>
          <a:xfrm>
            <a:off x="881398" y="1388482"/>
            <a:ext cx="5552314" cy="1123304"/>
            <a:chOff x="0" y="-9525"/>
            <a:chExt cx="1827922" cy="369812"/>
          </a:xfrm>
        </p:grpSpPr>
        <p:sp>
          <p:nvSpPr>
            <p:cNvPr id="465" name="Google Shape;465;p30"/>
            <p:cNvSpPr/>
            <p:nvPr/>
          </p:nvSpPr>
          <p:spPr>
            <a:xfrm>
              <a:off x="0" y="0"/>
              <a:ext cx="1827922" cy="360287"/>
            </a:xfrm>
            <a:custGeom>
              <a:avLst/>
              <a:gdLst/>
              <a:ahLst/>
              <a:cxnLst/>
              <a:rect l="l" t="t" r="r" b="b"/>
              <a:pathLst>
                <a:path w="1827922" h="360287" extrusionOk="0">
                  <a:moveTo>
                    <a:pt x="32349" y="0"/>
                  </a:moveTo>
                  <a:lnTo>
                    <a:pt x="1795573" y="0"/>
                  </a:lnTo>
                  <a:cubicBezTo>
                    <a:pt x="1813439" y="0"/>
                    <a:pt x="1827922" y="14483"/>
                    <a:pt x="1827922" y="32349"/>
                  </a:cubicBezTo>
                  <a:lnTo>
                    <a:pt x="1827922" y="327938"/>
                  </a:lnTo>
                  <a:cubicBezTo>
                    <a:pt x="1827922" y="345804"/>
                    <a:pt x="1813439" y="360287"/>
                    <a:pt x="1795573" y="360287"/>
                  </a:cubicBezTo>
                  <a:lnTo>
                    <a:pt x="32349" y="360287"/>
                  </a:lnTo>
                  <a:cubicBezTo>
                    <a:pt x="14483" y="360287"/>
                    <a:pt x="0" y="345804"/>
                    <a:pt x="0" y="327938"/>
                  </a:cubicBezTo>
                  <a:lnTo>
                    <a:pt x="0" y="32349"/>
                  </a:lnTo>
                  <a:cubicBezTo>
                    <a:pt x="0" y="14483"/>
                    <a:pt x="14483" y="0"/>
                    <a:pt x="32349" y="0"/>
                  </a:cubicBezTo>
                  <a:close/>
                </a:path>
              </a:pathLst>
            </a:custGeom>
            <a:solidFill>
              <a:srgbClr val="D8E37D"/>
            </a:solidFill>
            <a:ln>
              <a:noFill/>
            </a:ln>
          </p:spPr>
          <p:txBody>
            <a:bodyPr spcFirstLastPara="1" wrap="square" lIns="73140" tIns="73140" rIns="73140" bIns="73140" anchor="ctr" anchorCtr="0">
              <a:noAutofit/>
            </a:bodyPr>
            <a:lstStyle/>
            <a:p>
              <a:endParaRPr sz="1440"/>
            </a:p>
          </p:txBody>
        </p:sp>
        <p:sp>
          <p:nvSpPr>
            <p:cNvPr id="466" name="Google Shape;466;p30"/>
            <p:cNvSpPr txBox="1"/>
            <p:nvPr/>
          </p:nvSpPr>
          <p:spPr>
            <a:xfrm>
              <a:off x="0" y="-9525"/>
              <a:ext cx="1827922" cy="369812"/>
            </a:xfrm>
            <a:prstGeom prst="rect">
              <a:avLst/>
            </a:prstGeom>
            <a:noFill/>
            <a:ln>
              <a:noFill/>
            </a:ln>
          </p:spPr>
          <p:txBody>
            <a:bodyPr spcFirstLastPara="1" wrap="square" lIns="40640" tIns="40640" rIns="40640" bIns="40640" anchor="ctr" anchorCtr="0">
              <a:noAutofit/>
            </a:bodyPr>
            <a:lstStyle/>
            <a:p>
              <a:pPr algn="ctr">
                <a:lnSpc>
                  <a:spcPct val="149055"/>
                </a:lnSpc>
              </a:pPr>
              <a:endParaRPr sz="1440">
                <a:solidFill>
                  <a:schemeClr val="dk1"/>
                </a:solidFill>
                <a:latin typeface="Calibri"/>
                <a:ea typeface="Calibri"/>
                <a:cs typeface="Calibri"/>
                <a:sym typeface="Calibri"/>
              </a:endParaRPr>
            </a:p>
          </p:txBody>
        </p:sp>
      </p:grpSp>
      <p:grpSp>
        <p:nvGrpSpPr>
          <p:cNvPr id="470" name="Google Shape;470;p30"/>
          <p:cNvGrpSpPr/>
          <p:nvPr/>
        </p:nvGrpSpPr>
        <p:grpSpPr>
          <a:xfrm>
            <a:off x="957147" y="3137976"/>
            <a:ext cx="5552314" cy="3316612"/>
            <a:chOff x="0" y="-9525"/>
            <a:chExt cx="1827922" cy="369812"/>
          </a:xfrm>
        </p:grpSpPr>
        <p:sp>
          <p:nvSpPr>
            <p:cNvPr id="471" name="Google Shape;471;p30"/>
            <p:cNvSpPr/>
            <p:nvPr/>
          </p:nvSpPr>
          <p:spPr>
            <a:xfrm>
              <a:off x="0" y="0"/>
              <a:ext cx="1827922" cy="360287"/>
            </a:xfrm>
            <a:custGeom>
              <a:avLst/>
              <a:gdLst/>
              <a:ahLst/>
              <a:cxnLst/>
              <a:rect l="l" t="t" r="r" b="b"/>
              <a:pathLst>
                <a:path w="1827922" h="360287" extrusionOk="0">
                  <a:moveTo>
                    <a:pt x="32349" y="0"/>
                  </a:moveTo>
                  <a:lnTo>
                    <a:pt x="1795573" y="0"/>
                  </a:lnTo>
                  <a:cubicBezTo>
                    <a:pt x="1813439" y="0"/>
                    <a:pt x="1827922" y="14483"/>
                    <a:pt x="1827922" y="32349"/>
                  </a:cubicBezTo>
                  <a:lnTo>
                    <a:pt x="1827922" y="327938"/>
                  </a:lnTo>
                  <a:cubicBezTo>
                    <a:pt x="1827922" y="345804"/>
                    <a:pt x="1813439" y="360287"/>
                    <a:pt x="1795573" y="360287"/>
                  </a:cubicBezTo>
                  <a:lnTo>
                    <a:pt x="32349" y="360287"/>
                  </a:lnTo>
                  <a:cubicBezTo>
                    <a:pt x="14483" y="360287"/>
                    <a:pt x="0" y="345804"/>
                    <a:pt x="0" y="327938"/>
                  </a:cubicBezTo>
                  <a:lnTo>
                    <a:pt x="0" y="32349"/>
                  </a:lnTo>
                  <a:cubicBezTo>
                    <a:pt x="0" y="14483"/>
                    <a:pt x="14483" y="0"/>
                    <a:pt x="32349" y="0"/>
                  </a:cubicBezTo>
                  <a:close/>
                </a:path>
              </a:pathLst>
            </a:custGeom>
            <a:solidFill>
              <a:srgbClr val="D8E37D"/>
            </a:solidFill>
            <a:ln>
              <a:noFill/>
            </a:ln>
          </p:spPr>
          <p:txBody>
            <a:bodyPr spcFirstLastPara="1" wrap="square" lIns="73140" tIns="73140" rIns="73140" bIns="73140" anchor="ctr" anchorCtr="0">
              <a:noAutofit/>
            </a:bodyPr>
            <a:lstStyle/>
            <a:p>
              <a:endParaRPr sz="1440"/>
            </a:p>
          </p:txBody>
        </p:sp>
        <p:sp>
          <p:nvSpPr>
            <p:cNvPr id="472" name="Google Shape;472;p30"/>
            <p:cNvSpPr txBox="1"/>
            <p:nvPr/>
          </p:nvSpPr>
          <p:spPr>
            <a:xfrm>
              <a:off x="0" y="-9525"/>
              <a:ext cx="1827922" cy="369812"/>
            </a:xfrm>
            <a:prstGeom prst="rect">
              <a:avLst/>
            </a:prstGeom>
            <a:noFill/>
            <a:ln>
              <a:noFill/>
            </a:ln>
          </p:spPr>
          <p:txBody>
            <a:bodyPr spcFirstLastPara="1" wrap="square" lIns="40640" tIns="40640" rIns="40640" bIns="40640" anchor="ctr" anchorCtr="0">
              <a:noAutofit/>
            </a:bodyPr>
            <a:lstStyle/>
            <a:p>
              <a:pPr algn="ctr">
                <a:lnSpc>
                  <a:spcPct val="149055"/>
                </a:lnSpc>
              </a:pPr>
              <a:endParaRPr sz="1440">
                <a:solidFill>
                  <a:schemeClr val="dk1"/>
                </a:solidFill>
                <a:latin typeface="Calibri"/>
                <a:ea typeface="Calibri"/>
                <a:cs typeface="Calibri"/>
                <a:sym typeface="Calibri"/>
              </a:endParaRPr>
            </a:p>
          </p:txBody>
        </p:sp>
      </p:grpSp>
      <p:sp>
        <p:nvSpPr>
          <p:cNvPr id="473" name="Google Shape;473;p30"/>
          <p:cNvSpPr txBox="1"/>
          <p:nvPr/>
        </p:nvSpPr>
        <p:spPr>
          <a:xfrm>
            <a:off x="381795" y="614503"/>
            <a:ext cx="6551520" cy="616323"/>
          </a:xfrm>
          <a:prstGeom prst="rect">
            <a:avLst/>
          </a:prstGeom>
          <a:noFill/>
          <a:ln>
            <a:noFill/>
          </a:ln>
        </p:spPr>
        <p:txBody>
          <a:bodyPr spcFirstLastPara="1" wrap="square" lIns="0" tIns="0" rIns="0" bIns="0" anchor="t" anchorCtr="0">
            <a:spAutoFit/>
          </a:bodyPr>
          <a:lstStyle/>
          <a:p>
            <a:pPr algn="ctr">
              <a:lnSpc>
                <a:spcPct val="90000"/>
              </a:lnSpc>
            </a:pPr>
            <a:r>
              <a:rPr lang="uk-UA" sz="4450" dirty="0">
                <a:solidFill>
                  <a:schemeClr val="accent1">
                    <a:lumMod val="50000"/>
                  </a:schemeClr>
                </a:solidFill>
                <a:cs typeface="Platypi" pitchFamily="34" charset="-120"/>
                <a:sym typeface="Catamaran"/>
              </a:rPr>
              <a:t>Методики співбесіди</a:t>
            </a:r>
            <a:endParaRPr sz="4450" dirty="0">
              <a:solidFill>
                <a:schemeClr val="accent1">
                  <a:lumMod val="50000"/>
                </a:schemeClr>
              </a:solidFill>
              <a:cs typeface="Platypi" pitchFamily="34" charset="-120"/>
            </a:endParaRPr>
          </a:p>
        </p:txBody>
      </p:sp>
      <p:sp>
        <p:nvSpPr>
          <p:cNvPr id="474" name="Google Shape;474;p30"/>
          <p:cNvSpPr txBox="1"/>
          <p:nvPr/>
        </p:nvSpPr>
        <p:spPr>
          <a:xfrm>
            <a:off x="1721984" y="1370181"/>
            <a:ext cx="4022640" cy="1120307"/>
          </a:xfrm>
          <a:prstGeom prst="rect">
            <a:avLst/>
          </a:prstGeom>
          <a:noFill/>
          <a:ln>
            <a:noFill/>
          </a:ln>
        </p:spPr>
        <p:txBody>
          <a:bodyPr spcFirstLastPara="1" wrap="square" lIns="0" tIns="0" rIns="0" bIns="0" anchor="t" anchorCtr="0">
            <a:spAutoFit/>
          </a:bodyPr>
          <a:lstStyle/>
          <a:p>
            <a:pPr algn="ctr">
              <a:lnSpc>
                <a:spcPct val="130000"/>
              </a:lnSpc>
            </a:pPr>
            <a:r>
              <a:rPr lang="uk-UA" sz="2800" b="1" dirty="0">
                <a:solidFill>
                  <a:srgbClr val="7789EF"/>
                </a:solidFill>
                <a:cs typeface="Catamaran"/>
              </a:rPr>
              <a:t>СИТУАЦІЙНА</a:t>
            </a:r>
          </a:p>
          <a:p>
            <a:pPr algn="ctr">
              <a:lnSpc>
                <a:spcPct val="130000"/>
              </a:lnSpc>
            </a:pPr>
            <a:r>
              <a:rPr lang="uk-UA" sz="2800" b="1" dirty="0">
                <a:solidFill>
                  <a:srgbClr val="7789EF"/>
                </a:solidFill>
                <a:cs typeface="Catamaran"/>
              </a:rPr>
              <a:t>СПІВБЕСІДА</a:t>
            </a:r>
            <a:endParaRPr sz="2800" b="1" dirty="0">
              <a:solidFill>
                <a:srgbClr val="7789EF"/>
              </a:solidFill>
              <a:cs typeface="Catamaran"/>
            </a:endParaRPr>
          </a:p>
        </p:txBody>
      </p:sp>
      <p:sp>
        <p:nvSpPr>
          <p:cNvPr id="476" name="Google Shape;476;p30"/>
          <p:cNvSpPr txBox="1"/>
          <p:nvPr/>
        </p:nvSpPr>
        <p:spPr>
          <a:xfrm>
            <a:off x="1221056" y="3434233"/>
            <a:ext cx="5024496" cy="2816669"/>
          </a:xfrm>
          <a:prstGeom prst="rect">
            <a:avLst/>
          </a:prstGeom>
          <a:noFill/>
          <a:ln>
            <a:noFill/>
          </a:ln>
        </p:spPr>
        <p:txBody>
          <a:bodyPr spcFirstLastPara="1" wrap="square" lIns="0" tIns="0" rIns="0" bIns="0" anchor="t" anchorCtr="0">
            <a:spAutoFit/>
          </a:bodyPr>
          <a:lstStyle/>
          <a:p>
            <a:pPr algn="ctr">
              <a:lnSpc>
                <a:spcPct val="130000"/>
              </a:lnSpc>
            </a:pPr>
            <a:r>
              <a:rPr lang="uk-UA" sz="1760" dirty="0" err="1">
                <a:solidFill>
                  <a:srgbClr val="000000"/>
                </a:solidFill>
                <a:latin typeface="Corbel" panose="020B0503020204020204" pitchFamily="34" charset="0"/>
              </a:rPr>
              <a:t>Підійде</a:t>
            </a:r>
            <a:r>
              <a:rPr lang="uk-UA" sz="1760" dirty="0">
                <a:solidFill>
                  <a:srgbClr val="000000"/>
                </a:solidFill>
                <a:latin typeface="Corbel" panose="020B0503020204020204" pitchFamily="34" charset="0"/>
              </a:rPr>
              <a:t> для вакансій, де потрібно самостійно та швидко приймати рішення: керівні посади, співробітники служб швидкого реагування, військові тощо. Кандидату пропонується ситуація (або декілька абсолютно різних) із конкретним завданням, коли кандидат має описати свій план дій та обґрунтувати його; це аналізується та оцінюється, в </a:t>
            </a:r>
            <a:r>
              <a:rPr lang="uk-UA" sz="1760" dirty="0" err="1">
                <a:solidFill>
                  <a:srgbClr val="000000"/>
                </a:solidFill>
                <a:latin typeface="Corbel" panose="020B0503020204020204" pitchFamily="34" charset="0"/>
              </a:rPr>
              <a:t>т.ч</a:t>
            </a:r>
            <a:r>
              <a:rPr lang="uk-UA" sz="1760" dirty="0">
                <a:solidFill>
                  <a:srgbClr val="000000"/>
                </a:solidFill>
                <a:latin typeface="Corbel" panose="020B0503020204020204" pitchFamily="34" charset="0"/>
              </a:rPr>
              <a:t>. з боку майбутнього керівника.</a:t>
            </a:r>
            <a:endParaRPr sz="1760" dirty="0">
              <a:solidFill>
                <a:srgbClr val="000000"/>
              </a:solidFill>
              <a:latin typeface="Corbel" panose="020B0503020204020204" pitchFamily="34" charset="0"/>
            </a:endParaRPr>
          </a:p>
        </p:txBody>
      </p:sp>
    </p:spTree>
    <p:extLst>
      <p:ext uri="{BB962C8B-B14F-4D97-AF65-F5344CB8AC3E}">
        <p14:creationId xmlns:p14="http://schemas.microsoft.com/office/powerpoint/2010/main" val="568437109"/>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Shape 512"/>
        <p:cNvGrpSpPr/>
        <p:nvPr/>
      </p:nvGrpSpPr>
      <p:grpSpPr>
        <a:xfrm>
          <a:off x="0" y="0"/>
          <a:ext cx="0" cy="0"/>
          <a:chOff x="0" y="0"/>
          <a:chExt cx="0" cy="0"/>
        </a:xfrm>
      </p:grpSpPr>
      <p:pic>
        <p:nvPicPr>
          <p:cNvPr id="513" name="Google Shape;513;p33"/>
          <p:cNvPicPr preferRelativeResize="0"/>
          <p:nvPr/>
        </p:nvPicPr>
        <p:blipFill>
          <a:blip r:embed="rId3">
            <a:alphaModFix/>
          </a:blip>
          <a:stretch>
            <a:fillRect/>
          </a:stretch>
        </p:blipFill>
        <p:spPr>
          <a:xfrm>
            <a:off x="7634026" y="4297996"/>
            <a:ext cx="1290080" cy="1249751"/>
          </a:xfrm>
          <a:prstGeom prst="rect">
            <a:avLst/>
          </a:prstGeom>
          <a:noFill/>
          <a:ln>
            <a:noFill/>
          </a:ln>
        </p:spPr>
      </p:pic>
      <p:sp>
        <p:nvSpPr>
          <p:cNvPr id="514" name="Google Shape;514;p33"/>
          <p:cNvSpPr/>
          <p:nvPr/>
        </p:nvSpPr>
        <p:spPr>
          <a:xfrm>
            <a:off x="7315200" y="0"/>
            <a:ext cx="7316403" cy="3122572"/>
          </a:xfrm>
          <a:custGeom>
            <a:avLst/>
            <a:gdLst/>
            <a:ahLst/>
            <a:cxnLst/>
            <a:rect l="l" t="t" r="r" b="b"/>
            <a:pathLst>
              <a:path w="2408296" h="1378314" extrusionOk="0">
                <a:moveTo>
                  <a:pt x="0" y="0"/>
                </a:moveTo>
                <a:lnTo>
                  <a:pt x="2408296" y="0"/>
                </a:lnTo>
                <a:lnTo>
                  <a:pt x="2408296" y="1378314"/>
                </a:lnTo>
                <a:lnTo>
                  <a:pt x="0" y="1378314"/>
                </a:lnTo>
                <a:close/>
              </a:path>
            </a:pathLst>
          </a:custGeom>
          <a:solidFill>
            <a:srgbClr val="D8E37D"/>
          </a:solidFill>
          <a:ln>
            <a:noFill/>
          </a:ln>
        </p:spPr>
      </p:sp>
      <p:pic>
        <p:nvPicPr>
          <p:cNvPr id="515" name="Google Shape;515;p33"/>
          <p:cNvPicPr preferRelativeResize="0"/>
          <p:nvPr/>
        </p:nvPicPr>
        <p:blipFill>
          <a:blip r:embed="rId4">
            <a:alphaModFix/>
          </a:blip>
          <a:stretch>
            <a:fillRect/>
          </a:stretch>
        </p:blipFill>
        <p:spPr>
          <a:xfrm>
            <a:off x="10421200" y="54416"/>
            <a:ext cx="1196640" cy="1112500"/>
          </a:xfrm>
          <a:prstGeom prst="rect">
            <a:avLst/>
          </a:prstGeom>
          <a:noFill/>
          <a:ln>
            <a:noFill/>
          </a:ln>
        </p:spPr>
      </p:pic>
      <p:sp>
        <p:nvSpPr>
          <p:cNvPr id="516" name="Google Shape;516;p33"/>
          <p:cNvSpPr/>
          <p:nvPr/>
        </p:nvSpPr>
        <p:spPr>
          <a:xfrm>
            <a:off x="0" y="0"/>
            <a:ext cx="7315200" cy="8229600"/>
          </a:xfrm>
          <a:custGeom>
            <a:avLst/>
            <a:gdLst/>
            <a:ahLst/>
            <a:cxnLst/>
            <a:rect l="l" t="t" r="r" b="b"/>
            <a:pathLst>
              <a:path w="2408296" h="2709333" extrusionOk="0">
                <a:moveTo>
                  <a:pt x="0" y="0"/>
                </a:moveTo>
                <a:lnTo>
                  <a:pt x="2408296" y="0"/>
                </a:lnTo>
                <a:lnTo>
                  <a:pt x="2408296" y="2709333"/>
                </a:lnTo>
                <a:lnTo>
                  <a:pt x="0" y="2709333"/>
                </a:lnTo>
                <a:close/>
              </a:path>
            </a:pathLst>
          </a:custGeom>
          <a:solidFill>
            <a:srgbClr val="FFFFFF"/>
          </a:solidFill>
          <a:ln>
            <a:noFill/>
          </a:ln>
        </p:spPr>
      </p:sp>
      <p:pic>
        <p:nvPicPr>
          <p:cNvPr id="517" name="Google Shape;517;p33"/>
          <p:cNvPicPr preferRelativeResize="0"/>
          <p:nvPr/>
        </p:nvPicPr>
        <p:blipFill>
          <a:blip r:embed="rId5">
            <a:alphaModFix/>
          </a:blip>
          <a:stretch>
            <a:fillRect/>
          </a:stretch>
        </p:blipFill>
        <p:spPr>
          <a:xfrm>
            <a:off x="489760" y="3143400"/>
            <a:ext cx="6055481" cy="4338580"/>
          </a:xfrm>
          <a:prstGeom prst="rect">
            <a:avLst/>
          </a:prstGeom>
          <a:noFill/>
          <a:ln>
            <a:noFill/>
          </a:ln>
        </p:spPr>
      </p:pic>
      <p:sp>
        <p:nvSpPr>
          <p:cNvPr id="518" name="Google Shape;518;p33"/>
          <p:cNvSpPr txBox="1"/>
          <p:nvPr/>
        </p:nvSpPr>
        <p:spPr>
          <a:xfrm>
            <a:off x="518800" y="747620"/>
            <a:ext cx="6551520" cy="1760482"/>
          </a:xfrm>
          <a:prstGeom prst="rect">
            <a:avLst/>
          </a:prstGeom>
          <a:noFill/>
          <a:ln>
            <a:noFill/>
          </a:ln>
        </p:spPr>
        <p:txBody>
          <a:bodyPr spcFirstLastPara="1" wrap="square" lIns="0" tIns="0" rIns="0" bIns="0" anchor="t" anchorCtr="0">
            <a:spAutoFit/>
          </a:bodyPr>
          <a:lstStyle/>
          <a:p>
            <a:pPr algn="ctr">
              <a:lnSpc>
                <a:spcPct val="130000"/>
              </a:lnSpc>
            </a:pPr>
            <a:r>
              <a:rPr lang="uk-UA" sz="4400" b="1" dirty="0">
                <a:solidFill>
                  <a:srgbClr val="7789EF"/>
                </a:solidFill>
                <a:cs typeface="Catamaran"/>
                <a:sym typeface="Catamaran"/>
              </a:rPr>
              <a:t>ПРОЄКТИВНА</a:t>
            </a:r>
            <a:br>
              <a:rPr lang="uk-UA" sz="4400" b="1" dirty="0">
                <a:solidFill>
                  <a:srgbClr val="7789EF"/>
                </a:solidFill>
                <a:cs typeface="Catamaran"/>
                <a:sym typeface="Catamaran"/>
              </a:rPr>
            </a:br>
            <a:r>
              <a:rPr lang="uk-UA" sz="4400" b="1" dirty="0">
                <a:solidFill>
                  <a:srgbClr val="7789EF"/>
                </a:solidFill>
                <a:cs typeface="Catamaran"/>
                <a:sym typeface="Catamaran"/>
              </a:rPr>
              <a:t>СПІВБЕСІДА</a:t>
            </a:r>
            <a:endParaRPr lang="uk-UA" sz="4400" b="1" dirty="0">
              <a:solidFill>
                <a:srgbClr val="7789EF"/>
              </a:solidFill>
              <a:cs typeface="Catamaran"/>
            </a:endParaRPr>
          </a:p>
        </p:txBody>
      </p:sp>
      <p:sp>
        <p:nvSpPr>
          <p:cNvPr id="519" name="Google Shape;519;p33"/>
          <p:cNvSpPr txBox="1"/>
          <p:nvPr/>
        </p:nvSpPr>
        <p:spPr>
          <a:xfrm>
            <a:off x="7804960" y="1202046"/>
            <a:ext cx="6551520" cy="1920526"/>
          </a:xfrm>
          <a:prstGeom prst="rect">
            <a:avLst/>
          </a:prstGeom>
          <a:noFill/>
          <a:ln>
            <a:noFill/>
          </a:ln>
        </p:spPr>
        <p:txBody>
          <a:bodyPr spcFirstLastPara="1" wrap="square" lIns="0" tIns="0" rIns="0" bIns="0" anchor="t" anchorCtr="0">
            <a:spAutoFit/>
          </a:bodyPr>
          <a:lstStyle/>
          <a:p>
            <a:pPr algn="ctr">
              <a:lnSpc>
                <a:spcPct val="130000"/>
              </a:lnSpc>
            </a:pPr>
            <a:r>
              <a:rPr lang="uk-UA" sz="2400" dirty="0"/>
              <a:t>Кандидату пропонується оцінити дії інших людей (реальних чи вигаданих) чи персонажів (фільмів, літературних творів). Він має проаналізувати ситуацію та дати особисту професійну оцінку. </a:t>
            </a:r>
            <a:endParaRPr sz="1440" dirty="0"/>
          </a:p>
        </p:txBody>
      </p:sp>
      <p:sp>
        <p:nvSpPr>
          <p:cNvPr id="520" name="Google Shape;520;p33"/>
          <p:cNvSpPr txBox="1"/>
          <p:nvPr/>
        </p:nvSpPr>
        <p:spPr>
          <a:xfrm>
            <a:off x="8991101" y="3321098"/>
            <a:ext cx="5387520" cy="4801314"/>
          </a:xfrm>
          <a:prstGeom prst="rect">
            <a:avLst/>
          </a:prstGeom>
          <a:noFill/>
          <a:ln>
            <a:noFill/>
          </a:ln>
        </p:spPr>
        <p:txBody>
          <a:bodyPr spcFirstLastPara="1" wrap="square" lIns="0" tIns="0" rIns="0" bIns="0" anchor="t" anchorCtr="0">
            <a:spAutoFit/>
          </a:bodyPr>
          <a:lstStyle/>
          <a:p>
            <a:pPr algn="ctr">
              <a:lnSpc>
                <a:spcPct val="130000"/>
              </a:lnSpc>
            </a:pPr>
            <a:r>
              <a:rPr lang="uk-UA" sz="2400" dirty="0"/>
              <a:t>Переваги такої методики – низька ймовірність «бажаних відповідей» з боку кандидата, його очікування можна порівняти з можливостями компанії, максимально точно оцінити творчий та мотиваційний потенціал. На відміну від ситуаційної методики, в </a:t>
            </a:r>
            <a:r>
              <a:rPr lang="uk-UA" sz="2400" dirty="0" err="1"/>
              <a:t>проєктній</a:t>
            </a:r>
            <a:r>
              <a:rPr lang="uk-UA" sz="2400" dirty="0"/>
              <a:t> може надаватися певний час для роздумів. Від кандидата вітається декілька варіантів із аналізом найкращого.</a:t>
            </a:r>
            <a:endParaRPr sz="1440" dirty="0"/>
          </a:p>
        </p:txBody>
      </p:sp>
    </p:spTree>
    <p:extLst>
      <p:ext uri="{BB962C8B-B14F-4D97-AF65-F5344CB8AC3E}">
        <p14:creationId xmlns:p14="http://schemas.microsoft.com/office/powerpoint/2010/main" val="1113003417"/>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Shape 459"/>
        <p:cNvGrpSpPr/>
        <p:nvPr/>
      </p:nvGrpSpPr>
      <p:grpSpPr>
        <a:xfrm>
          <a:off x="0" y="0"/>
          <a:ext cx="0" cy="0"/>
          <a:chOff x="0" y="0"/>
          <a:chExt cx="0" cy="0"/>
        </a:xfrm>
      </p:grpSpPr>
      <p:pic>
        <p:nvPicPr>
          <p:cNvPr id="460" name="Google Shape;460;p30"/>
          <p:cNvPicPr preferRelativeResize="0"/>
          <p:nvPr/>
        </p:nvPicPr>
        <p:blipFill>
          <a:blip r:embed="rId3">
            <a:alphaModFix/>
          </a:blip>
          <a:stretch>
            <a:fillRect/>
          </a:stretch>
        </p:blipFill>
        <p:spPr>
          <a:xfrm>
            <a:off x="8014882" y="935761"/>
            <a:ext cx="6011301" cy="6651040"/>
          </a:xfrm>
          <a:prstGeom prst="rect">
            <a:avLst/>
          </a:prstGeom>
          <a:noFill/>
          <a:ln>
            <a:noFill/>
          </a:ln>
        </p:spPr>
      </p:pic>
      <p:grpSp>
        <p:nvGrpSpPr>
          <p:cNvPr id="461" name="Google Shape;461;p30"/>
          <p:cNvGrpSpPr/>
          <p:nvPr/>
        </p:nvGrpSpPr>
        <p:grpSpPr>
          <a:xfrm>
            <a:off x="0" y="-28932"/>
            <a:ext cx="7315200" cy="8258532"/>
            <a:chOff x="0" y="-9525"/>
            <a:chExt cx="2408296" cy="2718858"/>
          </a:xfrm>
        </p:grpSpPr>
        <p:sp>
          <p:nvSpPr>
            <p:cNvPr id="462" name="Google Shape;462;p30"/>
            <p:cNvSpPr/>
            <p:nvPr/>
          </p:nvSpPr>
          <p:spPr>
            <a:xfrm>
              <a:off x="0" y="0"/>
              <a:ext cx="2408296" cy="2709333"/>
            </a:xfrm>
            <a:custGeom>
              <a:avLst/>
              <a:gdLst/>
              <a:ahLst/>
              <a:cxnLst/>
              <a:rect l="l" t="t" r="r" b="b"/>
              <a:pathLst>
                <a:path w="2408296" h="2709333" extrusionOk="0">
                  <a:moveTo>
                    <a:pt x="0" y="0"/>
                  </a:moveTo>
                  <a:lnTo>
                    <a:pt x="2408296" y="0"/>
                  </a:lnTo>
                  <a:lnTo>
                    <a:pt x="2408296" y="2709333"/>
                  </a:lnTo>
                  <a:lnTo>
                    <a:pt x="0" y="2709333"/>
                  </a:lnTo>
                  <a:close/>
                </a:path>
              </a:pathLst>
            </a:custGeom>
            <a:solidFill>
              <a:srgbClr val="FFFFFF"/>
            </a:solidFill>
            <a:ln>
              <a:noFill/>
            </a:ln>
          </p:spPr>
        </p:sp>
        <p:sp>
          <p:nvSpPr>
            <p:cNvPr id="463" name="Google Shape;463;p30"/>
            <p:cNvSpPr txBox="1"/>
            <p:nvPr/>
          </p:nvSpPr>
          <p:spPr>
            <a:xfrm>
              <a:off x="0" y="-9525"/>
              <a:ext cx="2408296" cy="2718858"/>
            </a:xfrm>
            <a:prstGeom prst="rect">
              <a:avLst/>
            </a:prstGeom>
            <a:noFill/>
            <a:ln>
              <a:noFill/>
            </a:ln>
          </p:spPr>
          <p:txBody>
            <a:bodyPr spcFirstLastPara="1" wrap="square" lIns="40640" tIns="40640" rIns="40640" bIns="40640" anchor="ctr" anchorCtr="0">
              <a:noAutofit/>
            </a:bodyPr>
            <a:lstStyle/>
            <a:p>
              <a:pPr algn="ctr">
                <a:lnSpc>
                  <a:spcPct val="149055"/>
                </a:lnSpc>
              </a:pPr>
              <a:endParaRPr sz="1440">
                <a:solidFill>
                  <a:schemeClr val="dk1"/>
                </a:solidFill>
                <a:latin typeface="Calibri"/>
                <a:ea typeface="Calibri"/>
                <a:cs typeface="Calibri"/>
                <a:sym typeface="Calibri"/>
              </a:endParaRPr>
            </a:p>
          </p:txBody>
        </p:sp>
      </p:grpSp>
      <p:grpSp>
        <p:nvGrpSpPr>
          <p:cNvPr id="464" name="Google Shape;464;p30"/>
          <p:cNvGrpSpPr/>
          <p:nvPr/>
        </p:nvGrpSpPr>
        <p:grpSpPr>
          <a:xfrm>
            <a:off x="881398" y="1388482"/>
            <a:ext cx="5552314" cy="1123304"/>
            <a:chOff x="0" y="-9525"/>
            <a:chExt cx="1827922" cy="369812"/>
          </a:xfrm>
        </p:grpSpPr>
        <p:sp>
          <p:nvSpPr>
            <p:cNvPr id="465" name="Google Shape;465;p30"/>
            <p:cNvSpPr/>
            <p:nvPr/>
          </p:nvSpPr>
          <p:spPr>
            <a:xfrm>
              <a:off x="0" y="0"/>
              <a:ext cx="1827922" cy="360287"/>
            </a:xfrm>
            <a:custGeom>
              <a:avLst/>
              <a:gdLst/>
              <a:ahLst/>
              <a:cxnLst/>
              <a:rect l="l" t="t" r="r" b="b"/>
              <a:pathLst>
                <a:path w="1827922" h="360287" extrusionOk="0">
                  <a:moveTo>
                    <a:pt x="32349" y="0"/>
                  </a:moveTo>
                  <a:lnTo>
                    <a:pt x="1795573" y="0"/>
                  </a:lnTo>
                  <a:cubicBezTo>
                    <a:pt x="1813439" y="0"/>
                    <a:pt x="1827922" y="14483"/>
                    <a:pt x="1827922" y="32349"/>
                  </a:cubicBezTo>
                  <a:lnTo>
                    <a:pt x="1827922" y="327938"/>
                  </a:lnTo>
                  <a:cubicBezTo>
                    <a:pt x="1827922" y="345804"/>
                    <a:pt x="1813439" y="360287"/>
                    <a:pt x="1795573" y="360287"/>
                  </a:cubicBezTo>
                  <a:lnTo>
                    <a:pt x="32349" y="360287"/>
                  </a:lnTo>
                  <a:cubicBezTo>
                    <a:pt x="14483" y="360287"/>
                    <a:pt x="0" y="345804"/>
                    <a:pt x="0" y="327938"/>
                  </a:cubicBezTo>
                  <a:lnTo>
                    <a:pt x="0" y="32349"/>
                  </a:lnTo>
                  <a:cubicBezTo>
                    <a:pt x="0" y="14483"/>
                    <a:pt x="14483" y="0"/>
                    <a:pt x="32349" y="0"/>
                  </a:cubicBezTo>
                  <a:close/>
                </a:path>
              </a:pathLst>
            </a:custGeom>
            <a:solidFill>
              <a:srgbClr val="D8E37D"/>
            </a:solidFill>
            <a:ln>
              <a:noFill/>
            </a:ln>
          </p:spPr>
          <p:txBody>
            <a:bodyPr spcFirstLastPara="1" wrap="square" lIns="73140" tIns="73140" rIns="73140" bIns="73140" anchor="ctr" anchorCtr="0">
              <a:noAutofit/>
            </a:bodyPr>
            <a:lstStyle/>
            <a:p>
              <a:endParaRPr sz="1440"/>
            </a:p>
          </p:txBody>
        </p:sp>
        <p:sp>
          <p:nvSpPr>
            <p:cNvPr id="466" name="Google Shape;466;p30"/>
            <p:cNvSpPr txBox="1"/>
            <p:nvPr/>
          </p:nvSpPr>
          <p:spPr>
            <a:xfrm>
              <a:off x="0" y="-9525"/>
              <a:ext cx="1827922" cy="369812"/>
            </a:xfrm>
            <a:prstGeom prst="rect">
              <a:avLst/>
            </a:prstGeom>
            <a:noFill/>
            <a:ln>
              <a:noFill/>
            </a:ln>
          </p:spPr>
          <p:txBody>
            <a:bodyPr spcFirstLastPara="1" wrap="square" lIns="40640" tIns="40640" rIns="40640" bIns="40640" anchor="ctr" anchorCtr="0">
              <a:noAutofit/>
            </a:bodyPr>
            <a:lstStyle/>
            <a:p>
              <a:pPr algn="ctr">
                <a:lnSpc>
                  <a:spcPct val="149055"/>
                </a:lnSpc>
              </a:pPr>
              <a:endParaRPr sz="1440">
                <a:solidFill>
                  <a:schemeClr val="dk1"/>
                </a:solidFill>
                <a:latin typeface="Calibri"/>
                <a:ea typeface="Calibri"/>
                <a:cs typeface="Calibri"/>
                <a:sym typeface="Calibri"/>
              </a:endParaRPr>
            </a:p>
          </p:txBody>
        </p:sp>
      </p:grpSp>
      <p:grpSp>
        <p:nvGrpSpPr>
          <p:cNvPr id="470" name="Google Shape;470;p30"/>
          <p:cNvGrpSpPr/>
          <p:nvPr/>
        </p:nvGrpSpPr>
        <p:grpSpPr>
          <a:xfrm>
            <a:off x="957147" y="2648144"/>
            <a:ext cx="5552314" cy="5169080"/>
            <a:chOff x="0" y="-9525"/>
            <a:chExt cx="1827922" cy="369812"/>
          </a:xfrm>
        </p:grpSpPr>
        <p:sp>
          <p:nvSpPr>
            <p:cNvPr id="471" name="Google Shape;471;p30"/>
            <p:cNvSpPr/>
            <p:nvPr/>
          </p:nvSpPr>
          <p:spPr>
            <a:xfrm>
              <a:off x="0" y="0"/>
              <a:ext cx="1827922" cy="360287"/>
            </a:xfrm>
            <a:custGeom>
              <a:avLst/>
              <a:gdLst/>
              <a:ahLst/>
              <a:cxnLst/>
              <a:rect l="l" t="t" r="r" b="b"/>
              <a:pathLst>
                <a:path w="1827922" h="360287" extrusionOk="0">
                  <a:moveTo>
                    <a:pt x="32349" y="0"/>
                  </a:moveTo>
                  <a:lnTo>
                    <a:pt x="1795573" y="0"/>
                  </a:lnTo>
                  <a:cubicBezTo>
                    <a:pt x="1813439" y="0"/>
                    <a:pt x="1827922" y="14483"/>
                    <a:pt x="1827922" y="32349"/>
                  </a:cubicBezTo>
                  <a:lnTo>
                    <a:pt x="1827922" y="327938"/>
                  </a:lnTo>
                  <a:cubicBezTo>
                    <a:pt x="1827922" y="345804"/>
                    <a:pt x="1813439" y="360287"/>
                    <a:pt x="1795573" y="360287"/>
                  </a:cubicBezTo>
                  <a:lnTo>
                    <a:pt x="32349" y="360287"/>
                  </a:lnTo>
                  <a:cubicBezTo>
                    <a:pt x="14483" y="360287"/>
                    <a:pt x="0" y="345804"/>
                    <a:pt x="0" y="327938"/>
                  </a:cubicBezTo>
                  <a:lnTo>
                    <a:pt x="0" y="32349"/>
                  </a:lnTo>
                  <a:cubicBezTo>
                    <a:pt x="0" y="14483"/>
                    <a:pt x="14483" y="0"/>
                    <a:pt x="32349" y="0"/>
                  </a:cubicBezTo>
                  <a:close/>
                </a:path>
              </a:pathLst>
            </a:custGeom>
            <a:solidFill>
              <a:srgbClr val="D8E37D"/>
            </a:solidFill>
            <a:ln>
              <a:noFill/>
            </a:ln>
          </p:spPr>
          <p:txBody>
            <a:bodyPr spcFirstLastPara="1" wrap="square" lIns="73140" tIns="73140" rIns="73140" bIns="73140" anchor="ctr" anchorCtr="0">
              <a:noAutofit/>
            </a:bodyPr>
            <a:lstStyle/>
            <a:p>
              <a:endParaRPr sz="1440"/>
            </a:p>
          </p:txBody>
        </p:sp>
        <p:sp>
          <p:nvSpPr>
            <p:cNvPr id="472" name="Google Shape;472;p30"/>
            <p:cNvSpPr txBox="1"/>
            <p:nvPr/>
          </p:nvSpPr>
          <p:spPr>
            <a:xfrm>
              <a:off x="0" y="-9525"/>
              <a:ext cx="1827922" cy="369812"/>
            </a:xfrm>
            <a:prstGeom prst="rect">
              <a:avLst/>
            </a:prstGeom>
            <a:noFill/>
            <a:ln>
              <a:noFill/>
            </a:ln>
          </p:spPr>
          <p:txBody>
            <a:bodyPr spcFirstLastPara="1" wrap="square" lIns="40640" tIns="40640" rIns="40640" bIns="40640" anchor="ctr" anchorCtr="0">
              <a:noAutofit/>
            </a:bodyPr>
            <a:lstStyle/>
            <a:p>
              <a:pPr algn="ctr">
                <a:lnSpc>
                  <a:spcPct val="149055"/>
                </a:lnSpc>
              </a:pPr>
              <a:endParaRPr sz="1440">
                <a:solidFill>
                  <a:schemeClr val="dk1"/>
                </a:solidFill>
                <a:latin typeface="Calibri"/>
                <a:ea typeface="Calibri"/>
                <a:cs typeface="Calibri"/>
                <a:sym typeface="Calibri"/>
              </a:endParaRPr>
            </a:p>
          </p:txBody>
        </p:sp>
      </p:grpSp>
      <p:sp>
        <p:nvSpPr>
          <p:cNvPr id="473" name="Google Shape;473;p30"/>
          <p:cNvSpPr txBox="1"/>
          <p:nvPr/>
        </p:nvSpPr>
        <p:spPr>
          <a:xfrm>
            <a:off x="381795" y="614503"/>
            <a:ext cx="6551520" cy="616323"/>
          </a:xfrm>
          <a:prstGeom prst="rect">
            <a:avLst/>
          </a:prstGeom>
          <a:noFill/>
          <a:ln>
            <a:noFill/>
          </a:ln>
        </p:spPr>
        <p:txBody>
          <a:bodyPr spcFirstLastPara="1" wrap="square" lIns="0" tIns="0" rIns="0" bIns="0" anchor="t" anchorCtr="0">
            <a:spAutoFit/>
          </a:bodyPr>
          <a:lstStyle/>
          <a:p>
            <a:pPr algn="ctr">
              <a:lnSpc>
                <a:spcPct val="90000"/>
              </a:lnSpc>
            </a:pPr>
            <a:r>
              <a:rPr lang="uk-UA" sz="4450" dirty="0">
                <a:solidFill>
                  <a:schemeClr val="accent1">
                    <a:lumMod val="50000"/>
                  </a:schemeClr>
                </a:solidFill>
                <a:cs typeface="Platypi" pitchFamily="34" charset="-120"/>
                <a:sym typeface="Catamaran"/>
              </a:rPr>
              <a:t>Методики співбесіди</a:t>
            </a:r>
            <a:endParaRPr sz="4450" dirty="0">
              <a:solidFill>
                <a:schemeClr val="accent1">
                  <a:lumMod val="50000"/>
                </a:schemeClr>
              </a:solidFill>
              <a:cs typeface="Platypi" pitchFamily="34" charset="-120"/>
            </a:endParaRPr>
          </a:p>
        </p:txBody>
      </p:sp>
      <p:sp>
        <p:nvSpPr>
          <p:cNvPr id="474" name="Google Shape;474;p30"/>
          <p:cNvSpPr txBox="1"/>
          <p:nvPr/>
        </p:nvSpPr>
        <p:spPr>
          <a:xfrm>
            <a:off x="1631081" y="1404446"/>
            <a:ext cx="4022640" cy="1120307"/>
          </a:xfrm>
          <a:prstGeom prst="rect">
            <a:avLst/>
          </a:prstGeom>
          <a:noFill/>
          <a:ln>
            <a:noFill/>
          </a:ln>
        </p:spPr>
        <p:txBody>
          <a:bodyPr spcFirstLastPara="1" wrap="square" lIns="0" tIns="0" rIns="0" bIns="0" anchor="t" anchorCtr="0">
            <a:spAutoFit/>
          </a:bodyPr>
          <a:lstStyle/>
          <a:p>
            <a:pPr algn="ctr">
              <a:lnSpc>
                <a:spcPct val="130000"/>
              </a:lnSpc>
            </a:pPr>
            <a:r>
              <a:rPr lang="uk-UA" sz="2800" b="1" dirty="0">
                <a:solidFill>
                  <a:srgbClr val="7789EF"/>
                </a:solidFill>
                <a:cs typeface="Catamaran"/>
              </a:rPr>
              <a:t>СТРЕСОВА </a:t>
            </a:r>
          </a:p>
          <a:p>
            <a:pPr algn="ctr">
              <a:lnSpc>
                <a:spcPct val="130000"/>
              </a:lnSpc>
            </a:pPr>
            <a:r>
              <a:rPr lang="uk-UA" sz="2800" b="1" dirty="0">
                <a:solidFill>
                  <a:srgbClr val="7789EF"/>
                </a:solidFill>
                <a:cs typeface="Catamaran"/>
              </a:rPr>
              <a:t>СПІВБЕСІДА</a:t>
            </a:r>
            <a:endParaRPr sz="2800" b="1" dirty="0">
              <a:solidFill>
                <a:srgbClr val="7789EF"/>
              </a:solidFill>
              <a:cs typeface="Catamaran"/>
            </a:endParaRPr>
          </a:p>
        </p:txBody>
      </p:sp>
      <p:sp>
        <p:nvSpPr>
          <p:cNvPr id="476" name="Google Shape;476;p30"/>
          <p:cNvSpPr txBox="1"/>
          <p:nvPr/>
        </p:nvSpPr>
        <p:spPr>
          <a:xfrm>
            <a:off x="1221056" y="2898595"/>
            <a:ext cx="5024496" cy="4801314"/>
          </a:xfrm>
          <a:prstGeom prst="rect">
            <a:avLst/>
          </a:prstGeom>
          <a:noFill/>
          <a:ln>
            <a:noFill/>
          </a:ln>
        </p:spPr>
        <p:txBody>
          <a:bodyPr spcFirstLastPara="1" wrap="square" lIns="0" tIns="0" rIns="0" bIns="0" anchor="t" anchorCtr="0">
            <a:spAutoFit/>
          </a:bodyPr>
          <a:lstStyle/>
          <a:p>
            <a:pPr algn="ctr">
              <a:lnSpc>
                <a:spcPct val="130000"/>
              </a:lnSpc>
            </a:pPr>
            <a:r>
              <a:rPr lang="uk-UA" sz="1600" dirty="0"/>
              <a:t>Інтерв'ю підходить для посад, на яких постійно виникають нестандартні конфліктні ситуації, що потребують витримки та рівноваги. Це лікарі, продавці, працівники шоу-бізнесу, </a:t>
            </a:r>
            <a:r>
              <a:rPr lang="uk-UA" sz="1600" dirty="0" err="1"/>
              <a:t>sales</a:t>
            </a:r>
            <a:r>
              <a:rPr lang="uk-UA" sz="1600" dirty="0"/>
              <a:t>-менеджери, оператори </a:t>
            </a:r>
            <a:r>
              <a:rPr lang="uk-UA" sz="1600" dirty="0" err="1"/>
              <a:t>call</a:t>
            </a:r>
            <a:r>
              <a:rPr lang="uk-UA" sz="1600" dirty="0"/>
              <a:t>-центрів, журналісти та інші, які потребують постійного тісного контакту з людьми. </a:t>
            </a:r>
          </a:p>
          <a:p>
            <a:pPr algn="ctr">
              <a:lnSpc>
                <a:spcPct val="130000"/>
              </a:lnSpc>
            </a:pPr>
            <a:r>
              <a:rPr lang="uk-UA" sz="1600" dirty="0"/>
              <a:t>Стрес-співбесіда проводиться у досить напруженій атмосфері з використанням нестандартних і навіть агресивних питань, перехресних опитувань, навмисним психологічним тиском тощо. Такі інтерв'ю можуть проводитися як із попередженням про їхній специфічний характер, так і без. У другому випадку «чистота» експерименту вища, але є ризик, що кандидат… просто піде. Тому в будь-якому випадку метод – для </a:t>
            </a:r>
            <a:r>
              <a:rPr lang="uk-UA" sz="1600" dirty="0" err="1"/>
              <a:t>рекрутерів</a:t>
            </a:r>
            <a:r>
              <a:rPr lang="uk-UA" sz="1600" dirty="0"/>
              <a:t> та HR з досвідом.</a:t>
            </a:r>
            <a:endParaRPr sz="1760" dirty="0">
              <a:solidFill>
                <a:srgbClr val="000000"/>
              </a:solidFill>
              <a:latin typeface="Corbel" panose="020B0503020204020204" pitchFamily="34" charset="0"/>
            </a:endParaRPr>
          </a:p>
        </p:txBody>
      </p:sp>
    </p:spTree>
    <p:extLst>
      <p:ext uri="{BB962C8B-B14F-4D97-AF65-F5344CB8AC3E}">
        <p14:creationId xmlns:p14="http://schemas.microsoft.com/office/powerpoint/2010/main" val="966487941"/>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Shape 482"/>
        <p:cNvGrpSpPr/>
        <p:nvPr/>
      </p:nvGrpSpPr>
      <p:grpSpPr>
        <a:xfrm>
          <a:off x="0" y="0"/>
          <a:ext cx="0" cy="0"/>
          <a:chOff x="0" y="0"/>
          <a:chExt cx="0" cy="0"/>
        </a:xfrm>
      </p:grpSpPr>
      <p:grpSp>
        <p:nvGrpSpPr>
          <p:cNvPr id="483" name="Google Shape;483;p31"/>
          <p:cNvGrpSpPr/>
          <p:nvPr/>
        </p:nvGrpSpPr>
        <p:grpSpPr>
          <a:xfrm>
            <a:off x="7315200" y="-28932"/>
            <a:ext cx="7315200" cy="8258532"/>
            <a:chOff x="0" y="-9525"/>
            <a:chExt cx="2408296" cy="2718858"/>
          </a:xfrm>
        </p:grpSpPr>
        <p:sp>
          <p:nvSpPr>
            <p:cNvPr id="484" name="Google Shape;484;p31"/>
            <p:cNvSpPr/>
            <p:nvPr/>
          </p:nvSpPr>
          <p:spPr>
            <a:xfrm>
              <a:off x="0" y="0"/>
              <a:ext cx="2408296" cy="2709333"/>
            </a:xfrm>
            <a:custGeom>
              <a:avLst/>
              <a:gdLst/>
              <a:ahLst/>
              <a:cxnLst/>
              <a:rect l="l" t="t" r="r" b="b"/>
              <a:pathLst>
                <a:path w="2408296" h="2709333" extrusionOk="0">
                  <a:moveTo>
                    <a:pt x="0" y="0"/>
                  </a:moveTo>
                  <a:lnTo>
                    <a:pt x="2408296" y="0"/>
                  </a:lnTo>
                  <a:lnTo>
                    <a:pt x="2408296" y="2709333"/>
                  </a:lnTo>
                  <a:lnTo>
                    <a:pt x="0" y="2709333"/>
                  </a:lnTo>
                  <a:close/>
                </a:path>
              </a:pathLst>
            </a:custGeom>
            <a:solidFill>
              <a:srgbClr val="FFFFFF"/>
            </a:solidFill>
            <a:ln>
              <a:noFill/>
            </a:ln>
          </p:spPr>
        </p:sp>
        <p:sp>
          <p:nvSpPr>
            <p:cNvPr id="485" name="Google Shape;485;p31"/>
            <p:cNvSpPr txBox="1"/>
            <p:nvPr/>
          </p:nvSpPr>
          <p:spPr>
            <a:xfrm>
              <a:off x="0" y="-9525"/>
              <a:ext cx="2408296" cy="2718858"/>
            </a:xfrm>
            <a:prstGeom prst="rect">
              <a:avLst/>
            </a:prstGeom>
            <a:noFill/>
            <a:ln>
              <a:noFill/>
            </a:ln>
          </p:spPr>
          <p:txBody>
            <a:bodyPr spcFirstLastPara="1" wrap="square" lIns="40640" tIns="40640" rIns="40640" bIns="40640" anchor="ctr" anchorCtr="0">
              <a:noAutofit/>
            </a:bodyPr>
            <a:lstStyle/>
            <a:p>
              <a:pPr algn="ctr">
                <a:lnSpc>
                  <a:spcPct val="149055"/>
                </a:lnSpc>
              </a:pPr>
              <a:endParaRPr sz="1440">
                <a:solidFill>
                  <a:schemeClr val="dk1"/>
                </a:solidFill>
                <a:latin typeface="Calibri"/>
                <a:ea typeface="Calibri"/>
                <a:cs typeface="Calibri"/>
                <a:sym typeface="Calibri"/>
              </a:endParaRPr>
            </a:p>
          </p:txBody>
        </p:sp>
      </p:grpSp>
      <p:pic>
        <p:nvPicPr>
          <p:cNvPr id="486" name="Google Shape;486;p31"/>
          <p:cNvPicPr preferRelativeResize="0"/>
          <p:nvPr/>
        </p:nvPicPr>
        <p:blipFill>
          <a:blip r:embed="rId3">
            <a:alphaModFix/>
          </a:blip>
          <a:stretch>
            <a:fillRect/>
          </a:stretch>
        </p:blipFill>
        <p:spPr>
          <a:xfrm>
            <a:off x="9068780" y="2619553"/>
            <a:ext cx="3808080" cy="3018107"/>
          </a:xfrm>
          <a:prstGeom prst="rect">
            <a:avLst/>
          </a:prstGeom>
          <a:noFill/>
          <a:ln>
            <a:noFill/>
          </a:ln>
        </p:spPr>
      </p:pic>
      <p:pic>
        <p:nvPicPr>
          <p:cNvPr id="487" name="Google Shape;487;p31"/>
          <p:cNvPicPr preferRelativeResize="0"/>
          <p:nvPr/>
        </p:nvPicPr>
        <p:blipFill>
          <a:blip r:embed="rId4">
            <a:alphaModFix/>
          </a:blip>
          <a:stretch>
            <a:fillRect/>
          </a:stretch>
        </p:blipFill>
        <p:spPr>
          <a:xfrm>
            <a:off x="779020" y="979440"/>
            <a:ext cx="5776636" cy="4304560"/>
          </a:xfrm>
          <a:prstGeom prst="rect">
            <a:avLst/>
          </a:prstGeom>
          <a:noFill/>
          <a:ln>
            <a:noFill/>
          </a:ln>
        </p:spPr>
      </p:pic>
      <p:sp>
        <p:nvSpPr>
          <p:cNvPr id="488" name="Google Shape;488;p31"/>
          <p:cNvSpPr/>
          <p:nvPr/>
        </p:nvSpPr>
        <p:spPr>
          <a:xfrm>
            <a:off x="18" y="5907380"/>
            <a:ext cx="14630381" cy="2351522"/>
          </a:xfrm>
          <a:custGeom>
            <a:avLst/>
            <a:gdLst/>
            <a:ahLst/>
            <a:cxnLst/>
            <a:rect l="l" t="t" r="r" b="b"/>
            <a:pathLst>
              <a:path w="2742976" h="774036" extrusionOk="0">
                <a:moveTo>
                  <a:pt x="0" y="0"/>
                </a:moveTo>
                <a:lnTo>
                  <a:pt x="2742976" y="0"/>
                </a:lnTo>
                <a:lnTo>
                  <a:pt x="2742976" y="774036"/>
                </a:lnTo>
                <a:lnTo>
                  <a:pt x="0" y="774036"/>
                </a:lnTo>
                <a:close/>
              </a:path>
            </a:pathLst>
          </a:custGeom>
          <a:solidFill>
            <a:srgbClr val="D8E37D"/>
          </a:solidFill>
          <a:ln>
            <a:noFill/>
          </a:ln>
        </p:spPr>
      </p:sp>
      <p:sp>
        <p:nvSpPr>
          <p:cNvPr id="490" name="Google Shape;490;p31"/>
          <p:cNvSpPr txBox="1"/>
          <p:nvPr/>
        </p:nvSpPr>
        <p:spPr>
          <a:xfrm>
            <a:off x="7679066" y="408508"/>
            <a:ext cx="6551520" cy="1846659"/>
          </a:xfrm>
          <a:prstGeom prst="rect">
            <a:avLst/>
          </a:prstGeom>
          <a:noFill/>
          <a:ln>
            <a:noFill/>
          </a:ln>
        </p:spPr>
        <p:txBody>
          <a:bodyPr spcFirstLastPara="1" wrap="square" lIns="0" tIns="0" rIns="0" bIns="0" anchor="t" anchorCtr="0">
            <a:spAutoFit/>
          </a:bodyPr>
          <a:lstStyle/>
          <a:p>
            <a:pPr algn="ctr"/>
            <a:r>
              <a:rPr lang="uk-UA" sz="6000" b="1" dirty="0">
                <a:solidFill>
                  <a:srgbClr val="7789EF"/>
                </a:solidFill>
                <a:cs typeface="Catamaran"/>
                <a:sym typeface="Catamaran"/>
              </a:rPr>
              <a:t>ГРУПОВА </a:t>
            </a:r>
          </a:p>
          <a:p>
            <a:pPr algn="ctr"/>
            <a:r>
              <a:rPr lang="uk-UA" sz="6000" b="1" dirty="0">
                <a:solidFill>
                  <a:srgbClr val="7789EF"/>
                </a:solidFill>
                <a:cs typeface="Catamaran"/>
                <a:sym typeface="Catamaran"/>
              </a:rPr>
              <a:t>СПІВБЕСІДА</a:t>
            </a:r>
            <a:endParaRPr sz="6000" b="1" dirty="0">
              <a:solidFill>
                <a:srgbClr val="7789EF"/>
              </a:solidFill>
              <a:cs typeface="Catamaran"/>
            </a:endParaRPr>
          </a:p>
        </p:txBody>
      </p:sp>
      <p:sp>
        <p:nvSpPr>
          <p:cNvPr id="491" name="Google Shape;491;p31"/>
          <p:cNvSpPr txBox="1"/>
          <p:nvPr/>
        </p:nvSpPr>
        <p:spPr>
          <a:xfrm>
            <a:off x="7432954" y="5907380"/>
            <a:ext cx="7079692" cy="2400657"/>
          </a:xfrm>
          <a:prstGeom prst="rect">
            <a:avLst/>
          </a:prstGeom>
          <a:noFill/>
          <a:ln>
            <a:noFill/>
          </a:ln>
        </p:spPr>
        <p:txBody>
          <a:bodyPr spcFirstLastPara="1" wrap="square" lIns="0" tIns="0" rIns="0" bIns="0" anchor="t" anchorCtr="0">
            <a:spAutoFit/>
          </a:bodyPr>
          <a:lstStyle/>
          <a:p>
            <a:pPr marL="342900" indent="-342900" algn="ctr">
              <a:lnSpc>
                <a:spcPct val="130000"/>
              </a:lnSpc>
              <a:buFont typeface="Wingdings" panose="05000000000000000000" pitchFamily="2" charset="2"/>
              <a:buChar char="Ø"/>
            </a:pPr>
            <a:r>
              <a:rPr lang="uk-UA" sz="2400" dirty="0"/>
              <a:t>Не соромтеся зупиняти людину, якщо вона довго говорить, адже вам треба вислухати кожного;</a:t>
            </a:r>
          </a:p>
          <a:p>
            <a:pPr marL="342900" indent="-342900" algn="ctr">
              <a:lnSpc>
                <a:spcPct val="130000"/>
              </a:lnSpc>
              <a:buFont typeface="Wingdings" panose="05000000000000000000" pitchFamily="2" charset="2"/>
              <a:buChar char="Ø"/>
            </a:pPr>
            <a:r>
              <a:rPr lang="uk-UA" sz="2400" dirty="0"/>
              <a:t>Прямо під час співбесіди не виділяйте нікого з кандидатів, вони повинні почуватися в рівних умовах.</a:t>
            </a:r>
            <a:endParaRPr sz="2400" dirty="0"/>
          </a:p>
        </p:txBody>
      </p:sp>
      <p:sp>
        <p:nvSpPr>
          <p:cNvPr id="494" name="Google Shape;494;p31"/>
          <p:cNvSpPr txBox="1"/>
          <p:nvPr/>
        </p:nvSpPr>
        <p:spPr>
          <a:xfrm>
            <a:off x="430089" y="6189912"/>
            <a:ext cx="6560053" cy="1772793"/>
          </a:xfrm>
          <a:prstGeom prst="rect">
            <a:avLst/>
          </a:prstGeom>
          <a:noFill/>
          <a:ln>
            <a:noFill/>
          </a:ln>
        </p:spPr>
        <p:txBody>
          <a:bodyPr spcFirstLastPara="1" wrap="square" lIns="0" tIns="0" rIns="0" bIns="0" anchor="t" anchorCtr="0">
            <a:spAutoFit/>
          </a:bodyPr>
          <a:lstStyle/>
          <a:p>
            <a:pPr algn="ctr">
              <a:lnSpc>
                <a:spcPct val="120000"/>
              </a:lnSpc>
            </a:pPr>
            <a:r>
              <a:rPr lang="uk-UA" sz="2400" dirty="0"/>
              <a:t>До загальних рекомендацій додаються ще декілька: </a:t>
            </a:r>
          </a:p>
          <a:p>
            <a:pPr marL="342900" indent="-342900" algn="ctr">
              <a:lnSpc>
                <a:spcPct val="120000"/>
              </a:lnSpc>
              <a:buFont typeface="Wingdings" panose="05000000000000000000" pitchFamily="2" charset="2"/>
              <a:buChar char="Ø"/>
            </a:pPr>
            <a:r>
              <a:rPr lang="uk-UA" sz="2400" dirty="0"/>
              <a:t>Стежте за </a:t>
            </a:r>
            <a:r>
              <a:rPr lang="uk-UA" sz="2400" dirty="0" err="1"/>
              <a:t>таймінгом</a:t>
            </a:r>
            <a:r>
              <a:rPr lang="uk-UA" sz="2400" dirty="0"/>
              <a:t>: вам потрібно приділити однаковий час кожному з тих, хто прийшов; </a:t>
            </a:r>
            <a:endParaRPr sz="1440" dirty="0"/>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Shape 359"/>
        <p:cNvGrpSpPr/>
        <p:nvPr/>
      </p:nvGrpSpPr>
      <p:grpSpPr>
        <a:xfrm>
          <a:off x="0" y="0"/>
          <a:ext cx="0" cy="0"/>
          <a:chOff x="0" y="0"/>
          <a:chExt cx="0" cy="0"/>
        </a:xfrm>
      </p:grpSpPr>
      <p:pic>
        <p:nvPicPr>
          <p:cNvPr id="360" name="Google Shape;360;p25"/>
          <p:cNvPicPr preferRelativeResize="0"/>
          <p:nvPr/>
        </p:nvPicPr>
        <p:blipFill>
          <a:blip r:embed="rId3">
            <a:alphaModFix/>
          </a:blip>
          <a:stretch>
            <a:fillRect/>
          </a:stretch>
        </p:blipFill>
        <p:spPr>
          <a:xfrm>
            <a:off x="10323441" y="2599700"/>
            <a:ext cx="3915860" cy="4189771"/>
          </a:xfrm>
          <a:prstGeom prst="rect">
            <a:avLst/>
          </a:prstGeom>
          <a:noFill/>
          <a:ln>
            <a:noFill/>
          </a:ln>
        </p:spPr>
      </p:pic>
      <p:grpSp>
        <p:nvGrpSpPr>
          <p:cNvPr id="361" name="Google Shape;361;p25"/>
          <p:cNvGrpSpPr/>
          <p:nvPr/>
        </p:nvGrpSpPr>
        <p:grpSpPr>
          <a:xfrm>
            <a:off x="550667" y="538702"/>
            <a:ext cx="6244784" cy="2060998"/>
            <a:chOff x="0" y="-9525"/>
            <a:chExt cx="2055896" cy="678518"/>
          </a:xfrm>
        </p:grpSpPr>
        <p:sp>
          <p:nvSpPr>
            <p:cNvPr id="362" name="Google Shape;362;p25"/>
            <p:cNvSpPr/>
            <p:nvPr/>
          </p:nvSpPr>
          <p:spPr>
            <a:xfrm>
              <a:off x="0" y="0"/>
              <a:ext cx="2055896" cy="668993"/>
            </a:xfrm>
            <a:custGeom>
              <a:avLst/>
              <a:gdLst/>
              <a:ahLst/>
              <a:cxnLst/>
              <a:rect l="l" t="t" r="r" b="b"/>
              <a:pathLst>
                <a:path w="2055896" h="668993" extrusionOk="0">
                  <a:moveTo>
                    <a:pt x="28762" y="0"/>
                  </a:moveTo>
                  <a:lnTo>
                    <a:pt x="2027134" y="0"/>
                  </a:lnTo>
                  <a:cubicBezTo>
                    <a:pt x="2034762" y="0"/>
                    <a:pt x="2042078" y="3030"/>
                    <a:pt x="2047472" y="8424"/>
                  </a:cubicBezTo>
                  <a:cubicBezTo>
                    <a:pt x="2052866" y="13818"/>
                    <a:pt x="2055896" y="21134"/>
                    <a:pt x="2055896" y="28762"/>
                  </a:cubicBezTo>
                  <a:lnTo>
                    <a:pt x="2055896" y="640231"/>
                  </a:lnTo>
                  <a:cubicBezTo>
                    <a:pt x="2055896" y="647859"/>
                    <a:pt x="2052866" y="655175"/>
                    <a:pt x="2047472" y="660569"/>
                  </a:cubicBezTo>
                  <a:cubicBezTo>
                    <a:pt x="2042078" y="665962"/>
                    <a:pt x="2034762" y="668993"/>
                    <a:pt x="2027134" y="668993"/>
                  </a:cubicBezTo>
                  <a:lnTo>
                    <a:pt x="28762" y="668993"/>
                  </a:lnTo>
                  <a:cubicBezTo>
                    <a:pt x="21134" y="668993"/>
                    <a:pt x="13818" y="665962"/>
                    <a:pt x="8424" y="660569"/>
                  </a:cubicBezTo>
                  <a:cubicBezTo>
                    <a:pt x="3030" y="655175"/>
                    <a:pt x="0" y="647859"/>
                    <a:pt x="0" y="640231"/>
                  </a:cubicBezTo>
                  <a:lnTo>
                    <a:pt x="0" y="28762"/>
                  </a:lnTo>
                  <a:cubicBezTo>
                    <a:pt x="0" y="21134"/>
                    <a:pt x="3030" y="13818"/>
                    <a:pt x="8424" y="8424"/>
                  </a:cubicBezTo>
                  <a:cubicBezTo>
                    <a:pt x="13818" y="3030"/>
                    <a:pt x="21134" y="0"/>
                    <a:pt x="28762" y="0"/>
                  </a:cubicBezTo>
                  <a:close/>
                </a:path>
              </a:pathLst>
            </a:custGeom>
            <a:solidFill>
              <a:srgbClr val="FFFFFF"/>
            </a:solidFill>
            <a:ln>
              <a:noFill/>
            </a:ln>
          </p:spPr>
          <p:txBody>
            <a:bodyPr spcFirstLastPara="1" wrap="square" lIns="73140" tIns="73140" rIns="73140" bIns="73140" anchor="ctr" anchorCtr="0">
              <a:noAutofit/>
            </a:bodyPr>
            <a:lstStyle/>
            <a:p>
              <a:endParaRPr sz="1440"/>
            </a:p>
          </p:txBody>
        </p:sp>
        <p:sp>
          <p:nvSpPr>
            <p:cNvPr id="363" name="Google Shape;363;p25"/>
            <p:cNvSpPr txBox="1"/>
            <p:nvPr/>
          </p:nvSpPr>
          <p:spPr>
            <a:xfrm>
              <a:off x="0" y="-9525"/>
              <a:ext cx="2055896" cy="678518"/>
            </a:xfrm>
            <a:prstGeom prst="rect">
              <a:avLst/>
            </a:prstGeom>
            <a:noFill/>
            <a:ln>
              <a:noFill/>
            </a:ln>
          </p:spPr>
          <p:txBody>
            <a:bodyPr spcFirstLastPara="1" wrap="square" lIns="40640" tIns="40640" rIns="40640" bIns="40640" anchor="ctr" anchorCtr="0">
              <a:noAutofit/>
            </a:bodyPr>
            <a:lstStyle/>
            <a:p>
              <a:pPr algn="ctr">
                <a:lnSpc>
                  <a:spcPct val="149055"/>
                </a:lnSpc>
              </a:pPr>
              <a:endParaRPr sz="1440">
                <a:solidFill>
                  <a:schemeClr val="dk1"/>
                </a:solidFill>
                <a:latin typeface="Calibri"/>
                <a:ea typeface="Calibri"/>
                <a:cs typeface="Calibri"/>
                <a:sym typeface="Calibri"/>
              </a:endParaRPr>
            </a:p>
          </p:txBody>
        </p:sp>
      </p:grpSp>
      <p:grpSp>
        <p:nvGrpSpPr>
          <p:cNvPr id="364" name="Google Shape;364;p25"/>
          <p:cNvGrpSpPr/>
          <p:nvPr/>
        </p:nvGrpSpPr>
        <p:grpSpPr>
          <a:xfrm>
            <a:off x="550667" y="3069835"/>
            <a:ext cx="6244784" cy="2060998"/>
            <a:chOff x="0" y="-9525"/>
            <a:chExt cx="2055896" cy="678518"/>
          </a:xfrm>
        </p:grpSpPr>
        <p:sp>
          <p:nvSpPr>
            <p:cNvPr id="365" name="Google Shape;365;p25"/>
            <p:cNvSpPr/>
            <p:nvPr/>
          </p:nvSpPr>
          <p:spPr>
            <a:xfrm>
              <a:off x="0" y="0"/>
              <a:ext cx="2055896" cy="668993"/>
            </a:xfrm>
            <a:custGeom>
              <a:avLst/>
              <a:gdLst/>
              <a:ahLst/>
              <a:cxnLst/>
              <a:rect l="l" t="t" r="r" b="b"/>
              <a:pathLst>
                <a:path w="2055896" h="668993" extrusionOk="0">
                  <a:moveTo>
                    <a:pt x="28762" y="0"/>
                  </a:moveTo>
                  <a:lnTo>
                    <a:pt x="2027134" y="0"/>
                  </a:lnTo>
                  <a:cubicBezTo>
                    <a:pt x="2034762" y="0"/>
                    <a:pt x="2042078" y="3030"/>
                    <a:pt x="2047472" y="8424"/>
                  </a:cubicBezTo>
                  <a:cubicBezTo>
                    <a:pt x="2052866" y="13818"/>
                    <a:pt x="2055896" y="21134"/>
                    <a:pt x="2055896" y="28762"/>
                  </a:cubicBezTo>
                  <a:lnTo>
                    <a:pt x="2055896" y="640231"/>
                  </a:lnTo>
                  <a:cubicBezTo>
                    <a:pt x="2055896" y="647859"/>
                    <a:pt x="2052866" y="655175"/>
                    <a:pt x="2047472" y="660569"/>
                  </a:cubicBezTo>
                  <a:cubicBezTo>
                    <a:pt x="2042078" y="665962"/>
                    <a:pt x="2034762" y="668993"/>
                    <a:pt x="2027134" y="668993"/>
                  </a:cubicBezTo>
                  <a:lnTo>
                    <a:pt x="28762" y="668993"/>
                  </a:lnTo>
                  <a:cubicBezTo>
                    <a:pt x="21134" y="668993"/>
                    <a:pt x="13818" y="665962"/>
                    <a:pt x="8424" y="660569"/>
                  </a:cubicBezTo>
                  <a:cubicBezTo>
                    <a:pt x="3030" y="655175"/>
                    <a:pt x="0" y="647859"/>
                    <a:pt x="0" y="640231"/>
                  </a:cubicBezTo>
                  <a:lnTo>
                    <a:pt x="0" y="28762"/>
                  </a:lnTo>
                  <a:cubicBezTo>
                    <a:pt x="0" y="21134"/>
                    <a:pt x="3030" y="13818"/>
                    <a:pt x="8424" y="8424"/>
                  </a:cubicBezTo>
                  <a:cubicBezTo>
                    <a:pt x="13818" y="3030"/>
                    <a:pt x="21134" y="0"/>
                    <a:pt x="28762" y="0"/>
                  </a:cubicBezTo>
                  <a:close/>
                </a:path>
              </a:pathLst>
            </a:custGeom>
            <a:solidFill>
              <a:srgbClr val="FFFFFF"/>
            </a:solidFill>
            <a:ln>
              <a:noFill/>
            </a:ln>
          </p:spPr>
          <p:txBody>
            <a:bodyPr spcFirstLastPara="1" wrap="square" lIns="73140" tIns="73140" rIns="73140" bIns="73140" anchor="ctr" anchorCtr="0">
              <a:noAutofit/>
            </a:bodyPr>
            <a:lstStyle/>
            <a:p>
              <a:endParaRPr sz="1440"/>
            </a:p>
          </p:txBody>
        </p:sp>
        <p:sp>
          <p:nvSpPr>
            <p:cNvPr id="366" name="Google Shape;366;p25"/>
            <p:cNvSpPr txBox="1"/>
            <p:nvPr/>
          </p:nvSpPr>
          <p:spPr>
            <a:xfrm>
              <a:off x="0" y="-9525"/>
              <a:ext cx="2055896" cy="678518"/>
            </a:xfrm>
            <a:prstGeom prst="rect">
              <a:avLst/>
            </a:prstGeom>
            <a:noFill/>
            <a:ln>
              <a:noFill/>
            </a:ln>
          </p:spPr>
          <p:txBody>
            <a:bodyPr spcFirstLastPara="1" wrap="square" lIns="40640" tIns="40640" rIns="40640" bIns="40640" anchor="ctr" anchorCtr="0">
              <a:noAutofit/>
            </a:bodyPr>
            <a:lstStyle/>
            <a:p>
              <a:pPr algn="ctr">
                <a:lnSpc>
                  <a:spcPct val="149055"/>
                </a:lnSpc>
              </a:pPr>
              <a:endParaRPr sz="1440">
                <a:solidFill>
                  <a:schemeClr val="dk1"/>
                </a:solidFill>
                <a:latin typeface="Calibri"/>
                <a:ea typeface="Calibri"/>
                <a:cs typeface="Calibri"/>
                <a:sym typeface="Calibri"/>
              </a:endParaRPr>
            </a:p>
          </p:txBody>
        </p:sp>
      </p:grpSp>
      <p:grpSp>
        <p:nvGrpSpPr>
          <p:cNvPr id="367" name="Google Shape;367;p25"/>
          <p:cNvGrpSpPr/>
          <p:nvPr/>
        </p:nvGrpSpPr>
        <p:grpSpPr>
          <a:xfrm>
            <a:off x="550667" y="5500933"/>
            <a:ext cx="6244784" cy="2060998"/>
            <a:chOff x="0" y="-9525"/>
            <a:chExt cx="2055896" cy="678518"/>
          </a:xfrm>
        </p:grpSpPr>
        <p:sp>
          <p:nvSpPr>
            <p:cNvPr id="368" name="Google Shape;368;p25"/>
            <p:cNvSpPr/>
            <p:nvPr/>
          </p:nvSpPr>
          <p:spPr>
            <a:xfrm>
              <a:off x="0" y="0"/>
              <a:ext cx="2055896" cy="668993"/>
            </a:xfrm>
            <a:custGeom>
              <a:avLst/>
              <a:gdLst/>
              <a:ahLst/>
              <a:cxnLst/>
              <a:rect l="l" t="t" r="r" b="b"/>
              <a:pathLst>
                <a:path w="2055896" h="668993" extrusionOk="0">
                  <a:moveTo>
                    <a:pt x="28762" y="0"/>
                  </a:moveTo>
                  <a:lnTo>
                    <a:pt x="2027134" y="0"/>
                  </a:lnTo>
                  <a:cubicBezTo>
                    <a:pt x="2034762" y="0"/>
                    <a:pt x="2042078" y="3030"/>
                    <a:pt x="2047472" y="8424"/>
                  </a:cubicBezTo>
                  <a:cubicBezTo>
                    <a:pt x="2052866" y="13818"/>
                    <a:pt x="2055896" y="21134"/>
                    <a:pt x="2055896" y="28762"/>
                  </a:cubicBezTo>
                  <a:lnTo>
                    <a:pt x="2055896" y="640231"/>
                  </a:lnTo>
                  <a:cubicBezTo>
                    <a:pt x="2055896" y="647859"/>
                    <a:pt x="2052866" y="655175"/>
                    <a:pt x="2047472" y="660569"/>
                  </a:cubicBezTo>
                  <a:cubicBezTo>
                    <a:pt x="2042078" y="665962"/>
                    <a:pt x="2034762" y="668993"/>
                    <a:pt x="2027134" y="668993"/>
                  </a:cubicBezTo>
                  <a:lnTo>
                    <a:pt x="28762" y="668993"/>
                  </a:lnTo>
                  <a:cubicBezTo>
                    <a:pt x="21134" y="668993"/>
                    <a:pt x="13818" y="665962"/>
                    <a:pt x="8424" y="660569"/>
                  </a:cubicBezTo>
                  <a:cubicBezTo>
                    <a:pt x="3030" y="655175"/>
                    <a:pt x="0" y="647859"/>
                    <a:pt x="0" y="640231"/>
                  </a:cubicBezTo>
                  <a:lnTo>
                    <a:pt x="0" y="28762"/>
                  </a:lnTo>
                  <a:cubicBezTo>
                    <a:pt x="0" y="21134"/>
                    <a:pt x="3030" y="13818"/>
                    <a:pt x="8424" y="8424"/>
                  </a:cubicBezTo>
                  <a:cubicBezTo>
                    <a:pt x="13818" y="3030"/>
                    <a:pt x="21134" y="0"/>
                    <a:pt x="28762" y="0"/>
                  </a:cubicBezTo>
                  <a:close/>
                </a:path>
              </a:pathLst>
            </a:custGeom>
            <a:solidFill>
              <a:srgbClr val="FFFFFF"/>
            </a:solidFill>
            <a:ln>
              <a:noFill/>
            </a:ln>
          </p:spPr>
          <p:txBody>
            <a:bodyPr spcFirstLastPara="1" wrap="square" lIns="73140" tIns="73140" rIns="73140" bIns="73140" anchor="ctr" anchorCtr="0">
              <a:noAutofit/>
            </a:bodyPr>
            <a:lstStyle/>
            <a:p>
              <a:endParaRPr sz="1440"/>
            </a:p>
          </p:txBody>
        </p:sp>
        <p:sp>
          <p:nvSpPr>
            <p:cNvPr id="369" name="Google Shape;369;p25"/>
            <p:cNvSpPr txBox="1"/>
            <p:nvPr/>
          </p:nvSpPr>
          <p:spPr>
            <a:xfrm>
              <a:off x="0" y="-9525"/>
              <a:ext cx="2055896" cy="678518"/>
            </a:xfrm>
            <a:prstGeom prst="rect">
              <a:avLst/>
            </a:prstGeom>
            <a:noFill/>
            <a:ln>
              <a:noFill/>
            </a:ln>
          </p:spPr>
          <p:txBody>
            <a:bodyPr spcFirstLastPara="1" wrap="square" lIns="40640" tIns="40640" rIns="40640" bIns="40640" anchor="ctr" anchorCtr="0">
              <a:noAutofit/>
            </a:bodyPr>
            <a:lstStyle/>
            <a:p>
              <a:pPr algn="ctr">
                <a:lnSpc>
                  <a:spcPct val="149055"/>
                </a:lnSpc>
              </a:pPr>
              <a:endParaRPr sz="1440">
                <a:solidFill>
                  <a:schemeClr val="dk1"/>
                </a:solidFill>
                <a:latin typeface="Calibri"/>
                <a:ea typeface="Calibri"/>
                <a:cs typeface="Calibri"/>
                <a:sym typeface="Calibri"/>
              </a:endParaRPr>
            </a:p>
          </p:txBody>
        </p:sp>
      </p:grpSp>
      <p:sp>
        <p:nvSpPr>
          <p:cNvPr id="370" name="Google Shape;370;p25"/>
          <p:cNvSpPr/>
          <p:nvPr/>
        </p:nvSpPr>
        <p:spPr>
          <a:xfrm>
            <a:off x="1415509" y="914020"/>
            <a:ext cx="1051341" cy="1051341"/>
          </a:xfrm>
          <a:custGeom>
            <a:avLst/>
            <a:gdLst/>
            <a:ahLst/>
            <a:cxnLst/>
            <a:rect l="l" t="t" r="r" b="b"/>
            <a:pathLst>
              <a:path w="812800" h="812800" extrusionOk="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D8E37D"/>
          </a:solidFill>
          <a:ln>
            <a:noFill/>
          </a:ln>
        </p:spPr>
        <p:txBody>
          <a:bodyPr spcFirstLastPara="1" wrap="square" lIns="73140" tIns="73140" rIns="73140" bIns="73140" anchor="ctr" anchorCtr="0">
            <a:noAutofit/>
          </a:bodyPr>
          <a:lstStyle/>
          <a:p>
            <a:endParaRPr sz="1440"/>
          </a:p>
        </p:txBody>
      </p:sp>
      <p:sp>
        <p:nvSpPr>
          <p:cNvPr id="371" name="Google Shape;371;p25"/>
          <p:cNvSpPr/>
          <p:nvPr/>
        </p:nvSpPr>
        <p:spPr>
          <a:xfrm>
            <a:off x="1415509" y="3426349"/>
            <a:ext cx="1051341" cy="1051341"/>
          </a:xfrm>
          <a:custGeom>
            <a:avLst/>
            <a:gdLst/>
            <a:ahLst/>
            <a:cxnLst/>
            <a:rect l="l" t="t" r="r" b="b"/>
            <a:pathLst>
              <a:path w="812800" h="812800" extrusionOk="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D8E37D"/>
          </a:solidFill>
          <a:ln>
            <a:noFill/>
          </a:ln>
        </p:spPr>
        <p:txBody>
          <a:bodyPr spcFirstLastPara="1" wrap="square" lIns="73140" tIns="73140" rIns="73140" bIns="73140" anchor="ctr" anchorCtr="0">
            <a:noAutofit/>
          </a:bodyPr>
          <a:lstStyle/>
          <a:p>
            <a:endParaRPr sz="1440"/>
          </a:p>
        </p:txBody>
      </p:sp>
      <p:sp>
        <p:nvSpPr>
          <p:cNvPr id="372" name="Google Shape;372;p25"/>
          <p:cNvSpPr/>
          <p:nvPr/>
        </p:nvSpPr>
        <p:spPr>
          <a:xfrm>
            <a:off x="1415509" y="5864784"/>
            <a:ext cx="1051341" cy="1051341"/>
          </a:xfrm>
          <a:custGeom>
            <a:avLst/>
            <a:gdLst/>
            <a:ahLst/>
            <a:cxnLst/>
            <a:rect l="l" t="t" r="r" b="b"/>
            <a:pathLst>
              <a:path w="812800" h="812800" extrusionOk="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D8E37D"/>
          </a:solidFill>
          <a:ln>
            <a:noFill/>
          </a:ln>
        </p:spPr>
        <p:txBody>
          <a:bodyPr spcFirstLastPara="1" wrap="square" lIns="73140" tIns="73140" rIns="73140" bIns="73140" anchor="ctr" anchorCtr="0">
            <a:noAutofit/>
          </a:bodyPr>
          <a:lstStyle/>
          <a:p>
            <a:endParaRPr sz="1440"/>
          </a:p>
        </p:txBody>
      </p:sp>
      <p:sp>
        <p:nvSpPr>
          <p:cNvPr id="373" name="Google Shape;373;p25"/>
          <p:cNvSpPr/>
          <p:nvPr/>
        </p:nvSpPr>
        <p:spPr>
          <a:xfrm>
            <a:off x="1050592" y="995301"/>
            <a:ext cx="1131028" cy="1131028"/>
          </a:xfrm>
          <a:custGeom>
            <a:avLst/>
            <a:gdLst/>
            <a:ahLst/>
            <a:cxnLst/>
            <a:rect l="l" t="t" r="r" b="b"/>
            <a:pathLst>
              <a:path w="1413785" h="1413785" extrusionOk="0">
                <a:moveTo>
                  <a:pt x="0" y="0"/>
                </a:moveTo>
                <a:lnTo>
                  <a:pt x="1413785" y="0"/>
                </a:lnTo>
                <a:lnTo>
                  <a:pt x="1413785" y="1413785"/>
                </a:lnTo>
                <a:lnTo>
                  <a:pt x="0" y="1413785"/>
                </a:lnTo>
                <a:lnTo>
                  <a:pt x="0" y="0"/>
                </a:lnTo>
                <a:close/>
              </a:path>
            </a:pathLst>
          </a:custGeom>
          <a:blipFill rotWithShape="1">
            <a:blip r:embed="rId4">
              <a:alphaModFix/>
            </a:blip>
            <a:stretch>
              <a:fillRect/>
            </a:stretch>
          </a:blipFill>
          <a:ln>
            <a:noFill/>
          </a:ln>
        </p:spPr>
      </p:sp>
      <p:sp>
        <p:nvSpPr>
          <p:cNvPr id="374" name="Google Shape;374;p25"/>
          <p:cNvSpPr/>
          <p:nvPr/>
        </p:nvSpPr>
        <p:spPr>
          <a:xfrm>
            <a:off x="1155809" y="3524424"/>
            <a:ext cx="785370" cy="1176985"/>
          </a:xfrm>
          <a:custGeom>
            <a:avLst/>
            <a:gdLst/>
            <a:ahLst/>
            <a:cxnLst/>
            <a:rect l="l" t="t" r="r" b="b"/>
            <a:pathLst>
              <a:path w="981712" h="1471231" extrusionOk="0">
                <a:moveTo>
                  <a:pt x="0" y="0"/>
                </a:moveTo>
                <a:lnTo>
                  <a:pt x="981713" y="0"/>
                </a:lnTo>
                <a:lnTo>
                  <a:pt x="981713" y="1471232"/>
                </a:lnTo>
                <a:lnTo>
                  <a:pt x="0" y="1471232"/>
                </a:lnTo>
                <a:lnTo>
                  <a:pt x="0" y="0"/>
                </a:lnTo>
                <a:close/>
              </a:path>
            </a:pathLst>
          </a:custGeom>
          <a:blipFill rotWithShape="1">
            <a:blip r:embed="rId5">
              <a:alphaModFix/>
            </a:blip>
            <a:stretch>
              <a:fillRect/>
            </a:stretch>
          </a:blipFill>
          <a:ln>
            <a:noFill/>
          </a:ln>
        </p:spPr>
      </p:sp>
      <p:sp>
        <p:nvSpPr>
          <p:cNvPr id="375" name="Google Shape;375;p25"/>
          <p:cNvSpPr/>
          <p:nvPr/>
        </p:nvSpPr>
        <p:spPr>
          <a:xfrm>
            <a:off x="856338" y="6040569"/>
            <a:ext cx="1266252" cy="1144231"/>
          </a:xfrm>
          <a:custGeom>
            <a:avLst/>
            <a:gdLst/>
            <a:ahLst/>
            <a:cxnLst/>
            <a:rect l="l" t="t" r="r" b="b"/>
            <a:pathLst>
              <a:path w="1582815" h="1430289" extrusionOk="0">
                <a:moveTo>
                  <a:pt x="0" y="0"/>
                </a:moveTo>
                <a:lnTo>
                  <a:pt x="1582815" y="0"/>
                </a:lnTo>
                <a:lnTo>
                  <a:pt x="1582815" y="1430289"/>
                </a:lnTo>
                <a:lnTo>
                  <a:pt x="0" y="1430289"/>
                </a:lnTo>
                <a:lnTo>
                  <a:pt x="0" y="0"/>
                </a:lnTo>
                <a:close/>
              </a:path>
            </a:pathLst>
          </a:custGeom>
          <a:blipFill rotWithShape="1">
            <a:blip r:embed="rId6">
              <a:alphaModFix/>
            </a:blip>
            <a:stretch>
              <a:fillRect/>
            </a:stretch>
          </a:blipFill>
          <a:ln>
            <a:noFill/>
          </a:ln>
        </p:spPr>
      </p:sp>
      <p:sp>
        <p:nvSpPr>
          <p:cNvPr id="377" name="Google Shape;377;p25"/>
          <p:cNvSpPr txBox="1"/>
          <p:nvPr/>
        </p:nvSpPr>
        <p:spPr>
          <a:xfrm>
            <a:off x="2916450" y="812620"/>
            <a:ext cx="8630091" cy="2215991"/>
          </a:xfrm>
          <a:prstGeom prst="rect">
            <a:avLst/>
          </a:prstGeom>
          <a:noFill/>
          <a:ln>
            <a:noFill/>
          </a:ln>
        </p:spPr>
        <p:txBody>
          <a:bodyPr spcFirstLastPara="1" wrap="square" lIns="0" tIns="0" rIns="0" bIns="0" anchor="t" anchorCtr="0">
            <a:spAutoFit/>
          </a:bodyPr>
          <a:lstStyle/>
          <a:p>
            <a:pPr algn="ctr">
              <a:lnSpc>
                <a:spcPct val="120000"/>
              </a:lnSpc>
            </a:pPr>
            <a:r>
              <a:rPr lang="uk-UA" sz="2400" dirty="0" err="1"/>
              <a:t>Рекрутеру</a:t>
            </a:r>
            <a:r>
              <a:rPr lang="uk-UA" sz="2400" dirty="0"/>
              <a:t> (особливо початківцю) рекомендується дотримуватися умовного плану, який передбачає визначення мети зустрічі, коротку презентацію компанії, фокус на вакансії, питання про кваліфікацію та досвід та, звичайно, відповіді на питання кандидата.</a:t>
            </a:r>
            <a:endParaRPr sz="2400" dirty="0"/>
          </a:p>
        </p:txBody>
      </p:sp>
      <p:sp>
        <p:nvSpPr>
          <p:cNvPr id="378" name="Google Shape;378;p25"/>
          <p:cNvSpPr txBox="1"/>
          <p:nvPr/>
        </p:nvSpPr>
        <p:spPr>
          <a:xfrm>
            <a:off x="2714021" y="3271873"/>
            <a:ext cx="7811849" cy="2659190"/>
          </a:xfrm>
          <a:prstGeom prst="rect">
            <a:avLst/>
          </a:prstGeom>
          <a:noFill/>
          <a:ln>
            <a:noFill/>
          </a:ln>
        </p:spPr>
        <p:txBody>
          <a:bodyPr spcFirstLastPara="1" wrap="square" lIns="0" tIns="0" rIns="0" bIns="0" anchor="t" anchorCtr="0">
            <a:spAutoFit/>
          </a:bodyPr>
          <a:lstStyle/>
          <a:p>
            <a:pPr algn="ctr">
              <a:lnSpc>
                <a:spcPct val="120000"/>
              </a:lnSpc>
            </a:pPr>
            <a:r>
              <a:rPr lang="uk-UA" sz="2400" dirty="0"/>
              <a:t>Ефективна співбесіда на роботу потребує також ретельної організаційної підготовки. У </a:t>
            </a:r>
            <a:r>
              <a:rPr lang="uk-UA" sz="2400" dirty="0" err="1"/>
              <a:t>рекрутера</a:t>
            </a:r>
            <a:r>
              <a:rPr lang="uk-UA" sz="2400" dirty="0"/>
              <a:t> під рукою мають бути </a:t>
            </a:r>
            <a:r>
              <a:rPr lang="uk-UA" sz="2400" dirty="0" err="1"/>
              <a:t>професіограма</a:t>
            </a:r>
            <a:r>
              <a:rPr lang="uk-UA" sz="2400" dirty="0"/>
              <a:t> вакансії, орієнтовний план співбесіди з переліком питань, бланки або блокнот/планшет для фіксації відповідей кандидатів, і звичайно ж – добре організоване місце для зустрічі.</a:t>
            </a:r>
            <a:endParaRPr sz="2400" dirty="0"/>
          </a:p>
        </p:txBody>
      </p:sp>
      <p:sp>
        <p:nvSpPr>
          <p:cNvPr id="3" name="TextBox 2">
            <a:extLst>
              <a:ext uri="{FF2B5EF4-FFF2-40B4-BE49-F238E27FC236}">
                <a16:creationId xmlns:a16="http://schemas.microsoft.com/office/drawing/2014/main" id="{A482196C-A6C0-9C94-79D6-E8873DECD4C2}"/>
              </a:ext>
            </a:extLst>
          </p:cNvPr>
          <p:cNvSpPr txBox="1"/>
          <p:nvPr/>
        </p:nvSpPr>
        <p:spPr>
          <a:xfrm>
            <a:off x="2878408" y="6260177"/>
            <a:ext cx="7315200" cy="954107"/>
          </a:xfrm>
          <a:prstGeom prst="rect">
            <a:avLst/>
          </a:prstGeom>
          <a:noFill/>
        </p:spPr>
        <p:txBody>
          <a:bodyPr wrap="square">
            <a:spAutoFit/>
          </a:bodyPr>
          <a:lstStyle/>
          <a:p>
            <a:pPr algn="ctr"/>
            <a:r>
              <a:rPr lang="uk-UA" sz="2800" b="1" dirty="0">
                <a:solidFill>
                  <a:schemeClr val="accent6">
                    <a:lumMod val="50000"/>
                  </a:schemeClr>
                </a:solidFill>
              </a:rPr>
              <a:t>Не тільки компанія шукає співробітника, кандидат також шукає компанію!</a:t>
            </a:r>
            <a:endParaRPr lang="ru-UA" sz="2800" b="1" dirty="0">
              <a:solidFill>
                <a:schemeClr val="accent6">
                  <a:lumMod val="50000"/>
                </a:schemeClr>
              </a:solidFill>
            </a:endParaRPr>
          </a:p>
        </p:txBody>
      </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4630400" cy="2479953"/>
          </a:xfrm>
          <a:prstGeom prst="rect">
            <a:avLst/>
          </a:prstGeom>
        </p:spPr>
      </p:pic>
      <p:pic>
        <p:nvPicPr>
          <p:cNvPr id="3" name="Image 1" descr="preencoded.png"/>
          <p:cNvPicPr>
            <a:picLocks noChangeAspect="1"/>
          </p:cNvPicPr>
          <p:nvPr/>
        </p:nvPicPr>
        <p:blipFill>
          <a:blip r:embed="rId4"/>
          <a:stretch>
            <a:fillRect/>
          </a:stretch>
        </p:blipFill>
        <p:spPr>
          <a:xfrm>
            <a:off x="5966103" y="247888"/>
            <a:ext cx="2698075" cy="1984177"/>
          </a:xfrm>
          <a:prstGeom prst="rect">
            <a:avLst/>
          </a:prstGeom>
        </p:spPr>
      </p:pic>
      <p:sp>
        <p:nvSpPr>
          <p:cNvPr id="4" name="Text 0"/>
          <p:cNvSpPr/>
          <p:nvPr/>
        </p:nvSpPr>
        <p:spPr>
          <a:xfrm>
            <a:off x="694373" y="3026688"/>
            <a:ext cx="13241655" cy="1239917"/>
          </a:xfrm>
          <a:prstGeom prst="rect">
            <a:avLst/>
          </a:prstGeom>
          <a:noFill/>
          <a:ln/>
        </p:spPr>
        <p:txBody>
          <a:bodyPr wrap="square" lIns="0" tIns="0" rIns="0" bIns="0" rtlCol="0" anchor="t"/>
          <a:lstStyle/>
          <a:p>
            <a:pPr algn="ctr">
              <a:lnSpc>
                <a:spcPts val="4850"/>
              </a:lnSpc>
            </a:pPr>
            <a:r>
              <a:rPr lang="en-US" sz="6000" b="1" dirty="0">
                <a:solidFill>
                  <a:srgbClr val="7789EF"/>
                </a:solidFill>
                <a:cs typeface="Catamaran"/>
              </a:rPr>
              <a:t>Психологічні аспекти інтерв'ювання та </a:t>
            </a:r>
            <a:r>
              <a:rPr lang="en-US" sz="6000" b="1" dirty="0" err="1">
                <a:solidFill>
                  <a:srgbClr val="7789EF"/>
                </a:solidFill>
                <a:cs typeface="Catamaran"/>
              </a:rPr>
              <a:t>проведення</a:t>
            </a:r>
            <a:r>
              <a:rPr lang="en-US" sz="6000" b="1" dirty="0">
                <a:solidFill>
                  <a:srgbClr val="7789EF"/>
                </a:solidFill>
                <a:cs typeface="Catamaran"/>
              </a:rPr>
              <a:t> </a:t>
            </a:r>
            <a:r>
              <a:rPr lang="en-US" sz="6000" b="1" dirty="0" err="1">
                <a:solidFill>
                  <a:srgbClr val="7789EF"/>
                </a:solidFill>
                <a:cs typeface="Catamaran"/>
              </a:rPr>
              <a:t>співбесіди</a:t>
            </a:r>
            <a:endParaRPr lang="en-US" sz="6000" b="1" dirty="0">
              <a:solidFill>
                <a:srgbClr val="7789EF"/>
              </a:solidFill>
              <a:cs typeface="Catamaran"/>
            </a:endParaRPr>
          </a:p>
        </p:txBody>
      </p:sp>
      <p:sp>
        <p:nvSpPr>
          <p:cNvPr id="5" name="Shape 1"/>
          <p:cNvSpPr/>
          <p:nvPr/>
        </p:nvSpPr>
        <p:spPr>
          <a:xfrm>
            <a:off x="694373" y="4564142"/>
            <a:ext cx="6521648" cy="1460183"/>
          </a:xfrm>
          <a:prstGeom prst="roundRect">
            <a:avLst>
              <a:gd name="adj" fmla="val 2038"/>
            </a:avLst>
          </a:prstGeom>
          <a:solidFill>
            <a:srgbClr val="F9F7F7"/>
          </a:solidFill>
          <a:ln/>
        </p:spPr>
      </p:sp>
      <p:sp>
        <p:nvSpPr>
          <p:cNvPr id="6" name="Text 2"/>
          <p:cNvSpPr/>
          <p:nvPr/>
        </p:nvSpPr>
        <p:spPr>
          <a:xfrm>
            <a:off x="892731" y="4762500"/>
            <a:ext cx="3572232" cy="309920"/>
          </a:xfrm>
          <a:prstGeom prst="rect">
            <a:avLst/>
          </a:prstGeom>
          <a:noFill/>
          <a:ln/>
        </p:spPr>
        <p:txBody>
          <a:bodyPr wrap="none" lIns="0" tIns="0" rIns="0" bIns="0" rtlCol="0" anchor="t"/>
          <a:lstStyle/>
          <a:p>
            <a:pPr marL="0" indent="0">
              <a:lnSpc>
                <a:spcPts val="2400"/>
              </a:lnSpc>
              <a:buNone/>
            </a:pPr>
            <a:r>
              <a:rPr lang="en-US" sz="1950" dirty="0">
                <a:solidFill>
                  <a:srgbClr val="504C49"/>
                </a:solidFill>
                <a:latin typeface="Platypi" pitchFamily="34" charset="0"/>
                <a:ea typeface="Platypi" pitchFamily="34" charset="-122"/>
                <a:cs typeface="Platypi" pitchFamily="34" charset="-120"/>
              </a:rPr>
              <a:t>Створення атмосфери довіри</a:t>
            </a:r>
            <a:endParaRPr lang="en-US" sz="1950" dirty="0"/>
          </a:p>
        </p:txBody>
      </p:sp>
      <p:sp>
        <p:nvSpPr>
          <p:cNvPr id="7" name="Text 3"/>
          <p:cNvSpPr/>
          <p:nvPr/>
        </p:nvSpPr>
        <p:spPr>
          <a:xfrm>
            <a:off x="892731" y="5191363"/>
            <a:ext cx="6124932" cy="634603"/>
          </a:xfrm>
          <a:prstGeom prst="rect">
            <a:avLst/>
          </a:prstGeom>
          <a:noFill/>
          <a:ln/>
        </p:spPr>
        <p:txBody>
          <a:bodyPr wrap="square" lIns="0" tIns="0" rIns="0" bIns="0" rtlCol="0" anchor="t"/>
          <a:lstStyle/>
          <a:p>
            <a:pPr marL="0" indent="0">
              <a:lnSpc>
                <a:spcPts val="2450"/>
              </a:lnSpc>
              <a:buNone/>
            </a:pPr>
            <a:r>
              <a:rPr lang="en-US" sz="1550" dirty="0">
                <a:solidFill>
                  <a:srgbClr val="504C49"/>
                </a:solidFill>
                <a:latin typeface="Source Serif Pro" pitchFamily="34" charset="0"/>
                <a:ea typeface="Source Serif Pro" pitchFamily="34" charset="-122"/>
                <a:cs typeface="Source Serif Pro" pitchFamily="34" charset="-120"/>
              </a:rPr>
              <a:t>Створення спокійної та комфортної атмосфери для кандидата, щоб він відчував себе вільно і мог відкрито спілкуватися.</a:t>
            </a:r>
            <a:endParaRPr lang="en-US" sz="1550" dirty="0"/>
          </a:p>
        </p:txBody>
      </p:sp>
      <p:sp>
        <p:nvSpPr>
          <p:cNvPr id="8" name="Shape 4"/>
          <p:cNvSpPr/>
          <p:nvPr/>
        </p:nvSpPr>
        <p:spPr>
          <a:xfrm>
            <a:off x="7414379" y="4564142"/>
            <a:ext cx="6521648" cy="1460183"/>
          </a:xfrm>
          <a:prstGeom prst="roundRect">
            <a:avLst>
              <a:gd name="adj" fmla="val 2038"/>
            </a:avLst>
          </a:prstGeom>
          <a:solidFill>
            <a:srgbClr val="F9F7F7"/>
          </a:solidFill>
          <a:ln/>
        </p:spPr>
      </p:sp>
      <p:sp>
        <p:nvSpPr>
          <p:cNvPr id="9" name="Text 5"/>
          <p:cNvSpPr/>
          <p:nvPr/>
        </p:nvSpPr>
        <p:spPr>
          <a:xfrm>
            <a:off x="7612737" y="4762500"/>
            <a:ext cx="2479953" cy="309920"/>
          </a:xfrm>
          <a:prstGeom prst="rect">
            <a:avLst/>
          </a:prstGeom>
          <a:noFill/>
          <a:ln/>
        </p:spPr>
        <p:txBody>
          <a:bodyPr wrap="none" lIns="0" tIns="0" rIns="0" bIns="0" rtlCol="0" anchor="t"/>
          <a:lstStyle/>
          <a:p>
            <a:pPr marL="0" indent="0">
              <a:lnSpc>
                <a:spcPts val="2400"/>
              </a:lnSpc>
              <a:buNone/>
            </a:pPr>
            <a:r>
              <a:rPr lang="en-US" sz="1950" dirty="0">
                <a:solidFill>
                  <a:srgbClr val="504C49"/>
                </a:solidFill>
                <a:latin typeface="Platypi" pitchFamily="34" charset="0"/>
                <a:ea typeface="Platypi" pitchFamily="34" charset="-122"/>
                <a:cs typeface="Platypi" pitchFamily="34" charset="-120"/>
              </a:rPr>
              <a:t>Активне слухання</a:t>
            </a:r>
            <a:endParaRPr lang="en-US" sz="1950" dirty="0"/>
          </a:p>
        </p:txBody>
      </p:sp>
      <p:sp>
        <p:nvSpPr>
          <p:cNvPr id="10" name="Text 6"/>
          <p:cNvSpPr/>
          <p:nvPr/>
        </p:nvSpPr>
        <p:spPr>
          <a:xfrm>
            <a:off x="7612737" y="5191363"/>
            <a:ext cx="6124932" cy="634603"/>
          </a:xfrm>
          <a:prstGeom prst="rect">
            <a:avLst/>
          </a:prstGeom>
          <a:noFill/>
          <a:ln/>
        </p:spPr>
        <p:txBody>
          <a:bodyPr wrap="square" lIns="0" tIns="0" rIns="0" bIns="0" rtlCol="0" anchor="t"/>
          <a:lstStyle/>
          <a:p>
            <a:pPr marL="0" indent="0">
              <a:lnSpc>
                <a:spcPts val="2450"/>
              </a:lnSpc>
              <a:buNone/>
            </a:pPr>
            <a:r>
              <a:rPr lang="en-US" sz="1550" dirty="0">
                <a:solidFill>
                  <a:srgbClr val="504C49"/>
                </a:solidFill>
                <a:latin typeface="Source Serif Pro" pitchFamily="34" charset="0"/>
                <a:ea typeface="Source Serif Pro" pitchFamily="34" charset="-122"/>
                <a:cs typeface="Source Serif Pro" pitchFamily="34" charset="-120"/>
              </a:rPr>
              <a:t>Уважне слухання відповідей кандидата, задавання уточнюючих питань для з'ясування важливих деталей.</a:t>
            </a:r>
            <a:endParaRPr lang="en-US" sz="1550" dirty="0"/>
          </a:p>
        </p:txBody>
      </p:sp>
      <p:sp>
        <p:nvSpPr>
          <p:cNvPr id="11" name="Shape 7"/>
          <p:cNvSpPr/>
          <p:nvPr/>
        </p:nvSpPr>
        <p:spPr>
          <a:xfrm>
            <a:off x="694373" y="6222683"/>
            <a:ext cx="6521648" cy="1460183"/>
          </a:xfrm>
          <a:prstGeom prst="roundRect">
            <a:avLst>
              <a:gd name="adj" fmla="val 2038"/>
            </a:avLst>
          </a:prstGeom>
          <a:solidFill>
            <a:srgbClr val="F9F7F7"/>
          </a:solidFill>
          <a:ln/>
        </p:spPr>
      </p:sp>
      <p:sp>
        <p:nvSpPr>
          <p:cNvPr id="12" name="Text 8"/>
          <p:cNvSpPr/>
          <p:nvPr/>
        </p:nvSpPr>
        <p:spPr>
          <a:xfrm>
            <a:off x="892731" y="6421041"/>
            <a:ext cx="2590324" cy="309920"/>
          </a:xfrm>
          <a:prstGeom prst="rect">
            <a:avLst/>
          </a:prstGeom>
          <a:noFill/>
          <a:ln/>
        </p:spPr>
        <p:txBody>
          <a:bodyPr wrap="none" lIns="0" tIns="0" rIns="0" bIns="0" rtlCol="0" anchor="t"/>
          <a:lstStyle/>
          <a:p>
            <a:pPr marL="0" indent="0">
              <a:lnSpc>
                <a:spcPts val="2400"/>
              </a:lnSpc>
              <a:buNone/>
            </a:pPr>
            <a:r>
              <a:rPr lang="en-US" sz="1950" dirty="0">
                <a:solidFill>
                  <a:srgbClr val="504C49"/>
                </a:solidFill>
                <a:latin typeface="Platypi" pitchFamily="34" charset="0"/>
                <a:ea typeface="Platypi" pitchFamily="34" charset="-122"/>
                <a:cs typeface="Platypi" pitchFamily="34" charset="-120"/>
              </a:rPr>
              <a:t>Невербальні сигнали</a:t>
            </a:r>
            <a:endParaRPr lang="en-US" sz="1950" dirty="0"/>
          </a:p>
        </p:txBody>
      </p:sp>
      <p:sp>
        <p:nvSpPr>
          <p:cNvPr id="13" name="Text 9"/>
          <p:cNvSpPr/>
          <p:nvPr/>
        </p:nvSpPr>
        <p:spPr>
          <a:xfrm>
            <a:off x="892731" y="6849904"/>
            <a:ext cx="6124932" cy="634603"/>
          </a:xfrm>
          <a:prstGeom prst="rect">
            <a:avLst/>
          </a:prstGeom>
          <a:noFill/>
          <a:ln/>
        </p:spPr>
        <p:txBody>
          <a:bodyPr wrap="square" lIns="0" tIns="0" rIns="0" bIns="0" rtlCol="0" anchor="t"/>
          <a:lstStyle/>
          <a:p>
            <a:pPr marL="0" indent="0">
              <a:lnSpc>
                <a:spcPts val="2450"/>
              </a:lnSpc>
              <a:buNone/>
            </a:pPr>
            <a:r>
              <a:rPr lang="en-US" sz="1550" dirty="0">
                <a:solidFill>
                  <a:srgbClr val="504C49"/>
                </a:solidFill>
                <a:latin typeface="Source Serif Pro" pitchFamily="34" charset="0"/>
                <a:ea typeface="Source Serif Pro" pitchFamily="34" charset="-122"/>
                <a:cs typeface="Source Serif Pro" pitchFamily="34" charset="-120"/>
              </a:rPr>
              <a:t>Звернення уваги на невербальні сигнали кандидата, такі як мова тіла і міміка, для оцінки його емоційного стану.</a:t>
            </a:r>
            <a:endParaRPr lang="en-US" sz="1550" dirty="0"/>
          </a:p>
        </p:txBody>
      </p:sp>
      <p:sp>
        <p:nvSpPr>
          <p:cNvPr id="14" name="Shape 10"/>
          <p:cNvSpPr/>
          <p:nvPr/>
        </p:nvSpPr>
        <p:spPr>
          <a:xfrm>
            <a:off x="7414379" y="6222683"/>
            <a:ext cx="6521648" cy="1460183"/>
          </a:xfrm>
          <a:prstGeom prst="roundRect">
            <a:avLst>
              <a:gd name="adj" fmla="val 2038"/>
            </a:avLst>
          </a:prstGeom>
          <a:solidFill>
            <a:srgbClr val="F9F7F7"/>
          </a:solidFill>
          <a:ln/>
        </p:spPr>
      </p:sp>
      <p:sp>
        <p:nvSpPr>
          <p:cNvPr id="15" name="Text 11"/>
          <p:cNvSpPr/>
          <p:nvPr/>
        </p:nvSpPr>
        <p:spPr>
          <a:xfrm>
            <a:off x="7612737" y="6421041"/>
            <a:ext cx="2937034" cy="309920"/>
          </a:xfrm>
          <a:prstGeom prst="rect">
            <a:avLst/>
          </a:prstGeom>
          <a:noFill/>
          <a:ln/>
        </p:spPr>
        <p:txBody>
          <a:bodyPr wrap="none" lIns="0" tIns="0" rIns="0" bIns="0" rtlCol="0" anchor="t"/>
          <a:lstStyle/>
          <a:p>
            <a:pPr marL="0" indent="0">
              <a:lnSpc>
                <a:spcPts val="2400"/>
              </a:lnSpc>
              <a:buNone/>
            </a:pPr>
            <a:r>
              <a:rPr lang="en-US" sz="1950" dirty="0">
                <a:solidFill>
                  <a:srgbClr val="504C49"/>
                </a:solidFill>
                <a:latin typeface="Platypi" pitchFamily="34" charset="0"/>
                <a:ea typeface="Platypi" pitchFamily="34" charset="-122"/>
                <a:cs typeface="Platypi" pitchFamily="34" charset="-120"/>
              </a:rPr>
              <a:t>Питання про мотивацію</a:t>
            </a:r>
            <a:endParaRPr lang="en-US" sz="1950" dirty="0"/>
          </a:p>
        </p:txBody>
      </p:sp>
      <p:sp>
        <p:nvSpPr>
          <p:cNvPr id="16" name="Text 12"/>
          <p:cNvSpPr/>
          <p:nvPr/>
        </p:nvSpPr>
        <p:spPr>
          <a:xfrm>
            <a:off x="7612737" y="6849904"/>
            <a:ext cx="6124932" cy="634603"/>
          </a:xfrm>
          <a:prstGeom prst="rect">
            <a:avLst/>
          </a:prstGeom>
          <a:noFill/>
          <a:ln/>
        </p:spPr>
        <p:txBody>
          <a:bodyPr wrap="square" lIns="0" tIns="0" rIns="0" bIns="0" rtlCol="0" anchor="t"/>
          <a:lstStyle/>
          <a:p>
            <a:pPr marL="0" indent="0">
              <a:lnSpc>
                <a:spcPts val="2450"/>
              </a:lnSpc>
              <a:buNone/>
            </a:pPr>
            <a:r>
              <a:rPr lang="en-US" sz="1550" dirty="0">
                <a:solidFill>
                  <a:srgbClr val="504C49"/>
                </a:solidFill>
                <a:latin typeface="Source Serif Pro" pitchFamily="34" charset="0"/>
                <a:ea typeface="Source Serif Pro" pitchFamily="34" charset="-122"/>
                <a:cs typeface="Source Serif Pro" pitchFamily="34" charset="-120"/>
              </a:rPr>
              <a:t>Задавання питань про мотивацію кандидата, його цілі і сподівання від роботи в компанії.</a:t>
            </a:r>
            <a:endParaRPr lang="en-US" sz="1550" dirty="0"/>
          </a:p>
        </p:txBody>
      </p:sp>
      <p:pic>
        <p:nvPicPr>
          <p:cNvPr id="18" name="Image 0" descr="preencoded.png">
            <a:extLst>
              <a:ext uri="{FF2B5EF4-FFF2-40B4-BE49-F238E27FC236}">
                <a16:creationId xmlns:a16="http://schemas.microsoft.com/office/drawing/2014/main" id="{A41C578E-0348-9F8B-E8CA-EFAA79C5EEF0}"/>
              </a:ext>
            </a:extLst>
          </p:cNvPr>
          <p:cNvPicPr>
            <a:picLocks noChangeAspect="1"/>
          </p:cNvPicPr>
          <p:nvPr/>
        </p:nvPicPr>
        <p:blipFill>
          <a:blip r:embed="rId5"/>
          <a:stretch>
            <a:fillRect/>
          </a:stretch>
        </p:blipFill>
        <p:spPr>
          <a:xfrm>
            <a:off x="0" y="7709774"/>
            <a:ext cx="14630400" cy="511134"/>
          </a:xfrm>
          <a:prstGeom prst="rect">
            <a:avLst/>
          </a:prstGeom>
        </p:spPr>
      </p:pic>
    </p:spTree>
    <p:extLst>
      <p:ext uri="{BB962C8B-B14F-4D97-AF65-F5344CB8AC3E}">
        <p14:creationId xmlns:p14="http://schemas.microsoft.com/office/powerpoint/2010/main" val="1389934766"/>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4630400" cy="2479953"/>
          </a:xfrm>
          <a:prstGeom prst="rect">
            <a:avLst/>
          </a:prstGeom>
        </p:spPr>
      </p:pic>
      <p:sp>
        <p:nvSpPr>
          <p:cNvPr id="4" name="Text 0"/>
          <p:cNvSpPr/>
          <p:nvPr/>
        </p:nvSpPr>
        <p:spPr>
          <a:xfrm>
            <a:off x="694373" y="3026688"/>
            <a:ext cx="13241655" cy="1239917"/>
          </a:xfrm>
          <a:prstGeom prst="rect">
            <a:avLst/>
          </a:prstGeom>
          <a:noFill/>
          <a:ln/>
        </p:spPr>
        <p:txBody>
          <a:bodyPr wrap="square" lIns="0" tIns="0" rIns="0" bIns="0" rtlCol="0" anchor="t"/>
          <a:lstStyle/>
          <a:p>
            <a:pPr marL="0" indent="0" algn="ctr">
              <a:lnSpc>
                <a:spcPts val="4850"/>
              </a:lnSpc>
              <a:buNone/>
            </a:pPr>
            <a:r>
              <a:rPr lang="en-US" sz="6000" b="1" dirty="0">
                <a:solidFill>
                  <a:srgbClr val="7789EF"/>
                </a:solidFill>
                <a:cs typeface="Catamaran"/>
              </a:rPr>
              <a:t>Психологічні аспекти інтерв'ювання та </a:t>
            </a:r>
            <a:r>
              <a:rPr lang="en-US" sz="6000" b="1" dirty="0" err="1">
                <a:solidFill>
                  <a:srgbClr val="7789EF"/>
                </a:solidFill>
                <a:cs typeface="Catamaran"/>
              </a:rPr>
              <a:t>проведення</a:t>
            </a:r>
            <a:r>
              <a:rPr lang="en-US" sz="6000" b="1" dirty="0">
                <a:solidFill>
                  <a:srgbClr val="7789EF"/>
                </a:solidFill>
                <a:cs typeface="Catamaran"/>
              </a:rPr>
              <a:t> </a:t>
            </a:r>
            <a:r>
              <a:rPr lang="en-US" sz="6000" b="1" dirty="0" err="1">
                <a:solidFill>
                  <a:srgbClr val="7789EF"/>
                </a:solidFill>
                <a:cs typeface="Catamaran"/>
              </a:rPr>
              <a:t>співбесіди</a:t>
            </a:r>
            <a:endParaRPr lang="en-US" sz="6000" b="1" dirty="0">
              <a:solidFill>
                <a:srgbClr val="7789EF"/>
              </a:solidFill>
              <a:cs typeface="Catamaran"/>
            </a:endParaRPr>
          </a:p>
        </p:txBody>
      </p:sp>
      <p:sp>
        <p:nvSpPr>
          <p:cNvPr id="5" name="Shape 1"/>
          <p:cNvSpPr/>
          <p:nvPr/>
        </p:nvSpPr>
        <p:spPr>
          <a:xfrm>
            <a:off x="694373" y="4564142"/>
            <a:ext cx="6521648" cy="2553834"/>
          </a:xfrm>
          <a:prstGeom prst="roundRect">
            <a:avLst>
              <a:gd name="adj" fmla="val 2038"/>
            </a:avLst>
          </a:prstGeom>
          <a:solidFill>
            <a:srgbClr val="F9F7F7"/>
          </a:solidFill>
          <a:ln/>
        </p:spPr>
      </p:sp>
      <p:sp>
        <p:nvSpPr>
          <p:cNvPr id="6" name="Text 2"/>
          <p:cNvSpPr/>
          <p:nvPr/>
        </p:nvSpPr>
        <p:spPr>
          <a:xfrm>
            <a:off x="892731" y="4762500"/>
            <a:ext cx="3572232" cy="309920"/>
          </a:xfrm>
          <a:prstGeom prst="rect">
            <a:avLst/>
          </a:prstGeom>
          <a:noFill/>
          <a:ln/>
        </p:spPr>
        <p:txBody>
          <a:bodyPr wrap="none" lIns="0" tIns="0" rIns="0" bIns="0" rtlCol="0" anchor="t"/>
          <a:lstStyle/>
          <a:p>
            <a:pPr marL="0" indent="0">
              <a:lnSpc>
                <a:spcPts val="2400"/>
              </a:lnSpc>
              <a:buNone/>
            </a:pPr>
            <a:r>
              <a:rPr lang="ru-RU" sz="1950" dirty="0">
                <a:solidFill>
                  <a:srgbClr val="504C49"/>
                </a:solidFill>
                <a:latin typeface="Platypi" pitchFamily="34" charset="0"/>
                <a:ea typeface="Platypi" pitchFamily="34" charset="-122"/>
                <a:cs typeface="Platypi" pitchFamily="34" charset="-120"/>
              </a:rPr>
              <a:t>П</a:t>
            </a:r>
            <a:r>
              <a:rPr lang="uk-UA" sz="1950" dirty="0" err="1">
                <a:solidFill>
                  <a:srgbClr val="504C49"/>
                </a:solidFill>
                <a:latin typeface="Platypi" pitchFamily="34" charset="0"/>
                <a:ea typeface="Platypi" pitchFamily="34" charset="-122"/>
                <a:cs typeface="Platypi" pitchFamily="34" charset="-120"/>
              </a:rPr>
              <a:t>ідготовка</a:t>
            </a:r>
            <a:r>
              <a:rPr lang="uk-UA" sz="1950" dirty="0">
                <a:solidFill>
                  <a:srgbClr val="504C49"/>
                </a:solidFill>
                <a:latin typeface="Platypi" pitchFamily="34" charset="0"/>
                <a:ea typeface="Platypi" pitchFamily="34" charset="-122"/>
                <a:cs typeface="Platypi" pitchFamily="34" charset="-120"/>
              </a:rPr>
              <a:t> до співбесіди</a:t>
            </a:r>
            <a:endParaRPr lang="en-US" sz="1950" dirty="0"/>
          </a:p>
        </p:txBody>
      </p:sp>
      <p:sp>
        <p:nvSpPr>
          <p:cNvPr id="7" name="Text 3"/>
          <p:cNvSpPr/>
          <p:nvPr/>
        </p:nvSpPr>
        <p:spPr>
          <a:xfrm>
            <a:off x="892731" y="5136482"/>
            <a:ext cx="6124932" cy="634603"/>
          </a:xfrm>
          <a:prstGeom prst="rect">
            <a:avLst/>
          </a:prstGeom>
          <a:noFill/>
          <a:ln/>
        </p:spPr>
        <p:txBody>
          <a:bodyPr wrap="square" lIns="0" tIns="0" rIns="0" bIns="0" rtlCol="0" anchor="t"/>
          <a:lstStyle/>
          <a:p>
            <a:pPr marL="0" indent="0">
              <a:lnSpc>
                <a:spcPts val="2450"/>
              </a:lnSpc>
              <a:buNone/>
            </a:pPr>
            <a:r>
              <a:rPr lang="uk-UA" sz="1550" dirty="0">
                <a:solidFill>
                  <a:srgbClr val="504C49"/>
                </a:solidFill>
                <a:latin typeface="Source Serif Pro" pitchFamily="34" charset="0"/>
                <a:ea typeface="Source Serif Pro" pitchFamily="34" charset="-122"/>
                <a:cs typeface="Source Serif Pro" pitchFamily="34" charset="-120"/>
              </a:rPr>
              <a:t>Уважно вивчіть резюме кандидатів</a:t>
            </a:r>
          </a:p>
          <a:p>
            <a:pPr marL="0" indent="0">
              <a:lnSpc>
                <a:spcPts val="2450"/>
              </a:lnSpc>
              <a:buNone/>
            </a:pPr>
            <a:r>
              <a:rPr lang="uk-UA" sz="1550" dirty="0">
                <a:solidFill>
                  <a:srgbClr val="504C49"/>
                </a:solidFill>
                <a:latin typeface="Source Serif Pro" pitchFamily="34" charset="0"/>
                <a:ea typeface="Source Serif Pro" pitchFamily="34" charset="-122"/>
              </a:rPr>
              <a:t>Підготовка питань: Що вам найбільше подобалося, коли ви працювали у компанії X? Що вам найменше подобалося, коли ви працювали у компанії Х? Розкажіть мені про вашого начальника у компанії Х.</a:t>
            </a:r>
          </a:p>
          <a:p>
            <a:pPr marL="0" indent="0">
              <a:lnSpc>
                <a:spcPts val="2450"/>
              </a:lnSpc>
              <a:buNone/>
            </a:pPr>
            <a:endParaRPr lang="en-US" sz="1550" dirty="0"/>
          </a:p>
        </p:txBody>
      </p:sp>
      <p:sp>
        <p:nvSpPr>
          <p:cNvPr id="8" name="Shape 4"/>
          <p:cNvSpPr/>
          <p:nvPr/>
        </p:nvSpPr>
        <p:spPr>
          <a:xfrm>
            <a:off x="7414379" y="4564142"/>
            <a:ext cx="6521648" cy="1460183"/>
          </a:xfrm>
          <a:prstGeom prst="roundRect">
            <a:avLst>
              <a:gd name="adj" fmla="val 2038"/>
            </a:avLst>
          </a:prstGeom>
          <a:solidFill>
            <a:srgbClr val="F9F7F7"/>
          </a:solidFill>
          <a:ln/>
        </p:spPr>
      </p:sp>
      <p:sp>
        <p:nvSpPr>
          <p:cNvPr id="9" name="Text 5"/>
          <p:cNvSpPr/>
          <p:nvPr/>
        </p:nvSpPr>
        <p:spPr>
          <a:xfrm>
            <a:off x="7612737" y="4762500"/>
            <a:ext cx="2479953" cy="309920"/>
          </a:xfrm>
          <a:prstGeom prst="rect">
            <a:avLst/>
          </a:prstGeom>
          <a:noFill/>
          <a:ln/>
        </p:spPr>
        <p:txBody>
          <a:bodyPr wrap="none" lIns="0" tIns="0" rIns="0" bIns="0" rtlCol="0" anchor="t"/>
          <a:lstStyle/>
          <a:p>
            <a:pPr marL="0" indent="0">
              <a:lnSpc>
                <a:spcPts val="2400"/>
              </a:lnSpc>
              <a:buNone/>
            </a:pPr>
            <a:r>
              <a:rPr lang="uk-UA" sz="1950" dirty="0">
                <a:solidFill>
                  <a:srgbClr val="504C49"/>
                </a:solidFill>
                <a:latin typeface="Platypi" pitchFamily="34" charset="0"/>
                <a:ea typeface="Platypi" pitchFamily="34" charset="-122"/>
                <a:cs typeface="Platypi" pitchFamily="34" charset="-120"/>
              </a:rPr>
              <a:t>Співбесіда</a:t>
            </a:r>
            <a:endParaRPr lang="en-US" sz="1950" dirty="0"/>
          </a:p>
        </p:txBody>
      </p:sp>
      <p:sp>
        <p:nvSpPr>
          <p:cNvPr id="10" name="Text 6"/>
          <p:cNvSpPr/>
          <p:nvPr/>
        </p:nvSpPr>
        <p:spPr>
          <a:xfrm>
            <a:off x="7612737" y="5123726"/>
            <a:ext cx="6124932" cy="634603"/>
          </a:xfrm>
          <a:prstGeom prst="rect">
            <a:avLst/>
          </a:prstGeom>
          <a:noFill/>
          <a:ln/>
        </p:spPr>
        <p:txBody>
          <a:bodyPr wrap="square" lIns="0" tIns="0" rIns="0" bIns="0" rtlCol="0" anchor="t"/>
          <a:lstStyle/>
          <a:p>
            <a:pPr>
              <a:lnSpc>
                <a:spcPts val="2450"/>
              </a:lnSpc>
            </a:pPr>
            <a:r>
              <a:rPr lang="uk-UA" sz="1550">
                <a:solidFill>
                  <a:srgbClr val="504C49"/>
                </a:solidFill>
                <a:latin typeface="Source Serif Pro" pitchFamily="34" charset="0"/>
                <a:ea typeface="Source Serif Pro" pitchFamily="34" charset="-122"/>
              </a:rPr>
              <a:t>Добитися того, щоб співрозмовники відчували себе досить вільно у розмові, що допоможе вам добитися від них чесніших відповідей</a:t>
            </a:r>
            <a:endParaRPr lang="en-US" sz="1550" dirty="0">
              <a:solidFill>
                <a:srgbClr val="504C49"/>
              </a:solidFill>
              <a:latin typeface="Source Serif Pro" pitchFamily="34" charset="0"/>
              <a:ea typeface="Source Serif Pro" pitchFamily="34" charset="-122"/>
            </a:endParaRPr>
          </a:p>
        </p:txBody>
      </p:sp>
      <p:pic>
        <p:nvPicPr>
          <p:cNvPr id="18" name="Image 0" descr="preencoded.png">
            <a:extLst>
              <a:ext uri="{FF2B5EF4-FFF2-40B4-BE49-F238E27FC236}">
                <a16:creationId xmlns:a16="http://schemas.microsoft.com/office/drawing/2014/main" id="{A41C578E-0348-9F8B-E8CA-EFAA79C5EEF0}"/>
              </a:ext>
            </a:extLst>
          </p:cNvPr>
          <p:cNvPicPr>
            <a:picLocks noChangeAspect="1"/>
          </p:cNvPicPr>
          <p:nvPr/>
        </p:nvPicPr>
        <p:blipFill>
          <a:blip r:embed="rId4"/>
          <a:stretch>
            <a:fillRect/>
          </a:stretch>
        </p:blipFill>
        <p:spPr>
          <a:xfrm>
            <a:off x="0" y="7709774"/>
            <a:ext cx="14630400" cy="511134"/>
          </a:xfrm>
          <a:prstGeom prst="rect">
            <a:avLst/>
          </a:prstGeom>
        </p:spPr>
      </p:pic>
      <p:sp>
        <p:nvSpPr>
          <p:cNvPr id="19" name="TextBox 18">
            <a:extLst>
              <a:ext uri="{FF2B5EF4-FFF2-40B4-BE49-F238E27FC236}">
                <a16:creationId xmlns:a16="http://schemas.microsoft.com/office/drawing/2014/main" id="{B5C6DABA-60ED-702C-AC04-649BFB793187}"/>
              </a:ext>
            </a:extLst>
          </p:cNvPr>
          <p:cNvSpPr txBox="1"/>
          <p:nvPr/>
        </p:nvSpPr>
        <p:spPr>
          <a:xfrm>
            <a:off x="566538" y="889605"/>
            <a:ext cx="14063862" cy="954107"/>
          </a:xfrm>
          <a:prstGeom prst="rect">
            <a:avLst/>
          </a:prstGeom>
          <a:noFill/>
        </p:spPr>
        <p:txBody>
          <a:bodyPr wrap="square">
            <a:spAutoFit/>
          </a:bodyPr>
          <a:lstStyle/>
          <a:p>
            <a:pPr algn="ctr"/>
            <a:r>
              <a:rPr lang="uk-UA" sz="2800" b="1" dirty="0">
                <a:solidFill>
                  <a:schemeClr val="accent1">
                    <a:lumMod val="50000"/>
                  </a:schemeClr>
                </a:solidFill>
              </a:rPr>
              <a:t>Ключем до компетентного проведення співбесіди є збирання інформації. </a:t>
            </a:r>
          </a:p>
          <a:p>
            <a:pPr algn="ctr"/>
            <a:r>
              <a:rPr lang="uk-UA" sz="2800" b="1" dirty="0">
                <a:solidFill>
                  <a:schemeClr val="accent1">
                    <a:lumMod val="50000"/>
                  </a:schemeClr>
                </a:solidFill>
              </a:rPr>
              <a:t>Немає нічого важливішого, ніж уміння виявляти гнучкість при постановці питань.</a:t>
            </a:r>
            <a:endParaRPr lang="ru-UA" sz="2800" b="1" dirty="0">
              <a:solidFill>
                <a:schemeClr val="accent1">
                  <a:lumMod val="50000"/>
                </a:schemeClr>
              </a:solidFill>
            </a:endParaRPr>
          </a:p>
        </p:txBody>
      </p:sp>
    </p:spTree>
    <p:extLst>
      <p:ext uri="{BB962C8B-B14F-4D97-AF65-F5344CB8AC3E}">
        <p14:creationId xmlns:p14="http://schemas.microsoft.com/office/powerpoint/2010/main" val="4280580146"/>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975708" y="-29735"/>
            <a:ext cx="13309102" cy="768637"/>
          </a:xfrm>
          <a:prstGeom prst="rect">
            <a:avLst/>
          </a:prstGeom>
          <a:noFill/>
          <a:ln/>
        </p:spPr>
        <p:txBody>
          <a:bodyPr wrap="none" lIns="0" tIns="0" rIns="0" bIns="0" rtlCol="0" anchor="t"/>
          <a:lstStyle/>
          <a:p>
            <a:pPr marL="0" indent="0" algn="ctr">
              <a:lnSpc>
                <a:spcPts val="4850"/>
              </a:lnSpc>
              <a:buNone/>
            </a:pPr>
            <a:r>
              <a:rPr lang="uk-UA" sz="2800" b="1" dirty="0">
                <a:solidFill>
                  <a:schemeClr val="accent1">
                    <a:lumMod val="50000"/>
                  </a:schemeClr>
                </a:solidFill>
              </a:rPr>
              <a:t>12 способів, які допоможуть адекватно відповідати на  мінливу обстановку, </a:t>
            </a:r>
          </a:p>
          <a:p>
            <a:pPr marL="0" indent="0" algn="ctr">
              <a:lnSpc>
                <a:spcPts val="4850"/>
              </a:lnSpc>
              <a:buNone/>
            </a:pPr>
            <a:r>
              <a:rPr lang="uk-UA" sz="2800" b="1" dirty="0">
                <a:solidFill>
                  <a:schemeClr val="accent1">
                    <a:lumMod val="50000"/>
                  </a:schemeClr>
                </a:solidFill>
              </a:rPr>
              <a:t>використовувати необхідний стиль та отримати максимум необхідної інформації</a:t>
            </a:r>
            <a:endParaRPr lang="en-US" sz="2800" b="1" dirty="0">
              <a:solidFill>
                <a:schemeClr val="accent1">
                  <a:lumMod val="50000"/>
                </a:schemeClr>
              </a:solidFill>
            </a:endParaRPr>
          </a:p>
        </p:txBody>
      </p:sp>
      <p:sp>
        <p:nvSpPr>
          <p:cNvPr id="3" name="Shape 1"/>
          <p:cNvSpPr/>
          <p:nvPr/>
        </p:nvSpPr>
        <p:spPr>
          <a:xfrm>
            <a:off x="7303770" y="1557338"/>
            <a:ext cx="22860" cy="6130885"/>
          </a:xfrm>
          <a:prstGeom prst="roundRect">
            <a:avLst>
              <a:gd name="adj" fmla="val 129769"/>
            </a:avLst>
          </a:prstGeom>
          <a:solidFill>
            <a:srgbClr val="D8D4D4"/>
          </a:solidFill>
          <a:ln/>
        </p:spPr>
      </p:sp>
      <p:sp>
        <p:nvSpPr>
          <p:cNvPr id="4" name="Shape 2"/>
          <p:cNvSpPr/>
          <p:nvPr/>
        </p:nvSpPr>
        <p:spPr>
          <a:xfrm>
            <a:off x="6423481" y="1990725"/>
            <a:ext cx="692110" cy="22860"/>
          </a:xfrm>
          <a:prstGeom prst="roundRect">
            <a:avLst>
              <a:gd name="adj" fmla="val 129769"/>
            </a:avLst>
          </a:prstGeom>
          <a:solidFill>
            <a:srgbClr val="D8D4D4"/>
          </a:solidFill>
          <a:ln/>
        </p:spPr>
      </p:sp>
      <p:sp>
        <p:nvSpPr>
          <p:cNvPr id="5" name="Shape 3"/>
          <p:cNvSpPr/>
          <p:nvPr/>
        </p:nvSpPr>
        <p:spPr>
          <a:xfrm>
            <a:off x="7092732" y="1779746"/>
            <a:ext cx="444937" cy="444937"/>
          </a:xfrm>
          <a:prstGeom prst="roundRect">
            <a:avLst>
              <a:gd name="adj" fmla="val 6667"/>
            </a:avLst>
          </a:prstGeom>
          <a:solidFill>
            <a:srgbClr val="F9F7F7"/>
          </a:solidFill>
          <a:ln/>
        </p:spPr>
      </p:sp>
      <p:sp>
        <p:nvSpPr>
          <p:cNvPr id="6" name="Text 4"/>
          <p:cNvSpPr/>
          <p:nvPr/>
        </p:nvSpPr>
        <p:spPr>
          <a:xfrm>
            <a:off x="7248585" y="1853803"/>
            <a:ext cx="133231" cy="296704"/>
          </a:xfrm>
          <a:prstGeom prst="rect">
            <a:avLst/>
          </a:prstGeom>
          <a:noFill/>
          <a:ln/>
        </p:spPr>
        <p:txBody>
          <a:bodyPr wrap="none" lIns="0" tIns="0" rIns="0" bIns="0" rtlCol="0" anchor="t"/>
          <a:lstStyle/>
          <a:p>
            <a:pPr marL="0" indent="0" algn="ctr">
              <a:lnSpc>
                <a:spcPts val="2300"/>
              </a:lnSpc>
              <a:buNone/>
            </a:pPr>
            <a:r>
              <a:rPr lang="en-US" sz="2300" dirty="0">
                <a:solidFill>
                  <a:srgbClr val="504C49"/>
                </a:solidFill>
                <a:latin typeface="Platypi" pitchFamily="34" charset="0"/>
                <a:ea typeface="Platypi" pitchFamily="34" charset="-122"/>
                <a:cs typeface="Platypi" pitchFamily="34" charset="-120"/>
              </a:rPr>
              <a:t>1</a:t>
            </a:r>
            <a:endParaRPr lang="en-US" sz="2300" dirty="0"/>
          </a:p>
        </p:txBody>
      </p:sp>
      <p:sp>
        <p:nvSpPr>
          <p:cNvPr id="7" name="Text 5"/>
          <p:cNvSpPr/>
          <p:nvPr/>
        </p:nvSpPr>
        <p:spPr>
          <a:xfrm>
            <a:off x="3755469" y="1520845"/>
            <a:ext cx="2472095" cy="308967"/>
          </a:xfrm>
          <a:prstGeom prst="rect">
            <a:avLst/>
          </a:prstGeom>
          <a:noFill/>
          <a:ln/>
        </p:spPr>
        <p:txBody>
          <a:bodyPr wrap="none" lIns="0" tIns="0" rIns="0" bIns="0" rtlCol="0" anchor="t"/>
          <a:lstStyle/>
          <a:p>
            <a:pPr marL="0" indent="0" algn="r">
              <a:lnSpc>
                <a:spcPts val="2400"/>
              </a:lnSpc>
              <a:buNone/>
            </a:pPr>
            <a:r>
              <a:rPr lang="uk-UA" sz="2310" b="1" dirty="0">
                <a:solidFill>
                  <a:srgbClr val="7789EF"/>
                </a:solidFill>
                <a:cs typeface="Catamaran"/>
              </a:rPr>
              <a:t>Запитання, що потребують короткої відповіді</a:t>
            </a:r>
          </a:p>
          <a:p>
            <a:pPr marL="0" indent="0" algn="r">
              <a:lnSpc>
                <a:spcPts val="2400"/>
              </a:lnSpc>
              <a:buNone/>
            </a:pPr>
            <a:r>
              <a:rPr lang="uk-UA" sz="2310" b="1" dirty="0">
                <a:solidFill>
                  <a:srgbClr val="7789EF"/>
                </a:solidFill>
                <a:cs typeface="Catamaran"/>
              </a:rPr>
              <a:t> (загальні питання)</a:t>
            </a:r>
            <a:endParaRPr lang="en-US" sz="2310" b="1" dirty="0">
              <a:solidFill>
                <a:srgbClr val="7789EF"/>
              </a:solidFill>
              <a:cs typeface="Catamaran"/>
            </a:endParaRPr>
          </a:p>
        </p:txBody>
      </p:sp>
      <p:sp>
        <p:nvSpPr>
          <p:cNvPr id="8" name="Text 6"/>
          <p:cNvSpPr/>
          <p:nvPr/>
        </p:nvSpPr>
        <p:spPr>
          <a:xfrm>
            <a:off x="692110" y="2182654"/>
            <a:ext cx="5535454" cy="632698"/>
          </a:xfrm>
          <a:prstGeom prst="rect">
            <a:avLst/>
          </a:prstGeom>
          <a:noFill/>
          <a:ln/>
        </p:spPr>
        <p:txBody>
          <a:bodyPr wrap="square" lIns="0" tIns="0" rIns="0" bIns="0" rtlCol="0" anchor="t"/>
          <a:lstStyle/>
          <a:p>
            <a:pPr marL="0" indent="0" algn="r">
              <a:buNone/>
            </a:pPr>
            <a:r>
              <a:rPr lang="uk-UA" sz="1550" dirty="0">
                <a:solidFill>
                  <a:srgbClr val="504C49"/>
                </a:solidFill>
                <a:latin typeface="Source Serif Pro" pitchFamily="34" charset="0"/>
                <a:ea typeface="Source Serif Pro" pitchFamily="34" charset="-122"/>
              </a:rPr>
              <a:t>підходять у випадках, коли хочете підтвердити той чи інший факт або перевірити отриману раніше інформацію. Приклад загальних питань: «Ви можете почати працювати вже цього понеділка?», «То ви працювали в компанії X протягом десяти років?»</a:t>
            </a:r>
            <a:endParaRPr lang="en-US" sz="1550" dirty="0">
              <a:solidFill>
                <a:srgbClr val="504C49"/>
              </a:solidFill>
              <a:latin typeface="Source Serif Pro" pitchFamily="34" charset="0"/>
              <a:ea typeface="Source Serif Pro" pitchFamily="34" charset="-122"/>
            </a:endParaRPr>
          </a:p>
        </p:txBody>
      </p:sp>
      <p:sp>
        <p:nvSpPr>
          <p:cNvPr id="9" name="Shape 7"/>
          <p:cNvSpPr/>
          <p:nvPr/>
        </p:nvSpPr>
        <p:spPr>
          <a:xfrm>
            <a:off x="7514808" y="2979539"/>
            <a:ext cx="692110" cy="22860"/>
          </a:xfrm>
          <a:prstGeom prst="roundRect">
            <a:avLst>
              <a:gd name="adj" fmla="val 129769"/>
            </a:avLst>
          </a:prstGeom>
          <a:solidFill>
            <a:srgbClr val="D8D4D4"/>
          </a:solidFill>
          <a:ln/>
        </p:spPr>
      </p:sp>
      <p:sp>
        <p:nvSpPr>
          <p:cNvPr id="10" name="Shape 8"/>
          <p:cNvSpPr/>
          <p:nvPr/>
        </p:nvSpPr>
        <p:spPr>
          <a:xfrm>
            <a:off x="7092732" y="2768560"/>
            <a:ext cx="444937" cy="444937"/>
          </a:xfrm>
          <a:prstGeom prst="roundRect">
            <a:avLst>
              <a:gd name="adj" fmla="val 6667"/>
            </a:avLst>
          </a:prstGeom>
          <a:solidFill>
            <a:srgbClr val="F9F7F7"/>
          </a:solidFill>
          <a:ln/>
        </p:spPr>
      </p:sp>
      <p:sp>
        <p:nvSpPr>
          <p:cNvPr id="11" name="Text 9"/>
          <p:cNvSpPr/>
          <p:nvPr/>
        </p:nvSpPr>
        <p:spPr>
          <a:xfrm>
            <a:off x="7219295" y="2842617"/>
            <a:ext cx="191691" cy="296704"/>
          </a:xfrm>
          <a:prstGeom prst="rect">
            <a:avLst/>
          </a:prstGeom>
          <a:noFill/>
          <a:ln/>
        </p:spPr>
        <p:txBody>
          <a:bodyPr wrap="none" lIns="0" tIns="0" rIns="0" bIns="0" rtlCol="0" anchor="t"/>
          <a:lstStyle/>
          <a:p>
            <a:pPr marL="0" indent="0" algn="ctr">
              <a:lnSpc>
                <a:spcPts val="2300"/>
              </a:lnSpc>
              <a:buNone/>
            </a:pPr>
            <a:r>
              <a:rPr lang="en-US" sz="2300" dirty="0">
                <a:solidFill>
                  <a:srgbClr val="504C49"/>
                </a:solidFill>
                <a:latin typeface="Platypi" pitchFamily="34" charset="0"/>
                <a:ea typeface="Platypi" pitchFamily="34" charset="-122"/>
                <a:cs typeface="Platypi" pitchFamily="34" charset="-120"/>
              </a:rPr>
              <a:t>2</a:t>
            </a:r>
            <a:endParaRPr lang="en-US" sz="2300" dirty="0"/>
          </a:p>
        </p:txBody>
      </p:sp>
      <p:sp>
        <p:nvSpPr>
          <p:cNvPr id="12" name="Text 10"/>
          <p:cNvSpPr/>
          <p:nvPr/>
        </p:nvSpPr>
        <p:spPr>
          <a:xfrm>
            <a:off x="8402836" y="1668589"/>
            <a:ext cx="2869883" cy="308967"/>
          </a:xfrm>
          <a:prstGeom prst="rect">
            <a:avLst/>
          </a:prstGeom>
          <a:noFill/>
          <a:ln/>
        </p:spPr>
        <p:txBody>
          <a:bodyPr wrap="none" lIns="0" tIns="0" rIns="0" bIns="0" rtlCol="0" anchor="t"/>
          <a:lstStyle/>
          <a:p>
            <a:pPr indent="0">
              <a:lnSpc>
                <a:spcPts val="2400"/>
              </a:lnSpc>
              <a:buNone/>
            </a:pPr>
            <a:r>
              <a:rPr lang="uk-UA" sz="2310" b="1" dirty="0">
                <a:solidFill>
                  <a:srgbClr val="7789EF"/>
                </a:solidFill>
                <a:cs typeface="Catamaran"/>
              </a:rPr>
              <a:t>Запитання, що вимагають розгорнутої відповіді </a:t>
            </a:r>
          </a:p>
          <a:p>
            <a:pPr indent="0">
              <a:lnSpc>
                <a:spcPts val="2400"/>
              </a:lnSpc>
              <a:buNone/>
            </a:pPr>
            <a:r>
              <a:rPr lang="uk-UA" sz="2310" b="1" dirty="0">
                <a:solidFill>
                  <a:srgbClr val="7789EF"/>
                </a:solidFill>
                <a:cs typeface="Catamaran"/>
              </a:rPr>
              <a:t>(відкриті питання)</a:t>
            </a:r>
            <a:endParaRPr lang="en-US" sz="2310" b="1" dirty="0">
              <a:solidFill>
                <a:srgbClr val="7789EF"/>
              </a:solidFill>
              <a:cs typeface="Catamaran"/>
            </a:endParaRPr>
          </a:p>
        </p:txBody>
      </p:sp>
      <p:sp>
        <p:nvSpPr>
          <p:cNvPr id="13" name="Text 11"/>
          <p:cNvSpPr/>
          <p:nvPr/>
        </p:nvSpPr>
        <p:spPr>
          <a:xfrm>
            <a:off x="8402836" y="2414736"/>
            <a:ext cx="5535454" cy="632698"/>
          </a:xfrm>
          <a:prstGeom prst="rect">
            <a:avLst/>
          </a:prstGeom>
          <a:noFill/>
          <a:ln/>
        </p:spPr>
        <p:txBody>
          <a:bodyPr wrap="square" lIns="0" tIns="0" rIns="0" bIns="0" rtlCol="0" anchor="t"/>
          <a:lstStyle/>
          <a:p>
            <a:pPr marL="0" indent="0" algn="l">
              <a:buNone/>
            </a:pPr>
            <a:r>
              <a:rPr lang="uk-UA" sz="1550" dirty="0">
                <a:solidFill>
                  <a:srgbClr val="504C49"/>
                </a:solidFill>
                <a:latin typeface="Source Serif Pro" pitchFamily="34" charset="0"/>
                <a:ea typeface="Source Serif Pro" pitchFamily="34" charset="-122"/>
              </a:rPr>
              <a:t>цей тип питання кращий від загального питання, він ставить кандидата в таку ситуацію, в якій він змушений розповідати, наводити приклади, а вам залишається тільки слухати. Такі питання зазвичай починаються з таких слів, як «Мені дуже хотілося б послухати про те, як ви...», «Цікаво дізнатися...», «Не могли б ви розповісти мені...»Наприклад,  «Наскільки успішно виходить у вас працювати в умовах пресингу?».</a:t>
            </a:r>
            <a:endParaRPr lang="en-US" sz="1550" dirty="0">
              <a:solidFill>
                <a:srgbClr val="504C49"/>
              </a:solidFill>
              <a:latin typeface="Source Serif Pro" pitchFamily="34" charset="0"/>
              <a:ea typeface="Source Serif Pro" pitchFamily="34" charset="-122"/>
            </a:endParaRPr>
          </a:p>
        </p:txBody>
      </p:sp>
      <p:sp>
        <p:nvSpPr>
          <p:cNvPr id="14" name="Shape 12"/>
          <p:cNvSpPr/>
          <p:nvPr/>
        </p:nvSpPr>
        <p:spPr>
          <a:xfrm>
            <a:off x="6423481" y="3869412"/>
            <a:ext cx="692110" cy="22860"/>
          </a:xfrm>
          <a:prstGeom prst="roundRect">
            <a:avLst>
              <a:gd name="adj" fmla="val 129769"/>
            </a:avLst>
          </a:prstGeom>
          <a:solidFill>
            <a:srgbClr val="D8D4D4"/>
          </a:solidFill>
          <a:ln/>
        </p:spPr>
      </p:sp>
      <p:sp>
        <p:nvSpPr>
          <p:cNvPr id="15" name="Shape 13"/>
          <p:cNvSpPr/>
          <p:nvPr/>
        </p:nvSpPr>
        <p:spPr>
          <a:xfrm>
            <a:off x="7092732" y="3658433"/>
            <a:ext cx="444937" cy="444937"/>
          </a:xfrm>
          <a:prstGeom prst="roundRect">
            <a:avLst>
              <a:gd name="adj" fmla="val 6667"/>
            </a:avLst>
          </a:prstGeom>
          <a:solidFill>
            <a:srgbClr val="F9F7F7"/>
          </a:solidFill>
          <a:ln/>
        </p:spPr>
      </p:sp>
      <p:sp>
        <p:nvSpPr>
          <p:cNvPr id="16" name="Text 14"/>
          <p:cNvSpPr/>
          <p:nvPr/>
        </p:nvSpPr>
        <p:spPr>
          <a:xfrm>
            <a:off x="7222629" y="3732490"/>
            <a:ext cx="185142" cy="296704"/>
          </a:xfrm>
          <a:prstGeom prst="rect">
            <a:avLst/>
          </a:prstGeom>
          <a:noFill/>
          <a:ln/>
        </p:spPr>
        <p:txBody>
          <a:bodyPr wrap="none" lIns="0" tIns="0" rIns="0" bIns="0" rtlCol="0" anchor="t"/>
          <a:lstStyle/>
          <a:p>
            <a:pPr marL="0" indent="0" algn="ctr">
              <a:lnSpc>
                <a:spcPts val="2300"/>
              </a:lnSpc>
              <a:buNone/>
            </a:pPr>
            <a:r>
              <a:rPr lang="en-US" sz="2300" dirty="0">
                <a:solidFill>
                  <a:srgbClr val="504C49"/>
                </a:solidFill>
                <a:latin typeface="Platypi" pitchFamily="34" charset="0"/>
                <a:ea typeface="Platypi" pitchFamily="34" charset="-122"/>
                <a:cs typeface="Platypi" pitchFamily="34" charset="-120"/>
              </a:rPr>
              <a:t>3</a:t>
            </a:r>
            <a:endParaRPr lang="en-US" sz="2300" dirty="0"/>
          </a:p>
        </p:txBody>
      </p:sp>
      <p:sp>
        <p:nvSpPr>
          <p:cNvPr id="17" name="Text 15"/>
          <p:cNvSpPr/>
          <p:nvPr/>
        </p:nvSpPr>
        <p:spPr>
          <a:xfrm>
            <a:off x="3755469" y="3633788"/>
            <a:ext cx="2472095" cy="308967"/>
          </a:xfrm>
          <a:prstGeom prst="rect">
            <a:avLst/>
          </a:prstGeom>
          <a:noFill/>
          <a:ln/>
        </p:spPr>
        <p:txBody>
          <a:bodyPr wrap="none" lIns="0" tIns="0" rIns="0" bIns="0" rtlCol="0" anchor="t"/>
          <a:lstStyle/>
          <a:p>
            <a:pPr algn="r">
              <a:lnSpc>
                <a:spcPts val="2400"/>
              </a:lnSpc>
            </a:pPr>
            <a:r>
              <a:rPr lang="uk-UA" sz="2310" b="1" dirty="0">
                <a:solidFill>
                  <a:srgbClr val="7789EF"/>
                </a:solidFill>
                <a:cs typeface="Catamaran"/>
              </a:rPr>
              <a:t>Запитання про попередній досвід роботи</a:t>
            </a:r>
            <a:endParaRPr lang="en-US" sz="2310" b="1" dirty="0">
              <a:solidFill>
                <a:srgbClr val="7789EF"/>
              </a:solidFill>
              <a:cs typeface="Catamaran"/>
            </a:endParaRPr>
          </a:p>
        </p:txBody>
      </p:sp>
      <p:sp>
        <p:nvSpPr>
          <p:cNvPr id="18" name="Text 16"/>
          <p:cNvSpPr/>
          <p:nvPr/>
        </p:nvSpPr>
        <p:spPr>
          <a:xfrm>
            <a:off x="692110" y="4061341"/>
            <a:ext cx="5535454" cy="632698"/>
          </a:xfrm>
          <a:prstGeom prst="rect">
            <a:avLst/>
          </a:prstGeom>
          <a:noFill/>
          <a:ln/>
        </p:spPr>
        <p:txBody>
          <a:bodyPr wrap="square" lIns="0" tIns="0" rIns="0" bIns="0" rtlCol="0" anchor="t"/>
          <a:lstStyle/>
          <a:p>
            <a:pPr marL="0" indent="0" algn="r">
              <a:buNone/>
            </a:pPr>
            <a:r>
              <a:rPr lang="uk-UA" sz="1550" dirty="0">
                <a:solidFill>
                  <a:srgbClr val="504C49"/>
                </a:solidFill>
                <a:latin typeface="Source Serif Pro" pitchFamily="34" charset="0"/>
                <a:ea typeface="Source Serif Pro" pitchFamily="34" charset="-122"/>
              </a:rPr>
              <a:t>ґрунтуються на припущенні, що ді у минулому, можуть визначати дії у майбутньому. Починаються з таких фраз, як "Розкажіть мені про те, як ви ...", "Наведіть мені приклад того, як ...", "А коли ви обіймали посаду ...". Задавати такі питання слід на початку співбесіди для того, щоб кандидат відразу зрозумів, що від нього потрібні докладні деталі з його минулого досвіду. У такому разі у нього не буде спокуси вводити свого інтерв'юера в оману під час співбесіди. Запитання про попередній досвід роботи створюють правильну установку для кандидата.</a:t>
            </a:r>
            <a:r>
              <a:rPr lang="en-US" sz="1550" dirty="0">
                <a:solidFill>
                  <a:srgbClr val="504C49"/>
                </a:solidFill>
                <a:latin typeface="Source Serif Pro" pitchFamily="34" charset="0"/>
                <a:ea typeface="Source Serif Pro" pitchFamily="34" charset="-122"/>
              </a:rPr>
              <a:t>.</a:t>
            </a:r>
          </a:p>
        </p:txBody>
      </p:sp>
      <p:sp>
        <p:nvSpPr>
          <p:cNvPr id="19" name="Shape 17"/>
          <p:cNvSpPr/>
          <p:nvPr/>
        </p:nvSpPr>
        <p:spPr>
          <a:xfrm>
            <a:off x="7514808" y="4759404"/>
            <a:ext cx="692110" cy="22860"/>
          </a:xfrm>
          <a:prstGeom prst="roundRect">
            <a:avLst>
              <a:gd name="adj" fmla="val 129769"/>
            </a:avLst>
          </a:prstGeom>
          <a:solidFill>
            <a:srgbClr val="D8D4D4"/>
          </a:solidFill>
          <a:ln/>
        </p:spPr>
      </p:sp>
      <p:sp>
        <p:nvSpPr>
          <p:cNvPr id="20" name="Shape 18"/>
          <p:cNvSpPr/>
          <p:nvPr/>
        </p:nvSpPr>
        <p:spPr>
          <a:xfrm>
            <a:off x="7092732" y="4548426"/>
            <a:ext cx="444937" cy="444937"/>
          </a:xfrm>
          <a:prstGeom prst="roundRect">
            <a:avLst>
              <a:gd name="adj" fmla="val 6667"/>
            </a:avLst>
          </a:prstGeom>
          <a:solidFill>
            <a:srgbClr val="F9F7F7"/>
          </a:solidFill>
          <a:ln/>
        </p:spPr>
      </p:sp>
      <p:sp>
        <p:nvSpPr>
          <p:cNvPr id="21" name="Text 19"/>
          <p:cNvSpPr/>
          <p:nvPr/>
        </p:nvSpPr>
        <p:spPr>
          <a:xfrm>
            <a:off x="7216319" y="4622483"/>
            <a:ext cx="197644" cy="296704"/>
          </a:xfrm>
          <a:prstGeom prst="rect">
            <a:avLst/>
          </a:prstGeom>
          <a:noFill/>
          <a:ln/>
        </p:spPr>
        <p:txBody>
          <a:bodyPr wrap="none" lIns="0" tIns="0" rIns="0" bIns="0" rtlCol="0" anchor="t"/>
          <a:lstStyle/>
          <a:p>
            <a:pPr marL="0" indent="0" algn="ctr">
              <a:lnSpc>
                <a:spcPts val="2300"/>
              </a:lnSpc>
              <a:buNone/>
            </a:pPr>
            <a:r>
              <a:rPr lang="en-US" sz="2300" dirty="0">
                <a:solidFill>
                  <a:srgbClr val="504C49"/>
                </a:solidFill>
                <a:latin typeface="Platypi" pitchFamily="34" charset="0"/>
                <a:ea typeface="Platypi" pitchFamily="34" charset="-122"/>
                <a:cs typeface="Platypi" pitchFamily="34" charset="-120"/>
              </a:rPr>
              <a:t>4</a:t>
            </a:r>
            <a:endParaRPr lang="en-US" sz="2300" dirty="0"/>
          </a:p>
        </p:txBody>
      </p:sp>
      <p:sp>
        <p:nvSpPr>
          <p:cNvPr id="22" name="Text 20"/>
          <p:cNvSpPr/>
          <p:nvPr/>
        </p:nvSpPr>
        <p:spPr>
          <a:xfrm>
            <a:off x="8402836" y="4523780"/>
            <a:ext cx="2472095" cy="308967"/>
          </a:xfrm>
          <a:prstGeom prst="rect">
            <a:avLst/>
          </a:prstGeom>
          <a:noFill/>
          <a:ln/>
        </p:spPr>
        <p:txBody>
          <a:bodyPr wrap="none" lIns="0" tIns="0" rIns="0" bIns="0" rtlCol="0" anchor="t"/>
          <a:lstStyle/>
          <a:p>
            <a:pPr>
              <a:lnSpc>
                <a:spcPts val="2400"/>
              </a:lnSpc>
            </a:pPr>
            <a:r>
              <a:rPr lang="uk-UA" sz="2310" b="1" dirty="0">
                <a:solidFill>
                  <a:srgbClr val="7789EF"/>
                </a:solidFill>
                <a:cs typeface="Catamaran"/>
              </a:rPr>
              <a:t>Питання про слабкі сторони кандидата</a:t>
            </a:r>
            <a:endParaRPr lang="en-US" sz="2310" b="1" dirty="0">
              <a:solidFill>
                <a:srgbClr val="7789EF"/>
              </a:solidFill>
              <a:cs typeface="Catamaran"/>
            </a:endParaRPr>
          </a:p>
        </p:txBody>
      </p:sp>
      <p:sp>
        <p:nvSpPr>
          <p:cNvPr id="23" name="Text 21"/>
          <p:cNvSpPr/>
          <p:nvPr/>
        </p:nvSpPr>
        <p:spPr>
          <a:xfrm>
            <a:off x="8402836" y="4951333"/>
            <a:ext cx="5535454" cy="632698"/>
          </a:xfrm>
          <a:prstGeom prst="rect">
            <a:avLst/>
          </a:prstGeom>
          <a:noFill/>
          <a:ln/>
        </p:spPr>
        <p:txBody>
          <a:bodyPr wrap="square" lIns="0" tIns="0" rIns="0" bIns="0" rtlCol="0" anchor="t"/>
          <a:lstStyle/>
          <a:p>
            <a:pPr marL="0" indent="0" algn="l">
              <a:buNone/>
            </a:pPr>
            <a:r>
              <a:rPr lang="uk-UA" sz="1550" dirty="0">
                <a:solidFill>
                  <a:srgbClr val="504C49"/>
                </a:solidFill>
                <a:latin typeface="Source Serif Pro" pitchFamily="34" charset="0"/>
                <a:ea typeface="Source Serif Pro" pitchFamily="34" charset="-122"/>
              </a:rPr>
              <a:t>добре спробувати наступне питання: «Ну що ж, все це чудово. Ну, а чи можете ви пригадати якийсь випадок зі своєї практики, коли ви не були на висоті? або «Ну а тепер, чи не могли б ви мені навести приклад того, чим би самі не стали б пишатися?».</a:t>
            </a:r>
            <a:endParaRPr lang="en-US" sz="1550" dirty="0">
              <a:solidFill>
                <a:srgbClr val="504C49"/>
              </a:solidFill>
              <a:latin typeface="Source Serif Pro" pitchFamily="34" charset="0"/>
              <a:ea typeface="Source Serif Pro" pitchFamily="34" charset="-122"/>
            </a:endParaRPr>
          </a:p>
        </p:txBody>
      </p:sp>
      <p:sp>
        <p:nvSpPr>
          <p:cNvPr id="26" name="Text 24"/>
          <p:cNvSpPr/>
          <p:nvPr/>
        </p:nvSpPr>
        <p:spPr>
          <a:xfrm>
            <a:off x="7219652" y="5512475"/>
            <a:ext cx="191095" cy="296704"/>
          </a:xfrm>
          <a:prstGeom prst="rect">
            <a:avLst/>
          </a:prstGeom>
          <a:noFill/>
          <a:ln/>
        </p:spPr>
        <p:txBody>
          <a:bodyPr wrap="none" lIns="0" tIns="0" rIns="0" bIns="0" rtlCol="0" anchor="t"/>
          <a:lstStyle/>
          <a:p>
            <a:pPr marL="0" indent="0" algn="ctr">
              <a:lnSpc>
                <a:spcPts val="2300"/>
              </a:lnSpc>
              <a:buNone/>
            </a:pPr>
            <a:endParaRPr lang="en-US" sz="2300" dirty="0"/>
          </a:p>
        </p:txBody>
      </p:sp>
      <p:sp>
        <p:nvSpPr>
          <p:cNvPr id="31" name="Text 29"/>
          <p:cNvSpPr/>
          <p:nvPr/>
        </p:nvSpPr>
        <p:spPr>
          <a:xfrm>
            <a:off x="7218462" y="6402467"/>
            <a:ext cx="193477" cy="296704"/>
          </a:xfrm>
          <a:prstGeom prst="rect">
            <a:avLst/>
          </a:prstGeom>
          <a:noFill/>
          <a:ln/>
        </p:spPr>
        <p:txBody>
          <a:bodyPr wrap="none" lIns="0" tIns="0" rIns="0" bIns="0" rtlCol="0" anchor="t"/>
          <a:lstStyle/>
          <a:p>
            <a:pPr marL="0" indent="0" algn="ctr">
              <a:lnSpc>
                <a:spcPts val="2300"/>
              </a:lnSpc>
              <a:buNone/>
            </a:pPr>
            <a:endParaRPr lang="en-US" sz="2300" dirty="0"/>
          </a:p>
        </p:txBody>
      </p:sp>
      <p:pic>
        <p:nvPicPr>
          <p:cNvPr id="34" name="Image 0" descr="preencoded.png">
            <a:extLst>
              <a:ext uri="{FF2B5EF4-FFF2-40B4-BE49-F238E27FC236}">
                <a16:creationId xmlns:a16="http://schemas.microsoft.com/office/drawing/2014/main" id="{314DF91A-10A3-15BE-14F8-FE79CDC01E96}"/>
              </a:ext>
            </a:extLst>
          </p:cNvPr>
          <p:cNvPicPr>
            <a:picLocks noChangeAspect="1"/>
          </p:cNvPicPr>
          <p:nvPr/>
        </p:nvPicPr>
        <p:blipFill>
          <a:blip r:embed="rId3"/>
          <a:stretch>
            <a:fillRect/>
          </a:stretch>
        </p:blipFill>
        <p:spPr>
          <a:xfrm>
            <a:off x="0" y="7709774"/>
            <a:ext cx="14630400" cy="511134"/>
          </a:xfrm>
          <a:prstGeom prst="rect">
            <a:avLst/>
          </a:prstGeom>
        </p:spPr>
      </p:pic>
    </p:spTree>
    <p:extLst>
      <p:ext uri="{BB962C8B-B14F-4D97-AF65-F5344CB8AC3E}">
        <p14:creationId xmlns:p14="http://schemas.microsoft.com/office/powerpoint/2010/main" val="3747813048"/>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975708" y="-29735"/>
            <a:ext cx="13309102" cy="768637"/>
          </a:xfrm>
          <a:prstGeom prst="rect">
            <a:avLst/>
          </a:prstGeom>
          <a:noFill/>
          <a:ln/>
        </p:spPr>
        <p:txBody>
          <a:bodyPr wrap="none" lIns="0" tIns="0" rIns="0" bIns="0" rtlCol="0" anchor="t"/>
          <a:lstStyle/>
          <a:p>
            <a:pPr marL="0" indent="0" algn="ctr">
              <a:lnSpc>
                <a:spcPts val="4850"/>
              </a:lnSpc>
              <a:buNone/>
            </a:pPr>
            <a:r>
              <a:rPr lang="uk-UA" sz="2800" b="1" dirty="0">
                <a:solidFill>
                  <a:schemeClr val="accent1">
                    <a:lumMod val="50000"/>
                  </a:schemeClr>
                </a:solidFill>
              </a:rPr>
              <a:t>12 способів, які допоможуть адекватно відповідати на  мінливу обстановку, </a:t>
            </a:r>
          </a:p>
          <a:p>
            <a:pPr marL="0" indent="0" algn="ctr">
              <a:lnSpc>
                <a:spcPts val="4850"/>
              </a:lnSpc>
              <a:buNone/>
            </a:pPr>
            <a:r>
              <a:rPr lang="uk-UA" sz="2800" b="1" dirty="0">
                <a:solidFill>
                  <a:schemeClr val="accent1">
                    <a:lumMod val="50000"/>
                  </a:schemeClr>
                </a:solidFill>
              </a:rPr>
              <a:t>використовувати необхідний стиль та отримати максимум необхідної інформації</a:t>
            </a:r>
            <a:endParaRPr lang="en-US" sz="2800" b="1" dirty="0">
              <a:solidFill>
                <a:schemeClr val="accent1">
                  <a:lumMod val="50000"/>
                </a:schemeClr>
              </a:solidFill>
            </a:endParaRPr>
          </a:p>
        </p:txBody>
      </p:sp>
      <p:sp>
        <p:nvSpPr>
          <p:cNvPr id="3" name="Shape 1"/>
          <p:cNvSpPr/>
          <p:nvPr/>
        </p:nvSpPr>
        <p:spPr>
          <a:xfrm>
            <a:off x="7303770" y="1557338"/>
            <a:ext cx="22860" cy="6130885"/>
          </a:xfrm>
          <a:prstGeom prst="roundRect">
            <a:avLst>
              <a:gd name="adj" fmla="val 129769"/>
            </a:avLst>
          </a:prstGeom>
          <a:solidFill>
            <a:srgbClr val="D8D4D4"/>
          </a:solidFill>
          <a:ln/>
        </p:spPr>
      </p:sp>
      <p:sp>
        <p:nvSpPr>
          <p:cNvPr id="4" name="Shape 2"/>
          <p:cNvSpPr/>
          <p:nvPr/>
        </p:nvSpPr>
        <p:spPr>
          <a:xfrm>
            <a:off x="6423481" y="1990725"/>
            <a:ext cx="692110" cy="22860"/>
          </a:xfrm>
          <a:prstGeom prst="roundRect">
            <a:avLst>
              <a:gd name="adj" fmla="val 129769"/>
            </a:avLst>
          </a:prstGeom>
          <a:solidFill>
            <a:srgbClr val="D8D4D4"/>
          </a:solidFill>
          <a:ln/>
        </p:spPr>
      </p:sp>
      <p:sp>
        <p:nvSpPr>
          <p:cNvPr id="5" name="Shape 3"/>
          <p:cNvSpPr/>
          <p:nvPr/>
        </p:nvSpPr>
        <p:spPr>
          <a:xfrm>
            <a:off x="7092732" y="1779746"/>
            <a:ext cx="444937" cy="444937"/>
          </a:xfrm>
          <a:prstGeom prst="roundRect">
            <a:avLst>
              <a:gd name="adj" fmla="val 6667"/>
            </a:avLst>
          </a:prstGeom>
          <a:solidFill>
            <a:srgbClr val="F9F7F7"/>
          </a:solidFill>
          <a:ln/>
        </p:spPr>
      </p:sp>
      <p:sp>
        <p:nvSpPr>
          <p:cNvPr id="6" name="Text 4"/>
          <p:cNvSpPr/>
          <p:nvPr/>
        </p:nvSpPr>
        <p:spPr>
          <a:xfrm>
            <a:off x="7248585" y="1853803"/>
            <a:ext cx="133231" cy="296704"/>
          </a:xfrm>
          <a:prstGeom prst="rect">
            <a:avLst/>
          </a:prstGeom>
          <a:noFill/>
          <a:ln/>
        </p:spPr>
        <p:txBody>
          <a:bodyPr wrap="none" lIns="0" tIns="0" rIns="0" bIns="0" rtlCol="0" anchor="t"/>
          <a:lstStyle/>
          <a:p>
            <a:pPr marL="0" indent="0" algn="ctr">
              <a:lnSpc>
                <a:spcPts val="2300"/>
              </a:lnSpc>
              <a:buNone/>
            </a:pPr>
            <a:r>
              <a:rPr lang="uk-UA" sz="2300" dirty="0">
                <a:solidFill>
                  <a:srgbClr val="504C49"/>
                </a:solidFill>
                <a:cs typeface="Platypi" pitchFamily="34" charset="-120"/>
              </a:rPr>
              <a:t>5</a:t>
            </a:r>
            <a:endParaRPr lang="en-US" sz="2300" dirty="0"/>
          </a:p>
        </p:txBody>
      </p:sp>
      <p:sp>
        <p:nvSpPr>
          <p:cNvPr id="7" name="Text 5"/>
          <p:cNvSpPr/>
          <p:nvPr/>
        </p:nvSpPr>
        <p:spPr>
          <a:xfrm>
            <a:off x="3755469" y="1520845"/>
            <a:ext cx="2472095" cy="308967"/>
          </a:xfrm>
          <a:prstGeom prst="rect">
            <a:avLst/>
          </a:prstGeom>
          <a:noFill/>
          <a:ln/>
        </p:spPr>
        <p:txBody>
          <a:bodyPr wrap="none" lIns="0" tIns="0" rIns="0" bIns="0" rtlCol="0" anchor="t"/>
          <a:lstStyle/>
          <a:p>
            <a:pPr marL="0" indent="0" algn="r">
              <a:lnSpc>
                <a:spcPts val="2400"/>
              </a:lnSpc>
              <a:buNone/>
            </a:pPr>
            <a:r>
              <a:rPr lang="uk-UA" sz="2310" b="1" dirty="0">
                <a:solidFill>
                  <a:srgbClr val="7789EF"/>
                </a:solidFill>
                <a:cs typeface="Catamaran"/>
              </a:rPr>
              <a:t>Розкриття негативних характеристик кандидата</a:t>
            </a:r>
            <a:endParaRPr lang="en-US" sz="2310" b="1" dirty="0">
              <a:solidFill>
                <a:srgbClr val="7789EF"/>
              </a:solidFill>
              <a:cs typeface="Catamaran"/>
            </a:endParaRPr>
          </a:p>
        </p:txBody>
      </p:sp>
      <p:sp>
        <p:nvSpPr>
          <p:cNvPr id="8" name="Text 6"/>
          <p:cNvSpPr/>
          <p:nvPr/>
        </p:nvSpPr>
        <p:spPr>
          <a:xfrm>
            <a:off x="755033" y="1948398"/>
            <a:ext cx="5535454" cy="632698"/>
          </a:xfrm>
          <a:prstGeom prst="rect">
            <a:avLst/>
          </a:prstGeom>
          <a:noFill/>
          <a:ln/>
        </p:spPr>
        <p:txBody>
          <a:bodyPr wrap="square" lIns="0" tIns="0" rIns="0" bIns="0" rtlCol="0" anchor="t"/>
          <a:lstStyle/>
          <a:p>
            <a:pPr marL="0" indent="0" algn="r">
              <a:buNone/>
            </a:pPr>
            <a:r>
              <a:rPr lang="uk-UA" sz="1550" dirty="0">
                <a:solidFill>
                  <a:srgbClr val="504C49"/>
                </a:solidFill>
                <a:latin typeface="Source Serif Pro" pitchFamily="34" charset="0"/>
                <a:ea typeface="Source Serif Pro" pitchFamily="34" charset="-122"/>
              </a:rPr>
              <a:t>коли відповідь кандидата </a:t>
            </a:r>
            <a:r>
              <a:rPr lang="uk-UA" sz="1550" dirty="0" err="1">
                <a:solidFill>
                  <a:srgbClr val="504C49"/>
                </a:solidFill>
                <a:latin typeface="Source Serif Pro" pitchFamily="34" charset="0"/>
                <a:ea typeface="Source Serif Pro" pitchFamily="34" charset="-122"/>
              </a:rPr>
              <a:t>викличе</a:t>
            </a:r>
            <a:r>
              <a:rPr lang="uk-UA" sz="1550" dirty="0">
                <a:solidFill>
                  <a:srgbClr val="504C49"/>
                </a:solidFill>
                <a:latin typeface="Source Serif Pro" pitchFamily="34" charset="0"/>
                <a:ea typeface="Source Serif Pro" pitchFamily="34" charset="-122"/>
              </a:rPr>
              <a:t> у вас занепокоєння і ви вважаєте за важливе розкрити негативні риси вашого співрозмовника. Тут можна використовувати таку фразу, як це цікаво, чи знаєте. Давайте ще поговоримо про випадки у вашій практиці, коли вам доводилося...». Подальша розмова на цю тему допоможе вам виявити негативні риси і, можливо, вбереже вас від поганого працівника.</a:t>
            </a:r>
            <a:endParaRPr lang="en-US" sz="1550" dirty="0">
              <a:solidFill>
                <a:srgbClr val="504C49"/>
              </a:solidFill>
              <a:latin typeface="Source Serif Pro" pitchFamily="34" charset="0"/>
              <a:ea typeface="Source Serif Pro" pitchFamily="34" charset="-122"/>
            </a:endParaRPr>
          </a:p>
        </p:txBody>
      </p:sp>
      <p:sp>
        <p:nvSpPr>
          <p:cNvPr id="9" name="Shape 7"/>
          <p:cNvSpPr/>
          <p:nvPr/>
        </p:nvSpPr>
        <p:spPr>
          <a:xfrm>
            <a:off x="7514808" y="2979539"/>
            <a:ext cx="692110" cy="22860"/>
          </a:xfrm>
          <a:prstGeom prst="roundRect">
            <a:avLst>
              <a:gd name="adj" fmla="val 129769"/>
            </a:avLst>
          </a:prstGeom>
          <a:solidFill>
            <a:srgbClr val="D8D4D4"/>
          </a:solidFill>
          <a:ln/>
        </p:spPr>
      </p:sp>
      <p:sp>
        <p:nvSpPr>
          <p:cNvPr id="10" name="Shape 8"/>
          <p:cNvSpPr/>
          <p:nvPr/>
        </p:nvSpPr>
        <p:spPr>
          <a:xfrm>
            <a:off x="7092732" y="2768560"/>
            <a:ext cx="444937" cy="444937"/>
          </a:xfrm>
          <a:prstGeom prst="roundRect">
            <a:avLst>
              <a:gd name="adj" fmla="val 6667"/>
            </a:avLst>
          </a:prstGeom>
          <a:solidFill>
            <a:srgbClr val="F9F7F7"/>
          </a:solidFill>
          <a:ln/>
        </p:spPr>
      </p:sp>
      <p:sp>
        <p:nvSpPr>
          <p:cNvPr id="11" name="Text 9"/>
          <p:cNvSpPr/>
          <p:nvPr/>
        </p:nvSpPr>
        <p:spPr>
          <a:xfrm>
            <a:off x="7219295" y="2842617"/>
            <a:ext cx="191691" cy="296704"/>
          </a:xfrm>
          <a:prstGeom prst="rect">
            <a:avLst/>
          </a:prstGeom>
          <a:noFill/>
          <a:ln/>
        </p:spPr>
        <p:txBody>
          <a:bodyPr wrap="none" lIns="0" tIns="0" rIns="0" bIns="0" rtlCol="0" anchor="t"/>
          <a:lstStyle/>
          <a:p>
            <a:pPr marL="0" indent="0" algn="ctr">
              <a:lnSpc>
                <a:spcPts val="2300"/>
              </a:lnSpc>
              <a:buNone/>
            </a:pPr>
            <a:r>
              <a:rPr lang="uk-UA" sz="2300" dirty="0">
                <a:solidFill>
                  <a:srgbClr val="504C49"/>
                </a:solidFill>
                <a:cs typeface="Platypi" pitchFamily="34" charset="-120"/>
              </a:rPr>
              <a:t>6</a:t>
            </a:r>
            <a:endParaRPr lang="en-US" sz="2300" dirty="0"/>
          </a:p>
        </p:txBody>
      </p:sp>
      <p:sp>
        <p:nvSpPr>
          <p:cNvPr id="12" name="Text 10"/>
          <p:cNvSpPr/>
          <p:nvPr/>
        </p:nvSpPr>
        <p:spPr>
          <a:xfrm>
            <a:off x="8339913" y="2767367"/>
            <a:ext cx="2869883" cy="308967"/>
          </a:xfrm>
          <a:prstGeom prst="rect">
            <a:avLst/>
          </a:prstGeom>
          <a:noFill/>
          <a:ln/>
        </p:spPr>
        <p:txBody>
          <a:bodyPr wrap="none" lIns="0" tIns="0" rIns="0" bIns="0" rtlCol="0" anchor="t"/>
          <a:lstStyle/>
          <a:p>
            <a:pPr marL="0" indent="0" algn="l">
              <a:lnSpc>
                <a:spcPts val="2400"/>
              </a:lnSpc>
              <a:buNone/>
            </a:pPr>
            <a:r>
              <a:rPr lang="uk-UA" sz="2310" b="1" dirty="0">
                <a:solidFill>
                  <a:srgbClr val="7789EF"/>
                </a:solidFill>
                <a:cs typeface="Catamaran"/>
              </a:rPr>
              <a:t>Рефлексивні питання</a:t>
            </a:r>
            <a:endParaRPr lang="en-US" sz="2310" b="1" dirty="0">
              <a:solidFill>
                <a:srgbClr val="7789EF"/>
              </a:solidFill>
              <a:cs typeface="Catamaran"/>
            </a:endParaRPr>
          </a:p>
        </p:txBody>
      </p:sp>
      <p:sp>
        <p:nvSpPr>
          <p:cNvPr id="13" name="Text 11"/>
          <p:cNvSpPr/>
          <p:nvPr/>
        </p:nvSpPr>
        <p:spPr>
          <a:xfrm>
            <a:off x="8339913" y="3213140"/>
            <a:ext cx="5535454" cy="632698"/>
          </a:xfrm>
          <a:prstGeom prst="rect">
            <a:avLst/>
          </a:prstGeom>
          <a:noFill/>
          <a:ln/>
        </p:spPr>
        <p:txBody>
          <a:bodyPr wrap="square" lIns="0" tIns="0" rIns="0" bIns="0" rtlCol="0" anchor="t"/>
          <a:lstStyle/>
          <a:p>
            <a:pPr marL="0" indent="0" algn="l">
              <a:buNone/>
            </a:pPr>
            <a:r>
              <a:rPr lang="uk-UA" sz="1550" dirty="0">
                <a:solidFill>
                  <a:srgbClr val="504C49"/>
                </a:solidFill>
                <a:latin typeface="Source Serif Pro" pitchFamily="34" charset="0"/>
                <a:ea typeface="Source Serif Pro" pitchFamily="34" charset="-122"/>
              </a:rPr>
              <a:t>чудовий спосіб перейти від однієї теми до іншої. Вони допомагають вам контролювати хід розмови незалежно від того, наскільки балакучий ваш співрозмовник. Якщо, наприклад, кандидат починає закидати вас непотрібною інформацією щодо своєї попередньої роботи, потік його мови можна легко перервати за допомогою рефлексивного питання, яке дозволить вам переключитися на іншу тему розмови. Для цього потрібна лише одна фраза, яка додається до пропозиції, яку ви вимовляєте — «не так (добре)?». Наприклад, «Часу в нас не так багато, і я вважаю, що непогано було б перейти до іншого питання, чи не так?». Відповіддю кандидата (рефлексом) буде згода, що дозволить розмові просуватися далі у потрібному напрямі.</a:t>
            </a:r>
            <a:endParaRPr lang="en-US" sz="1550" dirty="0">
              <a:solidFill>
                <a:srgbClr val="504C49"/>
              </a:solidFill>
              <a:latin typeface="Source Serif Pro" pitchFamily="34" charset="0"/>
              <a:ea typeface="Source Serif Pro" pitchFamily="34" charset="-122"/>
            </a:endParaRPr>
          </a:p>
        </p:txBody>
      </p:sp>
      <p:sp>
        <p:nvSpPr>
          <p:cNvPr id="14" name="Shape 12"/>
          <p:cNvSpPr/>
          <p:nvPr/>
        </p:nvSpPr>
        <p:spPr>
          <a:xfrm>
            <a:off x="6423481" y="3869412"/>
            <a:ext cx="692110" cy="22860"/>
          </a:xfrm>
          <a:prstGeom prst="roundRect">
            <a:avLst>
              <a:gd name="adj" fmla="val 129769"/>
            </a:avLst>
          </a:prstGeom>
          <a:solidFill>
            <a:srgbClr val="D8D4D4"/>
          </a:solidFill>
          <a:ln/>
        </p:spPr>
      </p:sp>
      <p:sp>
        <p:nvSpPr>
          <p:cNvPr id="15" name="Shape 13"/>
          <p:cNvSpPr/>
          <p:nvPr/>
        </p:nvSpPr>
        <p:spPr>
          <a:xfrm>
            <a:off x="7092732" y="3658433"/>
            <a:ext cx="444937" cy="444937"/>
          </a:xfrm>
          <a:prstGeom prst="roundRect">
            <a:avLst>
              <a:gd name="adj" fmla="val 6667"/>
            </a:avLst>
          </a:prstGeom>
          <a:solidFill>
            <a:srgbClr val="F9F7F7"/>
          </a:solidFill>
          <a:ln/>
        </p:spPr>
      </p:sp>
      <p:sp>
        <p:nvSpPr>
          <p:cNvPr id="16" name="Text 14"/>
          <p:cNvSpPr/>
          <p:nvPr/>
        </p:nvSpPr>
        <p:spPr>
          <a:xfrm>
            <a:off x="7222629" y="3732490"/>
            <a:ext cx="185142" cy="296704"/>
          </a:xfrm>
          <a:prstGeom prst="rect">
            <a:avLst/>
          </a:prstGeom>
          <a:noFill/>
          <a:ln/>
        </p:spPr>
        <p:txBody>
          <a:bodyPr wrap="none" lIns="0" tIns="0" rIns="0" bIns="0" rtlCol="0" anchor="t"/>
          <a:lstStyle/>
          <a:p>
            <a:pPr marL="0" indent="0" algn="ctr">
              <a:lnSpc>
                <a:spcPts val="2300"/>
              </a:lnSpc>
              <a:buNone/>
            </a:pPr>
            <a:r>
              <a:rPr lang="uk-UA" sz="2300" dirty="0"/>
              <a:t>7</a:t>
            </a:r>
            <a:endParaRPr lang="en-US" sz="2300" dirty="0"/>
          </a:p>
        </p:txBody>
      </p:sp>
      <p:sp>
        <p:nvSpPr>
          <p:cNvPr id="17" name="Text 15"/>
          <p:cNvSpPr/>
          <p:nvPr/>
        </p:nvSpPr>
        <p:spPr>
          <a:xfrm>
            <a:off x="3755468" y="4000244"/>
            <a:ext cx="2472095" cy="308967"/>
          </a:xfrm>
          <a:prstGeom prst="rect">
            <a:avLst/>
          </a:prstGeom>
          <a:noFill/>
          <a:ln/>
        </p:spPr>
        <p:txBody>
          <a:bodyPr wrap="none" lIns="0" tIns="0" rIns="0" bIns="0" rtlCol="0" anchor="t"/>
          <a:lstStyle/>
          <a:p>
            <a:pPr marL="0" indent="0" algn="r">
              <a:lnSpc>
                <a:spcPts val="2400"/>
              </a:lnSpc>
              <a:buNone/>
            </a:pPr>
            <a:r>
              <a:rPr lang="uk-UA" sz="2310" b="1" dirty="0">
                <a:solidFill>
                  <a:srgbClr val="7789EF"/>
                </a:solidFill>
                <a:cs typeface="Catamaran"/>
              </a:rPr>
              <a:t>Дзеркальні твердження (повтор фраз</a:t>
            </a:r>
            <a:r>
              <a:rPr lang="uk-UA" sz="1900" b="1" dirty="0">
                <a:solidFill>
                  <a:srgbClr val="504C49"/>
                </a:solidFill>
                <a:cs typeface="Platypi" pitchFamily="34" charset="-120"/>
              </a:rPr>
              <a:t>)</a:t>
            </a:r>
            <a:endParaRPr lang="en-US" sz="1900" b="1" dirty="0">
              <a:solidFill>
                <a:srgbClr val="504C49"/>
              </a:solidFill>
              <a:cs typeface="Platypi" pitchFamily="34" charset="-120"/>
            </a:endParaRPr>
          </a:p>
        </p:txBody>
      </p:sp>
      <p:sp>
        <p:nvSpPr>
          <p:cNvPr id="18" name="Text 16"/>
          <p:cNvSpPr/>
          <p:nvPr/>
        </p:nvSpPr>
        <p:spPr>
          <a:xfrm>
            <a:off x="484094" y="4377690"/>
            <a:ext cx="5743470" cy="632698"/>
          </a:xfrm>
          <a:prstGeom prst="rect">
            <a:avLst/>
          </a:prstGeom>
          <a:noFill/>
          <a:ln/>
        </p:spPr>
        <p:txBody>
          <a:bodyPr wrap="square" lIns="0" tIns="0" rIns="0" bIns="0" rtlCol="0" anchor="t"/>
          <a:lstStyle/>
          <a:p>
            <a:pPr marL="0" indent="0" algn="r">
              <a:buNone/>
            </a:pPr>
            <a:r>
              <a:rPr lang="uk-UA" sz="1550" dirty="0">
                <a:solidFill>
                  <a:srgbClr val="504C49"/>
                </a:solidFill>
                <a:latin typeface="Source Serif Pro" pitchFamily="34" charset="0"/>
                <a:ea typeface="Source Serif Pro" pitchFamily="34" charset="-122"/>
              </a:rPr>
              <a:t>форма випробування, яка застосовується одночасно разом із таким найбільш ефективним інструментом, як мовчання. Цей спосіб полягає в тому, що ви повторюєте або перефразуєте якесь ключове твердження (заява), а потім мовчки спостерігаєте за вашим співрозмовником, час від часу киваючи головою та слухаючи його з видимим інтересом. Подібні питання потрібно використовувати для того, щоб виділити суть відповіді вашого співрозмовника та з'ясувати якнайбільше подробиць. Ваше завдання — просто повторити суть якогось висловлювання («Отже, якщо вам трапиться запізнитися на роботу на дві години, то ви потім на ці дві години затримуєтеся на роботі, щоб зробити те, що мали зробити»), потім замовкнути і дозволити кандидату докладніше висловитися щодо цієї фрази.</a:t>
            </a:r>
            <a:endParaRPr lang="en-US" sz="1550" dirty="0">
              <a:solidFill>
                <a:srgbClr val="504C49"/>
              </a:solidFill>
              <a:latin typeface="Source Serif Pro" pitchFamily="34" charset="0"/>
              <a:ea typeface="Source Serif Pro" pitchFamily="34" charset="-122"/>
            </a:endParaRPr>
          </a:p>
        </p:txBody>
      </p:sp>
      <p:sp>
        <p:nvSpPr>
          <p:cNvPr id="21" name="Text 19"/>
          <p:cNvSpPr/>
          <p:nvPr/>
        </p:nvSpPr>
        <p:spPr>
          <a:xfrm>
            <a:off x="7216319" y="4622483"/>
            <a:ext cx="197644" cy="296704"/>
          </a:xfrm>
          <a:prstGeom prst="rect">
            <a:avLst/>
          </a:prstGeom>
          <a:noFill/>
          <a:ln/>
        </p:spPr>
        <p:txBody>
          <a:bodyPr wrap="none" lIns="0" tIns="0" rIns="0" bIns="0" rtlCol="0" anchor="t"/>
          <a:lstStyle/>
          <a:p>
            <a:pPr marL="0" indent="0" algn="ctr">
              <a:lnSpc>
                <a:spcPts val="2300"/>
              </a:lnSpc>
              <a:buNone/>
            </a:pPr>
            <a:endParaRPr lang="en-US" sz="2300" dirty="0"/>
          </a:p>
        </p:txBody>
      </p:sp>
      <p:sp>
        <p:nvSpPr>
          <p:cNvPr id="26" name="Text 24"/>
          <p:cNvSpPr/>
          <p:nvPr/>
        </p:nvSpPr>
        <p:spPr>
          <a:xfrm>
            <a:off x="7219652" y="5512475"/>
            <a:ext cx="191095" cy="296704"/>
          </a:xfrm>
          <a:prstGeom prst="rect">
            <a:avLst/>
          </a:prstGeom>
          <a:noFill/>
          <a:ln/>
        </p:spPr>
        <p:txBody>
          <a:bodyPr wrap="none" lIns="0" tIns="0" rIns="0" bIns="0" rtlCol="0" anchor="t"/>
          <a:lstStyle/>
          <a:p>
            <a:pPr marL="0" indent="0" algn="ctr">
              <a:lnSpc>
                <a:spcPts val="2300"/>
              </a:lnSpc>
              <a:buNone/>
            </a:pPr>
            <a:endParaRPr lang="en-US" sz="2300" dirty="0"/>
          </a:p>
        </p:txBody>
      </p:sp>
      <p:sp>
        <p:nvSpPr>
          <p:cNvPr id="31" name="Text 29"/>
          <p:cNvSpPr/>
          <p:nvPr/>
        </p:nvSpPr>
        <p:spPr>
          <a:xfrm>
            <a:off x="7218462" y="6402467"/>
            <a:ext cx="193477" cy="296704"/>
          </a:xfrm>
          <a:prstGeom prst="rect">
            <a:avLst/>
          </a:prstGeom>
          <a:noFill/>
          <a:ln/>
        </p:spPr>
        <p:txBody>
          <a:bodyPr wrap="none" lIns="0" tIns="0" rIns="0" bIns="0" rtlCol="0" anchor="t"/>
          <a:lstStyle/>
          <a:p>
            <a:pPr marL="0" indent="0" algn="ctr">
              <a:lnSpc>
                <a:spcPts val="2300"/>
              </a:lnSpc>
              <a:buNone/>
            </a:pPr>
            <a:endParaRPr lang="en-US" sz="2300" dirty="0"/>
          </a:p>
        </p:txBody>
      </p:sp>
      <p:pic>
        <p:nvPicPr>
          <p:cNvPr id="34" name="Image 0" descr="preencoded.png">
            <a:extLst>
              <a:ext uri="{FF2B5EF4-FFF2-40B4-BE49-F238E27FC236}">
                <a16:creationId xmlns:a16="http://schemas.microsoft.com/office/drawing/2014/main" id="{314DF91A-10A3-15BE-14F8-FE79CDC01E96}"/>
              </a:ext>
            </a:extLst>
          </p:cNvPr>
          <p:cNvPicPr>
            <a:picLocks noChangeAspect="1"/>
          </p:cNvPicPr>
          <p:nvPr/>
        </p:nvPicPr>
        <p:blipFill>
          <a:blip r:embed="rId3"/>
          <a:stretch>
            <a:fillRect/>
          </a:stretch>
        </p:blipFill>
        <p:spPr>
          <a:xfrm>
            <a:off x="0" y="7709774"/>
            <a:ext cx="14630400" cy="511134"/>
          </a:xfrm>
          <a:prstGeom prst="rect">
            <a:avLst/>
          </a:prstGeom>
        </p:spPr>
      </p:pic>
    </p:spTree>
    <p:extLst>
      <p:ext uri="{BB962C8B-B14F-4D97-AF65-F5344CB8AC3E}">
        <p14:creationId xmlns:p14="http://schemas.microsoft.com/office/powerpoint/2010/main" val="613965125"/>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975708" y="-29735"/>
            <a:ext cx="13309102" cy="768637"/>
          </a:xfrm>
          <a:prstGeom prst="rect">
            <a:avLst/>
          </a:prstGeom>
          <a:noFill/>
          <a:ln/>
        </p:spPr>
        <p:txBody>
          <a:bodyPr wrap="none" lIns="0" tIns="0" rIns="0" bIns="0" rtlCol="0" anchor="t"/>
          <a:lstStyle/>
          <a:p>
            <a:pPr marL="0" indent="0" algn="ctr">
              <a:lnSpc>
                <a:spcPts val="4850"/>
              </a:lnSpc>
              <a:buNone/>
            </a:pPr>
            <a:r>
              <a:rPr lang="uk-UA" sz="2800" b="1" dirty="0">
                <a:solidFill>
                  <a:schemeClr val="accent1">
                    <a:lumMod val="50000"/>
                  </a:schemeClr>
                </a:solidFill>
              </a:rPr>
              <a:t>12 способів, які допоможуть адекватно відповідати на  мінливу обстановку, </a:t>
            </a:r>
          </a:p>
          <a:p>
            <a:pPr marL="0" indent="0" algn="ctr">
              <a:lnSpc>
                <a:spcPts val="4850"/>
              </a:lnSpc>
              <a:buNone/>
            </a:pPr>
            <a:r>
              <a:rPr lang="uk-UA" sz="2800" b="1" dirty="0">
                <a:solidFill>
                  <a:schemeClr val="accent1">
                    <a:lumMod val="50000"/>
                  </a:schemeClr>
                </a:solidFill>
              </a:rPr>
              <a:t>використовувати необхідний стиль та отримати максимум необхідної інформації</a:t>
            </a:r>
            <a:endParaRPr lang="en-US" sz="2800" b="1" dirty="0">
              <a:solidFill>
                <a:schemeClr val="accent1">
                  <a:lumMod val="50000"/>
                </a:schemeClr>
              </a:solidFill>
            </a:endParaRPr>
          </a:p>
        </p:txBody>
      </p:sp>
      <p:sp>
        <p:nvSpPr>
          <p:cNvPr id="3" name="Shape 1"/>
          <p:cNvSpPr/>
          <p:nvPr/>
        </p:nvSpPr>
        <p:spPr>
          <a:xfrm>
            <a:off x="7303770" y="1557338"/>
            <a:ext cx="22860" cy="6130885"/>
          </a:xfrm>
          <a:prstGeom prst="roundRect">
            <a:avLst>
              <a:gd name="adj" fmla="val 129769"/>
            </a:avLst>
          </a:prstGeom>
          <a:solidFill>
            <a:srgbClr val="D8D4D4"/>
          </a:solidFill>
          <a:ln/>
        </p:spPr>
      </p:sp>
      <p:sp>
        <p:nvSpPr>
          <p:cNvPr id="4" name="Shape 2"/>
          <p:cNvSpPr/>
          <p:nvPr/>
        </p:nvSpPr>
        <p:spPr>
          <a:xfrm>
            <a:off x="6423481" y="1990725"/>
            <a:ext cx="692110" cy="22860"/>
          </a:xfrm>
          <a:prstGeom prst="roundRect">
            <a:avLst>
              <a:gd name="adj" fmla="val 129769"/>
            </a:avLst>
          </a:prstGeom>
          <a:solidFill>
            <a:srgbClr val="D8D4D4"/>
          </a:solidFill>
          <a:ln/>
        </p:spPr>
      </p:sp>
      <p:sp>
        <p:nvSpPr>
          <p:cNvPr id="5" name="Shape 3"/>
          <p:cNvSpPr/>
          <p:nvPr/>
        </p:nvSpPr>
        <p:spPr>
          <a:xfrm>
            <a:off x="7092732" y="1779746"/>
            <a:ext cx="444937" cy="444937"/>
          </a:xfrm>
          <a:prstGeom prst="roundRect">
            <a:avLst>
              <a:gd name="adj" fmla="val 6667"/>
            </a:avLst>
          </a:prstGeom>
          <a:solidFill>
            <a:srgbClr val="F9F7F7"/>
          </a:solidFill>
          <a:ln/>
        </p:spPr>
      </p:sp>
      <p:sp>
        <p:nvSpPr>
          <p:cNvPr id="6" name="Text 4"/>
          <p:cNvSpPr/>
          <p:nvPr/>
        </p:nvSpPr>
        <p:spPr>
          <a:xfrm>
            <a:off x="7248585" y="1853803"/>
            <a:ext cx="133231" cy="296704"/>
          </a:xfrm>
          <a:prstGeom prst="rect">
            <a:avLst/>
          </a:prstGeom>
          <a:noFill/>
          <a:ln/>
        </p:spPr>
        <p:txBody>
          <a:bodyPr wrap="none" lIns="0" tIns="0" rIns="0" bIns="0" rtlCol="0" anchor="t"/>
          <a:lstStyle/>
          <a:p>
            <a:pPr marL="0" indent="0" algn="ctr">
              <a:lnSpc>
                <a:spcPts val="2300"/>
              </a:lnSpc>
              <a:buNone/>
            </a:pPr>
            <a:r>
              <a:rPr lang="uk-UA" sz="2300" dirty="0"/>
              <a:t>8</a:t>
            </a:r>
            <a:endParaRPr lang="en-US" sz="2300" dirty="0"/>
          </a:p>
        </p:txBody>
      </p:sp>
      <p:sp>
        <p:nvSpPr>
          <p:cNvPr id="7" name="Text 5"/>
          <p:cNvSpPr/>
          <p:nvPr/>
        </p:nvSpPr>
        <p:spPr>
          <a:xfrm>
            <a:off x="3755469" y="1520845"/>
            <a:ext cx="2472095" cy="308967"/>
          </a:xfrm>
          <a:prstGeom prst="rect">
            <a:avLst/>
          </a:prstGeom>
          <a:noFill/>
          <a:ln/>
        </p:spPr>
        <p:txBody>
          <a:bodyPr wrap="none" lIns="0" tIns="0" rIns="0" bIns="0" rtlCol="0" anchor="t"/>
          <a:lstStyle/>
          <a:p>
            <a:pPr marL="0" indent="0" algn="r">
              <a:lnSpc>
                <a:spcPts val="2400"/>
              </a:lnSpc>
              <a:buNone/>
            </a:pPr>
            <a:r>
              <a:rPr lang="uk-UA" sz="2310" b="1" dirty="0">
                <a:solidFill>
                  <a:srgbClr val="7789EF"/>
                </a:solidFill>
                <a:cs typeface="Catamaran"/>
              </a:rPr>
              <a:t>Альтернативні питання</a:t>
            </a:r>
            <a:endParaRPr lang="en-US" sz="2310" b="1" dirty="0">
              <a:solidFill>
                <a:srgbClr val="7789EF"/>
              </a:solidFill>
              <a:cs typeface="Catamaran"/>
            </a:endParaRPr>
          </a:p>
        </p:txBody>
      </p:sp>
      <p:sp>
        <p:nvSpPr>
          <p:cNvPr id="8" name="Text 6"/>
          <p:cNvSpPr/>
          <p:nvPr/>
        </p:nvSpPr>
        <p:spPr>
          <a:xfrm>
            <a:off x="755033" y="1948398"/>
            <a:ext cx="5535454" cy="632698"/>
          </a:xfrm>
          <a:prstGeom prst="rect">
            <a:avLst/>
          </a:prstGeom>
          <a:noFill/>
          <a:ln/>
        </p:spPr>
        <p:txBody>
          <a:bodyPr wrap="square" lIns="0" tIns="0" rIns="0" bIns="0" rtlCol="0" anchor="t"/>
          <a:lstStyle/>
          <a:p>
            <a:pPr marL="0" indent="0" algn="r">
              <a:buNone/>
            </a:pPr>
            <a:r>
              <a:rPr lang="uk-UA" sz="1550" dirty="0">
                <a:solidFill>
                  <a:srgbClr val="504C49"/>
                </a:solidFill>
                <a:latin typeface="Source Serif Pro" pitchFamily="34" charset="0"/>
                <a:ea typeface="Source Serif Pro" pitchFamily="34" charset="-122"/>
              </a:rPr>
              <a:t>Саме питання вимагає, щоб кандидат вибрав таку відповідь, яка була б найменшою із лих. Наприклад, «Що, на вашу думку, є меншим злом: розтрата чи шахрайство?». Існує, однак, чітка межа між абсурдними альтернативними питаннями та добре продуманими питаннями, які потребують активної роботи думки. Для більшості інтерв'юерів подібний метод є корисним для того, щоб перевірити, як і наскільки добре кандидат вміє приймати рішення та здійснювати вибір альтернативи. Найлегший і найбільш ефективний спосіб використання таких питань полягає в тому, щоб задіяти ситуацію з реального життя, в якій можна було б ретельно розглянути два абсолютно різні підходи. Потім ця ситуація має бути подана у вигляді питання, яке починалося б зі слів: «Цікаво дізнатися, а що б ви зробили, якщо…» або «Яке рішення ви запропонували б у ситуації, коли...».</a:t>
            </a:r>
            <a:endParaRPr lang="en-US" sz="1550" dirty="0">
              <a:solidFill>
                <a:srgbClr val="504C49"/>
              </a:solidFill>
              <a:latin typeface="Source Serif Pro" pitchFamily="34" charset="0"/>
              <a:ea typeface="Source Serif Pro" pitchFamily="34" charset="-122"/>
            </a:endParaRPr>
          </a:p>
        </p:txBody>
      </p:sp>
      <p:sp>
        <p:nvSpPr>
          <p:cNvPr id="9" name="Shape 7"/>
          <p:cNvSpPr/>
          <p:nvPr/>
        </p:nvSpPr>
        <p:spPr>
          <a:xfrm>
            <a:off x="7514808" y="2979539"/>
            <a:ext cx="692110" cy="22860"/>
          </a:xfrm>
          <a:prstGeom prst="roundRect">
            <a:avLst>
              <a:gd name="adj" fmla="val 129769"/>
            </a:avLst>
          </a:prstGeom>
          <a:solidFill>
            <a:srgbClr val="D8D4D4"/>
          </a:solidFill>
          <a:ln/>
        </p:spPr>
      </p:sp>
      <p:sp>
        <p:nvSpPr>
          <p:cNvPr id="10" name="Shape 8"/>
          <p:cNvSpPr/>
          <p:nvPr/>
        </p:nvSpPr>
        <p:spPr>
          <a:xfrm>
            <a:off x="7092732" y="2768560"/>
            <a:ext cx="444937" cy="444937"/>
          </a:xfrm>
          <a:prstGeom prst="roundRect">
            <a:avLst>
              <a:gd name="adj" fmla="val 6667"/>
            </a:avLst>
          </a:prstGeom>
          <a:solidFill>
            <a:srgbClr val="F9F7F7"/>
          </a:solidFill>
          <a:ln/>
        </p:spPr>
      </p:sp>
      <p:sp>
        <p:nvSpPr>
          <p:cNvPr id="11" name="Text 9"/>
          <p:cNvSpPr/>
          <p:nvPr/>
        </p:nvSpPr>
        <p:spPr>
          <a:xfrm>
            <a:off x="7219295" y="2842617"/>
            <a:ext cx="191691" cy="296704"/>
          </a:xfrm>
          <a:prstGeom prst="rect">
            <a:avLst/>
          </a:prstGeom>
          <a:noFill/>
          <a:ln/>
        </p:spPr>
        <p:txBody>
          <a:bodyPr wrap="none" lIns="0" tIns="0" rIns="0" bIns="0" rtlCol="0" anchor="t"/>
          <a:lstStyle/>
          <a:p>
            <a:pPr marL="0" indent="0" algn="ctr">
              <a:lnSpc>
                <a:spcPts val="2300"/>
              </a:lnSpc>
              <a:buNone/>
            </a:pPr>
            <a:r>
              <a:rPr lang="uk-UA" sz="2300" dirty="0">
                <a:solidFill>
                  <a:srgbClr val="504C49"/>
                </a:solidFill>
                <a:cs typeface="Platypi" pitchFamily="34" charset="-120"/>
              </a:rPr>
              <a:t>9</a:t>
            </a:r>
            <a:endParaRPr lang="en-US" sz="2300" dirty="0"/>
          </a:p>
        </p:txBody>
      </p:sp>
      <p:sp>
        <p:nvSpPr>
          <p:cNvPr id="12" name="Text 10"/>
          <p:cNvSpPr/>
          <p:nvPr/>
        </p:nvSpPr>
        <p:spPr>
          <a:xfrm>
            <a:off x="8424269" y="2581096"/>
            <a:ext cx="2869883" cy="308967"/>
          </a:xfrm>
          <a:prstGeom prst="rect">
            <a:avLst/>
          </a:prstGeom>
          <a:noFill/>
          <a:ln/>
        </p:spPr>
        <p:txBody>
          <a:bodyPr wrap="none" lIns="0" tIns="0" rIns="0" bIns="0" rtlCol="0" anchor="t"/>
          <a:lstStyle/>
          <a:p>
            <a:pPr>
              <a:lnSpc>
                <a:spcPts val="2400"/>
              </a:lnSpc>
            </a:pPr>
            <a:r>
              <a:rPr lang="uk-UA" sz="2310" b="1" dirty="0">
                <a:solidFill>
                  <a:srgbClr val="7789EF"/>
                </a:solidFill>
                <a:cs typeface="Catamaran"/>
              </a:rPr>
              <a:t>Рефлексивні питання, що містять</a:t>
            </a:r>
          </a:p>
          <a:p>
            <a:pPr>
              <a:lnSpc>
                <a:spcPts val="2400"/>
              </a:lnSpc>
            </a:pPr>
            <a:r>
              <a:rPr lang="uk-UA" sz="2310" b="1" dirty="0">
                <a:solidFill>
                  <a:srgbClr val="7789EF"/>
                </a:solidFill>
                <a:cs typeface="Catamaran"/>
              </a:rPr>
              <a:t> правильну інформацію</a:t>
            </a:r>
            <a:endParaRPr lang="en-US" sz="2310" b="1" dirty="0">
              <a:solidFill>
                <a:srgbClr val="7789EF"/>
              </a:solidFill>
              <a:cs typeface="Catamaran"/>
            </a:endParaRPr>
          </a:p>
        </p:txBody>
      </p:sp>
      <p:sp>
        <p:nvSpPr>
          <p:cNvPr id="13" name="Text 11"/>
          <p:cNvSpPr/>
          <p:nvPr/>
        </p:nvSpPr>
        <p:spPr>
          <a:xfrm>
            <a:off x="8440751" y="3268617"/>
            <a:ext cx="5535454" cy="632698"/>
          </a:xfrm>
          <a:prstGeom prst="rect">
            <a:avLst/>
          </a:prstGeom>
          <a:noFill/>
          <a:ln/>
        </p:spPr>
        <p:txBody>
          <a:bodyPr wrap="square" lIns="0" tIns="0" rIns="0" bIns="0" rtlCol="0" anchor="t"/>
          <a:lstStyle/>
          <a:p>
            <a:pPr marL="0" indent="0" algn="l">
              <a:buNone/>
            </a:pPr>
            <a:r>
              <a:rPr lang="uk-UA" sz="1550" dirty="0">
                <a:solidFill>
                  <a:srgbClr val="504C49"/>
                </a:solidFill>
                <a:latin typeface="Source Serif Pro" pitchFamily="34" charset="0"/>
                <a:ea typeface="Source Serif Pro" pitchFamily="34" charset="-122"/>
              </a:rPr>
              <a:t>тип питань застосовується для того, щоб розмовляти людину, яка у всьому і з усім згодна, для розмови з невиліковно некомпетентними людьми, з диваками, які ніяк не бажають надавати інформацію, а також з тими, хто цілком компетентний, але невиліковно закомплексований. Метод полягає в наступному: потрібно почасти привести правильне висловлювання і попросити кандидата погодитися з ним. Просто разюче, скільки можна дізнатися за допомогою цього методу. Наприклад, «Я завжди вважав, що обслуговування клієнта починається з того моменту, коли він сплачує рахунок. Ви згодні зі мною?». Даний приклад рефлексивного питання, що містить правильну інформацію, завжди приносить дивовижні відповіді. Спробуйте цей тип питання у своїй практиці, і ви зможете дізнатися про це...</a:t>
            </a:r>
            <a:endParaRPr lang="en-US" sz="1550" dirty="0">
              <a:solidFill>
                <a:srgbClr val="504C49"/>
              </a:solidFill>
              <a:latin typeface="Source Serif Pro" pitchFamily="34" charset="0"/>
              <a:ea typeface="Source Serif Pro" pitchFamily="34" charset="-122"/>
            </a:endParaRPr>
          </a:p>
        </p:txBody>
      </p:sp>
      <p:sp>
        <p:nvSpPr>
          <p:cNvPr id="16" name="Text 14"/>
          <p:cNvSpPr/>
          <p:nvPr/>
        </p:nvSpPr>
        <p:spPr>
          <a:xfrm>
            <a:off x="7222629" y="3732490"/>
            <a:ext cx="185142" cy="296704"/>
          </a:xfrm>
          <a:prstGeom prst="rect">
            <a:avLst/>
          </a:prstGeom>
          <a:noFill/>
          <a:ln/>
        </p:spPr>
        <p:txBody>
          <a:bodyPr wrap="none" lIns="0" tIns="0" rIns="0" bIns="0" rtlCol="0" anchor="t"/>
          <a:lstStyle/>
          <a:p>
            <a:pPr marL="0" indent="0" algn="ctr">
              <a:lnSpc>
                <a:spcPts val="2300"/>
              </a:lnSpc>
              <a:buNone/>
            </a:pPr>
            <a:endParaRPr lang="en-US" sz="2300" dirty="0"/>
          </a:p>
        </p:txBody>
      </p:sp>
      <p:sp>
        <p:nvSpPr>
          <p:cNvPr id="21" name="Text 19"/>
          <p:cNvSpPr/>
          <p:nvPr/>
        </p:nvSpPr>
        <p:spPr>
          <a:xfrm>
            <a:off x="7216319" y="4622483"/>
            <a:ext cx="197644" cy="296704"/>
          </a:xfrm>
          <a:prstGeom prst="rect">
            <a:avLst/>
          </a:prstGeom>
          <a:noFill/>
          <a:ln/>
        </p:spPr>
        <p:txBody>
          <a:bodyPr wrap="none" lIns="0" tIns="0" rIns="0" bIns="0" rtlCol="0" anchor="t"/>
          <a:lstStyle/>
          <a:p>
            <a:pPr marL="0" indent="0" algn="ctr">
              <a:lnSpc>
                <a:spcPts val="2300"/>
              </a:lnSpc>
              <a:buNone/>
            </a:pPr>
            <a:endParaRPr lang="en-US" sz="2300" dirty="0"/>
          </a:p>
        </p:txBody>
      </p:sp>
      <p:sp>
        <p:nvSpPr>
          <p:cNvPr id="26" name="Text 24"/>
          <p:cNvSpPr/>
          <p:nvPr/>
        </p:nvSpPr>
        <p:spPr>
          <a:xfrm>
            <a:off x="7219652" y="5512475"/>
            <a:ext cx="191095" cy="296704"/>
          </a:xfrm>
          <a:prstGeom prst="rect">
            <a:avLst/>
          </a:prstGeom>
          <a:noFill/>
          <a:ln/>
        </p:spPr>
        <p:txBody>
          <a:bodyPr wrap="none" lIns="0" tIns="0" rIns="0" bIns="0" rtlCol="0" anchor="t"/>
          <a:lstStyle/>
          <a:p>
            <a:pPr marL="0" indent="0" algn="ctr">
              <a:lnSpc>
                <a:spcPts val="2300"/>
              </a:lnSpc>
              <a:buNone/>
            </a:pPr>
            <a:endParaRPr lang="en-US" sz="2300" dirty="0"/>
          </a:p>
        </p:txBody>
      </p:sp>
      <p:sp>
        <p:nvSpPr>
          <p:cNvPr id="31" name="Text 29"/>
          <p:cNvSpPr/>
          <p:nvPr/>
        </p:nvSpPr>
        <p:spPr>
          <a:xfrm>
            <a:off x="7218462" y="6402467"/>
            <a:ext cx="193477" cy="296704"/>
          </a:xfrm>
          <a:prstGeom prst="rect">
            <a:avLst/>
          </a:prstGeom>
          <a:noFill/>
          <a:ln/>
        </p:spPr>
        <p:txBody>
          <a:bodyPr wrap="none" lIns="0" tIns="0" rIns="0" bIns="0" rtlCol="0" anchor="t"/>
          <a:lstStyle/>
          <a:p>
            <a:pPr marL="0" indent="0" algn="ctr">
              <a:lnSpc>
                <a:spcPts val="2300"/>
              </a:lnSpc>
              <a:buNone/>
            </a:pPr>
            <a:endParaRPr lang="en-US" sz="2300" dirty="0"/>
          </a:p>
        </p:txBody>
      </p:sp>
      <p:pic>
        <p:nvPicPr>
          <p:cNvPr id="34" name="Image 0" descr="preencoded.png">
            <a:extLst>
              <a:ext uri="{FF2B5EF4-FFF2-40B4-BE49-F238E27FC236}">
                <a16:creationId xmlns:a16="http://schemas.microsoft.com/office/drawing/2014/main" id="{314DF91A-10A3-15BE-14F8-FE79CDC01E96}"/>
              </a:ext>
            </a:extLst>
          </p:cNvPr>
          <p:cNvPicPr>
            <a:picLocks noChangeAspect="1"/>
          </p:cNvPicPr>
          <p:nvPr/>
        </p:nvPicPr>
        <p:blipFill>
          <a:blip r:embed="rId3"/>
          <a:stretch>
            <a:fillRect/>
          </a:stretch>
        </p:blipFill>
        <p:spPr>
          <a:xfrm>
            <a:off x="0" y="7709774"/>
            <a:ext cx="14630400" cy="511134"/>
          </a:xfrm>
          <a:prstGeom prst="rect">
            <a:avLst/>
          </a:prstGeom>
        </p:spPr>
      </p:pic>
    </p:spTree>
    <p:extLst>
      <p:ext uri="{BB962C8B-B14F-4D97-AF65-F5344CB8AC3E}">
        <p14:creationId xmlns:p14="http://schemas.microsoft.com/office/powerpoint/2010/main" val="2938183827"/>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975708" y="-29735"/>
            <a:ext cx="13309102" cy="768637"/>
          </a:xfrm>
          <a:prstGeom prst="rect">
            <a:avLst/>
          </a:prstGeom>
          <a:noFill/>
          <a:ln/>
        </p:spPr>
        <p:txBody>
          <a:bodyPr wrap="none" lIns="0" tIns="0" rIns="0" bIns="0" rtlCol="0" anchor="t"/>
          <a:lstStyle/>
          <a:p>
            <a:pPr marL="0" indent="0" algn="ctr">
              <a:lnSpc>
                <a:spcPts val="4850"/>
              </a:lnSpc>
              <a:buNone/>
            </a:pPr>
            <a:r>
              <a:rPr lang="uk-UA" sz="2800" b="1" dirty="0">
                <a:solidFill>
                  <a:schemeClr val="accent1">
                    <a:lumMod val="50000"/>
                  </a:schemeClr>
                </a:solidFill>
              </a:rPr>
              <a:t>12 способів, які допоможуть адекватно відповідати на  мінливу обстановку, </a:t>
            </a:r>
          </a:p>
          <a:p>
            <a:pPr marL="0" indent="0" algn="ctr">
              <a:lnSpc>
                <a:spcPts val="4850"/>
              </a:lnSpc>
              <a:buNone/>
            </a:pPr>
            <a:r>
              <a:rPr lang="uk-UA" sz="2800" b="1" dirty="0">
                <a:solidFill>
                  <a:schemeClr val="accent1">
                    <a:lumMod val="50000"/>
                  </a:schemeClr>
                </a:solidFill>
              </a:rPr>
              <a:t>використовувати необхідний стиль та отримати максимум необхідної інформації</a:t>
            </a:r>
            <a:endParaRPr lang="en-US" sz="2800" b="1" dirty="0">
              <a:solidFill>
                <a:schemeClr val="accent1">
                  <a:lumMod val="50000"/>
                </a:schemeClr>
              </a:solidFill>
            </a:endParaRPr>
          </a:p>
        </p:txBody>
      </p:sp>
      <p:sp>
        <p:nvSpPr>
          <p:cNvPr id="3" name="Shape 1"/>
          <p:cNvSpPr/>
          <p:nvPr/>
        </p:nvSpPr>
        <p:spPr>
          <a:xfrm>
            <a:off x="7303770" y="1557338"/>
            <a:ext cx="22860" cy="6130885"/>
          </a:xfrm>
          <a:prstGeom prst="roundRect">
            <a:avLst>
              <a:gd name="adj" fmla="val 129769"/>
            </a:avLst>
          </a:prstGeom>
          <a:solidFill>
            <a:srgbClr val="D8D4D4"/>
          </a:solidFill>
          <a:ln/>
        </p:spPr>
      </p:sp>
      <p:sp>
        <p:nvSpPr>
          <p:cNvPr id="4" name="Shape 2"/>
          <p:cNvSpPr/>
          <p:nvPr/>
        </p:nvSpPr>
        <p:spPr>
          <a:xfrm>
            <a:off x="6423481" y="1990725"/>
            <a:ext cx="692110" cy="22860"/>
          </a:xfrm>
          <a:prstGeom prst="roundRect">
            <a:avLst>
              <a:gd name="adj" fmla="val 129769"/>
            </a:avLst>
          </a:prstGeom>
          <a:solidFill>
            <a:srgbClr val="D8D4D4"/>
          </a:solidFill>
          <a:ln/>
        </p:spPr>
      </p:sp>
      <p:sp>
        <p:nvSpPr>
          <p:cNvPr id="5" name="Shape 3"/>
          <p:cNvSpPr/>
          <p:nvPr/>
        </p:nvSpPr>
        <p:spPr>
          <a:xfrm>
            <a:off x="7092732" y="1779746"/>
            <a:ext cx="444937" cy="444937"/>
          </a:xfrm>
          <a:prstGeom prst="roundRect">
            <a:avLst>
              <a:gd name="adj" fmla="val 6667"/>
            </a:avLst>
          </a:prstGeom>
          <a:solidFill>
            <a:srgbClr val="F9F7F7"/>
          </a:solidFill>
          <a:ln/>
        </p:spPr>
      </p:sp>
      <p:sp>
        <p:nvSpPr>
          <p:cNvPr id="6" name="Text 4"/>
          <p:cNvSpPr/>
          <p:nvPr/>
        </p:nvSpPr>
        <p:spPr>
          <a:xfrm>
            <a:off x="7248585" y="1853803"/>
            <a:ext cx="133231" cy="296704"/>
          </a:xfrm>
          <a:prstGeom prst="rect">
            <a:avLst/>
          </a:prstGeom>
          <a:noFill/>
          <a:ln/>
        </p:spPr>
        <p:txBody>
          <a:bodyPr wrap="none" lIns="0" tIns="0" rIns="0" bIns="0" rtlCol="0" anchor="t"/>
          <a:lstStyle/>
          <a:p>
            <a:pPr marL="0" indent="0" algn="ctr">
              <a:lnSpc>
                <a:spcPts val="2300"/>
              </a:lnSpc>
              <a:buNone/>
            </a:pPr>
            <a:r>
              <a:rPr lang="uk-UA" sz="2300" dirty="0"/>
              <a:t>10</a:t>
            </a:r>
            <a:endParaRPr lang="en-US" sz="2300" dirty="0"/>
          </a:p>
        </p:txBody>
      </p:sp>
      <p:sp>
        <p:nvSpPr>
          <p:cNvPr id="7" name="Text 5"/>
          <p:cNvSpPr/>
          <p:nvPr/>
        </p:nvSpPr>
        <p:spPr>
          <a:xfrm>
            <a:off x="3818392" y="1412668"/>
            <a:ext cx="2472095" cy="308967"/>
          </a:xfrm>
          <a:prstGeom prst="rect">
            <a:avLst/>
          </a:prstGeom>
          <a:noFill/>
          <a:ln/>
        </p:spPr>
        <p:txBody>
          <a:bodyPr wrap="none" lIns="0" tIns="0" rIns="0" bIns="0" rtlCol="0" anchor="t"/>
          <a:lstStyle/>
          <a:p>
            <a:pPr marL="0" indent="0" algn="r">
              <a:lnSpc>
                <a:spcPts val="2400"/>
              </a:lnSpc>
              <a:buNone/>
            </a:pPr>
            <a:r>
              <a:rPr lang="uk-UA" sz="2310" b="1" dirty="0">
                <a:solidFill>
                  <a:srgbClr val="7789EF"/>
                </a:solidFill>
                <a:cs typeface="Catamaran"/>
              </a:rPr>
              <a:t>Навідні питання</a:t>
            </a:r>
            <a:endParaRPr lang="en-US" sz="2310" b="1" dirty="0">
              <a:solidFill>
                <a:srgbClr val="7789EF"/>
              </a:solidFill>
              <a:cs typeface="Catamaran"/>
            </a:endParaRPr>
          </a:p>
        </p:txBody>
      </p:sp>
      <p:sp>
        <p:nvSpPr>
          <p:cNvPr id="8" name="Text 6"/>
          <p:cNvSpPr/>
          <p:nvPr/>
        </p:nvSpPr>
        <p:spPr>
          <a:xfrm>
            <a:off x="755033" y="1780306"/>
            <a:ext cx="5535454" cy="632698"/>
          </a:xfrm>
          <a:prstGeom prst="rect">
            <a:avLst/>
          </a:prstGeom>
          <a:noFill/>
          <a:ln/>
        </p:spPr>
        <p:txBody>
          <a:bodyPr wrap="square" lIns="0" tIns="0" rIns="0" bIns="0" rtlCol="0" anchor="t"/>
          <a:lstStyle/>
          <a:p>
            <a:pPr marL="0" indent="0" algn="r">
              <a:buNone/>
            </a:pPr>
            <a:r>
              <a:rPr lang="uk-UA" sz="1550" dirty="0">
                <a:solidFill>
                  <a:srgbClr val="504C49"/>
                </a:solidFill>
                <a:latin typeface="Source Serif Pro" pitchFamily="34" charset="0"/>
                <a:ea typeface="Source Serif Pro" pitchFamily="34" charset="-122"/>
              </a:rPr>
              <a:t>Часто такі питання виникають випадково під час того, як інтерв'юер розповідає про специфіку компанії, де працюватиме даний кандидат. Інтерв'юер може з гордістю сказати, що «наша компанія зараз переживає бурхливе зростання і нашим співробітникам доводиться докладати всіх зусиль, щоб обслуговування клієнтів залишалося на висоті», а потім запитати: «Як ви вмієте справлятися зі стресом?». Кандидат знає, що для того, щоб у нього зберігся шанс отримати цю роботу, йому потрібно відповісти на це питання відповідним чином, що він робить. Не можна сказати, що зовсім не рекомендується використовувати навідні питання. Справа в тому, що, як і загальні питання, вони повинні застосовуватися у відповідній атмосфері. Найкраще — це використовувати їх для підтвердження будь-якої інформації, щоб змусити кандидата докладніше викласти свою точку зору на певну тему. Наприклад: «У нашій компанії існує правило, що клієнт завжди має рацію. Що ви думаєте з цього приводу? Але до цього прийому слід вдаватися лише в тому випадку, коли ви вже з'ясували переконання кандидата, які стосуються певної сфери. У будь-якому разі, як би там не було, навідні питання не повинні використовуватися на початку співбесіди. Також цей тип питання не повинен йти поряд із рефлексивними питаннями.</a:t>
            </a:r>
            <a:endParaRPr lang="en-US" sz="1550" dirty="0">
              <a:solidFill>
                <a:srgbClr val="504C49"/>
              </a:solidFill>
              <a:latin typeface="Source Serif Pro" pitchFamily="34" charset="0"/>
              <a:ea typeface="Source Serif Pro" pitchFamily="34" charset="-122"/>
            </a:endParaRPr>
          </a:p>
        </p:txBody>
      </p:sp>
      <p:sp>
        <p:nvSpPr>
          <p:cNvPr id="9" name="Shape 7"/>
          <p:cNvSpPr/>
          <p:nvPr/>
        </p:nvSpPr>
        <p:spPr>
          <a:xfrm>
            <a:off x="7514808" y="2979539"/>
            <a:ext cx="692110" cy="22860"/>
          </a:xfrm>
          <a:prstGeom prst="roundRect">
            <a:avLst>
              <a:gd name="adj" fmla="val 129769"/>
            </a:avLst>
          </a:prstGeom>
          <a:solidFill>
            <a:srgbClr val="D8D4D4"/>
          </a:solidFill>
          <a:ln/>
        </p:spPr>
      </p:sp>
      <p:sp>
        <p:nvSpPr>
          <p:cNvPr id="10" name="Shape 8"/>
          <p:cNvSpPr/>
          <p:nvPr/>
        </p:nvSpPr>
        <p:spPr>
          <a:xfrm>
            <a:off x="7092732" y="2768560"/>
            <a:ext cx="444937" cy="444937"/>
          </a:xfrm>
          <a:prstGeom prst="roundRect">
            <a:avLst>
              <a:gd name="adj" fmla="val 6667"/>
            </a:avLst>
          </a:prstGeom>
          <a:solidFill>
            <a:srgbClr val="F9F7F7"/>
          </a:solidFill>
          <a:ln/>
        </p:spPr>
      </p:sp>
      <p:sp>
        <p:nvSpPr>
          <p:cNvPr id="11" name="Text 9"/>
          <p:cNvSpPr/>
          <p:nvPr/>
        </p:nvSpPr>
        <p:spPr>
          <a:xfrm>
            <a:off x="7219295" y="2842617"/>
            <a:ext cx="191691" cy="296704"/>
          </a:xfrm>
          <a:prstGeom prst="rect">
            <a:avLst/>
          </a:prstGeom>
          <a:noFill/>
          <a:ln/>
        </p:spPr>
        <p:txBody>
          <a:bodyPr wrap="none" lIns="0" tIns="0" rIns="0" bIns="0" rtlCol="0" anchor="t"/>
          <a:lstStyle/>
          <a:p>
            <a:pPr marL="0" indent="0" algn="ctr">
              <a:lnSpc>
                <a:spcPts val="2300"/>
              </a:lnSpc>
              <a:buNone/>
            </a:pPr>
            <a:r>
              <a:rPr lang="uk-UA" sz="2300" dirty="0"/>
              <a:t>11</a:t>
            </a:r>
            <a:endParaRPr lang="en-US" sz="2300" dirty="0"/>
          </a:p>
        </p:txBody>
      </p:sp>
      <p:sp>
        <p:nvSpPr>
          <p:cNvPr id="12" name="Text 10"/>
          <p:cNvSpPr/>
          <p:nvPr/>
        </p:nvSpPr>
        <p:spPr>
          <a:xfrm>
            <a:off x="8808496" y="1301025"/>
            <a:ext cx="2869883" cy="308967"/>
          </a:xfrm>
          <a:prstGeom prst="rect">
            <a:avLst/>
          </a:prstGeom>
          <a:noFill/>
          <a:ln/>
        </p:spPr>
        <p:txBody>
          <a:bodyPr wrap="none" lIns="0" tIns="0" rIns="0" bIns="0" rtlCol="0" anchor="t"/>
          <a:lstStyle/>
          <a:p>
            <a:pPr algn="r">
              <a:lnSpc>
                <a:spcPts val="2400"/>
              </a:lnSpc>
            </a:pPr>
            <a:r>
              <a:rPr lang="uk-UA" sz="2310" b="1" dirty="0">
                <a:solidFill>
                  <a:srgbClr val="7789EF"/>
                </a:solidFill>
                <a:cs typeface="Catamaran"/>
              </a:rPr>
              <a:t>Перефразування питання</a:t>
            </a:r>
            <a:endParaRPr lang="en-US" sz="2310" b="1" dirty="0">
              <a:solidFill>
                <a:srgbClr val="7789EF"/>
              </a:solidFill>
              <a:cs typeface="Catamaran"/>
            </a:endParaRPr>
          </a:p>
        </p:txBody>
      </p:sp>
      <p:sp>
        <p:nvSpPr>
          <p:cNvPr id="13" name="Text 11"/>
          <p:cNvSpPr/>
          <p:nvPr/>
        </p:nvSpPr>
        <p:spPr>
          <a:xfrm>
            <a:off x="8402836" y="1734202"/>
            <a:ext cx="6189649" cy="934402"/>
          </a:xfrm>
          <a:prstGeom prst="rect">
            <a:avLst/>
          </a:prstGeom>
          <a:noFill/>
          <a:ln/>
        </p:spPr>
        <p:txBody>
          <a:bodyPr wrap="square" lIns="0" tIns="0" rIns="0" bIns="0" rtlCol="0" anchor="t"/>
          <a:lstStyle/>
          <a:p>
            <a:pPr marL="0" indent="0" algn="l">
              <a:buNone/>
            </a:pPr>
            <a:r>
              <a:rPr lang="uk-UA" sz="1300" dirty="0">
                <a:solidFill>
                  <a:srgbClr val="504C49"/>
                </a:solidFill>
                <a:latin typeface="Source Serif Pro" pitchFamily="34" charset="0"/>
                <a:ea typeface="Source Serif Pro" pitchFamily="34" charset="-122"/>
              </a:rPr>
              <a:t>Давайте розглянемо той приклад, коли потрібно дізнатися, чи може ваш потенційний працівник працювати за умов пресингу. Багато інтерв'юерів ставлять цілком просте запитання: «Чи вмієте ви працювати в умовах пресингу?». Хоча намір сам по собі добрий, але стиль питання обраний зовсім неправильно. Причин цього кілька (ми вже говорили про них раніше): а) цей тип питання вимагає лише короткої відповіді «так» чи «ні»; б) поставлене таким чином питання ясно показує кандидату, яку відповідь ви хочете від нього почути. Щоб зрозуміти, як потрібно правильно сформулювати подібне питання, давайте подивимося, як це вміє робити репортер у газеті. Він застосовує всі обговорені нами типи питань, але робить це таким чином, що кожен поставлений їм питання дозволяє йому отримати відповідь з різної точки зору на ту саму проблему. Репортер запитує хто, що, навіщо, коли, де і як. У нашому прикладі ви робите те саме, поєднуючи спільне питання з деякими іншими питаннями. Зверніть увагу на те, скільки потрібної інформації ви можете отримати у відповідь на свої розпитування: Чи вмієте ви працювати за умов пресингу? (Спільне питання). Розкажіть мені про те, коли вам доводилося працювати в умовах пресингу (відкрите питання). Отже, чи важко було працювати в цейтноті? (Дзеркальне питання). Як виникла ця </a:t>
            </a:r>
            <a:r>
              <a:rPr lang="uk-UA" sz="1300" dirty="0" err="1">
                <a:solidFill>
                  <a:srgbClr val="504C49"/>
                </a:solidFill>
                <a:latin typeface="Source Serif Pro" pitchFamily="34" charset="0"/>
                <a:ea typeface="Source Serif Pro" pitchFamily="34" charset="-122"/>
              </a:rPr>
              <a:t>пресингова</a:t>
            </a:r>
            <a:r>
              <a:rPr lang="uk-UA" sz="1300" dirty="0">
                <a:solidFill>
                  <a:srgbClr val="504C49"/>
                </a:solidFill>
                <a:latin typeface="Source Serif Pro" pitchFamily="34" charset="0"/>
                <a:ea typeface="Source Serif Pro" pitchFamily="34" charset="-122"/>
              </a:rPr>
              <a:t> ситуація? Хто винен у тому, що ця ситуація виникла? Як могла виникнути така ситуація? Що стало причиною виникнення цієї ситуації? Тут вам пропонується 8 різних версій того самого питання, і кожна версія розкриває окремий аспект особистості кандидата, його вміння працювати. Майже кожне питання можна відповідним чином перефразувати. І справді, подібний метод призводить до того, що можливості для питань теоретично безмежні — це залежить лише від вас самих. Пам'ятайте: не слід відразу приймати першу відповідь кандидата на будь-яке з ваших питань. Ви маєте повне право більш уважно вивчити проблему та пошукати слабкі сторони. Якщо ви відчуваєте, що у відповіді чогось не вистачає, спробуйте перефразувати ваше запитання. Принаймні, поки ви не спитаєте, ви й не дізнаєтесь.</a:t>
            </a:r>
            <a:endParaRPr lang="en-US" sz="1300" dirty="0">
              <a:solidFill>
                <a:srgbClr val="504C49"/>
              </a:solidFill>
              <a:latin typeface="Source Serif Pro" pitchFamily="34" charset="0"/>
              <a:ea typeface="Source Serif Pro" pitchFamily="34" charset="-122"/>
            </a:endParaRPr>
          </a:p>
        </p:txBody>
      </p:sp>
      <p:sp>
        <p:nvSpPr>
          <p:cNvPr id="16" name="Text 14"/>
          <p:cNvSpPr/>
          <p:nvPr/>
        </p:nvSpPr>
        <p:spPr>
          <a:xfrm>
            <a:off x="7222629" y="3732490"/>
            <a:ext cx="185142" cy="296704"/>
          </a:xfrm>
          <a:prstGeom prst="rect">
            <a:avLst/>
          </a:prstGeom>
          <a:noFill/>
          <a:ln/>
        </p:spPr>
        <p:txBody>
          <a:bodyPr wrap="none" lIns="0" tIns="0" rIns="0" bIns="0" rtlCol="0" anchor="t"/>
          <a:lstStyle/>
          <a:p>
            <a:pPr marL="0" indent="0" algn="ctr">
              <a:lnSpc>
                <a:spcPts val="2300"/>
              </a:lnSpc>
              <a:buNone/>
            </a:pPr>
            <a:endParaRPr lang="en-US" sz="2300" dirty="0"/>
          </a:p>
        </p:txBody>
      </p:sp>
      <p:sp>
        <p:nvSpPr>
          <p:cNvPr id="21" name="Text 19"/>
          <p:cNvSpPr/>
          <p:nvPr/>
        </p:nvSpPr>
        <p:spPr>
          <a:xfrm>
            <a:off x="7216319" y="4622483"/>
            <a:ext cx="197644" cy="296704"/>
          </a:xfrm>
          <a:prstGeom prst="rect">
            <a:avLst/>
          </a:prstGeom>
          <a:noFill/>
          <a:ln/>
        </p:spPr>
        <p:txBody>
          <a:bodyPr wrap="none" lIns="0" tIns="0" rIns="0" bIns="0" rtlCol="0" anchor="t"/>
          <a:lstStyle/>
          <a:p>
            <a:pPr marL="0" indent="0" algn="ctr">
              <a:lnSpc>
                <a:spcPts val="2300"/>
              </a:lnSpc>
              <a:buNone/>
            </a:pPr>
            <a:endParaRPr lang="en-US" sz="2300" dirty="0"/>
          </a:p>
        </p:txBody>
      </p:sp>
      <p:sp>
        <p:nvSpPr>
          <p:cNvPr id="26" name="Text 24"/>
          <p:cNvSpPr/>
          <p:nvPr/>
        </p:nvSpPr>
        <p:spPr>
          <a:xfrm>
            <a:off x="7219652" y="5512475"/>
            <a:ext cx="191095" cy="296704"/>
          </a:xfrm>
          <a:prstGeom prst="rect">
            <a:avLst/>
          </a:prstGeom>
          <a:noFill/>
          <a:ln/>
        </p:spPr>
        <p:txBody>
          <a:bodyPr wrap="none" lIns="0" tIns="0" rIns="0" bIns="0" rtlCol="0" anchor="t"/>
          <a:lstStyle/>
          <a:p>
            <a:pPr marL="0" indent="0" algn="ctr">
              <a:lnSpc>
                <a:spcPts val="2300"/>
              </a:lnSpc>
              <a:buNone/>
            </a:pPr>
            <a:endParaRPr lang="en-US" sz="2300" dirty="0"/>
          </a:p>
        </p:txBody>
      </p:sp>
      <p:sp>
        <p:nvSpPr>
          <p:cNvPr id="31" name="Text 29"/>
          <p:cNvSpPr/>
          <p:nvPr/>
        </p:nvSpPr>
        <p:spPr>
          <a:xfrm>
            <a:off x="7218462" y="6402467"/>
            <a:ext cx="193477" cy="296704"/>
          </a:xfrm>
          <a:prstGeom prst="rect">
            <a:avLst/>
          </a:prstGeom>
          <a:noFill/>
          <a:ln/>
        </p:spPr>
        <p:txBody>
          <a:bodyPr wrap="none" lIns="0" tIns="0" rIns="0" bIns="0" rtlCol="0" anchor="t"/>
          <a:lstStyle/>
          <a:p>
            <a:pPr marL="0" indent="0" algn="ctr">
              <a:lnSpc>
                <a:spcPts val="2300"/>
              </a:lnSpc>
              <a:buNone/>
            </a:pPr>
            <a:endParaRPr lang="en-US" sz="2300" dirty="0"/>
          </a:p>
        </p:txBody>
      </p:sp>
      <p:pic>
        <p:nvPicPr>
          <p:cNvPr id="34" name="Image 0" descr="preencoded.png">
            <a:extLst>
              <a:ext uri="{FF2B5EF4-FFF2-40B4-BE49-F238E27FC236}">
                <a16:creationId xmlns:a16="http://schemas.microsoft.com/office/drawing/2014/main" id="{314DF91A-10A3-15BE-14F8-FE79CDC01E96}"/>
              </a:ext>
            </a:extLst>
          </p:cNvPr>
          <p:cNvPicPr>
            <a:picLocks noChangeAspect="1"/>
          </p:cNvPicPr>
          <p:nvPr/>
        </p:nvPicPr>
        <p:blipFill>
          <a:blip r:embed="rId3"/>
          <a:stretch>
            <a:fillRect/>
          </a:stretch>
        </p:blipFill>
        <p:spPr>
          <a:xfrm>
            <a:off x="0" y="7709774"/>
            <a:ext cx="14630400" cy="511134"/>
          </a:xfrm>
          <a:prstGeom prst="rect">
            <a:avLst/>
          </a:prstGeom>
        </p:spPr>
      </p:pic>
    </p:spTree>
    <p:extLst>
      <p:ext uri="{BB962C8B-B14F-4D97-AF65-F5344CB8AC3E}">
        <p14:creationId xmlns:p14="http://schemas.microsoft.com/office/powerpoint/2010/main" val="167068528"/>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975708" y="-29735"/>
            <a:ext cx="13309102" cy="768637"/>
          </a:xfrm>
          <a:prstGeom prst="rect">
            <a:avLst/>
          </a:prstGeom>
          <a:noFill/>
          <a:ln/>
        </p:spPr>
        <p:txBody>
          <a:bodyPr wrap="none" lIns="0" tIns="0" rIns="0" bIns="0" rtlCol="0" anchor="t"/>
          <a:lstStyle/>
          <a:p>
            <a:pPr marL="0" indent="0" algn="ctr">
              <a:lnSpc>
                <a:spcPts val="4850"/>
              </a:lnSpc>
              <a:buNone/>
            </a:pPr>
            <a:r>
              <a:rPr lang="uk-UA" sz="2800" b="1" dirty="0">
                <a:solidFill>
                  <a:schemeClr val="accent1">
                    <a:lumMod val="50000"/>
                  </a:schemeClr>
                </a:solidFill>
              </a:rPr>
              <a:t>12 способів, які допоможуть адекватно відповідати на  мінливу обстановку, </a:t>
            </a:r>
          </a:p>
          <a:p>
            <a:pPr marL="0" indent="0" algn="ctr">
              <a:lnSpc>
                <a:spcPts val="4850"/>
              </a:lnSpc>
              <a:buNone/>
            </a:pPr>
            <a:r>
              <a:rPr lang="uk-UA" sz="2800" b="1" dirty="0">
                <a:solidFill>
                  <a:schemeClr val="accent1">
                    <a:lumMod val="50000"/>
                  </a:schemeClr>
                </a:solidFill>
              </a:rPr>
              <a:t>використовувати необхідний стиль та отримати максимум необхідної інформації</a:t>
            </a:r>
            <a:endParaRPr lang="en-US" sz="2800" b="1" dirty="0">
              <a:solidFill>
                <a:schemeClr val="accent1">
                  <a:lumMod val="50000"/>
                </a:schemeClr>
              </a:solidFill>
            </a:endParaRPr>
          </a:p>
        </p:txBody>
      </p:sp>
      <p:sp>
        <p:nvSpPr>
          <p:cNvPr id="3" name="Shape 1"/>
          <p:cNvSpPr/>
          <p:nvPr/>
        </p:nvSpPr>
        <p:spPr>
          <a:xfrm>
            <a:off x="7303770" y="1557338"/>
            <a:ext cx="22860" cy="6130885"/>
          </a:xfrm>
          <a:prstGeom prst="roundRect">
            <a:avLst>
              <a:gd name="adj" fmla="val 129769"/>
            </a:avLst>
          </a:prstGeom>
          <a:solidFill>
            <a:srgbClr val="D8D4D4"/>
          </a:solidFill>
          <a:ln/>
        </p:spPr>
      </p:sp>
      <p:sp>
        <p:nvSpPr>
          <p:cNvPr id="4" name="Shape 2"/>
          <p:cNvSpPr/>
          <p:nvPr/>
        </p:nvSpPr>
        <p:spPr>
          <a:xfrm>
            <a:off x="6423481" y="1990725"/>
            <a:ext cx="692110" cy="22860"/>
          </a:xfrm>
          <a:prstGeom prst="roundRect">
            <a:avLst>
              <a:gd name="adj" fmla="val 129769"/>
            </a:avLst>
          </a:prstGeom>
          <a:solidFill>
            <a:srgbClr val="D8D4D4"/>
          </a:solidFill>
          <a:ln/>
        </p:spPr>
      </p:sp>
      <p:sp>
        <p:nvSpPr>
          <p:cNvPr id="5" name="Shape 3"/>
          <p:cNvSpPr/>
          <p:nvPr/>
        </p:nvSpPr>
        <p:spPr>
          <a:xfrm>
            <a:off x="7092732" y="1779746"/>
            <a:ext cx="444937" cy="444937"/>
          </a:xfrm>
          <a:prstGeom prst="roundRect">
            <a:avLst>
              <a:gd name="adj" fmla="val 6667"/>
            </a:avLst>
          </a:prstGeom>
          <a:solidFill>
            <a:srgbClr val="F9F7F7"/>
          </a:solidFill>
          <a:ln/>
        </p:spPr>
      </p:sp>
      <p:sp>
        <p:nvSpPr>
          <p:cNvPr id="6" name="Text 4"/>
          <p:cNvSpPr/>
          <p:nvPr/>
        </p:nvSpPr>
        <p:spPr>
          <a:xfrm>
            <a:off x="7248585" y="1853803"/>
            <a:ext cx="133231" cy="296704"/>
          </a:xfrm>
          <a:prstGeom prst="rect">
            <a:avLst/>
          </a:prstGeom>
          <a:noFill/>
          <a:ln/>
        </p:spPr>
        <p:txBody>
          <a:bodyPr wrap="none" lIns="0" tIns="0" rIns="0" bIns="0" rtlCol="0" anchor="t"/>
          <a:lstStyle/>
          <a:p>
            <a:pPr marL="0" indent="0" algn="ctr">
              <a:lnSpc>
                <a:spcPts val="2300"/>
              </a:lnSpc>
              <a:buNone/>
            </a:pPr>
            <a:r>
              <a:rPr lang="uk-UA" sz="2300" dirty="0"/>
              <a:t>12</a:t>
            </a:r>
            <a:endParaRPr lang="en-US" sz="2300" dirty="0"/>
          </a:p>
        </p:txBody>
      </p:sp>
      <p:sp>
        <p:nvSpPr>
          <p:cNvPr id="7" name="Text 5"/>
          <p:cNvSpPr/>
          <p:nvPr/>
        </p:nvSpPr>
        <p:spPr>
          <a:xfrm>
            <a:off x="3755469" y="1520845"/>
            <a:ext cx="2472095" cy="308967"/>
          </a:xfrm>
          <a:prstGeom prst="rect">
            <a:avLst/>
          </a:prstGeom>
          <a:noFill/>
          <a:ln/>
        </p:spPr>
        <p:txBody>
          <a:bodyPr wrap="none" lIns="0" tIns="0" rIns="0" bIns="0" rtlCol="0" anchor="t"/>
          <a:lstStyle/>
          <a:p>
            <a:pPr marL="0" indent="0" algn="r">
              <a:lnSpc>
                <a:spcPts val="2400"/>
              </a:lnSpc>
              <a:buNone/>
            </a:pPr>
            <a:r>
              <a:rPr lang="uk-UA" sz="2310" b="1" dirty="0">
                <a:solidFill>
                  <a:srgbClr val="7789EF"/>
                </a:solidFill>
                <a:cs typeface="Catamaran"/>
              </a:rPr>
              <a:t>Питання-перегонки</a:t>
            </a:r>
            <a:endParaRPr lang="en-US" sz="2310" b="1" dirty="0">
              <a:solidFill>
                <a:srgbClr val="7789EF"/>
              </a:solidFill>
              <a:cs typeface="Catamaran"/>
            </a:endParaRPr>
          </a:p>
        </p:txBody>
      </p:sp>
      <p:sp>
        <p:nvSpPr>
          <p:cNvPr id="8" name="Text 6"/>
          <p:cNvSpPr/>
          <p:nvPr/>
        </p:nvSpPr>
        <p:spPr>
          <a:xfrm>
            <a:off x="161364" y="1948397"/>
            <a:ext cx="6876181" cy="691099"/>
          </a:xfrm>
          <a:prstGeom prst="rect">
            <a:avLst/>
          </a:prstGeom>
          <a:noFill/>
          <a:ln/>
        </p:spPr>
        <p:txBody>
          <a:bodyPr wrap="square" lIns="0" tIns="0" rIns="0" bIns="0" rtlCol="0" anchor="t"/>
          <a:lstStyle/>
          <a:p>
            <a:pPr marL="0" indent="0" algn="r">
              <a:buNone/>
            </a:pPr>
            <a:r>
              <a:rPr lang="uk-UA" sz="1550" dirty="0">
                <a:solidFill>
                  <a:srgbClr val="504C49"/>
                </a:solidFill>
                <a:latin typeface="Source Serif Pro" pitchFamily="34" charset="0"/>
                <a:ea typeface="Source Serif Pro" pitchFamily="34" charset="-122"/>
              </a:rPr>
              <a:t>Деякі неповороткі і не дуже кмітливі люди потребують того, щоб їх постійно підганяли. Тому якщо вам доводиться зіткнутися з таким кандидатом, то ви можете використовувати наступні три методи. Якщо ви не задоволені першою відповіддю або навпаки, ця відповідь вам настільки сподобалася, що ви хочете почути продовження, то скажіть: «Розкажіть, будь ласка, про це докладніше. Це дуже цікаво» чи «Не могли б ви навести ще якийсь приклад?». Ви можете почути відповідь і потім додати: «А що ви почерпнули з цього прикладу?». Це чудовий метод перефразування, який може допомогти вам оцінити здібності кандидата до роздумів та оцінки, а також його емоції. Крім того, поки кандидат відповідатиме, у вас буде достатньо часу поміркувати та розпланувати подальший хід розмови. Напевно, найкращий метод отримання інформації — просто сидіти, уважно дивитися на вашого співрозмовника і при цьому нічого самому не говорити. Усі люди почуваються незатишно, коли у розмові настає пауза. Згадайте, наприклад, якусь вечірку, де вам доводилося бути присутньою, коли під час розмови настала тиша. Не минуло й кілька секунд, як кілька людей раптом заговорили одночасно. Цю людську слабкість можна з користю собі використовувати і під час інтерв'ю. Ваш співрозмовник подумає: «А він мовчить, значить, напевно, чекає, щоб я йому ще щось розповів. Мабуть, він не зовсім задоволений моєю відповіддю». Навіть вам, як інтерв'юеру, спочатку буде важко справлятися з ефектом мовчання під час розмови, але зрештою це значною мірою виправдається.</a:t>
            </a:r>
            <a:endParaRPr lang="en-US" sz="1550" dirty="0">
              <a:solidFill>
                <a:srgbClr val="504C49"/>
              </a:solidFill>
              <a:latin typeface="Source Serif Pro" pitchFamily="34" charset="0"/>
              <a:ea typeface="Source Serif Pro" pitchFamily="34" charset="-122"/>
            </a:endParaRPr>
          </a:p>
        </p:txBody>
      </p:sp>
      <p:sp>
        <p:nvSpPr>
          <p:cNvPr id="11" name="Text 9"/>
          <p:cNvSpPr/>
          <p:nvPr/>
        </p:nvSpPr>
        <p:spPr>
          <a:xfrm>
            <a:off x="7219295" y="2842617"/>
            <a:ext cx="191691" cy="296704"/>
          </a:xfrm>
          <a:prstGeom prst="rect">
            <a:avLst/>
          </a:prstGeom>
          <a:noFill/>
          <a:ln/>
        </p:spPr>
        <p:txBody>
          <a:bodyPr wrap="none" lIns="0" tIns="0" rIns="0" bIns="0" rtlCol="0" anchor="t"/>
          <a:lstStyle/>
          <a:p>
            <a:pPr marL="0" indent="0" algn="ctr">
              <a:lnSpc>
                <a:spcPts val="2300"/>
              </a:lnSpc>
              <a:buNone/>
            </a:pPr>
            <a:endParaRPr lang="en-US" sz="2300" dirty="0"/>
          </a:p>
        </p:txBody>
      </p:sp>
      <p:sp>
        <p:nvSpPr>
          <p:cNvPr id="16" name="Text 14"/>
          <p:cNvSpPr/>
          <p:nvPr/>
        </p:nvSpPr>
        <p:spPr>
          <a:xfrm>
            <a:off x="7222629" y="3732490"/>
            <a:ext cx="185142" cy="296704"/>
          </a:xfrm>
          <a:prstGeom prst="rect">
            <a:avLst/>
          </a:prstGeom>
          <a:noFill/>
          <a:ln/>
        </p:spPr>
        <p:txBody>
          <a:bodyPr wrap="none" lIns="0" tIns="0" rIns="0" bIns="0" rtlCol="0" anchor="t"/>
          <a:lstStyle/>
          <a:p>
            <a:pPr marL="0" indent="0" algn="ctr">
              <a:lnSpc>
                <a:spcPts val="2300"/>
              </a:lnSpc>
              <a:buNone/>
            </a:pPr>
            <a:endParaRPr lang="en-US" sz="2300" dirty="0"/>
          </a:p>
        </p:txBody>
      </p:sp>
      <p:sp>
        <p:nvSpPr>
          <p:cNvPr id="21" name="Text 19"/>
          <p:cNvSpPr/>
          <p:nvPr/>
        </p:nvSpPr>
        <p:spPr>
          <a:xfrm>
            <a:off x="7216319" y="4622483"/>
            <a:ext cx="197644" cy="296704"/>
          </a:xfrm>
          <a:prstGeom prst="rect">
            <a:avLst/>
          </a:prstGeom>
          <a:noFill/>
          <a:ln/>
        </p:spPr>
        <p:txBody>
          <a:bodyPr wrap="none" lIns="0" tIns="0" rIns="0" bIns="0" rtlCol="0" anchor="t"/>
          <a:lstStyle/>
          <a:p>
            <a:pPr marL="0" indent="0" algn="ctr">
              <a:lnSpc>
                <a:spcPts val="2300"/>
              </a:lnSpc>
              <a:buNone/>
            </a:pPr>
            <a:endParaRPr lang="en-US" sz="2300" dirty="0"/>
          </a:p>
        </p:txBody>
      </p:sp>
      <p:sp>
        <p:nvSpPr>
          <p:cNvPr id="26" name="Text 24"/>
          <p:cNvSpPr/>
          <p:nvPr/>
        </p:nvSpPr>
        <p:spPr>
          <a:xfrm>
            <a:off x="7219652" y="5512475"/>
            <a:ext cx="191095" cy="296704"/>
          </a:xfrm>
          <a:prstGeom prst="rect">
            <a:avLst/>
          </a:prstGeom>
          <a:noFill/>
          <a:ln/>
        </p:spPr>
        <p:txBody>
          <a:bodyPr wrap="none" lIns="0" tIns="0" rIns="0" bIns="0" rtlCol="0" anchor="t"/>
          <a:lstStyle/>
          <a:p>
            <a:pPr marL="0" indent="0" algn="ctr">
              <a:lnSpc>
                <a:spcPts val="2300"/>
              </a:lnSpc>
              <a:buNone/>
            </a:pPr>
            <a:endParaRPr lang="en-US" sz="2300" dirty="0"/>
          </a:p>
        </p:txBody>
      </p:sp>
      <p:sp>
        <p:nvSpPr>
          <p:cNvPr id="31" name="Text 29"/>
          <p:cNvSpPr/>
          <p:nvPr/>
        </p:nvSpPr>
        <p:spPr>
          <a:xfrm>
            <a:off x="7218462" y="6402467"/>
            <a:ext cx="193477" cy="296704"/>
          </a:xfrm>
          <a:prstGeom prst="rect">
            <a:avLst/>
          </a:prstGeom>
          <a:noFill/>
          <a:ln/>
        </p:spPr>
        <p:txBody>
          <a:bodyPr wrap="none" lIns="0" tIns="0" rIns="0" bIns="0" rtlCol="0" anchor="t"/>
          <a:lstStyle/>
          <a:p>
            <a:pPr marL="0" indent="0" algn="ctr">
              <a:lnSpc>
                <a:spcPts val="2300"/>
              </a:lnSpc>
              <a:buNone/>
            </a:pPr>
            <a:endParaRPr lang="en-US" sz="2300" dirty="0"/>
          </a:p>
        </p:txBody>
      </p:sp>
      <p:pic>
        <p:nvPicPr>
          <p:cNvPr id="34" name="Image 0" descr="preencoded.png">
            <a:extLst>
              <a:ext uri="{FF2B5EF4-FFF2-40B4-BE49-F238E27FC236}">
                <a16:creationId xmlns:a16="http://schemas.microsoft.com/office/drawing/2014/main" id="{314DF91A-10A3-15BE-14F8-FE79CDC01E96}"/>
              </a:ext>
            </a:extLst>
          </p:cNvPr>
          <p:cNvPicPr>
            <a:picLocks noChangeAspect="1"/>
          </p:cNvPicPr>
          <p:nvPr/>
        </p:nvPicPr>
        <p:blipFill>
          <a:blip r:embed="rId3"/>
          <a:stretch>
            <a:fillRect/>
          </a:stretch>
        </p:blipFill>
        <p:spPr>
          <a:xfrm>
            <a:off x="0" y="7709774"/>
            <a:ext cx="14630400" cy="511134"/>
          </a:xfrm>
          <a:prstGeom prst="rect">
            <a:avLst/>
          </a:prstGeom>
        </p:spPr>
      </p:pic>
    </p:spTree>
    <p:extLst>
      <p:ext uri="{BB962C8B-B14F-4D97-AF65-F5344CB8AC3E}">
        <p14:creationId xmlns:p14="http://schemas.microsoft.com/office/powerpoint/2010/main" val="2692216793"/>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Shape 612"/>
        <p:cNvGrpSpPr/>
        <p:nvPr/>
      </p:nvGrpSpPr>
      <p:grpSpPr>
        <a:xfrm>
          <a:off x="0" y="0"/>
          <a:ext cx="0" cy="0"/>
          <a:chOff x="0" y="0"/>
          <a:chExt cx="0" cy="0"/>
        </a:xfrm>
      </p:grpSpPr>
      <p:pic>
        <p:nvPicPr>
          <p:cNvPr id="613" name="Google Shape;613;p39"/>
          <p:cNvPicPr preferRelativeResize="0"/>
          <p:nvPr/>
        </p:nvPicPr>
        <p:blipFill>
          <a:blip r:embed="rId3">
            <a:alphaModFix/>
          </a:blip>
          <a:stretch>
            <a:fillRect/>
          </a:stretch>
        </p:blipFill>
        <p:spPr>
          <a:xfrm>
            <a:off x="7821951" y="60693"/>
            <a:ext cx="6132600" cy="4554488"/>
          </a:xfrm>
          <a:prstGeom prst="rect">
            <a:avLst/>
          </a:prstGeom>
          <a:noFill/>
          <a:ln>
            <a:noFill/>
          </a:ln>
        </p:spPr>
      </p:pic>
      <p:grpSp>
        <p:nvGrpSpPr>
          <p:cNvPr id="614" name="Google Shape;614;p39"/>
          <p:cNvGrpSpPr/>
          <p:nvPr/>
        </p:nvGrpSpPr>
        <p:grpSpPr>
          <a:xfrm>
            <a:off x="125506" y="0"/>
            <a:ext cx="7696445" cy="7847890"/>
            <a:chOff x="0" y="-9525"/>
            <a:chExt cx="1932453" cy="451160"/>
          </a:xfrm>
        </p:grpSpPr>
        <p:sp>
          <p:nvSpPr>
            <p:cNvPr id="615" name="Google Shape;615;p39"/>
            <p:cNvSpPr/>
            <p:nvPr/>
          </p:nvSpPr>
          <p:spPr>
            <a:xfrm>
              <a:off x="0" y="0"/>
              <a:ext cx="1932453" cy="441635"/>
            </a:xfrm>
            <a:custGeom>
              <a:avLst/>
              <a:gdLst/>
              <a:ahLst/>
              <a:cxnLst/>
              <a:rect l="l" t="t" r="r" b="b"/>
              <a:pathLst>
                <a:path w="1932453" h="441635" extrusionOk="0">
                  <a:moveTo>
                    <a:pt x="30599" y="0"/>
                  </a:moveTo>
                  <a:lnTo>
                    <a:pt x="1901853" y="0"/>
                  </a:lnTo>
                  <a:cubicBezTo>
                    <a:pt x="1918753" y="0"/>
                    <a:pt x="1932453" y="13700"/>
                    <a:pt x="1932453" y="30599"/>
                  </a:cubicBezTo>
                  <a:lnTo>
                    <a:pt x="1932453" y="411036"/>
                  </a:lnTo>
                  <a:cubicBezTo>
                    <a:pt x="1932453" y="427935"/>
                    <a:pt x="1918753" y="441635"/>
                    <a:pt x="1901853" y="441635"/>
                  </a:cubicBezTo>
                  <a:lnTo>
                    <a:pt x="30599" y="441635"/>
                  </a:lnTo>
                  <a:cubicBezTo>
                    <a:pt x="13700" y="441635"/>
                    <a:pt x="0" y="427935"/>
                    <a:pt x="0" y="411036"/>
                  </a:cubicBezTo>
                  <a:lnTo>
                    <a:pt x="0" y="30599"/>
                  </a:lnTo>
                  <a:cubicBezTo>
                    <a:pt x="0" y="13700"/>
                    <a:pt x="13700" y="0"/>
                    <a:pt x="30599" y="0"/>
                  </a:cubicBezTo>
                  <a:close/>
                </a:path>
              </a:pathLst>
            </a:custGeom>
            <a:solidFill>
              <a:srgbClr val="D8E37D"/>
            </a:solidFill>
            <a:ln>
              <a:noFill/>
            </a:ln>
          </p:spPr>
          <p:txBody>
            <a:bodyPr spcFirstLastPara="1" wrap="square" lIns="73140" tIns="73140" rIns="73140" bIns="73140" anchor="ctr" anchorCtr="0">
              <a:noAutofit/>
            </a:bodyPr>
            <a:lstStyle/>
            <a:p>
              <a:endParaRPr sz="1440"/>
            </a:p>
          </p:txBody>
        </p:sp>
        <p:sp>
          <p:nvSpPr>
            <p:cNvPr id="616" name="Google Shape;616;p39"/>
            <p:cNvSpPr txBox="1"/>
            <p:nvPr/>
          </p:nvSpPr>
          <p:spPr>
            <a:xfrm>
              <a:off x="0" y="-9525"/>
              <a:ext cx="1932453" cy="451160"/>
            </a:xfrm>
            <a:prstGeom prst="rect">
              <a:avLst/>
            </a:prstGeom>
            <a:noFill/>
            <a:ln>
              <a:noFill/>
            </a:ln>
          </p:spPr>
          <p:txBody>
            <a:bodyPr spcFirstLastPara="1" wrap="square" lIns="40640" tIns="40640" rIns="40640" bIns="40640" anchor="ctr" anchorCtr="0">
              <a:noAutofit/>
            </a:bodyPr>
            <a:lstStyle/>
            <a:p>
              <a:pPr algn="ctr">
                <a:lnSpc>
                  <a:spcPct val="149055"/>
                </a:lnSpc>
              </a:pPr>
              <a:endParaRPr sz="1440">
                <a:solidFill>
                  <a:schemeClr val="dk1"/>
                </a:solidFill>
                <a:latin typeface="Calibri"/>
                <a:ea typeface="Calibri"/>
                <a:cs typeface="Calibri"/>
                <a:sym typeface="Calibri"/>
              </a:endParaRPr>
            </a:p>
          </p:txBody>
        </p:sp>
      </p:grpSp>
      <p:grpSp>
        <p:nvGrpSpPr>
          <p:cNvPr id="617" name="Google Shape;617;p39"/>
          <p:cNvGrpSpPr/>
          <p:nvPr/>
        </p:nvGrpSpPr>
        <p:grpSpPr>
          <a:xfrm>
            <a:off x="8070574" y="4615175"/>
            <a:ext cx="5869826" cy="1370398"/>
            <a:chOff x="0" y="-9525"/>
            <a:chExt cx="1932453" cy="451160"/>
          </a:xfrm>
        </p:grpSpPr>
        <p:sp>
          <p:nvSpPr>
            <p:cNvPr id="618" name="Google Shape;618;p39"/>
            <p:cNvSpPr/>
            <p:nvPr/>
          </p:nvSpPr>
          <p:spPr>
            <a:xfrm>
              <a:off x="0" y="0"/>
              <a:ext cx="1932453" cy="441635"/>
            </a:xfrm>
            <a:custGeom>
              <a:avLst/>
              <a:gdLst/>
              <a:ahLst/>
              <a:cxnLst/>
              <a:rect l="l" t="t" r="r" b="b"/>
              <a:pathLst>
                <a:path w="1932453" h="441635" extrusionOk="0">
                  <a:moveTo>
                    <a:pt x="30599" y="0"/>
                  </a:moveTo>
                  <a:lnTo>
                    <a:pt x="1901853" y="0"/>
                  </a:lnTo>
                  <a:cubicBezTo>
                    <a:pt x="1918753" y="0"/>
                    <a:pt x="1932453" y="13700"/>
                    <a:pt x="1932453" y="30599"/>
                  </a:cubicBezTo>
                  <a:lnTo>
                    <a:pt x="1932453" y="411036"/>
                  </a:lnTo>
                  <a:cubicBezTo>
                    <a:pt x="1932453" y="427935"/>
                    <a:pt x="1918753" y="441635"/>
                    <a:pt x="1901853" y="441635"/>
                  </a:cubicBezTo>
                  <a:lnTo>
                    <a:pt x="30599" y="441635"/>
                  </a:lnTo>
                  <a:cubicBezTo>
                    <a:pt x="13700" y="441635"/>
                    <a:pt x="0" y="427935"/>
                    <a:pt x="0" y="411036"/>
                  </a:cubicBezTo>
                  <a:lnTo>
                    <a:pt x="0" y="30599"/>
                  </a:lnTo>
                  <a:cubicBezTo>
                    <a:pt x="0" y="13700"/>
                    <a:pt x="13700" y="0"/>
                    <a:pt x="30599" y="0"/>
                  </a:cubicBezTo>
                  <a:close/>
                </a:path>
              </a:pathLst>
            </a:custGeom>
            <a:solidFill>
              <a:srgbClr val="D8E37D"/>
            </a:solidFill>
            <a:ln>
              <a:noFill/>
            </a:ln>
          </p:spPr>
          <p:txBody>
            <a:bodyPr spcFirstLastPara="1" wrap="square" lIns="73140" tIns="73140" rIns="73140" bIns="73140" anchor="ctr" anchorCtr="0">
              <a:noAutofit/>
            </a:bodyPr>
            <a:lstStyle/>
            <a:p>
              <a:endParaRPr sz="1440"/>
            </a:p>
          </p:txBody>
        </p:sp>
        <p:sp>
          <p:nvSpPr>
            <p:cNvPr id="619" name="Google Shape;619;p39"/>
            <p:cNvSpPr txBox="1"/>
            <p:nvPr/>
          </p:nvSpPr>
          <p:spPr>
            <a:xfrm>
              <a:off x="0" y="-9525"/>
              <a:ext cx="1932453" cy="451160"/>
            </a:xfrm>
            <a:prstGeom prst="rect">
              <a:avLst/>
            </a:prstGeom>
            <a:noFill/>
            <a:ln>
              <a:noFill/>
            </a:ln>
          </p:spPr>
          <p:txBody>
            <a:bodyPr spcFirstLastPara="1" wrap="square" lIns="40640" tIns="40640" rIns="40640" bIns="40640" anchor="ctr" anchorCtr="0">
              <a:noAutofit/>
            </a:bodyPr>
            <a:lstStyle/>
            <a:p>
              <a:pPr algn="ctr">
                <a:lnSpc>
                  <a:spcPct val="149055"/>
                </a:lnSpc>
              </a:pPr>
              <a:endParaRPr sz="1440">
                <a:solidFill>
                  <a:schemeClr val="dk1"/>
                </a:solidFill>
                <a:latin typeface="Calibri"/>
                <a:ea typeface="Calibri"/>
                <a:cs typeface="Calibri"/>
                <a:sym typeface="Calibri"/>
              </a:endParaRPr>
            </a:p>
          </p:txBody>
        </p:sp>
      </p:grpSp>
      <p:sp>
        <p:nvSpPr>
          <p:cNvPr id="626" name="Google Shape;626;p39"/>
          <p:cNvSpPr txBox="1"/>
          <p:nvPr/>
        </p:nvSpPr>
        <p:spPr>
          <a:xfrm>
            <a:off x="286871" y="491282"/>
            <a:ext cx="7535080" cy="7312771"/>
          </a:xfrm>
          <a:prstGeom prst="rect">
            <a:avLst/>
          </a:prstGeom>
          <a:noFill/>
          <a:ln>
            <a:noFill/>
          </a:ln>
        </p:spPr>
        <p:txBody>
          <a:bodyPr spcFirstLastPara="1" wrap="square" lIns="0" tIns="0" rIns="0" bIns="0" anchor="t" anchorCtr="0">
            <a:spAutoFit/>
          </a:bodyPr>
          <a:lstStyle/>
          <a:p>
            <a:pPr marL="342900" indent="-342900">
              <a:lnSpc>
                <a:spcPct val="110000"/>
              </a:lnSpc>
              <a:buFont typeface="Arial" panose="020B0604020202020204" pitchFamily="34" charset="0"/>
              <a:buChar char="•"/>
            </a:pPr>
            <a:r>
              <a:rPr lang="uk-UA" sz="2400" dirty="0"/>
              <a:t>Розкажіть, будь ласка, нам про себе як про професіонала. </a:t>
            </a:r>
          </a:p>
          <a:p>
            <a:pPr marL="342900" indent="-342900">
              <a:lnSpc>
                <a:spcPct val="110000"/>
              </a:lnSpc>
              <a:buFont typeface="Arial" panose="020B0604020202020204" pitchFamily="34" charset="0"/>
              <a:buChar char="•"/>
            </a:pPr>
            <a:r>
              <a:rPr lang="uk-UA" sz="2400" dirty="0"/>
              <a:t>Розкажіть про свої обов'язки на попередніх місцях роботи. </a:t>
            </a:r>
          </a:p>
          <a:p>
            <a:pPr marL="342900" indent="-342900">
              <a:lnSpc>
                <a:spcPct val="110000"/>
              </a:lnSpc>
              <a:buFont typeface="Arial" panose="020B0604020202020204" pitchFamily="34" charset="0"/>
              <a:buChar char="•"/>
            </a:pPr>
            <a:r>
              <a:rPr lang="uk-UA" sz="2400" b="1" dirty="0"/>
              <a:t>Якими вашими досягненнями ви особливо пишаєтесь? Чи збігаються вони з очікуваними результатами?</a:t>
            </a:r>
          </a:p>
          <a:p>
            <a:pPr marL="342900" indent="-342900">
              <a:lnSpc>
                <a:spcPct val="110000"/>
              </a:lnSpc>
              <a:buFont typeface="Arial" panose="020B0604020202020204" pitchFamily="34" charset="0"/>
              <a:buChar char="•"/>
            </a:pPr>
            <a:r>
              <a:rPr lang="uk-UA" sz="2400" dirty="0"/>
              <a:t>Наведіть приклад особливо складного завдання, яке вдалося вирішити. </a:t>
            </a:r>
          </a:p>
          <a:p>
            <a:pPr marL="342900" indent="-342900">
              <a:lnSpc>
                <a:spcPct val="110000"/>
              </a:lnSpc>
              <a:buFont typeface="Arial" panose="020B0604020202020204" pitchFamily="34" charset="0"/>
              <a:buChar char="•"/>
            </a:pPr>
            <a:r>
              <a:rPr lang="uk-UA" sz="2400" b="1" dirty="0"/>
              <a:t>Чому ви пішли з попередньої роботи?</a:t>
            </a:r>
          </a:p>
          <a:p>
            <a:pPr marL="342900" indent="-342900">
              <a:lnSpc>
                <a:spcPct val="110000"/>
              </a:lnSpc>
              <a:buFont typeface="Arial" panose="020B0604020202020204" pitchFamily="34" charset="0"/>
              <a:buChar char="•"/>
            </a:pPr>
            <a:r>
              <a:rPr lang="uk-UA" sz="2400" b="1" dirty="0"/>
              <a:t>Що ви можете сказати про ваш попередній колектив?</a:t>
            </a:r>
          </a:p>
          <a:p>
            <a:pPr marL="342900" indent="-342900">
              <a:lnSpc>
                <a:spcPct val="110000"/>
              </a:lnSpc>
              <a:buFont typeface="Arial" panose="020B0604020202020204" pitchFamily="34" charset="0"/>
              <a:buChar char="•"/>
            </a:pPr>
            <a:r>
              <a:rPr lang="uk-UA" sz="2400" dirty="0"/>
              <a:t>Розкажіть про свої сильні та слабкі сторони. </a:t>
            </a:r>
          </a:p>
          <a:p>
            <a:pPr marL="342900" indent="-342900">
              <a:lnSpc>
                <a:spcPct val="110000"/>
              </a:lnSpc>
              <a:buFont typeface="Arial" panose="020B0604020202020204" pitchFamily="34" charset="0"/>
              <a:buChar char="•"/>
            </a:pPr>
            <a:r>
              <a:rPr lang="uk-UA" sz="2400" dirty="0"/>
              <a:t>За що вас особливо поважають? </a:t>
            </a:r>
          </a:p>
          <a:p>
            <a:pPr marL="342900" indent="-342900">
              <a:lnSpc>
                <a:spcPct val="110000"/>
              </a:lnSpc>
              <a:buFont typeface="Arial" panose="020B0604020202020204" pitchFamily="34" charset="0"/>
              <a:buChar char="•"/>
            </a:pPr>
            <a:r>
              <a:rPr lang="uk-UA" sz="2400" dirty="0"/>
              <a:t>Що таке успіх/ураження у вашому розумінні? </a:t>
            </a:r>
          </a:p>
          <a:p>
            <a:pPr marL="342900" indent="-342900">
              <a:lnSpc>
                <a:spcPct val="110000"/>
              </a:lnSpc>
              <a:buFont typeface="Arial" panose="020B0604020202020204" pitchFamily="34" charset="0"/>
              <a:buChar char="•"/>
            </a:pPr>
            <a:r>
              <a:rPr lang="uk-UA" sz="2400" dirty="0"/>
              <a:t>Чому ви вважаєте, що підходите на цю посаду? </a:t>
            </a:r>
          </a:p>
          <a:p>
            <a:pPr marL="342900" indent="-342900">
              <a:lnSpc>
                <a:spcPct val="110000"/>
              </a:lnSpc>
              <a:buFont typeface="Arial" panose="020B0604020202020204" pitchFamily="34" charset="0"/>
              <a:buChar char="•"/>
            </a:pPr>
            <a:r>
              <a:rPr lang="uk-UA" sz="2400" b="1" dirty="0"/>
              <a:t>Які завдання ви ставите перед собою і вирішуватимете протягом першого місяця роботи в нашій компанії? </a:t>
            </a:r>
          </a:p>
        </p:txBody>
      </p:sp>
      <p:sp>
        <p:nvSpPr>
          <p:cNvPr id="627" name="Google Shape;627;p39"/>
          <p:cNvSpPr txBox="1"/>
          <p:nvPr/>
        </p:nvSpPr>
        <p:spPr>
          <a:xfrm>
            <a:off x="9603679" y="4981840"/>
            <a:ext cx="3377520" cy="541687"/>
          </a:xfrm>
          <a:prstGeom prst="rect">
            <a:avLst/>
          </a:prstGeom>
          <a:noFill/>
          <a:ln>
            <a:noFill/>
          </a:ln>
        </p:spPr>
        <p:txBody>
          <a:bodyPr spcFirstLastPara="1" wrap="square" lIns="0" tIns="0" rIns="0" bIns="0" anchor="t" anchorCtr="0">
            <a:spAutoFit/>
          </a:bodyPr>
          <a:lstStyle/>
          <a:p>
            <a:pPr algn="ctr">
              <a:lnSpc>
                <a:spcPct val="110000"/>
              </a:lnSpc>
            </a:pPr>
            <a:r>
              <a:rPr lang="uk-UA" sz="3200" b="1" dirty="0">
                <a:solidFill>
                  <a:srgbClr val="000000"/>
                </a:solidFill>
                <a:latin typeface="Didact Gothic"/>
                <a:ea typeface="Didact Gothic"/>
                <a:cs typeface="Didact Gothic"/>
                <a:sym typeface="Didact Gothic"/>
              </a:rPr>
              <a:t>Базові запитання</a:t>
            </a:r>
            <a:endParaRPr sz="3200" b="1" dirty="0"/>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Shape 612"/>
        <p:cNvGrpSpPr/>
        <p:nvPr/>
      </p:nvGrpSpPr>
      <p:grpSpPr>
        <a:xfrm>
          <a:off x="0" y="0"/>
          <a:ext cx="0" cy="0"/>
          <a:chOff x="0" y="0"/>
          <a:chExt cx="0" cy="0"/>
        </a:xfrm>
      </p:grpSpPr>
      <p:pic>
        <p:nvPicPr>
          <p:cNvPr id="613" name="Google Shape;613;p39"/>
          <p:cNvPicPr preferRelativeResize="0"/>
          <p:nvPr/>
        </p:nvPicPr>
        <p:blipFill>
          <a:blip r:embed="rId3">
            <a:alphaModFix/>
          </a:blip>
          <a:stretch>
            <a:fillRect/>
          </a:stretch>
        </p:blipFill>
        <p:spPr>
          <a:xfrm>
            <a:off x="7821951" y="60693"/>
            <a:ext cx="6132600" cy="4554488"/>
          </a:xfrm>
          <a:prstGeom prst="rect">
            <a:avLst/>
          </a:prstGeom>
          <a:noFill/>
          <a:ln>
            <a:noFill/>
          </a:ln>
        </p:spPr>
      </p:pic>
      <p:grpSp>
        <p:nvGrpSpPr>
          <p:cNvPr id="614" name="Google Shape;614;p39"/>
          <p:cNvGrpSpPr/>
          <p:nvPr/>
        </p:nvGrpSpPr>
        <p:grpSpPr>
          <a:xfrm>
            <a:off x="125506" y="0"/>
            <a:ext cx="7696445" cy="7847890"/>
            <a:chOff x="0" y="-9525"/>
            <a:chExt cx="1932453" cy="451160"/>
          </a:xfrm>
        </p:grpSpPr>
        <p:sp>
          <p:nvSpPr>
            <p:cNvPr id="615" name="Google Shape;615;p39"/>
            <p:cNvSpPr/>
            <p:nvPr/>
          </p:nvSpPr>
          <p:spPr>
            <a:xfrm>
              <a:off x="0" y="0"/>
              <a:ext cx="1932453" cy="441635"/>
            </a:xfrm>
            <a:custGeom>
              <a:avLst/>
              <a:gdLst/>
              <a:ahLst/>
              <a:cxnLst/>
              <a:rect l="l" t="t" r="r" b="b"/>
              <a:pathLst>
                <a:path w="1932453" h="441635" extrusionOk="0">
                  <a:moveTo>
                    <a:pt x="30599" y="0"/>
                  </a:moveTo>
                  <a:lnTo>
                    <a:pt x="1901853" y="0"/>
                  </a:lnTo>
                  <a:cubicBezTo>
                    <a:pt x="1918753" y="0"/>
                    <a:pt x="1932453" y="13700"/>
                    <a:pt x="1932453" y="30599"/>
                  </a:cubicBezTo>
                  <a:lnTo>
                    <a:pt x="1932453" y="411036"/>
                  </a:lnTo>
                  <a:cubicBezTo>
                    <a:pt x="1932453" y="427935"/>
                    <a:pt x="1918753" y="441635"/>
                    <a:pt x="1901853" y="441635"/>
                  </a:cubicBezTo>
                  <a:lnTo>
                    <a:pt x="30599" y="441635"/>
                  </a:lnTo>
                  <a:cubicBezTo>
                    <a:pt x="13700" y="441635"/>
                    <a:pt x="0" y="427935"/>
                    <a:pt x="0" y="411036"/>
                  </a:cubicBezTo>
                  <a:lnTo>
                    <a:pt x="0" y="30599"/>
                  </a:lnTo>
                  <a:cubicBezTo>
                    <a:pt x="0" y="13700"/>
                    <a:pt x="13700" y="0"/>
                    <a:pt x="30599" y="0"/>
                  </a:cubicBezTo>
                  <a:close/>
                </a:path>
              </a:pathLst>
            </a:custGeom>
            <a:solidFill>
              <a:srgbClr val="D8E37D"/>
            </a:solidFill>
            <a:ln>
              <a:noFill/>
            </a:ln>
          </p:spPr>
          <p:txBody>
            <a:bodyPr spcFirstLastPara="1" wrap="square" lIns="73140" tIns="73140" rIns="73140" bIns="73140" anchor="ctr" anchorCtr="0">
              <a:noAutofit/>
            </a:bodyPr>
            <a:lstStyle/>
            <a:p>
              <a:endParaRPr sz="1440"/>
            </a:p>
          </p:txBody>
        </p:sp>
        <p:sp>
          <p:nvSpPr>
            <p:cNvPr id="616" name="Google Shape;616;p39"/>
            <p:cNvSpPr txBox="1"/>
            <p:nvPr/>
          </p:nvSpPr>
          <p:spPr>
            <a:xfrm>
              <a:off x="0" y="-9525"/>
              <a:ext cx="1932453" cy="451160"/>
            </a:xfrm>
            <a:prstGeom prst="rect">
              <a:avLst/>
            </a:prstGeom>
            <a:noFill/>
            <a:ln>
              <a:noFill/>
            </a:ln>
          </p:spPr>
          <p:txBody>
            <a:bodyPr spcFirstLastPara="1" wrap="square" lIns="40640" tIns="40640" rIns="40640" bIns="40640" anchor="ctr" anchorCtr="0">
              <a:noAutofit/>
            </a:bodyPr>
            <a:lstStyle/>
            <a:p>
              <a:pPr algn="ctr">
                <a:lnSpc>
                  <a:spcPct val="149055"/>
                </a:lnSpc>
              </a:pPr>
              <a:endParaRPr sz="1440">
                <a:solidFill>
                  <a:schemeClr val="dk1"/>
                </a:solidFill>
                <a:latin typeface="Calibri"/>
                <a:ea typeface="Calibri"/>
                <a:cs typeface="Calibri"/>
                <a:sym typeface="Calibri"/>
              </a:endParaRPr>
            </a:p>
          </p:txBody>
        </p:sp>
      </p:grpSp>
      <p:grpSp>
        <p:nvGrpSpPr>
          <p:cNvPr id="617" name="Google Shape;617;p39"/>
          <p:cNvGrpSpPr/>
          <p:nvPr/>
        </p:nvGrpSpPr>
        <p:grpSpPr>
          <a:xfrm>
            <a:off x="8070574" y="4615175"/>
            <a:ext cx="5869826" cy="1370398"/>
            <a:chOff x="0" y="-9525"/>
            <a:chExt cx="1932453" cy="451160"/>
          </a:xfrm>
        </p:grpSpPr>
        <p:sp>
          <p:nvSpPr>
            <p:cNvPr id="618" name="Google Shape;618;p39"/>
            <p:cNvSpPr/>
            <p:nvPr/>
          </p:nvSpPr>
          <p:spPr>
            <a:xfrm>
              <a:off x="0" y="0"/>
              <a:ext cx="1932453" cy="441635"/>
            </a:xfrm>
            <a:custGeom>
              <a:avLst/>
              <a:gdLst/>
              <a:ahLst/>
              <a:cxnLst/>
              <a:rect l="l" t="t" r="r" b="b"/>
              <a:pathLst>
                <a:path w="1932453" h="441635" extrusionOk="0">
                  <a:moveTo>
                    <a:pt x="30599" y="0"/>
                  </a:moveTo>
                  <a:lnTo>
                    <a:pt x="1901853" y="0"/>
                  </a:lnTo>
                  <a:cubicBezTo>
                    <a:pt x="1918753" y="0"/>
                    <a:pt x="1932453" y="13700"/>
                    <a:pt x="1932453" y="30599"/>
                  </a:cubicBezTo>
                  <a:lnTo>
                    <a:pt x="1932453" y="411036"/>
                  </a:lnTo>
                  <a:cubicBezTo>
                    <a:pt x="1932453" y="427935"/>
                    <a:pt x="1918753" y="441635"/>
                    <a:pt x="1901853" y="441635"/>
                  </a:cubicBezTo>
                  <a:lnTo>
                    <a:pt x="30599" y="441635"/>
                  </a:lnTo>
                  <a:cubicBezTo>
                    <a:pt x="13700" y="441635"/>
                    <a:pt x="0" y="427935"/>
                    <a:pt x="0" y="411036"/>
                  </a:cubicBezTo>
                  <a:lnTo>
                    <a:pt x="0" y="30599"/>
                  </a:lnTo>
                  <a:cubicBezTo>
                    <a:pt x="0" y="13700"/>
                    <a:pt x="13700" y="0"/>
                    <a:pt x="30599" y="0"/>
                  </a:cubicBezTo>
                  <a:close/>
                </a:path>
              </a:pathLst>
            </a:custGeom>
            <a:solidFill>
              <a:srgbClr val="D8E37D"/>
            </a:solidFill>
            <a:ln>
              <a:noFill/>
            </a:ln>
          </p:spPr>
          <p:txBody>
            <a:bodyPr spcFirstLastPara="1" wrap="square" lIns="73140" tIns="73140" rIns="73140" bIns="73140" anchor="ctr" anchorCtr="0">
              <a:noAutofit/>
            </a:bodyPr>
            <a:lstStyle/>
            <a:p>
              <a:endParaRPr sz="1440"/>
            </a:p>
          </p:txBody>
        </p:sp>
        <p:sp>
          <p:nvSpPr>
            <p:cNvPr id="619" name="Google Shape;619;p39"/>
            <p:cNvSpPr txBox="1"/>
            <p:nvPr/>
          </p:nvSpPr>
          <p:spPr>
            <a:xfrm>
              <a:off x="0" y="-9525"/>
              <a:ext cx="1932453" cy="451160"/>
            </a:xfrm>
            <a:prstGeom prst="rect">
              <a:avLst/>
            </a:prstGeom>
            <a:noFill/>
            <a:ln>
              <a:noFill/>
            </a:ln>
          </p:spPr>
          <p:txBody>
            <a:bodyPr spcFirstLastPara="1" wrap="square" lIns="40640" tIns="40640" rIns="40640" bIns="40640" anchor="ctr" anchorCtr="0">
              <a:noAutofit/>
            </a:bodyPr>
            <a:lstStyle/>
            <a:p>
              <a:pPr algn="ctr">
                <a:lnSpc>
                  <a:spcPct val="149055"/>
                </a:lnSpc>
              </a:pPr>
              <a:endParaRPr sz="1440">
                <a:solidFill>
                  <a:schemeClr val="dk1"/>
                </a:solidFill>
                <a:latin typeface="Calibri"/>
                <a:ea typeface="Calibri"/>
                <a:cs typeface="Calibri"/>
                <a:sym typeface="Calibri"/>
              </a:endParaRPr>
            </a:p>
          </p:txBody>
        </p:sp>
      </p:grpSp>
      <p:sp>
        <p:nvSpPr>
          <p:cNvPr id="626" name="Google Shape;626;p39"/>
          <p:cNvSpPr txBox="1"/>
          <p:nvPr/>
        </p:nvSpPr>
        <p:spPr>
          <a:xfrm>
            <a:off x="304800" y="263875"/>
            <a:ext cx="7517151" cy="7719036"/>
          </a:xfrm>
          <a:prstGeom prst="rect">
            <a:avLst/>
          </a:prstGeom>
          <a:noFill/>
          <a:ln>
            <a:noFill/>
          </a:ln>
        </p:spPr>
        <p:txBody>
          <a:bodyPr spcFirstLastPara="1" wrap="square" lIns="0" tIns="0" rIns="0" bIns="0" anchor="t" anchorCtr="0">
            <a:spAutoFit/>
          </a:bodyPr>
          <a:lstStyle/>
          <a:p>
            <a:pPr marL="342900" indent="-342900">
              <a:lnSpc>
                <a:spcPct val="110000"/>
              </a:lnSpc>
              <a:buFont typeface="Arial" panose="020B0604020202020204" pitchFamily="34" charset="0"/>
              <a:buChar char="•"/>
            </a:pPr>
            <a:r>
              <a:rPr lang="uk-UA" sz="2400" dirty="0"/>
              <a:t>Розкажіть про свої плани на цій позиції у нашій компанії. </a:t>
            </a:r>
          </a:p>
          <a:p>
            <a:pPr marL="342900" indent="-342900">
              <a:lnSpc>
                <a:spcPct val="110000"/>
              </a:lnSpc>
              <a:buFont typeface="Arial" panose="020B0604020202020204" pitchFamily="34" charset="0"/>
              <a:buChar char="•"/>
            </a:pPr>
            <a:r>
              <a:rPr lang="uk-UA" sz="2400" dirty="0"/>
              <a:t>Опишіть п'ять рис вашого ідеального керівника. </a:t>
            </a:r>
          </a:p>
          <a:p>
            <a:pPr marL="342900" indent="-342900">
              <a:lnSpc>
                <a:spcPct val="110000"/>
              </a:lnSpc>
              <a:buFont typeface="Arial" panose="020B0604020202020204" pitchFamily="34" charset="0"/>
              <a:buChar char="•"/>
            </a:pPr>
            <a:r>
              <a:rPr lang="uk-UA" sz="2400" dirty="0"/>
              <a:t>Як на вашу думку розвиватиметься ваша професія та сфера діяльності загалом (гарне питання при доборі інженерів, ІТ-фахівців чи представників інших високотехнологічних галузей). </a:t>
            </a:r>
          </a:p>
          <a:p>
            <a:pPr marL="342900" indent="-342900">
              <a:lnSpc>
                <a:spcPct val="110000"/>
              </a:lnSpc>
              <a:buFont typeface="Arial" panose="020B0604020202020204" pitchFamily="34" charset="0"/>
              <a:buChar char="•"/>
            </a:pPr>
            <a:r>
              <a:rPr lang="uk-UA" sz="2400" dirty="0"/>
              <a:t>Як розвиваєте себе </a:t>
            </a:r>
            <a:r>
              <a:rPr lang="uk-UA" sz="2400" dirty="0" err="1"/>
              <a:t>професійно</a:t>
            </a:r>
            <a:r>
              <a:rPr lang="uk-UA" sz="2400" dirty="0"/>
              <a:t>? </a:t>
            </a:r>
          </a:p>
          <a:p>
            <a:pPr marL="342900" indent="-342900">
              <a:lnSpc>
                <a:spcPct val="110000"/>
              </a:lnSpc>
              <a:buFont typeface="Arial" panose="020B0604020202020204" pitchFamily="34" charset="0"/>
              <a:buChar char="•"/>
            </a:pPr>
            <a:r>
              <a:rPr lang="uk-UA" sz="2400" dirty="0"/>
              <a:t>Що плануєте зробити для свого зростання найближчим часом? </a:t>
            </a:r>
          </a:p>
          <a:p>
            <a:pPr marL="342900" indent="-342900">
              <a:lnSpc>
                <a:spcPct val="110000"/>
              </a:lnSpc>
              <a:buFont typeface="Arial" panose="020B0604020202020204" pitchFamily="34" charset="0"/>
              <a:buChar char="•"/>
            </a:pPr>
            <a:r>
              <a:rPr lang="uk-UA" sz="2400" dirty="0"/>
              <a:t>Що ви робитимете, якщо необхідно швидко адаптуватися до змін у вашій сфері? </a:t>
            </a:r>
          </a:p>
          <a:p>
            <a:pPr marL="342900" indent="-342900">
              <a:lnSpc>
                <a:spcPct val="110000"/>
              </a:lnSpc>
              <a:buFont typeface="Arial" panose="020B0604020202020204" pitchFamily="34" charset="0"/>
              <a:buChar char="•"/>
            </a:pPr>
            <a:r>
              <a:rPr lang="uk-UA" sz="2400" dirty="0"/>
              <a:t>Що ви знаєте про нашу компанію? </a:t>
            </a:r>
          </a:p>
          <a:p>
            <a:pPr marL="342900" indent="-342900">
              <a:lnSpc>
                <a:spcPct val="110000"/>
              </a:lnSpc>
              <a:buFont typeface="Arial" panose="020B0604020202020204" pitchFamily="34" charset="0"/>
              <a:buChar char="•"/>
            </a:pPr>
            <a:r>
              <a:rPr lang="uk-UA" sz="2400" dirty="0"/>
              <a:t>Що вас приваблює саме у цій роботі? </a:t>
            </a:r>
          </a:p>
          <a:p>
            <a:pPr marL="342900" indent="-342900">
              <a:lnSpc>
                <a:spcPct val="110000"/>
              </a:lnSpc>
              <a:buFont typeface="Arial" panose="020B0604020202020204" pitchFamily="34" charset="0"/>
              <a:buChar char="•"/>
            </a:pPr>
            <a:r>
              <a:rPr lang="uk-UA" sz="2400" dirty="0"/>
              <a:t>Опишіть випадок, коли ви не зуміли розібратися в завданні з першого разу. </a:t>
            </a:r>
          </a:p>
          <a:p>
            <a:pPr marL="342900" indent="-342900">
              <a:lnSpc>
                <a:spcPct val="110000"/>
              </a:lnSpc>
              <a:buFont typeface="Arial" panose="020B0604020202020204" pitchFamily="34" charset="0"/>
              <a:buChar char="•"/>
            </a:pPr>
            <a:r>
              <a:rPr lang="uk-UA" sz="2400" dirty="0"/>
              <a:t>Які знайомства/заходи (за вашим напрямком) справили на вас найбільше враження? </a:t>
            </a:r>
          </a:p>
          <a:p>
            <a:pPr marL="342900" indent="-342900">
              <a:lnSpc>
                <a:spcPct val="110000"/>
              </a:lnSpc>
              <a:buFont typeface="Arial" panose="020B0604020202020204" pitchFamily="34" charset="0"/>
              <a:buChar char="•"/>
            </a:pPr>
            <a:r>
              <a:rPr lang="uk-UA" sz="2400" dirty="0"/>
              <a:t>Як ви ухвалюєте важливі рішення?   …</a:t>
            </a:r>
            <a:endParaRPr lang="uk-UA" sz="1440" dirty="0"/>
          </a:p>
        </p:txBody>
      </p:sp>
      <p:sp>
        <p:nvSpPr>
          <p:cNvPr id="627" name="Google Shape;627;p39"/>
          <p:cNvSpPr txBox="1"/>
          <p:nvPr/>
        </p:nvSpPr>
        <p:spPr>
          <a:xfrm>
            <a:off x="9603679" y="4981840"/>
            <a:ext cx="3377520" cy="541687"/>
          </a:xfrm>
          <a:prstGeom prst="rect">
            <a:avLst/>
          </a:prstGeom>
          <a:noFill/>
          <a:ln>
            <a:noFill/>
          </a:ln>
        </p:spPr>
        <p:txBody>
          <a:bodyPr spcFirstLastPara="1" wrap="square" lIns="0" tIns="0" rIns="0" bIns="0" anchor="t" anchorCtr="0">
            <a:spAutoFit/>
          </a:bodyPr>
          <a:lstStyle/>
          <a:p>
            <a:pPr algn="ctr">
              <a:lnSpc>
                <a:spcPct val="110000"/>
              </a:lnSpc>
            </a:pPr>
            <a:r>
              <a:rPr lang="uk-UA" sz="3200" b="1" dirty="0">
                <a:solidFill>
                  <a:srgbClr val="000000"/>
                </a:solidFill>
                <a:latin typeface="Didact Gothic"/>
                <a:ea typeface="Didact Gothic"/>
                <a:cs typeface="Didact Gothic"/>
                <a:sym typeface="Didact Gothic"/>
              </a:rPr>
              <a:t>Базові запитання</a:t>
            </a:r>
            <a:endParaRPr sz="3200" b="1" dirty="0"/>
          </a:p>
        </p:txBody>
      </p:sp>
    </p:spTree>
    <p:extLst>
      <p:ext uri="{BB962C8B-B14F-4D97-AF65-F5344CB8AC3E}">
        <p14:creationId xmlns:p14="http://schemas.microsoft.com/office/powerpoint/2010/main" val="53679422"/>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Shape 555"/>
        <p:cNvGrpSpPr/>
        <p:nvPr/>
      </p:nvGrpSpPr>
      <p:grpSpPr>
        <a:xfrm>
          <a:off x="0" y="0"/>
          <a:ext cx="0" cy="0"/>
          <a:chOff x="0" y="0"/>
          <a:chExt cx="0" cy="0"/>
        </a:xfrm>
      </p:grpSpPr>
      <p:pic>
        <p:nvPicPr>
          <p:cNvPr id="556" name="Google Shape;556;p36"/>
          <p:cNvPicPr preferRelativeResize="0"/>
          <p:nvPr/>
        </p:nvPicPr>
        <p:blipFill>
          <a:blip r:embed="rId3">
            <a:alphaModFix/>
          </a:blip>
          <a:stretch>
            <a:fillRect/>
          </a:stretch>
        </p:blipFill>
        <p:spPr>
          <a:xfrm>
            <a:off x="5564860" y="2333058"/>
            <a:ext cx="3500680" cy="4350565"/>
          </a:xfrm>
          <a:prstGeom prst="rect">
            <a:avLst/>
          </a:prstGeom>
          <a:noFill/>
          <a:ln>
            <a:noFill/>
          </a:ln>
        </p:spPr>
      </p:pic>
      <p:sp>
        <p:nvSpPr>
          <p:cNvPr id="557" name="Google Shape;557;p36"/>
          <p:cNvSpPr txBox="1"/>
          <p:nvPr/>
        </p:nvSpPr>
        <p:spPr>
          <a:xfrm>
            <a:off x="834200" y="213361"/>
            <a:ext cx="12961920" cy="2326791"/>
          </a:xfrm>
          <a:prstGeom prst="rect">
            <a:avLst/>
          </a:prstGeom>
          <a:noFill/>
          <a:ln>
            <a:noFill/>
          </a:ln>
        </p:spPr>
        <p:txBody>
          <a:bodyPr spcFirstLastPara="1" wrap="square" lIns="0" tIns="0" rIns="0" bIns="0" anchor="t" anchorCtr="0">
            <a:spAutoFit/>
          </a:bodyPr>
          <a:lstStyle/>
          <a:p>
            <a:pPr algn="ctr">
              <a:lnSpc>
                <a:spcPct val="126000"/>
              </a:lnSpc>
            </a:pPr>
            <a:r>
              <a:rPr lang="uk-UA" sz="6000" b="1" dirty="0">
                <a:solidFill>
                  <a:srgbClr val="7789EF"/>
                </a:solidFill>
                <a:cs typeface="Catamaran"/>
              </a:rPr>
              <a:t>ПЕРЕВАГИ ПРИЄДНАННЯ ДО НАШОЇ КОМАНДИ</a:t>
            </a:r>
            <a:endParaRPr sz="6000" b="1" dirty="0">
              <a:solidFill>
                <a:srgbClr val="7789EF"/>
              </a:solidFill>
              <a:cs typeface="Catamaran"/>
            </a:endParaRPr>
          </a:p>
        </p:txBody>
      </p:sp>
      <p:grpSp>
        <p:nvGrpSpPr>
          <p:cNvPr id="558" name="Google Shape;558;p36"/>
          <p:cNvGrpSpPr/>
          <p:nvPr/>
        </p:nvGrpSpPr>
        <p:grpSpPr>
          <a:xfrm>
            <a:off x="565200" y="2197380"/>
            <a:ext cx="4683416" cy="2211897"/>
            <a:chOff x="0" y="-9525"/>
            <a:chExt cx="1541865" cy="728197"/>
          </a:xfrm>
        </p:grpSpPr>
        <p:sp>
          <p:nvSpPr>
            <p:cNvPr id="559" name="Google Shape;559;p36"/>
            <p:cNvSpPr/>
            <p:nvPr/>
          </p:nvSpPr>
          <p:spPr>
            <a:xfrm>
              <a:off x="0" y="0"/>
              <a:ext cx="1541865" cy="718672"/>
            </a:xfrm>
            <a:custGeom>
              <a:avLst/>
              <a:gdLst/>
              <a:ahLst/>
              <a:cxnLst/>
              <a:rect l="l" t="t" r="r" b="b"/>
              <a:pathLst>
                <a:path w="1541865" h="718672" extrusionOk="0">
                  <a:moveTo>
                    <a:pt x="38351" y="0"/>
                  </a:moveTo>
                  <a:lnTo>
                    <a:pt x="1503515" y="0"/>
                  </a:lnTo>
                  <a:cubicBezTo>
                    <a:pt x="1524695" y="0"/>
                    <a:pt x="1541865" y="17170"/>
                    <a:pt x="1541865" y="38351"/>
                  </a:cubicBezTo>
                  <a:lnTo>
                    <a:pt x="1541865" y="680321"/>
                  </a:lnTo>
                  <a:cubicBezTo>
                    <a:pt x="1541865" y="701501"/>
                    <a:pt x="1524695" y="718672"/>
                    <a:pt x="1503515" y="718672"/>
                  </a:cubicBezTo>
                  <a:lnTo>
                    <a:pt x="38351" y="718672"/>
                  </a:lnTo>
                  <a:cubicBezTo>
                    <a:pt x="17170" y="718672"/>
                    <a:pt x="0" y="701501"/>
                    <a:pt x="0" y="680321"/>
                  </a:cubicBezTo>
                  <a:lnTo>
                    <a:pt x="0" y="38351"/>
                  </a:lnTo>
                  <a:cubicBezTo>
                    <a:pt x="0" y="17170"/>
                    <a:pt x="17170" y="0"/>
                    <a:pt x="38351" y="0"/>
                  </a:cubicBezTo>
                  <a:close/>
                </a:path>
              </a:pathLst>
            </a:custGeom>
            <a:solidFill>
              <a:srgbClr val="FFFFFF"/>
            </a:solidFill>
            <a:ln>
              <a:noFill/>
            </a:ln>
          </p:spPr>
          <p:txBody>
            <a:bodyPr spcFirstLastPara="1" wrap="square" lIns="73140" tIns="73140" rIns="73140" bIns="73140" anchor="ctr" anchorCtr="0">
              <a:noAutofit/>
            </a:bodyPr>
            <a:lstStyle/>
            <a:p>
              <a:endParaRPr sz="1440"/>
            </a:p>
          </p:txBody>
        </p:sp>
        <p:sp>
          <p:nvSpPr>
            <p:cNvPr id="560" name="Google Shape;560;p36"/>
            <p:cNvSpPr txBox="1"/>
            <p:nvPr/>
          </p:nvSpPr>
          <p:spPr>
            <a:xfrm>
              <a:off x="0" y="-9525"/>
              <a:ext cx="1541865" cy="728197"/>
            </a:xfrm>
            <a:prstGeom prst="rect">
              <a:avLst/>
            </a:prstGeom>
            <a:noFill/>
            <a:ln>
              <a:noFill/>
            </a:ln>
          </p:spPr>
          <p:txBody>
            <a:bodyPr spcFirstLastPara="1" wrap="square" lIns="40640" tIns="40640" rIns="40640" bIns="40640" anchor="ctr" anchorCtr="0">
              <a:noAutofit/>
            </a:bodyPr>
            <a:lstStyle/>
            <a:p>
              <a:pPr algn="ctr">
                <a:lnSpc>
                  <a:spcPct val="149055"/>
                </a:lnSpc>
              </a:pPr>
              <a:endParaRPr sz="1440">
                <a:solidFill>
                  <a:schemeClr val="dk1"/>
                </a:solidFill>
                <a:latin typeface="Calibri"/>
                <a:ea typeface="Calibri"/>
                <a:cs typeface="Calibri"/>
                <a:sym typeface="Calibri"/>
              </a:endParaRPr>
            </a:p>
          </p:txBody>
        </p:sp>
      </p:grpSp>
      <p:grpSp>
        <p:nvGrpSpPr>
          <p:cNvPr id="561" name="Google Shape;561;p36"/>
          <p:cNvGrpSpPr/>
          <p:nvPr/>
        </p:nvGrpSpPr>
        <p:grpSpPr>
          <a:xfrm>
            <a:off x="9428948" y="2214426"/>
            <a:ext cx="4683416" cy="2211897"/>
            <a:chOff x="0" y="-9525"/>
            <a:chExt cx="1541865" cy="728197"/>
          </a:xfrm>
        </p:grpSpPr>
        <p:sp>
          <p:nvSpPr>
            <p:cNvPr id="562" name="Google Shape;562;p36"/>
            <p:cNvSpPr/>
            <p:nvPr/>
          </p:nvSpPr>
          <p:spPr>
            <a:xfrm>
              <a:off x="0" y="0"/>
              <a:ext cx="1541865" cy="718672"/>
            </a:xfrm>
            <a:custGeom>
              <a:avLst/>
              <a:gdLst/>
              <a:ahLst/>
              <a:cxnLst/>
              <a:rect l="l" t="t" r="r" b="b"/>
              <a:pathLst>
                <a:path w="1541865" h="718672" extrusionOk="0">
                  <a:moveTo>
                    <a:pt x="38351" y="0"/>
                  </a:moveTo>
                  <a:lnTo>
                    <a:pt x="1503515" y="0"/>
                  </a:lnTo>
                  <a:cubicBezTo>
                    <a:pt x="1524695" y="0"/>
                    <a:pt x="1541865" y="17170"/>
                    <a:pt x="1541865" y="38351"/>
                  </a:cubicBezTo>
                  <a:lnTo>
                    <a:pt x="1541865" y="680321"/>
                  </a:lnTo>
                  <a:cubicBezTo>
                    <a:pt x="1541865" y="701501"/>
                    <a:pt x="1524695" y="718672"/>
                    <a:pt x="1503515" y="718672"/>
                  </a:cubicBezTo>
                  <a:lnTo>
                    <a:pt x="38351" y="718672"/>
                  </a:lnTo>
                  <a:cubicBezTo>
                    <a:pt x="17170" y="718672"/>
                    <a:pt x="0" y="701501"/>
                    <a:pt x="0" y="680321"/>
                  </a:cubicBezTo>
                  <a:lnTo>
                    <a:pt x="0" y="38351"/>
                  </a:lnTo>
                  <a:cubicBezTo>
                    <a:pt x="0" y="17170"/>
                    <a:pt x="17170" y="0"/>
                    <a:pt x="38351" y="0"/>
                  </a:cubicBezTo>
                  <a:close/>
                </a:path>
              </a:pathLst>
            </a:custGeom>
            <a:solidFill>
              <a:srgbClr val="FFFFFF"/>
            </a:solidFill>
            <a:ln>
              <a:noFill/>
            </a:ln>
          </p:spPr>
          <p:txBody>
            <a:bodyPr spcFirstLastPara="1" wrap="square" lIns="73140" tIns="73140" rIns="73140" bIns="73140" anchor="ctr" anchorCtr="0">
              <a:noAutofit/>
            </a:bodyPr>
            <a:lstStyle/>
            <a:p>
              <a:endParaRPr sz="1440"/>
            </a:p>
          </p:txBody>
        </p:sp>
        <p:sp>
          <p:nvSpPr>
            <p:cNvPr id="563" name="Google Shape;563;p36"/>
            <p:cNvSpPr txBox="1"/>
            <p:nvPr/>
          </p:nvSpPr>
          <p:spPr>
            <a:xfrm>
              <a:off x="0" y="-9525"/>
              <a:ext cx="1541865" cy="728197"/>
            </a:xfrm>
            <a:prstGeom prst="rect">
              <a:avLst/>
            </a:prstGeom>
            <a:noFill/>
            <a:ln>
              <a:noFill/>
            </a:ln>
          </p:spPr>
          <p:txBody>
            <a:bodyPr spcFirstLastPara="1" wrap="square" lIns="40640" tIns="40640" rIns="40640" bIns="40640" anchor="ctr" anchorCtr="0">
              <a:noAutofit/>
            </a:bodyPr>
            <a:lstStyle/>
            <a:p>
              <a:pPr algn="ctr">
                <a:lnSpc>
                  <a:spcPct val="149055"/>
                </a:lnSpc>
              </a:pPr>
              <a:endParaRPr sz="1440">
                <a:solidFill>
                  <a:schemeClr val="dk1"/>
                </a:solidFill>
                <a:latin typeface="Calibri"/>
                <a:ea typeface="Calibri"/>
                <a:cs typeface="Calibri"/>
                <a:sym typeface="Calibri"/>
              </a:endParaRPr>
            </a:p>
          </p:txBody>
        </p:sp>
      </p:grpSp>
      <p:grpSp>
        <p:nvGrpSpPr>
          <p:cNvPr id="564" name="Google Shape;564;p36"/>
          <p:cNvGrpSpPr/>
          <p:nvPr/>
        </p:nvGrpSpPr>
        <p:grpSpPr>
          <a:xfrm>
            <a:off x="565200" y="5194744"/>
            <a:ext cx="4683416" cy="2211897"/>
            <a:chOff x="0" y="-9525"/>
            <a:chExt cx="1541865" cy="728197"/>
          </a:xfrm>
        </p:grpSpPr>
        <p:sp>
          <p:nvSpPr>
            <p:cNvPr id="565" name="Google Shape;565;p36"/>
            <p:cNvSpPr/>
            <p:nvPr/>
          </p:nvSpPr>
          <p:spPr>
            <a:xfrm>
              <a:off x="0" y="0"/>
              <a:ext cx="1541865" cy="718672"/>
            </a:xfrm>
            <a:custGeom>
              <a:avLst/>
              <a:gdLst/>
              <a:ahLst/>
              <a:cxnLst/>
              <a:rect l="l" t="t" r="r" b="b"/>
              <a:pathLst>
                <a:path w="1541865" h="718672" extrusionOk="0">
                  <a:moveTo>
                    <a:pt x="38351" y="0"/>
                  </a:moveTo>
                  <a:lnTo>
                    <a:pt x="1503515" y="0"/>
                  </a:lnTo>
                  <a:cubicBezTo>
                    <a:pt x="1524695" y="0"/>
                    <a:pt x="1541865" y="17170"/>
                    <a:pt x="1541865" y="38351"/>
                  </a:cubicBezTo>
                  <a:lnTo>
                    <a:pt x="1541865" y="680321"/>
                  </a:lnTo>
                  <a:cubicBezTo>
                    <a:pt x="1541865" y="701501"/>
                    <a:pt x="1524695" y="718672"/>
                    <a:pt x="1503515" y="718672"/>
                  </a:cubicBezTo>
                  <a:lnTo>
                    <a:pt x="38351" y="718672"/>
                  </a:lnTo>
                  <a:cubicBezTo>
                    <a:pt x="17170" y="718672"/>
                    <a:pt x="0" y="701501"/>
                    <a:pt x="0" y="680321"/>
                  </a:cubicBezTo>
                  <a:lnTo>
                    <a:pt x="0" y="38351"/>
                  </a:lnTo>
                  <a:cubicBezTo>
                    <a:pt x="0" y="17170"/>
                    <a:pt x="17170" y="0"/>
                    <a:pt x="38351" y="0"/>
                  </a:cubicBezTo>
                  <a:close/>
                </a:path>
              </a:pathLst>
            </a:custGeom>
            <a:solidFill>
              <a:srgbClr val="FFFFFF"/>
            </a:solidFill>
            <a:ln>
              <a:noFill/>
            </a:ln>
          </p:spPr>
          <p:txBody>
            <a:bodyPr spcFirstLastPara="1" wrap="square" lIns="73140" tIns="73140" rIns="73140" bIns="73140" anchor="ctr" anchorCtr="0">
              <a:noAutofit/>
            </a:bodyPr>
            <a:lstStyle/>
            <a:p>
              <a:endParaRPr sz="1440"/>
            </a:p>
          </p:txBody>
        </p:sp>
        <p:sp>
          <p:nvSpPr>
            <p:cNvPr id="566" name="Google Shape;566;p36"/>
            <p:cNvSpPr txBox="1"/>
            <p:nvPr/>
          </p:nvSpPr>
          <p:spPr>
            <a:xfrm>
              <a:off x="0" y="-9525"/>
              <a:ext cx="1541865" cy="728197"/>
            </a:xfrm>
            <a:prstGeom prst="rect">
              <a:avLst/>
            </a:prstGeom>
            <a:noFill/>
            <a:ln>
              <a:noFill/>
            </a:ln>
          </p:spPr>
          <p:txBody>
            <a:bodyPr spcFirstLastPara="1" wrap="square" lIns="40640" tIns="40640" rIns="40640" bIns="40640" anchor="ctr" anchorCtr="0">
              <a:noAutofit/>
            </a:bodyPr>
            <a:lstStyle/>
            <a:p>
              <a:pPr algn="ctr">
                <a:lnSpc>
                  <a:spcPct val="149055"/>
                </a:lnSpc>
              </a:pPr>
              <a:endParaRPr sz="1440">
                <a:solidFill>
                  <a:schemeClr val="dk1"/>
                </a:solidFill>
                <a:latin typeface="Calibri"/>
                <a:ea typeface="Calibri"/>
                <a:cs typeface="Calibri"/>
                <a:sym typeface="Calibri"/>
              </a:endParaRPr>
            </a:p>
          </p:txBody>
        </p:sp>
      </p:grpSp>
      <p:grpSp>
        <p:nvGrpSpPr>
          <p:cNvPr id="567" name="Google Shape;567;p36"/>
          <p:cNvGrpSpPr/>
          <p:nvPr/>
        </p:nvGrpSpPr>
        <p:grpSpPr>
          <a:xfrm>
            <a:off x="9385581" y="5194744"/>
            <a:ext cx="4683416" cy="2211897"/>
            <a:chOff x="0" y="-9525"/>
            <a:chExt cx="1541865" cy="728197"/>
          </a:xfrm>
        </p:grpSpPr>
        <p:sp>
          <p:nvSpPr>
            <p:cNvPr id="568" name="Google Shape;568;p36"/>
            <p:cNvSpPr/>
            <p:nvPr/>
          </p:nvSpPr>
          <p:spPr>
            <a:xfrm>
              <a:off x="0" y="0"/>
              <a:ext cx="1541865" cy="718672"/>
            </a:xfrm>
            <a:custGeom>
              <a:avLst/>
              <a:gdLst/>
              <a:ahLst/>
              <a:cxnLst/>
              <a:rect l="l" t="t" r="r" b="b"/>
              <a:pathLst>
                <a:path w="1541865" h="718672" extrusionOk="0">
                  <a:moveTo>
                    <a:pt x="38351" y="0"/>
                  </a:moveTo>
                  <a:lnTo>
                    <a:pt x="1503515" y="0"/>
                  </a:lnTo>
                  <a:cubicBezTo>
                    <a:pt x="1524695" y="0"/>
                    <a:pt x="1541865" y="17170"/>
                    <a:pt x="1541865" y="38351"/>
                  </a:cubicBezTo>
                  <a:lnTo>
                    <a:pt x="1541865" y="680321"/>
                  </a:lnTo>
                  <a:cubicBezTo>
                    <a:pt x="1541865" y="701501"/>
                    <a:pt x="1524695" y="718672"/>
                    <a:pt x="1503515" y="718672"/>
                  </a:cubicBezTo>
                  <a:lnTo>
                    <a:pt x="38351" y="718672"/>
                  </a:lnTo>
                  <a:cubicBezTo>
                    <a:pt x="17170" y="718672"/>
                    <a:pt x="0" y="701501"/>
                    <a:pt x="0" y="680321"/>
                  </a:cubicBezTo>
                  <a:lnTo>
                    <a:pt x="0" y="38351"/>
                  </a:lnTo>
                  <a:cubicBezTo>
                    <a:pt x="0" y="17170"/>
                    <a:pt x="17170" y="0"/>
                    <a:pt x="38351" y="0"/>
                  </a:cubicBezTo>
                  <a:close/>
                </a:path>
              </a:pathLst>
            </a:custGeom>
            <a:solidFill>
              <a:srgbClr val="FFFFFF"/>
            </a:solidFill>
            <a:ln>
              <a:noFill/>
            </a:ln>
          </p:spPr>
          <p:txBody>
            <a:bodyPr spcFirstLastPara="1" wrap="square" lIns="73140" tIns="73140" rIns="73140" bIns="73140" anchor="ctr" anchorCtr="0">
              <a:noAutofit/>
            </a:bodyPr>
            <a:lstStyle/>
            <a:p>
              <a:endParaRPr sz="1440"/>
            </a:p>
          </p:txBody>
        </p:sp>
        <p:sp>
          <p:nvSpPr>
            <p:cNvPr id="569" name="Google Shape;569;p36"/>
            <p:cNvSpPr txBox="1"/>
            <p:nvPr/>
          </p:nvSpPr>
          <p:spPr>
            <a:xfrm>
              <a:off x="0" y="-9525"/>
              <a:ext cx="1541865" cy="728197"/>
            </a:xfrm>
            <a:prstGeom prst="rect">
              <a:avLst/>
            </a:prstGeom>
            <a:noFill/>
            <a:ln>
              <a:noFill/>
            </a:ln>
          </p:spPr>
          <p:txBody>
            <a:bodyPr spcFirstLastPara="1" wrap="square" lIns="40640" tIns="40640" rIns="40640" bIns="40640" anchor="ctr" anchorCtr="0">
              <a:noAutofit/>
            </a:bodyPr>
            <a:lstStyle/>
            <a:p>
              <a:pPr algn="ctr">
                <a:lnSpc>
                  <a:spcPct val="149055"/>
                </a:lnSpc>
              </a:pPr>
              <a:endParaRPr sz="1440">
                <a:solidFill>
                  <a:schemeClr val="dk1"/>
                </a:solidFill>
                <a:latin typeface="Calibri"/>
                <a:ea typeface="Calibri"/>
                <a:cs typeface="Calibri"/>
                <a:sym typeface="Calibri"/>
              </a:endParaRPr>
            </a:p>
          </p:txBody>
        </p:sp>
      </p:grpSp>
      <p:sp>
        <p:nvSpPr>
          <p:cNvPr id="570" name="Google Shape;570;p36"/>
          <p:cNvSpPr txBox="1"/>
          <p:nvPr/>
        </p:nvSpPr>
        <p:spPr>
          <a:xfrm>
            <a:off x="1124475" y="3166425"/>
            <a:ext cx="3881110" cy="398892"/>
          </a:xfrm>
          <a:prstGeom prst="rect">
            <a:avLst/>
          </a:prstGeom>
          <a:noFill/>
          <a:ln>
            <a:noFill/>
          </a:ln>
        </p:spPr>
        <p:txBody>
          <a:bodyPr spcFirstLastPara="1" wrap="square" lIns="0" tIns="0" rIns="0" bIns="0" anchor="t" anchorCtr="0">
            <a:spAutoFit/>
          </a:bodyPr>
          <a:lstStyle/>
          <a:p>
            <a:pPr algn="ctr">
              <a:lnSpc>
                <a:spcPct val="108001"/>
              </a:lnSpc>
            </a:pPr>
            <a:r>
              <a:rPr lang="uk-UA" sz="2310" b="1" dirty="0">
                <a:solidFill>
                  <a:srgbClr val="7789EF"/>
                </a:solidFill>
                <a:cs typeface="Catamaran"/>
              </a:rPr>
              <a:t>ВИГОДИ ДЛЯ ПРАЦІВНИКА</a:t>
            </a:r>
            <a:endParaRPr sz="2310" b="1" dirty="0">
              <a:solidFill>
                <a:srgbClr val="7789EF"/>
              </a:solidFill>
              <a:latin typeface="Catamaran"/>
              <a:cs typeface="Catamaran"/>
            </a:endParaRPr>
          </a:p>
        </p:txBody>
      </p:sp>
      <p:sp>
        <p:nvSpPr>
          <p:cNvPr id="571" name="Google Shape;571;p36"/>
          <p:cNvSpPr txBox="1"/>
          <p:nvPr/>
        </p:nvSpPr>
        <p:spPr>
          <a:xfrm>
            <a:off x="9786734" y="2502100"/>
            <a:ext cx="3881110" cy="383951"/>
          </a:xfrm>
          <a:prstGeom prst="rect">
            <a:avLst/>
          </a:prstGeom>
          <a:noFill/>
          <a:ln>
            <a:noFill/>
          </a:ln>
        </p:spPr>
        <p:txBody>
          <a:bodyPr spcFirstLastPara="1" wrap="square" lIns="0" tIns="0" rIns="0" bIns="0" anchor="t" anchorCtr="0">
            <a:spAutoFit/>
          </a:bodyPr>
          <a:lstStyle/>
          <a:p>
            <a:pPr algn="ctr">
              <a:lnSpc>
                <a:spcPct val="108001"/>
              </a:lnSpc>
            </a:pPr>
            <a:r>
              <a:rPr lang="uk-UA" sz="2310" b="1" dirty="0">
                <a:solidFill>
                  <a:srgbClr val="7789EF"/>
                </a:solidFill>
                <a:latin typeface="Catamaran"/>
                <a:ea typeface="Catamaran"/>
                <a:cs typeface="Catamaran"/>
                <a:sym typeface="Catamaran"/>
              </a:rPr>
              <a:t>ПІЛЬГИ ДЛЯ ПРАЦІВНИКІВ</a:t>
            </a:r>
            <a:endParaRPr sz="1440" dirty="0"/>
          </a:p>
        </p:txBody>
      </p:sp>
      <p:sp>
        <p:nvSpPr>
          <p:cNvPr id="573" name="Google Shape;573;p36"/>
          <p:cNvSpPr txBox="1"/>
          <p:nvPr/>
        </p:nvSpPr>
        <p:spPr>
          <a:xfrm>
            <a:off x="3624305" y="3922824"/>
            <a:ext cx="3881110" cy="398892"/>
          </a:xfrm>
          <a:prstGeom prst="rect">
            <a:avLst/>
          </a:prstGeom>
          <a:noFill/>
          <a:ln>
            <a:noFill/>
          </a:ln>
        </p:spPr>
        <p:txBody>
          <a:bodyPr spcFirstLastPara="1" wrap="square" lIns="0" tIns="0" rIns="0" bIns="0" anchor="t" anchorCtr="0">
            <a:spAutoFit/>
          </a:bodyPr>
          <a:lstStyle/>
          <a:p>
            <a:pPr algn="ctr">
              <a:lnSpc>
                <a:spcPct val="108001"/>
              </a:lnSpc>
            </a:pPr>
            <a:r>
              <a:rPr lang="uk-UA" sz="2310" b="1" dirty="0">
                <a:solidFill>
                  <a:srgbClr val="7789EF"/>
                </a:solidFill>
                <a:cs typeface="Catamaran"/>
              </a:rPr>
              <a:t>БАЛАНС РОБОТА-ЖИТТЯ</a:t>
            </a:r>
            <a:endParaRPr sz="2310" b="1" dirty="0">
              <a:solidFill>
                <a:srgbClr val="7789EF"/>
              </a:solidFill>
              <a:cs typeface="Catamaran"/>
            </a:endParaRPr>
          </a:p>
        </p:txBody>
      </p:sp>
      <p:sp>
        <p:nvSpPr>
          <p:cNvPr id="576" name="Google Shape;576;p36"/>
          <p:cNvSpPr txBox="1"/>
          <p:nvPr/>
        </p:nvSpPr>
        <p:spPr>
          <a:xfrm>
            <a:off x="565200" y="5043907"/>
            <a:ext cx="4999660" cy="2991588"/>
          </a:xfrm>
          <a:prstGeom prst="rect">
            <a:avLst/>
          </a:prstGeom>
          <a:noFill/>
          <a:ln>
            <a:noFill/>
          </a:ln>
        </p:spPr>
        <p:txBody>
          <a:bodyPr spcFirstLastPara="1" wrap="square" lIns="0" tIns="0" rIns="0" bIns="0" anchor="t" anchorCtr="0">
            <a:spAutoFit/>
          </a:bodyPr>
          <a:lstStyle/>
          <a:p>
            <a:pPr algn="ctr">
              <a:lnSpc>
                <a:spcPct val="120000"/>
              </a:lnSpc>
            </a:pPr>
            <a:r>
              <a:rPr lang="uk-UA" dirty="0">
                <a:solidFill>
                  <a:srgbClr val="504C49"/>
                </a:solidFill>
                <a:latin typeface="Source Serif Pro" pitchFamily="34" charset="0"/>
                <a:ea typeface="Source Serif Pro" pitchFamily="34" charset="-122"/>
              </a:rPr>
              <a:t>Будь-яка співбесіда передбачає підбиття підсумків – у звіті, де має бути зафіксована принаймні базова інформація: </a:t>
            </a:r>
          </a:p>
          <a:p>
            <a:pPr marL="285750" indent="-285750" algn="just">
              <a:lnSpc>
                <a:spcPct val="120000"/>
              </a:lnSpc>
              <a:buFont typeface="Arial" panose="020B0604020202020204" pitchFamily="34" charset="0"/>
              <a:buChar char="•"/>
            </a:pPr>
            <a:r>
              <a:rPr lang="uk-UA" dirty="0">
                <a:solidFill>
                  <a:srgbClr val="504C49"/>
                </a:solidFill>
                <a:latin typeface="Source Serif Pro" pitchFamily="34" charset="0"/>
                <a:ea typeface="Source Serif Pro" pitchFamily="34" charset="-122"/>
              </a:rPr>
              <a:t>ПІБ кандидата </a:t>
            </a:r>
          </a:p>
          <a:p>
            <a:pPr marL="285750" indent="-285750" algn="just">
              <a:lnSpc>
                <a:spcPct val="120000"/>
              </a:lnSpc>
              <a:buFont typeface="Arial" panose="020B0604020202020204" pitchFamily="34" charset="0"/>
              <a:buChar char="•"/>
            </a:pPr>
            <a:r>
              <a:rPr lang="uk-UA" dirty="0">
                <a:solidFill>
                  <a:srgbClr val="504C49"/>
                </a:solidFill>
                <a:latin typeface="Source Serif Pro" pitchFamily="34" charset="0"/>
                <a:ea typeface="Source Serif Pro" pitchFamily="34" charset="-122"/>
              </a:rPr>
              <a:t>посада </a:t>
            </a:r>
          </a:p>
          <a:p>
            <a:pPr marL="285750" indent="-285750" algn="just">
              <a:lnSpc>
                <a:spcPct val="120000"/>
              </a:lnSpc>
              <a:buFont typeface="Arial" panose="020B0604020202020204" pitchFamily="34" charset="0"/>
              <a:buChar char="•"/>
            </a:pPr>
            <a:r>
              <a:rPr lang="uk-UA" dirty="0">
                <a:solidFill>
                  <a:srgbClr val="504C49"/>
                </a:solidFill>
                <a:latin typeface="Source Serif Pro" pitchFamily="34" charset="0"/>
                <a:ea typeface="Source Serif Pro" pitchFamily="34" charset="-122"/>
              </a:rPr>
              <a:t>дата та час співбесіди </a:t>
            </a:r>
          </a:p>
          <a:p>
            <a:pPr marL="285750" indent="-285750" algn="just">
              <a:lnSpc>
                <a:spcPct val="120000"/>
              </a:lnSpc>
              <a:buFont typeface="Arial" panose="020B0604020202020204" pitchFamily="34" charset="0"/>
              <a:buChar char="•"/>
            </a:pPr>
            <a:r>
              <a:rPr lang="uk-UA" dirty="0">
                <a:solidFill>
                  <a:srgbClr val="504C49"/>
                </a:solidFill>
                <a:latin typeface="Source Serif Pro" pitchFamily="34" charset="0"/>
                <a:ea typeface="Source Serif Pro" pitchFamily="34" charset="-122"/>
              </a:rPr>
              <a:t>загальні висновки (</a:t>
            </a:r>
            <a:r>
              <a:rPr lang="uk-UA" dirty="0" err="1">
                <a:solidFill>
                  <a:srgbClr val="504C49"/>
                </a:solidFill>
                <a:latin typeface="Source Serif Pro" pitchFamily="34" charset="0"/>
                <a:ea typeface="Source Serif Pro" pitchFamily="34" charset="-122"/>
              </a:rPr>
              <a:t>хард</a:t>
            </a:r>
            <a:r>
              <a:rPr lang="uk-UA" dirty="0">
                <a:solidFill>
                  <a:srgbClr val="504C49"/>
                </a:solidFill>
                <a:latin typeface="Source Serif Pro" pitchFamily="34" charset="0"/>
                <a:ea typeface="Source Serif Pro" pitchFamily="34" charset="-122"/>
              </a:rPr>
              <a:t> та </a:t>
            </a:r>
            <a:r>
              <a:rPr lang="uk-UA" dirty="0" err="1">
                <a:solidFill>
                  <a:srgbClr val="504C49"/>
                </a:solidFill>
                <a:latin typeface="Source Serif Pro" pitchFamily="34" charset="0"/>
                <a:ea typeface="Source Serif Pro" pitchFamily="34" charset="-122"/>
              </a:rPr>
              <a:t>софт</a:t>
            </a:r>
            <a:r>
              <a:rPr lang="uk-UA" dirty="0">
                <a:solidFill>
                  <a:srgbClr val="504C49"/>
                </a:solidFill>
                <a:latin typeface="Source Serif Pro" pitchFamily="34" charset="0"/>
                <a:ea typeface="Source Serif Pro" pitchFamily="34" charset="-122"/>
              </a:rPr>
              <a:t> </a:t>
            </a:r>
            <a:r>
              <a:rPr lang="uk-UA" dirty="0" err="1">
                <a:solidFill>
                  <a:srgbClr val="504C49"/>
                </a:solidFill>
                <a:latin typeface="Source Serif Pro" pitchFamily="34" charset="0"/>
                <a:ea typeface="Source Serif Pro" pitchFamily="34" charset="-122"/>
              </a:rPr>
              <a:t>скіли</a:t>
            </a:r>
            <a:r>
              <a:rPr lang="uk-UA" dirty="0">
                <a:solidFill>
                  <a:srgbClr val="504C49"/>
                </a:solidFill>
                <a:latin typeface="Source Serif Pro" pitchFamily="34" charset="0"/>
                <a:ea typeface="Source Serif Pro" pitchFamily="34" charset="-122"/>
              </a:rPr>
              <a:t>, загальне враження про кандидата, мотивація, рекомендації тощо).</a:t>
            </a:r>
            <a:endParaRPr dirty="0">
              <a:solidFill>
                <a:srgbClr val="504C49"/>
              </a:solidFill>
              <a:latin typeface="Source Serif Pro" pitchFamily="34" charset="0"/>
              <a:ea typeface="Source Serif Pro" pitchFamily="34" charset="-122"/>
            </a:endParaRPr>
          </a:p>
        </p:txBody>
      </p:sp>
      <p:sp>
        <p:nvSpPr>
          <p:cNvPr id="577" name="Google Shape;577;p36"/>
          <p:cNvSpPr txBox="1"/>
          <p:nvPr/>
        </p:nvSpPr>
        <p:spPr>
          <a:xfrm>
            <a:off x="9666844" y="3922824"/>
            <a:ext cx="4445520" cy="3988784"/>
          </a:xfrm>
          <a:prstGeom prst="rect">
            <a:avLst/>
          </a:prstGeom>
          <a:noFill/>
          <a:ln>
            <a:noFill/>
          </a:ln>
        </p:spPr>
        <p:txBody>
          <a:bodyPr spcFirstLastPara="1" wrap="square" lIns="0" tIns="0" rIns="0" bIns="0" anchor="t" anchorCtr="0">
            <a:spAutoFit/>
          </a:bodyPr>
          <a:lstStyle/>
          <a:p>
            <a:pPr algn="ctr">
              <a:lnSpc>
                <a:spcPct val="120000"/>
              </a:lnSpc>
            </a:pPr>
            <a:r>
              <a:rPr lang="uk-UA" dirty="0">
                <a:solidFill>
                  <a:srgbClr val="504C49"/>
                </a:solidFill>
                <a:latin typeface="Source Serif Pro" pitchFamily="34" charset="0"/>
                <a:ea typeface="Source Serif Pro" pitchFamily="34" charset="-122"/>
              </a:rPr>
              <a:t>Варто фіксувати все, що впливає на оцінну характеристику потенційного співробітника та допоможе сформувати фінальну думку. А всю необхідну інформацію щодо кандидатів зручно збирати та зберігати в автоматизованій системі для </a:t>
            </a:r>
            <a:r>
              <a:rPr lang="uk-UA" dirty="0" err="1">
                <a:solidFill>
                  <a:srgbClr val="504C49"/>
                </a:solidFill>
                <a:latin typeface="Source Serif Pro" pitchFamily="34" charset="0"/>
                <a:ea typeface="Source Serif Pro" pitchFamily="34" charset="-122"/>
              </a:rPr>
              <a:t>рекрутингу</a:t>
            </a:r>
            <a:r>
              <a:rPr lang="uk-UA" dirty="0">
                <a:solidFill>
                  <a:srgbClr val="504C49"/>
                </a:solidFill>
                <a:latin typeface="Source Serif Pro" pitchFamily="34" charset="0"/>
                <a:ea typeface="Source Serif Pro" pitchFamily="34" charset="-122"/>
              </a:rPr>
              <a:t> – зокрема, це значно спрощує роботу при порівнянні кандидатів, переведенні їх з етапу на етап та систематизації інформації у разі, якщо з вакансією працює кілька </a:t>
            </a:r>
            <a:r>
              <a:rPr lang="uk-UA" dirty="0" err="1">
                <a:solidFill>
                  <a:srgbClr val="504C49"/>
                </a:solidFill>
                <a:latin typeface="Source Serif Pro" pitchFamily="34" charset="0"/>
                <a:ea typeface="Source Serif Pro" pitchFamily="34" charset="-122"/>
              </a:rPr>
              <a:t>рекрутерів</a:t>
            </a:r>
            <a:r>
              <a:rPr lang="uk-UA" dirty="0">
                <a:solidFill>
                  <a:srgbClr val="504C49"/>
                </a:solidFill>
                <a:latin typeface="Source Serif Pro" pitchFamily="34" charset="0"/>
                <a:ea typeface="Source Serif Pro" pitchFamily="34" charset="-122"/>
              </a:rPr>
              <a:t>.</a:t>
            </a:r>
            <a:endParaRPr dirty="0">
              <a:solidFill>
                <a:srgbClr val="504C49"/>
              </a:solidFill>
              <a:latin typeface="Source Serif Pro" pitchFamily="34" charset="0"/>
              <a:ea typeface="Source Serif Pro" pitchFamily="34" charset="-122"/>
            </a:endParaRPr>
          </a:p>
        </p:txBody>
      </p:sp>
      <p:sp>
        <p:nvSpPr>
          <p:cNvPr id="2" name="Google Shape;375;p25">
            <a:extLst>
              <a:ext uri="{FF2B5EF4-FFF2-40B4-BE49-F238E27FC236}">
                <a16:creationId xmlns:a16="http://schemas.microsoft.com/office/drawing/2014/main" id="{81022898-A264-DD54-DFC6-C47B377495AA}"/>
              </a:ext>
            </a:extLst>
          </p:cNvPr>
          <p:cNvSpPr/>
          <p:nvPr/>
        </p:nvSpPr>
        <p:spPr>
          <a:xfrm>
            <a:off x="-19846" y="4862131"/>
            <a:ext cx="834200" cy="705167"/>
          </a:xfrm>
          <a:custGeom>
            <a:avLst/>
            <a:gdLst/>
            <a:ahLst/>
            <a:cxnLst/>
            <a:rect l="l" t="t" r="r" b="b"/>
            <a:pathLst>
              <a:path w="1582815" h="1430289" extrusionOk="0">
                <a:moveTo>
                  <a:pt x="0" y="0"/>
                </a:moveTo>
                <a:lnTo>
                  <a:pt x="1582815" y="0"/>
                </a:lnTo>
                <a:lnTo>
                  <a:pt x="1582815" y="1430289"/>
                </a:lnTo>
                <a:lnTo>
                  <a:pt x="0" y="1430289"/>
                </a:lnTo>
                <a:lnTo>
                  <a:pt x="0" y="0"/>
                </a:lnTo>
                <a:close/>
              </a:path>
            </a:pathLst>
          </a:custGeom>
          <a:blipFill rotWithShape="1">
            <a:blip r:embed="rId4">
              <a:alphaModFix/>
            </a:blip>
            <a:stretch>
              <a:fillRect/>
            </a:stretch>
          </a:blipFill>
          <a:ln>
            <a:noFill/>
          </a:ln>
        </p:spPr>
      </p:sp>
      <p:sp>
        <p:nvSpPr>
          <p:cNvPr id="3" name="Google Shape;375;p25">
            <a:extLst>
              <a:ext uri="{FF2B5EF4-FFF2-40B4-BE49-F238E27FC236}">
                <a16:creationId xmlns:a16="http://schemas.microsoft.com/office/drawing/2014/main" id="{C1633621-2B75-6DF3-C2A8-67BCA211F8DA}"/>
              </a:ext>
            </a:extLst>
          </p:cNvPr>
          <p:cNvSpPr/>
          <p:nvPr/>
        </p:nvSpPr>
        <p:spPr>
          <a:xfrm>
            <a:off x="9065540" y="3817686"/>
            <a:ext cx="834200" cy="705167"/>
          </a:xfrm>
          <a:custGeom>
            <a:avLst/>
            <a:gdLst/>
            <a:ahLst/>
            <a:cxnLst/>
            <a:rect l="l" t="t" r="r" b="b"/>
            <a:pathLst>
              <a:path w="1582815" h="1430289" extrusionOk="0">
                <a:moveTo>
                  <a:pt x="0" y="0"/>
                </a:moveTo>
                <a:lnTo>
                  <a:pt x="1582815" y="0"/>
                </a:lnTo>
                <a:lnTo>
                  <a:pt x="1582815" y="1430289"/>
                </a:lnTo>
                <a:lnTo>
                  <a:pt x="0" y="1430289"/>
                </a:lnTo>
                <a:lnTo>
                  <a:pt x="0" y="0"/>
                </a:lnTo>
                <a:close/>
              </a:path>
            </a:pathLst>
          </a:custGeom>
          <a:blipFill rotWithShape="1">
            <a:blip r:embed="rId4">
              <a:alphaModFix/>
            </a:blip>
            <a:stretch>
              <a:fillRect/>
            </a:stretch>
          </a:blipFill>
          <a:ln>
            <a:noFill/>
          </a:ln>
        </p:spPr>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Shape 407"/>
        <p:cNvGrpSpPr/>
        <p:nvPr/>
      </p:nvGrpSpPr>
      <p:grpSpPr>
        <a:xfrm>
          <a:off x="0" y="0"/>
          <a:ext cx="0" cy="0"/>
          <a:chOff x="0" y="0"/>
          <a:chExt cx="0" cy="0"/>
        </a:xfrm>
      </p:grpSpPr>
      <p:sp>
        <p:nvSpPr>
          <p:cNvPr id="408" name="Google Shape;408;p27"/>
          <p:cNvSpPr/>
          <p:nvPr/>
        </p:nvSpPr>
        <p:spPr>
          <a:xfrm>
            <a:off x="-6431861" y="1847290"/>
            <a:ext cx="10789267" cy="10789267"/>
          </a:xfrm>
          <a:custGeom>
            <a:avLst/>
            <a:gdLst/>
            <a:ahLst/>
            <a:cxnLst/>
            <a:rect l="l" t="t" r="r" b="b"/>
            <a:pathLst>
              <a:path w="812800" h="812800" extrusionOk="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a:ln>
            <a:noFill/>
          </a:ln>
        </p:spPr>
        <p:txBody>
          <a:bodyPr spcFirstLastPara="1" wrap="square" lIns="73140" tIns="73140" rIns="73140" bIns="73140" anchor="ctr" anchorCtr="0">
            <a:noAutofit/>
          </a:bodyPr>
          <a:lstStyle/>
          <a:p>
            <a:endParaRPr sz="1440"/>
          </a:p>
        </p:txBody>
      </p:sp>
      <p:pic>
        <p:nvPicPr>
          <p:cNvPr id="409" name="Google Shape;409;p27"/>
          <p:cNvPicPr preferRelativeResize="0"/>
          <p:nvPr/>
        </p:nvPicPr>
        <p:blipFill>
          <a:blip r:embed="rId3">
            <a:alphaModFix/>
          </a:blip>
          <a:stretch>
            <a:fillRect/>
          </a:stretch>
        </p:blipFill>
        <p:spPr>
          <a:xfrm>
            <a:off x="593380" y="2546640"/>
            <a:ext cx="6503660" cy="4859988"/>
          </a:xfrm>
          <a:prstGeom prst="rect">
            <a:avLst/>
          </a:prstGeom>
          <a:noFill/>
          <a:ln>
            <a:noFill/>
          </a:ln>
        </p:spPr>
      </p:pic>
      <p:sp>
        <p:nvSpPr>
          <p:cNvPr id="410" name="Google Shape;410;p27"/>
          <p:cNvSpPr/>
          <p:nvPr/>
        </p:nvSpPr>
        <p:spPr>
          <a:xfrm>
            <a:off x="8077474" y="2290759"/>
            <a:ext cx="1225845" cy="1225845"/>
          </a:xfrm>
          <a:custGeom>
            <a:avLst/>
            <a:gdLst/>
            <a:ahLst/>
            <a:cxnLst/>
            <a:rect l="l" t="t" r="r" b="b"/>
            <a:pathLst>
              <a:path w="812800" h="812800" extrusionOk="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a:ln>
            <a:noFill/>
          </a:ln>
        </p:spPr>
        <p:txBody>
          <a:bodyPr spcFirstLastPara="1" wrap="square" lIns="73140" tIns="73140" rIns="73140" bIns="73140" anchor="ctr" anchorCtr="0">
            <a:noAutofit/>
          </a:bodyPr>
          <a:lstStyle/>
          <a:p>
            <a:endParaRPr sz="1440"/>
          </a:p>
        </p:txBody>
      </p:sp>
      <p:sp>
        <p:nvSpPr>
          <p:cNvPr id="411" name="Google Shape;411;p27"/>
          <p:cNvSpPr/>
          <p:nvPr/>
        </p:nvSpPr>
        <p:spPr>
          <a:xfrm>
            <a:off x="8077474" y="4211319"/>
            <a:ext cx="1225845" cy="1225845"/>
          </a:xfrm>
          <a:custGeom>
            <a:avLst/>
            <a:gdLst/>
            <a:ahLst/>
            <a:cxnLst/>
            <a:rect l="l" t="t" r="r" b="b"/>
            <a:pathLst>
              <a:path w="812800" h="812800" extrusionOk="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a:ln>
            <a:noFill/>
          </a:ln>
        </p:spPr>
        <p:txBody>
          <a:bodyPr spcFirstLastPara="1" wrap="square" lIns="73140" tIns="73140" rIns="73140" bIns="73140" anchor="ctr" anchorCtr="0">
            <a:noAutofit/>
          </a:bodyPr>
          <a:lstStyle/>
          <a:p>
            <a:endParaRPr sz="1440"/>
          </a:p>
        </p:txBody>
      </p:sp>
      <p:sp>
        <p:nvSpPr>
          <p:cNvPr id="412" name="Google Shape;412;p27"/>
          <p:cNvSpPr/>
          <p:nvPr/>
        </p:nvSpPr>
        <p:spPr>
          <a:xfrm>
            <a:off x="8077475" y="6130584"/>
            <a:ext cx="1225833" cy="1225833"/>
          </a:xfrm>
          <a:custGeom>
            <a:avLst/>
            <a:gdLst/>
            <a:ahLst/>
            <a:cxnLst/>
            <a:rect l="l" t="t" r="r" b="b"/>
            <a:pathLst>
              <a:path w="812800" h="812800" extrusionOk="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a:ln>
            <a:noFill/>
          </a:ln>
        </p:spPr>
        <p:txBody>
          <a:bodyPr spcFirstLastPara="1" wrap="square" lIns="73140" tIns="73140" rIns="73140" bIns="73140" anchor="ctr" anchorCtr="0">
            <a:noAutofit/>
          </a:bodyPr>
          <a:lstStyle/>
          <a:p>
            <a:endParaRPr sz="1440"/>
          </a:p>
        </p:txBody>
      </p:sp>
      <p:sp>
        <p:nvSpPr>
          <p:cNvPr id="413" name="Google Shape;413;p27"/>
          <p:cNvSpPr txBox="1"/>
          <p:nvPr/>
        </p:nvSpPr>
        <p:spPr>
          <a:xfrm>
            <a:off x="822960" y="574282"/>
            <a:ext cx="12984480" cy="1396088"/>
          </a:xfrm>
          <a:prstGeom prst="rect">
            <a:avLst/>
          </a:prstGeom>
          <a:noFill/>
          <a:ln>
            <a:noFill/>
          </a:ln>
        </p:spPr>
        <p:txBody>
          <a:bodyPr spcFirstLastPara="1" wrap="square" lIns="0" tIns="0" rIns="0" bIns="0" anchor="t" anchorCtr="0">
            <a:spAutoFit/>
          </a:bodyPr>
          <a:lstStyle/>
          <a:p>
            <a:pPr algn="ctr">
              <a:lnSpc>
                <a:spcPct val="126000"/>
              </a:lnSpc>
            </a:pPr>
            <a:r>
              <a:rPr lang="uk-UA" sz="7200" b="1" dirty="0">
                <a:solidFill>
                  <a:srgbClr val="7789EF"/>
                </a:solidFill>
                <a:cs typeface="Catamaran"/>
                <a:sym typeface="Catamaran"/>
              </a:rPr>
              <a:t>ЛАЙФХАКИ</a:t>
            </a:r>
            <a:endParaRPr sz="7200" b="1" dirty="0">
              <a:solidFill>
                <a:srgbClr val="7789EF"/>
              </a:solidFill>
              <a:cs typeface="Catamaran"/>
            </a:endParaRPr>
          </a:p>
        </p:txBody>
      </p:sp>
      <p:sp>
        <p:nvSpPr>
          <p:cNvPr id="417" name="Google Shape;417;p27"/>
          <p:cNvSpPr txBox="1"/>
          <p:nvPr/>
        </p:nvSpPr>
        <p:spPr>
          <a:xfrm>
            <a:off x="7213276" y="2877078"/>
            <a:ext cx="6769871" cy="1828193"/>
          </a:xfrm>
          <a:prstGeom prst="rect">
            <a:avLst/>
          </a:prstGeom>
          <a:noFill/>
          <a:ln>
            <a:noFill/>
          </a:ln>
        </p:spPr>
        <p:txBody>
          <a:bodyPr spcFirstLastPara="1" wrap="square" lIns="0" tIns="0" rIns="0" bIns="0" anchor="t" anchorCtr="0">
            <a:spAutoFit/>
          </a:bodyPr>
          <a:lstStyle/>
          <a:p>
            <a:pPr algn="just">
              <a:lnSpc>
                <a:spcPct val="110000"/>
              </a:lnSpc>
            </a:pPr>
            <a:r>
              <a:rPr lang="uk-UA" dirty="0">
                <a:solidFill>
                  <a:srgbClr val="504C49"/>
                </a:solidFill>
                <a:latin typeface="Source Serif Pro" pitchFamily="34" charset="0"/>
                <a:ea typeface="Source Serif Pro" pitchFamily="34" charset="-122"/>
              </a:rPr>
              <a:t>Ви зможете визначити, де і як змінюється інтонація людини, вловити моменти, коли вона відводить погляд, робить паузу чи вагається. Навчившись помічати ці особливості поведінки, ви зможете переривати співрозмовника і ставити йому додаткові, детальніші питання ситуаціях, коли він вагався чи поводився підозріло.</a:t>
            </a:r>
            <a:endParaRPr dirty="0">
              <a:solidFill>
                <a:srgbClr val="504C49"/>
              </a:solidFill>
              <a:latin typeface="Source Serif Pro" pitchFamily="34" charset="0"/>
              <a:ea typeface="Source Serif Pro" pitchFamily="34" charset="-122"/>
            </a:endParaRPr>
          </a:p>
        </p:txBody>
      </p:sp>
      <p:sp>
        <p:nvSpPr>
          <p:cNvPr id="418" name="Google Shape;418;p27"/>
          <p:cNvSpPr txBox="1"/>
          <p:nvPr/>
        </p:nvSpPr>
        <p:spPr>
          <a:xfrm>
            <a:off x="7213277" y="5681318"/>
            <a:ext cx="6769872" cy="2437590"/>
          </a:xfrm>
          <a:prstGeom prst="rect">
            <a:avLst/>
          </a:prstGeom>
          <a:noFill/>
          <a:ln>
            <a:noFill/>
          </a:ln>
        </p:spPr>
        <p:txBody>
          <a:bodyPr spcFirstLastPara="1" wrap="square" lIns="0" tIns="0" rIns="0" bIns="0" anchor="t" anchorCtr="0">
            <a:spAutoFit/>
          </a:bodyPr>
          <a:lstStyle/>
          <a:p>
            <a:pPr algn="just">
              <a:lnSpc>
                <a:spcPct val="110000"/>
              </a:lnSpc>
            </a:pPr>
            <a:r>
              <a:rPr lang="uk-UA" dirty="0">
                <a:solidFill>
                  <a:srgbClr val="504C49"/>
                </a:solidFill>
                <a:latin typeface="Source Serif Pro" pitchFamily="34" charset="0"/>
                <a:ea typeface="Source Serif Pro" pitchFamily="34" charset="-122"/>
              </a:rPr>
              <a:t>Вважається, що для складання повного враження про людину потрібно, щоб вона зустрілася з трьома різними людьми з компанії у трьох різних місцях та протягом трьох часових відрізків. Інтерв'юери повинні розповісти, як поводилася людина на кожній зустрічі, і виділити особливості поведінки. Цей метод навряд чи </a:t>
            </a:r>
            <a:r>
              <a:rPr lang="uk-UA" dirty="0" err="1">
                <a:solidFill>
                  <a:srgbClr val="504C49"/>
                </a:solidFill>
                <a:latin typeface="Source Serif Pro" pitchFamily="34" charset="0"/>
                <a:ea typeface="Source Serif Pro" pitchFamily="34" charset="-122"/>
              </a:rPr>
              <a:t>підійде</a:t>
            </a:r>
            <a:r>
              <a:rPr lang="uk-UA" dirty="0">
                <a:solidFill>
                  <a:srgbClr val="504C49"/>
                </a:solidFill>
                <a:latin typeface="Source Serif Pro" pitchFamily="34" charset="0"/>
                <a:ea typeface="Source Serif Pro" pitchFamily="34" charset="-122"/>
              </a:rPr>
              <a:t>, якщо ви шукаєте звичайного продавця, але добре спрацює, якщо ви знаходитесь в пошуках менеджера.</a:t>
            </a:r>
            <a:endParaRPr dirty="0">
              <a:solidFill>
                <a:srgbClr val="504C49"/>
              </a:solidFill>
              <a:latin typeface="Source Serif Pro" pitchFamily="34" charset="0"/>
              <a:ea typeface="Source Serif Pro" pitchFamily="34" charset="-122"/>
            </a:endParaRPr>
          </a:p>
        </p:txBody>
      </p:sp>
      <p:sp>
        <p:nvSpPr>
          <p:cNvPr id="420" name="Google Shape;420;p27"/>
          <p:cNvSpPr txBox="1"/>
          <p:nvPr/>
        </p:nvSpPr>
        <p:spPr>
          <a:xfrm>
            <a:off x="7213277" y="2419534"/>
            <a:ext cx="6503660" cy="443198"/>
          </a:xfrm>
          <a:prstGeom prst="rect">
            <a:avLst/>
          </a:prstGeom>
          <a:noFill/>
          <a:ln>
            <a:noFill/>
          </a:ln>
        </p:spPr>
        <p:txBody>
          <a:bodyPr spcFirstLastPara="1" wrap="square" lIns="0" tIns="0" rIns="0" bIns="0" anchor="t" anchorCtr="0">
            <a:spAutoFit/>
          </a:bodyPr>
          <a:lstStyle/>
          <a:p>
            <a:pPr>
              <a:lnSpc>
                <a:spcPct val="120000"/>
              </a:lnSpc>
            </a:pPr>
            <a:r>
              <a:rPr lang="uk-UA" sz="2400" b="1" dirty="0">
                <a:solidFill>
                  <a:srgbClr val="7789EF"/>
                </a:solidFill>
                <a:cs typeface="Catamaran"/>
              </a:rPr>
              <a:t>Прокачуйте емоційний інтелект</a:t>
            </a:r>
            <a:endParaRPr sz="2400" b="1" dirty="0">
              <a:solidFill>
                <a:srgbClr val="7789EF"/>
              </a:solidFill>
              <a:latin typeface="Catamaran"/>
              <a:cs typeface="Catamaran"/>
            </a:endParaRPr>
          </a:p>
        </p:txBody>
      </p:sp>
      <p:sp>
        <p:nvSpPr>
          <p:cNvPr id="421" name="Google Shape;421;p27"/>
          <p:cNvSpPr txBox="1"/>
          <p:nvPr/>
        </p:nvSpPr>
        <p:spPr>
          <a:xfrm>
            <a:off x="7213277" y="5197375"/>
            <a:ext cx="6101890" cy="443198"/>
          </a:xfrm>
          <a:prstGeom prst="rect">
            <a:avLst/>
          </a:prstGeom>
          <a:noFill/>
          <a:ln>
            <a:noFill/>
          </a:ln>
        </p:spPr>
        <p:txBody>
          <a:bodyPr spcFirstLastPara="1" wrap="square" lIns="0" tIns="0" rIns="0" bIns="0" anchor="t" anchorCtr="0">
            <a:spAutoFit/>
          </a:bodyPr>
          <a:lstStyle/>
          <a:p>
            <a:pPr>
              <a:lnSpc>
                <a:spcPct val="120000"/>
              </a:lnSpc>
            </a:pPr>
            <a:r>
              <a:rPr lang="uk-UA" sz="2400" b="1" dirty="0">
                <a:solidFill>
                  <a:srgbClr val="7789EF"/>
                </a:solidFill>
                <a:cs typeface="Catamaran"/>
              </a:rPr>
              <a:t>Використовуйте метод «Три-три-три»</a:t>
            </a:r>
            <a:endParaRPr sz="2400" b="1" dirty="0">
              <a:solidFill>
                <a:srgbClr val="7789EF"/>
              </a:solidFill>
              <a:cs typeface="Catamaran"/>
            </a:endParaRP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0">
            <a:extLst>
              <a:ext uri="{FF2B5EF4-FFF2-40B4-BE49-F238E27FC236}">
                <a16:creationId xmlns:a16="http://schemas.microsoft.com/office/drawing/2014/main" id="{D89104B6-1F82-70C9-152A-5440D61B5956}"/>
              </a:ext>
            </a:extLst>
          </p:cNvPr>
          <p:cNvSpPr/>
          <p:nvPr/>
        </p:nvSpPr>
        <p:spPr>
          <a:xfrm>
            <a:off x="2201039" y="6814322"/>
            <a:ext cx="9963626" cy="618053"/>
          </a:xfrm>
          <a:prstGeom prst="rect">
            <a:avLst/>
          </a:prstGeom>
          <a:noFill/>
          <a:ln/>
        </p:spPr>
        <p:txBody>
          <a:bodyPr wrap="none" lIns="0" tIns="0" rIns="0" bIns="0" rtlCol="0" anchor="t"/>
          <a:lstStyle/>
          <a:p>
            <a:pPr marL="0" indent="0" algn="ctr">
              <a:lnSpc>
                <a:spcPts val="4850"/>
              </a:lnSpc>
              <a:buNone/>
            </a:pPr>
            <a:r>
              <a:rPr lang="uk-UA" sz="3850" b="1" dirty="0">
                <a:solidFill>
                  <a:srgbClr val="7030A0"/>
                </a:solidFill>
                <a:latin typeface="Platypi" pitchFamily="34" charset="0"/>
                <a:ea typeface="Platypi" pitchFamily="34" charset="-122"/>
                <a:cs typeface="Platypi" pitchFamily="34" charset="-120"/>
              </a:rPr>
              <a:t>Адаптація персоналу</a:t>
            </a:r>
            <a:endParaRPr lang="en-US" sz="3850" b="1" dirty="0">
              <a:solidFill>
                <a:srgbClr val="7030A0"/>
              </a:solidFill>
            </a:endParaRPr>
          </a:p>
        </p:txBody>
      </p:sp>
      <p:pic>
        <p:nvPicPr>
          <p:cNvPr id="5" name="Рисунок 4">
            <a:extLst>
              <a:ext uri="{FF2B5EF4-FFF2-40B4-BE49-F238E27FC236}">
                <a16:creationId xmlns:a16="http://schemas.microsoft.com/office/drawing/2014/main" id="{B9AD7830-9214-156D-DF3C-A9D8C13779B8}"/>
              </a:ext>
            </a:extLst>
          </p:cNvPr>
          <p:cNvPicPr>
            <a:picLocks noChangeAspect="1"/>
          </p:cNvPicPr>
          <p:nvPr/>
        </p:nvPicPr>
        <p:blipFill>
          <a:blip r:embed="rId2"/>
          <a:stretch>
            <a:fillRect/>
          </a:stretch>
        </p:blipFill>
        <p:spPr>
          <a:xfrm>
            <a:off x="812800" y="488615"/>
            <a:ext cx="13004800" cy="5996406"/>
          </a:xfrm>
          <a:prstGeom prst="rect">
            <a:avLst/>
          </a:prstGeom>
        </p:spPr>
      </p:pic>
    </p:spTree>
    <p:extLst>
      <p:ext uri="{BB962C8B-B14F-4D97-AF65-F5344CB8AC3E}">
        <p14:creationId xmlns:p14="http://schemas.microsoft.com/office/powerpoint/2010/main" val="1216220025"/>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Shape 594"/>
        <p:cNvGrpSpPr/>
        <p:nvPr/>
      </p:nvGrpSpPr>
      <p:grpSpPr>
        <a:xfrm>
          <a:off x="0" y="0"/>
          <a:ext cx="0" cy="0"/>
          <a:chOff x="0" y="0"/>
          <a:chExt cx="0" cy="0"/>
        </a:xfrm>
      </p:grpSpPr>
      <p:pic>
        <p:nvPicPr>
          <p:cNvPr id="595" name="Google Shape;595;p35"/>
          <p:cNvPicPr preferRelativeResize="0"/>
          <p:nvPr/>
        </p:nvPicPr>
        <p:blipFill rotWithShape="1">
          <a:blip r:embed="rId3">
            <a:alphaModFix/>
          </a:blip>
          <a:srcRect t="3689" b="27561"/>
          <a:stretch/>
        </p:blipFill>
        <p:spPr>
          <a:xfrm>
            <a:off x="-665107" y="0"/>
            <a:ext cx="7980307" cy="8229600"/>
          </a:xfrm>
          <a:prstGeom prst="rect">
            <a:avLst/>
          </a:prstGeom>
          <a:noFill/>
          <a:ln>
            <a:noFill/>
          </a:ln>
        </p:spPr>
      </p:pic>
      <p:grpSp>
        <p:nvGrpSpPr>
          <p:cNvPr id="596" name="Google Shape;596;p35"/>
          <p:cNvGrpSpPr/>
          <p:nvPr/>
        </p:nvGrpSpPr>
        <p:grpSpPr>
          <a:xfrm>
            <a:off x="6809874" y="-144661"/>
            <a:ext cx="8790075" cy="8374261"/>
            <a:chOff x="0" y="-47625"/>
            <a:chExt cx="2508524" cy="2756958"/>
          </a:xfrm>
          <a:solidFill>
            <a:srgbClr val="DE92DC"/>
          </a:solidFill>
        </p:grpSpPr>
        <p:sp>
          <p:nvSpPr>
            <p:cNvPr id="597" name="Google Shape;597;p35"/>
            <p:cNvSpPr/>
            <p:nvPr/>
          </p:nvSpPr>
          <p:spPr>
            <a:xfrm>
              <a:off x="0" y="0"/>
              <a:ext cx="2508524" cy="2709333"/>
            </a:xfrm>
            <a:custGeom>
              <a:avLst/>
              <a:gdLst/>
              <a:ahLst/>
              <a:cxnLst/>
              <a:rect l="l" t="t" r="r" b="b"/>
              <a:pathLst>
                <a:path w="2508524" h="2709333" extrusionOk="0">
                  <a:moveTo>
                    <a:pt x="0" y="0"/>
                  </a:moveTo>
                  <a:lnTo>
                    <a:pt x="2508524" y="0"/>
                  </a:lnTo>
                  <a:lnTo>
                    <a:pt x="2508524" y="2709333"/>
                  </a:lnTo>
                  <a:lnTo>
                    <a:pt x="0" y="2709333"/>
                  </a:lnTo>
                  <a:close/>
                </a:path>
              </a:pathLst>
            </a:custGeom>
            <a:grpFill/>
            <a:ln>
              <a:noFill/>
            </a:ln>
          </p:spPr>
        </p:sp>
        <p:sp>
          <p:nvSpPr>
            <p:cNvPr id="598" name="Google Shape;598;p35"/>
            <p:cNvSpPr txBox="1"/>
            <p:nvPr/>
          </p:nvSpPr>
          <p:spPr>
            <a:xfrm>
              <a:off x="0" y="-47625"/>
              <a:ext cx="2508524" cy="2756958"/>
            </a:xfrm>
            <a:prstGeom prst="rect">
              <a:avLst/>
            </a:prstGeom>
            <a:grpFill/>
            <a:ln>
              <a:noFill/>
            </a:ln>
          </p:spPr>
          <p:txBody>
            <a:bodyPr spcFirstLastPara="1" wrap="square" lIns="40640" tIns="40640" rIns="40640" bIns="40640" anchor="ctr" anchorCtr="0">
              <a:noAutofit/>
            </a:bodyPr>
            <a:lstStyle/>
            <a:p>
              <a:pPr algn="ctr">
                <a:lnSpc>
                  <a:spcPct val="140000"/>
                </a:lnSpc>
              </a:pPr>
              <a:endParaRPr sz="1440">
                <a:solidFill>
                  <a:schemeClr val="dk1"/>
                </a:solidFill>
                <a:latin typeface="Calibri"/>
                <a:ea typeface="Calibri"/>
                <a:cs typeface="Calibri"/>
                <a:sym typeface="Calibri"/>
              </a:endParaRPr>
            </a:p>
          </p:txBody>
        </p:sp>
      </p:grpSp>
      <p:sp>
        <p:nvSpPr>
          <p:cNvPr id="623" name="Google Shape;623;p35"/>
          <p:cNvSpPr txBox="1"/>
          <p:nvPr/>
        </p:nvSpPr>
        <p:spPr>
          <a:xfrm>
            <a:off x="-665108" y="385737"/>
            <a:ext cx="7980307" cy="1209818"/>
          </a:xfrm>
          <a:prstGeom prst="rect">
            <a:avLst/>
          </a:prstGeom>
          <a:noFill/>
          <a:ln>
            <a:noFill/>
          </a:ln>
        </p:spPr>
        <p:txBody>
          <a:bodyPr spcFirstLastPara="1" wrap="square" lIns="0" tIns="0" rIns="0" bIns="0" anchor="t" anchorCtr="0">
            <a:spAutoFit/>
          </a:bodyPr>
          <a:lstStyle/>
          <a:p>
            <a:pPr algn="ctr">
              <a:lnSpc>
                <a:spcPct val="108000"/>
              </a:lnSpc>
            </a:pPr>
            <a:r>
              <a:rPr lang="en-US" sz="7279" dirty="0">
                <a:solidFill>
                  <a:srgbClr val="DE92DC"/>
                </a:solidFill>
                <a:latin typeface="Alata"/>
                <a:ea typeface="Alata"/>
                <a:cs typeface="Alata"/>
                <a:sym typeface="Alata"/>
              </a:rPr>
              <a:t>ONBOARDING</a:t>
            </a:r>
            <a:endParaRPr sz="1440" dirty="0">
              <a:solidFill>
                <a:srgbClr val="DE92DC"/>
              </a:solidFill>
            </a:endParaRPr>
          </a:p>
        </p:txBody>
      </p:sp>
      <p:sp>
        <p:nvSpPr>
          <p:cNvPr id="3" name="TextBox 2">
            <a:extLst>
              <a:ext uri="{FF2B5EF4-FFF2-40B4-BE49-F238E27FC236}">
                <a16:creationId xmlns:a16="http://schemas.microsoft.com/office/drawing/2014/main" id="{C8A394B4-C0C9-DDAF-033C-70980F9F710A}"/>
              </a:ext>
            </a:extLst>
          </p:cNvPr>
          <p:cNvSpPr txBox="1"/>
          <p:nvPr/>
        </p:nvSpPr>
        <p:spPr>
          <a:xfrm>
            <a:off x="6689557" y="0"/>
            <a:ext cx="8284749" cy="8556188"/>
          </a:xfrm>
          <a:prstGeom prst="rect">
            <a:avLst/>
          </a:prstGeom>
          <a:noFill/>
        </p:spPr>
        <p:txBody>
          <a:bodyPr wrap="square">
            <a:spAutoFit/>
          </a:bodyPr>
          <a:lstStyle/>
          <a:p>
            <a:pPr algn="ctr"/>
            <a:r>
              <a:rPr lang="ru-RU" sz="5400" b="1" dirty="0">
                <a:solidFill>
                  <a:srgbClr val="CC0099"/>
                </a:solidFill>
                <a:effectLst>
                  <a:outerShdw blurRad="38100" dist="38100" dir="2700000" algn="tl">
                    <a:srgbClr val="000000">
                      <a:alpha val="43137"/>
                    </a:srgbClr>
                  </a:outerShdw>
                </a:effectLst>
                <a:latin typeface="Source Serif Pro" pitchFamily="34" charset="0"/>
                <a:ea typeface="Source Serif Pro" pitchFamily="34" charset="-122"/>
              </a:rPr>
              <a:t>26% </a:t>
            </a:r>
            <a:r>
              <a:rPr lang="ru-RU" sz="3600" b="1" dirty="0" err="1">
                <a:solidFill>
                  <a:srgbClr val="504C49"/>
                </a:solidFill>
                <a:latin typeface="Source Serif Pro" pitchFamily="34" charset="0"/>
                <a:ea typeface="Source Serif Pro" pitchFamily="34" charset="-122"/>
              </a:rPr>
              <a:t>новачків</a:t>
            </a:r>
            <a:r>
              <a:rPr lang="ru-RU" sz="3600" b="1" dirty="0">
                <a:solidFill>
                  <a:srgbClr val="504C49"/>
                </a:solidFill>
                <a:latin typeface="Source Serif Pro" pitchFamily="34" charset="0"/>
                <a:ea typeface="Source Serif Pro" pitchFamily="34" charset="-122"/>
              </a:rPr>
              <a:t> </a:t>
            </a:r>
            <a:r>
              <a:rPr lang="ru-RU" sz="3600" b="1" dirty="0" err="1">
                <a:solidFill>
                  <a:srgbClr val="504C49"/>
                </a:solidFill>
                <a:latin typeface="Source Serif Pro" pitchFamily="34" charset="0"/>
                <a:ea typeface="Source Serif Pro" pitchFamily="34" charset="-122"/>
              </a:rPr>
              <a:t>йдуть</a:t>
            </a:r>
            <a:r>
              <a:rPr lang="ru-RU" sz="3600" b="1" dirty="0">
                <a:solidFill>
                  <a:srgbClr val="504C49"/>
                </a:solidFill>
                <a:latin typeface="Source Serif Pro" pitchFamily="34" charset="0"/>
                <a:ea typeface="Source Serif Pro" pitchFamily="34" charset="-122"/>
              </a:rPr>
              <a:t> з </a:t>
            </a:r>
            <a:r>
              <a:rPr lang="ru-RU" sz="3600" b="1" dirty="0" err="1">
                <a:solidFill>
                  <a:srgbClr val="504C49"/>
                </a:solidFill>
                <a:latin typeface="Source Serif Pro" pitchFamily="34" charset="0"/>
                <a:ea typeface="Source Serif Pro" pitchFamily="34" charset="-122"/>
              </a:rPr>
              <a:t>організації</a:t>
            </a:r>
            <a:r>
              <a:rPr lang="ru-RU" sz="3600" b="1" dirty="0">
                <a:solidFill>
                  <a:srgbClr val="504C49"/>
                </a:solidFill>
                <a:latin typeface="Source Serif Pro" pitchFamily="34" charset="0"/>
                <a:ea typeface="Source Serif Pro" pitchFamily="34" charset="-122"/>
              </a:rPr>
              <a:t>, </a:t>
            </a:r>
            <a:r>
              <a:rPr lang="ru-RU" sz="3600" b="1" dirty="0" err="1">
                <a:solidFill>
                  <a:srgbClr val="504C49"/>
                </a:solidFill>
                <a:latin typeface="Source Serif Pro" pitchFamily="34" charset="0"/>
                <a:ea typeface="Source Serif Pro" pitchFamily="34" charset="-122"/>
              </a:rPr>
              <a:t>якщо</a:t>
            </a:r>
            <a:r>
              <a:rPr lang="ru-RU" sz="3600" b="1" dirty="0">
                <a:solidFill>
                  <a:srgbClr val="504C49"/>
                </a:solidFill>
                <a:latin typeface="Source Serif Pro" pitchFamily="34" charset="0"/>
                <a:ea typeface="Source Serif Pro" pitchFamily="34" charset="-122"/>
              </a:rPr>
              <a:t> там </a:t>
            </a:r>
            <a:r>
              <a:rPr lang="ru-RU" sz="3600" b="1" dirty="0" err="1">
                <a:solidFill>
                  <a:srgbClr val="504C49"/>
                </a:solidFill>
                <a:latin typeface="Source Serif Pro" pitchFamily="34" charset="0"/>
                <a:ea typeface="Source Serif Pro" pitchFamily="34" charset="-122"/>
              </a:rPr>
              <a:t>немає</a:t>
            </a:r>
            <a:r>
              <a:rPr lang="ru-RU" sz="3600" b="1" dirty="0">
                <a:solidFill>
                  <a:srgbClr val="504C49"/>
                </a:solidFill>
                <a:latin typeface="Source Serif Pro" pitchFamily="34" charset="0"/>
                <a:ea typeface="Source Serif Pro" pitchFamily="34" charset="-122"/>
              </a:rPr>
              <a:t> </a:t>
            </a:r>
            <a:r>
              <a:rPr lang="ru-RU" sz="3600" b="1" dirty="0" err="1">
                <a:solidFill>
                  <a:srgbClr val="504C49"/>
                </a:solidFill>
                <a:latin typeface="Source Serif Pro" pitchFamily="34" charset="0"/>
                <a:ea typeface="Source Serif Pro" pitchFamily="34" charset="-122"/>
              </a:rPr>
              <a:t>онбордингу</a:t>
            </a:r>
            <a:r>
              <a:rPr lang="ru-RU" sz="3600" b="1" dirty="0">
                <a:solidFill>
                  <a:srgbClr val="504C49"/>
                </a:solidFill>
                <a:latin typeface="Source Serif Pro" pitchFamily="34" charset="0"/>
                <a:ea typeface="Source Serif Pro" pitchFamily="34" charset="-122"/>
              </a:rPr>
              <a:t> та </a:t>
            </a:r>
            <a:r>
              <a:rPr lang="ru-RU" sz="3600" b="1" dirty="0" err="1">
                <a:solidFill>
                  <a:srgbClr val="504C49"/>
                </a:solidFill>
                <a:latin typeface="Source Serif Pro" pitchFamily="34" charset="0"/>
                <a:ea typeface="Source Serif Pro" pitchFamily="34" charset="-122"/>
              </a:rPr>
              <a:t>навчання</a:t>
            </a:r>
            <a:r>
              <a:rPr lang="ru-RU" sz="3600" b="1" dirty="0">
                <a:solidFill>
                  <a:srgbClr val="504C49"/>
                </a:solidFill>
                <a:latin typeface="Source Serif Pro" pitchFamily="34" charset="0"/>
                <a:ea typeface="Source Serif Pro" pitchFamily="34" charset="-122"/>
              </a:rPr>
              <a:t>. </a:t>
            </a:r>
          </a:p>
          <a:p>
            <a:pPr algn="ctr"/>
            <a:endParaRPr lang="ru-RU" b="1" dirty="0">
              <a:solidFill>
                <a:srgbClr val="504C49"/>
              </a:solidFill>
              <a:latin typeface="Source Serif Pro" pitchFamily="34" charset="0"/>
              <a:ea typeface="Source Serif Pro" pitchFamily="34" charset="-122"/>
            </a:endParaRPr>
          </a:p>
          <a:p>
            <a:pPr algn="ctr"/>
            <a:r>
              <a:rPr lang="ru-RU" sz="3600" b="1" dirty="0" err="1">
                <a:solidFill>
                  <a:srgbClr val="504C49"/>
                </a:solidFill>
                <a:latin typeface="Source Serif Pro" pitchFamily="34" charset="0"/>
                <a:ea typeface="Source Serif Pro" pitchFamily="34" charset="-122"/>
              </a:rPr>
              <a:t>Ще</a:t>
            </a:r>
            <a:r>
              <a:rPr lang="ru-RU" sz="3600" b="1" dirty="0">
                <a:solidFill>
                  <a:srgbClr val="504C49"/>
                </a:solidFill>
                <a:latin typeface="Source Serif Pro" pitchFamily="34" charset="0"/>
                <a:ea typeface="Source Serif Pro" pitchFamily="34" charset="-122"/>
              </a:rPr>
              <a:t> </a:t>
            </a:r>
            <a:r>
              <a:rPr lang="ru-RU" sz="5400" b="1" dirty="0">
                <a:solidFill>
                  <a:srgbClr val="CC0099"/>
                </a:solidFill>
                <a:effectLst>
                  <a:outerShdw blurRad="38100" dist="38100" dir="2700000" algn="tl">
                    <a:srgbClr val="000000">
                      <a:alpha val="43137"/>
                    </a:srgbClr>
                  </a:outerShdw>
                </a:effectLst>
                <a:latin typeface="Source Serif Pro" pitchFamily="34" charset="0"/>
                <a:ea typeface="Source Serif Pro" pitchFamily="34" charset="-122"/>
              </a:rPr>
              <a:t>44% </a:t>
            </a:r>
            <a:r>
              <a:rPr lang="ru-RU" sz="3600" b="1" dirty="0" err="1">
                <a:solidFill>
                  <a:srgbClr val="504C49"/>
                </a:solidFill>
                <a:latin typeface="Source Serif Pro" pitchFamily="34" charset="0"/>
                <a:ea typeface="Source Serif Pro" pitchFamily="34" charset="-122"/>
              </a:rPr>
              <a:t>опитаних</a:t>
            </a:r>
            <a:r>
              <a:rPr lang="ru-RU" sz="3600" b="1" dirty="0">
                <a:solidFill>
                  <a:srgbClr val="504C49"/>
                </a:solidFill>
                <a:latin typeface="Source Serif Pro" pitchFamily="34" charset="0"/>
                <a:ea typeface="Source Serif Pro" pitchFamily="34" charset="-122"/>
              </a:rPr>
              <a:t> </a:t>
            </a:r>
            <a:r>
              <a:rPr lang="ru-RU" sz="3600" b="1" dirty="0" err="1">
                <a:solidFill>
                  <a:srgbClr val="504C49"/>
                </a:solidFill>
                <a:latin typeface="Source Serif Pro" pitchFamily="34" charset="0"/>
                <a:ea typeface="Source Serif Pro" pitchFamily="34" charset="-122"/>
              </a:rPr>
              <a:t>зізналися</a:t>
            </a:r>
            <a:r>
              <a:rPr lang="ru-RU" sz="3600" b="1" dirty="0">
                <a:solidFill>
                  <a:srgbClr val="504C49"/>
                </a:solidFill>
                <a:latin typeface="Source Serif Pro" pitchFamily="34" charset="0"/>
                <a:ea typeface="Source Serif Pro" pitchFamily="34" charset="-122"/>
              </a:rPr>
              <a:t>, </a:t>
            </a:r>
            <a:r>
              <a:rPr lang="ru-RU" sz="3600" b="1" dirty="0" err="1">
                <a:solidFill>
                  <a:srgbClr val="504C49"/>
                </a:solidFill>
                <a:latin typeface="Source Serif Pro" pitchFamily="34" charset="0"/>
                <a:ea typeface="Source Serif Pro" pitchFamily="34" charset="-122"/>
              </a:rPr>
              <a:t>що</a:t>
            </a:r>
            <a:r>
              <a:rPr lang="ru-RU" sz="3600" b="1" dirty="0">
                <a:solidFill>
                  <a:srgbClr val="504C49"/>
                </a:solidFill>
                <a:latin typeface="Source Serif Pro" pitchFamily="34" charset="0"/>
                <a:ea typeface="Source Serif Pro" pitchFamily="34" charset="-122"/>
              </a:rPr>
              <a:t> </a:t>
            </a:r>
            <a:r>
              <a:rPr lang="ru-RU" sz="3600" b="1" dirty="0" err="1">
                <a:solidFill>
                  <a:srgbClr val="504C49"/>
                </a:solidFill>
                <a:latin typeface="Source Serif Pro" pitchFamily="34" charset="0"/>
                <a:ea typeface="Source Serif Pro" pitchFamily="34" charset="-122"/>
              </a:rPr>
              <a:t>під</a:t>
            </a:r>
            <a:r>
              <a:rPr lang="ru-RU" sz="3600" b="1" dirty="0">
                <a:solidFill>
                  <a:srgbClr val="504C49"/>
                </a:solidFill>
                <a:latin typeface="Source Serif Pro" pitchFamily="34" charset="0"/>
                <a:ea typeface="Source Serif Pro" pitchFamily="34" charset="-122"/>
              </a:rPr>
              <a:t> час </a:t>
            </a:r>
            <a:r>
              <a:rPr lang="ru-RU" sz="3600" b="1" dirty="0" err="1">
                <a:solidFill>
                  <a:srgbClr val="504C49"/>
                </a:solidFill>
                <a:latin typeface="Source Serif Pro" pitchFamily="34" charset="0"/>
                <a:ea typeface="Source Serif Pro" pitchFamily="34" charset="-122"/>
              </a:rPr>
              <a:t>першого</a:t>
            </a:r>
            <a:r>
              <a:rPr lang="ru-RU" sz="3600" b="1" dirty="0">
                <a:solidFill>
                  <a:srgbClr val="504C49"/>
                </a:solidFill>
                <a:latin typeface="Source Serif Pro" pitchFamily="34" charset="0"/>
                <a:ea typeface="Source Serif Pro" pitchFamily="34" charset="-122"/>
              </a:rPr>
              <a:t> </a:t>
            </a:r>
            <a:r>
              <a:rPr lang="ru-RU" sz="3600" b="1" dirty="0" err="1">
                <a:solidFill>
                  <a:srgbClr val="504C49"/>
                </a:solidFill>
                <a:latin typeface="Source Serif Pro" pitchFamily="34" charset="0"/>
                <a:ea typeface="Source Serif Pro" pitchFamily="34" charset="-122"/>
              </a:rPr>
              <a:t>місяця</a:t>
            </a:r>
            <a:r>
              <a:rPr lang="ru-RU" sz="3600" b="1" dirty="0">
                <a:solidFill>
                  <a:srgbClr val="504C49"/>
                </a:solidFill>
                <a:latin typeface="Source Serif Pro" pitchFamily="34" charset="0"/>
                <a:ea typeface="Source Serif Pro" pitchFamily="34" charset="-122"/>
              </a:rPr>
              <a:t> </a:t>
            </a:r>
            <a:r>
              <a:rPr lang="ru-RU" sz="3600" b="1" dirty="0" err="1">
                <a:solidFill>
                  <a:srgbClr val="504C49"/>
                </a:solidFill>
                <a:latin typeface="Source Serif Pro" pitchFamily="34" charset="0"/>
                <a:ea typeface="Source Serif Pro" pitchFamily="34" charset="-122"/>
              </a:rPr>
              <a:t>замислювалися</a:t>
            </a:r>
            <a:r>
              <a:rPr lang="ru-RU" sz="3600" b="1" dirty="0">
                <a:solidFill>
                  <a:srgbClr val="504C49"/>
                </a:solidFill>
                <a:latin typeface="Source Serif Pro" pitchFamily="34" charset="0"/>
                <a:ea typeface="Source Serif Pro" pitchFamily="34" charset="-122"/>
              </a:rPr>
              <a:t> про </a:t>
            </a:r>
            <a:r>
              <a:rPr lang="ru-RU" sz="3600" b="1" dirty="0" err="1">
                <a:solidFill>
                  <a:srgbClr val="504C49"/>
                </a:solidFill>
                <a:latin typeface="Source Serif Pro" pitchFamily="34" charset="0"/>
                <a:ea typeface="Source Serif Pro" pitchFamily="34" charset="-122"/>
              </a:rPr>
              <a:t>звільнення</a:t>
            </a:r>
            <a:r>
              <a:rPr lang="ru-RU" sz="3600" b="1" dirty="0">
                <a:solidFill>
                  <a:srgbClr val="504C49"/>
                </a:solidFill>
                <a:latin typeface="Source Serif Pro" pitchFamily="34" charset="0"/>
                <a:ea typeface="Source Serif Pro" pitchFamily="34" charset="-122"/>
              </a:rPr>
              <a:t>.</a:t>
            </a:r>
          </a:p>
          <a:p>
            <a:pPr algn="ctr"/>
            <a:endParaRPr lang="ru-RU" sz="1600" b="1" dirty="0">
              <a:solidFill>
                <a:srgbClr val="504C49"/>
              </a:solidFill>
              <a:latin typeface="Source Serif Pro" pitchFamily="34" charset="0"/>
              <a:ea typeface="Source Serif Pro" pitchFamily="34" charset="-122"/>
            </a:endParaRPr>
          </a:p>
          <a:p>
            <a:pPr algn="ctr"/>
            <a:r>
              <a:rPr lang="ru-RU" sz="3600" b="1" dirty="0">
                <a:solidFill>
                  <a:srgbClr val="504C49"/>
                </a:solidFill>
                <a:latin typeface="Source Serif Pro" pitchFamily="34" charset="0"/>
                <a:ea typeface="Source Serif Pro" pitchFamily="34" charset="-122"/>
              </a:rPr>
              <a:t>У </a:t>
            </a:r>
            <a:r>
              <a:rPr lang="ru-RU" sz="3600" b="1" dirty="0" err="1">
                <a:solidFill>
                  <a:srgbClr val="504C49"/>
                </a:solidFill>
                <a:latin typeface="Source Serif Pro" pitchFamily="34" charset="0"/>
                <a:ea typeface="Source Serif Pro" pitchFamily="34" charset="-122"/>
              </a:rPr>
              <a:t>компаніях</a:t>
            </a:r>
            <a:r>
              <a:rPr lang="ru-RU" sz="3600" b="1" dirty="0">
                <a:solidFill>
                  <a:srgbClr val="504C49"/>
                </a:solidFill>
                <a:latin typeface="Source Serif Pro" pitchFamily="34" charset="0"/>
                <a:ea typeface="Source Serif Pro" pitchFamily="34" charset="-122"/>
              </a:rPr>
              <a:t>, де </a:t>
            </a:r>
            <a:r>
              <a:rPr lang="ru-RU" sz="3600" b="1" dirty="0" err="1">
                <a:solidFill>
                  <a:srgbClr val="504C49"/>
                </a:solidFill>
                <a:latin typeface="Source Serif Pro" pitchFamily="34" charset="0"/>
                <a:ea typeface="Source Serif Pro" pitchFamily="34" charset="-122"/>
              </a:rPr>
              <a:t>налагоджено</a:t>
            </a:r>
            <a:r>
              <a:rPr lang="ru-RU" sz="3600" b="1" dirty="0">
                <a:solidFill>
                  <a:srgbClr val="504C49"/>
                </a:solidFill>
                <a:latin typeface="Source Serif Pro" pitchFamily="34" charset="0"/>
                <a:ea typeface="Source Serif Pro" pitchFamily="34" charset="-122"/>
              </a:rPr>
              <a:t> </a:t>
            </a:r>
            <a:r>
              <a:rPr lang="ru-RU" sz="3600" b="1" dirty="0" err="1">
                <a:solidFill>
                  <a:srgbClr val="504C49"/>
                </a:solidFill>
                <a:latin typeface="Source Serif Pro" pitchFamily="34" charset="0"/>
                <a:ea typeface="Source Serif Pro" pitchFamily="34" charset="-122"/>
              </a:rPr>
              <a:t>процес</a:t>
            </a:r>
            <a:r>
              <a:rPr lang="ru-RU" sz="3600" b="1" dirty="0">
                <a:solidFill>
                  <a:srgbClr val="504C49"/>
                </a:solidFill>
                <a:latin typeface="Source Serif Pro" pitchFamily="34" charset="0"/>
                <a:ea typeface="Source Serif Pro" pitchFamily="34" charset="-122"/>
              </a:rPr>
              <a:t> </a:t>
            </a:r>
            <a:r>
              <a:rPr lang="ru-RU" sz="3600" b="1" dirty="0" err="1">
                <a:solidFill>
                  <a:srgbClr val="504C49"/>
                </a:solidFill>
                <a:latin typeface="Source Serif Pro" pitchFamily="34" charset="0"/>
                <a:ea typeface="Source Serif Pro" pitchFamily="34" charset="-122"/>
              </a:rPr>
              <a:t>адаптації</a:t>
            </a:r>
            <a:r>
              <a:rPr lang="ru-RU" sz="3600" b="1" dirty="0">
                <a:solidFill>
                  <a:srgbClr val="504C49"/>
                </a:solidFill>
                <a:latin typeface="Source Serif Pro" pitchFamily="34" charset="0"/>
                <a:ea typeface="Source Serif Pro" pitchFamily="34" charset="-122"/>
              </a:rPr>
              <a:t>, </a:t>
            </a:r>
            <a:r>
              <a:rPr lang="ru-RU" sz="3600" b="1" dirty="0" err="1">
                <a:solidFill>
                  <a:srgbClr val="504C49"/>
                </a:solidFill>
                <a:latin typeface="Source Serif Pro" pitchFamily="34" charset="0"/>
                <a:ea typeface="Source Serif Pro" pitchFamily="34" charset="-122"/>
              </a:rPr>
              <a:t>показник</a:t>
            </a:r>
            <a:r>
              <a:rPr lang="ru-RU" sz="3600" b="1" dirty="0">
                <a:solidFill>
                  <a:srgbClr val="504C49"/>
                </a:solidFill>
                <a:latin typeface="Source Serif Pro" pitchFamily="34" charset="0"/>
                <a:ea typeface="Source Serif Pro" pitchFamily="34" charset="-122"/>
              </a:rPr>
              <a:t> </a:t>
            </a:r>
            <a:r>
              <a:rPr lang="ru-RU" sz="3600" b="1" dirty="0" err="1">
                <a:solidFill>
                  <a:srgbClr val="504C49"/>
                </a:solidFill>
                <a:latin typeface="Source Serif Pro" pitchFamily="34" charset="0"/>
                <a:ea typeface="Source Serif Pro" pitchFamily="34" charset="-122"/>
              </a:rPr>
              <a:t>утримання</a:t>
            </a:r>
            <a:r>
              <a:rPr lang="ru-RU" sz="3600" b="1" dirty="0">
                <a:solidFill>
                  <a:srgbClr val="504C49"/>
                </a:solidFill>
                <a:latin typeface="Source Serif Pro" pitchFamily="34" charset="0"/>
                <a:ea typeface="Source Serif Pro" pitchFamily="34" charset="-122"/>
              </a:rPr>
              <a:t> </a:t>
            </a:r>
            <a:r>
              <a:rPr lang="ru-RU" sz="3600" b="1" dirty="0" err="1">
                <a:solidFill>
                  <a:srgbClr val="504C49"/>
                </a:solidFill>
                <a:latin typeface="Source Serif Pro" pitchFamily="34" charset="0"/>
                <a:ea typeface="Source Serif Pro" pitchFamily="34" charset="-122"/>
              </a:rPr>
              <a:t>нових</a:t>
            </a:r>
            <a:r>
              <a:rPr lang="ru-RU" sz="3600" b="1" dirty="0">
                <a:solidFill>
                  <a:srgbClr val="504C49"/>
                </a:solidFill>
                <a:latin typeface="Source Serif Pro" pitchFamily="34" charset="0"/>
                <a:ea typeface="Source Serif Pro" pitchFamily="34" charset="-122"/>
              </a:rPr>
              <a:t> </a:t>
            </a:r>
            <a:r>
              <a:rPr lang="ru-RU" sz="3600" b="1" dirty="0" err="1">
                <a:solidFill>
                  <a:srgbClr val="504C49"/>
                </a:solidFill>
                <a:latin typeface="Source Serif Pro" pitchFamily="34" charset="0"/>
                <a:ea typeface="Source Serif Pro" pitchFamily="34" charset="-122"/>
              </a:rPr>
              <a:t>працівників</a:t>
            </a:r>
            <a:r>
              <a:rPr lang="ru-RU" sz="3600" b="1" dirty="0">
                <a:solidFill>
                  <a:srgbClr val="504C49"/>
                </a:solidFill>
                <a:latin typeface="Source Serif Pro" pitchFamily="34" charset="0"/>
                <a:ea typeface="Source Serif Pro" pitchFamily="34" charset="-122"/>
              </a:rPr>
              <a:t> зростає на</a:t>
            </a:r>
            <a:r>
              <a:rPr lang="ru-RU" sz="5400" b="1" dirty="0">
                <a:solidFill>
                  <a:srgbClr val="CC0099"/>
                </a:solidFill>
                <a:effectLst>
                  <a:outerShdw blurRad="38100" dist="38100" dir="2700000" algn="tl">
                    <a:srgbClr val="000000">
                      <a:alpha val="43137"/>
                    </a:srgbClr>
                  </a:outerShdw>
                </a:effectLst>
                <a:latin typeface="Source Serif Pro" pitchFamily="34" charset="0"/>
                <a:ea typeface="Source Serif Pro" pitchFamily="34" charset="-122"/>
              </a:rPr>
              <a:t> 82%</a:t>
            </a:r>
            <a:r>
              <a:rPr lang="ru-RU" sz="3600" b="1" dirty="0">
                <a:solidFill>
                  <a:srgbClr val="504C49"/>
                </a:solidFill>
                <a:latin typeface="Source Serif Pro" pitchFamily="34" charset="0"/>
                <a:ea typeface="Source Serif Pro" pitchFamily="34" charset="-122"/>
              </a:rPr>
              <a:t>,</a:t>
            </a:r>
            <a:r>
              <a:rPr lang="ru-RU" sz="5400" b="1" dirty="0">
                <a:solidFill>
                  <a:srgbClr val="CC0099"/>
                </a:solidFill>
                <a:effectLst>
                  <a:outerShdw blurRad="38100" dist="38100" dir="2700000" algn="tl">
                    <a:srgbClr val="000000">
                      <a:alpha val="43137"/>
                    </a:srgbClr>
                  </a:outerShdw>
                </a:effectLst>
                <a:latin typeface="Source Serif Pro" pitchFamily="34" charset="0"/>
                <a:ea typeface="Source Serif Pro" pitchFamily="34" charset="-122"/>
              </a:rPr>
              <a:t> </a:t>
            </a:r>
            <a:r>
              <a:rPr lang="ru-RU" sz="3600" b="1" dirty="0">
                <a:solidFill>
                  <a:srgbClr val="504C49"/>
                </a:solidFill>
                <a:latin typeface="Source Serif Pro" pitchFamily="34" charset="0"/>
                <a:ea typeface="Source Serif Pro" pitchFamily="34" charset="-122"/>
              </a:rPr>
              <a:t>а </a:t>
            </a:r>
            <a:r>
              <a:rPr lang="ru-RU" sz="3600" b="1" dirty="0" err="1">
                <a:solidFill>
                  <a:srgbClr val="504C49"/>
                </a:solidFill>
                <a:latin typeface="Source Serif Pro" pitchFamily="34" charset="0"/>
                <a:ea typeface="Source Serif Pro" pitchFamily="34" charset="-122"/>
              </a:rPr>
              <a:t>їхня</a:t>
            </a:r>
            <a:r>
              <a:rPr lang="ru-RU" sz="3600" b="1" dirty="0">
                <a:solidFill>
                  <a:srgbClr val="504C49"/>
                </a:solidFill>
                <a:latin typeface="Source Serif Pro" pitchFamily="34" charset="0"/>
                <a:ea typeface="Source Serif Pro" pitchFamily="34" charset="-122"/>
              </a:rPr>
              <a:t> </a:t>
            </a:r>
            <a:r>
              <a:rPr lang="ru-RU" sz="3600" b="1" dirty="0" err="1">
                <a:solidFill>
                  <a:srgbClr val="504C49"/>
                </a:solidFill>
                <a:latin typeface="Source Serif Pro" pitchFamily="34" charset="0"/>
                <a:ea typeface="Source Serif Pro" pitchFamily="34" charset="-122"/>
              </a:rPr>
              <a:t>продуктивність</a:t>
            </a:r>
            <a:r>
              <a:rPr lang="ru-RU" sz="3600" b="1" dirty="0">
                <a:solidFill>
                  <a:srgbClr val="504C49"/>
                </a:solidFill>
                <a:latin typeface="Source Serif Pro" pitchFamily="34" charset="0"/>
                <a:ea typeface="Source Serif Pro" pitchFamily="34" charset="-122"/>
              </a:rPr>
              <a:t> — </a:t>
            </a:r>
            <a:r>
              <a:rPr lang="ru-RU" sz="3600" b="1" dirty="0" err="1">
                <a:solidFill>
                  <a:srgbClr val="504C49"/>
                </a:solidFill>
                <a:latin typeface="Source Serif Pro" pitchFamily="34" charset="0"/>
                <a:ea typeface="Source Serif Pro" pitchFamily="34" charset="-122"/>
              </a:rPr>
              <a:t>більш</a:t>
            </a:r>
            <a:r>
              <a:rPr lang="ru-RU" sz="3600" b="1" dirty="0">
                <a:solidFill>
                  <a:srgbClr val="504C49"/>
                </a:solidFill>
                <a:latin typeface="Source Serif Pro" pitchFamily="34" charset="0"/>
                <a:ea typeface="Source Serif Pro" pitchFamily="34" charset="-122"/>
              </a:rPr>
              <a:t> </a:t>
            </a:r>
            <a:r>
              <a:rPr lang="ru-RU" sz="3600" b="1" dirty="0" err="1">
                <a:solidFill>
                  <a:srgbClr val="504C49"/>
                </a:solidFill>
                <a:latin typeface="Source Serif Pro" pitchFamily="34" charset="0"/>
                <a:ea typeface="Source Serif Pro" pitchFamily="34" charset="-122"/>
              </a:rPr>
              <a:t>ніж</a:t>
            </a:r>
            <a:r>
              <a:rPr lang="ru-RU" sz="3600" b="1" dirty="0">
                <a:solidFill>
                  <a:srgbClr val="504C49"/>
                </a:solidFill>
                <a:latin typeface="Source Serif Pro" pitchFamily="34" charset="0"/>
                <a:ea typeface="Source Serif Pro" pitchFamily="34" charset="-122"/>
              </a:rPr>
              <a:t> на </a:t>
            </a:r>
            <a:r>
              <a:rPr lang="ru-RU" sz="5400" b="1" dirty="0">
                <a:solidFill>
                  <a:srgbClr val="CC0099"/>
                </a:solidFill>
                <a:effectLst>
                  <a:outerShdw blurRad="38100" dist="38100" dir="2700000" algn="tl">
                    <a:srgbClr val="000000">
                      <a:alpha val="43137"/>
                    </a:srgbClr>
                  </a:outerShdw>
                </a:effectLst>
                <a:latin typeface="Source Serif Pro" pitchFamily="34" charset="0"/>
                <a:ea typeface="Source Serif Pro" pitchFamily="34" charset="-122"/>
              </a:rPr>
              <a:t>70%</a:t>
            </a:r>
            <a:r>
              <a:rPr lang="ru-RU" sz="3600" b="1" dirty="0">
                <a:solidFill>
                  <a:srgbClr val="504C49"/>
                </a:solidFill>
                <a:latin typeface="Source Serif Pro" pitchFamily="34" charset="0"/>
                <a:ea typeface="Source Serif Pro" pitchFamily="34" charset="-122"/>
              </a:rPr>
              <a:t>.</a:t>
            </a:r>
            <a:endParaRPr lang="ru-UA" sz="3600" b="1" dirty="0">
              <a:solidFill>
                <a:srgbClr val="504C49"/>
              </a:solidFill>
              <a:latin typeface="Source Serif Pro" pitchFamily="34" charset="0"/>
              <a:ea typeface="Source Serif Pro"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DE92DC"/>
        </a:solidFill>
        <a:effectLst/>
      </p:bgPr>
    </p:bg>
    <p:spTree>
      <p:nvGrpSpPr>
        <p:cNvPr id="1" name="Shape 378"/>
        <p:cNvGrpSpPr/>
        <p:nvPr/>
      </p:nvGrpSpPr>
      <p:grpSpPr>
        <a:xfrm>
          <a:off x="0" y="0"/>
          <a:ext cx="0" cy="0"/>
          <a:chOff x="0" y="0"/>
          <a:chExt cx="0" cy="0"/>
        </a:xfrm>
      </p:grpSpPr>
      <p:grpSp>
        <p:nvGrpSpPr>
          <p:cNvPr id="379" name="Google Shape;379;p25"/>
          <p:cNvGrpSpPr/>
          <p:nvPr/>
        </p:nvGrpSpPr>
        <p:grpSpPr>
          <a:xfrm>
            <a:off x="-1788717" y="6440884"/>
            <a:ext cx="3577433" cy="3577433"/>
            <a:chOff x="0" y="0"/>
            <a:chExt cx="812800" cy="812800"/>
          </a:xfrm>
        </p:grpSpPr>
        <p:sp>
          <p:nvSpPr>
            <p:cNvPr id="380" name="Google Shape;380;p25"/>
            <p:cNvSpPr/>
            <p:nvPr/>
          </p:nvSpPr>
          <p:spPr>
            <a:xfrm>
              <a:off x="0" y="0"/>
              <a:ext cx="812800" cy="812800"/>
            </a:xfrm>
            <a:custGeom>
              <a:avLst/>
              <a:gdLst/>
              <a:ahLst/>
              <a:cxnLst/>
              <a:rect l="l" t="t" r="r" b="b"/>
              <a:pathLst>
                <a:path w="812800" h="812800" extrusionOk="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a:ln>
              <a:noFill/>
            </a:ln>
          </p:spPr>
          <p:txBody>
            <a:bodyPr spcFirstLastPara="1" wrap="square" lIns="73140" tIns="73140" rIns="73140" bIns="73140" anchor="ctr" anchorCtr="0">
              <a:noAutofit/>
            </a:bodyPr>
            <a:lstStyle/>
            <a:p>
              <a:endParaRPr sz="1440"/>
            </a:p>
          </p:txBody>
        </p:sp>
        <p:sp>
          <p:nvSpPr>
            <p:cNvPr id="381" name="Google Shape;381;p25"/>
            <p:cNvSpPr txBox="1"/>
            <p:nvPr/>
          </p:nvSpPr>
          <p:spPr>
            <a:xfrm>
              <a:off x="76200" y="28575"/>
              <a:ext cx="660400" cy="708025"/>
            </a:xfrm>
            <a:prstGeom prst="rect">
              <a:avLst/>
            </a:prstGeom>
            <a:noFill/>
            <a:ln>
              <a:noFill/>
            </a:ln>
          </p:spPr>
          <p:txBody>
            <a:bodyPr spcFirstLastPara="1" wrap="square" lIns="40640" tIns="40640" rIns="40640" bIns="40640" anchor="ctr" anchorCtr="0">
              <a:noAutofit/>
            </a:bodyPr>
            <a:lstStyle/>
            <a:p>
              <a:pPr algn="ctr">
                <a:lnSpc>
                  <a:spcPct val="140000"/>
                </a:lnSpc>
              </a:pPr>
              <a:endParaRPr sz="1440">
                <a:solidFill>
                  <a:schemeClr val="dk1"/>
                </a:solidFill>
                <a:latin typeface="Calibri"/>
                <a:ea typeface="Calibri"/>
                <a:cs typeface="Calibri"/>
                <a:sym typeface="Calibri"/>
              </a:endParaRPr>
            </a:p>
          </p:txBody>
        </p:sp>
      </p:grpSp>
      <p:pic>
        <p:nvPicPr>
          <p:cNvPr id="383" name="Google Shape;383;p25"/>
          <p:cNvPicPr preferRelativeResize="0"/>
          <p:nvPr/>
        </p:nvPicPr>
        <p:blipFill rotWithShape="1">
          <a:blip r:embed="rId3">
            <a:alphaModFix/>
          </a:blip>
          <a:srcRect l="26011" r="26011"/>
          <a:stretch/>
        </p:blipFill>
        <p:spPr>
          <a:xfrm flipH="1">
            <a:off x="8715267" y="0"/>
            <a:ext cx="5915133" cy="8229600"/>
          </a:xfrm>
          <a:prstGeom prst="rect">
            <a:avLst/>
          </a:prstGeom>
          <a:noFill/>
          <a:ln>
            <a:noFill/>
          </a:ln>
        </p:spPr>
      </p:pic>
      <p:sp>
        <p:nvSpPr>
          <p:cNvPr id="384" name="Google Shape;384;p25"/>
          <p:cNvSpPr txBox="1"/>
          <p:nvPr/>
        </p:nvSpPr>
        <p:spPr>
          <a:xfrm>
            <a:off x="633860" y="124822"/>
            <a:ext cx="7530709" cy="2147639"/>
          </a:xfrm>
          <a:prstGeom prst="rect">
            <a:avLst/>
          </a:prstGeom>
          <a:noFill/>
          <a:ln>
            <a:noFill/>
          </a:ln>
        </p:spPr>
        <p:txBody>
          <a:bodyPr spcFirstLastPara="1" wrap="square" lIns="0" tIns="0" rIns="0" bIns="0" anchor="t" anchorCtr="0">
            <a:spAutoFit/>
          </a:bodyPr>
          <a:lstStyle/>
          <a:p>
            <a:pPr algn="ctr"/>
            <a:r>
              <a:rPr lang="uk-UA" sz="6978" dirty="0">
                <a:solidFill>
                  <a:srgbClr val="FFFFFF"/>
                </a:solidFill>
                <a:latin typeface="Alata"/>
                <a:ea typeface="Alata"/>
                <a:cs typeface="Alata"/>
                <a:sym typeface="Alata"/>
              </a:rPr>
              <a:t>АДАПТАЦІЯ (</a:t>
            </a:r>
            <a:r>
              <a:rPr lang="en-US" sz="6978" dirty="0">
                <a:solidFill>
                  <a:srgbClr val="FFFFFF"/>
                </a:solidFill>
                <a:latin typeface="Alata"/>
                <a:ea typeface="Alata"/>
                <a:cs typeface="Alata"/>
                <a:sym typeface="Alata"/>
              </a:rPr>
              <a:t>onboarding)</a:t>
            </a:r>
            <a:endParaRPr sz="1440" dirty="0"/>
          </a:p>
        </p:txBody>
      </p:sp>
      <p:sp>
        <p:nvSpPr>
          <p:cNvPr id="385" name="Google Shape;385;p25"/>
          <p:cNvSpPr txBox="1"/>
          <p:nvPr/>
        </p:nvSpPr>
        <p:spPr>
          <a:xfrm>
            <a:off x="633860" y="2272461"/>
            <a:ext cx="7900540" cy="5232779"/>
          </a:xfrm>
          <a:prstGeom prst="rect">
            <a:avLst/>
          </a:prstGeom>
          <a:noFill/>
          <a:ln>
            <a:noFill/>
          </a:ln>
        </p:spPr>
        <p:txBody>
          <a:bodyPr spcFirstLastPara="1" wrap="square" lIns="0" tIns="0" rIns="0" bIns="0" anchor="t" anchorCtr="0">
            <a:spAutoFit/>
          </a:bodyPr>
          <a:lstStyle/>
          <a:p>
            <a:pPr marL="285750" indent="-285750" algn="just">
              <a:lnSpc>
                <a:spcPct val="170035"/>
              </a:lnSpc>
              <a:buFont typeface="Wingdings" panose="05000000000000000000" pitchFamily="2" charset="2"/>
              <a:buChar char="§"/>
            </a:pPr>
            <a:r>
              <a:rPr lang="ru-RU" dirty="0" err="1">
                <a:solidFill>
                  <a:srgbClr val="504C49"/>
                </a:solidFill>
                <a:latin typeface="Source Serif Pro" pitchFamily="34" charset="0"/>
                <a:ea typeface="Source Serif Pro" pitchFamily="34" charset="-122"/>
                <a:sym typeface="Lato"/>
              </a:rPr>
              <a:t>процес</a:t>
            </a:r>
            <a:r>
              <a:rPr lang="ru-RU" dirty="0">
                <a:solidFill>
                  <a:srgbClr val="504C49"/>
                </a:solidFill>
                <a:latin typeface="Source Serif Pro" pitchFamily="34" charset="0"/>
                <a:ea typeface="Source Serif Pro" pitchFamily="34" charset="-122"/>
                <a:sym typeface="Lato"/>
              </a:rPr>
              <a:t> </a:t>
            </a:r>
            <a:r>
              <a:rPr lang="ru-RU" dirty="0" err="1">
                <a:solidFill>
                  <a:srgbClr val="504C49"/>
                </a:solidFill>
                <a:latin typeface="Source Serif Pro" pitchFamily="34" charset="0"/>
                <a:ea typeface="Source Serif Pro" pitchFamily="34" charset="-122"/>
                <a:sym typeface="Lato"/>
              </a:rPr>
              <a:t>пристосування</a:t>
            </a:r>
            <a:r>
              <a:rPr lang="ru-RU" dirty="0">
                <a:solidFill>
                  <a:srgbClr val="504C49"/>
                </a:solidFill>
                <a:latin typeface="Source Serif Pro" pitchFamily="34" charset="0"/>
                <a:ea typeface="Source Serif Pro" pitchFamily="34" charset="-122"/>
                <a:sym typeface="Lato"/>
              </a:rPr>
              <a:t> </a:t>
            </a:r>
            <a:r>
              <a:rPr lang="ru-RU" dirty="0" err="1">
                <a:solidFill>
                  <a:srgbClr val="504C49"/>
                </a:solidFill>
                <a:latin typeface="Source Serif Pro" pitchFamily="34" charset="0"/>
                <a:ea typeface="Source Serif Pro" pitchFamily="34" charset="-122"/>
                <a:sym typeface="Lato"/>
              </a:rPr>
              <a:t>працівників</a:t>
            </a:r>
            <a:r>
              <a:rPr lang="ru-RU" dirty="0">
                <a:solidFill>
                  <a:srgbClr val="504C49"/>
                </a:solidFill>
                <a:latin typeface="Source Serif Pro" pitchFamily="34" charset="0"/>
                <a:ea typeface="Source Serif Pro" pitchFamily="34" charset="-122"/>
                <a:sym typeface="Lato"/>
              </a:rPr>
              <a:t> до</a:t>
            </a:r>
            <a:r>
              <a:rPr lang="en-US" dirty="0">
                <a:solidFill>
                  <a:srgbClr val="504C49"/>
                </a:solidFill>
                <a:latin typeface="Source Serif Pro" pitchFamily="34" charset="0"/>
                <a:ea typeface="Source Serif Pro" pitchFamily="34" charset="-122"/>
                <a:sym typeface="Lato"/>
              </a:rPr>
              <a:t> </a:t>
            </a:r>
            <a:r>
              <a:rPr lang="ru-RU" dirty="0">
                <a:solidFill>
                  <a:srgbClr val="504C49"/>
                </a:solidFill>
                <a:latin typeface="Source Serif Pro" pitchFamily="34" charset="0"/>
                <a:ea typeface="Source Serif Pro" pitchFamily="34" charset="-122"/>
                <a:sym typeface="Lato"/>
              </a:rPr>
              <a:t>умов </a:t>
            </a:r>
            <a:r>
              <a:rPr lang="ru-RU" dirty="0" err="1">
                <a:solidFill>
                  <a:srgbClr val="504C49"/>
                </a:solidFill>
                <a:latin typeface="Source Serif Pro" pitchFamily="34" charset="0"/>
                <a:ea typeface="Source Serif Pro" pitchFamily="34" charset="-122"/>
                <a:sym typeface="Lato"/>
              </a:rPr>
              <a:t>зовнішнього</a:t>
            </a:r>
            <a:r>
              <a:rPr lang="ru-RU" dirty="0">
                <a:solidFill>
                  <a:srgbClr val="504C49"/>
                </a:solidFill>
                <a:latin typeface="Source Serif Pro" pitchFamily="34" charset="0"/>
                <a:ea typeface="Source Serif Pro" pitchFamily="34" charset="-122"/>
                <a:sym typeface="Lato"/>
              </a:rPr>
              <a:t> і </a:t>
            </a:r>
            <a:r>
              <a:rPr lang="ru-RU" dirty="0" err="1">
                <a:solidFill>
                  <a:srgbClr val="504C49"/>
                </a:solidFill>
                <a:latin typeface="Source Serif Pro" pitchFamily="34" charset="0"/>
                <a:ea typeface="Source Serif Pro" pitchFamily="34" charset="-122"/>
                <a:sym typeface="Lato"/>
              </a:rPr>
              <a:t>внутрішнього</a:t>
            </a:r>
            <a:r>
              <a:rPr lang="en-US" dirty="0">
                <a:solidFill>
                  <a:srgbClr val="504C49"/>
                </a:solidFill>
                <a:latin typeface="Source Serif Pro" pitchFamily="34" charset="0"/>
                <a:ea typeface="Source Serif Pro" pitchFamily="34" charset="-122"/>
                <a:sym typeface="Lato"/>
              </a:rPr>
              <a:t> </a:t>
            </a:r>
            <a:r>
              <a:rPr lang="ru-RU" dirty="0" err="1">
                <a:solidFill>
                  <a:srgbClr val="504C49"/>
                </a:solidFill>
                <a:latin typeface="Source Serif Pro" pitchFamily="34" charset="0"/>
                <a:ea typeface="Source Serif Pro" pitchFamily="34" charset="-122"/>
                <a:sym typeface="Lato"/>
              </a:rPr>
              <a:t>середовищ</a:t>
            </a:r>
            <a:r>
              <a:rPr lang="uk-UA" dirty="0">
                <a:solidFill>
                  <a:srgbClr val="504C49"/>
                </a:solidFill>
                <a:latin typeface="Source Serif Pro" pitchFamily="34" charset="0"/>
                <a:ea typeface="Source Serif Pro" pitchFamily="34" charset="-122"/>
                <a:sym typeface="Lato"/>
              </a:rPr>
              <a:t>а організації</a:t>
            </a:r>
          </a:p>
          <a:p>
            <a:pPr marL="342900" indent="-342900" algn="just">
              <a:lnSpc>
                <a:spcPct val="170035"/>
              </a:lnSpc>
              <a:buFont typeface="Wingdings" panose="05000000000000000000" pitchFamily="2" charset="2"/>
              <a:buChar char="§"/>
            </a:pPr>
            <a:endParaRPr lang="uk-UA" sz="2002" dirty="0">
              <a:solidFill>
                <a:srgbClr val="000000"/>
              </a:solidFill>
              <a:latin typeface="Lato"/>
              <a:ea typeface="Lato"/>
              <a:cs typeface="Lato"/>
              <a:sym typeface="Lato"/>
            </a:endParaRPr>
          </a:p>
          <a:p>
            <a:pPr marL="285750" indent="-285750" algn="just">
              <a:lnSpc>
                <a:spcPct val="170035"/>
              </a:lnSpc>
              <a:buFont typeface="Wingdings" panose="05000000000000000000" pitchFamily="2" charset="2"/>
              <a:buChar char="§"/>
            </a:pPr>
            <a:r>
              <a:rPr lang="ru-RU" dirty="0" err="1">
                <a:solidFill>
                  <a:srgbClr val="504C49"/>
                </a:solidFill>
                <a:latin typeface="Source Serif Pro" pitchFamily="34" charset="0"/>
                <a:ea typeface="Source Serif Pro" pitchFamily="34" charset="-122"/>
              </a:rPr>
              <a:t>взаємне</a:t>
            </a:r>
            <a:r>
              <a:rPr lang="ru-RU" dirty="0">
                <a:solidFill>
                  <a:srgbClr val="504C49"/>
                </a:solidFill>
                <a:latin typeface="Source Serif Pro" pitchFamily="34" charset="0"/>
                <a:ea typeface="Source Serif Pro" pitchFamily="34" charset="-122"/>
              </a:rPr>
              <a:t> </a:t>
            </a:r>
            <a:r>
              <a:rPr lang="ru-RU" dirty="0" err="1">
                <a:solidFill>
                  <a:srgbClr val="504C49"/>
                </a:solidFill>
                <a:latin typeface="Source Serif Pro" pitchFamily="34" charset="0"/>
                <a:ea typeface="Source Serif Pro" pitchFamily="34" charset="-122"/>
              </a:rPr>
              <a:t>пристосування</a:t>
            </a:r>
            <a:r>
              <a:rPr lang="ru-RU" dirty="0">
                <a:solidFill>
                  <a:srgbClr val="504C49"/>
                </a:solidFill>
                <a:latin typeface="Source Serif Pro" pitchFamily="34" charset="0"/>
                <a:ea typeface="Source Serif Pro" pitchFamily="34" charset="-122"/>
              </a:rPr>
              <a:t> </a:t>
            </a:r>
            <a:r>
              <a:rPr lang="ru-RU" dirty="0" err="1">
                <a:solidFill>
                  <a:srgbClr val="504C49"/>
                </a:solidFill>
                <a:latin typeface="Source Serif Pro" pitchFamily="34" charset="0"/>
                <a:ea typeface="Source Serif Pro" pitchFamily="34" charset="-122"/>
              </a:rPr>
              <a:t>працівника</a:t>
            </a:r>
            <a:r>
              <a:rPr lang="ru-RU" dirty="0">
                <a:solidFill>
                  <a:srgbClr val="504C49"/>
                </a:solidFill>
                <a:latin typeface="Source Serif Pro" pitchFamily="34" charset="0"/>
                <a:ea typeface="Source Serif Pro" pitchFamily="34" charset="-122"/>
              </a:rPr>
              <a:t> і умов </a:t>
            </a:r>
            <a:r>
              <a:rPr lang="ru-RU" dirty="0" err="1">
                <a:solidFill>
                  <a:srgbClr val="504C49"/>
                </a:solidFill>
                <a:latin typeface="Source Serif Pro" pitchFamily="34" charset="0"/>
                <a:ea typeface="Source Serif Pro" pitchFamily="34" charset="-122"/>
              </a:rPr>
              <a:t>організації</a:t>
            </a:r>
            <a:r>
              <a:rPr lang="ru-RU" dirty="0">
                <a:solidFill>
                  <a:srgbClr val="504C49"/>
                </a:solidFill>
                <a:latin typeface="Source Serif Pro" pitchFamily="34" charset="0"/>
                <a:ea typeface="Source Serif Pro" pitchFamily="34" charset="-122"/>
              </a:rPr>
              <a:t>, </a:t>
            </a:r>
            <a:r>
              <a:rPr lang="ru-RU" dirty="0" err="1">
                <a:solidFill>
                  <a:srgbClr val="504C49"/>
                </a:solidFill>
                <a:latin typeface="Source Serif Pro" pitchFamily="34" charset="0"/>
                <a:ea typeface="Source Serif Pro" pitchFamily="34" charset="-122"/>
              </a:rPr>
              <a:t>що</a:t>
            </a:r>
            <a:r>
              <a:rPr lang="ru-RU" dirty="0">
                <a:solidFill>
                  <a:srgbClr val="504C49"/>
                </a:solidFill>
                <a:latin typeface="Source Serif Pro" pitchFamily="34" charset="0"/>
                <a:ea typeface="Source Serif Pro" pitchFamily="34" charset="-122"/>
              </a:rPr>
              <a:t> </a:t>
            </a:r>
            <a:r>
              <a:rPr lang="ru-RU" dirty="0" err="1">
                <a:solidFill>
                  <a:srgbClr val="504C49"/>
                </a:solidFill>
                <a:latin typeface="Source Serif Pro" pitchFamily="34" charset="0"/>
                <a:ea typeface="Source Serif Pro" pitchFamily="34" charset="-122"/>
              </a:rPr>
              <a:t>базується</a:t>
            </a:r>
            <a:r>
              <a:rPr lang="ru-RU" dirty="0">
                <a:solidFill>
                  <a:srgbClr val="504C49"/>
                </a:solidFill>
                <a:latin typeface="Source Serif Pro" pitchFamily="34" charset="0"/>
                <a:ea typeface="Source Serif Pro" pitchFamily="34" charset="-122"/>
              </a:rPr>
              <a:t> на </a:t>
            </a:r>
            <a:r>
              <a:rPr lang="ru-RU" dirty="0" err="1">
                <a:solidFill>
                  <a:srgbClr val="504C49"/>
                </a:solidFill>
                <a:latin typeface="Source Serif Pro" pitchFamily="34" charset="0"/>
                <a:ea typeface="Source Serif Pro" pitchFamily="34" charset="-122"/>
              </a:rPr>
              <a:t>поступовому</a:t>
            </a:r>
            <a:r>
              <a:rPr lang="ru-RU" dirty="0">
                <a:solidFill>
                  <a:srgbClr val="504C49"/>
                </a:solidFill>
                <a:latin typeface="Source Serif Pro" pitchFamily="34" charset="0"/>
                <a:ea typeface="Source Serif Pro" pitchFamily="34" charset="-122"/>
              </a:rPr>
              <a:t> </a:t>
            </a:r>
            <a:r>
              <a:rPr lang="ru-RU" dirty="0" err="1">
                <a:solidFill>
                  <a:srgbClr val="504C49"/>
                </a:solidFill>
                <a:latin typeface="Source Serif Pro" pitchFamily="34" charset="0"/>
                <a:ea typeface="Source Serif Pro" pitchFamily="34" charset="-122"/>
              </a:rPr>
              <a:t>освоєнні</a:t>
            </a:r>
            <a:r>
              <a:rPr lang="ru-RU" dirty="0">
                <a:solidFill>
                  <a:srgbClr val="504C49"/>
                </a:solidFill>
                <a:latin typeface="Source Serif Pro" pitchFamily="34" charset="0"/>
                <a:ea typeface="Source Serif Pro" pitchFamily="34" charset="-122"/>
              </a:rPr>
              <a:t> </a:t>
            </a:r>
            <a:r>
              <a:rPr lang="ru-RU" dirty="0" err="1">
                <a:solidFill>
                  <a:srgbClr val="504C49"/>
                </a:solidFill>
                <a:latin typeface="Source Serif Pro" pitchFamily="34" charset="0"/>
                <a:ea typeface="Source Serif Pro" pitchFamily="34" charset="-122"/>
              </a:rPr>
              <a:t>нових</a:t>
            </a:r>
            <a:r>
              <a:rPr lang="ru-RU" dirty="0">
                <a:solidFill>
                  <a:srgbClr val="504C49"/>
                </a:solidFill>
                <a:latin typeface="Source Serif Pro" pitchFamily="34" charset="0"/>
                <a:ea typeface="Source Serif Pro" pitchFamily="34" charset="-122"/>
              </a:rPr>
              <a:t> </a:t>
            </a:r>
            <a:r>
              <a:rPr lang="ru-RU" dirty="0" err="1">
                <a:solidFill>
                  <a:srgbClr val="504C49"/>
                </a:solidFill>
                <a:latin typeface="Source Serif Pro" pitchFamily="34" charset="0"/>
                <a:ea typeface="Source Serif Pro" pitchFamily="34" charset="-122"/>
              </a:rPr>
              <a:t>професійних</a:t>
            </a:r>
            <a:r>
              <a:rPr lang="ru-RU" dirty="0">
                <a:solidFill>
                  <a:srgbClr val="504C49"/>
                </a:solidFill>
                <a:latin typeface="Source Serif Pro" pitchFamily="34" charset="0"/>
                <a:ea typeface="Source Serif Pro" pitchFamily="34" charset="-122"/>
              </a:rPr>
              <a:t>, </a:t>
            </a:r>
            <a:r>
              <a:rPr lang="ru-RU" dirty="0" err="1">
                <a:solidFill>
                  <a:srgbClr val="504C49"/>
                </a:solidFill>
                <a:latin typeface="Source Serif Pro" pitchFamily="34" charset="0"/>
                <a:ea typeface="Source Serif Pro" pitchFamily="34" charset="-122"/>
              </a:rPr>
              <a:t>соціальних</a:t>
            </a:r>
            <a:r>
              <a:rPr lang="ru-RU" dirty="0">
                <a:solidFill>
                  <a:srgbClr val="504C49"/>
                </a:solidFill>
                <a:latin typeface="Source Serif Pro" pitchFamily="34" charset="0"/>
                <a:ea typeface="Source Serif Pro" pitchFamily="34" charset="-122"/>
              </a:rPr>
              <a:t> та </a:t>
            </a:r>
            <a:r>
              <a:rPr lang="ru-RU" dirty="0" err="1">
                <a:solidFill>
                  <a:srgbClr val="504C49"/>
                </a:solidFill>
                <a:latin typeface="Source Serif Pro" pitchFamily="34" charset="0"/>
                <a:ea typeface="Source Serif Pro" pitchFamily="34" charset="-122"/>
              </a:rPr>
              <a:t>організаційних</a:t>
            </a:r>
            <a:r>
              <a:rPr lang="ru-RU" dirty="0">
                <a:solidFill>
                  <a:srgbClr val="504C49"/>
                </a:solidFill>
                <a:latin typeface="Source Serif Pro" pitchFamily="34" charset="0"/>
                <a:ea typeface="Source Serif Pro" pitchFamily="34" charset="-122"/>
              </a:rPr>
              <a:t> умов </a:t>
            </a:r>
            <a:r>
              <a:rPr lang="ru-RU" dirty="0" err="1">
                <a:solidFill>
                  <a:srgbClr val="504C49"/>
                </a:solidFill>
                <a:latin typeface="Source Serif Pro" pitchFamily="34" charset="0"/>
                <a:ea typeface="Source Serif Pro" pitchFamily="34" charset="-122"/>
              </a:rPr>
              <a:t>праці</a:t>
            </a:r>
            <a:endParaRPr lang="ru-RU" dirty="0">
              <a:solidFill>
                <a:srgbClr val="504C49"/>
              </a:solidFill>
              <a:latin typeface="Source Serif Pro" pitchFamily="34" charset="0"/>
              <a:ea typeface="Source Serif Pro" pitchFamily="34" charset="-122"/>
            </a:endParaRPr>
          </a:p>
          <a:p>
            <a:pPr marL="285750" indent="-285750" algn="just">
              <a:lnSpc>
                <a:spcPct val="170035"/>
              </a:lnSpc>
              <a:buFont typeface="Wingdings" panose="05000000000000000000" pitchFamily="2" charset="2"/>
              <a:buChar char="§"/>
            </a:pPr>
            <a:endParaRPr lang="ru-RU" dirty="0">
              <a:solidFill>
                <a:srgbClr val="504C49"/>
              </a:solidFill>
              <a:latin typeface="Source Serif Pro" pitchFamily="34" charset="0"/>
              <a:ea typeface="Source Serif Pro" pitchFamily="34" charset="-122"/>
            </a:endParaRPr>
          </a:p>
          <a:p>
            <a:pPr marL="285750" indent="-285750" algn="just">
              <a:lnSpc>
                <a:spcPct val="170035"/>
              </a:lnSpc>
              <a:buFont typeface="Wingdings" panose="05000000000000000000" pitchFamily="2" charset="2"/>
              <a:buChar char="§"/>
            </a:pPr>
            <a:r>
              <a:rPr lang="ru-RU" dirty="0" err="1">
                <a:solidFill>
                  <a:srgbClr val="504C49"/>
                </a:solidFill>
                <a:latin typeface="Source Serif Pro" pitchFamily="34" charset="0"/>
                <a:ea typeface="Source Serif Pro" pitchFamily="34" charset="-122"/>
              </a:rPr>
              <a:t>процес</a:t>
            </a:r>
            <a:r>
              <a:rPr lang="ru-RU" dirty="0">
                <a:solidFill>
                  <a:srgbClr val="504C49"/>
                </a:solidFill>
                <a:latin typeface="Source Serif Pro" pitchFamily="34" charset="0"/>
                <a:ea typeface="Source Serif Pro" pitchFamily="34" charset="-122"/>
              </a:rPr>
              <a:t> </a:t>
            </a:r>
            <a:r>
              <a:rPr lang="ru-RU" dirty="0" err="1">
                <a:solidFill>
                  <a:srgbClr val="504C49"/>
                </a:solidFill>
                <a:latin typeface="Source Serif Pro" pitchFamily="34" charset="0"/>
                <a:ea typeface="Source Serif Pro" pitchFamily="34" charset="-122"/>
              </a:rPr>
              <a:t>формальних</a:t>
            </a:r>
            <a:r>
              <a:rPr lang="ru-RU" dirty="0">
                <a:solidFill>
                  <a:srgbClr val="504C49"/>
                </a:solidFill>
                <a:latin typeface="Source Serif Pro" pitchFamily="34" charset="0"/>
                <a:ea typeface="Source Serif Pro" pitchFamily="34" charset="-122"/>
              </a:rPr>
              <a:t> та </a:t>
            </a:r>
            <a:r>
              <a:rPr lang="ru-RU" dirty="0" err="1">
                <a:solidFill>
                  <a:srgbClr val="504C49"/>
                </a:solidFill>
                <a:latin typeface="Source Serif Pro" pitchFamily="34" charset="0"/>
                <a:ea typeface="Source Serif Pro" pitchFamily="34" charset="-122"/>
              </a:rPr>
              <a:t>неформальних</a:t>
            </a:r>
            <a:r>
              <a:rPr lang="ru-RU" dirty="0">
                <a:solidFill>
                  <a:srgbClr val="504C49"/>
                </a:solidFill>
                <a:latin typeface="Source Serif Pro" pitchFamily="34" charset="0"/>
                <a:ea typeface="Source Serif Pro" pitchFamily="34" charset="-122"/>
              </a:rPr>
              <a:t> процедур </a:t>
            </a:r>
            <a:r>
              <a:rPr lang="ru-RU" dirty="0" err="1">
                <a:solidFill>
                  <a:srgbClr val="504C49"/>
                </a:solidFill>
                <a:latin typeface="Source Serif Pro" pitchFamily="34" charset="0"/>
                <a:ea typeface="Source Serif Pro" pitchFamily="34" charset="-122"/>
              </a:rPr>
              <a:t>щодо</a:t>
            </a:r>
            <a:r>
              <a:rPr lang="ru-RU" dirty="0">
                <a:solidFill>
                  <a:srgbClr val="504C49"/>
                </a:solidFill>
                <a:latin typeface="Source Serif Pro" pitchFamily="34" charset="0"/>
                <a:ea typeface="Source Serif Pro" pitchFamily="34" charset="-122"/>
              </a:rPr>
              <a:t> </a:t>
            </a:r>
            <a:r>
              <a:rPr lang="ru-RU" dirty="0" err="1">
                <a:solidFill>
                  <a:srgbClr val="504C49"/>
                </a:solidFill>
                <a:latin typeface="Source Serif Pro" pitchFamily="34" charset="0"/>
                <a:ea typeface="Source Serif Pro" pitchFamily="34" charset="-122"/>
              </a:rPr>
              <a:t>прийняття</a:t>
            </a:r>
            <a:r>
              <a:rPr lang="ru-RU" dirty="0">
                <a:solidFill>
                  <a:srgbClr val="504C49"/>
                </a:solidFill>
                <a:latin typeface="Source Serif Pro" pitchFamily="34" charset="0"/>
                <a:ea typeface="Source Serif Pro" pitchFamily="34" charset="-122"/>
              </a:rPr>
              <a:t> нового </a:t>
            </a:r>
            <a:r>
              <a:rPr lang="ru-RU" dirty="0" err="1">
                <a:solidFill>
                  <a:srgbClr val="504C49"/>
                </a:solidFill>
                <a:latin typeface="Source Serif Pro" pitchFamily="34" charset="0"/>
                <a:ea typeface="Source Serif Pro" pitchFamily="34" charset="-122"/>
              </a:rPr>
              <a:t>співробітника</a:t>
            </a:r>
            <a:r>
              <a:rPr lang="ru-RU" dirty="0">
                <a:solidFill>
                  <a:srgbClr val="504C49"/>
                </a:solidFill>
                <a:latin typeface="Source Serif Pro" pitchFamily="34" charset="0"/>
                <a:ea typeface="Source Serif Pro" pitchFamily="34" charset="-122"/>
              </a:rPr>
              <a:t>, </a:t>
            </a:r>
            <a:r>
              <a:rPr lang="ru-RU" dirty="0" err="1">
                <a:solidFill>
                  <a:srgbClr val="504C49"/>
                </a:solidFill>
                <a:latin typeface="Source Serif Pro" pitchFamily="34" charset="0"/>
                <a:ea typeface="Source Serif Pro" pitchFamily="34" charset="-122"/>
              </a:rPr>
              <a:t>який</a:t>
            </a:r>
            <a:r>
              <a:rPr lang="ru-RU" dirty="0">
                <a:solidFill>
                  <a:srgbClr val="504C49"/>
                </a:solidFill>
                <a:latin typeface="Source Serif Pro" pitchFamily="34" charset="0"/>
                <a:ea typeface="Source Serif Pro" pitchFamily="34" charset="-122"/>
              </a:rPr>
              <a:t> </a:t>
            </a:r>
            <a:r>
              <a:rPr lang="ru-RU" dirty="0" err="1">
                <a:solidFill>
                  <a:srgbClr val="504C49"/>
                </a:solidFill>
                <a:latin typeface="Source Serif Pro" pitchFamily="34" charset="0"/>
                <a:ea typeface="Source Serif Pro" pitchFamily="34" charset="-122"/>
              </a:rPr>
              <a:t>починається</a:t>
            </a:r>
            <a:r>
              <a:rPr lang="ru-RU" dirty="0">
                <a:solidFill>
                  <a:srgbClr val="504C49"/>
                </a:solidFill>
                <a:latin typeface="Source Serif Pro" pitchFamily="34" charset="0"/>
                <a:ea typeface="Source Serif Pro" pitchFamily="34" charset="-122"/>
              </a:rPr>
              <a:t> з моменту </a:t>
            </a:r>
            <a:r>
              <a:rPr lang="ru-RU" dirty="0" err="1">
                <a:solidFill>
                  <a:srgbClr val="504C49"/>
                </a:solidFill>
                <a:latin typeface="Source Serif Pro" pitchFamily="34" charset="0"/>
                <a:ea typeface="Source Serif Pro" pitchFamily="34" charset="-122"/>
              </a:rPr>
              <a:t>підписання</a:t>
            </a:r>
            <a:r>
              <a:rPr lang="ru-RU" dirty="0">
                <a:solidFill>
                  <a:srgbClr val="504C49"/>
                </a:solidFill>
                <a:latin typeface="Source Serif Pro" pitchFamily="34" charset="0"/>
                <a:ea typeface="Source Serif Pro" pitchFamily="34" charset="-122"/>
              </a:rPr>
              <a:t> </a:t>
            </a:r>
            <a:r>
              <a:rPr lang="ru-RU" dirty="0" err="1">
                <a:solidFill>
                  <a:srgbClr val="504C49"/>
                </a:solidFill>
                <a:latin typeface="Source Serif Pro" pitchFamily="34" charset="0"/>
                <a:ea typeface="Source Serif Pro" pitchFamily="34" charset="-122"/>
              </a:rPr>
              <a:t>пропозиції</a:t>
            </a:r>
            <a:r>
              <a:rPr lang="ru-RU" dirty="0">
                <a:solidFill>
                  <a:srgbClr val="504C49"/>
                </a:solidFill>
                <a:latin typeface="Source Serif Pro" pitchFamily="34" charset="0"/>
                <a:ea typeface="Source Serif Pro" pitchFamily="34" charset="-122"/>
              </a:rPr>
              <a:t> про роботу і </a:t>
            </a:r>
            <a:r>
              <a:rPr lang="ru-RU" dirty="0" err="1">
                <a:solidFill>
                  <a:srgbClr val="504C49"/>
                </a:solidFill>
                <a:latin typeface="Source Serif Pro" pitchFamily="34" charset="0"/>
                <a:ea typeface="Source Serif Pro" pitchFamily="34" charset="-122"/>
              </a:rPr>
              <a:t>може</a:t>
            </a:r>
            <a:r>
              <a:rPr lang="ru-RU" dirty="0">
                <a:solidFill>
                  <a:srgbClr val="504C49"/>
                </a:solidFill>
                <a:latin typeface="Source Serif Pro" pitchFamily="34" charset="0"/>
                <a:ea typeface="Source Serif Pro" pitchFamily="34" charset="-122"/>
              </a:rPr>
              <a:t> </a:t>
            </a:r>
            <a:r>
              <a:rPr lang="ru-RU" dirty="0" err="1">
                <a:solidFill>
                  <a:srgbClr val="504C49"/>
                </a:solidFill>
                <a:latin typeface="Source Serif Pro" pitchFamily="34" charset="0"/>
                <a:ea typeface="Source Serif Pro" pitchFamily="34" charset="-122"/>
              </a:rPr>
              <a:t>тривати</a:t>
            </a:r>
            <a:r>
              <a:rPr lang="ru-RU" dirty="0">
                <a:solidFill>
                  <a:srgbClr val="504C49"/>
                </a:solidFill>
                <a:latin typeface="Source Serif Pro" pitchFamily="34" charset="0"/>
                <a:ea typeface="Source Serif Pro" pitchFamily="34" charset="-122"/>
              </a:rPr>
              <a:t> до 1 року в </a:t>
            </a:r>
            <a:r>
              <a:rPr lang="ru-RU" dirty="0" err="1">
                <a:solidFill>
                  <a:srgbClr val="504C49"/>
                </a:solidFill>
                <a:latin typeface="Source Serif Pro" pitchFamily="34" charset="0"/>
                <a:ea typeface="Source Serif Pro" pitchFamily="34" charset="-122"/>
              </a:rPr>
              <a:t>компанії</a:t>
            </a:r>
            <a:r>
              <a:rPr lang="ru-RU" dirty="0">
                <a:solidFill>
                  <a:srgbClr val="504C49"/>
                </a:solidFill>
                <a:latin typeface="Source Serif Pro" pitchFamily="34" charset="0"/>
                <a:ea typeface="Source Serif Pro" pitchFamily="34" charset="-122"/>
              </a:rPr>
              <a:t>, в </a:t>
            </a:r>
            <a:r>
              <a:rPr lang="ru-RU" dirty="0" err="1">
                <a:solidFill>
                  <a:srgbClr val="504C49"/>
                </a:solidFill>
                <a:latin typeface="Source Serif Pro" pitchFamily="34" charset="0"/>
                <a:ea typeface="Source Serif Pro" pitchFamily="34" charset="-122"/>
              </a:rPr>
              <a:t>залежності</a:t>
            </a:r>
            <a:r>
              <a:rPr lang="ru-RU" dirty="0">
                <a:solidFill>
                  <a:srgbClr val="504C49"/>
                </a:solidFill>
                <a:latin typeface="Source Serif Pro" pitchFamily="34" charset="0"/>
                <a:ea typeface="Source Serif Pro" pitchFamily="34" charset="-122"/>
              </a:rPr>
              <a:t> </a:t>
            </a:r>
            <a:r>
              <a:rPr lang="ru-RU" dirty="0" err="1">
                <a:solidFill>
                  <a:srgbClr val="504C49"/>
                </a:solidFill>
                <a:latin typeface="Source Serif Pro" pitchFamily="34" charset="0"/>
                <a:ea typeface="Source Serif Pro" pitchFamily="34" charset="-122"/>
              </a:rPr>
              <a:t>від</a:t>
            </a:r>
            <a:r>
              <a:rPr lang="ru-RU" dirty="0">
                <a:solidFill>
                  <a:srgbClr val="504C49"/>
                </a:solidFill>
                <a:latin typeface="Source Serif Pro" pitchFamily="34" charset="0"/>
                <a:ea typeface="Source Serif Pro" pitchFamily="34" charset="-122"/>
              </a:rPr>
              <a:t> </a:t>
            </a:r>
            <a:r>
              <a:rPr lang="ru-RU" dirty="0" err="1">
                <a:solidFill>
                  <a:srgbClr val="504C49"/>
                </a:solidFill>
                <a:latin typeface="Source Serif Pro" pitchFamily="34" charset="0"/>
                <a:ea typeface="Source Serif Pro" pitchFamily="34" charset="-122"/>
              </a:rPr>
              <a:t>корпоративної</a:t>
            </a:r>
            <a:r>
              <a:rPr lang="ru-RU" dirty="0">
                <a:solidFill>
                  <a:srgbClr val="504C49"/>
                </a:solidFill>
                <a:latin typeface="Source Serif Pro" pitchFamily="34" charset="0"/>
                <a:ea typeface="Source Serif Pro" pitchFamily="34" charset="-122"/>
              </a:rPr>
              <a:t> </a:t>
            </a:r>
            <a:r>
              <a:rPr lang="ru-RU" dirty="0" err="1">
                <a:solidFill>
                  <a:srgbClr val="504C49"/>
                </a:solidFill>
                <a:latin typeface="Source Serif Pro" pitchFamily="34" charset="0"/>
                <a:ea typeface="Source Serif Pro" pitchFamily="34" charset="-122"/>
              </a:rPr>
              <a:t>культури</a:t>
            </a:r>
            <a:endParaRPr dirty="0">
              <a:solidFill>
                <a:srgbClr val="504C49"/>
              </a:solidFill>
              <a:latin typeface="Source Serif Pro" pitchFamily="34" charset="0"/>
              <a:ea typeface="Source Serif Pro"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Shape 423"/>
        <p:cNvGrpSpPr/>
        <p:nvPr/>
      </p:nvGrpSpPr>
      <p:grpSpPr>
        <a:xfrm>
          <a:off x="0" y="0"/>
          <a:ext cx="0" cy="0"/>
          <a:chOff x="0" y="0"/>
          <a:chExt cx="0" cy="0"/>
        </a:xfrm>
      </p:grpSpPr>
      <p:pic>
        <p:nvPicPr>
          <p:cNvPr id="424" name="Google Shape;424;p27"/>
          <p:cNvPicPr preferRelativeResize="0"/>
          <p:nvPr/>
        </p:nvPicPr>
        <p:blipFill rotWithShape="1">
          <a:blip r:embed="rId3">
            <a:alphaModFix/>
          </a:blip>
          <a:srcRect l="15642" r="15641"/>
          <a:stretch/>
        </p:blipFill>
        <p:spPr>
          <a:xfrm>
            <a:off x="0" y="0"/>
            <a:ext cx="8479824" cy="8229600"/>
          </a:xfrm>
          <a:prstGeom prst="rect">
            <a:avLst/>
          </a:prstGeom>
          <a:noFill/>
          <a:ln>
            <a:noFill/>
          </a:ln>
        </p:spPr>
      </p:pic>
      <p:pic>
        <p:nvPicPr>
          <p:cNvPr id="425" name="Google Shape;425;p27"/>
          <p:cNvPicPr preferRelativeResize="0"/>
          <p:nvPr/>
        </p:nvPicPr>
        <p:blipFill rotWithShape="1">
          <a:blip r:embed="rId4">
            <a:alphaModFix/>
          </a:blip>
          <a:srcRect l="15609" r="15609"/>
          <a:stretch/>
        </p:blipFill>
        <p:spPr>
          <a:xfrm>
            <a:off x="6150574" y="0"/>
            <a:ext cx="8479826" cy="8229600"/>
          </a:xfrm>
          <a:prstGeom prst="rect">
            <a:avLst/>
          </a:prstGeom>
          <a:noFill/>
          <a:ln>
            <a:noFill/>
          </a:ln>
        </p:spPr>
      </p:pic>
      <p:grpSp>
        <p:nvGrpSpPr>
          <p:cNvPr id="426" name="Google Shape;426;p27"/>
          <p:cNvGrpSpPr/>
          <p:nvPr/>
        </p:nvGrpSpPr>
        <p:grpSpPr>
          <a:xfrm>
            <a:off x="1828800" y="-642938"/>
            <a:ext cx="10972800" cy="8872538"/>
            <a:chOff x="0" y="-47625"/>
            <a:chExt cx="812800" cy="657225"/>
          </a:xfrm>
          <a:solidFill>
            <a:srgbClr val="DE92DC"/>
          </a:solidFill>
        </p:grpSpPr>
        <p:sp>
          <p:nvSpPr>
            <p:cNvPr id="427" name="Google Shape;427;p27"/>
            <p:cNvSpPr/>
            <p:nvPr/>
          </p:nvSpPr>
          <p:spPr>
            <a:xfrm>
              <a:off x="0" y="0"/>
              <a:ext cx="812800" cy="609600"/>
            </a:xfrm>
            <a:custGeom>
              <a:avLst/>
              <a:gdLst/>
              <a:ahLst/>
              <a:cxnLst/>
              <a:rect l="l" t="t" r="r" b="b"/>
              <a:pathLst>
                <a:path w="812800" h="609600" extrusionOk="0">
                  <a:moveTo>
                    <a:pt x="203200" y="0"/>
                  </a:moveTo>
                  <a:lnTo>
                    <a:pt x="609600" y="0"/>
                  </a:lnTo>
                  <a:lnTo>
                    <a:pt x="812800" y="609600"/>
                  </a:lnTo>
                  <a:lnTo>
                    <a:pt x="0" y="609600"/>
                  </a:lnTo>
                  <a:lnTo>
                    <a:pt x="203200" y="0"/>
                  </a:lnTo>
                  <a:close/>
                </a:path>
              </a:pathLst>
            </a:custGeom>
            <a:grpFill/>
            <a:ln>
              <a:noFill/>
            </a:ln>
          </p:spPr>
        </p:sp>
        <p:sp>
          <p:nvSpPr>
            <p:cNvPr id="428" name="Google Shape;428;p27"/>
            <p:cNvSpPr txBox="1"/>
            <p:nvPr/>
          </p:nvSpPr>
          <p:spPr>
            <a:xfrm>
              <a:off x="127000" y="-47625"/>
              <a:ext cx="558800" cy="657225"/>
            </a:xfrm>
            <a:prstGeom prst="rect">
              <a:avLst/>
            </a:prstGeom>
            <a:grpFill/>
            <a:ln>
              <a:noFill/>
            </a:ln>
          </p:spPr>
          <p:txBody>
            <a:bodyPr spcFirstLastPara="1" wrap="square" lIns="40640" tIns="40640" rIns="40640" bIns="40640" anchor="ctr" anchorCtr="0">
              <a:noAutofit/>
            </a:bodyPr>
            <a:lstStyle/>
            <a:p>
              <a:pPr algn="ctr">
                <a:lnSpc>
                  <a:spcPct val="140000"/>
                </a:lnSpc>
              </a:pPr>
              <a:endParaRPr sz="1440">
                <a:solidFill>
                  <a:schemeClr val="dk1"/>
                </a:solidFill>
                <a:latin typeface="Calibri"/>
                <a:ea typeface="Calibri"/>
                <a:cs typeface="Calibri"/>
                <a:sym typeface="Calibri"/>
              </a:endParaRPr>
            </a:p>
          </p:txBody>
        </p:sp>
      </p:grpSp>
      <p:sp>
        <p:nvSpPr>
          <p:cNvPr id="429" name="Google Shape;429;p27"/>
          <p:cNvSpPr/>
          <p:nvPr/>
        </p:nvSpPr>
        <p:spPr>
          <a:xfrm>
            <a:off x="6929586" y="2033625"/>
            <a:ext cx="771229" cy="1342329"/>
          </a:xfrm>
          <a:custGeom>
            <a:avLst/>
            <a:gdLst/>
            <a:ahLst/>
            <a:cxnLst/>
            <a:rect l="l" t="t" r="r" b="b"/>
            <a:pathLst>
              <a:path w="964036" h="1677911" extrusionOk="0">
                <a:moveTo>
                  <a:pt x="0" y="0"/>
                </a:moveTo>
                <a:lnTo>
                  <a:pt x="964036" y="0"/>
                </a:lnTo>
                <a:lnTo>
                  <a:pt x="964036" y="1677911"/>
                </a:lnTo>
                <a:lnTo>
                  <a:pt x="0" y="1677911"/>
                </a:lnTo>
                <a:lnTo>
                  <a:pt x="0" y="0"/>
                </a:lnTo>
                <a:close/>
              </a:path>
            </a:pathLst>
          </a:custGeom>
          <a:blipFill rotWithShape="1">
            <a:blip r:embed="rId5">
              <a:alphaModFix/>
            </a:blip>
            <a:stretch>
              <a:fillRect/>
            </a:stretch>
          </a:blipFill>
          <a:ln>
            <a:noFill/>
          </a:ln>
        </p:spPr>
      </p:sp>
      <p:sp>
        <p:nvSpPr>
          <p:cNvPr id="430" name="Google Shape;430;p27"/>
          <p:cNvSpPr txBox="1"/>
          <p:nvPr/>
        </p:nvSpPr>
        <p:spPr>
          <a:xfrm>
            <a:off x="4122300" y="3812320"/>
            <a:ext cx="6385920" cy="2659190"/>
          </a:xfrm>
          <a:prstGeom prst="rect">
            <a:avLst/>
          </a:prstGeom>
          <a:noFill/>
          <a:ln>
            <a:noFill/>
          </a:ln>
        </p:spPr>
        <p:txBody>
          <a:bodyPr spcFirstLastPara="1" wrap="square" lIns="0" tIns="0" rIns="0" bIns="0" anchor="t" anchorCtr="0">
            <a:spAutoFit/>
          </a:bodyPr>
          <a:lstStyle/>
          <a:p>
            <a:pPr algn="ctr">
              <a:lnSpc>
                <a:spcPct val="120000"/>
              </a:lnSpc>
            </a:pPr>
            <a:r>
              <a:rPr lang="ru-RU" sz="4800" dirty="0" err="1">
                <a:solidFill>
                  <a:schemeClr val="bg1">
                    <a:lumMod val="95000"/>
                  </a:schemeClr>
                </a:solidFill>
              </a:rPr>
              <a:t>успішна</a:t>
            </a:r>
            <a:r>
              <a:rPr lang="ru-RU" sz="4800" dirty="0">
                <a:solidFill>
                  <a:schemeClr val="bg1">
                    <a:lumMod val="95000"/>
                  </a:schemeClr>
                </a:solidFill>
              </a:rPr>
              <a:t> </a:t>
            </a:r>
            <a:r>
              <a:rPr lang="ru-RU" sz="4800" dirty="0" err="1">
                <a:solidFill>
                  <a:schemeClr val="bg1">
                    <a:lumMod val="95000"/>
                  </a:schemeClr>
                </a:solidFill>
              </a:rPr>
              <a:t>соціалізація</a:t>
            </a:r>
            <a:r>
              <a:rPr lang="ru-RU" sz="4800" dirty="0">
                <a:solidFill>
                  <a:schemeClr val="bg1">
                    <a:lumMod val="95000"/>
                  </a:schemeClr>
                </a:solidFill>
              </a:rPr>
              <a:t> </a:t>
            </a:r>
            <a:r>
              <a:rPr lang="ru-RU" sz="4800" dirty="0" err="1">
                <a:solidFill>
                  <a:schemeClr val="bg1">
                    <a:lumMod val="95000"/>
                  </a:schemeClr>
                </a:solidFill>
              </a:rPr>
              <a:t>нової</a:t>
            </a:r>
            <a:r>
              <a:rPr lang="ru-RU" sz="4800" dirty="0">
                <a:solidFill>
                  <a:schemeClr val="bg1">
                    <a:lumMod val="95000"/>
                  </a:schemeClr>
                </a:solidFill>
              </a:rPr>
              <a:t> </a:t>
            </a:r>
            <a:r>
              <a:rPr lang="ru-RU" sz="4800" dirty="0" err="1">
                <a:solidFill>
                  <a:schemeClr val="bg1">
                    <a:lumMod val="95000"/>
                  </a:schemeClr>
                </a:solidFill>
              </a:rPr>
              <a:t>людини</a:t>
            </a:r>
            <a:r>
              <a:rPr lang="ru-RU" sz="4800" dirty="0">
                <a:solidFill>
                  <a:schemeClr val="bg1">
                    <a:lumMod val="95000"/>
                  </a:schemeClr>
                </a:solidFill>
              </a:rPr>
              <a:t> в </a:t>
            </a:r>
            <a:r>
              <a:rPr lang="ru-RU" sz="4800" dirty="0" err="1">
                <a:solidFill>
                  <a:schemeClr val="bg1">
                    <a:lumMod val="95000"/>
                  </a:schemeClr>
                </a:solidFill>
              </a:rPr>
              <a:t>компанії</a:t>
            </a:r>
            <a:endParaRPr sz="1440" dirty="0">
              <a:solidFill>
                <a:schemeClr val="bg1">
                  <a:lumMod val="95000"/>
                </a:schemeClr>
              </a:solidFill>
            </a:endParaRPr>
          </a:p>
        </p:txBody>
      </p:sp>
      <p:sp>
        <p:nvSpPr>
          <p:cNvPr id="431" name="Google Shape;431;p27"/>
          <p:cNvSpPr txBox="1"/>
          <p:nvPr/>
        </p:nvSpPr>
        <p:spPr>
          <a:xfrm>
            <a:off x="4337953" y="260648"/>
            <a:ext cx="6052534" cy="1772793"/>
          </a:xfrm>
          <a:prstGeom prst="rect">
            <a:avLst/>
          </a:prstGeom>
          <a:noFill/>
          <a:ln>
            <a:noFill/>
          </a:ln>
        </p:spPr>
        <p:txBody>
          <a:bodyPr spcFirstLastPara="1" wrap="square" lIns="0" tIns="0" rIns="0" bIns="0" anchor="t" anchorCtr="0">
            <a:spAutoFit/>
          </a:bodyPr>
          <a:lstStyle/>
          <a:p>
            <a:pPr algn="ctr">
              <a:lnSpc>
                <a:spcPct val="120000"/>
              </a:lnSpc>
            </a:pPr>
            <a:r>
              <a:rPr lang="uk-UA" sz="4800" dirty="0">
                <a:solidFill>
                  <a:schemeClr val="bg1">
                    <a:lumMod val="95000"/>
                  </a:schemeClr>
                </a:solidFill>
                <a:sym typeface="Lato"/>
              </a:rPr>
              <a:t>КЛЮЧОВЕ ЗАВДАННЯ АДАПТАЦІЇ</a:t>
            </a:r>
            <a:endParaRPr sz="4800" dirty="0">
              <a:solidFill>
                <a:schemeClr val="bg1">
                  <a:lumMod val="95000"/>
                </a:schemeClr>
              </a:solidFill>
            </a:endParaRPr>
          </a:p>
        </p:txBody>
      </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Shape 365"/>
        <p:cNvGrpSpPr/>
        <p:nvPr/>
      </p:nvGrpSpPr>
      <p:grpSpPr>
        <a:xfrm>
          <a:off x="0" y="0"/>
          <a:ext cx="0" cy="0"/>
          <a:chOff x="0" y="0"/>
          <a:chExt cx="0" cy="0"/>
        </a:xfrm>
      </p:grpSpPr>
      <p:pic>
        <p:nvPicPr>
          <p:cNvPr id="366" name="Google Shape;366;p24"/>
          <p:cNvPicPr preferRelativeResize="0"/>
          <p:nvPr/>
        </p:nvPicPr>
        <p:blipFill rotWithShape="1">
          <a:blip r:embed="rId3">
            <a:alphaModFix/>
          </a:blip>
          <a:srcRect l="16745" r="16726"/>
          <a:stretch/>
        </p:blipFill>
        <p:spPr>
          <a:xfrm>
            <a:off x="-1130989" y="0"/>
            <a:ext cx="8212411" cy="8229600"/>
          </a:xfrm>
          <a:prstGeom prst="rect">
            <a:avLst/>
          </a:prstGeom>
          <a:noFill/>
          <a:ln>
            <a:noFill/>
          </a:ln>
        </p:spPr>
      </p:pic>
      <p:grpSp>
        <p:nvGrpSpPr>
          <p:cNvPr id="367" name="Google Shape;367;p24"/>
          <p:cNvGrpSpPr/>
          <p:nvPr/>
        </p:nvGrpSpPr>
        <p:grpSpPr>
          <a:xfrm>
            <a:off x="-1559002" y="6414566"/>
            <a:ext cx="17748403" cy="1815034"/>
            <a:chOff x="0" y="-47625"/>
            <a:chExt cx="5843096" cy="597542"/>
          </a:xfrm>
          <a:solidFill>
            <a:srgbClr val="DE92DC"/>
          </a:solidFill>
        </p:grpSpPr>
        <p:sp>
          <p:nvSpPr>
            <p:cNvPr id="368" name="Google Shape;368;p24"/>
            <p:cNvSpPr/>
            <p:nvPr/>
          </p:nvSpPr>
          <p:spPr>
            <a:xfrm>
              <a:off x="0" y="0"/>
              <a:ext cx="5843096" cy="549917"/>
            </a:xfrm>
            <a:custGeom>
              <a:avLst/>
              <a:gdLst/>
              <a:ahLst/>
              <a:cxnLst/>
              <a:rect l="l" t="t" r="r" b="b"/>
              <a:pathLst>
                <a:path w="5843096" h="549917" extrusionOk="0">
                  <a:moveTo>
                    <a:pt x="0" y="0"/>
                  </a:moveTo>
                  <a:lnTo>
                    <a:pt x="5843096" y="0"/>
                  </a:lnTo>
                  <a:lnTo>
                    <a:pt x="5843096" y="549917"/>
                  </a:lnTo>
                  <a:lnTo>
                    <a:pt x="0" y="549917"/>
                  </a:lnTo>
                  <a:close/>
                </a:path>
              </a:pathLst>
            </a:custGeom>
            <a:grpFill/>
            <a:ln>
              <a:noFill/>
            </a:ln>
          </p:spPr>
        </p:sp>
        <p:sp>
          <p:nvSpPr>
            <p:cNvPr id="369" name="Google Shape;369;p24"/>
            <p:cNvSpPr txBox="1"/>
            <p:nvPr/>
          </p:nvSpPr>
          <p:spPr>
            <a:xfrm>
              <a:off x="0" y="-47625"/>
              <a:ext cx="5843096" cy="597542"/>
            </a:xfrm>
            <a:prstGeom prst="rect">
              <a:avLst/>
            </a:prstGeom>
            <a:grpFill/>
            <a:ln>
              <a:noFill/>
            </a:ln>
          </p:spPr>
          <p:txBody>
            <a:bodyPr spcFirstLastPara="1" wrap="square" lIns="40640" tIns="40640" rIns="40640" bIns="40640" anchor="ctr" anchorCtr="0">
              <a:noAutofit/>
            </a:bodyPr>
            <a:lstStyle/>
            <a:p>
              <a:pPr algn="ctr">
                <a:lnSpc>
                  <a:spcPct val="140000"/>
                </a:lnSpc>
              </a:pPr>
              <a:endParaRPr sz="1440">
                <a:solidFill>
                  <a:schemeClr val="dk1"/>
                </a:solidFill>
                <a:latin typeface="Calibri"/>
                <a:ea typeface="Calibri"/>
                <a:cs typeface="Calibri"/>
                <a:sym typeface="Calibri"/>
              </a:endParaRPr>
            </a:p>
          </p:txBody>
        </p:sp>
      </p:grpSp>
      <p:sp>
        <p:nvSpPr>
          <p:cNvPr id="370" name="Google Shape;370;p24"/>
          <p:cNvSpPr txBox="1"/>
          <p:nvPr/>
        </p:nvSpPr>
        <p:spPr>
          <a:xfrm>
            <a:off x="0" y="6783941"/>
            <a:ext cx="14630400" cy="1248162"/>
          </a:xfrm>
          <a:prstGeom prst="rect">
            <a:avLst/>
          </a:prstGeom>
          <a:noFill/>
          <a:ln>
            <a:noFill/>
          </a:ln>
        </p:spPr>
        <p:txBody>
          <a:bodyPr spcFirstLastPara="1" wrap="square" lIns="0" tIns="0" rIns="0" bIns="0" anchor="t" anchorCtr="0">
            <a:spAutoFit/>
          </a:bodyPr>
          <a:lstStyle/>
          <a:p>
            <a:pPr algn="ctr">
              <a:lnSpc>
                <a:spcPct val="108000"/>
              </a:lnSpc>
            </a:pPr>
            <a:r>
              <a:rPr lang="uk-UA" sz="7510" dirty="0">
                <a:solidFill>
                  <a:srgbClr val="FFFFFF"/>
                </a:solidFill>
                <a:latin typeface="Alata"/>
                <a:ea typeface="Alata"/>
                <a:cs typeface="Alata"/>
                <a:sym typeface="Alata"/>
              </a:rPr>
              <a:t>ЗАДАЧІ АДАПТАЦІЯ</a:t>
            </a:r>
            <a:endParaRPr sz="1440" dirty="0"/>
          </a:p>
        </p:txBody>
      </p:sp>
      <p:sp>
        <p:nvSpPr>
          <p:cNvPr id="371" name="Google Shape;371;p24"/>
          <p:cNvSpPr txBox="1"/>
          <p:nvPr/>
        </p:nvSpPr>
        <p:spPr>
          <a:xfrm>
            <a:off x="6417989" y="461647"/>
            <a:ext cx="7979329" cy="5755422"/>
          </a:xfrm>
          <a:prstGeom prst="rect">
            <a:avLst/>
          </a:prstGeom>
          <a:noFill/>
          <a:ln>
            <a:noFill/>
          </a:ln>
        </p:spPr>
        <p:txBody>
          <a:bodyPr spcFirstLastPara="1" wrap="square" lIns="0" tIns="0" rIns="0" bIns="0" anchor="t" anchorCtr="0">
            <a:spAutoFit/>
          </a:bodyPr>
          <a:lstStyle/>
          <a:p>
            <a:pPr marL="701675" lvl="1" indent="-342900" algn="just">
              <a:buFont typeface="Wingdings" panose="05000000000000000000" pitchFamily="2" charset="2"/>
              <a:buChar char="ü"/>
            </a:pPr>
            <a:r>
              <a:rPr lang="ru-RU" sz="2200" dirty="0" err="1">
                <a:solidFill>
                  <a:srgbClr val="504C49"/>
                </a:solidFill>
                <a:latin typeface="Source Serif Pro" pitchFamily="34" charset="0"/>
                <a:ea typeface="Source Serif Pro" pitchFamily="34" charset="-122"/>
              </a:rPr>
              <a:t>Надати</a:t>
            </a:r>
            <a:r>
              <a:rPr lang="ru-RU" sz="2200" dirty="0">
                <a:solidFill>
                  <a:srgbClr val="504C49"/>
                </a:solidFill>
                <a:latin typeface="Source Serif Pro" pitchFamily="34" charset="0"/>
                <a:ea typeface="Source Serif Pro" pitchFamily="34" charset="-122"/>
              </a:rPr>
              <a:t> </a:t>
            </a:r>
            <a:r>
              <a:rPr lang="ru-RU" sz="2200" dirty="0" err="1">
                <a:solidFill>
                  <a:srgbClr val="504C49"/>
                </a:solidFill>
                <a:latin typeface="Source Serif Pro" pitchFamily="34" charset="0"/>
                <a:ea typeface="Source Serif Pro" pitchFamily="34" charset="-122"/>
              </a:rPr>
              <a:t>новачкові</a:t>
            </a:r>
            <a:r>
              <a:rPr lang="ru-RU" sz="2200" dirty="0">
                <a:solidFill>
                  <a:srgbClr val="504C49"/>
                </a:solidFill>
                <a:latin typeface="Source Serif Pro" pitchFamily="34" charset="0"/>
                <a:ea typeface="Source Serif Pro" pitchFamily="34" charset="-122"/>
              </a:rPr>
              <a:t> </a:t>
            </a:r>
            <a:r>
              <a:rPr lang="ru-RU" sz="2200" dirty="0" err="1">
                <a:solidFill>
                  <a:srgbClr val="504C49"/>
                </a:solidFill>
                <a:latin typeface="Source Serif Pro" pitchFamily="34" charset="0"/>
                <a:ea typeface="Source Serif Pro" pitchFamily="34" charset="-122"/>
              </a:rPr>
              <a:t>всі</a:t>
            </a:r>
            <a:r>
              <a:rPr lang="ru-RU" sz="2200" dirty="0">
                <a:solidFill>
                  <a:srgbClr val="504C49"/>
                </a:solidFill>
                <a:latin typeface="Source Serif Pro" pitchFamily="34" charset="0"/>
                <a:ea typeface="Source Serif Pro" pitchFamily="34" charset="-122"/>
              </a:rPr>
              <a:t> </a:t>
            </a:r>
            <a:r>
              <a:rPr lang="ru-RU" sz="2200" dirty="0" err="1">
                <a:solidFill>
                  <a:srgbClr val="504C49"/>
                </a:solidFill>
                <a:latin typeface="Source Serif Pro" pitchFamily="34" charset="0"/>
                <a:ea typeface="Source Serif Pro" pitchFamily="34" charset="-122"/>
              </a:rPr>
              <a:t>необхідні</a:t>
            </a:r>
            <a:r>
              <a:rPr lang="ru-RU" sz="2200" dirty="0">
                <a:solidFill>
                  <a:srgbClr val="504C49"/>
                </a:solidFill>
                <a:latin typeface="Source Serif Pro" pitchFamily="34" charset="0"/>
                <a:ea typeface="Source Serif Pro" pitchFamily="34" charset="-122"/>
              </a:rPr>
              <a:t> </a:t>
            </a:r>
            <a:r>
              <a:rPr lang="ru-RU" sz="2200" dirty="0" err="1">
                <a:solidFill>
                  <a:srgbClr val="504C49"/>
                </a:solidFill>
                <a:latin typeface="Source Serif Pro" pitchFamily="34" charset="0"/>
                <a:ea typeface="Source Serif Pro" pitchFamily="34" charset="-122"/>
              </a:rPr>
              <a:t>шаблони</a:t>
            </a:r>
            <a:r>
              <a:rPr lang="ru-RU" sz="2200" dirty="0">
                <a:solidFill>
                  <a:srgbClr val="504C49"/>
                </a:solidFill>
                <a:latin typeface="Source Serif Pro" pitchFamily="34" charset="0"/>
                <a:ea typeface="Source Serif Pro" pitchFamily="34" charset="-122"/>
              </a:rPr>
              <a:t> </a:t>
            </a:r>
            <a:r>
              <a:rPr lang="ru-RU" sz="2200" dirty="0" err="1">
                <a:solidFill>
                  <a:srgbClr val="504C49"/>
                </a:solidFill>
                <a:latin typeface="Source Serif Pro" pitchFamily="34" charset="0"/>
                <a:ea typeface="Source Serif Pro" pitchFamily="34" charset="-122"/>
              </a:rPr>
              <a:t>документів</a:t>
            </a:r>
            <a:r>
              <a:rPr lang="ru-RU" sz="2200" dirty="0">
                <a:solidFill>
                  <a:srgbClr val="504C49"/>
                </a:solidFill>
                <a:latin typeface="Source Serif Pro" pitchFamily="34" charset="0"/>
                <a:ea typeface="Source Serif Pro" pitchFamily="34" charset="-122"/>
              </a:rPr>
              <a:t> і провести </a:t>
            </a:r>
            <a:r>
              <a:rPr lang="ru-RU" sz="2200" dirty="0" err="1">
                <a:solidFill>
                  <a:srgbClr val="504C49"/>
                </a:solidFill>
                <a:latin typeface="Source Serif Pro" pitchFamily="34" charset="0"/>
                <a:ea typeface="Source Serif Pro" pitchFamily="34" charset="-122"/>
              </a:rPr>
              <a:t>зарахування</a:t>
            </a:r>
            <a:r>
              <a:rPr lang="ru-RU" sz="2200" dirty="0">
                <a:solidFill>
                  <a:srgbClr val="504C49"/>
                </a:solidFill>
                <a:latin typeface="Source Serif Pro" pitchFamily="34" charset="0"/>
                <a:ea typeface="Source Serif Pro" pitchFamily="34" charset="-122"/>
              </a:rPr>
              <a:t> в штат </a:t>
            </a:r>
            <a:r>
              <a:rPr lang="ru-RU" sz="2200" dirty="0" err="1">
                <a:solidFill>
                  <a:srgbClr val="504C49"/>
                </a:solidFill>
                <a:latin typeface="Source Serif Pro" pitchFamily="34" charset="0"/>
                <a:ea typeface="Source Serif Pro" pitchFamily="34" charset="-122"/>
              </a:rPr>
              <a:t>згідно</a:t>
            </a:r>
            <a:r>
              <a:rPr lang="ru-RU" sz="2200" dirty="0">
                <a:solidFill>
                  <a:srgbClr val="504C49"/>
                </a:solidFill>
                <a:latin typeface="Source Serif Pro" pitchFamily="34" charset="0"/>
                <a:ea typeface="Source Serif Pro" pitchFamily="34" charset="-122"/>
              </a:rPr>
              <a:t> з нормами закону та без </a:t>
            </a:r>
            <a:r>
              <a:rPr lang="ru-RU" sz="2200" dirty="0" err="1">
                <a:solidFill>
                  <a:srgbClr val="504C49"/>
                </a:solidFill>
                <a:latin typeface="Source Serif Pro" pitchFamily="34" charset="0"/>
                <a:ea typeface="Source Serif Pro" pitchFamily="34" charset="-122"/>
              </a:rPr>
              <a:t>стресу</a:t>
            </a:r>
            <a:r>
              <a:rPr lang="ru-RU" sz="2200" dirty="0">
                <a:solidFill>
                  <a:srgbClr val="504C49"/>
                </a:solidFill>
                <a:latin typeface="Source Serif Pro" pitchFamily="34" charset="0"/>
                <a:ea typeface="Source Serif Pro" pitchFamily="34" charset="-122"/>
              </a:rPr>
              <a:t> для нового </a:t>
            </a:r>
            <a:r>
              <a:rPr lang="ru-RU" sz="2200" dirty="0" err="1">
                <a:solidFill>
                  <a:srgbClr val="504C49"/>
                </a:solidFill>
                <a:latin typeface="Source Serif Pro" pitchFamily="34" charset="0"/>
                <a:ea typeface="Source Serif Pro" pitchFamily="34" charset="-122"/>
              </a:rPr>
              <a:t>співробітника</a:t>
            </a:r>
            <a:endParaRPr lang="ru-RU" sz="2200" dirty="0">
              <a:solidFill>
                <a:srgbClr val="504C49"/>
              </a:solidFill>
              <a:latin typeface="Source Serif Pro" pitchFamily="34" charset="0"/>
              <a:ea typeface="Source Serif Pro" pitchFamily="34" charset="-122"/>
            </a:endParaRPr>
          </a:p>
          <a:p>
            <a:pPr marL="701675" indent="-342900" algn="just">
              <a:buFont typeface="Wingdings" panose="05000000000000000000" pitchFamily="2" charset="2"/>
              <a:buChar char="ü"/>
            </a:pPr>
            <a:r>
              <a:rPr lang="ru-RU" sz="2200" dirty="0" err="1">
                <a:solidFill>
                  <a:srgbClr val="504C49"/>
                </a:solidFill>
                <a:latin typeface="Source Serif Pro" pitchFamily="34" charset="0"/>
                <a:ea typeface="Source Serif Pro" pitchFamily="34" charset="-122"/>
              </a:rPr>
              <a:t>Надіслати</a:t>
            </a:r>
            <a:r>
              <a:rPr lang="ru-RU" sz="2200" dirty="0">
                <a:solidFill>
                  <a:srgbClr val="504C49"/>
                </a:solidFill>
                <a:latin typeface="Source Serif Pro" pitchFamily="34" charset="0"/>
                <a:ea typeface="Source Serif Pro" pitchFamily="34" charset="-122"/>
              </a:rPr>
              <a:t> </a:t>
            </a:r>
            <a:r>
              <a:rPr lang="ru-RU" sz="2200" dirty="0" err="1">
                <a:solidFill>
                  <a:srgbClr val="504C49"/>
                </a:solidFill>
                <a:latin typeface="Source Serif Pro" pitchFamily="34" charset="0"/>
                <a:ea typeface="Source Serif Pro" pitchFamily="34" charset="-122"/>
              </a:rPr>
              <a:t>новачкові</a:t>
            </a:r>
            <a:r>
              <a:rPr lang="ru-RU" sz="2200" dirty="0">
                <a:solidFill>
                  <a:srgbClr val="504C49"/>
                </a:solidFill>
                <a:latin typeface="Source Serif Pro" pitchFamily="34" charset="0"/>
                <a:ea typeface="Source Serif Pro" pitchFamily="34" charset="-122"/>
              </a:rPr>
              <a:t> всю </a:t>
            </a:r>
            <a:r>
              <a:rPr lang="ru-RU" sz="2200" dirty="0" err="1">
                <a:solidFill>
                  <a:srgbClr val="504C49"/>
                </a:solidFill>
                <a:latin typeface="Source Serif Pro" pitchFamily="34" charset="0"/>
                <a:ea typeface="Source Serif Pro" pitchFamily="34" charset="-122"/>
              </a:rPr>
              <a:t>необхідну</a:t>
            </a:r>
            <a:r>
              <a:rPr lang="ru-RU" sz="2200" dirty="0">
                <a:solidFill>
                  <a:srgbClr val="504C49"/>
                </a:solidFill>
                <a:latin typeface="Source Serif Pro" pitchFamily="34" charset="0"/>
                <a:ea typeface="Source Serif Pro" pitchFamily="34" charset="-122"/>
              </a:rPr>
              <a:t> </a:t>
            </a:r>
            <a:r>
              <a:rPr lang="ru-RU" sz="2200" dirty="0" err="1">
                <a:solidFill>
                  <a:srgbClr val="504C49"/>
                </a:solidFill>
                <a:latin typeface="Source Serif Pro" pitchFamily="34" charset="0"/>
                <a:ea typeface="Source Serif Pro" pitchFamily="34" charset="-122"/>
              </a:rPr>
              <a:t>інформацію</a:t>
            </a:r>
            <a:r>
              <a:rPr lang="ru-RU" sz="2200" dirty="0">
                <a:solidFill>
                  <a:srgbClr val="504C49"/>
                </a:solidFill>
                <a:latin typeface="Source Serif Pro" pitchFamily="34" charset="0"/>
                <a:ea typeface="Source Serif Pro" pitchFamily="34" charset="-122"/>
              </a:rPr>
              <a:t> про </a:t>
            </a:r>
            <a:r>
              <a:rPr lang="ru-RU" sz="2200" dirty="0" err="1">
                <a:solidFill>
                  <a:srgbClr val="504C49"/>
                </a:solidFill>
                <a:latin typeface="Source Serif Pro" pitchFamily="34" charset="0"/>
                <a:ea typeface="Source Serif Pro" pitchFamily="34" charset="-122"/>
              </a:rPr>
              <a:t>його</a:t>
            </a:r>
            <a:r>
              <a:rPr lang="ru-RU" sz="2200" dirty="0">
                <a:solidFill>
                  <a:srgbClr val="504C49"/>
                </a:solidFill>
                <a:latin typeface="Source Serif Pro" pitchFamily="34" charset="0"/>
                <a:ea typeface="Source Serif Pro" pitchFamily="34" charset="-122"/>
              </a:rPr>
              <a:t> </a:t>
            </a:r>
            <a:r>
              <a:rPr lang="ru-RU" sz="2200" dirty="0" err="1">
                <a:solidFill>
                  <a:srgbClr val="504C49"/>
                </a:solidFill>
                <a:latin typeface="Source Serif Pro" pitchFamily="34" charset="0"/>
                <a:ea typeface="Source Serif Pro" pitchFamily="34" charset="-122"/>
              </a:rPr>
              <a:t>нову</a:t>
            </a:r>
            <a:r>
              <a:rPr lang="ru-RU" sz="2200" dirty="0">
                <a:solidFill>
                  <a:srgbClr val="504C49"/>
                </a:solidFill>
                <a:latin typeface="Source Serif Pro" pitchFamily="34" charset="0"/>
                <a:ea typeface="Source Serif Pro" pitchFamily="34" charset="-122"/>
              </a:rPr>
              <a:t> посаду, </a:t>
            </a:r>
            <a:r>
              <a:rPr lang="ru-RU" sz="2200" dirty="0" err="1">
                <a:solidFill>
                  <a:srgbClr val="504C49"/>
                </a:solidFill>
                <a:latin typeface="Source Serif Pro" pitchFamily="34" charset="0"/>
                <a:ea typeface="Source Serif Pro" pitchFamily="34" charset="-122"/>
              </a:rPr>
              <a:t>посадову</a:t>
            </a:r>
            <a:r>
              <a:rPr lang="ru-RU" sz="2200" dirty="0">
                <a:solidFill>
                  <a:srgbClr val="504C49"/>
                </a:solidFill>
                <a:latin typeface="Source Serif Pro" pitchFamily="34" charset="0"/>
                <a:ea typeface="Source Serif Pro" pitchFamily="34" charset="-122"/>
              </a:rPr>
              <a:t> </a:t>
            </a:r>
            <a:r>
              <a:rPr lang="ru-RU" sz="2200" dirty="0" err="1">
                <a:solidFill>
                  <a:srgbClr val="504C49"/>
                </a:solidFill>
                <a:latin typeface="Source Serif Pro" pitchFamily="34" charset="0"/>
                <a:ea typeface="Source Serif Pro" pitchFamily="34" charset="-122"/>
              </a:rPr>
              <a:t>інструкцію</a:t>
            </a:r>
            <a:r>
              <a:rPr lang="ru-RU" sz="2200" dirty="0">
                <a:solidFill>
                  <a:srgbClr val="504C49"/>
                </a:solidFill>
                <a:latin typeface="Source Serif Pro" pitchFamily="34" charset="0"/>
                <a:ea typeface="Source Serif Pro" pitchFamily="34" charset="-122"/>
              </a:rPr>
              <a:t>, </a:t>
            </a:r>
            <a:r>
              <a:rPr lang="ru-RU" sz="2200" dirty="0" err="1">
                <a:solidFill>
                  <a:srgbClr val="504C49"/>
                </a:solidFill>
                <a:latin typeface="Source Serif Pro" pitchFamily="34" charset="0"/>
                <a:ea typeface="Source Serif Pro" pitchFamily="34" charset="-122"/>
              </a:rPr>
              <a:t>документи</a:t>
            </a:r>
            <a:r>
              <a:rPr lang="ru-RU" sz="2200" dirty="0">
                <a:solidFill>
                  <a:srgbClr val="504C49"/>
                </a:solidFill>
                <a:latin typeface="Source Serif Pro" pitchFamily="34" charset="0"/>
                <a:ea typeface="Source Serif Pro" pitchFamily="34" charset="-122"/>
              </a:rPr>
              <a:t> з </a:t>
            </a:r>
            <a:r>
              <a:rPr lang="ru-RU" sz="2200" dirty="0" err="1">
                <a:solidFill>
                  <a:srgbClr val="504C49"/>
                </a:solidFill>
                <a:latin typeface="Source Serif Pro" pitchFamily="34" charset="0"/>
                <a:ea typeface="Source Serif Pro" pitchFamily="34" charset="-122"/>
              </a:rPr>
              <a:t>бази</a:t>
            </a:r>
            <a:r>
              <a:rPr lang="ru-RU" sz="2200" dirty="0">
                <a:solidFill>
                  <a:srgbClr val="504C49"/>
                </a:solidFill>
                <a:latin typeface="Source Serif Pro" pitchFamily="34" charset="0"/>
                <a:ea typeface="Source Serif Pro" pitchFamily="34" charset="-122"/>
              </a:rPr>
              <a:t> </a:t>
            </a:r>
            <a:r>
              <a:rPr lang="ru-RU" sz="2200" dirty="0" err="1">
                <a:solidFill>
                  <a:srgbClr val="504C49"/>
                </a:solidFill>
                <a:latin typeface="Source Serif Pro" pitchFamily="34" charset="0"/>
                <a:ea typeface="Source Serif Pro" pitchFamily="34" charset="-122"/>
              </a:rPr>
              <a:t>знань</a:t>
            </a:r>
            <a:r>
              <a:rPr lang="ru-RU" sz="2200" dirty="0">
                <a:solidFill>
                  <a:srgbClr val="504C49"/>
                </a:solidFill>
                <a:latin typeface="Source Serif Pro" pitchFamily="34" charset="0"/>
                <a:ea typeface="Source Serif Pro" pitchFamily="34" charset="-122"/>
              </a:rPr>
              <a:t>, </a:t>
            </a:r>
            <a:r>
              <a:rPr lang="ru-RU" sz="2200" dirty="0" err="1">
                <a:solidFill>
                  <a:srgbClr val="504C49"/>
                </a:solidFill>
                <a:latin typeface="Source Serif Pro" pitchFamily="34" charset="0"/>
                <a:ea typeface="Source Serif Pro" pitchFamily="34" charset="-122"/>
              </a:rPr>
              <a:t>що</a:t>
            </a:r>
            <a:r>
              <a:rPr lang="ru-RU" sz="2200" dirty="0">
                <a:solidFill>
                  <a:srgbClr val="504C49"/>
                </a:solidFill>
                <a:latin typeface="Source Serif Pro" pitchFamily="34" charset="0"/>
                <a:ea typeface="Source Serif Pro" pitchFamily="34" charset="-122"/>
              </a:rPr>
              <a:t> </a:t>
            </a:r>
            <a:r>
              <a:rPr lang="ru-RU" sz="2200" dirty="0" err="1">
                <a:solidFill>
                  <a:srgbClr val="504C49"/>
                </a:solidFill>
                <a:latin typeface="Source Serif Pro" pitchFamily="34" charset="0"/>
                <a:ea typeface="Source Serif Pro" pitchFamily="34" charset="-122"/>
              </a:rPr>
              <a:t>стосуються</a:t>
            </a:r>
            <a:r>
              <a:rPr lang="ru-RU" sz="2200" dirty="0">
                <a:solidFill>
                  <a:srgbClr val="504C49"/>
                </a:solidFill>
                <a:latin typeface="Source Serif Pro" pitchFamily="34" charset="0"/>
                <a:ea typeface="Source Serif Pro" pitchFamily="34" charset="-122"/>
              </a:rPr>
              <a:t> </a:t>
            </a:r>
            <a:r>
              <a:rPr lang="ru-RU" sz="2200" dirty="0" err="1">
                <a:solidFill>
                  <a:srgbClr val="504C49"/>
                </a:solidFill>
                <a:latin typeface="Source Serif Pro" pitchFamily="34" charset="0"/>
                <a:ea typeface="Source Serif Pro" pitchFamily="34" charset="-122"/>
              </a:rPr>
              <a:t>його</a:t>
            </a:r>
            <a:r>
              <a:rPr lang="ru-RU" sz="2200" dirty="0">
                <a:solidFill>
                  <a:srgbClr val="504C49"/>
                </a:solidFill>
                <a:latin typeface="Source Serif Pro" pitchFamily="34" charset="0"/>
                <a:ea typeface="Source Serif Pro" pitchFamily="34" charset="-122"/>
              </a:rPr>
              <a:t> </a:t>
            </a:r>
            <a:r>
              <a:rPr lang="ru-RU" sz="2200" dirty="0" err="1">
                <a:solidFill>
                  <a:srgbClr val="504C49"/>
                </a:solidFill>
                <a:latin typeface="Source Serif Pro" pitchFamily="34" charset="0"/>
                <a:ea typeface="Source Serif Pro" pitchFamily="34" charset="-122"/>
              </a:rPr>
              <a:t>безпосередньо</a:t>
            </a:r>
            <a:endParaRPr lang="ru-RU" sz="2200" dirty="0">
              <a:solidFill>
                <a:srgbClr val="504C49"/>
              </a:solidFill>
              <a:latin typeface="Source Serif Pro" pitchFamily="34" charset="0"/>
              <a:ea typeface="Source Serif Pro" pitchFamily="34" charset="-122"/>
            </a:endParaRPr>
          </a:p>
          <a:p>
            <a:pPr marL="701675" indent="-342900" algn="just">
              <a:buFont typeface="Wingdings" panose="05000000000000000000" pitchFamily="2" charset="2"/>
              <a:buChar char="ü"/>
            </a:pPr>
            <a:r>
              <a:rPr lang="ru-RU" sz="2200" dirty="0" err="1">
                <a:solidFill>
                  <a:srgbClr val="504C49"/>
                </a:solidFill>
                <a:latin typeface="Source Serif Pro" pitchFamily="34" charset="0"/>
                <a:ea typeface="Source Serif Pro" pitchFamily="34" charset="-122"/>
              </a:rPr>
              <a:t>Ознайомити</a:t>
            </a:r>
            <a:r>
              <a:rPr lang="ru-RU" sz="2200" dirty="0">
                <a:solidFill>
                  <a:srgbClr val="504C49"/>
                </a:solidFill>
                <a:latin typeface="Source Serif Pro" pitchFamily="34" charset="0"/>
                <a:ea typeface="Source Serif Pro" pitchFamily="34" charset="-122"/>
              </a:rPr>
              <a:t> з </a:t>
            </a:r>
            <a:r>
              <a:rPr lang="ru-RU" sz="2200" dirty="0" err="1">
                <a:solidFill>
                  <a:srgbClr val="504C49"/>
                </a:solidFill>
                <a:latin typeface="Source Serif Pro" pitchFamily="34" charset="0"/>
                <a:ea typeface="Source Serif Pro" pitchFamily="34" charset="-122"/>
              </a:rPr>
              <a:t>роботою</a:t>
            </a:r>
            <a:r>
              <a:rPr lang="ru-RU" sz="2200" dirty="0">
                <a:solidFill>
                  <a:srgbClr val="504C49"/>
                </a:solidFill>
                <a:latin typeface="Source Serif Pro" pitchFamily="34" charset="0"/>
                <a:ea typeface="Source Serif Pro" pitchFamily="34" charset="-122"/>
              </a:rPr>
              <a:t> </a:t>
            </a:r>
            <a:r>
              <a:rPr lang="ru-RU" sz="2200" dirty="0" err="1">
                <a:solidFill>
                  <a:srgbClr val="504C49"/>
                </a:solidFill>
                <a:latin typeface="Source Serif Pro" pitchFamily="34" charset="0"/>
                <a:ea typeface="Source Serif Pro" pitchFamily="34" charset="-122"/>
              </a:rPr>
              <a:t>його</a:t>
            </a:r>
            <a:r>
              <a:rPr lang="ru-RU" sz="2200" dirty="0">
                <a:solidFill>
                  <a:srgbClr val="504C49"/>
                </a:solidFill>
                <a:latin typeface="Source Serif Pro" pitchFamily="34" charset="0"/>
                <a:ea typeface="Source Serif Pro" pitchFamily="34" charset="-122"/>
              </a:rPr>
              <a:t> департаменту і </a:t>
            </a:r>
            <a:r>
              <a:rPr lang="ru-RU" sz="2200" dirty="0" err="1">
                <a:solidFill>
                  <a:srgbClr val="504C49"/>
                </a:solidFill>
                <a:latin typeface="Source Serif Pro" pitchFamily="34" charset="0"/>
                <a:ea typeface="Source Serif Pro" pitchFamily="34" charset="-122"/>
              </a:rPr>
              <a:t>познайомити</a:t>
            </a:r>
            <a:r>
              <a:rPr lang="ru-RU" sz="2200" dirty="0">
                <a:solidFill>
                  <a:srgbClr val="504C49"/>
                </a:solidFill>
                <a:latin typeface="Source Serif Pro" pitchFamily="34" charset="0"/>
                <a:ea typeface="Source Serif Pro" pitchFamily="34" charset="-122"/>
              </a:rPr>
              <a:t> з </a:t>
            </a:r>
            <a:r>
              <a:rPr lang="ru-RU" sz="2200" dirty="0" err="1">
                <a:solidFill>
                  <a:srgbClr val="504C49"/>
                </a:solidFill>
                <a:latin typeface="Source Serif Pro" pitchFamily="34" charset="0"/>
                <a:ea typeface="Source Serif Pro" pitchFamily="34" charset="-122"/>
              </a:rPr>
              <a:t>колегами</a:t>
            </a:r>
            <a:endParaRPr lang="ru-RU" sz="2200" dirty="0">
              <a:solidFill>
                <a:srgbClr val="504C49"/>
              </a:solidFill>
              <a:latin typeface="Source Serif Pro" pitchFamily="34" charset="0"/>
              <a:ea typeface="Source Serif Pro" pitchFamily="34" charset="-122"/>
            </a:endParaRPr>
          </a:p>
          <a:p>
            <a:pPr marL="701675" indent="-342900" algn="just">
              <a:buFont typeface="Wingdings" panose="05000000000000000000" pitchFamily="2" charset="2"/>
              <a:buChar char="ü"/>
            </a:pPr>
            <a:r>
              <a:rPr lang="ru-RU" sz="2200" dirty="0" err="1">
                <a:solidFill>
                  <a:srgbClr val="504C49"/>
                </a:solidFill>
                <a:latin typeface="Source Serif Pro" pitchFamily="34" charset="0"/>
                <a:ea typeface="Source Serif Pro" pitchFamily="34" charset="-122"/>
              </a:rPr>
              <a:t>Створити</a:t>
            </a:r>
            <a:r>
              <a:rPr lang="ru-RU" sz="2200" dirty="0">
                <a:solidFill>
                  <a:srgbClr val="504C49"/>
                </a:solidFill>
                <a:latin typeface="Source Serif Pro" pitchFamily="34" charset="0"/>
                <a:ea typeface="Source Serif Pro" pitchFamily="34" charset="-122"/>
              </a:rPr>
              <a:t> </a:t>
            </a:r>
            <a:r>
              <a:rPr lang="ru-RU" sz="2200" dirty="0" err="1">
                <a:solidFill>
                  <a:srgbClr val="504C49"/>
                </a:solidFill>
                <a:latin typeface="Source Serif Pro" pitchFamily="34" charset="0"/>
                <a:ea typeface="Source Serif Pro" pitchFamily="34" charset="-122"/>
              </a:rPr>
              <a:t>умови</a:t>
            </a:r>
            <a:r>
              <a:rPr lang="ru-RU" sz="2200" dirty="0">
                <a:solidFill>
                  <a:srgbClr val="504C49"/>
                </a:solidFill>
                <a:latin typeface="Source Serif Pro" pitchFamily="34" charset="0"/>
                <a:ea typeface="Source Serif Pro" pitchFamily="34" charset="-122"/>
              </a:rPr>
              <a:t> для легкого </a:t>
            </a:r>
            <a:r>
              <a:rPr lang="ru-RU" sz="2200" dirty="0" err="1">
                <a:solidFill>
                  <a:srgbClr val="504C49"/>
                </a:solidFill>
                <a:latin typeface="Source Serif Pro" pitchFamily="34" charset="0"/>
                <a:ea typeface="Source Serif Pro" pitchFamily="34" charset="-122"/>
              </a:rPr>
              <a:t>проходження</a:t>
            </a:r>
            <a:r>
              <a:rPr lang="ru-RU" sz="2200" dirty="0">
                <a:solidFill>
                  <a:srgbClr val="504C49"/>
                </a:solidFill>
                <a:latin typeface="Source Serif Pro" pitchFamily="34" charset="0"/>
                <a:ea typeface="Source Serif Pro" pitchFamily="34" charset="-122"/>
              </a:rPr>
              <a:t> </a:t>
            </a:r>
            <a:r>
              <a:rPr lang="ru-RU" sz="2200" dirty="0" err="1">
                <a:solidFill>
                  <a:srgbClr val="504C49"/>
                </a:solidFill>
                <a:latin typeface="Source Serif Pro" pitchFamily="34" charset="0"/>
                <a:ea typeface="Source Serif Pro" pitchFamily="34" charset="-122"/>
              </a:rPr>
              <a:t>випробувального</a:t>
            </a:r>
            <a:r>
              <a:rPr lang="ru-RU" sz="2200" dirty="0">
                <a:solidFill>
                  <a:srgbClr val="504C49"/>
                </a:solidFill>
                <a:latin typeface="Source Serif Pro" pitchFamily="34" charset="0"/>
                <a:ea typeface="Source Serif Pro" pitchFamily="34" charset="-122"/>
              </a:rPr>
              <a:t> </a:t>
            </a:r>
            <a:r>
              <a:rPr lang="ru-RU" sz="2200" dirty="0" err="1">
                <a:solidFill>
                  <a:srgbClr val="504C49"/>
                </a:solidFill>
                <a:latin typeface="Source Serif Pro" pitchFamily="34" charset="0"/>
                <a:ea typeface="Source Serif Pro" pitchFamily="34" charset="-122"/>
              </a:rPr>
              <a:t>терміну</a:t>
            </a:r>
            <a:r>
              <a:rPr lang="ru-RU" sz="2200" dirty="0">
                <a:solidFill>
                  <a:srgbClr val="504C49"/>
                </a:solidFill>
                <a:latin typeface="Source Serif Pro" pitchFamily="34" charset="0"/>
                <a:ea typeface="Source Serif Pro" pitchFamily="34" charset="-122"/>
              </a:rPr>
              <a:t> і </a:t>
            </a:r>
            <a:r>
              <a:rPr lang="ru-RU" sz="2200" dirty="0" err="1">
                <a:solidFill>
                  <a:srgbClr val="504C49"/>
                </a:solidFill>
                <a:latin typeface="Source Serif Pro" pitchFamily="34" charset="0"/>
                <a:ea typeface="Source Serif Pro" pitchFamily="34" charset="-122"/>
              </a:rPr>
              <a:t>врегулювати</a:t>
            </a:r>
            <a:r>
              <a:rPr lang="ru-RU" sz="2200" dirty="0">
                <a:solidFill>
                  <a:srgbClr val="504C49"/>
                </a:solidFill>
                <a:latin typeface="Source Serif Pro" pitchFamily="34" charset="0"/>
                <a:ea typeface="Source Serif Pro" pitchFamily="34" charset="-122"/>
              </a:rPr>
              <a:t> </a:t>
            </a:r>
            <a:r>
              <a:rPr lang="ru-RU" sz="2200" dirty="0" err="1">
                <a:solidFill>
                  <a:srgbClr val="504C49"/>
                </a:solidFill>
                <a:latin typeface="Source Serif Pro" pitchFamily="34" charset="0"/>
                <a:ea typeface="Source Serif Pro" pitchFamily="34" charset="-122"/>
              </a:rPr>
              <a:t>всі</a:t>
            </a:r>
            <a:r>
              <a:rPr lang="ru-RU" sz="2200" dirty="0">
                <a:solidFill>
                  <a:srgbClr val="504C49"/>
                </a:solidFill>
                <a:latin typeface="Source Serif Pro" pitchFamily="34" charset="0"/>
                <a:ea typeface="Source Serif Pro" pitchFamily="34" charset="-122"/>
              </a:rPr>
              <a:t> </a:t>
            </a:r>
            <a:r>
              <a:rPr lang="ru-RU" sz="2200" dirty="0" err="1">
                <a:solidFill>
                  <a:srgbClr val="504C49"/>
                </a:solidFill>
                <a:latin typeface="Source Serif Pro" pitchFamily="34" charset="0"/>
                <a:ea typeface="Source Serif Pro" pitchFamily="34" charset="-122"/>
              </a:rPr>
              <a:t>питання</a:t>
            </a:r>
            <a:r>
              <a:rPr lang="ru-RU" sz="2200" dirty="0">
                <a:solidFill>
                  <a:srgbClr val="504C49"/>
                </a:solidFill>
                <a:latin typeface="Source Serif Pro" pitchFamily="34" charset="0"/>
                <a:ea typeface="Source Serif Pro" pitchFamily="34" charset="-122"/>
              </a:rPr>
              <a:t> з </a:t>
            </a:r>
            <a:r>
              <a:rPr lang="ru-RU" sz="2200" dirty="0" err="1">
                <a:solidFill>
                  <a:srgbClr val="504C49"/>
                </a:solidFill>
                <a:latin typeface="Source Serif Pro" pitchFamily="34" charset="0"/>
                <a:ea typeface="Source Serif Pro" pitchFamily="34" charset="-122"/>
              </a:rPr>
              <a:t>цього</a:t>
            </a:r>
            <a:r>
              <a:rPr lang="ru-RU" sz="2200" dirty="0">
                <a:solidFill>
                  <a:srgbClr val="504C49"/>
                </a:solidFill>
                <a:latin typeface="Source Serif Pro" pitchFamily="34" charset="0"/>
                <a:ea typeface="Source Serif Pro" pitchFamily="34" charset="-122"/>
              </a:rPr>
              <a:t> приводу</a:t>
            </a:r>
          </a:p>
          <a:p>
            <a:pPr marL="701675" indent="-342900" algn="just">
              <a:buFont typeface="Wingdings" panose="05000000000000000000" pitchFamily="2" charset="2"/>
              <a:buChar char="ü"/>
            </a:pPr>
            <a:r>
              <a:rPr lang="ru-RU" sz="2200" dirty="0" err="1">
                <a:solidFill>
                  <a:srgbClr val="504C49"/>
                </a:solidFill>
                <a:latin typeface="Source Serif Pro" pitchFamily="34" charset="0"/>
                <a:ea typeface="Source Serif Pro" pitchFamily="34" charset="-122"/>
              </a:rPr>
              <a:t>Залучити</a:t>
            </a:r>
            <a:r>
              <a:rPr lang="ru-RU" sz="2200" dirty="0">
                <a:solidFill>
                  <a:srgbClr val="504C49"/>
                </a:solidFill>
                <a:latin typeface="Source Serif Pro" pitchFamily="34" charset="0"/>
                <a:ea typeface="Source Serif Pro" pitchFamily="34" charset="-122"/>
              </a:rPr>
              <a:t> </a:t>
            </a:r>
            <a:r>
              <a:rPr lang="ru-RU" sz="2200" dirty="0" err="1">
                <a:solidFill>
                  <a:srgbClr val="504C49"/>
                </a:solidFill>
                <a:latin typeface="Source Serif Pro" pitchFamily="34" charset="0"/>
                <a:ea typeface="Source Serif Pro" pitchFamily="34" charset="-122"/>
              </a:rPr>
              <a:t>співробітника</a:t>
            </a:r>
            <a:r>
              <a:rPr lang="ru-RU" sz="2200" dirty="0">
                <a:solidFill>
                  <a:srgbClr val="504C49"/>
                </a:solidFill>
                <a:latin typeface="Source Serif Pro" pitchFamily="34" charset="0"/>
                <a:ea typeface="Source Serif Pro" pitchFamily="34" charset="-122"/>
              </a:rPr>
              <a:t> до </a:t>
            </a:r>
            <a:r>
              <a:rPr lang="ru-RU" sz="2200" dirty="0" err="1">
                <a:solidFill>
                  <a:srgbClr val="504C49"/>
                </a:solidFill>
                <a:latin typeface="Source Serif Pro" pitchFamily="34" charset="0"/>
                <a:ea typeface="Source Serif Pro" pitchFamily="34" charset="-122"/>
              </a:rPr>
              <a:t>роботи</a:t>
            </a:r>
            <a:r>
              <a:rPr lang="ru-RU" sz="2200" dirty="0">
                <a:solidFill>
                  <a:srgbClr val="504C49"/>
                </a:solidFill>
                <a:latin typeface="Source Serif Pro" pitchFamily="34" charset="0"/>
                <a:ea typeface="Source Serif Pro" pitchFamily="34" charset="-122"/>
              </a:rPr>
              <a:t> і </a:t>
            </a:r>
            <a:r>
              <a:rPr lang="ru-RU" sz="2200" dirty="0" err="1">
                <a:solidFill>
                  <a:srgbClr val="504C49"/>
                </a:solidFill>
                <a:latin typeface="Source Serif Pro" pitchFamily="34" charset="0"/>
                <a:ea typeface="Source Serif Pro" pitchFamily="34" charset="-122"/>
              </a:rPr>
              <a:t>поставити</a:t>
            </a:r>
            <a:r>
              <a:rPr lang="ru-RU" sz="2200" dirty="0">
                <a:solidFill>
                  <a:srgbClr val="504C49"/>
                </a:solidFill>
                <a:latin typeface="Source Serif Pro" pitchFamily="34" charset="0"/>
                <a:ea typeface="Source Serif Pro" pitchFamily="34" charset="-122"/>
              </a:rPr>
              <a:t> </a:t>
            </a:r>
            <a:r>
              <a:rPr lang="ru-RU" sz="2200" dirty="0" err="1">
                <a:solidFill>
                  <a:srgbClr val="504C49"/>
                </a:solidFill>
                <a:latin typeface="Source Serif Pro" pitchFamily="34" charset="0"/>
                <a:ea typeface="Source Serif Pro" pitchFamily="34" charset="-122"/>
              </a:rPr>
              <a:t>йому</a:t>
            </a:r>
            <a:r>
              <a:rPr lang="ru-RU" sz="2200" dirty="0">
                <a:solidFill>
                  <a:srgbClr val="504C49"/>
                </a:solidFill>
                <a:latin typeface="Source Serif Pro" pitchFamily="34" charset="0"/>
                <a:ea typeface="Source Serif Pro" pitchFamily="34" charset="-122"/>
              </a:rPr>
              <a:t> </a:t>
            </a:r>
            <a:r>
              <a:rPr lang="ru-RU" sz="2200" dirty="0" err="1">
                <a:solidFill>
                  <a:srgbClr val="504C49"/>
                </a:solidFill>
                <a:latin typeface="Source Serif Pro" pitchFamily="34" charset="0"/>
                <a:ea typeface="Source Serif Pro" pitchFamily="34" charset="-122"/>
              </a:rPr>
              <a:t>цілі</a:t>
            </a:r>
            <a:r>
              <a:rPr lang="ru-RU" sz="2200" dirty="0">
                <a:solidFill>
                  <a:srgbClr val="504C49"/>
                </a:solidFill>
                <a:latin typeface="Source Serif Pro" pitchFamily="34" charset="0"/>
                <a:ea typeface="Source Serif Pro" pitchFamily="34" charset="-122"/>
              </a:rPr>
              <a:t> на </a:t>
            </a:r>
            <a:r>
              <a:rPr lang="ru-RU" sz="2200" dirty="0" err="1">
                <a:solidFill>
                  <a:srgbClr val="504C49"/>
                </a:solidFill>
                <a:latin typeface="Source Serif Pro" pitchFamily="34" charset="0"/>
                <a:ea typeface="Source Serif Pro" pitchFamily="34" charset="-122"/>
              </a:rPr>
              <a:t>найближчий</a:t>
            </a:r>
            <a:r>
              <a:rPr lang="ru-RU" sz="2200" dirty="0">
                <a:solidFill>
                  <a:srgbClr val="504C49"/>
                </a:solidFill>
                <a:latin typeface="Source Serif Pro" pitchFamily="34" charset="0"/>
                <a:ea typeface="Source Serif Pro" pitchFamily="34" charset="-122"/>
              </a:rPr>
              <a:t> </a:t>
            </a:r>
            <a:r>
              <a:rPr lang="ru-RU" sz="2200" dirty="0" err="1">
                <a:solidFill>
                  <a:srgbClr val="504C49"/>
                </a:solidFill>
                <a:latin typeface="Source Serif Pro" pitchFamily="34" charset="0"/>
                <a:ea typeface="Source Serif Pro" pitchFamily="34" charset="-122"/>
              </a:rPr>
              <a:t>період</a:t>
            </a:r>
            <a:endParaRPr lang="ru-RU" sz="2200" dirty="0">
              <a:solidFill>
                <a:srgbClr val="504C49"/>
              </a:solidFill>
              <a:latin typeface="Source Serif Pro" pitchFamily="34" charset="0"/>
              <a:ea typeface="Source Serif Pro" pitchFamily="34" charset="-122"/>
            </a:endParaRPr>
          </a:p>
          <a:p>
            <a:pPr marL="701675" indent="-342900" algn="just">
              <a:buFont typeface="Wingdings" panose="05000000000000000000" pitchFamily="2" charset="2"/>
              <a:buChar char="ü"/>
            </a:pPr>
            <a:r>
              <a:rPr lang="ru-RU" sz="2200" dirty="0" err="1">
                <a:solidFill>
                  <a:srgbClr val="504C49"/>
                </a:solidFill>
                <a:latin typeface="Source Serif Pro" pitchFamily="34" charset="0"/>
                <a:ea typeface="Source Serif Pro" pitchFamily="34" charset="-122"/>
              </a:rPr>
              <a:t>Закласти</a:t>
            </a:r>
            <a:r>
              <a:rPr lang="ru-RU" sz="2200" dirty="0">
                <a:solidFill>
                  <a:srgbClr val="504C49"/>
                </a:solidFill>
                <a:latin typeface="Source Serif Pro" pitchFamily="34" charset="0"/>
                <a:ea typeface="Source Serif Pro" pitchFamily="34" charset="-122"/>
              </a:rPr>
              <a:t> фундамент для </a:t>
            </a:r>
            <a:r>
              <a:rPr lang="ru-RU" sz="2200" dirty="0" err="1">
                <a:solidFill>
                  <a:srgbClr val="504C49"/>
                </a:solidFill>
                <a:latin typeface="Source Serif Pro" pitchFamily="34" charset="0"/>
                <a:ea typeface="Source Serif Pro" pitchFamily="34" charset="-122"/>
              </a:rPr>
              <a:t>довірчих</a:t>
            </a:r>
            <a:r>
              <a:rPr lang="ru-RU" sz="2200" dirty="0">
                <a:solidFill>
                  <a:srgbClr val="504C49"/>
                </a:solidFill>
                <a:latin typeface="Source Serif Pro" pitchFamily="34" charset="0"/>
                <a:ea typeface="Source Serif Pro" pitchFamily="34" charset="-122"/>
              </a:rPr>
              <a:t> </a:t>
            </a:r>
            <a:r>
              <a:rPr lang="ru-RU" sz="2200" dirty="0" err="1">
                <a:solidFill>
                  <a:srgbClr val="504C49"/>
                </a:solidFill>
                <a:latin typeface="Source Serif Pro" pitchFamily="34" charset="0"/>
                <a:ea typeface="Source Serif Pro" pitchFamily="34" charset="-122"/>
              </a:rPr>
              <a:t>робочих</a:t>
            </a:r>
            <a:r>
              <a:rPr lang="ru-RU" sz="2200" dirty="0">
                <a:solidFill>
                  <a:srgbClr val="504C49"/>
                </a:solidFill>
                <a:latin typeface="Source Serif Pro" pitchFamily="34" charset="0"/>
                <a:ea typeface="Source Serif Pro" pitchFamily="34" charset="-122"/>
              </a:rPr>
              <a:t> </a:t>
            </a:r>
            <a:r>
              <a:rPr lang="ru-RU" sz="2200" dirty="0" err="1">
                <a:solidFill>
                  <a:srgbClr val="504C49"/>
                </a:solidFill>
                <a:latin typeface="Source Serif Pro" pitchFamily="34" charset="0"/>
                <a:ea typeface="Source Serif Pro" pitchFamily="34" charset="-122"/>
              </a:rPr>
              <a:t>взаємин</a:t>
            </a:r>
            <a:r>
              <a:rPr lang="ru-RU" sz="2200" dirty="0">
                <a:solidFill>
                  <a:srgbClr val="504C49"/>
                </a:solidFill>
                <a:latin typeface="Source Serif Pro" pitchFamily="34" charset="0"/>
                <a:ea typeface="Source Serif Pro" pitchFamily="34" charset="-122"/>
              </a:rPr>
              <a:t>, </a:t>
            </a:r>
            <a:r>
              <a:rPr lang="ru-RU" sz="2200" dirty="0" err="1">
                <a:solidFill>
                  <a:srgbClr val="504C49"/>
                </a:solidFill>
                <a:latin typeface="Source Serif Pro" pitchFamily="34" charset="0"/>
                <a:ea typeface="Source Serif Pro" pitchFamily="34" charset="-122"/>
              </a:rPr>
              <a:t>зміцнити</a:t>
            </a:r>
            <a:r>
              <a:rPr lang="ru-RU" sz="2200" dirty="0">
                <a:solidFill>
                  <a:srgbClr val="504C49"/>
                </a:solidFill>
                <a:latin typeface="Source Serif Pro" pitchFamily="34" charset="0"/>
                <a:ea typeface="Source Serif Pro" pitchFamily="34" charset="-122"/>
              </a:rPr>
              <a:t> бренд </a:t>
            </a:r>
            <a:r>
              <a:rPr lang="ru-RU" sz="2200" dirty="0" err="1">
                <a:solidFill>
                  <a:srgbClr val="504C49"/>
                </a:solidFill>
                <a:latin typeface="Source Serif Pro" pitchFamily="34" charset="0"/>
                <a:ea typeface="Source Serif Pro" pitchFamily="34" charset="-122"/>
              </a:rPr>
              <a:t>роботодавця</a:t>
            </a:r>
            <a:endParaRPr lang="ru-RU" sz="2200" dirty="0">
              <a:solidFill>
                <a:srgbClr val="504C49"/>
              </a:solidFill>
              <a:latin typeface="Source Serif Pro" pitchFamily="34" charset="0"/>
              <a:ea typeface="Source Serif Pro" pitchFamily="34" charset="-122"/>
            </a:endParaRPr>
          </a:p>
          <a:p>
            <a:pPr marL="701675" indent="-342900" algn="just">
              <a:buFont typeface="Wingdings" panose="05000000000000000000" pitchFamily="2" charset="2"/>
              <a:buChar char="ü"/>
            </a:pPr>
            <a:r>
              <a:rPr lang="ru-RU" sz="2200" dirty="0" err="1">
                <a:solidFill>
                  <a:srgbClr val="504C49"/>
                </a:solidFill>
                <a:latin typeface="Source Serif Pro" pitchFamily="34" charset="0"/>
                <a:ea typeface="Source Serif Pro" pitchFamily="34" charset="-122"/>
              </a:rPr>
              <a:t>Ознайомити</a:t>
            </a:r>
            <a:r>
              <a:rPr lang="ru-RU" sz="2200" dirty="0">
                <a:solidFill>
                  <a:srgbClr val="504C49"/>
                </a:solidFill>
                <a:latin typeface="Source Serif Pro" pitchFamily="34" charset="0"/>
                <a:ea typeface="Source Serif Pro" pitchFamily="34" charset="-122"/>
              </a:rPr>
              <a:t> з корпоративною культурою та </a:t>
            </a:r>
            <a:r>
              <a:rPr lang="ru-RU" sz="2200" dirty="0" err="1">
                <a:solidFill>
                  <a:srgbClr val="504C49"/>
                </a:solidFill>
                <a:latin typeface="Source Serif Pro" pitchFamily="34" charset="0"/>
                <a:ea typeface="Source Serif Pro" pitchFamily="34" charset="-122"/>
              </a:rPr>
              <a:t>цінностями</a:t>
            </a:r>
            <a:r>
              <a:rPr lang="ru-RU" sz="2200" dirty="0">
                <a:solidFill>
                  <a:srgbClr val="504C49"/>
                </a:solidFill>
                <a:latin typeface="Source Serif Pro" pitchFamily="34" charset="0"/>
                <a:ea typeface="Source Serif Pro" pitchFamily="34" charset="-122"/>
              </a:rPr>
              <a:t> </a:t>
            </a:r>
            <a:r>
              <a:rPr lang="ru-RU" sz="2200" dirty="0" err="1">
                <a:solidFill>
                  <a:srgbClr val="504C49"/>
                </a:solidFill>
                <a:latin typeface="Source Serif Pro" pitchFamily="34" charset="0"/>
                <a:ea typeface="Source Serif Pro" pitchFamily="34" charset="-122"/>
              </a:rPr>
              <a:t>компанії</a:t>
            </a:r>
            <a:endParaRPr lang="ru-RU" sz="2200" dirty="0">
              <a:solidFill>
                <a:srgbClr val="504C49"/>
              </a:solidFill>
              <a:latin typeface="Source Serif Pro" pitchFamily="34" charset="0"/>
              <a:ea typeface="Source Serif Pro"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Shape 452"/>
        <p:cNvGrpSpPr/>
        <p:nvPr/>
      </p:nvGrpSpPr>
      <p:grpSpPr>
        <a:xfrm>
          <a:off x="0" y="0"/>
          <a:ext cx="0" cy="0"/>
          <a:chOff x="0" y="0"/>
          <a:chExt cx="0" cy="0"/>
        </a:xfrm>
      </p:grpSpPr>
      <p:grpSp>
        <p:nvGrpSpPr>
          <p:cNvPr id="453" name="Google Shape;453;p29"/>
          <p:cNvGrpSpPr/>
          <p:nvPr/>
        </p:nvGrpSpPr>
        <p:grpSpPr>
          <a:xfrm>
            <a:off x="-1732755" y="-144661"/>
            <a:ext cx="18095910" cy="546762"/>
            <a:chOff x="0" y="-47625"/>
            <a:chExt cx="5957501" cy="180004"/>
          </a:xfrm>
          <a:solidFill>
            <a:srgbClr val="DE92DC"/>
          </a:solidFill>
        </p:grpSpPr>
        <p:sp>
          <p:nvSpPr>
            <p:cNvPr id="454" name="Google Shape;454;p29"/>
            <p:cNvSpPr/>
            <p:nvPr/>
          </p:nvSpPr>
          <p:spPr>
            <a:xfrm>
              <a:off x="0" y="0"/>
              <a:ext cx="5957501" cy="132379"/>
            </a:xfrm>
            <a:custGeom>
              <a:avLst/>
              <a:gdLst/>
              <a:ahLst/>
              <a:cxnLst/>
              <a:rect l="l" t="t" r="r" b="b"/>
              <a:pathLst>
                <a:path w="5957501" h="132379" extrusionOk="0">
                  <a:moveTo>
                    <a:pt x="0" y="0"/>
                  </a:moveTo>
                  <a:lnTo>
                    <a:pt x="5957501" y="0"/>
                  </a:lnTo>
                  <a:lnTo>
                    <a:pt x="5957501" y="132379"/>
                  </a:lnTo>
                  <a:lnTo>
                    <a:pt x="0" y="132379"/>
                  </a:lnTo>
                  <a:close/>
                </a:path>
              </a:pathLst>
            </a:custGeom>
            <a:grpFill/>
            <a:ln>
              <a:noFill/>
            </a:ln>
          </p:spPr>
        </p:sp>
        <p:sp>
          <p:nvSpPr>
            <p:cNvPr id="455" name="Google Shape;455;p29"/>
            <p:cNvSpPr txBox="1"/>
            <p:nvPr/>
          </p:nvSpPr>
          <p:spPr>
            <a:xfrm>
              <a:off x="0" y="-47625"/>
              <a:ext cx="5957501" cy="180004"/>
            </a:xfrm>
            <a:prstGeom prst="rect">
              <a:avLst/>
            </a:prstGeom>
            <a:grpFill/>
            <a:ln>
              <a:noFill/>
            </a:ln>
          </p:spPr>
          <p:txBody>
            <a:bodyPr spcFirstLastPara="1" wrap="square" lIns="40640" tIns="40640" rIns="40640" bIns="40640" anchor="ctr" anchorCtr="0">
              <a:noAutofit/>
            </a:bodyPr>
            <a:lstStyle/>
            <a:p>
              <a:pPr algn="ctr">
                <a:lnSpc>
                  <a:spcPct val="140000"/>
                </a:lnSpc>
              </a:pPr>
              <a:endParaRPr sz="1440">
                <a:solidFill>
                  <a:schemeClr val="dk1"/>
                </a:solidFill>
                <a:latin typeface="Calibri"/>
                <a:ea typeface="Calibri"/>
                <a:cs typeface="Calibri"/>
                <a:sym typeface="Calibri"/>
              </a:endParaRPr>
            </a:p>
          </p:txBody>
        </p:sp>
      </p:grpSp>
      <p:pic>
        <p:nvPicPr>
          <p:cNvPr id="456" name="Google Shape;456;p29"/>
          <p:cNvPicPr preferRelativeResize="0"/>
          <p:nvPr/>
        </p:nvPicPr>
        <p:blipFill rotWithShape="1">
          <a:blip r:embed="rId3">
            <a:alphaModFix/>
          </a:blip>
          <a:srcRect t="30725" b="25940"/>
          <a:stretch/>
        </p:blipFill>
        <p:spPr>
          <a:xfrm>
            <a:off x="0" y="402101"/>
            <a:ext cx="14630400" cy="4226593"/>
          </a:xfrm>
          <a:prstGeom prst="rect">
            <a:avLst/>
          </a:prstGeom>
          <a:noFill/>
          <a:ln>
            <a:noFill/>
          </a:ln>
        </p:spPr>
      </p:pic>
      <p:grpSp>
        <p:nvGrpSpPr>
          <p:cNvPr id="457" name="Google Shape;457;p29"/>
          <p:cNvGrpSpPr/>
          <p:nvPr/>
        </p:nvGrpSpPr>
        <p:grpSpPr>
          <a:xfrm>
            <a:off x="13990376" y="5186841"/>
            <a:ext cx="89186" cy="2384140"/>
            <a:chOff x="0" y="-47625"/>
            <a:chExt cx="29362" cy="784902"/>
          </a:xfrm>
          <a:solidFill>
            <a:srgbClr val="DE92DC"/>
          </a:solidFill>
        </p:grpSpPr>
        <p:sp>
          <p:nvSpPr>
            <p:cNvPr id="458" name="Google Shape;458;p29"/>
            <p:cNvSpPr/>
            <p:nvPr/>
          </p:nvSpPr>
          <p:spPr>
            <a:xfrm>
              <a:off x="0" y="0"/>
              <a:ext cx="29362" cy="737277"/>
            </a:xfrm>
            <a:custGeom>
              <a:avLst/>
              <a:gdLst/>
              <a:ahLst/>
              <a:cxnLst/>
              <a:rect l="l" t="t" r="r" b="b"/>
              <a:pathLst>
                <a:path w="29362" h="737277" extrusionOk="0">
                  <a:moveTo>
                    <a:pt x="0" y="0"/>
                  </a:moveTo>
                  <a:lnTo>
                    <a:pt x="29362" y="0"/>
                  </a:lnTo>
                  <a:lnTo>
                    <a:pt x="29362" y="737277"/>
                  </a:lnTo>
                  <a:lnTo>
                    <a:pt x="0" y="737277"/>
                  </a:lnTo>
                  <a:close/>
                </a:path>
              </a:pathLst>
            </a:custGeom>
            <a:grpFill/>
            <a:ln>
              <a:noFill/>
            </a:ln>
          </p:spPr>
        </p:sp>
        <p:sp>
          <p:nvSpPr>
            <p:cNvPr id="459" name="Google Shape;459;p29"/>
            <p:cNvSpPr txBox="1"/>
            <p:nvPr/>
          </p:nvSpPr>
          <p:spPr>
            <a:xfrm>
              <a:off x="0" y="-47625"/>
              <a:ext cx="29362" cy="784902"/>
            </a:xfrm>
            <a:prstGeom prst="rect">
              <a:avLst/>
            </a:prstGeom>
            <a:grpFill/>
            <a:ln>
              <a:noFill/>
            </a:ln>
          </p:spPr>
          <p:txBody>
            <a:bodyPr spcFirstLastPara="1" wrap="square" lIns="40640" tIns="40640" rIns="40640" bIns="40640" anchor="ctr" anchorCtr="0">
              <a:noAutofit/>
            </a:bodyPr>
            <a:lstStyle/>
            <a:p>
              <a:pPr algn="ctr">
                <a:lnSpc>
                  <a:spcPct val="140000"/>
                </a:lnSpc>
              </a:pPr>
              <a:endParaRPr sz="1440">
                <a:solidFill>
                  <a:schemeClr val="dk1"/>
                </a:solidFill>
                <a:latin typeface="Calibri"/>
                <a:ea typeface="Calibri"/>
                <a:cs typeface="Calibri"/>
                <a:sym typeface="Calibri"/>
              </a:endParaRPr>
            </a:p>
          </p:txBody>
        </p:sp>
      </p:grpSp>
      <p:sp>
        <p:nvSpPr>
          <p:cNvPr id="460" name="Google Shape;460;p29"/>
          <p:cNvSpPr txBox="1"/>
          <p:nvPr/>
        </p:nvSpPr>
        <p:spPr>
          <a:xfrm>
            <a:off x="318180" y="4732549"/>
            <a:ext cx="8752080" cy="553998"/>
          </a:xfrm>
          <a:prstGeom prst="rect">
            <a:avLst/>
          </a:prstGeom>
          <a:noFill/>
          <a:ln>
            <a:noFill/>
          </a:ln>
        </p:spPr>
        <p:txBody>
          <a:bodyPr spcFirstLastPara="1" wrap="square" lIns="0" tIns="0" rIns="0" bIns="0" anchor="t" anchorCtr="0">
            <a:spAutoFit/>
          </a:bodyPr>
          <a:lstStyle/>
          <a:p>
            <a:pPr>
              <a:lnSpc>
                <a:spcPct val="90000"/>
              </a:lnSpc>
            </a:pPr>
            <a:r>
              <a:rPr lang="uk-UA" sz="4000" dirty="0">
                <a:solidFill>
                  <a:srgbClr val="DE92DC"/>
                </a:solidFill>
                <a:latin typeface="Alata"/>
                <a:ea typeface="Alata"/>
                <a:cs typeface="Alata"/>
                <a:sym typeface="Alata"/>
              </a:rPr>
              <a:t>НАПРЯМКИ АДАПТАЦІЇ</a:t>
            </a:r>
            <a:endParaRPr sz="4000" dirty="0">
              <a:solidFill>
                <a:srgbClr val="DE92DC"/>
              </a:solidFill>
            </a:endParaRPr>
          </a:p>
        </p:txBody>
      </p:sp>
      <p:sp>
        <p:nvSpPr>
          <p:cNvPr id="461" name="Google Shape;461;p29"/>
          <p:cNvSpPr txBox="1"/>
          <p:nvPr/>
        </p:nvSpPr>
        <p:spPr>
          <a:xfrm>
            <a:off x="318179" y="5485667"/>
            <a:ext cx="13236455" cy="2031325"/>
          </a:xfrm>
          <a:prstGeom prst="rect">
            <a:avLst/>
          </a:prstGeom>
          <a:noFill/>
          <a:ln>
            <a:noFill/>
          </a:ln>
        </p:spPr>
        <p:txBody>
          <a:bodyPr spcFirstLastPara="1" wrap="square" lIns="0" tIns="0" rIns="0" bIns="0" anchor="t" anchorCtr="0">
            <a:spAutoFit/>
          </a:bodyPr>
          <a:lstStyle/>
          <a:p>
            <a:pPr marL="285750" indent="-285750" algn="just">
              <a:lnSpc>
                <a:spcPct val="110000"/>
              </a:lnSpc>
              <a:buFont typeface="Wingdings" panose="05000000000000000000" pitchFamily="2" charset="2"/>
              <a:buChar char="ü"/>
            </a:pPr>
            <a:r>
              <a:rPr lang="ru-RU" sz="2400" b="1" i="1" dirty="0" err="1">
                <a:solidFill>
                  <a:srgbClr val="504C49"/>
                </a:solidFill>
                <a:latin typeface="Source Serif Pro" pitchFamily="34" charset="0"/>
                <a:ea typeface="Source Serif Pro" pitchFamily="34" charset="-122"/>
                <a:sym typeface="Lato"/>
              </a:rPr>
              <a:t>первинний</a:t>
            </a:r>
            <a:r>
              <a:rPr lang="ru-RU" sz="2400" b="1" i="1" dirty="0">
                <a:solidFill>
                  <a:srgbClr val="504C49"/>
                </a:solidFill>
                <a:latin typeface="Source Serif Pro" pitchFamily="34" charset="0"/>
                <a:ea typeface="Source Serif Pro" pitchFamily="34" charset="-122"/>
                <a:sym typeface="Lato"/>
              </a:rPr>
              <a:t>,</a:t>
            </a:r>
            <a:r>
              <a:rPr lang="ru-RU" sz="2400" dirty="0">
                <a:solidFill>
                  <a:srgbClr val="504C49"/>
                </a:solidFill>
                <a:latin typeface="Source Serif Pro" pitchFamily="34" charset="0"/>
                <a:ea typeface="Source Serif Pro" pitchFamily="34" charset="-122"/>
                <a:sym typeface="Lato"/>
              </a:rPr>
              <a:t> </a:t>
            </a:r>
            <a:r>
              <a:rPr lang="ru-RU" sz="2400" dirty="0" err="1">
                <a:solidFill>
                  <a:srgbClr val="504C49"/>
                </a:solidFill>
                <a:latin typeface="Source Serif Pro" pitchFamily="34" charset="0"/>
                <a:ea typeface="Source Serif Pro" pitchFamily="34" charset="-122"/>
                <a:sym typeface="Lato"/>
              </a:rPr>
              <a:t>тобто</a:t>
            </a:r>
            <a:r>
              <a:rPr lang="ru-RU" sz="2400" dirty="0">
                <a:solidFill>
                  <a:srgbClr val="504C49"/>
                </a:solidFill>
                <a:latin typeface="Source Serif Pro" pitchFamily="34" charset="0"/>
                <a:ea typeface="Source Serif Pro" pitchFamily="34" charset="-122"/>
                <a:sym typeface="Lato"/>
              </a:rPr>
              <a:t> </a:t>
            </a:r>
            <a:r>
              <a:rPr lang="ru-RU" sz="2400" dirty="0" err="1">
                <a:solidFill>
                  <a:srgbClr val="504C49"/>
                </a:solidFill>
                <a:latin typeface="Source Serif Pro" pitchFamily="34" charset="0"/>
                <a:ea typeface="Source Serif Pro" pitchFamily="34" charset="-122"/>
                <a:sym typeface="Lato"/>
              </a:rPr>
              <a:t>пристосування</a:t>
            </a:r>
            <a:r>
              <a:rPr lang="ru-RU" sz="2400" dirty="0">
                <a:solidFill>
                  <a:srgbClr val="504C49"/>
                </a:solidFill>
                <a:latin typeface="Source Serif Pro" pitchFamily="34" charset="0"/>
                <a:ea typeface="Source Serif Pro" pitchFamily="34" charset="-122"/>
                <a:sym typeface="Lato"/>
              </a:rPr>
              <a:t> </a:t>
            </a:r>
            <a:r>
              <a:rPr lang="ru-RU" sz="2400" dirty="0" err="1">
                <a:solidFill>
                  <a:srgbClr val="504C49"/>
                </a:solidFill>
                <a:latin typeface="Source Serif Pro" pitchFamily="34" charset="0"/>
                <a:ea typeface="Source Serif Pro" pitchFamily="34" charset="-122"/>
                <a:sym typeface="Lato"/>
              </a:rPr>
              <a:t>молодих</a:t>
            </a:r>
            <a:r>
              <a:rPr lang="ru-RU" sz="2400" dirty="0">
                <a:solidFill>
                  <a:srgbClr val="504C49"/>
                </a:solidFill>
                <a:latin typeface="Source Serif Pro" pitchFamily="34" charset="0"/>
                <a:ea typeface="Source Serif Pro" pitchFamily="34" charset="-122"/>
                <a:sym typeface="Lato"/>
              </a:rPr>
              <a:t> </a:t>
            </a:r>
            <a:r>
              <a:rPr lang="ru-RU" sz="2400" dirty="0" err="1">
                <a:solidFill>
                  <a:srgbClr val="504C49"/>
                </a:solidFill>
                <a:latin typeface="Source Serif Pro" pitchFamily="34" charset="0"/>
                <a:ea typeface="Source Serif Pro" pitchFamily="34" charset="-122"/>
                <a:sym typeface="Lato"/>
              </a:rPr>
              <a:t>співробітників</a:t>
            </a:r>
            <a:r>
              <a:rPr lang="ru-RU" sz="2400" dirty="0">
                <a:solidFill>
                  <a:srgbClr val="504C49"/>
                </a:solidFill>
                <a:latin typeface="Source Serif Pro" pitchFamily="34" charset="0"/>
                <a:ea typeface="Source Serif Pro" pitchFamily="34" charset="-122"/>
                <a:sym typeface="Lato"/>
              </a:rPr>
              <a:t>, </a:t>
            </a:r>
            <a:r>
              <a:rPr lang="ru-RU" sz="2400" dirty="0" err="1">
                <a:solidFill>
                  <a:srgbClr val="504C49"/>
                </a:solidFill>
                <a:latin typeface="Source Serif Pro" pitchFamily="34" charset="0"/>
                <a:ea typeface="Source Serif Pro" pitchFamily="34" charset="-122"/>
                <a:sym typeface="Lato"/>
              </a:rPr>
              <a:t>які</a:t>
            </a:r>
            <a:r>
              <a:rPr lang="ru-RU" sz="2400" dirty="0">
                <a:solidFill>
                  <a:srgbClr val="504C49"/>
                </a:solidFill>
                <a:latin typeface="Source Serif Pro" pitchFamily="34" charset="0"/>
                <a:ea typeface="Source Serif Pro" pitchFamily="34" charset="-122"/>
                <a:sym typeface="Lato"/>
              </a:rPr>
              <a:t> не </a:t>
            </a:r>
            <a:r>
              <a:rPr lang="ru-RU" sz="2400" dirty="0" err="1">
                <a:solidFill>
                  <a:srgbClr val="504C49"/>
                </a:solidFill>
                <a:latin typeface="Source Serif Pro" pitchFamily="34" charset="0"/>
                <a:ea typeface="Source Serif Pro" pitchFamily="34" charset="-122"/>
                <a:sym typeface="Lato"/>
              </a:rPr>
              <a:t>мають</a:t>
            </a:r>
            <a:r>
              <a:rPr lang="ru-RU" sz="2400" dirty="0">
                <a:solidFill>
                  <a:srgbClr val="504C49"/>
                </a:solidFill>
                <a:latin typeface="Source Serif Pro" pitchFamily="34" charset="0"/>
                <a:ea typeface="Source Serif Pro" pitchFamily="34" charset="-122"/>
                <a:sym typeface="Lato"/>
              </a:rPr>
              <a:t> </a:t>
            </a:r>
            <a:r>
              <a:rPr lang="ru-RU" sz="2400" dirty="0" err="1">
                <a:solidFill>
                  <a:srgbClr val="504C49"/>
                </a:solidFill>
                <a:latin typeface="Source Serif Pro" pitchFamily="34" charset="0"/>
                <a:ea typeface="Source Serif Pro" pitchFamily="34" charset="-122"/>
                <a:sym typeface="Lato"/>
              </a:rPr>
              <a:t>досвіду</a:t>
            </a:r>
            <a:r>
              <a:rPr lang="ru-RU" sz="2400" dirty="0">
                <a:solidFill>
                  <a:srgbClr val="504C49"/>
                </a:solidFill>
                <a:latin typeface="Source Serif Pro" pitchFamily="34" charset="0"/>
                <a:ea typeface="Source Serif Pro" pitchFamily="34" charset="-122"/>
                <a:sym typeface="Lato"/>
              </a:rPr>
              <a:t> </a:t>
            </a:r>
            <a:r>
              <a:rPr lang="ru-RU" sz="2400" dirty="0" err="1">
                <a:solidFill>
                  <a:srgbClr val="504C49"/>
                </a:solidFill>
                <a:latin typeface="Source Serif Pro" pitchFamily="34" charset="0"/>
                <a:ea typeface="Source Serif Pro" pitchFamily="34" charset="-122"/>
                <a:sym typeface="Lato"/>
              </a:rPr>
              <a:t>професійної</a:t>
            </a:r>
            <a:r>
              <a:rPr lang="ru-RU" sz="2400" dirty="0">
                <a:solidFill>
                  <a:srgbClr val="504C49"/>
                </a:solidFill>
                <a:latin typeface="Source Serif Pro" pitchFamily="34" charset="0"/>
                <a:ea typeface="Source Serif Pro" pitchFamily="34" charset="-122"/>
                <a:sym typeface="Lato"/>
              </a:rPr>
              <a:t> </a:t>
            </a:r>
            <a:r>
              <a:rPr lang="ru-RU" sz="2400" dirty="0" err="1">
                <a:solidFill>
                  <a:srgbClr val="504C49"/>
                </a:solidFill>
                <a:latin typeface="Source Serif Pro" pitchFamily="34" charset="0"/>
                <a:ea typeface="Source Serif Pro" pitchFamily="34" charset="-122"/>
                <a:sym typeface="Lato"/>
              </a:rPr>
              <a:t>роботи</a:t>
            </a:r>
            <a:r>
              <a:rPr lang="ru-RU" sz="2400" dirty="0">
                <a:solidFill>
                  <a:srgbClr val="504C49"/>
                </a:solidFill>
                <a:latin typeface="Source Serif Pro" pitchFamily="34" charset="0"/>
                <a:ea typeface="Source Serif Pro" pitchFamily="34" charset="-122"/>
                <a:sym typeface="Lato"/>
              </a:rPr>
              <a:t> (</a:t>
            </a:r>
            <a:r>
              <a:rPr lang="ru-RU" sz="2400" dirty="0" err="1">
                <a:solidFill>
                  <a:srgbClr val="504C49"/>
                </a:solidFill>
                <a:latin typeface="Source Serif Pro" pitchFamily="34" charset="0"/>
                <a:ea typeface="Source Serif Pro" pitchFamily="34" charset="-122"/>
                <a:sym typeface="Lato"/>
              </a:rPr>
              <a:t>випускники</a:t>
            </a:r>
            <a:r>
              <a:rPr lang="ru-RU" sz="2400" dirty="0">
                <a:solidFill>
                  <a:srgbClr val="504C49"/>
                </a:solidFill>
                <a:latin typeface="Source Serif Pro" pitchFamily="34" charset="0"/>
                <a:ea typeface="Source Serif Pro" pitchFamily="34" charset="-122"/>
                <a:sym typeface="Lato"/>
              </a:rPr>
              <a:t> </a:t>
            </a:r>
            <a:r>
              <a:rPr lang="ru-RU" sz="2400" dirty="0" err="1">
                <a:solidFill>
                  <a:srgbClr val="504C49"/>
                </a:solidFill>
                <a:latin typeface="Source Serif Pro" pitchFamily="34" charset="0"/>
                <a:ea typeface="Source Serif Pro" pitchFamily="34" charset="-122"/>
                <a:sym typeface="Lato"/>
              </a:rPr>
              <a:t>середніх</a:t>
            </a:r>
            <a:r>
              <a:rPr lang="ru-RU" sz="2400" dirty="0">
                <a:solidFill>
                  <a:srgbClr val="504C49"/>
                </a:solidFill>
                <a:latin typeface="Source Serif Pro" pitchFamily="34" charset="0"/>
                <a:ea typeface="Source Serif Pro" pitchFamily="34" charset="-122"/>
                <a:sym typeface="Lato"/>
              </a:rPr>
              <a:t> та </a:t>
            </a:r>
            <a:r>
              <a:rPr lang="ru-RU" sz="2400" dirty="0" err="1">
                <a:solidFill>
                  <a:srgbClr val="504C49"/>
                </a:solidFill>
                <a:latin typeface="Source Serif Pro" pitchFamily="34" charset="0"/>
                <a:ea typeface="Source Serif Pro" pitchFamily="34" charset="-122"/>
                <a:sym typeface="Lato"/>
              </a:rPr>
              <a:t>вищих</a:t>
            </a:r>
            <a:r>
              <a:rPr lang="ru-RU" sz="2400" dirty="0">
                <a:solidFill>
                  <a:srgbClr val="504C49"/>
                </a:solidFill>
                <a:latin typeface="Source Serif Pro" pitchFamily="34" charset="0"/>
                <a:ea typeface="Source Serif Pro" pitchFamily="34" charset="-122"/>
                <a:sym typeface="Lato"/>
              </a:rPr>
              <a:t> </a:t>
            </a:r>
            <a:r>
              <a:rPr lang="ru-RU" sz="2400" dirty="0" err="1">
                <a:solidFill>
                  <a:srgbClr val="504C49"/>
                </a:solidFill>
                <a:latin typeface="Source Serif Pro" pitchFamily="34" charset="0"/>
                <a:ea typeface="Source Serif Pro" pitchFamily="34" charset="-122"/>
                <a:sym typeface="Lato"/>
              </a:rPr>
              <a:t>навчальних</a:t>
            </a:r>
            <a:r>
              <a:rPr lang="ru-RU" sz="2400" dirty="0">
                <a:solidFill>
                  <a:srgbClr val="504C49"/>
                </a:solidFill>
                <a:latin typeface="Source Serif Pro" pitchFamily="34" charset="0"/>
                <a:ea typeface="Source Serif Pro" pitchFamily="34" charset="-122"/>
                <a:sym typeface="Lato"/>
              </a:rPr>
              <a:t> </a:t>
            </a:r>
            <a:r>
              <a:rPr lang="ru-RU" sz="2400" dirty="0" err="1">
                <a:solidFill>
                  <a:srgbClr val="504C49"/>
                </a:solidFill>
                <a:latin typeface="Source Serif Pro" pitchFamily="34" charset="0"/>
                <a:ea typeface="Source Serif Pro" pitchFamily="34" charset="-122"/>
                <a:sym typeface="Lato"/>
              </a:rPr>
              <a:t>закладів</a:t>
            </a:r>
            <a:r>
              <a:rPr lang="ru-RU" sz="2400" dirty="0">
                <a:solidFill>
                  <a:srgbClr val="504C49"/>
                </a:solidFill>
                <a:latin typeface="Source Serif Pro" pitchFamily="34" charset="0"/>
                <a:ea typeface="Source Serif Pro" pitchFamily="34" charset="-122"/>
                <a:sym typeface="Lato"/>
              </a:rPr>
              <a:t>);</a:t>
            </a:r>
          </a:p>
          <a:p>
            <a:pPr marL="285750" indent="-285750" algn="just">
              <a:lnSpc>
                <a:spcPct val="110000"/>
              </a:lnSpc>
              <a:buFont typeface="Wingdings" panose="05000000000000000000" pitchFamily="2" charset="2"/>
              <a:buChar char="ü"/>
            </a:pPr>
            <a:endParaRPr lang="ru-RU" sz="2400" dirty="0">
              <a:solidFill>
                <a:srgbClr val="504C49"/>
              </a:solidFill>
              <a:latin typeface="Source Serif Pro" pitchFamily="34" charset="0"/>
              <a:ea typeface="Source Serif Pro" pitchFamily="34" charset="-122"/>
              <a:sym typeface="Lato"/>
            </a:endParaRPr>
          </a:p>
          <a:p>
            <a:pPr marL="285750" indent="-285750" algn="just">
              <a:lnSpc>
                <a:spcPct val="110000"/>
              </a:lnSpc>
              <a:buFont typeface="Wingdings" panose="05000000000000000000" pitchFamily="2" charset="2"/>
              <a:buChar char="ü"/>
            </a:pPr>
            <a:r>
              <a:rPr lang="ru-RU" sz="2400" b="1" i="1" dirty="0" err="1">
                <a:solidFill>
                  <a:srgbClr val="504C49"/>
                </a:solidFill>
                <a:latin typeface="Source Serif Pro" pitchFamily="34" charset="0"/>
                <a:ea typeface="Source Serif Pro" pitchFamily="34" charset="-122"/>
                <a:sym typeface="Lato"/>
              </a:rPr>
              <a:t>вторинний</a:t>
            </a:r>
            <a:r>
              <a:rPr lang="ru-RU" sz="2400" b="1" i="1" dirty="0">
                <a:solidFill>
                  <a:srgbClr val="504C49"/>
                </a:solidFill>
                <a:latin typeface="Source Serif Pro" pitchFamily="34" charset="0"/>
                <a:ea typeface="Source Serif Pro" pitchFamily="34" charset="-122"/>
                <a:sym typeface="Lato"/>
              </a:rPr>
              <a:t>,</a:t>
            </a:r>
            <a:r>
              <a:rPr lang="ru-RU" sz="2400" dirty="0">
                <a:solidFill>
                  <a:srgbClr val="504C49"/>
                </a:solidFill>
                <a:latin typeface="Source Serif Pro" pitchFamily="34" charset="0"/>
                <a:ea typeface="Source Serif Pro" pitchFamily="34" charset="-122"/>
                <a:sym typeface="Lato"/>
              </a:rPr>
              <a:t> </a:t>
            </a:r>
            <a:r>
              <a:rPr lang="ru-RU" sz="2400" dirty="0" err="1">
                <a:solidFill>
                  <a:srgbClr val="504C49"/>
                </a:solidFill>
                <a:latin typeface="Source Serif Pro" pitchFamily="34" charset="0"/>
                <a:ea typeface="Source Serif Pro" pitchFamily="34" charset="-122"/>
                <a:sym typeface="Lato"/>
              </a:rPr>
              <a:t>тобто</a:t>
            </a:r>
            <a:r>
              <a:rPr lang="ru-RU" sz="2400" dirty="0">
                <a:solidFill>
                  <a:srgbClr val="504C49"/>
                </a:solidFill>
                <a:latin typeface="Source Serif Pro" pitchFamily="34" charset="0"/>
                <a:ea typeface="Source Serif Pro" pitchFamily="34" charset="-122"/>
                <a:sym typeface="Lato"/>
              </a:rPr>
              <a:t> </a:t>
            </a:r>
            <a:r>
              <a:rPr lang="ru-RU" sz="2400" dirty="0" err="1">
                <a:solidFill>
                  <a:srgbClr val="504C49"/>
                </a:solidFill>
                <a:latin typeface="Source Serif Pro" pitchFamily="34" charset="0"/>
                <a:ea typeface="Source Serif Pro" pitchFamily="34" charset="-122"/>
                <a:sym typeface="Lato"/>
              </a:rPr>
              <a:t>пристосування</a:t>
            </a:r>
            <a:r>
              <a:rPr lang="ru-RU" sz="2400" dirty="0">
                <a:solidFill>
                  <a:srgbClr val="504C49"/>
                </a:solidFill>
                <a:latin typeface="Source Serif Pro" pitchFamily="34" charset="0"/>
                <a:ea typeface="Source Serif Pro" pitchFamily="34" charset="-122"/>
                <a:sym typeface="Lato"/>
              </a:rPr>
              <a:t> </a:t>
            </a:r>
            <a:r>
              <a:rPr lang="ru-RU" sz="2400" dirty="0" err="1">
                <a:solidFill>
                  <a:srgbClr val="504C49"/>
                </a:solidFill>
                <a:latin typeface="Source Serif Pro" pitchFamily="34" charset="0"/>
                <a:ea typeface="Source Serif Pro" pitchFamily="34" charset="-122"/>
                <a:sym typeface="Lato"/>
              </a:rPr>
              <a:t>працівників</a:t>
            </a:r>
            <a:r>
              <a:rPr lang="ru-RU" sz="2400" dirty="0">
                <a:solidFill>
                  <a:srgbClr val="504C49"/>
                </a:solidFill>
                <a:latin typeface="Source Serif Pro" pitchFamily="34" charset="0"/>
                <a:ea typeface="Source Serif Pro" pitchFamily="34" charset="-122"/>
                <a:sym typeface="Lato"/>
              </a:rPr>
              <a:t> при </a:t>
            </a:r>
            <a:r>
              <a:rPr lang="ru-RU" sz="2400" dirty="0" err="1">
                <a:solidFill>
                  <a:srgbClr val="504C49"/>
                </a:solidFill>
                <a:latin typeface="Source Serif Pro" pitchFamily="34" charset="0"/>
                <a:ea typeface="Source Serif Pro" pitchFamily="34" charset="-122"/>
                <a:sym typeface="Lato"/>
              </a:rPr>
              <a:t>переході</a:t>
            </a:r>
            <a:r>
              <a:rPr lang="ru-RU" sz="2400" dirty="0">
                <a:solidFill>
                  <a:srgbClr val="504C49"/>
                </a:solidFill>
                <a:latin typeface="Source Serif Pro" pitchFamily="34" charset="0"/>
                <a:ea typeface="Source Serif Pro" pitchFamily="34" charset="-122"/>
                <a:sym typeface="Lato"/>
              </a:rPr>
              <a:t> на </a:t>
            </a:r>
            <a:r>
              <a:rPr lang="ru-RU" sz="2400" dirty="0" err="1">
                <a:solidFill>
                  <a:srgbClr val="504C49"/>
                </a:solidFill>
                <a:latin typeface="Source Serif Pro" pitchFamily="34" charset="0"/>
                <a:ea typeface="Source Serif Pro" pitchFamily="34" charset="-122"/>
                <a:sym typeface="Lato"/>
              </a:rPr>
              <a:t>нові</a:t>
            </a:r>
            <a:r>
              <a:rPr lang="ru-RU" sz="2400" dirty="0">
                <a:solidFill>
                  <a:srgbClr val="504C49"/>
                </a:solidFill>
                <a:latin typeface="Source Serif Pro" pitchFamily="34" charset="0"/>
                <a:ea typeface="Source Serif Pro" pitchFamily="34" charset="-122"/>
                <a:sym typeface="Lato"/>
              </a:rPr>
              <a:t> </a:t>
            </a:r>
            <a:r>
              <a:rPr lang="ru-RU" sz="2400" dirty="0" err="1">
                <a:solidFill>
                  <a:srgbClr val="504C49"/>
                </a:solidFill>
                <a:latin typeface="Source Serif Pro" pitchFamily="34" charset="0"/>
                <a:ea typeface="Source Serif Pro" pitchFamily="34" charset="-122"/>
                <a:sym typeface="Lato"/>
              </a:rPr>
              <a:t>робочі</a:t>
            </a:r>
            <a:r>
              <a:rPr lang="ru-RU" sz="2400" dirty="0">
                <a:solidFill>
                  <a:srgbClr val="504C49"/>
                </a:solidFill>
                <a:latin typeface="Source Serif Pro" pitchFamily="34" charset="0"/>
                <a:ea typeface="Source Serif Pro" pitchFamily="34" charset="-122"/>
                <a:sym typeface="Lato"/>
              </a:rPr>
              <a:t> </a:t>
            </a:r>
            <a:r>
              <a:rPr lang="ru-RU" sz="2400" dirty="0" err="1">
                <a:solidFill>
                  <a:srgbClr val="504C49"/>
                </a:solidFill>
                <a:latin typeface="Source Serif Pro" pitchFamily="34" charset="0"/>
                <a:ea typeface="Source Serif Pro" pitchFamily="34" charset="-122"/>
                <a:sym typeface="Lato"/>
              </a:rPr>
              <a:t>місця</a:t>
            </a:r>
            <a:r>
              <a:rPr lang="ru-RU" sz="2400" dirty="0">
                <a:solidFill>
                  <a:srgbClr val="504C49"/>
                </a:solidFill>
                <a:latin typeface="Source Serif Pro" pitchFamily="34" charset="0"/>
                <a:ea typeface="Source Serif Pro" pitchFamily="34" charset="-122"/>
                <a:sym typeface="Lato"/>
              </a:rPr>
              <a:t>, посади, </a:t>
            </a:r>
            <a:r>
              <a:rPr lang="ru-RU" sz="2400" dirty="0" err="1">
                <a:solidFill>
                  <a:srgbClr val="504C49"/>
                </a:solidFill>
                <a:latin typeface="Source Serif Pro" pitchFamily="34" charset="0"/>
                <a:ea typeface="Source Serif Pro" pitchFamily="34" charset="-122"/>
                <a:sym typeface="Lato"/>
              </a:rPr>
              <a:t>об'єкти</a:t>
            </a:r>
            <a:r>
              <a:rPr lang="en-US" sz="2400" dirty="0">
                <a:solidFill>
                  <a:srgbClr val="504C49"/>
                </a:solidFill>
                <a:latin typeface="Source Serif Pro" pitchFamily="34" charset="0"/>
                <a:ea typeface="Source Serif Pro" pitchFamily="34" charset="-122"/>
                <a:sym typeface="Lato"/>
              </a:rPr>
              <a:t>.</a:t>
            </a:r>
            <a:endParaRPr sz="2400" dirty="0">
              <a:solidFill>
                <a:srgbClr val="504C49"/>
              </a:solidFill>
              <a:latin typeface="Source Serif Pro" pitchFamily="34" charset="0"/>
              <a:ea typeface="Source Serif Pro"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Shape 557"/>
        <p:cNvGrpSpPr/>
        <p:nvPr/>
      </p:nvGrpSpPr>
      <p:grpSpPr>
        <a:xfrm>
          <a:off x="0" y="0"/>
          <a:ext cx="0" cy="0"/>
          <a:chOff x="0" y="0"/>
          <a:chExt cx="0" cy="0"/>
        </a:xfrm>
      </p:grpSpPr>
      <p:pic>
        <p:nvPicPr>
          <p:cNvPr id="558" name="Google Shape;558;p33"/>
          <p:cNvPicPr preferRelativeResize="0"/>
          <p:nvPr/>
        </p:nvPicPr>
        <p:blipFill rotWithShape="1">
          <a:blip r:embed="rId3">
            <a:alphaModFix/>
          </a:blip>
          <a:srcRect l="30068" r="30068"/>
          <a:stretch/>
        </p:blipFill>
        <p:spPr>
          <a:xfrm>
            <a:off x="0" y="0"/>
            <a:ext cx="4920908" cy="8229600"/>
          </a:xfrm>
          <a:prstGeom prst="rect">
            <a:avLst/>
          </a:prstGeom>
          <a:noFill/>
          <a:ln>
            <a:noFill/>
          </a:ln>
        </p:spPr>
      </p:pic>
      <p:sp>
        <p:nvSpPr>
          <p:cNvPr id="3" name="TextBox 2">
            <a:extLst>
              <a:ext uri="{FF2B5EF4-FFF2-40B4-BE49-F238E27FC236}">
                <a16:creationId xmlns:a16="http://schemas.microsoft.com/office/drawing/2014/main" id="{4F310FF0-4C06-3955-EF24-CE45A087878B}"/>
              </a:ext>
            </a:extLst>
          </p:cNvPr>
          <p:cNvSpPr txBox="1"/>
          <p:nvPr/>
        </p:nvSpPr>
        <p:spPr>
          <a:xfrm>
            <a:off x="5396750" y="73200"/>
            <a:ext cx="9108141" cy="7848302"/>
          </a:xfrm>
          <a:prstGeom prst="rect">
            <a:avLst/>
          </a:prstGeom>
          <a:noFill/>
        </p:spPr>
        <p:txBody>
          <a:bodyPr wrap="square">
            <a:spAutoFit/>
          </a:bodyPr>
          <a:lstStyle/>
          <a:p>
            <a:pPr marL="342900" indent="-342900" algn="just">
              <a:buFont typeface="Wingdings" panose="05000000000000000000" pitchFamily="2" charset="2"/>
              <a:buChar char="Ø"/>
            </a:pPr>
            <a:r>
              <a:rPr lang="ru-UA" sz="2400" b="1" i="1" dirty="0" err="1">
                <a:solidFill>
                  <a:srgbClr val="504C49"/>
                </a:solidFill>
                <a:latin typeface="Source Serif Pro" pitchFamily="34" charset="0"/>
                <a:ea typeface="Source Serif Pro" pitchFamily="34" charset="-122"/>
              </a:rPr>
              <a:t>Психофізіологічна</a:t>
            </a:r>
            <a:r>
              <a:rPr lang="ru-UA" sz="2400" b="1" i="1" dirty="0">
                <a:solidFill>
                  <a:srgbClr val="504C49"/>
                </a:solidFill>
                <a:latin typeface="Source Serif Pro" pitchFamily="34" charset="0"/>
                <a:ea typeface="Source Serif Pro" pitchFamily="34" charset="-122"/>
              </a:rPr>
              <a:t> </a:t>
            </a:r>
            <a:r>
              <a:rPr lang="ru-UA" sz="2400" b="1" i="1" dirty="0" err="1">
                <a:solidFill>
                  <a:srgbClr val="504C49"/>
                </a:solidFill>
                <a:latin typeface="Source Serif Pro" pitchFamily="34" charset="0"/>
                <a:ea typeface="Source Serif Pro" pitchFamily="34" charset="-122"/>
              </a:rPr>
              <a:t>адаптація</a:t>
            </a:r>
            <a:r>
              <a:rPr lang="ru-UA" sz="2400" b="1" i="1" dirty="0">
                <a:solidFill>
                  <a:srgbClr val="504C49"/>
                </a:solidFill>
                <a:latin typeface="Source Serif Pro" pitchFamily="34" charset="0"/>
                <a:ea typeface="Source Serif Pro" pitchFamily="34" charset="-122"/>
              </a:rPr>
              <a:t> </a:t>
            </a:r>
            <a:r>
              <a:rPr lang="ru-UA" sz="2400" dirty="0">
                <a:solidFill>
                  <a:srgbClr val="504C49"/>
                </a:solidFill>
                <a:latin typeface="Source Serif Pro" pitchFamily="34" charset="0"/>
                <a:ea typeface="Source Serif Pro" pitchFamily="34" charset="-122"/>
              </a:rPr>
              <a:t>- </a:t>
            </a:r>
            <a:r>
              <a:rPr lang="ru-UA" sz="2400" dirty="0" err="1">
                <a:solidFill>
                  <a:srgbClr val="504C49"/>
                </a:solidFill>
                <a:latin typeface="Source Serif Pro" pitchFamily="34" charset="0"/>
                <a:ea typeface="Source Serif Pro" pitchFamily="34" charset="-122"/>
              </a:rPr>
              <a:t>пристосування</a:t>
            </a:r>
            <a:r>
              <a:rPr lang="ru-UA" sz="2400" dirty="0">
                <a:solidFill>
                  <a:srgbClr val="504C49"/>
                </a:solidFill>
                <a:latin typeface="Source Serif Pro" pitchFamily="34" charset="0"/>
                <a:ea typeface="Source Serif Pro" pitchFamily="34" charset="-122"/>
              </a:rPr>
              <a:t> </a:t>
            </a:r>
            <a:r>
              <a:rPr lang="ru-UA" sz="2400" dirty="0" err="1">
                <a:solidFill>
                  <a:srgbClr val="504C49"/>
                </a:solidFill>
                <a:latin typeface="Source Serif Pro" pitchFamily="34" charset="0"/>
                <a:ea typeface="Source Serif Pro" pitchFamily="34" charset="-122"/>
              </a:rPr>
              <a:t>людини</a:t>
            </a:r>
            <a:r>
              <a:rPr lang="ru-UA" sz="2400" dirty="0">
                <a:solidFill>
                  <a:srgbClr val="504C49"/>
                </a:solidFill>
                <a:latin typeface="Source Serif Pro" pitchFamily="34" charset="0"/>
                <a:ea typeface="Source Serif Pro" pitchFamily="34" charset="-122"/>
              </a:rPr>
              <a:t> до </a:t>
            </a:r>
            <a:r>
              <a:rPr lang="ru-UA" sz="2400" dirty="0" err="1">
                <a:solidFill>
                  <a:srgbClr val="504C49"/>
                </a:solidFill>
                <a:latin typeface="Source Serif Pro" pitchFamily="34" charset="0"/>
                <a:ea typeface="Source Serif Pro" pitchFamily="34" charset="-122"/>
              </a:rPr>
              <a:t>нових</a:t>
            </a:r>
            <a:r>
              <a:rPr lang="ru-UA" sz="2400" dirty="0">
                <a:solidFill>
                  <a:srgbClr val="504C49"/>
                </a:solidFill>
                <a:latin typeface="Source Serif Pro" pitchFamily="34" charset="0"/>
                <a:ea typeface="Source Serif Pro" pitchFamily="34" charset="-122"/>
              </a:rPr>
              <a:t> </a:t>
            </a:r>
            <a:r>
              <a:rPr lang="ru-UA" sz="2400" dirty="0" err="1">
                <a:solidFill>
                  <a:srgbClr val="504C49"/>
                </a:solidFill>
                <a:latin typeface="Source Serif Pro" pitchFamily="34" charset="0"/>
                <a:ea typeface="Source Serif Pro" pitchFamily="34" charset="-122"/>
              </a:rPr>
              <a:t>фізичних</a:t>
            </a:r>
            <a:r>
              <a:rPr lang="ru-UA" sz="2400" dirty="0">
                <a:solidFill>
                  <a:srgbClr val="504C49"/>
                </a:solidFill>
                <a:latin typeface="Source Serif Pro" pitchFamily="34" charset="0"/>
                <a:ea typeface="Source Serif Pro" pitchFamily="34" charset="-122"/>
              </a:rPr>
              <a:t> і</a:t>
            </a:r>
            <a:r>
              <a:rPr lang="uk-UA" sz="2400" dirty="0">
                <a:solidFill>
                  <a:srgbClr val="504C49"/>
                </a:solidFill>
                <a:latin typeface="Source Serif Pro" pitchFamily="34" charset="0"/>
                <a:ea typeface="Source Serif Pro" pitchFamily="34" charset="-122"/>
              </a:rPr>
              <a:t> </a:t>
            </a:r>
            <a:r>
              <a:rPr lang="ru-UA" sz="2400" dirty="0" err="1">
                <a:solidFill>
                  <a:srgbClr val="504C49"/>
                </a:solidFill>
                <a:latin typeface="Source Serif Pro" pitchFamily="34" charset="0"/>
                <a:ea typeface="Source Serif Pro" pitchFamily="34" charset="-122"/>
              </a:rPr>
              <a:t>психологічних</a:t>
            </a:r>
            <a:r>
              <a:rPr lang="ru-UA" sz="2400" dirty="0">
                <a:solidFill>
                  <a:srgbClr val="504C49"/>
                </a:solidFill>
                <a:latin typeface="Source Serif Pro" pitchFamily="34" charset="0"/>
                <a:ea typeface="Source Serif Pro" pitchFamily="34" charset="-122"/>
              </a:rPr>
              <a:t> </a:t>
            </a:r>
            <a:r>
              <a:rPr lang="ru-UA" sz="2400" dirty="0" err="1">
                <a:solidFill>
                  <a:srgbClr val="504C49"/>
                </a:solidFill>
                <a:latin typeface="Source Serif Pro" pitchFamily="34" charset="0"/>
                <a:ea typeface="Source Serif Pro" pitchFamily="34" charset="-122"/>
              </a:rPr>
              <a:t>навантажень</a:t>
            </a:r>
            <a:r>
              <a:rPr lang="ru-UA" sz="2400" dirty="0">
                <a:solidFill>
                  <a:srgbClr val="504C49"/>
                </a:solidFill>
                <a:latin typeface="Source Serif Pro" pitchFamily="34" charset="0"/>
                <a:ea typeface="Source Serif Pro" pitchFamily="34" charset="-122"/>
              </a:rPr>
              <a:t>, </a:t>
            </a:r>
            <a:r>
              <a:rPr lang="ru-UA" sz="2400" dirty="0" err="1">
                <a:solidFill>
                  <a:srgbClr val="504C49"/>
                </a:solidFill>
                <a:latin typeface="Source Serif Pro" pitchFamily="34" charset="0"/>
                <a:ea typeface="Source Serif Pro" pitchFamily="34" charset="-122"/>
              </a:rPr>
              <a:t>фізіологічних</a:t>
            </a:r>
            <a:r>
              <a:rPr lang="ru-UA" sz="2400" dirty="0">
                <a:solidFill>
                  <a:srgbClr val="504C49"/>
                </a:solidFill>
                <a:latin typeface="Source Serif Pro" pitchFamily="34" charset="0"/>
                <a:ea typeface="Source Serif Pro" pitchFamily="34" charset="-122"/>
              </a:rPr>
              <a:t> умов </a:t>
            </a:r>
            <a:r>
              <a:rPr lang="ru-UA" sz="2400" dirty="0" err="1">
                <a:solidFill>
                  <a:srgbClr val="504C49"/>
                </a:solidFill>
                <a:latin typeface="Source Serif Pro" pitchFamily="34" charset="0"/>
                <a:ea typeface="Source Serif Pro" pitchFamily="34" charset="-122"/>
              </a:rPr>
              <a:t>праці</a:t>
            </a:r>
            <a:r>
              <a:rPr lang="ru-UA" sz="2400" dirty="0">
                <a:solidFill>
                  <a:srgbClr val="504C49"/>
                </a:solidFill>
                <a:latin typeface="Source Serif Pro" pitchFamily="34" charset="0"/>
                <a:ea typeface="Source Serif Pro" pitchFamily="34" charset="-122"/>
              </a:rPr>
              <a:t>.</a:t>
            </a:r>
          </a:p>
          <a:p>
            <a:pPr algn="just"/>
            <a:r>
              <a:rPr lang="ru-UA" sz="2400" dirty="0" err="1">
                <a:solidFill>
                  <a:srgbClr val="504C49"/>
                </a:solidFill>
                <a:latin typeface="Source Serif Pro" pitchFamily="34" charset="0"/>
                <a:ea typeface="Source Serif Pro" pitchFamily="34" charset="-122"/>
              </a:rPr>
              <a:t>Об'єктом</a:t>
            </a:r>
            <a:r>
              <a:rPr lang="ru-UA" sz="2400" dirty="0">
                <a:solidFill>
                  <a:srgbClr val="504C49"/>
                </a:solidFill>
                <a:latin typeface="Source Serif Pro" pitchFamily="34" charset="0"/>
                <a:ea typeface="Source Serif Pro" pitchFamily="34" charset="-122"/>
              </a:rPr>
              <a:t> </a:t>
            </a:r>
            <a:r>
              <a:rPr lang="ru-UA" sz="2400" dirty="0" err="1">
                <a:solidFill>
                  <a:srgbClr val="504C49"/>
                </a:solidFill>
                <a:latin typeface="Source Serif Pro" pitchFamily="34" charset="0"/>
                <a:ea typeface="Source Serif Pro" pitchFamily="34" charset="-122"/>
              </a:rPr>
              <a:t>психофізіологічної</a:t>
            </a:r>
            <a:r>
              <a:rPr lang="ru-UA" sz="2400" dirty="0">
                <a:solidFill>
                  <a:srgbClr val="504C49"/>
                </a:solidFill>
                <a:latin typeface="Source Serif Pro" pitchFamily="34" charset="0"/>
                <a:ea typeface="Source Serif Pro" pitchFamily="34" charset="-122"/>
              </a:rPr>
              <a:t> </a:t>
            </a:r>
            <a:r>
              <a:rPr lang="ru-UA" sz="2400" dirty="0" err="1">
                <a:solidFill>
                  <a:srgbClr val="504C49"/>
                </a:solidFill>
                <a:latin typeface="Source Serif Pro" pitchFamily="34" charset="0"/>
                <a:ea typeface="Source Serif Pro" pitchFamily="34" charset="-122"/>
              </a:rPr>
              <a:t>адаптації</a:t>
            </a:r>
            <a:r>
              <a:rPr lang="ru-UA" sz="2400" dirty="0">
                <a:solidFill>
                  <a:srgbClr val="504C49"/>
                </a:solidFill>
                <a:latin typeface="Source Serif Pro" pitchFamily="34" charset="0"/>
                <a:ea typeface="Source Serif Pro" pitchFamily="34" charset="-122"/>
              </a:rPr>
              <a:t> є </a:t>
            </a:r>
            <a:r>
              <a:rPr lang="ru-UA" sz="2400" dirty="0" err="1">
                <a:solidFill>
                  <a:srgbClr val="504C49"/>
                </a:solidFill>
                <a:latin typeface="Source Serif Pro" pitchFamily="34" charset="0"/>
                <a:ea typeface="Source Serif Pro" pitchFamily="34" charset="-122"/>
              </a:rPr>
              <a:t>умови</a:t>
            </a:r>
            <a:r>
              <a:rPr lang="ru-UA" sz="2400" dirty="0">
                <a:solidFill>
                  <a:srgbClr val="504C49"/>
                </a:solidFill>
                <a:latin typeface="Source Serif Pro" pitchFamily="34" charset="0"/>
                <a:ea typeface="Source Serif Pro" pitchFamily="34" charset="-122"/>
              </a:rPr>
              <a:t> </a:t>
            </a:r>
            <a:r>
              <a:rPr lang="ru-UA" sz="2400" dirty="0" err="1">
                <a:solidFill>
                  <a:srgbClr val="504C49"/>
                </a:solidFill>
                <a:latin typeface="Source Serif Pro" pitchFamily="34" charset="0"/>
                <a:ea typeface="Source Serif Pro" pitchFamily="34" charset="-122"/>
              </a:rPr>
              <a:t>праці</a:t>
            </a:r>
            <a:r>
              <a:rPr lang="ru-UA" sz="2400" dirty="0">
                <a:solidFill>
                  <a:srgbClr val="504C49"/>
                </a:solidFill>
                <a:latin typeface="Source Serif Pro" pitchFamily="34" charset="0"/>
                <a:ea typeface="Source Serif Pro" pitchFamily="34" charset="-122"/>
              </a:rPr>
              <a:t>, </a:t>
            </a:r>
            <a:r>
              <a:rPr lang="ru-UA" sz="2400" dirty="0" err="1">
                <a:solidFill>
                  <a:srgbClr val="504C49"/>
                </a:solidFill>
                <a:latin typeface="Source Serif Pro" pitchFamily="34" charset="0"/>
                <a:ea typeface="Source Serif Pro" pitchFamily="34" charset="-122"/>
              </a:rPr>
              <a:t>які</a:t>
            </a:r>
            <a:r>
              <a:rPr lang="ru-UA" sz="2400" dirty="0">
                <a:solidFill>
                  <a:srgbClr val="504C49"/>
                </a:solidFill>
                <a:latin typeface="Source Serif Pro" pitchFamily="34" charset="0"/>
                <a:ea typeface="Source Serif Pro" pitchFamily="34" charset="-122"/>
              </a:rPr>
              <a:t> </a:t>
            </a:r>
            <a:r>
              <a:rPr lang="ru-UA" sz="2400" dirty="0" err="1">
                <a:solidFill>
                  <a:srgbClr val="504C49"/>
                </a:solidFill>
                <a:latin typeface="Source Serif Pro" pitchFamily="34" charset="0"/>
                <a:ea typeface="Source Serif Pro" pitchFamily="34" charset="-122"/>
              </a:rPr>
              <a:t>визначаються</a:t>
            </a:r>
            <a:r>
              <a:rPr lang="ru-UA" sz="2400" dirty="0">
                <a:solidFill>
                  <a:srgbClr val="504C49"/>
                </a:solidFill>
                <a:latin typeface="Source Serif Pro" pitchFamily="34" charset="0"/>
                <a:ea typeface="Source Serif Pro" pitchFamily="34" charset="-122"/>
              </a:rPr>
              <a:t> як комплекс</a:t>
            </a:r>
            <a:r>
              <a:rPr lang="uk-UA" sz="2400" dirty="0">
                <a:solidFill>
                  <a:srgbClr val="504C49"/>
                </a:solidFill>
                <a:latin typeface="Source Serif Pro" pitchFamily="34" charset="0"/>
                <a:ea typeface="Source Serif Pro" pitchFamily="34" charset="-122"/>
              </a:rPr>
              <a:t> </a:t>
            </a:r>
            <a:r>
              <a:rPr lang="ru-UA" sz="2400" dirty="0" err="1">
                <a:solidFill>
                  <a:srgbClr val="504C49"/>
                </a:solidFill>
                <a:latin typeface="Source Serif Pro" pitchFamily="34" charset="0"/>
                <a:ea typeface="Source Serif Pro" pitchFamily="34" charset="-122"/>
              </a:rPr>
              <a:t>факторів</a:t>
            </a:r>
            <a:r>
              <a:rPr lang="ru-UA" sz="2400" dirty="0">
                <a:solidFill>
                  <a:srgbClr val="504C49"/>
                </a:solidFill>
                <a:latin typeface="Source Serif Pro" pitchFamily="34" charset="0"/>
                <a:ea typeface="Source Serif Pro" pitchFamily="34" charset="-122"/>
              </a:rPr>
              <a:t> </a:t>
            </a:r>
            <a:r>
              <a:rPr lang="ru-UA" sz="2400" dirty="0" err="1">
                <a:solidFill>
                  <a:srgbClr val="504C49"/>
                </a:solidFill>
                <a:latin typeface="Source Serif Pro" pitchFamily="34" charset="0"/>
                <a:ea typeface="Source Serif Pro" pitchFamily="34" charset="-122"/>
              </a:rPr>
              <a:t>виробничого</a:t>
            </a:r>
            <a:r>
              <a:rPr lang="ru-UA" sz="2400" dirty="0">
                <a:solidFill>
                  <a:srgbClr val="504C49"/>
                </a:solidFill>
                <a:latin typeface="Source Serif Pro" pitchFamily="34" charset="0"/>
                <a:ea typeface="Source Serif Pro" pitchFamily="34" charset="-122"/>
              </a:rPr>
              <a:t> </a:t>
            </a:r>
            <a:r>
              <a:rPr lang="ru-UA" sz="2400" dirty="0" err="1">
                <a:solidFill>
                  <a:srgbClr val="504C49"/>
                </a:solidFill>
                <a:latin typeface="Source Serif Pro" pitchFamily="34" charset="0"/>
                <a:ea typeface="Source Serif Pro" pitchFamily="34" charset="-122"/>
              </a:rPr>
              <a:t>середовища</a:t>
            </a:r>
            <a:r>
              <a:rPr lang="ru-UA" sz="2400" dirty="0">
                <a:solidFill>
                  <a:srgbClr val="504C49"/>
                </a:solidFill>
                <a:latin typeface="Source Serif Pro" pitchFamily="34" charset="0"/>
                <a:ea typeface="Source Serif Pro" pitchFamily="34" charset="-122"/>
              </a:rPr>
              <a:t>, </a:t>
            </a:r>
            <a:r>
              <a:rPr lang="ru-UA" sz="2400" dirty="0" err="1">
                <a:solidFill>
                  <a:srgbClr val="504C49"/>
                </a:solidFill>
                <a:latin typeface="Source Serif Pro" pitchFamily="34" charset="0"/>
                <a:ea typeface="Source Serif Pro" pitchFamily="34" charset="-122"/>
              </a:rPr>
              <a:t>що</a:t>
            </a:r>
            <a:r>
              <a:rPr lang="ru-UA" sz="2400" dirty="0">
                <a:solidFill>
                  <a:srgbClr val="504C49"/>
                </a:solidFill>
                <a:latin typeface="Source Serif Pro" pitchFamily="34" charset="0"/>
                <a:ea typeface="Source Serif Pro" pitchFamily="34" charset="-122"/>
              </a:rPr>
              <a:t> </a:t>
            </a:r>
            <a:r>
              <a:rPr lang="ru-UA" sz="2400" dirty="0" err="1">
                <a:solidFill>
                  <a:srgbClr val="504C49"/>
                </a:solidFill>
                <a:latin typeface="Source Serif Pro" pitchFamily="34" charset="0"/>
                <a:ea typeface="Source Serif Pro" pitchFamily="34" charset="-122"/>
              </a:rPr>
              <a:t>суттєво</a:t>
            </a:r>
            <a:r>
              <a:rPr lang="ru-UA" sz="2400" dirty="0">
                <a:solidFill>
                  <a:srgbClr val="504C49"/>
                </a:solidFill>
                <a:latin typeface="Source Serif Pro" pitchFamily="34" charset="0"/>
                <a:ea typeface="Source Serif Pro" pitchFamily="34" charset="-122"/>
              </a:rPr>
              <a:t> </a:t>
            </a:r>
            <a:r>
              <a:rPr lang="ru-UA" sz="2400" dirty="0" err="1">
                <a:solidFill>
                  <a:srgbClr val="504C49"/>
                </a:solidFill>
                <a:latin typeface="Source Serif Pro" pitchFamily="34" charset="0"/>
                <a:ea typeface="Source Serif Pro" pitchFamily="34" charset="-122"/>
              </a:rPr>
              <a:t>впливають</a:t>
            </a:r>
            <a:r>
              <a:rPr lang="ru-UA" sz="2400" dirty="0">
                <a:solidFill>
                  <a:srgbClr val="504C49"/>
                </a:solidFill>
                <a:latin typeface="Source Serif Pro" pitchFamily="34" charset="0"/>
                <a:ea typeface="Source Serif Pro" pitchFamily="34" charset="-122"/>
              </a:rPr>
              <a:t> на </a:t>
            </a:r>
            <a:r>
              <a:rPr lang="ru-UA" sz="2400" dirty="0" err="1">
                <a:solidFill>
                  <a:srgbClr val="504C49"/>
                </a:solidFill>
                <a:latin typeface="Source Serif Pro" pitchFamily="34" charset="0"/>
                <a:ea typeface="Source Serif Pro" pitchFamily="34" charset="-122"/>
              </a:rPr>
              <a:t>самопочуття</a:t>
            </a:r>
            <a:r>
              <a:rPr lang="ru-UA" sz="2400" dirty="0">
                <a:solidFill>
                  <a:srgbClr val="504C49"/>
                </a:solidFill>
                <a:latin typeface="Source Serif Pro" pitchFamily="34" charset="0"/>
                <a:ea typeface="Source Serif Pro" pitchFamily="34" charset="-122"/>
              </a:rPr>
              <a:t>, </a:t>
            </a:r>
            <a:r>
              <a:rPr lang="ru-UA" sz="2400" dirty="0" err="1">
                <a:solidFill>
                  <a:srgbClr val="504C49"/>
                </a:solidFill>
                <a:latin typeface="Source Serif Pro" pitchFamily="34" charset="0"/>
                <a:ea typeface="Source Serif Pro" pitchFamily="34" charset="-122"/>
              </a:rPr>
              <a:t>настрій</a:t>
            </a:r>
            <a:r>
              <a:rPr lang="ru-UA" sz="2400" dirty="0">
                <a:solidFill>
                  <a:srgbClr val="504C49"/>
                </a:solidFill>
                <a:latin typeface="Source Serif Pro" pitchFamily="34" charset="0"/>
                <a:ea typeface="Source Serif Pro" pitchFamily="34" charset="-122"/>
              </a:rPr>
              <a:t>,</a:t>
            </a:r>
          </a:p>
          <a:p>
            <a:pPr algn="just"/>
            <a:r>
              <a:rPr lang="ru-UA" sz="2400" dirty="0" err="1">
                <a:solidFill>
                  <a:srgbClr val="504C49"/>
                </a:solidFill>
                <a:latin typeface="Source Serif Pro" pitchFamily="34" charset="0"/>
                <a:ea typeface="Source Serif Pro" pitchFamily="34" charset="-122"/>
              </a:rPr>
              <a:t>працездатність</a:t>
            </a:r>
            <a:r>
              <a:rPr lang="ru-UA" sz="2400" dirty="0">
                <a:solidFill>
                  <a:srgbClr val="504C49"/>
                </a:solidFill>
                <a:latin typeface="Source Serif Pro" pitchFamily="34" charset="0"/>
                <a:ea typeface="Source Serif Pro" pitchFamily="34" charset="-122"/>
              </a:rPr>
              <a:t> </a:t>
            </a:r>
            <a:r>
              <a:rPr lang="ru-UA" sz="2400" dirty="0" err="1">
                <a:solidFill>
                  <a:srgbClr val="504C49"/>
                </a:solidFill>
                <a:latin typeface="Source Serif Pro" pitchFamily="34" charset="0"/>
                <a:ea typeface="Source Serif Pro" pitchFamily="34" charset="-122"/>
              </a:rPr>
              <a:t>працівника</a:t>
            </a:r>
            <a:r>
              <a:rPr lang="ru-UA" sz="2400" dirty="0">
                <a:solidFill>
                  <a:srgbClr val="504C49"/>
                </a:solidFill>
                <a:latin typeface="Source Serif Pro" pitchFamily="34" charset="0"/>
                <a:ea typeface="Source Serif Pro" pitchFamily="34" charset="-122"/>
              </a:rPr>
              <a:t>, а при </a:t>
            </a:r>
            <a:r>
              <a:rPr lang="ru-UA" sz="2400" dirty="0" err="1">
                <a:solidFill>
                  <a:srgbClr val="504C49"/>
                </a:solidFill>
                <a:latin typeface="Source Serif Pro" pitchFamily="34" charset="0"/>
                <a:ea typeface="Source Serif Pro" pitchFamily="34" charset="-122"/>
              </a:rPr>
              <a:t>тривалій</a:t>
            </a:r>
            <a:r>
              <a:rPr lang="ru-UA" sz="2400" dirty="0">
                <a:solidFill>
                  <a:srgbClr val="504C49"/>
                </a:solidFill>
                <a:latin typeface="Source Serif Pro" pitchFamily="34" charset="0"/>
                <a:ea typeface="Source Serif Pro" pitchFamily="34" charset="-122"/>
              </a:rPr>
              <a:t> </a:t>
            </a:r>
            <a:r>
              <a:rPr lang="ru-UA" sz="2400" dirty="0" err="1">
                <a:solidFill>
                  <a:srgbClr val="504C49"/>
                </a:solidFill>
                <a:latin typeface="Source Serif Pro" pitchFamily="34" charset="0"/>
                <a:ea typeface="Source Serif Pro" pitchFamily="34" charset="-122"/>
              </a:rPr>
              <a:t>їх</a:t>
            </a:r>
            <a:r>
              <a:rPr lang="ru-UA" sz="2400" dirty="0">
                <a:solidFill>
                  <a:srgbClr val="504C49"/>
                </a:solidFill>
                <a:latin typeface="Source Serif Pro" pitchFamily="34" charset="0"/>
                <a:ea typeface="Source Serif Pro" pitchFamily="34" charset="-122"/>
              </a:rPr>
              <a:t> </a:t>
            </a:r>
            <a:r>
              <a:rPr lang="ru-UA" sz="2400" dirty="0" err="1">
                <a:solidFill>
                  <a:srgbClr val="504C49"/>
                </a:solidFill>
                <a:latin typeface="Source Serif Pro" pitchFamily="34" charset="0"/>
                <a:ea typeface="Source Serif Pro" pitchFamily="34" charset="-122"/>
              </a:rPr>
              <a:t>дії</a:t>
            </a:r>
            <a:r>
              <a:rPr lang="ru-UA" sz="2400" dirty="0">
                <a:solidFill>
                  <a:srgbClr val="504C49"/>
                </a:solidFill>
                <a:latin typeface="Source Serif Pro" pitchFamily="34" charset="0"/>
                <a:ea typeface="Source Serif Pro" pitchFamily="34" charset="-122"/>
              </a:rPr>
              <a:t> - на стан </a:t>
            </a:r>
            <a:r>
              <a:rPr lang="ru-UA" sz="2400" dirty="0" err="1">
                <a:solidFill>
                  <a:srgbClr val="504C49"/>
                </a:solidFill>
                <a:latin typeface="Source Serif Pro" pitchFamily="34" charset="0"/>
                <a:ea typeface="Source Serif Pro" pitchFamily="34" charset="-122"/>
              </a:rPr>
              <a:t>здоров'я</a:t>
            </a:r>
            <a:r>
              <a:rPr lang="ru-UA" sz="2400" dirty="0">
                <a:solidFill>
                  <a:srgbClr val="504C49"/>
                </a:solidFill>
                <a:latin typeface="Source Serif Pro" pitchFamily="34" charset="0"/>
                <a:ea typeface="Source Serif Pro" pitchFamily="34" charset="-122"/>
              </a:rPr>
              <a:t>, </a:t>
            </a:r>
            <a:r>
              <a:rPr lang="ru-UA" sz="2400" dirty="0" err="1">
                <a:solidFill>
                  <a:srgbClr val="504C49"/>
                </a:solidFill>
                <a:latin typeface="Source Serif Pro" pitchFamily="34" charset="0"/>
                <a:ea typeface="Source Serif Pro" pitchFamily="34" charset="-122"/>
              </a:rPr>
              <a:t>що</a:t>
            </a:r>
            <a:r>
              <a:rPr lang="ru-UA" sz="2400" dirty="0">
                <a:solidFill>
                  <a:srgbClr val="504C49"/>
                </a:solidFill>
                <a:latin typeface="Source Serif Pro" pitchFamily="34" charset="0"/>
                <a:ea typeface="Source Serif Pro" pitchFamily="34" charset="-122"/>
              </a:rPr>
              <a:t> </a:t>
            </a:r>
            <a:r>
              <a:rPr lang="ru-UA" sz="2400" dirty="0" err="1">
                <a:solidFill>
                  <a:srgbClr val="504C49"/>
                </a:solidFill>
                <a:latin typeface="Source Serif Pro" pitchFamily="34" charset="0"/>
                <a:ea typeface="Source Serif Pro" pitchFamily="34" charset="-122"/>
              </a:rPr>
              <a:t>виражаються</a:t>
            </a:r>
            <a:r>
              <a:rPr lang="uk-UA" sz="2400" dirty="0">
                <a:solidFill>
                  <a:srgbClr val="504C49"/>
                </a:solidFill>
                <a:latin typeface="Source Serif Pro" pitchFamily="34" charset="0"/>
                <a:ea typeface="Source Serif Pro" pitchFamily="34" charset="-122"/>
              </a:rPr>
              <a:t> </a:t>
            </a:r>
            <a:r>
              <a:rPr lang="ru-UA" sz="2400" dirty="0" err="1">
                <a:solidFill>
                  <a:srgbClr val="504C49"/>
                </a:solidFill>
                <a:latin typeface="Source Serif Pro" pitchFamily="34" charset="0"/>
                <a:ea typeface="Source Serif Pro" pitchFamily="34" charset="-122"/>
              </a:rPr>
              <a:t>динамікою</a:t>
            </a:r>
            <a:r>
              <a:rPr lang="ru-UA" sz="2400" dirty="0">
                <a:solidFill>
                  <a:srgbClr val="504C49"/>
                </a:solidFill>
                <a:latin typeface="Source Serif Pro" pitchFamily="34" charset="0"/>
                <a:ea typeface="Source Serif Pro" pitchFamily="34" charset="-122"/>
              </a:rPr>
              <a:t> </a:t>
            </a:r>
            <a:r>
              <a:rPr lang="ru-UA" sz="2400" dirty="0" err="1">
                <a:solidFill>
                  <a:srgbClr val="504C49"/>
                </a:solidFill>
                <a:latin typeface="Source Serif Pro" pitchFamily="34" charset="0"/>
                <a:ea typeface="Source Serif Pro" pitchFamily="34" charset="-122"/>
              </a:rPr>
              <a:t>захворювань</a:t>
            </a:r>
            <a:r>
              <a:rPr lang="ru-UA" sz="2400" dirty="0">
                <a:solidFill>
                  <a:srgbClr val="504C49"/>
                </a:solidFill>
                <a:latin typeface="Source Serif Pro" pitchFamily="34" charset="0"/>
                <a:ea typeface="Source Serif Pro" pitchFamily="34" charset="-122"/>
              </a:rPr>
              <a:t>, травматизму та </a:t>
            </a:r>
            <a:r>
              <a:rPr lang="ru-UA" sz="2400" dirty="0" err="1">
                <a:solidFill>
                  <a:srgbClr val="504C49"/>
                </a:solidFill>
                <a:latin typeface="Source Serif Pro" pitchFamily="34" charset="0"/>
                <a:ea typeface="Source Serif Pro" pitchFamily="34" charset="-122"/>
              </a:rPr>
              <a:t>втомою</a:t>
            </a:r>
            <a:r>
              <a:rPr lang="ru-UA" sz="2400" dirty="0">
                <a:solidFill>
                  <a:srgbClr val="504C49"/>
                </a:solidFill>
                <a:latin typeface="Source Serif Pro" pitchFamily="34" charset="0"/>
                <a:ea typeface="Source Serif Pro" pitchFamily="34" charset="-122"/>
              </a:rPr>
              <a:t>.</a:t>
            </a:r>
          </a:p>
          <a:p>
            <a:pPr marL="342900" indent="-342900" algn="just">
              <a:buFont typeface="Wingdings" panose="05000000000000000000" pitchFamily="2" charset="2"/>
              <a:buChar char="Ø"/>
            </a:pPr>
            <a:r>
              <a:rPr lang="ru-UA" sz="2400" b="1" i="1" dirty="0" err="1">
                <a:solidFill>
                  <a:srgbClr val="504C49"/>
                </a:solidFill>
                <a:latin typeface="Source Serif Pro" pitchFamily="34" charset="0"/>
                <a:ea typeface="Source Serif Pro" pitchFamily="34" charset="-122"/>
              </a:rPr>
              <a:t>Професійна</a:t>
            </a:r>
            <a:r>
              <a:rPr lang="ru-UA" sz="2400" b="1" i="1" dirty="0">
                <a:solidFill>
                  <a:srgbClr val="504C49"/>
                </a:solidFill>
                <a:latin typeface="Source Serif Pro" pitchFamily="34" charset="0"/>
                <a:ea typeface="Source Serif Pro" pitchFamily="34" charset="-122"/>
              </a:rPr>
              <a:t> </a:t>
            </a:r>
            <a:r>
              <a:rPr lang="ru-UA" sz="2400" b="1" i="1" dirty="0" err="1">
                <a:solidFill>
                  <a:srgbClr val="504C49"/>
                </a:solidFill>
                <a:latin typeface="Source Serif Pro" pitchFamily="34" charset="0"/>
                <a:ea typeface="Source Serif Pro" pitchFamily="34" charset="-122"/>
              </a:rPr>
              <a:t>адаптація</a:t>
            </a:r>
            <a:r>
              <a:rPr lang="ru-UA" sz="2400" b="1" i="1" dirty="0">
                <a:solidFill>
                  <a:srgbClr val="504C49"/>
                </a:solidFill>
                <a:latin typeface="Source Serif Pro" pitchFamily="34" charset="0"/>
                <a:ea typeface="Source Serif Pro" pitchFamily="34" charset="-122"/>
              </a:rPr>
              <a:t> </a:t>
            </a:r>
            <a:r>
              <a:rPr lang="ru-UA" sz="2400" dirty="0">
                <a:solidFill>
                  <a:srgbClr val="504C49"/>
                </a:solidFill>
                <a:latin typeface="Source Serif Pro" pitchFamily="34" charset="0"/>
                <a:ea typeface="Source Serif Pro" pitchFamily="34" charset="-122"/>
              </a:rPr>
              <a:t>- </a:t>
            </a:r>
            <a:r>
              <a:rPr lang="ru-UA" sz="2400" dirty="0" err="1">
                <a:solidFill>
                  <a:srgbClr val="504C49"/>
                </a:solidFill>
                <a:latin typeface="Source Serif Pro" pitchFamily="34" charset="0"/>
                <a:ea typeface="Source Serif Pro" pitchFamily="34" charset="-122"/>
              </a:rPr>
              <a:t>повне</a:t>
            </a:r>
            <a:r>
              <a:rPr lang="ru-UA" sz="2400" dirty="0">
                <a:solidFill>
                  <a:srgbClr val="504C49"/>
                </a:solidFill>
                <a:latin typeface="Source Serif Pro" pitchFamily="34" charset="0"/>
                <a:ea typeface="Source Serif Pro" pitchFamily="34" charset="-122"/>
              </a:rPr>
              <a:t> і </a:t>
            </a:r>
            <a:r>
              <a:rPr lang="ru-UA" sz="2400" dirty="0" err="1">
                <a:solidFill>
                  <a:srgbClr val="504C49"/>
                </a:solidFill>
                <a:latin typeface="Source Serif Pro" pitchFamily="34" charset="0"/>
                <a:ea typeface="Source Serif Pro" pitchFamily="34" charset="-122"/>
              </a:rPr>
              <a:t>успішне</a:t>
            </a:r>
            <a:r>
              <a:rPr lang="ru-UA" sz="2400" dirty="0">
                <a:solidFill>
                  <a:srgbClr val="504C49"/>
                </a:solidFill>
                <a:latin typeface="Source Serif Pro" pitchFamily="34" charset="0"/>
                <a:ea typeface="Source Serif Pro" pitchFamily="34" charset="-122"/>
              </a:rPr>
              <a:t> </a:t>
            </a:r>
            <a:r>
              <a:rPr lang="ru-UA" sz="2400" dirty="0" err="1">
                <a:solidFill>
                  <a:srgbClr val="504C49"/>
                </a:solidFill>
                <a:latin typeface="Source Serif Pro" pitchFamily="34" charset="0"/>
                <a:ea typeface="Source Serif Pro" pitchFamily="34" charset="-122"/>
              </a:rPr>
              <a:t>оволодіння</a:t>
            </a:r>
            <a:r>
              <a:rPr lang="ru-UA" sz="2400" dirty="0">
                <a:solidFill>
                  <a:srgbClr val="504C49"/>
                </a:solidFill>
                <a:latin typeface="Source Serif Pro" pitchFamily="34" charset="0"/>
                <a:ea typeface="Source Serif Pro" pitchFamily="34" charset="-122"/>
              </a:rPr>
              <a:t> новою </a:t>
            </a:r>
            <a:r>
              <a:rPr lang="ru-UA" sz="2400" dirty="0" err="1">
                <a:solidFill>
                  <a:srgbClr val="504C49"/>
                </a:solidFill>
                <a:latin typeface="Source Serif Pro" pitchFamily="34" charset="0"/>
                <a:ea typeface="Source Serif Pro" pitchFamily="34" charset="-122"/>
              </a:rPr>
              <a:t>професією</a:t>
            </a:r>
            <a:r>
              <a:rPr lang="ru-UA" sz="2400" dirty="0">
                <a:solidFill>
                  <a:srgbClr val="504C49"/>
                </a:solidFill>
                <a:latin typeface="Source Serif Pro" pitchFamily="34" charset="0"/>
                <a:ea typeface="Source Serif Pro" pitchFamily="34" charset="-122"/>
              </a:rPr>
              <a:t>, </a:t>
            </a:r>
            <a:r>
              <a:rPr lang="ru-UA" sz="2400" dirty="0" err="1">
                <a:solidFill>
                  <a:srgbClr val="504C49"/>
                </a:solidFill>
                <a:latin typeface="Source Serif Pro" pitchFamily="34" charset="0"/>
                <a:ea typeface="Source Serif Pro" pitchFamily="34" charset="-122"/>
              </a:rPr>
              <a:t>тобто</a:t>
            </a:r>
            <a:r>
              <a:rPr lang="ru-UA" sz="2400" dirty="0">
                <a:solidFill>
                  <a:srgbClr val="504C49"/>
                </a:solidFill>
                <a:latin typeface="Source Serif Pro" pitchFamily="34" charset="0"/>
                <a:ea typeface="Source Serif Pro" pitchFamily="34" charset="-122"/>
              </a:rPr>
              <a:t> </a:t>
            </a:r>
            <a:r>
              <a:rPr lang="ru-UA" sz="2400" dirty="0" err="1">
                <a:solidFill>
                  <a:srgbClr val="504C49"/>
                </a:solidFill>
                <a:latin typeface="Source Serif Pro" pitchFamily="34" charset="0"/>
                <a:ea typeface="Source Serif Pro" pitchFamily="34" charset="-122"/>
              </a:rPr>
              <a:t>звикання</a:t>
            </a:r>
            <a:r>
              <a:rPr lang="ru-UA" sz="2400" dirty="0">
                <a:solidFill>
                  <a:srgbClr val="504C49"/>
                </a:solidFill>
                <a:latin typeface="Source Serif Pro" pitchFamily="34" charset="0"/>
                <a:ea typeface="Source Serif Pro" pitchFamily="34" charset="-122"/>
              </a:rPr>
              <a:t>,</a:t>
            </a:r>
            <a:r>
              <a:rPr lang="uk-UA" sz="2400" dirty="0">
                <a:solidFill>
                  <a:srgbClr val="504C49"/>
                </a:solidFill>
                <a:latin typeface="Source Serif Pro" pitchFamily="34" charset="0"/>
                <a:ea typeface="Source Serif Pro" pitchFamily="34" charset="-122"/>
              </a:rPr>
              <a:t> </a:t>
            </a:r>
            <a:r>
              <a:rPr lang="ru-UA" sz="2400" dirty="0" err="1">
                <a:solidFill>
                  <a:srgbClr val="504C49"/>
                </a:solidFill>
                <a:latin typeface="Source Serif Pro" pitchFamily="34" charset="0"/>
                <a:ea typeface="Source Serif Pro" pitchFamily="34" charset="-122"/>
              </a:rPr>
              <a:t>пристосування</a:t>
            </a:r>
            <a:r>
              <a:rPr lang="ru-UA" sz="2400" dirty="0">
                <a:solidFill>
                  <a:srgbClr val="504C49"/>
                </a:solidFill>
                <a:latin typeface="Source Serif Pro" pitchFamily="34" charset="0"/>
                <a:ea typeface="Source Serif Pro" pitchFamily="34" charset="-122"/>
              </a:rPr>
              <a:t> до </a:t>
            </a:r>
            <a:r>
              <a:rPr lang="ru-UA" sz="2400" dirty="0" err="1">
                <a:solidFill>
                  <a:srgbClr val="504C49"/>
                </a:solidFill>
                <a:latin typeface="Source Serif Pro" pitchFamily="34" charset="0"/>
                <a:ea typeface="Source Serif Pro" pitchFamily="34" charset="-122"/>
              </a:rPr>
              <a:t>змісту</a:t>
            </a:r>
            <a:r>
              <a:rPr lang="ru-UA" sz="2400" dirty="0">
                <a:solidFill>
                  <a:srgbClr val="504C49"/>
                </a:solidFill>
                <a:latin typeface="Source Serif Pro" pitchFamily="34" charset="0"/>
                <a:ea typeface="Source Serif Pro" pitchFamily="34" charset="-122"/>
              </a:rPr>
              <a:t> й характеру </a:t>
            </a:r>
            <a:r>
              <a:rPr lang="ru-UA" sz="2400" dirty="0" err="1">
                <a:solidFill>
                  <a:srgbClr val="504C49"/>
                </a:solidFill>
                <a:latin typeface="Source Serif Pro" pitchFamily="34" charset="0"/>
                <a:ea typeface="Source Serif Pro" pitchFamily="34" charset="-122"/>
              </a:rPr>
              <a:t>праці</a:t>
            </a:r>
            <a:r>
              <a:rPr lang="ru-UA" sz="2400" dirty="0">
                <a:solidFill>
                  <a:srgbClr val="504C49"/>
                </a:solidFill>
                <a:latin typeface="Source Serif Pro" pitchFamily="34" charset="0"/>
                <a:ea typeface="Source Serif Pro" pitchFamily="34" charset="-122"/>
              </a:rPr>
              <a:t>, </a:t>
            </a:r>
            <a:r>
              <a:rPr lang="ru-UA" sz="2400" dirty="0" err="1">
                <a:solidFill>
                  <a:srgbClr val="504C49"/>
                </a:solidFill>
                <a:latin typeface="Source Serif Pro" pitchFamily="34" charset="0"/>
                <a:ea typeface="Source Serif Pro" pitchFamily="34" charset="-122"/>
              </a:rPr>
              <a:t>її</a:t>
            </a:r>
            <a:r>
              <a:rPr lang="ru-UA" sz="2400" dirty="0">
                <a:solidFill>
                  <a:srgbClr val="504C49"/>
                </a:solidFill>
                <a:latin typeface="Source Serif Pro" pitchFamily="34" charset="0"/>
                <a:ea typeface="Source Serif Pro" pitchFamily="34" charset="-122"/>
              </a:rPr>
              <a:t> умов і </a:t>
            </a:r>
            <a:r>
              <a:rPr lang="ru-UA" sz="2400" dirty="0" err="1">
                <a:solidFill>
                  <a:srgbClr val="504C49"/>
                </a:solidFill>
                <a:latin typeface="Source Serif Pro" pitchFamily="34" charset="0"/>
                <a:ea typeface="Source Serif Pro" pitchFamily="34" charset="-122"/>
              </a:rPr>
              <a:t>організації</a:t>
            </a:r>
            <a:r>
              <a:rPr lang="ru-UA" sz="2400" dirty="0">
                <a:solidFill>
                  <a:srgbClr val="504C49"/>
                </a:solidFill>
                <a:latin typeface="Source Serif Pro" pitchFamily="34" charset="0"/>
                <a:ea typeface="Source Serif Pro" pitchFamily="34" charset="-122"/>
              </a:rPr>
              <a:t>.</a:t>
            </a:r>
          </a:p>
          <a:p>
            <a:pPr algn="just"/>
            <a:r>
              <a:rPr lang="ru-UA" sz="2400" dirty="0" err="1">
                <a:solidFill>
                  <a:srgbClr val="504C49"/>
                </a:solidFill>
                <a:latin typeface="Source Serif Pro" pitchFamily="34" charset="0"/>
                <a:ea typeface="Source Serif Pro" pitchFamily="34" charset="-122"/>
              </a:rPr>
              <a:t>Міра</a:t>
            </a:r>
            <a:r>
              <a:rPr lang="ru-UA" sz="2400" dirty="0">
                <a:solidFill>
                  <a:srgbClr val="504C49"/>
                </a:solidFill>
                <a:latin typeface="Source Serif Pro" pitchFamily="34" charset="0"/>
                <a:ea typeface="Source Serif Pro" pitchFamily="34" charset="-122"/>
              </a:rPr>
              <a:t> </a:t>
            </a:r>
            <a:r>
              <a:rPr lang="ru-UA" sz="2400" dirty="0" err="1">
                <a:solidFill>
                  <a:srgbClr val="504C49"/>
                </a:solidFill>
                <a:latin typeface="Source Serif Pro" pitchFamily="34" charset="0"/>
                <a:ea typeface="Source Serif Pro" pitchFamily="34" charset="-122"/>
              </a:rPr>
              <a:t>відповідності</a:t>
            </a:r>
            <a:r>
              <a:rPr lang="ru-UA" sz="2400" dirty="0">
                <a:solidFill>
                  <a:srgbClr val="504C49"/>
                </a:solidFill>
                <a:latin typeface="Source Serif Pro" pitchFamily="34" charset="0"/>
                <a:ea typeface="Source Serif Pro" pitchFamily="34" charset="-122"/>
              </a:rPr>
              <a:t> </a:t>
            </a:r>
            <a:r>
              <a:rPr lang="ru-UA" sz="2400" dirty="0" err="1">
                <a:solidFill>
                  <a:srgbClr val="504C49"/>
                </a:solidFill>
                <a:latin typeface="Source Serif Pro" pitchFamily="34" charset="0"/>
                <a:ea typeface="Source Serif Pro" pitchFamily="34" charset="-122"/>
              </a:rPr>
              <a:t>суб'єктивних</a:t>
            </a:r>
            <a:r>
              <a:rPr lang="ru-UA" sz="2400" dirty="0">
                <a:solidFill>
                  <a:srgbClr val="504C49"/>
                </a:solidFill>
                <a:latin typeface="Source Serif Pro" pitchFamily="34" charset="0"/>
                <a:ea typeface="Source Serif Pro" pitchFamily="34" charset="-122"/>
              </a:rPr>
              <a:t> і </a:t>
            </a:r>
            <a:r>
              <a:rPr lang="ru-UA" sz="2400" dirty="0" err="1">
                <a:solidFill>
                  <a:srgbClr val="504C49"/>
                </a:solidFill>
                <a:latin typeface="Source Serif Pro" pitchFamily="34" charset="0"/>
                <a:ea typeface="Source Serif Pro" pitchFamily="34" charset="-122"/>
              </a:rPr>
              <a:t>об'єктивних</a:t>
            </a:r>
            <a:r>
              <a:rPr lang="ru-UA" sz="2400" dirty="0">
                <a:solidFill>
                  <a:srgbClr val="504C49"/>
                </a:solidFill>
                <a:latin typeface="Source Serif Pro" pitchFamily="34" charset="0"/>
                <a:ea typeface="Source Serif Pro" pitchFamily="34" charset="-122"/>
              </a:rPr>
              <a:t> </a:t>
            </a:r>
            <a:r>
              <a:rPr lang="ru-UA" sz="2400" dirty="0" err="1">
                <a:solidFill>
                  <a:srgbClr val="504C49"/>
                </a:solidFill>
                <a:latin typeface="Source Serif Pro" pitchFamily="34" charset="0"/>
                <a:ea typeface="Source Serif Pro" pitchFamily="34" charset="-122"/>
              </a:rPr>
              <a:t>моментів</a:t>
            </a:r>
            <a:r>
              <a:rPr lang="ru-UA" sz="2400" dirty="0">
                <a:solidFill>
                  <a:srgbClr val="504C49"/>
                </a:solidFill>
                <a:latin typeface="Source Serif Pro" pitchFamily="34" charset="0"/>
                <a:ea typeface="Source Serif Pro" pitchFamily="34" charset="-122"/>
              </a:rPr>
              <a:t> </a:t>
            </a:r>
            <a:r>
              <a:rPr lang="ru-UA" sz="2400" dirty="0" err="1">
                <a:solidFill>
                  <a:srgbClr val="504C49"/>
                </a:solidFill>
                <a:latin typeface="Source Serif Pro" pitchFamily="34" charset="0"/>
                <a:ea typeface="Source Serif Pro" pitchFamily="34" charset="-122"/>
              </a:rPr>
              <a:t>професійної</a:t>
            </a:r>
            <a:r>
              <a:rPr lang="ru-UA" sz="2400" dirty="0">
                <a:solidFill>
                  <a:srgbClr val="504C49"/>
                </a:solidFill>
                <a:latin typeface="Source Serif Pro" pitchFamily="34" charset="0"/>
                <a:ea typeface="Source Serif Pro" pitchFamily="34" charset="-122"/>
              </a:rPr>
              <a:t> </a:t>
            </a:r>
            <a:r>
              <a:rPr lang="ru-UA" sz="2400" dirty="0" err="1">
                <a:solidFill>
                  <a:srgbClr val="504C49"/>
                </a:solidFill>
                <a:latin typeface="Source Serif Pro" pitchFamily="34" charset="0"/>
                <a:ea typeface="Source Serif Pro" pitchFamily="34" charset="-122"/>
              </a:rPr>
              <a:t>адаптації</a:t>
            </a:r>
            <a:r>
              <a:rPr lang="ru-UA" sz="2400" dirty="0">
                <a:solidFill>
                  <a:srgbClr val="504C49"/>
                </a:solidFill>
                <a:latin typeface="Source Serif Pro" pitchFamily="34" charset="0"/>
                <a:ea typeface="Source Serif Pro" pitchFamily="34" charset="-122"/>
              </a:rPr>
              <a:t> значною</a:t>
            </a:r>
            <a:r>
              <a:rPr lang="uk-UA" sz="2400" dirty="0">
                <a:solidFill>
                  <a:srgbClr val="504C49"/>
                </a:solidFill>
                <a:latin typeface="Source Serif Pro" pitchFamily="34" charset="0"/>
                <a:ea typeface="Source Serif Pro" pitchFamily="34" charset="-122"/>
              </a:rPr>
              <a:t> </a:t>
            </a:r>
            <a:r>
              <a:rPr lang="ru-UA" sz="2400" dirty="0" err="1">
                <a:solidFill>
                  <a:srgbClr val="504C49"/>
                </a:solidFill>
                <a:latin typeface="Source Serif Pro" pitchFamily="34" charset="0"/>
                <a:ea typeface="Source Serif Pro" pitchFamily="34" charset="-122"/>
              </a:rPr>
              <a:t>мірою</a:t>
            </a:r>
            <a:r>
              <a:rPr lang="ru-UA" sz="2400" dirty="0">
                <a:solidFill>
                  <a:srgbClr val="504C49"/>
                </a:solidFill>
                <a:latin typeface="Source Serif Pro" pitchFamily="34" charset="0"/>
                <a:ea typeface="Source Serif Pro" pitchFamily="34" charset="-122"/>
              </a:rPr>
              <a:t> </a:t>
            </a:r>
            <a:r>
              <a:rPr lang="ru-UA" sz="2400" dirty="0" err="1">
                <a:solidFill>
                  <a:srgbClr val="504C49"/>
                </a:solidFill>
                <a:latin typeface="Source Serif Pro" pitchFamily="34" charset="0"/>
                <a:ea typeface="Source Serif Pro" pitchFamily="34" charset="-122"/>
              </a:rPr>
              <a:t>визначається</a:t>
            </a:r>
            <a:r>
              <a:rPr lang="ru-UA" sz="2400" dirty="0">
                <a:solidFill>
                  <a:srgbClr val="504C49"/>
                </a:solidFill>
                <a:latin typeface="Source Serif Pro" pitchFamily="34" charset="0"/>
                <a:ea typeface="Source Serif Pro" pitchFamily="34" charset="-122"/>
              </a:rPr>
              <a:t> </a:t>
            </a:r>
            <a:r>
              <a:rPr lang="ru-UA" sz="2400" dirty="0" err="1">
                <a:solidFill>
                  <a:srgbClr val="504C49"/>
                </a:solidFill>
                <a:latin typeface="Source Serif Pro" pitchFamily="34" charset="0"/>
                <a:ea typeface="Source Serif Pro" pitchFamily="34" charset="-122"/>
              </a:rPr>
              <a:t>тим</a:t>
            </a:r>
            <a:r>
              <a:rPr lang="ru-UA" sz="2400" dirty="0">
                <a:solidFill>
                  <a:srgbClr val="504C49"/>
                </a:solidFill>
                <a:latin typeface="Source Serif Pro" pitchFamily="34" charset="0"/>
                <a:ea typeface="Source Serif Pro" pitchFamily="34" charset="-122"/>
              </a:rPr>
              <a:t>, як </a:t>
            </a:r>
            <a:r>
              <a:rPr lang="ru-UA" sz="2400" dirty="0" err="1">
                <a:solidFill>
                  <a:srgbClr val="504C49"/>
                </a:solidFill>
                <a:latin typeface="Source Serif Pro" pitchFamily="34" charset="0"/>
                <a:ea typeface="Source Serif Pro" pitchFamily="34" charset="-122"/>
              </a:rPr>
              <a:t>робоче</a:t>
            </a:r>
            <a:r>
              <a:rPr lang="ru-UA" sz="2400" dirty="0">
                <a:solidFill>
                  <a:srgbClr val="504C49"/>
                </a:solidFill>
                <a:latin typeface="Source Serif Pro" pitchFamily="34" charset="0"/>
                <a:ea typeface="Source Serif Pro" pitchFamily="34" charset="-122"/>
              </a:rPr>
              <a:t> </a:t>
            </a:r>
            <a:r>
              <a:rPr lang="ru-UA" sz="2400" dirty="0" err="1">
                <a:solidFill>
                  <a:srgbClr val="504C49"/>
                </a:solidFill>
                <a:latin typeface="Source Serif Pro" pitchFamily="34" charset="0"/>
                <a:ea typeface="Source Serif Pro" pitchFamily="34" charset="-122"/>
              </a:rPr>
              <a:t>місце</a:t>
            </a:r>
            <a:r>
              <a:rPr lang="ru-UA" sz="2400" dirty="0">
                <a:solidFill>
                  <a:srgbClr val="504C49"/>
                </a:solidFill>
                <a:latin typeface="Source Serif Pro" pitchFamily="34" charset="0"/>
                <a:ea typeface="Source Serif Pro" pitchFamily="34" charset="-122"/>
              </a:rPr>
              <a:t> </a:t>
            </a:r>
            <a:r>
              <a:rPr lang="ru-UA" sz="2400" dirty="0" err="1">
                <a:solidFill>
                  <a:srgbClr val="504C49"/>
                </a:solidFill>
                <a:latin typeface="Source Serif Pro" pitchFamily="34" charset="0"/>
                <a:ea typeface="Source Serif Pro" pitchFamily="34" charset="-122"/>
              </a:rPr>
              <a:t>відповідає</a:t>
            </a:r>
            <a:r>
              <a:rPr lang="ru-UA" sz="2400" dirty="0">
                <a:solidFill>
                  <a:srgbClr val="504C49"/>
                </a:solidFill>
                <a:latin typeface="Source Serif Pro" pitchFamily="34" charset="0"/>
                <a:ea typeface="Source Serif Pro" pitchFamily="34" charset="-122"/>
              </a:rPr>
              <a:t> </a:t>
            </a:r>
            <a:r>
              <a:rPr lang="ru-UA" sz="2400" dirty="0" err="1">
                <a:solidFill>
                  <a:srgbClr val="504C49"/>
                </a:solidFill>
                <a:latin typeface="Source Serif Pro" pitchFamily="34" charset="0"/>
                <a:ea typeface="Source Serif Pro" pitchFamily="34" charset="-122"/>
              </a:rPr>
              <a:t>соціально-професійній</a:t>
            </a:r>
            <a:r>
              <a:rPr lang="ru-UA" sz="2400" dirty="0">
                <a:solidFill>
                  <a:srgbClr val="504C49"/>
                </a:solidFill>
                <a:latin typeface="Source Serif Pro" pitchFamily="34" charset="0"/>
                <a:ea typeface="Source Serif Pro" pitchFamily="34" charset="-122"/>
              </a:rPr>
              <a:t> </a:t>
            </a:r>
            <a:r>
              <a:rPr lang="ru-UA" sz="2400" dirty="0" err="1">
                <a:solidFill>
                  <a:srgbClr val="504C49"/>
                </a:solidFill>
                <a:latin typeface="Source Serif Pro" pitchFamily="34" charset="0"/>
                <a:ea typeface="Source Serif Pro" pitchFamily="34" charset="-122"/>
              </a:rPr>
              <a:t>орієнтації</a:t>
            </a:r>
            <a:endParaRPr lang="ru-UA" sz="2400" dirty="0">
              <a:solidFill>
                <a:srgbClr val="504C49"/>
              </a:solidFill>
              <a:latin typeface="Source Serif Pro" pitchFamily="34" charset="0"/>
              <a:ea typeface="Source Serif Pro" pitchFamily="34" charset="-122"/>
            </a:endParaRPr>
          </a:p>
          <a:p>
            <a:pPr algn="just"/>
            <a:r>
              <a:rPr lang="ru-UA" sz="2400" dirty="0" err="1">
                <a:solidFill>
                  <a:srgbClr val="504C49"/>
                </a:solidFill>
                <a:latin typeface="Source Serif Pro" pitchFamily="34" charset="0"/>
                <a:ea typeface="Source Serif Pro" pitchFamily="34" charset="-122"/>
              </a:rPr>
              <a:t>працівника</a:t>
            </a:r>
            <a:r>
              <a:rPr lang="ru-UA" sz="2400" dirty="0">
                <a:solidFill>
                  <a:srgbClr val="504C49"/>
                </a:solidFill>
                <a:latin typeface="Source Serif Pro" pitchFamily="34" charset="0"/>
                <a:ea typeface="Source Serif Pro" pitchFamily="34" charset="-122"/>
              </a:rPr>
              <a:t>.</a:t>
            </a:r>
          </a:p>
          <a:p>
            <a:pPr marL="342900" indent="-342900" algn="just">
              <a:buFont typeface="Wingdings" panose="05000000000000000000" pitchFamily="2" charset="2"/>
              <a:buChar char="Ø"/>
            </a:pPr>
            <a:r>
              <a:rPr lang="ru-UA" sz="2400" b="1" i="1" dirty="0" err="1">
                <a:solidFill>
                  <a:srgbClr val="504C49"/>
                </a:solidFill>
                <a:latin typeface="Source Serif Pro" pitchFamily="34" charset="0"/>
                <a:ea typeface="Source Serif Pro" pitchFamily="34" charset="-122"/>
              </a:rPr>
              <a:t>Соціально-психологічна</a:t>
            </a:r>
            <a:r>
              <a:rPr lang="ru-UA" sz="2400" b="1" i="1" dirty="0">
                <a:solidFill>
                  <a:srgbClr val="504C49"/>
                </a:solidFill>
                <a:latin typeface="Source Serif Pro" pitchFamily="34" charset="0"/>
                <a:ea typeface="Source Serif Pro" pitchFamily="34" charset="-122"/>
              </a:rPr>
              <a:t> </a:t>
            </a:r>
            <a:r>
              <a:rPr lang="ru-UA" sz="2400" b="1" i="1" dirty="0" err="1">
                <a:solidFill>
                  <a:srgbClr val="504C49"/>
                </a:solidFill>
                <a:latin typeface="Source Serif Pro" pitchFamily="34" charset="0"/>
                <a:ea typeface="Source Serif Pro" pitchFamily="34" charset="-122"/>
              </a:rPr>
              <a:t>адаптація</a:t>
            </a:r>
            <a:r>
              <a:rPr lang="ru-UA" sz="2400" b="1" i="1" dirty="0">
                <a:solidFill>
                  <a:srgbClr val="504C49"/>
                </a:solidFill>
                <a:latin typeface="Source Serif Pro" pitchFamily="34" charset="0"/>
                <a:ea typeface="Source Serif Pro" pitchFamily="34" charset="-122"/>
              </a:rPr>
              <a:t> </a:t>
            </a:r>
            <a:r>
              <a:rPr lang="ru-UA" sz="2400" dirty="0">
                <a:solidFill>
                  <a:srgbClr val="504C49"/>
                </a:solidFill>
                <a:latin typeface="Source Serif Pro" pitchFamily="34" charset="0"/>
                <a:ea typeface="Source Serif Pro" pitchFamily="34" charset="-122"/>
              </a:rPr>
              <a:t>- </a:t>
            </a:r>
            <a:r>
              <a:rPr lang="ru-UA" sz="2400" dirty="0" err="1">
                <a:solidFill>
                  <a:srgbClr val="504C49"/>
                </a:solidFill>
                <a:latin typeface="Source Serif Pro" pitchFamily="34" charset="0"/>
                <a:ea typeface="Source Serif Pro" pitchFamily="34" charset="-122"/>
              </a:rPr>
              <a:t>це</a:t>
            </a:r>
            <a:r>
              <a:rPr lang="ru-UA" sz="2400" dirty="0">
                <a:solidFill>
                  <a:srgbClr val="504C49"/>
                </a:solidFill>
                <a:latin typeface="Source Serif Pro" pitchFamily="34" charset="0"/>
                <a:ea typeface="Source Serif Pro" pitchFamily="34" charset="-122"/>
              </a:rPr>
              <a:t> </a:t>
            </a:r>
            <a:r>
              <a:rPr lang="ru-UA" sz="2400" dirty="0" err="1">
                <a:solidFill>
                  <a:srgbClr val="504C49"/>
                </a:solidFill>
                <a:latin typeface="Source Serif Pro" pitchFamily="34" charset="0"/>
                <a:ea typeface="Source Serif Pro" pitchFamily="34" charset="-122"/>
              </a:rPr>
              <a:t>пристосування</a:t>
            </a:r>
            <a:r>
              <a:rPr lang="ru-UA" sz="2400" dirty="0">
                <a:solidFill>
                  <a:srgbClr val="504C49"/>
                </a:solidFill>
                <a:latin typeface="Source Serif Pro" pitchFamily="34" charset="0"/>
                <a:ea typeface="Source Serif Pro" pitchFamily="34" charset="-122"/>
              </a:rPr>
              <a:t> </a:t>
            </a:r>
            <a:r>
              <a:rPr lang="ru-UA" sz="2400" dirty="0" err="1">
                <a:solidFill>
                  <a:srgbClr val="504C49"/>
                </a:solidFill>
                <a:latin typeface="Source Serif Pro" pitchFamily="34" charset="0"/>
                <a:ea typeface="Source Serif Pro" pitchFamily="34" charset="-122"/>
              </a:rPr>
              <a:t>людини</a:t>
            </a:r>
            <a:r>
              <a:rPr lang="ru-UA" sz="2400" dirty="0">
                <a:solidFill>
                  <a:srgbClr val="504C49"/>
                </a:solidFill>
                <a:latin typeface="Source Serif Pro" pitchFamily="34" charset="0"/>
                <a:ea typeface="Source Serif Pro" pitchFamily="34" charset="-122"/>
              </a:rPr>
              <a:t> до </a:t>
            </a:r>
            <a:r>
              <a:rPr lang="ru-UA" sz="2400" dirty="0" err="1">
                <a:solidFill>
                  <a:srgbClr val="504C49"/>
                </a:solidFill>
                <a:latin typeface="Source Serif Pro" pitchFamily="34" charset="0"/>
                <a:ea typeface="Source Serif Pro" pitchFamily="34" charset="-122"/>
              </a:rPr>
              <a:t>виробничої</a:t>
            </a:r>
            <a:r>
              <a:rPr lang="uk-UA" sz="2400" dirty="0">
                <a:solidFill>
                  <a:srgbClr val="504C49"/>
                </a:solidFill>
                <a:latin typeface="Source Serif Pro" pitchFamily="34" charset="0"/>
                <a:ea typeface="Source Serif Pro" pitchFamily="34" charset="-122"/>
              </a:rPr>
              <a:t> </a:t>
            </a:r>
            <a:r>
              <a:rPr lang="ru-UA" sz="2400" dirty="0" err="1">
                <a:solidFill>
                  <a:srgbClr val="504C49"/>
                </a:solidFill>
                <a:latin typeface="Source Serif Pro" pitchFamily="34" charset="0"/>
                <a:ea typeface="Source Serif Pro" pitchFamily="34" charset="-122"/>
              </a:rPr>
              <a:t>діяльності</a:t>
            </a:r>
            <a:r>
              <a:rPr lang="ru-UA" sz="2400" dirty="0">
                <a:solidFill>
                  <a:srgbClr val="504C49"/>
                </a:solidFill>
                <a:latin typeface="Source Serif Pro" pitchFamily="34" charset="0"/>
                <a:ea typeface="Source Serif Pro" pitchFamily="34" charset="-122"/>
              </a:rPr>
              <a:t>, до нового </a:t>
            </a:r>
            <a:r>
              <a:rPr lang="ru-UA" sz="2400" dirty="0" err="1">
                <a:solidFill>
                  <a:srgbClr val="504C49"/>
                </a:solidFill>
                <a:latin typeface="Source Serif Pro" pitchFamily="34" charset="0"/>
                <a:ea typeface="Source Serif Pro" pitchFamily="34" charset="-122"/>
              </a:rPr>
              <a:t>колективу</a:t>
            </a:r>
            <a:r>
              <a:rPr lang="ru-UA" sz="2400" dirty="0">
                <a:solidFill>
                  <a:srgbClr val="504C49"/>
                </a:solidFill>
                <a:latin typeface="Source Serif Pro" pitchFamily="34" charset="0"/>
                <a:ea typeface="Source Serif Pro" pitchFamily="34" charset="-122"/>
              </a:rPr>
              <a:t>, </a:t>
            </a:r>
            <a:r>
              <a:rPr lang="ru-UA" sz="2400" dirty="0" err="1">
                <a:solidFill>
                  <a:srgbClr val="504C49"/>
                </a:solidFill>
                <a:latin typeface="Source Serif Pro" pitchFamily="34" charset="0"/>
                <a:ea typeface="Source Serif Pro" pitchFamily="34" charset="-122"/>
              </a:rPr>
              <a:t>його</a:t>
            </a:r>
            <a:r>
              <a:rPr lang="ru-UA" sz="2400" dirty="0">
                <a:solidFill>
                  <a:srgbClr val="504C49"/>
                </a:solidFill>
                <a:latin typeface="Source Serif Pro" pitchFamily="34" charset="0"/>
                <a:ea typeface="Source Serif Pro" pitchFamily="34" charset="-122"/>
              </a:rPr>
              <a:t> </a:t>
            </a:r>
            <a:r>
              <a:rPr lang="ru-UA" sz="2400" dirty="0" err="1">
                <a:solidFill>
                  <a:srgbClr val="504C49"/>
                </a:solidFill>
                <a:latin typeface="Source Serif Pro" pitchFamily="34" charset="0"/>
                <a:ea typeface="Source Serif Pro" pitchFamily="34" charset="-122"/>
              </a:rPr>
              <a:t>традицій</a:t>
            </a:r>
            <a:r>
              <a:rPr lang="ru-UA" sz="2400" dirty="0">
                <a:solidFill>
                  <a:srgbClr val="504C49"/>
                </a:solidFill>
                <a:latin typeface="Source Serif Pro" pitchFamily="34" charset="0"/>
                <a:ea typeface="Source Serif Pro" pitchFamily="34" charset="-122"/>
              </a:rPr>
              <a:t> і </a:t>
            </a:r>
            <a:r>
              <a:rPr lang="ru-UA" sz="2400" dirty="0" err="1">
                <a:solidFill>
                  <a:srgbClr val="504C49"/>
                </a:solidFill>
                <a:latin typeface="Source Serif Pro" pitchFamily="34" charset="0"/>
                <a:ea typeface="Source Serif Pro" pitchFamily="34" charset="-122"/>
              </a:rPr>
              <a:t>неписаних</a:t>
            </a:r>
            <a:r>
              <a:rPr lang="ru-UA" sz="2400" dirty="0">
                <a:solidFill>
                  <a:srgbClr val="504C49"/>
                </a:solidFill>
                <a:latin typeface="Source Serif Pro" pitchFamily="34" charset="0"/>
                <a:ea typeface="Source Serif Pro" pitchFamily="34" charset="-122"/>
              </a:rPr>
              <a:t> норм, до стилю </a:t>
            </a:r>
            <a:r>
              <a:rPr lang="ru-UA" sz="2400" dirty="0" err="1">
                <a:solidFill>
                  <a:srgbClr val="504C49"/>
                </a:solidFill>
                <a:latin typeface="Source Serif Pro" pitchFamily="34" charset="0"/>
                <a:ea typeface="Source Serif Pro" pitchFamily="34" charset="-122"/>
              </a:rPr>
              <a:t>роботи</a:t>
            </a:r>
            <a:r>
              <a:rPr lang="uk-UA" sz="2400" dirty="0">
                <a:solidFill>
                  <a:srgbClr val="504C49"/>
                </a:solidFill>
                <a:latin typeface="Source Serif Pro" pitchFamily="34" charset="0"/>
                <a:ea typeface="Source Serif Pro" pitchFamily="34" charset="-122"/>
              </a:rPr>
              <a:t> </a:t>
            </a:r>
            <a:r>
              <a:rPr lang="ru-UA" sz="2400" dirty="0" err="1">
                <a:solidFill>
                  <a:srgbClr val="504C49"/>
                </a:solidFill>
                <a:latin typeface="Source Serif Pro" pitchFamily="34" charset="0"/>
                <a:ea typeface="Source Serif Pro" pitchFamily="34" charset="-122"/>
              </a:rPr>
              <a:t>керівників</a:t>
            </a:r>
            <a:r>
              <a:rPr lang="ru-UA" sz="2400" dirty="0">
                <a:solidFill>
                  <a:srgbClr val="504C49"/>
                </a:solidFill>
                <a:latin typeface="Source Serif Pro" pitchFamily="34" charset="0"/>
                <a:ea typeface="Source Serif Pro" pitchFamily="34" charset="-122"/>
              </a:rPr>
              <a:t>. Вона </a:t>
            </a:r>
            <a:r>
              <a:rPr lang="ru-UA" sz="2400" dirty="0" err="1">
                <a:solidFill>
                  <a:srgbClr val="504C49"/>
                </a:solidFill>
                <a:latin typeface="Source Serif Pro" pitchFamily="34" charset="0"/>
                <a:ea typeface="Source Serif Pro" pitchFamily="34" charset="-122"/>
              </a:rPr>
              <a:t>ніби</a:t>
            </a:r>
            <a:r>
              <a:rPr lang="ru-UA" sz="2400" dirty="0">
                <a:solidFill>
                  <a:srgbClr val="504C49"/>
                </a:solidFill>
                <a:latin typeface="Source Serif Pro" pitchFamily="34" charset="0"/>
                <a:ea typeface="Source Serif Pro" pitchFamily="34" charset="-122"/>
              </a:rPr>
              <a:t> </a:t>
            </a:r>
            <a:r>
              <a:rPr lang="ru-UA" sz="2400" dirty="0" err="1">
                <a:solidFill>
                  <a:srgbClr val="504C49"/>
                </a:solidFill>
                <a:latin typeface="Source Serif Pro" pitchFamily="34" charset="0"/>
                <a:ea typeface="Source Serif Pro" pitchFamily="34" charset="-122"/>
              </a:rPr>
              <a:t>включає</a:t>
            </a:r>
            <a:r>
              <a:rPr lang="ru-UA" sz="2400" dirty="0">
                <a:solidFill>
                  <a:srgbClr val="504C49"/>
                </a:solidFill>
                <a:latin typeface="Source Serif Pro" pitchFamily="34" charset="0"/>
                <a:ea typeface="Source Serif Pro" pitchFamily="34" charset="-122"/>
              </a:rPr>
              <a:t> </a:t>
            </a:r>
            <a:r>
              <a:rPr lang="ru-UA" sz="2400" dirty="0" err="1">
                <a:solidFill>
                  <a:srgbClr val="504C49"/>
                </a:solidFill>
                <a:latin typeface="Source Serif Pro" pitchFamily="34" charset="0"/>
                <a:ea typeface="Source Serif Pro" pitchFamily="34" charset="-122"/>
              </a:rPr>
              <a:t>працівника</a:t>
            </a:r>
            <a:r>
              <a:rPr lang="ru-UA" sz="2400" dirty="0">
                <a:solidFill>
                  <a:srgbClr val="504C49"/>
                </a:solidFill>
                <a:latin typeface="Source Serif Pro" pitchFamily="34" charset="0"/>
                <a:ea typeface="Source Serif Pro" pitchFamily="34" charset="-122"/>
              </a:rPr>
              <a:t> в </a:t>
            </a:r>
            <a:r>
              <a:rPr lang="ru-UA" sz="2400" dirty="0" err="1">
                <a:solidFill>
                  <a:srgbClr val="504C49"/>
                </a:solidFill>
                <a:latin typeface="Source Serif Pro" pitchFamily="34" charset="0"/>
                <a:ea typeface="Source Serif Pro" pitchFamily="34" charset="-122"/>
              </a:rPr>
              <a:t>колектив</a:t>
            </a:r>
            <a:r>
              <a:rPr lang="ru-UA" sz="2400" dirty="0">
                <a:solidFill>
                  <a:srgbClr val="504C49"/>
                </a:solidFill>
                <a:latin typeface="Source Serif Pro" pitchFamily="34" charset="0"/>
                <a:ea typeface="Source Serif Pro" pitchFamily="34" charset="-122"/>
              </a:rPr>
              <a:t> як </a:t>
            </a:r>
            <a:r>
              <a:rPr lang="ru-UA" sz="2400" dirty="0" err="1">
                <a:solidFill>
                  <a:srgbClr val="504C49"/>
                </a:solidFill>
                <a:latin typeface="Source Serif Pro" pitchFamily="34" charset="0"/>
                <a:ea typeface="Source Serif Pro" pitchFamily="34" charset="-122"/>
              </a:rPr>
              <a:t>рівноправного</a:t>
            </a:r>
            <a:r>
              <a:rPr lang="ru-UA" sz="2400" dirty="0">
                <a:solidFill>
                  <a:srgbClr val="504C49"/>
                </a:solidFill>
                <a:latin typeface="Source Serif Pro" pitchFamily="34" charset="0"/>
                <a:ea typeface="Source Serif Pro" pitchFamily="34" charset="-122"/>
              </a:rPr>
              <a:t>, </a:t>
            </a:r>
            <a:r>
              <a:rPr lang="ru-UA" sz="2400" dirty="0" err="1">
                <a:solidFill>
                  <a:srgbClr val="504C49"/>
                </a:solidFill>
                <a:latin typeface="Source Serif Pro" pitchFamily="34" charset="0"/>
                <a:ea typeface="Source Serif Pro" pitchFamily="34" charset="-122"/>
              </a:rPr>
              <a:t>якого</a:t>
            </a:r>
            <a:r>
              <a:rPr lang="ru-UA" sz="2400" dirty="0">
                <a:solidFill>
                  <a:srgbClr val="504C49"/>
                </a:solidFill>
                <a:latin typeface="Source Serif Pro" pitchFamily="34" charset="0"/>
                <a:ea typeface="Source Serif Pro" pitchFamily="34" charset="-122"/>
              </a:rPr>
              <a:t> </a:t>
            </a:r>
            <a:r>
              <a:rPr lang="ru-UA" sz="2400" dirty="0" err="1">
                <a:solidFill>
                  <a:srgbClr val="504C49"/>
                </a:solidFill>
                <a:latin typeface="Source Serif Pro" pitchFamily="34" charset="0"/>
                <a:ea typeface="Source Serif Pro" pitchFamily="34" charset="-122"/>
              </a:rPr>
              <a:t>прийняли</a:t>
            </a:r>
            <a:r>
              <a:rPr lang="ru-UA" sz="2400" dirty="0">
                <a:solidFill>
                  <a:srgbClr val="504C49"/>
                </a:solidFill>
                <a:latin typeface="Source Serif Pro" pitchFamily="34" charset="0"/>
                <a:ea typeface="Source Serif Pro" pitchFamily="34" charset="-122"/>
              </a:rPr>
              <a:t> </a:t>
            </a:r>
            <a:r>
              <a:rPr lang="ru-UA" sz="2400" dirty="0" err="1">
                <a:solidFill>
                  <a:srgbClr val="504C49"/>
                </a:solidFill>
                <a:latin typeface="Source Serif Pro" pitchFamily="34" charset="0"/>
                <a:ea typeface="Source Serif Pro" pitchFamily="34" charset="-122"/>
              </a:rPr>
              <a:t>всі</a:t>
            </a:r>
            <a:r>
              <a:rPr lang="uk-UA" sz="2400" dirty="0">
                <a:solidFill>
                  <a:srgbClr val="504C49"/>
                </a:solidFill>
                <a:latin typeface="Source Serif Pro" pitchFamily="34" charset="0"/>
                <a:ea typeface="Source Serif Pro" pitchFamily="34" charset="-122"/>
              </a:rPr>
              <a:t> </a:t>
            </a:r>
            <a:r>
              <a:rPr lang="ru-UA" sz="2400" dirty="0" err="1">
                <a:solidFill>
                  <a:srgbClr val="504C49"/>
                </a:solidFill>
                <a:latin typeface="Source Serif Pro" pitchFamily="34" charset="0"/>
                <a:ea typeface="Source Serif Pro" pitchFamily="34" charset="-122"/>
              </a:rPr>
              <a:t>його</a:t>
            </a:r>
            <a:r>
              <a:rPr lang="ru-UA" sz="2400" dirty="0">
                <a:solidFill>
                  <a:srgbClr val="504C49"/>
                </a:solidFill>
                <a:latin typeface="Source Serif Pro" pitchFamily="34" charset="0"/>
                <a:ea typeface="Source Serif Pro" pitchFamily="34" charset="-122"/>
              </a:rPr>
              <a:t> члени</a:t>
            </a:r>
            <a:r>
              <a:rPr lang="uk-UA" sz="2400" dirty="0">
                <a:solidFill>
                  <a:srgbClr val="504C49"/>
                </a:solidFill>
                <a:latin typeface="Source Serif Pro" pitchFamily="34" charset="0"/>
                <a:ea typeface="Source Serif Pro" pitchFamily="34" charset="-122"/>
              </a:rPr>
              <a:t>.</a:t>
            </a:r>
            <a:endParaRPr lang="ru-UA" sz="2400" dirty="0">
              <a:solidFill>
                <a:srgbClr val="504C49"/>
              </a:solidFill>
              <a:latin typeface="Source Serif Pro" pitchFamily="34" charset="0"/>
              <a:ea typeface="Source Serif Pro"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Shape 389"/>
        <p:cNvGrpSpPr/>
        <p:nvPr/>
      </p:nvGrpSpPr>
      <p:grpSpPr>
        <a:xfrm>
          <a:off x="0" y="0"/>
          <a:ext cx="0" cy="0"/>
          <a:chOff x="0" y="0"/>
          <a:chExt cx="0" cy="0"/>
        </a:xfrm>
      </p:grpSpPr>
      <p:grpSp>
        <p:nvGrpSpPr>
          <p:cNvPr id="390" name="Google Shape;390;p26"/>
          <p:cNvGrpSpPr/>
          <p:nvPr/>
        </p:nvGrpSpPr>
        <p:grpSpPr>
          <a:xfrm rot="4094960">
            <a:off x="7354932" y="-6186971"/>
            <a:ext cx="54898" cy="18786249"/>
            <a:chOff x="0" y="-47625"/>
            <a:chExt cx="18073" cy="6184773"/>
          </a:xfrm>
          <a:solidFill>
            <a:srgbClr val="DE92DC"/>
          </a:solidFill>
        </p:grpSpPr>
        <p:sp>
          <p:nvSpPr>
            <p:cNvPr id="391" name="Google Shape;391;p26"/>
            <p:cNvSpPr/>
            <p:nvPr/>
          </p:nvSpPr>
          <p:spPr>
            <a:xfrm>
              <a:off x="0" y="0"/>
              <a:ext cx="18073" cy="6137148"/>
            </a:xfrm>
            <a:custGeom>
              <a:avLst/>
              <a:gdLst/>
              <a:ahLst/>
              <a:cxnLst/>
              <a:rect l="l" t="t" r="r" b="b"/>
              <a:pathLst>
                <a:path w="18073" h="6137148" extrusionOk="0">
                  <a:moveTo>
                    <a:pt x="0" y="0"/>
                  </a:moveTo>
                  <a:lnTo>
                    <a:pt x="18073" y="0"/>
                  </a:lnTo>
                  <a:lnTo>
                    <a:pt x="18073" y="6137148"/>
                  </a:lnTo>
                  <a:lnTo>
                    <a:pt x="0" y="6137148"/>
                  </a:lnTo>
                  <a:close/>
                </a:path>
              </a:pathLst>
            </a:custGeom>
            <a:grpFill/>
            <a:ln>
              <a:noFill/>
            </a:ln>
          </p:spPr>
        </p:sp>
        <p:sp>
          <p:nvSpPr>
            <p:cNvPr id="392" name="Google Shape;392;p26"/>
            <p:cNvSpPr txBox="1"/>
            <p:nvPr/>
          </p:nvSpPr>
          <p:spPr>
            <a:xfrm>
              <a:off x="0" y="-47625"/>
              <a:ext cx="18073" cy="6184773"/>
            </a:xfrm>
            <a:prstGeom prst="rect">
              <a:avLst/>
            </a:prstGeom>
            <a:grpFill/>
            <a:ln>
              <a:noFill/>
            </a:ln>
          </p:spPr>
          <p:txBody>
            <a:bodyPr spcFirstLastPara="1" wrap="square" lIns="40640" tIns="40640" rIns="40640" bIns="40640" anchor="ctr" anchorCtr="0">
              <a:noAutofit/>
            </a:bodyPr>
            <a:lstStyle/>
            <a:p>
              <a:pPr algn="ctr">
                <a:lnSpc>
                  <a:spcPct val="140000"/>
                </a:lnSpc>
              </a:pPr>
              <a:endParaRPr sz="1440">
                <a:solidFill>
                  <a:srgbClr val="DE92DC"/>
                </a:solidFill>
                <a:latin typeface="Calibri"/>
                <a:ea typeface="Calibri"/>
                <a:cs typeface="Calibri"/>
                <a:sym typeface="Calibri"/>
              </a:endParaRPr>
            </a:p>
          </p:txBody>
        </p:sp>
      </p:grpSp>
      <p:sp>
        <p:nvSpPr>
          <p:cNvPr id="393" name="Google Shape;393;p26"/>
          <p:cNvSpPr txBox="1"/>
          <p:nvPr/>
        </p:nvSpPr>
        <p:spPr>
          <a:xfrm>
            <a:off x="8306823" y="5993877"/>
            <a:ext cx="6165840" cy="1969770"/>
          </a:xfrm>
          <a:prstGeom prst="rect">
            <a:avLst/>
          </a:prstGeom>
          <a:noFill/>
          <a:ln>
            <a:noFill/>
          </a:ln>
        </p:spPr>
        <p:txBody>
          <a:bodyPr spcFirstLastPara="1" wrap="square" lIns="0" tIns="0" rIns="0" bIns="0" anchor="t" anchorCtr="0">
            <a:spAutoFit/>
          </a:bodyPr>
          <a:lstStyle/>
          <a:p>
            <a:pPr algn="r">
              <a:lnSpc>
                <a:spcPct val="80000"/>
              </a:lnSpc>
            </a:pPr>
            <a:r>
              <a:rPr lang="uk-UA" sz="8000" dirty="0">
                <a:solidFill>
                  <a:srgbClr val="DE92DC"/>
                </a:solidFill>
                <a:latin typeface="Alata"/>
                <a:ea typeface="Alata"/>
                <a:cs typeface="Alata"/>
                <a:sym typeface="Alata"/>
              </a:rPr>
              <a:t>Етапи</a:t>
            </a:r>
          </a:p>
          <a:p>
            <a:pPr algn="r">
              <a:lnSpc>
                <a:spcPct val="80000"/>
              </a:lnSpc>
            </a:pPr>
            <a:r>
              <a:rPr lang="uk-UA" sz="8000" dirty="0">
                <a:solidFill>
                  <a:srgbClr val="DE92DC"/>
                </a:solidFill>
                <a:sym typeface="Alata"/>
              </a:rPr>
              <a:t>адаптації</a:t>
            </a:r>
            <a:endParaRPr sz="8000" dirty="0">
              <a:solidFill>
                <a:srgbClr val="DE92DC"/>
              </a:solidFill>
            </a:endParaRPr>
          </a:p>
        </p:txBody>
      </p:sp>
      <p:sp>
        <p:nvSpPr>
          <p:cNvPr id="394" name="Google Shape;394;p26"/>
          <p:cNvSpPr txBox="1"/>
          <p:nvPr/>
        </p:nvSpPr>
        <p:spPr>
          <a:xfrm>
            <a:off x="1487317" y="5717346"/>
            <a:ext cx="3980014" cy="2068259"/>
          </a:xfrm>
          <a:prstGeom prst="rect">
            <a:avLst/>
          </a:prstGeom>
          <a:noFill/>
          <a:ln>
            <a:noFill/>
          </a:ln>
        </p:spPr>
        <p:txBody>
          <a:bodyPr spcFirstLastPara="1" wrap="square" lIns="0" tIns="0" rIns="0" bIns="0" anchor="t" anchorCtr="0">
            <a:spAutoFit/>
          </a:bodyPr>
          <a:lstStyle/>
          <a:p>
            <a:pPr algn="ctr"/>
            <a:r>
              <a:rPr lang="ru-RU" sz="2400" dirty="0" err="1">
                <a:solidFill>
                  <a:srgbClr val="504C49"/>
                </a:solidFill>
                <a:latin typeface="Source Serif Pro" pitchFamily="34" charset="0"/>
                <a:ea typeface="Source Serif Pro" pitchFamily="34" charset="-122"/>
                <a:sym typeface="Lato"/>
              </a:rPr>
              <a:t>тривалість</a:t>
            </a:r>
            <a:r>
              <a:rPr lang="ru-RU" sz="2400" dirty="0">
                <a:solidFill>
                  <a:srgbClr val="504C49"/>
                </a:solidFill>
                <a:latin typeface="Source Serif Pro" pitchFamily="34" charset="0"/>
                <a:ea typeface="Source Serif Pro" pitchFamily="34" charset="-122"/>
                <a:sym typeface="Lato"/>
              </a:rPr>
              <a:t> - один </a:t>
            </a:r>
            <a:r>
              <a:rPr lang="ru-RU" sz="2400" dirty="0" err="1">
                <a:solidFill>
                  <a:srgbClr val="504C49"/>
                </a:solidFill>
                <a:latin typeface="Source Serif Pro" pitchFamily="34" charset="0"/>
                <a:ea typeface="Source Serif Pro" pitchFamily="34" charset="-122"/>
                <a:sym typeface="Lato"/>
              </a:rPr>
              <a:t>місяць</a:t>
            </a:r>
            <a:r>
              <a:rPr lang="ru-RU" sz="2400" dirty="0">
                <a:solidFill>
                  <a:srgbClr val="504C49"/>
                </a:solidFill>
                <a:latin typeface="Source Serif Pro" pitchFamily="34" charset="0"/>
                <a:ea typeface="Source Serif Pro" pitchFamily="34" charset="-122"/>
                <a:sym typeface="Lato"/>
              </a:rPr>
              <a:t>. За </a:t>
            </a:r>
            <a:r>
              <a:rPr lang="ru-RU" sz="2400" dirty="0" err="1">
                <a:solidFill>
                  <a:srgbClr val="504C49"/>
                </a:solidFill>
                <a:latin typeface="Source Serif Pro" pitchFamily="34" charset="0"/>
                <a:ea typeface="Source Serif Pro" pitchFamily="34" charset="-122"/>
                <a:sym typeface="Lato"/>
              </a:rPr>
              <a:t>цей</a:t>
            </a:r>
            <a:r>
              <a:rPr lang="ru-RU" sz="2400" dirty="0">
                <a:solidFill>
                  <a:srgbClr val="504C49"/>
                </a:solidFill>
                <a:latin typeface="Source Serif Pro" pitchFamily="34" charset="0"/>
                <a:ea typeface="Source Serif Pro" pitchFamily="34" charset="-122"/>
                <a:sym typeface="Lato"/>
              </a:rPr>
              <a:t> час </a:t>
            </a:r>
            <a:r>
              <a:rPr lang="ru-RU" sz="2400" dirty="0" err="1">
                <a:solidFill>
                  <a:srgbClr val="504C49"/>
                </a:solidFill>
                <a:latin typeface="Source Serif Pro" pitchFamily="34" charset="0"/>
                <a:ea typeface="Source Serif Pro" pitchFamily="34" charset="-122"/>
                <a:sym typeface="Lato"/>
              </a:rPr>
              <a:t>працівник</a:t>
            </a:r>
            <a:endParaRPr lang="ru-RU" sz="2400" dirty="0">
              <a:solidFill>
                <a:srgbClr val="504C49"/>
              </a:solidFill>
              <a:latin typeface="Source Serif Pro" pitchFamily="34" charset="0"/>
              <a:ea typeface="Source Serif Pro" pitchFamily="34" charset="-122"/>
              <a:sym typeface="Lato"/>
            </a:endParaRPr>
          </a:p>
          <a:p>
            <a:pPr algn="ctr"/>
            <a:r>
              <a:rPr lang="ru-RU" sz="2400" dirty="0" err="1">
                <a:solidFill>
                  <a:srgbClr val="504C49"/>
                </a:solidFill>
                <a:latin typeface="Source Serif Pro" pitchFamily="34" charset="0"/>
                <a:ea typeface="Source Serif Pro" pitchFamily="34" charset="-122"/>
                <a:sym typeface="Lato"/>
              </a:rPr>
              <a:t>може</a:t>
            </a:r>
            <a:r>
              <a:rPr lang="ru-RU" sz="2400" dirty="0">
                <a:solidFill>
                  <a:srgbClr val="504C49"/>
                </a:solidFill>
                <a:latin typeface="Source Serif Pro" pitchFamily="34" charset="0"/>
                <a:ea typeface="Source Serif Pro" pitchFamily="34" charset="-122"/>
                <a:sym typeface="Lato"/>
              </a:rPr>
              <a:t> </a:t>
            </a:r>
            <a:r>
              <a:rPr lang="ru-RU" sz="2400" dirty="0" err="1">
                <a:solidFill>
                  <a:srgbClr val="504C49"/>
                </a:solidFill>
                <a:latin typeface="Source Serif Pro" pitchFamily="34" charset="0"/>
                <a:ea typeface="Source Serif Pro" pitchFamily="34" charset="-122"/>
                <a:sym typeface="Lato"/>
              </a:rPr>
              <a:t>продемонструвати</a:t>
            </a:r>
            <a:r>
              <a:rPr lang="ru-RU" sz="2400" dirty="0">
                <a:solidFill>
                  <a:srgbClr val="504C49"/>
                </a:solidFill>
                <a:latin typeface="Source Serif Pro" pitchFamily="34" charset="0"/>
                <a:ea typeface="Source Serif Pro" pitchFamily="34" charset="-122"/>
                <a:sym typeface="Lato"/>
              </a:rPr>
              <a:t> </a:t>
            </a:r>
            <a:r>
              <a:rPr lang="ru-RU" sz="2400" dirty="0" err="1">
                <a:solidFill>
                  <a:srgbClr val="504C49"/>
                </a:solidFill>
                <a:latin typeface="Source Serif Pro" pitchFamily="34" charset="0"/>
                <a:ea typeface="Source Serif Pro" pitchFamily="34" charset="-122"/>
                <a:sym typeface="Lato"/>
              </a:rPr>
              <a:t>свої</a:t>
            </a:r>
            <a:r>
              <a:rPr lang="ru-RU" sz="2400" dirty="0">
                <a:solidFill>
                  <a:srgbClr val="504C49"/>
                </a:solidFill>
                <a:latin typeface="Source Serif Pro" pitchFamily="34" charset="0"/>
                <a:ea typeface="Source Serif Pro" pitchFamily="34" charset="-122"/>
                <a:sym typeface="Lato"/>
              </a:rPr>
              <a:t> </a:t>
            </a:r>
            <a:r>
              <a:rPr lang="ru-RU" sz="2400" dirty="0" err="1">
                <a:solidFill>
                  <a:srgbClr val="504C49"/>
                </a:solidFill>
                <a:latin typeface="Source Serif Pro" pitchFamily="34" charset="0"/>
                <a:ea typeface="Source Serif Pro" pitchFamily="34" charset="-122"/>
                <a:sym typeface="Lato"/>
              </a:rPr>
              <a:t>можливості</a:t>
            </a:r>
            <a:r>
              <a:rPr lang="ru-RU" sz="2400" dirty="0">
                <a:solidFill>
                  <a:srgbClr val="504C49"/>
                </a:solidFill>
                <a:latin typeface="Source Serif Pro" pitchFamily="34" charset="0"/>
                <a:ea typeface="Source Serif Pro" pitchFamily="34" charset="-122"/>
                <a:sym typeface="Lato"/>
              </a:rPr>
              <a:t>, </a:t>
            </a:r>
            <a:r>
              <a:rPr lang="ru-RU" sz="2400" dirty="0" err="1">
                <a:solidFill>
                  <a:srgbClr val="504C49"/>
                </a:solidFill>
                <a:latin typeface="Source Serif Pro" pitchFamily="34" charset="0"/>
                <a:ea typeface="Source Serif Pro" pitchFamily="34" charset="-122"/>
                <a:sym typeface="Lato"/>
              </a:rPr>
              <a:t>бажання</a:t>
            </a:r>
            <a:r>
              <a:rPr lang="ru-RU" sz="2400" dirty="0">
                <a:solidFill>
                  <a:srgbClr val="504C49"/>
                </a:solidFill>
                <a:latin typeface="Source Serif Pro" pitchFamily="34" charset="0"/>
                <a:ea typeface="Source Serif Pro" pitchFamily="34" charset="-122"/>
                <a:sym typeface="Lato"/>
              </a:rPr>
              <a:t>, </a:t>
            </a:r>
            <a:r>
              <a:rPr lang="ru-RU" sz="2400" dirty="0" err="1">
                <a:solidFill>
                  <a:srgbClr val="504C49"/>
                </a:solidFill>
                <a:latin typeface="Source Serif Pro" pitchFamily="34" charset="0"/>
                <a:ea typeface="Source Serif Pro" pitchFamily="34" charset="-122"/>
                <a:sym typeface="Lato"/>
              </a:rPr>
              <a:t>витримку</a:t>
            </a:r>
            <a:r>
              <a:rPr lang="ru-RU" sz="2400" dirty="0">
                <a:solidFill>
                  <a:srgbClr val="504C49"/>
                </a:solidFill>
                <a:latin typeface="Source Serif Pro" pitchFamily="34" charset="0"/>
                <a:ea typeface="Source Serif Pro" pitchFamily="34" charset="-122"/>
                <a:sym typeface="Lato"/>
              </a:rPr>
              <a:t>. </a:t>
            </a:r>
          </a:p>
          <a:p>
            <a:pPr algn="ctr"/>
            <a:endParaRPr sz="1440" dirty="0"/>
          </a:p>
        </p:txBody>
      </p:sp>
      <p:grpSp>
        <p:nvGrpSpPr>
          <p:cNvPr id="395" name="Google Shape;395;p26"/>
          <p:cNvGrpSpPr/>
          <p:nvPr/>
        </p:nvGrpSpPr>
        <p:grpSpPr>
          <a:xfrm>
            <a:off x="2135354" y="4631402"/>
            <a:ext cx="1110290" cy="1110290"/>
            <a:chOff x="0" y="0"/>
            <a:chExt cx="812800" cy="812800"/>
          </a:xfrm>
          <a:solidFill>
            <a:srgbClr val="DE92DC"/>
          </a:solidFill>
        </p:grpSpPr>
        <p:sp>
          <p:nvSpPr>
            <p:cNvPr id="396" name="Google Shape;396;p26"/>
            <p:cNvSpPr/>
            <p:nvPr/>
          </p:nvSpPr>
          <p:spPr>
            <a:xfrm>
              <a:off x="0" y="0"/>
              <a:ext cx="812800" cy="812800"/>
            </a:xfrm>
            <a:custGeom>
              <a:avLst/>
              <a:gdLst/>
              <a:ahLst/>
              <a:cxnLst/>
              <a:rect l="l" t="t" r="r" b="b"/>
              <a:pathLst>
                <a:path w="812800" h="812800" extrusionOk="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grpFill/>
            <a:ln>
              <a:noFill/>
            </a:ln>
          </p:spPr>
          <p:txBody>
            <a:bodyPr spcFirstLastPara="1" wrap="square" lIns="73140" tIns="73140" rIns="73140" bIns="73140" anchor="ctr" anchorCtr="0">
              <a:noAutofit/>
            </a:bodyPr>
            <a:lstStyle/>
            <a:p>
              <a:endParaRPr sz="1440"/>
            </a:p>
          </p:txBody>
        </p:sp>
        <p:sp>
          <p:nvSpPr>
            <p:cNvPr id="397" name="Google Shape;397;p26"/>
            <p:cNvSpPr txBox="1"/>
            <p:nvPr/>
          </p:nvSpPr>
          <p:spPr>
            <a:xfrm>
              <a:off x="76200" y="28575"/>
              <a:ext cx="660400" cy="708025"/>
            </a:xfrm>
            <a:prstGeom prst="rect">
              <a:avLst/>
            </a:prstGeom>
            <a:grpFill/>
            <a:ln>
              <a:noFill/>
            </a:ln>
          </p:spPr>
          <p:txBody>
            <a:bodyPr spcFirstLastPara="1" wrap="square" lIns="40640" tIns="40640" rIns="40640" bIns="40640" anchor="ctr" anchorCtr="0">
              <a:noAutofit/>
            </a:bodyPr>
            <a:lstStyle/>
            <a:p>
              <a:pPr algn="ctr">
                <a:lnSpc>
                  <a:spcPct val="140000"/>
                </a:lnSpc>
              </a:pPr>
              <a:endParaRPr sz="1440">
                <a:solidFill>
                  <a:schemeClr val="dk1"/>
                </a:solidFill>
                <a:latin typeface="Calibri"/>
                <a:ea typeface="Calibri"/>
                <a:cs typeface="Calibri"/>
                <a:sym typeface="Calibri"/>
              </a:endParaRPr>
            </a:p>
          </p:txBody>
        </p:sp>
      </p:grpSp>
      <p:sp>
        <p:nvSpPr>
          <p:cNvPr id="398" name="Google Shape;398;p26"/>
          <p:cNvSpPr txBox="1"/>
          <p:nvPr/>
        </p:nvSpPr>
        <p:spPr>
          <a:xfrm>
            <a:off x="1991254" y="4909283"/>
            <a:ext cx="1470000" cy="512128"/>
          </a:xfrm>
          <a:prstGeom prst="rect">
            <a:avLst/>
          </a:prstGeom>
          <a:noFill/>
          <a:ln>
            <a:noFill/>
          </a:ln>
        </p:spPr>
        <p:txBody>
          <a:bodyPr spcFirstLastPara="1" wrap="square" lIns="0" tIns="0" rIns="0" bIns="0" anchor="t" anchorCtr="0">
            <a:spAutoFit/>
          </a:bodyPr>
          <a:lstStyle/>
          <a:p>
            <a:pPr algn="ctr">
              <a:lnSpc>
                <a:spcPct val="130031"/>
              </a:lnSpc>
            </a:pPr>
            <a:r>
              <a:rPr lang="uk-UA" sz="2560" b="1" dirty="0">
                <a:solidFill>
                  <a:srgbClr val="FFFFFF"/>
                </a:solidFill>
                <a:latin typeface="Lato"/>
                <a:ea typeface="Lato"/>
                <a:cs typeface="Lato"/>
                <a:sym typeface="Lato"/>
              </a:rPr>
              <a:t>1</a:t>
            </a:r>
            <a:endParaRPr sz="1440" dirty="0"/>
          </a:p>
        </p:txBody>
      </p:sp>
      <p:sp>
        <p:nvSpPr>
          <p:cNvPr id="399" name="Google Shape;399;p26"/>
          <p:cNvSpPr txBox="1"/>
          <p:nvPr/>
        </p:nvSpPr>
        <p:spPr>
          <a:xfrm>
            <a:off x="6030827" y="4261336"/>
            <a:ext cx="3683475" cy="1477328"/>
          </a:xfrm>
          <a:prstGeom prst="rect">
            <a:avLst/>
          </a:prstGeom>
          <a:noFill/>
          <a:ln>
            <a:noFill/>
          </a:ln>
        </p:spPr>
        <p:txBody>
          <a:bodyPr spcFirstLastPara="1" wrap="square" lIns="0" tIns="0" rIns="0" bIns="0" anchor="t" anchorCtr="0">
            <a:spAutoFit/>
          </a:bodyPr>
          <a:lstStyle/>
          <a:p>
            <a:pPr algn="ctr"/>
            <a:r>
              <a:rPr lang="ru-RU" sz="2400" dirty="0" err="1">
                <a:solidFill>
                  <a:srgbClr val="504C49"/>
                </a:solidFill>
                <a:latin typeface="Source Serif Pro" pitchFamily="34" charset="0"/>
                <a:ea typeface="Source Serif Pro" pitchFamily="34" charset="-122"/>
                <a:sym typeface="Lato"/>
              </a:rPr>
              <a:t>тривалість</a:t>
            </a:r>
            <a:r>
              <a:rPr lang="ru-RU" sz="2400" dirty="0">
                <a:solidFill>
                  <a:srgbClr val="504C49"/>
                </a:solidFill>
                <a:latin typeface="Source Serif Pro" pitchFamily="34" charset="0"/>
                <a:ea typeface="Source Serif Pro" pitchFamily="34" charset="-122"/>
                <a:sym typeface="Lato"/>
              </a:rPr>
              <a:t> – до одного року. </a:t>
            </a:r>
            <a:r>
              <a:rPr lang="ru-RU" sz="2400" dirty="0" err="1">
                <a:solidFill>
                  <a:srgbClr val="504C49"/>
                </a:solidFill>
                <a:latin typeface="Source Serif Pro" pitchFamily="34" charset="0"/>
                <a:ea typeface="Source Serif Pro" pitchFamily="34" charset="-122"/>
                <a:sym typeface="Lato"/>
              </a:rPr>
              <a:t>Досягається</a:t>
            </a:r>
            <a:r>
              <a:rPr lang="ru-RU" sz="2400" dirty="0">
                <a:solidFill>
                  <a:srgbClr val="504C49"/>
                </a:solidFill>
                <a:latin typeface="Source Serif Pro" pitchFamily="34" charset="0"/>
                <a:ea typeface="Source Serif Pro" pitchFamily="34" charset="-122"/>
                <a:sym typeface="Lato"/>
              </a:rPr>
              <a:t> </a:t>
            </a:r>
            <a:r>
              <a:rPr lang="ru-RU" sz="2400" dirty="0" err="1">
                <a:solidFill>
                  <a:srgbClr val="504C49"/>
                </a:solidFill>
                <a:latin typeface="Source Serif Pro" pitchFamily="34" charset="0"/>
                <a:ea typeface="Source Serif Pro" pitchFamily="34" charset="-122"/>
                <a:sym typeface="Lato"/>
              </a:rPr>
              <a:t>сумісність</a:t>
            </a:r>
            <a:r>
              <a:rPr lang="ru-RU" sz="2400" dirty="0">
                <a:solidFill>
                  <a:srgbClr val="504C49"/>
                </a:solidFill>
                <a:latin typeface="Source Serif Pro" pitchFamily="34" charset="0"/>
                <a:ea typeface="Source Serif Pro" pitchFamily="34" charset="-122"/>
                <a:sym typeface="Lato"/>
              </a:rPr>
              <a:t> з</a:t>
            </a:r>
          </a:p>
          <a:p>
            <a:pPr algn="ctr"/>
            <a:r>
              <a:rPr lang="ru-RU" sz="2400" dirty="0" err="1">
                <a:solidFill>
                  <a:srgbClr val="504C49"/>
                </a:solidFill>
                <a:latin typeface="Source Serif Pro" pitchFamily="34" charset="0"/>
                <a:ea typeface="Source Serif Pro" pitchFamily="34" charset="-122"/>
                <a:sym typeface="Lato"/>
              </a:rPr>
              <a:t>колективом</a:t>
            </a:r>
            <a:endParaRPr sz="2400" dirty="0">
              <a:solidFill>
                <a:srgbClr val="504C49"/>
              </a:solidFill>
              <a:latin typeface="Source Serif Pro" pitchFamily="34" charset="0"/>
              <a:ea typeface="Source Serif Pro" pitchFamily="34" charset="-122"/>
            </a:endParaRPr>
          </a:p>
        </p:txBody>
      </p:sp>
      <p:grpSp>
        <p:nvGrpSpPr>
          <p:cNvPr id="400" name="Google Shape;400;p26"/>
          <p:cNvGrpSpPr/>
          <p:nvPr/>
        </p:nvGrpSpPr>
        <p:grpSpPr>
          <a:xfrm>
            <a:off x="6760055" y="2732413"/>
            <a:ext cx="1110289" cy="1110290"/>
            <a:chOff x="0" y="0"/>
            <a:chExt cx="812800" cy="812800"/>
          </a:xfrm>
          <a:solidFill>
            <a:srgbClr val="DE92DC"/>
          </a:solidFill>
        </p:grpSpPr>
        <p:sp>
          <p:nvSpPr>
            <p:cNvPr id="401" name="Google Shape;401;p26"/>
            <p:cNvSpPr/>
            <p:nvPr/>
          </p:nvSpPr>
          <p:spPr>
            <a:xfrm>
              <a:off x="0" y="0"/>
              <a:ext cx="812800" cy="812800"/>
            </a:xfrm>
            <a:custGeom>
              <a:avLst/>
              <a:gdLst/>
              <a:ahLst/>
              <a:cxnLst/>
              <a:rect l="l" t="t" r="r" b="b"/>
              <a:pathLst>
                <a:path w="812800" h="812800" extrusionOk="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grpFill/>
            <a:ln>
              <a:noFill/>
            </a:ln>
          </p:spPr>
          <p:txBody>
            <a:bodyPr spcFirstLastPara="1" wrap="square" lIns="73140" tIns="73140" rIns="73140" bIns="73140" anchor="ctr" anchorCtr="0">
              <a:noAutofit/>
            </a:bodyPr>
            <a:lstStyle/>
            <a:p>
              <a:endParaRPr sz="1440"/>
            </a:p>
          </p:txBody>
        </p:sp>
        <p:sp>
          <p:nvSpPr>
            <p:cNvPr id="402" name="Google Shape;402;p26"/>
            <p:cNvSpPr txBox="1"/>
            <p:nvPr/>
          </p:nvSpPr>
          <p:spPr>
            <a:xfrm>
              <a:off x="76200" y="28575"/>
              <a:ext cx="660400" cy="708025"/>
            </a:xfrm>
            <a:prstGeom prst="rect">
              <a:avLst/>
            </a:prstGeom>
            <a:grpFill/>
            <a:ln>
              <a:noFill/>
            </a:ln>
          </p:spPr>
          <p:txBody>
            <a:bodyPr spcFirstLastPara="1" wrap="square" lIns="40640" tIns="40640" rIns="40640" bIns="40640" anchor="ctr" anchorCtr="0">
              <a:noAutofit/>
            </a:bodyPr>
            <a:lstStyle/>
            <a:p>
              <a:pPr algn="ctr">
                <a:lnSpc>
                  <a:spcPct val="140000"/>
                </a:lnSpc>
              </a:pPr>
              <a:endParaRPr sz="1440">
                <a:solidFill>
                  <a:schemeClr val="dk1"/>
                </a:solidFill>
                <a:latin typeface="Calibri"/>
                <a:ea typeface="Calibri"/>
                <a:cs typeface="Calibri"/>
                <a:sym typeface="Calibri"/>
              </a:endParaRPr>
            </a:p>
          </p:txBody>
        </p:sp>
      </p:grpSp>
      <p:sp>
        <p:nvSpPr>
          <p:cNvPr id="403" name="Google Shape;403;p26"/>
          <p:cNvSpPr txBox="1"/>
          <p:nvPr/>
        </p:nvSpPr>
        <p:spPr>
          <a:xfrm>
            <a:off x="6580199" y="2976893"/>
            <a:ext cx="1470000" cy="512128"/>
          </a:xfrm>
          <a:prstGeom prst="rect">
            <a:avLst/>
          </a:prstGeom>
          <a:noFill/>
          <a:ln>
            <a:noFill/>
          </a:ln>
        </p:spPr>
        <p:txBody>
          <a:bodyPr spcFirstLastPara="1" wrap="square" lIns="0" tIns="0" rIns="0" bIns="0" anchor="t" anchorCtr="0">
            <a:spAutoFit/>
          </a:bodyPr>
          <a:lstStyle/>
          <a:p>
            <a:pPr algn="ctr">
              <a:lnSpc>
                <a:spcPct val="130031"/>
              </a:lnSpc>
            </a:pPr>
            <a:r>
              <a:rPr lang="en-US" sz="2560" b="1" dirty="0">
                <a:solidFill>
                  <a:srgbClr val="FFFFFF"/>
                </a:solidFill>
                <a:latin typeface="Lato"/>
                <a:ea typeface="Lato"/>
                <a:cs typeface="Lato"/>
                <a:sym typeface="Lato"/>
              </a:rPr>
              <a:t>2</a:t>
            </a:r>
            <a:endParaRPr sz="1440" dirty="0"/>
          </a:p>
        </p:txBody>
      </p:sp>
      <p:grpSp>
        <p:nvGrpSpPr>
          <p:cNvPr id="405" name="Google Shape;405;p26"/>
          <p:cNvGrpSpPr/>
          <p:nvPr/>
        </p:nvGrpSpPr>
        <p:grpSpPr>
          <a:xfrm>
            <a:off x="11036614" y="944758"/>
            <a:ext cx="1110290" cy="1110290"/>
            <a:chOff x="0" y="0"/>
            <a:chExt cx="812800" cy="812800"/>
          </a:xfrm>
          <a:solidFill>
            <a:srgbClr val="DE92DC"/>
          </a:solidFill>
        </p:grpSpPr>
        <p:sp>
          <p:nvSpPr>
            <p:cNvPr id="406" name="Google Shape;406;p26"/>
            <p:cNvSpPr/>
            <p:nvPr/>
          </p:nvSpPr>
          <p:spPr>
            <a:xfrm>
              <a:off x="0" y="0"/>
              <a:ext cx="812800" cy="812800"/>
            </a:xfrm>
            <a:custGeom>
              <a:avLst/>
              <a:gdLst/>
              <a:ahLst/>
              <a:cxnLst/>
              <a:rect l="l" t="t" r="r" b="b"/>
              <a:pathLst>
                <a:path w="812800" h="812800" extrusionOk="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grpFill/>
            <a:ln>
              <a:noFill/>
            </a:ln>
          </p:spPr>
          <p:txBody>
            <a:bodyPr spcFirstLastPara="1" wrap="square" lIns="73140" tIns="73140" rIns="73140" bIns="73140" anchor="ctr" anchorCtr="0">
              <a:noAutofit/>
            </a:bodyPr>
            <a:lstStyle/>
            <a:p>
              <a:endParaRPr sz="1440"/>
            </a:p>
          </p:txBody>
        </p:sp>
        <p:sp>
          <p:nvSpPr>
            <p:cNvPr id="407" name="Google Shape;407;p26"/>
            <p:cNvSpPr txBox="1"/>
            <p:nvPr/>
          </p:nvSpPr>
          <p:spPr>
            <a:xfrm>
              <a:off x="76200" y="28575"/>
              <a:ext cx="660400" cy="708025"/>
            </a:xfrm>
            <a:prstGeom prst="rect">
              <a:avLst/>
            </a:prstGeom>
            <a:grpFill/>
            <a:ln>
              <a:noFill/>
            </a:ln>
          </p:spPr>
          <p:txBody>
            <a:bodyPr spcFirstLastPara="1" wrap="square" lIns="40640" tIns="40640" rIns="40640" bIns="40640" anchor="ctr" anchorCtr="0">
              <a:noAutofit/>
            </a:bodyPr>
            <a:lstStyle/>
            <a:p>
              <a:pPr algn="ctr">
                <a:lnSpc>
                  <a:spcPct val="140000"/>
                </a:lnSpc>
              </a:pPr>
              <a:endParaRPr sz="1440">
                <a:solidFill>
                  <a:schemeClr val="dk1"/>
                </a:solidFill>
                <a:latin typeface="Calibri"/>
                <a:ea typeface="Calibri"/>
                <a:cs typeface="Calibri"/>
                <a:sym typeface="Calibri"/>
              </a:endParaRPr>
            </a:p>
          </p:txBody>
        </p:sp>
      </p:grpSp>
      <p:sp>
        <p:nvSpPr>
          <p:cNvPr id="408" name="Google Shape;408;p26"/>
          <p:cNvSpPr txBox="1"/>
          <p:nvPr/>
        </p:nvSpPr>
        <p:spPr>
          <a:xfrm>
            <a:off x="10856759" y="1381698"/>
            <a:ext cx="1470000" cy="512128"/>
          </a:xfrm>
          <a:prstGeom prst="rect">
            <a:avLst/>
          </a:prstGeom>
          <a:noFill/>
          <a:ln>
            <a:noFill/>
          </a:ln>
        </p:spPr>
        <p:txBody>
          <a:bodyPr spcFirstLastPara="1" wrap="square" lIns="0" tIns="0" rIns="0" bIns="0" anchor="t" anchorCtr="0">
            <a:spAutoFit/>
          </a:bodyPr>
          <a:lstStyle/>
          <a:p>
            <a:pPr algn="ctr">
              <a:lnSpc>
                <a:spcPct val="130031"/>
              </a:lnSpc>
            </a:pPr>
            <a:r>
              <a:rPr lang="uk-UA" sz="2560" b="1" dirty="0">
                <a:solidFill>
                  <a:srgbClr val="FFFFFF"/>
                </a:solidFill>
                <a:latin typeface="Lato"/>
                <a:ea typeface="Lato"/>
                <a:cs typeface="Lato"/>
                <a:sym typeface="Lato"/>
              </a:rPr>
              <a:t>3</a:t>
            </a:r>
            <a:endParaRPr sz="1440" dirty="0"/>
          </a:p>
        </p:txBody>
      </p:sp>
      <p:sp>
        <p:nvSpPr>
          <p:cNvPr id="419" name="Google Shape;419;p26"/>
          <p:cNvSpPr txBox="1"/>
          <p:nvPr/>
        </p:nvSpPr>
        <p:spPr>
          <a:xfrm>
            <a:off x="249679" y="404419"/>
            <a:ext cx="8517651" cy="1477328"/>
          </a:xfrm>
          <a:prstGeom prst="rect">
            <a:avLst/>
          </a:prstGeom>
          <a:noFill/>
          <a:ln>
            <a:noFill/>
          </a:ln>
        </p:spPr>
        <p:txBody>
          <a:bodyPr spcFirstLastPara="1" wrap="square" lIns="0" tIns="0" rIns="0" bIns="0" anchor="t" anchorCtr="0">
            <a:spAutoFit/>
          </a:bodyPr>
          <a:lstStyle/>
          <a:p>
            <a:r>
              <a:rPr lang="ru-RU" sz="1600" i="1" dirty="0">
                <a:solidFill>
                  <a:srgbClr val="504C49"/>
                </a:solidFill>
                <a:latin typeface="Source Serif Pro" pitchFamily="34" charset="0"/>
                <a:ea typeface="Source Serif Pro" pitchFamily="34" charset="-122"/>
                <a:sym typeface="Lato"/>
              </a:rPr>
              <a:t> </a:t>
            </a:r>
            <a:r>
              <a:rPr lang="ru-RU" sz="1600" i="1" dirty="0" err="1">
                <a:solidFill>
                  <a:srgbClr val="504C49"/>
                </a:solidFill>
                <a:latin typeface="Source Serif Pro" pitchFamily="34" charset="0"/>
                <a:ea typeface="Source Serif Pro" pitchFamily="34" charset="-122"/>
                <a:sym typeface="Lato"/>
              </a:rPr>
              <a:t>Важливу</a:t>
            </a:r>
            <a:r>
              <a:rPr lang="ru-RU" sz="1600" i="1" dirty="0">
                <a:solidFill>
                  <a:srgbClr val="504C49"/>
                </a:solidFill>
                <a:latin typeface="Source Serif Pro" pitchFamily="34" charset="0"/>
                <a:ea typeface="Source Serif Pro" pitchFamily="34" charset="-122"/>
                <a:sym typeface="Lato"/>
              </a:rPr>
              <a:t> роль в </a:t>
            </a:r>
            <a:r>
              <a:rPr lang="ru-RU" sz="1600" i="1" dirty="0" err="1">
                <a:solidFill>
                  <a:srgbClr val="504C49"/>
                </a:solidFill>
                <a:latin typeface="Source Serif Pro" pitchFamily="34" charset="0"/>
                <a:ea typeface="Source Serif Pro" pitchFamily="34" charset="-122"/>
                <a:sym typeface="Lato"/>
              </a:rPr>
              <a:t>ефективній</a:t>
            </a:r>
            <a:r>
              <a:rPr lang="ru-RU" sz="1600" i="1" dirty="0">
                <a:solidFill>
                  <a:srgbClr val="504C49"/>
                </a:solidFill>
                <a:latin typeface="Source Serif Pro" pitchFamily="34" charset="0"/>
                <a:ea typeface="Source Serif Pro" pitchFamily="34" charset="-122"/>
                <a:sym typeface="Lato"/>
              </a:rPr>
              <a:t> </a:t>
            </a:r>
            <a:r>
              <a:rPr lang="ru-RU" sz="1600" i="1" dirty="0" err="1">
                <a:solidFill>
                  <a:srgbClr val="504C49"/>
                </a:solidFill>
                <a:latin typeface="Source Serif Pro" pitchFamily="34" charset="0"/>
                <a:ea typeface="Source Serif Pro" pitchFamily="34" charset="-122"/>
                <a:sym typeface="Lato"/>
              </a:rPr>
              <a:t>адаптації</a:t>
            </a:r>
            <a:r>
              <a:rPr lang="ru-RU" sz="1600" i="1" dirty="0">
                <a:solidFill>
                  <a:srgbClr val="504C49"/>
                </a:solidFill>
                <a:latin typeface="Source Serif Pro" pitchFamily="34" charset="0"/>
                <a:ea typeface="Source Serif Pro" pitchFamily="34" charset="-122"/>
                <a:sym typeface="Lato"/>
              </a:rPr>
              <a:t> </a:t>
            </a:r>
            <a:r>
              <a:rPr lang="ru-RU" sz="1600" i="1" dirty="0" err="1">
                <a:solidFill>
                  <a:srgbClr val="504C49"/>
                </a:solidFill>
                <a:latin typeface="Source Serif Pro" pitchFamily="34" charset="0"/>
                <a:ea typeface="Source Serif Pro" pitchFamily="34" charset="-122"/>
                <a:sym typeface="Lato"/>
              </a:rPr>
              <a:t>відіграє</a:t>
            </a:r>
            <a:r>
              <a:rPr lang="ru-RU" sz="1600" i="1" dirty="0">
                <a:solidFill>
                  <a:srgbClr val="504C49"/>
                </a:solidFill>
                <a:latin typeface="Source Serif Pro" pitchFamily="34" charset="0"/>
                <a:ea typeface="Source Serif Pro" pitchFamily="34" charset="-122"/>
                <a:sym typeface="Lato"/>
              </a:rPr>
              <a:t> </a:t>
            </a:r>
            <a:r>
              <a:rPr lang="ru-RU" sz="1600" i="1" dirty="0" err="1">
                <a:solidFill>
                  <a:srgbClr val="504C49"/>
                </a:solidFill>
                <a:latin typeface="Source Serif Pro" pitchFamily="34" charset="0"/>
                <a:ea typeface="Source Serif Pro" pitchFamily="34" charset="-122"/>
                <a:sym typeface="Lato"/>
              </a:rPr>
              <a:t>керівник</a:t>
            </a:r>
            <a:r>
              <a:rPr lang="ru-RU" sz="1600" i="1" dirty="0">
                <a:solidFill>
                  <a:srgbClr val="504C49"/>
                </a:solidFill>
                <a:latin typeface="Source Serif Pro" pitchFamily="34" charset="0"/>
                <a:ea typeface="Source Serif Pro" pitchFamily="34" charset="-122"/>
                <a:sym typeface="Lato"/>
              </a:rPr>
              <a:t>, </a:t>
            </a:r>
            <a:r>
              <a:rPr lang="ru-RU" sz="1600" i="1" dirty="0" err="1">
                <a:solidFill>
                  <a:srgbClr val="504C49"/>
                </a:solidFill>
                <a:latin typeface="Source Serif Pro" pitchFamily="34" charset="0"/>
                <a:ea typeface="Source Serif Pro" pitchFamily="34" charset="-122"/>
                <a:sym typeface="Lato"/>
              </a:rPr>
              <a:t>який</a:t>
            </a:r>
            <a:r>
              <a:rPr lang="ru-RU" sz="1600" i="1" dirty="0">
                <a:solidFill>
                  <a:srgbClr val="504C49"/>
                </a:solidFill>
                <a:latin typeface="Source Serif Pro" pitchFamily="34" charset="0"/>
                <a:ea typeface="Source Serif Pro" pitchFamily="34" charset="-122"/>
                <a:sym typeface="Lato"/>
              </a:rPr>
              <a:t> проводить </a:t>
            </a:r>
            <a:r>
              <a:rPr lang="ru-RU" sz="1600" i="1" dirty="0" err="1">
                <a:solidFill>
                  <a:srgbClr val="504C49"/>
                </a:solidFill>
                <a:latin typeface="Source Serif Pro" pitchFamily="34" charset="0"/>
                <a:ea typeface="Source Serif Pro" pitchFamily="34" charset="-122"/>
                <a:sym typeface="Lato"/>
              </a:rPr>
              <a:t>попередню</a:t>
            </a:r>
            <a:r>
              <a:rPr lang="ru-RU" sz="1600" i="1" dirty="0">
                <a:solidFill>
                  <a:srgbClr val="504C49"/>
                </a:solidFill>
                <a:latin typeface="Source Serif Pro" pitchFamily="34" charset="0"/>
                <a:ea typeface="Source Serif Pro" pitchFamily="34" charset="-122"/>
                <a:sym typeface="Lato"/>
              </a:rPr>
              <a:t> </a:t>
            </a:r>
            <a:r>
              <a:rPr lang="ru-RU" sz="1600" i="1" dirty="0" err="1">
                <a:solidFill>
                  <a:srgbClr val="504C49"/>
                </a:solidFill>
                <a:latin typeface="Source Serif Pro" pitchFamily="34" charset="0"/>
                <a:ea typeface="Source Serif Pro" pitchFamily="34" charset="-122"/>
                <a:sym typeface="Lato"/>
              </a:rPr>
              <a:t>розмову</a:t>
            </a:r>
            <a:r>
              <a:rPr lang="ru-RU" sz="1600" i="1" dirty="0">
                <a:solidFill>
                  <a:srgbClr val="504C49"/>
                </a:solidFill>
                <a:latin typeface="Source Serif Pro" pitchFamily="34" charset="0"/>
                <a:ea typeface="Source Serif Pro" pitchFamily="34" charset="-122"/>
                <a:sym typeface="Lato"/>
              </a:rPr>
              <a:t> з </a:t>
            </a:r>
            <a:r>
              <a:rPr lang="ru-RU" sz="1600" i="1" dirty="0" err="1">
                <a:solidFill>
                  <a:srgbClr val="504C49"/>
                </a:solidFill>
                <a:latin typeface="Source Serif Pro" pitchFamily="34" charset="0"/>
                <a:ea typeface="Source Serif Pro" pitchFamily="34" charset="-122"/>
                <a:sym typeface="Lato"/>
              </a:rPr>
              <a:t>працівниками</a:t>
            </a:r>
            <a:r>
              <a:rPr lang="ru-RU" sz="1600" i="1" dirty="0">
                <a:solidFill>
                  <a:srgbClr val="504C49"/>
                </a:solidFill>
                <a:latin typeface="Source Serif Pro" pitchFamily="34" charset="0"/>
                <a:ea typeface="Source Serif Pro" pitchFamily="34" charset="-122"/>
                <a:sym typeface="Lato"/>
              </a:rPr>
              <a:t>, </a:t>
            </a:r>
            <a:r>
              <a:rPr lang="ru-RU" sz="1600" i="1" dirty="0" err="1">
                <a:solidFill>
                  <a:srgbClr val="504C49"/>
                </a:solidFill>
                <a:latin typeface="Source Serif Pro" pitchFamily="34" charset="0"/>
                <a:ea typeface="Source Serif Pro" pitchFamily="34" charset="-122"/>
                <a:sym typeface="Lato"/>
              </a:rPr>
              <a:t>щоб</a:t>
            </a:r>
            <a:r>
              <a:rPr lang="ru-RU" sz="1600" i="1" dirty="0">
                <a:solidFill>
                  <a:srgbClr val="504C49"/>
                </a:solidFill>
                <a:latin typeface="Source Serif Pro" pitchFamily="34" charset="0"/>
                <a:ea typeface="Source Serif Pro" pitchFamily="34" charset="-122"/>
                <a:sym typeface="Lato"/>
              </a:rPr>
              <a:t> вони добре </a:t>
            </a:r>
            <a:r>
              <a:rPr lang="ru-RU" sz="1600" i="1" dirty="0" err="1">
                <a:solidFill>
                  <a:srgbClr val="504C49"/>
                </a:solidFill>
                <a:latin typeface="Source Serif Pro" pitchFamily="34" charset="0"/>
                <a:ea typeface="Source Serif Pro" pitchFamily="34" charset="-122"/>
                <a:sym typeface="Lato"/>
              </a:rPr>
              <a:t>зустріли</a:t>
            </a:r>
            <a:r>
              <a:rPr lang="ru-RU" sz="1600" i="1" dirty="0">
                <a:solidFill>
                  <a:srgbClr val="504C49"/>
                </a:solidFill>
                <a:latin typeface="Source Serif Pro" pitchFamily="34" charset="0"/>
                <a:ea typeface="Source Serif Pro" pitchFamily="34" charset="-122"/>
                <a:sym typeface="Lato"/>
              </a:rPr>
              <a:t> нового </a:t>
            </a:r>
            <a:r>
              <a:rPr lang="ru-RU" sz="1600" i="1" dirty="0" err="1">
                <a:solidFill>
                  <a:srgbClr val="504C49"/>
                </a:solidFill>
                <a:latin typeface="Source Serif Pro" pitchFamily="34" charset="0"/>
                <a:ea typeface="Source Serif Pro" pitchFamily="34" charset="-122"/>
                <a:sym typeface="Lato"/>
              </a:rPr>
              <a:t>співробітника</a:t>
            </a:r>
            <a:r>
              <a:rPr lang="ru-RU" sz="1600" i="1" dirty="0">
                <a:solidFill>
                  <a:srgbClr val="504C49"/>
                </a:solidFill>
                <a:latin typeface="Source Serif Pro" pitchFamily="34" charset="0"/>
                <a:ea typeface="Source Serif Pro" pitchFamily="34" charset="-122"/>
                <a:sym typeface="Lato"/>
              </a:rPr>
              <a:t>, </a:t>
            </a:r>
            <a:r>
              <a:rPr lang="ru-RU" sz="1600" i="1" dirty="0" err="1">
                <a:solidFill>
                  <a:srgbClr val="504C49"/>
                </a:solidFill>
                <a:latin typeface="Source Serif Pro" pitchFamily="34" charset="0"/>
                <a:ea typeface="Source Serif Pro" pitchFamily="34" charset="-122"/>
                <a:sym typeface="Lato"/>
              </a:rPr>
              <a:t>призначає</a:t>
            </a:r>
            <a:r>
              <a:rPr lang="ru-RU" sz="1600" i="1" dirty="0">
                <a:solidFill>
                  <a:srgbClr val="504C49"/>
                </a:solidFill>
                <a:latin typeface="Source Serif Pro" pitchFamily="34" charset="0"/>
                <a:ea typeface="Source Serif Pro" pitchFamily="34" charset="-122"/>
                <a:sym typeface="Lato"/>
              </a:rPr>
              <a:t> </a:t>
            </a:r>
            <a:r>
              <a:rPr lang="ru-RU" sz="1600" i="1" dirty="0" err="1">
                <a:solidFill>
                  <a:srgbClr val="504C49"/>
                </a:solidFill>
                <a:latin typeface="Source Serif Pro" pitchFamily="34" charset="0"/>
                <a:ea typeface="Source Serif Pro" pitchFamily="34" charset="-122"/>
                <a:sym typeface="Lato"/>
              </a:rPr>
              <a:t>опікуна</a:t>
            </a:r>
            <a:r>
              <a:rPr lang="ru-RU" sz="1600" i="1" dirty="0">
                <a:solidFill>
                  <a:srgbClr val="504C49"/>
                </a:solidFill>
                <a:latin typeface="Source Serif Pro" pitchFamily="34" charset="0"/>
                <a:ea typeface="Source Serif Pro" pitchFamily="34" charset="-122"/>
                <a:sym typeface="Lato"/>
              </a:rPr>
              <a:t>, </a:t>
            </a:r>
            <a:r>
              <a:rPr lang="ru-RU" sz="1600" i="1" dirty="0" err="1">
                <a:solidFill>
                  <a:srgbClr val="504C49"/>
                </a:solidFill>
                <a:latin typeface="Source Serif Pro" pitchFamily="34" charset="0"/>
                <a:ea typeface="Source Serif Pro" pitchFamily="34" charset="-122"/>
                <a:sym typeface="Lato"/>
              </a:rPr>
              <a:t>вивчає</a:t>
            </a:r>
            <a:r>
              <a:rPr lang="ru-RU" sz="1600" i="1" dirty="0">
                <a:solidFill>
                  <a:srgbClr val="504C49"/>
                </a:solidFill>
                <a:latin typeface="Source Serif Pro" pitchFamily="34" charset="0"/>
                <a:ea typeface="Source Serif Pro" pitchFamily="34" charset="-122"/>
                <a:sym typeface="Lato"/>
              </a:rPr>
              <a:t> стан </a:t>
            </a:r>
            <a:r>
              <a:rPr lang="ru-RU" sz="1600" i="1" dirty="0" err="1">
                <a:solidFill>
                  <a:srgbClr val="504C49"/>
                </a:solidFill>
                <a:latin typeface="Source Serif Pro" pitchFamily="34" charset="0"/>
                <a:ea typeface="Source Serif Pro" pitchFamily="34" charset="-122"/>
                <a:sym typeface="Lato"/>
              </a:rPr>
              <a:t>матеріальних</a:t>
            </a:r>
            <a:r>
              <a:rPr lang="ru-RU" sz="1600" i="1" dirty="0">
                <a:solidFill>
                  <a:srgbClr val="504C49"/>
                </a:solidFill>
                <a:latin typeface="Source Serif Pro" pitchFamily="34" charset="0"/>
                <a:ea typeface="Source Serif Pro" pitchFamily="34" charset="-122"/>
                <a:sym typeface="Lato"/>
              </a:rPr>
              <a:t> умов </a:t>
            </a:r>
            <a:r>
              <a:rPr lang="ru-RU" sz="1600" i="1" dirty="0" err="1">
                <a:solidFill>
                  <a:srgbClr val="504C49"/>
                </a:solidFill>
                <a:latin typeface="Source Serif Pro" pitchFamily="34" charset="0"/>
                <a:ea typeface="Source Serif Pro" pitchFamily="34" charset="-122"/>
                <a:sym typeface="Lato"/>
              </a:rPr>
              <a:t>праці</a:t>
            </a:r>
            <a:r>
              <a:rPr lang="ru-RU" sz="1600" i="1" dirty="0">
                <a:solidFill>
                  <a:srgbClr val="504C49"/>
                </a:solidFill>
                <a:latin typeface="Source Serif Pro" pitchFamily="34" charset="0"/>
                <a:ea typeface="Source Serif Pro" pitchFamily="34" charset="-122"/>
                <a:sym typeface="Lato"/>
              </a:rPr>
              <a:t>. </a:t>
            </a:r>
            <a:r>
              <a:rPr lang="ru-RU" sz="1600" i="1" dirty="0" err="1">
                <a:solidFill>
                  <a:srgbClr val="504C49"/>
                </a:solidFill>
                <a:latin typeface="Source Serif Pro" pitchFamily="34" charset="0"/>
                <a:ea typeface="Source Serif Pro" pitchFamily="34" charset="-122"/>
                <a:sym typeface="Lato"/>
              </a:rPr>
              <a:t>Протягом</a:t>
            </a:r>
            <a:r>
              <a:rPr lang="ru-RU" sz="1600" i="1" dirty="0">
                <a:solidFill>
                  <a:srgbClr val="504C49"/>
                </a:solidFill>
                <a:latin typeface="Source Serif Pro" pitchFamily="34" charset="0"/>
                <a:ea typeface="Source Serif Pro" pitchFamily="34" charset="-122"/>
                <a:sym typeface="Lato"/>
              </a:rPr>
              <a:t> </a:t>
            </a:r>
            <a:r>
              <a:rPr lang="ru-RU" sz="1600" i="1" dirty="0" err="1">
                <a:solidFill>
                  <a:srgbClr val="504C49"/>
                </a:solidFill>
                <a:latin typeface="Source Serif Pro" pitchFamily="34" charset="0"/>
                <a:ea typeface="Source Serif Pro" pitchFamily="34" charset="-122"/>
                <a:sym typeface="Lato"/>
              </a:rPr>
              <a:t>першого</a:t>
            </a:r>
            <a:r>
              <a:rPr lang="ru-RU" sz="1600" i="1" dirty="0">
                <a:solidFill>
                  <a:srgbClr val="504C49"/>
                </a:solidFill>
                <a:latin typeface="Source Serif Pro" pitchFamily="34" charset="0"/>
                <a:ea typeface="Source Serif Pro" pitchFamily="34" charset="-122"/>
                <a:sym typeface="Lato"/>
              </a:rPr>
              <a:t> </a:t>
            </a:r>
            <a:r>
              <a:rPr lang="ru-RU" sz="1600" i="1" dirty="0" err="1">
                <a:solidFill>
                  <a:srgbClr val="504C49"/>
                </a:solidFill>
                <a:latin typeface="Source Serif Pro" pitchFamily="34" charset="0"/>
                <a:ea typeface="Source Serif Pro" pitchFamily="34" charset="-122"/>
                <a:sym typeface="Lato"/>
              </a:rPr>
              <a:t>тижня</a:t>
            </a:r>
            <a:r>
              <a:rPr lang="ru-RU" sz="1600" i="1" dirty="0">
                <a:solidFill>
                  <a:srgbClr val="504C49"/>
                </a:solidFill>
                <a:latin typeface="Source Serif Pro" pitchFamily="34" charset="0"/>
                <a:ea typeface="Source Serif Pro" pitchFamily="34" charset="-122"/>
                <a:sym typeface="Lato"/>
              </a:rPr>
              <a:t> </a:t>
            </a:r>
            <a:r>
              <a:rPr lang="ru-RU" sz="1600" i="1" dirty="0" err="1">
                <a:solidFill>
                  <a:srgbClr val="504C49"/>
                </a:solidFill>
                <a:latin typeface="Source Serif Pro" pitchFamily="34" charset="0"/>
                <a:ea typeface="Source Serif Pro" pitchFamily="34" charset="-122"/>
                <a:sym typeface="Lato"/>
              </a:rPr>
              <a:t>бажано</a:t>
            </a:r>
            <a:r>
              <a:rPr lang="ru-RU" sz="1600" i="1" dirty="0">
                <a:solidFill>
                  <a:srgbClr val="504C49"/>
                </a:solidFill>
                <a:latin typeface="Source Serif Pro" pitchFamily="34" charset="0"/>
                <a:ea typeface="Source Serif Pro" pitchFamily="34" charset="-122"/>
                <a:sym typeface="Lato"/>
              </a:rPr>
              <a:t>, </a:t>
            </a:r>
            <a:r>
              <a:rPr lang="ru-RU" sz="1600" i="1" dirty="0" err="1">
                <a:solidFill>
                  <a:srgbClr val="504C49"/>
                </a:solidFill>
                <a:latin typeface="Source Serif Pro" pitchFamily="34" charset="0"/>
                <a:ea typeface="Source Serif Pro" pitchFamily="34" charset="-122"/>
                <a:sym typeface="Lato"/>
              </a:rPr>
              <a:t>щоб</a:t>
            </a:r>
            <a:r>
              <a:rPr lang="ru-RU" sz="1600" i="1" dirty="0">
                <a:solidFill>
                  <a:srgbClr val="504C49"/>
                </a:solidFill>
                <a:latin typeface="Source Serif Pro" pitchFamily="34" charset="0"/>
                <a:ea typeface="Source Serif Pro" pitchFamily="34" charset="-122"/>
                <a:sym typeface="Lato"/>
              </a:rPr>
              <a:t> </a:t>
            </a:r>
            <a:r>
              <a:rPr lang="ru-RU" sz="1600" i="1" dirty="0" err="1">
                <a:solidFill>
                  <a:srgbClr val="504C49"/>
                </a:solidFill>
                <a:latin typeface="Source Serif Pro" pitchFamily="34" charset="0"/>
                <a:ea typeface="Source Serif Pro" pitchFamily="34" charset="-122"/>
                <a:sym typeface="Lato"/>
              </a:rPr>
              <a:t>керівник</a:t>
            </a:r>
            <a:r>
              <a:rPr lang="ru-RU" sz="1600" i="1" dirty="0">
                <a:solidFill>
                  <a:srgbClr val="504C49"/>
                </a:solidFill>
                <a:latin typeface="Source Serif Pro" pitchFamily="34" charset="0"/>
                <a:ea typeface="Source Serif Pro" pitchFamily="34" charset="-122"/>
                <a:sym typeface="Lato"/>
              </a:rPr>
              <a:t> </a:t>
            </a:r>
            <a:r>
              <a:rPr lang="ru-RU" sz="1600" i="1" dirty="0" err="1">
                <a:solidFill>
                  <a:srgbClr val="504C49"/>
                </a:solidFill>
                <a:latin typeface="Source Serif Pro" pitchFamily="34" charset="0"/>
                <a:ea typeface="Source Serif Pro" pitchFamily="34" charset="-122"/>
                <a:sym typeface="Lato"/>
              </a:rPr>
              <a:t>щоденно</a:t>
            </a:r>
            <a:r>
              <a:rPr lang="ru-RU" sz="1600" i="1" dirty="0">
                <a:solidFill>
                  <a:srgbClr val="504C49"/>
                </a:solidFill>
                <a:latin typeface="Source Serif Pro" pitchFamily="34" charset="0"/>
                <a:ea typeface="Source Serif Pro" pitchFamily="34" charset="-122"/>
                <a:sym typeface="Lato"/>
              </a:rPr>
              <a:t> </a:t>
            </a:r>
            <a:r>
              <a:rPr lang="ru-RU" sz="1600" i="1" dirty="0" err="1">
                <a:solidFill>
                  <a:srgbClr val="504C49"/>
                </a:solidFill>
                <a:latin typeface="Source Serif Pro" pitchFamily="34" charset="0"/>
                <a:ea typeface="Source Serif Pro" pitchFamily="34" charset="-122"/>
                <a:sym typeface="Lato"/>
              </a:rPr>
              <a:t>зустрічався</a:t>
            </a:r>
            <a:r>
              <a:rPr lang="ru-RU" sz="1600" i="1" dirty="0">
                <a:solidFill>
                  <a:srgbClr val="504C49"/>
                </a:solidFill>
                <a:latin typeface="Source Serif Pro" pitchFamily="34" charset="0"/>
                <a:ea typeface="Source Serif Pro" pitchFamily="34" charset="-122"/>
                <a:sym typeface="Lato"/>
              </a:rPr>
              <a:t> з </a:t>
            </a:r>
            <a:r>
              <a:rPr lang="ru-RU" sz="1600" i="1" dirty="0" err="1">
                <a:solidFill>
                  <a:srgbClr val="504C49"/>
                </a:solidFill>
                <a:latin typeface="Source Serif Pro" pitchFamily="34" charset="0"/>
                <a:ea typeface="Source Serif Pro" pitchFamily="34" charset="-122"/>
                <a:sym typeface="Lato"/>
              </a:rPr>
              <a:t>новим</a:t>
            </a:r>
            <a:r>
              <a:rPr lang="ru-RU" sz="1600" i="1" dirty="0">
                <a:solidFill>
                  <a:srgbClr val="504C49"/>
                </a:solidFill>
                <a:latin typeface="Source Serif Pro" pitchFamily="34" charset="0"/>
                <a:ea typeface="Source Serif Pro" pitchFamily="34" charset="-122"/>
                <a:sym typeface="Lato"/>
              </a:rPr>
              <a:t> </a:t>
            </a:r>
            <a:r>
              <a:rPr lang="ru-RU" sz="1600" i="1" dirty="0" err="1">
                <a:solidFill>
                  <a:srgbClr val="504C49"/>
                </a:solidFill>
                <a:latin typeface="Source Serif Pro" pitchFamily="34" charset="0"/>
                <a:ea typeface="Source Serif Pro" pitchFamily="34" charset="-122"/>
                <a:sym typeface="Lato"/>
              </a:rPr>
              <a:t>співробітником</a:t>
            </a:r>
            <a:r>
              <a:rPr lang="ru-RU" sz="1600" i="1" dirty="0">
                <a:solidFill>
                  <a:srgbClr val="504C49"/>
                </a:solidFill>
                <a:latin typeface="Source Serif Pro" pitchFamily="34" charset="0"/>
                <a:ea typeface="Source Serif Pro" pitchFamily="34" charset="-122"/>
                <a:sym typeface="Lato"/>
              </a:rPr>
              <a:t>, </a:t>
            </a:r>
            <a:r>
              <a:rPr lang="ru-RU" sz="1600" i="1" dirty="0" err="1">
                <a:solidFill>
                  <a:srgbClr val="504C49"/>
                </a:solidFill>
                <a:latin typeface="Source Serif Pro" pitchFamily="34" charset="0"/>
                <a:ea typeface="Source Serif Pro" pitchFamily="34" charset="-122"/>
                <a:sym typeface="Lato"/>
              </a:rPr>
              <a:t>цікавився</a:t>
            </a:r>
            <a:r>
              <a:rPr lang="ru-RU" sz="1600" i="1" dirty="0">
                <a:solidFill>
                  <a:srgbClr val="504C49"/>
                </a:solidFill>
                <a:latin typeface="Source Serif Pro" pitchFamily="34" charset="0"/>
                <a:ea typeface="Source Serif Pro" pitchFamily="34" charset="-122"/>
                <a:sym typeface="Lato"/>
              </a:rPr>
              <a:t> </a:t>
            </a:r>
            <a:r>
              <a:rPr lang="ru-RU" sz="1600" i="1" dirty="0" err="1">
                <a:solidFill>
                  <a:srgbClr val="504C49"/>
                </a:solidFill>
                <a:latin typeface="Source Serif Pro" pitchFamily="34" charset="0"/>
                <a:ea typeface="Source Serif Pro" pitchFamily="34" charset="-122"/>
                <a:sym typeface="Lato"/>
              </a:rPr>
              <a:t>його</a:t>
            </a:r>
            <a:r>
              <a:rPr lang="ru-RU" sz="1600" i="1" dirty="0">
                <a:solidFill>
                  <a:srgbClr val="504C49"/>
                </a:solidFill>
                <a:latin typeface="Source Serif Pro" pitchFamily="34" charset="0"/>
                <a:ea typeface="Source Serif Pro" pitchFamily="34" charset="-122"/>
                <a:sym typeface="Lato"/>
              </a:rPr>
              <a:t> </a:t>
            </a:r>
            <a:r>
              <a:rPr lang="ru-RU" sz="1600" i="1" dirty="0" err="1">
                <a:solidFill>
                  <a:srgbClr val="504C49"/>
                </a:solidFill>
                <a:latin typeface="Source Serif Pro" pitchFamily="34" charset="0"/>
                <a:ea typeface="Source Serif Pro" pitchFamily="34" charset="-122"/>
                <a:sym typeface="Lato"/>
              </a:rPr>
              <a:t>успіхом</a:t>
            </a:r>
            <a:r>
              <a:rPr lang="ru-RU" sz="1600" i="1" dirty="0">
                <a:solidFill>
                  <a:srgbClr val="504C49"/>
                </a:solidFill>
                <a:latin typeface="Source Serif Pro" pitchFamily="34" charset="0"/>
                <a:ea typeface="Source Serif Pro" pitchFamily="34" charset="-122"/>
                <a:sym typeface="Lato"/>
              </a:rPr>
              <a:t>, </a:t>
            </a:r>
            <a:r>
              <a:rPr lang="ru-RU" sz="1600" i="1" dirty="0" err="1">
                <a:solidFill>
                  <a:srgbClr val="504C49"/>
                </a:solidFill>
                <a:latin typeface="Source Serif Pro" pitchFamily="34" charset="0"/>
                <a:ea typeface="Source Serif Pro" pitchFamily="34" charset="-122"/>
                <a:sym typeface="Lato"/>
              </a:rPr>
              <a:t>труднощами</a:t>
            </a:r>
            <a:r>
              <a:rPr lang="ru-RU" sz="1600" i="1" dirty="0">
                <a:solidFill>
                  <a:srgbClr val="504C49"/>
                </a:solidFill>
                <a:latin typeface="Source Serif Pro" pitchFamily="34" charset="0"/>
                <a:ea typeface="Source Serif Pro" pitchFamily="34" charset="-122"/>
                <a:sym typeface="Lato"/>
              </a:rPr>
              <a:t>. </a:t>
            </a:r>
            <a:r>
              <a:rPr lang="ru-RU" sz="1600" i="1" dirty="0" err="1">
                <a:solidFill>
                  <a:srgbClr val="504C49"/>
                </a:solidFill>
                <a:latin typeface="Source Serif Pro" pitchFamily="34" charset="0"/>
                <a:ea typeface="Source Serif Pro" pitchFamily="34" charset="-122"/>
                <a:sym typeface="Lato"/>
              </a:rPr>
              <a:t>Це</a:t>
            </a:r>
            <a:r>
              <a:rPr lang="ru-RU" sz="1600" i="1" dirty="0">
                <a:solidFill>
                  <a:srgbClr val="504C49"/>
                </a:solidFill>
                <a:latin typeface="Source Serif Pro" pitchFamily="34" charset="0"/>
                <a:ea typeface="Source Serif Pro" pitchFamily="34" charset="-122"/>
                <a:sym typeface="Lato"/>
              </a:rPr>
              <a:t> дозволить </a:t>
            </a:r>
            <a:r>
              <a:rPr lang="ru-RU" sz="1600" i="1" dirty="0" err="1">
                <a:solidFill>
                  <a:srgbClr val="504C49"/>
                </a:solidFill>
                <a:latin typeface="Source Serif Pro" pitchFamily="34" charset="0"/>
                <a:ea typeface="Source Serif Pro" pitchFamily="34" charset="-122"/>
                <a:sym typeface="Lato"/>
              </a:rPr>
              <a:t>керівнику</a:t>
            </a:r>
            <a:r>
              <a:rPr lang="ru-RU" sz="1600" i="1" dirty="0">
                <a:solidFill>
                  <a:srgbClr val="504C49"/>
                </a:solidFill>
                <a:latin typeface="Source Serif Pro" pitchFamily="34" charset="0"/>
                <a:ea typeface="Source Serif Pro" pitchFamily="34" charset="-122"/>
                <a:sym typeface="Lato"/>
              </a:rPr>
              <a:t> </a:t>
            </a:r>
            <a:r>
              <a:rPr lang="ru-RU" sz="1600" i="1" dirty="0" err="1">
                <a:solidFill>
                  <a:srgbClr val="504C49"/>
                </a:solidFill>
                <a:latin typeface="Source Serif Pro" pitchFamily="34" charset="0"/>
                <a:ea typeface="Source Serif Pro" pitchFamily="34" charset="-122"/>
                <a:sym typeface="Lato"/>
              </a:rPr>
              <a:t>протягом</a:t>
            </a:r>
            <a:r>
              <a:rPr lang="ru-RU" sz="1600" i="1" dirty="0">
                <a:solidFill>
                  <a:srgbClr val="504C49"/>
                </a:solidFill>
                <a:latin typeface="Source Serif Pro" pitchFamily="34" charset="0"/>
                <a:ea typeface="Source Serif Pro" pitchFamily="34" charset="-122"/>
                <a:sym typeface="Lato"/>
              </a:rPr>
              <a:t> </a:t>
            </a:r>
            <a:r>
              <a:rPr lang="ru-RU" sz="1600" i="1" dirty="0" err="1">
                <a:solidFill>
                  <a:srgbClr val="504C49"/>
                </a:solidFill>
                <a:latin typeface="Source Serif Pro" pitchFamily="34" charset="0"/>
                <a:ea typeface="Source Serif Pro" pitchFamily="34" charset="-122"/>
                <a:sym typeface="Lato"/>
              </a:rPr>
              <a:t>місяця</a:t>
            </a:r>
            <a:r>
              <a:rPr lang="ru-RU" sz="1600" i="1" dirty="0">
                <a:solidFill>
                  <a:srgbClr val="504C49"/>
                </a:solidFill>
                <a:latin typeface="Source Serif Pro" pitchFamily="34" charset="0"/>
                <a:ea typeface="Source Serif Pro" pitchFamily="34" charset="-122"/>
                <a:sym typeface="Lato"/>
              </a:rPr>
              <a:t> </a:t>
            </a:r>
            <a:r>
              <a:rPr lang="ru-RU" sz="1600" i="1" dirty="0" err="1">
                <a:solidFill>
                  <a:srgbClr val="504C49"/>
                </a:solidFill>
                <a:latin typeface="Source Serif Pro" pitchFamily="34" charset="0"/>
                <a:ea typeface="Source Serif Pro" pitchFamily="34" charset="-122"/>
                <a:sym typeface="Lato"/>
              </a:rPr>
              <a:t>дізнатися</a:t>
            </a:r>
            <a:r>
              <a:rPr lang="ru-RU" sz="1600" i="1" dirty="0">
                <a:solidFill>
                  <a:srgbClr val="504C49"/>
                </a:solidFill>
                <a:latin typeface="Source Serif Pro" pitchFamily="34" charset="0"/>
                <a:ea typeface="Source Serif Pro" pitchFamily="34" charset="-122"/>
                <a:sym typeface="Lato"/>
              </a:rPr>
              <a:t> про </a:t>
            </a:r>
            <a:r>
              <a:rPr lang="ru-RU" sz="1600" i="1" dirty="0" err="1">
                <a:solidFill>
                  <a:srgbClr val="504C49"/>
                </a:solidFill>
                <a:latin typeface="Source Serif Pro" pitchFamily="34" charset="0"/>
                <a:ea typeface="Source Serif Pro" pitchFamily="34" charset="-122"/>
                <a:sym typeface="Lato"/>
              </a:rPr>
              <a:t>сильні</a:t>
            </a:r>
            <a:r>
              <a:rPr lang="ru-RU" sz="1600" i="1" dirty="0">
                <a:solidFill>
                  <a:srgbClr val="504C49"/>
                </a:solidFill>
                <a:latin typeface="Source Serif Pro" pitchFamily="34" charset="0"/>
                <a:ea typeface="Source Serif Pro" pitchFamily="34" charset="-122"/>
                <a:sym typeface="Lato"/>
              </a:rPr>
              <a:t> та </a:t>
            </a:r>
            <a:r>
              <a:rPr lang="ru-RU" sz="1600" i="1" dirty="0" err="1">
                <a:solidFill>
                  <a:srgbClr val="504C49"/>
                </a:solidFill>
                <a:latin typeface="Source Serif Pro" pitchFamily="34" charset="0"/>
                <a:ea typeface="Source Serif Pro" pitchFamily="34" charset="-122"/>
                <a:sym typeface="Lato"/>
              </a:rPr>
              <a:t>слабкі</a:t>
            </a:r>
            <a:r>
              <a:rPr lang="ru-RU" sz="1600" i="1" dirty="0">
                <a:solidFill>
                  <a:srgbClr val="504C49"/>
                </a:solidFill>
                <a:latin typeface="Source Serif Pro" pitchFamily="34" charset="0"/>
                <a:ea typeface="Source Serif Pro" pitchFamily="34" charset="-122"/>
                <a:sym typeface="Lato"/>
              </a:rPr>
              <a:t> </a:t>
            </a:r>
            <a:r>
              <a:rPr lang="ru-RU" sz="1600" i="1" dirty="0" err="1">
                <a:solidFill>
                  <a:srgbClr val="504C49"/>
                </a:solidFill>
                <a:latin typeface="Source Serif Pro" pitchFamily="34" charset="0"/>
                <a:ea typeface="Source Serif Pro" pitchFamily="34" charset="-122"/>
                <a:sym typeface="Lato"/>
              </a:rPr>
              <a:t>сторони</a:t>
            </a:r>
            <a:r>
              <a:rPr lang="ru-RU" sz="1600" i="1" dirty="0">
                <a:solidFill>
                  <a:srgbClr val="504C49"/>
                </a:solidFill>
                <a:latin typeface="Source Serif Pro" pitchFamily="34" charset="0"/>
                <a:ea typeface="Source Serif Pro" pitchFamily="34" charset="-122"/>
                <a:sym typeface="Lato"/>
              </a:rPr>
              <a:t> нового </a:t>
            </a:r>
            <a:r>
              <a:rPr lang="ru-RU" sz="1600" i="1" dirty="0" err="1">
                <a:solidFill>
                  <a:srgbClr val="504C49"/>
                </a:solidFill>
                <a:latin typeface="Source Serif Pro" pitchFamily="34" charset="0"/>
                <a:ea typeface="Source Serif Pro" pitchFamily="34" charset="-122"/>
                <a:sym typeface="Lato"/>
              </a:rPr>
              <a:t>працівника</a:t>
            </a:r>
            <a:r>
              <a:rPr lang="ru-RU" sz="1600" i="1" dirty="0">
                <a:solidFill>
                  <a:srgbClr val="504C49"/>
                </a:solidFill>
                <a:latin typeface="Source Serif Pro" pitchFamily="34" charset="0"/>
                <a:ea typeface="Source Serif Pro" pitchFamily="34" charset="-122"/>
                <a:sym typeface="Lato"/>
              </a:rPr>
              <a:t>, </a:t>
            </a:r>
            <a:r>
              <a:rPr lang="ru-RU" sz="1600" i="1" dirty="0" err="1">
                <a:solidFill>
                  <a:srgbClr val="504C49"/>
                </a:solidFill>
                <a:latin typeface="Source Serif Pro" pitchFamily="34" charset="0"/>
                <a:ea typeface="Source Serif Pro" pitchFamily="34" charset="-122"/>
                <a:sym typeface="Lato"/>
              </a:rPr>
              <a:t>взаємовідносини</a:t>
            </a:r>
            <a:r>
              <a:rPr lang="ru-RU" sz="1600" i="1" dirty="0">
                <a:solidFill>
                  <a:srgbClr val="504C49"/>
                </a:solidFill>
                <a:latin typeface="Source Serif Pro" pitchFamily="34" charset="0"/>
                <a:ea typeface="Source Serif Pro" pitchFamily="34" charset="-122"/>
                <a:sym typeface="Lato"/>
              </a:rPr>
              <a:t> в </a:t>
            </a:r>
            <a:r>
              <a:rPr lang="ru-RU" sz="1600" i="1" dirty="0" err="1">
                <a:solidFill>
                  <a:srgbClr val="504C49"/>
                </a:solidFill>
                <a:latin typeface="Source Serif Pro" pitchFamily="34" charset="0"/>
                <a:ea typeface="Source Serif Pro" pitchFamily="34" charset="-122"/>
                <a:sym typeface="Lato"/>
              </a:rPr>
              <a:t>колективі</a:t>
            </a:r>
            <a:r>
              <a:rPr lang="ru-RU" sz="1600" i="1" dirty="0">
                <a:solidFill>
                  <a:srgbClr val="504C49"/>
                </a:solidFill>
                <a:latin typeface="Source Serif Pro" pitchFamily="34" charset="0"/>
                <a:ea typeface="Source Serif Pro" pitchFamily="34" charset="-122"/>
                <a:sym typeface="Lato"/>
              </a:rPr>
              <a:t>, </a:t>
            </a:r>
            <a:r>
              <a:rPr lang="ru-RU" sz="1600" i="1" dirty="0" err="1">
                <a:solidFill>
                  <a:srgbClr val="504C49"/>
                </a:solidFill>
                <a:latin typeface="Source Serif Pro" pitchFamily="34" charset="0"/>
                <a:ea typeface="Source Serif Pro" pitchFamily="34" charset="-122"/>
                <a:sym typeface="Lato"/>
              </a:rPr>
              <a:t>його</a:t>
            </a:r>
            <a:r>
              <a:rPr lang="ru-RU" sz="1600" i="1" dirty="0">
                <a:solidFill>
                  <a:srgbClr val="504C49"/>
                </a:solidFill>
                <a:latin typeface="Source Serif Pro" pitchFamily="34" charset="0"/>
                <a:ea typeface="Source Serif Pro" pitchFamily="34" charset="-122"/>
                <a:sym typeface="Lato"/>
              </a:rPr>
              <a:t> </a:t>
            </a:r>
            <a:r>
              <a:rPr lang="ru-RU" sz="1600" i="1" dirty="0" err="1">
                <a:solidFill>
                  <a:srgbClr val="504C49"/>
                </a:solidFill>
                <a:latin typeface="Source Serif Pro" pitchFamily="34" charset="0"/>
                <a:ea typeface="Source Serif Pro" pitchFamily="34" charset="-122"/>
                <a:sym typeface="Lato"/>
              </a:rPr>
              <a:t>зовнішній</a:t>
            </a:r>
            <a:r>
              <a:rPr lang="ru-RU" sz="1600" i="1" dirty="0">
                <a:solidFill>
                  <a:srgbClr val="504C49"/>
                </a:solidFill>
                <a:latin typeface="Source Serif Pro" pitchFamily="34" charset="0"/>
                <a:ea typeface="Source Serif Pro" pitchFamily="34" charset="-122"/>
                <a:sym typeface="Lato"/>
              </a:rPr>
              <a:t> </a:t>
            </a:r>
            <a:r>
              <a:rPr lang="ru-RU" sz="1600" i="1" dirty="0" err="1">
                <a:solidFill>
                  <a:srgbClr val="504C49"/>
                </a:solidFill>
                <a:latin typeface="Source Serif Pro" pitchFamily="34" charset="0"/>
                <a:ea typeface="Source Serif Pro" pitchFamily="34" charset="-122"/>
                <a:sym typeface="Lato"/>
              </a:rPr>
              <a:t>вигляд</a:t>
            </a:r>
            <a:r>
              <a:rPr lang="ru-RU" sz="1600" i="1" dirty="0">
                <a:solidFill>
                  <a:srgbClr val="504C49"/>
                </a:solidFill>
                <a:latin typeface="Source Serif Pro" pitchFamily="34" charset="0"/>
                <a:ea typeface="Source Serif Pro" pitchFamily="34" charset="-122"/>
                <a:sym typeface="Lato"/>
              </a:rPr>
              <a:t>.</a:t>
            </a:r>
            <a:endParaRPr sz="1600" i="1" dirty="0">
              <a:solidFill>
                <a:srgbClr val="504C49"/>
              </a:solidFill>
              <a:latin typeface="Source Serif Pro" pitchFamily="34" charset="0"/>
              <a:ea typeface="Source Serif Pro" pitchFamily="34" charset="-122"/>
            </a:endParaRPr>
          </a:p>
        </p:txBody>
      </p:sp>
      <p:sp>
        <p:nvSpPr>
          <p:cNvPr id="3" name="TextBox 2">
            <a:extLst>
              <a:ext uri="{FF2B5EF4-FFF2-40B4-BE49-F238E27FC236}">
                <a16:creationId xmlns:a16="http://schemas.microsoft.com/office/drawing/2014/main" id="{C62B4544-09F7-858D-479B-B0AEFF4398B0}"/>
              </a:ext>
            </a:extLst>
          </p:cNvPr>
          <p:cNvSpPr txBox="1"/>
          <p:nvPr/>
        </p:nvSpPr>
        <p:spPr>
          <a:xfrm>
            <a:off x="-1782709" y="3446298"/>
            <a:ext cx="8740588" cy="587853"/>
          </a:xfrm>
          <a:prstGeom prst="rect">
            <a:avLst/>
          </a:prstGeom>
          <a:noFill/>
        </p:spPr>
        <p:txBody>
          <a:bodyPr wrap="square">
            <a:spAutoFit/>
          </a:bodyPr>
          <a:lstStyle/>
          <a:p>
            <a:pPr algn="ctr">
              <a:lnSpc>
                <a:spcPct val="120000"/>
              </a:lnSpc>
            </a:pPr>
            <a:r>
              <a:rPr lang="ru-RU" sz="2800" b="1" dirty="0" err="1">
                <a:solidFill>
                  <a:srgbClr val="504C49"/>
                </a:solidFill>
                <a:latin typeface="Source Serif Pro" pitchFamily="34" charset="0"/>
                <a:ea typeface="Source Serif Pro" pitchFamily="34" charset="-122"/>
                <a:sym typeface="Lato"/>
              </a:rPr>
              <a:t>Ознайомлення</a:t>
            </a:r>
            <a:endParaRPr lang="ru-RU" sz="2800" b="1" dirty="0">
              <a:solidFill>
                <a:srgbClr val="504C49"/>
              </a:solidFill>
              <a:latin typeface="Source Serif Pro" pitchFamily="34" charset="0"/>
              <a:ea typeface="Source Serif Pro" pitchFamily="34" charset="-122"/>
              <a:sym typeface="Lato"/>
            </a:endParaRPr>
          </a:p>
        </p:txBody>
      </p:sp>
      <p:sp>
        <p:nvSpPr>
          <p:cNvPr id="5" name="TextBox 4">
            <a:extLst>
              <a:ext uri="{FF2B5EF4-FFF2-40B4-BE49-F238E27FC236}">
                <a16:creationId xmlns:a16="http://schemas.microsoft.com/office/drawing/2014/main" id="{EA8DA74B-E4E2-4663-7EBB-D7B56255F0E2}"/>
              </a:ext>
            </a:extLst>
          </p:cNvPr>
          <p:cNvSpPr txBox="1"/>
          <p:nvPr/>
        </p:nvSpPr>
        <p:spPr>
          <a:xfrm>
            <a:off x="6110513" y="2023274"/>
            <a:ext cx="2543735" cy="523220"/>
          </a:xfrm>
          <a:prstGeom prst="rect">
            <a:avLst/>
          </a:prstGeom>
          <a:noFill/>
        </p:spPr>
        <p:txBody>
          <a:bodyPr wrap="square">
            <a:spAutoFit/>
          </a:bodyPr>
          <a:lstStyle/>
          <a:p>
            <a:pPr algn="ctr"/>
            <a:r>
              <a:rPr lang="ru-RU" sz="2800" b="1" dirty="0">
                <a:solidFill>
                  <a:srgbClr val="504C49"/>
                </a:solidFill>
                <a:latin typeface="Source Serif Pro" pitchFamily="34" charset="0"/>
                <a:ea typeface="Source Serif Pro" pitchFamily="34" charset="-122"/>
              </a:rPr>
              <a:t>О</a:t>
            </a:r>
            <a:r>
              <a:rPr lang="ru-UA" sz="2800" b="1" dirty="0" err="1">
                <a:solidFill>
                  <a:srgbClr val="504C49"/>
                </a:solidFill>
                <a:latin typeface="Source Serif Pro" pitchFamily="34" charset="0"/>
                <a:ea typeface="Source Serif Pro" pitchFamily="34" charset="-122"/>
              </a:rPr>
              <a:t>ціню</a:t>
            </a:r>
            <a:r>
              <a:rPr lang="uk-UA" sz="2800" b="1" dirty="0" err="1">
                <a:solidFill>
                  <a:srgbClr val="504C49"/>
                </a:solidFill>
                <a:latin typeface="Source Serif Pro" pitchFamily="34" charset="0"/>
                <a:ea typeface="Source Serif Pro" pitchFamily="34" charset="-122"/>
              </a:rPr>
              <a:t>вання</a:t>
            </a:r>
            <a:endParaRPr lang="ru-UA" sz="2800" b="1" dirty="0">
              <a:solidFill>
                <a:srgbClr val="504C49"/>
              </a:solidFill>
              <a:latin typeface="Source Serif Pro" pitchFamily="34" charset="0"/>
              <a:ea typeface="Source Serif Pro" pitchFamily="34" charset="-122"/>
            </a:endParaRPr>
          </a:p>
        </p:txBody>
      </p:sp>
      <p:sp>
        <p:nvSpPr>
          <p:cNvPr id="6" name="TextBox 5">
            <a:extLst>
              <a:ext uri="{FF2B5EF4-FFF2-40B4-BE49-F238E27FC236}">
                <a16:creationId xmlns:a16="http://schemas.microsoft.com/office/drawing/2014/main" id="{11BEBBFD-37FD-75B7-83D6-2A910F8D3B22}"/>
              </a:ext>
            </a:extLst>
          </p:cNvPr>
          <p:cNvSpPr txBox="1"/>
          <p:nvPr/>
        </p:nvSpPr>
        <p:spPr>
          <a:xfrm>
            <a:off x="8767330" y="346980"/>
            <a:ext cx="4679729" cy="523220"/>
          </a:xfrm>
          <a:prstGeom prst="rect">
            <a:avLst/>
          </a:prstGeom>
          <a:noFill/>
        </p:spPr>
        <p:txBody>
          <a:bodyPr wrap="square">
            <a:spAutoFit/>
          </a:bodyPr>
          <a:lstStyle/>
          <a:p>
            <a:pPr algn="ctr"/>
            <a:r>
              <a:rPr lang="ru-RU" sz="2800" b="1" dirty="0" err="1">
                <a:solidFill>
                  <a:srgbClr val="504C49"/>
                </a:solidFill>
                <a:latin typeface="Source Serif Pro" pitchFamily="34" charset="0"/>
                <a:ea typeface="Source Serif Pro" pitchFamily="34" charset="-122"/>
              </a:rPr>
              <a:t>Інтеграція</a:t>
            </a:r>
            <a:r>
              <a:rPr lang="ru-RU" sz="2800" b="1" dirty="0">
                <a:solidFill>
                  <a:srgbClr val="504C49"/>
                </a:solidFill>
                <a:latin typeface="Source Serif Pro" pitchFamily="34" charset="0"/>
                <a:ea typeface="Source Serif Pro" pitchFamily="34" charset="-122"/>
              </a:rPr>
              <a:t> в </a:t>
            </a:r>
            <a:r>
              <a:rPr lang="ru-RU" sz="2800" b="1" dirty="0" err="1">
                <a:solidFill>
                  <a:srgbClr val="504C49"/>
                </a:solidFill>
                <a:latin typeface="Source Serif Pro" pitchFamily="34" charset="0"/>
                <a:ea typeface="Source Serif Pro" pitchFamily="34" charset="-122"/>
              </a:rPr>
              <a:t>організацію</a:t>
            </a:r>
            <a:endParaRPr lang="ru-UA" sz="2800" b="1" dirty="0">
              <a:solidFill>
                <a:srgbClr val="504C49"/>
              </a:solidFill>
              <a:latin typeface="Source Serif Pro" pitchFamily="34" charset="0"/>
              <a:ea typeface="Source Serif Pro"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Shape 389"/>
        <p:cNvGrpSpPr/>
        <p:nvPr/>
      </p:nvGrpSpPr>
      <p:grpSpPr>
        <a:xfrm>
          <a:off x="0" y="0"/>
          <a:ext cx="0" cy="0"/>
          <a:chOff x="0" y="0"/>
          <a:chExt cx="0" cy="0"/>
        </a:xfrm>
      </p:grpSpPr>
      <p:grpSp>
        <p:nvGrpSpPr>
          <p:cNvPr id="390" name="Google Shape;390;p26"/>
          <p:cNvGrpSpPr/>
          <p:nvPr/>
        </p:nvGrpSpPr>
        <p:grpSpPr>
          <a:xfrm rot="4094960">
            <a:off x="7354932" y="-6186971"/>
            <a:ext cx="54898" cy="18786249"/>
            <a:chOff x="0" y="-47625"/>
            <a:chExt cx="18073" cy="6184773"/>
          </a:xfrm>
          <a:solidFill>
            <a:srgbClr val="DE92DC"/>
          </a:solidFill>
        </p:grpSpPr>
        <p:sp>
          <p:nvSpPr>
            <p:cNvPr id="391" name="Google Shape;391;p26"/>
            <p:cNvSpPr/>
            <p:nvPr/>
          </p:nvSpPr>
          <p:spPr>
            <a:xfrm>
              <a:off x="0" y="0"/>
              <a:ext cx="18073" cy="6137148"/>
            </a:xfrm>
            <a:custGeom>
              <a:avLst/>
              <a:gdLst/>
              <a:ahLst/>
              <a:cxnLst/>
              <a:rect l="l" t="t" r="r" b="b"/>
              <a:pathLst>
                <a:path w="18073" h="6137148" extrusionOk="0">
                  <a:moveTo>
                    <a:pt x="0" y="0"/>
                  </a:moveTo>
                  <a:lnTo>
                    <a:pt x="18073" y="0"/>
                  </a:lnTo>
                  <a:lnTo>
                    <a:pt x="18073" y="6137148"/>
                  </a:lnTo>
                  <a:lnTo>
                    <a:pt x="0" y="6137148"/>
                  </a:lnTo>
                  <a:close/>
                </a:path>
              </a:pathLst>
            </a:custGeom>
            <a:grpFill/>
            <a:ln>
              <a:noFill/>
            </a:ln>
          </p:spPr>
        </p:sp>
        <p:sp>
          <p:nvSpPr>
            <p:cNvPr id="392" name="Google Shape;392;p26"/>
            <p:cNvSpPr txBox="1"/>
            <p:nvPr/>
          </p:nvSpPr>
          <p:spPr>
            <a:xfrm>
              <a:off x="0" y="-47625"/>
              <a:ext cx="18073" cy="6184773"/>
            </a:xfrm>
            <a:prstGeom prst="rect">
              <a:avLst/>
            </a:prstGeom>
            <a:grpFill/>
            <a:ln>
              <a:noFill/>
            </a:ln>
          </p:spPr>
          <p:txBody>
            <a:bodyPr spcFirstLastPara="1" wrap="square" lIns="40640" tIns="40640" rIns="40640" bIns="40640" anchor="ctr" anchorCtr="0">
              <a:noAutofit/>
            </a:bodyPr>
            <a:lstStyle/>
            <a:p>
              <a:pPr algn="ctr">
                <a:lnSpc>
                  <a:spcPct val="140000"/>
                </a:lnSpc>
              </a:pPr>
              <a:endParaRPr sz="1440">
                <a:solidFill>
                  <a:schemeClr val="dk1"/>
                </a:solidFill>
                <a:latin typeface="Calibri"/>
                <a:ea typeface="Calibri"/>
                <a:cs typeface="Calibri"/>
                <a:sym typeface="Calibri"/>
              </a:endParaRPr>
            </a:p>
          </p:txBody>
        </p:sp>
      </p:grpSp>
      <p:sp>
        <p:nvSpPr>
          <p:cNvPr id="394" name="Google Shape;394;p26"/>
          <p:cNvSpPr txBox="1"/>
          <p:nvPr/>
        </p:nvSpPr>
        <p:spPr>
          <a:xfrm>
            <a:off x="110615" y="6798831"/>
            <a:ext cx="3673022" cy="830997"/>
          </a:xfrm>
          <a:prstGeom prst="rect">
            <a:avLst/>
          </a:prstGeom>
          <a:noFill/>
          <a:ln>
            <a:noFill/>
          </a:ln>
        </p:spPr>
        <p:txBody>
          <a:bodyPr spcFirstLastPara="1" wrap="square" lIns="0" tIns="0" rIns="0" bIns="0" anchor="t" anchorCtr="0">
            <a:spAutoFit/>
          </a:bodyPr>
          <a:lstStyle/>
          <a:p>
            <a:pPr algn="ctr"/>
            <a:r>
              <a:rPr lang="ru-RU" dirty="0" err="1">
                <a:solidFill>
                  <a:srgbClr val="504C49"/>
                </a:solidFill>
                <a:latin typeface="Source Serif Pro" pitchFamily="34" charset="0"/>
                <a:ea typeface="Source Serif Pro" pitchFamily="34" charset="-122"/>
                <a:sym typeface="Lato"/>
              </a:rPr>
              <a:t>зовнішня</a:t>
            </a:r>
            <a:r>
              <a:rPr lang="ru-RU" dirty="0">
                <a:solidFill>
                  <a:srgbClr val="504C49"/>
                </a:solidFill>
                <a:latin typeface="Source Serif Pro" pitchFamily="34" charset="0"/>
                <a:ea typeface="Source Serif Pro" pitchFamily="34" charset="-122"/>
                <a:sym typeface="Lato"/>
              </a:rPr>
              <a:t> </a:t>
            </a:r>
            <a:r>
              <a:rPr lang="ru-RU" dirty="0" err="1">
                <a:solidFill>
                  <a:srgbClr val="504C49"/>
                </a:solidFill>
                <a:latin typeface="Source Serif Pro" pitchFamily="34" charset="0"/>
                <a:ea typeface="Source Serif Pro" pitchFamily="34" charset="-122"/>
                <a:sym typeface="Lato"/>
              </a:rPr>
              <a:t>переорієнтація</a:t>
            </a:r>
            <a:r>
              <a:rPr lang="ru-RU" dirty="0">
                <a:solidFill>
                  <a:srgbClr val="504C49"/>
                </a:solidFill>
                <a:latin typeface="Source Serif Pro" pitchFamily="34" charset="0"/>
                <a:ea typeface="Source Serif Pro" pitchFamily="34" charset="-122"/>
                <a:sym typeface="Lato"/>
              </a:rPr>
              <a:t>, коли </a:t>
            </a:r>
            <a:r>
              <a:rPr lang="ru-RU" dirty="0" err="1">
                <a:solidFill>
                  <a:srgbClr val="504C49"/>
                </a:solidFill>
                <a:latin typeface="Source Serif Pro" pitchFamily="34" charset="0"/>
                <a:ea typeface="Source Serif Pro" pitchFamily="34" charset="-122"/>
                <a:sym typeface="Lato"/>
              </a:rPr>
              <a:t>працівник</a:t>
            </a:r>
            <a:r>
              <a:rPr lang="ru-RU" dirty="0">
                <a:solidFill>
                  <a:srgbClr val="504C49"/>
                </a:solidFill>
                <a:latin typeface="Source Serif Pro" pitchFamily="34" charset="0"/>
                <a:ea typeface="Source Serif Pro" pitchFamily="34" charset="-122"/>
                <a:sym typeface="Lato"/>
              </a:rPr>
              <a:t> не </a:t>
            </a:r>
            <a:r>
              <a:rPr lang="ru-RU" dirty="0" err="1">
                <a:solidFill>
                  <a:srgbClr val="504C49"/>
                </a:solidFill>
                <a:latin typeface="Source Serif Pro" pitchFamily="34" charset="0"/>
                <a:ea typeface="Source Serif Pro" pitchFamily="34" charset="-122"/>
                <a:sym typeface="Lato"/>
              </a:rPr>
              <a:t>визнає</a:t>
            </a:r>
            <a:r>
              <a:rPr lang="ru-RU" dirty="0">
                <a:solidFill>
                  <a:srgbClr val="504C49"/>
                </a:solidFill>
                <a:latin typeface="Source Serif Pro" pitchFamily="34" charset="0"/>
                <a:ea typeface="Source Serif Pro" pitchFamily="34" charset="-122"/>
                <a:sym typeface="Lato"/>
              </a:rPr>
              <a:t> </a:t>
            </a:r>
            <a:r>
              <a:rPr lang="ru-RU" dirty="0" err="1">
                <a:solidFill>
                  <a:srgbClr val="504C49"/>
                </a:solidFill>
                <a:latin typeface="Source Serif Pro" pitchFamily="34" charset="0"/>
                <a:ea typeface="Source Serif Pro" pitchFamily="34" charset="-122"/>
                <a:sym typeface="Lato"/>
              </a:rPr>
              <a:t>ціннісних</a:t>
            </a:r>
            <a:endParaRPr lang="ru-RU" dirty="0">
              <a:solidFill>
                <a:srgbClr val="504C49"/>
              </a:solidFill>
              <a:latin typeface="Source Serif Pro" pitchFamily="34" charset="0"/>
              <a:ea typeface="Source Serif Pro" pitchFamily="34" charset="-122"/>
              <a:sym typeface="Lato"/>
            </a:endParaRPr>
          </a:p>
          <a:p>
            <a:pPr algn="ctr"/>
            <a:r>
              <a:rPr lang="ru-RU" dirty="0" err="1">
                <a:solidFill>
                  <a:srgbClr val="504C49"/>
                </a:solidFill>
                <a:latin typeface="Source Serif Pro" pitchFamily="34" charset="0"/>
                <a:ea typeface="Source Serif Pro" pitchFamily="34" charset="-122"/>
                <a:sym typeface="Lato"/>
              </a:rPr>
              <a:t>орієнтацій</a:t>
            </a:r>
            <a:r>
              <a:rPr lang="ru-RU" dirty="0">
                <a:solidFill>
                  <a:srgbClr val="504C49"/>
                </a:solidFill>
                <a:latin typeface="Source Serif Pro" pitchFamily="34" charset="0"/>
                <a:ea typeface="Source Serif Pro" pitchFamily="34" charset="-122"/>
                <a:sym typeface="Lato"/>
              </a:rPr>
              <a:t> </a:t>
            </a:r>
            <a:r>
              <a:rPr lang="ru-RU" dirty="0" err="1">
                <a:solidFill>
                  <a:srgbClr val="504C49"/>
                </a:solidFill>
                <a:latin typeface="Source Serif Pro" pitchFamily="34" charset="0"/>
                <a:ea typeface="Source Serif Pro" pitchFamily="34" charset="-122"/>
                <a:sym typeface="Lato"/>
              </a:rPr>
              <a:t>даного</a:t>
            </a:r>
            <a:r>
              <a:rPr lang="ru-RU" dirty="0">
                <a:solidFill>
                  <a:srgbClr val="504C49"/>
                </a:solidFill>
                <a:latin typeface="Source Serif Pro" pitchFamily="34" charset="0"/>
                <a:ea typeface="Source Serif Pro" pitchFamily="34" charset="-122"/>
                <a:sym typeface="Lato"/>
              </a:rPr>
              <a:t> </a:t>
            </a:r>
            <a:r>
              <a:rPr lang="ru-RU" dirty="0" err="1">
                <a:solidFill>
                  <a:srgbClr val="504C49"/>
                </a:solidFill>
                <a:latin typeface="Source Serif Pro" pitchFamily="34" charset="0"/>
                <a:ea typeface="Source Serif Pro" pitchFamily="34" charset="-122"/>
                <a:sym typeface="Lato"/>
              </a:rPr>
              <a:t>колективу</a:t>
            </a:r>
            <a:endParaRPr dirty="0">
              <a:solidFill>
                <a:srgbClr val="504C49"/>
              </a:solidFill>
              <a:latin typeface="Source Serif Pro" pitchFamily="34" charset="0"/>
              <a:ea typeface="Source Serif Pro" pitchFamily="34" charset="-122"/>
            </a:endParaRPr>
          </a:p>
        </p:txBody>
      </p:sp>
      <p:grpSp>
        <p:nvGrpSpPr>
          <p:cNvPr id="395" name="Google Shape;395;p26"/>
          <p:cNvGrpSpPr/>
          <p:nvPr/>
        </p:nvGrpSpPr>
        <p:grpSpPr>
          <a:xfrm>
            <a:off x="666475" y="5147513"/>
            <a:ext cx="1110290" cy="1110290"/>
            <a:chOff x="0" y="0"/>
            <a:chExt cx="812800" cy="812800"/>
          </a:xfrm>
          <a:solidFill>
            <a:srgbClr val="DE92DC"/>
          </a:solidFill>
        </p:grpSpPr>
        <p:sp>
          <p:nvSpPr>
            <p:cNvPr id="396" name="Google Shape;396;p26"/>
            <p:cNvSpPr/>
            <p:nvPr/>
          </p:nvSpPr>
          <p:spPr>
            <a:xfrm>
              <a:off x="0" y="0"/>
              <a:ext cx="812800" cy="812800"/>
            </a:xfrm>
            <a:custGeom>
              <a:avLst/>
              <a:gdLst/>
              <a:ahLst/>
              <a:cxnLst/>
              <a:rect l="l" t="t" r="r" b="b"/>
              <a:pathLst>
                <a:path w="812800" h="812800" extrusionOk="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grpFill/>
            <a:ln>
              <a:noFill/>
            </a:ln>
          </p:spPr>
          <p:txBody>
            <a:bodyPr spcFirstLastPara="1" wrap="square" lIns="73140" tIns="73140" rIns="73140" bIns="73140" anchor="ctr" anchorCtr="0">
              <a:noAutofit/>
            </a:bodyPr>
            <a:lstStyle/>
            <a:p>
              <a:endParaRPr sz="1440"/>
            </a:p>
          </p:txBody>
        </p:sp>
        <p:sp>
          <p:nvSpPr>
            <p:cNvPr id="397" name="Google Shape;397;p26"/>
            <p:cNvSpPr txBox="1"/>
            <p:nvPr/>
          </p:nvSpPr>
          <p:spPr>
            <a:xfrm>
              <a:off x="76200" y="28575"/>
              <a:ext cx="660400" cy="708025"/>
            </a:xfrm>
            <a:prstGeom prst="rect">
              <a:avLst/>
            </a:prstGeom>
            <a:grpFill/>
            <a:ln>
              <a:noFill/>
            </a:ln>
          </p:spPr>
          <p:txBody>
            <a:bodyPr spcFirstLastPara="1" wrap="square" lIns="40640" tIns="40640" rIns="40640" bIns="40640" anchor="ctr" anchorCtr="0">
              <a:noAutofit/>
            </a:bodyPr>
            <a:lstStyle/>
            <a:p>
              <a:pPr algn="ctr">
                <a:lnSpc>
                  <a:spcPct val="140000"/>
                </a:lnSpc>
              </a:pPr>
              <a:endParaRPr sz="1440">
                <a:solidFill>
                  <a:schemeClr val="dk1"/>
                </a:solidFill>
                <a:latin typeface="Calibri"/>
                <a:ea typeface="Calibri"/>
                <a:cs typeface="Calibri"/>
                <a:sym typeface="Calibri"/>
              </a:endParaRPr>
            </a:p>
          </p:txBody>
        </p:sp>
      </p:grpSp>
      <p:sp>
        <p:nvSpPr>
          <p:cNvPr id="398" name="Google Shape;398;p26"/>
          <p:cNvSpPr txBox="1"/>
          <p:nvPr/>
        </p:nvSpPr>
        <p:spPr>
          <a:xfrm>
            <a:off x="486602" y="5482600"/>
            <a:ext cx="1470000" cy="512128"/>
          </a:xfrm>
          <a:prstGeom prst="rect">
            <a:avLst/>
          </a:prstGeom>
          <a:noFill/>
          <a:ln>
            <a:noFill/>
          </a:ln>
        </p:spPr>
        <p:txBody>
          <a:bodyPr spcFirstLastPara="1" wrap="square" lIns="0" tIns="0" rIns="0" bIns="0" anchor="t" anchorCtr="0">
            <a:spAutoFit/>
          </a:bodyPr>
          <a:lstStyle/>
          <a:p>
            <a:pPr algn="ctr">
              <a:lnSpc>
                <a:spcPct val="130031"/>
              </a:lnSpc>
            </a:pPr>
            <a:r>
              <a:rPr lang="uk-UA" sz="2560" b="1" dirty="0">
                <a:solidFill>
                  <a:srgbClr val="FFFFFF"/>
                </a:solidFill>
                <a:latin typeface="Lato"/>
                <a:ea typeface="Lato"/>
                <a:cs typeface="Lato"/>
                <a:sym typeface="Lato"/>
              </a:rPr>
              <a:t>1</a:t>
            </a:r>
            <a:endParaRPr sz="1440" dirty="0"/>
          </a:p>
        </p:txBody>
      </p:sp>
      <p:grpSp>
        <p:nvGrpSpPr>
          <p:cNvPr id="400" name="Google Shape;400;p26"/>
          <p:cNvGrpSpPr/>
          <p:nvPr/>
        </p:nvGrpSpPr>
        <p:grpSpPr>
          <a:xfrm>
            <a:off x="3581552" y="3965637"/>
            <a:ext cx="1110289" cy="1110290"/>
            <a:chOff x="0" y="0"/>
            <a:chExt cx="812800" cy="812800"/>
          </a:xfrm>
          <a:solidFill>
            <a:srgbClr val="DE92DC"/>
          </a:solidFill>
        </p:grpSpPr>
        <p:sp>
          <p:nvSpPr>
            <p:cNvPr id="401" name="Google Shape;401;p26"/>
            <p:cNvSpPr/>
            <p:nvPr/>
          </p:nvSpPr>
          <p:spPr>
            <a:xfrm>
              <a:off x="0" y="0"/>
              <a:ext cx="812800" cy="812800"/>
            </a:xfrm>
            <a:custGeom>
              <a:avLst/>
              <a:gdLst/>
              <a:ahLst/>
              <a:cxnLst/>
              <a:rect l="l" t="t" r="r" b="b"/>
              <a:pathLst>
                <a:path w="812800" h="812800" extrusionOk="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grpFill/>
            <a:ln>
              <a:noFill/>
            </a:ln>
          </p:spPr>
          <p:txBody>
            <a:bodyPr spcFirstLastPara="1" wrap="square" lIns="73140" tIns="73140" rIns="73140" bIns="73140" anchor="ctr" anchorCtr="0">
              <a:noAutofit/>
            </a:bodyPr>
            <a:lstStyle/>
            <a:p>
              <a:endParaRPr sz="1440"/>
            </a:p>
          </p:txBody>
        </p:sp>
        <p:sp>
          <p:nvSpPr>
            <p:cNvPr id="402" name="Google Shape;402;p26"/>
            <p:cNvSpPr txBox="1"/>
            <p:nvPr/>
          </p:nvSpPr>
          <p:spPr>
            <a:xfrm>
              <a:off x="76200" y="28575"/>
              <a:ext cx="660400" cy="708025"/>
            </a:xfrm>
            <a:prstGeom prst="rect">
              <a:avLst/>
            </a:prstGeom>
            <a:grpFill/>
            <a:ln>
              <a:noFill/>
            </a:ln>
          </p:spPr>
          <p:txBody>
            <a:bodyPr spcFirstLastPara="1" wrap="square" lIns="40640" tIns="40640" rIns="40640" bIns="40640" anchor="ctr" anchorCtr="0">
              <a:noAutofit/>
            </a:bodyPr>
            <a:lstStyle/>
            <a:p>
              <a:pPr algn="ctr">
                <a:lnSpc>
                  <a:spcPct val="140000"/>
                </a:lnSpc>
              </a:pPr>
              <a:endParaRPr sz="1440">
                <a:solidFill>
                  <a:schemeClr val="dk1"/>
                </a:solidFill>
                <a:latin typeface="Calibri"/>
                <a:ea typeface="Calibri"/>
                <a:cs typeface="Calibri"/>
                <a:sym typeface="Calibri"/>
              </a:endParaRPr>
            </a:p>
          </p:txBody>
        </p:sp>
      </p:grpSp>
      <p:sp>
        <p:nvSpPr>
          <p:cNvPr id="403" name="Google Shape;403;p26"/>
          <p:cNvSpPr txBox="1"/>
          <p:nvPr/>
        </p:nvSpPr>
        <p:spPr>
          <a:xfrm>
            <a:off x="3401678" y="4300723"/>
            <a:ext cx="1470000" cy="512128"/>
          </a:xfrm>
          <a:prstGeom prst="rect">
            <a:avLst/>
          </a:prstGeom>
          <a:noFill/>
          <a:ln>
            <a:noFill/>
          </a:ln>
        </p:spPr>
        <p:txBody>
          <a:bodyPr spcFirstLastPara="1" wrap="square" lIns="0" tIns="0" rIns="0" bIns="0" anchor="t" anchorCtr="0">
            <a:spAutoFit/>
          </a:bodyPr>
          <a:lstStyle/>
          <a:p>
            <a:pPr algn="ctr">
              <a:lnSpc>
                <a:spcPct val="130031"/>
              </a:lnSpc>
            </a:pPr>
            <a:r>
              <a:rPr lang="en-US" sz="2560" b="1" dirty="0">
                <a:solidFill>
                  <a:srgbClr val="FFFFFF"/>
                </a:solidFill>
                <a:latin typeface="Lato"/>
                <a:ea typeface="Lato"/>
                <a:cs typeface="Lato"/>
                <a:sym typeface="Lato"/>
              </a:rPr>
              <a:t>2</a:t>
            </a:r>
            <a:endParaRPr sz="1440" dirty="0"/>
          </a:p>
        </p:txBody>
      </p:sp>
      <p:sp>
        <p:nvSpPr>
          <p:cNvPr id="404" name="Google Shape;404;p26"/>
          <p:cNvSpPr txBox="1"/>
          <p:nvPr/>
        </p:nvSpPr>
        <p:spPr>
          <a:xfrm>
            <a:off x="5402999" y="3857804"/>
            <a:ext cx="3487128" cy="1329595"/>
          </a:xfrm>
          <a:prstGeom prst="rect">
            <a:avLst/>
          </a:prstGeom>
          <a:noFill/>
          <a:ln>
            <a:noFill/>
          </a:ln>
        </p:spPr>
        <p:txBody>
          <a:bodyPr spcFirstLastPara="1" wrap="square" lIns="0" tIns="0" rIns="0" bIns="0" anchor="t" anchorCtr="0">
            <a:spAutoFit/>
          </a:bodyPr>
          <a:lstStyle/>
          <a:p>
            <a:pPr algn="ctr">
              <a:lnSpc>
                <a:spcPct val="120000"/>
              </a:lnSpc>
            </a:pPr>
            <a:r>
              <a:rPr lang="ru-RU" dirty="0" err="1">
                <a:solidFill>
                  <a:srgbClr val="504C49"/>
                </a:solidFill>
                <a:latin typeface="Source Serif Pro" pitchFamily="34" charset="0"/>
                <a:ea typeface="Source Serif Pro" pitchFamily="34" charset="-122"/>
                <a:sym typeface="Lato"/>
              </a:rPr>
              <a:t>особистість</a:t>
            </a:r>
            <a:r>
              <a:rPr lang="ru-RU" dirty="0">
                <a:solidFill>
                  <a:srgbClr val="504C49"/>
                </a:solidFill>
                <a:latin typeface="Source Serif Pro" pitchFamily="34" charset="0"/>
                <a:ea typeface="Source Serif Pro" pitchFamily="34" charset="-122"/>
                <a:sym typeface="Lato"/>
              </a:rPr>
              <a:t> </a:t>
            </a:r>
            <a:r>
              <a:rPr lang="ru-RU" dirty="0" err="1">
                <a:solidFill>
                  <a:srgbClr val="504C49"/>
                </a:solidFill>
                <a:latin typeface="Source Serif Pro" pitchFamily="34" charset="0"/>
                <a:ea typeface="Source Serif Pro" pitchFamily="34" charset="-122"/>
                <a:sym typeface="Lato"/>
              </a:rPr>
              <a:t>приймає</a:t>
            </a:r>
            <a:r>
              <a:rPr lang="ru-RU" dirty="0">
                <a:solidFill>
                  <a:srgbClr val="504C49"/>
                </a:solidFill>
                <a:latin typeface="Source Serif Pro" pitchFamily="34" charset="0"/>
                <a:ea typeface="Source Serif Pro" pitchFamily="34" charset="-122"/>
                <a:sym typeface="Lato"/>
              </a:rPr>
              <a:t> систему </a:t>
            </a:r>
            <a:r>
              <a:rPr lang="ru-RU" dirty="0" err="1">
                <a:solidFill>
                  <a:srgbClr val="504C49"/>
                </a:solidFill>
                <a:latin typeface="Source Serif Pro" pitchFamily="34" charset="0"/>
                <a:ea typeface="Source Serif Pro" pitchFamily="34" charset="-122"/>
                <a:sym typeface="Lato"/>
              </a:rPr>
              <a:t>цінностей</a:t>
            </a:r>
            <a:r>
              <a:rPr lang="ru-RU" dirty="0">
                <a:solidFill>
                  <a:srgbClr val="504C49"/>
                </a:solidFill>
                <a:latin typeface="Source Serif Pro" pitchFamily="34" charset="0"/>
                <a:ea typeface="Source Serif Pro" pitchFamily="34" charset="-122"/>
                <a:sym typeface="Lato"/>
              </a:rPr>
              <a:t> </a:t>
            </a:r>
            <a:r>
              <a:rPr lang="ru-RU" dirty="0" err="1">
                <a:solidFill>
                  <a:srgbClr val="504C49"/>
                </a:solidFill>
                <a:latin typeface="Source Serif Pro" pitchFamily="34" charset="0"/>
                <a:ea typeface="Source Serif Pro" pitchFamily="34" charset="-122"/>
                <a:sym typeface="Lato"/>
              </a:rPr>
              <a:t>колективу</a:t>
            </a:r>
            <a:r>
              <a:rPr lang="ru-RU" dirty="0">
                <a:solidFill>
                  <a:srgbClr val="504C49"/>
                </a:solidFill>
                <a:latin typeface="Source Serif Pro" pitchFamily="34" charset="0"/>
                <a:ea typeface="Source Serif Pro" pitchFamily="34" charset="-122"/>
                <a:sym typeface="Lato"/>
              </a:rPr>
              <a:t>, </a:t>
            </a:r>
            <a:r>
              <a:rPr lang="ru-RU" dirty="0" err="1">
                <a:solidFill>
                  <a:srgbClr val="504C49"/>
                </a:solidFill>
                <a:latin typeface="Source Serif Pro" pitchFamily="34" charset="0"/>
                <a:ea typeface="Source Serif Pro" pitchFamily="34" charset="-122"/>
                <a:sym typeface="Lato"/>
              </a:rPr>
              <a:t>який</a:t>
            </a:r>
            <a:r>
              <a:rPr lang="ru-RU" dirty="0">
                <a:solidFill>
                  <a:srgbClr val="504C49"/>
                </a:solidFill>
                <a:latin typeface="Source Serif Pro" pitchFamily="34" charset="0"/>
                <a:ea typeface="Source Serif Pro" pitchFamily="34" charset="-122"/>
                <a:sym typeface="Lato"/>
              </a:rPr>
              <a:t> </a:t>
            </a:r>
            <a:r>
              <a:rPr lang="ru-RU" dirty="0" err="1">
                <a:solidFill>
                  <a:srgbClr val="504C49"/>
                </a:solidFill>
                <a:latin typeface="Source Serif Pro" pitchFamily="34" charset="0"/>
                <a:ea typeface="Source Serif Pro" pitchFamily="34" charset="-122"/>
                <a:sym typeface="Lato"/>
              </a:rPr>
              <a:t>теж</a:t>
            </a:r>
            <a:r>
              <a:rPr lang="ru-RU" dirty="0">
                <a:solidFill>
                  <a:srgbClr val="504C49"/>
                </a:solidFill>
                <a:latin typeface="Source Serif Pro" pitchFamily="34" charset="0"/>
                <a:ea typeface="Source Serif Pro" pitchFamily="34" charset="-122"/>
                <a:sym typeface="Lato"/>
              </a:rPr>
              <a:t> </a:t>
            </a:r>
            <a:r>
              <a:rPr lang="ru-RU" dirty="0" err="1">
                <a:solidFill>
                  <a:srgbClr val="504C49"/>
                </a:solidFill>
                <a:latin typeface="Source Serif Pro" pitchFamily="34" charset="0"/>
                <a:ea typeface="Source Serif Pro" pitchFamily="34" charset="-122"/>
                <a:sym typeface="Lato"/>
              </a:rPr>
              <a:t>під</a:t>
            </a:r>
            <a:r>
              <a:rPr lang="ru-RU" dirty="0">
                <a:solidFill>
                  <a:srgbClr val="504C49"/>
                </a:solidFill>
                <a:latin typeface="Source Serif Pro" pitchFamily="34" charset="0"/>
                <a:ea typeface="Source Serif Pro" pitchFamily="34" charset="-122"/>
                <a:sym typeface="Lato"/>
              </a:rPr>
              <a:t> </a:t>
            </a:r>
            <a:r>
              <a:rPr lang="ru-RU" dirty="0" err="1">
                <a:solidFill>
                  <a:srgbClr val="504C49"/>
                </a:solidFill>
                <a:latin typeface="Source Serif Pro" pitchFamily="34" charset="0"/>
                <a:ea typeface="Source Serif Pro" pitchFamily="34" charset="-122"/>
                <a:sym typeface="Lato"/>
              </a:rPr>
              <a:t>її</a:t>
            </a:r>
            <a:r>
              <a:rPr lang="ru-RU" dirty="0">
                <a:solidFill>
                  <a:srgbClr val="504C49"/>
                </a:solidFill>
                <a:latin typeface="Source Serif Pro" pitchFamily="34" charset="0"/>
                <a:ea typeface="Source Serif Pro" pitchFamily="34" charset="-122"/>
                <a:sym typeface="Lato"/>
              </a:rPr>
              <a:t> </a:t>
            </a:r>
            <a:r>
              <a:rPr lang="ru-RU" dirty="0" err="1">
                <a:solidFill>
                  <a:srgbClr val="504C49"/>
                </a:solidFill>
                <a:latin typeface="Source Serif Pro" pitchFamily="34" charset="0"/>
                <a:ea typeface="Source Serif Pro" pitchFamily="34" charset="-122"/>
                <a:sym typeface="Lato"/>
              </a:rPr>
              <a:t>впливом</a:t>
            </a:r>
            <a:endParaRPr lang="ru-RU" dirty="0">
              <a:solidFill>
                <a:srgbClr val="504C49"/>
              </a:solidFill>
              <a:latin typeface="Source Serif Pro" pitchFamily="34" charset="0"/>
              <a:ea typeface="Source Serif Pro" pitchFamily="34" charset="-122"/>
              <a:sym typeface="Lato"/>
            </a:endParaRPr>
          </a:p>
          <a:p>
            <a:pPr algn="ctr">
              <a:lnSpc>
                <a:spcPct val="120000"/>
              </a:lnSpc>
            </a:pPr>
            <a:r>
              <a:rPr lang="ru-RU" dirty="0" err="1">
                <a:solidFill>
                  <a:srgbClr val="504C49"/>
                </a:solidFill>
                <a:latin typeface="Source Serif Pro" pitchFamily="34" charset="0"/>
                <a:ea typeface="Source Serif Pro" pitchFamily="34" charset="-122"/>
                <a:sym typeface="Lato"/>
              </a:rPr>
              <a:t>змінює</a:t>
            </a:r>
            <a:r>
              <a:rPr lang="ru-RU" dirty="0">
                <a:solidFill>
                  <a:srgbClr val="504C49"/>
                </a:solidFill>
                <a:latin typeface="Source Serif Pro" pitchFamily="34" charset="0"/>
                <a:ea typeface="Source Serif Pro" pitchFamily="34" charset="-122"/>
                <a:sym typeface="Lato"/>
              </a:rPr>
              <a:t> свою систему </a:t>
            </a:r>
            <a:r>
              <a:rPr lang="ru-RU" dirty="0" err="1">
                <a:solidFill>
                  <a:srgbClr val="504C49"/>
                </a:solidFill>
                <a:latin typeface="Source Serif Pro" pitchFamily="34" charset="0"/>
                <a:ea typeface="Source Serif Pro" pitchFamily="34" charset="-122"/>
                <a:sym typeface="Lato"/>
              </a:rPr>
              <a:t>цінностей</a:t>
            </a:r>
            <a:endParaRPr dirty="0">
              <a:solidFill>
                <a:srgbClr val="504C49"/>
              </a:solidFill>
              <a:latin typeface="Source Serif Pro" pitchFamily="34" charset="0"/>
              <a:ea typeface="Source Serif Pro" pitchFamily="34" charset="-122"/>
            </a:endParaRPr>
          </a:p>
        </p:txBody>
      </p:sp>
      <p:grpSp>
        <p:nvGrpSpPr>
          <p:cNvPr id="405" name="Google Shape;405;p26"/>
          <p:cNvGrpSpPr/>
          <p:nvPr/>
        </p:nvGrpSpPr>
        <p:grpSpPr>
          <a:xfrm>
            <a:off x="6496626" y="2783760"/>
            <a:ext cx="1110290" cy="1110290"/>
            <a:chOff x="0" y="0"/>
            <a:chExt cx="812800" cy="812800"/>
          </a:xfrm>
          <a:solidFill>
            <a:srgbClr val="DE92DC"/>
          </a:solidFill>
        </p:grpSpPr>
        <p:sp>
          <p:nvSpPr>
            <p:cNvPr id="406" name="Google Shape;406;p26"/>
            <p:cNvSpPr/>
            <p:nvPr/>
          </p:nvSpPr>
          <p:spPr>
            <a:xfrm>
              <a:off x="0" y="0"/>
              <a:ext cx="812800" cy="812800"/>
            </a:xfrm>
            <a:custGeom>
              <a:avLst/>
              <a:gdLst/>
              <a:ahLst/>
              <a:cxnLst/>
              <a:rect l="l" t="t" r="r" b="b"/>
              <a:pathLst>
                <a:path w="812800" h="812800" extrusionOk="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grpFill/>
            <a:ln>
              <a:noFill/>
            </a:ln>
          </p:spPr>
          <p:txBody>
            <a:bodyPr spcFirstLastPara="1" wrap="square" lIns="73140" tIns="73140" rIns="73140" bIns="73140" anchor="ctr" anchorCtr="0">
              <a:noAutofit/>
            </a:bodyPr>
            <a:lstStyle/>
            <a:p>
              <a:endParaRPr sz="1440"/>
            </a:p>
          </p:txBody>
        </p:sp>
        <p:sp>
          <p:nvSpPr>
            <p:cNvPr id="407" name="Google Shape;407;p26"/>
            <p:cNvSpPr txBox="1"/>
            <p:nvPr/>
          </p:nvSpPr>
          <p:spPr>
            <a:xfrm>
              <a:off x="76200" y="28575"/>
              <a:ext cx="660400" cy="708025"/>
            </a:xfrm>
            <a:prstGeom prst="rect">
              <a:avLst/>
            </a:prstGeom>
            <a:grpFill/>
            <a:ln>
              <a:noFill/>
            </a:ln>
          </p:spPr>
          <p:txBody>
            <a:bodyPr spcFirstLastPara="1" wrap="square" lIns="40640" tIns="40640" rIns="40640" bIns="40640" anchor="ctr" anchorCtr="0">
              <a:noAutofit/>
            </a:bodyPr>
            <a:lstStyle/>
            <a:p>
              <a:pPr algn="ctr">
                <a:lnSpc>
                  <a:spcPct val="140000"/>
                </a:lnSpc>
              </a:pPr>
              <a:endParaRPr sz="1440">
                <a:solidFill>
                  <a:schemeClr val="dk1"/>
                </a:solidFill>
                <a:latin typeface="Calibri"/>
                <a:ea typeface="Calibri"/>
                <a:cs typeface="Calibri"/>
                <a:sym typeface="Calibri"/>
              </a:endParaRPr>
            </a:p>
          </p:txBody>
        </p:sp>
      </p:grpSp>
      <p:sp>
        <p:nvSpPr>
          <p:cNvPr id="408" name="Google Shape;408;p26"/>
          <p:cNvSpPr txBox="1"/>
          <p:nvPr/>
        </p:nvSpPr>
        <p:spPr>
          <a:xfrm>
            <a:off x="6316753" y="3118847"/>
            <a:ext cx="1470000" cy="512128"/>
          </a:xfrm>
          <a:prstGeom prst="rect">
            <a:avLst/>
          </a:prstGeom>
          <a:noFill/>
          <a:ln>
            <a:noFill/>
          </a:ln>
        </p:spPr>
        <p:txBody>
          <a:bodyPr spcFirstLastPara="1" wrap="square" lIns="0" tIns="0" rIns="0" bIns="0" anchor="t" anchorCtr="0">
            <a:spAutoFit/>
          </a:bodyPr>
          <a:lstStyle/>
          <a:p>
            <a:pPr algn="ctr">
              <a:lnSpc>
                <a:spcPct val="130031"/>
              </a:lnSpc>
            </a:pPr>
            <a:r>
              <a:rPr lang="uk-UA" sz="2560" b="1" dirty="0">
                <a:solidFill>
                  <a:srgbClr val="FFFFFF"/>
                </a:solidFill>
                <a:latin typeface="Lato"/>
                <a:ea typeface="Lato"/>
                <a:cs typeface="Lato"/>
                <a:sym typeface="Lato"/>
              </a:rPr>
              <a:t>3</a:t>
            </a:r>
            <a:endParaRPr sz="1440" dirty="0"/>
          </a:p>
        </p:txBody>
      </p:sp>
      <p:sp>
        <p:nvSpPr>
          <p:cNvPr id="409" name="Google Shape;409;p26"/>
          <p:cNvSpPr txBox="1"/>
          <p:nvPr/>
        </p:nvSpPr>
        <p:spPr>
          <a:xfrm>
            <a:off x="5926005" y="180424"/>
            <a:ext cx="5691671" cy="1329595"/>
          </a:xfrm>
          <a:prstGeom prst="rect">
            <a:avLst/>
          </a:prstGeom>
          <a:noFill/>
          <a:ln>
            <a:noFill/>
          </a:ln>
        </p:spPr>
        <p:txBody>
          <a:bodyPr spcFirstLastPara="1" wrap="square" lIns="0" tIns="0" rIns="0" bIns="0" anchor="t" anchorCtr="0">
            <a:spAutoFit/>
          </a:bodyPr>
          <a:lstStyle/>
          <a:p>
            <a:pPr algn="ctr">
              <a:lnSpc>
                <a:spcPct val="120000"/>
              </a:lnSpc>
            </a:pPr>
            <a:r>
              <a:rPr lang="ru-RU" dirty="0" err="1">
                <a:solidFill>
                  <a:srgbClr val="504C49"/>
                </a:solidFill>
                <a:latin typeface="Source Serif Pro" pitchFamily="34" charset="0"/>
                <a:ea typeface="Source Serif Pro" pitchFamily="34" charset="-122"/>
              </a:rPr>
              <a:t>заключна</a:t>
            </a:r>
            <a:r>
              <a:rPr lang="ru-RU" dirty="0">
                <a:solidFill>
                  <a:srgbClr val="504C49"/>
                </a:solidFill>
                <a:latin typeface="Source Serif Pro" pitchFamily="34" charset="0"/>
                <a:ea typeface="Source Serif Pro" pitchFamily="34" charset="-122"/>
              </a:rPr>
              <a:t> форма </a:t>
            </a:r>
            <a:r>
              <a:rPr lang="ru-RU" dirty="0" err="1">
                <a:solidFill>
                  <a:srgbClr val="504C49"/>
                </a:solidFill>
                <a:latin typeface="Source Serif Pro" pitchFamily="34" charset="0"/>
                <a:ea typeface="Source Serif Pro" pitchFamily="34" charset="-122"/>
              </a:rPr>
              <a:t>адаптації</a:t>
            </a:r>
            <a:r>
              <a:rPr lang="ru-RU" dirty="0">
                <a:solidFill>
                  <a:srgbClr val="504C49"/>
                </a:solidFill>
                <a:latin typeface="Source Serif Pro" pitchFamily="34" charset="0"/>
                <a:ea typeface="Source Serif Pro" pitchFamily="34" charset="-122"/>
              </a:rPr>
              <a:t>. Коли </a:t>
            </a:r>
            <a:r>
              <a:rPr lang="ru-RU" dirty="0" err="1">
                <a:solidFill>
                  <a:srgbClr val="504C49"/>
                </a:solidFill>
                <a:latin typeface="Source Serif Pro" pitchFamily="34" charset="0"/>
                <a:ea typeface="Source Serif Pro" pitchFamily="34" charset="-122"/>
              </a:rPr>
              <a:t>особистість</a:t>
            </a:r>
            <a:r>
              <a:rPr lang="ru-RU" dirty="0">
                <a:solidFill>
                  <a:srgbClr val="504C49"/>
                </a:solidFill>
                <a:latin typeface="Source Serif Pro" pitchFamily="34" charset="0"/>
                <a:ea typeface="Source Serif Pro" pitchFamily="34" charset="-122"/>
              </a:rPr>
              <a:t> </a:t>
            </a:r>
            <a:r>
              <a:rPr lang="ru-RU" dirty="0" err="1">
                <a:solidFill>
                  <a:srgbClr val="504C49"/>
                </a:solidFill>
                <a:latin typeface="Source Serif Pro" pitchFamily="34" charset="0"/>
                <a:ea typeface="Source Serif Pro" pitchFamily="34" charset="-122"/>
              </a:rPr>
              <a:t>повністю</a:t>
            </a:r>
            <a:r>
              <a:rPr lang="ru-RU" dirty="0">
                <a:solidFill>
                  <a:srgbClr val="504C49"/>
                </a:solidFill>
                <a:latin typeface="Source Serif Pro" pitchFamily="34" charset="0"/>
                <a:ea typeface="Source Serif Pro" pitchFamily="34" charset="-122"/>
              </a:rPr>
              <a:t> </a:t>
            </a:r>
            <a:r>
              <a:rPr lang="ru-RU" dirty="0" err="1">
                <a:solidFill>
                  <a:srgbClr val="504C49"/>
                </a:solidFill>
                <a:latin typeface="Source Serif Pro" pitchFamily="34" charset="0"/>
                <a:ea typeface="Source Serif Pro" pitchFamily="34" charset="-122"/>
              </a:rPr>
              <a:t>внутрішньо</a:t>
            </a:r>
            <a:r>
              <a:rPr lang="ru-RU" dirty="0">
                <a:solidFill>
                  <a:srgbClr val="504C49"/>
                </a:solidFill>
                <a:latin typeface="Source Serif Pro" pitchFamily="34" charset="0"/>
                <a:ea typeface="Source Serif Pro" pitchFamily="34" charset="-122"/>
              </a:rPr>
              <a:t> </a:t>
            </a:r>
            <a:r>
              <a:rPr lang="ru-RU" dirty="0" err="1">
                <a:solidFill>
                  <a:srgbClr val="504C49"/>
                </a:solidFill>
                <a:latin typeface="Source Serif Pro" pitchFamily="34" charset="0"/>
                <a:ea typeface="Source Serif Pro" pitchFamily="34" charset="-122"/>
              </a:rPr>
              <a:t>приймає</a:t>
            </a:r>
            <a:r>
              <a:rPr lang="ru-RU" dirty="0">
                <a:solidFill>
                  <a:srgbClr val="504C49"/>
                </a:solidFill>
                <a:latin typeface="Source Serif Pro" pitchFamily="34" charset="0"/>
                <a:ea typeface="Source Serif Pro" pitchFamily="34" charset="-122"/>
              </a:rPr>
              <a:t> </a:t>
            </a:r>
            <a:r>
              <a:rPr lang="ru-RU" dirty="0" err="1">
                <a:solidFill>
                  <a:srgbClr val="504C49"/>
                </a:solidFill>
                <a:latin typeface="Source Serif Pro" pitchFamily="34" charset="0"/>
                <a:ea typeface="Source Serif Pro" pitchFamily="34" charset="-122"/>
              </a:rPr>
              <a:t>ціннісні</a:t>
            </a:r>
            <a:r>
              <a:rPr lang="ru-RU" dirty="0">
                <a:solidFill>
                  <a:srgbClr val="504C49"/>
                </a:solidFill>
                <a:latin typeface="Source Serif Pro" pitchFamily="34" charset="0"/>
                <a:ea typeface="Source Serif Pro" pitchFamily="34" charset="-122"/>
              </a:rPr>
              <a:t> </a:t>
            </a:r>
            <a:r>
              <a:rPr lang="ru-RU" dirty="0" err="1">
                <a:solidFill>
                  <a:srgbClr val="504C49"/>
                </a:solidFill>
                <a:latin typeface="Source Serif Pro" pitchFamily="34" charset="0"/>
                <a:ea typeface="Source Serif Pro" pitchFamily="34" charset="-122"/>
              </a:rPr>
              <a:t>орієнтації</a:t>
            </a:r>
            <a:r>
              <a:rPr lang="ru-RU" dirty="0">
                <a:solidFill>
                  <a:srgbClr val="504C49"/>
                </a:solidFill>
                <a:latin typeface="Source Serif Pro" pitchFamily="34" charset="0"/>
                <a:ea typeface="Source Serif Pro" pitchFamily="34" charset="-122"/>
              </a:rPr>
              <a:t>, </a:t>
            </a:r>
            <a:r>
              <a:rPr lang="ru-RU" dirty="0" err="1">
                <a:solidFill>
                  <a:srgbClr val="504C49"/>
                </a:solidFill>
                <a:latin typeface="Source Serif Pro" pitchFamily="34" charset="0"/>
                <a:ea typeface="Source Serif Pro" pitchFamily="34" charset="-122"/>
              </a:rPr>
              <a:t>норми</a:t>
            </a:r>
            <a:r>
              <a:rPr lang="ru-RU" dirty="0">
                <a:solidFill>
                  <a:srgbClr val="504C49"/>
                </a:solidFill>
                <a:latin typeface="Source Serif Pro" pitchFamily="34" charset="0"/>
                <a:ea typeface="Source Serif Pro" pitchFamily="34" charset="-122"/>
              </a:rPr>
              <a:t> </a:t>
            </a:r>
            <a:r>
              <a:rPr lang="ru-RU" dirty="0" err="1">
                <a:solidFill>
                  <a:srgbClr val="504C49"/>
                </a:solidFill>
                <a:latin typeface="Source Serif Pro" pitchFamily="34" charset="0"/>
                <a:ea typeface="Source Serif Pro" pitchFamily="34" charset="-122"/>
              </a:rPr>
              <a:t>колективу</a:t>
            </a:r>
            <a:r>
              <a:rPr lang="ru-RU" dirty="0">
                <a:solidFill>
                  <a:srgbClr val="504C49"/>
                </a:solidFill>
                <a:latin typeface="Source Serif Pro" pitchFamily="34" charset="0"/>
                <a:ea typeface="Source Serif Pro" pitchFamily="34" charset="-122"/>
              </a:rPr>
              <a:t> та </a:t>
            </a:r>
            <a:r>
              <a:rPr lang="ru-RU" dirty="0" err="1">
                <a:solidFill>
                  <a:srgbClr val="504C49"/>
                </a:solidFill>
                <a:latin typeface="Source Serif Pro" pitchFamily="34" charset="0"/>
                <a:ea typeface="Source Serif Pro" pitchFamily="34" charset="-122"/>
              </a:rPr>
              <a:t>цілком</a:t>
            </a:r>
            <a:r>
              <a:rPr lang="ru-RU" dirty="0">
                <a:solidFill>
                  <a:srgbClr val="504C49"/>
                </a:solidFill>
                <a:latin typeface="Source Serif Pro" pitchFamily="34" charset="0"/>
                <a:ea typeface="Source Serif Pro" pitchFamily="34" charset="-122"/>
              </a:rPr>
              <a:t> </a:t>
            </a:r>
            <a:r>
              <a:rPr lang="ru-RU" dirty="0" err="1">
                <a:solidFill>
                  <a:srgbClr val="504C49"/>
                </a:solidFill>
                <a:latin typeface="Source Serif Pro" pitchFamily="34" charset="0"/>
                <a:ea typeface="Source Serif Pro" pitchFamily="34" charset="-122"/>
              </a:rPr>
              <a:t>перебудовує</a:t>
            </a:r>
            <a:r>
              <a:rPr lang="ru-RU" dirty="0">
                <a:solidFill>
                  <a:srgbClr val="504C49"/>
                </a:solidFill>
                <a:latin typeface="Source Serif Pro" pitchFamily="34" charset="0"/>
                <a:ea typeface="Source Serif Pro" pitchFamily="34" charset="-122"/>
              </a:rPr>
              <a:t> свою </a:t>
            </a:r>
            <a:r>
              <a:rPr lang="ru-RU" dirty="0" err="1">
                <a:solidFill>
                  <a:srgbClr val="504C49"/>
                </a:solidFill>
                <a:latin typeface="Source Serif Pro" pitchFamily="34" charset="0"/>
                <a:ea typeface="Source Serif Pro" pitchFamily="34" charset="-122"/>
              </a:rPr>
              <a:t>психологію</a:t>
            </a:r>
            <a:r>
              <a:rPr lang="ru-RU" dirty="0">
                <a:solidFill>
                  <a:srgbClr val="504C49"/>
                </a:solidFill>
                <a:latin typeface="Source Serif Pro" pitchFamily="34" charset="0"/>
                <a:ea typeface="Source Serif Pro" pitchFamily="34" charset="-122"/>
              </a:rPr>
              <a:t> і </a:t>
            </a:r>
            <a:r>
              <a:rPr lang="ru-RU" dirty="0" err="1">
                <a:solidFill>
                  <a:srgbClr val="504C49"/>
                </a:solidFill>
                <a:latin typeface="Source Serif Pro" pitchFamily="34" charset="0"/>
                <a:ea typeface="Source Serif Pro" pitchFamily="34" charset="-122"/>
              </a:rPr>
              <a:t>поведінку</a:t>
            </a:r>
            <a:endParaRPr dirty="0">
              <a:solidFill>
                <a:srgbClr val="504C49"/>
              </a:solidFill>
              <a:latin typeface="Source Serif Pro" pitchFamily="34" charset="0"/>
              <a:ea typeface="Source Serif Pro" pitchFamily="34" charset="-122"/>
            </a:endParaRPr>
          </a:p>
        </p:txBody>
      </p:sp>
      <p:grpSp>
        <p:nvGrpSpPr>
          <p:cNvPr id="410" name="Google Shape;410;p26"/>
          <p:cNvGrpSpPr/>
          <p:nvPr/>
        </p:nvGrpSpPr>
        <p:grpSpPr>
          <a:xfrm>
            <a:off x="9411703" y="1601884"/>
            <a:ext cx="1110289" cy="1110290"/>
            <a:chOff x="0" y="0"/>
            <a:chExt cx="812800" cy="812800"/>
          </a:xfrm>
          <a:solidFill>
            <a:srgbClr val="DE92DC"/>
          </a:solidFill>
        </p:grpSpPr>
        <p:sp>
          <p:nvSpPr>
            <p:cNvPr id="411" name="Google Shape;411;p26"/>
            <p:cNvSpPr/>
            <p:nvPr/>
          </p:nvSpPr>
          <p:spPr>
            <a:xfrm>
              <a:off x="0" y="0"/>
              <a:ext cx="812800" cy="812800"/>
            </a:xfrm>
            <a:custGeom>
              <a:avLst/>
              <a:gdLst/>
              <a:ahLst/>
              <a:cxnLst/>
              <a:rect l="l" t="t" r="r" b="b"/>
              <a:pathLst>
                <a:path w="812800" h="812800" extrusionOk="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grpFill/>
            <a:ln>
              <a:noFill/>
            </a:ln>
          </p:spPr>
          <p:txBody>
            <a:bodyPr spcFirstLastPara="1" wrap="square" lIns="73140" tIns="73140" rIns="73140" bIns="73140" anchor="ctr" anchorCtr="0">
              <a:noAutofit/>
            </a:bodyPr>
            <a:lstStyle/>
            <a:p>
              <a:endParaRPr sz="1440"/>
            </a:p>
          </p:txBody>
        </p:sp>
        <p:sp>
          <p:nvSpPr>
            <p:cNvPr id="412" name="Google Shape;412;p26"/>
            <p:cNvSpPr txBox="1"/>
            <p:nvPr/>
          </p:nvSpPr>
          <p:spPr>
            <a:xfrm>
              <a:off x="76200" y="28575"/>
              <a:ext cx="660400" cy="708025"/>
            </a:xfrm>
            <a:prstGeom prst="rect">
              <a:avLst/>
            </a:prstGeom>
            <a:grpFill/>
            <a:ln>
              <a:noFill/>
            </a:ln>
          </p:spPr>
          <p:txBody>
            <a:bodyPr spcFirstLastPara="1" wrap="square" lIns="40640" tIns="40640" rIns="40640" bIns="40640" anchor="ctr" anchorCtr="0">
              <a:noAutofit/>
            </a:bodyPr>
            <a:lstStyle/>
            <a:p>
              <a:pPr algn="ctr">
                <a:lnSpc>
                  <a:spcPct val="140000"/>
                </a:lnSpc>
              </a:pPr>
              <a:endParaRPr sz="1440">
                <a:solidFill>
                  <a:schemeClr val="dk1"/>
                </a:solidFill>
                <a:latin typeface="Calibri"/>
                <a:ea typeface="Calibri"/>
                <a:cs typeface="Calibri"/>
                <a:sym typeface="Calibri"/>
              </a:endParaRPr>
            </a:p>
          </p:txBody>
        </p:sp>
      </p:grpSp>
      <p:sp>
        <p:nvSpPr>
          <p:cNvPr id="413" name="Google Shape;413;p26"/>
          <p:cNvSpPr txBox="1"/>
          <p:nvPr/>
        </p:nvSpPr>
        <p:spPr>
          <a:xfrm>
            <a:off x="9231829" y="1936971"/>
            <a:ext cx="1470000" cy="512128"/>
          </a:xfrm>
          <a:prstGeom prst="rect">
            <a:avLst/>
          </a:prstGeom>
          <a:noFill/>
          <a:ln>
            <a:noFill/>
          </a:ln>
        </p:spPr>
        <p:txBody>
          <a:bodyPr spcFirstLastPara="1" wrap="square" lIns="0" tIns="0" rIns="0" bIns="0" anchor="t" anchorCtr="0">
            <a:spAutoFit/>
          </a:bodyPr>
          <a:lstStyle/>
          <a:p>
            <a:pPr algn="ctr">
              <a:lnSpc>
                <a:spcPct val="130031"/>
              </a:lnSpc>
            </a:pPr>
            <a:r>
              <a:rPr lang="uk-UA" sz="2560" b="1" dirty="0">
                <a:solidFill>
                  <a:srgbClr val="FFFFFF"/>
                </a:solidFill>
                <a:latin typeface="Lato"/>
                <a:ea typeface="Lato"/>
                <a:cs typeface="Lato"/>
                <a:sym typeface="Lato"/>
              </a:rPr>
              <a:t>4</a:t>
            </a:r>
            <a:endParaRPr sz="1440" dirty="0"/>
          </a:p>
        </p:txBody>
      </p:sp>
      <p:sp>
        <p:nvSpPr>
          <p:cNvPr id="414" name="Google Shape;414;p26"/>
          <p:cNvSpPr txBox="1"/>
          <p:nvPr/>
        </p:nvSpPr>
        <p:spPr>
          <a:xfrm>
            <a:off x="11279920" y="1707089"/>
            <a:ext cx="2915075" cy="1661993"/>
          </a:xfrm>
          <a:prstGeom prst="rect">
            <a:avLst/>
          </a:prstGeom>
          <a:noFill/>
          <a:ln>
            <a:noFill/>
          </a:ln>
        </p:spPr>
        <p:txBody>
          <a:bodyPr spcFirstLastPara="1" wrap="square" lIns="0" tIns="0" rIns="0" bIns="0" anchor="t" anchorCtr="0">
            <a:spAutoFit/>
          </a:bodyPr>
          <a:lstStyle/>
          <a:p>
            <a:pPr algn="ctr">
              <a:lnSpc>
                <a:spcPct val="120000"/>
              </a:lnSpc>
            </a:pPr>
            <a:r>
              <a:rPr lang="ru-RU" dirty="0">
                <a:solidFill>
                  <a:srgbClr val="504C49"/>
                </a:solidFill>
                <a:latin typeface="Source Serif Pro" pitchFamily="34" charset="0"/>
                <a:ea typeface="Source Serif Pro" pitchFamily="34" charset="-122"/>
                <a:sym typeface="Lato"/>
              </a:rPr>
              <a:t>не </a:t>
            </a:r>
            <a:r>
              <a:rPr lang="ru-RU" dirty="0" err="1">
                <a:solidFill>
                  <a:srgbClr val="504C49"/>
                </a:solidFill>
                <a:latin typeface="Source Serif Pro" pitchFamily="34" charset="0"/>
                <a:ea typeface="Source Serif Pro" pitchFamily="34" charset="-122"/>
                <a:sym typeface="Lato"/>
              </a:rPr>
              <a:t>зовсім</a:t>
            </a:r>
            <a:r>
              <a:rPr lang="ru-RU" dirty="0">
                <a:solidFill>
                  <a:srgbClr val="504C49"/>
                </a:solidFill>
                <a:latin typeface="Source Serif Pro" pitchFamily="34" charset="0"/>
                <a:ea typeface="Source Serif Pro" pitchFamily="34" charset="-122"/>
                <a:sym typeface="Lato"/>
              </a:rPr>
              <a:t> </a:t>
            </a:r>
            <a:r>
              <a:rPr lang="ru-RU" dirty="0" err="1">
                <a:solidFill>
                  <a:srgbClr val="504C49"/>
                </a:solidFill>
                <a:latin typeface="Source Serif Pro" pitchFamily="34" charset="0"/>
                <a:ea typeface="Source Serif Pro" pitchFamily="34" charset="-122"/>
                <a:sym typeface="Lato"/>
              </a:rPr>
              <a:t>бажаний</a:t>
            </a:r>
            <a:r>
              <a:rPr lang="ru-RU" dirty="0">
                <a:solidFill>
                  <a:srgbClr val="504C49"/>
                </a:solidFill>
                <a:latin typeface="Source Serif Pro" pitchFamily="34" charset="0"/>
                <a:ea typeface="Source Serif Pro" pitchFamily="34" charset="-122"/>
                <a:sym typeface="Lato"/>
              </a:rPr>
              <a:t>, </a:t>
            </a:r>
            <a:r>
              <a:rPr lang="ru-RU" dirty="0" err="1">
                <a:solidFill>
                  <a:srgbClr val="504C49"/>
                </a:solidFill>
                <a:latin typeface="Source Serif Pro" pitchFamily="34" charset="0"/>
                <a:ea typeface="Source Serif Pro" pitchFamily="34" charset="-122"/>
                <a:sym typeface="Lato"/>
              </a:rPr>
              <a:t>бо</a:t>
            </a:r>
            <a:r>
              <a:rPr lang="ru-RU" dirty="0">
                <a:solidFill>
                  <a:srgbClr val="504C49"/>
                </a:solidFill>
                <a:latin typeface="Source Serif Pro" pitchFamily="34" charset="0"/>
                <a:ea typeface="Source Serif Pro" pitchFamily="34" charset="-122"/>
                <a:sym typeface="Lato"/>
              </a:rPr>
              <a:t> на </a:t>
            </a:r>
            <a:r>
              <a:rPr lang="ru-RU" dirty="0" err="1">
                <a:solidFill>
                  <a:srgbClr val="504C49"/>
                </a:solidFill>
                <a:latin typeface="Source Serif Pro" pitchFamily="34" charset="0"/>
                <a:ea typeface="Source Serif Pro" pitchFamily="34" charset="-122"/>
                <a:sym typeface="Lato"/>
              </a:rPr>
              <a:t>цьому</a:t>
            </a:r>
            <a:r>
              <a:rPr lang="ru-RU" dirty="0">
                <a:solidFill>
                  <a:srgbClr val="504C49"/>
                </a:solidFill>
                <a:latin typeface="Source Serif Pro" pitchFamily="34" charset="0"/>
                <a:ea typeface="Source Serif Pro" pitchFamily="34" charset="-122"/>
                <a:sym typeface="Lato"/>
              </a:rPr>
              <a:t> </a:t>
            </a:r>
            <a:r>
              <a:rPr lang="ru-RU" dirty="0" err="1">
                <a:solidFill>
                  <a:srgbClr val="504C49"/>
                </a:solidFill>
                <a:latin typeface="Source Serif Pro" pitchFamily="34" charset="0"/>
                <a:ea typeface="Source Serif Pro" pitchFamily="34" charset="-122"/>
                <a:sym typeface="Lato"/>
              </a:rPr>
              <a:t>етапі</a:t>
            </a:r>
            <a:r>
              <a:rPr lang="ru-RU" dirty="0">
                <a:solidFill>
                  <a:srgbClr val="504C49"/>
                </a:solidFill>
                <a:latin typeface="Source Serif Pro" pitchFamily="34" charset="0"/>
                <a:ea typeface="Source Serif Pro" pitchFamily="34" charset="-122"/>
                <a:sym typeface="Lato"/>
              </a:rPr>
              <a:t> </a:t>
            </a:r>
            <a:r>
              <a:rPr lang="ru-RU" dirty="0" err="1">
                <a:solidFill>
                  <a:srgbClr val="504C49"/>
                </a:solidFill>
                <a:latin typeface="Source Serif Pro" pitchFamily="34" charset="0"/>
                <a:ea typeface="Source Serif Pro" pitchFamily="34" charset="-122"/>
                <a:sym typeface="Lato"/>
              </a:rPr>
              <a:t>особистість</a:t>
            </a:r>
            <a:r>
              <a:rPr lang="ru-RU" dirty="0">
                <a:solidFill>
                  <a:srgbClr val="504C49"/>
                </a:solidFill>
                <a:latin typeface="Source Serif Pro" pitchFamily="34" charset="0"/>
                <a:ea typeface="Source Serif Pro" pitchFamily="34" charset="-122"/>
                <a:sym typeface="Lato"/>
              </a:rPr>
              <a:t> </a:t>
            </a:r>
            <a:r>
              <a:rPr lang="ru-RU" dirty="0" err="1">
                <a:solidFill>
                  <a:srgbClr val="504C49"/>
                </a:solidFill>
                <a:latin typeface="Source Serif Pro" pitchFamily="34" charset="0"/>
                <a:ea typeface="Source Serif Pro" pitchFamily="34" charset="-122"/>
                <a:sym typeface="Lato"/>
              </a:rPr>
              <a:t>розчиняється</a:t>
            </a:r>
            <a:r>
              <a:rPr lang="ru-RU" dirty="0">
                <a:solidFill>
                  <a:srgbClr val="504C49"/>
                </a:solidFill>
                <a:latin typeface="Source Serif Pro" pitchFamily="34" charset="0"/>
                <a:ea typeface="Source Serif Pro" pitchFamily="34" charset="-122"/>
                <a:sym typeface="Lato"/>
              </a:rPr>
              <a:t> в</a:t>
            </a:r>
          </a:p>
          <a:p>
            <a:pPr algn="ctr">
              <a:lnSpc>
                <a:spcPct val="120000"/>
              </a:lnSpc>
            </a:pPr>
            <a:r>
              <a:rPr lang="ru-RU" dirty="0" err="1">
                <a:solidFill>
                  <a:srgbClr val="504C49"/>
                </a:solidFill>
                <a:latin typeface="Source Serif Pro" pitchFamily="34" charset="0"/>
                <a:ea typeface="Source Serif Pro" pitchFamily="34" charset="-122"/>
                <a:sym typeface="Lato"/>
              </a:rPr>
              <a:t>колективі</a:t>
            </a:r>
            <a:r>
              <a:rPr lang="ru-RU" dirty="0">
                <a:solidFill>
                  <a:srgbClr val="504C49"/>
                </a:solidFill>
                <a:latin typeface="Source Serif Pro" pitchFamily="34" charset="0"/>
                <a:ea typeface="Source Serif Pro" pitchFamily="34" charset="-122"/>
                <a:sym typeface="Lato"/>
              </a:rPr>
              <a:t>, </a:t>
            </a:r>
            <a:r>
              <a:rPr lang="ru-RU" dirty="0" err="1">
                <a:solidFill>
                  <a:srgbClr val="504C49"/>
                </a:solidFill>
                <a:latin typeface="Source Serif Pro" pitchFamily="34" charset="0"/>
                <a:ea typeface="Source Serif Pro" pitchFamily="34" charset="-122"/>
                <a:sym typeface="Lato"/>
              </a:rPr>
              <a:t>втрачає</a:t>
            </a:r>
            <a:r>
              <a:rPr lang="ru-RU" dirty="0">
                <a:solidFill>
                  <a:srgbClr val="504C49"/>
                </a:solidFill>
                <a:latin typeface="Source Serif Pro" pitchFamily="34" charset="0"/>
                <a:ea typeface="Source Serif Pro" pitchFamily="34" charset="-122"/>
                <a:sym typeface="Lato"/>
              </a:rPr>
              <a:t> </a:t>
            </a:r>
            <a:r>
              <a:rPr lang="ru-RU" dirty="0" err="1">
                <a:solidFill>
                  <a:srgbClr val="504C49"/>
                </a:solidFill>
                <a:latin typeface="Source Serif Pro" pitchFamily="34" charset="0"/>
                <a:ea typeface="Source Serif Pro" pitchFamily="34" charset="-122"/>
                <a:sym typeface="Lato"/>
              </a:rPr>
              <a:t>частину</a:t>
            </a:r>
            <a:r>
              <a:rPr lang="ru-RU" dirty="0">
                <a:solidFill>
                  <a:srgbClr val="504C49"/>
                </a:solidFill>
                <a:latin typeface="Source Serif Pro" pitchFamily="34" charset="0"/>
                <a:ea typeface="Source Serif Pro" pitchFamily="34" charset="-122"/>
                <a:sym typeface="Lato"/>
              </a:rPr>
              <a:t> </a:t>
            </a:r>
            <a:r>
              <a:rPr lang="ru-RU" dirty="0" err="1">
                <a:solidFill>
                  <a:srgbClr val="504C49"/>
                </a:solidFill>
                <a:latin typeface="Source Serif Pro" pitchFamily="34" charset="0"/>
                <a:ea typeface="Source Serif Pro" pitchFamily="34" charset="-122"/>
                <a:sym typeface="Lato"/>
              </a:rPr>
              <a:t>своєї</a:t>
            </a:r>
            <a:r>
              <a:rPr lang="ru-RU" dirty="0">
                <a:solidFill>
                  <a:srgbClr val="504C49"/>
                </a:solidFill>
                <a:latin typeface="Source Serif Pro" pitchFamily="34" charset="0"/>
                <a:ea typeface="Source Serif Pro" pitchFamily="34" charset="-122"/>
                <a:sym typeface="Lato"/>
              </a:rPr>
              <a:t> </a:t>
            </a:r>
            <a:r>
              <a:rPr lang="ru-RU" dirty="0" err="1">
                <a:solidFill>
                  <a:srgbClr val="504C49"/>
                </a:solidFill>
                <a:latin typeface="Source Serif Pro" pitchFamily="34" charset="0"/>
                <a:ea typeface="Source Serif Pro" pitchFamily="34" charset="-122"/>
                <a:sym typeface="Lato"/>
              </a:rPr>
              <a:t>цілісності</a:t>
            </a:r>
            <a:endParaRPr dirty="0">
              <a:solidFill>
                <a:srgbClr val="504C49"/>
              </a:solidFill>
              <a:latin typeface="Source Serif Pro" pitchFamily="34" charset="0"/>
              <a:ea typeface="Source Serif Pro" pitchFamily="34" charset="-122"/>
            </a:endParaRPr>
          </a:p>
        </p:txBody>
      </p:sp>
      <p:grpSp>
        <p:nvGrpSpPr>
          <p:cNvPr id="415" name="Google Shape;415;p26"/>
          <p:cNvGrpSpPr/>
          <p:nvPr/>
        </p:nvGrpSpPr>
        <p:grpSpPr>
          <a:xfrm>
            <a:off x="12326778" y="420007"/>
            <a:ext cx="1110289" cy="1110290"/>
            <a:chOff x="0" y="0"/>
            <a:chExt cx="812800" cy="812800"/>
          </a:xfrm>
          <a:solidFill>
            <a:srgbClr val="DE92DC"/>
          </a:solidFill>
        </p:grpSpPr>
        <p:sp>
          <p:nvSpPr>
            <p:cNvPr id="416" name="Google Shape;416;p26"/>
            <p:cNvSpPr/>
            <p:nvPr/>
          </p:nvSpPr>
          <p:spPr>
            <a:xfrm>
              <a:off x="0" y="0"/>
              <a:ext cx="812800" cy="812800"/>
            </a:xfrm>
            <a:custGeom>
              <a:avLst/>
              <a:gdLst/>
              <a:ahLst/>
              <a:cxnLst/>
              <a:rect l="l" t="t" r="r" b="b"/>
              <a:pathLst>
                <a:path w="812800" h="812800" extrusionOk="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grpFill/>
            <a:ln>
              <a:noFill/>
            </a:ln>
          </p:spPr>
          <p:txBody>
            <a:bodyPr spcFirstLastPara="1" wrap="square" lIns="73140" tIns="73140" rIns="73140" bIns="73140" anchor="ctr" anchorCtr="0">
              <a:noAutofit/>
            </a:bodyPr>
            <a:lstStyle/>
            <a:p>
              <a:endParaRPr sz="1440"/>
            </a:p>
          </p:txBody>
        </p:sp>
        <p:sp>
          <p:nvSpPr>
            <p:cNvPr id="417" name="Google Shape;417;p26"/>
            <p:cNvSpPr txBox="1"/>
            <p:nvPr/>
          </p:nvSpPr>
          <p:spPr>
            <a:xfrm>
              <a:off x="76200" y="28575"/>
              <a:ext cx="660400" cy="708025"/>
            </a:xfrm>
            <a:prstGeom prst="rect">
              <a:avLst/>
            </a:prstGeom>
            <a:grpFill/>
            <a:ln>
              <a:noFill/>
            </a:ln>
          </p:spPr>
          <p:txBody>
            <a:bodyPr spcFirstLastPara="1" wrap="square" lIns="40640" tIns="40640" rIns="40640" bIns="40640" anchor="ctr" anchorCtr="0">
              <a:noAutofit/>
            </a:bodyPr>
            <a:lstStyle/>
            <a:p>
              <a:pPr algn="ctr">
                <a:lnSpc>
                  <a:spcPct val="140000"/>
                </a:lnSpc>
              </a:pPr>
              <a:endParaRPr sz="1440">
                <a:solidFill>
                  <a:schemeClr val="dk1"/>
                </a:solidFill>
                <a:latin typeface="Calibri"/>
                <a:ea typeface="Calibri"/>
                <a:cs typeface="Calibri"/>
                <a:sym typeface="Calibri"/>
              </a:endParaRPr>
            </a:p>
          </p:txBody>
        </p:sp>
      </p:grpSp>
      <p:sp>
        <p:nvSpPr>
          <p:cNvPr id="418" name="Google Shape;418;p26"/>
          <p:cNvSpPr txBox="1"/>
          <p:nvPr/>
        </p:nvSpPr>
        <p:spPr>
          <a:xfrm>
            <a:off x="12146904" y="755094"/>
            <a:ext cx="1470000" cy="512128"/>
          </a:xfrm>
          <a:prstGeom prst="rect">
            <a:avLst/>
          </a:prstGeom>
          <a:noFill/>
          <a:ln>
            <a:noFill/>
          </a:ln>
        </p:spPr>
        <p:txBody>
          <a:bodyPr spcFirstLastPara="1" wrap="square" lIns="0" tIns="0" rIns="0" bIns="0" anchor="t" anchorCtr="0">
            <a:spAutoFit/>
          </a:bodyPr>
          <a:lstStyle/>
          <a:p>
            <a:pPr algn="ctr">
              <a:lnSpc>
                <a:spcPct val="130031"/>
              </a:lnSpc>
            </a:pPr>
            <a:r>
              <a:rPr lang="uk-UA" sz="2560" b="1" dirty="0">
                <a:solidFill>
                  <a:srgbClr val="FFFFFF"/>
                </a:solidFill>
                <a:latin typeface="Lato"/>
                <a:ea typeface="Lato"/>
                <a:cs typeface="Lato"/>
                <a:sym typeface="Lato"/>
              </a:rPr>
              <a:t>5</a:t>
            </a:r>
            <a:endParaRPr sz="1440" dirty="0"/>
          </a:p>
        </p:txBody>
      </p:sp>
      <p:sp>
        <p:nvSpPr>
          <p:cNvPr id="2" name="Google Shape;393;p26">
            <a:extLst>
              <a:ext uri="{FF2B5EF4-FFF2-40B4-BE49-F238E27FC236}">
                <a16:creationId xmlns:a16="http://schemas.microsoft.com/office/drawing/2014/main" id="{353A8B70-0C13-6703-59FA-730E9410E813}"/>
              </a:ext>
            </a:extLst>
          </p:cNvPr>
          <p:cNvSpPr txBox="1"/>
          <p:nvPr/>
        </p:nvSpPr>
        <p:spPr>
          <a:xfrm>
            <a:off x="8306823" y="4589195"/>
            <a:ext cx="6165840" cy="3250121"/>
          </a:xfrm>
          <a:prstGeom prst="rect">
            <a:avLst/>
          </a:prstGeom>
          <a:noFill/>
          <a:ln>
            <a:noFill/>
          </a:ln>
        </p:spPr>
        <p:txBody>
          <a:bodyPr spcFirstLastPara="1" wrap="square" lIns="0" tIns="0" rIns="0" bIns="0" anchor="t" anchorCtr="0">
            <a:spAutoFit/>
          </a:bodyPr>
          <a:lstStyle/>
          <a:p>
            <a:pPr algn="r">
              <a:lnSpc>
                <a:spcPct val="80000"/>
              </a:lnSpc>
            </a:pPr>
            <a:r>
              <a:rPr lang="uk-UA" sz="6600" dirty="0">
                <a:solidFill>
                  <a:srgbClr val="DE92DC"/>
                </a:solidFill>
                <a:latin typeface="Alata"/>
                <a:ea typeface="Alata"/>
                <a:cs typeface="Alata"/>
                <a:sym typeface="Alata"/>
              </a:rPr>
              <a:t>Етапи</a:t>
            </a:r>
          </a:p>
          <a:p>
            <a:pPr algn="r">
              <a:lnSpc>
                <a:spcPct val="80000"/>
              </a:lnSpc>
            </a:pPr>
            <a:r>
              <a:rPr lang="uk-UA" sz="6600" dirty="0">
                <a:solidFill>
                  <a:srgbClr val="DE92DC"/>
                </a:solidFill>
                <a:sym typeface="Alata"/>
              </a:rPr>
              <a:t>соціально-психологічної адаптації</a:t>
            </a:r>
            <a:endParaRPr sz="6600" dirty="0">
              <a:solidFill>
                <a:srgbClr val="DE92DC"/>
              </a:solidFill>
            </a:endParaRPr>
          </a:p>
        </p:txBody>
      </p:sp>
      <p:sp>
        <p:nvSpPr>
          <p:cNvPr id="5" name="Google Shape;394;p26">
            <a:extLst>
              <a:ext uri="{FF2B5EF4-FFF2-40B4-BE49-F238E27FC236}">
                <a16:creationId xmlns:a16="http://schemas.microsoft.com/office/drawing/2014/main" id="{A0C0418D-C3F4-9644-405B-F1B291672E30}"/>
              </a:ext>
            </a:extLst>
          </p:cNvPr>
          <p:cNvSpPr txBox="1"/>
          <p:nvPr/>
        </p:nvSpPr>
        <p:spPr>
          <a:xfrm>
            <a:off x="2472590" y="5426806"/>
            <a:ext cx="3673022" cy="1107996"/>
          </a:xfrm>
          <a:prstGeom prst="rect">
            <a:avLst/>
          </a:prstGeom>
          <a:noFill/>
          <a:ln>
            <a:noFill/>
          </a:ln>
        </p:spPr>
        <p:txBody>
          <a:bodyPr spcFirstLastPara="1" wrap="square" lIns="0" tIns="0" rIns="0" bIns="0" anchor="t" anchorCtr="0">
            <a:spAutoFit/>
          </a:bodyPr>
          <a:lstStyle/>
          <a:p>
            <a:pPr algn="ctr"/>
            <a:r>
              <a:rPr lang="ru-RU" dirty="0" err="1">
                <a:solidFill>
                  <a:srgbClr val="504C49"/>
                </a:solidFill>
                <a:latin typeface="Source Serif Pro" pitchFamily="34" charset="0"/>
                <a:ea typeface="Source Serif Pro" pitchFamily="34" charset="-122"/>
                <a:sym typeface="Lato"/>
              </a:rPr>
              <a:t>особистість</a:t>
            </a:r>
            <a:r>
              <a:rPr lang="ru-RU" dirty="0">
                <a:solidFill>
                  <a:srgbClr val="504C49"/>
                </a:solidFill>
                <a:latin typeface="Source Serif Pro" pitchFamily="34" charset="0"/>
                <a:ea typeface="Source Serif Pro" pitchFamily="34" charset="-122"/>
                <a:sym typeface="Lato"/>
              </a:rPr>
              <a:t> і </a:t>
            </a:r>
            <a:r>
              <a:rPr lang="ru-RU" dirty="0" err="1">
                <a:solidFill>
                  <a:srgbClr val="504C49"/>
                </a:solidFill>
                <a:latin typeface="Source Serif Pro" pitchFamily="34" charset="0"/>
                <a:ea typeface="Source Serif Pro" pitchFamily="34" charset="-122"/>
                <a:sym typeface="Lato"/>
              </a:rPr>
              <a:t>колектив</a:t>
            </a:r>
            <a:r>
              <a:rPr lang="ru-RU" dirty="0">
                <a:solidFill>
                  <a:srgbClr val="504C49"/>
                </a:solidFill>
                <a:latin typeface="Source Serif Pro" pitchFamily="34" charset="0"/>
                <a:ea typeface="Source Serif Pro" pitchFamily="34" charset="-122"/>
                <a:sym typeface="Lato"/>
              </a:rPr>
              <a:t> </a:t>
            </a:r>
            <a:r>
              <a:rPr lang="ru-RU" dirty="0" err="1">
                <a:solidFill>
                  <a:srgbClr val="504C49"/>
                </a:solidFill>
                <a:latin typeface="Source Serif Pro" pitchFamily="34" charset="0"/>
                <a:ea typeface="Source Serif Pro" pitchFamily="34" charset="-122"/>
                <a:sym typeface="Lato"/>
              </a:rPr>
              <a:t>взаємно</a:t>
            </a:r>
            <a:r>
              <a:rPr lang="ru-RU" dirty="0">
                <a:solidFill>
                  <a:srgbClr val="504C49"/>
                </a:solidFill>
                <a:latin typeface="Source Serif Pro" pitchFamily="34" charset="0"/>
                <a:ea typeface="Source Serif Pro" pitchFamily="34" charset="-122"/>
                <a:sym typeface="Lato"/>
              </a:rPr>
              <a:t> </a:t>
            </a:r>
            <a:r>
              <a:rPr lang="ru-RU" dirty="0" err="1">
                <a:solidFill>
                  <a:srgbClr val="504C49"/>
                </a:solidFill>
                <a:latin typeface="Source Serif Pro" pitchFamily="34" charset="0"/>
                <a:ea typeface="Source Serif Pro" pitchFamily="34" charset="-122"/>
                <a:sym typeface="Lato"/>
              </a:rPr>
              <a:t>визнають</a:t>
            </a:r>
            <a:r>
              <a:rPr lang="ru-RU" dirty="0">
                <a:solidFill>
                  <a:srgbClr val="504C49"/>
                </a:solidFill>
                <a:latin typeface="Source Serif Pro" pitchFamily="34" charset="0"/>
                <a:ea typeface="Source Serif Pro" pitchFamily="34" charset="-122"/>
                <a:sym typeface="Lato"/>
              </a:rPr>
              <a:t> систему </a:t>
            </a:r>
            <a:r>
              <a:rPr lang="ru-RU" dirty="0" err="1">
                <a:solidFill>
                  <a:srgbClr val="504C49"/>
                </a:solidFill>
                <a:latin typeface="Source Serif Pro" pitchFamily="34" charset="0"/>
                <a:ea typeface="Source Serif Pro" pitchFamily="34" charset="-122"/>
                <a:sym typeface="Lato"/>
              </a:rPr>
              <a:t>еталонів</a:t>
            </a:r>
            <a:r>
              <a:rPr lang="ru-RU" dirty="0">
                <a:solidFill>
                  <a:srgbClr val="504C49"/>
                </a:solidFill>
                <a:latin typeface="Source Serif Pro" pitchFamily="34" charset="0"/>
                <a:ea typeface="Source Serif Pro" pitchFamily="34" charset="-122"/>
                <a:sym typeface="Lato"/>
              </a:rPr>
              <a:t> </a:t>
            </a:r>
            <a:r>
              <a:rPr lang="ru-RU" dirty="0" err="1">
                <a:solidFill>
                  <a:srgbClr val="504C49"/>
                </a:solidFill>
                <a:latin typeface="Source Serif Pro" pitchFamily="34" charset="0"/>
                <a:ea typeface="Source Serif Pro" pitchFamily="34" charset="-122"/>
                <a:sym typeface="Lato"/>
              </a:rPr>
              <a:t>поведінки</a:t>
            </a:r>
            <a:r>
              <a:rPr lang="ru-RU" dirty="0">
                <a:solidFill>
                  <a:srgbClr val="504C49"/>
                </a:solidFill>
                <a:latin typeface="Source Serif Pro" pitchFamily="34" charset="0"/>
                <a:ea typeface="Source Serif Pro" pitchFamily="34" charset="-122"/>
                <a:sym typeface="Lato"/>
              </a:rPr>
              <a:t> один одного, </a:t>
            </a:r>
            <a:r>
              <a:rPr lang="ru-RU" dirty="0" err="1">
                <a:solidFill>
                  <a:srgbClr val="504C49"/>
                </a:solidFill>
                <a:latin typeface="Source Serif Pro" pitchFamily="34" charset="0"/>
                <a:ea typeface="Source Serif Pro" pitchFamily="34" charset="-122"/>
                <a:sym typeface="Lato"/>
              </a:rPr>
              <a:t>але</a:t>
            </a:r>
            <a:r>
              <a:rPr lang="ru-RU" dirty="0">
                <a:solidFill>
                  <a:srgbClr val="504C49"/>
                </a:solidFill>
                <a:latin typeface="Source Serif Pro" pitchFamily="34" charset="0"/>
                <a:ea typeface="Source Serif Pro" pitchFamily="34" charset="-122"/>
                <a:sym typeface="Lato"/>
              </a:rPr>
              <a:t> не </a:t>
            </a:r>
            <a:r>
              <a:rPr lang="ru-RU" dirty="0" err="1">
                <a:solidFill>
                  <a:srgbClr val="504C49"/>
                </a:solidFill>
                <a:latin typeface="Source Serif Pro" pitchFamily="34" charset="0"/>
                <a:ea typeface="Source Serif Pro" pitchFamily="34" charset="-122"/>
                <a:sym typeface="Lato"/>
              </a:rPr>
              <a:t>змінюють</a:t>
            </a:r>
            <a:r>
              <a:rPr lang="ru-RU" dirty="0">
                <a:solidFill>
                  <a:srgbClr val="504C49"/>
                </a:solidFill>
                <a:latin typeface="Source Serif Pro" pitchFamily="34" charset="0"/>
                <a:ea typeface="Source Serif Pro" pitchFamily="34" charset="-122"/>
                <a:sym typeface="Lato"/>
              </a:rPr>
              <a:t> </a:t>
            </a:r>
            <a:r>
              <a:rPr lang="ru-RU" dirty="0" err="1">
                <a:solidFill>
                  <a:srgbClr val="504C49"/>
                </a:solidFill>
                <a:latin typeface="Source Serif Pro" pitchFamily="34" charset="0"/>
                <a:ea typeface="Source Serif Pro" pitchFamily="34" charset="-122"/>
                <a:sym typeface="Lato"/>
              </a:rPr>
              <a:t>своїх</a:t>
            </a:r>
            <a:r>
              <a:rPr lang="ru-RU" dirty="0">
                <a:solidFill>
                  <a:srgbClr val="504C49"/>
                </a:solidFill>
                <a:latin typeface="Source Serif Pro" pitchFamily="34" charset="0"/>
                <a:ea typeface="Source Serif Pro" pitchFamily="34" charset="-122"/>
                <a:sym typeface="Lato"/>
              </a:rPr>
              <a:t> </a:t>
            </a:r>
            <a:r>
              <a:rPr lang="ru-RU" dirty="0" err="1">
                <a:solidFill>
                  <a:srgbClr val="504C49"/>
                </a:solidFill>
                <a:latin typeface="Source Serif Pro" pitchFamily="34" charset="0"/>
                <a:ea typeface="Source Serif Pro" pitchFamily="34" charset="-122"/>
                <a:sym typeface="Lato"/>
              </a:rPr>
              <a:t>позицій</a:t>
            </a:r>
            <a:endParaRPr dirty="0">
              <a:solidFill>
                <a:srgbClr val="504C49"/>
              </a:solidFill>
              <a:latin typeface="Source Serif Pro" pitchFamily="34" charset="0"/>
              <a:ea typeface="Source Serif Pro"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Shape 465"/>
        <p:cNvGrpSpPr/>
        <p:nvPr/>
      </p:nvGrpSpPr>
      <p:grpSpPr>
        <a:xfrm>
          <a:off x="0" y="0"/>
          <a:ext cx="0" cy="0"/>
          <a:chOff x="0" y="0"/>
          <a:chExt cx="0" cy="0"/>
        </a:xfrm>
      </p:grpSpPr>
      <p:pic>
        <p:nvPicPr>
          <p:cNvPr id="471" name="Google Shape;471;p30"/>
          <p:cNvPicPr preferRelativeResize="0"/>
          <p:nvPr/>
        </p:nvPicPr>
        <p:blipFill>
          <a:blip r:embed="rId3">
            <a:alphaModFix/>
          </a:blip>
          <a:stretch>
            <a:fillRect/>
          </a:stretch>
        </p:blipFill>
        <p:spPr>
          <a:xfrm>
            <a:off x="-10257720" y="0"/>
            <a:ext cx="15226560" cy="8341920"/>
          </a:xfrm>
          <a:prstGeom prst="parallelogram">
            <a:avLst>
              <a:gd name="adj" fmla="val 64276"/>
            </a:avLst>
          </a:prstGeom>
          <a:noFill/>
          <a:ln>
            <a:noFill/>
          </a:ln>
        </p:spPr>
      </p:pic>
      <p:grpSp>
        <p:nvGrpSpPr>
          <p:cNvPr id="475" name="Google Shape;475;p30"/>
          <p:cNvGrpSpPr/>
          <p:nvPr/>
        </p:nvGrpSpPr>
        <p:grpSpPr>
          <a:xfrm>
            <a:off x="912952" y="1061667"/>
            <a:ext cx="4866790" cy="977669"/>
            <a:chOff x="0" y="-47625"/>
            <a:chExt cx="2008226" cy="403424"/>
          </a:xfrm>
          <a:solidFill>
            <a:srgbClr val="DE92DC"/>
          </a:solidFill>
        </p:grpSpPr>
        <p:sp>
          <p:nvSpPr>
            <p:cNvPr id="476" name="Google Shape;476;p30"/>
            <p:cNvSpPr/>
            <p:nvPr/>
          </p:nvSpPr>
          <p:spPr>
            <a:xfrm>
              <a:off x="0" y="0"/>
              <a:ext cx="2008226" cy="355799"/>
            </a:xfrm>
            <a:custGeom>
              <a:avLst/>
              <a:gdLst/>
              <a:ahLst/>
              <a:cxnLst/>
              <a:rect l="l" t="t" r="r" b="b"/>
              <a:pathLst>
                <a:path w="2008226" h="355799" extrusionOk="0">
                  <a:moveTo>
                    <a:pt x="91628" y="0"/>
                  </a:moveTo>
                  <a:lnTo>
                    <a:pt x="1916598" y="0"/>
                  </a:lnTo>
                  <a:cubicBezTo>
                    <a:pt x="1940899" y="0"/>
                    <a:pt x="1964205" y="9654"/>
                    <a:pt x="1981388" y="26837"/>
                  </a:cubicBezTo>
                  <a:cubicBezTo>
                    <a:pt x="1998572" y="44021"/>
                    <a:pt x="2008226" y="67327"/>
                    <a:pt x="2008226" y="91628"/>
                  </a:cubicBezTo>
                  <a:lnTo>
                    <a:pt x="2008226" y="264171"/>
                  </a:lnTo>
                  <a:cubicBezTo>
                    <a:pt x="2008226" y="288472"/>
                    <a:pt x="1998572" y="311778"/>
                    <a:pt x="1981388" y="328961"/>
                  </a:cubicBezTo>
                  <a:cubicBezTo>
                    <a:pt x="1964205" y="346145"/>
                    <a:pt x="1940899" y="355799"/>
                    <a:pt x="1916598" y="355799"/>
                  </a:cubicBezTo>
                  <a:lnTo>
                    <a:pt x="91628" y="355799"/>
                  </a:lnTo>
                  <a:cubicBezTo>
                    <a:pt x="67327" y="355799"/>
                    <a:pt x="44021" y="346145"/>
                    <a:pt x="26837" y="328961"/>
                  </a:cubicBezTo>
                  <a:cubicBezTo>
                    <a:pt x="9654" y="311778"/>
                    <a:pt x="0" y="288472"/>
                    <a:pt x="0" y="264171"/>
                  </a:cubicBezTo>
                  <a:lnTo>
                    <a:pt x="0" y="91628"/>
                  </a:lnTo>
                  <a:cubicBezTo>
                    <a:pt x="0" y="67327"/>
                    <a:pt x="9654" y="44021"/>
                    <a:pt x="26837" y="26837"/>
                  </a:cubicBezTo>
                  <a:cubicBezTo>
                    <a:pt x="44021" y="9654"/>
                    <a:pt x="67327" y="0"/>
                    <a:pt x="91628" y="0"/>
                  </a:cubicBezTo>
                  <a:close/>
                </a:path>
              </a:pathLst>
            </a:custGeom>
            <a:grpFill/>
            <a:ln>
              <a:noFill/>
            </a:ln>
          </p:spPr>
          <p:txBody>
            <a:bodyPr spcFirstLastPara="1" wrap="square" lIns="73140" tIns="73140" rIns="73140" bIns="73140" anchor="ctr" anchorCtr="0">
              <a:noAutofit/>
            </a:bodyPr>
            <a:lstStyle/>
            <a:p>
              <a:endParaRPr sz="1440"/>
            </a:p>
          </p:txBody>
        </p:sp>
        <p:sp>
          <p:nvSpPr>
            <p:cNvPr id="477" name="Google Shape;477;p30"/>
            <p:cNvSpPr txBox="1"/>
            <p:nvPr/>
          </p:nvSpPr>
          <p:spPr>
            <a:xfrm>
              <a:off x="0" y="-47625"/>
              <a:ext cx="2008226" cy="403424"/>
            </a:xfrm>
            <a:prstGeom prst="rect">
              <a:avLst/>
            </a:prstGeom>
            <a:grpFill/>
            <a:ln>
              <a:noFill/>
            </a:ln>
          </p:spPr>
          <p:txBody>
            <a:bodyPr spcFirstLastPara="1" wrap="square" lIns="49300" tIns="49300" rIns="49300" bIns="49300" anchor="ctr" anchorCtr="0">
              <a:noAutofit/>
            </a:bodyPr>
            <a:lstStyle/>
            <a:p>
              <a:pPr algn="ctr">
                <a:lnSpc>
                  <a:spcPct val="140000"/>
                </a:lnSpc>
              </a:pPr>
              <a:r>
                <a:rPr lang="uk-UA" sz="2400" b="1" dirty="0">
                  <a:solidFill>
                    <a:schemeClr val="accent3">
                      <a:lumMod val="50000"/>
                    </a:schemeClr>
                  </a:solidFill>
                  <a:latin typeface="Book Antiqua" panose="02040602050305030304" pitchFamily="18" charset="0"/>
                  <a:ea typeface="Calibri"/>
                  <a:cs typeface="Calibri"/>
                  <a:sym typeface="Calibri"/>
                </a:rPr>
                <a:t>Як планувати адаптацію?</a:t>
              </a:r>
              <a:endParaRPr sz="2400" b="1" dirty="0">
                <a:solidFill>
                  <a:schemeClr val="accent3">
                    <a:lumMod val="50000"/>
                  </a:schemeClr>
                </a:solidFill>
                <a:latin typeface="Book Antiqua" panose="02040602050305030304" pitchFamily="18" charset="0"/>
                <a:ea typeface="Calibri"/>
                <a:cs typeface="Calibri"/>
                <a:sym typeface="Calibri"/>
              </a:endParaRPr>
            </a:p>
          </p:txBody>
        </p:sp>
      </p:grpSp>
      <p:grpSp>
        <p:nvGrpSpPr>
          <p:cNvPr id="481" name="Google Shape;481;p30"/>
          <p:cNvGrpSpPr/>
          <p:nvPr/>
        </p:nvGrpSpPr>
        <p:grpSpPr>
          <a:xfrm rot="1948479">
            <a:off x="13574191" y="5602210"/>
            <a:ext cx="1648443" cy="4249557"/>
            <a:chOff x="0" y="-47625"/>
            <a:chExt cx="542697" cy="1399031"/>
          </a:xfrm>
          <a:solidFill>
            <a:srgbClr val="DE92DC"/>
          </a:solidFill>
        </p:grpSpPr>
        <p:sp>
          <p:nvSpPr>
            <p:cNvPr id="482" name="Google Shape;482;p30"/>
            <p:cNvSpPr/>
            <p:nvPr/>
          </p:nvSpPr>
          <p:spPr>
            <a:xfrm>
              <a:off x="0" y="0"/>
              <a:ext cx="542697" cy="1351406"/>
            </a:xfrm>
            <a:custGeom>
              <a:avLst/>
              <a:gdLst/>
              <a:ahLst/>
              <a:cxnLst/>
              <a:rect l="l" t="t" r="r" b="b"/>
              <a:pathLst>
                <a:path w="542697" h="1351406" extrusionOk="0">
                  <a:moveTo>
                    <a:pt x="0" y="0"/>
                  </a:moveTo>
                  <a:lnTo>
                    <a:pt x="542697" y="0"/>
                  </a:lnTo>
                  <a:lnTo>
                    <a:pt x="542697" y="1351406"/>
                  </a:lnTo>
                  <a:lnTo>
                    <a:pt x="0" y="1351406"/>
                  </a:lnTo>
                  <a:close/>
                </a:path>
              </a:pathLst>
            </a:custGeom>
            <a:grpFill/>
            <a:ln>
              <a:noFill/>
            </a:ln>
          </p:spPr>
        </p:sp>
        <p:sp>
          <p:nvSpPr>
            <p:cNvPr id="483" name="Google Shape;483;p30"/>
            <p:cNvSpPr txBox="1"/>
            <p:nvPr/>
          </p:nvSpPr>
          <p:spPr>
            <a:xfrm>
              <a:off x="0" y="-47625"/>
              <a:ext cx="542697" cy="1399031"/>
            </a:xfrm>
            <a:prstGeom prst="rect">
              <a:avLst/>
            </a:prstGeom>
            <a:grpFill/>
            <a:ln>
              <a:noFill/>
            </a:ln>
          </p:spPr>
          <p:txBody>
            <a:bodyPr spcFirstLastPara="1" wrap="square" lIns="40640" tIns="40640" rIns="40640" bIns="40640" anchor="ctr" anchorCtr="0">
              <a:noAutofit/>
            </a:bodyPr>
            <a:lstStyle/>
            <a:p>
              <a:pPr algn="ctr">
                <a:lnSpc>
                  <a:spcPct val="140000"/>
                </a:lnSpc>
              </a:pPr>
              <a:endParaRPr sz="1440">
                <a:solidFill>
                  <a:schemeClr val="dk1"/>
                </a:solidFill>
                <a:latin typeface="Calibri"/>
                <a:ea typeface="Calibri"/>
                <a:cs typeface="Calibri"/>
                <a:sym typeface="Calibri"/>
              </a:endParaRPr>
            </a:p>
          </p:txBody>
        </p:sp>
      </p:grpSp>
      <p:sp>
        <p:nvSpPr>
          <p:cNvPr id="4" name="TextBox 3">
            <a:extLst>
              <a:ext uri="{FF2B5EF4-FFF2-40B4-BE49-F238E27FC236}">
                <a16:creationId xmlns:a16="http://schemas.microsoft.com/office/drawing/2014/main" id="{2843B71E-00A5-6845-EAC2-F61D04F2F1AF}"/>
              </a:ext>
            </a:extLst>
          </p:cNvPr>
          <p:cNvSpPr txBox="1"/>
          <p:nvPr/>
        </p:nvSpPr>
        <p:spPr>
          <a:xfrm>
            <a:off x="5881353" y="242497"/>
            <a:ext cx="8478223" cy="6740307"/>
          </a:xfrm>
          <a:prstGeom prst="rect">
            <a:avLst/>
          </a:prstGeom>
          <a:noFill/>
        </p:spPr>
        <p:txBody>
          <a:bodyPr wrap="square">
            <a:spAutoFit/>
          </a:bodyPr>
          <a:lstStyle/>
          <a:p>
            <a:r>
              <a:rPr lang="ru-RU" sz="2400" b="1" dirty="0" err="1">
                <a:solidFill>
                  <a:srgbClr val="504C49"/>
                </a:solidFill>
                <a:latin typeface="Source Serif Pro" pitchFamily="34" charset="0"/>
                <a:ea typeface="Source Serif Pro" pitchFamily="34" charset="-122"/>
              </a:rPr>
              <a:t>Основні</a:t>
            </a:r>
            <a:r>
              <a:rPr lang="ru-RU" sz="2400" b="1" dirty="0">
                <a:solidFill>
                  <a:srgbClr val="504C49"/>
                </a:solidFill>
                <a:latin typeface="Source Serif Pro" pitchFamily="34" charset="0"/>
                <a:ea typeface="Source Serif Pro" pitchFamily="34" charset="-122"/>
              </a:rPr>
              <a:t> </a:t>
            </a:r>
            <a:r>
              <a:rPr lang="ru-RU" sz="2400" b="1" dirty="0" err="1">
                <a:solidFill>
                  <a:srgbClr val="504C49"/>
                </a:solidFill>
                <a:latin typeface="Source Serif Pro" pitchFamily="34" charset="0"/>
                <a:ea typeface="Source Serif Pro" pitchFamily="34" charset="-122"/>
              </a:rPr>
              <a:t>питання</a:t>
            </a:r>
            <a:r>
              <a:rPr lang="ru-RU" sz="2400" b="1" dirty="0">
                <a:solidFill>
                  <a:srgbClr val="504C49"/>
                </a:solidFill>
                <a:latin typeface="Source Serif Pro" pitchFamily="34" charset="0"/>
                <a:ea typeface="Source Serif Pro" pitchFamily="34" charset="-122"/>
              </a:rPr>
              <a:t>:</a:t>
            </a:r>
          </a:p>
          <a:p>
            <a:pPr algn="just">
              <a:buFont typeface="+mj-lt"/>
              <a:buAutoNum type="arabicPeriod"/>
            </a:pPr>
            <a:r>
              <a:rPr lang="ru-RU" sz="2400" dirty="0">
                <a:solidFill>
                  <a:srgbClr val="504C49"/>
                </a:solidFill>
                <a:latin typeface="Source Serif Pro" pitchFamily="34" charset="0"/>
                <a:ea typeface="Source Serif Pro" pitchFamily="34" charset="-122"/>
              </a:rPr>
              <a:t>Коли буде </a:t>
            </a:r>
            <a:r>
              <a:rPr lang="ru-RU" sz="2400" dirty="0" err="1">
                <a:solidFill>
                  <a:srgbClr val="504C49"/>
                </a:solidFill>
                <a:latin typeface="Source Serif Pro" pitchFamily="34" charset="0"/>
                <a:ea typeface="Source Serif Pro" pitchFamily="34" charset="-122"/>
              </a:rPr>
              <a:t>розпочато</a:t>
            </a:r>
            <a:r>
              <a:rPr lang="ru-RU" sz="2400" dirty="0">
                <a:solidFill>
                  <a:srgbClr val="504C49"/>
                </a:solidFill>
                <a:latin typeface="Source Serif Pro" pitchFamily="34" charset="0"/>
                <a:ea typeface="Source Serif Pro" pitchFamily="34" charset="-122"/>
              </a:rPr>
              <a:t> </a:t>
            </a:r>
            <a:r>
              <a:rPr lang="ru-RU" sz="2400" dirty="0" err="1">
                <a:solidFill>
                  <a:srgbClr val="504C49"/>
                </a:solidFill>
                <a:latin typeface="Source Serif Pro" pitchFamily="34" charset="0"/>
                <a:ea typeface="Source Serif Pro" pitchFamily="34" charset="-122"/>
              </a:rPr>
              <a:t>адаптивний</a:t>
            </a:r>
            <a:r>
              <a:rPr lang="ru-RU" sz="2400" dirty="0">
                <a:solidFill>
                  <a:srgbClr val="504C49"/>
                </a:solidFill>
                <a:latin typeface="Source Serif Pro" pitchFamily="34" charset="0"/>
                <a:ea typeface="Source Serif Pro" pitchFamily="34" charset="-122"/>
              </a:rPr>
              <a:t> </a:t>
            </a:r>
            <a:r>
              <a:rPr lang="ru-RU" sz="2400" dirty="0" err="1">
                <a:solidFill>
                  <a:srgbClr val="504C49"/>
                </a:solidFill>
                <a:latin typeface="Source Serif Pro" pitchFamily="34" charset="0"/>
                <a:ea typeface="Source Serif Pro" pitchFamily="34" charset="-122"/>
              </a:rPr>
              <a:t>процес</a:t>
            </a:r>
            <a:r>
              <a:rPr lang="ru-RU" sz="2400" dirty="0">
                <a:solidFill>
                  <a:srgbClr val="504C49"/>
                </a:solidFill>
                <a:latin typeface="Source Serif Pro" pitchFamily="34" charset="0"/>
                <a:ea typeface="Source Serif Pro" pitchFamily="34" charset="-122"/>
              </a:rPr>
              <a:t>?</a:t>
            </a:r>
          </a:p>
          <a:p>
            <a:pPr algn="just">
              <a:buFont typeface="+mj-lt"/>
              <a:buAutoNum type="arabicPeriod"/>
            </a:pPr>
            <a:r>
              <a:rPr lang="ru-RU" sz="2400" dirty="0" err="1">
                <a:solidFill>
                  <a:srgbClr val="504C49"/>
                </a:solidFill>
                <a:latin typeface="Source Serif Pro" pitchFamily="34" charset="0"/>
                <a:ea typeface="Source Serif Pro" pitchFamily="34" charset="-122"/>
              </a:rPr>
              <a:t>Скільки</a:t>
            </a:r>
            <a:r>
              <a:rPr lang="ru-RU" sz="2400" dirty="0">
                <a:solidFill>
                  <a:srgbClr val="504C49"/>
                </a:solidFill>
                <a:latin typeface="Source Serif Pro" pitchFamily="34" charset="0"/>
                <a:ea typeface="Source Serif Pro" pitchFamily="34" charset="-122"/>
              </a:rPr>
              <a:t> </a:t>
            </a:r>
            <a:r>
              <a:rPr lang="ru-RU" sz="2400" dirty="0" err="1">
                <a:solidFill>
                  <a:srgbClr val="504C49"/>
                </a:solidFill>
                <a:latin typeface="Source Serif Pro" pitchFamily="34" charset="0"/>
                <a:ea typeface="Source Serif Pro" pitchFamily="34" charset="-122"/>
              </a:rPr>
              <a:t>триватиме</a:t>
            </a:r>
            <a:r>
              <a:rPr lang="ru-RU" sz="2400" dirty="0">
                <a:solidFill>
                  <a:srgbClr val="504C49"/>
                </a:solidFill>
                <a:latin typeface="Source Serif Pro" pitchFamily="34" charset="0"/>
                <a:ea typeface="Source Serif Pro" pitchFamily="34" charset="-122"/>
              </a:rPr>
              <a:t> </a:t>
            </a:r>
            <a:r>
              <a:rPr lang="ru-RU" sz="2400" dirty="0" err="1">
                <a:solidFill>
                  <a:srgbClr val="504C49"/>
                </a:solidFill>
                <a:latin typeface="Source Serif Pro" pitchFamily="34" charset="0"/>
                <a:ea typeface="Source Serif Pro" pitchFamily="34" charset="-122"/>
              </a:rPr>
              <a:t>адаптація</a:t>
            </a:r>
            <a:r>
              <a:rPr lang="ru-RU" sz="2400" dirty="0">
                <a:solidFill>
                  <a:srgbClr val="504C49"/>
                </a:solidFill>
                <a:latin typeface="Source Serif Pro" pitchFamily="34" charset="0"/>
                <a:ea typeface="Source Serif Pro" pitchFamily="34" charset="-122"/>
              </a:rPr>
              <a:t>?</a:t>
            </a:r>
          </a:p>
          <a:p>
            <a:pPr algn="just">
              <a:buFont typeface="+mj-lt"/>
              <a:buAutoNum type="arabicPeriod"/>
            </a:pPr>
            <a:r>
              <a:rPr lang="ru-RU" sz="2400" dirty="0" err="1">
                <a:solidFill>
                  <a:srgbClr val="504C49"/>
                </a:solidFill>
                <a:latin typeface="Source Serif Pro" pitchFamily="34" charset="0"/>
                <a:ea typeface="Source Serif Pro" pitchFamily="34" charset="-122"/>
              </a:rPr>
              <a:t>Якою</a:t>
            </a:r>
            <a:r>
              <a:rPr lang="ru-RU" sz="2400" dirty="0">
                <a:solidFill>
                  <a:srgbClr val="504C49"/>
                </a:solidFill>
                <a:latin typeface="Source Serif Pro" pitchFamily="34" charset="0"/>
                <a:ea typeface="Source Serif Pro" pitchFamily="34" charset="-122"/>
              </a:rPr>
              <a:t> буде роль </a:t>
            </a:r>
            <a:r>
              <a:rPr lang="lt-LT" sz="2400" dirty="0">
                <a:solidFill>
                  <a:srgbClr val="504C49"/>
                </a:solidFill>
                <a:latin typeface="Source Serif Pro" pitchFamily="34" charset="0"/>
                <a:ea typeface="Source Serif Pro" pitchFamily="34" charset="-122"/>
              </a:rPr>
              <a:t>HR-</a:t>
            </a:r>
            <a:r>
              <a:rPr lang="ru-RU" sz="2400" dirty="0" err="1">
                <a:solidFill>
                  <a:srgbClr val="504C49"/>
                </a:solidFill>
                <a:latin typeface="Source Serif Pro" pitchFamily="34" charset="0"/>
                <a:ea typeface="Source Serif Pro" pitchFamily="34" charset="-122"/>
              </a:rPr>
              <a:t>відділу</a:t>
            </a:r>
            <a:r>
              <a:rPr lang="ru-RU" sz="2400" dirty="0">
                <a:solidFill>
                  <a:srgbClr val="504C49"/>
                </a:solidFill>
                <a:latin typeface="Source Serif Pro" pitchFamily="34" charset="0"/>
                <a:ea typeface="Source Serif Pro" pitchFamily="34" charset="-122"/>
              </a:rPr>
              <a:t> в </a:t>
            </a:r>
            <a:r>
              <a:rPr lang="ru-RU" sz="2400" dirty="0" err="1">
                <a:solidFill>
                  <a:srgbClr val="504C49"/>
                </a:solidFill>
                <a:latin typeface="Source Serif Pro" pitchFamily="34" charset="0"/>
                <a:ea typeface="Source Serif Pro" pitchFamily="34" charset="-122"/>
              </a:rPr>
              <a:t>процесі</a:t>
            </a:r>
            <a:r>
              <a:rPr lang="ru-RU" sz="2400" dirty="0">
                <a:solidFill>
                  <a:srgbClr val="504C49"/>
                </a:solidFill>
                <a:latin typeface="Source Serif Pro" pitchFamily="34" charset="0"/>
                <a:ea typeface="Source Serif Pro" pitchFamily="34" charset="-122"/>
              </a:rPr>
              <a:t> </a:t>
            </a:r>
            <a:r>
              <a:rPr lang="ru-RU" sz="2400" dirty="0" err="1">
                <a:solidFill>
                  <a:srgbClr val="504C49"/>
                </a:solidFill>
                <a:latin typeface="Source Serif Pro" pitchFamily="34" charset="0"/>
                <a:ea typeface="Source Serif Pro" pitchFamily="34" charset="-122"/>
              </a:rPr>
              <a:t>адаптації</a:t>
            </a:r>
            <a:r>
              <a:rPr lang="ru-RU" sz="2400" dirty="0">
                <a:solidFill>
                  <a:srgbClr val="504C49"/>
                </a:solidFill>
                <a:latin typeface="Source Serif Pro" pitchFamily="34" charset="0"/>
                <a:ea typeface="Source Serif Pro" pitchFamily="34" charset="-122"/>
              </a:rPr>
              <a:t>?</a:t>
            </a:r>
          </a:p>
          <a:p>
            <a:pPr algn="just">
              <a:buFont typeface="+mj-lt"/>
              <a:buAutoNum type="arabicPeriod"/>
            </a:pPr>
            <a:r>
              <a:rPr lang="ru-RU" sz="2400" dirty="0" err="1">
                <a:solidFill>
                  <a:srgbClr val="504C49"/>
                </a:solidFill>
                <a:latin typeface="Source Serif Pro" pitchFamily="34" charset="0"/>
                <a:ea typeface="Source Serif Pro" pitchFamily="34" charset="-122"/>
              </a:rPr>
              <a:t>Хто</a:t>
            </a:r>
            <a:r>
              <a:rPr lang="ru-RU" sz="2400" dirty="0">
                <a:solidFill>
                  <a:srgbClr val="504C49"/>
                </a:solidFill>
                <a:latin typeface="Source Serif Pro" pitchFamily="34" charset="0"/>
                <a:ea typeface="Source Serif Pro" pitchFamily="34" charset="-122"/>
              </a:rPr>
              <a:t> </a:t>
            </a:r>
            <a:r>
              <a:rPr lang="ru-RU" sz="2400" dirty="0" err="1">
                <a:solidFill>
                  <a:srgbClr val="504C49"/>
                </a:solidFill>
                <a:latin typeface="Source Serif Pro" pitchFamily="34" charset="0"/>
                <a:ea typeface="Source Serif Pro" pitchFamily="34" charset="-122"/>
              </a:rPr>
              <a:t>ще</a:t>
            </a:r>
            <a:r>
              <a:rPr lang="ru-RU" sz="2400" dirty="0">
                <a:solidFill>
                  <a:srgbClr val="504C49"/>
                </a:solidFill>
                <a:latin typeface="Source Serif Pro" pitchFamily="34" charset="0"/>
                <a:ea typeface="Source Serif Pro" pitchFamily="34" charset="-122"/>
              </a:rPr>
              <a:t> </a:t>
            </a:r>
            <a:r>
              <a:rPr lang="ru-RU" sz="2400" dirty="0" err="1">
                <a:solidFill>
                  <a:srgbClr val="504C49"/>
                </a:solidFill>
                <a:latin typeface="Source Serif Pro" pitchFamily="34" charset="0"/>
                <a:ea typeface="Source Serif Pro" pitchFamily="34" charset="-122"/>
              </a:rPr>
              <a:t>може</a:t>
            </a:r>
            <a:r>
              <a:rPr lang="ru-RU" sz="2400" dirty="0">
                <a:solidFill>
                  <a:srgbClr val="504C49"/>
                </a:solidFill>
                <a:latin typeface="Source Serif Pro" pitchFamily="34" charset="0"/>
                <a:ea typeface="Source Serif Pro" pitchFamily="34" charset="-122"/>
              </a:rPr>
              <a:t> стати </a:t>
            </a:r>
            <a:r>
              <a:rPr lang="ru-RU" sz="2400" dirty="0" err="1">
                <a:solidFill>
                  <a:srgbClr val="504C49"/>
                </a:solidFill>
                <a:latin typeface="Source Serif Pro" pitchFamily="34" charset="0"/>
                <a:ea typeface="Source Serif Pro" pitchFamily="34" charset="-122"/>
              </a:rPr>
              <a:t>частиною</a:t>
            </a:r>
            <a:r>
              <a:rPr lang="ru-RU" sz="2400" dirty="0">
                <a:solidFill>
                  <a:srgbClr val="504C49"/>
                </a:solidFill>
                <a:latin typeface="Source Serif Pro" pitchFamily="34" charset="0"/>
                <a:ea typeface="Source Serif Pro" pitchFamily="34" charset="-122"/>
              </a:rPr>
              <a:t> </a:t>
            </a:r>
            <a:r>
              <a:rPr lang="ru-RU" sz="2400" dirty="0" err="1">
                <a:solidFill>
                  <a:srgbClr val="504C49"/>
                </a:solidFill>
                <a:latin typeface="Source Serif Pro" pitchFamily="34" charset="0"/>
                <a:ea typeface="Source Serif Pro" pitchFamily="34" charset="-122"/>
              </a:rPr>
              <a:t>онбордингу</a:t>
            </a:r>
            <a:r>
              <a:rPr lang="ru-RU" sz="2400" dirty="0">
                <a:solidFill>
                  <a:srgbClr val="504C49"/>
                </a:solidFill>
                <a:latin typeface="Source Serif Pro" pitchFamily="34" charset="0"/>
                <a:ea typeface="Source Serif Pro" pitchFamily="34" charset="-122"/>
              </a:rPr>
              <a:t> </a:t>
            </a:r>
            <a:r>
              <a:rPr lang="ru-RU" sz="2400" dirty="0" err="1">
                <a:solidFill>
                  <a:srgbClr val="504C49"/>
                </a:solidFill>
                <a:latin typeface="Source Serif Pro" pitchFamily="34" charset="0"/>
                <a:ea typeface="Source Serif Pro" pitchFamily="34" charset="-122"/>
              </a:rPr>
              <a:t>новачків</a:t>
            </a:r>
            <a:r>
              <a:rPr lang="ru-RU" sz="2400" dirty="0">
                <a:solidFill>
                  <a:srgbClr val="504C49"/>
                </a:solidFill>
                <a:latin typeface="Source Serif Pro" pitchFamily="34" charset="0"/>
                <a:ea typeface="Source Serif Pro" pitchFamily="34" charset="-122"/>
              </a:rPr>
              <a:t> (</a:t>
            </a:r>
            <a:r>
              <a:rPr lang="ru-RU" sz="2400" dirty="0" err="1">
                <a:solidFill>
                  <a:srgbClr val="504C49"/>
                </a:solidFill>
                <a:latin typeface="Source Serif Pro" pitchFamily="34" charset="0"/>
                <a:ea typeface="Source Serif Pro" pitchFamily="34" charset="-122"/>
              </a:rPr>
              <a:t>колеги</a:t>
            </a:r>
            <a:r>
              <a:rPr lang="ru-RU" sz="2400" dirty="0">
                <a:solidFill>
                  <a:srgbClr val="504C49"/>
                </a:solidFill>
                <a:latin typeface="Source Serif Pro" pitchFamily="34" charset="0"/>
                <a:ea typeface="Source Serif Pro" pitchFamily="34" charset="-122"/>
              </a:rPr>
              <a:t>, </a:t>
            </a:r>
            <a:r>
              <a:rPr lang="ru-RU" sz="2400" dirty="0" err="1">
                <a:solidFill>
                  <a:srgbClr val="504C49"/>
                </a:solidFill>
                <a:latin typeface="Source Serif Pro" pitchFamily="34" charset="0"/>
                <a:ea typeface="Source Serif Pro" pitchFamily="34" charset="-122"/>
              </a:rPr>
              <a:t>менеджери</a:t>
            </a:r>
            <a:r>
              <a:rPr lang="ru-RU" sz="2400" dirty="0">
                <a:solidFill>
                  <a:srgbClr val="504C49"/>
                </a:solidFill>
                <a:latin typeface="Source Serif Pro" pitchFamily="34" charset="0"/>
                <a:ea typeface="Source Serif Pro" pitchFamily="34" charset="-122"/>
              </a:rPr>
              <a:t>, психологи, </a:t>
            </a:r>
            <a:r>
              <a:rPr lang="ru-RU" sz="2400" dirty="0" err="1">
                <a:solidFill>
                  <a:srgbClr val="504C49"/>
                </a:solidFill>
                <a:latin typeface="Source Serif Pro" pitchFamily="34" charset="0"/>
                <a:ea typeface="Source Serif Pro" pitchFamily="34" charset="-122"/>
              </a:rPr>
              <a:t>коучі</a:t>
            </a:r>
            <a:r>
              <a:rPr lang="ru-RU" sz="2400" dirty="0">
                <a:solidFill>
                  <a:srgbClr val="504C49"/>
                </a:solidFill>
                <a:latin typeface="Source Serif Pro" pitchFamily="34" charset="0"/>
                <a:ea typeface="Source Serif Pro" pitchFamily="34" charset="-122"/>
              </a:rPr>
              <a:t> і т.д.)?</a:t>
            </a:r>
          </a:p>
          <a:p>
            <a:pPr algn="just">
              <a:buFont typeface="+mj-lt"/>
              <a:buAutoNum type="arabicPeriod"/>
            </a:pPr>
            <a:r>
              <a:rPr lang="ru-RU" sz="2400" dirty="0" err="1">
                <a:solidFill>
                  <a:srgbClr val="504C49"/>
                </a:solidFill>
                <a:latin typeface="Source Serif Pro" pitchFamily="34" charset="0"/>
                <a:ea typeface="Source Serif Pro" pitchFamily="34" charset="-122"/>
              </a:rPr>
              <a:t>Що</a:t>
            </a:r>
            <a:r>
              <a:rPr lang="ru-RU" sz="2400" dirty="0">
                <a:solidFill>
                  <a:srgbClr val="504C49"/>
                </a:solidFill>
                <a:latin typeface="Source Serif Pro" pitchFamily="34" charset="0"/>
                <a:ea typeface="Source Serif Pro" pitchFamily="34" charset="-122"/>
              </a:rPr>
              <a:t> </a:t>
            </a:r>
            <a:r>
              <a:rPr lang="ru-RU" sz="2400" dirty="0" err="1">
                <a:solidFill>
                  <a:srgbClr val="504C49"/>
                </a:solidFill>
                <a:latin typeface="Source Serif Pro" pitchFamily="34" charset="0"/>
                <a:ea typeface="Source Serif Pro" pitchFamily="34" charset="-122"/>
              </a:rPr>
              <a:t>необхідно</a:t>
            </a:r>
            <a:r>
              <a:rPr lang="ru-RU" sz="2400" dirty="0">
                <a:solidFill>
                  <a:srgbClr val="504C49"/>
                </a:solidFill>
                <a:latin typeface="Source Serif Pro" pitchFamily="34" charset="0"/>
                <a:ea typeface="Source Serif Pro" pitchFamily="34" charset="-122"/>
              </a:rPr>
              <a:t> </a:t>
            </a:r>
            <a:r>
              <a:rPr lang="ru-RU" sz="2400" dirty="0" err="1">
                <a:solidFill>
                  <a:srgbClr val="504C49"/>
                </a:solidFill>
                <a:latin typeface="Source Serif Pro" pitchFamily="34" charset="0"/>
                <a:ea typeface="Source Serif Pro" pitchFamily="34" charset="-122"/>
              </a:rPr>
              <a:t>дізнатися</a:t>
            </a:r>
            <a:r>
              <a:rPr lang="ru-RU" sz="2400" dirty="0">
                <a:solidFill>
                  <a:srgbClr val="504C49"/>
                </a:solidFill>
                <a:latin typeface="Source Serif Pro" pitchFamily="34" charset="0"/>
                <a:ea typeface="Source Serif Pro" pitchFamily="34" charset="-122"/>
              </a:rPr>
              <a:t> </a:t>
            </a:r>
            <a:r>
              <a:rPr lang="ru-RU" sz="2400" dirty="0" err="1">
                <a:solidFill>
                  <a:srgbClr val="504C49"/>
                </a:solidFill>
                <a:latin typeface="Source Serif Pro" pitchFamily="34" charset="0"/>
                <a:ea typeface="Source Serif Pro" pitchFamily="34" charset="-122"/>
              </a:rPr>
              <a:t>новачкам</a:t>
            </a:r>
            <a:r>
              <a:rPr lang="ru-RU" sz="2400" dirty="0">
                <a:solidFill>
                  <a:srgbClr val="504C49"/>
                </a:solidFill>
                <a:latin typeface="Source Serif Pro" pitchFamily="34" charset="0"/>
                <a:ea typeface="Source Serif Pro" pitchFamily="34" charset="-122"/>
              </a:rPr>
              <a:t> про </a:t>
            </a:r>
            <a:r>
              <a:rPr lang="ru-RU" sz="2400" dirty="0" err="1">
                <a:solidFill>
                  <a:srgbClr val="504C49"/>
                </a:solidFill>
                <a:latin typeface="Source Serif Pro" pitchFamily="34" charset="0"/>
                <a:ea typeface="Source Serif Pro" pitchFamily="34" charset="-122"/>
              </a:rPr>
              <a:t>корпоративну</a:t>
            </a:r>
            <a:r>
              <a:rPr lang="ru-RU" sz="2400" dirty="0">
                <a:solidFill>
                  <a:srgbClr val="504C49"/>
                </a:solidFill>
                <a:latin typeface="Source Serif Pro" pitchFamily="34" charset="0"/>
                <a:ea typeface="Source Serif Pro" pitchFamily="34" charset="-122"/>
              </a:rPr>
              <a:t> культуру і </a:t>
            </a:r>
            <a:r>
              <a:rPr lang="ru-RU" sz="2400" dirty="0" err="1">
                <a:solidFill>
                  <a:srgbClr val="504C49"/>
                </a:solidFill>
                <a:latin typeface="Source Serif Pro" pitchFamily="34" charset="0"/>
                <a:ea typeface="Source Serif Pro" pitchFamily="34" charset="-122"/>
              </a:rPr>
              <a:t>робоче</a:t>
            </a:r>
            <a:r>
              <a:rPr lang="ru-RU" sz="2400" dirty="0">
                <a:solidFill>
                  <a:srgbClr val="504C49"/>
                </a:solidFill>
                <a:latin typeface="Source Serif Pro" pitchFamily="34" charset="0"/>
                <a:ea typeface="Source Serif Pro" pitchFamily="34" charset="-122"/>
              </a:rPr>
              <a:t> </a:t>
            </a:r>
            <a:r>
              <a:rPr lang="ru-RU" sz="2400" dirty="0" err="1">
                <a:solidFill>
                  <a:srgbClr val="504C49"/>
                </a:solidFill>
                <a:latin typeface="Source Serif Pro" pitchFamily="34" charset="0"/>
                <a:ea typeface="Source Serif Pro" pitchFamily="34" charset="-122"/>
              </a:rPr>
              <a:t>середовище</a:t>
            </a:r>
            <a:r>
              <a:rPr lang="ru-RU" sz="2400" dirty="0">
                <a:solidFill>
                  <a:srgbClr val="504C49"/>
                </a:solidFill>
                <a:latin typeface="Source Serif Pro" pitchFamily="34" charset="0"/>
                <a:ea typeface="Source Serif Pro" pitchFamily="34" charset="-122"/>
              </a:rPr>
              <a:t> в </a:t>
            </a:r>
            <a:r>
              <a:rPr lang="ru-RU" sz="2400" dirty="0" err="1">
                <a:solidFill>
                  <a:srgbClr val="504C49"/>
                </a:solidFill>
                <a:latin typeface="Source Serif Pro" pitchFamily="34" charset="0"/>
                <a:ea typeface="Source Serif Pro" pitchFamily="34" charset="-122"/>
              </a:rPr>
              <a:t>компанії</a:t>
            </a:r>
            <a:r>
              <a:rPr lang="ru-RU" sz="2400" dirty="0">
                <a:solidFill>
                  <a:srgbClr val="504C49"/>
                </a:solidFill>
                <a:latin typeface="Source Serif Pro" pitchFamily="34" charset="0"/>
                <a:ea typeface="Source Serif Pro" pitchFamily="34" charset="-122"/>
              </a:rPr>
              <a:t>?</a:t>
            </a:r>
          </a:p>
          <a:p>
            <a:pPr algn="just">
              <a:buFont typeface="+mj-lt"/>
              <a:buAutoNum type="arabicPeriod"/>
            </a:pPr>
            <a:r>
              <a:rPr lang="ru-RU" sz="2400" dirty="0" err="1">
                <a:solidFill>
                  <a:srgbClr val="504C49"/>
                </a:solidFill>
                <a:latin typeface="Source Serif Pro" pitchFamily="34" charset="0"/>
                <a:ea typeface="Source Serif Pro" pitchFamily="34" charset="-122"/>
              </a:rPr>
              <a:t>Які</a:t>
            </a:r>
            <a:r>
              <a:rPr lang="ru-RU" sz="2400" dirty="0">
                <a:solidFill>
                  <a:srgbClr val="504C49"/>
                </a:solidFill>
                <a:latin typeface="Source Serif Pro" pitchFamily="34" charset="0"/>
                <a:ea typeface="Source Serif Pro" pitchFamily="34" charset="-122"/>
              </a:rPr>
              <a:t> </a:t>
            </a:r>
            <a:r>
              <a:rPr lang="ru-RU" sz="2400" dirty="0" err="1">
                <a:solidFill>
                  <a:srgbClr val="504C49"/>
                </a:solidFill>
                <a:latin typeface="Source Serif Pro" pitchFamily="34" charset="0"/>
                <a:ea typeface="Source Serif Pro" pitchFamily="34" charset="-122"/>
              </a:rPr>
              <a:t>цілі</a:t>
            </a:r>
            <a:r>
              <a:rPr lang="ru-RU" sz="2400" dirty="0">
                <a:solidFill>
                  <a:srgbClr val="504C49"/>
                </a:solidFill>
                <a:latin typeface="Source Serif Pro" pitchFamily="34" charset="0"/>
                <a:ea typeface="Source Serif Pro" pitchFamily="34" charset="-122"/>
              </a:rPr>
              <a:t> </a:t>
            </a:r>
            <a:r>
              <a:rPr lang="ru-RU" sz="2400" dirty="0" err="1">
                <a:solidFill>
                  <a:srgbClr val="504C49"/>
                </a:solidFill>
                <a:latin typeface="Source Serif Pro" pitchFamily="34" charset="0"/>
                <a:ea typeface="Source Serif Pro" pitchFamily="34" charset="-122"/>
              </a:rPr>
              <a:t>будуть</a:t>
            </a:r>
            <a:r>
              <a:rPr lang="ru-RU" sz="2400" dirty="0">
                <a:solidFill>
                  <a:srgbClr val="504C49"/>
                </a:solidFill>
                <a:latin typeface="Source Serif Pro" pitchFamily="34" charset="0"/>
                <a:ea typeface="Source Serif Pro" pitchFamily="34" charset="-122"/>
              </a:rPr>
              <a:t> </a:t>
            </a:r>
            <a:r>
              <a:rPr lang="ru-RU" sz="2400" dirty="0" err="1">
                <a:solidFill>
                  <a:srgbClr val="504C49"/>
                </a:solidFill>
                <a:latin typeface="Source Serif Pro" pitchFamily="34" charset="0"/>
                <a:ea typeface="Source Serif Pro" pitchFamily="34" charset="-122"/>
              </a:rPr>
              <a:t>поставлені</a:t>
            </a:r>
            <a:r>
              <a:rPr lang="ru-RU" sz="2400" dirty="0">
                <a:solidFill>
                  <a:srgbClr val="504C49"/>
                </a:solidFill>
                <a:latin typeface="Source Serif Pro" pitchFamily="34" charset="0"/>
                <a:ea typeface="Source Serif Pro" pitchFamily="34" charset="-122"/>
              </a:rPr>
              <a:t> перед </a:t>
            </a:r>
            <a:r>
              <a:rPr lang="ru-RU" sz="2400" dirty="0" err="1">
                <a:solidFill>
                  <a:srgbClr val="504C49"/>
                </a:solidFill>
                <a:latin typeface="Source Serif Pro" pitchFamily="34" charset="0"/>
                <a:ea typeface="Source Serif Pro" pitchFamily="34" charset="-122"/>
              </a:rPr>
              <a:t>новачками</a:t>
            </a:r>
            <a:r>
              <a:rPr lang="ru-RU" sz="2400" dirty="0">
                <a:solidFill>
                  <a:srgbClr val="504C49"/>
                </a:solidFill>
                <a:latin typeface="Source Serif Pro" pitchFamily="34" charset="0"/>
                <a:ea typeface="Source Serif Pro" pitchFamily="34" charset="-122"/>
              </a:rPr>
              <a:t>?</a:t>
            </a:r>
          </a:p>
          <a:p>
            <a:pPr algn="just">
              <a:buFont typeface="+mj-lt"/>
              <a:buAutoNum type="arabicPeriod"/>
            </a:pPr>
            <a:r>
              <a:rPr lang="ru-RU" sz="2400" dirty="0">
                <a:solidFill>
                  <a:srgbClr val="504C49"/>
                </a:solidFill>
                <a:latin typeface="Source Serif Pro" pitchFamily="34" charset="0"/>
                <a:ea typeface="Source Serif Pro" pitchFamily="34" charset="-122"/>
              </a:rPr>
              <a:t>Чим </a:t>
            </a:r>
            <a:r>
              <a:rPr lang="ru-RU" sz="2400" dirty="0" err="1">
                <a:solidFill>
                  <a:srgbClr val="504C49"/>
                </a:solidFill>
                <a:latin typeface="Source Serif Pro" pitchFamily="34" charset="0"/>
                <a:ea typeface="Source Serif Pro" pitchFamily="34" charset="-122"/>
              </a:rPr>
              <a:t>повинні</a:t>
            </a:r>
            <a:r>
              <a:rPr lang="ru-RU" sz="2400" dirty="0">
                <a:solidFill>
                  <a:srgbClr val="504C49"/>
                </a:solidFill>
                <a:latin typeface="Source Serif Pro" pitchFamily="34" charset="0"/>
                <a:ea typeface="Source Serif Pro" pitchFamily="34" charset="-122"/>
              </a:rPr>
              <a:t> </a:t>
            </a:r>
            <a:r>
              <a:rPr lang="ru-RU" sz="2400" dirty="0" err="1">
                <a:solidFill>
                  <a:srgbClr val="504C49"/>
                </a:solidFill>
                <a:latin typeface="Source Serif Pro" pitchFamily="34" charset="0"/>
                <a:ea typeface="Source Serif Pro" pitchFamily="34" charset="-122"/>
              </a:rPr>
              <a:t>зайнятися</a:t>
            </a:r>
            <a:r>
              <a:rPr lang="ru-RU" sz="2400" dirty="0">
                <a:solidFill>
                  <a:srgbClr val="504C49"/>
                </a:solidFill>
                <a:latin typeface="Source Serif Pro" pitchFamily="34" charset="0"/>
                <a:ea typeface="Source Serif Pro" pitchFamily="34" charset="-122"/>
              </a:rPr>
              <a:t> </a:t>
            </a:r>
            <a:r>
              <a:rPr lang="ru-RU" sz="2400" dirty="0" err="1">
                <a:solidFill>
                  <a:srgbClr val="504C49"/>
                </a:solidFill>
                <a:latin typeface="Source Serif Pro" pitchFamily="34" charset="0"/>
                <a:ea typeface="Source Serif Pro" pitchFamily="34" charset="-122"/>
              </a:rPr>
              <a:t>співробітники</a:t>
            </a:r>
            <a:r>
              <a:rPr lang="ru-RU" sz="2400" dirty="0">
                <a:solidFill>
                  <a:srgbClr val="504C49"/>
                </a:solidFill>
                <a:latin typeface="Source Serif Pro" pitchFamily="34" charset="0"/>
                <a:ea typeface="Source Serif Pro" pitchFamily="34" charset="-122"/>
              </a:rPr>
              <a:t> на </a:t>
            </a:r>
            <a:r>
              <a:rPr lang="ru-RU" sz="2400" dirty="0" err="1">
                <a:solidFill>
                  <a:srgbClr val="504C49"/>
                </a:solidFill>
                <a:latin typeface="Source Serif Pro" pitchFamily="34" charset="0"/>
                <a:ea typeface="Source Serif Pro" pitchFamily="34" charset="-122"/>
              </a:rPr>
              <a:t>новій</a:t>
            </a:r>
            <a:r>
              <a:rPr lang="ru-RU" sz="2400" dirty="0">
                <a:solidFill>
                  <a:srgbClr val="504C49"/>
                </a:solidFill>
                <a:latin typeface="Source Serif Pro" pitchFamily="34" charset="0"/>
                <a:ea typeface="Source Serif Pro" pitchFamily="34" charset="-122"/>
              </a:rPr>
              <a:t> </a:t>
            </a:r>
            <a:r>
              <a:rPr lang="ru-RU" sz="2400" dirty="0" err="1">
                <a:solidFill>
                  <a:srgbClr val="504C49"/>
                </a:solidFill>
                <a:latin typeface="Source Serif Pro" pitchFamily="34" charset="0"/>
                <a:ea typeface="Source Serif Pro" pitchFamily="34" charset="-122"/>
              </a:rPr>
              <a:t>посаді</a:t>
            </a:r>
            <a:r>
              <a:rPr lang="ru-RU" sz="2400" dirty="0">
                <a:solidFill>
                  <a:srgbClr val="504C49"/>
                </a:solidFill>
                <a:latin typeface="Source Serif Pro" pitchFamily="34" charset="0"/>
                <a:ea typeface="Source Serif Pro" pitchFamily="34" charset="-122"/>
              </a:rPr>
              <a:t> в перший день, перший </a:t>
            </a:r>
            <a:r>
              <a:rPr lang="ru-RU" sz="2400" dirty="0" err="1">
                <a:solidFill>
                  <a:srgbClr val="504C49"/>
                </a:solidFill>
                <a:latin typeface="Source Serif Pro" pitchFamily="34" charset="0"/>
                <a:ea typeface="Source Serif Pro" pitchFamily="34" charset="-122"/>
              </a:rPr>
              <a:t>тиждень</a:t>
            </a:r>
            <a:r>
              <a:rPr lang="ru-RU" sz="2400" dirty="0">
                <a:solidFill>
                  <a:srgbClr val="504C49"/>
                </a:solidFill>
                <a:latin typeface="Source Serif Pro" pitchFamily="34" charset="0"/>
                <a:ea typeface="Source Serif Pro" pitchFamily="34" charset="-122"/>
              </a:rPr>
              <a:t>, перший </a:t>
            </a:r>
            <a:r>
              <a:rPr lang="ru-RU" sz="2400" dirty="0" err="1">
                <a:solidFill>
                  <a:srgbClr val="504C49"/>
                </a:solidFill>
                <a:latin typeface="Source Serif Pro" pitchFamily="34" charset="0"/>
                <a:ea typeface="Source Serif Pro" pitchFamily="34" charset="-122"/>
              </a:rPr>
              <a:t>місяць</a:t>
            </a:r>
            <a:r>
              <a:rPr lang="ru-RU" sz="2400" dirty="0">
                <a:solidFill>
                  <a:srgbClr val="504C49"/>
                </a:solidFill>
                <a:latin typeface="Source Serif Pro" pitchFamily="34" charset="0"/>
                <a:ea typeface="Source Serif Pro" pitchFamily="34" charset="-122"/>
              </a:rPr>
              <a:t>, перший квартал?</a:t>
            </a:r>
          </a:p>
          <a:p>
            <a:pPr algn="just">
              <a:buFont typeface="+mj-lt"/>
              <a:buAutoNum type="arabicPeriod"/>
            </a:pPr>
            <a:r>
              <a:rPr lang="ru-RU" sz="2400" dirty="0">
                <a:solidFill>
                  <a:srgbClr val="504C49"/>
                </a:solidFill>
                <a:latin typeface="Source Serif Pro" pitchFamily="34" charset="0"/>
                <a:ea typeface="Source Serif Pro" pitchFamily="34" charset="-122"/>
              </a:rPr>
              <a:t>На </a:t>
            </a:r>
            <a:r>
              <a:rPr lang="ru-RU" sz="2400" dirty="0" err="1">
                <a:solidFill>
                  <a:srgbClr val="504C49"/>
                </a:solidFill>
                <a:latin typeface="Source Serif Pro" pitchFamily="34" charset="0"/>
                <a:ea typeface="Source Serif Pro" pitchFamily="34" charset="-122"/>
              </a:rPr>
              <a:t>який</a:t>
            </a:r>
            <a:r>
              <a:rPr lang="ru-RU" sz="2400" dirty="0">
                <a:solidFill>
                  <a:srgbClr val="504C49"/>
                </a:solidFill>
                <a:latin typeface="Source Serif Pro" pitchFamily="34" charset="0"/>
                <a:ea typeface="Source Serif Pro" pitchFamily="34" charset="-122"/>
              </a:rPr>
              <a:t> </a:t>
            </a:r>
            <a:r>
              <a:rPr lang="ru-RU" sz="2400" dirty="0" err="1">
                <a:solidFill>
                  <a:srgbClr val="504C49"/>
                </a:solidFill>
                <a:latin typeface="Source Serif Pro" pitchFamily="34" charset="0"/>
                <a:ea typeface="Source Serif Pro" pitchFamily="34" charset="-122"/>
              </a:rPr>
              <a:t>термін</a:t>
            </a:r>
            <a:r>
              <a:rPr lang="ru-RU" sz="2400" dirty="0">
                <a:solidFill>
                  <a:srgbClr val="504C49"/>
                </a:solidFill>
                <a:latin typeface="Source Serif Pro" pitchFamily="34" charset="0"/>
                <a:ea typeface="Source Serif Pro" pitchFamily="34" charset="-122"/>
              </a:rPr>
              <a:t> </a:t>
            </a:r>
            <a:r>
              <a:rPr lang="ru-RU" sz="2400" dirty="0" err="1">
                <a:solidFill>
                  <a:srgbClr val="504C49"/>
                </a:solidFill>
                <a:latin typeface="Source Serif Pro" pitchFamily="34" charset="0"/>
                <a:ea typeface="Source Serif Pro" pitchFamily="34" charset="-122"/>
              </a:rPr>
              <a:t>ви</a:t>
            </a:r>
            <a:r>
              <a:rPr lang="ru-RU" sz="2400" dirty="0">
                <a:solidFill>
                  <a:srgbClr val="504C49"/>
                </a:solidFill>
                <a:latin typeface="Source Serif Pro" pitchFamily="34" charset="0"/>
                <a:ea typeface="Source Serif Pro" pitchFamily="34" charset="-122"/>
              </a:rPr>
              <a:t> </a:t>
            </a:r>
            <a:r>
              <a:rPr lang="ru-RU" sz="2400" dirty="0" err="1">
                <a:solidFill>
                  <a:srgbClr val="504C49"/>
                </a:solidFill>
                <a:latin typeface="Source Serif Pro" pitchFamily="34" charset="0"/>
                <a:ea typeface="Source Serif Pro" pitchFamily="34" charset="-122"/>
              </a:rPr>
              <a:t>плануєте</a:t>
            </a:r>
            <a:r>
              <a:rPr lang="ru-RU" sz="2400" dirty="0">
                <a:solidFill>
                  <a:srgbClr val="504C49"/>
                </a:solidFill>
                <a:latin typeface="Source Serif Pro" pitchFamily="34" charset="0"/>
                <a:ea typeface="Source Serif Pro" pitchFamily="34" charset="-122"/>
              </a:rPr>
              <a:t> </a:t>
            </a:r>
            <a:r>
              <a:rPr lang="ru-RU" sz="2400" dirty="0" err="1">
                <a:solidFill>
                  <a:srgbClr val="504C49"/>
                </a:solidFill>
                <a:latin typeface="Source Serif Pro" pitchFamily="34" charset="0"/>
                <a:ea typeface="Source Serif Pro" pitchFamily="34" charset="-122"/>
              </a:rPr>
              <a:t>ставити</a:t>
            </a:r>
            <a:r>
              <a:rPr lang="ru-RU" sz="2400" dirty="0">
                <a:solidFill>
                  <a:srgbClr val="504C49"/>
                </a:solidFill>
                <a:latin typeface="Source Serif Pro" pitchFamily="34" charset="0"/>
                <a:ea typeface="Source Serif Pro" pitchFamily="34" charset="-122"/>
              </a:rPr>
              <a:t> </a:t>
            </a:r>
            <a:r>
              <a:rPr lang="ru-RU" sz="2400" dirty="0" err="1">
                <a:solidFill>
                  <a:srgbClr val="504C49"/>
                </a:solidFill>
                <a:latin typeface="Source Serif Pro" pitchFamily="34" charset="0"/>
                <a:ea typeface="Source Serif Pro" pitchFamily="34" charset="-122"/>
              </a:rPr>
              <a:t>випробувальний</a:t>
            </a:r>
            <a:r>
              <a:rPr lang="ru-RU" sz="2400" dirty="0">
                <a:solidFill>
                  <a:srgbClr val="504C49"/>
                </a:solidFill>
                <a:latin typeface="Source Serif Pro" pitchFamily="34" charset="0"/>
                <a:ea typeface="Source Serif Pro" pitchFamily="34" charset="-122"/>
              </a:rPr>
              <a:t> </a:t>
            </a:r>
            <a:r>
              <a:rPr lang="ru-RU" sz="2400" dirty="0" err="1">
                <a:solidFill>
                  <a:srgbClr val="504C49"/>
                </a:solidFill>
                <a:latin typeface="Source Serif Pro" pitchFamily="34" charset="0"/>
                <a:ea typeface="Source Serif Pro" pitchFamily="34" charset="-122"/>
              </a:rPr>
              <a:t>термін</a:t>
            </a:r>
            <a:r>
              <a:rPr lang="ru-RU" sz="2400" dirty="0">
                <a:solidFill>
                  <a:srgbClr val="504C49"/>
                </a:solidFill>
                <a:latin typeface="Source Serif Pro" pitchFamily="34" charset="0"/>
                <a:ea typeface="Source Serif Pro" pitchFamily="34" charset="-122"/>
              </a:rPr>
              <a:t>?</a:t>
            </a:r>
          </a:p>
          <a:p>
            <a:pPr algn="just">
              <a:buFont typeface="+mj-lt"/>
              <a:buAutoNum type="arabicPeriod"/>
            </a:pPr>
            <a:r>
              <a:rPr lang="ru-RU" sz="2400" dirty="0">
                <a:solidFill>
                  <a:srgbClr val="504C49"/>
                </a:solidFill>
                <a:latin typeface="Source Serif Pro" pitchFamily="34" charset="0"/>
                <a:ea typeface="Source Serif Pro" pitchFamily="34" charset="-122"/>
              </a:rPr>
              <a:t>Як </a:t>
            </a:r>
            <a:r>
              <a:rPr lang="ru-RU" sz="2400" dirty="0" err="1">
                <a:solidFill>
                  <a:srgbClr val="504C49"/>
                </a:solidFill>
                <a:latin typeface="Source Serif Pro" pitchFamily="34" charset="0"/>
                <a:ea typeface="Source Serif Pro" pitchFamily="34" charset="-122"/>
              </a:rPr>
              <a:t>ви</a:t>
            </a:r>
            <a:r>
              <a:rPr lang="ru-RU" sz="2400" dirty="0">
                <a:solidFill>
                  <a:srgbClr val="504C49"/>
                </a:solidFill>
                <a:latin typeface="Source Serif Pro" pitchFamily="34" charset="0"/>
                <a:ea typeface="Source Serif Pro" pitchFamily="34" charset="-122"/>
              </a:rPr>
              <a:t> </a:t>
            </a:r>
            <a:r>
              <a:rPr lang="ru-RU" sz="2400" dirty="0" err="1">
                <a:solidFill>
                  <a:srgbClr val="504C49"/>
                </a:solidFill>
                <a:latin typeface="Source Serif Pro" pitchFamily="34" charset="0"/>
                <a:ea typeface="Source Serif Pro" pitchFamily="34" charset="-122"/>
              </a:rPr>
              <a:t>плануєте</a:t>
            </a:r>
            <a:r>
              <a:rPr lang="ru-RU" sz="2400" dirty="0">
                <a:solidFill>
                  <a:srgbClr val="504C49"/>
                </a:solidFill>
                <a:latin typeface="Source Serif Pro" pitchFamily="34" charset="0"/>
                <a:ea typeface="Source Serif Pro" pitchFamily="34" charset="-122"/>
              </a:rPr>
              <a:t> </a:t>
            </a:r>
            <a:r>
              <a:rPr lang="ru-RU" sz="2400" dirty="0" err="1">
                <a:solidFill>
                  <a:srgbClr val="504C49"/>
                </a:solidFill>
                <a:latin typeface="Source Serif Pro" pitchFamily="34" charset="0"/>
                <a:ea typeface="Source Serif Pro" pitchFamily="34" charset="-122"/>
              </a:rPr>
              <a:t>отримувати</a:t>
            </a:r>
            <a:r>
              <a:rPr lang="ru-RU" sz="2400" dirty="0">
                <a:solidFill>
                  <a:srgbClr val="504C49"/>
                </a:solidFill>
                <a:latin typeface="Source Serif Pro" pitchFamily="34" charset="0"/>
                <a:ea typeface="Source Serif Pro" pitchFamily="34" charset="-122"/>
              </a:rPr>
              <a:t> </a:t>
            </a:r>
            <a:r>
              <a:rPr lang="ru-RU" sz="2400" dirty="0" err="1">
                <a:solidFill>
                  <a:srgbClr val="504C49"/>
                </a:solidFill>
                <a:latin typeface="Source Serif Pro" pitchFamily="34" charset="0"/>
                <a:ea typeface="Source Serif Pro" pitchFamily="34" charset="-122"/>
              </a:rPr>
              <a:t>зворотний</a:t>
            </a:r>
            <a:r>
              <a:rPr lang="ru-RU" sz="2400" dirty="0">
                <a:solidFill>
                  <a:srgbClr val="504C49"/>
                </a:solidFill>
                <a:latin typeface="Source Serif Pro" pitchFamily="34" charset="0"/>
                <a:ea typeface="Source Serif Pro" pitchFamily="34" charset="-122"/>
              </a:rPr>
              <a:t> </a:t>
            </a:r>
            <a:r>
              <a:rPr lang="ru-RU" sz="2400" dirty="0" err="1">
                <a:solidFill>
                  <a:srgbClr val="504C49"/>
                </a:solidFill>
                <a:latin typeface="Source Serif Pro" pitchFamily="34" charset="0"/>
                <a:ea typeface="Source Serif Pro" pitchFamily="34" charset="-122"/>
              </a:rPr>
              <a:t>зв’язок</a:t>
            </a:r>
            <a:r>
              <a:rPr lang="ru-RU" sz="2400" dirty="0">
                <a:solidFill>
                  <a:srgbClr val="504C49"/>
                </a:solidFill>
                <a:latin typeface="Source Serif Pro" pitchFamily="34" charset="0"/>
                <a:ea typeface="Source Serif Pro" pitchFamily="34" charset="-122"/>
              </a:rPr>
              <a:t> </a:t>
            </a:r>
            <a:r>
              <a:rPr lang="ru-RU" sz="2400" dirty="0" err="1">
                <a:solidFill>
                  <a:srgbClr val="504C49"/>
                </a:solidFill>
                <a:latin typeface="Source Serif Pro" pitchFamily="34" charset="0"/>
                <a:ea typeface="Source Serif Pro" pitchFamily="34" charset="-122"/>
              </a:rPr>
              <a:t>від</a:t>
            </a:r>
            <a:r>
              <a:rPr lang="ru-RU" sz="2400" dirty="0">
                <a:solidFill>
                  <a:srgbClr val="504C49"/>
                </a:solidFill>
                <a:latin typeface="Source Serif Pro" pitchFamily="34" charset="0"/>
                <a:ea typeface="Source Serif Pro" pitchFamily="34" charset="-122"/>
              </a:rPr>
              <a:t> </a:t>
            </a:r>
            <a:r>
              <a:rPr lang="ru-RU" sz="2400" dirty="0" err="1">
                <a:solidFill>
                  <a:srgbClr val="504C49"/>
                </a:solidFill>
                <a:latin typeface="Source Serif Pro" pitchFamily="34" charset="0"/>
                <a:ea typeface="Source Serif Pro" pitchFamily="34" charset="-122"/>
              </a:rPr>
              <a:t>співробітників</a:t>
            </a:r>
            <a:r>
              <a:rPr lang="ru-RU" sz="2400" dirty="0">
                <a:solidFill>
                  <a:srgbClr val="504C49"/>
                </a:solidFill>
                <a:latin typeface="Source Serif Pro" pitchFamily="34" charset="0"/>
                <a:ea typeface="Source Serif Pro" pitchFamily="34" charset="-122"/>
              </a:rPr>
              <a:t>, </a:t>
            </a:r>
            <a:r>
              <a:rPr lang="ru-RU" sz="2400" dirty="0" err="1">
                <a:solidFill>
                  <a:srgbClr val="504C49"/>
                </a:solidFill>
                <a:latin typeface="Source Serif Pro" pitchFamily="34" charset="0"/>
                <a:ea typeface="Source Serif Pro" pitchFamily="34" charset="-122"/>
              </a:rPr>
              <a:t>оцінку</a:t>
            </a:r>
            <a:r>
              <a:rPr lang="ru-RU" sz="2400" dirty="0">
                <a:solidFill>
                  <a:srgbClr val="504C49"/>
                </a:solidFill>
                <a:latin typeface="Source Serif Pro" pitchFamily="34" charset="0"/>
                <a:ea typeface="Source Serif Pro" pitchFamily="34" charset="-122"/>
              </a:rPr>
              <a:t> </a:t>
            </a:r>
            <a:r>
              <a:rPr lang="ru-RU" sz="2400" dirty="0" err="1">
                <a:solidFill>
                  <a:srgbClr val="504C49"/>
                </a:solidFill>
                <a:latin typeface="Source Serif Pro" pitchFamily="34" charset="0"/>
                <a:ea typeface="Source Serif Pro" pitchFamily="34" charset="-122"/>
              </a:rPr>
              <a:t>їх</a:t>
            </a:r>
            <a:r>
              <a:rPr lang="ru-RU" sz="2400" dirty="0">
                <a:solidFill>
                  <a:srgbClr val="504C49"/>
                </a:solidFill>
                <a:latin typeface="Source Serif Pro" pitchFamily="34" charset="0"/>
                <a:ea typeface="Source Serif Pro" pitchFamily="34" charset="-122"/>
              </a:rPr>
              <a:t> </a:t>
            </a:r>
            <a:r>
              <a:rPr lang="ru-RU" sz="2400" dirty="0" err="1">
                <a:solidFill>
                  <a:srgbClr val="504C49"/>
                </a:solidFill>
                <a:latin typeface="Source Serif Pro" pitchFamily="34" charset="0"/>
                <a:ea typeface="Source Serif Pro" pitchFamily="34" charset="-122"/>
              </a:rPr>
              <a:t>успішності</a:t>
            </a:r>
            <a:r>
              <a:rPr lang="ru-RU" sz="2400" dirty="0">
                <a:solidFill>
                  <a:srgbClr val="504C49"/>
                </a:solidFill>
                <a:latin typeface="Source Serif Pro" pitchFamily="34" charset="0"/>
                <a:ea typeface="Source Serif Pro" pitchFamily="34" charset="-122"/>
              </a:rPr>
              <a:t>?</a:t>
            </a:r>
          </a:p>
          <a:p>
            <a:pPr algn="just">
              <a:buFont typeface="+mj-lt"/>
              <a:buAutoNum type="arabicPeriod"/>
            </a:pPr>
            <a:r>
              <a:rPr lang="ru-RU" sz="2400" dirty="0" err="1">
                <a:solidFill>
                  <a:srgbClr val="504C49"/>
                </a:solidFill>
                <a:latin typeface="Source Serif Pro" pitchFamily="34" charset="0"/>
                <a:ea typeface="Source Serif Pro" pitchFamily="34" charset="-122"/>
              </a:rPr>
              <a:t>Чи</a:t>
            </a:r>
            <a:r>
              <a:rPr lang="ru-RU" sz="2400" dirty="0">
                <a:solidFill>
                  <a:srgbClr val="504C49"/>
                </a:solidFill>
                <a:latin typeface="Source Serif Pro" pitchFamily="34" charset="0"/>
                <a:ea typeface="Source Serif Pro" pitchFamily="34" charset="-122"/>
              </a:rPr>
              <a:t> є у вас </a:t>
            </a:r>
            <a:r>
              <a:rPr lang="ru-RU" sz="2400" dirty="0" err="1">
                <a:solidFill>
                  <a:srgbClr val="504C49"/>
                </a:solidFill>
                <a:latin typeface="Source Serif Pro" pitchFamily="34" charset="0"/>
                <a:ea typeface="Source Serif Pro" pitchFamily="34" charset="-122"/>
              </a:rPr>
              <a:t>всі</a:t>
            </a:r>
            <a:r>
              <a:rPr lang="ru-RU" sz="2400" dirty="0">
                <a:solidFill>
                  <a:srgbClr val="504C49"/>
                </a:solidFill>
                <a:latin typeface="Source Serif Pro" pitchFamily="34" charset="0"/>
                <a:ea typeface="Source Serif Pro" pitchFamily="34" charset="-122"/>
              </a:rPr>
              <a:t> </a:t>
            </a:r>
            <a:r>
              <a:rPr lang="ru-RU" sz="2400" dirty="0" err="1">
                <a:solidFill>
                  <a:srgbClr val="504C49"/>
                </a:solidFill>
                <a:latin typeface="Source Serif Pro" pitchFamily="34" charset="0"/>
                <a:ea typeface="Source Serif Pro" pitchFamily="34" charset="-122"/>
              </a:rPr>
              <a:t>необхідні</a:t>
            </a:r>
            <a:r>
              <a:rPr lang="ru-RU" sz="2400" dirty="0">
                <a:solidFill>
                  <a:srgbClr val="504C49"/>
                </a:solidFill>
                <a:latin typeface="Source Serif Pro" pitchFamily="34" charset="0"/>
                <a:ea typeface="Source Serif Pro" pitchFamily="34" charset="-122"/>
              </a:rPr>
              <a:t> </a:t>
            </a:r>
            <a:r>
              <a:rPr lang="ru-RU" sz="2400" dirty="0" err="1">
                <a:solidFill>
                  <a:srgbClr val="504C49"/>
                </a:solidFill>
                <a:latin typeface="Source Serif Pro" pitchFamily="34" charset="0"/>
                <a:ea typeface="Source Serif Pro" pitchFamily="34" charset="-122"/>
              </a:rPr>
              <a:t>документи</a:t>
            </a:r>
            <a:r>
              <a:rPr lang="ru-RU" sz="2400" dirty="0">
                <a:solidFill>
                  <a:srgbClr val="504C49"/>
                </a:solidFill>
                <a:latin typeface="Source Serif Pro" pitchFamily="34" charset="0"/>
                <a:ea typeface="Source Serif Pro" pitchFamily="34" charset="-122"/>
              </a:rPr>
              <a:t> в </a:t>
            </a:r>
            <a:r>
              <a:rPr lang="ru-RU" sz="2400" dirty="0" err="1">
                <a:solidFill>
                  <a:srgbClr val="504C49"/>
                </a:solidFill>
                <a:latin typeface="Source Serif Pro" pitchFamily="34" charset="0"/>
                <a:ea typeface="Source Serif Pro" pitchFamily="34" charset="-122"/>
              </a:rPr>
              <a:t>базі</a:t>
            </a:r>
            <a:r>
              <a:rPr lang="ru-RU" sz="2400" dirty="0">
                <a:solidFill>
                  <a:srgbClr val="504C49"/>
                </a:solidFill>
                <a:latin typeface="Source Serif Pro" pitchFamily="34" charset="0"/>
                <a:ea typeface="Source Serif Pro" pitchFamily="34" charset="-122"/>
              </a:rPr>
              <a:t> </a:t>
            </a:r>
            <a:r>
              <a:rPr lang="ru-RU" sz="2400" dirty="0" err="1">
                <a:solidFill>
                  <a:srgbClr val="504C49"/>
                </a:solidFill>
                <a:latin typeface="Source Serif Pro" pitchFamily="34" charset="0"/>
                <a:ea typeface="Source Serif Pro" pitchFamily="34" charset="-122"/>
              </a:rPr>
              <a:t>знань</a:t>
            </a:r>
            <a:r>
              <a:rPr lang="ru-RU" sz="2400" dirty="0">
                <a:solidFill>
                  <a:srgbClr val="504C49"/>
                </a:solidFill>
                <a:latin typeface="Source Serif Pro" pitchFamily="34" charset="0"/>
                <a:ea typeface="Source Serif Pro" pitchFamily="34" charset="-122"/>
              </a:rPr>
              <a:t> департаменту / </a:t>
            </a:r>
            <a:r>
              <a:rPr lang="ru-RU" sz="2400" dirty="0" err="1">
                <a:solidFill>
                  <a:srgbClr val="504C49"/>
                </a:solidFill>
                <a:latin typeface="Source Serif Pro" pitchFamily="34" charset="0"/>
                <a:ea typeface="Source Serif Pro" pitchFamily="34" charset="-122"/>
              </a:rPr>
              <a:t>компанії</a:t>
            </a:r>
            <a:r>
              <a:rPr lang="ru-RU" sz="2400" dirty="0">
                <a:solidFill>
                  <a:srgbClr val="504C49"/>
                </a:solidFill>
                <a:latin typeface="Source Serif Pro" pitchFamily="34" charset="0"/>
                <a:ea typeface="Source Serif Pro" pitchFamily="34" charset="-122"/>
              </a:rPr>
              <a:t>, </a:t>
            </a:r>
            <a:r>
              <a:rPr lang="ru-RU" sz="2400" dirty="0" err="1">
                <a:solidFill>
                  <a:srgbClr val="504C49"/>
                </a:solidFill>
                <a:latin typeface="Source Serif Pro" pitchFamily="34" charset="0"/>
                <a:ea typeface="Source Serif Pro" pitchFamily="34" charset="-122"/>
              </a:rPr>
              <a:t>які</a:t>
            </a:r>
            <a:r>
              <a:rPr lang="ru-RU" sz="2400" dirty="0">
                <a:solidFill>
                  <a:srgbClr val="504C49"/>
                </a:solidFill>
                <a:latin typeface="Source Serif Pro" pitchFamily="34" charset="0"/>
                <a:ea typeface="Source Serif Pro" pitchFamily="34" charset="-122"/>
              </a:rPr>
              <a:t> </a:t>
            </a:r>
            <a:r>
              <a:rPr lang="ru-RU" sz="2400" dirty="0" err="1">
                <a:solidFill>
                  <a:srgbClr val="504C49"/>
                </a:solidFill>
                <a:latin typeface="Source Serif Pro" pitchFamily="34" charset="0"/>
                <a:ea typeface="Source Serif Pro" pitchFamily="34" charset="-122"/>
              </a:rPr>
              <a:t>будуть</a:t>
            </a:r>
            <a:r>
              <a:rPr lang="ru-RU" sz="2400" dirty="0">
                <a:solidFill>
                  <a:srgbClr val="504C49"/>
                </a:solidFill>
                <a:latin typeface="Source Serif Pro" pitchFamily="34" charset="0"/>
                <a:ea typeface="Source Serif Pro" pitchFamily="34" charset="-122"/>
              </a:rPr>
              <a:t> </a:t>
            </a:r>
            <a:r>
              <a:rPr lang="ru-RU" sz="2400" dirty="0" err="1">
                <a:solidFill>
                  <a:srgbClr val="504C49"/>
                </a:solidFill>
                <a:latin typeface="Source Serif Pro" pitchFamily="34" charset="0"/>
                <a:ea typeface="Source Serif Pro" pitchFamily="34" charset="-122"/>
              </a:rPr>
              <a:t>потрібні</a:t>
            </a:r>
            <a:r>
              <a:rPr lang="ru-RU" sz="2400" dirty="0">
                <a:solidFill>
                  <a:srgbClr val="504C49"/>
                </a:solidFill>
                <a:latin typeface="Source Serif Pro" pitchFamily="34" charset="0"/>
                <a:ea typeface="Source Serif Pro" pitchFamily="34" charset="-122"/>
              </a:rPr>
              <a:t> </a:t>
            </a:r>
            <a:r>
              <a:rPr lang="ru-RU" sz="2400" dirty="0" err="1">
                <a:solidFill>
                  <a:srgbClr val="504C49"/>
                </a:solidFill>
                <a:latin typeface="Source Serif Pro" pitchFamily="34" charset="0"/>
                <a:ea typeface="Source Serif Pro" pitchFamily="34" charset="-122"/>
              </a:rPr>
              <a:t>новачкові</a:t>
            </a:r>
            <a:r>
              <a:rPr lang="ru-RU" sz="2400" dirty="0">
                <a:solidFill>
                  <a:srgbClr val="504C49"/>
                </a:solidFill>
                <a:latin typeface="Source Serif Pro" pitchFamily="34" charset="0"/>
                <a:ea typeface="Source Serif Pro" pitchFamily="34" charset="-122"/>
              </a:rPr>
              <a:t>?</a:t>
            </a:r>
          </a:p>
        </p:txBody>
      </p:sp>
      <p:sp>
        <p:nvSpPr>
          <p:cNvPr id="6" name="TextBox 5">
            <a:extLst>
              <a:ext uri="{FF2B5EF4-FFF2-40B4-BE49-F238E27FC236}">
                <a16:creationId xmlns:a16="http://schemas.microsoft.com/office/drawing/2014/main" id="{F35F6AFA-F98E-9338-DABE-F97D542F9B38}"/>
              </a:ext>
            </a:extLst>
          </p:cNvPr>
          <p:cNvSpPr txBox="1"/>
          <p:nvPr/>
        </p:nvSpPr>
        <p:spPr>
          <a:xfrm>
            <a:off x="912952" y="2882632"/>
            <a:ext cx="5487848" cy="1200329"/>
          </a:xfrm>
          <a:prstGeom prst="rect">
            <a:avLst/>
          </a:prstGeom>
          <a:noFill/>
        </p:spPr>
        <p:txBody>
          <a:bodyPr wrap="square">
            <a:spAutoFit/>
          </a:bodyPr>
          <a:lstStyle/>
          <a:p>
            <a:r>
              <a:rPr lang="ru-RU" sz="2400" i="1" dirty="0" err="1">
                <a:solidFill>
                  <a:srgbClr val="504C49"/>
                </a:solidFill>
                <a:latin typeface="Source Serif Pro" pitchFamily="34" charset="0"/>
                <a:ea typeface="Source Serif Pro" pitchFamily="34" charset="-122"/>
              </a:rPr>
              <a:t>Відповіді</a:t>
            </a:r>
            <a:r>
              <a:rPr lang="ru-RU" sz="2400" i="1" dirty="0">
                <a:solidFill>
                  <a:srgbClr val="504C49"/>
                </a:solidFill>
                <a:latin typeface="Source Serif Pro" pitchFamily="34" charset="0"/>
                <a:ea typeface="Source Serif Pro" pitchFamily="34" charset="-122"/>
              </a:rPr>
              <a:t> </a:t>
            </a:r>
            <a:r>
              <a:rPr lang="ru-RU" sz="2400" i="1" dirty="0" err="1">
                <a:solidFill>
                  <a:srgbClr val="504C49"/>
                </a:solidFill>
                <a:latin typeface="Source Serif Pro" pitchFamily="34" charset="0"/>
                <a:ea typeface="Source Serif Pro" pitchFamily="34" charset="-122"/>
              </a:rPr>
              <a:t>послугують</a:t>
            </a:r>
            <a:r>
              <a:rPr lang="ru-RU" sz="2400" i="1" dirty="0">
                <a:solidFill>
                  <a:srgbClr val="504C49"/>
                </a:solidFill>
                <a:latin typeface="Source Serif Pro" pitchFamily="34" charset="0"/>
                <a:ea typeface="Source Serif Pro" pitchFamily="34" charset="-122"/>
              </a:rPr>
              <a:t> </a:t>
            </a:r>
            <a:r>
              <a:rPr lang="ru-RU" sz="2400" i="1" dirty="0" err="1">
                <a:solidFill>
                  <a:srgbClr val="504C49"/>
                </a:solidFill>
                <a:latin typeface="Source Serif Pro" pitchFamily="34" charset="0"/>
                <a:ea typeface="Source Serif Pro" pitchFamily="34" charset="-122"/>
              </a:rPr>
              <a:t>основі</a:t>
            </a:r>
            <a:r>
              <a:rPr lang="ru-RU" sz="2400" i="1" dirty="0">
                <a:solidFill>
                  <a:srgbClr val="504C49"/>
                </a:solidFill>
                <a:latin typeface="Source Serif Pro" pitchFamily="34" charset="0"/>
                <a:ea typeface="Source Serif Pro" pitchFamily="34" charset="-122"/>
              </a:rPr>
              <a:t> </a:t>
            </a:r>
            <a:r>
              <a:rPr lang="ru-RU" sz="2400" i="1" dirty="0" err="1">
                <a:solidFill>
                  <a:srgbClr val="504C49"/>
                </a:solidFill>
                <a:latin typeface="Source Serif Pro" pitchFamily="34" charset="0"/>
                <a:ea typeface="Source Serif Pro" pitchFamily="34" charset="-122"/>
              </a:rPr>
              <a:t>створення</a:t>
            </a:r>
            <a:r>
              <a:rPr lang="ru-RU" sz="2400" i="1" dirty="0">
                <a:solidFill>
                  <a:srgbClr val="504C49"/>
                </a:solidFill>
                <a:latin typeface="Source Serif Pro" pitchFamily="34" charset="0"/>
                <a:ea typeface="Source Serif Pro" pitchFamily="34" charset="-122"/>
              </a:rPr>
              <a:t>  </a:t>
            </a:r>
            <a:r>
              <a:rPr lang="ru-RU" sz="2400" i="1" dirty="0" err="1">
                <a:solidFill>
                  <a:srgbClr val="504C49"/>
                </a:solidFill>
                <a:latin typeface="Source Serif Pro" pitchFamily="34" charset="0"/>
                <a:ea typeface="Source Serif Pro" pitchFamily="34" charset="-122"/>
              </a:rPr>
              <a:t>ідеального</a:t>
            </a:r>
            <a:r>
              <a:rPr lang="ru-RU" sz="2400" i="1" dirty="0">
                <a:solidFill>
                  <a:srgbClr val="504C49"/>
                </a:solidFill>
                <a:latin typeface="Source Serif Pro" pitchFamily="34" charset="0"/>
                <a:ea typeface="Source Serif Pro" pitchFamily="34" charset="-122"/>
              </a:rPr>
              <a:t> </a:t>
            </a:r>
            <a:r>
              <a:rPr lang="ru-RU" sz="2400" i="1" dirty="0" err="1">
                <a:solidFill>
                  <a:srgbClr val="504C49"/>
                </a:solidFill>
                <a:latin typeface="Source Serif Pro" pitchFamily="34" charset="0"/>
                <a:ea typeface="Source Serif Pro" pitchFamily="34" charset="-122"/>
              </a:rPr>
              <a:t>процесу</a:t>
            </a:r>
            <a:r>
              <a:rPr lang="ru-RU" sz="2400" i="1" dirty="0">
                <a:solidFill>
                  <a:srgbClr val="504C49"/>
                </a:solidFill>
                <a:latin typeface="Source Serif Pro" pitchFamily="34" charset="0"/>
                <a:ea typeface="Source Serif Pro" pitchFamily="34" charset="-122"/>
              </a:rPr>
              <a:t> </a:t>
            </a:r>
            <a:r>
              <a:rPr lang="ru-RU" sz="2400" i="1" dirty="0" err="1">
                <a:solidFill>
                  <a:srgbClr val="504C49"/>
                </a:solidFill>
                <a:latin typeface="Source Serif Pro" pitchFamily="34" charset="0"/>
                <a:ea typeface="Source Serif Pro" pitchFamily="34" charset="-122"/>
              </a:rPr>
              <a:t>онбордингу</a:t>
            </a:r>
            <a:r>
              <a:rPr lang="ru-RU" sz="2400" i="1" dirty="0">
                <a:solidFill>
                  <a:srgbClr val="504C49"/>
                </a:solidFill>
                <a:latin typeface="Source Serif Pro" pitchFamily="34" charset="0"/>
                <a:ea typeface="Source Serif Pro" pitchFamily="34" charset="-122"/>
              </a:rPr>
              <a:t>.</a:t>
            </a:r>
          </a:p>
        </p:txBody>
      </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Shape 365"/>
        <p:cNvGrpSpPr/>
        <p:nvPr/>
      </p:nvGrpSpPr>
      <p:grpSpPr>
        <a:xfrm>
          <a:off x="0" y="0"/>
          <a:ext cx="0" cy="0"/>
          <a:chOff x="0" y="0"/>
          <a:chExt cx="0" cy="0"/>
        </a:xfrm>
      </p:grpSpPr>
      <p:pic>
        <p:nvPicPr>
          <p:cNvPr id="2" name="Google Shape;1127;p41">
            <a:extLst>
              <a:ext uri="{FF2B5EF4-FFF2-40B4-BE49-F238E27FC236}">
                <a16:creationId xmlns:a16="http://schemas.microsoft.com/office/drawing/2014/main" id="{D30EE822-6E4B-0DEF-24BC-82D009435BF0}"/>
              </a:ext>
            </a:extLst>
          </p:cNvPr>
          <p:cNvPicPr preferRelativeResize="0">
            <a:picLocks/>
          </p:cNvPicPr>
          <p:nvPr/>
        </p:nvPicPr>
        <p:blipFill rotWithShape="1">
          <a:blip r:embed="rId3">
            <a:alphaModFix/>
          </a:blip>
          <a:srcRect l="24596" t="4187" r="14687"/>
          <a:stretch/>
        </p:blipFill>
        <p:spPr>
          <a:xfrm>
            <a:off x="0" y="0"/>
            <a:ext cx="6174240" cy="6503040"/>
          </a:xfrm>
          <a:prstGeom prst="rect">
            <a:avLst/>
          </a:prstGeom>
        </p:spPr>
      </p:pic>
      <p:sp>
        <p:nvSpPr>
          <p:cNvPr id="5" name="Google Shape;369;p24"/>
          <p:cNvSpPr txBox="1"/>
          <p:nvPr/>
        </p:nvSpPr>
        <p:spPr>
          <a:xfrm>
            <a:off x="-1137898" y="6414566"/>
            <a:ext cx="17748403" cy="1815034"/>
          </a:xfrm>
          <a:prstGeom prst="rect">
            <a:avLst/>
          </a:prstGeom>
          <a:solidFill>
            <a:srgbClr val="DE92DC"/>
          </a:solidFill>
          <a:ln>
            <a:noFill/>
          </a:ln>
        </p:spPr>
        <p:txBody>
          <a:bodyPr spcFirstLastPara="1" wrap="square" lIns="40640" tIns="40640" rIns="40640" bIns="40640" anchor="ctr" anchorCtr="0">
            <a:noAutofit/>
          </a:bodyPr>
          <a:lstStyle/>
          <a:p>
            <a:pPr algn="ctr">
              <a:lnSpc>
                <a:spcPct val="140000"/>
              </a:lnSpc>
            </a:pPr>
            <a:endParaRPr sz="1440">
              <a:solidFill>
                <a:schemeClr val="dk1"/>
              </a:solidFill>
              <a:latin typeface="Calibri"/>
              <a:ea typeface="Calibri"/>
              <a:cs typeface="Calibri"/>
              <a:sym typeface="Calibri"/>
            </a:endParaRPr>
          </a:p>
        </p:txBody>
      </p:sp>
      <p:sp>
        <p:nvSpPr>
          <p:cNvPr id="6" name="Google Shape;370;p24"/>
          <p:cNvSpPr txBox="1"/>
          <p:nvPr/>
        </p:nvSpPr>
        <p:spPr>
          <a:xfrm>
            <a:off x="240631" y="6698002"/>
            <a:ext cx="14630400" cy="1248162"/>
          </a:xfrm>
          <a:prstGeom prst="rect">
            <a:avLst/>
          </a:prstGeom>
          <a:noFill/>
          <a:ln>
            <a:noFill/>
          </a:ln>
        </p:spPr>
        <p:txBody>
          <a:bodyPr spcFirstLastPara="1" wrap="square" lIns="0" tIns="0" rIns="0" bIns="0" anchor="t" anchorCtr="0">
            <a:spAutoFit/>
          </a:bodyPr>
          <a:lstStyle/>
          <a:p>
            <a:pPr algn="ctr">
              <a:lnSpc>
                <a:spcPct val="108000"/>
              </a:lnSpc>
            </a:pPr>
            <a:r>
              <a:rPr lang="uk-UA" sz="7510" dirty="0">
                <a:solidFill>
                  <a:srgbClr val="FFFFFF"/>
                </a:solidFill>
                <a:latin typeface="Alata"/>
                <a:ea typeface="Alata"/>
                <a:cs typeface="Alata"/>
                <a:sym typeface="Alata"/>
              </a:rPr>
              <a:t>СТРАТЕГІЇ АДАПТАЦІЯ</a:t>
            </a:r>
            <a:endParaRPr sz="1440" dirty="0"/>
          </a:p>
        </p:txBody>
      </p:sp>
      <p:sp>
        <p:nvSpPr>
          <p:cNvPr id="8" name="TextBox 7">
            <a:extLst>
              <a:ext uri="{FF2B5EF4-FFF2-40B4-BE49-F238E27FC236}">
                <a16:creationId xmlns:a16="http://schemas.microsoft.com/office/drawing/2014/main" id="{D59A8D46-ED95-24FF-C8E2-1CBDFB32C030}"/>
              </a:ext>
            </a:extLst>
          </p:cNvPr>
          <p:cNvSpPr txBox="1"/>
          <p:nvPr/>
        </p:nvSpPr>
        <p:spPr>
          <a:xfrm>
            <a:off x="6174240" y="-26301"/>
            <a:ext cx="8335844" cy="6555641"/>
          </a:xfrm>
          <a:prstGeom prst="rect">
            <a:avLst/>
          </a:prstGeom>
          <a:noFill/>
        </p:spPr>
        <p:txBody>
          <a:bodyPr wrap="square">
            <a:spAutoFit/>
          </a:bodyPr>
          <a:lstStyle/>
          <a:p>
            <a:r>
              <a:rPr lang="uk-UA" sz="2400" b="1" dirty="0">
                <a:solidFill>
                  <a:srgbClr val="504C49"/>
                </a:solidFill>
                <a:latin typeface="Source Serif Pro" pitchFamily="34" charset="0"/>
                <a:ea typeface="Source Serif Pro" pitchFamily="34" charset="-122"/>
              </a:rPr>
              <a:t>Стратегія 1. Розширення навчання </a:t>
            </a:r>
          </a:p>
          <a:p>
            <a:pPr algn="just"/>
            <a:r>
              <a:rPr lang="uk-UA" dirty="0">
                <a:solidFill>
                  <a:srgbClr val="504C49"/>
                </a:solidFill>
                <a:latin typeface="Source Serif Pro" pitchFamily="34" charset="0"/>
                <a:ea typeface="Source Serif Pro" pitchFamily="34" charset="-122"/>
              </a:rPr>
              <a:t>Ознайомлення співробітників із технологіями, навчання їх основним політикам і процедурам, а також забезпечення функціонального огляду роботи – все це спільні заходи для адаптації. Тим не менш, є велика різниця між цією початковою фазою і справжнім корпоративним навчанням, яке є більш постійним, тривалим і яке має бути частиною програм </a:t>
            </a:r>
            <a:r>
              <a:rPr lang="uk-UA" dirty="0" err="1">
                <a:solidFill>
                  <a:srgbClr val="504C49"/>
                </a:solidFill>
                <a:latin typeface="Source Serif Pro" pitchFamily="34" charset="0"/>
                <a:ea typeface="Source Serif Pro" pitchFamily="34" charset="-122"/>
              </a:rPr>
              <a:t>онбордингу</a:t>
            </a:r>
            <a:r>
              <a:rPr lang="uk-UA" dirty="0">
                <a:solidFill>
                  <a:srgbClr val="504C49"/>
                </a:solidFill>
                <a:latin typeface="Source Serif Pro" pitchFamily="34" charset="0"/>
                <a:ea typeface="Source Serif Pro" pitchFamily="34" charset="-122"/>
              </a:rPr>
              <a:t>. </a:t>
            </a:r>
          </a:p>
          <a:p>
            <a:pPr algn="just"/>
            <a:r>
              <a:rPr lang="uk-UA" dirty="0">
                <a:solidFill>
                  <a:srgbClr val="504C49"/>
                </a:solidFill>
                <a:latin typeface="Source Serif Pro" pitchFamily="34" charset="0"/>
                <a:ea typeface="Source Serif Pro" pitchFamily="34" charset="-122"/>
              </a:rPr>
              <a:t>Додавання послідовності та тривалості у концепцію адаптації персоналу має вирішальне значення для стратегічного впровадження. Цей тип навчання не відбувається за день, тиждень чи навіть місяць. </a:t>
            </a:r>
          </a:p>
          <a:p>
            <a:pPr algn="just"/>
            <a:r>
              <a:rPr lang="uk-UA" dirty="0">
                <a:solidFill>
                  <a:srgbClr val="504C49"/>
                </a:solidFill>
                <a:latin typeface="Source Serif Pro" pitchFamily="34" charset="0"/>
                <a:ea typeface="Source Serif Pro" pitchFamily="34" charset="-122"/>
              </a:rPr>
              <a:t>Це те, що триває довго та поступово. </a:t>
            </a:r>
            <a:r>
              <a:rPr lang="uk-UA" b="1" dirty="0">
                <a:solidFill>
                  <a:srgbClr val="504C49"/>
                </a:solidFill>
                <a:latin typeface="Source Serif Pro" pitchFamily="34" charset="0"/>
                <a:ea typeface="Source Serif Pro" pitchFamily="34" charset="-122"/>
              </a:rPr>
              <a:t>Продовження адаптації протягом першого або більше років може збільшити утримання нового персоналу. Дослідження показують, що необхідно як мінімум шість місяців для ефективного навчання. </a:t>
            </a:r>
          </a:p>
          <a:p>
            <a:pPr algn="just"/>
            <a:r>
              <a:rPr lang="uk-UA" dirty="0">
                <a:solidFill>
                  <a:srgbClr val="504C49"/>
                </a:solidFill>
                <a:latin typeface="Source Serif Pro" pitchFamily="34" charset="0"/>
                <a:ea typeface="Source Serif Pro" pitchFamily="34" charset="-122"/>
              </a:rPr>
              <a:t>Переваги розширення програми адаптації персоналу: </a:t>
            </a:r>
          </a:p>
          <a:p>
            <a:pPr marL="285750" indent="-285750" algn="just">
              <a:buFont typeface="Arial" panose="020B0604020202020204" pitchFamily="34" charset="0"/>
              <a:buChar char="•"/>
            </a:pPr>
            <a:r>
              <a:rPr lang="uk-UA" dirty="0">
                <a:solidFill>
                  <a:srgbClr val="504C49"/>
                </a:solidFill>
                <a:latin typeface="Source Serif Pro" pitchFamily="34" charset="0"/>
                <a:ea typeface="Source Serif Pro" pitchFamily="34" charset="-122"/>
              </a:rPr>
              <a:t>Навчання невеликими частинами, відоме як “ефект інтервалу”, дозволяє краще зрозуміти та засвоїти інформацію. </a:t>
            </a:r>
          </a:p>
          <a:p>
            <a:pPr marL="285750" indent="-285750" algn="just">
              <a:buFont typeface="Arial" panose="020B0604020202020204" pitchFamily="34" charset="0"/>
              <a:buChar char="•"/>
            </a:pPr>
            <a:r>
              <a:rPr lang="uk-UA" dirty="0">
                <a:solidFill>
                  <a:srgbClr val="504C49"/>
                </a:solidFill>
                <a:latin typeface="Source Serif Pro" pitchFamily="34" charset="0"/>
                <a:ea typeface="Source Serif Pro" pitchFamily="34" charset="-122"/>
              </a:rPr>
              <a:t>Більш тривала адаптація допомагає співробітнику краще зрозуміти свою роботу, зрозуміти, як вона впливає на компанію, та швидше досягти продуктивності. </a:t>
            </a:r>
          </a:p>
          <a:p>
            <a:pPr marL="285750" indent="-285750" algn="just">
              <a:buFont typeface="Arial" panose="020B0604020202020204" pitchFamily="34" charset="0"/>
              <a:buChar char="•"/>
            </a:pPr>
            <a:r>
              <a:rPr lang="uk-UA" dirty="0">
                <a:solidFill>
                  <a:srgbClr val="504C49"/>
                </a:solidFill>
                <a:latin typeface="Source Serif Pro" pitchFamily="34" charset="0"/>
                <a:ea typeface="Source Serif Pro" pitchFamily="34" charset="-122"/>
              </a:rPr>
              <a:t>Якісна адаптація підтримує залученість та зацікавленість співробітників, що є ключовим фактором для покращення утримання нових працівників.</a:t>
            </a:r>
            <a:endParaRPr lang="ru-UA" dirty="0">
              <a:solidFill>
                <a:srgbClr val="504C49"/>
              </a:solidFill>
              <a:latin typeface="Source Serif Pro" pitchFamily="34" charset="0"/>
              <a:ea typeface="Source Serif Pro" pitchFamily="34" charset="-122"/>
            </a:endParaRPr>
          </a:p>
        </p:txBody>
      </p:sp>
    </p:spTree>
    <p:extLst>
      <p:ext uri="{BB962C8B-B14F-4D97-AF65-F5344CB8AC3E}">
        <p14:creationId xmlns:p14="http://schemas.microsoft.com/office/powerpoint/2010/main" val="1785981765"/>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Shape 365"/>
        <p:cNvGrpSpPr/>
        <p:nvPr/>
      </p:nvGrpSpPr>
      <p:grpSpPr>
        <a:xfrm>
          <a:off x="0" y="0"/>
          <a:ext cx="0" cy="0"/>
          <a:chOff x="0" y="0"/>
          <a:chExt cx="0" cy="0"/>
        </a:xfrm>
      </p:grpSpPr>
      <p:pic>
        <p:nvPicPr>
          <p:cNvPr id="2" name="Google Shape;1127;p41">
            <a:extLst>
              <a:ext uri="{FF2B5EF4-FFF2-40B4-BE49-F238E27FC236}">
                <a16:creationId xmlns:a16="http://schemas.microsoft.com/office/drawing/2014/main" id="{D30EE822-6E4B-0DEF-24BC-82D009435BF0}"/>
              </a:ext>
            </a:extLst>
          </p:cNvPr>
          <p:cNvPicPr preferRelativeResize="0">
            <a:picLocks/>
          </p:cNvPicPr>
          <p:nvPr/>
        </p:nvPicPr>
        <p:blipFill rotWithShape="1">
          <a:blip r:embed="rId3">
            <a:alphaModFix/>
          </a:blip>
          <a:srcRect l="24596" t="4187" r="14687"/>
          <a:stretch/>
        </p:blipFill>
        <p:spPr>
          <a:xfrm>
            <a:off x="0" y="0"/>
            <a:ext cx="6174240" cy="6503040"/>
          </a:xfrm>
          <a:prstGeom prst="rect">
            <a:avLst/>
          </a:prstGeom>
        </p:spPr>
      </p:pic>
      <p:sp>
        <p:nvSpPr>
          <p:cNvPr id="5" name="Google Shape;369;p24"/>
          <p:cNvSpPr txBox="1"/>
          <p:nvPr/>
        </p:nvSpPr>
        <p:spPr>
          <a:xfrm>
            <a:off x="-1137898" y="6414566"/>
            <a:ext cx="17748403" cy="1815034"/>
          </a:xfrm>
          <a:prstGeom prst="rect">
            <a:avLst/>
          </a:prstGeom>
          <a:solidFill>
            <a:srgbClr val="DE92DC"/>
          </a:solidFill>
          <a:ln>
            <a:noFill/>
          </a:ln>
        </p:spPr>
        <p:txBody>
          <a:bodyPr spcFirstLastPara="1" wrap="square" lIns="40640" tIns="40640" rIns="40640" bIns="40640" anchor="ctr" anchorCtr="0">
            <a:noAutofit/>
          </a:bodyPr>
          <a:lstStyle/>
          <a:p>
            <a:pPr algn="ctr">
              <a:lnSpc>
                <a:spcPct val="140000"/>
              </a:lnSpc>
            </a:pPr>
            <a:endParaRPr sz="1440">
              <a:solidFill>
                <a:schemeClr val="dk1"/>
              </a:solidFill>
              <a:latin typeface="Calibri"/>
              <a:ea typeface="Calibri"/>
              <a:cs typeface="Calibri"/>
              <a:sym typeface="Calibri"/>
            </a:endParaRPr>
          </a:p>
        </p:txBody>
      </p:sp>
      <p:sp>
        <p:nvSpPr>
          <p:cNvPr id="6" name="Google Shape;370;p24"/>
          <p:cNvSpPr txBox="1"/>
          <p:nvPr/>
        </p:nvSpPr>
        <p:spPr>
          <a:xfrm>
            <a:off x="240631" y="6698002"/>
            <a:ext cx="14630400" cy="1248162"/>
          </a:xfrm>
          <a:prstGeom prst="rect">
            <a:avLst/>
          </a:prstGeom>
          <a:noFill/>
          <a:ln>
            <a:noFill/>
          </a:ln>
        </p:spPr>
        <p:txBody>
          <a:bodyPr spcFirstLastPara="1" wrap="square" lIns="0" tIns="0" rIns="0" bIns="0" anchor="t" anchorCtr="0">
            <a:spAutoFit/>
          </a:bodyPr>
          <a:lstStyle/>
          <a:p>
            <a:pPr algn="ctr">
              <a:lnSpc>
                <a:spcPct val="108000"/>
              </a:lnSpc>
            </a:pPr>
            <a:r>
              <a:rPr lang="uk-UA" sz="7510" dirty="0">
                <a:solidFill>
                  <a:srgbClr val="FFFFFF"/>
                </a:solidFill>
                <a:latin typeface="Alata"/>
                <a:ea typeface="Alata"/>
                <a:cs typeface="Alata"/>
                <a:sym typeface="Alata"/>
              </a:rPr>
              <a:t>СТРАТЕГІЇ АДАПТАЦІЯ</a:t>
            </a:r>
            <a:endParaRPr sz="1440" dirty="0"/>
          </a:p>
        </p:txBody>
      </p:sp>
      <p:sp>
        <p:nvSpPr>
          <p:cNvPr id="8" name="TextBox 7">
            <a:extLst>
              <a:ext uri="{FF2B5EF4-FFF2-40B4-BE49-F238E27FC236}">
                <a16:creationId xmlns:a16="http://schemas.microsoft.com/office/drawing/2014/main" id="{D59A8D46-ED95-24FF-C8E2-1CBDFB32C030}"/>
              </a:ext>
            </a:extLst>
          </p:cNvPr>
          <p:cNvSpPr txBox="1"/>
          <p:nvPr/>
        </p:nvSpPr>
        <p:spPr>
          <a:xfrm>
            <a:off x="6294556" y="527697"/>
            <a:ext cx="8059118" cy="5447645"/>
          </a:xfrm>
          <a:prstGeom prst="rect">
            <a:avLst/>
          </a:prstGeom>
          <a:noFill/>
        </p:spPr>
        <p:txBody>
          <a:bodyPr wrap="square">
            <a:spAutoFit/>
          </a:bodyPr>
          <a:lstStyle/>
          <a:p>
            <a:pPr algn="just"/>
            <a:r>
              <a:rPr lang="uk-UA" sz="2800" b="1" dirty="0">
                <a:solidFill>
                  <a:srgbClr val="504C49"/>
                </a:solidFill>
                <a:latin typeface="Source Serif Pro" pitchFamily="34" charset="0"/>
                <a:ea typeface="Source Serif Pro" pitchFamily="34" charset="-122"/>
              </a:rPr>
              <a:t>Стратегія 2: Наставництво </a:t>
            </a:r>
          </a:p>
          <a:p>
            <a:pPr algn="just"/>
            <a:r>
              <a:rPr lang="uk-UA" sz="2000" dirty="0">
                <a:solidFill>
                  <a:srgbClr val="504C49"/>
                </a:solidFill>
                <a:latin typeface="Source Serif Pro" pitchFamily="34" charset="0"/>
                <a:ea typeface="Source Serif Pro" pitchFamily="34" charset="-122"/>
              </a:rPr>
              <a:t>Є велика цінність у підході "покажи мені, а не кажи". </a:t>
            </a:r>
          </a:p>
          <a:p>
            <a:pPr algn="just"/>
            <a:r>
              <a:rPr lang="uk-UA" sz="2000" dirty="0">
                <a:solidFill>
                  <a:srgbClr val="504C49"/>
                </a:solidFill>
                <a:latin typeface="Source Serif Pro" pitchFamily="34" charset="0"/>
                <a:ea typeface="Source Serif Pro" pitchFamily="34" charset="-122"/>
              </a:rPr>
              <a:t>Додавання індивідуального підходу до розширеної програми адаптації персоналу значно покращує сприйняття навчання, оскільки саме так ми, як люди, природно, хочемо вчитися. </a:t>
            </a:r>
          </a:p>
          <a:p>
            <a:pPr algn="just"/>
            <a:r>
              <a:rPr lang="uk-UA" sz="2000" dirty="0">
                <a:solidFill>
                  <a:srgbClr val="504C49"/>
                </a:solidFill>
                <a:latin typeface="Source Serif Pro" pitchFamily="34" charset="0"/>
                <a:ea typeface="Source Serif Pro" pitchFamily="34" charset="-122"/>
              </a:rPr>
              <a:t>Перевага стратегії наставництва: </a:t>
            </a:r>
          </a:p>
          <a:p>
            <a:pPr marL="285750" indent="-285750" algn="just">
              <a:buFont typeface="Arial" panose="020B0604020202020204" pitchFamily="34" charset="0"/>
              <a:buChar char="•"/>
            </a:pPr>
            <a:r>
              <a:rPr lang="uk-UA" sz="2000" dirty="0">
                <a:solidFill>
                  <a:srgbClr val="504C49"/>
                </a:solidFill>
                <a:latin typeface="Source Serif Pro" pitchFamily="34" charset="0"/>
                <a:ea typeface="Source Serif Pro" pitchFamily="34" charset="-122"/>
              </a:rPr>
              <a:t>Люди навчаються краще, коли їм показують процес особисто у робочому середовищі. </a:t>
            </a:r>
          </a:p>
          <a:p>
            <a:pPr marL="285750" indent="-285750" algn="just">
              <a:buFont typeface="Arial" panose="020B0604020202020204" pitchFamily="34" charset="0"/>
              <a:buChar char="•"/>
            </a:pPr>
            <a:r>
              <a:rPr lang="uk-UA" sz="2000" dirty="0">
                <a:solidFill>
                  <a:srgbClr val="504C49"/>
                </a:solidFill>
                <a:latin typeface="Source Serif Pro" pitchFamily="34" charset="0"/>
                <a:ea typeface="Source Serif Pro" pitchFamily="34" charset="-122"/>
              </a:rPr>
              <a:t>Спілкування віч-на-віч вимагає уважного слухання та зворотного зв'язку, що призводить до більш продуктивного навчання. </a:t>
            </a:r>
          </a:p>
          <a:p>
            <a:pPr marL="285750" indent="-285750" algn="just">
              <a:buFont typeface="Arial" panose="020B0604020202020204" pitchFamily="34" charset="0"/>
              <a:buChar char="•"/>
            </a:pPr>
            <a:r>
              <a:rPr lang="uk-UA" sz="2000" dirty="0">
                <a:solidFill>
                  <a:srgbClr val="504C49"/>
                </a:solidFill>
                <a:latin typeface="Source Serif Pro" pitchFamily="34" charset="0"/>
                <a:ea typeface="Source Serif Pro" pitchFamily="34" charset="-122"/>
              </a:rPr>
              <a:t>Здатність розуміти "м'які" навички роботи. Ми всі знаємо, що так багато необхідних навичок поза посадовими обов'язками, яким важливо вчитися, щоб бути успішним. </a:t>
            </a:r>
          </a:p>
          <a:p>
            <a:pPr marL="285750" indent="-285750" algn="just">
              <a:buFont typeface="Arial" panose="020B0604020202020204" pitchFamily="34" charset="0"/>
              <a:buChar char="•"/>
            </a:pPr>
            <a:r>
              <a:rPr lang="uk-UA" sz="2000" dirty="0">
                <a:solidFill>
                  <a:srgbClr val="504C49"/>
                </a:solidFill>
                <a:latin typeface="Source Serif Pro" pitchFamily="34" charset="0"/>
                <a:ea typeface="Source Serif Pro" pitchFamily="34" charset="-122"/>
              </a:rPr>
              <a:t>Наставник, який навчає нового співробітника, теж виграє від цього, оскільки він має чудову можливість повторити та закріпити свої знання.</a:t>
            </a:r>
          </a:p>
        </p:txBody>
      </p:sp>
    </p:spTree>
    <p:extLst>
      <p:ext uri="{BB962C8B-B14F-4D97-AF65-F5344CB8AC3E}">
        <p14:creationId xmlns:p14="http://schemas.microsoft.com/office/powerpoint/2010/main" val="536194299"/>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Shape 365"/>
        <p:cNvGrpSpPr/>
        <p:nvPr/>
      </p:nvGrpSpPr>
      <p:grpSpPr>
        <a:xfrm>
          <a:off x="0" y="0"/>
          <a:ext cx="0" cy="0"/>
          <a:chOff x="0" y="0"/>
          <a:chExt cx="0" cy="0"/>
        </a:xfrm>
      </p:grpSpPr>
      <p:pic>
        <p:nvPicPr>
          <p:cNvPr id="2" name="Google Shape;1127;p41">
            <a:extLst>
              <a:ext uri="{FF2B5EF4-FFF2-40B4-BE49-F238E27FC236}">
                <a16:creationId xmlns:a16="http://schemas.microsoft.com/office/drawing/2014/main" id="{D30EE822-6E4B-0DEF-24BC-82D009435BF0}"/>
              </a:ext>
            </a:extLst>
          </p:cNvPr>
          <p:cNvPicPr preferRelativeResize="0">
            <a:picLocks/>
          </p:cNvPicPr>
          <p:nvPr/>
        </p:nvPicPr>
        <p:blipFill rotWithShape="1">
          <a:blip r:embed="rId3">
            <a:alphaModFix/>
          </a:blip>
          <a:srcRect l="24596" t="4187" r="14687"/>
          <a:stretch/>
        </p:blipFill>
        <p:spPr>
          <a:xfrm>
            <a:off x="0" y="0"/>
            <a:ext cx="6174240" cy="6503040"/>
          </a:xfrm>
          <a:prstGeom prst="rect">
            <a:avLst/>
          </a:prstGeom>
        </p:spPr>
      </p:pic>
      <p:sp>
        <p:nvSpPr>
          <p:cNvPr id="5" name="Google Shape;369;p24"/>
          <p:cNvSpPr txBox="1"/>
          <p:nvPr/>
        </p:nvSpPr>
        <p:spPr>
          <a:xfrm>
            <a:off x="-1137898" y="6414566"/>
            <a:ext cx="17748403" cy="1815034"/>
          </a:xfrm>
          <a:prstGeom prst="rect">
            <a:avLst/>
          </a:prstGeom>
          <a:solidFill>
            <a:srgbClr val="DE92DC"/>
          </a:solidFill>
          <a:ln>
            <a:noFill/>
          </a:ln>
        </p:spPr>
        <p:txBody>
          <a:bodyPr spcFirstLastPara="1" wrap="square" lIns="40640" tIns="40640" rIns="40640" bIns="40640" anchor="ctr" anchorCtr="0">
            <a:noAutofit/>
          </a:bodyPr>
          <a:lstStyle/>
          <a:p>
            <a:pPr algn="ctr">
              <a:lnSpc>
                <a:spcPct val="140000"/>
              </a:lnSpc>
            </a:pPr>
            <a:endParaRPr sz="1440">
              <a:solidFill>
                <a:schemeClr val="dk1"/>
              </a:solidFill>
              <a:latin typeface="Calibri"/>
              <a:ea typeface="Calibri"/>
              <a:cs typeface="Calibri"/>
              <a:sym typeface="Calibri"/>
            </a:endParaRPr>
          </a:p>
        </p:txBody>
      </p:sp>
      <p:sp>
        <p:nvSpPr>
          <p:cNvPr id="6" name="Google Shape;370;p24"/>
          <p:cNvSpPr txBox="1"/>
          <p:nvPr/>
        </p:nvSpPr>
        <p:spPr>
          <a:xfrm>
            <a:off x="240631" y="6698002"/>
            <a:ext cx="14630400" cy="1248162"/>
          </a:xfrm>
          <a:prstGeom prst="rect">
            <a:avLst/>
          </a:prstGeom>
          <a:noFill/>
          <a:ln>
            <a:noFill/>
          </a:ln>
        </p:spPr>
        <p:txBody>
          <a:bodyPr spcFirstLastPara="1" wrap="square" lIns="0" tIns="0" rIns="0" bIns="0" anchor="t" anchorCtr="0">
            <a:spAutoFit/>
          </a:bodyPr>
          <a:lstStyle/>
          <a:p>
            <a:pPr algn="ctr">
              <a:lnSpc>
                <a:spcPct val="108000"/>
              </a:lnSpc>
            </a:pPr>
            <a:r>
              <a:rPr lang="uk-UA" sz="7510" dirty="0">
                <a:solidFill>
                  <a:srgbClr val="FFFFFF"/>
                </a:solidFill>
                <a:latin typeface="Alata"/>
                <a:ea typeface="Alata"/>
                <a:cs typeface="Alata"/>
                <a:sym typeface="Alata"/>
              </a:rPr>
              <a:t>СТРАТЕГІЇ АДАПТАЦІЯ</a:t>
            </a:r>
            <a:endParaRPr sz="1440" dirty="0"/>
          </a:p>
        </p:txBody>
      </p:sp>
      <p:sp>
        <p:nvSpPr>
          <p:cNvPr id="8" name="TextBox 7">
            <a:extLst>
              <a:ext uri="{FF2B5EF4-FFF2-40B4-BE49-F238E27FC236}">
                <a16:creationId xmlns:a16="http://schemas.microsoft.com/office/drawing/2014/main" id="{D59A8D46-ED95-24FF-C8E2-1CBDFB32C030}"/>
              </a:ext>
            </a:extLst>
          </p:cNvPr>
          <p:cNvSpPr txBox="1"/>
          <p:nvPr/>
        </p:nvSpPr>
        <p:spPr>
          <a:xfrm>
            <a:off x="6174240" y="130654"/>
            <a:ext cx="8059118" cy="6370975"/>
          </a:xfrm>
          <a:prstGeom prst="rect">
            <a:avLst/>
          </a:prstGeom>
          <a:noFill/>
        </p:spPr>
        <p:txBody>
          <a:bodyPr wrap="square">
            <a:spAutoFit/>
          </a:bodyPr>
          <a:lstStyle/>
          <a:p>
            <a:pPr algn="just"/>
            <a:r>
              <a:rPr lang="uk-UA" sz="2800" b="1" dirty="0">
                <a:solidFill>
                  <a:srgbClr val="504C49"/>
                </a:solidFill>
                <a:latin typeface="Source Serif Pro" pitchFamily="34" charset="0"/>
                <a:ea typeface="Source Serif Pro" pitchFamily="34" charset="-122"/>
              </a:rPr>
              <a:t>Стратегія 3: Оцінка адаптації персоналу </a:t>
            </a:r>
          </a:p>
          <a:p>
            <a:pPr algn="just"/>
            <a:r>
              <a:rPr lang="uk-UA" sz="2000" dirty="0">
                <a:solidFill>
                  <a:srgbClr val="504C49"/>
                </a:solidFill>
                <a:latin typeface="Source Serif Pro" pitchFamily="34" charset="0"/>
                <a:ea typeface="Source Serif Pro" pitchFamily="34" charset="-122"/>
              </a:rPr>
              <a:t>Швидше за все, ви знаєте, що ваша програма </a:t>
            </a:r>
            <a:r>
              <a:rPr lang="uk-UA" sz="2000" dirty="0" err="1">
                <a:solidFill>
                  <a:srgbClr val="504C49"/>
                </a:solidFill>
                <a:latin typeface="Source Serif Pro" pitchFamily="34" charset="0"/>
                <a:ea typeface="Source Serif Pro" pitchFamily="34" charset="-122"/>
              </a:rPr>
              <a:t>онбордингу</a:t>
            </a:r>
            <a:r>
              <a:rPr lang="uk-UA" sz="2000" dirty="0">
                <a:solidFill>
                  <a:srgbClr val="504C49"/>
                </a:solidFill>
                <a:latin typeface="Source Serif Pro" pitchFamily="34" charset="0"/>
                <a:ea typeface="Source Serif Pro" pitchFamily="34" charset="-122"/>
              </a:rPr>
              <a:t> до певної міри приносить результати. Але, мабуть, точних даних у вас немає. На щастя, все досить легко розрахувати, якщо зосередитись на відстеженні цих показників на двох рівнях: рівні самої програми адаптації та рівні співробітника. </a:t>
            </a:r>
          </a:p>
          <a:p>
            <a:pPr algn="just"/>
            <a:r>
              <a:rPr lang="uk-UA" sz="2000" dirty="0">
                <a:solidFill>
                  <a:srgbClr val="504C49"/>
                </a:solidFill>
                <a:latin typeface="Source Serif Pro" pitchFamily="34" charset="0"/>
                <a:ea typeface="Source Serif Pro" pitchFamily="34" charset="-122"/>
              </a:rPr>
              <a:t>Щоб точно виміряти вплив, важливо виміряти показники на початку програми. На рівні програми вибудовуйте метрики навколо певних бізнес-цілей. Деякі з них можуть включати: </a:t>
            </a:r>
          </a:p>
          <a:p>
            <a:pPr marL="342900" indent="-342900" algn="just">
              <a:buFont typeface="Arial" panose="020B0604020202020204" pitchFamily="34" charset="0"/>
              <a:buChar char="•"/>
            </a:pPr>
            <a:r>
              <a:rPr lang="uk-UA" sz="2000" dirty="0">
                <a:solidFill>
                  <a:srgbClr val="504C49"/>
                </a:solidFill>
                <a:latin typeface="Source Serif Pro" pitchFamily="34" charset="0"/>
                <a:ea typeface="Source Serif Pro" pitchFamily="34" charset="-122"/>
              </a:rPr>
              <a:t>Показники завершення програми </a:t>
            </a:r>
          </a:p>
          <a:p>
            <a:pPr marL="342900" indent="-342900" algn="just">
              <a:buFont typeface="Arial" panose="020B0604020202020204" pitchFamily="34" charset="0"/>
              <a:buChar char="•"/>
            </a:pPr>
            <a:r>
              <a:rPr lang="uk-UA" sz="2000" dirty="0">
                <a:solidFill>
                  <a:srgbClr val="504C49"/>
                </a:solidFill>
                <a:latin typeface="Source Serif Pro" pitchFamily="34" charset="0"/>
                <a:ea typeface="Source Serif Pro" pitchFamily="34" charset="-122"/>
              </a:rPr>
              <a:t>Участь у програмі та показники прогресу </a:t>
            </a:r>
          </a:p>
          <a:p>
            <a:pPr marL="342900" indent="-342900" algn="just">
              <a:buFont typeface="Arial" panose="020B0604020202020204" pitchFamily="34" charset="0"/>
              <a:buChar char="•"/>
            </a:pPr>
            <a:r>
              <a:rPr lang="uk-UA" sz="2000" dirty="0">
                <a:solidFill>
                  <a:srgbClr val="504C49"/>
                </a:solidFill>
                <a:latin typeface="Source Serif Pro" pitchFamily="34" charset="0"/>
                <a:ea typeface="Source Serif Pro" pitchFamily="34" charset="-122"/>
              </a:rPr>
              <a:t>Групові показники продуктивності </a:t>
            </a:r>
          </a:p>
          <a:p>
            <a:pPr algn="just"/>
            <a:r>
              <a:rPr lang="uk-UA" sz="2000" dirty="0">
                <a:solidFill>
                  <a:srgbClr val="504C49"/>
                </a:solidFill>
                <a:latin typeface="Source Serif Pro" pitchFamily="34" charset="0"/>
                <a:ea typeface="Source Serif Pro" pitchFamily="34" charset="-122"/>
              </a:rPr>
              <a:t>На рівні співробітників важливо оцінити такі моменти: </a:t>
            </a:r>
          </a:p>
          <a:p>
            <a:pPr marL="342900" indent="-342900" algn="just">
              <a:buFont typeface="Arial" panose="020B0604020202020204" pitchFamily="34" charset="0"/>
              <a:buChar char="•"/>
            </a:pPr>
            <a:r>
              <a:rPr lang="uk-UA" sz="2000" dirty="0">
                <a:solidFill>
                  <a:srgbClr val="504C49"/>
                </a:solidFill>
                <a:latin typeface="Source Serif Pro" pitchFamily="34" charset="0"/>
                <a:ea typeface="Source Serif Pro" pitchFamily="34" charset="-122"/>
              </a:rPr>
              <a:t>Як впливає на них ваша програма адаптації </a:t>
            </a:r>
          </a:p>
          <a:p>
            <a:pPr marL="342900" indent="-342900" algn="just">
              <a:buFont typeface="Arial" panose="020B0604020202020204" pitchFamily="34" charset="0"/>
              <a:buChar char="•"/>
            </a:pPr>
            <a:r>
              <a:rPr lang="uk-UA" sz="2000" dirty="0">
                <a:solidFill>
                  <a:srgbClr val="504C49"/>
                </a:solidFill>
                <a:latin typeface="Source Serif Pro" pitchFamily="34" charset="0"/>
                <a:ea typeface="Source Serif Pro" pitchFamily="34" charset="-122"/>
              </a:rPr>
              <a:t>Чи зростає їх продуктивність </a:t>
            </a:r>
          </a:p>
          <a:p>
            <a:pPr marL="342900" indent="-342900" algn="just">
              <a:buFont typeface="Arial" panose="020B0604020202020204" pitchFamily="34" charset="0"/>
              <a:buChar char="•"/>
            </a:pPr>
            <a:r>
              <a:rPr lang="uk-UA" sz="2000" dirty="0">
                <a:solidFill>
                  <a:srgbClr val="504C49"/>
                </a:solidFill>
                <a:latin typeface="Source Serif Pro" pitchFamily="34" charset="0"/>
                <a:ea typeface="Source Serif Pro" pitchFamily="34" charset="-122"/>
              </a:rPr>
              <a:t>Чи всього вистачило </a:t>
            </a:r>
          </a:p>
          <a:p>
            <a:pPr marL="342900" indent="-342900" algn="just">
              <a:buFont typeface="Arial" panose="020B0604020202020204" pitchFamily="34" charset="0"/>
              <a:buChar char="•"/>
            </a:pPr>
            <a:r>
              <a:rPr lang="uk-UA" sz="2000" dirty="0">
                <a:solidFill>
                  <a:srgbClr val="504C49"/>
                </a:solidFill>
                <a:latin typeface="Source Serif Pro" pitchFamily="34" charset="0"/>
                <a:ea typeface="Source Serif Pro" pitchFamily="34" charset="-122"/>
              </a:rPr>
              <a:t>Чи подобався їм сам процес </a:t>
            </a:r>
          </a:p>
          <a:p>
            <a:pPr algn="just"/>
            <a:r>
              <a:rPr lang="uk-UA" sz="2000" dirty="0">
                <a:solidFill>
                  <a:srgbClr val="504C49"/>
                </a:solidFill>
                <a:latin typeface="Source Serif Pro" pitchFamily="34" charset="0"/>
                <a:ea typeface="Source Serif Pro" pitchFamily="34" charset="-122"/>
              </a:rPr>
              <a:t>Крім цього, варто проводити опитування, щоб визначити потенційні проблеми, які можна виправити та покращити адаптацію.</a:t>
            </a:r>
          </a:p>
        </p:txBody>
      </p:sp>
    </p:spTree>
    <p:extLst>
      <p:ext uri="{BB962C8B-B14F-4D97-AF65-F5344CB8AC3E}">
        <p14:creationId xmlns:p14="http://schemas.microsoft.com/office/powerpoint/2010/main" val="4049369286"/>
      </p:ext>
    </p:extLst>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Shape 555"/>
        <p:cNvGrpSpPr/>
        <p:nvPr/>
      </p:nvGrpSpPr>
      <p:grpSpPr>
        <a:xfrm>
          <a:off x="0" y="0"/>
          <a:ext cx="0" cy="0"/>
          <a:chOff x="0" y="0"/>
          <a:chExt cx="0" cy="0"/>
        </a:xfrm>
      </p:grpSpPr>
      <p:pic>
        <p:nvPicPr>
          <p:cNvPr id="556" name="Google Shape;556;p36"/>
          <p:cNvPicPr preferRelativeResize="0"/>
          <p:nvPr/>
        </p:nvPicPr>
        <p:blipFill>
          <a:blip r:embed="rId3">
            <a:alphaModFix/>
          </a:blip>
          <a:stretch>
            <a:fillRect/>
          </a:stretch>
        </p:blipFill>
        <p:spPr>
          <a:xfrm>
            <a:off x="5248616" y="2052319"/>
            <a:ext cx="3500680" cy="4350565"/>
          </a:xfrm>
          <a:prstGeom prst="rect">
            <a:avLst/>
          </a:prstGeom>
          <a:noFill/>
          <a:ln>
            <a:noFill/>
          </a:ln>
        </p:spPr>
      </p:pic>
      <p:sp>
        <p:nvSpPr>
          <p:cNvPr id="557" name="Google Shape;557;p36"/>
          <p:cNvSpPr txBox="1"/>
          <p:nvPr/>
        </p:nvSpPr>
        <p:spPr>
          <a:xfrm>
            <a:off x="834200" y="213361"/>
            <a:ext cx="12961920" cy="1163395"/>
          </a:xfrm>
          <a:prstGeom prst="rect">
            <a:avLst/>
          </a:prstGeom>
          <a:noFill/>
          <a:ln>
            <a:noFill/>
          </a:ln>
        </p:spPr>
        <p:txBody>
          <a:bodyPr spcFirstLastPara="1" wrap="square" lIns="0" tIns="0" rIns="0" bIns="0" anchor="t" anchorCtr="0">
            <a:spAutoFit/>
          </a:bodyPr>
          <a:lstStyle/>
          <a:p>
            <a:pPr algn="ctr">
              <a:lnSpc>
                <a:spcPct val="126000"/>
              </a:lnSpc>
            </a:pPr>
            <a:r>
              <a:rPr lang="uk-UA" sz="6000" b="1" dirty="0">
                <a:solidFill>
                  <a:srgbClr val="DE92DC"/>
                </a:solidFill>
                <a:cs typeface="Catamaran"/>
              </a:rPr>
              <a:t>МІСІЯ ВИКОНАНА, коли новачок:</a:t>
            </a:r>
            <a:endParaRPr sz="6000" b="1" dirty="0">
              <a:solidFill>
                <a:srgbClr val="DE92DC"/>
              </a:solidFill>
              <a:cs typeface="Catamaran"/>
            </a:endParaRPr>
          </a:p>
        </p:txBody>
      </p:sp>
      <p:grpSp>
        <p:nvGrpSpPr>
          <p:cNvPr id="558" name="Google Shape;558;p36"/>
          <p:cNvGrpSpPr/>
          <p:nvPr/>
        </p:nvGrpSpPr>
        <p:grpSpPr>
          <a:xfrm>
            <a:off x="565200" y="2197380"/>
            <a:ext cx="4683416" cy="2211897"/>
            <a:chOff x="0" y="-9525"/>
            <a:chExt cx="1541865" cy="728197"/>
          </a:xfrm>
        </p:grpSpPr>
        <p:sp>
          <p:nvSpPr>
            <p:cNvPr id="559" name="Google Shape;559;p36"/>
            <p:cNvSpPr/>
            <p:nvPr/>
          </p:nvSpPr>
          <p:spPr>
            <a:xfrm>
              <a:off x="0" y="0"/>
              <a:ext cx="1541865" cy="718672"/>
            </a:xfrm>
            <a:custGeom>
              <a:avLst/>
              <a:gdLst/>
              <a:ahLst/>
              <a:cxnLst/>
              <a:rect l="l" t="t" r="r" b="b"/>
              <a:pathLst>
                <a:path w="1541865" h="718672" extrusionOk="0">
                  <a:moveTo>
                    <a:pt x="38351" y="0"/>
                  </a:moveTo>
                  <a:lnTo>
                    <a:pt x="1503515" y="0"/>
                  </a:lnTo>
                  <a:cubicBezTo>
                    <a:pt x="1524695" y="0"/>
                    <a:pt x="1541865" y="17170"/>
                    <a:pt x="1541865" y="38351"/>
                  </a:cubicBezTo>
                  <a:lnTo>
                    <a:pt x="1541865" y="680321"/>
                  </a:lnTo>
                  <a:cubicBezTo>
                    <a:pt x="1541865" y="701501"/>
                    <a:pt x="1524695" y="718672"/>
                    <a:pt x="1503515" y="718672"/>
                  </a:cubicBezTo>
                  <a:lnTo>
                    <a:pt x="38351" y="718672"/>
                  </a:lnTo>
                  <a:cubicBezTo>
                    <a:pt x="17170" y="718672"/>
                    <a:pt x="0" y="701501"/>
                    <a:pt x="0" y="680321"/>
                  </a:cubicBezTo>
                  <a:lnTo>
                    <a:pt x="0" y="38351"/>
                  </a:lnTo>
                  <a:cubicBezTo>
                    <a:pt x="0" y="17170"/>
                    <a:pt x="17170" y="0"/>
                    <a:pt x="38351" y="0"/>
                  </a:cubicBezTo>
                  <a:close/>
                </a:path>
              </a:pathLst>
            </a:custGeom>
            <a:solidFill>
              <a:srgbClr val="FFFFFF"/>
            </a:solidFill>
            <a:ln>
              <a:noFill/>
            </a:ln>
          </p:spPr>
          <p:txBody>
            <a:bodyPr spcFirstLastPara="1" wrap="square" lIns="73140" tIns="73140" rIns="73140" bIns="73140" anchor="ctr" anchorCtr="0">
              <a:noAutofit/>
            </a:bodyPr>
            <a:lstStyle/>
            <a:p>
              <a:endParaRPr sz="1440"/>
            </a:p>
          </p:txBody>
        </p:sp>
        <p:sp>
          <p:nvSpPr>
            <p:cNvPr id="560" name="Google Shape;560;p36"/>
            <p:cNvSpPr txBox="1"/>
            <p:nvPr/>
          </p:nvSpPr>
          <p:spPr>
            <a:xfrm>
              <a:off x="0" y="-9525"/>
              <a:ext cx="1541865" cy="728197"/>
            </a:xfrm>
            <a:prstGeom prst="rect">
              <a:avLst/>
            </a:prstGeom>
            <a:noFill/>
            <a:ln>
              <a:noFill/>
            </a:ln>
          </p:spPr>
          <p:txBody>
            <a:bodyPr spcFirstLastPara="1" wrap="square" lIns="40640" tIns="40640" rIns="40640" bIns="40640" anchor="ctr" anchorCtr="0">
              <a:noAutofit/>
            </a:bodyPr>
            <a:lstStyle/>
            <a:p>
              <a:pPr algn="ctr">
                <a:lnSpc>
                  <a:spcPct val="149055"/>
                </a:lnSpc>
              </a:pPr>
              <a:endParaRPr sz="1440">
                <a:solidFill>
                  <a:schemeClr val="dk1"/>
                </a:solidFill>
                <a:latin typeface="Calibri"/>
                <a:ea typeface="Calibri"/>
                <a:cs typeface="Calibri"/>
                <a:sym typeface="Calibri"/>
              </a:endParaRPr>
            </a:p>
          </p:txBody>
        </p:sp>
      </p:grpSp>
      <p:grpSp>
        <p:nvGrpSpPr>
          <p:cNvPr id="564" name="Google Shape;564;p36"/>
          <p:cNvGrpSpPr/>
          <p:nvPr/>
        </p:nvGrpSpPr>
        <p:grpSpPr>
          <a:xfrm>
            <a:off x="565200" y="5194744"/>
            <a:ext cx="4683416" cy="2211897"/>
            <a:chOff x="0" y="-9525"/>
            <a:chExt cx="1541865" cy="728197"/>
          </a:xfrm>
        </p:grpSpPr>
        <p:sp>
          <p:nvSpPr>
            <p:cNvPr id="565" name="Google Shape;565;p36"/>
            <p:cNvSpPr/>
            <p:nvPr/>
          </p:nvSpPr>
          <p:spPr>
            <a:xfrm>
              <a:off x="0" y="0"/>
              <a:ext cx="1541865" cy="718672"/>
            </a:xfrm>
            <a:custGeom>
              <a:avLst/>
              <a:gdLst/>
              <a:ahLst/>
              <a:cxnLst/>
              <a:rect l="l" t="t" r="r" b="b"/>
              <a:pathLst>
                <a:path w="1541865" h="718672" extrusionOk="0">
                  <a:moveTo>
                    <a:pt x="38351" y="0"/>
                  </a:moveTo>
                  <a:lnTo>
                    <a:pt x="1503515" y="0"/>
                  </a:lnTo>
                  <a:cubicBezTo>
                    <a:pt x="1524695" y="0"/>
                    <a:pt x="1541865" y="17170"/>
                    <a:pt x="1541865" y="38351"/>
                  </a:cubicBezTo>
                  <a:lnTo>
                    <a:pt x="1541865" y="680321"/>
                  </a:lnTo>
                  <a:cubicBezTo>
                    <a:pt x="1541865" y="701501"/>
                    <a:pt x="1524695" y="718672"/>
                    <a:pt x="1503515" y="718672"/>
                  </a:cubicBezTo>
                  <a:lnTo>
                    <a:pt x="38351" y="718672"/>
                  </a:lnTo>
                  <a:cubicBezTo>
                    <a:pt x="17170" y="718672"/>
                    <a:pt x="0" y="701501"/>
                    <a:pt x="0" y="680321"/>
                  </a:cubicBezTo>
                  <a:lnTo>
                    <a:pt x="0" y="38351"/>
                  </a:lnTo>
                  <a:cubicBezTo>
                    <a:pt x="0" y="17170"/>
                    <a:pt x="17170" y="0"/>
                    <a:pt x="38351" y="0"/>
                  </a:cubicBezTo>
                  <a:close/>
                </a:path>
              </a:pathLst>
            </a:custGeom>
            <a:solidFill>
              <a:srgbClr val="FFFFFF"/>
            </a:solidFill>
            <a:ln>
              <a:noFill/>
            </a:ln>
          </p:spPr>
          <p:txBody>
            <a:bodyPr spcFirstLastPara="1" wrap="square" lIns="73140" tIns="73140" rIns="73140" bIns="73140" anchor="ctr" anchorCtr="0">
              <a:noAutofit/>
            </a:bodyPr>
            <a:lstStyle/>
            <a:p>
              <a:endParaRPr sz="1440"/>
            </a:p>
          </p:txBody>
        </p:sp>
        <p:sp>
          <p:nvSpPr>
            <p:cNvPr id="566" name="Google Shape;566;p36"/>
            <p:cNvSpPr txBox="1"/>
            <p:nvPr/>
          </p:nvSpPr>
          <p:spPr>
            <a:xfrm>
              <a:off x="0" y="-9525"/>
              <a:ext cx="1541865" cy="728197"/>
            </a:xfrm>
            <a:prstGeom prst="rect">
              <a:avLst/>
            </a:prstGeom>
            <a:noFill/>
            <a:ln>
              <a:noFill/>
            </a:ln>
          </p:spPr>
          <p:txBody>
            <a:bodyPr spcFirstLastPara="1" wrap="square" lIns="40640" tIns="40640" rIns="40640" bIns="40640" anchor="ctr" anchorCtr="0">
              <a:noAutofit/>
            </a:bodyPr>
            <a:lstStyle/>
            <a:p>
              <a:pPr algn="ctr">
                <a:lnSpc>
                  <a:spcPct val="149055"/>
                </a:lnSpc>
              </a:pPr>
              <a:endParaRPr sz="1440">
                <a:solidFill>
                  <a:schemeClr val="dk1"/>
                </a:solidFill>
                <a:latin typeface="Calibri"/>
                <a:ea typeface="Calibri"/>
                <a:cs typeface="Calibri"/>
                <a:sym typeface="Calibri"/>
              </a:endParaRPr>
            </a:p>
          </p:txBody>
        </p:sp>
      </p:grpSp>
      <p:grpSp>
        <p:nvGrpSpPr>
          <p:cNvPr id="567" name="Google Shape;567;p36"/>
          <p:cNvGrpSpPr/>
          <p:nvPr/>
        </p:nvGrpSpPr>
        <p:grpSpPr>
          <a:xfrm>
            <a:off x="9385581" y="5194744"/>
            <a:ext cx="4683416" cy="2211897"/>
            <a:chOff x="0" y="-9525"/>
            <a:chExt cx="1541865" cy="728197"/>
          </a:xfrm>
        </p:grpSpPr>
        <p:sp>
          <p:nvSpPr>
            <p:cNvPr id="568" name="Google Shape;568;p36"/>
            <p:cNvSpPr/>
            <p:nvPr/>
          </p:nvSpPr>
          <p:spPr>
            <a:xfrm>
              <a:off x="0" y="0"/>
              <a:ext cx="1541865" cy="718672"/>
            </a:xfrm>
            <a:custGeom>
              <a:avLst/>
              <a:gdLst/>
              <a:ahLst/>
              <a:cxnLst/>
              <a:rect l="l" t="t" r="r" b="b"/>
              <a:pathLst>
                <a:path w="1541865" h="718672" extrusionOk="0">
                  <a:moveTo>
                    <a:pt x="38351" y="0"/>
                  </a:moveTo>
                  <a:lnTo>
                    <a:pt x="1503515" y="0"/>
                  </a:lnTo>
                  <a:cubicBezTo>
                    <a:pt x="1524695" y="0"/>
                    <a:pt x="1541865" y="17170"/>
                    <a:pt x="1541865" y="38351"/>
                  </a:cubicBezTo>
                  <a:lnTo>
                    <a:pt x="1541865" y="680321"/>
                  </a:lnTo>
                  <a:cubicBezTo>
                    <a:pt x="1541865" y="701501"/>
                    <a:pt x="1524695" y="718672"/>
                    <a:pt x="1503515" y="718672"/>
                  </a:cubicBezTo>
                  <a:lnTo>
                    <a:pt x="38351" y="718672"/>
                  </a:lnTo>
                  <a:cubicBezTo>
                    <a:pt x="17170" y="718672"/>
                    <a:pt x="0" y="701501"/>
                    <a:pt x="0" y="680321"/>
                  </a:cubicBezTo>
                  <a:lnTo>
                    <a:pt x="0" y="38351"/>
                  </a:lnTo>
                  <a:cubicBezTo>
                    <a:pt x="0" y="17170"/>
                    <a:pt x="17170" y="0"/>
                    <a:pt x="38351" y="0"/>
                  </a:cubicBezTo>
                  <a:close/>
                </a:path>
              </a:pathLst>
            </a:custGeom>
            <a:solidFill>
              <a:srgbClr val="FFFFFF"/>
            </a:solidFill>
            <a:ln>
              <a:noFill/>
            </a:ln>
          </p:spPr>
          <p:txBody>
            <a:bodyPr spcFirstLastPara="1" wrap="square" lIns="73140" tIns="73140" rIns="73140" bIns="73140" anchor="ctr" anchorCtr="0">
              <a:noAutofit/>
            </a:bodyPr>
            <a:lstStyle/>
            <a:p>
              <a:endParaRPr sz="1440"/>
            </a:p>
          </p:txBody>
        </p:sp>
        <p:sp>
          <p:nvSpPr>
            <p:cNvPr id="569" name="Google Shape;569;p36"/>
            <p:cNvSpPr txBox="1"/>
            <p:nvPr/>
          </p:nvSpPr>
          <p:spPr>
            <a:xfrm>
              <a:off x="0" y="-9525"/>
              <a:ext cx="1541865" cy="728197"/>
            </a:xfrm>
            <a:prstGeom prst="rect">
              <a:avLst/>
            </a:prstGeom>
            <a:noFill/>
            <a:ln>
              <a:noFill/>
            </a:ln>
          </p:spPr>
          <p:txBody>
            <a:bodyPr spcFirstLastPara="1" wrap="square" lIns="40640" tIns="40640" rIns="40640" bIns="40640" anchor="ctr" anchorCtr="0">
              <a:noAutofit/>
            </a:bodyPr>
            <a:lstStyle/>
            <a:p>
              <a:pPr algn="ctr">
                <a:lnSpc>
                  <a:spcPct val="149055"/>
                </a:lnSpc>
              </a:pPr>
              <a:endParaRPr sz="1440">
                <a:solidFill>
                  <a:schemeClr val="dk1"/>
                </a:solidFill>
                <a:latin typeface="Calibri"/>
                <a:ea typeface="Calibri"/>
                <a:cs typeface="Calibri"/>
                <a:sym typeface="Calibri"/>
              </a:endParaRPr>
            </a:p>
          </p:txBody>
        </p:sp>
      </p:grpSp>
      <p:sp>
        <p:nvSpPr>
          <p:cNvPr id="576" name="Google Shape;576;p36"/>
          <p:cNvSpPr txBox="1"/>
          <p:nvPr/>
        </p:nvSpPr>
        <p:spPr>
          <a:xfrm>
            <a:off x="424569" y="2052319"/>
            <a:ext cx="4999660" cy="2954655"/>
          </a:xfrm>
          <a:prstGeom prst="rect">
            <a:avLst/>
          </a:prstGeom>
          <a:noFill/>
          <a:ln>
            <a:noFill/>
          </a:ln>
        </p:spPr>
        <p:txBody>
          <a:bodyPr spcFirstLastPara="1" wrap="square" lIns="0" tIns="0" rIns="0" bIns="0" anchor="t" anchorCtr="0">
            <a:spAutoFit/>
          </a:bodyPr>
          <a:lstStyle/>
          <a:p>
            <a:pPr marL="342900" indent="-342900">
              <a:buFont typeface="Wingdings" panose="05000000000000000000" pitchFamily="2" charset="2"/>
              <a:buChar char="ü"/>
            </a:pPr>
            <a:r>
              <a:rPr lang="ru-RU" sz="2400" dirty="0" err="1">
                <a:solidFill>
                  <a:srgbClr val="504C49"/>
                </a:solidFill>
                <a:latin typeface="Source Serif Pro" pitchFamily="34" charset="0"/>
                <a:ea typeface="Source Serif Pro" pitchFamily="34" charset="-122"/>
              </a:rPr>
              <a:t>чітко</a:t>
            </a:r>
            <a:r>
              <a:rPr lang="ru-RU" sz="2400" dirty="0">
                <a:solidFill>
                  <a:srgbClr val="504C49"/>
                </a:solidFill>
                <a:latin typeface="Source Serif Pro" pitchFamily="34" charset="0"/>
                <a:ea typeface="Source Serif Pro" pitchFamily="34" charset="-122"/>
              </a:rPr>
              <a:t> </a:t>
            </a:r>
            <a:r>
              <a:rPr lang="ru-RU" sz="2400" dirty="0" err="1">
                <a:solidFill>
                  <a:srgbClr val="504C49"/>
                </a:solidFill>
                <a:latin typeface="Source Serif Pro" pitchFamily="34" charset="0"/>
                <a:ea typeface="Source Serif Pro" pitchFamily="34" charset="-122"/>
              </a:rPr>
              <a:t>розуміє</a:t>
            </a:r>
            <a:r>
              <a:rPr lang="ru-RU" sz="2400" dirty="0">
                <a:solidFill>
                  <a:srgbClr val="504C49"/>
                </a:solidFill>
                <a:latin typeface="Source Serif Pro" pitchFamily="34" charset="0"/>
                <a:ea typeface="Source Serif Pro" pitchFamily="34" charset="-122"/>
              </a:rPr>
              <a:t> </a:t>
            </a:r>
            <a:r>
              <a:rPr lang="ru-RU" sz="2400" dirty="0" err="1">
                <a:solidFill>
                  <a:srgbClr val="504C49"/>
                </a:solidFill>
                <a:latin typeface="Source Serif Pro" pitchFamily="34" charset="0"/>
                <a:ea typeface="Source Serif Pro" pitchFamily="34" charset="-122"/>
              </a:rPr>
              <a:t>цілі</a:t>
            </a:r>
            <a:r>
              <a:rPr lang="ru-RU" sz="2400" dirty="0">
                <a:solidFill>
                  <a:srgbClr val="504C49"/>
                </a:solidFill>
                <a:latin typeface="Source Serif Pro" pitchFamily="34" charset="0"/>
                <a:ea typeface="Source Serif Pro" pitchFamily="34" charset="-122"/>
              </a:rPr>
              <a:t> та </a:t>
            </a:r>
            <a:r>
              <a:rPr lang="ru-RU" sz="2400" dirty="0" err="1">
                <a:solidFill>
                  <a:srgbClr val="504C49"/>
                </a:solidFill>
                <a:latin typeface="Source Serif Pro" pitchFamily="34" charset="0"/>
                <a:ea typeface="Source Serif Pro" pitchFamily="34" charset="-122"/>
              </a:rPr>
              <a:t>очікування</a:t>
            </a:r>
            <a:r>
              <a:rPr lang="ru-RU" sz="2400" dirty="0">
                <a:solidFill>
                  <a:srgbClr val="504C49"/>
                </a:solidFill>
                <a:latin typeface="Source Serif Pro" pitchFamily="34" charset="0"/>
                <a:ea typeface="Source Serif Pro" pitchFamily="34" charset="-122"/>
              </a:rPr>
              <a:t> </a:t>
            </a:r>
            <a:r>
              <a:rPr lang="ru-RU" sz="2400" dirty="0" err="1">
                <a:solidFill>
                  <a:srgbClr val="504C49"/>
                </a:solidFill>
                <a:latin typeface="Source Serif Pro" pitchFamily="34" charset="0"/>
                <a:ea typeface="Source Serif Pro" pitchFamily="34" charset="-122"/>
              </a:rPr>
              <a:t>від</a:t>
            </a:r>
            <a:r>
              <a:rPr lang="ru-RU" sz="2400" dirty="0">
                <a:solidFill>
                  <a:srgbClr val="504C49"/>
                </a:solidFill>
                <a:latin typeface="Source Serif Pro" pitchFamily="34" charset="0"/>
                <a:ea typeface="Source Serif Pro" pitchFamily="34" charset="-122"/>
              </a:rPr>
              <a:t> </a:t>
            </a:r>
            <a:r>
              <a:rPr lang="ru-RU" sz="2400" dirty="0" err="1">
                <a:solidFill>
                  <a:srgbClr val="504C49"/>
                </a:solidFill>
                <a:latin typeface="Source Serif Pro" pitchFamily="34" charset="0"/>
                <a:ea typeface="Source Serif Pro" pitchFamily="34" charset="-122"/>
              </a:rPr>
              <a:t>своєї</a:t>
            </a:r>
            <a:r>
              <a:rPr lang="ru-RU" sz="2400" dirty="0">
                <a:solidFill>
                  <a:srgbClr val="504C49"/>
                </a:solidFill>
                <a:latin typeface="Source Serif Pro" pitchFamily="34" charset="0"/>
                <a:ea typeface="Source Serif Pro" pitchFamily="34" charset="-122"/>
              </a:rPr>
              <a:t> </a:t>
            </a:r>
            <a:r>
              <a:rPr lang="ru-RU" sz="2400" dirty="0" err="1">
                <a:solidFill>
                  <a:srgbClr val="504C49"/>
                </a:solidFill>
                <a:latin typeface="Source Serif Pro" pitchFamily="34" charset="0"/>
                <a:ea typeface="Source Serif Pro" pitchFamily="34" charset="-122"/>
              </a:rPr>
              <a:t>роботи</a:t>
            </a:r>
            <a:endParaRPr lang="ru-RU" sz="2400" dirty="0">
              <a:solidFill>
                <a:srgbClr val="504C49"/>
              </a:solidFill>
              <a:latin typeface="Source Serif Pro" pitchFamily="34" charset="0"/>
              <a:ea typeface="Source Serif Pro" pitchFamily="34" charset="-122"/>
            </a:endParaRPr>
          </a:p>
          <a:p>
            <a:pPr marL="342900" indent="-342900">
              <a:buFont typeface="Wingdings" panose="05000000000000000000" pitchFamily="2" charset="2"/>
              <a:buChar char="ü"/>
            </a:pPr>
            <a:r>
              <a:rPr lang="ru-RU" sz="2400" dirty="0" err="1">
                <a:solidFill>
                  <a:srgbClr val="504C49"/>
                </a:solidFill>
                <a:latin typeface="Source Serif Pro" pitchFamily="34" charset="0"/>
                <a:ea typeface="Source Serif Pro" pitchFamily="34" charset="-122"/>
              </a:rPr>
              <a:t>майже</a:t>
            </a:r>
            <a:r>
              <a:rPr lang="ru-RU" sz="2400" dirty="0">
                <a:solidFill>
                  <a:srgbClr val="504C49"/>
                </a:solidFill>
                <a:latin typeface="Source Serif Pro" pitchFamily="34" charset="0"/>
                <a:ea typeface="Source Serif Pro" pitchFamily="34" charset="-122"/>
              </a:rPr>
              <a:t> не робить </a:t>
            </a:r>
            <a:r>
              <a:rPr lang="ru-RU" sz="2400" dirty="0" err="1">
                <a:solidFill>
                  <a:srgbClr val="504C49"/>
                </a:solidFill>
                <a:latin typeface="Source Serif Pro" pitchFamily="34" charset="0"/>
                <a:ea typeface="Source Serif Pro" pitchFamily="34" charset="-122"/>
              </a:rPr>
              <a:t>помилок</a:t>
            </a:r>
            <a:endParaRPr lang="ru-RU" sz="2400" dirty="0">
              <a:solidFill>
                <a:srgbClr val="504C49"/>
              </a:solidFill>
              <a:latin typeface="Source Serif Pro" pitchFamily="34" charset="0"/>
              <a:ea typeface="Source Serif Pro" pitchFamily="34" charset="-122"/>
            </a:endParaRPr>
          </a:p>
          <a:p>
            <a:pPr marL="342900" indent="-342900">
              <a:buFont typeface="Wingdings" panose="05000000000000000000" pitchFamily="2" charset="2"/>
              <a:buChar char="ü"/>
            </a:pPr>
            <a:r>
              <a:rPr lang="ru-RU" sz="2400" dirty="0">
                <a:solidFill>
                  <a:srgbClr val="504C49"/>
                </a:solidFill>
                <a:latin typeface="Source Serif Pro" pitchFamily="34" charset="0"/>
                <a:ea typeface="Source Serif Pro" pitchFamily="34" charset="-122"/>
              </a:rPr>
              <a:t>оперативно </a:t>
            </a:r>
            <a:r>
              <a:rPr lang="ru-RU" sz="2400" dirty="0" err="1">
                <a:solidFill>
                  <a:srgbClr val="504C49"/>
                </a:solidFill>
                <a:latin typeface="Source Serif Pro" pitchFamily="34" charset="0"/>
                <a:ea typeface="Source Serif Pro" pitchFamily="34" charset="-122"/>
              </a:rPr>
              <a:t>виконує</a:t>
            </a:r>
            <a:r>
              <a:rPr lang="ru-RU" sz="2400" dirty="0">
                <a:solidFill>
                  <a:srgbClr val="504C49"/>
                </a:solidFill>
                <a:latin typeface="Source Serif Pro" pitchFamily="34" charset="0"/>
                <a:ea typeface="Source Serif Pro" pitchFamily="34" charset="-122"/>
              </a:rPr>
              <a:t> </a:t>
            </a:r>
            <a:r>
              <a:rPr lang="ru-RU" sz="2400" dirty="0" err="1">
                <a:solidFill>
                  <a:srgbClr val="504C49"/>
                </a:solidFill>
                <a:latin typeface="Source Serif Pro" pitchFamily="34" charset="0"/>
                <a:ea typeface="Source Serif Pro" pitchFamily="34" charset="-122"/>
              </a:rPr>
              <a:t>завдання</a:t>
            </a:r>
            <a:endParaRPr lang="ru-RU" sz="2400" dirty="0">
              <a:solidFill>
                <a:srgbClr val="504C49"/>
              </a:solidFill>
              <a:latin typeface="Source Serif Pro" pitchFamily="34" charset="0"/>
              <a:ea typeface="Source Serif Pro" pitchFamily="34" charset="-122"/>
            </a:endParaRPr>
          </a:p>
          <a:p>
            <a:pPr marL="342900" indent="-342900">
              <a:buFont typeface="Wingdings" panose="05000000000000000000" pitchFamily="2" charset="2"/>
              <a:buChar char="ü"/>
            </a:pPr>
            <a:r>
              <a:rPr lang="ru-RU" sz="2400" dirty="0">
                <a:solidFill>
                  <a:srgbClr val="504C49"/>
                </a:solidFill>
                <a:latin typeface="Source Serif Pro" pitchFamily="34" charset="0"/>
                <a:ea typeface="Source Serif Pro" pitchFamily="34" charset="-122"/>
              </a:rPr>
              <a:t>не </a:t>
            </a:r>
            <a:r>
              <a:rPr lang="ru-RU" sz="2400" dirty="0" err="1">
                <a:solidFill>
                  <a:srgbClr val="504C49"/>
                </a:solidFill>
                <a:latin typeface="Source Serif Pro" pitchFamily="34" charset="0"/>
                <a:ea typeface="Source Serif Pro" pitchFamily="34" charset="-122"/>
              </a:rPr>
              <a:t>боїться</a:t>
            </a:r>
            <a:r>
              <a:rPr lang="ru-RU" sz="2400" dirty="0">
                <a:solidFill>
                  <a:srgbClr val="504C49"/>
                </a:solidFill>
                <a:latin typeface="Source Serif Pro" pitchFamily="34" charset="0"/>
                <a:ea typeface="Source Serif Pro" pitchFamily="34" charset="-122"/>
              </a:rPr>
              <a:t> </a:t>
            </a:r>
            <a:r>
              <a:rPr lang="ru-RU" sz="2400" dirty="0" err="1">
                <a:solidFill>
                  <a:srgbClr val="504C49"/>
                </a:solidFill>
                <a:latin typeface="Source Serif Pro" pitchFamily="34" charset="0"/>
                <a:ea typeface="Source Serif Pro" pitchFamily="34" charset="-122"/>
              </a:rPr>
              <a:t>ставити</a:t>
            </a:r>
            <a:r>
              <a:rPr lang="ru-RU" sz="2400" dirty="0">
                <a:solidFill>
                  <a:srgbClr val="504C49"/>
                </a:solidFill>
                <a:latin typeface="Source Serif Pro" pitchFamily="34" charset="0"/>
                <a:ea typeface="Source Serif Pro" pitchFamily="34" charset="-122"/>
              </a:rPr>
              <a:t> </a:t>
            </a:r>
            <a:r>
              <a:rPr lang="ru-RU" sz="2400" dirty="0" err="1">
                <a:solidFill>
                  <a:srgbClr val="504C49"/>
                </a:solidFill>
                <a:latin typeface="Source Serif Pro" pitchFamily="34" charset="0"/>
                <a:ea typeface="Source Serif Pro" pitchFamily="34" charset="-122"/>
              </a:rPr>
              <a:t>запитання</a:t>
            </a:r>
            <a:endParaRPr lang="ru-RU" sz="2400" dirty="0">
              <a:solidFill>
                <a:srgbClr val="504C49"/>
              </a:solidFill>
              <a:latin typeface="Source Serif Pro" pitchFamily="34" charset="0"/>
              <a:ea typeface="Source Serif Pro" pitchFamily="34" charset="-122"/>
            </a:endParaRPr>
          </a:p>
          <a:p>
            <a:pPr marL="342900" indent="-342900">
              <a:buFont typeface="Wingdings" panose="05000000000000000000" pitchFamily="2" charset="2"/>
              <a:buChar char="ü"/>
            </a:pPr>
            <a:r>
              <a:rPr lang="ru-RU" sz="2400" dirty="0" err="1">
                <a:solidFill>
                  <a:srgbClr val="504C49"/>
                </a:solidFill>
                <a:latin typeface="Source Serif Pro" pitchFamily="34" charset="0"/>
                <a:ea typeface="Source Serif Pro" pitchFamily="34" charset="-122"/>
              </a:rPr>
              <a:t>ладнає</a:t>
            </a:r>
            <a:r>
              <a:rPr lang="ru-RU" sz="2400" dirty="0">
                <a:solidFill>
                  <a:srgbClr val="504C49"/>
                </a:solidFill>
                <a:latin typeface="Source Serif Pro" pitchFamily="34" charset="0"/>
                <a:ea typeface="Source Serif Pro" pitchFamily="34" charset="-122"/>
              </a:rPr>
              <a:t> з </a:t>
            </a:r>
            <a:r>
              <a:rPr lang="ru-RU" sz="2400" dirty="0" err="1">
                <a:solidFill>
                  <a:srgbClr val="504C49"/>
                </a:solidFill>
                <a:latin typeface="Source Serif Pro" pitchFamily="34" charset="0"/>
                <a:ea typeface="Source Serif Pro" pitchFamily="34" charset="-122"/>
              </a:rPr>
              <a:t>колегами</a:t>
            </a:r>
            <a:endParaRPr lang="ru-RU" sz="2400" dirty="0">
              <a:solidFill>
                <a:srgbClr val="504C49"/>
              </a:solidFill>
              <a:latin typeface="Source Serif Pro" pitchFamily="34" charset="0"/>
              <a:ea typeface="Source Serif Pro" pitchFamily="34" charset="-122"/>
            </a:endParaRPr>
          </a:p>
          <a:p>
            <a:pPr marL="342900" indent="-342900">
              <a:buFont typeface="Wingdings" panose="05000000000000000000" pitchFamily="2" charset="2"/>
              <a:buChar char="ü"/>
            </a:pPr>
            <a:r>
              <a:rPr lang="ru-RU" sz="2400" dirty="0" err="1">
                <a:solidFill>
                  <a:srgbClr val="504C49"/>
                </a:solidFill>
                <a:latin typeface="Source Serif Pro" pitchFamily="34" charset="0"/>
                <a:ea typeface="Source Serif Pro" pitchFamily="34" charset="-122"/>
              </a:rPr>
              <a:t>його</a:t>
            </a:r>
            <a:r>
              <a:rPr lang="ru-RU" sz="2400" dirty="0">
                <a:solidFill>
                  <a:srgbClr val="504C49"/>
                </a:solidFill>
                <a:latin typeface="Source Serif Pro" pitchFamily="34" charset="0"/>
                <a:ea typeface="Source Serif Pro" pitchFamily="34" charset="-122"/>
              </a:rPr>
              <a:t> </a:t>
            </a:r>
            <a:r>
              <a:rPr lang="ru-RU" sz="2400" dirty="0" err="1">
                <a:solidFill>
                  <a:srgbClr val="504C49"/>
                </a:solidFill>
                <a:latin typeface="Source Serif Pro" pitchFamily="34" charset="0"/>
                <a:ea typeface="Source Serif Pro" pitchFamily="34" charset="-122"/>
              </a:rPr>
              <a:t>роботою</a:t>
            </a:r>
            <a:r>
              <a:rPr lang="ru-RU" sz="2400" dirty="0">
                <a:solidFill>
                  <a:srgbClr val="504C49"/>
                </a:solidFill>
                <a:latin typeface="Source Serif Pro" pitchFamily="34" charset="0"/>
                <a:ea typeface="Source Serif Pro" pitchFamily="34" charset="-122"/>
              </a:rPr>
              <a:t> </a:t>
            </a:r>
            <a:r>
              <a:rPr lang="ru-RU" sz="2400" dirty="0" err="1">
                <a:solidFill>
                  <a:srgbClr val="504C49"/>
                </a:solidFill>
                <a:latin typeface="Source Serif Pro" pitchFamily="34" charset="0"/>
                <a:ea typeface="Source Serif Pro" pitchFamily="34" charset="-122"/>
              </a:rPr>
              <a:t>задоволені</a:t>
            </a:r>
            <a:r>
              <a:rPr lang="ru-RU" sz="2400" dirty="0">
                <a:solidFill>
                  <a:srgbClr val="504C49"/>
                </a:solidFill>
                <a:latin typeface="Source Serif Pro" pitchFamily="34" charset="0"/>
                <a:ea typeface="Source Serif Pro" pitchFamily="34" charset="-122"/>
              </a:rPr>
              <a:t> </a:t>
            </a:r>
            <a:r>
              <a:rPr lang="ru-RU" sz="2400" dirty="0" err="1">
                <a:solidFill>
                  <a:srgbClr val="504C49"/>
                </a:solidFill>
                <a:latin typeface="Source Serif Pro" pitchFamily="34" charset="0"/>
                <a:ea typeface="Source Serif Pro" pitchFamily="34" charset="-122"/>
              </a:rPr>
              <a:t>він</a:t>
            </a:r>
            <a:r>
              <a:rPr lang="ru-RU" sz="2400" dirty="0">
                <a:solidFill>
                  <a:srgbClr val="504C49"/>
                </a:solidFill>
                <a:latin typeface="Source Serif Pro" pitchFamily="34" charset="0"/>
                <a:ea typeface="Source Serif Pro" pitchFamily="34" charset="-122"/>
              </a:rPr>
              <a:t> сам та </a:t>
            </a:r>
            <a:r>
              <a:rPr lang="ru-RU" sz="2400" dirty="0" err="1">
                <a:solidFill>
                  <a:srgbClr val="504C49"/>
                </a:solidFill>
                <a:latin typeface="Source Serif Pro" pitchFamily="34" charset="0"/>
                <a:ea typeface="Source Serif Pro" pitchFamily="34" charset="-122"/>
              </a:rPr>
              <a:t>керівник</a:t>
            </a:r>
            <a:endParaRPr lang="ru-RU" sz="2400" dirty="0">
              <a:solidFill>
                <a:srgbClr val="504C49"/>
              </a:solidFill>
              <a:latin typeface="Source Serif Pro" pitchFamily="34" charset="0"/>
              <a:ea typeface="Source Serif Pro" pitchFamily="34" charset="-122"/>
            </a:endParaRPr>
          </a:p>
        </p:txBody>
      </p:sp>
      <p:pic>
        <p:nvPicPr>
          <p:cNvPr id="5" name="Рисунок 4">
            <a:extLst>
              <a:ext uri="{FF2B5EF4-FFF2-40B4-BE49-F238E27FC236}">
                <a16:creationId xmlns:a16="http://schemas.microsoft.com/office/drawing/2014/main" id="{214B7F8C-EC46-9E4C-17A1-B68BFD78770A}"/>
              </a:ext>
            </a:extLst>
          </p:cNvPr>
          <p:cNvPicPr>
            <a:picLocks noChangeAspect="1"/>
          </p:cNvPicPr>
          <p:nvPr/>
        </p:nvPicPr>
        <p:blipFill>
          <a:blip r:embed="rId4"/>
          <a:stretch>
            <a:fillRect/>
          </a:stretch>
        </p:blipFill>
        <p:spPr>
          <a:xfrm>
            <a:off x="8806667" y="4136722"/>
            <a:ext cx="6477570" cy="4092877"/>
          </a:xfrm>
          <a:prstGeom prst="rect">
            <a:avLst/>
          </a:prstGeom>
        </p:spPr>
      </p:pic>
    </p:spTree>
    <p:extLst>
      <p:ext uri="{BB962C8B-B14F-4D97-AF65-F5344CB8AC3E}">
        <p14:creationId xmlns:p14="http://schemas.microsoft.com/office/powerpoint/2010/main" val="2479839827"/>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Shape 465"/>
        <p:cNvGrpSpPr/>
        <p:nvPr/>
      </p:nvGrpSpPr>
      <p:grpSpPr>
        <a:xfrm>
          <a:off x="0" y="0"/>
          <a:ext cx="0" cy="0"/>
          <a:chOff x="0" y="0"/>
          <a:chExt cx="0" cy="0"/>
        </a:xfrm>
      </p:grpSpPr>
      <p:pic>
        <p:nvPicPr>
          <p:cNvPr id="471" name="Google Shape;471;p30"/>
          <p:cNvPicPr preferRelativeResize="0"/>
          <p:nvPr/>
        </p:nvPicPr>
        <p:blipFill>
          <a:blip r:embed="rId3">
            <a:alphaModFix/>
          </a:blip>
          <a:stretch>
            <a:fillRect/>
          </a:stretch>
        </p:blipFill>
        <p:spPr>
          <a:xfrm>
            <a:off x="-10257720" y="0"/>
            <a:ext cx="15226560" cy="8341920"/>
          </a:xfrm>
          <a:prstGeom prst="parallelogram">
            <a:avLst>
              <a:gd name="adj" fmla="val 64276"/>
            </a:avLst>
          </a:prstGeom>
          <a:noFill/>
          <a:ln>
            <a:noFill/>
          </a:ln>
        </p:spPr>
      </p:pic>
      <p:grpSp>
        <p:nvGrpSpPr>
          <p:cNvPr id="475" name="Google Shape;475;p30"/>
          <p:cNvGrpSpPr/>
          <p:nvPr/>
        </p:nvGrpSpPr>
        <p:grpSpPr>
          <a:xfrm>
            <a:off x="912952" y="1061667"/>
            <a:ext cx="4866790" cy="977669"/>
            <a:chOff x="0" y="-47625"/>
            <a:chExt cx="2008226" cy="403424"/>
          </a:xfrm>
          <a:solidFill>
            <a:srgbClr val="DE92DC"/>
          </a:solidFill>
        </p:grpSpPr>
        <p:sp>
          <p:nvSpPr>
            <p:cNvPr id="476" name="Google Shape;476;p30"/>
            <p:cNvSpPr/>
            <p:nvPr/>
          </p:nvSpPr>
          <p:spPr>
            <a:xfrm>
              <a:off x="0" y="0"/>
              <a:ext cx="2008226" cy="355799"/>
            </a:xfrm>
            <a:custGeom>
              <a:avLst/>
              <a:gdLst/>
              <a:ahLst/>
              <a:cxnLst/>
              <a:rect l="l" t="t" r="r" b="b"/>
              <a:pathLst>
                <a:path w="2008226" h="355799" extrusionOk="0">
                  <a:moveTo>
                    <a:pt x="91628" y="0"/>
                  </a:moveTo>
                  <a:lnTo>
                    <a:pt x="1916598" y="0"/>
                  </a:lnTo>
                  <a:cubicBezTo>
                    <a:pt x="1940899" y="0"/>
                    <a:pt x="1964205" y="9654"/>
                    <a:pt x="1981388" y="26837"/>
                  </a:cubicBezTo>
                  <a:cubicBezTo>
                    <a:pt x="1998572" y="44021"/>
                    <a:pt x="2008226" y="67327"/>
                    <a:pt x="2008226" y="91628"/>
                  </a:cubicBezTo>
                  <a:lnTo>
                    <a:pt x="2008226" y="264171"/>
                  </a:lnTo>
                  <a:cubicBezTo>
                    <a:pt x="2008226" y="288472"/>
                    <a:pt x="1998572" y="311778"/>
                    <a:pt x="1981388" y="328961"/>
                  </a:cubicBezTo>
                  <a:cubicBezTo>
                    <a:pt x="1964205" y="346145"/>
                    <a:pt x="1940899" y="355799"/>
                    <a:pt x="1916598" y="355799"/>
                  </a:cubicBezTo>
                  <a:lnTo>
                    <a:pt x="91628" y="355799"/>
                  </a:lnTo>
                  <a:cubicBezTo>
                    <a:pt x="67327" y="355799"/>
                    <a:pt x="44021" y="346145"/>
                    <a:pt x="26837" y="328961"/>
                  </a:cubicBezTo>
                  <a:cubicBezTo>
                    <a:pt x="9654" y="311778"/>
                    <a:pt x="0" y="288472"/>
                    <a:pt x="0" y="264171"/>
                  </a:cubicBezTo>
                  <a:lnTo>
                    <a:pt x="0" y="91628"/>
                  </a:lnTo>
                  <a:cubicBezTo>
                    <a:pt x="0" y="67327"/>
                    <a:pt x="9654" y="44021"/>
                    <a:pt x="26837" y="26837"/>
                  </a:cubicBezTo>
                  <a:cubicBezTo>
                    <a:pt x="44021" y="9654"/>
                    <a:pt x="67327" y="0"/>
                    <a:pt x="91628" y="0"/>
                  </a:cubicBezTo>
                  <a:close/>
                </a:path>
              </a:pathLst>
            </a:custGeom>
            <a:grpFill/>
            <a:ln>
              <a:noFill/>
            </a:ln>
          </p:spPr>
          <p:txBody>
            <a:bodyPr spcFirstLastPara="1" wrap="square" lIns="73140" tIns="73140" rIns="73140" bIns="73140" anchor="ctr" anchorCtr="0">
              <a:noAutofit/>
            </a:bodyPr>
            <a:lstStyle/>
            <a:p>
              <a:endParaRPr sz="1440"/>
            </a:p>
          </p:txBody>
        </p:sp>
        <p:sp>
          <p:nvSpPr>
            <p:cNvPr id="477" name="Google Shape;477;p30"/>
            <p:cNvSpPr txBox="1"/>
            <p:nvPr/>
          </p:nvSpPr>
          <p:spPr>
            <a:xfrm>
              <a:off x="0" y="-47625"/>
              <a:ext cx="2008226" cy="403424"/>
            </a:xfrm>
            <a:prstGeom prst="rect">
              <a:avLst/>
            </a:prstGeom>
            <a:grpFill/>
            <a:ln>
              <a:noFill/>
            </a:ln>
          </p:spPr>
          <p:txBody>
            <a:bodyPr spcFirstLastPara="1" wrap="square" lIns="49300" tIns="49300" rIns="49300" bIns="49300" anchor="ctr" anchorCtr="0">
              <a:noAutofit/>
            </a:bodyPr>
            <a:lstStyle/>
            <a:p>
              <a:pPr algn="ctr"/>
              <a:r>
                <a:rPr lang="ru-RU" sz="2400" b="1" dirty="0">
                  <a:solidFill>
                    <a:srgbClr val="504C49"/>
                  </a:solidFill>
                  <a:latin typeface="Source Serif Pro" pitchFamily="34" charset="0"/>
                  <a:ea typeface="Source Serif Pro" pitchFamily="34" charset="-122"/>
                </a:rPr>
                <a:t>5 </a:t>
              </a:r>
              <a:r>
                <a:rPr lang="ru-RU" sz="2400" b="1" dirty="0" err="1">
                  <a:solidFill>
                    <a:srgbClr val="504C49"/>
                  </a:solidFill>
                  <a:latin typeface="Source Serif Pro" pitchFamily="34" charset="0"/>
                  <a:ea typeface="Source Serif Pro" pitchFamily="34" charset="-122"/>
                </a:rPr>
                <a:t>трендів</a:t>
              </a:r>
              <a:r>
                <a:rPr lang="ru-RU" sz="2400" b="1" dirty="0">
                  <a:solidFill>
                    <a:srgbClr val="504C49"/>
                  </a:solidFill>
                  <a:latin typeface="Source Serif Pro" pitchFamily="34" charset="0"/>
                  <a:ea typeface="Source Serif Pro" pitchFamily="34" charset="-122"/>
                </a:rPr>
                <a:t> </a:t>
              </a:r>
              <a:r>
                <a:rPr lang="ru-RU" sz="2400" b="1" dirty="0" err="1">
                  <a:solidFill>
                    <a:srgbClr val="504C49"/>
                  </a:solidFill>
                  <a:latin typeface="Source Serif Pro" pitchFamily="34" charset="0"/>
                  <a:ea typeface="Source Serif Pro" pitchFamily="34" charset="-122"/>
                </a:rPr>
                <a:t>онбордингу</a:t>
              </a:r>
              <a:endParaRPr lang="ru-RU" sz="2400" b="1" dirty="0">
                <a:solidFill>
                  <a:srgbClr val="504C49"/>
                </a:solidFill>
                <a:latin typeface="Source Serif Pro" pitchFamily="34" charset="0"/>
                <a:ea typeface="Source Serif Pro" pitchFamily="34" charset="-122"/>
              </a:endParaRPr>
            </a:p>
          </p:txBody>
        </p:sp>
      </p:grpSp>
      <p:grpSp>
        <p:nvGrpSpPr>
          <p:cNvPr id="481" name="Google Shape;481;p30"/>
          <p:cNvGrpSpPr/>
          <p:nvPr/>
        </p:nvGrpSpPr>
        <p:grpSpPr>
          <a:xfrm rot="1948479">
            <a:off x="13574191" y="5602210"/>
            <a:ext cx="1648443" cy="4249557"/>
            <a:chOff x="0" y="-47625"/>
            <a:chExt cx="542697" cy="1399031"/>
          </a:xfrm>
          <a:solidFill>
            <a:srgbClr val="DE92DC"/>
          </a:solidFill>
        </p:grpSpPr>
        <p:sp>
          <p:nvSpPr>
            <p:cNvPr id="482" name="Google Shape;482;p30"/>
            <p:cNvSpPr/>
            <p:nvPr/>
          </p:nvSpPr>
          <p:spPr>
            <a:xfrm>
              <a:off x="0" y="0"/>
              <a:ext cx="542697" cy="1351406"/>
            </a:xfrm>
            <a:custGeom>
              <a:avLst/>
              <a:gdLst/>
              <a:ahLst/>
              <a:cxnLst/>
              <a:rect l="l" t="t" r="r" b="b"/>
              <a:pathLst>
                <a:path w="542697" h="1351406" extrusionOk="0">
                  <a:moveTo>
                    <a:pt x="0" y="0"/>
                  </a:moveTo>
                  <a:lnTo>
                    <a:pt x="542697" y="0"/>
                  </a:lnTo>
                  <a:lnTo>
                    <a:pt x="542697" y="1351406"/>
                  </a:lnTo>
                  <a:lnTo>
                    <a:pt x="0" y="1351406"/>
                  </a:lnTo>
                  <a:close/>
                </a:path>
              </a:pathLst>
            </a:custGeom>
            <a:grpFill/>
            <a:ln>
              <a:noFill/>
            </a:ln>
          </p:spPr>
        </p:sp>
        <p:sp>
          <p:nvSpPr>
            <p:cNvPr id="483" name="Google Shape;483;p30"/>
            <p:cNvSpPr txBox="1"/>
            <p:nvPr/>
          </p:nvSpPr>
          <p:spPr>
            <a:xfrm>
              <a:off x="0" y="-47625"/>
              <a:ext cx="542697" cy="1399031"/>
            </a:xfrm>
            <a:prstGeom prst="rect">
              <a:avLst/>
            </a:prstGeom>
            <a:grpFill/>
            <a:ln>
              <a:noFill/>
            </a:ln>
          </p:spPr>
          <p:txBody>
            <a:bodyPr spcFirstLastPara="1" wrap="square" lIns="40640" tIns="40640" rIns="40640" bIns="40640" anchor="ctr" anchorCtr="0">
              <a:noAutofit/>
            </a:bodyPr>
            <a:lstStyle/>
            <a:p>
              <a:pPr algn="ctr">
                <a:lnSpc>
                  <a:spcPct val="140000"/>
                </a:lnSpc>
              </a:pPr>
              <a:endParaRPr sz="1440">
                <a:solidFill>
                  <a:schemeClr val="dk1"/>
                </a:solidFill>
                <a:latin typeface="Calibri"/>
                <a:ea typeface="Calibri"/>
                <a:cs typeface="Calibri"/>
                <a:sym typeface="Calibri"/>
              </a:endParaRPr>
            </a:p>
          </p:txBody>
        </p:sp>
      </p:grpSp>
      <p:sp>
        <p:nvSpPr>
          <p:cNvPr id="4" name="TextBox 3">
            <a:extLst>
              <a:ext uri="{FF2B5EF4-FFF2-40B4-BE49-F238E27FC236}">
                <a16:creationId xmlns:a16="http://schemas.microsoft.com/office/drawing/2014/main" id="{2843B71E-00A5-6845-EAC2-F61D04F2F1AF}"/>
              </a:ext>
            </a:extLst>
          </p:cNvPr>
          <p:cNvSpPr txBox="1"/>
          <p:nvPr/>
        </p:nvSpPr>
        <p:spPr>
          <a:xfrm>
            <a:off x="5881353" y="242497"/>
            <a:ext cx="8478223" cy="7478970"/>
          </a:xfrm>
          <a:prstGeom prst="rect">
            <a:avLst/>
          </a:prstGeom>
          <a:noFill/>
        </p:spPr>
        <p:txBody>
          <a:bodyPr wrap="square">
            <a:spAutoFit/>
          </a:bodyPr>
          <a:lstStyle/>
          <a:p>
            <a:r>
              <a:rPr lang="ru-RU" sz="2400" b="1" dirty="0">
                <a:solidFill>
                  <a:srgbClr val="504C49"/>
                </a:solidFill>
                <a:latin typeface="Source Serif Pro" pitchFamily="34" charset="0"/>
                <a:ea typeface="Source Serif Pro" pitchFamily="34" charset="-122"/>
              </a:rPr>
              <a:t>#1. Чат-</a:t>
            </a:r>
            <a:r>
              <a:rPr lang="ru-RU" sz="2400" b="1" dirty="0" err="1">
                <a:solidFill>
                  <a:srgbClr val="504C49"/>
                </a:solidFill>
                <a:latin typeface="Source Serif Pro" pitchFamily="34" charset="0"/>
                <a:ea typeface="Source Serif Pro" pitchFamily="34" charset="-122"/>
              </a:rPr>
              <a:t>боти</a:t>
            </a:r>
            <a:endParaRPr lang="ru-RU" sz="2400" b="1" dirty="0">
              <a:solidFill>
                <a:srgbClr val="504C49"/>
              </a:solidFill>
              <a:latin typeface="Source Serif Pro" pitchFamily="34" charset="0"/>
              <a:ea typeface="Source Serif Pro" pitchFamily="34" charset="-122"/>
            </a:endParaRPr>
          </a:p>
          <a:p>
            <a:endParaRPr lang="ru-RU" sz="2400" b="1" dirty="0"/>
          </a:p>
          <a:p>
            <a:r>
              <a:rPr lang="ru-RU" sz="2400" dirty="0" err="1">
                <a:solidFill>
                  <a:srgbClr val="504C49"/>
                </a:solidFill>
                <a:latin typeface="Source Serif Pro" pitchFamily="34" charset="0"/>
                <a:ea typeface="Source Serif Pro" pitchFamily="34" charset="-122"/>
              </a:rPr>
              <a:t>Надсилає</a:t>
            </a:r>
            <a:r>
              <a:rPr lang="ru-RU" sz="2400" dirty="0">
                <a:solidFill>
                  <a:srgbClr val="504C49"/>
                </a:solidFill>
                <a:latin typeface="Source Serif Pro" pitchFamily="34" charset="0"/>
                <a:ea typeface="Source Serif Pro" pitchFamily="34" charset="-122"/>
              </a:rPr>
              <a:t> </a:t>
            </a:r>
            <a:r>
              <a:rPr lang="ru-RU" sz="2400" dirty="0" err="1">
                <a:solidFill>
                  <a:srgbClr val="504C49"/>
                </a:solidFill>
                <a:latin typeface="Source Serif Pro" pitchFamily="34" charset="0"/>
                <a:ea typeface="Source Serif Pro" pitchFamily="34" charset="-122"/>
              </a:rPr>
              <a:t>новачкові</a:t>
            </a:r>
            <a:r>
              <a:rPr lang="ru-RU" sz="2400" dirty="0">
                <a:solidFill>
                  <a:srgbClr val="504C49"/>
                </a:solidFill>
                <a:latin typeface="Source Serif Pro" pitchFamily="34" charset="0"/>
                <a:ea typeface="Source Serif Pro" pitchFamily="34" charset="-122"/>
              </a:rPr>
              <a:t> чек-лист і </a:t>
            </a:r>
            <a:r>
              <a:rPr lang="ru-RU" sz="2400" dirty="0" err="1">
                <a:solidFill>
                  <a:srgbClr val="504C49"/>
                </a:solidFill>
                <a:latin typeface="Source Serif Pro" pitchFamily="34" charset="0"/>
                <a:ea typeface="Source Serif Pro" pitchFamily="34" charset="-122"/>
              </a:rPr>
              <a:t>нагадування</a:t>
            </a:r>
            <a:r>
              <a:rPr lang="ru-RU" sz="2400" dirty="0">
                <a:solidFill>
                  <a:srgbClr val="504C49"/>
                </a:solidFill>
                <a:latin typeface="Source Serif Pro" pitchFamily="34" charset="0"/>
                <a:ea typeface="Source Serif Pro" pitchFamily="34" charset="-122"/>
              </a:rPr>
              <a:t> про те, </a:t>
            </a:r>
            <a:r>
              <a:rPr lang="ru-RU" sz="2400" dirty="0" err="1">
                <a:solidFill>
                  <a:srgbClr val="504C49"/>
                </a:solidFill>
                <a:latin typeface="Source Serif Pro" pitchFamily="34" charset="0"/>
                <a:ea typeface="Source Serif Pro" pitchFamily="34" charset="-122"/>
              </a:rPr>
              <a:t>що</a:t>
            </a:r>
            <a:r>
              <a:rPr lang="ru-RU" sz="2400" dirty="0">
                <a:solidFill>
                  <a:srgbClr val="504C49"/>
                </a:solidFill>
                <a:latin typeface="Source Serif Pro" pitchFamily="34" charset="0"/>
                <a:ea typeface="Source Serif Pro" pitchFamily="34" charset="-122"/>
              </a:rPr>
              <a:t> </a:t>
            </a:r>
          </a:p>
          <a:p>
            <a:r>
              <a:rPr lang="ru-RU" sz="2400" dirty="0" err="1">
                <a:solidFill>
                  <a:srgbClr val="504C49"/>
                </a:solidFill>
                <a:latin typeface="Source Serif Pro" pitchFamily="34" charset="0"/>
                <a:ea typeface="Source Serif Pro" pitchFamily="34" charset="-122"/>
              </a:rPr>
              <a:t>потрібно</a:t>
            </a:r>
            <a:r>
              <a:rPr lang="ru-RU" sz="2400" dirty="0">
                <a:solidFill>
                  <a:srgbClr val="504C49"/>
                </a:solidFill>
                <a:latin typeface="Source Serif Pro" pitchFamily="34" charset="0"/>
                <a:ea typeface="Source Serif Pro" pitchFamily="34" charset="-122"/>
              </a:rPr>
              <a:t> </a:t>
            </a:r>
            <a:r>
              <a:rPr lang="ru-RU" sz="2400" dirty="0" err="1">
                <a:solidFill>
                  <a:srgbClr val="504C49"/>
                </a:solidFill>
                <a:latin typeface="Source Serif Pro" pitchFamily="34" charset="0"/>
                <a:ea typeface="Source Serif Pro" pitchFamily="34" charset="-122"/>
              </a:rPr>
              <a:t>зробити</a:t>
            </a:r>
            <a:r>
              <a:rPr lang="ru-RU" sz="2400" dirty="0">
                <a:solidFill>
                  <a:srgbClr val="504C49"/>
                </a:solidFill>
                <a:latin typeface="Source Serif Pro" pitchFamily="34" charset="0"/>
                <a:ea typeface="Source Serif Pro" pitchFamily="34" charset="-122"/>
              </a:rPr>
              <a:t>. </a:t>
            </a:r>
            <a:r>
              <a:rPr lang="ru-RU" sz="2400" dirty="0" err="1">
                <a:solidFill>
                  <a:srgbClr val="504C49"/>
                </a:solidFill>
                <a:latin typeface="Source Serif Pro" pitchFamily="34" charset="0"/>
                <a:ea typeface="Source Serif Pro" pitchFamily="34" charset="-122"/>
              </a:rPr>
              <a:t>Пізніше</a:t>
            </a:r>
            <a:r>
              <a:rPr lang="ru-RU" sz="2400" dirty="0">
                <a:solidFill>
                  <a:srgbClr val="504C49"/>
                </a:solidFill>
                <a:latin typeface="Source Serif Pro" pitchFamily="34" charset="0"/>
                <a:ea typeface="Source Serif Pro" pitchFamily="34" charset="-122"/>
              </a:rPr>
              <a:t> </a:t>
            </a:r>
            <a:r>
              <a:rPr lang="ru-RU" sz="2400" dirty="0" err="1">
                <a:solidFill>
                  <a:srgbClr val="504C49"/>
                </a:solidFill>
                <a:latin typeface="Source Serif Pro" pitchFamily="34" charset="0"/>
                <a:ea typeface="Source Serif Pro" pitchFamily="34" charset="-122"/>
              </a:rPr>
              <a:t>працівник</a:t>
            </a:r>
            <a:r>
              <a:rPr lang="ru-RU" sz="2400" dirty="0">
                <a:solidFill>
                  <a:srgbClr val="504C49"/>
                </a:solidFill>
                <a:latin typeface="Source Serif Pro" pitchFamily="34" charset="0"/>
                <a:ea typeface="Source Serif Pro" pitchFamily="34" charset="-122"/>
              </a:rPr>
              <a:t> </a:t>
            </a:r>
            <a:r>
              <a:rPr lang="ru-RU" sz="2400" dirty="0" err="1">
                <a:solidFill>
                  <a:srgbClr val="504C49"/>
                </a:solidFill>
                <a:latin typeface="Source Serif Pro" pitchFamily="34" charset="0"/>
                <a:ea typeface="Source Serif Pro" pitchFamily="34" charset="-122"/>
              </a:rPr>
              <a:t>отримує</a:t>
            </a:r>
            <a:r>
              <a:rPr lang="ru-RU" sz="2400" dirty="0">
                <a:solidFill>
                  <a:srgbClr val="504C49"/>
                </a:solidFill>
                <a:latin typeface="Source Serif Pro" pitchFamily="34" charset="0"/>
                <a:ea typeface="Source Serif Pro" pitchFamily="34" charset="-122"/>
              </a:rPr>
              <a:t> гайд </a:t>
            </a:r>
            <a:r>
              <a:rPr lang="ru-RU" sz="2400" dirty="0" err="1">
                <a:solidFill>
                  <a:srgbClr val="504C49"/>
                </a:solidFill>
                <a:latin typeface="Source Serif Pro" pitchFamily="34" charset="0"/>
                <a:ea typeface="Source Serif Pro" pitchFamily="34" charset="-122"/>
              </a:rPr>
              <a:t>із</a:t>
            </a:r>
            <a:r>
              <a:rPr lang="ru-RU" sz="2400" dirty="0">
                <a:solidFill>
                  <a:srgbClr val="504C49"/>
                </a:solidFill>
                <a:latin typeface="Source Serif Pro" pitchFamily="34" charset="0"/>
                <a:ea typeface="Source Serif Pro" pitchFamily="34" charset="-122"/>
              </a:rPr>
              <a:t> </a:t>
            </a:r>
            <a:r>
              <a:rPr lang="ru-RU" sz="2400" dirty="0" err="1">
                <a:solidFill>
                  <a:srgbClr val="504C49"/>
                </a:solidFill>
                <a:latin typeface="Source Serif Pro" pitchFamily="34" charset="0"/>
                <a:ea typeface="Source Serif Pro" pitchFamily="34" charset="-122"/>
              </a:rPr>
              <a:t>порадами</a:t>
            </a:r>
            <a:r>
              <a:rPr lang="ru-RU" sz="2400" dirty="0">
                <a:solidFill>
                  <a:srgbClr val="504C49"/>
                </a:solidFill>
                <a:latin typeface="Source Serif Pro" pitchFamily="34" charset="0"/>
                <a:ea typeface="Source Serif Pro" pitchFamily="34" charset="-122"/>
              </a:rPr>
              <a:t> з </a:t>
            </a:r>
            <a:r>
              <a:rPr lang="ru-RU" sz="2400" dirty="0" err="1">
                <a:solidFill>
                  <a:srgbClr val="504C49"/>
                </a:solidFill>
                <a:latin typeface="Source Serif Pro" pitchFamily="34" charset="0"/>
                <a:ea typeface="Source Serif Pro" pitchFamily="34" charset="-122"/>
              </a:rPr>
              <a:t>комунікації</a:t>
            </a:r>
            <a:r>
              <a:rPr lang="lt-LT" sz="2400" dirty="0">
                <a:solidFill>
                  <a:srgbClr val="504C49"/>
                </a:solidFill>
                <a:latin typeface="Source Serif Pro" pitchFamily="34" charset="0"/>
                <a:ea typeface="Source Serif Pro" pitchFamily="34" charset="-122"/>
              </a:rPr>
              <a:t>, </a:t>
            </a:r>
            <a:r>
              <a:rPr lang="ru-RU" sz="2400" dirty="0">
                <a:solidFill>
                  <a:srgbClr val="504C49"/>
                </a:solidFill>
                <a:latin typeface="Source Serif Pro" pitchFamily="34" charset="0"/>
                <a:ea typeface="Source Serif Pro" pitchFamily="34" charset="-122"/>
              </a:rPr>
              <a:t>а також </a:t>
            </a:r>
            <a:r>
              <a:rPr lang="ru-RU" sz="2400" dirty="0" err="1">
                <a:solidFill>
                  <a:srgbClr val="504C49"/>
                </a:solidFill>
                <a:latin typeface="Source Serif Pro" pitchFamily="34" charset="0"/>
                <a:ea typeface="Source Serif Pro" pitchFamily="34" charset="-122"/>
              </a:rPr>
              <a:t>історію</a:t>
            </a:r>
            <a:r>
              <a:rPr lang="ru-RU" sz="2400" dirty="0">
                <a:solidFill>
                  <a:srgbClr val="504C49"/>
                </a:solidFill>
                <a:latin typeface="Source Serif Pro" pitchFamily="34" charset="0"/>
                <a:ea typeface="Source Serif Pro" pitchFamily="34" charset="-122"/>
              </a:rPr>
              <a:t> </a:t>
            </a:r>
            <a:r>
              <a:rPr lang="ru-RU" sz="2400" dirty="0" err="1">
                <a:solidFill>
                  <a:srgbClr val="504C49"/>
                </a:solidFill>
                <a:latin typeface="Source Serif Pro" pitchFamily="34" charset="0"/>
                <a:ea typeface="Source Serif Pro" pitchFamily="34" charset="-122"/>
              </a:rPr>
              <a:t>компанії</a:t>
            </a:r>
            <a:r>
              <a:rPr lang="ru-RU" sz="2400" dirty="0">
                <a:solidFill>
                  <a:srgbClr val="504C49"/>
                </a:solidFill>
                <a:latin typeface="Source Serif Pro" pitchFamily="34" charset="0"/>
                <a:ea typeface="Source Serif Pro" pitchFamily="34" charset="-122"/>
              </a:rPr>
              <a:t>.</a:t>
            </a:r>
          </a:p>
          <a:p>
            <a:r>
              <a:rPr lang="ru-RU" sz="2400" dirty="0" err="1">
                <a:solidFill>
                  <a:srgbClr val="504C49"/>
                </a:solidFill>
                <a:latin typeface="Source Serif Pro" pitchFamily="34" charset="0"/>
                <a:ea typeface="Source Serif Pro" pitchFamily="34" charset="-122"/>
              </a:rPr>
              <a:t>Після</a:t>
            </a:r>
            <a:r>
              <a:rPr lang="ru-RU" sz="2400" dirty="0">
                <a:solidFill>
                  <a:srgbClr val="504C49"/>
                </a:solidFill>
                <a:latin typeface="Source Serif Pro" pitchFamily="34" charset="0"/>
                <a:ea typeface="Source Serif Pro" pitchFamily="34" charset="-122"/>
              </a:rPr>
              <a:t> </a:t>
            </a:r>
            <a:r>
              <a:rPr lang="ru-RU" sz="2400" dirty="0" err="1">
                <a:solidFill>
                  <a:srgbClr val="504C49"/>
                </a:solidFill>
                <a:latin typeface="Source Serif Pro" pitchFamily="34" charset="0"/>
                <a:ea typeface="Source Serif Pro" pitchFamily="34" charset="-122"/>
              </a:rPr>
              <a:t>випробувального</a:t>
            </a:r>
            <a:r>
              <a:rPr lang="ru-RU" sz="2400" dirty="0">
                <a:solidFill>
                  <a:srgbClr val="504C49"/>
                </a:solidFill>
                <a:latin typeface="Source Serif Pro" pitchFamily="34" charset="0"/>
                <a:ea typeface="Source Serif Pro" pitchFamily="34" charset="-122"/>
              </a:rPr>
              <a:t> </a:t>
            </a:r>
            <a:r>
              <a:rPr lang="ru-RU" sz="2400" dirty="0" err="1">
                <a:solidFill>
                  <a:srgbClr val="504C49"/>
                </a:solidFill>
                <a:latin typeface="Source Serif Pro" pitchFamily="34" charset="0"/>
                <a:ea typeface="Source Serif Pro" pitchFamily="34" charset="-122"/>
              </a:rPr>
              <a:t>терміну</a:t>
            </a:r>
            <a:r>
              <a:rPr lang="ru-RU" sz="2400" dirty="0">
                <a:solidFill>
                  <a:srgbClr val="504C49"/>
                </a:solidFill>
                <a:latin typeface="Source Serif Pro" pitchFamily="34" charset="0"/>
                <a:ea typeface="Source Serif Pro" pitchFamily="34" charset="-122"/>
              </a:rPr>
              <a:t> чат-бот </a:t>
            </a:r>
            <a:r>
              <a:rPr lang="ru-RU" sz="2400" dirty="0" err="1">
                <a:solidFill>
                  <a:srgbClr val="504C49"/>
                </a:solidFill>
                <a:latin typeface="Source Serif Pro" pitchFamily="34" charset="0"/>
                <a:ea typeface="Source Serif Pro" pitchFamily="34" charset="-122"/>
              </a:rPr>
              <a:t>працює</a:t>
            </a:r>
            <a:r>
              <a:rPr lang="ru-RU" sz="2400" dirty="0">
                <a:solidFill>
                  <a:srgbClr val="504C49"/>
                </a:solidFill>
                <a:latin typeface="Source Serif Pro" pitchFamily="34" charset="0"/>
                <a:ea typeface="Source Serif Pro" pitchFamily="34" charset="-122"/>
              </a:rPr>
              <a:t> як </a:t>
            </a:r>
            <a:r>
              <a:rPr lang="ru-RU" sz="2400" dirty="0" err="1">
                <a:solidFill>
                  <a:srgbClr val="504C49"/>
                </a:solidFill>
                <a:latin typeface="Source Serif Pro" pitchFamily="34" charset="0"/>
                <a:ea typeface="Source Serif Pro" pitchFamily="34" charset="-122"/>
              </a:rPr>
              <a:t>інструмент</a:t>
            </a:r>
            <a:r>
              <a:rPr lang="ru-RU" sz="2400" dirty="0">
                <a:solidFill>
                  <a:srgbClr val="504C49"/>
                </a:solidFill>
                <a:latin typeface="Source Serif Pro" pitchFamily="34" charset="0"/>
                <a:ea typeface="Source Serif Pro" pitchFamily="34" charset="-122"/>
              </a:rPr>
              <a:t> </a:t>
            </a:r>
            <a:r>
              <a:rPr lang="ru-RU" sz="2400" dirty="0" err="1">
                <a:solidFill>
                  <a:srgbClr val="504C49"/>
                </a:solidFill>
                <a:latin typeface="Source Serif Pro" pitchFamily="34" charset="0"/>
                <a:ea typeface="Source Serif Pro" pitchFamily="34" charset="-122"/>
              </a:rPr>
              <a:t>self</a:t>
            </a:r>
            <a:r>
              <a:rPr lang="ru-RU" sz="2400" dirty="0">
                <a:solidFill>
                  <a:srgbClr val="504C49"/>
                </a:solidFill>
                <a:latin typeface="Source Serif Pro" pitchFamily="34" charset="0"/>
                <a:ea typeface="Source Serif Pro" pitchFamily="34" charset="-122"/>
              </a:rPr>
              <a:t>-менеджменту. </a:t>
            </a:r>
            <a:r>
              <a:rPr lang="ru-RU" sz="2400" dirty="0" err="1">
                <a:solidFill>
                  <a:srgbClr val="504C49"/>
                </a:solidFill>
                <a:latin typeface="Source Serif Pro" pitchFamily="34" charset="0"/>
                <a:ea typeface="Source Serif Pro" pitchFamily="34" charset="-122"/>
              </a:rPr>
              <a:t>Він</a:t>
            </a:r>
            <a:r>
              <a:rPr lang="ru-RU" sz="2400" dirty="0">
                <a:solidFill>
                  <a:srgbClr val="504C49"/>
                </a:solidFill>
                <a:latin typeface="Source Serif Pro" pitchFamily="34" charset="0"/>
                <a:ea typeface="Source Serif Pro" pitchFamily="34" charset="-122"/>
              </a:rPr>
              <a:t> </a:t>
            </a:r>
            <a:r>
              <a:rPr lang="ru-RU" sz="2400" dirty="0" err="1">
                <a:solidFill>
                  <a:srgbClr val="504C49"/>
                </a:solidFill>
                <a:latin typeface="Source Serif Pro" pitchFamily="34" charset="0"/>
                <a:ea typeface="Source Serif Pro" pitchFamily="34" charset="-122"/>
              </a:rPr>
              <a:t>дозволяє</a:t>
            </a:r>
            <a:r>
              <a:rPr lang="ru-RU" sz="2400" dirty="0">
                <a:solidFill>
                  <a:srgbClr val="504C49"/>
                </a:solidFill>
                <a:latin typeface="Source Serif Pro" pitchFamily="34" charset="0"/>
                <a:ea typeface="Source Serif Pro" pitchFamily="34" charset="-122"/>
              </a:rPr>
              <a:t> </a:t>
            </a:r>
            <a:r>
              <a:rPr lang="ru-RU" sz="2400" dirty="0" err="1">
                <a:solidFill>
                  <a:srgbClr val="504C49"/>
                </a:solidFill>
                <a:latin typeface="Source Serif Pro" pitchFamily="34" charset="0"/>
                <a:ea typeface="Source Serif Pro" pitchFamily="34" charset="-122"/>
              </a:rPr>
              <a:t>перевірити</a:t>
            </a:r>
            <a:r>
              <a:rPr lang="ru-RU" sz="2400" dirty="0">
                <a:solidFill>
                  <a:srgbClr val="504C49"/>
                </a:solidFill>
                <a:latin typeface="Source Serif Pro" pitchFamily="34" charset="0"/>
                <a:ea typeface="Source Serif Pro" pitchFamily="34" charset="-122"/>
              </a:rPr>
              <a:t> </a:t>
            </a:r>
            <a:r>
              <a:rPr lang="ru-RU" sz="2400" dirty="0" err="1">
                <a:solidFill>
                  <a:srgbClr val="504C49"/>
                </a:solidFill>
                <a:latin typeface="Source Serif Pro" pitchFamily="34" charset="0"/>
                <a:ea typeface="Source Serif Pro" pitchFamily="34" charset="-122"/>
              </a:rPr>
              <a:t>компенсації</a:t>
            </a:r>
            <a:r>
              <a:rPr lang="ru-RU" sz="2400" dirty="0">
                <a:solidFill>
                  <a:srgbClr val="504C49"/>
                </a:solidFill>
                <a:latin typeface="Source Serif Pro" pitchFamily="34" charset="0"/>
                <a:ea typeface="Source Serif Pro" pitchFamily="34" charset="-122"/>
              </a:rPr>
              <a:t>, </a:t>
            </a:r>
            <a:r>
              <a:rPr lang="ru-RU" sz="2400" dirty="0" err="1">
                <a:solidFill>
                  <a:srgbClr val="504C49"/>
                </a:solidFill>
                <a:latin typeface="Source Serif Pro" pitchFamily="34" charset="0"/>
                <a:ea typeface="Source Serif Pro" pitchFamily="34" charset="-122"/>
              </a:rPr>
              <a:t>оформити</a:t>
            </a:r>
            <a:r>
              <a:rPr lang="ru-RU" sz="2400" dirty="0">
                <a:solidFill>
                  <a:srgbClr val="504C49"/>
                </a:solidFill>
                <a:latin typeface="Source Serif Pro" pitchFamily="34" charset="0"/>
                <a:ea typeface="Source Serif Pro" pitchFamily="34" charset="-122"/>
              </a:rPr>
              <a:t> запит на </a:t>
            </a:r>
            <a:r>
              <a:rPr lang="ru-RU" sz="2400" dirty="0" err="1">
                <a:solidFill>
                  <a:srgbClr val="504C49"/>
                </a:solidFill>
                <a:latin typeface="Source Serif Pro" pitchFamily="34" charset="0"/>
                <a:ea typeface="Source Serif Pro" pitchFamily="34" charset="-122"/>
              </a:rPr>
              <a:t>відпустку</a:t>
            </a:r>
            <a:r>
              <a:rPr lang="ru-RU" sz="2400" dirty="0">
                <a:solidFill>
                  <a:srgbClr val="504C49"/>
                </a:solidFill>
                <a:latin typeface="Source Serif Pro" pitchFamily="34" charset="0"/>
                <a:ea typeface="Source Serif Pro" pitchFamily="34" charset="-122"/>
              </a:rPr>
              <a:t> </a:t>
            </a:r>
            <a:r>
              <a:rPr lang="ru-RU" sz="2400" dirty="0" err="1">
                <a:solidFill>
                  <a:srgbClr val="504C49"/>
                </a:solidFill>
                <a:latin typeface="Source Serif Pro" pitchFamily="34" charset="0"/>
                <a:ea typeface="Source Serif Pro" pitchFamily="34" charset="-122"/>
              </a:rPr>
              <a:t>або</a:t>
            </a:r>
            <a:r>
              <a:rPr lang="ru-RU" sz="2400" dirty="0">
                <a:solidFill>
                  <a:srgbClr val="504C49"/>
                </a:solidFill>
                <a:latin typeface="Source Serif Pro" pitchFamily="34" charset="0"/>
                <a:ea typeface="Source Serif Pro" pitchFamily="34" charset="-122"/>
              </a:rPr>
              <a:t> </a:t>
            </a:r>
            <a:r>
              <a:rPr lang="ru-RU" sz="2400" dirty="0" err="1">
                <a:solidFill>
                  <a:srgbClr val="504C49"/>
                </a:solidFill>
                <a:latin typeface="Source Serif Pro" pitchFamily="34" charset="0"/>
                <a:ea typeface="Source Serif Pro" pitchFamily="34" charset="-122"/>
              </a:rPr>
              <a:t>записатися</a:t>
            </a:r>
            <a:r>
              <a:rPr lang="ru-RU" sz="2400" dirty="0">
                <a:solidFill>
                  <a:srgbClr val="504C49"/>
                </a:solidFill>
                <a:latin typeface="Source Serif Pro" pitchFamily="34" charset="0"/>
                <a:ea typeface="Source Serif Pro" pitchFamily="34" charset="-122"/>
              </a:rPr>
              <a:t> на будь-</a:t>
            </a:r>
            <a:r>
              <a:rPr lang="ru-RU" sz="2400" dirty="0" err="1">
                <a:solidFill>
                  <a:srgbClr val="504C49"/>
                </a:solidFill>
                <a:latin typeface="Source Serif Pro" pitchFamily="34" charset="0"/>
                <a:ea typeface="Source Serif Pro" pitchFamily="34" charset="-122"/>
              </a:rPr>
              <a:t>який</a:t>
            </a:r>
            <a:r>
              <a:rPr lang="ru-RU" sz="2400" dirty="0">
                <a:solidFill>
                  <a:srgbClr val="504C49"/>
                </a:solidFill>
                <a:latin typeface="Source Serif Pro" pitchFamily="34" charset="0"/>
                <a:ea typeface="Source Serif Pro" pitchFamily="34" charset="-122"/>
              </a:rPr>
              <a:t> курс.</a:t>
            </a:r>
          </a:p>
          <a:p>
            <a:endParaRPr lang="ru-RU" sz="2400" b="1" dirty="0"/>
          </a:p>
          <a:p>
            <a:r>
              <a:rPr lang="ru-RU" sz="2400" b="1" dirty="0">
                <a:solidFill>
                  <a:srgbClr val="504C49"/>
                </a:solidFill>
                <a:latin typeface="Source Serif Pro" pitchFamily="34" charset="0"/>
                <a:ea typeface="Source Serif Pro" pitchFamily="34" charset="-122"/>
              </a:rPr>
              <a:t>#2. </a:t>
            </a:r>
            <a:r>
              <a:rPr lang="ru-RU" sz="2400" b="1" dirty="0" err="1">
                <a:solidFill>
                  <a:srgbClr val="504C49"/>
                </a:solidFill>
                <a:latin typeface="Source Serif Pro" pitchFamily="34" charset="0"/>
                <a:ea typeface="Source Serif Pro" pitchFamily="34" charset="-122"/>
              </a:rPr>
              <a:t>Елементи</a:t>
            </a:r>
            <a:r>
              <a:rPr lang="ru-RU" sz="2400" b="1" dirty="0">
                <a:solidFill>
                  <a:srgbClr val="504C49"/>
                </a:solidFill>
                <a:latin typeface="Source Serif Pro" pitchFamily="34" charset="0"/>
                <a:ea typeface="Source Serif Pro" pitchFamily="34" charset="-122"/>
              </a:rPr>
              <a:t> </a:t>
            </a:r>
            <a:r>
              <a:rPr lang="ru-RU" sz="2400" b="1" dirty="0" err="1">
                <a:solidFill>
                  <a:srgbClr val="504C49"/>
                </a:solidFill>
                <a:latin typeface="Source Serif Pro" pitchFamily="34" charset="0"/>
                <a:ea typeface="Source Serif Pro" pitchFamily="34" charset="-122"/>
              </a:rPr>
              <a:t>гейміфікації</a:t>
            </a:r>
            <a:endParaRPr lang="ru-RU" sz="2400" b="1" dirty="0">
              <a:solidFill>
                <a:srgbClr val="504C49"/>
              </a:solidFill>
              <a:latin typeface="Source Serif Pro" pitchFamily="34" charset="0"/>
              <a:ea typeface="Source Serif Pro" pitchFamily="34" charset="-122"/>
            </a:endParaRPr>
          </a:p>
          <a:p>
            <a:endParaRPr lang="ru-RU" sz="2400" b="1" dirty="0"/>
          </a:p>
          <a:p>
            <a:r>
              <a:rPr lang="ru-RU" sz="2400" dirty="0" err="1">
                <a:solidFill>
                  <a:srgbClr val="504C49"/>
                </a:solidFill>
                <a:latin typeface="Source Serif Pro" pitchFamily="34" charset="0"/>
                <a:ea typeface="Source Serif Pro" pitchFamily="34" charset="-122"/>
              </a:rPr>
              <a:t>Консалтингова</a:t>
            </a:r>
            <a:r>
              <a:rPr lang="ru-RU" sz="2400" dirty="0">
                <a:solidFill>
                  <a:srgbClr val="504C49"/>
                </a:solidFill>
                <a:latin typeface="Source Serif Pro" pitchFamily="34" charset="0"/>
                <a:ea typeface="Source Serif Pro" pitchFamily="34" charset="-122"/>
              </a:rPr>
              <a:t> </a:t>
            </a:r>
            <a:r>
              <a:rPr lang="ru-RU" sz="2400" dirty="0" err="1">
                <a:solidFill>
                  <a:srgbClr val="504C49"/>
                </a:solidFill>
                <a:latin typeface="Source Serif Pro" pitchFamily="34" charset="0"/>
                <a:ea typeface="Source Serif Pro" pitchFamily="34" charset="-122"/>
              </a:rPr>
              <a:t>компанія</a:t>
            </a:r>
            <a:r>
              <a:rPr lang="ru-RU" sz="2400" dirty="0">
                <a:solidFill>
                  <a:srgbClr val="504C49"/>
                </a:solidFill>
                <a:latin typeface="Source Serif Pro" pitchFamily="34" charset="0"/>
                <a:ea typeface="Source Serif Pro" pitchFamily="34" charset="-122"/>
              </a:rPr>
              <a:t> </a:t>
            </a:r>
            <a:r>
              <a:rPr lang="lt-LT" sz="2400" dirty="0">
                <a:solidFill>
                  <a:srgbClr val="504C49"/>
                </a:solidFill>
                <a:latin typeface="Source Serif Pro" pitchFamily="34" charset="0"/>
                <a:ea typeface="Source Serif Pro" pitchFamily="34" charset="-122"/>
              </a:rPr>
              <a:t>Deloitte </a:t>
            </a:r>
            <a:r>
              <a:rPr lang="ru-RU" sz="2400" dirty="0">
                <a:solidFill>
                  <a:srgbClr val="504C49"/>
                </a:solidFill>
                <a:latin typeface="Source Serif Pro" pitchFamily="34" charset="0"/>
                <a:ea typeface="Source Serif Pro" pitchFamily="34" charset="-122"/>
              </a:rPr>
              <a:t>у 2018 </a:t>
            </a:r>
            <a:r>
              <a:rPr lang="ru-RU" sz="2400" dirty="0" err="1">
                <a:solidFill>
                  <a:srgbClr val="504C49"/>
                </a:solidFill>
                <a:latin typeface="Source Serif Pro" pitchFamily="34" charset="0"/>
                <a:ea typeface="Source Serif Pro" pitchFamily="34" charset="-122"/>
              </a:rPr>
              <a:t>році</a:t>
            </a:r>
            <a:r>
              <a:rPr lang="ru-RU" sz="2400" dirty="0">
                <a:solidFill>
                  <a:srgbClr val="504C49"/>
                </a:solidFill>
                <a:latin typeface="Source Serif Pro" pitchFamily="34" charset="0"/>
                <a:ea typeface="Source Serif Pro" pitchFamily="34" charset="-122"/>
              </a:rPr>
              <a:t> запустила </a:t>
            </a:r>
            <a:r>
              <a:rPr lang="ru-RU" sz="2400" dirty="0" err="1">
                <a:solidFill>
                  <a:srgbClr val="504C49"/>
                </a:solidFill>
                <a:latin typeface="Source Serif Pro" pitchFamily="34" charset="0"/>
                <a:ea typeface="Source Serif Pro" pitchFamily="34" charset="-122"/>
              </a:rPr>
              <a:t>додаток</a:t>
            </a:r>
            <a:r>
              <a:rPr lang="ru-RU" sz="2400" dirty="0">
                <a:solidFill>
                  <a:srgbClr val="504C49"/>
                </a:solidFill>
                <a:latin typeface="Source Serif Pro" pitchFamily="34" charset="0"/>
                <a:ea typeface="Source Serif Pro" pitchFamily="34" charset="-122"/>
              </a:rPr>
              <a:t> для </a:t>
            </a:r>
            <a:r>
              <a:rPr lang="ru-RU" sz="2400" dirty="0" err="1">
                <a:solidFill>
                  <a:srgbClr val="504C49"/>
                </a:solidFill>
                <a:latin typeface="Source Serif Pro" pitchFamily="34" charset="0"/>
                <a:ea typeface="Source Serif Pro" pitchFamily="34" charset="-122"/>
              </a:rPr>
              <a:t>нових</a:t>
            </a:r>
            <a:r>
              <a:rPr lang="ru-RU" sz="2400" dirty="0">
                <a:solidFill>
                  <a:srgbClr val="504C49"/>
                </a:solidFill>
                <a:latin typeface="Source Serif Pro" pitchFamily="34" charset="0"/>
                <a:ea typeface="Source Serif Pro" pitchFamily="34" charset="-122"/>
              </a:rPr>
              <a:t> </a:t>
            </a:r>
            <a:r>
              <a:rPr lang="ru-RU" sz="2400" dirty="0" err="1">
                <a:solidFill>
                  <a:srgbClr val="504C49"/>
                </a:solidFill>
                <a:latin typeface="Source Serif Pro" pitchFamily="34" charset="0"/>
                <a:ea typeface="Source Serif Pro" pitchFamily="34" charset="-122"/>
              </a:rPr>
              <a:t>аналітиків</a:t>
            </a:r>
            <a:r>
              <a:rPr lang="ru-RU" sz="2400" dirty="0">
                <a:solidFill>
                  <a:srgbClr val="504C49"/>
                </a:solidFill>
                <a:latin typeface="Source Serif Pro" pitchFamily="34" charset="0"/>
                <a:ea typeface="Source Serif Pro" pitchFamily="34" charset="-122"/>
              </a:rPr>
              <a:t>. Тематика онлайн-</a:t>
            </a:r>
            <a:r>
              <a:rPr lang="ru-RU" sz="2400" dirty="0" err="1">
                <a:solidFill>
                  <a:srgbClr val="504C49"/>
                </a:solidFill>
                <a:latin typeface="Source Serif Pro" pitchFamily="34" charset="0"/>
                <a:ea typeface="Source Serif Pro" pitchFamily="34" charset="-122"/>
              </a:rPr>
              <a:t>гри</a:t>
            </a:r>
            <a:r>
              <a:rPr lang="ru-RU" sz="2400" dirty="0">
                <a:solidFill>
                  <a:srgbClr val="504C49"/>
                </a:solidFill>
                <a:latin typeface="Source Serif Pro" pitchFamily="34" charset="0"/>
                <a:ea typeface="Source Serif Pro" pitchFamily="34" charset="-122"/>
              </a:rPr>
              <a:t> — </a:t>
            </a:r>
            <a:r>
              <a:rPr lang="ru-RU" sz="2400" dirty="0" err="1">
                <a:solidFill>
                  <a:srgbClr val="504C49"/>
                </a:solidFill>
                <a:latin typeface="Source Serif Pro" pitchFamily="34" charset="0"/>
                <a:ea typeface="Source Serif Pro" pitchFamily="34" charset="-122"/>
              </a:rPr>
              <a:t>зомбі-апокаліпсис</a:t>
            </a:r>
            <a:r>
              <a:rPr lang="ru-RU" sz="2400" dirty="0">
                <a:solidFill>
                  <a:srgbClr val="504C49"/>
                </a:solidFill>
                <a:latin typeface="Source Serif Pro" pitchFamily="34" charset="0"/>
                <a:ea typeface="Source Serif Pro" pitchFamily="34" charset="-122"/>
              </a:rPr>
              <a:t>. Контент </a:t>
            </a:r>
            <a:r>
              <a:rPr lang="ru-RU" sz="2400" dirty="0" err="1">
                <a:solidFill>
                  <a:srgbClr val="504C49"/>
                </a:solidFill>
                <a:latin typeface="Source Serif Pro" pitchFamily="34" charset="0"/>
                <a:ea typeface="Source Serif Pro" pitchFamily="34" charset="-122"/>
              </a:rPr>
              <a:t>поділений</a:t>
            </a:r>
            <a:r>
              <a:rPr lang="ru-RU" sz="2400" dirty="0">
                <a:solidFill>
                  <a:srgbClr val="504C49"/>
                </a:solidFill>
                <a:latin typeface="Source Serif Pro" pitchFamily="34" charset="0"/>
                <a:ea typeface="Source Serif Pro" pitchFamily="34" charset="-122"/>
              </a:rPr>
              <a:t> на </a:t>
            </a:r>
            <a:r>
              <a:rPr lang="ru-RU" sz="2400" dirty="0" err="1">
                <a:solidFill>
                  <a:srgbClr val="504C49"/>
                </a:solidFill>
                <a:latin typeface="Source Serif Pro" pitchFamily="34" charset="0"/>
                <a:ea typeface="Source Serif Pro" pitchFamily="34" charset="-122"/>
              </a:rPr>
              <a:t>модулі</a:t>
            </a:r>
            <a:r>
              <a:rPr lang="ru-RU" sz="2400" dirty="0">
                <a:solidFill>
                  <a:srgbClr val="504C49"/>
                </a:solidFill>
                <a:latin typeface="Source Serif Pro" pitchFamily="34" charset="0"/>
                <a:ea typeface="Source Serif Pro" pitchFamily="34" charset="-122"/>
              </a:rPr>
              <a:t>, в </a:t>
            </a:r>
            <a:r>
              <a:rPr lang="ru-RU" sz="2400" dirty="0" err="1">
                <a:solidFill>
                  <a:srgbClr val="504C49"/>
                </a:solidFill>
                <a:latin typeface="Source Serif Pro" pitchFamily="34" charset="0"/>
                <a:ea typeface="Source Serif Pro" pitchFamily="34" charset="-122"/>
              </a:rPr>
              <a:t>кінці</a:t>
            </a:r>
            <a:r>
              <a:rPr lang="ru-RU" sz="2400" dirty="0">
                <a:solidFill>
                  <a:srgbClr val="504C49"/>
                </a:solidFill>
                <a:latin typeface="Source Serif Pro" pitchFamily="34" charset="0"/>
                <a:ea typeface="Source Serif Pro" pitchFamily="34" charset="-122"/>
              </a:rPr>
              <a:t> кожного з них </a:t>
            </a:r>
            <a:r>
              <a:rPr lang="ru-RU" sz="2400" dirty="0" err="1">
                <a:solidFill>
                  <a:srgbClr val="504C49"/>
                </a:solidFill>
                <a:latin typeface="Source Serif Pro" pitchFamily="34" charset="0"/>
                <a:ea typeface="Source Serif Pro" pitchFamily="34" charset="-122"/>
              </a:rPr>
              <a:t>новачки</a:t>
            </a:r>
            <a:r>
              <a:rPr lang="ru-RU" sz="2400" dirty="0">
                <a:solidFill>
                  <a:srgbClr val="504C49"/>
                </a:solidFill>
                <a:latin typeface="Source Serif Pro" pitchFamily="34" charset="0"/>
                <a:ea typeface="Source Serif Pro" pitchFamily="34" charset="-122"/>
              </a:rPr>
              <a:t> </a:t>
            </a:r>
            <a:r>
              <a:rPr lang="ru-RU" sz="2400" dirty="0" err="1">
                <a:solidFill>
                  <a:srgbClr val="504C49"/>
                </a:solidFill>
                <a:latin typeface="Source Serif Pro" pitchFamily="34" charset="0"/>
                <a:ea typeface="Source Serif Pro" pitchFamily="34" charset="-122"/>
              </a:rPr>
              <a:t>одержують</a:t>
            </a:r>
            <a:r>
              <a:rPr lang="ru-RU" sz="2400" dirty="0">
                <a:solidFill>
                  <a:srgbClr val="504C49"/>
                </a:solidFill>
                <a:latin typeface="Source Serif Pro" pitchFamily="34" charset="0"/>
                <a:ea typeface="Source Serif Pro" pitchFamily="34" charset="-122"/>
              </a:rPr>
              <a:t> код, </a:t>
            </a:r>
            <a:r>
              <a:rPr lang="ru-RU" sz="2400" dirty="0" err="1">
                <a:solidFill>
                  <a:srgbClr val="504C49"/>
                </a:solidFill>
                <a:latin typeface="Source Serif Pro" pitchFamily="34" charset="0"/>
                <a:ea typeface="Source Serif Pro" pitchFamily="34" charset="-122"/>
              </a:rPr>
              <a:t>який</a:t>
            </a:r>
            <a:r>
              <a:rPr lang="ru-RU" sz="2400" dirty="0">
                <a:solidFill>
                  <a:srgbClr val="504C49"/>
                </a:solidFill>
                <a:latin typeface="Source Serif Pro" pitchFamily="34" charset="0"/>
                <a:ea typeface="Source Serif Pro" pitchFamily="34" charset="-122"/>
              </a:rPr>
              <a:t> </a:t>
            </a:r>
            <a:r>
              <a:rPr lang="ru-RU" sz="2400" dirty="0" err="1">
                <a:solidFill>
                  <a:srgbClr val="504C49"/>
                </a:solidFill>
                <a:latin typeface="Source Serif Pro" pitchFamily="34" charset="0"/>
                <a:ea typeface="Source Serif Pro" pitchFamily="34" charset="-122"/>
              </a:rPr>
              <a:t>дозволяє</a:t>
            </a:r>
            <a:r>
              <a:rPr lang="ru-RU" sz="2400" dirty="0">
                <a:solidFill>
                  <a:srgbClr val="504C49"/>
                </a:solidFill>
                <a:latin typeface="Source Serif Pro" pitchFamily="34" charset="0"/>
                <a:ea typeface="Source Serif Pro" pitchFamily="34" charset="-122"/>
              </a:rPr>
              <a:t> </a:t>
            </a:r>
            <a:r>
              <a:rPr lang="ru-RU" sz="2400" dirty="0" err="1">
                <a:solidFill>
                  <a:srgbClr val="504C49"/>
                </a:solidFill>
                <a:latin typeface="Source Serif Pro" pitchFamily="34" charset="0"/>
                <a:ea typeface="Source Serif Pro" pitchFamily="34" charset="-122"/>
              </a:rPr>
              <a:t>розблокувати</a:t>
            </a:r>
            <a:r>
              <a:rPr lang="ru-RU" sz="2400" dirty="0">
                <a:solidFill>
                  <a:srgbClr val="504C49"/>
                </a:solidFill>
                <a:latin typeface="Source Serif Pro" pitchFamily="34" charset="0"/>
                <a:ea typeface="Source Serif Pro" pitchFamily="34" charset="-122"/>
              </a:rPr>
              <a:t> </a:t>
            </a:r>
            <a:r>
              <a:rPr lang="ru-RU" sz="2400" dirty="0" err="1">
                <a:solidFill>
                  <a:srgbClr val="504C49"/>
                </a:solidFill>
                <a:latin typeface="Source Serif Pro" pitchFamily="34" charset="0"/>
                <a:ea typeface="Source Serif Pro" pitchFamily="34" charset="-122"/>
              </a:rPr>
              <a:t>наступний</a:t>
            </a:r>
            <a:r>
              <a:rPr lang="ru-RU" sz="2400" dirty="0">
                <a:solidFill>
                  <a:srgbClr val="504C49"/>
                </a:solidFill>
                <a:latin typeface="Source Serif Pro" pitchFamily="34" charset="0"/>
                <a:ea typeface="Source Serif Pro" pitchFamily="34" charset="-122"/>
              </a:rPr>
              <a:t> </a:t>
            </a:r>
            <a:r>
              <a:rPr lang="ru-RU" sz="2400" dirty="0" err="1">
                <a:solidFill>
                  <a:srgbClr val="504C49"/>
                </a:solidFill>
                <a:latin typeface="Source Serif Pro" pitchFamily="34" charset="0"/>
                <a:ea typeface="Source Serif Pro" pitchFamily="34" charset="-122"/>
              </a:rPr>
              <a:t>рівень</a:t>
            </a:r>
            <a:r>
              <a:rPr lang="ru-RU" sz="2400" dirty="0">
                <a:solidFill>
                  <a:srgbClr val="504C49"/>
                </a:solidFill>
                <a:latin typeface="Source Serif Pro" pitchFamily="34" charset="0"/>
                <a:ea typeface="Source Serif Pro" pitchFamily="34" charset="-122"/>
              </a:rPr>
              <a:t>. </a:t>
            </a:r>
            <a:r>
              <a:rPr lang="ru-RU" sz="2400" dirty="0" err="1">
                <a:solidFill>
                  <a:srgbClr val="504C49"/>
                </a:solidFill>
                <a:latin typeface="Source Serif Pro" pitchFamily="34" charset="0"/>
                <a:ea typeface="Source Serif Pro" pitchFamily="34" charset="-122"/>
              </a:rPr>
              <a:t>Додаток</a:t>
            </a:r>
            <a:r>
              <a:rPr lang="ru-RU" sz="2400" dirty="0">
                <a:solidFill>
                  <a:srgbClr val="504C49"/>
                </a:solidFill>
                <a:latin typeface="Source Serif Pro" pitchFamily="34" charset="0"/>
                <a:ea typeface="Source Serif Pro" pitchFamily="34" charset="-122"/>
              </a:rPr>
              <a:t> </a:t>
            </a:r>
            <a:r>
              <a:rPr lang="ru-RU" sz="2400" dirty="0" err="1">
                <a:solidFill>
                  <a:srgbClr val="504C49"/>
                </a:solidFill>
                <a:latin typeface="Source Serif Pro" pitchFamily="34" charset="0"/>
                <a:ea typeface="Source Serif Pro" pitchFamily="34" charset="-122"/>
              </a:rPr>
              <a:t>прокачує</a:t>
            </a:r>
            <a:r>
              <a:rPr lang="ru-RU" sz="2400" dirty="0">
                <a:solidFill>
                  <a:srgbClr val="504C49"/>
                </a:solidFill>
                <a:latin typeface="Source Serif Pro" pitchFamily="34" charset="0"/>
                <a:ea typeface="Source Serif Pro" pitchFamily="34" charset="-122"/>
              </a:rPr>
              <a:t> </a:t>
            </a:r>
            <a:r>
              <a:rPr lang="ru-RU" sz="2400" dirty="0" err="1">
                <a:solidFill>
                  <a:srgbClr val="504C49"/>
                </a:solidFill>
                <a:latin typeface="Source Serif Pro" pitchFamily="34" charset="0"/>
                <a:ea typeface="Source Serif Pro" pitchFamily="34" charset="-122"/>
              </a:rPr>
              <a:t>навички</a:t>
            </a:r>
            <a:r>
              <a:rPr lang="ru-RU" sz="2400" dirty="0">
                <a:solidFill>
                  <a:srgbClr val="504C49"/>
                </a:solidFill>
                <a:latin typeface="Source Serif Pro" pitchFamily="34" charset="0"/>
                <a:ea typeface="Source Serif Pro" pitchFamily="34" charset="-122"/>
              </a:rPr>
              <a:t> </a:t>
            </a:r>
            <a:r>
              <a:rPr lang="ru-RU" sz="2400" dirty="0" err="1">
                <a:solidFill>
                  <a:srgbClr val="504C49"/>
                </a:solidFill>
                <a:latin typeface="Source Serif Pro" pitchFamily="34" charset="0"/>
                <a:ea typeface="Source Serif Pro" pitchFamily="34" charset="-122"/>
              </a:rPr>
              <a:t>консультування</a:t>
            </a:r>
            <a:r>
              <a:rPr lang="ru-RU" sz="2400" dirty="0">
                <a:solidFill>
                  <a:srgbClr val="504C49"/>
                </a:solidFill>
                <a:latin typeface="Source Serif Pro" pitchFamily="34" charset="0"/>
                <a:ea typeface="Source Serif Pro" pitchFamily="34" charset="-122"/>
              </a:rPr>
              <a:t> та </a:t>
            </a:r>
            <a:r>
              <a:rPr lang="ru-RU" sz="2400" dirty="0" err="1">
                <a:solidFill>
                  <a:srgbClr val="504C49"/>
                </a:solidFill>
                <a:latin typeface="Source Serif Pro" pitchFamily="34" charset="0"/>
                <a:ea typeface="Source Serif Pro" pitchFamily="34" charset="-122"/>
              </a:rPr>
              <a:t>розробки</a:t>
            </a:r>
            <a:r>
              <a:rPr lang="ru-RU" sz="2400" dirty="0">
                <a:solidFill>
                  <a:srgbClr val="504C49"/>
                </a:solidFill>
                <a:latin typeface="Source Serif Pro" pitchFamily="34" charset="0"/>
                <a:ea typeface="Source Serif Pro" pitchFamily="34" charset="-122"/>
              </a:rPr>
              <a:t> </a:t>
            </a:r>
            <a:r>
              <a:rPr lang="ru-RU" sz="2400" dirty="0" err="1">
                <a:solidFill>
                  <a:srgbClr val="504C49"/>
                </a:solidFill>
                <a:latin typeface="Source Serif Pro" pitchFamily="34" charset="0"/>
                <a:ea typeface="Source Serif Pro" pitchFamily="34" charset="-122"/>
              </a:rPr>
              <a:t>програмного</a:t>
            </a:r>
            <a:r>
              <a:rPr lang="ru-RU" sz="2400" dirty="0">
                <a:solidFill>
                  <a:srgbClr val="504C49"/>
                </a:solidFill>
                <a:latin typeface="Source Serif Pro" pitchFamily="34" charset="0"/>
                <a:ea typeface="Source Serif Pro" pitchFamily="34" charset="-122"/>
              </a:rPr>
              <a:t> </a:t>
            </a:r>
            <a:r>
              <a:rPr lang="ru-RU" sz="2400" dirty="0" err="1">
                <a:solidFill>
                  <a:srgbClr val="504C49"/>
                </a:solidFill>
                <a:latin typeface="Source Serif Pro" pitchFamily="34" charset="0"/>
                <a:ea typeface="Source Serif Pro" pitchFamily="34" charset="-122"/>
              </a:rPr>
              <a:t>забезпечення</a:t>
            </a:r>
            <a:r>
              <a:rPr lang="ru-RU" sz="2400" dirty="0">
                <a:solidFill>
                  <a:srgbClr val="504C49"/>
                </a:solidFill>
                <a:latin typeface="Source Serif Pro" pitchFamily="34" charset="0"/>
                <a:ea typeface="Source Serif Pro" pitchFamily="34" charset="-122"/>
              </a:rPr>
              <a:t>.</a:t>
            </a:r>
          </a:p>
          <a:p>
            <a:endParaRPr lang="ru-RU" sz="2400" dirty="0">
              <a:solidFill>
                <a:srgbClr val="504C49"/>
              </a:solidFill>
              <a:latin typeface="Source Serif Pro" pitchFamily="34" charset="0"/>
              <a:ea typeface="Source Serif Pro" pitchFamily="34" charset="-122"/>
            </a:endParaRPr>
          </a:p>
        </p:txBody>
      </p:sp>
    </p:spTree>
    <p:extLst>
      <p:ext uri="{BB962C8B-B14F-4D97-AF65-F5344CB8AC3E}">
        <p14:creationId xmlns:p14="http://schemas.microsoft.com/office/powerpoint/2010/main" val="949082371"/>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Shape 465"/>
        <p:cNvGrpSpPr/>
        <p:nvPr/>
      </p:nvGrpSpPr>
      <p:grpSpPr>
        <a:xfrm>
          <a:off x="0" y="0"/>
          <a:ext cx="0" cy="0"/>
          <a:chOff x="0" y="0"/>
          <a:chExt cx="0" cy="0"/>
        </a:xfrm>
      </p:grpSpPr>
      <p:pic>
        <p:nvPicPr>
          <p:cNvPr id="471" name="Google Shape;471;p30"/>
          <p:cNvPicPr preferRelativeResize="0"/>
          <p:nvPr/>
        </p:nvPicPr>
        <p:blipFill>
          <a:blip r:embed="rId3">
            <a:alphaModFix/>
          </a:blip>
          <a:stretch>
            <a:fillRect/>
          </a:stretch>
        </p:blipFill>
        <p:spPr>
          <a:xfrm>
            <a:off x="-10257720" y="0"/>
            <a:ext cx="15226560" cy="8341920"/>
          </a:xfrm>
          <a:prstGeom prst="parallelogram">
            <a:avLst>
              <a:gd name="adj" fmla="val 64276"/>
            </a:avLst>
          </a:prstGeom>
          <a:noFill/>
          <a:ln>
            <a:noFill/>
          </a:ln>
        </p:spPr>
      </p:pic>
      <p:grpSp>
        <p:nvGrpSpPr>
          <p:cNvPr id="475" name="Google Shape;475;p30"/>
          <p:cNvGrpSpPr/>
          <p:nvPr/>
        </p:nvGrpSpPr>
        <p:grpSpPr>
          <a:xfrm>
            <a:off x="912952" y="1061667"/>
            <a:ext cx="4866790" cy="977669"/>
            <a:chOff x="0" y="-47625"/>
            <a:chExt cx="2008226" cy="403424"/>
          </a:xfrm>
          <a:solidFill>
            <a:srgbClr val="DE92DC"/>
          </a:solidFill>
        </p:grpSpPr>
        <p:sp>
          <p:nvSpPr>
            <p:cNvPr id="476" name="Google Shape;476;p30"/>
            <p:cNvSpPr/>
            <p:nvPr/>
          </p:nvSpPr>
          <p:spPr>
            <a:xfrm>
              <a:off x="0" y="0"/>
              <a:ext cx="2008226" cy="355799"/>
            </a:xfrm>
            <a:custGeom>
              <a:avLst/>
              <a:gdLst/>
              <a:ahLst/>
              <a:cxnLst/>
              <a:rect l="l" t="t" r="r" b="b"/>
              <a:pathLst>
                <a:path w="2008226" h="355799" extrusionOk="0">
                  <a:moveTo>
                    <a:pt x="91628" y="0"/>
                  </a:moveTo>
                  <a:lnTo>
                    <a:pt x="1916598" y="0"/>
                  </a:lnTo>
                  <a:cubicBezTo>
                    <a:pt x="1940899" y="0"/>
                    <a:pt x="1964205" y="9654"/>
                    <a:pt x="1981388" y="26837"/>
                  </a:cubicBezTo>
                  <a:cubicBezTo>
                    <a:pt x="1998572" y="44021"/>
                    <a:pt x="2008226" y="67327"/>
                    <a:pt x="2008226" y="91628"/>
                  </a:cubicBezTo>
                  <a:lnTo>
                    <a:pt x="2008226" y="264171"/>
                  </a:lnTo>
                  <a:cubicBezTo>
                    <a:pt x="2008226" y="288472"/>
                    <a:pt x="1998572" y="311778"/>
                    <a:pt x="1981388" y="328961"/>
                  </a:cubicBezTo>
                  <a:cubicBezTo>
                    <a:pt x="1964205" y="346145"/>
                    <a:pt x="1940899" y="355799"/>
                    <a:pt x="1916598" y="355799"/>
                  </a:cubicBezTo>
                  <a:lnTo>
                    <a:pt x="91628" y="355799"/>
                  </a:lnTo>
                  <a:cubicBezTo>
                    <a:pt x="67327" y="355799"/>
                    <a:pt x="44021" y="346145"/>
                    <a:pt x="26837" y="328961"/>
                  </a:cubicBezTo>
                  <a:cubicBezTo>
                    <a:pt x="9654" y="311778"/>
                    <a:pt x="0" y="288472"/>
                    <a:pt x="0" y="264171"/>
                  </a:cubicBezTo>
                  <a:lnTo>
                    <a:pt x="0" y="91628"/>
                  </a:lnTo>
                  <a:cubicBezTo>
                    <a:pt x="0" y="67327"/>
                    <a:pt x="9654" y="44021"/>
                    <a:pt x="26837" y="26837"/>
                  </a:cubicBezTo>
                  <a:cubicBezTo>
                    <a:pt x="44021" y="9654"/>
                    <a:pt x="67327" y="0"/>
                    <a:pt x="91628" y="0"/>
                  </a:cubicBezTo>
                  <a:close/>
                </a:path>
              </a:pathLst>
            </a:custGeom>
            <a:grpFill/>
            <a:ln>
              <a:noFill/>
            </a:ln>
          </p:spPr>
          <p:txBody>
            <a:bodyPr spcFirstLastPara="1" wrap="square" lIns="73140" tIns="73140" rIns="73140" bIns="73140" anchor="ctr" anchorCtr="0">
              <a:noAutofit/>
            </a:bodyPr>
            <a:lstStyle/>
            <a:p>
              <a:endParaRPr sz="1440"/>
            </a:p>
          </p:txBody>
        </p:sp>
        <p:sp>
          <p:nvSpPr>
            <p:cNvPr id="477" name="Google Shape;477;p30"/>
            <p:cNvSpPr txBox="1"/>
            <p:nvPr/>
          </p:nvSpPr>
          <p:spPr>
            <a:xfrm>
              <a:off x="0" y="-47625"/>
              <a:ext cx="2008226" cy="403424"/>
            </a:xfrm>
            <a:prstGeom prst="rect">
              <a:avLst/>
            </a:prstGeom>
            <a:grpFill/>
            <a:ln>
              <a:noFill/>
            </a:ln>
          </p:spPr>
          <p:txBody>
            <a:bodyPr spcFirstLastPara="1" wrap="square" lIns="49300" tIns="49300" rIns="49300" bIns="49300" anchor="ctr" anchorCtr="0">
              <a:noAutofit/>
            </a:bodyPr>
            <a:lstStyle/>
            <a:p>
              <a:pPr algn="ctr"/>
              <a:r>
                <a:rPr lang="ru-RU" sz="2400" b="1" dirty="0">
                  <a:solidFill>
                    <a:srgbClr val="504C49"/>
                  </a:solidFill>
                  <a:latin typeface="Source Serif Pro" pitchFamily="34" charset="0"/>
                  <a:ea typeface="Source Serif Pro" pitchFamily="34" charset="-122"/>
                </a:rPr>
                <a:t>5 </a:t>
              </a:r>
              <a:r>
                <a:rPr lang="ru-RU" sz="2400" b="1" dirty="0" err="1">
                  <a:solidFill>
                    <a:srgbClr val="504C49"/>
                  </a:solidFill>
                  <a:latin typeface="Source Serif Pro" pitchFamily="34" charset="0"/>
                  <a:ea typeface="Source Serif Pro" pitchFamily="34" charset="-122"/>
                </a:rPr>
                <a:t>трендів</a:t>
              </a:r>
              <a:r>
                <a:rPr lang="ru-RU" sz="2400" b="1" dirty="0">
                  <a:solidFill>
                    <a:srgbClr val="504C49"/>
                  </a:solidFill>
                  <a:latin typeface="Source Serif Pro" pitchFamily="34" charset="0"/>
                  <a:ea typeface="Source Serif Pro" pitchFamily="34" charset="-122"/>
                </a:rPr>
                <a:t> </a:t>
              </a:r>
              <a:r>
                <a:rPr lang="ru-RU" sz="2400" b="1" dirty="0" err="1">
                  <a:solidFill>
                    <a:srgbClr val="504C49"/>
                  </a:solidFill>
                  <a:latin typeface="Source Serif Pro" pitchFamily="34" charset="0"/>
                  <a:ea typeface="Source Serif Pro" pitchFamily="34" charset="-122"/>
                </a:rPr>
                <a:t>онбордингу</a:t>
              </a:r>
              <a:endParaRPr lang="ru-RU" sz="2400" b="1" dirty="0">
                <a:solidFill>
                  <a:srgbClr val="504C49"/>
                </a:solidFill>
                <a:latin typeface="Source Serif Pro" pitchFamily="34" charset="0"/>
                <a:ea typeface="Source Serif Pro" pitchFamily="34" charset="-122"/>
              </a:endParaRPr>
            </a:p>
          </p:txBody>
        </p:sp>
      </p:grpSp>
      <p:grpSp>
        <p:nvGrpSpPr>
          <p:cNvPr id="481" name="Google Shape;481;p30"/>
          <p:cNvGrpSpPr/>
          <p:nvPr/>
        </p:nvGrpSpPr>
        <p:grpSpPr>
          <a:xfrm rot="1948479">
            <a:off x="13574191" y="5602210"/>
            <a:ext cx="1648443" cy="4249557"/>
            <a:chOff x="0" y="-47625"/>
            <a:chExt cx="542697" cy="1399031"/>
          </a:xfrm>
          <a:solidFill>
            <a:srgbClr val="DE92DC"/>
          </a:solidFill>
        </p:grpSpPr>
        <p:sp>
          <p:nvSpPr>
            <p:cNvPr id="482" name="Google Shape;482;p30"/>
            <p:cNvSpPr/>
            <p:nvPr/>
          </p:nvSpPr>
          <p:spPr>
            <a:xfrm>
              <a:off x="0" y="0"/>
              <a:ext cx="542697" cy="1351406"/>
            </a:xfrm>
            <a:custGeom>
              <a:avLst/>
              <a:gdLst/>
              <a:ahLst/>
              <a:cxnLst/>
              <a:rect l="l" t="t" r="r" b="b"/>
              <a:pathLst>
                <a:path w="542697" h="1351406" extrusionOk="0">
                  <a:moveTo>
                    <a:pt x="0" y="0"/>
                  </a:moveTo>
                  <a:lnTo>
                    <a:pt x="542697" y="0"/>
                  </a:lnTo>
                  <a:lnTo>
                    <a:pt x="542697" y="1351406"/>
                  </a:lnTo>
                  <a:lnTo>
                    <a:pt x="0" y="1351406"/>
                  </a:lnTo>
                  <a:close/>
                </a:path>
              </a:pathLst>
            </a:custGeom>
            <a:grpFill/>
            <a:ln>
              <a:noFill/>
            </a:ln>
          </p:spPr>
        </p:sp>
        <p:sp>
          <p:nvSpPr>
            <p:cNvPr id="483" name="Google Shape;483;p30"/>
            <p:cNvSpPr txBox="1"/>
            <p:nvPr/>
          </p:nvSpPr>
          <p:spPr>
            <a:xfrm>
              <a:off x="0" y="-47625"/>
              <a:ext cx="542697" cy="1399031"/>
            </a:xfrm>
            <a:prstGeom prst="rect">
              <a:avLst/>
            </a:prstGeom>
            <a:grpFill/>
            <a:ln>
              <a:noFill/>
            </a:ln>
          </p:spPr>
          <p:txBody>
            <a:bodyPr spcFirstLastPara="1" wrap="square" lIns="40640" tIns="40640" rIns="40640" bIns="40640" anchor="ctr" anchorCtr="0">
              <a:noAutofit/>
            </a:bodyPr>
            <a:lstStyle/>
            <a:p>
              <a:pPr algn="ctr">
                <a:lnSpc>
                  <a:spcPct val="140000"/>
                </a:lnSpc>
              </a:pPr>
              <a:endParaRPr sz="1440">
                <a:solidFill>
                  <a:schemeClr val="dk1"/>
                </a:solidFill>
                <a:latin typeface="Calibri"/>
                <a:ea typeface="Calibri"/>
                <a:cs typeface="Calibri"/>
                <a:sym typeface="Calibri"/>
              </a:endParaRPr>
            </a:p>
          </p:txBody>
        </p:sp>
      </p:grpSp>
      <p:sp>
        <p:nvSpPr>
          <p:cNvPr id="4" name="TextBox 3">
            <a:extLst>
              <a:ext uri="{FF2B5EF4-FFF2-40B4-BE49-F238E27FC236}">
                <a16:creationId xmlns:a16="http://schemas.microsoft.com/office/drawing/2014/main" id="{2843B71E-00A5-6845-EAC2-F61D04F2F1AF}"/>
              </a:ext>
            </a:extLst>
          </p:cNvPr>
          <p:cNvSpPr txBox="1"/>
          <p:nvPr/>
        </p:nvSpPr>
        <p:spPr>
          <a:xfrm>
            <a:off x="5881353" y="242497"/>
            <a:ext cx="8478223" cy="7848302"/>
          </a:xfrm>
          <a:prstGeom prst="rect">
            <a:avLst/>
          </a:prstGeom>
          <a:noFill/>
        </p:spPr>
        <p:txBody>
          <a:bodyPr wrap="square">
            <a:spAutoFit/>
          </a:bodyPr>
          <a:lstStyle/>
          <a:p>
            <a:r>
              <a:rPr lang="ru-RU" sz="2400" b="1" dirty="0">
                <a:solidFill>
                  <a:srgbClr val="504C49"/>
                </a:solidFill>
                <a:latin typeface="Source Serif Pro" pitchFamily="34" charset="0"/>
                <a:ea typeface="Source Serif Pro" pitchFamily="34" charset="-122"/>
              </a:rPr>
              <a:t>#</a:t>
            </a:r>
            <a:r>
              <a:rPr lang="lt-LT" sz="2400" b="1" dirty="0">
                <a:solidFill>
                  <a:srgbClr val="504C49"/>
                </a:solidFill>
                <a:latin typeface="Source Serif Pro" pitchFamily="34" charset="0"/>
                <a:ea typeface="Source Serif Pro" pitchFamily="34" charset="-122"/>
              </a:rPr>
              <a:t>3. Welcome box, </a:t>
            </a:r>
            <a:r>
              <a:rPr lang="ru-RU" sz="2400" b="1" dirty="0">
                <a:solidFill>
                  <a:srgbClr val="504C49"/>
                </a:solidFill>
                <a:latin typeface="Source Serif Pro" pitchFamily="34" charset="0"/>
                <a:ea typeface="Source Serif Pro" pitchFamily="34" charset="-122"/>
              </a:rPr>
              <a:t>лист-</a:t>
            </a:r>
            <a:r>
              <a:rPr lang="ru-RU" sz="2400" b="1" dirty="0" err="1">
                <a:solidFill>
                  <a:srgbClr val="504C49"/>
                </a:solidFill>
                <a:latin typeface="Source Serif Pro" pitchFamily="34" charset="0"/>
                <a:ea typeface="Source Serif Pro" pitchFamily="34" charset="-122"/>
              </a:rPr>
              <a:t>привітання</a:t>
            </a:r>
            <a:r>
              <a:rPr lang="ru-RU" sz="2400" b="1" dirty="0">
                <a:solidFill>
                  <a:srgbClr val="504C49"/>
                </a:solidFill>
                <a:latin typeface="Source Serif Pro" pitchFamily="34" charset="0"/>
                <a:ea typeface="Source Serif Pro" pitchFamily="34" charset="-122"/>
              </a:rPr>
              <a:t> та </a:t>
            </a:r>
            <a:r>
              <a:rPr lang="ru-RU" sz="2400" b="1" dirty="0" err="1">
                <a:solidFill>
                  <a:srgbClr val="504C49"/>
                </a:solidFill>
                <a:latin typeface="Source Serif Pro" pitchFamily="34" charset="0"/>
                <a:ea typeface="Source Serif Pro" pitchFamily="34" charset="-122"/>
              </a:rPr>
              <a:t>вступні</a:t>
            </a:r>
            <a:r>
              <a:rPr lang="ru-RU" sz="2400" b="1" dirty="0">
                <a:solidFill>
                  <a:srgbClr val="504C49"/>
                </a:solidFill>
                <a:latin typeface="Source Serif Pro" pitchFamily="34" charset="0"/>
                <a:ea typeface="Source Serif Pro" pitchFamily="34" charset="-122"/>
              </a:rPr>
              <a:t> </a:t>
            </a:r>
            <a:r>
              <a:rPr lang="ru-RU" sz="2400" b="1" dirty="0" err="1">
                <a:solidFill>
                  <a:srgbClr val="504C49"/>
                </a:solidFill>
                <a:latin typeface="Source Serif Pro" pitchFamily="34" charset="0"/>
                <a:ea typeface="Source Serif Pro" pitchFamily="34" charset="-122"/>
              </a:rPr>
              <a:t>курси</a:t>
            </a:r>
            <a:endParaRPr lang="ru-RU" sz="2400" b="1" dirty="0">
              <a:solidFill>
                <a:srgbClr val="504C49"/>
              </a:solidFill>
              <a:latin typeface="Source Serif Pro" pitchFamily="34" charset="0"/>
              <a:ea typeface="Source Serif Pro" pitchFamily="34" charset="-122"/>
            </a:endParaRPr>
          </a:p>
          <a:p>
            <a:pPr algn="just"/>
            <a:r>
              <a:rPr lang="ru-RU" sz="2400" dirty="0">
                <a:solidFill>
                  <a:srgbClr val="504C49"/>
                </a:solidFill>
                <a:latin typeface="Source Serif Pro" pitchFamily="34" charset="0"/>
                <a:ea typeface="Source Serif Pro" pitchFamily="34" charset="-122"/>
              </a:rPr>
              <a:t>У </a:t>
            </a:r>
            <a:r>
              <a:rPr lang="ru-RU" sz="2400" dirty="0" err="1">
                <a:solidFill>
                  <a:srgbClr val="504C49"/>
                </a:solidFill>
                <a:latin typeface="Source Serif Pro" pitchFamily="34" charset="0"/>
                <a:ea typeface="Source Serif Pro" pitchFamily="34" charset="-122"/>
              </a:rPr>
              <a:t>компанію</a:t>
            </a:r>
            <a:r>
              <a:rPr lang="ru-RU" sz="2400" dirty="0">
                <a:solidFill>
                  <a:srgbClr val="504C49"/>
                </a:solidFill>
                <a:latin typeface="Source Serif Pro" pitchFamily="34" charset="0"/>
                <a:ea typeface="Source Serif Pro" pitchFamily="34" charset="-122"/>
              </a:rPr>
              <a:t> </a:t>
            </a:r>
            <a:r>
              <a:rPr lang="lt-LT" sz="2400" dirty="0">
                <a:solidFill>
                  <a:srgbClr val="504C49"/>
                </a:solidFill>
                <a:latin typeface="Source Serif Pro" pitchFamily="34" charset="0"/>
                <a:ea typeface="Source Serif Pro" pitchFamily="34" charset="-122"/>
              </a:rPr>
              <a:t>email-</a:t>
            </a:r>
            <a:r>
              <a:rPr lang="ru-RU" sz="2400" dirty="0">
                <a:solidFill>
                  <a:srgbClr val="504C49"/>
                </a:solidFill>
                <a:latin typeface="Source Serif Pro" pitchFamily="34" charset="0"/>
                <a:ea typeface="Source Serif Pro" pitchFamily="34" charset="-122"/>
              </a:rPr>
              <a:t>маркетингу </a:t>
            </a:r>
            <a:r>
              <a:rPr lang="lt-LT" sz="2400" dirty="0">
                <a:solidFill>
                  <a:srgbClr val="504C49"/>
                </a:solidFill>
                <a:latin typeface="Source Serif Pro" pitchFamily="34" charset="0"/>
                <a:ea typeface="Source Serif Pro" pitchFamily="34" charset="-122"/>
              </a:rPr>
              <a:t>MailChimp </a:t>
            </a:r>
            <a:r>
              <a:rPr lang="ru-RU" sz="2400" dirty="0" err="1">
                <a:solidFill>
                  <a:srgbClr val="504C49"/>
                </a:solidFill>
                <a:latin typeface="Source Serif Pro" pitchFamily="34" charset="0"/>
                <a:ea typeface="Source Serif Pro" pitchFamily="34" charset="-122"/>
              </a:rPr>
              <a:t>щороку</a:t>
            </a:r>
            <a:r>
              <a:rPr lang="ru-RU" sz="2400" dirty="0">
                <a:solidFill>
                  <a:srgbClr val="504C49"/>
                </a:solidFill>
                <a:latin typeface="Source Serif Pro" pitchFamily="34" charset="0"/>
                <a:ea typeface="Source Serif Pro" pitchFamily="34" charset="-122"/>
              </a:rPr>
              <a:t> </a:t>
            </a:r>
            <a:r>
              <a:rPr lang="ru-RU" sz="2400" dirty="0" err="1">
                <a:solidFill>
                  <a:srgbClr val="504C49"/>
                </a:solidFill>
                <a:latin typeface="Source Serif Pro" pitchFamily="34" charset="0"/>
                <a:ea typeface="Source Serif Pro" pitchFamily="34" charset="-122"/>
              </a:rPr>
              <a:t>приходять</a:t>
            </a:r>
            <a:r>
              <a:rPr lang="ru-RU" sz="2400" dirty="0">
                <a:solidFill>
                  <a:srgbClr val="504C49"/>
                </a:solidFill>
                <a:latin typeface="Source Serif Pro" pitchFamily="34" charset="0"/>
                <a:ea typeface="Source Serif Pro" pitchFamily="34" charset="-122"/>
              </a:rPr>
              <a:t> </a:t>
            </a:r>
            <a:r>
              <a:rPr lang="ru-RU" sz="2400" dirty="0" err="1">
                <a:solidFill>
                  <a:srgbClr val="504C49"/>
                </a:solidFill>
                <a:latin typeface="Source Serif Pro" pitchFamily="34" charset="0"/>
                <a:ea typeface="Source Serif Pro" pitchFamily="34" charset="-122"/>
              </a:rPr>
              <a:t>кілька</a:t>
            </a:r>
            <a:r>
              <a:rPr lang="ru-RU" sz="2400" dirty="0">
                <a:solidFill>
                  <a:srgbClr val="504C49"/>
                </a:solidFill>
                <a:latin typeface="Source Serif Pro" pitchFamily="34" charset="0"/>
                <a:ea typeface="Source Serif Pro" pitchFamily="34" charset="-122"/>
              </a:rPr>
              <a:t> </a:t>
            </a:r>
            <a:r>
              <a:rPr lang="ru-RU" sz="2400" dirty="0" err="1">
                <a:solidFill>
                  <a:srgbClr val="504C49"/>
                </a:solidFill>
                <a:latin typeface="Source Serif Pro" pitchFamily="34" charset="0"/>
                <a:ea typeface="Source Serif Pro" pitchFamily="34" charset="-122"/>
              </a:rPr>
              <a:t>сотень</a:t>
            </a:r>
            <a:r>
              <a:rPr lang="ru-RU" sz="2400" dirty="0">
                <a:solidFill>
                  <a:srgbClr val="504C49"/>
                </a:solidFill>
                <a:latin typeface="Source Serif Pro" pitchFamily="34" charset="0"/>
                <a:ea typeface="Source Serif Pro" pitchFamily="34" charset="-122"/>
              </a:rPr>
              <a:t> </a:t>
            </a:r>
            <a:r>
              <a:rPr lang="ru-RU" sz="2400" dirty="0" err="1">
                <a:solidFill>
                  <a:srgbClr val="504C49"/>
                </a:solidFill>
                <a:latin typeface="Source Serif Pro" pitchFamily="34" charset="0"/>
                <a:ea typeface="Source Serif Pro" pitchFamily="34" charset="-122"/>
              </a:rPr>
              <a:t>працівників</a:t>
            </a:r>
            <a:r>
              <a:rPr lang="ru-RU" sz="2400" dirty="0">
                <a:solidFill>
                  <a:srgbClr val="504C49"/>
                </a:solidFill>
                <a:latin typeface="Source Serif Pro" pitchFamily="34" charset="0"/>
                <a:ea typeface="Source Serif Pro" pitchFamily="34" charset="-122"/>
              </a:rPr>
              <a:t>. </a:t>
            </a:r>
            <a:r>
              <a:rPr lang="ru-RU" sz="2400" dirty="0" err="1">
                <a:solidFill>
                  <a:srgbClr val="504C49"/>
                </a:solidFill>
                <a:latin typeface="Source Serif Pro" pitchFamily="34" charset="0"/>
                <a:ea typeface="Source Serif Pro" pitchFamily="34" charset="-122"/>
              </a:rPr>
              <a:t>Адаптацією</a:t>
            </a:r>
            <a:r>
              <a:rPr lang="ru-RU" sz="2400" dirty="0">
                <a:solidFill>
                  <a:srgbClr val="504C49"/>
                </a:solidFill>
                <a:latin typeface="Source Serif Pro" pitchFamily="34" charset="0"/>
                <a:ea typeface="Source Serif Pro" pitchFamily="34" charset="-122"/>
              </a:rPr>
              <a:t> </a:t>
            </a:r>
            <a:r>
              <a:rPr lang="ru-RU" sz="2400" dirty="0" err="1">
                <a:solidFill>
                  <a:srgbClr val="504C49"/>
                </a:solidFill>
                <a:latin typeface="Source Serif Pro" pitchFamily="34" charset="0"/>
                <a:ea typeface="Source Serif Pro" pitchFamily="34" charset="-122"/>
              </a:rPr>
              <a:t>займається</a:t>
            </a:r>
            <a:r>
              <a:rPr lang="ru-RU" sz="2400" dirty="0">
                <a:solidFill>
                  <a:srgbClr val="504C49"/>
                </a:solidFill>
                <a:latin typeface="Source Serif Pro" pitchFamily="34" charset="0"/>
                <a:ea typeface="Source Serif Pro" pitchFamily="34" charset="-122"/>
              </a:rPr>
              <a:t> </a:t>
            </a:r>
            <a:r>
              <a:rPr lang="ru-RU" sz="2400" dirty="0" err="1">
                <a:solidFill>
                  <a:srgbClr val="504C49"/>
                </a:solidFill>
                <a:latin typeface="Source Serif Pro" pitchFamily="34" charset="0"/>
                <a:ea typeface="Source Serif Pro" pitchFamily="34" charset="-122"/>
              </a:rPr>
              <a:t>окремий</a:t>
            </a:r>
            <a:r>
              <a:rPr lang="ru-RU" sz="2400" dirty="0">
                <a:solidFill>
                  <a:srgbClr val="504C49"/>
                </a:solidFill>
                <a:latin typeface="Source Serif Pro" pitchFamily="34" charset="0"/>
                <a:ea typeface="Source Serif Pro" pitchFamily="34" charset="-122"/>
              </a:rPr>
              <a:t> </a:t>
            </a:r>
            <a:r>
              <a:rPr lang="ru-RU" sz="2400" dirty="0" err="1">
                <a:solidFill>
                  <a:srgbClr val="504C49"/>
                </a:solidFill>
                <a:latin typeface="Source Serif Pro" pitchFamily="34" charset="0"/>
                <a:ea typeface="Source Serif Pro" pitchFamily="34" charset="-122"/>
              </a:rPr>
              <a:t>фахівець</a:t>
            </a:r>
            <a:r>
              <a:rPr lang="ru-RU" sz="2400" dirty="0">
                <a:solidFill>
                  <a:srgbClr val="504C49"/>
                </a:solidFill>
                <a:latin typeface="Source Serif Pro" pitchFamily="34" charset="0"/>
                <a:ea typeface="Source Serif Pro" pitchFamily="34" charset="-122"/>
              </a:rPr>
              <a:t>. </a:t>
            </a:r>
            <a:r>
              <a:rPr lang="ru-RU" sz="2400" dirty="0" err="1">
                <a:solidFill>
                  <a:srgbClr val="504C49"/>
                </a:solidFill>
                <a:latin typeface="Source Serif Pro" pitchFamily="34" charset="0"/>
                <a:ea typeface="Source Serif Pro" pitchFamily="34" charset="-122"/>
              </a:rPr>
              <a:t>Кожен</a:t>
            </a:r>
            <a:r>
              <a:rPr lang="ru-RU" sz="2400" dirty="0">
                <a:solidFill>
                  <a:srgbClr val="504C49"/>
                </a:solidFill>
                <a:latin typeface="Source Serif Pro" pitchFamily="34" charset="0"/>
                <a:ea typeface="Source Serif Pro" pitchFamily="34" charset="-122"/>
              </a:rPr>
              <a:t> </a:t>
            </a:r>
            <a:r>
              <a:rPr lang="ru-RU" sz="2400" dirty="0" err="1">
                <a:solidFill>
                  <a:srgbClr val="504C49"/>
                </a:solidFill>
                <a:latin typeface="Source Serif Pro" pitchFamily="34" charset="0"/>
                <a:ea typeface="Source Serif Pro" pitchFamily="34" charset="-122"/>
              </a:rPr>
              <a:t>новачок</a:t>
            </a:r>
            <a:r>
              <a:rPr lang="ru-RU" sz="2400" dirty="0">
                <a:solidFill>
                  <a:srgbClr val="504C49"/>
                </a:solidFill>
                <a:latin typeface="Source Serif Pro" pitchFamily="34" charset="0"/>
                <a:ea typeface="Source Serif Pro" pitchFamily="34" charset="-122"/>
              </a:rPr>
              <a:t> наперед </a:t>
            </a:r>
            <a:r>
              <a:rPr lang="ru-RU" sz="2400" dirty="0" err="1">
                <a:solidFill>
                  <a:srgbClr val="504C49"/>
                </a:solidFill>
                <a:latin typeface="Source Serif Pro" pitchFamily="34" charset="0"/>
                <a:ea typeface="Source Serif Pro" pitchFamily="34" charset="-122"/>
              </a:rPr>
              <a:t>заповнює</a:t>
            </a:r>
            <a:r>
              <a:rPr lang="ru-RU" sz="2400" dirty="0">
                <a:solidFill>
                  <a:srgbClr val="504C49"/>
                </a:solidFill>
                <a:latin typeface="Source Serif Pro" pitchFamily="34" charset="0"/>
                <a:ea typeface="Source Serif Pro" pitchFamily="34" charset="-122"/>
              </a:rPr>
              <a:t> </a:t>
            </a:r>
            <a:r>
              <a:rPr lang="ru-RU" sz="2400" dirty="0" err="1">
                <a:solidFill>
                  <a:srgbClr val="504C49"/>
                </a:solidFill>
                <a:latin typeface="Source Serif Pro" pitchFamily="34" charset="0"/>
                <a:ea typeface="Source Serif Pro" pitchFamily="34" charset="-122"/>
              </a:rPr>
              <a:t>опитувальник</a:t>
            </a:r>
            <a:r>
              <a:rPr lang="ru-RU" sz="2400" dirty="0">
                <a:solidFill>
                  <a:srgbClr val="504C49"/>
                </a:solidFill>
                <a:latin typeface="Source Serif Pro" pitchFamily="34" charset="0"/>
                <a:ea typeface="Source Serif Pro" pitchFamily="34" charset="-122"/>
              </a:rPr>
              <a:t>, де </a:t>
            </a:r>
            <a:r>
              <a:rPr lang="ru-RU" sz="2400" dirty="0" err="1">
                <a:solidFill>
                  <a:srgbClr val="504C49"/>
                </a:solidFill>
                <a:latin typeface="Source Serif Pro" pitchFamily="34" charset="0"/>
                <a:ea typeface="Source Serif Pro" pitchFamily="34" charset="-122"/>
              </a:rPr>
              <a:t>вказує</a:t>
            </a:r>
            <a:r>
              <a:rPr lang="ru-RU" sz="2400" dirty="0">
                <a:solidFill>
                  <a:srgbClr val="504C49"/>
                </a:solidFill>
                <a:latin typeface="Source Serif Pro" pitchFamily="34" charset="0"/>
                <a:ea typeface="Source Serif Pro" pitchFamily="34" charset="-122"/>
              </a:rPr>
              <a:t> </a:t>
            </a:r>
            <a:r>
              <a:rPr lang="ru-RU" sz="2400" dirty="0" err="1">
                <a:solidFill>
                  <a:srgbClr val="504C49"/>
                </a:solidFill>
                <a:latin typeface="Source Serif Pro" pitchFamily="34" charset="0"/>
                <a:ea typeface="Source Serif Pro" pitchFamily="34" charset="-122"/>
              </a:rPr>
              <a:t>свої</a:t>
            </a:r>
            <a:r>
              <a:rPr lang="ru-RU" sz="2400" dirty="0">
                <a:solidFill>
                  <a:srgbClr val="504C49"/>
                </a:solidFill>
                <a:latin typeface="Source Serif Pro" pitchFamily="34" charset="0"/>
                <a:ea typeface="Source Serif Pro" pitchFamily="34" charset="-122"/>
              </a:rPr>
              <a:t> </a:t>
            </a:r>
            <a:r>
              <a:rPr lang="ru-RU" sz="2400" dirty="0" err="1">
                <a:solidFill>
                  <a:srgbClr val="504C49"/>
                </a:solidFill>
                <a:latin typeface="Source Serif Pro" pitchFamily="34" charset="0"/>
                <a:ea typeface="Source Serif Pro" pitchFamily="34" charset="-122"/>
              </a:rPr>
              <a:t>улюблені</a:t>
            </a:r>
            <a:r>
              <a:rPr lang="ru-RU" sz="2400" dirty="0">
                <a:solidFill>
                  <a:srgbClr val="504C49"/>
                </a:solidFill>
                <a:latin typeface="Source Serif Pro" pitchFamily="34" charset="0"/>
                <a:ea typeface="Source Serif Pro" pitchFamily="34" charset="-122"/>
              </a:rPr>
              <a:t> страви, </a:t>
            </a:r>
            <a:r>
              <a:rPr lang="ru-RU" sz="2400" dirty="0" err="1">
                <a:solidFill>
                  <a:srgbClr val="504C49"/>
                </a:solidFill>
                <a:latin typeface="Source Serif Pro" pitchFamily="34" charset="0"/>
                <a:ea typeface="Source Serif Pro" pitchFamily="34" charset="-122"/>
              </a:rPr>
              <a:t>кольори</a:t>
            </a:r>
            <a:r>
              <a:rPr lang="ru-RU" sz="2400" dirty="0">
                <a:solidFill>
                  <a:srgbClr val="504C49"/>
                </a:solidFill>
                <a:latin typeface="Source Serif Pro" pitchFamily="34" charset="0"/>
                <a:ea typeface="Source Serif Pro" pitchFamily="34" charset="-122"/>
              </a:rPr>
              <a:t> та </a:t>
            </a:r>
            <a:r>
              <a:rPr lang="ru-RU" sz="2400" dirty="0" err="1">
                <a:solidFill>
                  <a:srgbClr val="504C49"/>
                </a:solidFill>
                <a:latin typeface="Source Serif Pro" pitchFamily="34" charset="0"/>
                <a:ea typeface="Source Serif Pro" pitchFamily="34" charset="-122"/>
              </a:rPr>
              <a:t>хобі</a:t>
            </a:r>
            <a:r>
              <a:rPr lang="ru-RU" sz="2400" dirty="0">
                <a:solidFill>
                  <a:srgbClr val="504C49"/>
                </a:solidFill>
                <a:latin typeface="Source Serif Pro" pitchFamily="34" charset="0"/>
                <a:ea typeface="Source Serif Pro" pitchFamily="34" charset="-122"/>
              </a:rPr>
              <a:t>. І до </a:t>
            </a:r>
            <a:r>
              <a:rPr lang="ru-RU" sz="2400" dirty="0" err="1">
                <a:solidFill>
                  <a:srgbClr val="504C49"/>
                </a:solidFill>
                <a:latin typeface="Source Serif Pro" pitchFamily="34" charset="0"/>
                <a:ea typeface="Source Serif Pro" pitchFamily="34" charset="-122"/>
              </a:rPr>
              <a:t>першого</a:t>
            </a:r>
            <a:r>
              <a:rPr lang="ru-RU" sz="2400" dirty="0">
                <a:solidFill>
                  <a:srgbClr val="504C49"/>
                </a:solidFill>
                <a:latin typeface="Source Serif Pro" pitchFamily="34" charset="0"/>
                <a:ea typeface="Source Serif Pro" pitchFamily="34" charset="-122"/>
              </a:rPr>
              <a:t> дня </a:t>
            </a:r>
            <a:r>
              <a:rPr lang="ru-RU" sz="2400" dirty="0" err="1">
                <a:solidFill>
                  <a:srgbClr val="504C49"/>
                </a:solidFill>
                <a:latin typeface="Source Serif Pro" pitchFamily="34" charset="0"/>
                <a:ea typeface="Source Serif Pro" pitchFamily="34" charset="-122"/>
              </a:rPr>
              <a:t>його</a:t>
            </a:r>
            <a:r>
              <a:rPr lang="ru-RU" sz="2400" dirty="0">
                <a:solidFill>
                  <a:srgbClr val="504C49"/>
                </a:solidFill>
                <a:latin typeface="Source Serif Pro" pitchFamily="34" charset="0"/>
                <a:ea typeface="Source Serif Pro" pitchFamily="34" charset="-122"/>
              </a:rPr>
              <a:t> </a:t>
            </a:r>
            <a:r>
              <a:rPr lang="ru-RU" sz="2400" dirty="0" err="1">
                <a:solidFill>
                  <a:srgbClr val="504C49"/>
                </a:solidFill>
                <a:latin typeface="Source Serif Pro" pitchFamily="34" charset="0"/>
                <a:ea typeface="Source Serif Pro" pitchFamily="34" charset="-122"/>
              </a:rPr>
              <a:t>робоче</a:t>
            </a:r>
            <a:r>
              <a:rPr lang="ru-RU" sz="2400" dirty="0">
                <a:solidFill>
                  <a:srgbClr val="504C49"/>
                </a:solidFill>
                <a:latin typeface="Source Serif Pro" pitchFamily="34" charset="0"/>
                <a:ea typeface="Source Serif Pro" pitchFamily="34" charset="-122"/>
              </a:rPr>
              <a:t> </a:t>
            </a:r>
            <a:r>
              <a:rPr lang="ru-RU" sz="2400" dirty="0" err="1">
                <a:solidFill>
                  <a:srgbClr val="504C49"/>
                </a:solidFill>
                <a:latin typeface="Source Serif Pro" pitchFamily="34" charset="0"/>
                <a:ea typeface="Source Serif Pro" pitchFamily="34" charset="-122"/>
              </a:rPr>
              <a:t>місце</a:t>
            </a:r>
            <a:r>
              <a:rPr lang="ru-RU" sz="2400" dirty="0">
                <a:solidFill>
                  <a:srgbClr val="504C49"/>
                </a:solidFill>
                <a:latin typeface="Source Serif Pro" pitchFamily="34" charset="0"/>
                <a:ea typeface="Source Serif Pro" pitchFamily="34" charset="-122"/>
              </a:rPr>
              <a:t> </a:t>
            </a:r>
            <a:r>
              <a:rPr lang="ru-RU" sz="2400" dirty="0" err="1">
                <a:solidFill>
                  <a:srgbClr val="504C49"/>
                </a:solidFill>
                <a:latin typeface="Source Serif Pro" pitchFamily="34" charset="0"/>
                <a:ea typeface="Source Serif Pro" pitchFamily="34" charset="-122"/>
              </a:rPr>
              <a:t>облаштовують</a:t>
            </a:r>
            <a:r>
              <a:rPr lang="ru-RU" sz="2400" dirty="0">
                <a:solidFill>
                  <a:srgbClr val="504C49"/>
                </a:solidFill>
                <a:latin typeface="Source Serif Pro" pitchFamily="34" charset="0"/>
                <a:ea typeface="Source Serif Pro" pitchFamily="34" charset="-122"/>
              </a:rPr>
              <a:t> </a:t>
            </a:r>
            <a:r>
              <a:rPr lang="ru-RU" sz="2400" dirty="0" err="1">
                <a:solidFill>
                  <a:srgbClr val="504C49"/>
                </a:solidFill>
                <a:latin typeface="Source Serif Pro" pitchFamily="34" charset="0"/>
                <a:ea typeface="Source Serif Pro" pitchFamily="34" charset="-122"/>
              </a:rPr>
              <a:t>відповідно</a:t>
            </a:r>
            <a:r>
              <a:rPr lang="ru-RU" sz="2400" dirty="0">
                <a:solidFill>
                  <a:srgbClr val="504C49"/>
                </a:solidFill>
                <a:latin typeface="Source Serif Pro" pitchFamily="34" charset="0"/>
                <a:ea typeface="Source Serif Pro" pitchFamily="34" charset="-122"/>
              </a:rPr>
              <a:t> до </a:t>
            </a:r>
            <a:r>
              <a:rPr lang="ru-RU" sz="2400" dirty="0" err="1">
                <a:solidFill>
                  <a:srgbClr val="504C49"/>
                </a:solidFill>
                <a:latin typeface="Source Serif Pro" pitchFamily="34" charset="0"/>
                <a:ea typeface="Source Serif Pro" pitchFamily="34" charset="-122"/>
              </a:rPr>
              <a:t>інтересів</a:t>
            </a:r>
            <a:r>
              <a:rPr lang="ru-RU" sz="2400" dirty="0">
                <a:solidFill>
                  <a:srgbClr val="504C49"/>
                </a:solidFill>
                <a:latin typeface="Source Serif Pro" pitchFamily="34" charset="0"/>
                <a:ea typeface="Source Serif Pro" pitchFamily="34" charset="-122"/>
              </a:rPr>
              <a:t>. </a:t>
            </a:r>
            <a:r>
              <a:rPr lang="ru-RU" sz="2400" dirty="0" err="1">
                <a:solidFill>
                  <a:srgbClr val="504C49"/>
                </a:solidFill>
                <a:latin typeface="Source Serif Pro" pitchFamily="34" charset="0"/>
                <a:ea typeface="Source Serif Pro" pitchFamily="34" charset="-122"/>
              </a:rPr>
              <a:t>Наприклад</a:t>
            </a:r>
            <a:r>
              <a:rPr lang="ru-RU" sz="2400" dirty="0">
                <a:solidFill>
                  <a:srgbClr val="504C49"/>
                </a:solidFill>
                <a:latin typeface="Source Serif Pro" pitchFamily="34" charset="0"/>
                <a:ea typeface="Source Serif Pro" pitchFamily="34" charset="-122"/>
              </a:rPr>
              <a:t>, </a:t>
            </a:r>
            <a:r>
              <a:rPr lang="ru-RU" sz="2400" dirty="0" err="1">
                <a:solidFill>
                  <a:srgbClr val="504C49"/>
                </a:solidFill>
                <a:latin typeface="Source Serif Pro" pitchFamily="34" charset="0"/>
                <a:ea typeface="Source Serif Pro" pitchFamily="34" charset="-122"/>
              </a:rPr>
              <a:t>можуть</a:t>
            </a:r>
            <a:r>
              <a:rPr lang="ru-RU" sz="2400" dirty="0">
                <a:solidFill>
                  <a:srgbClr val="504C49"/>
                </a:solidFill>
                <a:latin typeface="Source Serif Pro" pitchFamily="34" charset="0"/>
                <a:ea typeface="Source Serif Pro" pitchFamily="34" charset="-122"/>
              </a:rPr>
              <a:t> </a:t>
            </a:r>
            <a:r>
              <a:rPr lang="ru-RU" sz="2400" dirty="0" err="1">
                <a:solidFill>
                  <a:srgbClr val="504C49"/>
                </a:solidFill>
                <a:latin typeface="Source Serif Pro" pitchFamily="34" charset="0"/>
                <a:ea typeface="Source Serif Pro" pitchFamily="34" charset="-122"/>
              </a:rPr>
              <a:t>накрити</a:t>
            </a:r>
            <a:r>
              <a:rPr lang="ru-RU" sz="2400" dirty="0">
                <a:solidFill>
                  <a:srgbClr val="504C49"/>
                </a:solidFill>
                <a:latin typeface="Source Serif Pro" pitchFamily="34" charset="0"/>
                <a:ea typeface="Source Serif Pro" pitchFamily="34" charset="-122"/>
              </a:rPr>
              <a:t> </a:t>
            </a:r>
            <a:r>
              <a:rPr lang="ru-RU" sz="2400" dirty="0" err="1">
                <a:solidFill>
                  <a:srgbClr val="504C49"/>
                </a:solidFill>
                <a:latin typeface="Source Serif Pro" pitchFamily="34" charset="0"/>
                <a:ea typeface="Source Serif Pro" pitchFamily="34" charset="-122"/>
              </a:rPr>
              <a:t>стіл</a:t>
            </a:r>
            <a:r>
              <a:rPr lang="ru-RU" sz="2400" dirty="0">
                <a:solidFill>
                  <a:srgbClr val="504C49"/>
                </a:solidFill>
                <a:latin typeface="Source Serif Pro" pitchFamily="34" charset="0"/>
                <a:ea typeface="Source Serif Pro" pitchFamily="34" charset="-122"/>
              </a:rPr>
              <a:t> </a:t>
            </a:r>
            <a:r>
              <a:rPr lang="ru-RU" sz="2400" dirty="0" err="1">
                <a:solidFill>
                  <a:srgbClr val="504C49"/>
                </a:solidFill>
                <a:latin typeface="Source Serif Pro" pitchFamily="34" charset="0"/>
                <a:ea typeface="Source Serif Pro" pitchFamily="34" charset="-122"/>
              </a:rPr>
              <a:t>папером</a:t>
            </a:r>
            <a:r>
              <a:rPr lang="ru-RU" sz="2400" dirty="0">
                <a:solidFill>
                  <a:srgbClr val="504C49"/>
                </a:solidFill>
                <a:latin typeface="Source Serif Pro" pitchFamily="34" charset="0"/>
                <a:ea typeface="Source Serif Pro" pitchFamily="34" charset="-122"/>
              </a:rPr>
              <a:t> </a:t>
            </a:r>
            <a:r>
              <a:rPr lang="ru-RU" sz="2400" dirty="0" err="1">
                <a:solidFill>
                  <a:srgbClr val="504C49"/>
                </a:solidFill>
                <a:latin typeface="Source Serif Pro" pitchFamily="34" charset="0"/>
                <a:ea typeface="Source Serif Pro" pitchFamily="34" charset="-122"/>
              </a:rPr>
              <a:t>із</a:t>
            </a:r>
            <a:r>
              <a:rPr lang="ru-RU" sz="2400" dirty="0">
                <a:solidFill>
                  <a:srgbClr val="504C49"/>
                </a:solidFill>
                <a:latin typeface="Source Serif Pro" pitchFamily="34" charset="0"/>
                <a:ea typeface="Source Serif Pro" pitchFamily="34" charset="-122"/>
              </a:rPr>
              <a:t> </a:t>
            </a:r>
            <a:r>
              <a:rPr lang="ru-RU" sz="2400" dirty="0" err="1">
                <a:solidFill>
                  <a:srgbClr val="504C49"/>
                </a:solidFill>
                <a:latin typeface="Source Serif Pro" pitchFamily="34" charset="0"/>
                <a:ea typeface="Source Serif Pro" pitchFamily="34" charset="-122"/>
              </a:rPr>
              <a:t>зображенням</a:t>
            </a:r>
            <a:r>
              <a:rPr lang="ru-RU" sz="2400" dirty="0">
                <a:solidFill>
                  <a:srgbClr val="504C49"/>
                </a:solidFill>
                <a:latin typeface="Source Serif Pro" pitchFamily="34" charset="0"/>
                <a:ea typeface="Source Serif Pro" pitchFamily="34" charset="-122"/>
              </a:rPr>
              <a:t> </a:t>
            </a:r>
            <a:r>
              <a:rPr lang="ru-RU" sz="2400" dirty="0" err="1">
                <a:solidFill>
                  <a:srgbClr val="504C49"/>
                </a:solidFill>
                <a:latin typeface="Source Serif Pro" pitchFamily="34" charset="0"/>
                <a:ea typeface="Source Serif Pro" pitchFamily="34" charset="-122"/>
              </a:rPr>
              <a:t>піци</a:t>
            </a:r>
            <a:r>
              <a:rPr lang="ru-RU" sz="2400" dirty="0">
                <a:solidFill>
                  <a:srgbClr val="504C49"/>
                </a:solidFill>
                <a:latin typeface="Source Serif Pro" pitchFamily="34" charset="0"/>
                <a:ea typeface="Source Serif Pro" pitchFamily="34" charset="-122"/>
              </a:rPr>
              <a:t> </a:t>
            </a:r>
            <a:r>
              <a:rPr lang="ru-RU" sz="2400" dirty="0" err="1">
                <a:solidFill>
                  <a:srgbClr val="504C49"/>
                </a:solidFill>
                <a:latin typeface="Source Serif Pro" pitchFamily="34" charset="0"/>
                <a:ea typeface="Source Serif Pro" pitchFamily="34" charset="-122"/>
              </a:rPr>
              <a:t>чи</a:t>
            </a:r>
            <a:r>
              <a:rPr lang="ru-RU" sz="2400" dirty="0">
                <a:solidFill>
                  <a:srgbClr val="504C49"/>
                </a:solidFill>
                <a:latin typeface="Source Serif Pro" pitchFamily="34" charset="0"/>
                <a:ea typeface="Source Serif Pro" pitchFamily="34" charset="-122"/>
              </a:rPr>
              <a:t> </a:t>
            </a:r>
            <a:r>
              <a:rPr lang="ru-RU" sz="2400" dirty="0" err="1">
                <a:solidFill>
                  <a:srgbClr val="504C49"/>
                </a:solidFill>
                <a:latin typeface="Source Serif Pro" pitchFamily="34" charset="0"/>
                <a:ea typeface="Source Serif Pro" pitchFamily="34" charset="-122"/>
              </a:rPr>
              <a:t>замовити</a:t>
            </a:r>
            <a:r>
              <a:rPr lang="ru-RU" sz="2400" dirty="0">
                <a:solidFill>
                  <a:srgbClr val="504C49"/>
                </a:solidFill>
                <a:latin typeface="Source Serif Pro" pitchFamily="34" charset="0"/>
                <a:ea typeface="Source Serif Pro" pitchFamily="34" charset="-122"/>
              </a:rPr>
              <a:t> сет </a:t>
            </a:r>
            <a:r>
              <a:rPr lang="ru-RU" sz="2400" dirty="0" err="1">
                <a:solidFill>
                  <a:srgbClr val="504C49"/>
                </a:solidFill>
                <a:latin typeface="Source Serif Pro" pitchFamily="34" charset="0"/>
                <a:ea typeface="Source Serif Pro" pitchFamily="34" charset="-122"/>
              </a:rPr>
              <a:t>суші</a:t>
            </a:r>
            <a:r>
              <a:rPr lang="ru-RU" sz="2400" dirty="0">
                <a:solidFill>
                  <a:srgbClr val="504C49"/>
                </a:solidFill>
                <a:latin typeface="Source Serif Pro" pitchFamily="34" charset="0"/>
                <a:ea typeface="Source Serif Pro" pitchFamily="34" charset="-122"/>
              </a:rPr>
              <a:t>.</a:t>
            </a:r>
          </a:p>
          <a:p>
            <a:pPr algn="just"/>
            <a:r>
              <a:rPr lang="ru-RU" sz="2400" dirty="0">
                <a:solidFill>
                  <a:srgbClr val="504C49"/>
                </a:solidFill>
                <a:latin typeface="Source Serif Pro" pitchFamily="34" charset="0"/>
                <a:ea typeface="Source Serif Pro" pitchFamily="34" charset="-122"/>
              </a:rPr>
              <a:t>В </a:t>
            </a:r>
            <a:r>
              <a:rPr lang="ru-RU" sz="2400" dirty="0" err="1">
                <a:solidFill>
                  <a:srgbClr val="504C49"/>
                </a:solidFill>
                <a:latin typeface="Source Serif Pro" pitchFamily="34" charset="0"/>
                <a:ea typeface="Source Serif Pro" pitchFamily="34" charset="-122"/>
              </a:rPr>
              <a:t>агентстві</a:t>
            </a:r>
            <a:r>
              <a:rPr lang="ru-RU" sz="2400" dirty="0">
                <a:solidFill>
                  <a:srgbClr val="504C49"/>
                </a:solidFill>
                <a:latin typeface="Source Serif Pro" pitchFamily="34" charset="0"/>
                <a:ea typeface="Source Serif Pro" pitchFamily="34" charset="-122"/>
              </a:rPr>
              <a:t> </a:t>
            </a:r>
            <a:r>
              <a:rPr lang="ru-RU" sz="2400" dirty="0" err="1">
                <a:solidFill>
                  <a:srgbClr val="504C49"/>
                </a:solidFill>
                <a:latin typeface="Source Serif Pro" pitchFamily="34" charset="0"/>
                <a:ea typeface="Source Serif Pro" pitchFamily="34" charset="-122"/>
              </a:rPr>
              <a:t>інтернет</a:t>
            </a:r>
            <a:r>
              <a:rPr lang="ru-RU" sz="2400" dirty="0">
                <a:solidFill>
                  <a:srgbClr val="504C49"/>
                </a:solidFill>
                <a:latin typeface="Source Serif Pro" pitchFamily="34" charset="0"/>
                <a:ea typeface="Source Serif Pro" pitchFamily="34" charset="-122"/>
              </a:rPr>
              <a:t>-маркетингу </a:t>
            </a:r>
            <a:r>
              <a:rPr lang="lt-LT" sz="2400" dirty="0">
                <a:solidFill>
                  <a:srgbClr val="504C49"/>
                </a:solidFill>
                <a:latin typeface="Source Serif Pro" pitchFamily="34" charset="0"/>
                <a:ea typeface="Source Serif Pro" pitchFamily="34" charset="-122"/>
              </a:rPr>
              <a:t>Netpeak </a:t>
            </a:r>
            <a:r>
              <a:rPr lang="ru-RU" sz="2400" dirty="0" err="1">
                <a:solidFill>
                  <a:srgbClr val="504C49"/>
                </a:solidFill>
                <a:latin typeface="Source Serif Pro" pitchFamily="34" charset="0"/>
                <a:ea typeface="Source Serif Pro" pitchFamily="34" charset="-122"/>
              </a:rPr>
              <a:t>використовують</a:t>
            </a:r>
            <a:r>
              <a:rPr lang="ru-RU" sz="2400" dirty="0">
                <a:solidFill>
                  <a:srgbClr val="504C49"/>
                </a:solidFill>
                <a:latin typeface="Source Serif Pro" pitchFamily="34" charset="0"/>
                <a:ea typeface="Source Serif Pro" pitchFamily="34" charset="-122"/>
              </a:rPr>
              <a:t> </a:t>
            </a:r>
            <a:r>
              <a:rPr lang="ru-RU" sz="2400" dirty="0" err="1">
                <a:solidFill>
                  <a:srgbClr val="504C49"/>
                </a:solidFill>
                <a:latin typeface="Source Serif Pro" pitchFamily="34" charset="0"/>
                <a:ea typeface="Source Serif Pro" pitchFamily="34" charset="-122"/>
              </a:rPr>
              <a:t>програму</a:t>
            </a:r>
            <a:r>
              <a:rPr lang="ru-RU" sz="2400" dirty="0">
                <a:solidFill>
                  <a:srgbClr val="504C49"/>
                </a:solidFill>
                <a:latin typeface="Source Serif Pro" pitchFamily="34" charset="0"/>
                <a:ea typeface="Source Serif Pro" pitchFamily="34" charset="-122"/>
              </a:rPr>
              <a:t> </a:t>
            </a:r>
            <a:r>
              <a:rPr lang="ru-RU" sz="2400" dirty="0" err="1">
                <a:solidFill>
                  <a:srgbClr val="504C49"/>
                </a:solidFill>
                <a:latin typeface="Source Serif Pro" pitchFamily="34" charset="0"/>
                <a:ea typeface="Source Serif Pro" pitchFamily="34" charset="-122"/>
              </a:rPr>
              <a:t>навчання</a:t>
            </a:r>
            <a:r>
              <a:rPr lang="ru-RU" sz="2400" dirty="0">
                <a:solidFill>
                  <a:srgbClr val="504C49"/>
                </a:solidFill>
                <a:latin typeface="Source Serif Pro" pitchFamily="34" charset="0"/>
                <a:ea typeface="Source Serif Pro" pitchFamily="34" charset="-122"/>
              </a:rPr>
              <a:t> з </a:t>
            </a:r>
            <a:r>
              <a:rPr lang="ru-RU" sz="2400" dirty="0" err="1">
                <a:solidFill>
                  <a:srgbClr val="504C49"/>
                </a:solidFill>
                <a:latin typeface="Source Serif Pro" pitchFamily="34" charset="0"/>
                <a:ea typeface="Source Serif Pro" pitchFamily="34" charset="-122"/>
              </a:rPr>
              <a:t>інтерактивними</a:t>
            </a:r>
            <a:r>
              <a:rPr lang="ru-RU" sz="2400" dirty="0">
                <a:solidFill>
                  <a:srgbClr val="504C49"/>
                </a:solidFill>
                <a:latin typeface="Source Serif Pro" pitchFamily="34" charset="0"/>
                <a:ea typeface="Source Serif Pro" pitchFamily="34" charset="-122"/>
              </a:rPr>
              <a:t> </a:t>
            </a:r>
            <a:r>
              <a:rPr lang="ru-RU" sz="2400" dirty="0" err="1">
                <a:solidFill>
                  <a:srgbClr val="504C49"/>
                </a:solidFill>
                <a:latin typeface="Source Serif Pro" pitchFamily="34" charset="0"/>
                <a:ea typeface="Source Serif Pro" pitchFamily="34" charset="-122"/>
              </a:rPr>
              <a:t>елементами</a:t>
            </a:r>
            <a:r>
              <a:rPr lang="ru-RU" sz="2400" dirty="0">
                <a:solidFill>
                  <a:srgbClr val="504C49"/>
                </a:solidFill>
                <a:latin typeface="Source Serif Pro" pitchFamily="34" charset="0"/>
                <a:ea typeface="Source Serif Pro" pitchFamily="34" charset="-122"/>
              </a:rPr>
              <a:t>. Курс </a:t>
            </a:r>
            <a:r>
              <a:rPr lang="ru-RU" sz="2400" dirty="0" err="1">
                <a:solidFill>
                  <a:srgbClr val="504C49"/>
                </a:solidFill>
                <a:latin typeface="Source Serif Pro" pitchFamily="34" charset="0"/>
                <a:ea typeface="Source Serif Pro" pitchFamily="34" charset="-122"/>
              </a:rPr>
              <a:t>допомагає</a:t>
            </a:r>
            <a:r>
              <a:rPr lang="ru-RU" sz="2400" dirty="0">
                <a:solidFill>
                  <a:srgbClr val="504C49"/>
                </a:solidFill>
                <a:latin typeface="Source Serif Pro" pitchFamily="34" charset="0"/>
                <a:ea typeface="Source Serif Pro" pitchFamily="34" charset="-122"/>
              </a:rPr>
              <a:t> </a:t>
            </a:r>
            <a:r>
              <a:rPr lang="ru-RU" sz="2400" dirty="0" err="1">
                <a:solidFill>
                  <a:srgbClr val="504C49"/>
                </a:solidFill>
                <a:latin typeface="Source Serif Pro" pitchFamily="34" charset="0"/>
                <a:ea typeface="Source Serif Pro" pitchFamily="34" charset="-122"/>
              </a:rPr>
              <a:t>закріпити</a:t>
            </a:r>
            <a:r>
              <a:rPr lang="ru-RU" sz="2400" dirty="0">
                <a:solidFill>
                  <a:srgbClr val="504C49"/>
                </a:solidFill>
                <a:latin typeface="Source Serif Pro" pitchFamily="34" charset="0"/>
                <a:ea typeface="Source Serif Pro" pitchFamily="34" charset="-122"/>
              </a:rPr>
              <a:t> </a:t>
            </a:r>
            <a:r>
              <a:rPr lang="ru-RU" sz="2400" dirty="0" err="1">
                <a:solidFill>
                  <a:srgbClr val="504C49"/>
                </a:solidFill>
                <a:latin typeface="Source Serif Pro" pitchFamily="34" charset="0"/>
                <a:ea typeface="Source Serif Pro" pitchFamily="34" charset="-122"/>
              </a:rPr>
              <a:t>інформацію</a:t>
            </a:r>
            <a:r>
              <a:rPr lang="ru-RU" sz="2400" dirty="0">
                <a:solidFill>
                  <a:srgbClr val="504C49"/>
                </a:solidFill>
                <a:latin typeface="Source Serif Pro" pitchFamily="34" charset="0"/>
                <a:ea typeface="Source Serif Pro" pitchFamily="34" charset="-122"/>
              </a:rPr>
              <a:t> про </a:t>
            </a:r>
            <a:r>
              <a:rPr lang="ru-RU" sz="2400" dirty="0" err="1">
                <a:solidFill>
                  <a:srgbClr val="504C49"/>
                </a:solidFill>
                <a:latin typeface="Source Serif Pro" pitchFamily="34" charset="0"/>
                <a:ea typeface="Source Serif Pro" pitchFamily="34" charset="-122"/>
              </a:rPr>
              <a:t>місію</a:t>
            </a:r>
            <a:r>
              <a:rPr lang="ru-RU" sz="2400" dirty="0">
                <a:solidFill>
                  <a:srgbClr val="504C49"/>
                </a:solidFill>
                <a:latin typeface="Source Serif Pro" pitchFamily="34" charset="0"/>
                <a:ea typeface="Source Serif Pro" pitchFamily="34" charset="-122"/>
              </a:rPr>
              <a:t>, </a:t>
            </a:r>
            <a:r>
              <a:rPr lang="ru-RU" sz="2400" dirty="0" err="1">
                <a:solidFill>
                  <a:srgbClr val="504C49"/>
                </a:solidFill>
                <a:latin typeface="Source Serif Pro" pitchFamily="34" charset="0"/>
                <a:ea typeface="Source Serif Pro" pitchFamily="34" charset="-122"/>
              </a:rPr>
              <a:t>цінності</a:t>
            </a:r>
            <a:r>
              <a:rPr lang="ru-RU" sz="2400" dirty="0">
                <a:solidFill>
                  <a:srgbClr val="504C49"/>
                </a:solidFill>
                <a:latin typeface="Source Serif Pro" pitchFamily="34" charset="0"/>
                <a:ea typeface="Source Serif Pro" pitchFamily="34" charset="-122"/>
              </a:rPr>
              <a:t> та </a:t>
            </a:r>
            <a:r>
              <a:rPr lang="ru-RU" sz="2400" dirty="0" err="1">
                <a:solidFill>
                  <a:srgbClr val="504C49"/>
                </a:solidFill>
                <a:latin typeface="Source Serif Pro" pitchFamily="34" charset="0"/>
                <a:ea typeface="Source Serif Pro" pitchFamily="34" charset="-122"/>
              </a:rPr>
              <a:t>історію</a:t>
            </a:r>
            <a:r>
              <a:rPr lang="ru-RU" sz="2400" dirty="0">
                <a:solidFill>
                  <a:srgbClr val="504C49"/>
                </a:solidFill>
                <a:latin typeface="Source Serif Pro" pitchFamily="34" charset="0"/>
                <a:ea typeface="Source Serif Pro" pitchFamily="34" charset="-122"/>
              </a:rPr>
              <a:t> </a:t>
            </a:r>
            <a:r>
              <a:rPr lang="ru-RU" sz="2400" dirty="0" err="1">
                <a:solidFill>
                  <a:srgbClr val="504C49"/>
                </a:solidFill>
                <a:latin typeface="Source Serif Pro" pitchFamily="34" charset="0"/>
                <a:ea typeface="Source Serif Pro" pitchFamily="34" charset="-122"/>
              </a:rPr>
              <a:t>компанії</a:t>
            </a:r>
            <a:r>
              <a:rPr lang="ru-RU" sz="2400" dirty="0">
                <a:solidFill>
                  <a:srgbClr val="504C49"/>
                </a:solidFill>
                <a:latin typeface="Source Serif Pro" pitchFamily="34" charset="0"/>
                <a:ea typeface="Source Serif Pro" pitchFamily="34" charset="-122"/>
              </a:rPr>
              <a:t>. </a:t>
            </a:r>
            <a:r>
              <a:rPr lang="ru-RU" sz="2400" dirty="0" err="1">
                <a:solidFill>
                  <a:srgbClr val="504C49"/>
                </a:solidFill>
                <a:latin typeface="Source Serif Pro" pitchFamily="34" charset="0"/>
                <a:ea typeface="Source Serif Pro" pitchFamily="34" charset="-122"/>
              </a:rPr>
              <a:t>Після</a:t>
            </a:r>
            <a:r>
              <a:rPr lang="ru-RU" sz="2400" dirty="0">
                <a:solidFill>
                  <a:srgbClr val="504C49"/>
                </a:solidFill>
                <a:latin typeface="Source Serif Pro" pitchFamily="34" charset="0"/>
                <a:ea typeface="Source Serif Pro" pitchFamily="34" charset="-122"/>
              </a:rPr>
              <a:t> </a:t>
            </a:r>
            <a:r>
              <a:rPr lang="ru-RU" sz="2400" dirty="0" err="1">
                <a:solidFill>
                  <a:srgbClr val="504C49"/>
                </a:solidFill>
                <a:latin typeface="Source Serif Pro" pitchFamily="34" charset="0"/>
                <a:ea typeface="Source Serif Pro" pitchFamily="34" charset="-122"/>
              </a:rPr>
              <a:t>закінчення</a:t>
            </a:r>
            <a:r>
              <a:rPr lang="ru-RU" sz="2400" dirty="0">
                <a:solidFill>
                  <a:srgbClr val="504C49"/>
                </a:solidFill>
                <a:latin typeface="Source Serif Pro" pitchFamily="34" charset="0"/>
                <a:ea typeface="Source Serif Pro" pitchFamily="34" charset="-122"/>
              </a:rPr>
              <a:t> </a:t>
            </a:r>
            <a:r>
              <a:rPr lang="ru-RU" sz="2400" dirty="0" err="1">
                <a:solidFill>
                  <a:srgbClr val="504C49"/>
                </a:solidFill>
                <a:latin typeface="Source Serif Pro" pitchFamily="34" charset="0"/>
                <a:ea typeface="Source Serif Pro" pitchFamily="34" charset="-122"/>
              </a:rPr>
              <a:t>онбордингу</a:t>
            </a:r>
            <a:r>
              <a:rPr lang="ru-RU" sz="2400" dirty="0">
                <a:solidFill>
                  <a:srgbClr val="504C49"/>
                </a:solidFill>
                <a:latin typeface="Source Serif Pro" pitchFamily="34" charset="0"/>
                <a:ea typeface="Source Serif Pro" pitchFamily="34" charset="-122"/>
              </a:rPr>
              <a:t> </a:t>
            </a:r>
            <a:r>
              <a:rPr lang="ru-RU" sz="2400" dirty="0" err="1">
                <a:solidFill>
                  <a:srgbClr val="504C49"/>
                </a:solidFill>
                <a:latin typeface="Source Serif Pro" pitchFamily="34" charset="0"/>
                <a:ea typeface="Source Serif Pro" pitchFamily="34" charset="-122"/>
              </a:rPr>
              <a:t>працівники</a:t>
            </a:r>
            <a:r>
              <a:rPr lang="ru-RU" sz="2400" dirty="0">
                <a:solidFill>
                  <a:srgbClr val="504C49"/>
                </a:solidFill>
                <a:latin typeface="Source Serif Pro" pitchFamily="34" charset="0"/>
                <a:ea typeface="Source Serif Pro" pitchFamily="34" charset="-122"/>
              </a:rPr>
              <a:t> </a:t>
            </a:r>
            <a:r>
              <a:rPr lang="ru-RU" sz="2400" dirty="0" err="1">
                <a:solidFill>
                  <a:srgbClr val="504C49"/>
                </a:solidFill>
                <a:latin typeface="Source Serif Pro" pitchFamily="34" charset="0"/>
                <a:ea typeface="Source Serif Pro" pitchFamily="34" charset="-122"/>
              </a:rPr>
              <a:t>проходять</a:t>
            </a:r>
            <a:r>
              <a:rPr lang="ru-RU" sz="2400" dirty="0">
                <a:solidFill>
                  <a:srgbClr val="504C49"/>
                </a:solidFill>
                <a:latin typeface="Source Serif Pro" pitchFamily="34" charset="0"/>
                <a:ea typeface="Source Serif Pro" pitchFamily="34" charset="-122"/>
              </a:rPr>
              <a:t> тест.</a:t>
            </a:r>
          </a:p>
          <a:p>
            <a:pPr algn="just"/>
            <a:r>
              <a:rPr lang="ru-RU" sz="2400" dirty="0" err="1">
                <a:solidFill>
                  <a:srgbClr val="504C49"/>
                </a:solidFill>
                <a:latin typeface="Source Serif Pro" pitchFamily="34" charset="0"/>
                <a:ea typeface="Source Serif Pro" pitchFamily="34" charset="-122"/>
              </a:rPr>
              <a:t>Автоматизований</a:t>
            </a:r>
            <a:r>
              <a:rPr lang="ru-RU" sz="2400" dirty="0">
                <a:solidFill>
                  <a:srgbClr val="504C49"/>
                </a:solidFill>
                <a:latin typeface="Source Serif Pro" pitchFamily="34" charset="0"/>
                <a:ea typeface="Source Serif Pro" pitchFamily="34" charset="-122"/>
              </a:rPr>
              <a:t> </a:t>
            </a:r>
            <a:r>
              <a:rPr lang="ru-RU" sz="2400" dirty="0" err="1">
                <a:solidFill>
                  <a:srgbClr val="504C49"/>
                </a:solidFill>
                <a:latin typeface="Source Serif Pro" pitchFamily="34" charset="0"/>
                <a:ea typeface="Source Serif Pro" pitchFamily="34" charset="-122"/>
              </a:rPr>
              <a:t>процес</a:t>
            </a:r>
            <a:r>
              <a:rPr lang="ru-RU" sz="2400" dirty="0">
                <a:solidFill>
                  <a:srgbClr val="504C49"/>
                </a:solidFill>
                <a:latin typeface="Source Serif Pro" pitchFamily="34" charset="0"/>
                <a:ea typeface="Source Serif Pro" pitchFamily="34" charset="-122"/>
              </a:rPr>
              <a:t> </a:t>
            </a:r>
            <a:r>
              <a:rPr lang="ru-RU" sz="2400" dirty="0" err="1">
                <a:solidFill>
                  <a:srgbClr val="504C49"/>
                </a:solidFill>
                <a:latin typeface="Source Serif Pro" pitchFamily="34" charset="0"/>
                <a:ea typeface="Source Serif Pro" pitchFamily="34" charset="-122"/>
              </a:rPr>
              <a:t>заощаджує</a:t>
            </a:r>
            <a:r>
              <a:rPr lang="ru-RU" sz="2400" dirty="0">
                <a:solidFill>
                  <a:srgbClr val="504C49"/>
                </a:solidFill>
                <a:latin typeface="Source Serif Pro" pitchFamily="34" charset="0"/>
                <a:ea typeface="Source Serif Pro" pitchFamily="34" charset="-122"/>
              </a:rPr>
              <a:t> менеджерам з </a:t>
            </a:r>
            <a:r>
              <a:rPr lang="ru-RU" sz="2400" dirty="0" err="1">
                <a:solidFill>
                  <a:srgbClr val="504C49"/>
                </a:solidFill>
                <a:latin typeface="Source Serif Pro" pitchFamily="34" charset="0"/>
                <a:ea typeface="Source Serif Pro" pitchFamily="34" charset="-122"/>
              </a:rPr>
              <a:t>адаптації</a:t>
            </a:r>
            <a:r>
              <a:rPr lang="ru-RU" sz="2400" dirty="0">
                <a:solidFill>
                  <a:srgbClr val="504C49"/>
                </a:solidFill>
                <a:latin typeface="Source Serif Pro" pitchFamily="34" charset="0"/>
                <a:ea typeface="Source Serif Pro" pitchFamily="34" charset="-122"/>
              </a:rPr>
              <a:t> </a:t>
            </a:r>
            <a:r>
              <a:rPr lang="lt-LT" sz="2400" dirty="0">
                <a:solidFill>
                  <a:srgbClr val="504C49"/>
                </a:solidFill>
                <a:latin typeface="Source Serif Pro" pitchFamily="34" charset="0"/>
                <a:ea typeface="Source Serif Pro" pitchFamily="34" charset="-122"/>
              </a:rPr>
              <a:t>Netpeak </a:t>
            </a:r>
            <a:r>
              <a:rPr lang="ru-RU" sz="2400" dirty="0" err="1">
                <a:solidFill>
                  <a:srgbClr val="504C49"/>
                </a:solidFill>
                <a:latin typeface="Source Serif Pro" pitchFamily="34" charset="0"/>
                <a:ea typeface="Source Serif Pro" pitchFamily="34" charset="-122"/>
              </a:rPr>
              <a:t>близько</a:t>
            </a:r>
            <a:r>
              <a:rPr lang="ru-RU" sz="2400" dirty="0">
                <a:solidFill>
                  <a:srgbClr val="504C49"/>
                </a:solidFill>
                <a:latin typeface="Source Serif Pro" pitchFamily="34" charset="0"/>
                <a:ea typeface="Source Serif Pro" pitchFamily="34" charset="-122"/>
              </a:rPr>
              <a:t> 200 годин на </a:t>
            </a:r>
            <a:r>
              <a:rPr lang="ru-RU" sz="2400" dirty="0" err="1">
                <a:solidFill>
                  <a:srgbClr val="504C49"/>
                </a:solidFill>
                <a:latin typeface="Source Serif Pro" pitchFamily="34" charset="0"/>
                <a:ea typeface="Source Serif Pro" pitchFamily="34" charset="-122"/>
              </a:rPr>
              <a:t>місяць</a:t>
            </a:r>
            <a:r>
              <a:rPr lang="ru-RU" sz="2400" dirty="0">
                <a:solidFill>
                  <a:srgbClr val="504C49"/>
                </a:solidFill>
                <a:latin typeface="Source Serif Pro" pitchFamily="34" charset="0"/>
                <a:ea typeface="Source Serif Pro" pitchFamily="34" charset="-122"/>
              </a:rPr>
              <a:t>. </a:t>
            </a:r>
            <a:r>
              <a:rPr lang="ru-RU" sz="2400" dirty="0" err="1">
                <a:solidFill>
                  <a:srgbClr val="504C49"/>
                </a:solidFill>
                <a:latin typeface="Source Serif Pro" pitchFamily="34" charset="0"/>
                <a:ea typeface="Source Serif Pro" pitchFamily="34" charset="-122"/>
              </a:rPr>
              <a:t>Крім</a:t>
            </a:r>
            <a:r>
              <a:rPr lang="ru-RU" sz="2400" dirty="0">
                <a:solidFill>
                  <a:srgbClr val="504C49"/>
                </a:solidFill>
                <a:latin typeface="Source Serif Pro" pitchFamily="34" charset="0"/>
                <a:ea typeface="Source Serif Pro" pitchFamily="34" charset="-122"/>
              </a:rPr>
              <a:t> того, в </a:t>
            </a:r>
            <a:r>
              <a:rPr lang="ru-RU" sz="2400" dirty="0" err="1">
                <a:solidFill>
                  <a:srgbClr val="504C49"/>
                </a:solidFill>
                <a:latin typeface="Source Serif Pro" pitchFamily="34" charset="0"/>
                <a:ea typeface="Source Serif Pro" pitchFamily="34" charset="-122"/>
              </a:rPr>
              <a:t>компанії</a:t>
            </a:r>
            <a:r>
              <a:rPr lang="ru-RU" sz="2400" dirty="0">
                <a:solidFill>
                  <a:srgbClr val="504C49"/>
                </a:solidFill>
                <a:latin typeface="Source Serif Pro" pitchFamily="34" charset="0"/>
                <a:ea typeface="Source Serif Pro" pitchFamily="34" charset="-122"/>
              </a:rPr>
              <a:t> </a:t>
            </a:r>
            <a:r>
              <a:rPr lang="ru-RU" sz="2400" dirty="0" err="1">
                <a:solidFill>
                  <a:srgbClr val="504C49"/>
                </a:solidFill>
                <a:latin typeface="Source Serif Pro" pitchFamily="34" charset="0"/>
                <a:ea typeface="Source Serif Pro" pitchFamily="34" charset="-122"/>
              </a:rPr>
              <a:t>використовують</a:t>
            </a:r>
            <a:r>
              <a:rPr lang="ru-RU" sz="2400" dirty="0">
                <a:solidFill>
                  <a:srgbClr val="504C49"/>
                </a:solidFill>
                <a:latin typeface="Source Serif Pro" pitchFamily="34" charset="0"/>
                <a:ea typeface="Source Serif Pro" pitchFamily="34" charset="-122"/>
              </a:rPr>
              <a:t> формат </a:t>
            </a:r>
            <a:r>
              <a:rPr lang="ru-RU" sz="2400" dirty="0" err="1">
                <a:solidFill>
                  <a:srgbClr val="504C49"/>
                </a:solidFill>
                <a:latin typeface="Source Serif Pro" pitchFamily="34" charset="0"/>
                <a:ea typeface="Source Serif Pro" pitchFamily="34" charset="-122"/>
              </a:rPr>
              <a:t>виступів</a:t>
            </a:r>
            <a:r>
              <a:rPr lang="ru-RU" sz="2400" dirty="0">
                <a:solidFill>
                  <a:srgbClr val="504C49"/>
                </a:solidFill>
                <a:latin typeface="Source Serif Pro" pitchFamily="34" charset="0"/>
                <a:ea typeface="Source Serif Pro" pitchFamily="34" charset="-122"/>
              </a:rPr>
              <a:t> </a:t>
            </a:r>
            <a:r>
              <a:rPr lang="lt-LT" sz="2400" dirty="0">
                <a:solidFill>
                  <a:srgbClr val="504C49"/>
                </a:solidFill>
                <a:latin typeface="Source Serif Pro" pitchFamily="34" charset="0"/>
                <a:ea typeface="Source Serif Pro" pitchFamily="34" charset="-122"/>
              </a:rPr>
              <a:t>Netpeak Pulse </a:t>
            </a:r>
            <a:r>
              <a:rPr lang="ru-RU" sz="2400" dirty="0">
                <a:solidFill>
                  <a:srgbClr val="504C49"/>
                </a:solidFill>
                <a:latin typeface="Source Serif Pro" pitchFamily="34" charset="0"/>
                <a:ea typeface="Source Serif Pro" pitchFamily="34" charset="-122"/>
              </a:rPr>
              <a:t>у </a:t>
            </a:r>
            <a:r>
              <a:rPr lang="ru-RU" sz="2400" dirty="0" err="1">
                <a:solidFill>
                  <a:srgbClr val="504C49"/>
                </a:solidFill>
                <a:latin typeface="Source Serif Pro" pitchFamily="34" charset="0"/>
                <a:ea typeface="Source Serif Pro" pitchFamily="34" charset="-122"/>
              </a:rPr>
              <a:t>стилі</a:t>
            </a:r>
            <a:r>
              <a:rPr lang="ru-RU" sz="2400" dirty="0">
                <a:solidFill>
                  <a:srgbClr val="504C49"/>
                </a:solidFill>
                <a:latin typeface="Source Serif Pro" pitchFamily="34" charset="0"/>
                <a:ea typeface="Source Serif Pro" pitchFamily="34" charset="-122"/>
              </a:rPr>
              <a:t> </a:t>
            </a:r>
            <a:r>
              <a:rPr lang="lt-LT" sz="2400" dirty="0">
                <a:solidFill>
                  <a:srgbClr val="504C49"/>
                </a:solidFill>
                <a:latin typeface="Source Serif Pro" pitchFamily="34" charset="0"/>
                <a:ea typeface="Source Serif Pro" pitchFamily="34" charset="-122"/>
              </a:rPr>
              <a:t>TED-</a:t>
            </a:r>
            <a:r>
              <a:rPr lang="ru-RU" sz="2400" dirty="0" err="1">
                <a:solidFill>
                  <a:srgbClr val="504C49"/>
                </a:solidFill>
                <a:latin typeface="Source Serif Pro" pitchFamily="34" charset="0"/>
                <a:ea typeface="Source Serif Pro" pitchFamily="34" charset="-122"/>
              </a:rPr>
              <a:t>лекцій</a:t>
            </a:r>
            <a:r>
              <a:rPr lang="ru-RU" sz="2400" dirty="0">
                <a:solidFill>
                  <a:srgbClr val="504C49"/>
                </a:solidFill>
                <a:latin typeface="Source Serif Pro" pitchFamily="34" charset="0"/>
                <a:ea typeface="Source Serif Pro" pitchFamily="34" charset="-122"/>
              </a:rPr>
              <a:t>, де </a:t>
            </a:r>
            <a:r>
              <a:rPr lang="ru-RU" sz="2400" dirty="0" err="1">
                <a:solidFill>
                  <a:srgbClr val="504C49"/>
                </a:solidFill>
                <a:latin typeface="Source Serif Pro" pitchFamily="34" charset="0"/>
                <a:ea typeface="Source Serif Pro" pitchFamily="34" charset="-122"/>
              </a:rPr>
              <a:t>працівники</a:t>
            </a:r>
            <a:r>
              <a:rPr lang="ru-RU" sz="2400" dirty="0">
                <a:solidFill>
                  <a:srgbClr val="504C49"/>
                </a:solidFill>
                <a:latin typeface="Source Serif Pro" pitchFamily="34" charset="0"/>
                <a:ea typeface="Source Serif Pro" pitchFamily="34" charset="-122"/>
              </a:rPr>
              <a:t> </a:t>
            </a:r>
            <a:r>
              <a:rPr lang="ru-RU" sz="2400" dirty="0" err="1">
                <a:solidFill>
                  <a:srgbClr val="504C49"/>
                </a:solidFill>
                <a:latin typeface="Source Serif Pro" pitchFamily="34" charset="0"/>
                <a:ea typeface="Source Serif Pro" pitchFamily="34" charset="-122"/>
              </a:rPr>
              <a:t>розповідають</a:t>
            </a:r>
            <a:r>
              <a:rPr lang="ru-RU" sz="2400" dirty="0">
                <a:solidFill>
                  <a:srgbClr val="504C49"/>
                </a:solidFill>
                <a:latin typeface="Source Serif Pro" pitchFamily="34" charset="0"/>
                <a:ea typeface="Source Serif Pro" pitchFamily="34" charset="-122"/>
              </a:rPr>
              <a:t> про людей, </a:t>
            </a:r>
            <a:r>
              <a:rPr lang="ru-RU" sz="2400" dirty="0" err="1">
                <a:solidFill>
                  <a:srgbClr val="504C49"/>
                </a:solidFill>
                <a:latin typeface="Source Serif Pro" pitchFamily="34" charset="0"/>
                <a:ea typeface="Source Serif Pro" pitchFamily="34" charset="-122"/>
              </a:rPr>
              <a:t>які</a:t>
            </a:r>
            <a:r>
              <a:rPr lang="ru-RU" sz="2400" dirty="0">
                <a:solidFill>
                  <a:srgbClr val="504C49"/>
                </a:solidFill>
                <a:latin typeface="Source Serif Pro" pitchFamily="34" charset="0"/>
                <a:ea typeface="Source Serif Pro" pitchFamily="34" charset="-122"/>
              </a:rPr>
              <a:t> </a:t>
            </a:r>
            <a:r>
              <a:rPr lang="ru-RU" sz="2400" dirty="0" err="1">
                <a:solidFill>
                  <a:srgbClr val="504C49"/>
                </a:solidFill>
                <a:latin typeface="Source Serif Pro" pitchFamily="34" charset="0"/>
                <a:ea typeface="Source Serif Pro" pitchFamily="34" charset="-122"/>
              </a:rPr>
              <a:t>їх</a:t>
            </a:r>
            <a:r>
              <a:rPr lang="ru-RU" sz="2400" dirty="0">
                <a:solidFill>
                  <a:srgbClr val="504C49"/>
                </a:solidFill>
                <a:latin typeface="Source Serif Pro" pitchFamily="34" charset="0"/>
                <a:ea typeface="Source Serif Pro" pitchFamily="34" charset="-122"/>
              </a:rPr>
              <a:t> </a:t>
            </a:r>
            <a:r>
              <a:rPr lang="ru-RU" sz="2400" dirty="0" err="1">
                <a:solidFill>
                  <a:srgbClr val="504C49"/>
                </a:solidFill>
                <a:latin typeface="Source Serif Pro" pitchFamily="34" charset="0"/>
                <a:ea typeface="Source Serif Pro" pitchFamily="34" charset="-122"/>
              </a:rPr>
              <a:t>надихають</a:t>
            </a:r>
            <a:r>
              <a:rPr lang="ru-RU" sz="2400" dirty="0">
                <a:solidFill>
                  <a:srgbClr val="504C49"/>
                </a:solidFill>
                <a:latin typeface="Source Serif Pro" pitchFamily="34" charset="0"/>
                <a:ea typeface="Source Serif Pro" pitchFamily="34" charset="-122"/>
              </a:rPr>
              <a:t>, </a:t>
            </a:r>
            <a:r>
              <a:rPr lang="ru-RU" sz="2400" dirty="0" err="1">
                <a:solidFill>
                  <a:srgbClr val="504C49"/>
                </a:solidFill>
                <a:latin typeface="Source Serif Pro" pitchFamily="34" charset="0"/>
                <a:ea typeface="Source Serif Pro" pitchFamily="34" charset="-122"/>
              </a:rPr>
              <a:t>мотивацію</a:t>
            </a:r>
            <a:r>
              <a:rPr lang="ru-RU" sz="2400" dirty="0">
                <a:solidFill>
                  <a:srgbClr val="504C49"/>
                </a:solidFill>
                <a:latin typeface="Source Serif Pro" pitchFamily="34" charset="0"/>
                <a:ea typeface="Source Serif Pro" pitchFamily="34" charset="-122"/>
              </a:rPr>
              <a:t> та </a:t>
            </a:r>
            <a:r>
              <a:rPr lang="ru-RU" sz="2400" dirty="0" err="1">
                <a:solidFill>
                  <a:srgbClr val="504C49"/>
                </a:solidFill>
                <a:latin typeface="Source Serif Pro" pitchFamily="34" charset="0"/>
                <a:ea typeface="Source Serif Pro" pitchFamily="34" charset="-122"/>
              </a:rPr>
              <a:t>саморозвиток</a:t>
            </a:r>
            <a:r>
              <a:rPr lang="ru-RU" sz="2400" dirty="0">
                <a:solidFill>
                  <a:srgbClr val="504C49"/>
                </a:solidFill>
                <a:latin typeface="Source Serif Pro" pitchFamily="34" charset="0"/>
                <a:ea typeface="Source Serif Pro" pitchFamily="34" charset="-122"/>
              </a:rPr>
              <a:t>.</a:t>
            </a:r>
          </a:p>
          <a:p>
            <a:endParaRPr lang="ru-RU" sz="2400" dirty="0">
              <a:solidFill>
                <a:srgbClr val="504C49"/>
              </a:solidFill>
              <a:latin typeface="Source Serif Pro" pitchFamily="34" charset="0"/>
              <a:ea typeface="Source Serif Pro" pitchFamily="34" charset="-122"/>
            </a:endParaRPr>
          </a:p>
        </p:txBody>
      </p:sp>
    </p:spTree>
    <p:extLst>
      <p:ext uri="{BB962C8B-B14F-4D97-AF65-F5344CB8AC3E}">
        <p14:creationId xmlns:p14="http://schemas.microsoft.com/office/powerpoint/2010/main" val="390358395"/>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Shape 465"/>
        <p:cNvGrpSpPr/>
        <p:nvPr/>
      </p:nvGrpSpPr>
      <p:grpSpPr>
        <a:xfrm>
          <a:off x="0" y="0"/>
          <a:ext cx="0" cy="0"/>
          <a:chOff x="0" y="0"/>
          <a:chExt cx="0" cy="0"/>
        </a:xfrm>
      </p:grpSpPr>
      <p:pic>
        <p:nvPicPr>
          <p:cNvPr id="471" name="Google Shape;471;p30"/>
          <p:cNvPicPr preferRelativeResize="0"/>
          <p:nvPr/>
        </p:nvPicPr>
        <p:blipFill>
          <a:blip r:embed="rId3">
            <a:alphaModFix/>
          </a:blip>
          <a:stretch>
            <a:fillRect/>
          </a:stretch>
        </p:blipFill>
        <p:spPr>
          <a:xfrm>
            <a:off x="-10257720" y="0"/>
            <a:ext cx="15226560" cy="8341920"/>
          </a:xfrm>
          <a:prstGeom prst="parallelogram">
            <a:avLst>
              <a:gd name="adj" fmla="val 64276"/>
            </a:avLst>
          </a:prstGeom>
          <a:noFill/>
          <a:ln>
            <a:noFill/>
          </a:ln>
        </p:spPr>
      </p:pic>
      <p:grpSp>
        <p:nvGrpSpPr>
          <p:cNvPr id="475" name="Google Shape;475;p30"/>
          <p:cNvGrpSpPr/>
          <p:nvPr/>
        </p:nvGrpSpPr>
        <p:grpSpPr>
          <a:xfrm>
            <a:off x="912952" y="1061667"/>
            <a:ext cx="4866790" cy="977669"/>
            <a:chOff x="0" y="-47625"/>
            <a:chExt cx="2008226" cy="403424"/>
          </a:xfrm>
          <a:solidFill>
            <a:srgbClr val="DE92DC"/>
          </a:solidFill>
        </p:grpSpPr>
        <p:sp>
          <p:nvSpPr>
            <p:cNvPr id="476" name="Google Shape;476;p30"/>
            <p:cNvSpPr/>
            <p:nvPr/>
          </p:nvSpPr>
          <p:spPr>
            <a:xfrm>
              <a:off x="0" y="0"/>
              <a:ext cx="2008226" cy="355799"/>
            </a:xfrm>
            <a:custGeom>
              <a:avLst/>
              <a:gdLst/>
              <a:ahLst/>
              <a:cxnLst/>
              <a:rect l="l" t="t" r="r" b="b"/>
              <a:pathLst>
                <a:path w="2008226" h="355799" extrusionOk="0">
                  <a:moveTo>
                    <a:pt x="91628" y="0"/>
                  </a:moveTo>
                  <a:lnTo>
                    <a:pt x="1916598" y="0"/>
                  </a:lnTo>
                  <a:cubicBezTo>
                    <a:pt x="1940899" y="0"/>
                    <a:pt x="1964205" y="9654"/>
                    <a:pt x="1981388" y="26837"/>
                  </a:cubicBezTo>
                  <a:cubicBezTo>
                    <a:pt x="1998572" y="44021"/>
                    <a:pt x="2008226" y="67327"/>
                    <a:pt x="2008226" y="91628"/>
                  </a:cubicBezTo>
                  <a:lnTo>
                    <a:pt x="2008226" y="264171"/>
                  </a:lnTo>
                  <a:cubicBezTo>
                    <a:pt x="2008226" y="288472"/>
                    <a:pt x="1998572" y="311778"/>
                    <a:pt x="1981388" y="328961"/>
                  </a:cubicBezTo>
                  <a:cubicBezTo>
                    <a:pt x="1964205" y="346145"/>
                    <a:pt x="1940899" y="355799"/>
                    <a:pt x="1916598" y="355799"/>
                  </a:cubicBezTo>
                  <a:lnTo>
                    <a:pt x="91628" y="355799"/>
                  </a:lnTo>
                  <a:cubicBezTo>
                    <a:pt x="67327" y="355799"/>
                    <a:pt x="44021" y="346145"/>
                    <a:pt x="26837" y="328961"/>
                  </a:cubicBezTo>
                  <a:cubicBezTo>
                    <a:pt x="9654" y="311778"/>
                    <a:pt x="0" y="288472"/>
                    <a:pt x="0" y="264171"/>
                  </a:cubicBezTo>
                  <a:lnTo>
                    <a:pt x="0" y="91628"/>
                  </a:lnTo>
                  <a:cubicBezTo>
                    <a:pt x="0" y="67327"/>
                    <a:pt x="9654" y="44021"/>
                    <a:pt x="26837" y="26837"/>
                  </a:cubicBezTo>
                  <a:cubicBezTo>
                    <a:pt x="44021" y="9654"/>
                    <a:pt x="67327" y="0"/>
                    <a:pt x="91628" y="0"/>
                  </a:cubicBezTo>
                  <a:close/>
                </a:path>
              </a:pathLst>
            </a:custGeom>
            <a:grpFill/>
            <a:ln>
              <a:noFill/>
            </a:ln>
          </p:spPr>
          <p:txBody>
            <a:bodyPr spcFirstLastPara="1" wrap="square" lIns="73140" tIns="73140" rIns="73140" bIns="73140" anchor="ctr" anchorCtr="0">
              <a:noAutofit/>
            </a:bodyPr>
            <a:lstStyle/>
            <a:p>
              <a:endParaRPr sz="1440"/>
            </a:p>
          </p:txBody>
        </p:sp>
        <p:sp>
          <p:nvSpPr>
            <p:cNvPr id="477" name="Google Shape;477;p30"/>
            <p:cNvSpPr txBox="1"/>
            <p:nvPr/>
          </p:nvSpPr>
          <p:spPr>
            <a:xfrm>
              <a:off x="0" y="-47625"/>
              <a:ext cx="2008226" cy="403424"/>
            </a:xfrm>
            <a:prstGeom prst="rect">
              <a:avLst/>
            </a:prstGeom>
            <a:grpFill/>
            <a:ln>
              <a:noFill/>
            </a:ln>
          </p:spPr>
          <p:txBody>
            <a:bodyPr spcFirstLastPara="1" wrap="square" lIns="49300" tIns="49300" rIns="49300" bIns="49300" anchor="ctr" anchorCtr="0">
              <a:noAutofit/>
            </a:bodyPr>
            <a:lstStyle/>
            <a:p>
              <a:pPr algn="ctr"/>
              <a:r>
                <a:rPr lang="ru-RU" sz="2400" b="1" dirty="0">
                  <a:solidFill>
                    <a:srgbClr val="504C49"/>
                  </a:solidFill>
                  <a:latin typeface="Source Serif Pro" pitchFamily="34" charset="0"/>
                  <a:ea typeface="Source Serif Pro" pitchFamily="34" charset="-122"/>
                </a:rPr>
                <a:t>5 </a:t>
              </a:r>
              <a:r>
                <a:rPr lang="ru-RU" sz="2400" b="1" dirty="0" err="1">
                  <a:solidFill>
                    <a:srgbClr val="504C49"/>
                  </a:solidFill>
                  <a:latin typeface="Source Serif Pro" pitchFamily="34" charset="0"/>
                  <a:ea typeface="Source Serif Pro" pitchFamily="34" charset="-122"/>
                </a:rPr>
                <a:t>трендів</a:t>
              </a:r>
              <a:r>
                <a:rPr lang="ru-RU" sz="2400" b="1" dirty="0">
                  <a:solidFill>
                    <a:srgbClr val="504C49"/>
                  </a:solidFill>
                  <a:latin typeface="Source Serif Pro" pitchFamily="34" charset="0"/>
                  <a:ea typeface="Source Serif Pro" pitchFamily="34" charset="-122"/>
                </a:rPr>
                <a:t> </a:t>
              </a:r>
              <a:r>
                <a:rPr lang="ru-RU" sz="2400" b="1" dirty="0" err="1">
                  <a:solidFill>
                    <a:srgbClr val="504C49"/>
                  </a:solidFill>
                  <a:latin typeface="Source Serif Pro" pitchFamily="34" charset="0"/>
                  <a:ea typeface="Source Serif Pro" pitchFamily="34" charset="-122"/>
                </a:rPr>
                <a:t>онбордингу</a:t>
              </a:r>
              <a:endParaRPr lang="ru-RU" sz="2400" b="1" dirty="0">
                <a:solidFill>
                  <a:srgbClr val="504C49"/>
                </a:solidFill>
                <a:latin typeface="Source Serif Pro" pitchFamily="34" charset="0"/>
                <a:ea typeface="Source Serif Pro" pitchFamily="34" charset="-122"/>
              </a:endParaRPr>
            </a:p>
          </p:txBody>
        </p:sp>
      </p:grpSp>
      <p:grpSp>
        <p:nvGrpSpPr>
          <p:cNvPr id="481" name="Google Shape;481;p30"/>
          <p:cNvGrpSpPr/>
          <p:nvPr/>
        </p:nvGrpSpPr>
        <p:grpSpPr>
          <a:xfrm rot="1948479">
            <a:off x="13574191" y="5602210"/>
            <a:ext cx="1648443" cy="4249557"/>
            <a:chOff x="0" y="-47625"/>
            <a:chExt cx="542697" cy="1399031"/>
          </a:xfrm>
          <a:solidFill>
            <a:srgbClr val="DE92DC"/>
          </a:solidFill>
        </p:grpSpPr>
        <p:sp>
          <p:nvSpPr>
            <p:cNvPr id="482" name="Google Shape;482;p30"/>
            <p:cNvSpPr/>
            <p:nvPr/>
          </p:nvSpPr>
          <p:spPr>
            <a:xfrm>
              <a:off x="0" y="0"/>
              <a:ext cx="542697" cy="1351406"/>
            </a:xfrm>
            <a:custGeom>
              <a:avLst/>
              <a:gdLst/>
              <a:ahLst/>
              <a:cxnLst/>
              <a:rect l="l" t="t" r="r" b="b"/>
              <a:pathLst>
                <a:path w="542697" h="1351406" extrusionOk="0">
                  <a:moveTo>
                    <a:pt x="0" y="0"/>
                  </a:moveTo>
                  <a:lnTo>
                    <a:pt x="542697" y="0"/>
                  </a:lnTo>
                  <a:lnTo>
                    <a:pt x="542697" y="1351406"/>
                  </a:lnTo>
                  <a:lnTo>
                    <a:pt x="0" y="1351406"/>
                  </a:lnTo>
                  <a:close/>
                </a:path>
              </a:pathLst>
            </a:custGeom>
            <a:grpFill/>
            <a:ln>
              <a:noFill/>
            </a:ln>
          </p:spPr>
        </p:sp>
        <p:sp>
          <p:nvSpPr>
            <p:cNvPr id="483" name="Google Shape;483;p30"/>
            <p:cNvSpPr txBox="1"/>
            <p:nvPr/>
          </p:nvSpPr>
          <p:spPr>
            <a:xfrm>
              <a:off x="0" y="-47625"/>
              <a:ext cx="542697" cy="1399031"/>
            </a:xfrm>
            <a:prstGeom prst="rect">
              <a:avLst/>
            </a:prstGeom>
            <a:grpFill/>
            <a:ln>
              <a:noFill/>
            </a:ln>
          </p:spPr>
          <p:txBody>
            <a:bodyPr spcFirstLastPara="1" wrap="square" lIns="40640" tIns="40640" rIns="40640" bIns="40640" anchor="ctr" anchorCtr="0">
              <a:noAutofit/>
            </a:bodyPr>
            <a:lstStyle/>
            <a:p>
              <a:pPr algn="ctr">
                <a:lnSpc>
                  <a:spcPct val="140000"/>
                </a:lnSpc>
              </a:pPr>
              <a:endParaRPr sz="1440">
                <a:solidFill>
                  <a:schemeClr val="dk1"/>
                </a:solidFill>
                <a:latin typeface="Calibri"/>
                <a:ea typeface="Calibri"/>
                <a:cs typeface="Calibri"/>
                <a:sym typeface="Calibri"/>
              </a:endParaRPr>
            </a:p>
          </p:txBody>
        </p:sp>
      </p:grpSp>
      <p:sp>
        <p:nvSpPr>
          <p:cNvPr id="4" name="TextBox 3">
            <a:extLst>
              <a:ext uri="{FF2B5EF4-FFF2-40B4-BE49-F238E27FC236}">
                <a16:creationId xmlns:a16="http://schemas.microsoft.com/office/drawing/2014/main" id="{2843B71E-00A5-6845-EAC2-F61D04F2F1AF}"/>
              </a:ext>
            </a:extLst>
          </p:cNvPr>
          <p:cNvSpPr txBox="1"/>
          <p:nvPr/>
        </p:nvSpPr>
        <p:spPr>
          <a:xfrm>
            <a:off x="5881353" y="242497"/>
            <a:ext cx="8478223" cy="7109639"/>
          </a:xfrm>
          <a:prstGeom prst="rect">
            <a:avLst/>
          </a:prstGeom>
          <a:noFill/>
        </p:spPr>
        <p:txBody>
          <a:bodyPr wrap="square">
            <a:spAutoFit/>
          </a:bodyPr>
          <a:lstStyle/>
          <a:p>
            <a:r>
              <a:rPr lang="ru-RU" sz="2400" b="1" dirty="0">
                <a:solidFill>
                  <a:srgbClr val="504C49"/>
                </a:solidFill>
                <a:latin typeface="Source Serif Pro" pitchFamily="34" charset="0"/>
                <a:ea typeface="Source Serif Pro" pitchFamily="34" charset="-122"/>
              </a:rPr>
              <a:t>#4. </a:t>
            </a:r>
            <a:r>
              <a:rPr lang="ru-RU" sz="2400" b="1" dirty="0" err="1">
                <a:solidFill>
                  <a:srgbClr val="504C49"/>
                </a:solidFill>
                <a:latin typeface="Source Serif Pro" pitchFamily="34" charset="0"/>
                <a:ea typeface="Source Serif Pro" pitchFamily="34" charset="-122"/>
              </a:rPr>
              <a:t>Віртуальна</a:t>
            </a:r>
            <a:r>
              <a:rPr lang="ru-RU" sz="2400" b="1" dirty="0">
                <a:solidFill>
                  <a:srgbClr val="504C49"/>
                </a:solidFill>
                <a:latin typeface="Source Serif Pro" pitchFamily="34" charset="0"/>
                <a:ea typeface="Source Serif Pro" pitchFamily="34" charset="-122"/>
              </a:rPr>
              <a:t> та </a:t>
            </a:r>
            <a:r>
              <a:rPr lang="ru-RU" sz="2400" b="1" dirty="0" err="1">
                <a:solidFill>
                  <a:srgbClr val="504C49"/>
                </a:solidFill>
                <a:latin typeface="Source Serif Pro" pitchFamily="34" charset="0"/>
                <a:ea typeface="Source Serif Pro" pitchFamily="34" charset="-122"/>
              </a:rPr>
              <a:t>доповнена</a:t>
            </a:r>
            <a:r>
              <a:rPr lang="ru-RU" sz="2400" b="1" dirty="0">
                <a:solidFill>
                  <a:srgbClr val="504C49"/>
                </a:solidFill>
                <a:latin typeface="Source Serif Pro" pitchFamily="34" charset="0"/>
                <a:ea typeface="Source Serif Pro" pitchFamily="34" charset="-122"/>
              </a:rPr>
              <a:t> </a:t>
            </a:r>
            <a:r>
              <a:rPr lang="ru-RU" sz="2400" b="1" dirty="0" err="1">
                <a:solidFill>
                  <a:srgbClr val="504C49"/>
                </a:solidFill>
                <a:latin typeface="Source Serif Pro" pitchFamily="34" charset="0"/>
                <a:ea typeface="Source Serif Pro" pitchFamily="34" charset="-122"/>
              </a:rPr>
              <a:t>реальність</a:t>
            </a:r>
            <a:endParaRPr lang="ru-RU" sz="2400" b="1" dirty="0">
              <a:solidFill>
                <a:srgbClr val="504C49"/>
              </a:solidFill>
              <a:latin typeface="Source Serif Pro" pitchFamily="34" charset="0"/>
              <a:ea typeface="Source Serif Pro" pitchFamily="34" charset="-122"/>
            </a:endParaRPr>
          </a:p>
          <a:p>
            <a:endParaRPr lang="ru-RU" sz="2400" b="1" dirty="0">
              <a:solidFill>
                <a:srgbClr val="504C49"/>
              </a:solidFill>
              <a:latin typeface="Source Serif Pro" pitchFamily="34" charset="0"/>
              <a:ea typeface="Source Serif Pro" pitchFamily="34" charset="-122"/>
            </a:endParaRPr>
          </a:p>
          <a:p>
            <a:pPr algn="just"/>
            <a:r>
              <a:rPr lang="lt-LT" sz="2400" dirty="0">
                <a:solidFill>
                  <a:srgbClr val="504C49"/>
                </a:solidFill>
                <a:latin typeface="Source Serif Pro" pitchFamily="34" charset="0"/>
                <a:ea typeface="Source Serif Pro" pitchFamily="34" charset="-122"/>
              </a:rPr>
              <a:t>AR- </a:t>
            </a:r>
            <a:r>
              <a:rPr lang="ru-RU" sz="2400" dirty="0">
                <a:solidFill>
                  <a:srgbClr val="504C49"/>
                </a:solidFill>
                <a:latin typeface="Source Serif Pro" pitchFamily="34" charset="0"/>
                <a:ea typeface="Source Serif Pro" pitchFamily="34" charset="-122"/>
              </a:rPr>
              <a:t>і </a:t>
            </a:r>
            <a:r>
              <a:rPr lang="lt-LT" sz="2400" dirty="0">
                <a:solidFill>
                  <a:srgbClr val="504C49"/>
                </a:solidFill>
                <a:latin typeface="Source Serif Pro" pitchFamily="34" charset="0"/>
                <a:ea typeface="Source Serif Pro" pitchFamily="34" charset="-122"/>
              </a:rPr>
              <a:t>VR-</a:t>
            </a:r>
            <a:r>
              <a:rPr lang="ru-RU" sz="2400" dirty="0" err="1">
                <a:solidFill>
                  <a:srgbClr val="504C49"/>
                </a:solidFill>
                <a:latin typeface="Source Serif Pro" pitchFamily="34" charset="0"/>
                <a:ea typeface="Source Serif Pro" pitchFamily="34" charset="-122"/>
              </a:rPr>
              <a:t>технології</a:t>
            </a:r>
            <a:r>
              <a:rPr lang="ru-RU" sz="2400" dirty="0">
                <a:solidFill>
                  <a:srgbClr val="504C49"/>
                </a:solidFill>
                <a:latin typeface="Source Serif Pro" pitchFamily="34" charset="0"/>
                <a:ea typeface="Source Serif Pro" pitchFamily="34" charset="-122"/>
              </a:rPr>
              <a:t> є </a:t>
            </a:r>
            <a:r>
              <a:rPr lang="ru-RU" sz="2400" dirty="0" err="1">
                <a:solidFill>
                  <a:srgbClr val="504C49"/>
                </a:solidFill>
                <a:latin typeface="Source Serif Pro" pitchFamily="34" charset="0"/>
                <a:ea typeface="Source Serif Pro" pitchFamily="34" charset="-122"/>
              </a:rPr>
              <a:t>сенс</a:t>
            </a:r>
            <a:r>
              <a:rPr lang="ru-RU" sz="2400" dirty="0">
                <a:solidFill>
                  <a:srgbClr val="504C49"/>
                </a:solidFill>
                <a:latin typeface="Source Serif Pro" pitchFamily="34" charset="0"/>
                <a:ea typeface="Source Serif Pro" pitchFamily="34" charset="-122"/>
              </a:rPr>
              <a:t> </a:t>
            </a:r>
            <a:r>
              <a:rPr lang="ru-RU" sz="2400" dirty="0" err="1">
                <a:solidFill>
                  <a:srgbClr val="504C49"/>
                </a:solidFill>
                <a:latin typeface="Source Serif Pro" pitchFamily="34" charset="0"/>
                <a:ea typeface="Source Serif Pro" pitchFamily="34" charset="-122"/>
              </a:rPr>
              <a:t>залучати</a:t>
            </a:r>
            <a:r>
              <a:rPr lang="ru-RU" sz="2400" dirty="0">
                <a:solidFill>
                  <a:srgbClr val="504C49"/>
                </a:solidFill>
                <a:latin typeface="Source Serif Pro" pitchFamily="34" charset="0"/>
                <a:ea typeface="Source Serif Pro" pitchFamily="34" charset="-122"/>
              </a:rPr>
              <a:t> у тому </a:t>
            </a:r>
            <a:r>
              <a:rPr lang="ru-RU" sz="2400" dirty="0" err="1">
                <a:solidFill>
                  <a:srgbClr val="504C49"/>
                </a:solidFill>
                <a:latin typeface="Source Serif Pro" pitchFamily="34" charset="0"/>
                <a:ea typeface="Source Serif Pro" pitchFamily="34" charset="-122"/>
              </a:rPr>
              <a:t>разі</a:t>
            </a:r>
            <a:r>
              <a:rPr lang="ru-RU" sz="2400" dirty="0">
                <a:solidFill>
                  <a:srgbClr val="504C49"/>
                </a:solidFill>
                <a:latin typeface="Source Serif Pro" pitchFamily="34" charset="0"/>
                <a:ea typeface="Source Serif Pro" pitchFamily="34" charset="-122"/>
              </a:rPr>
              <a:t>, коли </a:t>
            </a:r>
            <a:r>
              <a:rPr lang="ru-RU" sz="2400" dirty="0" err="1">
                <a:solidFill>
                  <a:srgbClr val="504C49"/>
                </a:solidFill>
                <a:latin typeface="Source Serif Pro" pitchFamily="34" charset="0"/>
                <a:ea typeface="Source Serif Pro" pitchFamily="34" charset="-122"/>
              </a:rPr>
              <a:t>новачкові</a:t>
            </a:r>
            <a:r>
              <a:rPr lang="ru-RU" sz="2400" dirty="0">
                <a:solidFill>
                  <a:srgbClr val="504C49"/>
                </a:solidFill>
                <a:latin typeface="Source Serif Pro" pitchFamily="34" charset="0"/>
                <a:ea typeface="Source Serif Pro" pitchFamily="34" charset="-122"/>
              </a:rPr>
              <a:t> </a:t>
            </a:r>
            <a:r>
              <a:rPr lang="ru-RU" sz="2400" dirty="0" err="1">
                <a:solidFill>
                  <a:srgbClr val="504C49"/>
                </a:solidFill>
                <a:latin typeface="Source Serif Pro" pitchFamily="34" charset="0"/>
                <a:ea typeface="Source Serif Pro" pitchFamily="34" charset="-122"/>
              </a:rPr>
              <a:t>потрібно</a:t>
            </a:r>
            <a:r>
              <a:rPr lang="ru-RU" sz="2400" dirty="0">
                <a:solidFill>
                  <a:srgbClr val="504C49"/>
                </a:solidFill>
                <a:latin typeface="Source Serif Pro" pitchFamily="34" charset="0"/>
                <a:ea typeface="Source Serif Pro" pitchFamily="34" charset="-122"/>
              </a:rPr>
              <a:t> </a:t>
            </a:r>
            <a:r>
              <a:rPr lang="ru-RU" sz="2400" dirty="0" err="1">
                <a:solidFill>
                  <a:srgbClr val="504C49"/>
                </a:solidFill>
                <a:latin typeface="Source Serif Pro" pitchFamily="34" charset="0"/>
                <a:ea typeface="Source Serif Pro" pitchFamily="34" charset="-122"/>
              </a:rPr>
              <a:t>опрацьовувати</a:t>
            </a:r>
            <a:r>
              <a:rPr lang="ru-RU" sz="2400" dirty="0">
                <a:solidFill>
                  <a:srgbClr val="504C49"/>
                </a:solidFill>
                <a:latin typeface="Source Serif Pro" pitchFamily="34" charset="0"/>
                <a:ea typeface="Source Serif Pro" pitchFamily="34" charset="-122"/>
              </a:rPr>
              <a:t> </a:t>
            </a:r>
            <a:r>
              <a:rPr lang="ru-RU" sz="2400" dirty="0" err="1">
                <a:solidFill>
                  <a:srgbClr val="504C49"/>
                </a:solidFill>
                <a:latin typeface="Source Serif Pro" pitchFamily="34" charset="0"/>
                <a:ea typeface="Source Serif Pro" pitchFamily="34" charset="-122"/>
              </a:rPr>
              <a:t>різні</a:t>
            </a:r>
            <a:r>
              <a:rPr lang="ru-RU" sz="2400" dirty="0">
                <a:solidFill>
                  <a:srgbClr val="504C49"/>
                </a:solidFill>
                <a:latin typeface="Source Serif Pro" pitchFamily="34" charset="0"/>
                <a:ea typeface="Source Serif Pro" pitchFamily="34" charset="-122"/>
              </a:rPr>
              <a:t> </a:t>
            </a:r>
            <a:r>
              <a:rPr lang="ru-RU" sz="2400" dirty="0" err="1">
                <a:solidFill>
                  <a:srgbClr val="504C49"/>
                </a:solidFill>
                <a:latin typeface="Source Serif Pro" pitchFamily="34" charset="0"/>
                <a:ea typeface="Source Serif Pro" pitchFamily="34" charset="-122"/>
              </a:rPr>
              <a:t>ситуації</a:t>
            </a:r>
            <a:r>
              <a:rPr lang="ru-RU" sz="2400" dirty="0">
                <a:solidFill>
                  <a:srgbClr val="504C49"/>
                </a:solidFill>
                <a:latin typeface="Source Serif Pro" pitchFamily="34" charset="0"/>
                <a:ea typeface="Source Serif Pro" pitchFamily="34" charset="-122"/>
              </a:rPr>
              <a:t>: на </a:t>
            </a:r>
            <a:r>
              <a:rPr lang="ru-RU" sz="2400" dirty="0" err="1">
                <a:solidFill>
                  <a:srgbClr val="504C49"/>
                </a:solidFill>
                <a:latin typeface="Source Serif Pro" pitchFamily="34" charset="0"/>
                <a:ea typeface="Source Serif Pro" pitchFamily="34" charset="-122"/>
              </a:rPr>
              <a:t>виробництві</a:t>
            </a:r>
            <a:r>
              <a:rPr lang="ru-RU" sz="2400" dirty="0">
                <a:solidFill>
                  <a:srgbClr val="504C49"/>
                </a:solidFill>
                <a:latin typeface="Source Serif Pro" pitchFamily="34" charset="0"/>
                <a:ea typeface="Source Serif Pro" pitchFamily="34" charset="-122"/>
              </a:rPr>
              <a:t> </a:t>
            </a:r>
            <a:r>
              <a:rPr lang="ru-RU" sz="2400" dirty="0" err="1">
                <a:solidFill>
                  <a:srgbClr val="504C49"/>
                </a:solidFill>
                <a:latin typeface="Source Serif Pro" pitchFamily="34" charset="0"/>
                <a:ea typeface="Source Serif Pro" pitchFamily="34" charset="-122"/>
              </a:rPr>
              <a:t>чи</a:t>
            </a:r>
            <a:r>
              <a:rPr lang="ru-RU" sz="2400" dirty="0">
                <a:solidFill>
                  <a:srgbClr val="504C49"/>
                </a:solidFill>
                <a:latin typeface="Source Serif Pro" pitchFamily="34" charset="0"/>
                <a:ea typeface="Source Serif Pro" pitchFamily="34" charset="-122"/>
              </a:rPr>
              <a:t> в </a:t>
            </a:r>
            <a:r>
              <a:rPr lang="ru-RU" sz="2400" dirty="0" err="1">
                <a:solidFill>
                  <a:srgbClr val="504C49"/>
                </a:solidFill>
                <a:latin typeface="Source Serif Pro" pitchFamily="34" charset="0"/>
                <a:ea typeface="Source Serif Pro" pitchFamily="34" charset="-122"/>
              </a:rPr>
              <a:t>комунікації</a:t>
            </a:r>
            <a:r>
              <a:rPr lang="ru-RU" sz="2400" dirty="0">
                <a:solidFill>
                  <a:srgbClr val="504C49"/>
                </a:solidFill>
                <a:latin typeface="Source Serif Pro" pitchFamily="34" charset="0"/>
                <a:ea typeface="Source Serif Pro" pitchFamily="34" charset="-122"/>
              </a:rPr>
              <a:t> з </a:t>
            </a:r>
            <a:r>
              <a:rPr lang="ru-RU" sz="2400" dirty="0" err="1">
                <a:solidFill>
                  <a:srgbClr val="504C49"/>
                </a:solidFill>
                <a:latin typeface="Source Serif Pro" pitchFamily="34" charset="0"/>
                <a:ea typeface="Source Serif Pro" pitchFamily="34" charset="-122"/>
              </a:rPr>
              <a:t>клієнтом</a:t>
            </a:r>
            <a:r>
              <a:rPr lang="ru-RU" sz="2400" dirty="0">
                <a:solidFill>
                  <a:srgbClr val="504C49"/>
                </a:solidFill>
                <a:latin typeface="Source Serif Pro" pitchFamily="34" charset="0"/>
                <a:ea typeface="Source Serif Pro" pitchFamily="34" charset="-122"/>
              </a:rPr>
              <a:t>. </a:t>
            </a:r>
            <a:r>
              <a:rPr lang="ru-RU" sz="2400" dirty="0" err="1">
                <a:solidFill>
                  <a:srgbClr val="504C49"/>
                </a:solidFill>
                <a:latin typeface="Source Serif Pro" pitchFamily="34" charset="0"/>
                <a:ea typeface="Source Serif Pro" pitchFamily="34" charset="-122"/>
              </a:rPr>
              <a:t>Наприклад</a:t>
            </a:r>
            <a:r>
              <a:rPr lang="ru-RU" sz="2400" dirty="0">
                <a:solidFill>
                  <a:srgbClr val="504C49"/>
                </a:solidFill>
                <a:latin typeface="Source Serif Pro" pitchFamily="34" charset="0"/>
                <a:ea typeface="Source Serif Pro" pitchFamily="34" charset="-122"/>
              </a:rPr>
              <a:t>, </a:t>
            </a:r>
            <a:r>
              <a:rPr lang="ru-RU" sz="2400" dirty="0" err="1">
                <a:solidFill>
                  <a:srgbClr val="504C49"/>
                </a:solidFill>
                <a:latin typeface="Source Serif Pro" pitchFamily="34" charset="0"/>
                <a:ea typeface="Source Serif Pro" pitchFamily="34" charset="-122"/>
              </a:rPr>
              <a:t>американська</a:t>
            </a:r>
            <a:r>
              <a:rPr lang="ru-RU" sz="2400" dirty="0">
                <a:solidFill>
                  <a:srgbClr val="504C49"/>
                </a:solidFill>
                <a:latin typeface="Source Serif Pro" pitchFamily="34" charset="0"/>
                <a:ea typeface="Source Serif Pro" pitchFamily="34" charset="-122"/>
              </a:rPr>
              <a:t> мережа </a:t>
            </a:r>
            <a:r>
              <a:rPr lang="ru-RU" sz="2400" dirty="0" err="1">
                <a:solidFill>
                  <a:srgbClr val="504C49"/>
                </a:solidFill>
                <a:latin typeface="Source Serif Pro" pitchFamily="34" charset="0"/>
                <a:ea typeface="Source Serif Pro" pitchFamily="34" charset="-122"/>
              </a:rPr>
              <a:t>ресторанів</a:t>
            </a:r>
            <a:r>
              <a:rPr lang="ru-RU" sz="2400" dirty="0">
                <a:solidFill>
                  <a:srgbClr val="504C49"/>
                </a:solidFill>
                <a:latin typeface="Source Serif Pro" pitchFamily="34" charset="0"/>
                <a:ea typeface="Source Serif Pro" pitchFamily="34" charset="-122"/>
              </a:rPr>
              <a:t> </a:t>
            </a:r>
            <a:r>
              <a:rPr lang="lt-LT" sz="2400" dirty="0">
                <a:solidFill>
                  <a:srgbClr val="504C49"/>
                </a:solidFill>
                <a:latin typeface="Source Serif Pro" pitchFamily="34" charset="0"/>
                <a:ea typeface="Source Serif Pro" pitchFamily="34" charset="-122"/>
              </a:rPr>
              <a:t>Honeygrow </a:t>
            </a:r>
            <a:r>
              <a:rPr lang="ru-RU" sz="2400" dirty="0" err="1">
                <a:solidFill>
                  <a:srgbClr val="504C49"/>
                </a:solidFill>
                <a:latin typeface="Source Serif Pro" pitchFamily="34" charset="0"/>
                <a:ea typeface="Source Serif Pro" pitchFamily="34" charset="-122"/>
              </a:rPr>
              <a:t>впровадила</a:t>
            </a:r>
            <a:r>
              <a:rPr lang="ru-RU" sz="2400" dirty="0">
                <a:solidFill>
                  <a:srgbClr val="504C49"/>
                </a:solidFill>
                <a:latin typeface="Source Serif Pro" pitchFamily="34" charset="0"/>
                <a:ea typeface="Source Serif Pro" pitchFamily="34" charset="-122"/>
              </a:rPr>
              <a:t> в </a:t>
            </a:r>
            <a:r>
              <a:rPr lang="ru-RU" sz="2400" dirty="0" err="1">
                <a:solidFill>
                  <a:srgbClr val="504C49"/>
                </a:solidFill>
                <a:latin typeface="Source Serif Pro" pitchFamily="34" charset="0"/>
                <a:ea typeface="Source Serif Pro" pitchFamily="34" charset="-122"/>
              </a:rPr>
              <a:t>онбординг</a:t>
            </a:r>
            <a:r>
              <a:rPr lang="ru-RU" sz="2400" dirty="0">
                <a:solidFill>
                  <a:srgbClr val="504C49"/>
                </a:solidFill>
                <a:latin typeface="Source Serif Pro" pitchFamily="34" charset="0"/>
                <a:ea typeface="Source Serif Pro" pitchFamily="34" charset="-122"/>
              </a:rPr>
              <a:t> </a:t>
            </a:r>
            <a:r>
              <a:rPr lang="ru-RU" sz="2400" dirty="0" err="1">
                <a:solidFill>
                  <a:srgbClr val="504C49"/>
                </a:solidFill>
                <a:latin typeface="Source Serif Pro" pitchFamily="34" charset="0"/>
                <a:ea typeface="Source Serif Pro" pitchFamily="34" charset="-122"/>
              </a:rPr>
              <a:t>віртуальне</a:t>
            </a:r>
            <a:r>
              <a:rPr lang="ru-RU" sz="2400" dirty="0">
                <a:solidFill>
                  <a:srgbClr val="504C49"/>
                </a:solidFill>
                <a:latin typeface="Source Serif Pro" pitchFamily="34" charset="0"/>
                <a:ea typeface="Source Serif Pro" pitchFamily="34" charset="-122"/>
              </a:rPr>
              <a:t> </a:t>
            </a:r>
            <a:r>
              <a:rPr lang="ru-RU" sz="2400" dirty="0" err="1">
                <a:solidFill>
                  <a:srgbClr val="504C49"/>
                </a:solidFill>
                <a:latin typeface="Source Serif Pro" pitchFamily="34" charset="0"/>
                <a:ea typeface="Source Serif Pro" pitchFamily="34" charset="-122"/>
              </a:rPr>
              <a:t>навчання</a:t>
            </a:r>
            <a:r>
              <a:rPr lang="ru-RU" sz="2400" dirty="0">
                <a:solidFill>
                  <a:srgbClr val="504C49"/>
                </a:solidFill>
                <a:latin typeface="Source Serif Pro" pitchFamily="34" charset="0"/>
                <a:ea typeface="Source Serif Pro" pitchFamily="34" charset="-122"/>
              </a:rPr>
              <a:t>. З </a:t>
            </a:r>
            <a:r>
              <a:rPr lang="ru-RU" sz="2400" dirty="0" err="1">
                <a:solidFill>
                  <a:srgbClr val="504C49"/>
                </a:solidFill>
                <a:latin typeface="Source Serif Pro" pitchFamily="34" charset="0"/>
                <a:ea typeface="Source Serif Pro" pitchFamily="34" charset="-122"/>
              </a:rPr>
              <a:t>його</a:t>
            </a:r>
            <a:r>
              <a:rPr lang="ru-RU" sz="2400" dirty="0">
                <a:solidFill>
                  <a:srgbClr val="504C49"/>
                </a:solidFill>
                <a:latin typeface="Source Serif Pro" pitchFamily="34" charset="0"/>
                <a:ea typeface="Source Serif Pro" pitchFamily="34" charset="-122"/>
              </a:rPr>
              <a:t> </a:t>
            </a:r>
            <a:r>
              <a:rPr lang="ru-RU" sz="2400" dirty="0" err="1">
                <a:solidFill>
                  <a:srgbClr val="504C49"/>
                </a:solidFill>
                <a:latin typeface="Source Serif Pro" pitchFamily="34" charset="0"/>
                <a:ea typeface="Source Serif Pro" pitchFamily="34" charset="-122"/>
              </a:rPr>
              <a:t>допомогою</a:t>
            </a:r>
            <a:r>
              <a:rPr lang="ru-RU" sz="2400" dirty="0">
                <a:solidFill>
                  <a:srgbClr val="504C49"/>
                </a:solidFill>
                <a:latin typeface="Source Serif Pro" pitchFamily="34" charset="0"/>
                <a:ea typeface="Source Serif Pro" pitchFamily="34" charset="-122"/>
              </a:rPr>
              <a:t> </a:t>
            </a:r>
            <a:r>
              <a:rPr lang="ru-RU" sz="2400" dirty="0" err="1">
                <a:solidFill>
                  <a:srgbClr val="504C49"/>
                </a:solidFill>
                <a:latin typeface="Source Serif Pro" pitchFamily="34" charset="0"/>
                <a:ea typeface="Source Serif Pro" pitchFamily="34" charset="-122"/>
              </a:rPr>
              <a:t>працівники</a:t>
            </a:r>
            <a:r>
              <a:rPr lang="ru-RU" sz="2400" dirty="0">
                <a:solidFill>
                  <a:srgbClr val="504C49"/>
                </a:solidFill>
                <a:latin typeface="Source Serif Pro" pitchFamily="34" charset="0"/>
                <a:ea typeface="Source Serif Pro" pitchFamily="34" charset="-122"/>
              </a:rPr>
              <a:t> </a:t>
            </a:r>
            <a:r>
              <a:rPr lang="ru-RU" sz="2400" dirty="0" err="1">
                <a:solidFill>
                  <a:srgbClr val="504C49"/>
                </a:solidFill>
                <a:latin typeface="Source Serif Pro" pitchFamily="34" charset="0"/>
                <a:ea typeface="Source Serif Pro" pitchFamily="34" charset="-122"/>
              </a:rPr>
              <a:t>можуть</a:t>
            </a:r>
            <a:r>
              <a:rPr lang="ru-RU" sz="2400" dirty="0">
                <a:solidFill>
                  <a:srgbClr val="504C49"/>
                </a:solidFill>
                <a:latin typeface="Source Serif Pro" pitchFamily="34" charset="0"/>
                <a:ea typeface="Source Serif Pro" pitchFamily="34" charset="-122"/>
              </a:rPr>
              <a:t> </a:t>
            </a:r>
            <a:r>
              <a:rPr lang="ru-RU" sz="2400" dirty="0" err="1">
                <a:solidFill>
                  <a:srgbClr val="504C49"/>
                </a:solidFill>
                <a:latin typeface="Source Serif Pro" pitchFamily="34" charset="0"/>
                <a:ea typeface="Source Serif Pro" pitchFamily="34" charset="-122"/>
              </a:rPr>
              <a:t>прокачатись</a:t>
            </a:r>
            <a:r>
              <a:rPr lang="ru-RU" sz="2400" dirty="0">
                <a:solidFill>
                  <a:srgbClr val="504C49"/>
                </a:solidFill>
                <a:latin typeface="Source Serif Pro" pitchFamily="34" charset="0"/>
                <a:ea typeface="Source Serif Pro" pitchFamily="34" charset="-122"/>
              </a:rPr>
              <a:t> у </a:t>
            </a:r>
            <a:r>
              <a:rPr lang="ru-RU" sz="2400" dirty="0" err="1">
                <a:solidFill>
                  <a:srgbClr val="504C49"/>
                </a:solidFill>
                <a:latin typeface="Source Serif Pro" pitchFamily="34" charset="0"/>
                <a:ea typeface="Source Serif Pro" pitchFamily="34" charset="-122"/>
              </a:rPr>
              <a:t>комунікаціях</a:t>
            </a:r>
            <a:r>
              <a:rPr lang="ru-RU" sz="2400" dirty="0">
                <a:solidFill>
                  <a:srgbClr val="504C49"/>
                </a:solidFill>
                <a:latin typeface="Source Serif Pro" pitchFamily="34" charset="0"/>
                <a:ea typeface="Source Serif Pro" pitchFamily="34" charset="-122"/>
              </a:rPr>
              <a:t> </a:t>
            </a:r>
            <a:r>
              <a:rPr lang="ru-RU" sz="2400" dirty="0" err="1">
                <a:solidFill>
                  <a:srgbClr val="504C49"/>
                </a:solidFill>
                <a:latin typeface="Source Serif Pro" pitchFamily="34" charset="0"/>
                <a:ea typeface="Source Serif Pro" pitchFamily="34" charset="-122"/>
              </a:rPr>
              <a:t>або</a:t>
            </a:r>
            <a:r>
              <a:rPr lang="ru-RU" sz="2400" dirty="0">
                <a:solidFill>
                  <a:srgbClr val="504C49"/>
                </a:solidFill>
                <a:latin typeface="Source Serif Pro" pitchFamily="34" charset="0"/>
                <a:ea typeface="Source Serif Pro" pitchFamily="34" charset="-122"/>
              </a:rPr>
              <a:t> </a:t>
            </a:r>
            <a:r>
              <a:rPr lang="ru-RU" sz="2400" dirty="0" err="1">
                <a:solidFill>
                  <a:srgbClr val="504C49"/>
                </a:solidFill>
                <a:latin typeface="Source Serif Pro" pitchFamily="34" charset="0"/>
                <a:ea typeface="Source Serif Pro" pitchFamily="34" charset="-122"/>
              </a:rPr>
              <a:t>опанувати</a:t>
            </a:r>
            <a:r>
              <a:rPr lang="ru-RU" sz="2400" dirty="0">
                <a:solidFill>
                  <a:srgbClr val="504C49"/>
                </a:solidFill>
                <a:latin typeface="Source Serif Pro" pitchFamily="34" charset="0"/>
                <a:ea typeface="Source Serif Pro" pitchFamily="34" charset="-122"/>
              </a:rPr>
              <a:t> </a:t>
            </a:r>
            <a:r>
              <a:rPr lang="ru-RU" sz="2400" dirty="0" err="1">
                <a:solidFill>
                  <a:srgbClr val="504C49"/>
                </a:solidFill>
                <a:latin typeface="Source Serif Pro" pitchFamily="34" charset="0"/>
                <a:ea typeface="Source Serif Pro" pitchFamily="34" charset="-122"/>
              </a:rPr>
              <a:t>нову</a:t>
            </a:r>
            <a:r>
              <a:rPr lang="ru-RU" sz="2400" dirty="0">
                <a:solidFill>
                  <a:srgbClr val="504C49"/>
                </a:solidFill>
                <a:latin typeface="Source Serif Pro" pitchFamily="34" charset="0"/>
                <a:ea typeface="Source Serif Pro" pitchFamily="34" charset="-122"/>
              </a:rPr>
              <a:t> </a:t>
            </a:r>
            <a:r>
              <a:rPr lang="ru-RU" sz="2400" dirty="0" err="1">
                <a:solidFill>
                  <a:srgbClr val="504C49"/>
                </a:solidFill>
                <a:latin typeface="Source Serif Pro" pitchFamily="34" charset="0"/>
                <a:ea typeface="Source Serif Pro" pitchFamily="34" charset="-122"/>
              </a:rPr>
              <a:t>страву</a:t>
            </a:r>
            <a:r>
              <a:rPr lang="ru-RU" sz="2400" dirty="0">
                <a:solidFill>
                  <a:srgbClr val="504C49"/>
                </a:solidFill>
                <a:latin typeface="Source Serif Pro" pitchFamily="34" charset="0"/>
                <a:ea typeface="Source Serif Pro" pitchFamily="34" charset="-122"/>
              </a:rPr>
              <a:t>.</a:t>
            </a:r>
          </a:p>
          <a:p>
            <a:pPr algn="just"/>
            <a:r>
              <a:rPr lang="ru-RU" sz="2400" dirty="0" err="1">
                <a:solidFill>
                  <a:srgbClr val="504C49"/>
                </a:solidFill>
                <a:latin typeface="Source Serif Pro" pitchFamily="34" charset="0"/>
                <a:ea typeface="Source Serif Pro" pitchFamily="34" charset="-122"/>
              </a:rPr>
              <a:t>Компанія</a:t>
            </a:r>
            <a:r>
              <a:rPr lang="ru-RU" sz="2400" dirty="0">
                <a:solidFill>
                  <a:srgbClr val="504C49"/>
                </a:solidFill>
                <a:latin typeface="Source Serif Pro" pitchFamily="34" charset="0"/>
                <a:ea typeface="Source Serif Pro" pitchFamily="34" charset="-122"/>
              </a:rPr>
              <a:t> </a:t>
            </a:r>
            <a:r>
              <a:rPr lang="ru-RU" sz="2400" dirty="0" err="1">
                <a:solidFill>
                  <a:srgbClr val="504C49"/>
                </a:solidFill>
                <a:latin typeface="Source Serif Pro" pitchFamily="34" charset="0"/>
                <a:ea typeface="Source Serif Pro" pitchFamily="34" charset="-122"/>
              </a:rPr>
              <a:t>відстежує</a:t>
            </a:r>
            <a:r>
              <a:rPr lang="ru-RU" sz="2400" dirty="0">
                <a:solidFill>
                  <a:srgbClr val="504C49"/>
                </a:solidFill>
                <a:latin typeface="Source Serif Pro" pitchFamily="34" charset="0"/>
                <a:ea typeface="Source Serif Pro" pitchFamily="34" charset="-122"/>
              </a:rPr>
              <a:t>, </a:t>
            </a:r>
            <a:r>
              <a:rPr lang="ru-RU" sz="2400" dirty="0" err="1">
                <a:solidFill>
                  <a:srgbClr val="504C49"/>
                </a:solidFill>
                <a:latin typeface="Source Serif Pro" pitchFamily="34" charset="0"/>
                <a:ea typeface="Source Serif Pro" pitchFamily="34" charset="-122"/>
              </a:rPr>
              <a:t>який</a:t>
            </a:r>
            <a:r>
              <a:rPr lang="ru-RU" sz="2400" dirty="0">
                <a:solidFill>
                  <a:srgbClr val="504C49"/>
                </a:solidFill>
                <a:latin typeface="Source Serif Pro" pitchFamily="34" charset="0"/>
                <a:ea typeface="Source Serif Pro" pitchFamily="34" charset="-122"/>
              </a:rPr>
              <a:t> </a:t>
            </a:r>
            <a:r>
              <a:rPr lang="ru-RU" sz="2400" dirty="0" err="1">
                <a:solidFill>
                  <a:srgbClr val="504C49"/>
                </a:solidFill>
                <a:latin typeface="Source Serif Pro" pitchFamily="34" charset="0"/>
                <a:ea typeface="Source Serif Pro" pitchFamily="34" charset="-122"/>
              </a:rPr>
              <a:t>відсоток</a:t>
            </a:r>
            <a:r>
              <a:rPr lang="ru-RU" sz="2400" dirty="0">
                <a:solidFill>
                  <a:srgbClr val="504C49"/>
                </a:solidFill>
                <a:latin typeface="Source Serif Pro" pitchFamily="34" charset="0"/>
                <a:ea typeface="Source Serif Pro" pitchFamily="34" charset="-122"/>
              </a:rPr>
              <a:t> </a:t>
            </a:r>
            <a:r>
              <a:rPr lang="ru-RU" sz="2400" dirty="0" err="1">
                <a:solidFill>
                  <a:srgbClr val="504C49"/>
                </a:solidFill>
                <a:latin typeface="Source Serif Pro" pitchFamily="34" charset="0"/>
                <a:ea typeface="Source Serif Pro" pitchFamily="34" charset="-122"/>
              </a:rPr>
              <a:t>працівників</a:t>
            </a:r>
            <a:r>
              <a:rPr lang="ru-RU" sz="2400" dirty="0">
                <a:solidFill>
                  <a:srgbClr val="504C49"/>
                </a:solidFill>
                <a:latin typeface="Source Serif Pro" pitchFamily="34" charset="0"/>
                <a:ea typeface="Source Serif Pro" pitchFamily="34" charset="-122"/>
              </a:rPr>
              <a:t> проходить </a:t>
            </a:r>
            <a:r>
              <a:rPr lang="ru-RU" sz="2400" dirty="0" err="1">
                <a:solidFill>
                  <a:srgbClr val="504C49"/>
                </a:solidFill>
                <a:latin typeface="Source Serif Pro" pitchFamily="34" charset="0"/>
                <a:ea typeface="Source Serif Pro" pitchFamily="34" charset="-122"/>
              </a:rPr>
              <a:t>сертифікацію</a:t>
            </a:r>
            <a:r>
              <a:rPr lang="ru-RU" sz="2400" dirty="0">
                <a:solidFill>
                  <a:srgbClr val="504C49"/>
                </a:solidFill>
                <a:latin typeface="Source Serif Pro" pitchFamily="34" charset="0"/>
                <a:ea typeface="Source Serif Pro" pitchFamily="34" charset="-122"/>
              </a:rPr>
              <a:t> у рамках </a:t>
            </a:r>
            <a:r>
              <a:rPr lang="ru-RU" sz="2400" dirty="0" err="1">
                <a:solidFill>
                  <a:srgbClr val="504C49"/>
                </a:solidFill>
                <a:latin typeface="Source Serif Pro" pitchFamily="34" charset="0"/>
                <a:ea typeface="Source Serif Pro" pitchFamily="34" charset="-122"/>
              </a:rPr>
              <a:t>навчальної</a:t>
            </a:r>
            <a:r>
              <a:rPr lang="ru-RU" sz="2400" dirty="0">
                <a:solidFill>
                  <a:srgbClr val="504C49"/>
                </a:solidFill>
                <a:latin typeface="Source Serif Pro" pitchFamily="34" charset="0"/>
                <a:ea typeface="Source Serif Pro" pitchFamily="34" charset="-122"/>
              </a:rPr>
              <a:t> </a:t>
            </a:r>
            <a:r>
              <a:rPr lang="ru-RU" sz="2400" dirty="0" err="1">
                <a:solidFill>
                  <a:srgbClr val="504C49"/>
                </a:solidFill>
                <a:latin typeface="Source Serif Pro" pitchFamily="34" charset="0"/>
                <a:ea typeface="Source Serif Pro" pitchFamily="34" charset="-122"/>
              </a:rPr>
              <a:t>програми</a:t>
            </a:r>
            <a:r>
              <a:rPr lang="ru-RU" sz="2400" dirty="0">
                <a:solidFill>
                  <a:srgbClr val="504C49"/>
                </a:solidFill>
                <a:latin typeface="Source Serif Pro" pitchFamily="34" charset="0"/>
                <a:ea typeface="Source Serif Pro" pitchFamily="34" charset="-122"/>
              </a:rPr>
              <a:t>. І за перший </a:t>
            </a:r>
            <a:r>
              <a:rPr lang="ru-RU" sz="2400" dirty="0" err="1">
                <a:solidFill>
                  <a:srgbClr val="504C49"/>
                </a:solidFill>
                <a:latin typeface="Source Serif Pro" pitchFamily="34" charset="0"/>
                <a:ea typeface="Source Serif Pro" pitchFamily="34" charset="-122"/>
              </a:rPr>
              <a:t>місяць</a:t>
            </a:r>
            <a:r>
              <a:rPr lang="ru-RU" sz="2400" dirty="0">
                <a:solidFill>
                  <a:srgbClr val="504C49"/>
                </a:solidFill>
                <a:latin typeface="Source Serif Pro" pitchFamily="34" charset="0"/>
                <a:ea typeface="Source Serif Pro" pitchFamily="34" charset="-122"/>
              </a:rPr>
              <a:t> </a:t>
            </a:r>
            <a:r>
              <a:rPr lang="ru-RU" sz="2400" dirty="0" err="1">
                <a:solidFill>
                  <a:srgbClr val="504C49"/>
                </a:solidFill>
                <a:latin typeface="Source Serif Pro" pitchFamily="34" charset="0"/>
                <a:ea typeface="Source Serif Pro" pitchFamily="34" charset="-122"/>
              </a:rPr>
              <a:t>застосування</a:t>
            </a:r>
            <a:r>
              <a:rPr lang="ru-RU" sz="2400" dirty="0">
                <a:solidFill>
                  <a:srgbClr val="504C49"/>
                </a:solidFill>
                <a:latin typeface="Source Serif Pro" pitchFamily="34" charset="0"/>
                <a:ea typeface="Source Serif Pro" pitchFamily="34" charset="-122"/>
              </a:rPr>
              <a:t> </a:t>
            </a:r>
            <a:r>
              <a:rPr lang="lt-LT" sz="2400" dirty="0">
                <a:solidFill>
                  <a:srgbClr val="504C49"/>
                </a:solidFill>
                <a:latin typeface="Source Serif Pro" pitchFamily="34" charset="0"/>
                <a:ea typeface="Source Serif Pro" pitchFamily="34" charset="-122"/>
              </a:rPr>
              <a:t>VR </a:t>
            </a:r>
            <a:r>
              <a:rPr lang="ru-RU" sz="2400" dirty="0" err="1">
                <a:solidFill>
                  <a:srgbClr val="504C49"/>
                </a:solidFill>
                <a:latin typeface="Source Serif Pro" pitchFamily="34" charset="0"/>
                <a:ea typeface="Source Serif Pro" pitchFamily="34" charset="-122"/>
              </a:rPr>
              <a:t>цей</a:t>
            </a:r>
            <a:r>
              <a:rPr lang="ru-RU" sz="2400" dirty="0">
                <a:solidFill>
                  <a:srgbClr val="504C49"/>
                </a:solidFill>
                <a:latin typeface="Source Serif Pro" pitchFamily="34" charset="0"/>
                <a:ea typeface="Source Serif Pro" pitchFamily="34" charset="-122"/>
              </a:rPr>
              <a:t> </a:t>
            </a:r>
            <a:r>
              <a:rPr lang="ru-RU" sz="2400" dirty="0" err="1">
                <a:solidFill>
                  <a:srgbClr val="504C49"/>
                </a:solidFill>
                <a:latin typeface="Source Serif Pro" pitchFamily="34" charset="0"/>
                <a:ea typeface="Source Serif Pro" pitchFamily="34" charset="-122"/>
              </a:rPr>
              <a:t>показник</a:t>
            </a:r>
            <a:r>
              <a:rPr lang="ru-RU" sz="2400" dirty="0">
                <a:solidFill>
                  <a:srgbClr val="504C49"/>
                </a:solidFill>
                <a:latin typeface="Source Serif Pro" pitchFamily="34" charset="0"/>
                <a:ea typeface="Source Serif Pro" pitchFamily="34" charset="-122"/>
              </a:rPr>
              <a:t> збільшився з 50 до 77%.</a:t>
            </a:r>
          </a:p>
          <a:p>
            <a:pPr algn="just"/>
            <a:r>
              <a:rPr lang="ru-RU" sz="2400" dirty="0" err="1">
                <a:solidFill>
                  <a:srgbClr val="504C49"/>
                </a:solidFill>
                <a:latin typeface="Source Serif Pro" pitchFamily="34" charset="0"/>
                <a:ea typeface="Source Serif Pro" pitchFamily="34" charset="-122"/>
              </a:rPr>
              <a:t>Технологію</a:t>
            </a:r>
            <a:r>
              <a:rPr lang="ru-RU" sz="2400" dirty="0">
                <a:solidFill>
                  <a:srgbClr val="504C49"/>
                </a:solidFill>
                <a:latin typeface="Source Serif Pro" pitchFamily="34" charset="0"/>
                <a:ea typeface="Source Serif Pro" pitchFamily="34" charset="-122"/>
              </a:rPr>
              <a:t> </a:t>
            </a:r>
            <a:r>
              <a:rPr lang="ru-RU" sz="2400" dirty="0" err="1">
                <a:solidFill>
                  <a:srgbClr val="504C49"/>
                </a:solidFill>
                <a:latin typeface="Source Serif Pro" pitchFamily="34" charset="0"/>
                <a:ea typeface="Source Serif Pro" pitchFamily="34" charset="-122"/>
              </a:rPr>
              <a:t>віртуальної</a:t>
            </a:r>
            <a:r>
              <a:rPr lang="ru-RU" sz="2400" dirty="0">
                <a:solidFill>
                  <a:srgbClr val="504C49"/>
                </a:solidFill>
                <a:latin typeface="Source Serif Pro" pitchFamily="34" charset="0"/>
                <a:ea typeface="Source Serif Pro" pitchFamily="34" charset="-122"/>
              </a:rPr>
              <a:t> </a:t>
            </a:r>
            <a:r>
              <a:rPr lang="ru-RU" sz="2400" dirty="0" err="1">
                <a:solidFill>
                  <a:srgbClr val="504C49"/>
                </a:solidFill>
                <a:latin typeface="Source Serif Pro" pitchFamily="34" charset="0"/>
                <a:ea typeface="Source Serif Pro" pitchFamily="34" charset="-122"/>
              </a:rPr>
              <a:t>реальності</a:t>
            </a:r>
            <a:r>
              <a:rPr lang="ru-RU" sz="2400" dirty="0">
                <a:solidFill>
                  <a:srgbClr val="504C49"/>
                </a:solidFill>
                <a:latin typeface="Source Serif Pro" pitchFamily="34" charset="0"/>
                <a:ea typeface="Source Serif Pro" pitchFamily="34" charset="-122"/>
              </a:rPr>
              <a:t> також </a:t>
            </a:r>
            <a:r>
              <a:rPr lang="ru-RU" sz="2400" dirty="0" err="1">
                <a:solidFill>
                  <a:srgbClr val="504C49"/>
                </a:solidFill>
                <a:latin typeface="Source Serif Pro" pitchFamily="34" charset="0"/>
                <a:ea typeface="Source Serif Pro" pitchFamily="34" charset="-122"/>
              </a:rPr>
              <a:t>використовують</a:t>
            </a:r>
            <a:r>
              <a:rPr lang="ru-RU" sz="2400" dirty="0">
                <a:solidFill>
                  <a:srgbClr val="504C49"/>
                </a:solidFill>
                <a:latin typeface="Source Serif Pro" pitchFamily="34" charset="0"/>
                <a:ea typeface="Source Serif Pro" pitchFamily="34" charset="-122"/>
              </a:rPr>
              <a:t> у </a:t>
            </a:r>
            <a:r>
              <a:rPr lang="ru-RU" sz="2400" dirty="0" err="1">
                <a:solidFill>
                  <a:srgbClr val="504C49"/>
                </a:solidFill>
                <a:latin typeface="Source Serif Pro" pitchFamily="34" charset="0"/>
                <a:ea typeface="Source Serif Pro" pitchFamily="34" charset="-122"/>
              </a:rPr>
              <a:t>концерні</a:t>
            </a:r>
            <a:r>
              <a:rPr lang="ru-RU" sz="2400" dirty="0">
                <a:solidFill>
                  <a:srgbClr val="504C49"/>
                </a:solidFill>
                <a:latin typeface="Source Serif Pro" pitchFamily="34" charset="0"/>
                <a:ea typeface="Source Serif Pro" pitchFamily="34" charset="-122"/>
              </a:rPr>
              <a:t> </a:t>
            </a:r>
            <a:r>
              <a:rPr lang="lt-LT" sz="2400" dirty="0">
                <a:solidFill>
                  <a:srgbClr val="504C49"/>
                </a:solidFill>
                <a:latin typeface="Source Serif Pro" pitchFamily="34" charset="0"/>
                <a:ea typeface="Source Serif Pro" pitchFamily="34" charset="-122"/>
              </a:rPr>
              <a:t>Siemens AG. </a:t>
            </a:r>
            <a:r>
              <a:rPr lang="ru-RU" sz="2400" dirty="0">
                <a:solidFill>
                  <a:srgbClr val="504C49"/>
                </a:solidFill>
                <a:latin typeface="Source Serif Pro" pitchFamily="34" charset="0"/>
                <a:ea typeface="Source Serif Pro" pitchFamily="34" charset="-122"/>
              </a:rPr>
              <a:t>Вона </a:t>
            </a:r>
            <a:r>
              <a:rPr lang="ru-RU" sz="2400" dirty="0" err="1">
                <a:solidFill>
                  <a:srgbClr val="504C49"/>
                </a:solidFill>
                <a:latin typeface="Source Serif Pro" pitchFamily="34" charset="0"/>
                <a:ea typeface="Source Serif Pro" pitchFamily="34" charset="-122"/>
              </a:rPr>
              <a:t>дозволяє</a:t>
            </a:r>
            <a:r>
              <a:rPr lang="ru-RU" sz="2400" dirty="0">
                <a:solidFill>
                  <a:srgbClr val="504C49"/>
                </a:solidFill>
                <a:latin typeface="Source Serif Pro" pitchFamily="34" charset="0"/>
                <a:ea typeface="Source Serif Pro" pitchFamily="34" charset="-122"/>
              </a:rPr>
              <a:t> </a:t>
            </a:r>
            <a:r>
              <a:rPr lang="ru-RU" sz="2400" dirty="0" err="1">
                <a:solidFill>
                  <a:srgbClr val="504C49"/>
                </a:solidFill>
                <a:latin typeface="Source Serif Pro" pitchFamily="34" charset="0"/>
                <a:ea typeface="Source Serif Pro" pitchFamily="34" charset="-122"/>
              </a:rPr>
              <a:t>імітувати</a:t>
            </a:r>
            <a:r>
              <a:rPr lang="ru-RU" sz="2400" dirty="0">
                <a:solidFill>
                  <a:srgbClr val="504C49"/>
                </a:solidFill>
                <a:latin typeface="Source Serif Pro" pitchFamily="34" charset="0"/>
                <a:ea typeface="Source Serif Pro" pitchFamily="34" charset="-122"/>
              </a:rPr>
              <a:t> роботу на </a:t>
            </a:r>
            <a:r>
              <a:rPr lang="ru-RU" sz="2400" dirty="0" err="1">
                <a:solidFill>
                  <a:srgbClr val="504C49"/>
                </a:solidFill>
                <a:latin typeface="Source Serif Pro" pitchFamily="34" charset="0"/>
                <a:ea typeface="Source Serif Pro" pitchFamily="34" charset="-122"/>
              </a:rPr>
              <a:t>газових</a:t>
            </a:r>
            <a:r>
              <a:rPr lang="ru-RU" sz="2400" dirty="0">
                <a:solidFill>
                  <a:srgbClr val="504C49"/>
                </a:solidFill>
                <a:latin typeface="Source Serif Pro" pitchFamily="34" charset="0"/>
                <a:ea typeface="Source Serif Pro" pitchFamily="34" charset="-122"/>
              </a:rPr>
              <a:t> та </a:t>
            </a:r>
            <a:r>
              <a:rPr lang="ru-RU" sz="2400" dirty="0" err="1">
                <a:solidFill>
                  <a:srgbClr val="504C49"/>
                </a:solidFill>
                <a:latin typeface="Source Serif Pro" pitchFamily="34" charset="0"/>
                <a:ea typeface="Source Serif Pro" pitchFamily="34" charset="-122"/>
              </a:rPr>
              <a:t>нафтових</a:t>
            </a:r>
            <a:r>
              <a:rPr lang="ru-RU" sz="2400" dirty="0">
                <a:solidFill>
                  <a:srgbClr val="504C49"/>
                </a:solidFill>
                <a:latin typeface="Source Serif Pro" pitchFamily="34" charset="0"/>
                <a:ea typeface="Source Serif Pro" pitchFamily="34" charset="-122"/>
              </a:rPr>
              <a:t> вежах. </a:t>
            </a:r>
            <a:r>
              <a:rPr lang="ru-RU" sz="2400" dirty="0" err="1">
                <a:solidFill>
                  <a:srgbClr val="504C49"/>
                </a:solidFill>
                <a:latin typeface="Source Serif Pro" pitchFamily="34" charset="0"/>
                <a:ea typeface="Source Serif Pro" pitchFamily="34" charset="-122"/>
              </a:rPr>
              <a:t>Завдяки</a:t>
            </a:r>
            <a:r>
              <a:rPr lang="ru-RU" sz="2400" dirty="0">
                <a:solidFill>
                  <a:srgbClr val="504C49"/>
                </a:solidFill>
                <a:latin typeface="Source Serif Pro" pitchFamily="34" charset="0"/>
                <a:ea typeface="Source Serif Pro" pitchFamily="34" charset="-122"/>
              </a:rPr>
              <a:t> </a:t>
            </a:r>
            <a:r>
              <a:rPr lang="ru-RU" sz="2400" dirty="0" err="1">
                <a:solidFill>
                  <a:srgbClr val="504C49"/>
                </a:solidFill>
                <a:latin typeface="Source Serif Pro" pitchFamily="34" charset="0"/>
                <a:ea typeface="Source Serif Pro" pitchFamily="34" charset="-122"/>
              </a:rPr>
              <a:t>цьому</a:t>
            </a:r>
            <a:r>
              <a:rPr lang="ru-RU" sz="2400" dirty="0">
                <a:solidFill>
                  <a:srgbClr val="504C49"/>
                </a:solidFill>
                <a:latin typeface="Source Serif Pro" pitchFamily="34" charset="0"/>
                <a:ea typeface="Source Serif Pro" pitchFamily="34" charset="-122"/>
              </a:rPr>
              <a:t> </a:t>
            </a:r>
            <a:r>
              <a:rPr lang="ru-RU" sz="2400" dirty="0" err="1">
                <a:solidFill>
                  <a:srgbClr val="504C49"/>
                </a:solidFill>
                <a:latin typeface="Source Serif Pro" pitchFamily="34" charset="0"/>
                <a:ea typeface="Source Serif Pro" pitchFamily="34" charset="-122"/>
              </a:rPr>
              <a:t>нові</a:t>
            </a:r>
            <a:r>
              <a:rPr lang="ru-RU" sz="2400" dirty="0">
                <a:solidFill>
                  <a:srgbClr val="504C49"/>
                </a:solidFill>
                <a:latin typeface="Source Serif Pro" pitchFamily="34" charset="0"/>
                <a:ea typeface="Source Serif Pro" pitchFamily="34" charset="-122"/>
              </a:rPr>
              <a:t> </a:t>
            </a:r>
            <a:r>
              <a:rPr lang="ru-RU" sz="2400" dirty="0" err="1">
                <a:solidFill>
                  <a:srgbClr val="504C49"/>
                </a:solidFill>
                <a:latin typeface="Source Serif Pro" pitchFamily="34" charset="0"/>
                <a:ea typeface="Source Serif Pro" pitchFamily="34" charset="-122"/>
              </a:rPr>
              <a:t>працівники</a:t>
            </a:r>
            <a:r>
              <a:rPr lang="ru-RU" sz="2400" dirty="0">
                <a:solidFill>
                  <a:srgbClr val="504C49"/>
                </a:solidFill>
                <a:latin typeface="Source Serif Pro" pitchFamily="34" charset="0"/>
                <a:ea typeface="Source Serif Pro" pitchFamily="34" charset="-122"/>
              </a:rPr>
              <a:t> </a:t>
            </a:r>
            <a:r>
              <a:rPr lang="ru-RU" sz="2400" dirty="0" err="1">
                <a:solidFill>
                  <a:srgbClr val="504C49"/>
                </a:solidFill>
                <a:latin typeface="Source Serif Pro" pitchFamily="34" charset="0"/>
                <a:ea typeface="Source Serif Pro" pitchFamily="34" charset="-122"/>
              </a:rPr>
              <a:t>дізнаються</a:t>
            </a:r>
            <a:r>
              <a:rPr lang="ru-RU" sz="2400" dirty="0">
                <a:solidFill>
                  <a:srgbClr val="504C49"/>
                </a:solidFill>
                <a:latin typeface="Source Serif Pro" pitchFamily="34" charset="0"/>
                <a:ea typeface="Source Serif Pro" pitchFamily="34" charset="-122"/>
              </a:rPr>
              <a:t>, </a:t>
            </a:r>
            <a:r>
              <a:rPr lang="ru-RU" sz="2400" dirty="0" err="1">
                <a:solidFill>
                  <a:srgbClr val="504C49"/>
                </a:solidFill>
                <a:latin typeface="Source Serif Pro" pitchFamily="34" charset="0"/>
                <a:ea typeface="Source Serif Pro" pitchFamily="34" charset="-122"/>
              </a:rPr>
              <a:t>які</a:t>
            </a:r>
            <a:r>
              <a:rPr lang="ru-RU" sz="2400" dirty="0">
                <a:solidFill>
                  <a:srgbClr val="504C49"/>
                </a:solidFill>
                <a:latin typeface="Source Serif Pro" pitchFamily="34" charset="0"/>
                <a:ea typeface="Source Serif Pro" pitchFamily="34" charset="-122"/>
              </a:rPr>
              <a:t> </a:t>
            </a:r>
            <a:r>
              <a:rPr lang="ru-RU" sz="2400" dirty="0" err="1">
                <a:solidFill>
                  <a:srgbClr val="504C49"/>
                </a:solidFill>
                <a:latin typeface="Source Serif Pro" pitchFamily="34" charset="0"/>
                <a:ea typeface="Source Serif Pro" pitchFamily="34" charset="-122"/>
              </a:rPr>
              <a:t>дії</a:t>
            </a:r>
            <a:r>
              <a:rPr lang="ru-RU" sz="2400" dirty="0">
                <a:solidFill>
                  <a:srgbClr val="504C49"/>
                </a:solidFill>
                <a:latin typeface="Source Serif Pro" pitchFamily="34" charset="0"/>
                <a:ea typeface="Source Serif Pro" pitchFamily="34" charset="-122"/>
              </a:rPr>
              <a:t> </a:t>
            </a:r>
            <a:r>
              <a:rPr lang="ru-RU" sz="2400" dirty="0" err="1">
                <a:solidFill>
                  <a:srgbClr val="504C49"/>
                </a:solidFill>
                <a:latin typeface="Source Serif Pro" pitchFamily="34" charset="0"/>
                <a:ea typeface="Source Serif Pro" pitchFamily="34" charset="-122"/>
              </a:rPr>
              <a:t>можуть</a:t>
            </a:r>
            <a:r>
              <a:rPr lang="ru-RU" sz="2400" dirty="0">
                <a:solidFill>
                  <a:srgbClr val="504C49"/>
                </a:solidFill>
                <a:latin typeface="Source Serif Pro" pitchFamily="34" charset="0"/>
                <a:ea typeface="Source Serif Pro" pitchFamily="34" charset="-122"/>
              </a:rPr>
              <a:t> </a:t>
            </a:r>
            <a:r>
              <a:rPr lang="ru-RU" sz="2400" dirty="0" err="1">
                <a:solidFill>
                  <a:srgbClr val="504C49"/>
                </a:solidFill>
                <a:latin typeface="Source Serif Pro" pitchFamily="34" charset="0"/>
                <a:ea typeface="Source Serif Pro" pitchFamily="34" charset="-122"/>
              </a:rPr>
              <a:t>призвести</a:t>
            </a:r>
            <a:r>
              <a:rPr lang="ru-RU" sz="2400" dirty="0">
                <a:solidFill>
                  <a:srgbClr val="504C49"/>
                </a:solidFill>
                <a:latin typeface="Source Serif Pro" pitchFamily="34" charset="0"/>
                <a:ea typeface="Source Serif Pro" pitchFamily="34" charset="-122"/>
              </a:rPr>
              <a:t> до </a:t>
            </a:r>
            <a:r>
              <a:rPr lang="ru-RU" sz="2400" dirty="0" err="1">
                <a:solidFill>
                  <a:srgbClr val="504C49"/>
                </a:solidFill>
                <a:latin typeface="Source Serif Pro" pitchFamily="34" charset="0"/>
                <a:ea typeface="Source Serif Pro" pitchFamily="34" charset="-122"/>
              </a:rPr>
              <a:t>катастрофи</a:t>
            </a:r>
            <a:r>
              <a:rPr lang="ru-RU" sz="2400" dirty="0">
                <a:solidFill>
                  <a:srgbClr val="504C49"/>
                </a:solidFill>
                <a:latin typeface="Source Serif Pro" pitchFamily="34" charset="0"/>
                <a:ea typeface="Source Serif Pro" pitchFamily="34" charset="-122"/>
              </a:rPr>
              <a:t> та </a:t>
            </a:r>
            <a:r>
              <a:rPr lang="ru-RU" sz="2400" dirty="0" err="1">
                <a:solidFill>
                  <a:srgbClr val="504C49"/>
                </a:solidFill>
                <a:latin typeface="Source Serif Pro" pitchFamily="34" charset="0"/>
                <a:ea typeface="Source Serif Pro" pitchFamily="34" charset="-122"/>
              </a:rPr>
              <a:t>що</a:t>
            </a:r>
            <a:r>
              <a:rPr lang="ru-RU" sz="2400" dirty="0">
                <a:solidFill>
                  <a:srgbClr val="504C49"/>
                </a:solidFill>
                <a:latin typeface="Source Serif Pro" pitchFamily="34" charset="0"/>
                <a:ea typeface="Source Serif Pro" pitchFamily="34" charset="-122"/>
              </a:rPr>
              <a:t> </a:t>
            </a:r>
            <a:r>
              <a:rPr lang="ru-RU" sz="2400" dirty="0" err="1">
                <a:solidFill>
                  <a:srgbClr val="504C49"/>
                </a:solidFill>
                <a:latin typeface="Source Serif Pro" pitchFamily="34" charset="0"/>
                <a:ea typeface="Source Serif Pro" pitchFamily="34" charset="-122"/>
              </a:rPr>
              <a:t>робити</a:t>
            </a:r>
            <a:r>
              <a:rPr lang="ru-RU" sz="2400" dirty="0">
                <a:solidFill>
                  <a:srgbClr val="504C49"/>
                </a:solidFill>
                <a:latin typeface="Source Serif Pro" pitchFamily="34" charset="0"/>
                <a:ea typeface="Source Serif Pro" pitchFamily="34" charset="-122"/>
              </a:rPr>
              <a:t> у </a:t>
            </a:r>
            <a:r>
              <a:rPr lang="ru-RU" sz="2400" dirty="0" err="1">
                <a:solidFill>
                  <a:srgbClr val="504C49"/>
                </a:solidFill>
                <a:latin typeface="Source Serif Pro" pitchFamily="34" charset="0"/>
                <a:ea typeface="Source Serif Pro" pitchFamily="34" charset="-122"/>
              </a:rPr>
              <a:t>разі</a:t>
            </a:r>
            <a:r>
              <a:rPr lang="ru-RU" sz="2400" dirty="0">
                <a:solidFill>
                  <a:srgbClr val="504C49"/>
                </a:solidFill>
                <a:latin typeface="Source Serif Pro" pitchFamily="34" charset="0"/>
                <a:ea typeface="Source Serif Pro" pitchFamily="34" charset="-122"/>
              </a:rPr>
              <a:t> </a:t>
            </a:r>
            <a:r>
              <a:rPr lang="ru-RU" sz="2400" dirty="0" err="1">
                <a:solidFill>
                  <a:srgbClr val="504C49"/>
                </a:solidFill>
                <a:latin typeface="Source Serif Pro" pitchFamily="34" charset="0"/>
                <a:ea typeface="Source Serif Pro" pitchFamily="34" charset="-122"/>
              </a:rPr>
              <a:t>помилки</a:t>
            </a:r>
            <a:r>
              <a:rPr lang="ru-RU" sz="2400" dirty="0">
                <a:solidFill>
                  <a:srgbClr val="504C49"/>
                </a:solidFill>
                <a:latin typeface="Source Serif Pro" pitchFamily="34" charset="0"/>
                <a:ea typeface="Source Serif Pro" pitchFamily="34" charset="-122"/>
              </a:rPr>
              <a:t>.</a:t>
            </a:r>
          </a:p>
          <a:p>
            <a:endParaRPr lang="ru-RU" sz="2400" dirty="0">
              <a:solidFill>
                <a:srgbClr val="504C49"/>
              </a:solidFill>
              <a:latin typeface="Source Serif Pro" pitchFamily="34" charset="0"/>
              <a:ea typeface="Source Serif Pro" pitchFamily="34" charset="-122"/>
            </a:endParaRPr>
          </a:p>
        </p:txBody>
      </p:sp>
    </p:spTree>
    <p:extLst>
      <p:ext uri="{BB962C8B-B14F-4D97-AF65-F5344CB8AC3E}">
        <p14:creationId xmlns:p14="http://schemas.microsoft.com/office/powerpoint/2010/main" val="3042696155"/>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Shape 465"/>
        <p:cNvGrpSpPr/>
        <p:nvPr/>
      </p:nvGrpSpPr>
      <p:grpSpPr>
        <a:xfrm>
          <a:off x="0" y="0"/>
          <a:ext cx="0" cy="0"/>
          <a:chOff x="0" y="0"/>
          <a:chExt cx="0" cy="0"/>
        </a:xfrm>
      </p:grpSpPr>
      <p:pic>
        <p:nvPicPr>
          <p:cNvPr id="471" name="Google Shape;471;p30"/>
          <p:cNvPicPr preferRelativeResize="0"/>
          <p:nvPr/>
        </p:nvPicPr>
        <p:blipFill>
          <a:blip r:embed="rId3">
            <a:alphaModFix/>
          </a:blip>
          <a:stretch>
            <a:fillRect/>
          </a:stretch>
        </p:blipFill>
        <p:spPr>
          <a:xfrm>
            <a:off x="-10257720" y="0"/>
            <a:ext cx="15226560" cy="8341920"/>
          </a:xfrm>
          <a:prstGeom prst="parallelogram">
            <a:avLst>
              <a:gd name="adj" fmla="val 64276"/>
            </a:avLst>
          </a:prstGeom>
          <a:noFill/>
          <a:ln>
            <a:noFill/>
          </a:ln>
        </p:spPr>
      </p:pic>
      <p:grpSp>
        <p:nvGrpSpPr>
          <p:cNvPr id="475" name="Google Shape;475;p30"/>
          <p:cNvGrpSpPr/>
          <p:nvPr/>
        </p:nvGrpSpPr>
        <p:grpSpPr>
          <a:xfrm>
            <a:off x="912952" y="1061667"/>
            <a:ext cx="4866790" cy="977669"/>
            <a:chOff x="0" y="-47625"/>
            <a:chExt cx="2008226" cy="403424"/>
          </a:xfrm>
          <a:solidFill>
            <a:srgbClr val="DE92DC"/>
          </a:solidFill>
        </p:grpSpPr>
        <p:sp>
          <p:nvSpPr>
            <p:cNvPr id="476" name="Google Shape;476;p30"/>
            <p:cNvSpPr/>
            <p:nvPr/>
          </p:nvSpPr>
          <p:spPr>
            <a:xfrm>
              <a:off x="0" y="0"/>
              <a:ext cx="2008226" cy="355799"/>
            </a:xfrm>
            <a:custGeom>
              <a:avLst/>
              <a:gdLst/>
              <a:ahLst/>
              <a:cxnLst/>
              <a:rect l="l" t="t" r="r" b="b"/>
              <a:pathLst>
                <a:path w="2008226" h="355799" extrusionOk="0">
                  <a:moveTo>
                    <a:pt x="91628" y="0"/>
                  </a:moveTo>
                  <a:lnTo>
                    <a:pt x="1916598" y="0"/>
                  </a:lnTo>
                  <a:cubicBezTo>
                    <a:pt x="1940899" y="0"/>
                    <a:pt x="1964205" y="9654"/>
                    <a:pt x="1981388" y="26837"/>
                  </a:cubicBezTo>
                  <a:cubicBezTo>
                    <a:pt x="1998572" y="44021"/>
                    <a:pt x="2008226" y="67327"/>
                    <a:pt x="2008226" y="91628"/>
                  </a:cubicBezTo>
                  <a:lnTo>
                    <a:pt x="2008226" y="264171"/>
                  </a:lnTo>
                  <a:cubicBezTo>
                    <a:pt x="2008226" y="288472"/>
                    <a:pt x="1998572" y="311778"/>
                    <a:pt x="1981388" y="328961"/>
                  </a:cubicBezTo>
                  <a:cubicBezTo>
                    <a:pt x="1964205" y="346145"/>
                    <a:pt x="1940899" y="355799"/>
                    <a:pt x="1916598" y="355799"/>
                  </a:cubicBezTo>
                  <a:lnTo>
                    <a:pt x="91628" y="355799"/>
                  </a:lnTo>
                  <a:cubicBezTo>
                    <a:pt x="67327" y="355799"/>
                    <a:pt x="44021" y="346145"/>
                    <a:pt x="26837" y="328961"/>
                  </a:cubicBezTo>
                  <a:cubicBezTo>
                    <a:pt x="9654" y="311778"/>
                    <a:pt x="0" y="288472"/>
                    <a:pt x="0" y="264171"/>
                  </a:cubicBezTo>
                  <a:lnTo>
                    <a:pt x="0" y="91628"/>
                  </a:lnTo>
                  <a:cubicBezTo>
                    <a:pt x="0" y="67327"/>
                    <a:pt x="9654" y="44021"/>
                    <a:pt x="26837" y="26837"/>
                  </a:cubicBezTo>
                  <a:cubicBezTo>
                    <a:pt x="44021" y="9654"/>
                    <a:pt x="67327" y="0"/>
                    <a:pt x="91628" y="0"/>
                  </a:cubicBezTo>
                  <a:close/>
                </a:path>
              </a:pathLst>
            </a:custGeom>
            <a:grpFill/>
            <a:ln>
              <a:noFill/>
            </a:ln>
          </p:spPr>
          <p:txBody>
            <a:bodyPr spcFirstLastPara="1" wrap="square" lIns="73140" tIns="73140" rIns="73140" bIns="73140" anchor="ctr" anchorCtr="0">
              <a:noAutofit/>
            </a:bodyPr>
            <a:lstStyle/>
            <a:p>
              <a:endParaRPr sz="1440"/>
            </a:p>
          </p:txBody>
        </p:sp>
        <p:sp>
          <p:nvSpPr>
            <p:cNvPr id="477" name="Google Shape;477;p30"/>
            <p:cNvSpPr txBox="1"/>
            <p:nvPr/>
          </p:nvSpPr>
          <p:spPr>
            <a:xfrm>
              <a:off x="0" y="-47625"/>
              <a:ext cx="2008226" cy="403424"/>
            </a:xfrm>
            <a:prstGeom prst="rect">
              <a:avLst/>
            </a:prstGeom>
            <a:grpFill/>
            <a:ln>
              <a:noFill/>
            </a:ln>
          </p:spPr>
          <p:txBody>
            <a:bodyPr spcFirstLastPara="1" wrap="square" lIns="49300" tIns="49300" rIns="49300" bIns="49300" anchor="ctr" anchorCtr="0">
              <a:noAutofit/>
            </a:bodyPr>
            <a:lstStyle/>
            <a:p>
              <a:pPr algn="ctr"/>
              <a:r>
                <a:rPr lang="ru-RU" sz="2400" b="1" dirty="0">
                  <a:solidFill>
                    <a:srgbClr val="504C49"/>
                  </a:solidFill>
                  <a:latin typeface="Source Serif Pro" pitchFamily="34" charset="0"/>
                  <a:ea typeface="Source Serif Pro" pitchFamily="34" charset="-122"/>
                </a:rPr>
                <a:t>5 </a:t>
              </a:r>
              <a:r>
                <a:rPr lang="ru-RU" sz="2400" b="1" dirty="0" err="1">
                  <a:solidFill>
                    <a:srgbClr val="504C49"/>
                  </a:solidFill>
                  <a:latin typeface="Source Serif Pro" pitchFamily="34" charset="0"/>
                  <a:ea typeface="Source Serif Pro" pitchFamily="34" charset="-122"/>
                </a:rPr>
                <a:t>трендів</a:t>
              </a:r>
              <a:r>
                <a:rPr lang="ru-RU" sz="2400" b="1" dirty="0">
                  <a:solidFill>
                    <a:srgbClr val="504C49"/>
                  </a:solidFill>
                  <a:latin typeface="Source Serif Pro" pitchFamily="34" charset="0"/>
                  <a:ea typeface="Source Serif Pro" pitchFamily="34" charset="-122"/>
                </a:rPr>
                <a:t> </a:t>
              </a:r>
              <a:r>
                <a:rPr lang="ru-RU" sz="2400" b="1" dirty="0" err="1">
                  <a:solidFill>
                    <a:srgbClr val="504C49"/>
                  </a:solidFill>
                  <a:latin typeface="Source Serif Pro" pitchFamily="34" charset="0"/>
                  <a:ea typeface="Source Serif Pro" pitchFamily="34" charset="-122"/>
                </a:rPr>
                <a:t>онбордингу</a:t>
              </a:r>
              <a:endParaRPr lang="ru-RU" sz="2400" b="1" dirty="0">
                <a:solidFill>
                  <a:srgbClr val="504C49"/>
                </a:solidFill>
                <a:latin typeface="Source Serif Pro" pitchFamily="34" charset="0"/>
                <a:ea typeface="Source Serif Pro" pitchFamily="34" charset="-122"/>
              </a:endParaRPr>
            </a:p>
          </p:txBody>
        </p:sp>
      </p:grpSp>
      <p:grpSp>
        <p:nvGrpSpPr>
          <p:cNvPr id="481" name="Google Shape;481;p30"/>
          <p:cNvGrpSpPr/>
          <p:nvPr/>
        </p:nvGrpSpPr>
        <p:grpSpPr>
          <a:xfrm rot="1948479">
            <a:off x="13574191" y="5602210"/>
            <a:ext cx="1648443" cy="4249557"/>
            <a:chOff x="0" y="-47625"/>
            <a:chExt cx="542697" cy="1399031"/>
          </a:xfrm>
          <a:solidFill>
            <a:srgbClr val="DE92DC"/>
          </a:solidFill>
        </p:grpSpPr>
        <p:sp>
          <p:nvSpPr>
            <p:cNvPr id="482" name="Google Shape;482;p30"/>
            <p:cNvSpPr/>
            <p:nvPr/>
          </p:nvSpPr>
          <p:spPr>
            <a:xfrm>
              <a:off x="0" y="0"/>
              <a:ext cx="542697" cy="1351406"/>
            </a:xfrm>
            <a:custGeom>
              <a:avLst/>
              <a:gdLst/>
              <a:ahLst/>
              <a:cxnLst/>
              <a:rect l="l" t="t" r="r" b="b"/>
              <a:pathLst>
                <a:path w="542697" h="1351406" extrusionOk="0">
                  <a:moveTo>
                    <a:pt x="0" y="0"/>
                  </a:moveTo>
                  <a:lnTo>
                    <a:pt x="542697" y="0"/>
                  </a:lnTo>
                  <a:lnTo>
                    <a:pt x="542697" y="1351406"/>
                  </a:lnTo>
                  <a:lnTo>
                    <a:pt x="0" y="1351406"/>
                  </a:lnTo>
                  <a:close/>
                </a:path>
              </a:pathLst>
            </a:custGeom>
            <a:grpFill/>
            <a:ln>
              <a:noFill/>
            </a:ln>
          </p:spPr>
        </p:sp>
        <p:sp>
          <p:nvSpPr>
            <p:cNvPr id="483" name="Google Shape;483;p30"/>
            <p:cNvSpPr txBox="1"/>
            <p:nvPr/>
          </p:nvSpPr>
          <p:spPr>
            <a:xfrm>
              <a:off x="0" y="-47625"/>
              <a:ext cx="542697" cy="1399031"/>
            </a:xfrm>
            <a:prstGeom prst="rect">
              <a:avLst/>
            </a:prstGeom>
            <a:grpFill/>
            <a:ln>
              <a:noFill/>
            </a:ln>
          </p:spPr>
          <p:txBody>
            <a:bodyPr spcFirstLastPara="1" wrap="square" lIns="40640" tIns="40640" rIns="40640" bIns="40640" anchor="ctr" anchorCtr="0">
              <a:noAutofit/>
            </a:bodyPr>
            <a:lstStyle/>
            <a:p>
              <a:pPr algn="ctr">
                <a:lnSpc>
                  <a:spcPct val="140000"/>
                </a:lnSpc>
              </a:pPr>
              <a:endParaRPr sz="1440">
                <a:solidFill>
                  <a:schemeClr val="dk1"/>
                </a:solidFill>
                <a:latin typeface="Calibri"/>
                <a:ea typeface="Calibri"/>
                <a:cs typeface="Calibri"/>
                <a:sym typeface="Calibri"/>
              </a:endParaRPr>
            </a:p>
          </p:txBody>
        </p:sp>
      </p:grpSp>
      <p:sp>
        <p:nvSpPr>
          <p:cNvPr id="4" name="TextBox 3">
            <a:extLst>
              <a:ext uri="{FF2B5EF4-FFF2-40B4-BE49-F238E27FC236}">
                <a16:creationId xmlns:a16="http://schemas.microsoft.com/office/drawing/2014/main" id="{2843B71E-00A5-6845-EAC2-F61D04F2F1AF}"/>
              </a:ext>
            </a:extLst>
          </p:cNvPr>
          <p:cNvSpPr txBox="1"/>
          <p:nvPr/>
        </p:nvSpPr>
        <p:spPr>
          <a:xfrm>
            <a:off x="5881353" y="242497"/>
            <a:ext cx="8478223" cy="2677656"/>
          </a:xfrm>
          <a:prstGeom prst="rect">
            <a:avLst/>
          </a:prstGeom>
          <a:noFill/>
        </p:spPr>
        <p:txBody>
          <a:bodyPr wrap="square">
            <a:spAutoFit/>
          </a:bodyPr>
          <a:lstStyle/>
          <a:p>
            <a:r>
              <a:rPr lang="ru-RU" sz="2400" b="1" dirty="0">
                <a:solidFill>
                  <a:srgbClr val="504C49"/>
                </a:solidFill>
                <a:latin typeface="Source Serif Pro" pitchFamily="34" charset="0"/>
                <a:ea typeface="Source Serif Pro" pitchFamily="34" charset="-122"/>
              </a:rPr>
              <a:t>#5. </a:t>
            </a:r>
            <a:r>
              <a:rPr lang="ru-RU" sz="2400" b="1" dirty="0" err="1">
                <a:solidFill>
                  <a:srgbClr val="504C49"/>
                </a:solidFill>
                <a:latin typeface="Source Serif Pro" pitchFamily="34" charset="0"/>
                <a:ea typeface="Source Serif Pro" pitchFamily="34" charset="-122"/>
              </a:rPr>
              <a:t>Комунікація</a:t>
            </a:r>
            <a:r>
              <a:rPr lang="ru-RU" sz="2400" b="1" dirty="0">
                <a:solidFill>
                  <a:srgbClr val="504C49"/>
                </a:solidFill>
                <a:latin typeface="Source Serif Pro" pitchFamily="34" charset="0"/>
                <a:ea typeface="Source Serif Pro" pitchFamily="34" charset="-122"/>
              </a:rPr>
              <a:t> з </a:t>
            </a:r>
            <a:r>
              <a:rPr lang="ru-RU" sz="2400" b="1" dirty="0" err="1">
                <a:solidFill>
                  <a:srgbClr val="504C49"/>
                </a:solidFill>
                <a:latin typeface="Source Serif Pro" pitchFamily="34" charset="0"/>
                <a:ea typeface="Source Serif Pro" pitchFamily="34" charset="-122"/>
              </a:rPr>
              <a:t>керівником</a:t>
            </a:r>
            <a:endParaRPr lang="ru-RU" sz="2400" b="1" dirty="0">
              <a:solidFill>
                <a:srgbClr val="504C49"/>
              </a:solidFill>
              <a:latin typeface="Source Serif Pro" pitchFamily="34" charset="0"/>
              <a:ea typeface="Source Serif Pro" pitchFamily="34" charset="-122"/>
            </a:endParaRPr>
          </a:p>
          <a:p>
            <a:pPr algn="just"/>
            <a:r>
              <a:rPr lang="ru-RU" sz="2400" dirty="0" err="1">
                <a:solidFill>
                  <a:srgbClr val="504C49"/>
                </a:solidFill>
                <a:latin typeface="Source Serif Pro" pitchFamily="34" charset="0"/>
                <a:ea typeface="Source Serif Pro" pitchFamily="34" charset="-122"/>
              </a:rPr>
              <a:t>Між</a:t>
            </a:r>
            <a:r>
              <a:rPr lang="ru-RU" sz="2400" dirty="0">
                <a:solidFill>
                  <a:srgbClr val="504C49"/>
                </a:solidFill>
                <a:latin typeface="Source Serif Pro" pitchFamily="34" charset="0"/>
                <a:ea typeface="Source Serif Pro" pitchFamily="34" charset="-122"/>
              </a:rPr>
              <a:t> </a:t>
            </a:r>
            <a:r>
              <a:rPr lang="ru-RU" sz="2400" dirty="0" err="1">
                <a:solidFill>
                  <a:srgbClr val="504C49"/>
                </a:solidFill>
                <a:latin typeface="Source Serif Pro" pitchFamily="34" charset="0"/>
                <a:ea typeface="Source Serif Pro" pitchFamily="34" charset="-122"/>
              </a:rPr>
              <a:t>новачком</a:t>
            </a:r>
            <a:r>
              <a:rPr lang="ru-RU" sz="2400" dirty="0">
                <a:solidFill>
                  <a:srgbClr val="504C49"/>
                </a:solidFill>
                <a:latin typeface="Source Serif Pro" pitchFamily="34" charset="0"/>
                <a:ea typeface="Source Serif Pro" pitchFamily="34" charset="-122"/>
              </a:rPr>
              <a:t> та менеджером </a:t>
            </a:r>
            <a:r>
              <a:rPr lang="ru-RU" sz="2400" dirty="0" err="1">
                <a:solidFill>
                  <a:srgbClr val="504C49"/>
                </a:solidFill>
                <a:latin typeface="Source Serif Pro" pitchFamily="34" charset="0"/>
                <a:ea typeface="Source Serif Pro" pitchFamily="34" charset="-122"/>
              </a:rPr>
              <a:t>важливо</a:t>
            </a:r>
            <a:r>
              <a:rPr lang="ru-RU" sz="2400" dirty="0">
                <a:solidFill>
                  <a:srgbClr val="504C49"/>
                </a:solidFill>
                <a:latin typeface="Source Serif Pro" pitchFamily="34" charset="0"/>
                <a:ea typeface="Source Serif Pro" pitchFamily="34" charset="-122"/>
              </a:rPr>
              <a:t> </a:t>
            </a:r>
            <a:r>
              <a:rPr lang="ru-RU" sz="2400" dirty="0" err="1">
                <a:solidFill>
                  <a:srgbClr val="504C49"/>
                </a:solidFill>
                <a:latin typeface="Source Serif Pro" pitchFamily="34" charset="0"/>
                <a:ea typeface="Source Serif Pro" pitchFamily="34" charset="-122"/>
              </a:rPr>
              <a:t>швидко</a:t>
            </a:r>
            <a:r>
              <a:rPr lang="ru-RU" sz="2400" dirty="0">
                <a:solidFill>
                  <a:srgbClr val="504C49"/>
                </a:solidFill>
                <a:latin typeface="Source Serif Pro" pitchFamily="34" charset="0"/>
                <a:ea typeface="Source Serif Pro" pitchFamily="34" charset="-122"/>
              </a:rPr>
              <a:t> </a:t>
            </a:r>
            <a:r>
              <a:rPr lang="ru-RU" sz="2400" dirty="0" err="1">
                <a:solidFill>
                  <a:srgbClr val="504C49"/>
                </a:solidFill>
                <a:latin typeface="Source Serif Pro" pitchFamily="34" charset="0"/>
                <a:ea typeface="Source Serif Pro" pitchFamily="34" charset="-122"/>
              </a:rPr>
              <a:t>встановити</a:t>
            </a:r>
            <a:r>
              <a:rPr lang="ru-RU" sz="2400" dirty="0">
                <a:solidFill>
                  <a:srgbClr val="504C49"/>
                </a:solidFill>
                <a:latin typeface="Source Serif Pro" pitchFamily="34" charset="0"/>
                <a:ea typeface="Source Serif Pro" pitchFamily="34" charset="-122"/>
              </a:rPr>
              <a:t> контакт. І </a:t>
            </a:r>
            <a:r>
              <a:rPr lang="ru-RU" sz="2400" dirty="0" err="1">
                <a:solidFill>
                  <a:srgbClr val="504C49"/>
                </a:solidFill>
                <a:latin typeface="Source Serif Pro" pitchFamily="34" charset="0"/>
                <a:ea typeface="Source Serif Pro" pitchFamily="34" charset="-122"/>
              </a:rPr>
              <a:t>контролювати</a:t>
            </a:r>
            <a:r>
              <a:rPr lang="ru-RU" sz="2400" dirty="0">
                <a:solidFill>
                  <a:srgbClr val="504C49"/>
                </a:solidFill>
                <a:latin typeface="Source Serif Pro" pitchFamily="34" charset="0"/>
                <a:ea typeface="Source Serif Pro" pitchFamily="34" charset="-122"/>
              </a:rPr>
              <a:t> </a:t>
            </a:r>
            <a:r>
              <a:rPr lang="ru-RU" sz="2400" dirty="0" err="1">
                <a:solidFill>
                  <a:srgbClr val="504C49"/>
                </a:solidFill>
                <a:latin typeface="Source Serif Pro" pitchFamily="34" charset="0"/>
                <a:ea typeface="Source Serif Pro" pitchFamily="34" charset="-122"/>
              </a:rPr>
              <a:t>цей</a:t>
            </a:r>
            <a:r>
              <a:rPr lang="ru-RU" sz="2400" dirty="0">
                <a:solidFill>
                  <a:srgbClr val="504C49"/>
                </a:solidFill>
                <a:latin typeface="Source Serif Pro" pitchFamily="34" charset="0"/>
                <a:ea typeface="Source Serif Pro" pitchFamily="34" charset="-122"/>
              </a:rPr>
              <a:t> </a:t>
            </a:r>
            <a:r>
              <a:rPr lang="ru-RU" sz="2400" dirty="0" err="1">
                <a:solidFill>
                  <a:srgbClr val="504C49"/>
                </a:solidFill>
                <a:latin typeface="Source Serif Pro" pitchFamily="34" charset="0"/>
                <a:ea typeface="Source Serif Pro" pitchFamily="34" charset="-122"/>
              </a:rPr>
              <a:t>процес</a:t>
            </a:r>
            <a:r>
              <a:rPr lang="ru-RU" sz="2400" dirty="0">
                <a:solidFill>
                  <a:srgbClr val="504C49"/>
                </a:solidFill>
                <a:latin typeface="Source Serif Pro" pitchFamily="34" charset="0"/>
                <a:ea typeface="Source Serif Pro" pitchFamily="34" charset="-122"/>
              </a:rPr>
              <a:t> </a:t>
            </a:r>
            <a:r>
              <a:rPr lang="ru-RU" sz="2400" dirty="0" err="1">
                <a:solidFill>
                  <a:srgbClr val="504C49"/>
                </a:solidFill>
                <a:latin typeface="Source Serif Pro" pitchFamily="34" charset="0"/>
                <a:ea typeface="Source Serif Pro" pitchFamily="34" charset="-122"/>
              </a:rPr>
              <a:t>має</a:t>
            </a:r>
            <a:r>
              <a:rPr lang="ru-RU" sz="2400" dirty="0">
                <a:solidFill>
                  <a:srgbClr val="504C49"/>
                </a:solidFill>
                <a:latin typeface="Source Serif Pro" pitchFamily="34" charset="0"/>
                <a:ea typeface="Source Serif Pro" pitchFamily="34" charset="-122"/>
              </a:rPr>
              <a:t> команда з </a:t>
            </a:r>
            <a:r>
              <a:rPr lang="ru-RU" sz="2400" dirty="0" err="1">
                <a:solidFill>
                  <a:srgbClr val="504C49"/>
                </a:solidFill>
                <a:latin typeface="Source Serif Pro" pitchFamily="34" charset="0"/>
                <a:ea typeface="Source Serif Pro" pitchFamily="34" charset="-122"/>
              </a:rPr>
              <a:t>адаптації</a:t>
            </a:r>
            <a:r>
              <a:rPr lang="ru-RU" sz="2400" dirty="0">
                <a:solidFill>
                  <a:srgbClr val="504C49"/>
                </a:solidFill>
                <a:latin typeface="Source Serif Pro" pitchFamily="34" charset="0"/>
                <a:ea typeface="Source Serif Pro" pitchFamily="34" charset="-122"/>
              </a:rPr>
              <a:t>. </a:t>
            </a:r>
            <a:r>
              <a:rPr lang="ru-RU" sz="2400" dirty="0" err="1">
                <a:solidFill>
                  <a:srgbClr val="504C49"/>
                </a:solidFill>
                <a:latin typeface="Source Serif Pro" pitchFamily="34" charset="0"/>
                <a:ea typeface="Source Serif Pro" pitchFamily="34" charset="-122"/>
              </a:rPr>
              <a:t>Потрібно</a:t>
            </a:r>
            <a:r>
              <a:rPr lang="ru-RU" sz="2400" dirty="0">
                <a:solidFill>
                  <a:srgbClr val="504C49"/>
                </a:solidFill>
                <a:latin typeface="Source Serif Pro" pitchFamily="34" charset="0"/>
                <a:ea typeface="Source Serif Pro" pitchFamily="34" charset="-122"/>
              </a:rPr>
              <a:t> </a:t>
            </a:r>
            <a:r>
              <a:rPr lang="ru-RU" sz="2400" dirty="0" err="1">
                <a:solidFill>
                  <a:srgbClr val="504C49"/>
                </a:solidFill>
                <a:latin typeface="Source Serif Pro" pitchFamily="34" charset="0"/>
                <a:ea typeface="Source Serif Pro" pitchFamily="34" charset="-122"/>
              </a:rPr>
              <a:t>відстежувати</a:t>
            </a:r>
            <a:r>
              <a:rPr lang="ru-RU" sz="2400" dirty="0">
                <a:solidFill>
                  <a:srgbClr val="504C49"/>
                </a:solidFill>
                <a:latin typeface="Source Serif Pro" pitchFamily="34" charset="0"/>
                <a:ea typeface="Source Serif Pro" pitchFamily="34" charset="-122"/>
              </a:rPr>
              <a:t>, </a:t>
            </a:r>
            <a:r>
              <a:rPr lang="ru-RU" sz="2400" dirty="0" err="1">
                <a:solidFill>
                  <a:srgbClr val="504C49"/>
                </a:solidFill>
                <a:latin typeface="Source Serif Pro" pitchFamily="34" charset="0"/>
                <a:ea typeface="Source Serif Pro" pitchFamily="34" charset="-122"/>
              </a:rPr>
              <a:t>щоби</a:t>
            </a:r>
            <a:r>
              <a:rPr lang="ru-RU" sz="2400" dirty="0">
                <a:solidFill>
                  <a:srgbClr val="504C49"/>
                </a:solidFill>
                <a:latin typeface="Source Serif Pro" pitchFamily="34" charset="0"/>
                <a:ea typeface="Source Serif Pro" pitchFamily="34" charset="-122"/>
              </a:rPr>
              <a:t> </a:t>
            </a:r>
            <a:r>
              <a:rPr lang="ru-RU" sz="2400" dirty="0" err="1">
                <a:solidFill>
                  <a:srgbClr val="504C49"/>
                </a:solidFill>
                <a:latin typeface="Source Serif Pro" pitchFamily="34" charset="0"/>
                <a:ea typeface="Source Serif Pro" pitchFamily="34" charset="-122"/>
              </a:rPr>
              <a:t>працівник</a:t>
            </a:r>
            <a:r>
              <a:rPr lang="ru-RU" sz="2400" dirty="0">
                <a:solidFill>
                  <a:srgbClr val="504C49"/>
                </a:solidFill>
                <a:latin typeface="Source Serif Pro" pitchFamily="34" charset="0"/>
                <a:ea typeface="Source Serif Pro" pitchFamily="34" charset="-122"/>
              </a:rPr>
              <a:t> не </a:t>
            </a:r>
            <a:r>
              <a:rPr lang="ru-RU" sz="2400" dirty="0" err="1">
                <a:solidFill>
                  <a:srgbClr val="504C49"/>
                </a:solidFill>
                <a:latin typeface="Source Serif Pro" pitchFamily="34" charset="0"/>
                <a:ea typeface="Source Serif Pro" pitchFamily="34" charset="-122"/>
              </a:rPr>
              <a:t>соромився</a:t>
            </a:r>
            <a:r>
              <a:rPr lang="ru-RU" sz="2400" dirty="0">
                <a:solidFill>
                  <a:srgbClr val="504C49"/>
                </a:solidFill>
                <a:latin typeface="Source Serif Pro" pitchFamily="34" charset="0"/>
                <a:ea typeface="Source Serif Pro" pitchFamily="34" charset="-122"/>
              </a:rPr>
              <a:t> </a:t>
            </a:r>
            <a:r>
              <a:rPr lang="ru-RU" sz="2400" dirty="0" err="1">
                <a:solidFill>
                  <a:srgbClr val="504C49"/>
                </a:solidFill>
                <a:latin typeface="Source Serif Pro" pitchFamily="34" charset="0"/>
                <a:ea typeface="Source Serif Pro" pitchFamily="34" charset="-122"/>
              </a:rPr>
              <a:t>ставити</a:t>
            </a:r>
            <a:r>
              <a:rPr lang="ru-RU" sz="2400" dirty="0">
                <a:solidFill>
                  <a:srgbClr val="504C49"/>
                </a:solidFill>
                <a:latin typeface="Source Serif Pro" pitchFamily="34" charset="0"/>
                <a:ea typeface="Source Serif Pro" pitchFamily="34" charset="-122"/>
              </a:rPr>
              <a:t> </a:t>
            </a:r>
            <a:r>
              <a:rPr lang="ru-RU" sz="2400" dirty="0" err="1">
                <a:solidFill>
                  <a:srgbClr val="504C49"/>
                </a:solidFill>
                <a:latin typeface="Source Serif Pro" pitchFamily="34" charset="0"/>
                <a:ea typeface="Source Serif Pro" pitchFamily="34" charset="-122"/>
              </a:rPr>
              <a:t>запитання</a:t>
            </a:r>
            <a:r>
              <a:rPr lang="ru-RU" sz="2400" dirty="0">
                <a:solidFill>
                  <a:srgbClr val="504C49"/>
                </a:solidFill>
                <a:latin typeface="Source Serif Pro" pitchFamily="34" charset="0"/>
                <a:ea typeface="Source Serif Pro" pitchFamily="34" charset="-122"/>
              </a:rPr>
              <a:t>, </a:t>
            </a:r>
            <a:r>
              <a:rPr lang="ru-RU" sz="2400" dirty="0" err="1">
                <a:solidFill>
                  <a:srgbClr val="504C49"/>
                </a:solidFill>
                <a:latin typeface="Source Serif Pro" pitchFamily="34" charset="0"/>
                <a:ea typeface="Source Serif Pro" pitchFamily="34" charset="-122"/>
              </a:rPr>
              <a:t>відповідально</a:t>
            </a:r>
            <a:r>
              <a:rPr lang="ru-RU" sz="2400" dirty="0">
                <a:solidFill>
                  <a:srgbClr val="504C49"/>
                </a:solidFill>
                <a:latin typeface="Source Serif Pro" pitchFamily="34" charset="0"/>
                <a:ea typeface="Source Serif Pro" pitchFamily="34" charset="-122"/>
              </a:rPr>
              <a:t> </a:t>
            </a:r>
            <a:r>
              <a:rPr lang="ru-RU" sz="2400" dirty="0" err="1">
                <a:solidFill>
                  <a:srgbClr val="504C49"/>
                </a:solidFill>
                <a:latin typeface="Source Serif Pro" pitchFamily="34" charset="0"/>
                <a:ea typeface="Source Serif Pro" pitchFamily="34" charset="-122"/>
              </a:rPr>
              <a:t>ставився</a:t>
            </a:r>
            <a:r>
              <a:rPr lang="ru-RU" sz="2400" dirty="0">
                <a:solidFill>
                  <a:srgbClr val="504C49"/>
                </a:solidFill>
                <a:latin typeface="Source Serif Pro" pitchFamily="34" charset="0"/>
                <a:ea typeface="Source Serif Pro" pitchFamily="34" charset="-122"/>
              </a:rPr>
              <a:t> до </a:t>
            </a:r>
            <a:r>
              <a:rPr lang="ru-RU" sz="2400" dirty="0" err="1">
                <a:solidFill>
                  <a:srgbClr val="504C49"/>
                </a:solidFill>
                <a:latin typeface="Source Serif Pro" pitchFamily="34" charset="0"/>
                <a:ea typeface="Source Serif Pro" pitchFamily="34" charset="-122"/>
              </a:rPr>
              <a:t>побажань</a:t>
            </a:r>
            <a:r>
              <a:rPr lang="ru-RU" sz="2400" dirty="0">
                <a:solidFill>
                  <a:srgbClr val="504C49"/>
                </a:solidFill>
                <a:latin typeface="Source Serif Pro" pitchFamily="34" charset="0"/>
                <a:ea typeface="Source Serif Pro" pitchFamily="34" charset="-122"/>
              </a:rPr>
              <a:t> та </a:t>
            </a:r>
            <a:r>
              <a:rPr lang="ru-RU" sz="2400" dirty="0" err="1">
                <a:solidFill>
                  <a:srgbClr val="504C49"/>
                </a:solidFill>
                <a:latin typeface="Source Serif Pro" pitchFamily="34" charset="0"/>
                <a:ea typeface="Source Serif Pro" pitchFamily="34" charset="-122"/>
              </a:rPr>
              <a:t>фідбека</a:t>
            </a:r>
            <a:r>
              <a:rPr lang="ru-RU" sz="2400" dirty="0">
                <a:solidFill>
                  <a:srgbClr val="504C49"/>
                </a:solidFill>
                <a:latin typeface="Source Serif Pro" pitchFamily="34" charset="0"/>
                <a:ea typeface="Source Serif Pro" pitchFamily="34" charset="-122"/>
              </a:rPr>
              <a:t> </a:t>
            </a:r>
            <a:r>
              <a:rPr lang="ru-RU" sz="2400" dirty="0" err="1">
                <a:solidFill>
                  <a:srgbClr val="504C49"/>
                </a:solidFill>
                <a:latin typeface="Source Serif Pro" pitchFamily="34" charset="0"/>
                <a:ea typeface="Source Serif Pro" pitchFamily="34" charset="-122"/>
              </a:rPr>
              <a:t>керівника</a:t>
            </a:r>
            <a:r>
              <a:rPr lang="ru-RU" sz="2400" dirty="0">
                <a:solidFill>
                  <a:srgbClr val="504C49"/>
                </a:solidFill>
                <a:latin typeface="Source Serif Pro" pitchFamily="34" charset="0"/>
                <a:ea typeface="Source Serif Pro" pitchFamily="34" charset="-122"/>
              </a:rPr>
              <a:t>.</a:t>
            </a:r>
          </a:p>
        </p:txBody>
      </p:sp>
      <p:sp>
        <p:nvSpPr>
          <p:cNvPr id="2" name="TextBox 1">
            <a:extLst>
              <a:ext uri="{FF2B5EF4-FFF2-40B4-BE49-F238E27FC236}">
                <a16:creationId xmlns:a16="http://schemas.microsoft.com/office/drawing/2014/main" id="{74D0FE85-78CD-2062-647C-B7A66037584E}"/>
              </a:ext>
            </a:extLst>
          </p:cNvPr>
          <p:cNvSpPr txBox="1"/>
          <p:nvPr/>
        </p:nvSpPr>
        <p:spPr>
          <a:xfrm>
            <a:off x="494253" y="3002499"/>
            <a:ext cx="8478223" cy="3077766"/>
          </a:xfrm>
          <a:prstGeom prst="rect">
            <a:avLst/>
          </a:prstGeom>
          <a:noFill/>
        </p:spPr>
        <p:txBody>
          <a:bodyPr wrap="square">
            <a:spAutoFit/>
          </a:bodyPr>
          <a:lstStyle/>
          <a:p>
            <a:pPr algn="just"/>
            <a:r>
              <a:rPr lang="ru-RU" sz="1500" dirty="0">
                <a:solidFill>
                  <a:srgbClr val="504C49"/>
                </a:solidFill>
                <a:latin typeface="Source Serif Pro" pitchFamily="34" charset="0"/>
                <a:ea typeface="Source Serif Pro" pitchFamily="34" charset="-122"/>
              </a:rPr>
              <a:t>У </a:t>
            </a:r>
            <a:r>
              <a:rPr lang="lt-LT" sz="1500" b="1" dirty="0">
                <a:solidFill>
                  <a:srgbClr val="504C49"/>
                </a:solidFill>
                <a:latin typeface="Source Serif Pro" pitchFamily="34" charset="0"/>
                <a:ea typeface="Source Serif Pro" pitchFamily="34" charset="-122"/>
              </a:rPr>
              <a:t>Twitter</a:t>
            </a:r>
            <a:r>
              <a:rPr lang="lt-LT" sz="1500" dirty="0">
                <a:solidFill>
                  <a:srgbClr val="504C49"/>
                </a:solidFill>
                <a:latin typeface="Source Serif Pro" pitchFamily="34" charset="0"/>
                <a:ea typeface="Source Serif Pro" pitchFamily="34" charset="-122"/>
              </a:rPr>
              <a:t> </a:t>
            </a:r>
            <a:r>
              <a:rPr lang="ru-RU" sz="1500" dirty="0" err="1">
                <a:solidFill>
                  <a:srgbClr val="504C49"/>
                </a:solidFill>
                <a:latin typeface="Source Serif Pro" pitchFamily="34" charset="0"/>
                <a:ea typeface="Source Serif Pro" pitchFamily="34" charset="-122"/>
              </a:rPr>
              <a:t>онбординг</a:t>
            </a:r>
            <a:r>
              <a:rPr lang="ru-RU" sz="1500" dirty="0">
                <a:solidFill>
                  <a:srgbClr val="504C49"/>
                </a:solidFill>
                <a:latin typeface="Source Serif Pro" pitchFamily="34" charset="0"/>
                <a:ea typeface="Source Serif Pro" pitchFamily="34" charset="-122"/>
              </a:rPr>
              <a:t> </a:t>
            </a:r>
            <a:r>
              <a:rPr lang="ru-RU" sz="1500" dirty="0" err="1">
                <a:solidFill>
                  <a:srgbClr val="504C49"/>
                </a:solidFill>
                <a:latin typeface="Source Serif Pro" pitchFamily="34" charset="0"/>
                <a:ea typeface="Source Serif Pro" pitchFamily="34" charset="-122"/>
              </a:rPr>
              <a:t>починається</a:t>
            </a:r>
            <a:r>
              <a:rPr lang="ru-RU" sz="1500" dirty="0">
                <a:solidFill>
                  <a:srgbClr val="504C49"/>
                </a:solidFill>
                <a:latin typeface="Source Serif Pro" pitchFamily="34" charset="0"/>
                <a:ea typeface="Source Serif Pro" pitchFamily="34" charset="-122"/>
              </a:rPr>
              <a:t> </a:t>
            </a:r>
            <a:r>
              <a:rPr lang="ru-RU" sz="1500" dirty="0" err="1">
                <a:solidFill>
                  <a:srgbClr val="504C49"/>
                </a:solidFill>
                <a:latin typeface="Source Serif Pro" pitchFamily="34" charset="0"/>
                <a:ea typeface="Source Serif Pro" pitchFamily="34" charset="-122"/>
              </a:rPr>
              <a:t>ще</a:t>
            </a:r>
            <a:r>
              <a:rPr lang="ru-RU" sz="1500" dirty="0">
                <a:solidFill>
                  <a:srgbClr val="504C49"/>
                </a:solidFill>
                <a:latin typeface="Source Serif Pro" pitchFamily="34" charset="0"/>
                <a:ea typeface="Source Serif Pro" pitchFamily="34" charset="-122"/>
              </a:rPr>
              <a:t> до того, як </a:t>
            </a:r>
            <a:r>
              <a:rPr lang="ru-RU" sz="1500" dirty="0" err="1">
                <a:solidFill>
                  <a:srgbClr val="504C49"/>
                </a:solidFill>
                <a:latin typeface="Source Serif Pro" pitchFamily="34" charset="0"/>
                <a:ea typeface="Source Serif Pro" pitchFamily="34" charset="-122"/>
              </a:rPr>
              <a:t>працівник</a:t>
            </a:r>
            <a:r>
              <a:rPr lang="ru-RU" sz="1500" dirty="0">
                <a:solidFill>
                  <a:srgbClr val="504C49"/>
                </a:solidFill>
                <a:latin typeface="Source Serif Pro" pitchFamily="34" charset="0"/>
                <a:ea typeface="Source Serif Pro" pitchFamily="34" charset="-122"/>
              </a:rPr>
              <a:t> </a:t>
            </a:r>
            <a:r>
              <a:rPr lang="ru-RU" sz="1500" dirty="0" err="1">
                <a:solidFill>
                  <a:srgbClr val="504C49"/>
                </a:solidFill>
                <a:latin typeface="Source Serif Pro" pitchFamily="34" charset="0"/>
                <a:ea typeface="Source Serif Pro" pitchFamily="34" charset="-122"/>
              </a:rPr>
              <a:t>зайде</a:t>
            </a:r>
            <a:r>
              <a:rPr lang="ru-RU" sz="1500" dirty="0">
                <a:solidFill>
                  <a:srgbClr val="504C49"/>
                </a:solidFill>
                <a:latin typeface="Source Serif Pro" pitchFamily="34" charset="0"/>
                <a:ea typeface="Source Serif Pro" pitchFamily="34" charset="-122"/>
              </a:rPr>
              <a:t> до </a:t>
            </a:r>
            <a:r>
              <a:rPr lang="ru-RU" sz="1500" dirty="0" err="1">
                <a:solidFill>
                  <a:srgbClr val="504C49"/>
                </a:solidFill>
                <a:latin typeface="Source Serif Pro" pitchFamily="34" charset="0"/>
                <a:ea typeface="Source Serif Pro" pitchFamily="34" charset="-122"/>
              </a:rPr>
              <a:t>офісу</a:t>
            </a:r>
            <a:r>
              <a:rPr lang="ru-RU" sz="1500" dirty="0">
                <a:solidFill>
                  <a:srgbClr val="504C49"/>
                </a:solidFill>
                <a:latin typeface="Source Serif Pro" pitchFamily="34" charset="0"/>
                <a:ea typeface="Source Serif Pro" pitchFamily="34" charset="-122"/>
              </a:rPr>
              <a:t>. У </a:t>
            </a:r>
            <a:r>
              <a:rPr lang="ru-RU" sz="1500" dirty="0" err="1">
                <a:solidFill>
                  <a:srgbClr val="504C49"/>
                </a:solidFill>
                <a:latin typeface="Source Serif Pro" pitchFamily="34" charset="0"/>
                <a:ea typeface="Source Serif Pro" pitchFamily="34" charset="-122"/>
              </a:rPr>
              <a:t>компанії</a:t>
            </a:r>
            <a:r>
              <a:rPr lang="ru-RU" sz="1500" dirty="0">
                <a:solidFill>
                  <a:srgbClr val="504C49"/>
                </a:solidFill>
                <a:latin typeface="Source Serif Pro" pitchFamily="34" charset="0"/>
                <a:ea typeface="Source Serif Pro" pitchFamily="34" charset="-122"/>
              </a:rPr>
              <a:t> </a:t>
            </a:r>
            <a:r>
              <a:rPr lang="ru-RU" sz="1500" dirty="0" err="1">
                <a:solidFill>
                  <a:srgbClr val="504C49"/>
                </a:solidFill>
                <a:latin typeface="Source Serif Pro" pitchFamily="34" charset="0"/>
                <a:ea typeface="Source Serif Pro" pitchFamily="34" charset="-122"/>
              </a:rPr>
              <a:t>впровадили</a:t>
            </a:r>
            <a:r>
              <a:rPr lang="ru-RU" sz="1500" dirty="0">
                <a:solidFill>
                  <a:srgbClr val="504C49"/>
                </a:solidFill>
                <a:latin typeface="Source Serif Pro" pitchFamily="34" charset="0"/>
                <a:ea typeface="Source Serif Pro" pitchFamily="34" charset="-122"/>
              </a:rPr>
              <a:t> </a:t>
            </a:r>
            <a:r>
              <a:rPr lang="ru-RU" sz="1500" dirty="0" err="1">
                <a:solidFill>
                  <a:srgbClr val="504C49"/>
                </a:solidFill>
                <a:latin typeface="Source Serif Pro" pitchFamily="34" charset="0"/>
                <a:ea typeface="Source Serif Pro" pitchFamily="34" charset="-122"/>
                <a:hlinkClick r:id="rId4">
                  <a:extLst>
                    <a:ext uri="{A12FA001-AC4F-418D-AE19-62706E023703}">
                      <ahyp:hlinkClr xmlns:ahyp="http://schemas.microsoft.com/office/drawing/2018/hyperlinkcolor" val="tx"/>
                    </a:ext>
                  </a:extLst>
                </a:hlinkClick>
              </a:rPr>
              <a:t>програму</a:t>
            </a:r>
            <a:r>
              <a:rPr lang="ru-RU" sz="1500" dirty="0">
                <a:solidFill>
                  <a:srgbClr val="504C49"/>
                </a:solidFill>
                <a:latin typeface="Source Serif Pro" pitchFamily="34" charset="0"/>
                <a:ea typeface="Source Serif Pro" pitchFamily="34" charset="-122"/>
              </a:rPr>
              <a:t> </a:t>
            </a:r>
            <a:r>
              <a:rPr lang="lt-LT" sz="1500" dirty="0">
                <a:solidFill>
                  <a:srgbClr val="504C49"/>
                </a:solidFill>
                <a:latin typeface="Source Serif Pro" pitchFamily="34" charset="0"/>
                <a:ea typeface="Source Serif Pro" pitchFamily="34" charset="-122"/>
              </a:rPr>
              <a:t>Yes to Desk, </a:t>
            </a:r>
            <a:r>
              <a:rPr lang="ru-RU" sz="1500" dirty="0">
                <a:solidFill>
                  <a:srgbClr val="504C49"/>
                </a:solidFill>
                <a:latin typeface="Source Serif Pro" pitchFamily="34" charset="0"/>
                <a:ea typeface="Source Serif Pro" pitchFamily="34" charset="-122"/>
              </a:rPr>
              <a:t>яка </a:t>
            </a:r>
            <a:r>
              <a:rPr lang="ru-RU" sz="1500" dirty="0" err="1">
                <a:solidFill>
                  <a:srgbClr val="504C49"/>
                </a:solidFill>
                <a:latin typeface="Source Serif Pro" pitchFamily="34" charset="0"/>
                <a:ea typeface="Source Serif Pro" pitchFamily="34" charset="-122"/>
              </a:rPr>
              <a:t>складається</a:t>
            </a:r>
            <a:r>
              <a:rPr lang="ru-RU" sz="1500" dirty="0">
                <a:solidFill>
                  <a:srgbClr val="504C49"/>
                </a:solidFill>
                <a:latin typeface="Source Serif Pro" pitchFamily="34" charset="0"/>
                <a:ea typeface="Source Serif Pro" pitchFamily="34" charset="-122"/>
              </a:rPr>
              <a:t> з 75 </a:t>
            </a:r>
            <a:r>
              <a:rPr lang="ru-RU" sz="1500" dirty="0" err="1">
                <a:solidFill>
                  <a:srgbClr val="504C49"/>
                </a:solidFill>
                <a:latin typeface="Source Serif Pro" pitchFamily="34" charset="0"/>
                <a:ea typeface="Source Serif Pro" pitchFamily="34" charset="-122"/>
              </a:rPr>
              <a:t>етапів</a:t>
            </a:r>
            <a:r>
              <a:rPr lang="ru-RU" sz="1500" dirty="0">
                <a:solidFill>
                  <a:srgbClr val="504C49"/>
                </a:solidFill>
                <a:latin typeface="Source Serif Pro" pitchFamily="34" charset="0"/>
                <a:ea typeface="Source Serif Pro" pitchFamily="34" charset="-122"/>
              </a:rPr>
              <a:t> — </a:t>
            </a:r>
            <a:r>
              <a:rPr lang="ru-RU" sz="1500" dirty="0" err="1">
                <a:solidFill>
                  <a:srgbClr val="504C49"/>
                </a:solidFill>
                <a:latin typeface="Source Serif Pro" pitchFamily="34" charset="0"/>
                <a:ea typeface="Source Serif Pro" pitchFamily="34" charset="-122"/>
              </a:rPr>
              <a:t>від</a:t>
            </a:r>
            <a:r>
              <a:rPr lang="ru-RU" sz="1500" dirty="0">
                <a:solidFill>
                  <a:srgbClr val="504C49"/>
                </a:solidFill>
                <a:latin typeface="Source Serif Pro" pitchFamily="34" charset="0"/>
                <a:ea typeface="Source Serif Pro" pitchFamily="34" charset="-122"/>
              </a:rPr>
              <a:t> </a:t>
            </a:r>
            <a:r>
              <a:rPr lang="ru-RU" sz="1500" dirty="0" err="1">
                <a:solidFill>
                  <a:srgbClr val="504C49"/>
                </a:solidFill>
                <a:latin typeface="Source Serif Pro" pitchFamily="34" charset="0"/>
                <a:ea typeface="Source Serif Pro" pitchFamily="34" charset="-122"/>
              </a:rPr>
              <a:t>отримання</a:t>
            </a:r>
            <a:r>
              <a:rPr lang="ru-RU" sz="1500" dirty="0">
                <a:solidFill>
                  <a:srgbClr val="504C49"/>
                </a:solidFill>
                <a:latin typeface="Source Serif Pro" pitchFamily="34" charset="0"/>
                <a:ea typeface="Source Serif Pro" pitchFamily="34" charset="-122"/>
              </a:rPr>
              <a:t> </a:t>
            </a:r>
            <a:r>
              <a:rPr lang="ru-RU" sz="1500" dirty="0" err="1">
                <a:solidFill>
                  <a:srgbClr val="504C49"/>
                </a:solidFill>
                <a:latin typeface="Source Serif Pro" pitchFamily="34" charset="0"/>
                <a:ea typeface="Source Serif Pro" pitchFamily="34" charset="-122"/>
              </a:rPr>
              <a:t>подарунків</a:t>
            </a:r>
            <a:r>
              <a:rPr lang="ru-RU" sz="1500" dirty="0">
                <a:solidFill>
                  <a:srgbClr val="504C49"/>
                </a:solidFill>
                <a:latin typeface="Source Serif Pro" pitchFamily="34" charset="0"/>
                <a:ea typeface="Source Serif Pro" pitchFamily="34" charset="-122"/>
              </a:rPr>
              <a:t> та </a:t>
            </a:r>
            <a:r>
              <a:rPr lang="ru-RU" sz="1500" dirty="0" err="1">
                <a:solidFill>
                  <a:srgbClr val="504C49"/>
                </a:solidFill>
                <a:latin typeface="Source Serif Pro" pitchFamily="34" charset="0"/>
                <a:ea typeface="Source Serif Pro" pitchFamily="34" charset="-122"/>
              </a:rPr>
              <a:t>мерчу</a:t>
            </a:r>
            <a:r>
              <a:rPr lang="ru-RU" sz="1500" dirty="0">
                <a:solidFill>
                  <a:srgbClr val="504C49"/>
                </a:solidFill>
                <a:latin typeface="Source Serif Pro" pitchFamily="34" charset="0"/>
                <a:ea typeface="Source Serif Pro" pitchFamily="34" charset="-122"/>
              </a:rPr>
              <a:t> до </a:t>
            </a:r>
            <a:r>
              <a:rPr lang="ru-RU" sz="1500" dirty="0" err="1">
                <a:solidFill>
                  <a:srgbClr val="504C49"/>
                </a:solidFill>
                <a:latin typeface="Source Serif Pro" pitchFamily="34" charset="0"/>
                <a:ea typeface="Source Serif Pro" pitchFamily="34" charset="-122"/>
              </a:rPr>
              <a:t>сніданку</a:t>
            </a:r>
            <a:r>
              <a:rPr lang="ru-RU" sz="1500" dirty="0">
                <a:solidFill>
                  <a:srgbClr val="504C49"/>
                </a:solidFill>
                <a:latin typeface="Source Serif Pro" pitchFamily="34" charset="0"/>
                <a:ea typeface="Source Serif Pro" pitchFamily="34" charset="-122"/>
              </a:rPr>
              <a:t> з </a:t>
            </a:r>
            <a:r>
              <a:rPr lang="lt-LT" sz="1500" dirty="0">
                <a:solidFill>
                  <a:srgbClr val="504C49"/>
                </a:solidFill>
                <a:latin typeface="Source Serif Pro" pitchFamily="34" charset="0"/>
                <a:ea typeface="Source Serif Pro" pitchFamily="34" charset="-122"/>
              </a:rPr>
              <a:t>CEO.</a:t>
            </a:r>
            <a:r>
              <a:rPr lang="uk-UA" sz="1500" dirty="0">
                <a:solidFill>
                  <a:srgbClr val="504C49"/>
                </a:solidFill>
                <a:latin typeface="Source Serif Pro" pitchFamily="34" charset="0"/>
                <a:ea typeface="Source Serif Pro" pitchFamily="34" charset="-122"/>
              </a:rPr>
              <a:t> </a:t>
            </a:r>
            <a:endParaRPr lang="lt-LT" sz="1500" dirty="0">
              <a:solidFill>
                <a:srgbClr val="504C49"/>
              </a:solidFill>
              <a:latin typeface="Source Serif Pro" pitchFamily="34" charset="0"/>
              <a:ea typeface="Source Serif Pro" pitchFamily="34" charset="-122"/>
            </a:endParaRPr>
          </a:p>
          <a:p>
            <a:pPr algn="just"/>
            <a:r>
              <a:rPr lang="ru-RU" sz="1500" dirty="0" err="1">
                <a:solidFill>
                  <a:srgbClr val="504C49"/>
                </a:solidFill>
                <a:latin typeface="Source Serif Pro" pitchFamily="34" charset="0"/>
                <a:ea typeface="Source Serif Pro" pitchFamily="34" charset="-122"/>
              </a:rPr>
              <a:t>Компанія</a:t>
            </a:r>
            <a:r>
              <a:rPr lang="ru-RU" sz="1500" dirty="0">
                <a:solidFill>
                  <a:srgbClr val="504C49"/>
                </a:solidFill>
                <a:latin typeface="Source Serif Pro" pitchFamily="34" charset="0"/>
                <a:ea typeface="Source Serif Pro" pitchFamily="34" charset="-122"/>
              </a:rPr>
              <a:t> </a:t>
            </a:r>
            <a:r>
              <a:rPr lang="ru-RU" sz="1500" dirty="0" err="1">
                <a:solidFill>
                  <a:srgbClr val="504C49"/>
                </a:solidFill>
                <a:latin typeface="Source Serif Pro" pitchFamily="34" charset="0"/>
                <a:ea typeface="Source Serif Pro" pitchFamily="34" charset="-122"/>
              </a:rPr>
              <a:t>налаштовує</a:t>
            </a:r>
            <a:r>
              <a:rPr lang="ru-RU" sz="1500" dirty="0">
                <a:solidFill>
                  <a:srgbClr val="504C49"/>
                </a:solidFill>
                <a:latin typeface="Source Serif Pro" pitchFamily="34" charset="0"/>
                <a:ea typeface="Source Serif Pro" pitchFamily="34" charset="-122"/>
              </a:rPr>
              <a:t> </a:t>
            </a:r>
            <a:r>
              <a:rPr lang="ru-RU" sz="1500" dirty="0" err="1">
                <a:solidFill>
                  <a:srgbClr val="504C49"/>
                </a:solidFill>
                <a:latin typeface="Source Serif Pro" pitchFamily="34" charset="0"/>
                <a:ea typeface="Source Serif Pro" pitchFamily="34" charset="-122"/>
              </a:rPr>
              <a:t>комп'ютер</a:t>
            </a:r>
            <a:r>
              <a:rPr lang="ru-RU" sz="1500" dirty="0">
                <a:solidFill>
                  <a:srgbClr val="504C49"/>
                </a:solidFill>
                <a:latin typeface="Source Serif Pro" pitchFamily="34" charset="0"/>
                <a:ea typeface="Source Serif Pro" pitchFamily="34" charset="-122"/>
              </a:rPr>
              <a:t>, </a:t>
            </a:r>
            <a:r>
              <a:rPr lang="ru-RU" sz="1500" dirty="0" err="1">
                <a:solidFill>
                  <a:srgbClr val="504C49"/>
                </a:solidFill>
                <a:latin typeface="Source Serif Pro" pitchFamily="34" charset="0"/>
                <a:ea typeface="Source Serif Pro" pitchFamily="34" charset="-122"/>
              </a:rPr>
              <a:t>підключає</a:t>
            </a:r>
            <a:r>
              <a:rPr lang="ru-RU" sz="1500" dirty="0">
                <a:solidFill>
                  <a:srgbClr val="504C49"/>
                </a:solidFill>
                <a:latin typeface="Source Serif Pro" pitchFamily="34" charset="0"/>
                <a:ea typeface="Source Serif Pro" pitchFamily="34" charset="-122"/>
              </a:rPr>
              <a:t> </a:t>
            </a:r>
            <a:r>
              <a:rPr lang="ru-RU" sz="1500" dirty="0" err="1">
                <a:solidFill>
                  <a:srgbClr val="504C49"/>
                </a:solidFill>
                <a:latin typeface="Source Serif Pro" pitchFamily="34" charset="0"/>
                <a:ea typeface="Source Serif Pro" pitchFamily="34" charset="-122"/>
              </a:rPr>
              <a:t>електронну</a:t>
            </a:r>
            <a:r>
              <a:rPr lang="ru-RU" sz="1500" dirty="0">
                <a:solidFill>
                  <a:srgbClr val="504C49"/>
                </a:solidFill>
                <a:latin typeface="Source Serif Pro" pitchFamily="34" charset="0"/>
                <a:ea typeface="Source Serif Pro" pitchFamily="34" charset="-122"/>
              </a:rPr>
              <a:t> </a:t>
            </a:r>
            <a:r>
              <a:rPr lang="ru-RU" sz="1500" dirty="0" err="1">
                <a:solidFill>
                  <a:srgbClr val="504C49"/>
                </a:solidFill>
                <a:latin typeface="Source Serif Pro" pitchFamily="34" charset="0"/>
                <a:ea typeface="Source Serif Pro" pitchFamily="34" charset="-122"/>
              </a:rPr>
              <a:t>пошту</a:t>
            </a:r>
            <a:r>
              <a:rPr lang="ru-RU" sz="1500" dirty="0">
                <a:solidFill>
                  <a:srgbClr val="504C49"/>
                </a:solidFill>
                <a:latin typeface="Source Serif Pro" pitchFamily="34" charset="0"/>
                <a:ea typeface="Source Serif Pro" pitchFamily="34" charset="-122"/>
              </a:rPr>
              <a:t> та </a:t>
            </a:r>
            <a:r>
              <a:rPr lang="ru-RU" sz="1500" dirty="0" err="1">
                <a:solidFill>
                  <a:srgbClr val="504C49"/>
                </a:solidFill>
                <a:latin typeface="Source Serif Pro" pitchFamily="34" charset="0"/>
                <a:ea typeface="Source Serif Pro" pitchFamily="34" charset="-122"/>
              </a:rPr>
              <a:t>встановлює</a:t>
            </a:r>
            <a:r>
              <a:rPr lang="ru-RU" sz="1500" dirty="0">
                <a:solidFill>
                  <a:srgbClr val="504C49"/>
                </a:solidFill>
                <a:latin typeface="Source Serif Pro" pitchFamily="34" charset="0"/>
                <a:ea typeface="Source Serif Pro" pitchFamily="34" charset="-122"/>
              </a:rPr>
              <a:t> </a:t>
            </a:r>
            <a:r>
              <a:rPr lang="ru-RU" sz="1500" dirty="0" err="1">
                <a:solidFill>
                  <a:srgbClr val="504C49"/>
                </a:solidFill>
                <a:latin typeface="Source Serif Pro" pitchFamily="34" charset="0"/>
                <a:ea typeface="Source Serif Pro" pitchFamily="34" charset="-122"/>
              </a:rPr>
              <a:t>необхідний</a:t>
            </a:r>
            <a:r>
              <a:rPr lang="ru-RU" sz="1500" dirty="0">
                <a:solidFill>
                  <a:srgbClr val="504C49"/>
                </a:solidFill>
                <a:latin typeface="Source Serif Pro" pitchFamily="34" charset="0"/>
                <a:ea typeface="Source Serif Pro" pitchFamily="34" charset="-122"/>
              </a:rPr>
              <a:t> софт. </a:t>
            </a:r>
            <a:r>
              <a:rPr lang="ru-RU" sz="1500" dirty="0" err="1">
                <a:solidFill>
                  <a:srgbClr val="504C49"/>
                </a:solidFill>
                <a:latin typeface="Source Serif Pro" pitchFamily="34" charset="0"/>
                <a:ea typeface="Source Serif Pro" pitchFamily="34" charset="-122"/>
              </a:rPr>
              <a:t>Новачка</a:t>
            </a:r>
            <a:r>
              <a:rPr lang="ru-RU" sz="1500" dirty="0">
                <a:solidFill>
                  <a:srgbClr val="504C49"/>
                </a:solidFill>
                <a:latin typeface="Source Serif Pro" pitchFamily="34" charset="0"/>
                <a:ea typeface="Source Serif Pro" pitchFamily="34" charset="-122"/>
              </a:rPr>
              <a:t> </a:t>
            </a:r>
            <a:r>
              <a:rPr lang="ru-RU" sz="1500" dirty="0" err="1">
                <a:solidFill>
                  <a:srgbClr val="504C49"/>
                </a:solidFill>
                <a:latin typeface="Source Serif Pro" pitchFamily="34" charset="0"/>
                <a:ea typeface="Source Serif Pro" pitchFamily="34" charset="-122"/>
              </a:rPr>
              <a:t>зустрічають</a:t>
            </a:r>
            <a:r>
              <a:rPr lang="ru-RU" sz="1500" dirty="0">
                <a:solidFill>
                  <a:srgbClr val="504C49"/>
                </a:solidFill>
                <a:latin typeface="Source Serif Pro" pitchFamily="34" charset="0"/>
                <a:ea typeface="Source Serif Pro" pitchFamily="34" charset="-122"/>
              </a:rPr>
              <a:t> </a:t>
            </a:r>
            <a:r>
              <a:rPr lang="ru-RU" sz="1500" dirty="0" err="1">
                <a:solidFill>
                  <a:srgbClr val="504C49"/>
                </a:solidFill>
                <a:latin typeface="Source Serif Pro" pitchFamily="34" charset="0"/>
                <a:ea typeface="Source Serif Pro" pitchFamily="34" charset="-122"/>
              </a:rPr>
              <a:t>фірмовою</a:t>
            </a:r>
            <a:r>
              <a:rPr lang="ru-RU" sz="1500" dirty="0">
                <a:solidFill>
                  <a:srgbClr val="504C49"/>
                </a:solidFill>
                <a:latin typeface="Source Serif Pro" pitchFamily="34" charset="0"/>
                <a:ea typeface="Source Serif Pro" pitchFamily="34" charset="-122"/>
              </a:rPr>
              <a:t> футболкою, </a:t>
            </a:r>
            <a:r>
              <a:rPr lang="ru-RU" sz="1500" dirty="0" err="1">
                <a:solidFill>
                  <a:srgbClr val="504C49"/>
                </a:solidFill>
                <a:latin typeface="Source Serif Pro" pitchFamily="34" charset="0"/>
                <a:ea typeface="Source Serif Pro" pitchFamily="34" charset="-122"/>
              </a:rPr>
              <a:t>проводять</a:t>
            </a:r>
            <a:r>
              <a:rPr lang="ru-RU" sz="1500" dirty="0">
                <a:solidFill>
                  <a:srgbClr val="504C49"/>
                </a:solidFill>
                <a:latin typeface="Source Serif Pro" pitchFamily="34" charset="0"/>
                <a:ea typeface="Source Serif Pro" pitchFamily="34" charset="-122"/>
              </a:rPr>
              <a:t> </a:t>
            </a:r>
            <a:r>
              <a:rPr lang="ru-RU" sz="1500" dirty="0" err="1">
                <a:solidFill>
                  <a:srgbClr val="504C49"/>
                </a:solidFill>
                <a:latin typeface="Source Serif Pro" pitchFamily="34" charset="0"/>
                <a:ea typeface="Source Serif Pro" pitchFamily="34" charset="-122"/>
              </a:rPr>
              <a:t>екскурсію</a:t>
            </a:r>
            <a:r>
              <a:rPr lang="ru-RU" sz="1500" dirty="0">
                <a:solidFill>
                  <a:srgbClr val="504C49"/>
                </a:solidFill>
                <a:latin typeface="Source Serif Pro" pitchFamily="34" charset="0"/>
                <a:ea typeface="Source Serif Pro" pitchFamily="34" charset="-122"/>
              </a:rPr>
              <a:t> </a:t>
            </a:r>
            <a:r>
              <a:rPr lang="ru-RU" sz="1500" dirty="0" err="1">
                <a:solidFill>
                  <a:srgbClr val="504C49"/>
                </a:solidFill>
                <a:latin typeface="Source Serif Pro" pitchFamily="34" charset="0"/>
                <a:ea typeface="Source Serif Pro" pitchFamily="34" charset="-122"/>
              </a:rPr>
              <a:t>офісом</a:t>
            </a:r>
            <a:r>
              <a:rPr lang="ru-RU" sz="1500" dirty="0">
                <a:solidFill>
                  <a:srgbClr val="504C49"/>
                </a:solidFill>
                <a:latin typeface="Source Serif Pro" pitchFamily="34" charset="0"/>
                <a:ea typeface="Source Serif Pro" pitchFamily="34" charset="-122"/>
              </a:rPr>
              <a:t> і </a:t>
            </a:r>
            <a:r>
              <a:rPr lang="ru-RU" sz="1500" dirty="0" err="1">
                <a:solidFill>
                  <a:srgbClr val="504C49"/>
                </a:solidFill>
                <a:latin typeface="Source Serif Pro" pitchFamily="34" charset="0"/>
                <a:ea typeface="Source Serif Pro" pitchFamily="34" charset="-122"/>
              </a:rPr>
              <a:t>надсилають</a:t>
            </a:r>
            <a:r>
              <a:rPr lang="ru-RU" sz="1500" dirty="0">
                <a:solidFill>
                  <a:srgbClr val="504C49"/>
                </a:solidFill>
                <a:latin typeface="Source Serif Pro" pitchFamily="34" charset="0"/>
                <a:ea typeface="Source Serif Pro" pitchFamily="34" charset="-122"/>
              </a:rPr>
              <a:t> </a:t>
            </a:r>
            <a:r>
              <a:rPr lang="ru-RU" sz="1500" dirty="0" err="1">
                <a:solidFill>
                  <a:srgbClr val="504C49"/>
                </a:solidFill>
                <a:latin typeface="Source Serif Pro" pitchFamily="34" charset="0"/>
                <a:ea typeface="Source Serif Pro" pitchFamily="34" charset="-122"/>
              </a:rPr>
              <a:t>мінігайд</a:t>
            </a:r>
            <a:r>
              <a:rPr lang="ru-RU" sz="1500" dirty="0">
                <a:solidFill>
                  <a:srgbClr val="504C49"/>
                </a:solidFill>
                <a:latin typeface="Source Serif Pro" pitchFamily="34" charset="0"/>
                <a:ea typeface="Source Serif Pro" pitchFamily="34" charset="-122"/>
              </a:rPr>
              <a:t> з </a:t>
            </a:r>
            <a:r>
              <a:rPr lang="ru-RU" sz="1500" dirty="0" err="1">
                <a:solidFill>
                  <a:srgbClr val="504C49"/>
                </a:solidFill>
                <a:latin typeface="Source Serif Pro" pitchFamily="34" charset="0"/>
                <a:ea typeface="Source Serif Pro" pitchFamily="34" charset="-122"/>
              </a:rPr>
              <a:t>використання</a:t>
            </a:r>
            <a:r>
              <a:rPr lang="ru-RU" sz="1500" dirty="0">
                <a:solidFill>
                  <a:srgbClr val="504C49"/>
                </a:solidFill>
                <a:latin typeface="Source Serif Pro" pitchFamily="34" charset="0"/>
                <a:ea typeface="Source Serif Pro" pitchFamily="34" charset="-122"/>
              </a:rPr>
              <a:t> </a:t>
            </a:r>
            <a:r>
              <a:rPr lang="ru-RU" sz="1500" dirty="0" err="1">
                <a:solidFill>
                  <a:srgbClr val="504C49"/>
                </a:solidFill>
                <a:latin typeface="Source Serif Pro" pitchFamily="34" charset="0"/>
                <a:ea typeface="Source Serif Pro" pitchFamily="34" charset="-122"/>
              </a:rPr>
              <a:t>сервісів</a:t>
            </a:r>
            <a:r>
              <a:rPr lang="ru-RU" sz="1500" dirty="0">
                <a:solidFill>
                  <a:srgbClr val="504C49"/>
                </a:solidFill>
                <a:latin typeface="Source Serif Pro" pitchFamily="34" charset="0"/>
                <a:ea typeface="Source Serif Pro" pitchFamily="34" charset="-122"/>
              </a:rPr>
              <a:t> </a:t>
            </a:r>
            <a:r>
              <a:rPr lang="ru-RU" sz="1500" dirty="0" err="1">
                <a:solidFill>
                  <a:srgbClr val="504C49"/>
                </a:solidFill>
                <a:latin typeface="Source Serif Pro" pitchFamily="34" charset="0"/>
                <a:ea typeface="Source Serif Pro" pitchFamily="34" charset="-122"/>
              </a:rPr>
              <a:t>компанії</a:t>
            </a:r>
            <a:r>
              <a:rPr lang="ru-RU" sz="1500" dirty="0">
                <a:solidFill>
                  <a:srgbClr val="504C49"/>
                </a:solidFill>
                <a:latin typeface="Source Serif Pro" pitchFamily="34" charset="0"/>
                <a:ea typeface="Source Serif Pro" pitchFamily="34" charset="-122"/>
              </a:rPr>
              <a:t>.</a:t>
            </a:r>
          </a:p>
          <a:p>
            <a:pPr algn="just"/>
            <a:r>
              <a:rPr lang="ru-RU" sz="1500" dirty="0" err="1">
                <a:solidFill>
                  <a:srgbClr val="504C49"/>
                </a:solidFill>
                <a:latin typeface="Source Serif Pro" pitchFamily="34" charset="0"/>
                <a:ea typeface="Source Serif Pro" pitchFamily="34" charset="-122"/>
              </a:rPr>
              <a:t>Місце</a:t>
            </a:r>
            <a:r>
              <a:rPr lang="ru-RU" sz="1500" dirty="0">
                <a:solidFill>
                  <a:srgbClr val="504C49"/>
                </a:solidFill>
                <a:latin typeface="Source Serif Pro" pitchFamily="34" charset="0"/>
                <a:ea typeface="Source Serif Pro" pitchFamily="34" charset="-122"/>
              </a:rPr>
              <a:t> для нового </a:t>
            </a:r>
            <a:r>
              <a:rPr lang="ru-RU" sz="1500" dirty="0" err="1">
                <a:solidFill>
                  <a:srgbClr val="504C49"/>
                </a:solidFill>
                <a:latin typeface="Source Serif Pro" pitchFamily="34" charset="0"/>
                <a:ea typeface="Source Serif Pro" pitchFamily="34" charset="-122"/>
              </a:rPr>
              <a:t>працівника</a:t>
            </a:r>
            <a:r>
              <a:rPr lang="ru-RU" sz="1500" dirty="0">
                <a:solidFill>
                  <a:srgbClr val="504C49"/>
                </a:solidFill>
                <a:latin typeface="Source Serif Pro" pitchFamily="34" charset="0"/>
                <a:ea typeface="Source Serif Pro" pitchFamily="34" charset="-122"/>
              </a:rPr>
              <a:t> також </a:t>
            </a:r>
            <a:r>
              <a:rPr lang="ru-RU" sz="1500" dirty="0" err="1">
                <a:solidFill>
                  <a:srgbClr val="504C49"/>
                </a:solidFill>
                <a:latin typeface="Source Serif Pro" pitchFamily="34" charset="0"/>
                <a:ea typeface="Source Serif Pro" pitchFamily="34" charset="-122"/>
              </a:rPr>
              <a:t>обирають</a:t>
            </a:r>
            <a:r>
              <a:rPr lang="ru-RU" sz="1500" dirty="0">
                <a:solidFill>
                  <a:srgbClr val="504C49"/>
                </a:solidFill>
                <a:latin typeface="Source Serif Pro" pitchFamily="34" charset="0"/>
                <a:ea typeface="Source Serif Pro" pitchFamily="34" charset="-122"/>
              </a:rPr>
              <a:t> </a:t>
            </a:r>
            <a:r>
              <a:rPr lang="ru-RU" sz="1500" dirty="0" err="1">
                <a:solidFill>
                  <a:srgbClr val="504C49"/>
                </a:solidFill>
                <a:latin typeface="Source Serif Pro" pitchFamily="34" charset="0"/>
                <a:ea typeface="Source Serif Pro" pitchFamily="34" charset="-122"/>
              </a:rPr>
              <a:t>заздалегідь</a:t>
            </a:r>
            <a:r>
              <a:rPr lang="ru-RU" sz="1500" dirty="0">
                <a:solidFill>
                  <a:srgbClr val="504C49"/>
                </a:solidFill>
                <a:latin typeface="Source Serif Pro" pitchFamily="34" charset="0"/>
                <a:ea typeface="Source Serif Pro" pitchFamily="34" charset="-122"/>
              </a:rPr>
              <a:t> — </a:t>
            </a:r>
            <a:r>
              <a:rPr lang="ru-RU" sz="1500" dirty="0" err="1">
                <a:solidFill>
                  <a:srgbClr val="504C49"/>
                </a:solidFill>
                <a:latin typeface="Source Serif Pro" pitchFamily="34" charset="0"/>
                <a:ea typeface="Source Serif Pro" pitchFamily="34" charset="-122"/>
              </a:rPr>
              <a:t>поряд</a:t>
            </a:r>
            <a:r>
              <a:rPr lang="ru-RU" sz="1500" dirty="0">
                <a:solidFill>
                  <a:srgbClr val="504C49"/>
                </a:solidFill>
                <a:latin typeface="Source Serif Pro" pitchFamily="34" charset="0"/>
                <a:ea typeface="Source Serif Pro" pitchFamily="34" charset="-122"/>
              </a:rPr>
              <a:t> </a:t>
            </a:r>
            <a:r>
              <a:rPr lang="ru-RU" sz="1500" dirty="0" err="1">
                <a:solidFill>
                  <a:srgbClr val="504C49"/>
                </a:solidFill>
                <a:latin typeface="Source Serif Pro" pitchFamily="34" charset="0"/>
                <a:ea typeface="Source Serif Pro" pitchFamily="34" charset="-122"/>
              </a:rPr>
              <a:t>із</a:t>
            </a:r>
            <a:r>
              <a:rPr lang="ru-RU" sz="1500" dirty="0">
                <a:solidFill>
                  <a:srgbClr val="504C49"/>
                </a:solidFill>
                <a:latin typeface="Source Serif Pro" pitchFamily="34" charset="0"/>
                <a:ea typeface="Source Serif Pro" pitchFamily="34" charset="-122"/>
              </a:rPr>
              <a:t> людьми, з </a:t>
            </a:r>
            <a:r>
              <a:rPr lang="ru-RU" sz="1500" dirty="0" err="1">
                <a:solidFill>
                  <a:srgbClr val="504C49"/>
                </a:solidFill>
                <a:latin typeface="Source Serif Pro" pitchFamily="34" charset="0"/>
                <a:ea typeface="Source Serif Pro" pitchFamily="34" charset="-122"/>
              </a:rPr>
              <a:t>якими</a:t>
            </a:r>
            <a:r>
              <a:rPr lang="ru-RU" sz="1500" dirty="0">
                <a:solidFill>
                  <a:srgbClr val="504C49"/>
                </a:solidFill>
                <a:latin typeface="Source Serif Pro" pitchFamily="34" charset="0"/>
                <a:ea typeface="Source Serif Pro" pitchFamily="34" charset="-122"/>
              </a:rPr>
              <a:t> </a:t>
            </a:r>
            <a:r>
              <a:rPr lang="ru-RU" sz="1500" dirty="0" err="1">
                <a:solidFill>
                  <a:srgbClr val="504C49"/>
                </a:solidFill>
                <a:latin typeface="Source Serif Pro" pitchFamily="34" charset="0"/>
                <a:ea typeface="Source Serif Pro" pitchFamily="34" charset="-122"/>
              </a:rPr>
              <a:t>він</a:t>
            </a:r>
            <a:r>
              <a:rPr lang="ru-RU" sz="1500" dirty="0">
                <a:solidFill>
                  <a:srgbClr val="504C49"/>
                </a:solidFill>
                <a:latin typeface="Source Serif Pro" pitchFamily="34" charset="0"/>
                <a:ea typeface="Source Serif Pro" pitchFamily="34" charset="-122"/>
              </a:rPr>
              <a:t> </a:t>
            </a:r>
            <a:r>
              <a:rPr lang="ru-RU" sz="1500" dirty="0" err="1">
                <a:solidFill>
                  <a:srgbClr val="504C49"/>
                </a:solidFill>
                <a:latin typeface="Source Serif Pro" pitchFamily="34" charset="0"/>
                <a:ea typeface="Source Serif Pro" pitchFamily="34" charset="-122"/>
              </a:rPr>
              <a:t>тісно</a:t>
            </a:r>
            <a:r>
              <a:rPr lang="ru-RU" sz="1500" dirty="0">
                <a:solidFill>
                  <a:srgbClr val="504C49"/>
                </a:solidFill>
                <a:latin typeface="Source Serif Pro" pitchFamily="34" charset="0"/>
                <a:ea typeface="Source Serif Pro" pitchFamily="34" charset="-122"/>
              </a:rPr>
              <a:t> </a:t>
            </a:r>
            <a:r>
              <a:rPr lang="ru-RU" sz="1500" dirty="0" err="1">
                <a:solidFill>
                  <a:srgbClr val="504C49"/>
                </a:solidFill>
                <a:latin typeface="Source Serif Pro" pitchFamily="34" charset="0"/>
                <a:ea typeface="Source Serif Pro" pitchFamily="34" charset="-122"/>
              </a:rPr>
              <a:t>взаємодіятиме</a:t>
            </a:r>
            <a:r>
              <a:rPr lang="ru-RU" sz="1500" dirty="0">
                <a:solidFill>
                  <a:srgbClr val="504C49"/>
                </a:solidFill>
                <a:latin typeface="Source Serif Pro" pitchFamily="34" charset="0"/>
                <a:ea typeface="Source Serif Pro" pitchFamily="34" charset="-122"/>
              </a:rPr>
              <a:t>. </a:t>
            </a:r>
            <a:r>
              <a:rPr lang="ru-RU" sz="1500" dirty="0" err="1">
                <a:solidFill>
                  <a:srgbClr val="504C49"/>
                </a:solidFill>
                <a:latin typeface="Source Serif Pro" pitchFamily="34" charset="0"/>
                <a:ea typeface="Source Serif Pro" pitchFamily="34" charset="-122"/>
              </a:rPr>
              <a:t>Щоби</a:t>
            </a:r>
            <a:r>
              <a:rPr lang="ru-RU" sz="1500" dirty="0">
                <a:solidFill>
                  <a:srgbClr val="504C49"/>
                </a:solidFill>
                <a:latin typeface="Source Serif Pro" pitchFamily="34" charset="0"/>
                <a:ea typeface="Source Serif Pro" pitchFamily="34" charset="-122"/>
              </a:rPr>
              <a:t> </a:t>
            </a:r>
            <a:r>
              <a:rPr lang="ru-RU" sz="1500" dirty="0" err="1">
                <a:solidFill>
                  <a:srgbClr val="504C49"/>
                </a:solidFill>
                <a:latin typeface="Source Serif Pro" pitchFamily="34" charset="0"/>
                <a:ea typeface="Source Serif Pro" pitchFamily="34" charset="-122"/>
              </a:rPr>
              <a:t>працівники</a:t>
            </a:r>
            <a:r>
              <a:rPr lang="ru-RU" sz="1500" dirty="0">
                <a:solidFill>
                  <a:srgbClr val="504C49"/>
                </a:solidFill>
                <a:latin typeface="Source Serif Pro" pitchFamily="34" charset="0"/>
                <a:ea typeface="Source Serif Pro" pitchFamily="34" charset="-122"/>
              </a:rPr>
              <a:t> </a:t>
            </a:r>
            <a:r>
              <a:rPr lang="ru-RU" sz="1500" dirty="0" err="1">
                <a:solidFill>
                  <a:srgbClr val="504C49"/>
                </a:solidFill>
                <a:latin typeface="Source Serif Pro" pitchFamily="34" charset="0"/>
                <a:ea typeface="Source Serif Pro" pitchFamily="34" charset="-122"/>
              </a:rPr>
              <a:t>швидко</a:t>
            </a:r>
            <a:r>
              <a:rPr lang="ru-RU" sz="1500" dirty="0">
                <a:solidFill>
                  <a:srgbClr val="504C49"/>
                </a:solidFill>
                <a:latin typeface="Source Serif Pro" pitchFamily="34" charset="0"/>
                <a:ea typeface="Source Serif Pro" pitchFamily="34" charset="-122"/>
              </a:rPr>
              <a:t> </a:t>
            </a:r>
            <a:r>
              <a:rPr lang="ru-RU" sz="1500" dirty="0" err="1">
                <a:solidFill>
                  <a:srgbClr val="504C49"/>
                </a:solidFill>
                <a:latin typeface="Source Serif Pro" pitchFamily="34" charset="0"/>
                <a:ea typeface="Source Serif Pro" pitchFamily="34" charset="-122"/>
              </a:rPr>
              <a:t>інтегрувалися</a:t>
            </a:r>
            <a:r>
              <a:rPr lang="ru-RU" sz="1500" dirty="0">
                <a:solidFill>
                  <a:srgbClr val="504C49"/>
                </a:solidFill>
                <a:latin typeface="Source Serif Pro" pitchFamily="34" charset="0"/>
                <a:ea typeface="Source Serif Pro" pitchFamily="34" charset="-122"/>
              </a:rPr>
              <a:t> в </a:t>
            </a:r>
            <a:r>
              <a:rPr lang="ru-RU" sz="1500" dirty="0" err="1">
                <a:solidFill>
                  <a:srgbClr val="504C49"/>
                </a:solidFill>
                <a:latin typeface="Source Serif Pro" pitchFamily="34" charset="0"/>
                <a:ea typeface="Source Serif Pro" pitchFamily="34" charset="-122"/>
              </a:rPr>
              <a:t>компанію</a:t>
            </a:r>
            <a:r>
              <a:rPr lang="ru-RU" sz="1500" dirty="0">
                <a:solidFill>
                  <a:srgbClr val="504C49"/>
                </a:solidFill>
                <a:latin typeface="Source Serif Pro" pitchFamily="34" charset="0"/>
                <a:ea typeface="Source Serif Pro" pitchFamily="34" charset="-122"/>
              </a:rPr>
              <a:t>, </a:t>
            </a:r>
            <a:r>
              <a:rPr lang="lt-LT" sz="1500" dirty="0">
                <a:solidFill>
                  <a:srgbClr val="504C49"/>
                </a:solidFill>
                <a:latin typeface="Source Serif Pro" pitchFamily="34" charset="0"/>
                <a:ea typeface="Source Serif Pro" pitchFamily="34" charset="-122"/>
              </a:rPr>
              <a:t>Twitter </a:t>
            </a:r>
            <a:r>
              <a:rPr lang="ru-RU" sz="1500" dirty="0" err="1">
                <a:solidFill>
                  <a:srgbClr val="504C49"/>
                </a:solidFill>
                <a:latin typeface="Source Serif Pro" pitchFamily="34" charset="0"/>
                <a:ea typeface="Source Serif Pro" pitchFamily="34" charset="-122"/>
              </a:rPr>
              <a:t>щоп'ятниці</a:t>
            </a:r>
            <a:r>
              <a:rPr lang="ru-RU" sz="1500" dirty="0">
                <a:solidFill>
                  <a:srgbClr val="504C49"/>
                </a:solidFill>
                <a:latin typeface="Source Serif Pro" pitchFamily="34" charset="0"/>
                <a:ea typeface="Source Serif Pro" pitchFamily="34" charset="-122"/>
              </a:rPr>
              <a:t> проводить </a:t>
            </a:r>
            <a:r>
              <a:rPr lang="ru-RU" sz="1500" dirty="0" err="1">
                <a:solidFill>
                  <a:srgbClr val="504C49"/>
                </a:solidFill>
                <a:latin typeface="Source Serif Pro" pitchFamily="34" charset="0"/>
                <a:ea typeface="Source Serif Pro" pitchFamily="34" charset="-122"/>
              </a:rPr>
              <a:t>спеціальні</a:t>
            </a:r>
            <a:r>
              <a:rPr lang="ru-RU" sz="1500" dirty="0">
                <a:solidFill>
                  <a:srgbClr val="504C49"/>
                </a:solidFill>
                <a:latin typeface="Source Serif Pro" pitchFamily="34" charset="0"/>
                <a:ea typeface="Source Serif Pro" pitchFamily="34" charset="-122"/>
              </a:rPr>
              <a:t> </a:t>
            </a:r>
            <a:r>
              <a:rPr lang="ru-RU" sz="1500" dirty="0" err="1">
                <a:solidFill>
                  <a:srgbClr val="504C49"/>
                </a:solidFill>
                <a:latin typeface="Source Serif Pro" pitchFamily="34" charset="0"/>
                <a:ea typeface="Source Serif Pro" pitchFamily="34" charset="-122"/>
              </a:rPr>
              <a:t>презентації</a:t>
            </a:r>
            <a:r>
              <a:rPr lang="ru-RU" sz="1500" dirty="0">
                <a:solidFill>
                  <a:srgbClr val="504C49"/>
                </a:solidFill>
                <a:latin typeface="Source Serif Pro" pitchFamily="34" charset="0"/>
                <a:ea typeface="Source Serif Pro" pitchFamily="34" charset="-122"/>
              </a:rPr>
              <a:t>. Вони </a:t>
            </a:r>
            <a:r>
              <a:rPr lang="ru-RU" sz="1500" dirty="0" err="1">
                <a:solidFill>
                  <a:srgbClr val="504C49"/>
                </a:solidFill>
                <a:latin typeface="Source Serif Pro" pitchFamily="34" charset="0"/>
                <a:ea typeface="Source Serif Pro" pitchFamily="34" charset="-122"/>
              </a:rPr>
              <a:t>дозволяють</a:t>
            </a:r>
            <a:r>
              <a:rPr lang="ru-RU" sz="1500" dirty="0">
                <a:solidFill>
                  <a:srgbClr val="504C49"/>
                </a:solidFill>
                <a:latin typeface="Source Serif Pro" pitchFamily="34" charset="0"/>
                <a:ea typeface="Source Serif Pro" pitchFamily="34" charset="-122"/>
              </a:rPr>
              <a:t> </a:t>
            </a:r>
            <a:r>
              <a:rPr lang="ru-RU" sz="1500" dirty="0" err="1">
                <a:solidFill>
                  <a:srgbClr val="504C49"/>
                </a:solidFill>
                <a:latin typeface="Source Serif Pro" pitchFamily="34" charset="0"/>
                <a:ea typeface="Source Serif Pro" pitchFamily="34" charset="-122"/>
              </a:rPr>
              <a:t>дізнаватись</a:t>
            </a:r>
            <a:r>
              <a:rPr lang="ru-RU" sz="1500" dirty="0">
                <a:solidFill>
                  <a:srgbClr val="504C49"/>
                </a:solidFill>
                <a:latin typeface="Source Serif Pro" pitchFamily="34" charset="0"/>
                <a:ea typeface="Source Serif Pro" pitchFamily="34" charset="-122"/>
              </a:rPr>
              <a:t> про </a:t>
            </a:r>
            <a:r>
              <a:rPr lang="ru-RU" sz="1500" dirty="0" err="1">
                <a:solidFill>
                  <a:srgbClr val="504C49"/>
                </a:solidFill>
                <a:latin typeface="Source Serif Pro" pitchFamily="34" charset="0"/>
                <a:ea typeface="Source Serif Pro" pitchFamily="34" charset="-122"/>
              </a:rPr>
              <a:t>проєкти</a:t>
            </a:r>
            <a:r>
              <a:rPr lang="ru-RU" sz="1500" dirty="0">
                <a:solidFill>
                  <a:srgbClr val="504C49"/>
                </a:solidFill>
                <a:latin typeface="Source Serif Pro" pitchFamily="34" charset="0"/>
                <a:ea typeface="Source Serif Pro" pitchFamily="34" charset="-122"/>
              </a:rPr>
              <a:t> в </a:t>
            </a:r>
            <a:r>
              <a:rPr lang="ru-RU" sz="1500" dirty="0" err="1">
                <a:solidFill>
                  <a:srgbClr val="504C49"/>
                </a:solidFill>
                <a:latin typeface="Source Serif Pro" pitchFamily="34" charset="0"/>
                <a:ea typeface="Source Serif Pro" pitchFamily="34" charset="-122"/>
              </a:rPr>
              <a:t>інших</a:t>
            </a:r>
            <a:r>
              <a:rPr lang="ru-RU" sz="1500" dirty="0">
                <a:solidFill>
                  <a:srgbClr val="504C49"/>
                </a:solidFill>
                <a:latin typeface="Source Serif Pro" pitchFamily="34" charset="0"/>
                <a:ea typeface="Source Serif Pro" pitchFamily="34" charset="-122"/>
              </a:rPr>
              <a:t> командах. А </a:t>
            </a:r>
            <a:r>
              <a:rPr lang="ru-RU" sz="1500" dirty="0" err="1">
                <a:solidFill>
                  <a:srgbClr val="504C49"/>
                </a:solidFill>
                <a:latin typeface="Source Serif Pro" pitchFamily="34" charset="0"/>
                <a:ea typeface="Source Serif Pro" pitchFamily="34" charset="-122"/>
              </a:rPr>
              <a:t>ще</a:t>
            </a:r>
            <a:r>
              <a:rPr lang="ru-RU" sz="1500" dirty="0">
                <a:solidFill>
                  <a:srgbClr val="504C49"/>
                </a:solidFill>
                <a:latin typeface="Source Serif Pro" pitchFamily="34" charset="0"/>
                <a:ea typeface="Source Serif Pro" pitchFamily="34" charset="-122"/>
              </a:rPr>
              <a:t> </a:t>
            </a:r>
            <a:r>
              <a:rPr lang="ru-RU" sz="1500" dirty="0" err="1">
                <a:solidFill>
                  <a:srgbClr val="504C49"/>
                </a:solidFill>
                <a:latin typeface="Source Serif Pro" pitchFamily="34" charset="0"/>
                <a:ea typeface="Source Serif Pro" pitchFamily="34" charset="-122"/>
              </a:rPr>
              <a:t>кожні</a:t>
            </a:r>
            <a:r>
              <a:rPr lang="ru-RU" sz="1500" dirty="0">
                <a:solidFill>
                  <a:srgbClr val="504C49"/>
                </a:solidFill>
                <a:latin typeface="Source Serif Pro" pitchFamily="34" charset="0"/>
                <a:ea typeface="Source Serif Pro" pitchFamily="34" charset="-122"/>
              </a:rPr>
              <a:t> 1–3 </a:t>
            </a:r>
            <a:r>
              <a:rPr lang="ru-RU" sz="1500" dirty="0" err="1">
                <a:solidFill>
                  <a:srgbClr val="504C49"/>
                </a:solidFill>
                <a:latin typeface="Source Serif Pro" pitchFamily="34" charset="0"/>
                <a:ea typeface="Source Serif Pro" pitchFamily="34" charset="-122"/>
              </a:rPr>
              <a:t>місяці</a:t>
            </a:r>
            <a:r>
              <a:rPr lang="ru-RU" sz="1500" dirty="0">
                <a:solidFill>
                  <a:srgbClr val="504C49"/>
                </a:solidFill>
                <a:latin typeface="Source Serif Pro" pitchFamily="34" charset="0"/>
                <a:ea typeface="Source Serif Pro" pitchFamily="34" charset="-122"/>
              </a:rPr>
              <a:t> </a:t>
            </a:r>
            <a:r>
              <a:rPr lang="ru-RU" sz="1500" dirty="0" err="1">
                <a:solidFill>
                  <a:srgbClr val="504C49"/>
                </a:solidFill>
                <a:latin typeface="Source Serif Pro" pitchFamily="34" charset="0"/>
                <a:ea typeface="Source Serif Pro" pitchFamily="34" charset="-122"/>
              </a:rPr>
              <a:t>співробітники</a:t>
            </a:r>
            <a:r>
              <a:rPr lang="ru-RU" sz="1500" dirty="0">
                <a:solidFill>
                  <a:srgbClr val="504C49"/>
                </a:solidFill>
                <a:latin typeface="Source Serif Pro" pitchFamily="34" charset="0"/>
                <a:ea typeface="Source Serif Pro" pitchFamily="34" charset="-122"/>
              </a:rPr>
              <a:t> </a:t>
            </a:r>
            <a:r>
              <a:rPr lang="lt-LT" sz="1500" dirty="0">
                <a:solidFill>
                  <a:srgbClr val="504C49"/>
                </a:solidFill>
                <a:latin typeface="Source Serif Pro" pitchFamily="34" charset="0"/>
                <a:ea typeface="Source Serif Pro" pitchFamily="34" charset="-122"/>
              </a:rPr>
              <a:t>Twitter </a:t>
            </a:r>
            <a:r>
              <a:rPr lang="ru-RU" sz="1500" dirty="0" err="1">
                <a:solidFill>
                  <a:srgbClr val="504C49"/>
                </a:solidFill>
                <a:latin typeface="Source Serif Pro" pitchFamily="34" charset="0"/>
                <a:ea typeface="Source Serif Pro" pitchFamily="34" charset="-122"/>
              </a:rPr>
              <a:t>снідають</a:t>
            </a:r>
            <a:r>
              <a:rPr lang="ru-RU" sz="1500" dirty="0">
                <a:solidFill>
                  <a:srgbClr val="504C49"/>
                </a:solidFill>
                <a:latin typeface="Source Serif Pro" pitchFamily="34" charset="0"/>
                <a:ea typeface="Source Serif Pro" pitchFamily="34" charset="-122"/>
              </a:rPr>
              <a:t> </a:t>
            </a:r>
            <a:r>
              <a:rPr lang="ru-RU" sz="1500" dirty="0" err="1">
                <a:solidFill>
                  <a:srgbClr val="504C49"/>
                </a:solidFill>
                <a:latin typeface="Source Serif Pro" pitchFamily="34" charset="0"/>
                <a:ea typeface="Source Serif Pro" pitchFamily="34" charset="-122"/>
              </a:rPr>
              <a:t>із</a:t>
            </a:r>
            <a:r>
              <a:rPr lang="ru-RU" sz="1500" dirty="0">
                <a:solidFill>
                  <a:srgbClr val="504C49"/>
                </a:solidFill>
                <a:latin typeface="Source Serif Pro" pitchFamily="34" charset="0"/>
                <a:ea typeface="Source Serif Pro" pitchFamily="34" charset="-122"/>
              </a:rPr>
              <a:t> </a:t>
            </a:r>
            <a:r>
              <a:rPr lang="ru-RU" sz="1500" dirty="0" err="1">
                <a:solidFill>
                  <a:srgbClr val="504C49"/>
                </a:solidFill>
                <a:latin typeface="Source Serif Pro" pitchFamily="34" charset="0"/>
                <a:ea typeface="Source Serif Pro" pitchFamily="34" charset="-122"/>
              </a:rPr>
              <a:t>генеральним</a:t>
            </a:r>
            <a:r>
              <a:rPr lang="ru-RU" sz="1500" dirty="0">
                <a:solidFill>
                  <a:srgbClr val="504C49"/>
                </a:solidFill>
                <a:latin typeface="Source Serif Pro" pitchFamily="34" charset="0"/>
                <a:ea typeface="Source Serif Pro" pitchFamily="34" charset="-122"/>
              </a:rPr>
              <a:t> директором в </a:t>
            </a:r>
            <a:r>
              <a:rPr lang="ru-RU" sz="1500" dirty="0" err="1">
                <a:solidFill>
                  <a:srgbClr val="504C49"/>
                </a:solidFill>
                <a:latin typeface="Source Serif Pro" pitchFamily="34" charset="0"/>
                <a:ea typeface="Source Serif Pro" pitchFamily="34" charset="-122"/>
              </a:rPr>
              <a:t>обідній</a:t>
            </a:r>
            <a:r>
              <a:rPr lang="ru-RU" sz="1500" dirty="0">
                <a:solidFill>
                  <a:srgbClr val="504C49"/>
                </a:solidFill>
                <a:latin typeface="Source Serif Pro" pitchFamily="34" charset="0"/>
                <a:ea typeface="Source Serif Pro" pitchFamily="34" charset="-122"/>
              </a:rPr>
              <a:t> </a:t>
            </a:r>
            <a:r>
              <a:rPr lang="ru-RU" sz="1500" dirty="0" err="1">
                <a:solidFill>
                  <a:srgbClr val="504C49"/>
                </a:solidFill>
                <a:latin typeface="Source Serif Pro" pitchFamily="34" charset="0"/>
                <a:ea typeface="Source Serif Pro" pitchFamily="34" charset="-122"/>
              </a:rPr>
              <a:t>залі</a:t>
            </a:r>
            <a:r>
              <a:rPr lang="ru-RU" sz="1500" dirty="0">
                <a:solidFill>
                  <a:srgbClr val="504C49"/>
                </a:solidFill>
                <a:latin typeface="Source Serif Pro" pitchFamily="34" charset="0"/>
                <a:ea typeface="Source Serif Pro" pitchFamily="34" charset="-122"/>
              </a:rPr>
              <a:t>, </a:t>
            </a:r>
            <a:r>
              <a:rPr lang="ru-RU" sz="1500" dirty="0" err="1">
                <a:solidFill>
                  <a:srgbClr val="504C49"/>
                </a:solidFill>
                <a:latin typeface="Source Serif Pro" pitchFamily="34" charset="0"/>
                <a:ea typeface="Source Serif Pro" pitchFamily="34" charset="-122"/>
              </a:rPr>
              <a:t>обговорюють</a:t>
            </a:r>
            <a:r>
              <a:rPr lang="ru-RU" sz="1500" dirty="0">
                <a:solidFill>
                  <a:srgbClr val="504C49"/>
                </a:solidFill>
                <a:latin typeface="Source Serif Pro" pitchFamily="34" charset="0"/>
                <a:ea typeface="Source Serif Pro" pitchFamily="34" charset="-122"/>
              </a:rPr>
              <a:t> </a:t>
            </a:r>
            <a:r>
              <a:rPr lang="ru-RU" sz="1500" dirty="0" err="1">
                <a:solidFill>
                  <a:srgbClr val="504C49"/>
                </a:solidFill>
                <a:latin typeface="Source Serif Pro" pitchFamily="34" charset="0"/>
                <a:ea typeface="Source Serif Pro" pitchFamily="34" charset="-122"/>
              </a:rPr>
              <a:t>тренди</a:t>
            </a:r>
            <a:r>
              <a:rPr lang="ru-RU" sz="1500" dirty="0">
                <a:solidFill>
                  <a:srgbClr val="504C49"/>
                </a:solidFill>
                <a:latin typeface="Source Serif Pro" pitchFamily="34" charset="0"/>
                <a:ea typeface="Source Serif Pro" pitchFamily="34" charset="-122"/>
              </a:rPr>
              <a:t> в </a:t>
            </a:r>
            <a:r>
              <a:rPr lang="ru-RU" sz="1500" dirty="0" err="1">
                <a:solidFill>
                  <a:srgbClr val="504C49"/>
                </a:solidFill>
                <a:latin typeface="Source Serif Pro" pitchFamily="34" charset="0"/>
                <a:ea typeface="Source Serif Pro" pitchFamily="34" charset="-122"/>
              </a:rPr>
              <a:t>індустрії</a:t>
            </a:r>
            <a:r>
              <a:rPr lang="ru-RU" sz="1500" dirty="0">
                <a:solidFill>
                  <a:srgbClr val="504C49"/>
                </a:solidFill>
                <a:latin typeface="Source Serif Pro" pitchFamily="34" charset="0"/>
                <a:ea typeface="Source Serif Pro" pitchFamily="34" charset="-122"/>
              </a:rPr>
              <a:t>, </a:t>
            </a:r>
            <a:r>
              <a:rPr lang="ru-RU" sz="1500" dirty="0" err="1">
                <a:solidFill>
                  <a:srgbClr val="504C49"/>
                </a:solidFill>
                <a:latin typeface="Source Serif Pro" pitchFamily="34" charset="0"/>
                <a:ea typeface="Source Serif Pro" pitchFamily="34" charset="-122"/>
              </a:rPr>
              <a:t>історію</a:t>
            </a:r>
            <a:r>
              <a:rPr lang="ru-RU" sz="1500" dirty="0">
                <a:solidFill>
                  <a:srgbClr val="504C49"/>
                </a:solidFill>
                <a:latin typeface="Source Serif Pro" pitchFamily="34" charset="0"/>
                <a:ea typeface="Source Serif Pro" pitchFamily="34" charset="-122"/>
              </a:rPr>
              <a:t> </a:t>
            </a:r>
            <a:r>
              <a:rPr lang="ru-RU" sz="1500" dirty="0" err="1">
                <a:solidFill>
                  <a:srgbClr val="504C49"/>
                </a:solidFill>
                <a:latin typeface="Source Serif Pro" pitchFamily="34" charset="0"/>
                <a:ea typeface="Source Serif Pro" pitchFamily="34" charset="-122"/>
              </a:rPr>
              <a:t>компанії</a:t>
            </a:r>
            <a:r>
              <a:rPr lang="ru-RU" sz="1500" dirty="0">
                <a:solidFill>
                  <a:srgbClr val="504C49"/>
                </a:solidFill>
                <a:latin typeface="Source Serif Pro" pitchFamily="34" charset="0"/>
                <a:ea typeface="Source Serif Pro" pitchFamily="34" charset="-122"/>
              </a:rPr>
              <a:t> та </a:t>
            </a:r>
            <a:r>
              <a:rPr lang="ru-RU" sz="1500" dirty="0" err="1">
                <a:solidFill>
                  <a:srgbClr val="504C49"/>
                </a:solidFill>
                <a:latin typeface="Source Serif Pro" pitchFamily="34" charset="0"/>
                <a:ea typeface="Source Serif Pro" pitchFamily="34" charset="-122"/>
              </a:rPr>
              <a:t>корпоративні</a:t>
            </a:r>
            <a:r>
              <a:rPr lang="ru-RU" sz="1500" dirty="0">
                <a:solidFill>
                  <a:srgbClr val="504C49"/>
                </a:solidFill>
                <a:latin typeface="Source Serif Pro" pitchFamily="34" charset="0"/>
                <a:ea typeface="Source Serif Pro" pitchFamily="34" charset="-122"/>
              </a:rPr>
              <a:t> </a:t>
            </a:r>
            <a:r>
              <a:rPr lang="ru-RU" sz="1500" dirty="0" err="1">
                <a:solidFill>
                  <a:srgbClr val="504C49"/>
                </a:solidFill>
                <a:latin typeface="Source Serif Pro" pitchFamily="34" charset="0"/>
                <a:ea typeface="Source Serif Pro" pitchFamily="34" charset="-122"/>
              </a:rPr>
              <a:t>стандарти</a:t>
            </a:r>
            <a:r>
              <a:rPr lang="ru-RU" sz="1500" dirty="0">
                <a:solidFill>
                  <a:srgbClr val="504C49"/>
                </a:solidFill>
                <a:latin typeface="Source Serif Pro" pitchFamily="34" charset="0"/>
                <a:ea typeface="Source Serif Pro" pitchFamily="34" charset="-122"/>
              </a:rPr>
              <a:t>.</a:t>
            </a:r>
          </a:p>
          <a:p>
            <a:endParaRPr lang="ru-RU" sz="1400" dirty="0">
              <a:solidFill>
                <a:srgbClr val="504C49"/>
              </a:solidFill>
              <a:latin typeface="Source Serif Pro" pitchFamily="34" charset="0"/>
              <a:ea typeface="Source Serif Pro" pitchFamily="34" charset="-122"/>
            </a:endParaRPr>
          </a:p>
        </p:txBody>
      </p:sp>
      <p:sp>
        <p:nvSpPr>
          <p:cNvPr id="3" name="TextBox 2">
            <a:extLst>
              <a:ext uri="{FF2B5EF4-FFF2-40B4-BE49-F238E27FC236}">
                <a16:creationId xmlns:a16="http://schemas.microsoft.com/office/drawing/2014/main" id="{9ED42AED-BD0D-C9D2-C140-C014E7C4BBE4}"/>
              </a:ext>
            </a:extLst>
          </p:cNvPr>
          <p:cNvSpPr txBox="1"/>
          <p:nvPr/>
        </p:nvSpPr>
        <p:spPr>
          <a:xfrm>
            <a:off x="4526421" y="6201558"/>
            <a:ext cx="8478223" cy="1692771"/>
          </a:xfrm>
          <a:prstGeom prst="rect">
            <a:avLst/>
          </a:prstGeom>
          <a:noFill/>
        </p:spPr>
        <p:txBody>
          <a:bodyPr wrap="square">
            <a:spAutoFit/>
          </a:bodyPr>
          <a:lstStyle/>
          <a:p>
            <a:pPr algn="just"/>
            <a:r>
              <a:rPr lang="ru-RU" sz="1500" dirty="0">
                <a:solidFill>
                  <a:srgbClr val="504C49"/>
                </a:solidFill>
                <a:latin typeface="Source Serif Pro" pitchFamily="34" charset="0"/>
                <a:ea typeface="Source Serif Pro" pitchFamily="34" charset="-122"/>
              </a:rPr>
              <a:t>У</a:t>
            </a:r>
            <a:r>
              <a:rPr lang="ru-RU" sz="1500" b="1" dirty="0">
                <a:solidFill>
                  <a:srgbClr val="504C49"/>
                </a:solidFill>
                <a:latin typeface="Source Serif Pro" pitchFamily="34" charset="0"/>
                <a:ea typeface="Source Serif Pro" pitchFamily="34" charset="-122"/>
              </a:rPr>
              <a:t> </a:t>
            </a:r>
            <a:r>
              <a:rPr lang="lt-LT" sz="1500" b="1" dirty="0">
                <a:solidFill>
                  <a:srgbClr val="504C49"/>
                </a:solidFill>
                <a:latin typeface="Source Serif Pro" pitchFamily="34" charset="0"/>
                <a:ea typeface="Source Serif Pro" pitchFamily="34" charset="-122"/>
              </a:rPr>
              <a:t>Facebook </a:t>
            </a:r>
            <a:r>
              <a:rPr lang="ru-RU" sz="1500" dirty="0">
                <a:solidFill>
                  <a:srgbClr val="504C49"/>
                </a:solidFill>
                <a:latin typeface="Source Serif Pro" pitchFamily="34" charset="0"/>
                <a:ea typeface="Source Serif Pro" pitchFamily="34" charset="-122"/>
              </a:rPr>
              <a:t>за </a:t>
            </a:r>
            <a:r>
              <a:rPr lang="ru-RU" sz="1500" dirty="0" err="1">
                <a:solidFill>
                  <a:srgbClr val="504C49"/>
                </a:solidFill>
                <a:latin typeface="Source Serif Pro" pitchFamily="34" charset="0"/>
                <a:ea typeface="Source Serif Pro" pitchFamily="34" charset="-122"/>
              </a:rPr>
              <a:t>новачком</a:t>
            </a:r>
            <a:r>
              <a:rPr lang="ru-RU" sz="1500" dirty="0">
                <a:solidFill>
                  <a:srgbClr val="504C49"/>
                </a:solidFill>
                <a:latin typeface="Source Serif Pro" pitchFamily="34" charset="0"/>
                <a:ea typeface="Source Serif Pro" pitchFamily="34" charset="-122"/>
              </a:rPr>
              <a:t> </a:t>
            </a:r>
            <a:r>
              <a:rPr lang="ru-RU" sz="1500" dirty="0" err="1">
                <a:solidFill>
                  <a:srgbClr val="504C49"/>
                </a:solidFill>
                <a:latin typeface="Source Serif Pro" pitchFamily="34" charset="0"/>
                <a:ea typeface="Source Serif Pro" pitchFamily="34" charset="-122"/>
              </a:rPr>
              <a:t>закріплюють</a:t>
            </a:r>
            <a:r>
              <a:rPr lang="ru-RU" sz="1500" dirty="0">
                <a:solidFill>
                  <a:srgbClr val="504C49"/>
                </a:solidFill>
                <a:latin typeface="Source Serif Pro" pitchFamily="34" charset="0"/>
                <a:ea typeface="Source Serif Pro" pitchFamily="34" charset="-122"/>
              </a:rPr>
              <a:t> ментора, </a:t>
            </a:r>
            <a:r>
              <a:rPr lang="ru-RU" sz="1500" dirty="0" err="1">
                <a:solidFill>
                  <a:srgbClr val="504C49"/>
                </a:solidFill>
                <a:latin typeface="Source Serif Pro" pitchFamily="34" charset="0"/>
                <a:ea typeface="Source Serif Pro" pitchFamily="34" charset="-122"/>
              </a:rPr>
              <a:t>який</a:t>
            </a:r>
            <a:r>
              <a:rPr lang="ru-RU" sz="1500" dirty="0">
                <a:solidFill>
                  <a:srgbClr val="504C49"/>
                </a:solidFill>
                <a:latin typeface="Source Serif Pro" pitchFamily="34" charset="0"/>
                <a:ea typeface="Source Serif Pro" pitchFamily="34" charset="-122"/>
              </a:rPr>
              <a:t> </a:t>
            </a:r>
            <a:r>
              <a:rPr lang="ru-RU" sz="1500" dirty="0" err="1">
                <a:solidFill>
                  <a:srgbClr val="504C49"/>
                </a:solidFill>
                <a:latin typeface="Source Serif Pro" pitchFamily="34" charset="0"/>
                <a:ea typeface="Source Serif Pro" pitchFamily="34" charset="-122"/>
              </a:rPr>
              <a:t>займається</a:t>
            </a:r>
            <a:r>
              <a:rPr lang="ru-RU" sz="1500" dirty="0">
                <a:solidFill>
                  <a:srgbClr val="504C49"/>
                </a:solidFill>
                <a:latin typeface="Source Serif Pro" pitchFamily="34" charset="0"/>
                <a:ea typeface="Source Serif Pro" pitchFamily="34" charset="-122"/>
              </a:rPr>
              <a:t> ним </a:t>
            </a:r>
            <a:r>
              <a:rPr lang="ru-RU" sz="1500" dirty="0" err="1">
                <a:solidFill>
                  <a:srgbClr val="504C49"/>
                </a:solidFill>
                <a:latin typeface="Source Serif Pro" pitchFamily="34" charset="0"/>
                <a:ea typeface="Source Serif Pro" pitchFamily="34" charset="-122"/>
              </a:rPr>
              <a:t>протягом</a:t>
            </a:r>
            <a:r>
              <a:rPr lang="ru-RU" sz="1500" dirty="0">
                <a:solidFill>
                  <a:srgbClr val="504C49"/>
                </a:solidFill>
                <a:latin typeface="Source Serif Pro" pitchFamily="34" charset="0"/>
                <a:ea typeface="Source Serif Pro" pitchFamily="34" charset="-122"/>
              </a:rPr>
              <a:t> шести </a:t>
            </a:r>
            <a:r>
              <a:rPr lang="ru-RU" sz="1500" dirty="0" err="1">
                <a:solidFill>
                  <a:srgbClr val="504C49"/>
                </a:solidFill>
                <a:latin typeface="Source Serif Pro" pitchFamily="34" charset="0"/>
                <a:ea typeface="Source Serif Pro" pitchFamily="34" charset="-122"/>
              </a:rPr>
              <a:t>тижнів</a:t>
            </a:r>
            <a:r>
              <a:rPr lang="ru-RU" sz="1500" dirty="0">
                <a:solidFill>
                  <a:srgbClr val="504C49"/>
                </a:solidFill>
                <a:latin typeface="Source Serif Pro" pitchFamily="34" charset="0"/>
                <a:ea typeface="Source Serif Pro" pitchFamily="34" charset="-122"/>
              </a:rPr>
              <a:t>. </a:t>
            </a:r>
            <a:r>
              <a:rPr lang="ru-RU" sz="1500" dirty="0" err="1">
                <a:solidFill>
                  <a:srgbClr val="504C49"/>
                </a:solidFill>
                <a:latin typeface="Source Serif Pro" pitchFamily="34" charset="0"/>
                <a:ea typeface="Source Serif Pro" pitchFamily="34" charset="-122"/>
              </a:rPr>
              <a:t>Під</a:t>
            </a:r>
            <a:r>
              <a:rPr lang="ru-RU" sz="1500" dirty="0">
                <a:solidFill>
                  <a:srgbClr val="504C49"/>
                </a:solidFill>
                <a:latin typeface="Source Serif Pro" pitchFamily="34" charset="0"/>
                <a:ea typeface="Source Serif Pro" pitchFamily="34" charset="-122"/>
              </a:rPr>
              <a:t> час </a:t>
            </a:r>
            <a:r>
              <a:rPr lang="ru-RU" sz="1500" dirty="0" err="1">
                <a:solidFill>
                  <a:srgbClr val="504C49"/>
                </a:solidFill>
                <a:latin typeface="Source Serif Pro" pitchFamily="34" charset="0"/>
                <a:ea typeface="Source Serif Pro" pitchFamily="34" charset="-122"/>
              </a:rPr>
              <a:t>адаптації</a:t>
            </a:r>
            <a:r>
              <a:rPr lang="ru-RU" sz="1500" dirty="0">
                <a:solidFill>
                  <a:srgbClr val="504C49"/>
                </a:solidFill>
                <a:latin typeface="Source Serif Pro" pitchFamily="34" charset="0"/>
                <a:ea typeface="Source Serif Pro" pitchFamily="34" charset="-122"/>
              </a:rPr>
              <a:t> </a:t>
            </a:r>
            <a:r>
              <a:rPr lang="ru-RU" sz="1500" dirty="0" err="1">
                <a:solidFill>
                  <a:srgbClr val="504C49"/>
                </a:solidFill>
                <a:latin typeface="Source Serif Pro" pitchFamily="34" charset="0"/>
                <a:ea typeface="Source Serif Pro" pitchFamily="34" charset="-122"/>
              </a:rPr>
              <a:t>працівники</a:t>
            </a:r>
            <a:r>
              <a:rPr lang="ru-RU" sz="1500" dirty="0">
                <a:solidFill>
                  <a:srgbClr val="504C49"/>
                </a:solidFill>
                <a:latin typeface="Source Serif Pro" pitchFamily="34" charset="0"/>
                <a:ea typeface="Source Serif Pro" pitchFamily="34" charset="-122"/>
              </a:rPr>
              <a:t> </a:t>
            </a:r>
            <a:r>
              <a:rPr lang="ru-RU" sz="1500" dirty="0" err="1">
                <a:solidFill>
                  <a:srgbClr val="504C49"/>
                </a:solidFill>
                <a:latin typeface="Source Serif Pro" pitchFamily="34" charset="0"/>
                <a:ea typeface="Source Serif Pro" pitchFamily="34" charset="-122"/>
              </a:rPr>
              <a:t>працюють</a:t>
            </a:r>
            <a:r>
              <a:rPr lang="ru-RU" sz="1500" dirty="0">
                <a:solidFill>
                  <a:srgbClr val="504C49"/>
                </a:solidFill>
                <a:latin typeface="Source Serif Pro" pitchFamily="34" charset="0"/>
                <a:ea typeface="Source Serif Pro" pitchFamily="34" charset="-122"/>
              </a:rPr>
              <a:t> над </a:t>
            </a:r>
            <a:r>
              <a:rPr lang="ru-RU" sz="1500" dirty="0" err="1">
                <a:solidFill>
                  <a:srgbClr val="504C49"/>
                </a:solidFill>
                <a:latin typeface="Source Serif Pro" pitchFamily="34" charset="0"/>
                <a:ea typeface="Source Serif Pro" pitchFamily="34" charset="-122"/>
              </a:rPr>
              <a:t>реальними</a:t>
            </a:r>
            <a:r>
              <a:rPr lang="ru-RU" sz="1500" dirty="0">
                <a:solidFill>
                  <a:srgbClr val="504C49"/>
                </a:solidFill>
                <a:latin typeface="Source Serif Pro" pitchFamily="34" charset="0"/>
                <a:ea typeface="Source Serif Pro" pitchFamily="34" charset="-122"/>
              </a:rPr>
              <a:t> </a:t>
            </a:r>
            <a:r>
              <a:rPr lang="ru-RU" sz="1500" dirty="0" err="1">
                <a:solidFill>
                  <a:srgbClr val="504C49"/>
                </a:solidFill>
                <a:latin typeface="Source Serif Pro" pitchFamily="34" charset="0"/>
                <a:ea typeface="Source Serif Pro" pitchFamily="34" charset="-122"/>
              </a:rPr>
              <a:t>завданнями</a:t>
            </a:r>
            <a:r>
              <a:rPr lang="ru-RU" sz="1500" dirty="0">
                <a:solidFill>
                  <a:srgbClr val="504C49"/>
                </a:solidFill>
                <a:latin typeface="Source Serif Pro" pitchFamily="34" charset="0"/>
                <a:ea typeface="Source Serif Pro" pitchFamily="34" charset="-122"/>
              </a:rPr>
              <a:t>, а </a:t>
            </a:r>
            <a:r>
              <a:rPr lang="ru-RU" sz="1500" dirty="0" err="1">
                <a:solidFill>
                  <a:srgbClr val="504C49"/>
                </a:solidFill>
                <a:latin typeface="Source Serif Pro" pitchFamily="34" charset="0"/>
                <a:ea typeface="Source Serif Pro" pitchFamily="34" charset="-122"/>
              </a:rPr>
              <a:t>після</a:t>
            </a:r>
            <a:r>
              <a:rPr lang="ru-RU" sz="1500" dirty="0">
                <a:solidFill>
                  <a:srgbClr val="504C49"/>
                </a:solidFill>
                <a:latin typeface="Source Serif Pro" pitchFamily="34" charset="0"/>
                <a:ea typeface="Source Serif Pro" pitchFamily="34" charset="-122"/>
              </a:rPr>
              <a:t> </a:t>
            </a:r>
            <a:r>
              <a:rPr lang="ru-RU" sz="1500" dirty="0" err="1">
                <a:solidFill>
                  <a:srgbClr val="504C49"/>
                </a:solidFill>
                <a:latin typeface="Source Serif Pro" pitchFamily="34" charset="0"/>
                <a:ea typeface="Source Serif Pro" pitchFamily="34" charset="-122"/>
              </a:rPr>
              <a:t>закінчення</a:t>
            </a:r>
            <a:r>
              <a:rPr lang="ru-RU" sz="1500" dirty="0">
                <a:solidFill>
                  <a:srgbClr val="504C49"/>
                </a:solidFill>
                <a:latin typeface="Source Serif Pro" pitchFamily="34" charset="0"/>
                <a:ea typeface="Source Serif Pro" pitchFamily="34" charset="-122"/>
              </a:rPr>
              <a:t> </a:t>
            </a:r>
            <a:r>
              <a:rPr lang="ru-RU" sz="1500" dirty="0" err="1">
                <a:solidFill>
                  <a:srgbClr val="504C49"/>
                </a:solidFill>
                <a:latin typeface="Source Serif Pro" pitchFamily="34" charset="0"/>
                <a:ea typeface="Source Serif Pro" pitchFamily="34" charset="-122"/>
              </a:rPr>
              <a:t>випробувального</a:t>
            </a:r>
            <a:r>
              <a:rPr lang="ru-RU" sz="1500" dirty="0">
                <a:solidFill>
                  <a:srgbClr val="504C49"/>
                </a:solidFill>
                <a:latin typeface="Source Serif Pro" pitchFamily="34" charset="0"/>
                <a:ea typeface="Source Serif Pro" pitchFamily="34" charset="-122"/>
              </a:rPr>
              <a:t> </a:t>
            </a:r>
            <a:r>
              <a:rPr lang="ru-RU" sz="1500" dirty="0" err="1">
                <a:solidFill>
                  <a:srgbClr val="504C49"/>
                </a:solidFill>
                <a:latin typeface="Source Serif Pro" pitchFamily="34" charset="0"/>
                <a:ea typeface="Source Serif Pro" pitchFamily="34" charset="-122"/>
              </a:rPr>
              <a:t>терміну</a:t>
            </a:r>
            <a:r>
              <a:rPr lang="ru-RU" sz="1500" dirty="0">
                <a:solidFill>
                  <a:srgbClr val="504C49"/>
                </a:solidFill>
                <a:latin typeface="Source Serif Pro" pitchFamily="34" charset="0"/>
                <a:ea typeface="Source Serif Pro" pitchFamily="34" charset="-122"/>
              </a:rPr>
              <a:t> </a:t>
            </a:r>
            <a:r>
              <a:rPr lang="ru-RU" sz="1500" dirty="0" err="1">
                <a:solidFill>
                  <a:srgbClr val="504C49"/>
                </a:solidFill>
                <a:latin typeface="Source Serif Pro" pitchFamily="34" charset="0"/>
                <a:ea typeface="Source Serif Pro" pitchFamily="34" charset="-122"/>
              </a:rPr>
              <a:t>самі</a:t>
            </a:r>
            <a:r>
              <a:rPr lang="ru-RU" sz="1500" dirty="0">
                <a:solidFill>
                  <a:srgbClr val="504C49"/>
                </a:solidFill>
                <a:latin typeface="Source Serif Pro" pitchFamily="34" charset="0"/>
                <a:ea typeface="Source Serif Pro" pitchFamily="34" charset="-122"/>
              </a:rPr>
              <a:t> </a:t>
            </a:r>
            <a:r>
              <a:rPr lang="ru-RU" sz="1500" dirty="0" err="1">
                <a:solidFill>
                  <a:srgbClr val="504C49"/>
                </a:solidFill>
                <a:latin typeface="Source Serif Pro" pitchFamily="34" charset="0"/>
                <a:ea typeface="Source Serif Pro" pitchFamily="34" charset="-122"/>
              </a:rPr>
              <a:t>обирають</a:t>
            </a:r>
            <a:r>
              <a:rPr lang="ru-RU" sz="1500" dirty="0">
                <a:solidFill>
                  <a:srgbClr val="504C49"/>
                </a:solidFill>
                <a:latin typeface="Source Serif Pro" pitchFamily="34" charset="0"/>
                <a:ea typeface="Source Serif Pro" pitchFamily="34" charset="-122"/>
              </a:rPr>
              <a:t> </a:t>
            </a:r>
            <a:r>
              <a:rPr lang="ru-RU" sz="1500" dirty="0" err="1">
                <a:solidFill>
                  <a:srgbClr val="504C49"/>
                </a:solidFill>
                <a:latin typeface="Source Serif Pro" pitchFamily="34" charset="0"/>
                <a:ea typeface="Source Serif Pro" pitchFamily="34" charset="-122"/>
              </a:rPr>
              <a:t>собі</a:t>
            </a:r>
            <a:r>
              <a:rPr lang="ru-RU" sz="1500" dirty="0">
                <a:solidFill>
                  <a:srgbClr val="504C49"/>
                </a:solidFill>
                <a:latin typeface="Source Serif Pro" pitchFamily="34" charset="0"/>
                <a:ea typeface="Source Serif Pro" pitchFamily="34" charset="-122"/>
              </a:rPr>
              <a:t> команду та проєкт.</a:t>
            </a:r>
          </a:p>
          <a:p>
            <a:pPr algn="just"/>
            <a:r>
              <a:rPr lang="ru-RU" sz="1500" dirty="0" err="1">
                <a:solidFill>
                  <a:srgbClr val="504C49"/>
                </a:solidFill>
                <a:latin typeface="Source Serif Pro" pitchFamily="34" charset="0"/>
                <a:ea typeface="Source Serif Pro" pitchFamily="34" charset="-122"/>
              </a:rPr>
              <a:t>Ще</a:t>
            </a:r>
            <a:r>
              <a:rPr lang="ru-RU" sz="1500" dirty="0">
                <a:solidFill>
                  <a:srgbClr val="504C49"/>
                </a:solidFill>
                <a:latin typeface="Source Serif Pro" pitchFamily="34" charset="0"/>
                <a:ea typeface="Source Serif Pro" pitchFamily="34" charset="-122"/>
              </a:rPr>
              <a:t> одна </a:t>
            </a:r>
            <a:r>
              <a:rPr lang="ru-RU" sz="1500" dirty="0" err="1">
                <a:solidFill>
                  <a:srgbClr val="504C49"/>
                </a:solidFill>
                <a:latin typeface="Source Serif Pro" pitchFamily="34" charset="0"/>
                <a:ea typeface="Source Serif Pro" pitchFamily="34" charset="-122"/>
              </a:rPr>
              <a:t>фішка</a:t>
            </a:r>
            <a:r>
              <a:rPr lang="ru-RU" sz="1500" dirty="0">
                <a:solidFill>
                  <a:srgbClr val="504C49"/>
                </a:solidFill>
                <a:latin typeface="Source Serif Pro" pitchFamily="34" charset="0"/>
                <a:ea typeface="Source Serif Pro" pitchFamily="34" charset="-122"/>
              </a:rPr>
              <a:t> </a:t>
            </a:r>
            <a:r>
              <a:rPr lang="ru-RU" sz="1500" dirty="0" err="1">
                <a:solidFill>
                  <a:srgbClr val="504C49"/>
                </a:solidFill>
                <a:latin typeface="Source Serif Pro" pitchFamily="34" charset="0"/>
                <a:ea typeface="Source Serif Pro" pitchFamily="34" charset="-122"/>
              </a:rPr>
              <a:t>онбордингу</a:t>
            </a:r>
            <a:r>
              <a:rPr lang="ru-RU" sz="1500" dirty="0">
                <a:solidFill>
                  <a:srgbClr val="504C49"/>
                </a:solidFill>
                <a:latin typeface="Source Serif Pro" pitchFamily="34" charset="0"/>
                <a:ea typeface="Source Serif Pro" pitchFamily="34" charset="-122"/>
              </a:rPr>
              <a:t> в </a:t>
            </a:r>
            <a:r>
              <a:rPr lang="ru-RU" sz="1500" dirty="0" err="1">
                <a:solidFill>
                  <a:srgbClr val="504C49"/>
                </a:solidFill>
                <a:latin typeface="Source Serif Pro" pitchFamily="34" charset="0"/>
                <a:ea typeface="Source Serif Pro" pitchFamily="34" charset="-122"/>
              </a:rPr>
              <a:t>компанії</a:t>
            </a:r>
            <a:r>
              <a:rPr lang="ru-RU" sz="1500" dirty="0">
                <a:solidFill>
                  <a:srgbClr val="504C49"/>
                </a:solidFill>
                <a:latin typeface="Source Serif Pro" pitchFamily="34" charset="0"/>
                <a:ea typeface="Source Serif Pro" pitchFamily="34" charset="-122"/>
              </a:rPr>
              <a:t> — </a:t>
            </a:r>
            <a:r>
              <a:rPr lang="lt-LT" sz="1500" dirty="0">
                <a:solidFill>
                  <a:srgbClr val="504C49"/>
                </a:solidFill>
                <a:latin typeface="Source Serif Pro" pitchFamily="34" charset="0"/>
                <a:ea typeface="Source Serif Pro" pitchFamily="34" charset="-122"/>
              </a:rPr>
              <a:t>welcome book. </a:t>
            </a:r>
            <a:r>
              <a:rPr lang="ru-RU" sz="1500" dirty="0" err="1">
                <a:solidFill>
                  <a:srgbClr val="504C49"/>
                </a:solidFill>
                <a:latin typeface="Source Serif Pro" pitchFamily="34" charset="0"/>
                <a:ea typeface="Source Serif Pro" pitchFamily="34" charset="-122"/>
              </a:rPr>
              <a:t>Примітно</a:t>
            </a:r>
            <a:r>
              <a:rPr lang="ru-RU" sz="1500" dirty="0">
                <a:solidFill>
                  <a:srgbClr val="504C49"/>
                </a:solidFill>
                <a:latin typeface="Source Serif Pro" pitchFamily="34" charset="0"/>
                <a:ea typeface="Source Serif Pro" pitchFamily="34" charset="-122"/>
              </a:rPr>
              <a:t>, </a:t>
            </a:r>
            <a:r>
              <a:rPr lang="ru-RU" sz="1500" dirty="0" err="1">
                <a:solidFill>
                  <a:srgbClr val="504C49"/>
                </a:solidFill>
                <a:latin typeface="Source Serif Pro" pitchFamily="34" charset="0"/>
                <a:ea typeface="Source Serif Pro" pitchFamily="34" charset="-122"/>
              </a:rPr>
              <a:t>що</a:t>
            </a:r>
            <a:r>
              <a:rPr lang="ru-RU" sz="1500" dirty="0">
                <a:solidFill>
                  <a:srgbClr val="504C49"/>
                </a:solidFill>
                <a:latin typeface="Source Serif Pro" pitchFamily="34" charset="0"/>
                <a:ea typeface="Source Serif Pro" pitchFamily="34" charset="-122"/>
              </a:rPr>
              <a:t> в </a:t>
            </a:r>
            <a:r>
              <a:rPr lang="ru-RU" sz="1500" dirty="0" err="1">
                <a:solidFill>
                  <a:srgbClr val="504C49"/>
                </a:solidFill>
                <a:latin typeface="Source Serif Pro" pitchFamily="34" charset="0"/>
                <a:ea typeface="Source Serif Pro" pitchFamily="34" charset="-122"/>
              </a:rPr>
              <a:t>ній</a:t>
            </a:r>
            <a:r>
              <a:rPr lang="ru-RU" sz="1500" dirty="0">
                <a:solidFill>
                  <a:srgbClr val="504C49"/>
                </a:solidFill>
                <a:latin typeface="Source Serif Pro" pitchFamily="34" charset="0"/>
                <a:ea typeface="Source Serif Pro" pitchFamily="34" charset="-122"/>
              </a:rPr>
              <a:t> </a:t>
            </a:r>
            <a:r>
              <a:rPr lang="ru-RU" sz="1500" dirty="0" err="1">
                <a:solidFill>
                  <a:srgbClr val="504C49"/>
                </a:solidFill>
                <a:latin typeface="Source Serif Pro" pitchFamily="34" charset="0"/>
                <a:ea typeface="Source Serif Pro" pitchFamily="34" charset="-122"/>
              </a:rPr>
              <a:t>немає</a:t>
            </a:r>
            <a:r>
              <a:rPr lang="ru-RU" sz="1500" dirty="0">
                <a:solidFill>
                  <a:srgbClr val="504C49"/>
                </a:solidFill>
                <a:latin typeface="Source Serif Pro" pitchFamily="34" charset="0"/>
                <a:ea typeface="Source Serif Pro" pitchFamily="34" charset="-122"/>
              </a:rPr>
              <a:t> </a:t>
            </a:r>
            <a:r>
              <a:rPr lang="ru-RU" sz="1500" dirty="0" err="1">
                <a:solidFill>
                  <a:srgbClr val="504C49"/>
                </a:solidFill>
                <a:latin typeface="Source Serif Pro" pitchFamily="34" charset="0"/>
                <a:ea typeface="Source Serif Pro" pitchFamily="34" charset="-122"/>
              </a:rPr>
              <a:t>презентацій</a:t>
            </a:r>
            <a:r>
              <a:rPr lang="ru-RU" sz="1500" dirty="0">
                <a:solidFill>
                  <a:srgbClr val="504C49"/>
                </a:solidFill>
                <a:latin typeface="Source Serif Pro" pitchFamily="34" charset="0"/>
                <a:ea typeface="Source Serif Pro" pitchFamily="34" charset="-122"/>
              </a:rPr>
              <a:t> у </a:t>
            </a:r>
            <a:r>
              <a:rPr lang="ru-RU" sz="1500" dirty="0" err="1">
                <a:solidFill>
                  <a:srgbClr val="504C49"/>
                </a:solidFill>
                <a:latin typeface="Source Serif Pro" pitchFamily="34" charset="0"/>
                <a:ea typeface="Source Serif Pro" pitchFamily="34" charset="-122"/>
              </a:rPr>
              <a:t>фірмових</a:t>
            </a:r>
            <a:r>
              <a:rPr lang="ru-RU" sz="1500" dirty="0">
                <a:solidFill>
                  <a:srgbClr val="504C49"/>
                </a:solidFill>
                <a:latin typeface="Source Serif Pro" pitchFamily="34" charset="0"/>
                <a:ea typeface="Source Serif Pro" pitchFamily="34" charset="-122"/>
              </a:rPr>
              <a:t> </a:t>
            </a:r>
            <a:r>
              <a:rPr lang="ru-RU" sz="1500" dirty="0" err="1">
                <a:solidFill>
                  <a:srgbClr val="504C49"/>
                </a:solidFill>
                <a:latin typeface="Source Serif Pro" pitchFamily="34" charset="0"/>
                <a:ea typeface="Source Serif Pro" pitchFamily="34" charset="-122"/>
              </a:rPr>
              <a:t>кольорах</a:t>
            </a:r>
            <a:r>
              <a:rPr lang="ru-RU" sz="1500" dirty="0">
                <a:solidFill>
                  <a:srgbClr val="504C49"/>
                </a:solidFill>
                <a:latin typeface="Source Serif Pro" pitchFamily="34" charset="0"/>
                <a:ea typeface="Source Serif Pro" pitchFamily="34" charset="-122"/>
              </a:rPr>
              <a:t> </a:t>
            </a:r>
            <a:r>
              <a:rPr lang="ru-RU" sz="1500" dirty="0" err="1">
                <a:solidFill>
                  <a:srgbClr val="504C49"/>
                </a:solidFill>
                <a:latin typeface="Source Serif Pro" pitchFamily="34" charset="0"/>
                <a:ea typeface="Source Serif Pro" pitchFamily="34" charset="-122"/>
              </a:rPr>
              <a:t>чи</a:t>
            </a:r>
            <a:r>
              <a:rPr lang="ru-RU" sz="1500" dirty="0">
                <a:solidFill>
                  <a:srgbClr val="504C49"/>
                </a:solidFill>
                <a:latin typeface="Source Serif Pro" pitchFamily="34" charset="0"/>
                <a:ea typeface="Source Serif Pro" pitchFamily="34" charset="-122"/>
              </a:rPr>
              <a:t> </a:t>
            </a:r>
            <a:r>
              <a:rPr lang="ru-RU" sz="1500" dirty="0" err="1">
                <a:solidFill>
                  <a:srgbClr val="504C49"/>
                </a:solidFill>
                <a:latin typeface="Source Serif Pro" pitchFamily="34" charset="0"/>
                <a:ea typeface="Source Serif Pro" pitchFamily="34" charset="-122"/>
              </a:rPr>
              <a:t>рекомендації</a:t>
            </a:r>
            <a:r>
              <a:rPr lang="ru-RU" sz="1500" dirty="0">
                <a:solidFill>
                  <a:srgbClr val="504C49"/>
                </a:solidFill>
                <a:latin typeface="Source Serif Pro" pitchFamily="34" charset="0"/>
                <a:ea typeface="Source Serif Pro" pitchFamily="34" charset="-122"/>
              </a:rPr>
              <a:t>, як </a:t>
            </a:r>
            <a:r>
              <a:rPr lang="ru-RU" sz="1500" dirty="0" err="1">
                <a:solidFill>
                  <a:srgbClr val="504C49"/>
                </a:solidFill>
                <a:latin typeface="Source Serif Pro" pitchFamily="34" charset="0"/>
                <a:ea typeface="Source Serif Pro" pitchFamily="34" charset="-122"/>
              </a:rPr>
              <a:t>поводитися</a:t>
            </a:r>
            <a:r>
              <a:rPr lang="ru-RU" sz="1500" dirty="0">
                <a:solidFill>
                  <a:srgbClr val="504C49"/>
                </a:solidFill>
                <a:latin typeface="Source Serif Pro" pitchFamily="34" charset="0"/>
                <a:ea typeface="Source Serif Pro" pitchFamily="34" charset="-122"/>
              </a:rPr>
              <a:t> в </a:t>
            </a:r>
            <a:r>
              <a:rPr lang="ru-RU" sz="1500" dirty="0" err="1">
                <a:solidFill>
                  <a:srgbClr val="504C49"/>
                </a:solidFill>
                <a:latin typeface="Source Serif Pro" pitchFamily="34" charset="0"/>
                <a:ea typeface="Source Serif Pro" pitchFamily="34" charset="-122"/>
              </a:rPr>
              <a:t>офісі</a:t>
            </a:r>
            <a:r>
              <a:rPr lang="ru-RU" sz="1500" dirty="0">
                <a:solidFill>
                  <a:srgbClr val="504C49"/>
                </a:solidFill>
                <a:latin typeface="Source Serif Pro" pitchFamily="34" charset="0"/>
                <a:ea typeface="Source Serif Pro" pitchFamily="34" charset="-122"/>
              </a:rPr>
              <a:t>. У </a:t>
            </a:r>
            <a:r>
              <a:rPr lang="ru-RU" sz="1500" dirty="0" err="1">
                <a:solidFill>
                  <a:srgbClr val="504C49"/>
                </a:solidFill>
                <a:latin typeface="Source Serif Pro" pitchFamily="34" charset="0"/>
                <a:ea typeface="Source Serif Pro" pitchFamily="34" charset="-122"/>
              </a:rPr>
              <a:t>книзі</a:t>
            </a:r>
            <a:r>
              <a:rPr lang="ru-RU" sz="1500" dirty="0">
                <a:solidFill>
                  <a:srgbClr val="504C49"/>
                </a:solidFill>
                <a:latin typeface="Source Serif Pro" pitchFamily="34" charset="0"/>
                <a:ea typeface="Source Serif Pro" pitchFamily="34" charset="-122"/>
              </a:rPr>
              <a:t> в деталях описано </a:t>
            </a:r>
            <a:r>
              <a:rPr lang="ru-RU" sz="1500" dirty="0" err="1">
                <a:solidFill>
                  <a:srgbClr val="504C49"/>
                </a:solidFill>
                <a:latin typeface="Source Serif Pro" pitchFamily="34" charset="0"/>
                <a:ea typeface="Source Serif Pro" pitchFamily="34" charset="-122"/>
              </a:rPr>
              <a:t>історію</a:t>
            </a:r>
            <a:r>
              <a:rPr lang="ru-RU" sz="1500" dirty="0">
                <a:solidFill>
                  <a:srgbClr val="504C49"/>
                </a:solidFill>
                <a:latin typeface="Source Serif Pro" pitchFamily="34" charset="0"/>
                <a:ea typeface="Source Serif Pro" pitchFamily="34" charset="-122"/>
              </a:rPr>
              <a:t> </a:t>
            </a:r>
            <a:r>
              <a:rPr lang="ru-RU" sz="1500" dirty="0" err="1">
                <a:solidFill>
                  <a:srgbClr val="504C49"/>
                </a:solidFill>
                <a:latin typeface="Source Serif Pro" pitchFamily="34" charset="0"/>
                <a:ea typeface="Source Serif Pro" pitchFamily="34" charset="-122"/>
              </a:rPr>
              <a:t>створення</a:t>
            </a:r>
            <a:r>
              <a:rPr lang="ru-RU" sz="1500" dirty="0">
                <a:solidFill>
                  <a:srgbClr val="504C49"/>
                </a:solidFill>
                <a:latin typeface="Source Serif Pro" pitchFamily="34" charset="0"/>
                <a:ea typeface="Source Serif Pro" pitchFamily="34" charset="-122"/>
              </a:rPr>
              <a:t> </a:t>
            </a:r>
            <a:r>
              <a:rPr lang="ru-RU" sz="1500" dirty="0" err="1">
                <a:solidFill>
                  <a:srgbClr val="504C49"/>
                </a:solidFill>
                <a:latin typeface="Source Serif Pro" pitchFamily="34" charset="0"/>
                <a:ea typeface="Source Serif Pro" pitchFamily="34" charset="-122"/>
              </a:rPr>
              <a:t>найбільшої</a:t>
            </a:r>
            <a:r>
              <a:rPr lang="ru-RU" sz="1500" dirty="0">
                <a:solidFill>
                  <a:srgbClr val="504C49"/>
                </a:solidFill>
                <a:latin typeface="Source Serif Pro" pitchFamily="34" charset="0"/>
                <a:ea typeface="Source Serif Pro" pitchFamily="34" charset="-122"/>
              </a:rPr>
              <a:t> </a:t>
            </a:r>
            <a:r>
              <a:rPr lang="ru-RU" sz="1500" dirty="0" err="1">
                <a:solidFill>
                  <a:srgbClr val="504C49"/>
                </a:solidFill>
                <a:latin typeface="Source Serif Pro" pitchFamily="34" charset="0"/>
                <a:ea typeface="Source Serif Pro" pitchFamily="34" charset="-122"/>
              </a:rPr>
              <a:t>соціальної</a:t>
            </a:r>
            <a:r>
              <a:rPr lang="ru-RU" sz="1500" dirty="0">
                <a:solidFill>
                  <a:srgbClr val="504C49"/>
                </a:solidFill>
                <a:latin typeface="Source Serif Pro" pitchFamily="34" charset="0"/>
                <a:ea typeface="Source Serif Pro" pitchFamily="34" charset="-122"/>
              </a:rPr>
              <a:t> </a:t>
            </a:r>
            <a:r>
              <a:rPr lang="ru-RU" sz="1500" dirty="0" err="1">
                <a:solidFill>
                  <a:srgbClr val="504C49"/>
                </a:solidFill>
                <a:latin typeface="Source Serif Pro" pitchFamily="34" charset="0"/>
                <a:ea typeface="Source Serif Pro" pitchFamily="34" charset="-122"/>
              </a:rPr>
              <a:t>мережі</a:t>
            </a:r>
            <a:r>
              <a:rPr lang="ru-RU" sz="1500" dirty="0">
                <a:solidFill>
                  <a:srgbClr val="504C49"/>
                </a:solidFill>
                <a:latin typeface="Source Serif Pro" pitchFamily="34" charset="0"/>
                <a:ea typeface="Source Serif Pro" pitchFamily="34" charset="-122"/>
              </a:rPr>
              <a:t> та </a:t>
            </a:r>
            <a:r>
              <a:rPr lang="ru-RU" sz="1500" dirty="0" err="1">
                <a:solidFill>
                  <a:srgbClr val="504C49"/>
                </a:solidFill>
                <a:latin typeface="Source Serif Pro" pitchFamily="34" charset="0"/>
                <a:ea typeface="Source Serif Pro" pitchFamily="34" charset="-122"/>
              </a:rPr>
              <a:t>її</a:t>
            </a:r>
            <a:r>
              <a:rPr lang="ru-RU" sz="1500" dirty="0">
                <a:solidFill>
                  <a:srgbClr val="504C49"/>
                </a:solidFill>
                <a:latin typeface="Source Serif Pro" pitchFamily="34" charset="0"/>
                <a:ea typeface="Source Serif Pro" pitchFamily="34" charset="-122"/>
              </a:rPr>
              <a:t> </a:t>
            </a:r>
            <a:r>
              <a:rPr lang="ru-RU" sz="1500" dirty="0" err="1">
                <a:solidFill>
                  <a:srgbClr val="504C49"/>
                </a:solidFill>
                <a:latin typeface="Source Serif Pro" pitchFamily="34" charset="0"/>
                <a:ea typeface="Source Serif Pro" pitchFamily="34" charset="-122"/>
              </a:rPr>
              <a:t>місії</a:t>
            </a:r>
            <a:r>
              <a:rPr lang="ru-RU" sz="1500" dirty="0">
                <a:solidFill>
                  <a:srgbClr val="504C49"/>
                </a:solidFill>
                <a:latin typeface="Source Serif Pro" pitchFamily="34" charset="0"/>
                <a:ea typeface="Source Serif Pro" pitchFamily="34" charset="-122"/>
              </a:rPr>
              <a:t> «</a:t>
            </a:r>
            <a:r>
              <a:rPr lang="ru-RU" sz="1500" dirty="0" err="1">
                <a:solidFill>
                  <a:srgbClr val="504C49"/>
                </a:solidFill>
                <a:latin typeface="Source Serif Pro" pitchFamily="34" charset="0"/>
                <a:ea typeface="Source Serif Pro" pitchFamily="34" charset="-122"/>
              </a:rPr>
              <a:t>зближення</a:t>
            </a:r>
            <a:r>
              <a:rPr lang="ru-RU" sz="1500" dirty="0">
                <a:solidFill>
                  <a:srgbClr val="504C49"/>
                </a:solidFill>
                <a:latin typeface="Source Serif Pro" pitchFamily="34" charset="0"/>
                <a:ea typeface="Source Serif Pro" pitchFamily="34" charset="-122"/>
              </a:rPr>
              <a:t> </a:t>
            </a:r>
            <a:r>
              <a:rPr lang="ru-RU" sz="1500" dirty="0" err="1">
                <a:solidFill>
                  <a:srgbClr val="504C49"/>
                </a:solidFill>
                <a:latin typeface="Source Serif Pro" pitchFamily="34" charset="0"/>
                <a:ea typeface="Source Serif Pro" pitchFamily="34" charset="-122"/>
              </a:rPr>
              <a:t>світу</a:t>
            </a:r>
            <a:r>
              <a:rPr lang="ru-RU" sz="1500" dirty="0">
                <a:solidFill>
                  <a:srgbClr val="504C49"/>
                </a:solidFill>
                <a:latin typeface="Source Serif Pro" pitchFamily="34" charset="0"/>
                <a:ea typeface="Source Serif Pro" pitchFamily="34" charset="-122"/>
              </a:rPr>
              <a:t>».</a:t>
            </a:r>
          </a:p>
        </p:txBody>
      </p:sp>
    </p:spTree>
    <p:extLst>
      <p:ext uri="{BB962C8B-B14F-4D97-AF65-F5344CB8AC3E}">
        <p14:creationId xmlns:p14="http://schemas.microsoft.com/office/powerpoint/2010/main" val="2128916096"/>
      </p:ext>
    </p:extLst>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sld>
</file>

<file path=ppt/slides/slide76.xml><?xml version="1.0" encoding="utf-8"?>
<p:sld xmlns:a="http://schemas.openxmlformats.org/drawingml/2006/main" xmlns:r="http://schemas.openxmlformats.org/officeDocument/2006/relationships" xmlns:p="http://schemas.openxmlformats.org/presentationml/2006/main">
  <p:cSld>
    <p:bg>
      <p:bgPr>
        <a:solidFill>
          <a:srgbClr val="FFFF00">
            <a:alpha val="9000"/>
          </a:srgbClr>
        </a:solidFill>
        <a:effectLst/>
      </p:bgPr>
    </p:bg>
    <p:spTree>
      <p:nvGrpSpPr>
        <p:cNvPr id="1" name=""/>
        <p:cNvGrpSpPr/>
        <p:nvPr/>
      </p:nvGrpSpPr>
      <p:grpSpPr>
        <a:xfrm>
          <a:off x="0" y="0"/>
          <a:ext cx="0" cy="0"/>
          <a:chOff x="0" y="0"/>
          <a:chExt cx="0" cy="0"/>
        </a:xfrm>
      </p:grpSpPr>
      <p:pic>
        <p:nvPicPr>
          <p:cNvPr id="3" name="Рисунок 2">
            <a:extLst>
              <a:ext uri="{FF2B5EF4-FFF2-40B4-BE49-F238E27FC236}">
                <a16:creationId xmlns:a16="http://schemas.microsoft.com/office/drawing/2014/main" id="{53A8E7EB-11F8-8B64-195D-30CE2C192678}"/>
              </a:ext>
            </a:extLst>
          </p:cNvPr>
          <p:cNvPicPr>
            <a:picLocks noChangeAspect="1"/>
          </p:cNvPicPr>
          <p:nvPr/>
        </p:nvPicPr>
        <p:blipFill>
          <a:blip r:embed="rId2"/>
          <a:stretch>
            <a:fillRect/>
          </a:stretch>
        </p:blipFill>
        <p:spPr>
          <a:xfrm>
            <a:off x="1380619" y="523560"/>
            <a:ext cx="11599300" cy="6495609"/>
          </a:xfrm>
          <a:prstGeom prst="rect">
            <a:avLst/>
          </a:prstGeom>
        </p:spPr>
      </p:pic>
      <p:sp>
        <p:nvSpPr>
          <p:cNvPr id="5" name="TextBox 4">
            <a:extLst>
              <a:ext uri="{FF2B5EF4-FFF2-40B4-BE49-F238E27FC236}">
                <a16:creationId xmlns:a16="http://schemas.microsoft.com/office/drawing/2014/main" id="{1A3BD07D-68CE-041F-1C68-095D02FB4292}"/>
              </a:ext>
            </a:extLst>
          </p:cNvPr>
          <p:cNvSpPr txBox="1"/>
          <p:nvPr/>
        </p:nvSpPr>
        <p:spPr>
          <a:xfrm>
            <a:off x="0" y="7019169"/>
            <a:ext cx="14871032" cy="886718"/>
          </a:xfrm>
          <a:prstGeom prst="rect">
            <a:avLst/>
          </a:prstGeom>
          <a:noFill/>
        </p:spPr>
        <p:txBody>
          <a:bodyPr wrap="square">
            <a:spAutoFit/>
          </a:bodyPr>
          <a:lstStyle/>
          <a:p>
            <a:pPr marL="0" indent="0">
              <a:lnSpc>
                <a:spcPts val="7050"/>
              </a:lnSpc>
              <a:buNone/>
            </a:pPr>
            <a:r>
              <a:rPr lang="uk-UA" sz="3850" b="1" dirty="0">
                <a:solidFill>
                  <a:srgbClr val="201B18"/>
                </a:solidFill>
                <a:latin typeface="Platypi" pitchFamily="34" charset="0"/>
                <a:cs typeface="Platypi" pitchFamily="34" charset="-120"/>
              </a:rPr>
              <a:t>Управління процесом скорочення та вивільнення персоналу</a:t>
            </a:r>
          </a:p>
        </p:txBody>
      </p:sp>
    </p:spTree>
    <p:extLst>
      <p:ext uri="{BB962C8B-B14F-4D97-AF65-F5344CB8AC3E}">
        <p14:creationId xmlns:p14="http://schemas.microsoft.com/office/powerpoint/2010/main" val="1526729508"/>
      </p:ext>
    </p:extLst>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sld>
</file>

<file path=ppt/slides/slide77.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alpha val="60000"/>
          </a:schemeClr>
        </a:solidFill>
        <a:effectLst/>
      </p:bgPr>
    </p:bg>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9144000" y="0"/>
            <a:ext cx="5486400" cy="8229600"/>
          </a:xfrm>
          <a:prstGeom prst="rect">
            <a:avLst/>
          </a:prstGeom>
        </p:spPr>
      </p:pic>
      <p:pic>
        <p:nvPicPr>
          <p:cNvPr id="3" name="Image 1" descr="preencoded.png"/>
          <p:cNvPicPr>
            <a:picLocks noChangeAspect="1"/>
          </p:cNvPicPr>
          <p:nvPr/>
        </p:nvPicPr>
        <p:blipFill>
          <a:blip r:embed="rId4"/>
          <a:stretch>
            <a:fillRect/>
          </a:stretch>
        </p:blipFill>
        <p:spPr>
          <a:xfrm>
            <a:off x="9404866" y="2532221"/>
            <a:ext cx="4964668" cy="3165038"/>
          </a:xfrm>
          <a:prstGeom prst="rect">
            <a:avLst/>
          </a:prstGeom>
        </p:spPr>
      </p:pic>
      <p:sp>
        <p:nvSpPr>
          <p:cNvPr id="4" name="Text 0"/>
          <p:cNvSpPr/>
          <p:nvPr/>
        </p:nvSpPr>
        <p:spPr>
          <a:xfrm>
            <a:off x="730329" y="574358"/>
            <a:ext cx="7683341" cy="4498777"/>
          </a:xfrm>
          <a:prstGeom prst="rect">
            <a:avLst/>
          </a:prstGeom>
          <a:noFill/>
          <a:ln/>
        </p:spPr>
        <p:txBody>
          <a:bodyPr wrap="square" lIns="0" tIns="0" rIns="0" bIns="0" rtlCol="0" anchor="t"/>
          <a:lstStyle/>
          <a:p>
            <a:pPr marL="0" indent="0">
              <a:lnSpc>
                <a:spcPts val="7050"/>
              </a:lnSpc>
              <a:buNone/>
            </a:pPr>
            <a:r>
              <a:rPr lang="en-US" sz="5650" dirty="0">
                <a:solidFill>
                  <a:srgbClr val="201B18"/>
                </a:solidFill>
                <a:latin typeface="Platypi" pitchFamily="34" charset="0"/>
                <a:ea typeface="Platypi" pitchFamily="34" charset="-122"/>
                <a:cs typeface="Platypi" pitchFamily="34" charset="-120"/>
              </a:rPr>
              <a:t>Управління процесом скорочення та вивільнення персоналу</a:t>
            </a:r>
            <a:endParaRPr lang="en-US" sz="5650" dirty="0"/>
          </a:p>
        </p:txBody>
      </p:sp>
      <p:sp>
        <p:nvSpPr>
          <p:cNvPr id="5" name="Text 1"/>
          <p:cNvSpPr/>
          <p:nvPr/>
        </p:nvSpPr>
        <p:spPr>
          <a:xfrm>
            <a:off x="730329" y="5386030"/>
            <a:ext cx="7683341" cy="1669256"/>
          </a:xfrm>
          <a:prstGeom prst="rect">
            <a:avLst/>
          </a:prstGeom>
          <a:noFill/>
          <a:ln/>
        </p:spPr>
        <p:txBody>
          <a:bodyPr wrap="square" lIns="0" tIns="0" rIns="0" bIns="0" rtlCol="0" anchor="t"/>
          <a:lstStyle/>
          <a:p>
            <a:pPr marL="0" indent="0" algn="just">
              <a:lnSpc>
                <a:spcPts val="2600"/>
              </a:lnSpc>
              <a:buNone/>
            </a:pPr>
            <a:r>
              <a:rPr lang="en-US" sz="1600" dirty="0">
                <a:solidFill>
                  <a:srgbClr val="504C49"/>
                </a:solidFill>
                <a:latin typeface="Source Serif Pro" pitchFamily="34" charset="0"/>
                <a:ea typeface="Source Serif Pro" pitchFamily="34" charset="-122"/>
                <a:cs typeface="Source Serif Pro" pitchFamily="34" charset="-120"/>
              </a:rPr>
              <a:t>Скорочення персоналу - це складний процес, що вимагає ретельного планування та розуміння законодавчих норм, етичних </a:t>
            </a:r>
            <a:r>
              <a:rPr lang="en-US" sz="1600" dirty="0" err="1">
                <a:solidFill>
                  <a:srgbClr val="504C49"/>
                </a:solidFill>
                <a:latin typeface="Source Serif Pro" pitchFamily="34" charset="0"/>
                <a:ea typeface="Source Serif Pro" pitchFamily="34" charset="-122"/>
                <a:cs typeface="Source Serif Pro" pitchFamily="34" charset="-120"/>
              </a:rPr>
              <a:t>принципів</a:t>
            </a:r>
            <a:r>
              <a:rPr lang="en-US" sz="1600" dirty="0">
                <a:solidFill>
                  <a:srgbClr val="504C49"/>
                </a:solidFill>
                <a:latin typeface="Source Serif Pro" pitchFamily="34" charset="0"/>
                <a:ea typeface="Source Serif Pro" pitchFamily="34" charset="-122"/>
                <a:cs typeface="Source Serif Pro" pitchFamily="34" charset="-120"/>
              </a:rPr>
              <a:t> </a:t>
            </a:r>
            <a:r>
              <a:rPr lang="uk-UA" sz="1600" dirty="0">
                <a:solidFill>
                  <a:srgbClr val="504C49"/>
                </a:solidFill>
                <a:latin typeface="Source Serif Pro" pitchFamily="34" charset="0"/>
                <a:ea typeface="Source Serif Pro" pitchFamily="34" charset="-122"/>
                <a:cs typeface="Source Serif Pro" pitchFamily="34" charset="-120"/>
              </a:rPr>
              <a:t>і</a:t>
            </a:r>
            <a:r>
              <a:rPr lang="en-US" sz="1600" dirty="0">
                <a:solidFill>
                  <a:srgbClr val="504C49"/>
                </a:solidFill>
                <a:latin typeface="Source Serif Pro" pitchFamily="34" charset="0"/>
                <a:ea typeface="Source Serif Pro" pitchFamily="34" charset="-122"/>
                <a:cs typeface="Source Serif Pro" pitchFamily="34" charset="-120"/>
              </a:rPr>
              <a:t> психологічних аспектів. </a:t>
            </a:r>
            <a:endParaRPr lang="uk-UA" sz="1600" dirty="0">
              <a:solidFill>
                <a:srgbClr val="504C49"/>
              </a:solidFill>
              <a:latin typeface="Source Serif Pro" pitchFamily="34" charset="0"/>
              <a:ea typeface="Source Serif Pro" pitchFamily="34" charset="-122"/>
              <a:cs typeface="Source Serif Pro" pitchFamily="34" charset="-120"/>
            </a:endParaRPr>
          </a:p>
          <a:p>
            <a:pPr marL="0" indent="0" algn="just">
              <a:lnSpc>
                <a:spcPts val="2600"/>
              </a:lnSpc>
              <a:buNone/>
            </a:pPr>
            <a:endParaRPr lang="uk-UA" sz="1600" dirty="0">
              <a:solidFill>
                <a:srgbClr val="504C49"/>
              </a:solidFill>
              <a:latin typeface="Source Serif Pro" pitchFamily="34" charset="0"/>
              <a:ea typeface="Source Serif Pro" pitchFamily="34" charset="-122"/>
              <a:cs typeface="Source Serif Pro" pitchFamily="34" charset="-120"/>
            </a:endParaRPr>
          </a:p>
          <a:p>
            <a:pPr marL="0" indent="0" algn="just">
              <a:lnSpc>
                <a:spcPts val="2600"/>
              </a:lnSpc>
              <a:buNone/>
            </a:pPr>
            <a:r>
              <a:rPr lang="en-US" sz="1600" dirty="0" err="1">
                <a:solidFill>
                  <a:srgbClr val="504C49"/>
                </a:solidFill>
                <a:latin typeface="Source Serif Pro" pitchFamily="34" charset="0"/>
                <a:ea typeface="Source Serif Pro" pitchFamily="34" charset="-122"/>
                <a:cs typeface="Source Serif Pro" pitchFamily="34" charset="-120"/>
              </a:rPr>
              <a:t>Важливо</a:t>
            </a:r>
            <a:r>
              <a:rPr lang="en-US" sz="1600" dirty="0">
                <a:solidFill>
                  <a:srgbClr val="504C49"/>
                </a:solidFill>
                <a:latin typeface="Source Serif Pro" pitchFamily="34" charset="0"/>
                <a:ea typeface="Source Serif Pro" pitchFamily="34" charset="-122"/>
                <a:cs typeface="Source Serif Pro" pitchFamily="34" charset="-120"/>
              </a:rPr>
              <a:t> збалансувати потреби компанії з потребами працівників, створивши прозорий і справедливий процес вивільнення.</a:t>
            </a:r>
            <a:endParaRPr lang="en-US" sz="1600" dirty="0"/>
          </a:p>
        </p:txBody>
      </p:sp>
      <p:sp>
        <p:nvSpPr>
          <p:cNvPr id="6" name="Shape 2"/>
          <p:cNvSpPr/>
          <p:nvPr/>
        </p:nvSpPr>
        <p:spPr>
          <a:xfrm>
            <a:off x="730329" y="7305556"/>
            <a:ext cx="333851" cy="333851"/>
          </a:xfrm>
          <a:prstGeom prst="roundRect">
            <a:avLst>
              <a:gd name="adj" fmla="val 27386725"/>
            </a:avLst>
          </a:prstGeom>
          <a:noFill/>
          <a:ln w="7620">
            <a:solidFill>
              <a:srgbClr val="FFFFFF"/>
            </a:solidFill>
            <a:prstDash val="solid"/>
          </a:ln>
        </p:spPr>
      </p:sp>
    </p:spTree>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793790" y="1278255"/>
            <a:ext cx="13042821" cy="1417558"/>
          </a:xfrm>
          <a:prstGeom prst="rect">
            <a:avLst/>
          </a:prstGeom>
          <a:noFill/>
          <a:ln/>
        </p:spPr>
        <p:txBody>
          <a:bodyPr wrap="square" lIns="0" tIns="0" rIns="0" bIns="0" rtlCol="0" anchor="t"/>
          <a:lstStyle/>
          <a:p>
            <a:pPr marL="0" indent="0">
              <a:lnSpc>
                <a:spcPts val="5550"/>
              </a:lnSpc>
              <a:buNone/>
            </a:pPr>
            <a:r>
              <a:rPr lang="en-US" sz="4450" dirty="0">
                <a:solidFill>
                  <a:srgbClr val="201B18"/>
                </a:solidFill>
                <a:latin typeface="Platypi" pitchFamily="34" charset="0"/>
                <a:ea typeface="Platypi" pitchFamily="34" charset="-122"/>
                <a:cs typeface="Platypi" pitchFamily="34" charset="-120"/>
              </a:rPr>
              <a:t>Законодавчі аспекти вивільнення персоналу в Україні</a:t>
            </a:r>
            <a:endParaRPr lang="en-US" sz="4450" dirty="0"/>
          </a:p>
        </p:txBody>
      </p:sp>
      <p:sp>
        <p:nvSpPr>
          <p:cNvPr id="3" name="Text 1"/>
          <p:cNvSpPr/>
          <p:nvPr/>
        </p:nvSpPr>
        <p:spPr>
          <a:xfrm>
            <a:off x="793790" y="3262789"/>
            <a:ext cx="2835235" cy="354330"/>
          </a:xfrm>
          <a:prstGeom prst="rect">
            <a:avLst/>
          </a:prstGeom>
          <a:noFill/>
          <a:ln/>
        </p:spPr>
        <p:txBody>
          <a:bodyPr wrap="none" lIns="0" tIns="0" rIns="0" bIns="0" rtlCol="0" anchor="t"/>
          <a:lstStyle/>
          <a:p>
            <a:pPr marL="0" indent="0">
              <a:lnSpc>
                <a:spcPts val="2750"/>
              </a:lnSpc>
              <a:buNone/>
            </a:pPr>
            <a:r>
              <a:rPr lang="en-US" sz="2200" dirty="0">
                <a:solidFill>
                  <a:srgbClr val="201B18"/>
                </a:solidFill>
                <a:latin typeface="Platypi" pitchFamily="34" charset="0"/>
                <a:ea typeface="Platypi" pitchFamily="34" charset="-122"/>
                <a:cs typeface="Platypi" pitchFamily="34" charset="-120"/>
              </a:rPr>
              <a:t>Законодавчі норми</a:t>
            </a:r>
            <a:endParaRPr lang="en-US" sz="2200" dirty="0"/>
          </a:p>
        </p:txBody>
      </p:sp>
      <p:sp>
        <p:nvSpPr>
          <p:cNvPr id="4" name="Text 2"/>
          <p:cNvSpPr/>
          <p:nvPr/>
        </p:nvSpPr>
        <p:spPr>
          <a:xfrm>
            <a:off x="793790" y="3843933"/>
            <a:ext cx="3978116" cy="2540318"/>
          </a:xfrm>
          <a:prstGeom prst="rect">
            <a:avLst/>
          </a:prstGeom>
          <a:noFill/>
          <a:ln/>
        </p:spPr>
        <p:txBody>
          <a:bodyPr wrap="square" lIns="0" tIns="0" rIns="0" bIns="0" rtlCol="0" anchor="t"/>
          <a:lstStyle/>
          <a:p>
            <a:pPr marL="0" indent="0" algn="just">
              <a:lnSpc>
                <a:spcPts val="2850"/>
              </a:lnSpc>
              <a:buNone/>
            </a:pPr>
            <a:r>
              <a:rPr lang="en-US" sz="1750" dirty="0">
                <a:solidFill>
                  <a:srgbClr val="504C49"/>
                </a:solidFill>
                <a:latin typeface="Source Serif Pro" pitchFamily="34" charset="0"/>
                <a:ea typeface="Source Serif Pro" pitchFamily="34" charset="-122"/>
                <a:cs typeface="Source Serif Pro" pitchFamily="34" charset="-120"/>
              </a:rPr>
              <a:t>Вивільнення персоналу в Україні регулюється Кодексом законів про працю України, іншими законами та підзаконними актами. Важливо розуміти, що є різні види вивільнення, кожен з яких має свої умови та процедури.</a:t>
            </a:r>
            <a:endParaRPr lang="en-US" sz="1750" dirty="0"/>
          </a:p>
        </p:txBody>
      </p:sp>
      <p:sp>
        <p:nvSpPr>
          <p:cNvPr id="5" name="Text 3"/>
          <p:cNvSpPr/>
          <p:nvPr/>
        </p:nvSpPr>
        <p:spPr>
          <a:xfrm>
            <a:off x="5332928" y="3262789"/>
            <a:ext cx="2835235" cy="354330"/>
          </a:xfrm>
          <a:prstGeom prst="rect">
            <a:avLst/>
          </a:prstGeom>
          <a:noFill/>
          <a:ln/>
        </p:spPr>
        <p:txBody>
          <a:bodyPr wrap="none" lIns="0" tIns="0" rIns="0" bIns="0" rtlCol="0" anchor="t"/>
          <a:lstStyle/>
          <a:p>
            <a:pPr marL="0" indent="0">
              <a:lnSpc>
                <a:spcPts val="2750"/>
              </a:lnSpc>
              <a:buNone/>
            </a:pPr>
            <a:r>
              <a:rPr lang="en-US" sz="2200" dirty="0">
                <a:solidFill>
                  <a:srgbClr val="201B18"/>
                </a:solidFill>
                <a:latin typeface="Platypi" pitchFamily="34" charset="0"/>
                <a:ea typeface="Platypi" pitchFamily="34" charset="-122"/>
                <a:cs typeface="Platypi" pitchFamily="34" charset="-120"/>
              </a:rPr>
              <a:t>Обов’язкові умови</a:t>
            </a:r>
            <a:endParaRPr lang="en-US" sz="2200" dirty="0"/>
          </a:p>
        </p:txBody>
      </p:sp>
      <p:sp>
        <p:nvSpPr>
          <p:cNvPr id="6" name="Text 4"/>
          <p:cNvSpPr/>
          <p:nvPr/>
        </p:nvSpPr>
        <p:spPr>
          <a:xfrm>
            <a:off x="5332928" y="3843933"/>
            <a:ext cx="3978116" cy="2903220"/>
          </a:xfrm>
          <a:prstGeom prst="rect">
            <a:avLst/>
          </a:prstGeom>
          <a:noFill/>
          <a:ln/>
        </p:spPr>
        <p:txBody>
          <a:bodyPr wrap="square" lIns="0" tIns="0" rIns="0" bIns="0" rtlCol="0" anchor="t"/>
          <a:lstStyle/>
          <a:p>
            <a:pPr marL="0" indent="0" algn="just">
              <a:lnSpc>
                <a:spcPts val="2850"/>
              </a:lnSpc>
              <a:buNone/>
            </a:pPr>
            <a:r>
              <a:rPr lang="en-US" sz="1750" dirty="0">
                <a:solidFill>
                  <a:srgbClr val="504C49"/>
                </a:solidFill>
                <a:latin typeface="Source Serif Pro" pitchFamily="34" charset="0"/>
                <a:ea typeface="Source Serif Pro" pitchFamily="34" charset="-122"/>
                <a:cs typeface="Source Serif Pro" pitchFamily="34" charset="-120"/>
              </a:rPr>
              <a:t>При вивільненні працівників необхідно дотримуватися певних умов, таких як попередження про звільнення, виплата вихідної допомоги, збереження середньої зарплати під час пошуку роботи. Недотримання умов може призвести до судових позовів.</a:t>
            </a:r>
            <a:endParaRPr lang="en-US" sz="1750" dirty="0"/>
          </a:p>
        </p:txBody>
      </p:sp>
      <p:sp>
        <p:nvSpPr>
          <p:cNvPr id="7" name="Text 5"/>
          <p:cNvSpPr/>
          <p:nvPr/>
        </p:nvSpPr>
        <p:spPr>
          <a:xfrm>
            <a:off x="9872067" y="3262789"/>
            <a:ext cx="2835235" cy="354330"/>
          </a:xfrm>
          <a:prstGeom prst="rect">
            <a:avLst/>
          </a:prstGeom>
          <a:noFill/>
          <a:ln/>
        </p:spPr>
        <p:txBody>
          <a:bodyPr wrap="none" lIns="0" tIns="0" rIns="0" bIns="0" rtlCol="0" anchor="t"/>
          <a:lstStyle/>
          <a:p>
            <a:pPr marL="0" indent="0">
              <a:lnSpc>
                <a:spcPts val="2750"/>
              </a:lnSpc>
              <a:buNone/>
            </a:pPr>
            <a:r>
              <a:rPr lang="en-US" sz="2200" dirty="0">
                <a:solidFill>
                  <a:srgbClr val="201B18"/>
                </a:solidFill>
                <a:latin typeface="Platypi" pitchFamily="34" charset="0"/>
                <a:ea typeface="Platypi" pitchFamily="34" charset="-122"/>
                <a:cs typeface="Platypi" pitchFamily="34" charset="-120"/>
              </a:rPr>
              <a:t>Правові наслідки</a:t>
            </a:r>
            <a:endParaRPr lang="en-US" sz="2200" dirty="0"/>
          </a:p>
        </p:txBody>
      </p:sp>
      <p:sp>
        <p:nvSpPr>
          <p:cNvPr id="8" name="Text 6"/>
          <p:cNvSpPr/>
          <p:nvPr/>
        </p:nvSpPr>
        <p:spPr>
          <a:xfrm>
            <a:off x="9872067" y="3843933"/>
            <a:ext cx="3978116" cy="2903220"/>
          </a:xfrm>
          <a:prstGeom prst="rect">
            <a:avLst/>
          </a:prstGeom>
          <a:noFill/>
          <a:ln/>
        </p:spPr>
        <p:txBody>
          <a:bodyPr wrap="square" lIns="0" tIns="0" rIns="0" bIns="0" rtlCol="0" anchor="t"/>
          <a:lstStyle/>
          <a:p>
            <a:pPr marL="0" indent="0" algn="just">
              <a:lnSpc>
                <a:spcPts val="2850"/>
              </a:lnSpc>
              <a:buNone/>
            </a:pPr>
            <a:r>
              <a:rPr lang="en-US" sz="1750" dirty="0">
                <a:solidFill>
                  <a:srgbClr val="504C49"/>
                </a:solidFill>
                <a:latin typeface="Source Serif Pro" pitchFamily="34" charset="0"/>
                <a:ea typeface="Source Serif Pro" pitchFamily="34" charset="-122"/>
                <a:cs typeface="Source Serif Pro" pitchFamily="34" charset="-120"/>
              </a:rPr>
              <a:t>Відповідно до законодавства, вивільнення працівників може мати як позитивні, так і негативні правові наслідки. З одного боку, це може бути необхідним кроком для збереження бізнесу. З іншого боку, це може привести до конфліктів між працівниками та роботодавцем.</a:t>
            </a:r>
            <a:endParaRPr lang="en-US" sz="1750" dirty="0"/>
          </a:p>
        </p:txBody>
      </p:sp>
      <p:pic>
        <p:nvPicPr>
          <p:cNvPr id="9" name="Image 0" descr="preencoded.png">
            <a:extLst>
              <a:ext uri="{FF2B5EF4-FFF2-40B4-BE49-F238E27FC236}">
                <a16:creationId xmlns:a16="http://schemas.microsoft.com/office/drawing/2014/main" id="{29DD584A-2B0C-037C-EE9B-78525ECE6CAE}"/>
              </a:ext>
            </a:extLst>
          </p:cNvPr>
          <p:cNvPicPr>
            <a:picLocks noChangeAspect="1"/>
          </p:cNvPicPr>
          <p:nvPr/>
        </p:nvPicPr>
        <p:blipFill>
          <a:blip r:embed="rId3"/>
          <a:stretch>
            <a:fillRect/>
          </a:stretch>
        </p:blipFill>
        <p:spPr>
          <a:xfrm>
            <a:off x="0" y="7709774"/>
            <a:ext cx="14630400" cy="511134"/>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sld>
</file>

<file path=ppt/slides/slide79.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28000"/>
            <a:lum/>
          </a:blip>
          <a:srcRect/>
          <a:stretch>
            <a:fillRect l="-9000" r="-9000"/>
          </a:stretch>
        </a:blipFill>
        <a:effectLst/>
      </p:bgPr>
    </p:bg>
    <p:spTree>
      <p:nvGrpSpPr>
        <p:cNvPr id="1" name="Shape 325"/>
        <p:cNvGrpSpPr/>
        <p:nvPr/>
      </p:nvGrpSpPr>
      <p:grpSpPr>
        <a:xfrm>
          <a:off x="0" y="0"/>
          <a:ext cx="0" cy="0"/>
          <a:chOff x="0" y="0"/>
          <a:chExt cx="0" cy="0"/>
        </a:xfrm>
      </p:grpSpPr>
      <p:sp>
        <p:nvSpPr>
          <p:cNvPr id="326" name="Google Shape;326;p33"/>
          <p:cNvSpPr txBox="1">
            <a:spLocks noGrp="1"/>
          </p:cNvSpPr>
          <p:nvPr>
            <p:ph type="title"/>
          </p:nvPr>
        </p:nvSpPr>
        <p:spPr>
          <a:xfrm>
            <a:off x="817698" y="3249863"/>
            <a:ext cx="4214880" cy="844320"/>
          </a:xfrm>
          <a:prstGeom prst="rect">
            <a:avLst/>
          </a:prstGeom>
        </p:spPr>
        <p:txBody>
          <a:bodyPr spcFirstLastPara="1" wrap="square" lIns="146280" tIns="146280" rIns="146280" bIns="146280" anchor="t" anchorCtr="0">
            <a:noAutofit/>
          </a:bodyPr>
          <a:lstStyle/>
          <a:p>
            <a:pPr algn="l"/>
            <a:r>
              <a:rPr lang="uk-UA" dirty="0"/>
              <a:t>непрофесіоналізм</a:t>
            </a:r>
            <a:endParaRPr dirty="0">
              <a:solidFill>
                <a:schemeClr val="dk2"/>
              </a:solidFill>
            </a:endParaRPr>
          </a:p>
        </p:txBody>
      </p:sp>
      <p:sp>
        <p:nvSpPr>
          <p:cNvPr id="327" name="Google Shape;327;p33"/>
          <p:cNvSpPr txBox="1">
            <a:spLocks noGrp="1"/>
          </p:cNvSpPr>
          <p:nvPr>
            <p:ph type="title" idx="2"/>
          </p:nvPr>
        </p:nvSpPr>
        <p:spPr>
          <a:xfrm>
            <a:off x="1904898" y="1816891"/>
            <a:ext cx="2040480" cy="1424640"/>
          </a:xfrm>
          <a:prstGeom prst="rect">
            <a:avLst/>
          </a:prstGeom>
        </p:spPr>
        <p:txBody>
          <a:bodyPr spcFirstLastPara="1" wrap="square" lIns="146280" tIns="146280" rIns="146280" bIns="146280" anchor="t" anchorCtr="0">
            <a:noAutofit/>
          </a:bodyPr>
          <a:lstStyle/>
          <a:p>
            <a:pPr algn="l"/>
            <a:r>
              <a:rPr lang="en-US" dirty="0"/>
              <a:t>#</a:t>
            </a:r>
            <a:r>
              <a:rPr lang="en" dirty="0"/>
              <a:t>1</a:t>
            </a:r>
            <a:endParaRPr dirty="0"/>
          </a:p>
        </p:txBody>
      </p:sp>
      <p:sp>
        <p:nvSpPr>
          <p:cNvPr id="329" name="Google Shape;329;p33"/>
          <p:cNvSpPr txBox="1">
            <a:spLocks noGrp="1"/>
          </p:cNvSpPr>
          <p:nvPr>
            <p:ph type="title" idx="3"/>
          </p:nvPr>
        </p:nvSpPr>
        <p:spPr>
          <a:xfrm>
            <a:off x="8667360" y="3249863"/>
            <a:ext cx="5145342" cy="844320"/>
          </a:xfrm>
          <a:prstGeom prst="rect">
            <a:avLst/>
          </a:prstGeom>
        </p:spPr>
        <p:txBody>
          <a:bodyPr spcFirstLastPara="1" wrap="square" lIns="146280" tIns="146280" rIns="146280" bIns="146280" anchor="t" anchorCtr="0">
            <a:noAutofit/>
          </a:bodyPr>
          <a:lstStyle/>
          <a:p>
            <a:pPr algn="l"/>
            <a:r>
              <a:rPr lang="uk-UA" dirty="0"/>
              <a:t>за власним бажанням</a:t>
            </a:r>
            <a:endParaRPr dirty="0">
              <a:solidFill>
                <a:schemeClr val="dk2"/>
              </a:solidFill>
            </a:endParaRPr>
          </a:p>
        </p:txBody>
      </p:sp>
      <p:sp>
        <p:nvSpPr>
          <p:cNvPr id="330" name="Google Shape;330;p33"/>
          <p:cNvSpPr txBox="1">
            <a:spLocks noGrp="1"/>
          </p:cNvSpPr>
          <p:nvPr>
            <p:ph type="title" idx="4"/>
          </p:nvPr>
        </p:nvSpPr>
        <p:spPr>
          <a:xfrm>
            <a:off x="8667360" y="1929257"/>
            <a:ext cx="2040480" cy="1424640"/>
          </a:xfrm>
          <a:prstGeom prst="rect">
            <a:avLst/>
          </a:prstGeom>
        </p:spPr>
        <p:txBody>
          <a:bodyPr spcFirstLastPara="1" wrap="square" lIns="146280" tIns="146280" rIns="146280" bIns="146280" anchor="t" anchorCtr="0">
            <a:noAutofit/>
          </a:bodyPr>
          <a:lstStyle/>
          <a:p>
            <a:pPr algn="l"/>
            <a:r>
              <a:rPr lang="en" dirty="0"/>
              <a:t>#2</a:t>
            </a:r>
            <a:endParaRPr dirty="0"/>
          </a:p>
        </p:txBody>
      </p:sp>
      <p:sp>
        <p:nvSpPr>
          <p:cNvPr id="332" name="Google Shape;332;p33"/>
          <p:cNvSpPr txBox="1">
            <a:spLocks noGrp="1"/>
          </p:cNvSpPr>
          <p:nvPr>
            <p:ph type="title" idx="6"/>
          </p:nvPr>
        </p:nvSpPr>
        <p:spPr>
          <a:xfrm>
            <a:off x="681719" y="5905963"/>
            <a:ext cx="5281321" cy="844320"/>
          </a:xfrm>
          <a:prstGeom prst="rect">
            <a:avLst/>
          </a:prstGeom>
        </p:spPr>
        <p:txBody>
          <a:bodyPr spcFirstLastPara="1" wrap="square" lIns="146280" tIns="146280" rIns="146280" bIns="146280" anchor="t" anchorCtr="0">
            <a:noAutofit/>
          </a:bodyPr>
          <a:lstStyle/>
          <a:p>
            <a:pPr algn="l"/>
            <a:r>
              <a:rPr lang="uk-UA" dirty="0"/>
              <a:t>неприйнятна поведінка</a:t>
            </a:r>
            <a:endParaRPr dirty="0">
              <a:solidFill>
                <a:schemeClr val="dk2"/>
              </a:solidFill>
            </a:endParaRPr>
          </a:p>
        </p:txBody>
      </p:sp>
      <p:sp>
        <p:nvSpPr>
          <p:cNvPr id="333" name="Google Shape;333;p33"/>
          <p:cNvSpPr txBox="1">
            <a:spLocks noGrp="1"/>
          </p:cNvSpPr>
          <p:nvPr>
            <p:ph type="title" idx="7"/>
          </p:nvPr>
        </p:nvSpPr>
        <p:spPr>
          <a:xfrm>
            <a:off x="1748160" y="4481323"/>
            <a:ext cx="2040480" cy="1424640"/>
          </a:xfrm>
          <a:prstGeom prst="rect">
            <a:avLst/>
          </a:prstGeom>
        </p:spPr>
        <p:txBody>
          <a:bodyPr spcFirstLastPara="1" wrap="square" lIns="146280" tIns="146280" rIns="146280" bIns="146280" anchor="t" anchorCtr="0">
            <a:noAutofit/>
          </a:bodyPr>
          <a:lstStyle/>
          <a:p>
            <a:pPr algn="l"/>
            <a:r>
              <a:rPr lang="en-US" dirty="0"/>
              <a:t>#</a:t>
            </a:r>
            <a:r>
              <a:rPr lang="en" dirty="0"/>
              <a:t>3</a:t>
            </a:r>
            <a:endParaRPr dirty="0"/>
          </a:p>
        </p:txBody>
      </p:sp>
      <p:sp>
        <p:nvSpPr>
          <p:cNvPr id="335" name="Google Shape;335;p33"/>
          <p:cNvSpPr txBox="1">
            <a:spLocks noGrp="1"/>
          </p:cNvSpPr>
          <p:nvPr>
            <p:ph type="title" idx="9"/>
          </p:nvPr>
        </p:nvSpPr>
        <p:spPr>
          <a:xfrm>
            <a:off x="8667360" y="5819720"/>
            <a:ext cx="4811040" cy="844320"/>
          </a:xfrm>
          <a:prstGeom prst="rect">
            <a:avLst/>
          </a:prstGeom>
        </p:spPr>
        <p:txBody>
          <a:bodyPr spcFirstLastPara="1" wrap="square" lIns="146280" tIns="146280" rIns="146280" bIns="146280" anchor="t" anchorCtr="0">
            <a:noAutofit/>
          </a:bodyPr>
          <a:lstStyle/>
          <a:p>
            <a:pPr algn="l"/>
            <a:r>
              <a:rPr lang="uk-UA" dirty="0"/>
              <a:t>зовнішні обставини</a:t>
            </a:r>
            <a:endParaRPr dirty="0">
              <a:solidFill>
                <a:schemeClr val="dk2"/>
              </a:solidFill>
            </a:endParaRPr>
          </a:p>
        </p:txBody>
      </p:sp>
      <p:sp>
        <p:nvSpPr>
          <p:cNvPr id="336" name="Google Shape;336;p33"/>
          <p:cNvSpPr txBox="1">
            <a:spLocks noGrp="1"/>
          </p:cNvSpPr>
          <p:nvPr>
            <p:ph type="title" idx="13"/>
          </p:nvPr>
        </p:nvSpPr>
        <p:spPr>
          <a:xfrm>
            <a:off x="8667360" y="4481323"/>
            <a:ext cx="2040480" cy="1424640"/>
          </a:xfrm>
          <a:prstGeom prst="rect">
            <a:avLst/>
          </a:prstGeom>
        </p:spPr>
        <p:txBody>
          <a:bodyPr spcFirstLastPara="1" wrap="square" lIns="146280" tIns="146280" rIns="146280" bIns="146280" anchor="t" anchorCtr="0">
            <a:noAutofit/>
          </a:bodyPr>
          <a:lstStyle/>
          <a:p>
            <a:pPr algn="l"/>
            <a:r>
              <a:rPr lang="en" dirty="0"/>
              <a:t>#4</a:t>
            </a:r>
            <a:endParaRPr dirty="0"/>
          </a:p>
        </p:txBody>
      </p:sp>
      <p:sp>
        <p:nvSpPr>
          <p:cNvPr id="338" name="Google Shape;338;p33"/>
          <p:cNvSpPr txBox="1">
            <a:spLocks noGrp="1"/>
          </p:cNvSpPr>
          <p:nvPr>
            <p:ph type="title" idx="15"/>
          </p:nvPr>
        </p:nvSpPr>
        <p:spPr>
          <a:xfrm>
            <a:off x="1152000" y="712040"/>
            <a:ext cx="12326400" cy="916320"/>
          </a:xfrm>
          <a:prstGeom prst="rect">
            <a:avLst/>
          </a:prstGeom>
        </p:spPr>
        <p:txBody>
          <a:bodyPr spcFirstLastPara="1" wrap="square" lIns="146280" tIns="146280" rIns="146280" bIns="146280" anchor="ctr" anchorCtr="0">
            <a:noAutofit/>
          </a:bodyPr>
          <a:lstStyle/>
          <a:p>
            <a:pPr algn="l"/>
            <a:r>
              <a:rPr lang="uk-UA" sz="5650" b="1" dirty="0">
                <a:solidFill>
                  <a:srgbClr val="201B18"/>
                </a:solidFill>
                <a:cs typeface="Platypi" pitchFamily="34" charset="-120"/>
              </a:rPr>
              <a:t>Ключові причини звільнення</a:t>
            </a:r>
            <a:endParaRPr sz="5650" b="1" dirty="0">
              <a:solidFill>
                <a:srgbClr val="201B18"/>
              </a:solidFill>
              <a:latin typeface="Platypi" pitchFamily="34" charset="0"/>
              <a:cs typeface="Platypi" pitchFamily="34" charset="-120"/>
            </a:endParaRPr>
          </a:p>
        </p:txBody>
      </p:sp>
    </p:spTree>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9144000" y="0"/>
            <a:ext cx="5486400" cy="8229600"/>
          </a:xfrm>
          <a:prstGeom prst="rect">
            <a:avLst/>
          </a:prstGeom>
        </p:spPr>
      </p:pic>
      <p:pic>
        <p:nvPicPr>
          <p:cNvPr id="3" name="Image 1" descr="preencoded.png"/>
          <p:cNvPicPr>
            <a:picLocks noChangeAspect="1"/>
          </p:cNvPicPr>
          <p:nvPr/>
        </p:nvPicPr>
        <p:blipFill>
          <a:blip r:embed="rId4"/>
          <a:stretch>
            <a:fillRect/>
          </a:stretch>
        </p:blipFill>
        <p:spPr>
          <a:xfrm>
            <a:off x="9369028" y="2524125"/>
            <a:ext cx="5036225" cy="3181231"/>
          </a:xfrm>
          <a:prstGeom prst="rect">
            <a:avLst/>
          </a:prstGeom>
        </p:spPr>
      </p:pic>
      <p:sp>
        <p:nvSpPr>
          <p:cNvPr id="4" name="Text 0"/>
          <p:cNvSpPr/>
          <p:nvPr/>
        </p:nvSpPr>
        <p:spPr>
          <a:xfrm>
            <a:off x="630317" y="495657"/>
            <a:ext cx="7883366" cy="1125617"/>
          </a:xfrm>
          <a:prstGeom prst="rect">
            <a:avLst/>
          </a:prstGeom>
          <a:noFill/>
          <a:ln/>
        </p:spPr>
        <p:txBody>
          <a:bodyPr wrap="square" lIns="0" tIns="0" rIns="0" bIns="0" rtlCol="0" anchor="t"/>
          <a:lstStyle/>
          <a:p>
            <a:pPr marL="0" indent="0">
              <a:lnSpc>
                <a:spcPts val="4400"/>
              </a:lnSpc>
              <a:buNone/>
            </a:pPr>
            <a:r>
              <a:rPr lang="en-US" sz="3500" dirty="0">
                <a:solidFill>
                  <a:srgbClr val="201B18"/>
                </a:solidFill>
                <a:latin typeface="Platypi" pitchFamily="34" charset="0"/>
                <a:ea typeface="Platypi" pitchFamily="34" charset="-122"/>
                <a:cs typeface="Platypi" pitchFamily="34" charset="-120"/>
              </a:rPr>
              <a:t>Етапи процесу вивільнення персоналу</a:t>
            </a:r>
            <a:endParaRPr lang="en-US" sz="3500" dirty="0"/>
          </a:p>
        </p:txBody>
      </p:sp>
      <p:sp>
        <p:nvSpPr>
          <p:cNvPr id="5" name="Shape 1"/>
          <p:cNvSpPr/>
          <p:nvPr/>
        </p:nvSpPr>
        <p:spPr>
          <a:xfrm>
            <a:off x="888921" y="1891308"/>
            <a:ext cx="22860" cy="5842635"/>
          </a:xfrm>
          <a:prstGeom prst="roundRect">
            <a:avLst>
              <a:gd name="adj" fmla="val 118176"/>
            </a:avLst>
          </a:prstGeom>
          <a:solidFill>
            <a:srgbClr val="D8D4D4"/>
          </a:solidFill>
          <a:ln/>
        </p:spPr>
      </p:sp>
      <p:sp>
        <p:nvSpPr>
          <p:cNvPr id="6" name="Shape 2"/>
          <p:cNvSpPr/>
          <p:nvPr/>
        </p:nvSpPr>
        <p:spPr>
          <a:xfrm>
            <a:off x="1080075" y="2284928"/>
            <a:ext cx="630317" cy="22860"/>
          </a:xfrm>
          <a:prstGeom prst="roundRect">
            <a:avLst>
              <a:gd name="adj" fmla="val 118176"/>
            </a:avLst>
          </a:prstGeom>
          <a:solidFill>
            <a:srgbClr val="D8D4D4"/>
          </a:solidFill>
          <a:ln/>
        </p:spPr>
      </p:sp>
      <p:sp>
        <p:nvSpPr>
          <p:cNvPr id="7" name="Shape 3"/>
          <p:cNvSpPr/>
          <p:nvPr/>
        </p:nvSpPr>
        <p:spPr>
          <a:xfrm>
            <a:off x="697766" y="2093833"/>
            <a:ext cx="405170" cy="405170"/>
          </a:xfrm>
          <a:prstGeom prst="roundRect">
            <a:avLst>
              <a:gd name="adj" fmla="val 6668"/>
            </a:avLst>
          </a:prstGeom>
          <a:solidFill>
            <a:srgbClr val="F9F7F7"/>
          </a:solidFill>
          <a:ln/>
        </p:spPr>
      </p:sp>
      <p:sp>
        <p:nvSpPr>
          <p:cNvPr id="8" name="Text 4"/>
          <p:cNvSpPr/>
          <p:nvPr/>
        </p:nvSpPr>
        <p:spPr>
          <a:xfrm>
            <a:off x="839688" y="2161342"/>
            <a:ext cx="121325" cy="270153"/>
          </a:xfrm>
          <a:prstGeom prst="rect">
            <a:avLst/>
          </a:prstGeom>
          <a:noFill/>
          <a:ln/>
        </p:spPr>
        <p:txBody>
          <a:bodyPr wrap="none" lIns="0" tIns="0" rIns="0" bIns="0" rtlCol="0" anchor="t"/>
          <a:lstStyle/>
          <a:p>
            <a:pPr marL="0" indent="0" algn="ctr">
              <a:lnSpc>
                <a:spcPts val="2100"/>
              </a:lnSpc>
              <a:buNone/>
            </a:pPr>
            <a:r>
              <a:rPr lang="en-US" sz="2100" dirty="0">
                <a:solidFill>
                  <a:srgbClr val="504C49"/>
                </a:solidFill>
                <a:latin typeface="Platypi" pitchFamily="34" charset="0"/>
                <a:ea typeface="Platypi" pitchFamily="34" charset="-122"/>
                <a:cs typeface="Platypi" pitchFamily="34" charset="-120"/>
              </a:rPr>
              <a:t>1</a:t>
            </a:r>
            <a:endParaRPr lang="en-US" sz="2100" dirty="0"/>
          </a:p>
        </p:txBody>
      </p:sp>
      <p:sp>
        <p:nvSpPr>
          <p:cNvPr id="9" name="Text 5"/>
          <p:cNvSpPr/>
          <p:nvPr/>
        </p:nvSpPr>
        <p:spPr>
          <a:xfrm>
            <a:off x="1890832" y="2071330"/>
            <a:ext cx="2251234" cy="281345"/>
          </a:xfrm>
          <a:prstGeom prst="rect">
            <a:avLst/>
          </a:prstGeom>
          <a:noFill/>
          <a:ln/>
        </p:spPr>
        <p:txBody>
          <a:bodyPr wrap="none" lIns="0" tIns="0" rIns="0" bIns="0" rtlCol="0" anchor="t"/>
          <a:lstStyle/>
          <a:p>
            <a:pPr marL="0" indent="0" algn="l">
              <a:lnSpc>
                <a:spcPts val="2200"/>
              </a:lnSpc>
              <a:buNone/>
            </a:pPr>
            <a:r>
              <a:rPr lang="en-US" sz="1750" dirty="0">
                <a:solidFill>
                  <a:srgbClr val="504C49"/>
                </a:solidFill>
                <a:latin typeface="Platypi" pitchFamily="34" charset="0"/>
                <a:ea typeface="Platypi" pitchFamily="34" charset="-122"/>
                <a:cs typeface="Platypi" pitchFamily="34" charset="-120"/>
              </a:rPr>
              <a:t>Планування</a:t>
            </a:r>
            <a:endParaRPr lang="en-US" sz="1750" dirty="0"/>
          </a:p>
        </p:txBody>
      </p:sp>
      <p:sp>
        <p:nvSpPr>
          <p:cNvPr id="10" name="Text 6"/>
          <p:cNvSpPr/>
          <p:nvPr/>
        </p:nvSpPr>
        <p:spPr>
          <a:xfrm>
            <a:off x="1890832" y="2460665"/>
            <a:ext cx="6622852" cy="576263"/>
          </a:xfrm>
          <a:prstGeom prst="rect">
            <a:avLst/>
          </a:prstGeom>
          <a:noFill/>
          <a:ln/>
        </p:spPr>
        <p:txBody>
          <a:bodyPr wrap="square" lIns="0" tIns="0" rIns="0" bIns="0" rtlCol="0" anchor="t"/>
          <a:lstStyle/>
          <a:p>
            <a:pPr marL="0" indent="0" algn="l">
              <a:lnSpc>
                <a:spcPts val="2250"/>
              </a:lnSpc>
              <a:buNone/>
            </a:pPr>
            <a:r>
              <a:rPr lang="en-US" sz="1400" dirty="0">
                <a:solidFill>
                  <a:srgbClr val="504C49"/>
                </a:solidFill>
                <a:latin typeface="Source Serif Pro" pitchFamily="34" charset="0"/>
                <a:ea typeface="Source Serif Pro" pitchFamily="34" charset="-122"/>
                <a:cs typeface="Source Serif Pro" pitchFamily="34" charset="-120"/>
              </a:rPr>
              <a:t>Оцінити необхідність скорочення, визначити критерії для відбору працівників, розрахувати фінансові витрати, підготувати документацію.</a:t>
            </a:r>
            <a:endParaRPr lang="en-US" sz="1400" dirty="0"/>
          </a:p>
        </p:txBody>
      </p:sp>
      <p:sp>
        <p:nvSpPr>
          <p:cNvPr id="11" name="Shape 7"/>
          <p:cNvSpPr/>
          <p:nvPr/>
        </p:nvSpPr>
        <p:spPr>
          <a:xfrm>
            <a:off x="1080075" y="3790593"/>
            <a:ext cx="630317" cy="22860"/>
          </a:xfrm>
          <a:prstGeom prst="roundRect">
            <a:avLst>
              <a:gd name="adj" fmla="val 118176"/>
            </a:avLst>
          </a:prstGeom>
          <a:solidFill>
            <a:srgbClr val="D8D4D4"/>
          </a:solidFill>
          <a:ln/>
        </p:spPr>
      </p:sp>
      <p:sp>
        <p:nvSpPr>
          <p:cNvPr id="12" name="Shape 8"/>
          <p:cNvSpPr/>
          <p:nvPr/>
        </p:nvSpPr>
        <p:spPr>
          <a:xfrm>
            <a:off x="697766" y="3599497"/>
            <a:ext cx="405170" cy="405170"/>
          </a:xfrm>
          <a:prstGeom prst="roundRect">
            <a:avLst>
              <a:gd name="adj" fmla="val 6668"/>
            </a:avLst>
          </a:prstGeom>
          <a:solidFill>
            <a:srgbClr val="F9F7F7"/>
          </a:solidFill>
          <a:ln/>
        </p:spPr>
      </p:sp>
      <p:sp>
        <p:nvSpPr>
          <p:cNvPr id="13" name="Text 9"/>
          <p:cNvSpPr/>
          <p:nvPr/>
        </p:nvSpPr>
        <p:spPr>
          <a:xfrm>
            <a:off x="813018" y="3667006"/>
            <a:ext cx="174546" cy="270153"/>
          </a:xfrm>
          <a:prstGeom prst="rect">
            <a:avLst/>
          </a:prstGeom>
          <a:noFill/>
          <a:ln/>
        </p:spPr>
        <p:txBody>
          <a:bodyPr wrap="none" lIns="0" tIns="0" rIns="0" bIns="0" rtlCol="0" anchor="t"/>
          <a:lstStyle/>
          <a:p>
            <a:pPr marL="0" indent="0" algn="ctr">
              <a:lnSpc>
                <a:spcPts val="2100"/>
              </a:lnSpc>
              <a:buNone/>
            </a:pPr>
            <a:r>
              <a:rPr lang="en-US" sz="2100" dirty="0">
                <a:solidFill>
                  <a:srgbClr val="504C49"/>
                </a:solidFill>
                <a:latin typeface="Platypi" pitchFamily="34" charset="0"/>
                <a:ea typeface="Platypi" pitchFamily="34" charset="-122"/>
                <a:cs typeface="Platypi" pitchFamily="34" charset="-120"/>
              </a:rPr>
              <a:t>2</a:t>
            </a:r>
            <a:endParaRPr lang="en-US" sz="2100" dirty="0"/>
          </a:p>
        </p:txBody>
      </p:sp>
      <p:sp>
        <p:nvSpPr>
          <p:cNvPr id="14" name="Text 10"/>
          <p:cNvSpPr/>
          <p:nvPr/>
        </p:nvSpPr>
        <p:spPr>
          <a:xfrm>
            <a:off x="1890832" y="3576995"/>
            <a:ext cx="2616756" cy="281345"/>
          </a:xfrm>
          <a:prstGeom prst="rect">
            <a:avLst/>
          </a:prstGeom>
          <a:noFill/>
          <a:ln/>
        </p:spPr>
        <p:txBody>
          <a:bodyPr wrap="none" lIns="0" tIns="0" rIns="0" bIns="0" rtlCol="0" anchor="t"/>
          <a:lstStyle/>
          <a:p>
            <a:pPr marL="0" indent="0" algn="l">
              <a:lnSpc>
                <a:spcPts val="2200"/>
              </a:lnSpc>
              <a:buNone/>
            </a:pPr>
            <a:r>
              <a:rPr lang="en-US" sz="1750" dirty="0">
                <a:solidFill>
                  <a:srgbClr val="504C49"/>
                </a:solidFill>
                <a:latin typeface="Platypi" pitchFamily="34" charset="0"/>
                <a:ea typeface="Platypi" pitchFamily="34" charset="-122"/>
                <a:cs typeface="Platypi" pitchFamily="34" charset="-120"/>
              </a:rPr>
              <a:t>Офіційне повідомлення</a:t>
            </a:r>
            <a:endParaRPr lang="en-US" sz="1750" dirty="0"/>
          </a:p>
        </p:txBody>
      </p:sp>
      <p:sp>
        <p:nvSpPr>
          <p:cNvPr id="15" name="Text 11"/>
          <p:cNvSpPr/>
          <p:nvPr/>
        </p:nvSpPr>
        <p:spPr>
          <a:xfrm>
            <a:off x="1890832" y="3966329"/>
            <a:ext cx="6622852" cy="576263"/>
          </a:xfrm>
          <a:prstGeom prst="rect">
            <a:avLst/>
          </a:prstGeom>
          <a:noFill/>
          <a:ln/>
        </p:spPr>
        <p:txBody>
          <a:bodyPr wrap="square" lIns="0" tIns="0" rIns="0" bIns="0" rtlCol="0" anchor="t"/>
          <a:lstStyle/>
          <a:p>
            <a:pPr marL="0" indent="0" algn="l">
              <a:lnSpc>
                <a:spcPts val="2250"/>
              </a:lnSpc>
              <a:buNone/>
            </a:pPr>
            <a:r>
              <a:rPr lang="en-US" sz="1400" dirty="0">
                <a:solidFill>
                  <a:srgbClr val="504C49"/>
                </a:solidFill>
                <a:latin typeface="Source Serif Pro" pitchFamily="34" charset="0"/>
                <a:ea typeface="Source Serif Pro" pitchFamily="34" charset="-122"/>
                <a:cs typeface="Source Serif Pro" pitchFamily="34" charset="-120"/>
              </a:rPr>
              <a:t>Повідомити працівників про скорочення, надати необхідну інформацію, зробити це згідно з законодавством.</a:t>
            </a:r>
            <a:endParaRPr lang="en-US" sz="1400" dirty="0"/>
          </a:p>
        </p:txBody>
      </p:sp>
      <p:sp>
        <p:nvSpPr>
          <p:cNvPr id="16" name="Shape 12"/>
          <p:cNvSpPr/>
          <p:nvPr/>
        </p:nvSpPr>
        <p:spPr>
          <a:xfrm>
            <a:off x="1080075" y="5296257"/>
            <a:ext cx="630317" cy="22860"/>
          </a:xfrm>
          <a:prstGeom prst="roundRect">
            <a:avLst>
              <a:gd name="adj" fmla="val 118176"/>
            </a:avLst>
          </a:prstGeom>
          <a:solidFill>
            <a:srgbClr val="D8D4D4"/>
          </a:solidFill>
          <a:ln/>
        </p:spPr>
      </p:sp>
      <p:sp>
        <p:nvSpPr>
          <p:cNvPr id="17" name="Shape 13"/>
          <p:cNvSpPr/>
          <p:nvPr/>
        </p:nvSpPr>
        <p:spPr>
          <a:xfrm>
            <a:off x="697766" y="5105162"/>
            <a:ext cx="405170" cy="405170"/>
          </a:xfrm>
          <a:prstGeom prst="roundRect">
            <a:avLst>
              <a:gd name="adj" fmla="val 6668"/>
            </a:avLst>
          </a:prstGeom>
          <a:solidFill>
            <a:srgbClr val="F9F7F7"/>
          </a:solidFill>
          <a:ln/>
        </p:spPr>
      </p:sp>
      <p:sp>
        <p:nvSpPr>
          <p:cNvPr id="18" name="Text 14"/>
          <p:cNvSpPr/>
          <p:nvPr/>
        </p:nvSpPr>
        <p:spPr>
          <a:xfrm>
            <a:off x="815995" y="5172670"/>
            <a:ext cx="168593" cy="270153"/>
          </a:xfrm>
          <a:prstGeom prst="rect">
            <a:avLst/>
          </a:prstGeom>
          <a:noFill/>
          <a:ln/>
        </p:spPr>
        <p:txBody>
          <a:bodyPr wrap="none" lIns="0" tIns="0" rIns="0" bIns="0" rtlCol="0" anchor="t"/>
          <a:lstStyle/>
          <a:p>
            <a:pPr marL="0" indent="0" algn="ctr">
              <a:lnSpc>
                <a:spcPts val="2100"/>
              </a:lnSpc>
              <a:buNone/>
            </a:pPr>
            <a:r>
              <a:rPr lang="en-US" sz="2100" dirty="0">
                <a:solidFill>
                  <a:srgbClr val="504C49"/>
                </a:solidFill>
                <a:latin typeface="Platypi" pitchFamily="34" charset="0"/>
                <a:ea typeface="Platypi" pitchFamily="34" charset="-122"/>
                <a:cs typeface="Platypi" pitchFamily="34" charset="-120"/>
              </a:rPr>
              <a:t>3</a:t>
            </a:r>
            <a:endParaRPr lang="en-US" sz="2100" dirty="0"/>
          </a:p>
        </p:txBody>
      </p:sp>
      <p:sp>
        <p:nvSpPr>
          <p:cNvPr id="19" name="Text 15"/>
          <p:cNvSpPr/>
          <p:nvPr/>
        </p:nvSpPr>
        <p:spPr>
          <a:xfrm>
            <a:off x="1890832" y="5082659"/>
            <a:ext cx="2370534" cy="281345"/>
          </a:xfrm>
          <a:prstGeom prst="rect">
            <a:avLst/>
          </a:prstGeom>
          <a:noFill/>
          <a:ln/>
        </p:spPr>
        <p:txBody>
          <a:bodyPr wrap="none" lIns="0" tIns="0" rIns="0" bIns="0" rtlCol="0" anchor="t"/>
          <a:lstStyle/>
          <a:p>
            <a:pPr marL="0" indent="0" algn="l">
              <a:lnSpc>
                <a:spcPts val="2200"/>
              </a:lnSpc>
              <a:buNone/>
            </a:pPr>
            <a:r>
              <a:rPr lang="en-US" sz="1750" dirty="0">
                <a:solidFill>
                  <a:srgbClr val="504C49"/>
                </a:solidFill>
                <a:latin typeface="Platypi" pitchFamily="34" charset="0"/>
                <a:ea typeface="Platypi" pitchFamily="34" charset="-122"/>
                <a:cs typeface="Platypi" pitchFamily="34" charset="-120"/>
              </a:rPr>
              <a:t>Виплата компенсацій</a:t>
            </a:r>
            <a:endParaRPr lang="en-US" sz="1750" dirty="0"/>
          </a:p>
        </p:txBody>
      </p:sp>
      <p:sp>
        <p:nvSpPr>
          <p:cNvPr id="20" name="Text 16"/>
          <p:cNvSpPr/>
          <p:nvPr/>
        </p:nvSpPr>
        <p:spPr>
          <a:xfrm>
            <a:off x="1890832" y="5471993"/>
            <a:ext cx="6622852" cy="576263"/>
          </a:xfrm>
          <a:prstGeom prst="rect">
            <a:avLst/>
          </a:prstGeom>
          <a:noFill/>
          <a:ln/>
        </p:spPr>
        <p:txBody>
          <a:bodyPr wrap="square" lIns="0" tIns="0" rIns="0" bIns="0" rtlCol="0" anchor="t"/>
          <a:lstStyle/>
          <a:p>
            <a:pPr marL="0" indent="0" algn="l">
              <a:lnSpc>
                <a:spcPts val="2250"/>
              </a:lnSpc>
              <a:buNone/>
            </a:pPr>
            <a:r>
              <a:rPr lang="en-US" sz="1400" dirty="0">
                <a:solidFill>
                  <a:srgbClr val="504C49"/>
                </a:solidFill>
                <a:latin typeface="Source Serif Pro" pitchFamily="34" charset="0"/>
                <a:ea typeface="Source Serif Pro" pitchFamily="34" charset="-122"/>
                <a:cs typeface="Source Serif Pro" pitchFamily="34" charset="-120"/>
              </a:rPr>
              <a:t>Визначити суму компенсацій відповідно до законодавства, здійснити виплату у зазначені терміни.</a:t>
            </a:r>
            <a:endParaRPr lang="en-US" sz="1400" dirty="0"/>
          </a:p>
        </p:txBody>
      </p:sp>
      <p:sp>
        <p:nvSpPr>
          <p:cNvPr id="21" name="Shape 17"/>
          <p:cNvSpPr/>
          <p:nvPr/>
        </p:nvSpPr>
        <p:spPr>
          <a:xfrm>
            <a:off x="1080075" y="6801922"/>
            <a:ext cx="630317" cy="22860"/>
          </a:xfrm>
          <a:prstGeom prst="roundRect">
            <a:avLst>
              <a:gd name="adj" fmla="val 118176"/>
            </a:avLst>
          </a:prstGeom>
          <a:solidFill>
            <a:srgbClr val="D8D4D4"/>
          </a:solidFill>
          <a:ln/>
        </p:spPr>
      </p:sp>
      <p:sp>
        <p:nvSpPr>
          <p:cNvPr id="22" name="Shape 18"/>
          <p:cNvSpPr/>
          <p:nvPr/>
        </p:nvSpPr>
        <p:spPr>
          <a:xfrm>
            <a:off x="697766" y="6610826"/>
            <a:ext cx="405170" cy="405170"/>
          </a:xfrm>
          <a:prstGeom prst="roundRect">
            <a:avLst>
              <a:gd name="adj" fmla="val 6668"/>
            </a:avLst>
          </a:prstGeom>
          <a:solidFill>
            <a:srgbClr val="F9F7F7"/>
          </a:solidFill>
          <a:ln/>
        </p:spPr>
      </p:sp>
      <p:sp>
        <p:nvSpPr>
          <p:cNvPr id="23" name="Text 19"/>
          <p:cNvSpPr/>
          <p:nvPr/>
        </p:nvSpPr>
        <p:spPr>
          <a:xfrm>
            <a:off x="810399" y="6678335"/>
            <a:ext cx="179903" cy="270153"/>
          </a:xfrm>
          <a:prstGeom prst="rect">
            <a:avLst/>
          </a:prstGeom>
          <a:noFill/>
          <a:ln/>
        </p:spPr>
        <p:txBody>
          <a:bodyPr wrap="none" lIns="0" tIns="0" rIns="0" bIns="0" rtlCol="0" anchor="t"/>
          <a:lstStyle/>
          <a:p>
            <a:pPr marL="0" indent="0" algn="ctr">
              <a:lnSpc>
                <a:spcPts val="2100"/>
              </a:lnSpc>
              <a:buNone/>
            </a:pPr>
            <a:r>
              <a:rPr lang="en-US" sz="2100" dirty="0">
                <a:solidFill>
                  <a:srgbClr val="504C49"/>
                </a:solidFill>
                <a:latin typeface="Platypi" pitchFamily="34" charset="0"/>
                <a:ea typeface="Platypi" pitchFamily="34" charset="-122"/>
                <a:cs typeface="Platypi" pitchFamily="34" charset="-120"/>
              </a:rPr>
              <a:t>4</a:t>
            </a:r>
            <a:endParaRPr lang="en-US" sz="2100" dirty="0"/>
          </a:p>
        </p:txBody>
      </p:sp>
      <p:sp>
        <p:nvSpPr>
          <p:cNvPr id="24" name="Text 20"/>
          <p:cNvSpPr/>
          <p:nvPr/>
        </p:nvSpPr>
        <p:spPr>
          <a:xfrm>
            <a:off x="1890832" y="6588323"/>
            <a:ext cx="2345055" cy="281345"/>
          </a:xfrm>
          <a:prstGeom prst="rect">
            <a:avLst/>
          </a:prstGeom>
          <a:noFill/>
          <a:ln/>
        </p:spPr>
        <p:txBody>
          <a:bodyPr wrap="none" lIns="0" tIns="0" rIns="0" bIns="0" rtlCol="0" anchor="t"/>
          <a:lstStyle/>
          <a:p>
            <a:pPr marL="0" indent="0" algn="l">
              <a:lnSpc>
                <a:spcPts val="2200"/>
              </a:lnSpc>
              <a:buNone/>
            </a:pPr>
            <a:r>
              <a:rPr lang="en-US" sz="1750" dirty="0">
                <a:solidFill>
                  <a:srgbClr val="504C49"/>
                </a:solidFill>
                <a:latin typeface="Platypi" pitchFamily="34" charset="0"/>
                <a:ea typeface="Platypi" pitchFamily="34" charset="-122"/>
                <a:cs typeface="Platypi" pitchFamily="34" charset="-120"/>
              </a:rPr>
              <a:t>Завершення процесу</a:t>
            </a:r>
            <a:endParaRPr lang="en-US" sz="1750" dirty="0"/>
          </a:p>
        </p:txBody>
      </p:sp>
      <p:sp>
        <p:nvSpPr>
          <p:cNvPr id="25" name="Text 21"/>
          <p:cNvSpPr/>
          <p:nvPr/>
        </p:nvSpPr>
        <p:spPr>
          <a:xfrm>
            <a:off x="1890832" y="6977658"/>
            <a:ext cx="6622852" cy="576263"/>
          </a:xfrm>
          <a:prstGeom prst="rect">
            <a:avLst/>
          </a:prstGeom>
          <a:noFill/>
          <a:ln/>
        </p:spPr>
        <p:txBody>
          <a:bodyPr wrap="square" lIns="0" tIns="0" rIns="0" bIns="0" rtlCol="0" anchor="t"/>
          <a:lstStyle/>
          <a:p>
            <a:pPr marL="0" indent="0" algn="l">
              <a:lnSpc>
                <a:spcPts val="2250"/>
              </a:lnSpc>
              <a:buNone/>
            </a:pPr>
            <a:r>
              <a:rPr lang="en-US" sz="1400" dirty="0">
                <a:solidFill>
                  <a:srgbClr val="504C49"/>
                </a:solidFill>
                <a:latin typeface="Source Serif Pro" pitchFamily="34" charset="0"/>
                <a:ea typeface="Source Serif Pro" pitchFamily="34" charset="-122"/>
                <a:cs typeface="Source Serif Pro" pitchFamily="34" charset="-120"/>
              </a:rPr>
              <a:t>Завершити процес звільнення відповідно до встановлених правил, убезпечити себе від можливих правових наслідків.</a:t>
            </a:r>
            <a:endParaRPr lang="en-US" sz="1400" dirty="0"/>
          </a:p>
        </p:txBody>
      </p:sp>
    </p:spTree>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sld>
</file>

<file path=ppt/slides/slide81.xml><?xml version="1.0" encoding="utf-8"?>
<p:sld xmlns:a="http://schemas.openxmlformats.org/drawingml/2006/main" xmlns:r="http://schemas.openxmlformats.org/officeDocument/2006/relationships" xmlns:p="http://schemas.openxmlformats.org/presentationml/2006/main">
  <p:cSld>
    <p:bg>
      <p:bgPr>
        <a:solidFill>
          <a:srgbClr val="FFFF00">
            <a:alpha val="8000"/>
          </a:srgbClr>
        </a:solidFill>
        <a:effectLst/>
      </p:bgPr>
    </p:bg>
    <p:spTree>
      <p:nvGrpSpPr>
        <p:cNvPr id="1" name=""/>
        <p:cNvGrpSpPr/>
        <p:nvPr/>
      </p:nvGrpSpPr>
      <p:grpSpPr>
        <a:xfrm>
          <a:off x="0" y="0"/>
          <a:ext cx="0" cy="0"/>
          <a:chOff x="0" y="0"/>
          <a:chExt cx="0" cy="0"/>
        </a:xfrm>
      </p:grpSpPr>
      <p:pic>
        <p:nvPicPr>
          <p:cNvPr id="3" name="Рисунок 2">
            <a:extLst>
              <a:ext uri="{FF2B5EF4-FFF2-40B4-BE49-F238E27FC236}">
                <a16:creationId xmlns:a16="http://schemas.microsoft.com/office/drawing/2014/main" id="{F932CF9D-0354-F5B9-CFDA-A276FCCA72C8}"/>
              </a:ext>
            </a:extLst>
          </p:cNvPr>
          <p:cNvPicPr>
            <a:picLocks noChangeAspect="1"/>
          </p:cNvPicPr>
          <p:nvPr/>
        </p:nvPicPr>
        <p:blipFill>
          <a:blip r:embed="rId2"/>
          <a:stretch>
            <a:fillRect/>
          </a:stretch>
        </p:blipFill>
        <p:spPr>
          <a:xfrm>
            <a:off x="1294774" y="288757"/>
            <a:ext cx="12448690" cy="5245769"/>
          </a:xfrm>
          <a:prstGeom prst="rect">
            <a:avLst/>
          </a:prstGeom>
        </p:spPr>
      </p:pic>
      <p:sp>
        <p:nvSpPr>
          <p:cNvPr id="5" name="TextBox 4">
            <a:extLst>
              <a:ext uri="{FF2B5EF4-FFF2-40B4-BE49-F238E27FC236}">
                <a16:creationId xmlns:a16="http://schemas.microsoft.com/office/drawing/2014/main" id="{F329B022-72EE-1B38-B659-D997EADA54A3}"/>
              </a:ext>
            </a:extLst>
          </p:cNvPr>
          <p:cNvSpPr txBox="1"/>
          <p:nvPr/>
        </p:nvSpPr>
        <p:spPr>
          <a:xfrm>
            <a:off x="2538045" y="6131912"/>
            <a:ext cx="9962147" cy="1277273"/>
          </a:xfrm>
          <a:prstGeom prst="rect">
            <a:avLst/>
          </a:prstGeom>
          <a:noFill/>
        </p:spPr>
        <p:txBody>
          <a:bodyPr wrap="square">
            <a:spAutoFit/>
          </a:bodyPr>
          <a:lstStyle/>
          <a:p>
            <a:pPr algn="ctr"/>
            <a:r>
              <a:rPr lang="uk-UA" sz="3850" b="1" dirty="0">
                <a:solidFill>
                  <a:srgbClr val="201B18"/>
                </a:solidFill>
                <a:cs typeface="Platypi" pitchFamily="34" charset="-120"/>
              </a:rPr>
              <a:t>Звільнення - це завжди стрес як для співробітника, так і для HR.</a:t>
            </a:r>
            <a:endParaRPr lang="ru-UA" sz="3850" b="1" dirty="0">
              <a:solidFill>
                <a:srgbClr val="201B18"/>
              </a:solidFill>
              <a:cs typeface="Platypi" pitchFamily="34" charset="-120"/>
            </a:endParaRPr>
          </a:p>
        </p:txBody>
      </p:sp>
    </p:spTree>
    <p:extLst>
      <p:ext uri="{BB962C8B-B14F-4D97-AF65-F5344CB8AC3E}">
        <p14:creationId xmlns:p14="http://schemas.microsoft.com/office/powerpoint/2010/main" val="4287864995"/>
      </p:ext>
    </p:extLst>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0"/>
          <p:cNvSpPr/>
          <p:nvPr/>
        </p:nvSpPr>
        <p:spPr>
          <a:xfrm>
            <a:off x="6208038" y="1215271"/>
            <a:ext cx="7700724" cy="1288733"/>
          </a:xfrm>
          <a:prstGeom prst="rect">
            <a:avLst/>
          </a:prstGeom>
          <a:noFill/>
          <a:ln/>
        </p:spPr>
        <p:txBody>
          <a:bodyPr wrap="square" lIns="0" tIns="0" rIns="0" bIns="0" rtlCol="0" anchor="t"/>
          <a:lstStyle/>
          <a:p>
            <a:pPr marL="0" indent="0">
              <a:lnSpc>
                <a:spcPts val="5050"/>
              </a:lnSpc>
              <a:buNone/>
            </a:pPr>
            <a:r>
              <a:rPr lang="en-US" sz="4050" dirty="0">
                <a:solidFill>
                  <a:srgbClr val="201B18"/>
                </a:solidFill>
                <a:latin typeface="Platypi" pitchFamily="34" charset="0"/>
                <a:ea typeface="Platypi" pitchFamily="34" charset="-122"/>
                <a:cs typeface="Platypi" pitchFamily="34" charset="-120"/>
              </a:rPr>
              <a:t>Психологічні реакції працівників на вивільнення</a:t>
            </a:r>
            <a:endParaRPr lang="en-US" sz="4050" dirty="0"/>
          </a:p>
        </p:txBody>
      </p:sp>
      <p:sp>
        <p:nvSpPr>
          <p:cNvPr id="5" name="Shape 1"/>
          <p:cNvSpPr/>
          <p:nvPr/>
        </p:nvSpPr>
        <p:spPr>
          <a:xfrm>
            <a:off x="6208038" y="3045143"/>
            <a:ext cx="463868" cy="463868"/>
          </a:xfrm>
          <a:prstGeom prst="roundRect">
            <a:avLst>
              <a:gd name="adj" fmla="val 6668"/>
            </a:avLst>
          </a:prstGeom>
          <a:solidFill>
            <a:srgbClr val="F9F7F7"/>
          </a:solidFill>
          <a:ln/>
        </p:spPr>
      </p:sp>
      <p:sp>
        <p:nvSpPr>
          <p:cNvPr id="6" name="Text 2"/>
          <p:cNvSpPr/>
          <p:nvPr/>
        </p:nvSpPr>
        <p:spPr>
          <a:xfrm>
            <a:off x="6370439" y="3122414"/>
            <a:ext cx="138946" cy="309324"/>
          </a:xfrm>
          <a:prstGeom prst="rect">
            <a:avLst/>
          </a:prstGeom>
          <a:noFill/>
          <a:ln/>
        </p:spPr>
        <p:txBody>
          <a:bodyPr wrap="none" lIns="0" tIns="0" rIns="0" bIns="0" rtlCol="0" anchor="t"/>
          <a:lstStyle/>
          <a:p>
            <a:pPr marL="0" indent="0" algn="ctr">
              <a:lnSpc>
                <a:spcPts val="2400"/>
              </a:lnSpc>
              <a:buNone/>
            </a:pPr>
            <a:r>
              <a:rPr lang="en-US" sz="2400" dirty="0">
                <a:solidFill>
                  <a:srgbClr val="504C49"/>
                </a:solidFill>
                <a:latin typeface="Platypi" pitchFamily="34" charset="0"/>
                <a:ea typeface="Platypi" pitchFamily="34" charset="-122"/>
                <a:cs typeface="Platypi" pitchFamily="34" charset="-120"/>
              </a:rPr>
              <a:t>1</a:t>
            </a:r>
            <a:endParaRPr lang="en-US" sz="2400" dirty="0"/>
          </a:p>
        </p:txBody>
      </p:sp>
      <p:sp>
        <p:nvSpPr>
          <p:cNvPr id="7" name="Text 3"/>
          <p:cNvSpPr/>
          <p:nvPr/>
        </p:nvSpPr>
        <p:spPr>
          <a:xfrm>
            <a:off x="6878003" y="3045143"/>
            <a:ext cx="2577584" cy="322183"/>
          </a:xfrm>
          <a:prstGeom prst="rect">
            <a:avLst/>
          </a:prstGeom>
          <a:noFill/>
          <a:ln/>
        </p:spPr>
        <p:txBody>
          <a:bodyPr wrap="none" lIns="0" tIns="0" rIns="0" bIns="0" rtlCol="0" anchor="t"/>
          <a:lstStyle/>
          <a:p>
            <a:pPr marL="0" indent="0">
              <a:lnSpc>
                <a:spcPts val="2500"/>
              </a:lnSpc>
              <a:buNone/>
            </a:pPr>
            <a:r>
              <a:rPr lang="en-US" sz="2000" dirty="0">
                <a:solidFill>
                  <a:srgbClr val="504C49"/>
                </a:solidFill>
                <a:latin typeface="Platypi" pitchFamily="34" charset="0"/>
                <a:ea typeface="Platypi" pitchFamily="34" charset="-122"/>
                <a:cs typeface="Platypi" pitchFamily="34" charset="-120"/>
              </a:rPr>
              <a:t>Тривога та страх</a:t>
            </a:r>
            <a:endParaRPr lang="en-US" sz="2000" dirty="0"/>
          </a:p>
        </p:txBody>
      </p:sp>
      <p:sp>
        <p:nvSpPr>
          <p:cNvPr id="8" name="Text 4"/>
          <p:cNvSpPr/>
          <p:nvPr/>
        </p:nvSpPr>
        <p:spPr>
          <a:xfrm>
            <a:off x="6878003" y="3491032"/>
            <a:ext cx="3077408" cy="1319689"/>
          </a:xfrm>
          <a:prstGeom prst="rect">
            <a:avLst/>
          </a:prstGeom>
          <a:noFill/>
          <a:ln/>
        </p:spPr>
        <p:txBody>
          <a:bodyPr wrap="square" lIns="0" tIns="0" rIns="0" bIns="0" rtlCol="0" anchor="t"/>
          <a:lstStyle/>
          <a:p>
            <a:pPr marL="0" indent="0">
              <a:lnSpc>
                <a:spcPts val="2550"/>
              </a:lnSpc>
              <a:buNone/>
            </a:pPr>
            <a:r>
              <a:rPr lang="en-US" sz="1600" dirty="0">
                <a:solidFill>
                  <a:srgbClr val="504C49"/>
                </a:solidFill>
                <a:latin typeface="Source Serif Pro" pitchFamily="34" charset="0"/>
                <a:ea typeface="Source Serif Pro" pitchFamily="34" charset="-122"/>
                <a:cs typeface="Source Serif Pro" pitchFamily="34" charset="-120"/>
              </a:rPr>
              <a:t>Невизначеність майбутнього, страх втратити роботу та доходи, незнання що робити далі.</a:t>
            </a:r>
            <a:endParaRPr lang="en-US" sz="1600" dirty="0"/>
          </a:p>
        </p:txBody>
      </p:sp>
      <p:sp>
        <p:nvSpPr>
          <p:cNvPr id="9" name="Shape 5"/>
          <p:cNvSpPr/>
          <p:nvPr/>
        </p:nvSpPr>
        <p:spPr>
          <a:xfrm>
            <a:off x="10161508" y="3045143"/>
            <a:ext cx="463868" cy="463868"/>
          </a:xfrm>
          <a:prstGeom prst="roundRect">
            <a:avLst>
              <a:gd name="adj" fmla="val 6668"/>
            </a:avLst>
          </a:prstGeom>
          <a:solidFill>
            <a:srgbClr val="F9F7F7"/>
          </a:solidFill>
          <a:ln/>
        </p:spPr>
      </p:sp>
      <p:sp>
        <p:nvSpPr>
          <p:cNvPr id="10" name="Text 6"/>
          <p:cNvSpPr/>
          <p:nvPr/>
        </p:nvSpPr>
        <p:spPr>
          <a:xfrm>
            <a:off x="10293548" y="3122414"/>
            <a:ext cx="199787" cy="309324"/>
          </a:xfrm>
          <a:prstGeom prst="rect">
            <a:avLst/>
          </a:prstGeom>
          <a:noFill/>
          <a:ln/>
        </p:spPr>
        <p:txBody>
          <a:bodyPr wrap="none" lIns="0" tIns="0" rIns="0" bIns="0" rtlCol="0" anchor="t"/>
          <a:lstStyle/>
          <a:p>
            <a:pPr marL="0" indent="0" algn="ctr">
              <a:lnSpc>
                <a:spcPts val="2400"/>
              </a:lnSpc>
              <a:buNone/>
            </a:pPr>
            <a:r>
              <a:rPr lang="en-US" sz="2400" dirty="0">
                <a:solidFill>
                  <a:srgbClr val="504C49"/>
                </a:solidFill>
                <a:latin typeface="Platypi" pitchFamily="34" charset="0"/>
                <a:ea typeface="Platypi" pitchFamily="34" charset="-122"/>
                <a:cs typeface="Platypi" pitchFamily="34" charset="-120"/>
              </a:rPr>
              <a:t>2</a:t>
            </a:r>
            <a:endParaRPr lang="en-US" sz="2400" dirty="0"/>
          </a:p>
        </p:txBody>
      </p:sp>
      <p:sp>
        <p:nvSpPr>
          <p:cNvPr id="11" name="Text 7"/>
          <p:cNvSpPr/>
          <p:nvPr/>
        </p:nvSpPr>
        <p:spPr>
          <a:xfrm>
            <a:off x="10831473" y="3045143"/>
            <a:ext cx="2942749" cy="322183"/>
          </a:xfrm>
          <a:prstGeom prst="rect">
            <a:avLst/>
          </a:prstGeom>
          <a:noFill/>
          <a:ln/>
        </p:spPr>
        <p:txBody>
          <a:bodyPr wrap="none" lIns="0" tIns="0" rIns="0" bIns="0" rtlCol="0" anchor="t"/>
          <a:lstStyle/>
          <a:p>
            <a:pPr marL="0" indent="0">
              <a:lnSpc>
                <a:spcPts val="2500"/>
              </a:lnSpc>
              <a:buNone/>
            </a:pPr>
            <a:r>
              <a:rPr lang="en-US" sz="2000" dirty="0">
                <a:solidFill>
                  <a:srgbClr val="504C49"/>
                </a:solidFill>
                <a:latin typeface="Platypi" pitchFamily="34" charset="0"/>
                <a:ea typeface="Platypi" pitchFamily="34" charset="-122"/>
                <a:cs typeface="Platypi" pitchFamily="34" charset="-120"/>
              </a:rPr>
              <a:t>Злість та розчарування</a:t>
            </a:r>
            <a:endParaRPr lang="en-US" sz="2000" dirty="0"/>
          </a:p>
        </p:txBody>
      </p:sp>
      <p:sp>
        <p:nvSpPr>
          <p:cNvPr id="12" name="Text 8"/>
          <p:cNvSpPr/>
          <p:nvPr/>
        </p:nvSpPr>
        <p:spPr>
          <a:xfrm>
            <a:off x="10831473" y="3491032"/>
            <a:ext cx="3077408" cy="1319689"/>
          </a:xfrm>
          <a:prstGeom prst="rect">
            <a:avLst/>
          </a:prstGeom>
          <a:noFill/>
          <a:ln/>
        </p:spPr>
        <p:txBody>
          <a:bodyPr wrap="square" lIns="0" tIns="0" rIns="0" bIns="0" rtlCol="0" anchor="t"/>
          <a:lstStyle/>
          <a:p>
            <a:pPr marL="0" indent="0">
              <a:lnSpc>
                <a:spcPts val="2550"/>
              </a:lnSpc>
              <a:buNone/>
            </a:pPr>
            <a:r>
              <a:rPr lang="en-US" sz="1600" dirty="0">
                <a:solidFill>
                  <a:srgbClr val="504C49"/>
                </a:solidFill>
                <a:latin typeface="Source Serif Pro" pitchFamily="34" charset="0"/>
                <a:ea typeface="Source Serif Pro" pitchFamily="34" charset="-122"/>
                <a:cs typeface="Source Serif Pro" pitchFamily="34" charset="-120"/>
              </a:rPr>
              <a:t>Відчуття несправедливості, невдоволення рішенням керівництва, розчарування в компанії.</a:t>
            </a:r>
            <a:endParaRPr lang="en-US" sz="1600" dirty="0"/>
          </a:p>
        </p:txBody>
      </p:sp>
      <p:sp>
        <p:nvSpPr>
          <p:cNvPr id="13" name="Shape 9"/>
          <p:cNvSpPr/>
          <p:nvPr/>
        </p:nvSpPr>
        <p:spPr>
          <a:xfrm>
            <a:off x="6208038" y="5248751"/>
            <a:ext cx="463868" cy="463868"/>
          </a:xfrm>
          <a:prstGeom prst="roundRect">
            <a:avLst>
              <a:gd name="adj" fmla="val 6668"/>
            </a:avLst>
          </a:prstGeom>
          <a:solidFill>
            <a:srgbClr val="F9F7F7"/>
          </a:solidFill>
          <a:ln/>
        </p:spPr>
      </p:sp>
      <p:sp>
        <p:nvSpPr>
          <p:cNvPr id="14" name="Text 10"/>
          <p:cNvSpPr/>
          <p:nvPr/>
        </p:nvSpPr>
        <p:spPr>
          <a:xfrm>
            <a:off x="6343412" y="5326023"/>
            <a:ext cx="193000" cy="309324"/>
          </a:xfrm>
          <a:prstGeom prst="rect">
            <a:avLst/>
          </a:prstGeom>
          <a:noFill/>
          <a:ln/>
        </p:spPr>
        <p:txBody>
          <a:bodyPr wrap="none" lIns="0" tIns="0" rIns="0" bIns="0" rtlCol="0" anchor="t"/>
          <a:lstStyle/>
          <a:p>
            <a:pPr marL="0" indent="0" algn="ctr">
              <a:lnSpc>
                <a:spcPts val="2400"/>
              </a:lnSpc>
              <a:buNone/>
            </a:pPr>
            <a:r>
              <a:rPr lang="en-US" sz="2400" dirty="0">
                <a:solidFill>
                  <a:srgbClr val="504C49"/>
                </a:solidFill>
                <a:latin typeface="Platypi" pitchFamily="34" charset="0"/>
                <a:ea typeface="Platypi" pitchFamily="34" charset="-122"/>
                <a:cs typeface="Platypi" pitchFamily="34" charset="-120"/>
              </a:rPr>
              <a:t>3</a:t>
            </a:r>
            <a:endParaRPr lang="en-US" sz="2400" dirty="0"/>
          </a:p>
        </p:txBody>
      </p:sp>
      <p:sp>
        <p:nvSpPr>
          <p:cNvPr id="15" name="Text 11"/>
          <p:cNvSpPr/>
          <p:nvPr/>
        </p:nvSpPr>
        <p:spPr>
          <a:xfrm>
            <a:off x="6878003" y="5248751"/>
            <a:ext cx="2577584" cy="322183"/>
          </a:xfrm>
          <a:prstGeom prst="rect">
            <a:avLst/>
          </a:prstGeom>
          <a:noFill/>
          <a:ln/>
        </p:spPr>
        <p:txBody>
          <a:bodyPr wrap="none" lIns="0" tIns="0" rIns="0" bIns="0" rtlCol="0" anchor="t"/>
          <a:lstStyle/>
          <a:p>
            <a:pPr marL="0" indent="0">
              <a:lnSpc>
                <a:spcPts val="2500"/>
              </a:lnSpc>
              <a:buNone/>
            </a:pPr>
            <a:r>
              <a:rPr lang="en-US" sz="2000" dirty="0">
                <a:solidFill>
                  <a:srgbClr val="504C49"/>
                </a:solidFill>
                <a:latin typeface="Platypi" pitchFamily="34" charset="0"/>
                <a:ea typeface="Platypi" pitchFamily="34" charset="-122"/>
                <a:cs typeface="Platypi" pitchFamily="34" charset="-120"/>
              </a:rPr>
              <a:t>Депресія та апатія</a:t>
            </a:r>
            <a:endParaRPr lang="en-US" sz="2000" dirty="0"/>
          </a:p>
        </p:txBody>
      </p:sp>
      <p:sp>
        <p:nvSpPr>
          <p:cNvPr id="16" name="Text 12"/>
          <p:cNvSpPr/>
          <p:nvPr/>
        </p:nvSpPr>
        <p:spPr>
          <a:xfrm>
            <a:off x="6878003" y="5694640"/>
            <a:ext cx="3077408" cy="1319689"/>
          </a:xfrm>
          <a:prstGeom prst="rect">
            <a:avLst/>
          </a:prstGeom>
          <a:noFill/>
          <a:ln/>
        </p:spPr>
        <p:txBody>
          <a:bodyPr wrap="square" lIns="0" tIns="0" rIns="0" bIns="0" rtlCol="0" anchor="t"/>
          <a:lstStyle/>
          <a:p>
            <a:pPr marL="0" indent="0">
              <a:lnSpc>
                <a:spcPts val="2550"/>
              </a:lnSpc>
              <a:buNone/>
            </a:pPr>
            <a:r>
              <a:rPr lang="en-US" sz="1600" dirty="0">
                <a:solidFill>
                  <a:srgbClr val="504C49"/>
                </a:solidFill>
                <a:latin typeface="Source Serif Pro" pitchFamily="34" charset="0"/>
                <a:ea typeface="Source Serif Pro" pitchFamily="34" charset="-122"/>
                <a:cs typeface="Source Serif Pro" pitchFamily="34" charset="-120"/>
              </a:rPr>
              <a:t>Почуття безсилля, втрата мотивації, відсутність бажання щось змінювати в житті.</a:t>
            </a:r>
            <a:endParaRPr lang="en-US" sz="1600" dirty="0"/>
          </a:p>
        </p:txBody>
      </p:sp>
      <p:sp>
        <p:nvSpPr>
          <p:cNvPr id="17" name="Shape 13"/>
          <p:cNvSpPr/>
          <p:nvPr/>
        </p:nvSpPr>
        <p:spPr>
          <a:xfrm>
            <a:off x="10161508" y="5248751"/>
            <a:ext cx="463868" cy="463868"/>
          </a:xfrm>
          <a:prstGeom prst="roundRect">
            <a:avLst>
              <a:gd name="adj" fmla="val 6668"/>
            </a:avLst>
          </a:prstGeom>
          <a:solidFill>
            <a:srgbClr val="F9F7F7"/>
          </a:solidFill>
          <a:ln/>
        </p:spPr>
      </p:sp>
      <p:sp>
        <p:nvSpPr>
          <p:cNvPr id="18" name="Text 14"/>
          <p:cNvSpPr/>
          <p:nvPr/>
        </p:nvSpPr>
        <p:spPr>
          <a:xfrm>
            <a:off x="10290453" y="5326023"/>
            <a:ext cx="205978" cy="309324"/>
          </a:xfrm>
          <a:prstGeom prst="rect">
            <a:avLst/>
          </a:prstGeom>
          <a:noFill/>
          <a:ln/>
        </p:spPr>
        <p:txBody>
          <a:bodyPr wrap="none" lIns="0" tIns="0" rIns="0" bIns="0" rtlCol="0" anchor="t"/>
          <a:lstStyle/>
          <a:p>
            <a:pPr marL="0" indent="0" algn="ctr">
              <a:lnSpc>
                <a:spcPts val="2400"/>
              </a:lnSpc>
              <a:buNone/>
            </a:pPr>
            <a:r>
              <a:rPr lang="en-US" sz="2400" dirty="0">
                <a:solidFill>
                  <a:srgbClr val="504C49"/>
                </a:solidFill>
                <a:latin typeface="Platypi" pitchFamily="34" charset="0"/>
                <a:ea typeface="Platypi" pitchFamily="34" charset="-122"/>
                <a:cs typeface="Platypi" pitchFamily="34" charset="-120"/>
              </a:rPr>
              <a:t>4</a:t>
            </a:r>
            <a:endParaRPr lang="en-US" sz="2400" dirty="0"/>
          </a:p>
        </p:txBody>
      </p:sp>
      <p:sp>
        <p:nvSpPr>
          <p:cNvPr id="19" name="Text 15"/>
          <p:cNvSpPr/>
          <p:nvPr/>
        </p:nvSpPr>
        <p:spPr>
          <a:xfrm>
            <a:off x="10831473" y="5248751"/>
            <a:ext cx="2577584" cy="322183"/>
          </a:xfrm>
          <a:prstGeom prst="rect">
            <a:avLst/>
          </a:prstGeom>
          <a:noFill/>
          <a:ln/>
        </p:spPr>
        <p:txBody>
          <a:bodyPr wrap="none" lIns="0" tIns="0" rIns="0" bIns="0" rtlCol="0" anchor="t"/>
          <a:lstStyle/>
          <a:p>
            <a:pPr marL="0" indent="0">
              <a:lnSpc>
                <a:spcPts val="2500"/>
              </a:lnSpc>
              <a:buNone/>
            </a:pPr>
            <a:r>
              <a:rPr lang="en-US" sz="2000" dirty="0">
                <a:solidFill>
                  <a:srgbClr val="504C49"/>
                </a:solidFill>
                <a:latin typeface="Platypi" pitchFamily="34" charset="0"/>
                <a:ea typeface="Platypi" pitchFamily="34" charset="-122"/>
                <a:cs typeface="Platypi" pitchFamily="34" charset="-120"/>
              </a:rPr>
              <a:t>Сором та провина</a:t>
            </a:r>
            <a:endParaRPr lang="en-US" sz="2000" dirty="0"/>
          </a:p>
        </p:txBody>
      </p:sp>
      <p:sp>
        <p:nvSpPr>
          <p:cNvPr id="20" name="Text 16"/>
          <p:cNvSpPr/>
          <p:nvPr/>
        </p:nvSpPr>
        <p:spPr>
          <a:xfrm>
            <a:off x="10831473" y="5694640"/>
            <a:ext cx="3077408" cy="989767"/>
          </a:xfrm>
          <a:prstGeom prst="rect">
            <a:avLst/>
          </a:prstGeom>
          <a:noFill/>
          <a:ln/>
        </p:spPr>
        <p:txBody>
          <a:bodyPr wrap="square" lIns="0" tIns="0" rIns="0" bIns="0" rtlCol="0" anchor="t"/>
          <a:lstStyle/>
          <a:p>
            <a:pPr marL="0" indent="0">
              <a:lnSpc>
                <a:spcPts val="2550"/>
              </a:lnSpc>
              <a:buNone/>
            </a:pPr>
            <a:r>
              <a:rPr lang="en-US" sz="1600" dirty="0">
                <a:solidFill>
                  <a:srgbClr val="504C49"/>
                </a:solidFill>
                <a:latin typeface="Source Serif Pro" pitchFamily="34" charset="0"/>
                <a:ea typeface="Source Serif Pro" pitchFamily="34" charset="-122"/>
                <a:cs typeface="Source Serif Pro" pitchFamily="34" charset="-120"/>
              </a:rPr>
              <a:t>Відчуття невдачі, віна за те, що було звільнено, нездатність знайти новий робіт.</a:t>
            </a:r>
            <a:endParaRPr lang="en-US" sz="1600" dirty="0"/>
          </a:p>
        </p:txBody>
      </p:sp>
      <p:pic>
        <p:nvPicPr>
          <p:cNvPr id="21" name="Image 0" descr="preencoded.png">
            <a:extLst>
              <a:ext uri="{FF2B5EF4-FFF2-40B4-BE49-F238E27FC236}">
                <a16:creationId xmlns:a16="http://schemas.microsoft.com/office/drawing/2014/main" id="{50D49C1A-186D-8FF5-9BC8-4BB5477C58F2}"/>
              </a:ext>
            </a:extLst>
          </p:cNvPr>
          <p:cNvPicPr>
            <a:picLocks noChangeAspect="1"/>
          </p:cNvPicPr>
          <p:nvPr/>
        </p:nvPicPr>
        <p:blipFill>
          <a:blip r:embed="rId3"/>
          <a:stretch>
            <a:fillRect/>
          </a:stretch>
        </p:blipFill>
        <p:spPr>
          <a:xfrm>
            <a:off x="0" y="7709774"/>
            <a:ext cx="14630400" cy="511134"/>
          </a:xfrm>
          <a:prstGeom prst="rect">
            <a:avLst/>
          </a:prstGeom>
        </p:spPr>
      </p:pic>
      <p:pic>
        <p:nvPicPr>
          <p:cNvPr id="22" name="Image 0" descr="preencoded.png"/>
          <p:cNvPicPr>
            <a:picLocks noChangeAspect="1"/>
          </p:cNvPicPr>
          <p:nvPr/>
        </p:nvPicPr>
        <p:blipFill>
          <a:blip r:embed="rId4"/>
          <a:stretch>
            <a:fillRect/>
          </a:stretch>
        </p:blipFill>
        <p:spPr>
          <a:xfrm>
            <a:off x="0" y="0"/>
            <a:ext cx="5486400" cy="8229600"/>
          </a:xfrm>
          <a:prstGeom prst="rect">
            <a:avLst/>
          </a:prstGeom>
        </p:spPr>
      </p:pic>
      <p:pic>
        <p:nvPicPr>
          <p:cNvPr id="25" name="Рисунок 24">
            <a:extLst>
              <a:ext uri="{FF2B5EF4-FFF2-40B4-BE49-F238E27FC236}">
                <a16:creationId xmlns:a16="http://schemas.microsoft.com/office/drawing/2014/main" id="{6C15E636-EDFA-2183-7531-C269E514D69C}"/>
              </a:ext>
            </a:extLst>
          </p:cNvPr>
          <p:cNvPicPr>
            <a:picLocks noChangeAspect="1"/>
          </p:cNvPicPr>
          <p:nvPr/>
        </p:nvPicPr>
        <p:blipFill>
          <a:blip r:embed="rId5"/>
          <a:stretch>
            <a:fillRect/>
          </a:stretch>
        </p:blipFill>
        <p:spPr>
          <a:xfrm>
            <a:off x="311476" y="2650688"/>
            <a:ext cx="4863447" cy="2598063"/>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Shape 909"/>
        <p:cNvGrpSpPr/>
        <p:nvPr/>
      </p:nvGrpSpPr>
      <p:grpSpPr>
        <a:xfrm>
          <a:off x="0" y="0"/>
          <a:ext cx="0" cy="0"/>
          <a:chOff x="0" y="0"/>
          <a:chExt cx="0" cy="0"/>
        </a:xfrm>
      </p:grpSpPr>
      <p:sp>
        <p:nvSpPr>
          <p:cNvPr id="914" name="Google Shape;914;p54"/>
          <p:cNvSpPr txBox="1"/>
          <p:nvPr/>
        </p:nvSpPr>
        <p:spPr>
          <a:xfrm>
            <a:off x="1152000" y="6538381"/>
            <a:ext cx="4800000" cy="605758"/>
          </a:xfrm>
          <a:prstGeom prst="rect">
            <a:avLst/>
          </a:prstGeom>
          <a:noFill/>
          <a:ln>
            <a:noFill/>
          </a:ln>
        </p:spPr>
        <p:txBody>
          <a:bodyPr spcFirstLastPara="1" wrap="square" lIns="146280" tIns="146280" rIns="146280" bIns="146280" anchor="t" anchorCtr="0">
            <a:spAutoFit/>
          </a:bodyPr>
          <a:lstStyle/>
          <a:p>
            <a:pPr>
              <a:spcBef>
                <a:spcPts val="480"/>
              </a:spcBef>
            </a:pPr>
            <a:r>
              <a:rPr lang="en" sz="1600">
                <a:solidFill>
                  <a:schemeClr val="dk1"/>
                </a:solidFill>
                <a:latin typeface="Open Sans"/>
                <a:ea typeface="Open Sans"/>
                <a:cs typeface="Open Sans"/>
                <a:sym typeface="Open Sans"/>
              </a:rPr>
              <a:t>Please keep this slide for attribution</a:t>
            </a:r>
            <a:endParaRPr sz="1600">
              <a:solidFill>
                <a:schemeClr val="dk1"/>
              </a:solidFill>
              <a:latin typeface="Open Sans"/>
              <a:ea typeface="Open Sans"/>
              <a:cs typeface="Open Sans"/>
              <a:sym typeface="Open Sans"/>
            </a:endParaRPr>
          </a:p>
        </p:txBody>
      </p:sp>
      <p:pic>
        <p:nvPicPr>
          <p:cNvPr id="6" name="Google Shape;910;p54"/>
          <p:cNvPicPr preferRelativeResize="0"/>
          <p:nvPr/>
        </p:nvPicPr>
        <p:blipFill rotWithShape="1">
          <a:blip r:embed="rId3">
            <a:alphaModFix/>
          </a:blip>
          <a:srcRect l="13501" r="32362"/>
          <a:stretch/>
        </p:blipFill>
        <p:spPr>
          <a:xfrm>
            <a:off x="0" y="0"/>
            <a:ext cx="7591002" cy="8229598"/>
          </a:xfrm>
          <a:prstGeom prst="rect">
            <a:avLst/>
          </a:prstGeom>
          <a:noFill/>
          <a:ln>
            <a:noFill/>
          </a:ln>
        </p:spPr>
      </p:pic>
      <p:pic>
        <p:nvPicPr>
          <p:cNvPr id="7" name="Google Shape;911;p54"/>
          <p:cNvPicPr preferRelativeResize="0"/>
          <p:nvPr/>
        </p:nvPicPr>
        <p:blipFill>
          <a:blip r:embed="rId4">
            <a:alphaModFix/>
          </a:blip>
          <a:stretch>
            <a:fillRect/>
          </a:stretch>
        </p:blipFill>
        <p:spPr>
          <a:xfrm rot="16200000">
            <a:off x="7047262" y="527658"/>
            <a:ext cx="8245680" cy="7158200"/>
          </a:xfrm>
          <a:prstGeom prst="rect">
            <a:avLst/>
          </a:prstGeom>
          <a:blipFill>
            <a:blip r:embed="rId5">
              <a:alphaModFix amt="28000"/>
            </a:blip>
            <a:tile tx="0" ty="0" sx="100000" sy="100000" flip="none" algn="tl"/>
          </a:blipFill>
          <a:ln>
            <a:noFill/>
          </a:ln>
        </p:spPr>
      </p:pic>
      <p:sp>
        <p:nvSpPr>
          <p:cNvPr id="9" name="TextBox 8">
            <a:extLst>
              <a:ext uri="{FF2B5EF4-FFF2-40B4-BE49-F238E27FC236}">
                <a16:creationId xmlns:a16="http://schemas.microsoft.com/office/drawing/2014/main" id="{D0CB60AE-17B5-6F71-A597-9A8EE39BD91E}"/>
              </a:ext>
            </a:extLst>
          </p:cNvPr>
          <p:cNvSpPr txBox="1"/>
          <p:nvPr/>
        </p:nvSpPr>
        <p:spPr>
          <a:xfrm>
            <a:off x="8157410" y="2614496"/>
            <a:ext cx="5414211" cy="2462213"/>
          </a:xfrm>
          <a:prstGeom prst="rect">
            <a:avLst/>
          </a:prstGeom>
          <a:solidFill>
            <a:schemeClr val="bg1">
              <a:lumMod val="95000"/>
            </a:schemeClr>
          </a:solidFill>
          <a:ln>
            <a:noFill/>
          </a:ln>
          <a:effectLst/>
          <a:scene3d>
            <a:camera prst="orthographicFront">
              <a:rot lat="0" lon="0" rev="0"/>
            </a:camera>
            <a:lightRig rig="chilly" dir="t">
              <a:rot lat="0" lon="0" rev="18480000"/>
            </a:lightRig>
          </a:scene3d>
          <a:sp3d prstMaterial="clear">
            <a:bevelT h="63500"/>
          </a:sp3d>
        </p:spPr>
        <p:txBody>
          <a:bodyPr wrap="square">
            <a:spAutoFit/>
          </a:bodyPr>
          <a:lstStyle/>
          <a:p>
            <a:pPr algn="ctr"/>
            <a:r>
              <a:rPr lang="uk-UA" sz="3850" b="1" dirty="0">
                <a:solidFill>
                  <a:srgbClr val="201B18"/>
                </a:solidFill>
                <a:cs typeface="Platypi" pitchFamily="34" charset="-120"/>
              </a:rPr>
              <a:t>Психологічний аспект звільнення працівників: як зробити це правильно</a:t>
            </a:r>
            <a:endParaRPr lang="ru-UA" sz="3850" b="1" dirty="0">
              <a:solidFill>
                <a:srgbClr val="201B18"/>
              </a:solidFill>
              <a:cs typeface="Platypi" pitchFamily="34" charset="-120"/>
            </a:endParaRPr>
          </a:p>
        </p:txBody>
      </p:sp>
    </p:spTree>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Рисунок 2">
            <a:extLst>
              <a:ext uri="{FF2B5EF4-FFF2-40B4-BE49-F238E27FC236}">
                <a16:creationId xmlns:a16="http://schemas.microsoft.com/office/drawing/2014/main" id="{3A3FC4D7-204E-FCC5-12C3-183CCD720AD9}"/>
              </a:ext>
            </a:extLst>
          </p:cNvPr>
          <p:cNvPicPr>
            <a:picLocks noChangeAspect="1"/>
          </p:cNvPicPr>
          <p:nvPr/>
        </p:nvPicPr>
        <p:blipFill>
          <a:blip r:embed="rId2"/>
          <a:stretch>
            <a:fillRect/>
          </a:stretch>
        </p:blipFill>
        <p:spPr>
          <a:xfrm>
            <a:off x="-19050" y="-1"/>
            <a:ext cx="14649450" cy="4331369"/>
          </a:xfrm>
          <a:prstGeom prst="rect">
            <a:avLst/>
          </a:prstGeom>
        </p:spPr>
      </p:pic>
      <p:sp>
        <p:nvSpPr>
          <p:cNvPr id="6" name="TextBox 5">
            <a:extLst>
              <a:ext uri="{FF2B5EF4-FFF2-40B4-BE49-F238E27FC236}">
                <a16:creationId xmlns:a16="http://schemas.microsoft.com/office/drawing/2014/main" id="{09C2EE8F-D6C9-7392-5802-C499CC42D172}"/>
              </a:ext>
            </a:extLst>
          </p:cNvPr>
          <p:cNvSpPr txBox="1"/>
          <p:nvPr/>
        </p:nvSpPr>
        <p:spPr>
          <a:xfrm>
            <a:off x="721893" y="230334"/>
            <a:ext cx="5414211" cy="1938992"/>
          </a:xfrm>
          <a:prstGeom prst="rect">
            <a:avLst/>
          </a:prstGeom>
          <a:solidFill>
            <a:schemeClr val="bg1">
              <a:lumMod val="95000"/>
            </a:schemeClr>
          </a:solidFill>
          <a:ln>
            <a:noFill/>
          </a:ln>
          <a:effectLst/>
          <a:scene3d>
            <a:camera prst="orthographicFront">
              <a:rot lat="0" lon="0" rev="0"/>
            </a:camera>
            <a:lightRig rig="chilly" dir="t">
              <a:rot lat="0" lon="0" rev="18480000"/>
            </a:lightRig>
          </a:scene3d>
          <a:sp3d prstMaterial="clear">
            <a:bevelT h="63500"/>
          </a:sp3d>
        </p:spPr>
        <p:txBody>
          <a:bodyPr wrap="square">
            <a:spAutoFit/>
          </a:bodyPr>
          <a:lstStyle/>
          <a:p>
            <a:endParaRPr lang="uk-UA" sz="4000" dirty="0"/>
          </a:p>
          <a:p>
            <a:r>
              <a:rPr lang="uk-UA" sz="4000" dirty="0"/>
              <a:t>Випробувальний термін</a:t>
            </a:r>
          </a:p>
          <a:p>
            <a:r>
              <a:rPr lang="uk-UA" sz="4000" dirty="0"/>
              <a:t> </a:t>
            </a:r>
            <a:endParaRPr lang="ru-UA" sz="4000" dirty="0"/>
          </a:p>
        </p:txBody>
      </p:sp>
      <p:sp>
        <p:nvSpPr>
          <p:cNvPr id="8" name="TextBox 7">
            <a:extLst>
              <a:ext uri="{FF2B5EF4-FFF2-40B4-BE49-F238E27FC236}">
                <a16:creationId xmlns:a16="http://schemas.microsoft.com/office/drawing/2014/main" id="{E72B11E1-3DA8-0DA0-7ED8-733AAA7A4006}"/>
              </a:ext>
            </a:extLst>
          </p:cNvPr>
          <p:cNvSpPr txBox="1"/>
          <p:nvPr/>
        </p:nvSpPr>
        <p:spPr>
          <a:xfrm>
            <a:off x="3525251" y="4609830"/>
            <a:ext cx="7327230" cy="2862322"/>
          </a:xfrm>
          <a:prstGeom prst="rect">
            <a:avLst/>
          </a:prstGeom>
          <a:noFill/>
        </p:spPr>
        <p:txBody>
          <a:bodyPr wrap="square">
            <a:spAutoFit/>
          </a:bodyPr>
          <a:lstStyle/>
          <a:p>
            <a:pPr algn="just"/>
            <a:r>
              <a:rPr lang="uk-UA" sz="2000" dirty="0">
                <a:solidFill>
                  <a:srgbClr val="504C49"/>
                </a:solidFill>
                <a:latin typeface="Source Serif Pro" pitchFamily="34" charset="0"/>
                <a:ea typeface="Source Serif Pro" pitchFamily="34" charset="-122"/>
              </a:rPr>
              <a:t>Якщо ви плануєте звільнити співробітника через його непрофесіоналізм, то постановка завдань на певний час — чудова можливість не тільки перевірити правильність свого рішення, а й морально підготувати працівника до можливого відходу з компанії. </a:t>
            </a:r>
          </a:p>
          <a:p>
            <a:pPr algn="just"/>
            <a:endParaRPr lang="uk-UA" sz="2000" dirty="0">
              <a:solidFill>
                <a:srgbClr val="504C49"/>
              </a:solidFill>
              <a:latin typeface="Source Serif Pro" pitchFamily="34" charset="0"/>
              <a:ea typeface="Source Serif Pro" pitchFamily="34" charset="-122"/>
            </a:endParaRPr>
          </a:p>
          <a:p>
            <a:pPr algn="just"/>
            <a:r>
              <a:rPr lang="uk-UA" sz="2000" dirty="0">
                <a:solidFill>
                  <a:srgbClr val="504C49"/>
                </a:solidFill>
                <a:latin typeface="Source Serif Pro" pitchFamily="34" charset="0"/>
                <a:ea typeface="Source Serif Pro" pitchFamily="34" charset="-122"/>
              </a:rPr>
              <a:t>Якщо він не впорається із завданнями, які були поставлені </a:t>
            </a:r>
            <a:r>
              <a:rPr lang="uk-UA" sz="2000" dirty="0" err="1">
                <a:solidFill>
                  <a:srgbClr val="504C49"/>
                </a:solidFill>
                <a:latin typeface="Source Serif Pro" pitchFamily="34" charset="0"/>
                <a:ea typeface="Source Serif Pro" pitchFamily="34" charset="-122"/>
              </a:rPr>
              <a:t>коректно</a:t>
            </a:r>
            <a:r>
              <a:rPr lang="uk-UA" sz="2000" dirty="0">
                <a:solidFill>
                  <a:srgbClr val="504C49"/>
                </a:solidFill>
                <a:latin typeface="Source Serif Pro" pitchFamily="34" charset="0"/>
                <a:ea typeface="Source Serif Pro" pitchFamily="34" charset="-122"/>
              </a:rPr>
              <a:t> до його посади та попередньо обумовлені, то питань, чому він йде, не повинно бути.</a:t>
            </a:r>
            <a:endParaRPr lang="ru-UA" sz="2000" dirty="0">
              <a:solidFill>
                <a:srgbClr val="504C49"/>
              </a:solidFill>
              <a:latin typeface="Source Serif Pro" pitchFamily="34" charset="0"/>
              <a:ea typeface="Source Serif Pro" pitchFamily="34" charset="-122"/>
            </a:endParaRPr>
          </a:p>
        </p:txBody>
      </p:sp>
      <p:pic>
        <p:nvPicPr>
          <p:cNvPr id="9" name="Image 0" descr="preencoded.png">
            <a:extLst>
              <a:ext uri="{FF2B5EF4-FFF2-40B4-BE49-F238E27FC236}">
                <a16:creationId xmlns:a16="http://schemas.microsoft.com/office/drawing/2014/main" id="{DAEAD799-E454-7952-515C-3006D6C58832}"/>
              </a:ext>
            </a:extLst>
          </p:cNvPr>
          <p:cNvPicPr>
            <a:picLocks noChangeAspect="1"/>
          </p:cNvPicPr>
          <p:nvPr/>
        </p:nvPicPr>
        <p:blipFill>
          <a:blip r:embed="rId3"/>
          <a:stretch>
            <a:fillRect/>
          </a:stretch>
        </p:blipFill>
        <p:spPr>
          <a:xfrm>
            <a:off x="0" y="7709774"/>
            <a:ext cx="14630400" cy="511134"/>
          </a:xfrm>
          <a:prstGeom prst="rect">
            <a:avLst/>
          </a:prstGeom>
        </p:spPr>
      </p:pic>
    </p:spTree>
    <p:extLst>
      <p:ext uri="{BB962C8B-B14F-4D97-AF65-F5344CB8AC3E}">
        <p14:creationId xmlns:p14="http://schemas.microsoft.com/office/powerpoint/2010/main" val="2297811507"/>
      </p:ext>
    </p:extLst>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Рисунок 6">
            <a:extLst>
              <a:ext uri="{FF2B5EF4-FFF2-40B4-BE49-F238E27FC236}">
                <a16:creationId xmlns:a16="http://schemas.microsoft.com/office/drawing/2014/main" id="{8112D6F8-85AD-4FDE-56BC-5BF33B8FFFF7}"/>
              </a:ext>
            </a:extLst>
          </p:cNvPr>
          <p:cNvPicPr>
            <a:picLocks noChangeAspect="1"/>
          </p:cNvPicPr>
          <p:nvPr/>
        </p:nvPicPr>
        <p:blipFill>
          <a:blip r:embed="rId2"/>
          <a:stretch>
            <a:fillRect/>
          </a:stretch>
        </p:blipFill>
        <p:spPr>
          <a:xfrm>
            <a:off x="4280902" y="369995"/>
            <a:ext cx="6261100" cy="7620000"/>
          </a:xfrm>
          <a:prstGeom prst="rect">
            <a:avLst/>
          </a:prstGeom>
        </p:spPr>
      </p:pic>
      <p:sp>
        <p:nvSpPr>
          <p:cNvPr id="9" name="Text 0">
            <a:extLst>
              <a:ext uri="{FF2B5EF4-FFF2-40B4-BE49-F238E27FC236}">
                <a16:creationId xmlns:a16="http://schemas.microsoft.com/office/drawing/2014/main" id="{F163D58E-87E1-50E9-6284-88F91178F892}"/>
              </a:ext>
            </a:extLst>
          </p:cNvPr>
          <p:cNvSpPr/>
          <p:nvPr/>
        </p:nvSpPr>
        <p:spPr>
          <a:xfrm>
            <a:off x="2273039" y="7492263"/>
            <a:ext cx="9517907" cy="1137047"/>
          </a:xfrm>
          <a:prstGeom prst="rect">
            <a:avLst/>
          </a:prstGeom>
          <a:noFill/>
          <a:ln/>
        </p:spPr>
        <p:txBody>
          <a:bodyPr wrap="square" lIns="0" tIns="0" rIns="0" bIns="0" rtlCol="0" anchor="t"/>
          <a:lstStyle/>
          <a:p>
            <a:pPr marL="0" indent="0" algn="ctr">
              <a:lnSpc>
                <a:spcPts val="4450"/>
              </a:lnSpc>
              <a:buNone/>
            </a:pPr>
            <a:r>
              <a:rPr lang="uk-UA" sz="3600" dirty="0"/>
              <a:t>Використовуйте психологічний прийом «ПНП»</a:t>
            </a:r>
            <a:endParaRPr lang="en-US" sz="3550" dirty="0"/>
          </a:p>
        </p:txBody>
      </p:sp>
      <p:sp>
        <p:nvSpPr>
          <p:cNvPr id="11" name="TextBox 10">
            <a:extLst>
              <a:ext uri="{FF2B5EF4-FFF2-40B4-BE49-F238E27FC236}">
                <a16:creationId xmlns:a16="http://schemas.microsoft.com/office/drawing/2014/main" id="{3F9A0A83-7D2A-AFB3-D3FC-E57E50389153}"/>
              </a:ext>
            </a:extLst>
          </p:cNvPr>
          <p:cNvSpPr txBox="1"/>
          <p:nvPr/>
        </p:nvSpPr>
        <p:spPr>
          <a:xfrm>
            <a:off x="0" y="1687008"/>
            <a:ext cx="5703897" cy="5632311"/>
          </a:xfrm>
          <a:prstGeom prst="rect">
            <a:avLst/>
          </a:prstGeom>
          <a:noFill/>
        </p:spPr>
        <p:txBody>
          <a:bodyPr wrap="square">
            <a:spAutoFit/>
          </a:bodyPr>
          <a:lstStyle/>
          <a:p>
            <a:r>
              <a:rPr lang="uk-UA" sz="2000" b="1" dirty="0">
                <a:solidFill>
                  <a:srgbClr val="504C49"/>
                </a:solidFill>
                <a:latin typeface="Source Serif Pro" pitchFamily="34" charset="0"/>
                <a:ea typeface="Source Serif Pro" pitchFamily="34" charset="-122"/>
              </a:rPr>
              <a:t>Першим етапом </a:t>
            </a:r>
            <a:r>
              <a:rPr lang="uk-UA" sz="2000" dirty="0">
                <a:solidFill>
                  <a:srgbClr val="504C49"/>
                </a:solidFill>
                <a:latin typeface="Source Serif Pro" pitchFamily="34" charset="0"/>
                <a:ea typeface="Source Serif Pro" pitchFamily="34" charset="-122"/>
              </a:rPr>
              <a:t>стане демонстрація позитивного ставлення до екс-співробітника, перерахування його позитивних якостей та внеску до роботи компанії. </a:t>
            </a:r>
          </a:p>
          <a:p>
            <a:endParaRPr lang="uk-UA" sz="2000" dirty="0">
              <a:solidFill>
                <a:srgbClr val="504C49"/>
              </a:solidFill>
              <a:latin typeface="Source Serif Pro" pitchFamily="34" charset="0"/>
              <a:ea typeface="Source Serif Pro" pitchFamily="34" charset="-122"/>
            </a:endParaRPr>
          </a:p>
          <a:p>
            <a:r>
              <a:rPr lang="uk-UA" sz="2000" b="1" dirty="0">
                <a:solidFill>
                  <a:srgbClr val="504C49"/>
                </a:solidFill>
                <a:latin typeface="Source Serif Pro" pitchFamily="34" charset="0"/>
                <a:ea typeface="Source Serif Pro" pitchFamily="34" charset="-122"/>
              </a:rPr>
              <a:t>Другий етап </a:t>
            </a:r>
            <a:r>
              <a:rPr lang="uk-UA" sz="2000" dirty="0">
                <a:solidFill>
                  <a:srgbClr val="504C49"/>
                </a:solidFill>
                <a:latin typeface="Source Serif Pro" pitchFamily="34" charset="0"/>
                <a:ea typeface="Source Serif Pro" pitchFamily="34" charset="-122"/>
              </a:rPr>
              <a:t>- саме повідомлення про звільнення. Цей складний момент </a:t>
            </a:r>
          </a:p>
          <a:p>
            <a:r>
              <a:rPr lang="uk-UA" sz="2000" dirty="0">
                <a:solidFill>
                  <a:srgbClr val="504C49"/>
                </a:solidFill>
                <a:latin typeface="Source Serif Pro" pitchFamily="34" charset="0"/>
                <a:ea typeface="Source Serif Pro" pitchFamily="34" charset="-122"/>
              </a:rPr>
              <a:t>вимагає витримки від HR та </a:t>
            </a:r>
          </a:p>
          <a:p>
            <a:r>
              <a:rPr lang="uk-UA" sz="2000" dirty="0">
                <a:solidFill>
                  <a:srgbClr val="504C49"/>
                </a:solidFill>
                <a:latin typeface="Source Serif Pro" pitchFamily="34" charset="0"/>
                <a:ea typeface="Source Serif Pro" pitchFamily="34" charset="-122"/>
              </a:rPr>
              <a:t>доброзичливого ставлення попри все. </a:t>
            </a:r>
          </a:p>
          <a:p>
            <a:r>
              <a:rPr lang="uk-UA" sz="2000" dirty="0">
                <a:solidFill>
                  <a:srgbClr val="504C49"/>
                </a:solidFill>
                <a:latin typeface="Source Serif Pro" pitchFamily="34" charset="0"/>
                <a:ea typeface="Source Serif Pro" pitchFamily="34" charset="-122"/>
              </a:rPr>
              <a:t>На стрес усі люди реагують по-різному: хтось вибухає і кричить, дехто плачуть і звинувачують керівництво, інші замикаються в собі. Дуже важливо — не реагувати на такі прояви криками і звинуваченнями у відповідь, адже емоції співробітника пройдуть, а ви спровокуєте розвиток ще більшого конфлікту. </a:t>
            </a:r>
            <a:endParaRPr lang="ru-UA" sz="2000" dirty="0">
              <a:solidFill>
                <a:srgbClr val="504C49"/>
              </a:solidFill>
              <a:latin typeface="Source Serif Pro" pitchFamily="34" charset="0"/>
              <a:ea typeface="Source Serif Pro" pitchFamily="34" charset="-122"/>
            </a:endParaRPr>
          </a:p>
        </p:txBody>
      </p:sp>
      <p:sp>
        <p:nvSpPr>
          <p:cNvPr id="13" name="TextBox 12">
            <a:extLst>
              <a:ext uri="{FF2B5EF4-FFF2-40B4-BE49-F238E27FC236}">
                <a16:creationId xmlns:a16="http://schemas.microsoft.com/office/drawing/2014/main" id="{BF92877B-7ABF-A795-9A41-93B73E5594BA}"/>
              </a:ext>
            </a:extLst>
          </p:cNvPr>
          <p:cNvSpPr txBox="1"/>
          <p:nvPr/>
        </p:nvSpPr>
        <p:spPr>
          <a:xfrm>
            <a:off x="83292" y="104718"/>
            <a:ext cx="7315200" cy="1323439"/>
          </a:xfrm>
          <a:prstGeom prst="rect">
            <a:avLst/>
          </a:prstGeom>
          <a:noFill/>
        </p:spPr>
        <p:txBody>
          <a:bodyPr wrap="square">
            <a:spAutoFit/>
          </a:bodyPr>
          <a:lstStyle/>
          <a:p>
            <a:r>
              <a:rPr lang="uk-UA" sz="2000" dirty="0">
                <a:solidFill>
                  <a:srgbClr val="504C49"/>
                </a:solidFill>
                <a:latin typeface="Source Serif Pro" pitchFamily="34" charset="0"/>
                <a:ea typeface="Source Serif Pro" pitchFamily="34" charset="-122"/>
              </a:rPr>
              <a:t>ПНП (Позитив-Негатив-Позитив) можна застосовувати у випадках, коли компанія розлучається з фахівцем раптово, через його неприйнятну поведінку або в інших подібних випадках. </a:t>
            </a:r>
            <a:endParaRPr lang="ru-UA" sz="2000" dirty="0">
              <a:solidFill>
                <a:srgbClr val="504C49"/>
              </a:solidFill>
              <a:latin typeface="Source Serif Pro" pitchFamily="34" charset="0"/>
              <a:ea typeface="Source Serif Pro" pitchFamily="34" charset="-122"/>
            </a:endParaRPr>
          </a:p>
        </p:txBody>
      </p:sp>
      <p:sp>
        <p:nvSpPr>
          <p:cNvPr id="15" name="TextBox 14">
            <a:extLst>
              <a:ext uri="{FF2B5EF4-FFF2-40B4-BE49-F238E27FC236}">
                <a16:creationId xmlns:a16="http://schemas.microsoft.com/office/drawing/2014/main" id="{F7F2207D-06A2-687D-2CB2-AEB1243CE004}"/>
              </a:ext>
            </a:extLst>
          </p:cNvPr>
          <p:cNvSpPr txBox="1"/>
          <p:nvPr/>
        </p:nvSpPr>
        <p:spPr>
          <a:xfrm>
            <a:off x="7965834" y="369995"/>
            <a:ext cx="6581274" cy="7171194"/>
          </a:xfrm>
          <a:prstGeom prst="rect">
            <a:avLst/>
          </a:prstGeom>
          <a:noFill/>
        </p:spPr>
        <p:txBody>
          <a:bodyPr wrap="square">
            <a:spAutoFit/>
          </a:bodyPr>
          <a:lstStyle/>
          <a:p>
            <a:pPr algn="r"/>
            <a:r>
              <a:rPr lang="uk-UA" sz="2000" dirty="0">
                <a:solidFill>
                  <a:srgbClr val="504C49"/>
                </a:solidFill>
                <a:latin typeface="Source Serif Pro" pitchFamily="34" charset="0"/>
                <a:ea typeface="Source Serif Pro" pitchFamily="34" charset="-122"/>
              </a:rPr>
              <a:t>Важливо розуміти, що співробітник, який за типом темпераменту, наприклад, відноситься до холериків, може швидко «випустити пару», але потім також швидко заспокоїтися. Люди, які належать до флегматик, не демонструють </a:t>
            </a:r>
          </a:p>
          <a:p>
            <a:pPr algn="r"/>
            <a:r>
              <a:rPr lang="uk-UA" sz="2000" dirty="0">
                <a:solidFill>
                  <a:srgbClr val="504C49"/>
                </a:solidFill>
                <a:latin typeface="Source Serif Pro" pitchFamily="34" charset="0"/>
                <a:ea typeface="Source Serif Pro" pitchFamily="34" charset="-122"/>
              </a:rPr>
              <a:t>яскравих зовнішніх реакцій, але переживають </a:t>
            </a:r>
          </a:p>
          <a:p>
            <a:pPr algn="r"/>
            <a:r>
              <a:rPr lang="uk-UA" sz="2000" dirty="0">
                <a:solidFill>
                  <a:srgbClr val="504C49"/>
                </a:solidFill>
                <a:latin typeface="Source Serif Pro" pitchFamily="34" charset="0"/>
                <a:ea typeface="Source Serif Pro" pitchFamily="34" charset="-122"/>
              </a:rPr>
              <a:t>весь негатив усередині. Таким типажам краще повідомляти про звільнення за певний </a:t>
            </a:r>
          </a:p>
          <a:p>
            <a:pPr algn="r"/>
            <a:r>
              <a:rPr lang="uk-UA" sz="2000" dirty="0">
                <a:solidFill>
                  <a:srgbClr val="504C49"/>
                </a:solidFill>
                <a:latin typeface="Source Serif Pro" pitchFamily="34" charset="0"/>
                <a:ea typeface="Source Serif Pro" pitchFamily="34" charset="-122"/>
              </a:rPr>
              <a:t>термін (14 днів) до останнього робочого </a:t>
            </a:r>
          </a:p>
          <a:p>
            <a:pPr algn="r"/>
            <a:r>
              <a:rPr lang="uk-UA" sz="2000" dirty="0">
                <a:solidFill>
                  <a:srgbClr val="504C49"/>
                </a:solidFill>
                <a:latin typeface="Source Serif Pro" pitchFamily="34" charset="0"/>
                <a:ea typeface="Source Serif Pro" pitchFamily="34" charset="-122"/>
              </a:rPr>
              <a:t>дня, щоб вони могли «опрацювати» свій </a:t>
            </a:r>
          </a:p>
          <a:p>
            <a:pPr algn="r"/>
            <a:r>
              <a:rPr lang="uk-UA" sz="2000" dirty="0">
                <a:solidFill>
                  <a:srgbClr val="504C49"/>
                </a:solidFill>
                <a:latin typeface="Source Serif Pro" pitchFamily="34" charset="0"/>
                <a:ea typeface="Source Serif Pro" pitchFamily="34" charset="-122"/>
              </a:rPr>
              <a:t>негатив та не накопичували його, </a:t>
            </a:r>
          </a:p>
          <a:p>
            <a:pPr algn="r"/>
            <a:r>
              <a:rPr lang="uk-UA" sz="2000" dirty="0">
                <a:solidFill>
                  <a:srgbClr val="504C49"/>
                </a:solidFill>
                <a:latin typeface="Source Serif Pro" pitchFamily="34" charset="0"/>
                <a:ea typeface="Source Serif Pro" pitchFamily="34" charset="-122"/>
              </a:rPr>
              <a:t>створюючи проблеми роботодавцям </a:t>
            </a:r>
          </a:p>
          <a:p>
            <a:pPr algn="r"/>
            <a:r>
              <a:rPr lang="uk-UA" sz="2000" dirty="0">
                <a:solidFill>
                  <a:srgbClr val="504C49"/>
                </a:solidFill>
                <a:latin typeface="Source Serif Pro" pitchFamily="34" charset="0"/>
                <a:ea typeface="Source Serif Pro" pitchFamily="34" charset="-122"/>
              </a:rPr>
              <a:t>у майбутньому. </a:t>
            </a:r>
          </a:p>
          <a:p>
            <a:pPr algn="r"/>
            <a:endParaRPr lang="uk-UA" sz="2000" b="1" dirty="0">
              <a:solidFill>
                <a:srgbClr val="504C49"/>
              </a:solidFill>
              <a:latin typeface="Source Serif Pro" pitchFamily="34" charset="0"/>
              <a:ea typeface="Source Serif Pro" pitchFamily="34" charset="-122"/>
            </a:endParaRPr>
          </a:p>
          <a:p>
            <a:pPr algn="r"/>
            <a:r>
              <a:rPr lang="uk-UA" sz="2000" b="1" dirty="0">
                <a:solidFill>
                  <a:srgbClr val="504C49"/>
                </a:solidFill>
                <a:latin typeface="Source Serif Pro" pitchFamily="34" charset="0"/>
                <a:ea typeface="Source Serif Pro" pitchFamily="34" charset="-122"/>
              </a:rPr>
              <a:t>Третій етап</a:t>
            </a:r>
            <a:r>
              <a:rPr lang="uk-UA" sz="2000" dirty="0">
                <a:solidFill>
                  <a:srgbClr val="504C49"/>
                </a:solidFill>
                <a:latin typeface="Source Serif Pro" pitchFamily="34" charset="0"/>
                <a:ea typeface="Source Serif Pro" pitchFamily="34" charset="-122"/>
              </a:rPr>
              <a:t>. Позитив на цьому етапі </a:t>
            </a:r>
          </a:p>
          <a:p>
            <a:pPr algn="r"/>
            <a:r>
              <a:rPr lang="uk-UA" sz="2000" dirty="0">
                <a:solidFill>
                  <a:srgbClr val="504C49"/>
                </a:solidFill>
                <a:latin typeface="Source Serif Pro" pitchFamily="34" charset="0"/>
                <a:ea typeface="Source Serif Pro" pitchFamily="34" charset="-122"/>
              </a:rPr>
              <a:t>повинен нейтралізувати всі негативні прояви. Вам потрібно позначити причини, з яких сталася така ситуація, не зачіпаючи самолюбство співробітника. Якщо сталося скорочення штату, то обов'язково необхідно дати розуміння, що це збіг обставин, на які, на жаль, ніхто не може вплинути і вони не залежать від його професіоналізму та особистих якостей.</a:t>
            </a:r>
            <a:endParaRPr lang="ru-UA" sz="2000" dirty="0">
              <a:solidFill>
                <a:srgbClr val="504C49"/>
              </a:solidFill>
              <a:latin typeface="Source Serif Pro" pitchFamily="34" charset="0"/>
              <a:ea typeface="Source Serif Pro" pitchFamily="34" charset="-122"/>
            </a:endParaRPr>
          </a:p>
        </p:txBody>
      </p:sp>
    </p:spTree>
    <p:extLst>
      <p:ext uri="{BB962C8B-B14F-4D97-AF65-F5344CB8AC3E}">
        <p14:creationId xmlns:p14="http://schemas.microsoft.com/office/powerpoint/2010/main" val="1866095996"/>
      </p:ext>
    </p:extLst>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sld>
</file>

<file path=ppt/slides/slide86.xml><?xml version="1.0" encoding="utf-8"?>
<p:sld xmlns:a="http://schemas.openxmlformats.org/drawingml/2006/main" xmlns:r="http://schemas.openxmlformats.org/officeDocument/2006/relationships" xmlns:p="http://schemas.openxmlformats.org/presentationml/2006/main">
  <p:cSld>
    <p:bg>
      <p:bgPr>
        <a:solidFill>
          <a:srgbClr val="FFFF00">
            <a:alpha val="4000"/>
          </a:srgbClr>
        </a:solidFill>
        <a:effectLst/>
      </p:bgPr>
    </p:bg>
    <p:spTree>
      <p:nvGrpSpPr>
        <p:cNvPr id="1" name=""/>
        <p:cNvGrpSpPr/>
        <p:nvPr/>
      </p:nvGrpSpPr>
      <p:grpSpPr>
        <a:xfrm>
          <a:off x="0" y="0"/>
          <a:ext cx="0" cy="0"/>
          <a:chOff x="0" y="0"/>
          <a:chExt cx="0" cy="0"/>
        </a:xfrm>
      </p:grpSpPr>
      <p:pic>
        <p:nvPicPr>
          <p:cNvPr id="5" name="Рисунок 4">
            <a:extLst>
              <a:ext uri="{FF2B5EF4-FFF2-40B4-BE49-F238E27FC236}">
                <a16:creationId xmlns:a16="http://schemas.microsoft.com/office/drawing/2014/main" id="{44EF0270-BDED-C890-24E5-371B4531D412}"/>
              </a:ext>
            </a:extLst>
          </p:cNvPr>
          <p:cNvPicPr>
            <a:picLocks noChangeAspect="1"/>
          </p:cNvPicPr>
          <p:nvPr/>
        </p:nvPicPr>
        <p:blipFill>
          <a:blip r:embed="rId2"/>
          <a:stretch>
            <a:fillRect/>
          </a:stretch>
        </p:blipFill>
        <p:spPr>
          <a:xfrm>
            <a:off x="7171347" y="420796"/>
            <a:ext cx="6495999" cy="4322792"/>
          </a:xfrm>
          <a:prstGeom prst="rect">
            <a:avLst/>
          </a:prstGeom>
        </p:spPr>
      </p:pic>
      <p:sp>
        <p:nvSpPr>
          <p:cNvPr id="7" name="TextBox 6">
            <a:extLst>
              <a:ext uri="{FF2B5EF4-FFF2-40B4-BE49-F238E27FC236}">
                <a16:creationId xmlns:a16="http://schemas.microsoft.com/office/drawing/2014/main" id="{F583192C-FA58-6BA3-2E26-E9F84AFF96FD}"/>
              </a:ext>
            </a:extLst>
          </p:cNvPr>
          <p:cNvSpPr txBox="1"/>
          <p:nvPr/>
        </p:nvSpPr>
        <p:spPr>
          <a:xfrm>
            <a:off x="7087126" y="5173034"/>
            <a:ext cx="7315200" cy="1938992"/>
          </a:xfrm>
          <a:prstGeom prst="rect">
            <a:avLst/>
          </a:prstGeom>
          <a:noFill/>
        </p:spPr>
        <p:txBody>
          <a:bodyPr wrap="square">
            <a:spAutoFit/>
          </a:bodyPr>
          <a:lstStyle/>
          <a:p>
            <a:pPr algn="ctr"/>
            <a:r>
              <a:rPr lang="uk-UA" sz="4000" b="1" dirty="0">
                <a:solidFill>
                  <a:srgbClr val="504C49"/>
                </a:solidFill>
                <a:latin typeface="Source Serif Pro" pitchFamily="34" charset="0"/>
                <a:ea typeface="Source Serif Pro" pitchFamily="34" charset="-122"/>
              </a:rPr>
              <a:t>Дати можливість працівникові «зберегти обличчя»</a:t>
            </a:r>
            <a:endParaRPr lang="ru-UA" sz="4000" b="1" dirty="0">
              <a:solidFill>
                <a:srgbClr val="504C49"/>
              </a:solidFill>
              <a:latin typeface="Source Serif Pro" pitchFamily="34" charset="0"/>
              <a:ea typeface="Source Serif Pro" pitchFamily="34" charset="-122"/>
            </a:endParaRPr>
          </a:p>
        </p:txBody>
      </p:sp>
      <p:sp>
        <p:nvSpPr>
          <p:cNvPr id="9" name="TextBox 8">
            <a:extLst>
              <a:ext uri="{FF2B5EF4-FFF2-40B4-BE49-F238E27FC236}">
                <a16:creationId xmlns:a16="http://schemas.microsoft.com/office/drawing/2014/main" id="{037DAAB4-F6A5-AA53-5671-903074DAAC1F}"/>
              </a:ext>
            </a:extLst>
          </p:cNvPr>
          <p:cNvSpPr txBox="1"/>
          <p:nvPr/>
        </p:nvSpPr>
        <p:spPr>
          <a:xfrm>
            <a:off x="0" y="2683639"/>
            <a:ext cx="7315200" cy="2862322"/>
          </a:xfrm>
          <a:prstGeom prst="rect">
            <a:avLst/>
          </a:prstGeom>
          <a:noFill/>
        </p:spPr>
        <p:txBody>
          <a:bodyPr wrap="square">
            <a:spAutoFit/>
          </a:bodyPr>
          <a:lstStyle/>
          <a:p>
            <a:pPr algn="ctr"/>
            <a:r>
              <a:rPr lang="uk-UA" sz="2000" dirty="0">
                <a:solidFill>
                  <a:srgbClr val="504C49"/>
                </a:solidFill>
                <a:latin typeface="Source Serif Pro" pitchFamily="34" charset="0"/>
                <a:ea typeface="Source Serif Pro" pitchFamily="34" charset="-122"/>
              </a:rPr>
              <a:t>Якщо співробітник не звільняється з компанії через гучний скандал і його приклад не повинен стати </a:t>
            </a:r>
            <a:r>
              <a:rPr lang="uk-UA" sz="2000" dirty="0" err="1">
                <a:solidFill>
                  <a:srgbClr val="504C49"/>
                </a:solidFill>
                <a:latin typeface="Source Serif Pro" pitchFamily="34" charset="0"/>
                <a:ea typeface="Source Serif Pro" pitchFamily="34" charset="-122"/>
              </a:rPr>
              <a:t>демотивацією</a:t>
            </a:r>
            <a:r>
              <a:rPr lang="uk-UA" sz="2000" dirty="0">
                <a:solidFill>
                  <a:srgbClr val="504C49"/>
                </a:solidFill>
                <a:latin typeface="Source Serif Pro" pitchFamily="34" charset="0"/>
                <a:ea typeface="Source Serif Pro" pitchFamily="34" charset="-122"/>
              </a:rPr>
              <a:t> для решти працівників, то піти йому на поступки та не розголошувати реальну причину — чудовий спосіб зберегти його лояльність. </a:t>
            </a:r>
          </a:p>
          <a:p>
            <a:pPr algn="ctr"/>
            <a:endParaRPr lang="uk-UA" sz="2000" dirty="0">
              <a:solidFill>
                <a:srgbClr val="504C49"/>
              </a:solidFill>
              <a:latin typeface="Source Serif Pro" pitchFamily="34" charset="0"/>
              <a:ea typeface="Source Serif Pro" pitchFamily="34" charset="-122"/>
            </a:endParaRPr>
          </a:p>
          <a:p>
            <a:pPr algn="ctr"/>
            <a:r>
              <a:rPr lang="uk-UA" sz="2000" dirty="0">
                <a:solidFill>
                  <a:srgbClr val="504C49"/>
                </a:solidFill>
                <a:latin typeface="Source Serif Pro" pitchFamily="34" charset="0"/>
                <a:ea typeface="Source Serif Pro" pitchFamily="34" charset="-122"/>
              </a:rPr>
              <a:t>Нехай офіційною версією стане причина, яка найбільше підходить працівникові, якщо вона, звичайно, не шкодить репутації компанії.</a:t>
            </a:r>
            <a:endParaRPr lang="ru-UA" sz="2000" dirty="0">
              <a:solidFill>
                <a:srgbClr val="504C49"/>
              </a:solidFill>
              <a:latin typeface="Source Serif Pro" pitchFamily="34" charset="0"/>
              <a:ea typeface="Source Serif Pro" pitchFamily="34" charset="-122"/>
            </a:endParaRPr>
          </a:p>
        </p:txBody>
      </p:sp>
    </p:spTree>
    <p:extLst>
      <p:ext uri="{BB962C8B-B14F-4D97-AF65-F5344CB8AC3E}">
        <p14:creationId xmlns:p14="http://schemas.microsoft.com/office/powerpoint/2010/main" val="4254272871"/>
      </p:ext>
    </p:extLst>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sld>
</file>

<file path=ppt/slides/slide87.xml><?xml version="1.0" encoding="utf-8"?>
<p:sld xmlns:a="http://schemas.openxmlformats.org/drawingml/2006/main" xmlns:r="http://schemas.openxmlformats.org/officeDocument/2006/relationships" xmlns:p="http://schemas.openxmlformats.org/presentationml/2006/main">
  <p:cSld>
    <p:bg>
      <p:bgPr>
        <a:solidFill>
          <a:srgbClr val="FFFF00">
            <a:alpha val="4000"/>
          </a:srgbClr>
        </a:solidFill>
        <a:effectLst/>
      </p:bgPr>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69F5E927-96B4-5B3F-9120-1207AC8DC2B9}"/>
              </a:ext>
            </a:extLst>
          </p:cNvPr>
          <p:cNvSpPr txBox="1"/>
          <p:nvPr/>
        </p:nvSpPr>
        <p:spPr>
          <a:xfrm>
            <a:off x="372978" y="139097"/>
            <a:ext cx="10130589" cy="2154436"/>
          </a:xfrm>
          <a:prstGeom prst="rect">
            <a:avLst/>
          </a:prstGeom>
          <a:noFill/>
        </p:spPr>
        <p:txBody>
          <a:bodyPr wrap="square">
            <a:spAutoFit/>
          </a:bodyPr>
          <a:lstStyle/>
          <a:p>
            <a:pPr algn="ctr"/>
            <a:r>
              <a:rPr lang="uk-UA" sz="4000" b="1" dirty="0">
                <a:solidFill>
                  <a:srgbClr val="504C49"/>
                </a:solidFill>
                <a:latin typeface="Source Serif Pro" pitchFamily="34" charset="0"/>
                <a:ea typeface="Source Serif Pro" pitchFamily="34" charset="-122"/>
              </a:rPr>
              <a:t>Оформити необхідні документи та здійснити всі виплати </a:t>
            </a:r>
          </a:p>
          <a:p>
            <a:pPr algn="just"/>
            <a:r>
              <a:rPr lang="uk-UA" dirty="0"/>
              <a:t>Намагайтеся не затягувати цей неприємний момент звільнення. До останнього робочого дня співробітника необхідно вирішити всі питання щодо документації та компенсацій, які включають зарплату за останній місяць, оплату невикористаної відпустки тощо</a:t>
            </a:r>
            <a:endParaRPr lang="ru-UA" dirty="0"/>
          </a:p>
        </p:txBody>
      </p:sp>
      <p:sp>
        <p:nvSpPr>
          <p:cNvPr id="7" name="TextBox 6">
            <a:extLst>
              <a:ext uri="{FF2B5EF4-FFF2-40B4-BE49-F238E27FC236}">
                <a16:creationId xmlns:a16="http://schemas.microsoft.com/office/drawing/2014/main" id="{B8F354AC-295F-9265-E7F0-37EC4EB8B1C4}"/>
              </a:ext>
            </a:extLst>
          </p:cNvPr>
          <p:cNvSpPr txBox="1"/>
          <p:nvPr/>
        </p:nvSpPr>
        <p:spPr>
          <a:xfrm>
            <a:off x="8758988" y="3213846"/>
            <a:ext cx="5751095" cy="3323987"/>
          </a:xfrm>
          <a:prstGeom prst="rect">
            <a:avLst/>
          </a:prstGeom>
          <a:noFill/>
        </p:spPr>
        <p:txBody>
          <a:bodyPr wrap="square">
            <a:spAutoFit/>
          </a:bodyPr>
          <a:lstStyle/>
          <a:p>
            <a:pPr algn="ctr"/>
            <a:r>
              <a:rPr lang="uk-UA" sz="4000" b="1" dirty="0">
                <a:solidFill>
                  <a:srgbClr val="504C49"/>
                </a:solidFill>
                <a:latin typeface="Source Serif Pro" pitchFamily="34" charset="0"/>
                <a:ea typeface="Source Serif Pro" pitchFamily="34" charset="-122"/>
              </a:rPr>
              <a:t>Написати рекомендаційний лист </a:t>
            </a:r>
          </a:p>
          <a:p>
            <a:pPr algn="just"/>
            <a:r>
              <a:rPr lang="uk-UA" dirty="0"/>
              <a:t>У випадках, коли співробітник проявив себе з кращого боку, але його знань виявилося недостатньо або він потрапив під скорочення штату, важливо підтримати його та скласти рекомендаційний лист, наголосивши на його кращих сторонах.</a:t>
            </a:r>
            <a:endParaRPr lang="ru-UA" dirty="0"/>
          </a:p>
        </p:txBody>
      </p:sp>
      <p:pic>
        <p:nvPicPr>
          <p:cNvPr id="9" name="Рисунок 8">
            <a:extLst>
              <a:ext uri="{FF2B5EF4-FFF2-40B4-BE49-F238E27FC236}">
                <a16:creationId xmlns:a16="http://schemas.microsoft.com/office/drawing/2014/main" id="{3F08625F-AD78-BE0D-5D18-7430A4192A5C}"/>
              </a:ext>
            </a:extLst>
          </p:cNvPr>
          <p:cNvPicPr>
            <a:picLocks noChangeAspect="1"/>
          </p:cNvPicPr>
          <p:nvPr/>
        </p:nvPicPr>
        <p:blipFill>
          <a:blip r:embed="rId2"/>
          <a:stretch>
            <a:fillRect/>
          </a:stretch>
        </p:blipFill>
        <p:spPr>
          <a:xfrm>
            <a:off x="0" y="2478505"/>
            <a:ext cx="8534400" cy="5871411"/>
          </a:xfrm>
          <a:prstGeom prst="rect">
            <a:avLst/>
          </a:prstGeom>
        </p:spPr>
      </p:pic>
    </p:spTree>
    <p:extLst>
      <p:ext uri="{BB962C8B-B14F-4D97-AF65-F5344CB8AC3E}">
        <p14:creationId xmlns:p14="http://schemas.microsoft.com/office/powerpoint/2010/main" val="1501781367"/>
      </p:ext>
    </p:extLst>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sld>
</file>

<file path=ppt/slides/slide88.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28000"/>
            <a:lum/>
          </a:blip>
          <a:srcRect/>
          <a:stretch>
            <a:fillRect t="-2000" b="-2000"/>
          </a:stretch>
        </a:blipFill>
        <a:effectLst/>
      </p:bgPr>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8AEEBDDE-F912-C18E-1611-753549D1A3DF}"/>
              </a:ext>
            </a:extLst>
          </p:cNvPr>
          <p:cNvSpPr txBox="1"/>
          <p:nvPr/>
        </p:nvSpPr>
        <p:spPr>
          <a:xfrm>
            <a:off x="806116" y="331327"/>
            <a:ext cx="7315200" cy="3170099"/>
          </a:xfrm>
          <a:prstGeom prst="rect">
            <a:avLst/>
          </a:prstGeom>
          <a:noFill/>
        </p:spPr>
        <p:txBody>
          <a:bodyPr wrap="square">
            <a:spAutoFit/>
          </a:bodyPr>
          <a:lstStyle/>
          <a:p>
            <a:pPr algn="ctr"/>
            <a:r>
              <a:rPr lang="uk-UA" sz="4000" b="1" dirty="0">
                <a:solidFill>
                  <a:srgbClr val="504C49"/>
                </a:solidFill>
                <a:latin typeface="Source Serif Pro" pitchFamily="34" charset="0"/>
                <a:ea typeface="Source Serif Pro" pitchFamily="34" charset="-122"/>
              </a:rPr>
              <a:t>«Провести» працівника </a:t>
            </a:r>
          </a:p>
          <a:p>
            <a:pPr algn="just"/>
            <a:r>
              <a:rPr lang="uk-UA" sz="2000" dirty="0">
                <a:solidFill>
                  <a:srgbClr val="504C49"/>
                </a:solidFill>
                <a:latin typeface="Source Serif Pro" pitchFamily="34" charset="0"/>
                <a:ea typeface="Source Serif Pro" pitchFamily="34" charset="-122"/>
              </a:rPr>
              <a:t>Працівник, який іде без скандалів, тим більше після багатьох років роботи в компанії буде радий, якщо компанія відзначить його заслуги — організує святкування або подарує йому невеликий презент «на згадку». </a:t>
            </a:r>
          </a:p>
          <a:p>
            <a:pPr algn="just"/>
            <a:r>
              <a:rPr lang="uk-UA" sz="2000" dirty="0">
                <a:solidFill>
                  <a:srgbClr val="504C49"/>
                </a:solidFill>
                <a:latin typeface="Source Serif Pro" pitchFamily="34" charset="0"/>
                <a:ea typeface="Source Serif Pro" pitchFamily="34" charset="-122"/>
              </a:rPr>
              <a:t>Це </a:t>
            </a:r>
            <a:r>
              <a:rPr lang="uk-UA" sz="2000" dirty="0" err="1">
                <a:solidFill>
                  <a:srgbClr val="504C49"/>
                </a:solidFill>
                <a:latin typeface="Source Serif Pro" pitchFamily="34" charset="0"/>
                <a:ea typeface="Source Serif Pro" pitchFamily="34" charset="-122"/>
              </a:rPr>
              <a:t>створюэ</a:t>
            </a:r>
            <a:r>
              <a:rPr lang="uk-UA" sz="2000" dirty="0">
                <a:solidFill>
                  <a:srgbClr val="504C49"/>
                </a:solidFill>
                <a:latin typeface="Source Serif Pro" pitchFamily="34" charset="0"/>
                <a:ea typeface="Source Serif Pro" pitchFamily="34" charset="-122"/>
              </a:rPr>
              <a:t> хороший психологічний ефект, але тільки в тому випадку, якщо вдячність висловлює дійсно важлива персона в організаційній ієрархії, а не штатний клерк з відділу персоналу.</a:t>
            </a:r>
            <a:endParaRPr lang="ru-UA" sz="2000" dirty="0">
              <a:solidFill>
                <a:srgbClr val="504C49"/>
              </a:solidFill>
              <a:latin typeface="Source Serif Pro" pitchFamily="34" charset="0"/>
              <a:ea typeface="Source Serif Pro" pitchFamily="34" charset="-122"/>
            </a:endParaRPr>
          </a:p>
        </p:txBody>
      </p:sp>
      <p:sp>
        <p:nvSpPr>
          <p:cNvPr id="7" name="TextBox 6">
            <a:extLst>
              <a:ext uri="{FF2B5EF4-FFF2-40B4-BE49-F238E27FC236}">
                <a16:creationId xmlns:a16="http://schemas.microsoft.com/office/drawing/2014/main" id="{BEAADA5D-2A7C-0BFA-777D-9CFC4EA5014F}"/>
              </a:ext>
            </a:extLst>
          </p:cNvPr>
          <p:cNvSpPr txBox="1"/>
          <p:nvPr/>
        </p:nvSpPr>
        <p:spPr>
          <a:xfrm>
            <a:off x="6376737" y="3099138"/>
            <a:ext cx="7315200" cy="4401205"/>
          </a:xfrm>
          <a:prstGeom prst="rect">
            <a:avLst/>
          </a:prstGeom>
          <a:noFill/>
        </p:spPr>
        <p:txBody>
          <a:bodyPr wrap="square">
            <a:spAutoFit/>
          </a:bodyPr>
          <a:lstStyle/>
          <a:p>
            <a:pPr algn="ctr"/>
            <a:r>
              <a:rPr lang="uk-UA" sz="4000" b="1" dirty="0">
                <a:solidFill>
                  <a:srgbClr val="504C49"/>
                </a:solidFill>
                <a:latin typeface="Source Serif Pro" pitchFamily="34" charset="0"/>
                <a:ea typeface="Source Serif Pro" pitchFamily="34" charset="-122"/>
              </a:rPr>
              <a:t>Зберегти лояльність співробітників, що залишилися</a:t>
            </a:r>
          </a:p>
          <a:p>
            <a:pPr algn="just"/>
            <a:r>
              <a:rPr lang="uk-UA" sz="2000" dirty="0">
                <a:solidFill>
                  <a:srgbClr val="504C49"/>
                </a:solidFill>
                <a:latin typeface="Source Serif Pro" pitchFamily="34" charset="0"/>
                <a:ea typeface="Source Serif Pro" pitchFamily="34" charset="-122"/>
              </a:rPr>
              <a:t>Цей пункт уже ніяк не відноситься до звільненого співробітника, але він важливий. Після гучного відходу члена команди, співробітники, що залишилися в компанії, часто ідентифікують себе з екс-працівником і замислюються про те, що компанія може вчинити з ними так само. Тому важливо роз'яснювати працівникам причини звільнення колишнього колеги, адже вони можуть знати зовсім різні версії того, що сталося.</a:t>
            </a:r>
            <a:endParaRPr lang="ru-UA" sz="2000" dirty="0">
              <a:solidFill>
                <a:srgbClr val="504C49"/>
              </a:solidFill>
              <a:latin typeface="Source Serif Pro" pitchFamily="34" charset="0"/>
              <a:ea typeface="Source Serif Pro" pitchFamily="34" charset="-122"/>
            </a:endParaRPr>
          </a:p>
        </p:txBody>
      </p:sp>
    </p:spTree>
    <p:extLst>
      <p:ext uri="{BB962C8B-B14F-4D97-AF65-F5344CB8AC3E}">
        <p14:creationId xmlns:p14="http://schemas.microsoft.com/office/powerpoint/2010/main" val="667641551"/>
      </p:ext>
    </p:extLst>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sld>
</file>

<file path=ppt/slides/slide89.xml><?xml version="1.0" encoding="utf-8"?>
<p:sld xmlns:a="http://schemas.openxmlformats.org/drawingml/2006/main" xmlns:r="http://schemas.openxmlformats.org/officeDocument/2006/relationships" xmlns:p="http://schemas.openxmlformats.org/presentationml/2006/main">
  <p:cSld>
    <p:bg>
      <p:bgPr>
        <a:solidFill>
          <a:srgbClr val="FFFF00">
            <a:alpha val="7000"/>
          </a:srgbClr>
        </a:solidFill>
        <a:effectLst/>
      </p:bgPr>
    </p:bg>
    <p:spTree>
      <p:nvGrpSpPr>
        <p:cNvPr id="1" name=""/>
        <p:cNvGrpSpPr/>
        <p:nvPr/>
      </p:nvGrpSpPr>
      <p:grpSpPr>
        <a:xfrm>
          <a:off x="0" y="0"/>
          <a:ext cx="0" cy="0"/>
          <a:chOff x="0" y="0"/>
          <a:chExt cx="0" cy="0"/>
        </a:xfrm>
      </p:grpSpPr>
      <p:pic>
        <p:nvPicPr>
          <p:cNvPr id="3" name="Рисунок 2">
            <a:extLst>
              <a:ext uri="{FF2B5EF4-FFF2-40B4-BE49-F238E27FC236}">
                <a16:creationId xmlns:a16="http://schemas.microsoft.com/office/drawing/2014/main" id="{DFCF3BF4-E13E-604B-3842-E9AA847FCFC4}"/>
              </a:ext>
            </a:extLst>
          </p:cNvPr>
          <p:cNvPicPr>
            <a:picLocks noChangeAspect="1"/>
          </p:cNvPicPr>
          <p:nvPr/>
        </p:nvPicPr>
        <p:blipFill>
          <a:blip r:embed="rId2"/>
          <a:stretch>
            <a:fillRect/>
          </a:stretch>
        </p:blipFill>
        <p:spPr>
          <a:xfrm>
            <a:off x="343861" y="1115703"/>
            <a:ext cx="7268548" cy="5718234"/>
          </a:xfrm>
          <a:prstGeom prst="rect">
            <a:avLst/>
          </a:prstGeom>
        </p:spPr>
      </p:pic>
      <p:sp>
        <p:nvSpPr>
          <p:cNvPr id="5" name="TextBox 4">
            <a:extLst>
              <a:ext uri="{FF2B5EF4-FFF2-40B4-BE49-F238E27FC236}">
                <a16:creationId xmlns:a16="http://schemas.microsoft.com/office/drawing/2014/main" id="{3769C572-661A-6A34-2992-83611484AD7D}"/>
              </a:ext>
            </a:extLst>
          </p:cNvPr>
          <p:cNvSpPr txBox="1"/>
          <p:nvPr/>
        </p:nvSpPr>
        <p:spPr>
          <a:xfrm>
            <a:off x="8150433" y="227494"/>
            <a:ext cx="6136106" cy="7586692"/>
          </a:xfrm>
          <a:prstGeom prst="rect">
            <a:avLst/>
          </a:prstGeom>
          <a:noFill/>
        </p:spPr>
        <p:txBody>
          <a:bodyPr wrap="square">
            <a:spAutoFit/>
          </a:bodyPr>
          <a:lstStyle/>
          <a:p>
            <a:pPr algn="just"/>
            <a:r>
              <a:rPr lang="uk-UA" sz="1700" dirty="0">
                <a:solidFill>
                  <a:srgbClr val="504C49"/>
                </a:solidFill>
                <a:latin typeface="Source Serif Pro" pitchFamily="34" charset="0"/>
                <a:ea typeface="Source Serif Pro" pitchFamily="34" charset="-122"/>
              </a:rPr>
              <a:t>На жаль, «пігулки» у вигляді теплого відношення та рекомендаційних листів буває недостатньо. </a:t>
            </a:r>
          </a:p>
          <a:p>
            <a:pPr algn="just"/>
            <a:endParaRPr lang="uk-UA" dirty="0"/>
          </a:p>
          <a:p>
            <a:pPr algn="ctr"/>
            <a:r>
              <a:rPr lang="uk-UA" sz="2400" b="1" dirty="0">
                <a:solidFill>
                  <a:srgbClr val="504C49"/>
                </a:solidFill>
                <a:latin typeface="Source Serif Pro" pitchFamily="34" charset="0"/>
                <a:ea typeface="Source Serif Pro" pitchFamily="34" charset="-122"/>
              </a:rPr>
              <a:t>Не всі хочуть «піти по-тихому»</a:t>
            </a:r>
            <a:r>
              <a:rPr lang="uk-UA" dirty="0"/>
              <a:t>.</a:t>
            </a:r>
          </a:p>
          <a:p>
            <a:pPr algn="ctr"/>
            <a:endParaRPr lang="uk-UA" dirty="0"/>
          </a:p>
          <a:p>
            <a:pPr algn="just"/>
            <a:r>
              <a:rPr lang="uk-UA" sz="1700" dirty="0">
                <a:solidFill>
                  <a:srgbClr val="504C49"/>
                </a:solidFill>
                <a:latin typeface="Source Serif Pro" pitchFamily="34" charset="0"/>
                <a:ea typeface="Source Serif Pro" pitchFamily="34" charset="-122"/>
              </a:rPr>
              <a:t>Починаються судові </a:t>
            </a:r>
            <a:r>
              <a:rPr lang="uk-UA" sz="1700" dirty="0" err="1">
                <a:solidFill>
                  <a:srgbClr val="504C49"/>
                </a:solidFill>
                <a:latin typeface="Source Serif Pro" pitchFamily="34" charset="0"/>
                <a:ea typeface="Source Serif Pro" pitchFamily="34" charset="-122"/>
              </a:rPr>
              <a:t>розгляди</a:t>
            </a:r>
            <a:r>
              <a:rPr lang="uk-UA" sz="1700" dirty="0">
                <a:solidFill>
                  <a:srgbClr val="504C49"/>
                </a:solidFill>
                <a:latin typeface="Source Serif Pro" pitchFamily="34" charset="0"/>
                <a:ea typeface="Source Serif Pro" pitchFamily="34" charset="-122"/>
              </a:rPr>
              <a:t>, пошуки «істини» та нескінченні дебати…</a:t>
            </a:r>
          </a:p>
          <a:p>
            <a:pPr algn="just"/>
            <a:endParaRPr lang="uk-UA" sz="1700" dirty="0">
              <a:solidFill>
                <a:srgbClr val="504C49"/>
              </a:solidFill>
              <a:latin typeface="Source Serif Pro" pitchFamily="34" charset="0"/>
              <a:ea typeface="Source Serif Pro" pitchFamily="34" charset="-122"/>
            </a:endParaRPr>
          </a:p>
          <a:p>
            <a:pPr algn="just"/>
            <a:r>
              <a:rPr lang="uk-UA" sz="1700" dirty="0">
                <a:solidFill>
                  <a:srgbClr val="504C49"/>
                </a:solidFill>
                <a:latin typeface="Source Serif Pro" pitchFamily="34" charset="0"/>
                <a:ea typeface="Source Serif Pro" pitchFamily="34" charset="-122"/>
              </a:rPr>
              <a:t>Щоб уникнути подібної ситуації, дотримуйтесь букви закону. Якщо ви вирішили попрощатися з підлеглим, дійте </a:t>
            </a:r>
            <a:r>
              <a:rPr lang="uk-UA" sz="1700" dirty="0" err="1">
                <a:solidFill>
                  <a:srgbClr val="504C49"/>
                </a:solidFill>
                <a:latin typeface="Source Serif Pro" pitchFamily="34" charset="0"/>
                <a:ea typeface="Source Serif Pro" pitchFamily="34" charset="-122"/>
              </a:rPr>
              <a:t>грамотно</a:t>
            </a:r>
            <a:r>
              <a:rPr lang="uk-UA" sz="1700" dirty="0">
                <a:solidFill>
                  <a:srgbClr val="504C49"/>
                </a:solidFill>
                <a:latin typeface="Source Serif Pro" pitchFamily="34" charset="0"/>
                <a:ea typeface="Source Serif Pro" pitchFamily="34" charset="-122"/>
              </a:rPr>
              <a:t>:</a:t>
            </a:r>
          </a:p>
          <a:p>
            <a:pPr marL="285750" indent="-285750" algn="just">
              <a:buFont typeface="Wingdings" panose="05000000000000000000" pitchFamily="2" charset="2"/>
              <a:buChar char="Ø"/>
            </a:pPr>
            <a:r>
              <a:rPr lang="uk-UA" sz="1700" dirty="0">
                <a:solidFill>
                  <a:srgbClr val="504C49"/>
                </a:solidFill>
                <a:latin typeface="Source Serif Pro" pitchFamily="34" charset="0"/>
                <a:ea typeface="Source Serif Pro" pitchFamily="34" charset="-122"/>
              </a:rPr>
              <a:t>Чітко сформулюйте вимоги щодо потенційного кандидата на звільнення, </a:t>
            </a:r>
            <a:r>
              <a:rPr lang="uk-UA" sz="1700" dirty="0" err="1">
                <a:solidFill>
                  <a:srgbClr val="504C49"/>
                </a:solidFill>
                <a:latin typeface="Source Serif Pro" pitchFamily="34" charset="0"/>
                <a:ea typeface="Source Serif Pro" pitchFamily="34" charset="-122"/>
              </a:rPr>
              <a:t>поставте</a:t>
            </a:r>
            <a:r>
              <a:rPr lang="uk-UA" sz="1700" dirty="0">
                <a:solidFill>
                  <a:srgbClr val="504C49"/>
                </a:solidFill>
                <a:latin typeface="Source Serif Pro" pitchFamily="34" charset="0"/>
                <a:ea typeface="Source Serif Pro" pitchFamily="34" charset="-122"/>
              </a:rPr>
              <a:t> конкретне завдання, визначивши терміни. </a:t>
            </a:r>
          </a:p>
          <a:p>
            <a:pPr marL="285750" indent="-285750" algn="just">
              <a:buFont typeface="Wingdings" panose="05000000000000000000" pitchFamily="2" charset="2"/>
              <a:buChar char="Ø"/>
            </a:pPr>
            <a:r>
              <a:rPr lang="uk-UA" sz="1700" dirty="0">
                <a:solidFill>
                  <a:srgbClr val="504C49"/>
                </a:solidFill>
                <a:latin typeface="Source Serif Pro" pitchFamily="34" charset="0"/>
                <a:ea typeface="Source Serif Pro" pitchFamily="34" charset="-122"/>
              </a:rPr>
              <a:t>Розуміючи, що в його компетентності сумніваються, людина подумки готується до звільнення, сприймаючи те, що відбувається, як належне.</a:t>
            </a:r>
          </a:p>
          <a:p>
            <a:pPr marL="285750" indent="-285750" algn="just">
              <a:buFont typeface="Wingdings" panose="05000000000000000000" pitchFamily="2" charset="2"/>
              <a:buChar char="Ø"/>
            </a:pPr>
            <a:r>
              <a:rPr lang="uk-UA" sz="1700" dirty="0">
                <a:solidFill>
                  <a:srgbClr val="504C49"/>
                </a:solidFill>
                <a:latin typeface="Source Serif Pro" pitchFamily="34" charset="0"/>
                <a:ea typeface="Source Serif Pro" pitchFamily="34" charset="-122"/>
              </a:rPr>
              <a:t>Для нього не стане приголомшливою новиною питання про вимушений догляд. </a:t>
            </a:r>
          </a:p>
          <a:p>
            <a:pPr marL="285750" indent="-285750" algn="just">
              <a:buFont typeface="Wingdings" panose="05000000000000000000" pitchFamily="2" charset="2"/>
              <a:buChar char="Ø"/>
            </a:pPr>
            <a:r>
              <a:rPr lang="uk-UA" sz="1700" dirty="0">
                <a:solidFill>
                  <a:srgbClr val="504C49"/>
                </a:solidFill>
                <a:latin typeface="Source Serif Pro" pitchFamily="34" charset="0"/>
                <a:ea typeface="Source Serif Pro" pitchFamily="34" charset="-122"/>
              </a:rPr>
              <a:t>Все </a:t>
            </a:r>
            <a:r>
              <a:rPr lang="uk-UA" sz="1700" dirty="0" err="1">
                <a:solidFill>
                  <a:srgbClr val="504C49"/>
                </a:solidFill>
                <a:latin typeface="Source Serif Pro" pitchFamily="34" charset="0"/>
                <a:ea typeface="Source Serif Pro" pitchFamily="34" charset="-122"/>
              </a:rPr>
              <a:t>логічно</a:t>
            </a:r>
            <a:r>
              <a:rPr lang="uk-UA" sz="1700" dirty="0">
                <a:solidFill>
                  <a:srgbClr val="504C49"/>
                </a:solidFill>
                <a:latin typeface="Source Serif Pro" pitchFamily="34" charset="0"/>
                <a:ea typeface="Source Serif Pro" pitchFamily="34" charset="-122"/>
              </a:rPr>
              <a:t>: завдання поставлене, терміни не виконані, завдання провалено, а отже є привід для звільнення. </a:t>
            </a:r>
          </a:p>
          <a:p>
            <a:pPr marL="285750" indent="-285750" algn="just">
              <a:buFont typeface="Wingdings" panose="05000000000000000000" pitchFamily="2" charset="2"/>
              <a:buChar char="Ø"/>
            </a:pPr>
            <a:r>
              <a:rPr lang="uk-UA" sz="1700" dirty="0" err="1">
                <a:solidFill>
                  <a:srgbClr val="504C49"/>
                </a:solidFill>
                <a:latin typeface="Source Serif Pro" pitchFamily="34" charset="0"/>
                <a:ea typeface="Source Serif Pro" pitchFamily="34" charset="-122"/>
              </a:rPr>
              <a:t>Повідомте</a:t>
            </a:r>
            <a:r>
              <a:rPr lang="uk-UA" sz="1700" dirty="0">
                <a:solidFill>
                  <a:srgbClr val="504C49"/>
                </a:solidFill>
                <a:latin typeface="Source Serif Pro" pitchFamily="34" charset="0"/>
                <a:ea typeface="Source Serif Pro" pitchFamily="34" charset="-122"/>
              </a:rPr>
              <a:t> кандидата про звільнення заздалегідь, щоб він знайшов інше місце чи морально підготувався до нового життя. </a:t>
            </a:r>
          </a:p>
          <a:p>
            <a:pPr marL="285750" indent="-285750" algn="just">
              <a:buFont typeface="Wingdings" panose="05000000000000000000" pitchFamily="2" charset="2"/>
              <a:buChar char="Ø"/>
            </a:pPr>
            <a:r>
              <a:rPr lang="uk-UA" sz="1700" dirty="0">
                <a:solidFill>
                  <a:srgbClr val="504C49"/>
                </a:solidFill>
                <a:latin typeface="Source Serif Pro" pitchFamily="34" charset="0"/>
                <a:ea typeface="Source Serif Pro" pitchFamily="34" charset="-122"/>
              </a:rPr>
              <a:t>А після закінчення часу твердо та впевнено </a:t>
            </a:r>
            <a:r>
              <a:rPr lang="uk-UA" sz="1700" dirty="0" err="1">
                <a:solidFill>
                  <a:srgbClr val="504C49"/>
                </a:solidFill>
                <a:latin typeface="Source Serif Pro" pitchFamily="34" charset="0"/>
                <a:ea typeface="Source Serif Pro" pitchFamily="34" charset="-122"/>
              </a:rPr>
              <a:t>підтвердіть</a:t>
            </a:r>
            <a:r>
              <a:rPr lang="uk-UA" sz="1700" dirty="0">
                <a:solidFill>
                  <a:srgbClr val="504C49"/>
                </a:solidFill>
                <a:latin typeface="Source Serif Pro" pitchFamily="34" charset="0"/>
                <a:ea typeface="Source Serif Pro" pitchFamily="34" charset="-122"/>
              </a:rPr>
              <a:t> свої наміри. Наприклад, запропонуйте звільнення за власним бажанням.</a:t>
            </a:r>
            <a:endParaRPr lang="ru-UA" sz="1700" dirty="0">
              <a:solidFill>
                <a:srgbClr val="504C49"/>
              </a:solidFill>
              <a:latin typeface="Source Serif Pro" pitchFamily="34" charset="0"/>
              <a:ea typeface="Source Serif Pro" pitchFamily="34" charset="-122"/>
            </a:endParaRPr>
          </a:p>
        </p:txBody>
      </p:sp>
    </p:spTree>
    <p:extLst>
      <p:ext uri="{BB962C8B-B14F-4D97-AF65-F5344CB8AC3E}">
        <p14:creationId xmlns:p14="http://schemas.microsoft.com/office/powerpoint/2010/main" val="3258897917"/>
      </p:ext>
    </p:extLst>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0"/>
          <p:cNvSpPr/>
          <p:nvPr/>
        </p:nvSpPr>
        <p:spPr>
          <a:xfrm>
            <a:off x="6123146" y="500301"/>
            <a:ext cx="7870508" cy="1137047"/>
          </a:xfrm>
          <a:prstGeom prst="rect">
            <a:avLst/>
          </a:prstGeom>
          <a:noFill/>
          <a:ln/>
        </p:spPr>
        <p:txBody>
          <a:bodyPr wrap="square" lIns="0" tIns="0" rIns="0" bIns="0" rtlCol="0" anchor="t"/>
          <a:lstStyle/>
          <a:p>
            <a:pPr marL="0" indent="0">
              <a:lnSpc>
                <a:spcPts val="4450"/>
              </a:lnSpc>
              <a:buNone/>
            </a:pPr>
            <a:r>
              <a:rPr lang="en-US" sz="4000" b="1" dirty="0">
                <a:solidFill>
                  <a:srgbClr val="504C49"/>
                </a:solidFill>
                <a:latin typeface="Source Serif Pro" pitchFamily="34" charset="0"/>
                <a:ea typeface="Source Serif Pro" pitchFamily="34" charset="-122"/>
              </a:rPr>
              <a:t>Комунікація з працівниками під </a:t>
            </a:r>
            <a:r>
              <a:rPr lang="en-US" sz="4000" b="1" dirty="0" err="1">
                <a:solidFill>
                  <a:srgbClr val="504C49"/>
                </a:solidFill>
                <a:latin typeface="Source Serif Pro" pitchFamily="34" charset="0"/>
                <a:ea typeface="Source Serif Pro" pitchFamily="34" charset="-122"/>
              </a:rPr>
              <a:t>час</a:t>
            </a:r>
            <a:r>
              <a:rPr lang="en-US" sz="4000" b="1" dirty="0">
                <a:solidFill>
                  <a:srgbClr val="504C49"/>
                </a:solidFill>
                <a:latin typeface="Source Serif Pro" pitchFamily="34" charset="0"/>
                <a:ea typeface="Source Serif Pro" pitchFamily="34" charset="-122"/>
              </a:rPr>
              <a:t> </a:t>
            </a:r>
            <a:r>
              <a:rPr lang="en-US" sz="4000" b="1" dirty="0" err="1">
                <a:solidFill>
                  <a:srgbClr val="504C49"/>
                </a:solidFill>
                <a:latin typeface="Source Serif Pro" pitchFamily="34" charset="0"/>
                <a:ea typeface="Source Serif Pro" pitchFamily="34" charset="-122"/>
              </a:rPr>
              <a:t>вивільнення</a:t>
            </a:r>
            <a:endParaRPr lang="en-US" sz="4000" b="1" dirty="0">
              <a:solidFill>
                <a:srgbClr val="504C49"/>
              </a:solidFill>
              <a:latin typeface="Source Serif Pro" pitchFamily="34" charset="0"/>
              <a:ea typeface="Source Serif Pro" pitchFamily="34" charset="-122"/>
            </a:endParaRPr>
          </a:p>
        </p:txBody>
      </p:sp>
      <p:pic>
        <p:nvPicPr>
          <p:cNvPr id="5" name="Image 2" descr="preencoded.png"/>
          <p:cNvPicPr>
            <a:picLocks noChangeAspect="1"/>
          </p:cNvPicPr>
          <p:nvPr/>
        </p:nvPicPr>
        <p:blipFill>
          <a:blip r:embed="rId3"/>
          <a:stretch>
            <a:fillRect/>
          </a:stretch>
        </p:blipFill>
        <p:spPr>
          <a:xfrm>
            <a:off x="6123146" y="1910239"/>
            <a:ext cx="909638" cy="1455539"/>
          </a:xfrm>
          <a:prstGeom prst="rect">
            <a:avLst/>
          </a:prstGeom>
        </p:spPr>
      </p:pic>
      <p:sp>
        <p:nvSpPr>
          <p:cNvPr id="6" name="Text 1"/>
          <p:cNvSpPr/>
          <p:nvPr/>
        </p:nvSpPr>
        <p:spPr>
          <a:xfrm>
            <a:off x="7305675" y="2092166"/>
            <a:ext cx="2512695" cy="284202"/>
          </a:xfrm>
          <a:prstGeom prst="rect">
            <a:avLst/>
          </a:prstGeom>
          <a:noFill/>
          <a:ln/>
        </p:spPr>
        <p:txBody>
          <a:bodyPr wrap="none" lIns="0" tIns="0" rIns="0" bIns="0" rtlCol="0" anchor="t"/>
          <a:lstStyle/>
          <a:p>
            <a:pPr marL="0" indent="0" algn="l">
              <a:lnSpc>
                <a:spcPts val="2200"/>
              </a:lnSpc>
              <a:buNone/>
            </a:pPr>
            <a:r>
              <a:rPr lang="en-US" sz="1750" dirty="0">
                <a:solidFill>
                  <a:srgbClr val="504C49"/>
                </a:solidFill>
                <a:latin typeface="Platypi" pitchFamily="34" charset="0"/>
                <a:ea typeface="Platypi" pitchFamily="34" charset="-122"/>
                <a:cs typeface="Platypi" pitchFamily="34" charset="-120"/>
              </a:rPr>
              <a:t>Прозорість та чесність</a:t>
            </a:r>
            <a:endParaRPr lang="en-US" sz="1750" dirty="0"/>
          </a:p>
        </p:txBody>
      </p:sp>
      <p:sp>
        <p:nvSpPr>
          <p:cNvPr id="7" name="Text 2"/>
          <p:cNvSpPr/>
          <p:nvPr/>
        </p:nvSpPr>
        <p:spPr>
          <a:xfrm>
            <a:off x="7305675" y="2485430"/>
            <a:ext cx="6687979" cy="581978"/>
          </a:xfrm>
          <a:prstGeom prst="rect">
            <a:avLst/>
          </a:prstGeom>
          <a:noFill/>
          <a:ln/>
        </p:spPr>
        <p:txBody>
          <a:bodyPr wrap="square" lIns="0" tIns="0" rIns="0" bIns="0" rtlCol="0" anchor="t"/>
          <a:lstStyle/>
          <a:p>
            <a:pPr marL="0" indent="0" algn="l">
              <a:lnSpc>
                <a:spcPts val="2250"/>
              </a:lnSpc>
              <a:buNone/>
            </a:pPr>
            <a:r>
              <a:rPr lang="en-US" sz="1400" dirty="0">
                <a:solidFill>
                  <a:srgbClr val="504C49"/>
                </a:solidFill>
                <a:latin typeface="Source Serif Pro" pitchFamily="34" charset="0"/>
                <a:ea typeface="Source Serif Pro" pitchFamily="34" charset="-122"/>
                <a:cs typeface="Source Serif Pro" pitchFamily="34" charset="-120"/>
              </a:rPr>
              <a:t>Надати працівникам правдиву та повну інформацію про причини вивільнення.</a:t>
            </a:r>
            <a:endParaRPr lang="en-US" sz="1400" dirty="0"/>
          </a:p>
        </p:txBody>
      </p:sp>
      <p:pic>
        <p:nvPicPr>
          <p:cNvPr id="8" name="Image 3" descr="preencoded.png"/>
          <p:cNvPicPr>
            <a:picLocks noChangeAspect="1"/>
          </p:cNvPicPr>
          <p:nvPr/>
        </p:nvPicPr>
        <p:blipFill>
          <a:blip r:embed="rId4"/>
          <a:stretch>
            <a:fillRect/>
          </a:stretch>
        </p:blipFill>
        <p:spPr>
          <a:xfrm>
            <a:off x="6123146" y="3365778"/>
            <a:ext cx="909638" cy="1455539"/>
          </a:xfrm>
          <a:prstGeom prst="rect">
            <a:avLst/>
          </a:prstGeom>
        </p:spPr>
      </p:pic>
      <p:sp>
        <p:nvSpPr>
          <p:cNvPr id="9" name="Text 3"/>
          <p:cNvSpPr/>
          <p:nvPr/>
        </p:nvSpPr>
        <p:spPr>
          <a:xfrm>
            <a:off x="7305675" y="3547705"/>
            <a:ext cx="2340412" cy="284202"/>
          </a:xfrm>
          <a:prstGeom prst="rect">
            <a:avLst/>
          </a:prstGeom>
          <a:noFill/>
          <a:ln/>
        </p:spPr>
        <p:txBody>
          <a:bodyPr wrap="none" lIns="0" tIns="0" rIns="0" bIns="0" rtlCol="0" anchor="t"/>
          <a:lstStyle/>
          <a:p>
            <a:pPr marL="0" indent="0" algn="l">
              <a:lnSpc>
                <a:spcPts val="2200"/>
              </a:lnSpc>
              <a:buNone/>
            </a:pPr>
            <a:r>
              <a:rPr lang="en-US" sz="1750" dirty="0">
                <a:solidFill>
                  <a:srgbClr val="504C49"/>
                </a:solidFill>
                <a:latin typeface="Platypi" pitchFamily="34" charset="0"/>
                <a:ea typeface="Platypi" pitchFamily="34" charset="-122"/>
                <a:cs typeface="Platypi" pitchFamily="34" charset="-120"/>
              </a:rPr>
              <a:t>Емпатія та розуміння</a:t>
            </a:r>
            <a:endParaRPr lang="en-US" sz="1750" dirty="0"/>
          </a:p>
        </p:txBody>
      </p:sp>
      <p:sp>
        <p:nvSpPr>
          <p:cNvPr id="10" name="Text 4"/>
          <p:cNvSpPr/>
          <p:nvPr/>
        </p:nvSpPr>
        <p:spPr>
          <a:xfrm>
            <a:off x="7305675" y="3940969"/>
            <a:ext cx="6687979" cy="581978"/>
          </a:xfrm>
          <a:prstGeom prst="rect">
            <a:avLst/>
          </a:prstGeom>
          <a:noFill/>
          <a:ln/>
        </p:spPr>
        <p:txBody>
          <a:bodyPr wrap="square" lIns="0" tIns="0" rIns="0" bIns="0" rtlCol="0" anchor="t"/>
          <a:lstStyle/>
          <a:p>
            <a:pPr marL="0" indent="0" algn="l">
              <a:lnSpc>
                <a:spcPts val="2250"/>
              </a:lnSpc>
              <a:buNone/>
            </a:pPr>
            <a:r>
              <a:rPr lang="en-US" sz="1400" dirty="0">
                <a:solidFill>
                  <a:srgbClr val="504C49"/>
                </a:solidFill>
                <a:latin typeface="Source Serif Pro" pitchFamily="34" charset="0"/>
                <a:ea typeface="Source Serif Pro" pitchFamily="34" charset="-122"/>
                <a:cs typeface="Source Serif Pro" pitchFamily="34" charset="-120"/>
              </a:rPr>
              <a:t>Визнати складність ситуації для працівників, проявити співчуття та підтримку.</a:t>
            </a:r>
            <a:endParaRPr lang="en-US" sz="1400" dirty="0"/>
          </a:p>
        </p:txBody>
      </p:sp>
      <p:pic>
        <p:nvPicPr>
          <p:cNvPr id="11" name="Image 4" descr="preencoded.png"/>
          <p:cNvPicPr>
            <a:picLocks noChangeAspect="1"/>
          </p:cNvPicPr>
          <p:nvPr/>
        </p:nvPicPr>
        <p:blipFill>
          <a:blip r:embed="rId5"/>
          <a:stretch>
            <a:fillRect/>
          </a:stretch>
        </p:blipFill>
        <p:spPr>
          <a:xfrm>
            <a:off x="6123146" y="4821317"/>
            <a:ext cx="909638" cy="1455539"/>
          </a:xfrm>
          <a:prstGeom prst="rect">
            <a:avLst/>
          </a:prstGeom>
        </p:spPr>
      </p:pic>
      <p:sp>
        <p:nvSpPr>
          <p:cNvPr id="12" name="Text 5"/>
          <p:cNvSpPr/>
          <p:nvPr/>
        </p:nvSpPr>
        <p:spPr>
          <a:xfrm>
            <a:off x="7305675" y="5003244"/>
            <a:ext cx="2742724" cy="284202"/>
          </a:xfrm>
          <a:prstGeom prst="rect">
            <a:avLst/>
          </a:prstGeom>
          <a:noFill/>
          <a:ln/>
        </p:spPr>
        <p:txBody>
          <a:bodyPr wrap="none" lIns="0" tIns="0" rIns="0" bIns="0" rtlCol="0" anchor="t"/>
          <a:lstStyle/>
          <a:p>
            <a:pPr marL="0" indent="0" algn="l">
              <a:lnSpc>
                <a:spcPts val="2200"/>
              </a:lnSpc>
              <a:buNone/>
            </a:pPr>
            <a:r>
              <a:rPr lang="en-US" sz="1750" dirty="0">
                <a:solidFill>
                  <a:srgbClr val="504C49"/>
                </a:solidFill>
                <a:latin typeface="Platypi" pitchFamily="34" charset="0"/>
                <a:ea typeface="Platypi" pitchFamily="34" charset="-122"/>
                <a:cs typeface="Platypi" pitchFamily="34" charset="-120"/>
              </a:rPr>
              <a:t>Інформаційна підтримка</a:t>
            </a:r>
            <a:endParaRPr lang="en-US" sz="1750" dirty="0"/>
          </a:p>
        </p:txBody>
      </p:sp>
      <p:sp>
        <p:nvSpPr>
          <p:cNvPr id="13" name="Text 6"/>
          <p:cNvSpPr/>
          <p:nvPr/>
        </p:nvSpPr>
        <p:spPr>
          <a:xfrm>
            <a:off x="7305675" y="5396508"/>
            <a:ext cx="6687979" cy="581978"/>
          </a:xfrm>
          <a:prstGeom prst="rect">
            <a:avLst/>
          </a:prstGeom>
          <a:noFill/>
          <a:ln/>
        </p:spPr>
        <p:txBody>
          <a:bodyPr wrap="square" lIns="0" tIns="0" rIns="0" bIns="0" rtlCol="0" anchor="t"/>
          <a:lstStyle/>
          <a:p>
            <a:pPr marL="0" indent="0" algn="l">
              <a:lnSpc>
                <a:spcPts val="2250"/>
              </a:lnSpc>
              <a:buNone/>
            </a:pPr>
            <a:r>
              <a:rPr lang="en-US" sz="1400" dirty="0">
                <a:solidFill>
                  <a:srgbClr val="504C49"/>
                </a:solidFill>
                <a:latin typeface="Source Serif Pro" pitchFamily="34" charset="0"/>
                <a:ea typeface="Source Serif Pro" pitchFamily="34" charset="-122"/>
                <a:cs typeface="Source Serif Pro" pitchFamily="34" charset="-120"/>
              </a:rPr>
              <a:t>Надати працівникам інформацію про правові аспекти вивільнення та програми перепідготовки.</a:t>
            </a:r>
            <a:endParaRPr lang="en-US" sz="1400" dirty="0"/>
          </a:p>
        </p:txBody>
      </p:sp>
      <p:pic>
        <p:nvPicPr>
          <p:cNvPr id="14" name="Image 5" descr="preencoded.png"/>
          <p:cNvPicPr>
            <a:picLocks noChangeAspect="1"/>
          </p:cNvPicPr>
          <p:nvPr/>
        </p:nvPicPr>
        <p:blipFill>
          <a:blip r:embed="rId6"/>
          <a:stretch>
            <a:fillRect/>
          </a:stretch>
        </p:blipFill>
        <p:spPr>
          <a:xfrm>
            <a:off x="6123146" y="6276856"/>
            <a:ext cx="909638" cy="1455539"/>
          </a:xfrm>
          <a:prstGeom prst="rect">
            <a:avLst/>
          </a:prstGeom>
        </p:spPr>
      </p:pic>
      <p:sp>
        <p:nvSpPr>
          <p:cNvPr id="15" name="Text 7"/>
          <p:cNvSpPr/>
          <p:nvPr/>
        </p:nvSpPr>
        <p:spPr>
          <a:xfrm>
            <a:off x="7305675" y="6458783"/>
            <a:ext cx="2310408" cy="284202"/>
          </a:xfrm>
          <a:prstGeom prst="rect">
            <a:avLst/>
          </a:prstGeom>
          <a:noFill/>
          <a:ln/>
        </p:spPr>
        <p:txBody>
          <a:bodyPr wrap="none" lIns="0" tIns="0" rIns="0" bIns="0" rtlCol="0" anchor="t"/>
          <a:lstStyle/>
          <a:p>
            <a:pPr marL="0" indent="0" algn="l">
              <a:lnSpc>
                <a:spcPts val="2200"/>
              </a:lnSpc>
              <a:buNone/>
            </a:pPr>
            <a:r>
              <a:rPr lang="en-US" sz="1750" dirty="0">
                <a:solidFill>
                  <a:srgbClr val="504C49"/>
                </a:solidFill>
                <a:latin typeface="Platypi" pitchFamily="34" charset="0"/>
                <a:ea typeface="Platypi" pitchFamily="34" charset="-122"/>
                <a:cs typeface="Platypi" pitchFamily="34" charset="-120"/>
              </a:rPr>
              <a:t>Відповіді на питання</a:t>
            </a:r>
            <a:endParaRPr lang="en-US" sz="1750" dirty="0"/>
          </a:p>
        </p:txBody>
      </p:sp>
      <p:sp>
        <p:nvSpPr>
          <p:cNvPr id="16" name="Text 8"/>
          <p:cNvSpPr/>
          <p:nvPr/>
        </p:nvSpPr>
        <p:spPr>
          <a:xfrm>
            <a:off x="7305675" y="6852047"/>
            <a:ext cx="6687979" cy="581978"/>
          </a:xfrm>
          <a:prstGeom prst="rect">
            <a:avLst/>
          </a:prstGeom>
          <a:noFill/>
          <a:ln/>
        </p:spPr>
        <p:txBody>
          <a:bodyPr wrap="square" lIns="0" tIns="0" rIns="0" bIns="0" rtlCol="0" anchor="t"/>
          <a:lstStyle/>
          <a:p>
            <a:pPr marL="0" indent="0" algn="l">
              <a:lnSpc>
                <a:spcPts val="2250"/>
              </a:lnSpc>
              <a:buNone/>
            </a:pPr>
            <a:r>
              <a:rPr lang="en-US" sz="1400" dirty="0">
                <a:solidFill>
                  <a:srgbClr val="504C49"/>
                </a:solidFill>
                <a:latin typeface="Source Serif Pro" pitchFamily="34" charset="0"/>
                <a:ea typeface="Source Serif Pro" pitchFamily="34" charset="-122"/>
                <a:cs typeface="Source Serif Pro" pitchFamily="34" charset="-120"/>
              </a:rPr>
              <a:t>Відповідати на питання працівників відкрито та чесно, заспокоїти їх, знизити тривогу.</a:t>
            </a:r>
            <a:endParaRPr lang="en-US" sz="1400" dirty="0"/>
          </a:p>
        </p:txBody>
      </p:sp>
      <p:pic>
        <p:nvPicPr>
          <p:cNvPr id="17" name="Image 0" descr="preencoded.png">
            <a:extLst>
              <a:ext uri="{FF2B5EF4-FFF2-40B4-BE49-F238E27FC236}">
                <a16:creationId xmlns:a16="http://schemas.microsoft.com/office/drawing/2014/main" id="{D2ACFE96-CDB0-1FA4-1E32-5BAD8B0974FA}"/>
              </a:ext>
            </a:extLst>
          </p:cNvPr>
          <p:cNvPicPr>
            <a:picLocks noChangeAspect="1"/>
          </p:cNvPicPr>
          <p:nvPr/>
        </p:nvPicPr>
        <p:blipFill>
          <a:blip r:embed="rId7"/>
          <a:stretch>
            <a:fillRect/>
          </a:stretch>
        </p:blipFill>
        <p:spPr>
          <a:xfrm>
            <a:off x="0" y="7709774"/>
            <a:ext cx="14630400" cy="511134"/>
          </a:xfrm>
          <a:prstGeom prst="rect">
            <a:avLst/>
          </a:prstGeom>
        </p:spPr>
      </p:pic>
      <p:pic>
        <p:nvPicPr>
          <p:cNvPr id="18" name="Image 0" descr="preencoded.png"/>
          <p:cNvPicPr>
            <a:picLocks noChangeAspect="1"/>
          </p:cNvPicPr>
          <p:nvPr/>
        </p:nvPicPr>
        <p:blipFill>
          <a:blip r:embed="rId8"/>
          <a:stretch>
            <a:fillRect/>
          </a:stretch>
        </p:blipFill>
        <p:spPr>
          <a:xfrm>
            <a:off x="0" y="0"/>
            <a:ext cx="5486400" cy="8232696"/>
          </a:xfrm>
          <a:prstGeom prst="rect">
            <a:avLst/>
          </a:prstGeom>
        </p:spPr>
      </p:pic>
      <p:pic>
        <p:nvPicPr>
          <p:cNvPr id="21" name="Рисунок 20">
            <a:extLst>
              <a:ext uri="{FF2B5EF4-FFF2-40B4-BE49-F238E27FC236}">
                <a16:creationId xmlns:a16="http://schemas.microsoft.com/office/drawing/2014/main" id="{5AA62D4D-07B8-5EA3-4BE7-18B0E57DE6BD}"/>
              </a:ext>
            </a:extLst>
          </p:cNvPr>
          <p:cNvPicPr>
            <a:picLocks noChangeAspect="1"/>
          </p:cNvPicPr>
          <p:nvPr/>
        </p:nvPicPr>
        <p:blipFill>
          <a:blip r:embed="rId9"/>
          <a:stretch>
            <a:fillRect/>
          </a:stretch>
        </p:blipFill>
        <p:spPr>
          <a:xfrm>
            <a:off x="100264" y="1910239"/>
            <a:ext cx="5121441" cy="3878104"/>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4630400" cy="2352794"/>
          </a:xfrm>
          <a:prstGeom prst="rect">
            <a:avLst/>
          </a:prstGeom>
        </p:spPr>
      </p:pic>
      <p:sp>
        <p:nvSpPr>
          <p:cNvPr id="4" name="Text 0"/>
          <p:cNvSpPr/>
          <p:nvPr/>
        </p:nvSpPr>
        <p:spPr>
          <a:xfrm>
            <a:off x="658773" y="2870359"/>
            <a:ext cx="13312854" cy="1176337"/>
          </a:xfrm>
          <a:prstGeom prst="rect">
            <a:avLst/>
          </a:prstGeom>
          <a:noFill/>
          <a:ln/>
        </p:spPr>
        <p:txBody>
          <a:bodyPr wrap="square" lIns="0" tIns="0" rIns="0" bIns="0" rtlCol="0" anchor="t"/>
          <a:lstStyle/>
          <a:p>
            <a:pPr>
              <a:lnSpc>
                <a:spcPts val="4450"/>
              </a:lnSpc>
            </a:pPr>
            <a:r>
              <a:rPr lang="en-US" sz="4000" b="1" dirty="0">
                <a:solidFill>
                  <a:srgbClr val="504C49"/>
                </a:solidFill>
                <a:latin typeface="Source Serif Pro" pitchFamily="34" charset="0"/>
                <a:ea typeface="Source Serif Pro" pitchFamily="34" charset="-122"/>
              </a:rPr>
              <a:t>Підтримка звільнених працівників: програми перепідготовки </a:t>
            </a:r>
            <a:r>
              <a:rPr lang="en-US" sz="4000" b="1" dirty="0" err="1">
                <a:solidFill>
                  <a:srgbClr val="504C49"/>
                </a:solidFill>
                <a:latin typeface="Source Serif Pro" pitchFamily="34" charset="0"/>
                <a:ea typeface="Source Serif Pro" pitchFamily="34" charset="-122"/>
              </a:rPr>
              <a:t>та</a:t>
            </a:r>
            <a:r>
              <a:rPr lang="en-US" sz="4000" b="1" dirty="0">
                <a:solidFill>
                  <a:srgbClr val="504C49"/>
                </a:solidFill>
                <a:latin typeface="Source Serif Pro" pitchFamily="34" charset="0"/>
                <a:ea typeface="Source Serif Pro" pitchFamily="34" charset="-122"/>
              </a:rPr>
              <a:t> </a:t>
            </a:r>
            <a:r>
              <a:rPr lang="en-US" sz="4000" b="1" dirty="0" err="1">
                <a:solidFill>
                  <a:srgbClr val="504C49"/>
                </a:solidFill>
                <a:latin typeface="Source Serif Pro" pitchFamily="34" charset="0"/>
                <a:ea typeface="Source Serif Pro" pitchFamily="34" charset="-122"/>
              </a:rPr>
              <a:t>працевлаштування</a:t>
            </a:r>
            <a:endParaRPr lang="en-US" sz="4000" b="1" dirty="0">
              <a:solidFill>
                <a:srgbClr val="504C49"/>
              </a:solidFill>
              <a:latin typeface="Source Serif Pro" pitchFamily="34" charset="0"/>
              <a:ea typeface="Source Serif Pro" pitchFamily="34" charset="-122"/>
            </a:endParaRPr>
          </a:p>
        </p:txBody>
      </p:sp>
      <p:sp>
        <p:nvSpPr>
          <p:cNvPr id="5" name="Shape 1"/>
          <p:cNvSpPr/>
          <p:nvPr/>
        </p:nvSpPr>
        <p:spPr>
          <a:xfrm>
            <a:off x="658773" y="4328993"/>
            <a:ext cx="13312854" cy="3388043"/>
          </a:xfrm>
          <a:prstGeom prst="roundRect">
            <a:avLst>
              <a:gd name="adj" fmla="val 833"/>
            </a:avLst>
          </a:prstGeom>
          <a:noFill/>
          <a:ln w="7620">
            <a:solidFill>
              <a:srgbClr val="000000">
                <a:alpha val="8000"/>
              </a:srgbClr>
            </a:solidFill>
            <a:prstDash val="solid"/>
          </a:ln>
        </p:spPr>
      </p:sp>
      <p:sp>
        <p:nvSpPr>
          <p:cNvPr id="6" name="Shape 2"/>
          <p:cNvSpPr/>
          <p:nvPr/>
        </p:nvSpPr>
        <p:spPr>
          <a:xfrm>
            <a:off x="666393" y="4336613"/>
            <a:ext cx="13297614" cy="843201"/>
          </a:xfrm>
          <a:prstGeom prst="rect">
            <a:avLst/>
          </a:prstGeom>
          <a:solidFill>
            <a:srgbClr val="FFFFFF">
              <a:alpha val="4000"/>
            </a:srgbClr>
          </a:solidFill>
          <a:ln/>
        </p:spPr>
      </p:sp>
      <p:sp>
        <p:nvSpPr>
          <p:cNvPr id="7" name="Text 3"/>
          <p:cNvSpPr/>
          <p:nvPr/>
        </p:nvSpPr>
        <p:spPr>
          <a:xfrm>
            <a:off x="854512" y="4457105"/>
            <a:ext cx="6268760" cy="301109"/>
          </a:xfrm>
          <a:prstGeom prst="rect">
            <a:avLst/>
          </a:prstGeom>
          <a:noFill/>
          <a:ln/>
        </p:spPr>
        <p:txBody>
          <a:bodyPr wrap="none" lIns="0" tIns="0" rIns="0" bIns="0" rtlCol="0" anchor="t"/>
          <a:lstStyle/>
          <a:p>
            <a:pPr marL="0" indent="0">
              <a:lnSpc>
                <a:spcPts val="2350"/>
              </a:lnSpc>
              <a:buNone/>
            </a:pPr>
            <a:r>
              <a:rPr lang="en-US" sz="1450" dirty="0">
                <a:solidFill>
                  <a:srgbClr val="504C49"/>
                </a:solidFill>
                <a:latin typeface="Source Serif Pro" pitchFamily="34" charset="0"/>
                <a:ea typeface="Source Serif Pro" pitchFamily="34" charset="-122"/>
                <a:cs typeface="Source Serif Pro" pitchFamily="34" charset="-120"/>
              </a:rPr>
              <a:t>Програми перепідготовки</a:t>
            </a:r>
            <a:endParaRPr lang="en-US" sz="1450" dirty="0"/>
          </a:p>
        </p:txBody>
      </p:sp>
      <p:sp>
        <p:nvSpPr>
          <p:cNvPr id="8" name="Text 4"/>
          <p:cNvSpPr/>
          <p:nvPr/>
        </p:nvSpPr>
        <p:spPr>
          <a:xfrm>
            <a:off x="7507129" y="4457105"/>
            <a:ext cx="6268760" cy="602218"/>
          </a:xfrm>
          <a:prstGeom prst="rect">
            <a:avLst/>
          </a:prstGeom>
          <a:noFill/>
          <a:ln/>
        </p:spPr>
        <p:txBody>
          <a:bodyPr wrap="square" lIns="0" tIns="0" rIns="0" bIns="0" rtlCol="0" anchor="t"/>
          <a:lstStyle/>
          <a:p>
            <a:pPr marL="0" indent="0">
              <a:lnSpc>
                <a:spcPts val="2350"/>
              </a:lnSpc>
              <a:buNone/>
            </a:pPr>
            <a:r>
              <a:rPr lang="en-US" sz="1450" dirty="0">
                <a:solidFill>
                  <a:srgbClr val="504C49"/>
                </a:solidFill>
                <a:latin typeface="Source Serif Pro" pitchFamily="34" charset="0"/>
                <a:ea typeface="Source Serif Pro" pitchFamily="34" charset="-122"/>
                <a:cs typeface="Source Serif Pro" pitchFamily="34" charset="-120"/>
              </a:rPr>
              <a:t>Надання звільненим працівникам можливості здобути нові знання та навички для пошуку роботи.</a:t>
            </a:r>
            <a:endParaRPr lang="en-US" sz="1450" dirty="0"/>
          </a:p>
        </p:txBody>
      </p:sp>
      <p:sp>
        <p:nvSpPr>
          <p:cNvPr id="9" name="Shape 5"/>
          <p:cNvSpPr/>
          <p:nvPr/>
        </p:nvSpPr>
        <p:spPr>
          <a:xfrm>
            <a:off x="666393" y="5179814"/>
            <a:ext cx="13297614" cy="843201"/>
          </a:xfrm>
          <a:prstGeom prst="rect">
            <a:avLst/>
          </a:prstGeom>
          <a:solidFill>
            <a:srgbClr val="000000">
              <a:alpha val="4000"/>
            </a:srgbClr>
          </a:solidFill>
          <a:ln/>
        </p:spPr>
      </p:sp>
      <p:sp>
        <p:nvSpPr>
          <p:cNvPr id="10" name="Text 6"/>
          <p:cNvSpPr/>
          <p:nvPr/>
        </p:nvSpPr>
        <p:spPr>
          <a:xfrm>
            <a:off x="854512" y="5300305"/>
            <a:ext cx="6268760" cy="301109"/>
          </a:xfrm>
          <a:prstGeom prst="rect">
            <a:avLst/>
          </a:prstGeom>
          <a:noFill/>
          <a:ln/>
        </p:spPr>
        <p:txBody>
          <a:bodyPr wrap="none" lIns="0" tIns="0" rIns="0" bIns="0" rtlCol="0" anchor="t"/>
          <a:lstStyle/>
          <a:p>
            <a:pPr marL="0" indent="0">
              <a:lnSpc>
                <a:spcPts val="2350"/>
              </a:lnSpc>
              <a:buNone/>
            </a:pPr>
            <a:r>
              <a:rPr lang="en-US" sz="1450" dirty="0">
                <a:solidFill>
                  <a:srgbClr val="504C49"/>
                </a:solidFill>
                <a:latin typeface="Source Serif Pro" pitchFamily="34" charset="0"/>
                <a:ea typeface="Source Serif Pro" pitchFamily="34" charset="-122"/>
                <a:cs typeface="Source Serif Pro" pitchFamily="34" charset="-120"/>
              </a:rPr>
              <a:t>Програми працевлаштування</a:t>
            </a:r>
            <a:endParaRPr lang="en-US" sz="1450" dirty="0"/>
          </a:p>
        </p:txBody>
      </p:sp>
      <p:sp>
        <p:nvSpPr>
          <p:cNvPr id="11" name="Text 7"/>
          <p:cNvSpPr/>
          <p:nvPr/>
        </p:nvSpPr>
        <p:spPr>
          <a:xfrm>
            <a:off x="7507129" y="5300305"/>
            <a:ext cx="6268760" cy="602218"/>
          </a:xfrm>
          <a:prstGeom prst="rect">
            <a:avLst/>
          </a:prstGeom>
          <a:noFill/>
          <a:ln/>
        </p:spPr>
        <p:txBody>
          <a:bodyPr wrap="square" lIns="0" tIns="0" rIns="0" bIns="0" rtlCol="0" anchor="t"/>
          <a:lstStyle/>
          <a:p>
            <a:pPr marL="0" indent="0">
              <a:lnSpc>
                <a:spcPts val="2350"/>
              </a:lnSpc>
              <a:buNone/>
            </a:pPr>
            <a:r>
              <a:rPr lang="en-US" sz="1450" dirty="0">
                <a:solidFill>
                  <a:srgbClr val="504C49"/>
                </a:solidFill>
                <a:latin typeface="Source Serif Pro" pitchFamily="34" charset="0"/>
                <a:ea typeface="Source Serif Pro" pitchFamily="34" charset="-122"/>
                <a:cs typeface="Source Serif Pro" pitchFamily="34" charset="-120"/>
              </a:rPr>
              <a:t>Створення бази вакансій, надання допомоги у складанні резюме та проходженні інтерв'ю.</a:t>
            </a:r>
            <a:endParaRPr lang="en-US" sz="1450" dirty="0"/>
          </a:p>
        </p:txBody>
      </p:sp>
      <p:sp>
        <p:nvSpPr>
          <p:cNvPr id="12" name="Shape 8"/>
          <p:cNvSpPr/>
          <p:nvPr/>
        </p:nvSpPr>
        <p:spPr>
          <a:xfrm>
            <a:off x="666393" y="6023015"/>
            <a:ext cx="13297614" cy="843201"/>
          </a:xfrm>
          <a:prstGeom prst="rect">
            <a:avLst/>
          </a:prstGeom>
          <a:solidFill>
            <a:srgbClr val="FFFFFF">
              <a:alpha val="4000"/>
            </a:srgbClr>
          </a:solidFill>
          <a:ln/>
        </p:spPr>
      </p:sp>
      <p:sp>
        <p:nvSpPr>
          <p:cNvPr id="13" name="Text 9"/>
          <p:cNvSpPr/>
          <p:nvPr/>
        </p:nvSpPr>
        <p:spPr>
          <a:xfrm>
            <a:off x="854512" y="6143506"/>
            <a:ext cx="6268760" cy="301109"/>
          </a:xfrm>
          <a:prstGeom prst="rect">
            <a:avLst/>
          </a:prstGeom>
          <a:noFill/>
          <a:ln/>
        </p:spPr>
        <p:txBody>
          <a:bodyPr wrap="none" lIns="0" tIns="0" rIns="0" bIns="0" rtlCol="0" anchor="t"/>
          <a:lstStyle/>
          <a:p>
            <a:pPr marL="0" indent="0">
              <a:lnSpc>
                <a:spcPts val="2350"/>
              </a:lnSpc>
              <a:buNone/>
            </a:pPr>
            <a:r>
              <a:rPr lang="en-US" sz="1450" dirty="0">
                <a:solidFill>
                  <a:srgbClr val="504C49"/>
                </a:solidFill>
                <a:latin typeface="Source Serif Pro" pitchFamily="34" charset="0"/>
                <a:ea typeface="Source Serif Pro" pitchFamily="34" charset="-122"/>
                <a:cs typeface="Source Serif Pro" pitchFamily="34" charset="-120"/>
              </a:rPr>
              <a:t>Психологічна підтримка</a:t>
            </a:r>
            <a:endParaRPr lang="en-US" sz="1450" dirty="0"/>
          </a:p>
        </p:txBody>
      </p:sp>
      <p:sp>
        <p:nvSpPr>
          <p:cNvPr id="14" name="Text 10"/>
          <p:cNvSpPr/>
          <p:nvPr/>
        </p:nvSpPr>
        <p:spPr>
          <a:xfrm>
            <a:off x="7507129" y="6143506"/>
            <a:ext cx="6268760" cy="602218"/>
          </a:xfrm>
          <a:prstGeom prst="rect">
            <a:avLst/>
          </a:prstGeom>
          <a:noFill/>
          <a:ln/>
        </p:spPr>
        <p:txBody>
          <a:bodyPr wrap="square" lIns="0" tIns="0" rIns="0" bIns="0" rtlCol="0" anchor="t"/>
          <a:lstStyle/>
          <a:p>
            <a:pPr marL="0" indent="0">
              <a:lnSpc>
                <a:spcPts val="2350"/>
              </a:lnSpc>
              <a:buNone/>
            </a:pPr>
            <a:r>
              <a:rPr lang="en-US" sz="1450" dirty="0">
                <a:solidFill>
                  <a:srgbClr val="504C49"/>
                </a:solidFill>
                <a:latin typeface="Source Serif Pro" pitchFamily="34" charset="0"/>
                <a:ea typeface="Source Serif Pro" pitchFamily="34" charset="-122"/>
                <a:cs typeface="Source Serif Pro" pitchFamily="34" charset="-120"/>
              </a:rPr>
              <a:t>Надання психологічної допомоги звільненим працівникам для допомоги в переживанні стресу та пошуку роботи.</a:t>
            </a:r>
            <a:endParaRPr lang="en-US" sz="1450" dirty="0"/>
          </a:p>
        </p:txBody>
      </p:sp>
      <p:sp>
        <p:nvSpPr>
          <p:cNvPr id="15" name="Shape 11"/>
          <p:cNvSpPr/>
          <p:nvPr/>
        </p:nvSpPr>
        <p:spPr>
          <a:xfrm>
            <a:off x="666393" y="6866215"/>
            <a:ext cx="13297614" cy="843201"/>
          </a:xfrm>
          <a:prstGeom prst="rect">
            <a:avLst/>
          </a:prstGeom>
          <a:solidFill>
            <a:srgbClr val="000000">
              <a:alpha val="4000"/>
            </a:srgbClr>
          </a:solidFill>
          <a:ln/>
        </p:spPr>
      </p:sp>
      <p:sp>
        <p:nvSpPr>
          <p:cNvPr id="16" name="Text 12"/>
          <p:cNvSpPr/>
          <p:nvPr/>
        </p:nvSpPr>
        <p:spPr>
          <a:xfrm>
            <a:off x="854512" y="6986707"/>
            <a:ext cx="6268760" cy="301109"/>
          </a:xfrm>
          <a:prstGeom prst="rect">
            <a:avLst/>
          </a:prstGeom>
          <a:noFill/>
          <a:ln/>
        </p:spPr>
        <p:txBody>
          <a:bodyPr wrap="none" lIns="0" tIns="0" rIns="0" bIns="0" rtlCol="0" anchor="t"/>
          <a:lstStyle/>
          <a:p>
            <a:pPr marL="0" indent="0">
              <a:lnSpc>
                <a:spcPts val="2350"/>
              </a:lnSpc>
              <a:buNone/>
            </a:pPr>
            <a:r>
              <a:rPr lang="en-US" sz="1450" dirty="0">
                <a:solidFill>
                  <a:srgbClr val="504C49"/>
                </a:solidFill>
                <a:latin typeface="Source Serif Pro" pitchFamily="34" charset="0"/>
                <a:ea typeface="Source Serif Pro" pitchFamily="34" charset="-122"/>
                <a:cs typeface="Source Serif Pro" pitchFamily="34" charset="-120"/>
              </a:rPr>
              <a:t>Фінансова допомога</a:t>
            </a:r>
            <a:endParaRPr lang="en-US" sz="1450" dirty="0"/>
          </a:p>
        </p:txBody>
      </p:sp>
      <p:sp>
        <p:nvSpPr>
          <p:cNvPr id="17" name="Text 13"/>
          <p:cNvSpPr/>
          <p:nvPr/>
        </p:nvSpPr>
        <p:spPr>
          <a:xfrm>
            <a:off x="7507129" y="6986707"/>
            <a:ext cx="6268760" cy="602218"/>
          </a:xfrm>
          <a:prstGeom prst="rect">
            <a:avLst/>
          </a:prstGeom>
          <a:noFill/>
          <a:ln/>
        </p:spPr>
        <p:txBody>
          <a:bodyPr wrap="square" lIns="0" tIns="0" rIns="0" bIns="0" rtlCol="0" anchor="t"/>
          <a:lstStyle/>
          <a:p>
            <a:pPr marL="0" indent="0">
              <a:lnSpc>
                <a:spcPts val="2350"/>
              </a:lnSpc>
              <a:buNone/>
            </a:pPr>
            <a:r>
              <a:rPr lang="en-US" sz="1450" dirty="0">
                <a:solidFill>
                  <a:srgbClr val="504C49"/>
                </a:solidFill>
                <a:latin typeface="Source Serif Pro" pitchFamily="34" charset="0"/>
                <a:ea typeface="Source Serif Pro" pitchFamily="34" charset="-122"/>
                <a:cs typeface="Source Serif Pro" pitchFamily="34" charset="-120"/>
              </a:rPr>
              <a:t>Надання фінансової допомоги звільненим працівникам для допомоги в перехідний період.</a:t>
            </a:r>
            <a:endParaRPr lang="en-US" sz="1450" dirty="0"/>
          </a:p>
        </p:txBody>
      </p:sp>
      <p:pic>
        <p:nvPicPr>
          <p:cNvPr id="18" name="Image 0" descr="preencoded.png">
            <a:extLst>
              <a:ext uri="{FF2B5EF4-FFF2-40B4-BE49-F238E27FC236}">
                <a16:creationId xmlns:a16="http://schemas.microsoft.com/office/drawing/2014/main" id="{97239170-712D-7246-4DA7-D8B76D73F0B7}"/>
              </a:ext>
            </a:extLst>
          </p:cNvPr>
          <p:cNvPicPr>
            <a:picLocks noChangeAspect="1"/>
          </p:cNvPicPr>
          <p:nvPr/>
        </p:nvPicPr>
        <p:blipFill>
          <a:blip r:embed="rId4"/>
          <a:stretch>
            <a:fillRect/>
          </a:stretch>
        </p:blipFill>
        <p:spPr>
          <a:xfrm>
            <a:off x="0" y="7743766"/>
            <a:ext cx="14630400" cy="511134"/>
          </a:xfrm>
          <a:prstGeom prst="rect">
            <a:avLst/>
          </a:prstGeom>
        </p:spPr>
      </p:pic>
      <p:pic>
        <p:nvPicPr>
          <p:cNvPr id="20" name="Рисунок 19">
            <a:extLst>
              <a:ext uri="{FF2B5EF4-FFF2-40B4-BE49-F238E27FC236}">
                <a16:creationId xmlns:a16="http://schemas.microsoft.com/office/drawing/2014/main" id="{FE669D07-7BD3-1165-466F-A8FFA1AC4D60}"/>
              </a:ext>
            </a:extLst>
          </p:cNvPr>
          <p:cNvPicPr>
            <a:picLocks noChangeAspect="1"/>
          </p:cNvPicPr>
          <p:nvPr/>
        </p:nvPicPr>
        <p:blipFill>
          <a:blip r:embed="rId5"/>
          <a:stretch>
            <a:fillRect/>
          </a:stretch>
        </p:blipFill>
        <p:spPr>
          <a:xfrm>
            <a:off x="5266687" y="84221"/>
            <a:ext cx="3713170" cy="212959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0"/>
          <p:cNvSpPr/>
          <p:nvPr/>
        </p:nvSpPr>
        <p:spPr>
          <a:xfrm>
            <a:off x="6173867" y="540187"/>
            <a:ext cx="7769066" cy="1841659"/>
          </a:xfrm>
          <a:prstGeom prst="rect">
            <a:avLst/>
          </a:prstGeom>
          <a:noFill/>
          <a:ln/>
        </p:spPr>
        <p:txBody>
          <a:bodyPr wrap="square" lIns="0" tIns="0" rIns="0" bIns="0" rtlCol="0" anchor="t"/>
          <a:lstStyle/>
          <a:p>
            <a:pPr indent="0">
              <a:lnSpc>
                <a:spcPts val="4450"/>
              </a:lnSpc>
              <a:buNone/>
            </a:pPr>
            <a:r>
              <a:rPr lang="en-US" sz="4000" b="1" dirty="0">
                <a:solidFill>
                  <a:srgbClr val="504C49"/>
                </a:solidFill>
                <a:latin typeface="Source Serif Pro" pitchFamily="34" charset="0"/>
                <a:ea typeface="Source Serif Pro" pitchFamily="34" charset="-122"/>
              </a:rPr>
              <a:t>Роль HR-менеджера в управлінні </a:t>
            </a:r>
            <a:r>
              <a:rPr lang="en-US" sz="4000" b="1" dirty="0" err="1">
                <a:solidFill>
                  <a:srgbClr val="504C49"/>
                </a:solidFill>
                <a:latin typeface="Source Serif Pro" pitchFamily="34" charset="0"/>
                <a:ea typeface="Source Serif Pro" pitchFamily="34" charset="-122"/>
              </a:rPr>
              <a:t>процесом</a:t>
            </a:r>
            <a:r>
              <a:rPr lang="en-US" sz="4000" b="1" dirty="0">
                <a:solidFill>
                  <a:srgbClr val="504C49"/>
                </a:solidFill>
                <a:latin typeface="Source Serif Pro" pitchFamily="34" charset="0"/>
                <a:ea typeface="Source Serif Pro" pitchFamily="34" charset="-122"/>
              </a:rPr>
              <a:t> </a:t>
            </a:r>
            <a:r>
              <a:rPr lang="en-US" sz="4000" b="1" dirty="0" err="1">
                <a:solidFill>
                  <a:srgbClr val="504C49"/>
                </a:solidFill>
                <a:latin typeface="Source Serif Pro" pitchFamily="34" charset="0"/>
                <a:ea typeface="Source Serif Pro" pitchFamily="34" charset="-122"/>
              </a:rPr>
              <a:t>вивільнення</a:t>
            </a:r>
            <a:endParaRPr lang="en-US" sz="4000" b="1" dirty="0">
              <a:solidFill>
                <a:srgbClr val="504C49"/>
              </a:solidFill>
              <a:latin typeface="Source Serif Pro" pitchFamily="34" charset="0"/>
              <a:ea typeface="Source Serif Pro" pitchFamily="34" charset="-122"/>
            </a:endParaRPr>
          </a:p>
        </p:txBody>
      </p:sp>
      <p:pic>
        <p:nvPicPr>
          <p:cNvPr id="5" name="Image 2" descr="preencoded.png"/>
          <p:cNvPicPr>
            <a:picLocks noChangeAspect="1"/>
          </p:cNvPicPr>
          <p:nvPr/>
        </p:nvPicPr>
        <p:blipFill>
          <a:blip r:embed="rId3"/>
          <a:stretch>
            <a:fillRect/>
          </a:stretch>
        </p:blipFill>
        <p:spPr>
          <a:xfrm>
            <a:off x="6173867" y="2676406"/>
            <a:ext cx="491014" cy="491014"/>
          </a:xfrm>
          <a:prstGeom prst="rect">
            <a:avLst/>
          </a:prstGeom>
        </p:spPr>
      </p:pic>
      <p:sp>
        <p:nvSpPr>
          <p:cNvPr id="6" name="Text 1"/>
          <p:cNvSpPr/>
          <p:nvPr/>
        </p:nvSpPr>
        <p:spPr>
          <a:xfrm>
            <a:off x="6173867" y="3363754"/>
            <a:ext cx="2455545" cy="306824"/>
          </a:xfrm>
          <a:prstGeom prst="rect">
            <a:avLst/>
          </a:prstGeom>
          <a:noFill/>
          <a:ln/>
        </p:spPr>
        <p:txBody>
          <a:bodyPr wrap="none" lIns="0" tIns="0" rIns="0" bIns="0" rtlCol="0" anchor="t"/>
          <a:lstStyle/>
          <a:p>
            <a:pPr marL="0" indent="0" algn="l">
              <a:lnSpc>
                <a:spcPts val="2400"/>
              </a:lnSpc>
              <a:buNone/>
            </a:pPr>
            <a:r>
              <a:rPr lang="en-US" sz="1900" dirty="0">
                <a:solidFill>
                  <a:srgbClr val="504C49"/>
                </a:solidFill>
                <a:latin typeface="Platypi" pitchFamily="34" charset="0"/>
                <a:ea typeface="Platypi" pitchFamily="34" charset="-122"/>
                <a:cs typeface="Platypi" pitchFamily="34" charset="-120"/>
              </a:rPr>
              <a:t>Лідерство</a:t>
            </a:r>
            <a:endParaRPr lang="en-US" sz="1900" dirty="0"/>
          </a:p>
        </p:txBody>
      </p:sp>
      <p:sp>
        <p:nvSpPr>
          <p:cNvPr id="7" name="Text 2"/>
          <p:cNvSpPr/>
          <p:nvPr/>
        </p:nvSpPr>
        <p:spPr>
          <a:xfrm>
            <a:off x="6173867" y="3788331"/>
            <a:ext cx="3737253" cy="942975"/>
          </a:xfrm>
          <a:prstGeom prst="rect">
            <a:avLst/>
          </a:prstGeom>
          <a:noFill/>
          <a:ln/>
        </p:spPr>
        <p:txBody>
          <a:bodyPr wrap="square" lIns="0" tIns="0" rIns="0" bIns="0" rtlCol="0" anchor="t"/>
          <a:lstStyle/>
          <a:p>
            <a:pPr marL="0" indent="0" algn="l">
              <a:lnSpc>
                <a:spcPts val="2450"/>
              </a:lnSpc>
              <a:buNone/>
            </a:pPr>
            <a:r>
              <a:rPr lang="en-US" sz="1500" dirty="0">
                <a:solidFill>
                  <a:srgbClr val="504C49"/>
                </a:solidFill>
                <a:latin typeface="Source Serif Pro" pitchFamily="34" charset="0"/>
                <a:ea typeface="Source Serif Pro" pitchFamily="34" charset="-122"/>
                <a:cs typeface="Source Serif Pro" pitchFamily="34" charset="-120"/>
              </a:rPr>
              <a:t>Організувати та керувати процесом вивільнення, встановити чіткі правила та процедури.</a:t>
            </a:r>
            <a:endParaRPr lang="en-US" sz="1500" dirty="0"/>
          </a:p>
        </p:txBody>
      </p:sp>
      <p:pic>
        <p:nvPicPr>
          <p:cNvPr id="8" name="Image 3" descr="preencoded.png"/>
          <p:cNvPicPr>
            <a:picLocks noChangeAspect="1"/>
          </p:cNvPicPr>
          <p:nvPr/>
        </p:nvPicPr>
        <p:blipFill>
          <a:blip r:embed="rId4"/>
          <a:stretch>
            <a:fillRect/>
          </a:stretch>
        </p:blipFill>
        <p:spPr>
          <a:xfrm>
            <a:off x="10205680" y="2676406"/>
            <a:ext cx="491014" cy="491014"/>
          </a:xfrm>
          <a:prstGeom prst="rect">
            <a:avLst/>
          </a:prstGeom>
        </p:spPr>
      </p:pic>
      <p:sp>
        <p:nvSpPr>
          <p:cNvPr id="9" name="Text 3"/>
          <p:cNvSpPr/>
          <p:nvPr/>
        </p:nvSpPr>
        <p:spPr>
          <a:xfrm>
            <a:off x="10205680" y="3363754"/>
            <a:ext cx="2455545" cy="306824"/>
          </a:xfrm>
          <a:prstGeom prst="rect">
            <a:avLst/>
          </a:prstGeom>
          <a:noFill/>
          <a:ln/>
        </p:spPr>
        <p:txBody>
          <a:bodyPr wrap="none" lIns="0" tIns="0" rIns="0" bIns="0" rtlCol="0" anchor="t"/>
          <a:lstStyle/>
          <a:p>
            <a:pPr marL="0" indent="0" algn="l">
              <a:lnSpc>
                <a:spcPts val="2400"/>
              </a:lnSpc>
              <a:buNone/>
            </a:pPr>
            <a:r>
              <a:rPr lang="en-US" sz="1900" dirty="0">
                <a:solidFill>
                  <a:srgbClr val="504C49"/>
                </a:solidFill>
                <a:latin typeface="Platypi" pitchFamily="34" charset="0"/>
                <a:ea typeface="Platypi" pitchFamily="34" charset="-122"/>
                <a:cs typeface="Platypi" pitchFamily="34" charset="-120"/>
              </a:rPr>
              <a:t>Комунікація</a:t>
            </a:r>
            <a:endParaRPr lang="en-US" sz="1900" dirty="0"/>
          </a:p>
        </p:txBody>
      </p:sp>
      <p:sp>
        <p:nvSpPr>
          <p:cNvPr id="10" name="Text 4"/>
          <p:cNvSpPr/>
          <p:nvPr/>
        </p:nvSpPr>
        <p:spPr>
          <a:xfrm>
            <a:off x="10205680" y="3788331"/>
            <a:ext cx="3737253" cy="1257300"/>
          </a:xfrm>
          <a:prstGeom prst="rect">
            <a:avLst/>
          </a:prstGeom>
          <a:noFill/>
          <a:ln/>
        </p:spPr>
        <p:txBody>
          <a:bodyPr wrap="square" lIns="0" tIns="0" rIns="0" bIns="0" rtlCol="0" anchor="t"/>
          <a:lstStyle/>
          <a:p>
            <a:pPr marL="0" indent="0" algn="l">
              <a:lnSpc>
                <a:spcPts val="2450"/>
              </a:lnSpc>
              <a:buNone/>
            </a:pPr>
            <a:r>
              <a:rPr lang="en-US" sz="1500" dirty="0">
                <a:solidFill>
                  <a:srgbClr val="504C49"/>
                </a:solidFill>
                <a:latin typeface="Source Serif Pro" pitchFamily="34" charset="0"/>
                <a:ea typeface="Source Serif Pro" pitchFamily="34" charset="-122"/>
                <a:cs typeface="Source Serif Pro" pitchFamily="34" charset="-120"/>
              </a:rPr>
              <a:t>Ефективно комунікувати з працівниками про вивільнення, заспокоювати їх, відповідати на питання.</a:t>
            </a:r>
            <a:endParaRPr lang="en-US" sz="1500" dirty="0"/>
          </a:p>
        </p:txBody>
      </p:sp>
      <p:pic>
        <p:nvPicPr>
          <p:cNvPr id="11" name="Image 4" descr="preencoded.png"/>
          <p:cNvPicPr>
            <a:picLocks noChangeAspect="1"/>
          </p:cNvPicPr>
          <p:nvPr/>
        </p:nvPicPr>
        <p:blipFill>
          <a:blip r:embed="rId5"/>
          <a:stretch>
            <a:fillRect/>
          </a:stretch>
        </p:blipFill>
        <p:spPr>
          <a:xfrm>
            <a:off x="6173867" y="5634871"/>
            <a:ext cx="491014" cy="491014"/>
          </a:xfrm>
          <a:prstGeom prst="rect">
            <a:avLst/>
          </a:prstGeom>
        </p:spPr>
      </p:pic>
      <p:sp>
        <p:nvSpPr>
          <p:cNvPr id="12" name="Text 5"/>
          <p:cNvSpPr/>
          <p:nvPr/>
        </p:nvSpPr>
        <p:spPr>
          <a:xfrm>
            <a:off x="6173867" y="6322219"/>
            <a:ext cx="2455545" cy="306824"/>
          </a:xfrm>
          <a:prstGeom prst="rect">
            <a:avLst/>
          </a:prstGeom>
          <a:noFill/>
          <a:ln/>
        </p:spPr>
        <p:txBody>
          <a:bodyPr wrap="none" lIns="0" tIns="0" rIns="0" bIns="0" rtlCol="0" anchor="t"/>
          <a:lstStyle/>
          <a:p>
            <a:pPr marL="0" indent="0" algn="l">
              <a:lnSpc>
                <a:spcPts val="2400"/>
              </a:lnSpc>
              <a:buNone/>
            </a:pPr>
            <a:r>
              <a:rPr lang="en-US" sz="1900" dirty="0">
                <a:solidFill>
                  <a:srgbClr val="504C49"/>
                </a:solidFill>
                <a:latin typeface="Platypi" pitchFamily="34" charset="0"/>
                <a:ea typeface="Platypi" pitchFamily="34" charset="-122"/>
                <a:cs typeface="Platypi" pitchFamily="34" charset="-120"/>
              </a:rPr>
              <a:t>Етика</a:t>
            </a:r>
            <a:endParaRPr lang="en-US" sz="1900" dirty="0"/>
          </a:p>
        </p:txBody>
      </p:sp>
      <p:sp>
        <p:nvSpPr>
          <p:cNvPr id="13" name="Text 6"/>
          <p:cNvSpPr/>
          <p:nvPr/>
        </p:nvSpPr>
        <p:spPr>
          <a:xfrm>
            <a:off x="6173867" y="6746796"/>
            <a:ext cx="3737253" cy="942975"/>
          </a:xfrm>
          <a:prstGeom prst="rect">
            <a:avLst/>
          </a:prstGeom>
          <a:noFill/>
          <a:ln/>
        </p:spPr>
        <p:txBody>
          <a:bodyPr wrap="square" lIns="0" tIns="0" rIns="0" bIns="0" rtlCol="0" anchor="t"/>
          <a:lstStyle/>
          <a:p>
            <a:pPr marL="0" indent="0" algn="l">
              <a:lnSpc>
                <a:spcPts val="2450"/>
              </a:lnSpc>
              <a:buNone/>
            </a:pPr>
            <a:r>
              <a:rPr lang="en-US" sz="1500" dirty="0">
                <a:solidFill>
                  <a:srgbClr val="504C49"/>
                </a:solidFill>
                <a:latin typeface="Source Serif Pro" pitchFamily="34" charset="0"/>
                <a:ea typeface="Source Serif Pro" pitchFamily="34" charset="-122"/>
                <a:cs typeface="Source Serif Pro" pitchFamily="34" charset="-120"/>
              </a:rPr>
              <a:t>Дотримуватись етичних стандартів у процесі вивільнення, забезпечити справедливий підхід.</a:t>
            </a:r>
            <a:endParaRPr lang="en-US" sz="1500" dirty="0"/>
          </a:p>
        </p:txBody>
      </p:sp>
      <p:pic>
        <p:nvPicPr>
          <p:cNvPr id="14" name="Image 5" descr="preencoded.png"/>
          <p:cNvPicPr>
            <a:picLocks noChangeAspect="1"/>
          </p:cNvPicPr>
          <p:nvPr/>
        </p:nvPicPr>
        <p:blipFill>
          <a:blip r:embed="rId6"/>
          <a:stretch>
            <a:fillRect/>
          </a:stretch>
        </p:blipFill>
        <p:spPr>
          <a:xfrm>
            <a:off x="10205680" y="5634871"/>
            <a:ext cx="491014" cy="491014"/>
          </a:xfrm>
          <a:prstGeom prst="rect">
            <a:avLst/>
          </a:prstGeom>
        </p:spPr>
      </p:pic>
      <p:sp>
        <p:nvSpPr>
          <p:cNvPr id="15" name="Text 7"/>
          <p:cNvSpPr/>
          <p:nvPr/>
        </p:nvSpPr>
        <p:spPr>
          <a:xfrm>
            <a:off x="10205680" y="6322219"/>
            <a:ext cx="2455545" cy="306824"/>
          </a:xfrm>
          <a:prstGeom prst="rect">
            <a:avLst/>
          </a:prstGeom>
          <a:noFill/>
          <a:ln/>
        </p:spPr>
        <p:txBody>
          <a:bodyPr wrap="none" lIns="0" tIns="0" rIns="0" bIns="0" rtlCol="0" anchor="t"/>
          <a:lstStyle/>
          <a:p>
            <a:pPr marL="0" indent="0" algn="l">
              <a:lnSpc>
                <a:spcPts val="2400"/>
              </a:lnSpc>
              <a:buNone/>
            </a:pPr>
            <a:r>
              <a:rPr lang="en-US" sz="1900" dirty="0">
                <a:solidFill>
                  <a:srgbClr val="504C49"/>
                </a:solidFill>
                <a:latin typeface="Platypi" pitchFamily="34" charset="0"/>
                <a:ea typeface="Platypi" pitchFamily="34" charset="-122"/>
                <a:cs typeface="Platypi" pitchFamily="34" charset="-120"/>
              </a:rPr>
              <a:t>Підтримка</a:t>
            </a:r>
            <a:endParaRPr lang="en-US" sz="1900" dirty="0"/>
          </a:p>
        </p:txBody>
      </p:sp>
      <p:sp>
        <p:nvSpPr>
          <p:cNvPr id="16" name="Text 8"/>
          <p:cNvSpPr/>
          <p:nvPr/>
        </p:nvSpPr>
        <p:spPr>
          <a:xfrm>
            <a:off x="10205680" y="6746796"/>
            <a:ext cx="3737253" cy="942975"/>
          </a:xfrm>
          <a:prstGeom prst="rect">
            <a:avLst/>
          </a:prstGeom>
          <a:noFill/>
          <a:ln/>
        </p:spPr>
        <p:txBody>
          <a:bodyPr wrap="square" lIns="0" tIns="0" rIns="0" bIns="0" rtlCol="0" anchor="t"/>
          <a:lstStyle/>
          <a:p>
            <a:pPr marL="0" indent="0" algn="l">
              <a:lnSpc>
                <a:spcPts val="2450"/>
              </a:lnSpc>
              <a:buNone/>
            </a:pPr>
            <a:r>
              <a:rPr lang="en-US" sz="1500" dirty="0">
                <a:solidFill>
                  <a:srgbClr val="504C49"/>
                </a:solidFill>
                <a:latin typeface="Source Serif Pro" pitchFamily="34" charset="0"/>
                <a:ea typeface="Source Serif Pro" pitchFamily="34" charset="-122"/>
                <a:cs typeface="Source Serif Pro" pitchFamily="34" charset="-120"/>
              </a:rPr>
              <a:t>Надати звільненим працівникам необхідну підтримку в пошуку роботи та переживанні стресу.</a:t>
            </a:r>
            <a:endParaRPr lang="en-US" sz="1500" dirty="0"/>
          </a:p>
        </p:txBody>
      </p:sp>
      <p:pic>
        <p:nvPicPr>
          <p:cNvPr id="17" name="Image 0" descr="preencoded.png">
            <a:extLst>
              <a:ext uri="{FF2B5EF4-FFF2-40B4-BE49-F238E27FC236}">
                <a16:creationId xmlns:a16="http://schemas.microsoft.com/office/drawing/2014/main" id="{209C99C3-9885-E276-51D6-859B79AB892A}"/>
              </a:ext>
            </a:extLst>
          </p:cNvPr>
          <p:cNvPicPr>
            <a:picLocks noChangeAspect="1"/>
          </p:cNvPicPr>
          <p:nvPr/>
        </p:nvPicPr>
        <p:blipFill>
          <a:blip r:embed="rId7"/>
          <a:stretch>
            <a:fillRect/>
          </a:stretch>
        </p:blipFill>
        <p:spPr>
          <a:xfrm>
            <a:off x="0" y="7743766"/>
            <a:ext cx="14630400" cy="511134"/>
          </a:xfrm>
          <a:prstGeom prst="rect">
            <a:avLst/>
          </a:prstGeom>
        </p:spPr>
      </p:pic>
      <p:pic>
        <p:nvPicPr>
          <p:cNvPr id="18" name="Image 0" descr="preencoded.png"/>
          <p:cNvPicPr>
            <a:picLocks noChangeAspect="1"/>
          </p:cNvPicPr>
          <p:nvPr/>
        </p:nvPicPr>
        <p:blipFill>
          <a:blip r:embed="rId8"/>
          <a:stretch>
            <a:fillRect/>
          </a:stretch>
        </p:blipFill>
        <p:spPr>
          <a:xfrm>
            <a:off x="0" y="0"/>
            <a:ext cx="5486400" cy="8229957"/>
          </a:xfrm>
          <a:prstGeom prst="rect">
            <a:avLst/>
          </a:prstGeom>
        </p:spPr>
      </p:pic>
      <p:pic>
        <p:nvPicPr>
          <p:cNvPr id="19" name="Image 1" descr="preencoded.png"/>
          <p:cNvPicPr>
            <a:picLocks noChangeAspect="1"/>
          </p:cNvPicPr>
          <p:nvPr/>
        </p:nvPicPr>
        <p:blipFill>
          <a:blip r:embed="rId9"/>
          <a:stretch>
            <a:fillRect/>
          </a:stretch>
        </p:blipFill>
        <p:spPr>
          <a:xfrm>
            <a:off x="273785" y="2946838"/>
            <a:ext cx="4995148" cy="2181225"/>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9144000" y="0"/>
            <a:ext cx="5486400" cy="8229600"/>
          </a:xfrm>
          <a:prstGeom prst="rect">
            <a:avLst/>
          </a:prstGeom>
        </p:spPr>
      </p:pic>
      <p:pic>
        <p:nvPicPr>
          <p:cNvPr id="3" name="Image 1" descr="preencoded.png"/>
          <p:cNvPicPr>
            <a:picLocks noChangeAspect="1"/>
          </p:cNvPicPr>
          <p:nvPr/>
        </p:nvPicPr>
        <p:blipFill>
          <a:blip r:embed="rId4"/>
          <a:stretch>
            <a:fillRect/>
          </a:stretch>
        </p:blipFill>
        <p:spPr>
          <a:xfrm>
            <a:off x="9391650" y="2448997"/>
            <a:ext cx="4990981" cy="3331488"/>
          </a:xfrm>
          <a:prstGeom prst="rect">
            <a:avLst/>
          </a:prstGeom>
        </p:spPr>
      </p:pic>
      <p:sp>
        <p:nvSpPr>
          <p:cNvPr id="4" name="Text 0"/>
          <p:cNvSpPr/>
          <p:nvPr/>
        </p:nvSpPr>
        <p:spPr>
          <a:xfrm>
            <a:off x="693420" y="346522"/>
            <a:ext cx="7757160" cy="1238250"/>
          </a:xfrm>
          <a:prstGeom prst="rect">
            <a:avLst/>
          </a:prstGeom>
          <a:noFill/>
          <a:ln/>
        </p:spPr>
        <p:txBody>
          <a:bodyPr wrap="square" lIns="0" tIns="0" rIns="0" bIns="0" rtlCol="0" anchor="t"/>
          <a:lstStyle/>
          <a:p>
            <a:pPr>
              <a:lnSpc>
                <a:spcPts val="4450"/>
              </a:lnSpc>
            </a:pPr>
            <a:r>
              <a:rPr lang="en-US" sz="4000" b="1" dirty="0">
                <a:solidFill>
                  <a:srgbClr val="504C49"/>
                </a:solidFill>
                <a:latin typeface="Source Serif Pro" pitchFamily="34" charset="0"/>
                <a:ea typeface="Source Serif Pro" pitchFamily="34" charset="-122"/>
              </a:rPr>
              <a:t>Мінімізація негативного впливу вивільнення </a:t>
            </a:r>
            <a:r>
              <a:rPr lang="en-US" sz="4000" b="1" dirty="0" err="1">
                <a:solidFill>
                  <a:srgbClr val="504C49"/>
                </a:solidFill>
                <a:latin typeface="Source Serif Pro" pitchFamily="34" charset="0"/>
                <a:ea typeface="Source Serif Pro" pitchFamily="34" charset="-122"/>
              </a:rPr>
              <a:t>на</a:t>
            </a:r>
            <a:r>
              <a:rPr lang="en-US" sz="4000" b="1" dirty="0">
                <a:solidFill>
                  <a:srgbClr val="504C49"/>
                </a:solidFill>
                <a:latin typeface="Source Serif Pro" pitchFamily="34" charset="0"/>
                <a:ea typeface="Source Serif Pro" pitchFamily="34" charset="-122"/>
              </a:rPr>
              <a:t> </a:t>
            </a:r>
            <a:r>
              <a:rPr lang="en-US" sz="4000" b="1" dirty="0" err="1">
                <a:solidFill>
                  <a:srgbClr val="504C49"/>
                </a:solidFill>
                <a:latin typeface="Source Serif Pro" pitchFamily="34" charset="0"/>
                <a:ea typeface="Source Serif Pro" pitchFamily="34" charset="-122"/>
              </a:rPr>
              <a:t>організацію</a:t>
            </a:r>
            <a:endParaRPr lang="en-US" sz="4000" b="1" dirty="0">
              <a:solidFill>
                <a:srgbClr val="504C49"/>
              </a:solidFill>
              <a:latin typeface="Source Serif Pro" pitchFamily="34" charset="0"/>
              <a:ea typeface="Source Serif Pro" pitchFamily="34" charset="-122"/>
            </a:endParaRPr>
          </a:p>
        </p:txBody>
      </p:sp>
      <p:sp>
        <p:nvSpPr>
          <p:cNvPr id="5" name="Shape 1"/>
          <p:cNvSpPr/>
          <p:nvPr/>
        </p:nvSpPr>
        <p:spPr>
          <a:xfrm>
            <a:off x="693420" y="2381488"/>
            <a:ext cx="3779520" cy="2401967"/>
          </a:xfrm>
          <a:prstGeom prst="roundRect">
            <a:avLst>
              <a:gd name="adj" fmla="val 1237"/>
            </a:avLst>
          </a:prstGeom>
          <a:solidFill>
            <a:srgbClr val="F9F7F7"/>
          </a:solidFill>
          <a:ln/>
        </p:spPr>
      </p:sp>
      <p:sp>
        <p:nvSpPr>
          <p:cNvPr id="6" name="Text 2"/>
          <p:cNvSpPr/>
          <p:nvPr/>
        </p:nvSpPr>
        <p:spPr>
          <a:xfrm>
            <a:off x="891540" y="2579608"/>
            <a:ext cx="3383280" cy="619125"/>
          </a:xfrm>
          <a:prstGeom prst="rect">
            <a:avLst/>
          </a:prstGeom>
          <a:noFill/>
          <a:ln/>
        </p:spPr>
        <p:txBody>
          <a:bodyPr wrap="square" lIns="0" tIns="0" rIns="0" bIns="0" rtlCol="0" anchor="t"/>
          <a:lstStyle/>
          <a:p>
            <a:pPr marL="0" indent="0">
              <a:lnSpc>
                <a:spcPts val="2400"/>
              </a:lnSpc>
              <a:buNone/>
            </a:pPr>
            <a:r>
              <a:rPr lang="en-US" sz="1950" dirty="0">
                <a:solidFill>
                  <a:srgbClr val="504C49"/>
                </a:solidFill>
                <a:latin typeface="Platypi" pitchFamily="34" charset="0"/>
                <a:ea typeface="Platypi" pitchFamily="34" charset="-122"/>
                <a:cs typeface="Platypi" pitchFamily="34" charset="-120"/>
              </a:rPr>
              <a:t>Збереження морального духу</a:t>
            </a:r>
            <a:endParaRPr lang="en-US" sz="1950" dirty="0"/>
          </a:p>
        </p:txBody>
      </p:sp>
      <p:sp>
        <p:nvSpPr>
          <p:cNvPr id="7" name="Text 3"/>
          <p:cNvSpPr/>
          <p:nvPr/>
        </p:nvSpPr>
        <p:spPr>
          <a:xfrm>
            <a:off x="891540" y="3317558"/>
            <a:ext cx="3383280" cy="950833"/>
          </a:xfrm>
          <a:prstGeom prst="rect">
            <a:avLst/>
          </a:prstGeom>
          <a:noFill/>
          <a:ln/>
        </p:spPr>
        <p:txBody>
          <a:bodyPr wrap="square" lIns="0" tIns="0" rIns="0" bIns="0" rtlCol="0" anchor="t"/>
          <a:lstStyle/>
          <a:p>
            <a:pPr marL="0" indent="0">
              <a:lnSpc>
                <a:spcPts val="2450"/>
              </a:lnSpc>
              <a:buNone/>
            </a:pPr>
            <a:r>
              <a:rPr lang="en-US" sz="1550" dirty="0">
                <a:solidFill>
                  <a:srgbClr val="504C49"/>
                </a:solidFill>
                <a:latin typeface="Source Serif Pro" pitchFamily="34" charset="0"/>
                <a:ea typeface="Source Serif Pro" pitchFamily="34" charset="-122"/>
                <a:cs typeface="Source Serif Pro" pitchFamily="34" charset="-120"/>
              </a:rPr>
              <a:t>Зберегти позитивний настрій в команді, забезпечити відкриту комунікацію та підтримку.</a:t>
            </a:r>
            <a:endParaRPr lang="en-US" sz="1550" dirty="0"/>
          </a:p>
        </p:txBody>
      </p:sp>
      <p:sp>
        <p:nvSpPr>
          <p:cNvPr id="8" name="Shape 4"/>
          <p:cNvSpPr/>
          <p:nvPr/>
        </p:nvSpPr>
        <p:spPr>
          <a:xfrm>
            <a:off x="4671060" y="2381488"/>
            <a:ext cx="3779520" cy="2401967"/>
          </a:xfrm>
          <a:prstGeom prst="roundRect">
            <a:avLst>
              <a:gd name="adj" fmla="val 1237"/>
            </a:avLst>
          </a:prstGeom>
          <a:solidFill>
            <a:srgbClr val="F9F7F7"/>
          </a:solidFill>
          <a:ln/>
        </p:spPr>
      </p:sp>
      <p:sp>
        <p:nvSpPr>
          <p:cNvPr id="9" name="Text 5"/>
          <p:cNvSpPr/>
          <p:nvPr/>
        </p:nvSpPr>
        <p:spPr>
          <a:xfrm>
            <a:off x="4869180" y="2579608"/>
            <a:ext cx="3383280" cy="619125"/>
          </a:xfrm>
          <a:prstGeom prst="rect">
            <a:avLst/>
          </a:prstGeom>
          <a:noFill/>
          <a:ln/>
        </p:spPr>
        <p:txBody>
          <a:bodyPr wrap="square" lIns="0" tIns="0" rIns="0" bIns="0" rtlCol="0" anchor="t"/>
          <a:lstStyle/>
          <a:p>
            <a:pPr marL="0" indent="0">
              <a:lnSpc>
                <a:spcPts val="2400"/>
              </a:lnSpc>
              <a:buNone/>
            </a:pPr>
            <a:r>
              <a:rPr lang="en-US" sz="1950" dirty="0">
                <a:solidFill>
                  <a:srgbClr val="504C49"/>
                </a:solidFill>
                <a:latin typeface="Platypi" pitchFamily="34" charset="0"/>
                <a:ea typeface="Platypi" pitchFamily="34" charset="-122"/>
                <a:cs typeface="Platypi" pitchFamily="34" charset="-120"/>
              </a:rPr>
              <a:t>Збереження талановитих працівників</a:t>
            </a:r>
            <a:endParaRPr lang="en-US" sz="1950" dirty="0"/>
          </a:p>
        </p:txBody>
      </p:sp>
      <p:sp>
        <p:nvSpPr>
          <p:cNvPr id="10" name="Text 6"/>
          <p:cNvSpPr/>
          <p:nvPr/>
        </p:nvSpPr>
        <p:spPr>
          <a:xfrm>
            <a:off x="4869180" y="3317558"/>
            <a:ext cx="3383280" cy="1267778"/>
          </a:xfrm>
          <a:prstGeom prst="rect">
            <a:avLst/>
          </a:prstGeom>
          <a:noFill/>
          <a:ln/>
        </p:spPr>
        <p:txBody>
          <a:bodyPr wrap="square" lIns="0" tIns="0" rIns="0" bIns="0" rtlCol="0" anchor="t"/>
          <a:lstStyle/>
          <a:p>
            <a:pPr marL="0" indent="0">
              <a:lnSpc>
                <a:spcPts val="2450"/>
              </a:lnSpc>
              <a:buNone/>
            </a:pPr>
            <a:r>
              <a:rPr lang="en-US" sz="1550" dirty="0">
                <a:solidFill>
                  <a:srgbClr val="504C49"/>
                </a:solidFill>
                <a:latin typeface="Source Serif Pro" pitchFamily="34" charset="0"/>
                <a:ea typeface="Source Serif Pro" pitchFamily="34" charset="-122"/>
                <a:cs typeface="Source Serif Pro" pitchFamily="34" charset="-120"/>
              </a:rPr>
              <a:t>Створити програми мотивації та збереження ключових працівників, запропонувати перспективи зростання.</a:t>
            </a:r>
            <a:endParaRPr lang="en-US" sz="1550" dirty="0"/>
          </a:p>
        </p:txBody>
      </p:sp>
      <p:sp>
        <p:nvSpPr>
          <p:cNvPr id="11" name="Shape 7"/>
          <p:cNvSpPr/>
          <p:nvPr/>
        </p:nvSpPr>
        <p:spPr>
          <a:xfrm>
            <a:off x="693420" y="4981575"/>
            <a:ext cx="3779520" cy="2401967"/>
          </a:xfrm>
          <a:prstGeom prst="roundRect">
            <a:avLst>
              <a:gd name="adj" fmla="val 1237"/>
            </a:avLst>
          </a:prstGeom>
          <a:solidFill>
            <a:srgbClr val="F9F7F7"/>
          </a:solidFill>
          <a:ln/>
        </p:spPr>
      </p:sp>
      <p:sp>
        <p:nvSpPr>
          <p:cNvPr id="12" name="Text 8"/>
          <p:cNvSpPr/>
          <p:nvPr/>
        </p:nvSpPr>
        <p:spPr>
          <a:xfrm>
            <a:off x="891540" y="5179695"/>
            <a:ext cx="3383280" cy="619125"/>
          </a:xfrm>
          <a:prstGeom prst="rect">
            <a:avLst/>
          </a:prstGeom>
          <a:noFill/>
          <a:ln/>
        </p:spPr>
        <p:txBody>
          <a:bodyPr wrap="square" lIns="0" tIns="0" rIns="0" bIns="0" rtlCol="0" anchor="t"/>
          <a:lstStyle/>
          <a:p>
            <a:pPr marL="0" indent="0">
              <a:lnSpc>
                <a:spcPts val="2400"/>
              </a:lnSpc>
              <a:buNone/>
            </a:pPr>
            <a:r>
              <a:rPr lang="en-US" sz="1950" dirty="0">
                <a:solidFill>
                  <a:srgbClr val="504C49"/>
                </a:solidFill>
                <a:latin typeface="Platypi" pitchFamily="34" charset="0"/>
                <a:ea typeface="Platypi" pitchFamily="34" charset="-122"/>
                <a:cs typeface="Platypi" pitchFamily="34" charset="-120"/>
              </a:rPr>
              <a:t>Підвищення продуктивності</a:t>
            </a:r>
            <a:endParaRPr lang="en-US" sz="1950" dirty="0"/>
          </a:p>
        </p:txBody>
      </p:sp>
      <p:sp>
        <p:nvSpPr>
          <p:cNvPr id="13" name="Text 9"/>
          <p:cNvSpPr/>
          <p:nvPr/>
        </p:nvSpPr>
        <p:spPr>
          <a:xfrm>
            <a:off x="891540" y="5917644"/>
            <a:ext cx="3383280" cy="1267778"/>
          </a:xfrm>
          <a:prstGeom prst="rect">
            <a:avLst/>
          </a:prstGeom>
          <a:noFill/>
          <a:ln/>
        </p:spPr>
        <p:txBody>
          <a:bodyPr wrap="square" lIns="0" tIns="0" rIns="0" bIns="0" rtlCol="0" anchor="t"/>
          <a:lstStyle/>
          <a:p>
            <a:pPr marL="0" indent="0">
              <a:lnSpc>
                <a:spcPts val="2450"/>
              </a:lnSpc>
              <a:buNone/>
            </a:pPr>
            <a:r>
              <a:rPr lang="en-US" sz="1550" dirty="0">
                <a:solidFill>
                  <a:srgbClr val="504C49"/>
                </a:solidFill>
                <a:latin typeface="Source Serif Pro" pitchFamily="34" charset="0"/>
                <a:ea typeface="Source Serif Pro" pitchFamily="34" charset="-122"/>
                <a:cs typeface="Source Serif Pro" pitchFamily="34" charset="-120"/>
              </a:rPr>
              <a:t>Оптимізувати робочі процеси, забезпечити ефективне використання ресурсів та персоналу.</a:t>
            </a:r>
            <a:endParaRPr lang="en-US" sz="1550" dirty="0"/>
          </a:p>
        </p:txBody>
      </p:sp>
      <p:sp>
        <p:nvSpPr>
          <p:cNvPr id="14" name="Shape 10"/>
          <p:cNvSpPr/>
          <p:nvPr/>
        </p:nvSpPr>
        <p:spPr>
          <a:xfrm>
            <a:off x="4671060" y="4981575"/>
            <a:ext cx="3779520" cy="2401967"/>
          </a:xfrm>
          <a:prstGeom prst="roundRect">
            <a:avLst>
              <a:gd name="adj" fmla="val 1237"/>
            </a:avLst>
          </a:prstGeom>
          <a:solidFill>
            <a:srgbClr val="F9F7F7"/>
          </a:solidFill>
          <a:ln/>
        </p:spPr>
      </p:sp>
      <p:sp>
        <p:nvSpPr>
          <p:cNvPr id="15" name="Text 11"/>
          <p:cNvSpPr/>
          <p:nvPr/>
        </p:nvSpPr>
        <p:spPr>
          <a:xfrm>
            <a:off x="4869180" y="5179695"/>
            <a:ext cx="2660571" cy="309563"/>
          </a:xfrm>
          <a:prstGeom prst="rect">
            <a:avLst/>
          </a:prstGeom>
          <a:noFill/>
          <a:ln/>
        </p:spPr>
        <p:txBody>
          <a:bodyPr wrap="none" lIns="0" tIns="0" rIns="0" bIns="0" rtlCol="0" anchor="t"/>
          <a:lstStyle/>
          <a:p>
            <a:pPr marL="0" indent="0">
              <a:lnSpc>
                <a:spcPts val="2400"/>
              </a:lnSpc>
              <a:buNone/>
            </a:pPr>
            <a:r>
              <a:rPr lang="en-US" sz="1950" dirty="0">
                <a:solidFill>
                  <a:srgbClr val="504C49"/>
                </a:solidFill>
                <a:latin typeface="Platypi" pitchFamily="34" charset="0"/>
                <a:ea typeface="Platypi" pitchFamily="34" charset="-122"/>
                <a:cs typeface="Platypi" pitchFamily="34" charset="-120"/>
              </a:rPr>
              <a:t>Збереження репутації</a:t>
            </a:r>
            <a:endParaRPr lang="en-US" sz="1950" dirty="0"/>
          </a:p>
        </p:txBody>
      </p:sp>
      <p:sp>
        <p:nvSpPr>
          <p:cNvPr id="16" name="Text 12"/>
          <p:cNvSpPr/>
          <p:nvPr/>
        </p:nvSpPr>
        <p:spPr>
          <a:xfrm>
            <a:off x="4869180" y="5608082"/>
            <a:ext cx="3383280" cy="950833"/>
          </a:xfrm>
          <a:prstGeom prst="rect">
            <a:avLst/>
          </a:prstGeom>
          <a:noFill/>
          <a:ln/>
        </p:spPr>
        <p:txBody>
          <a:bodyPr wrap="square" lIns="0" tIns="0" rIns="0" bIns="0" rtlCol="0" anchor="t"/>
          <a:lstStyle/>
          <a:p>
            <a:pPr marL="0" indent="0">
              <a:lnSpc>
                <a:spcPts val="2450"/>
              </a:lnSpc>
              <a:buNone/>
            </a:pPr>
            <a:r>
              <a:rPr lang="en-US" sz="1550" dirty="0">
                <a:solidFill>
                  <a:srgbClr val="504C49"/>
                </a:solidFill>
                <a:latin typeface="Source Serif Pro" pitchFamily="34" charset="0"/>
                <a:ea typeface="Source Serif Pro" pitchFamily="34" charset="-122"/>
                <a:cs typeface="Source Serif Pro" pitchFamily="34" charset="-120"/>
              </a:rPr>
              <a:t>Дотримуватись етичних стандартів у процесі вивільнення, створити позитивний імідж компанії.</a:t>
            </a:r>
            <a:endParaRPr lang="en-US" sz="1550" dirty="0"/>
          </a:p>
        </p:txBody>
      </p:sp>
    </p:spTree>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sld>
</file>

<file path=ppt/slides/slide94.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28000"/>
            <a:lum/>
          </a:blip>
          <a:srcRect/>
          <a:stretch>
            <a:fillRect/>
          </a:stretch>
        </a:blipFill>
        <a:effectLst/>
      </p:bgPr>
    </p:bg>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98C1BBB9-6144-E0CA-AB22-D969296A54D1}"/>
              </a:ext>
            </a:extLst>
          </p:cNvPr>
          <p:cNvSpPr txBox="1"/>
          <p:nvPr/>
        </p:nvSpPr>
        <p:spPr>
          <a:xfrm>
            <a:off x="3416968" y="589871"/>
            <a:ext cx="7748337" cy="6863417"/>
          </a:xfrm>
          <a:prstGeom prst="rect">
            <a:avLst/>
          </a:prstGeom>
          <a:noFill/>
        </p:spPr>
        <p:txBody>
          <a:bodyPr wrap="square">
            <a:spAutoFit/>
          </a:bodyPr>
          <a:lstStyle/>
          <a:p>
            <a:r>
              <a:rPr lang="uk-UA" sz="4000" b="1" dirty="0">
                <a:solidFill>
                  <a:srgbClr val="504C49"/>
                </a:solidFill>
                <a:latin typeface="Source Serif Pro" pitchFamily="34" charset="0"/>
                <a:ea typeface="Source Serif Pro" pitchFamily="34" charset="-122"/>
              </a:rPr>
              <a:t>Як утримати співробітників?</a:t>
            </a:r>
          </a:p>
          <a:p>
            <a:endParaRPr lang="uk-UA" sz="4000" b="1" dirty="0">
              <a:solidFill>
                <a:srgbClr val="504C49"/>
              </a:solidFill>
              <a:latin typeface="Source Serif Pro" pitchFamily="34" charset="0"/>
              <a:ea typeface="Source Serif Pro" pitchFamily="34" charset="-122"/>
            </a:endParaRPr>
          </a:p>
          <a:p>
            <a:r>
              <a:rPr lang="uk-UA" sz="2000" dirty="0">
                <a:solidFill>
                  <a:srgbClr val="504C49"/>
                </a:solidFill>
                <a:latin typeface="Source Serif Pro" pitchFamily="34" charset="0"/>
                <a:ea typeface="Source Serif Pro" pitchFamily="34" charset="-122"/>
              </a:rPr>
              <a:t>До факторів, що сприяють мінімізації небажаної плинності кадрів, слід зарахувати: </a:t>
            </a:r>
          </a:p>
          <a:p>
            <a:pPr marL="342900" indent="-342900" algn="just">
              <a:buFont typeface="Wingdings" panose="05000000000000000000" pitchFamily="2" charset="2"/>
              <a:buChar char="ü"/>
            </a:pPr>
            <a:r>
              <a:rPr lang="uk-UA" sz="2000" dirty="0">
                <a:solidFill>
                  <a:srgbClr val="504C49"/>
                </a:solidFill>
                <a:latin typeface="Source Serif Pro" pitchFamily="34" charset="0"/>
                <a:ea typeface="Source Serif Pro" pitchFamily="34" charset="-122"/>
              </a:rPr>
              <a:t>розроблення індивідуальних планів утримання «ключових» спеціалістів; </a:t>
            </a:r>
          </a:p>
          <a:p>
            <a:pPr marL="342900" indent="-342900" algn="just">
              <a:buFont typeface="Wingdings" panose="05000000000000000000" pitchFamily="2" charset="2"/>
              <a:buChar char="ü"/>
            </a:pPr>
            <a:r>
              <a:rPr lang="uk-UA" sz="2000" dirty="0">
                <a:solidFill>
                  <a:srgbClr val="504C49"/>
                </a:solidFill>
                <a:latin typeface="Source Serif Pro" pitchFamily="34" charset="0"/>
                <a:ea typeface="Source Serif Pro" pitchFamily="34" charset="-122"/>
              </a:rPr>
              <a:t>делегування повноважень, що дозволяють спеціалісту реалізувати свої можливості, знання, досвід, здібності; </a:t>
            </a:r>
          </a:p>
          <a:p>
            <a:pPr marL="342900" indent="-342900" algn="just">
              <a:buFont typeface="Wingdings" panose="05000000000000000000" pitchFamily="2" charset="2"/>
              <a:buChar char="ü"/>
            </a:pPr>
            <a:r>
              <a:rPr lang="uk-UA" sz="2000" dirty="0">
                <a:solidFill>
                  <a:srgbClr val="504C49"/>
                </a:solidFill>
                <a:latin typeface="Source Serif Pro" pitchFamily="34" charset="0"/>
                <a:ea typeface="Source Serif Pro" pitchFamily="34" charset="-122"/>
              </a:rPr>
              <a:t>надання можливості службового зростання та виконання цікавої для нього роботи; </a:t>
            </a:r>
          </a:p>
          <a:p>
            <a:pPr marL="342900" indent="-342900" algn="just">
              <a:buFont typeface="Wingdings" panose="05000000000000000000" pitchFamily="2" charset="2"/>
              <a:buChar char="ü"/>
            </a:pPr>
            <a:r>
              <a:rPr lang="uk-UA" sz="2000" dirty="0">
                <a:solidFill>
                  <a:srgbClr val="504C49"/>
                </a:solidFill>
                <a:latin typeface="Source Serif Pro" pitchFamily="34" charset="0"/>
                <a:ea typeface="Source Serif Pro" pitchFamily="34" charset="-122"/>
              </a:rPr>
              <a:t>надання співробітнику довіри, інформування його про цілі та завдання діяльності організації, залучення в життя фірми та колективу; </a:t>
            </a:r>
          </a:p>
          <a:p>
            <a:pPr marL="342900" indent="-342900" algn="just">
              <a:buFont typeface="Wingdings" panose="05000000000000000000" pitchFamily="2" charset="2"/>
              <a:buChar char="ü"/>
            </a:pPr>
            <a:r>
              <a:rPr lang="uk-UA" sz="2000" dirty="0">
                <a:solidFill>
                  <a:srgbClr val="504C49"/>
                </a:solidFill>
                <a:latin typeface="Source Serif Pro" pitchFamily="34" charset="0"/>
                <a:ea typeface="Source Serif Pro" pitchFamily="34" charset="-122"/>
              </a:rPr>
              <a:t>формування такого іміджу фірми, яким співробітник міг би пишатися;</a:t>
            </a:r>
          </a:p>
          <a:p>
            <a:pPr marL="342900" indent="-342900" algn="just">
              <a:buFont typeface="Wingdings" panose="05000000000000000000" pitchFamily="2" charset="2"/>
              <a:buChar char="ü"/>
            </a:pPr>
            <a:r>
              <a:rPr lang="uk-UA" sz="2000" dirty="0">
                <a:solidFill>
                  <a:srgbClr val="504C49"/>
                </a:solidFill>
                <a:latin typeface="Source Serif Pro" pitchFamily="34" charset="0"/>
                <a:ea typeface="Source Serif Pro" pitchFamily="34" charset="-122"/>
              </a:rPr>
              <a:t>забезпечення нормального психологічного клімату у колективі та організацію робочого місця співробітника; </a:t>
            </a:r>
          </a:p>
          <a:p>
            <a:pPr marL="342900" indent="-342900" algn="just">
              <a:buFont typeface="Wingdings" panose="05000000000000000000" pitchFamily="2" charset="2"/>
              <a:buChar char="ü"/>
            </a:pPr>
            <a:r>
              <a:rPr lang="uk-UA" sz="2000" dirty="0">
                <a:solidFill>
                  <a:srgbClr val="504C49"/>
                </a:solidFill>
                <a:latin typeface="Source Serif Pro" pitchFamily="34" charset="0"/>
                <a:ea typeface="Source Serif Pro" pitchFamily="34" charset="-122"/>
              </a:rPr>
              <a:t>ефективну мотивацію праці з урахуванням матеріальних та моральних факторів; </a:t>
            </a:r>
          </a:p>
          <a:p>
            <a:pPr marL="342900" indent="-342900" algn="just">
              <a:buFont typeface="Wingdings" panose="05000000000000000000" pitchFamily="2" charset="2"/>
              <a:buChar char="ü"/>
            </a:pPr>
            <a:r>
              <a:rPr lang="uk-UA" sz="2000" dirty="0">
                <a:solidFill>
                  <a:srgbClr val="504C49"/>
                </a:solidFill>
                <a:latin typeface="Source Serif Pro" pitchFamily="34" charset="0"/>
                <a:ea typeface="Source Serif Pro" pitchFamily="34" charset="-122"/>
              </a:rPr>
              <a:t>надання гнучкого та зручного графіка роботи.</a:t>
            </a:r>
            <a:endParaRPr lang="ru-UA" sz="1700" dirty="0">
              <a:solidFill>
                <a:srgbClr val="504C49"/>
              </a:solidFill>
              <a:latin typeface="Source Serif Pro" pitchFamily="34" charset="0"/>
              <a:ea typeface="Source Serif Pro" pitchFamily="34" charset="-122"/>
            </a:endParaRPr>
          </a:p>
        </p:txBody>
      </p:sp>
    </p:spTree>
    <p:extLst>
      <p:ext uri="{BB962C8B-B14F-4D97-AF65-F5344CB8AC3E}">
        <p14:creationId xmlns:p14="http://schemas.microsoft.com/office/powerpoint/2010/main" val="2386632845"/>
      </p:ext>
    </p:extLst>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sld>
</file>

<file path=ppt/slides/slide95.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28000"/>
            <a:lum/>
          </a:blip>
          <a:srcRect/>
          <a:stretch>
            <a:fillRect/>
          </a:stretch>
        </a:blipFill>
        <a:effectLst/>
      </p:bgPr>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9B20B217-DF14-EB48-AD5E-FB72C424EB73}"/>
              </a:ext>
            </a:extLst>
          </p:cNvPr>
          <p:cNvSpPr txBox="1"/>
          <p:nvPr/>
        </p:nvSpPr>
        <p:spPr>
          <a:xfrm>
            <a:off x="397042" y="1732871"/>
            <a:ext cx="7315200" cy="5909310"/>
          </a:xfrm>
          <a:prstGeom prst="rect">
            <a:avLst/>
          </a:prstGeom>
          <a:noFill/>
        </p:spPr>
        <p:txBody>
          <a:bodyPr wrap="square">
            <a:spAutoFit/>
          </a:bodyPr>
          <a:lstStyle/>
          <a:p>
            <a:r>
              <a:rPr lang="uk-UA" sz="4000" b="1" dirty="0">
                <a:solidFill>
                  <a:srgbClr val="504C49"/>
                </a:solidFill>
                <a:latin typeface="Source Serif Pro" pitchFamily="34" charset="0"/>
                <a:ea typeface="Source Serif Pro" pitchFamily="34" charset="-122"/>
              </a:rPr>
              <a:t>Коли йде провідний фахівець </a:t>
            </a:r>
          </a:p>
          <a:p>
            <a:endParaRPr lang="uk-UA" sz="4000" b="1" dirty="0">
              <a:solidFill>
                <a:srgbClr val="504C49"/>
              </a:solidFill>
              <a:latin typeface="Source Serif Pro" pitchFamily="34" charset="0"/>
              <a:ea typeface="Source Serif Pro" pitchFamily="34" charset="-122"/>
            </a:endParaRPr>
          </a:p>
          <a:p>
            <a:pPr algn="just"/>
            <a:r>
              <a:rPr lang="uk-UA" dirty="0">
                <a:solidFill>
                  <a:srgbClr val="504C49"/>
                </a:solidFill>
                <a:latin typeface="Source Serif Pro" pitchFamily="34" charset="0"/>
                <a:ea typeface="Source Serif Pro" pitchFamily="34" charset="-122"/>
              </a:rPr>
              <a:t>Насамперед, необхідно з'ясувати справжні причини такого рішення, оцінити, чи дійсно потрібний фірмі конкретний фахівець, зрозуміти, чого дійсно хоче співробітник. </a:t>
            </a:r>
          </a:p>
          <a:p>
            <a:pPr algn="just"/>
            <a:r>
              <a:rPr lang="uk-UA" dirty="0">
                <a:solidFill>
                  <a:srgbClr val="504C49"/>
                </a:solidFill>
                <a:latin typeface="Source Serif Pro" pitchFamily="34" charset="0"/>
                <a:ea typeface="Source Serif Pro" pitchFamily="34" charset="-122"/>
              </a:rPr>
              <a:t>З фахівцем слід організувати співбесіду з метою звільнення від невдоволення та негативу, а також погодження умов її поведінки після звільнення. Слід звернути його увагу на те, що відхід з фірми не означає остаточного розриву відносин, і можливі подальші контакти. </a:t>
            </a:r>
          </a:p>
          <a:p>
            <a:pPr algn="just"/>
            <a:r>
              <a:rPr lang="uk-UA" dirty="0">
                <a:solidFill>
                  <a:srgbClr val="504C49"/>
                </a:solidFill>
                <a:latin typeface="Source Serif Pro" pitchFamily="34" charset="0"/>
                <a:ea typeface="Source Serif Pro" pitchFamily="34" charset="-122"/>
              </a:rPr>
              <a:t>Утримати спеціаліста у фірмі проти його бажання неможливо ніякими засобами мотивації праці, а, отже, і небажано, оскільки працюватиме він все одно без ініціативи.</a:t>
            </a:r>
            <a:r>
              <a:rPr lang="uk-UA" sz="1950" dirty="0">
                <a:solidFill>
                  <a:srgbClr val="504C49"/>
                </a:solidFill>
                <a:cs typeface="Platypi" pitchFamily="34" charset="-120"/>
              </a:rPr>
              <a:t> </a:t>
            </a:r>
            <a:r>
              <a:rPr lang="uk-UA" sz="1950" b="1" u="sng" dirty="0">
                <a:solidFill>
                  <a:srgbClr val="504C49"/>
                </a:solidFill>
                <a:cs typeface="Platypi" pitchFamily="34" charset="-120"/>
              </a:rPr>
              <a:t>Загрозу звільнення фахівця слід передбачати заздалегідь</a:t>
            </a:r>
            <a:r>
              <a:rPr lang="uk-UA" sz="1950" dirty="0">
                <a:solidFill>
                  <a:srgbClr val="504C49"/>
                </a:solidFill>
                <a:cs typeface="Platypi" pitchFamily="34" charset="-120"/>
              </a:rPr>
              <a:t>. </a:t>
            </a:r>
            <a:r>
              <a:rPr lang="uk-UA" dirty="0">
                <a:solidFill>
                  <a:srgbClr val="504C49"/>
                </a:solidFill>
                <a:latin typeface="Source Serif Pro" pitchFamily="34" charset="0"/>
                <a:ea typeface="Source Serif Pro" pitchFamily="34" charset="-122"/>
              </a:rPr>
              <a:t>І або зробити все можливе, щоб цього не допустити, або бути готовим до такого результату та мінімізувати можливі негативні наслідки.</a:t>
            </a:r>
            <a:endParaRPr lang="ru-UA" dirty="0">
              <a:solidFill>
                <a:srgbClr val="504C49"/>
              </a:solidFill>
              <a:latin typeface="Source Serif Pro" pitchFamily="34" charset="0"/>
              <a:ea typeface="Source Serif Pro" pitchFamily="34" charset="-122"/>
            </a:endParaRPr>
          </a:p>
        </p:txBody>
      </p:sp>
    </p:spTree>
    <p:extLst>
      <p:ext uri="{BB962C8B-B14F-4D97-AF65-F5344CB8AC3E}">
        <p14:creationId xmlns:p14="http://schemas.microsoft.com/office/powerpoint/2010/main" val="3124108989"/>
      </p:ext>
    </p:extLst>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sld>
</file>

<file path=ppt/slides/slide96.xml><?xml version="1.0" encoding="utf-8"?>
<p:sld xmlns:a="http://schemas.openxmlformats.org/drawingml/2006/main" xmlns:r="http://schemas.openxmlformats.org/officeDocument/2006/relationships" xmlns:p="http://schemas.openxmlformats.org/presentationml/2006/main">
  <p:cSld>
    <p:bg>
      <p:bgPr>
        <a:solidFill>
          <a:srgbClr val="FFFF00">
            <a:alpha val="4000"/>
          </a:srgbClr>
        </a:solidFill>
        <a:effectLst/>
      </p:bgPr>
    </p:bg>
    <p:spTree>
      <p:nvGrpSpPr>
        <p:cNvPr id="1" name=""/>
        <p:cNvGrpSpPr/>
        <p:nvPr/>
      </p:nvGrpSpPr>
      <p:grpSpPr>
        <a:xfrm>
          <a:off x="0" y="0"/>
          <a:ext cx="0" cy="0"/>
          <a:chOff x="0" y="0"/>
          <a:chExt cx="0" cy="0"/>
        </a:xfrm>
      </p:grpSpPr>
      <p:pic>
        <p:nvPicPr>
          <p:cNvPr id="3" name="Рисунок 2">
            <a:extLst>
              <a:ext uri="{FF2B5EF4-FFF2-40B4-BE49-F238E27FC236}">
                <a16:creationId xmlns:a16="http://schemas.microsoft.com/office/drawing/2014/main" id="{0622E36E-5E02-8CDB-7407-C66F65868DA8}"/>
              </a:ext>
            </a:extLst>
          </p:cNvPr>
          <p:cNvPicPr>
            <a:picLocks noChangeAspect="1"/>
          </p:cNvPicPr>
          <p:nvPr/>
        </p:nvPicPr>
        <p:blipFill>
          <a:blip r:embed="rId2"/>
          <a:stretch>
            <a:fillRect/>
          </a:stretch>
        </p:blipFill>
        <p:spPr>
          <a:xfrm>
            <a:off x="7388140" y="1088774"/>
            <a:ext cx="6994170" cy="5540625"/>
          </a:xfrm>
          <a:prstGeom prst="rect">
            <a:avLst/>
          </a:prstGeom>
        </p:spPr>
      </p:pic>
      <p:sp>
        <p:nvSpPr>
          <p:cNvPr id="5" name="TextBox 4">
            <a:extLst>
              <a:ext uri="{FF2B5EF4-FFF2-40B4-BE49-F238E27FC236}">
                <a16:creationId xmlns:a16="http://schemas.microsoft.com/office/drawing/2014/main" id="{72CD3963-01A1-5572-AF46-EBD8240A4B72}"/>
              </a:ext>
            </a:extLst>
          </p:cNvPr>
          <p:cNvSpPr txBox="1"/>
          <p:nvPr/>
        </p:nvSpPr>
        <p:spPr>
          <a:xfrm>
            <a:off x="175900" y="444564"/>
            <a:ext cx="7066361" cy="6924973"/>
          </a:xfrm>
          <a:prstGeom prst="rect">
            <a:avLst/>
          </a:prstGeom>
          <a:noFill/>
        </p:spPr>
        <p:txBody>
          <a:bodyPr wrap="square">
            <a:spAutoFit/>
          </a:bodyPr>
          <a:lstStyle/>
          <a:p>
            <a:pPr algn="ctr"/>
            <a:r>
              <a:rPr lang="uk-UA" sz="4000" b="1" dirty="0">
                <a:solidFill>
                  <a:srgbClr val="504C49"/>
                </a:solidFill>
                <a:latin typeface="Source Serif Pro" pitchFamily="34" charset="0"/>
                <a:ea typeface="Source Serif Pro" pitchFamily="34" charset="-122"/>
              </a:rPr>
              <a:t>Збереження секретів фірми </a:t>
            </a:r>
          </a:p>
          <a:p>
            <a:pPr algn="just"/>
            <a:endParaRPr lang="uk-UA" sz="4000" b="1" dirty="0">
              <a:solidFill>
                <a:srgbClr val="504C49"/>
              </a:solidFill>
              <a:latin typeface="Source Serif Pro" pitchFamily="34" charset="0"/>
              <a:ea typeface="Source Serif Pro" pitchFamily="34" charset="-122"/>
              <a:cs typeface="Platypi" pitchFamily="34" charset="-120"/>
            </a:endParaRPr>
          </a:p>
          <a:p>
            <a:pPr algn="just"/>
            <a:r>
              <a:rPr lang="uk-UA" dirty="0">
                <a:solidFill>
                  <a:srgbClr val="504C49"/>
                </a:solidFill>
                <a:latin typeface="Source Serif Pro" pitchFamily="34" charset="0"/>
                <a:ea typeface="Source Serif Pro" pitchFamily="34" charset="-122"/>
              </a:rPr>
              <a:t>При розірванні трудових відносин роботодавця з працівником, якому секрети фірми стали відомі з виконання ним завдань, зобов'язання працівника про нерозголошення, дані їм під час укладання договору найму чи отриманні допуску до секретної інформації, зберігають своєї чинності протягом двох років після звільнення. Звичайно, якщо інше не обумовлено договором про наймання або контрактом. </a:t>
            </a:r>
          </a:p>
          <a:p>
            <a:pPr algn="just"/>
            <a:r>
              <a:rPr lang="uk-UA" dirty="0">
                <a:solidFill>
                  <a:srgbClr val="504C49"/>
                </a:solidFill>
                <a:latin typeface="Source Serif Pro" pitchFamily="34" charset="0"/>
                <a:ea typeface="Source Serif Pro" pitchFamily="34" charset="-122"/>
              </a:rPr>
              <a:t>Протягом цього терміну звільнений співробітник немає права використовувати відому йому секретну інформацію у будь-яких цілях і сприяти у цьому іншим особам. </a:t>
            </a:r>
          </a:p>
          <a:p>
            <a:pPr algn="just"/>
            <a:r>
              <a:rPr lang="uk-UA" dirty="0">
                <a:solidFill>
                  <a:srgbClr val="504C49"/>
                </a:solidFill>
                <a:latin typeface="Source Serif Pro" pitchFamily="34" charset="0"/>
                <a:ea typeface="Source Serif Pro" pitchFamily="34" charset="-122"/>
              </a:rPr>
              <a:t>Припиняючи трудові відносини, працівник зобов'язаний повернути на вимогу роботодавця всі наявні у його розпорядженні документи, які містять секретну інформацію, а також підписати спеціальне зобов'язання, що визначає терміни дотримання секретів компанії, якщо таке не було підписано раніше. </a:t>
            </a:r>
          </a:p>
          <a:p>
            <a:pPr algn="just"/>
            <a:r>
              <a:rPr lang="uk-UA" dirty="0">
                <a:solidFill>
                  <a:srgbClr val="504C49"/>
                </a:solidFill>
                <a:latin typeface="Source Serif Pro" pitchFamily="34" charset="0"/>
                <a:ea typeface="Source Serif Pro" pitchFamily="34" charset="-122"/>
              </a:rPr>
              <a:t>У разі відмови роботодавець може захистити свої права через суд.</a:t>
            </a:r>
            <a:endParaRPr lang="ru-UA" dirty="0">
              <a:solidFill>
                <a:srgbClr val="504C49"/>
              </a:solidFill>
              <a:latin typeface="Source Serif Pro" pitchFamily="34" charset="0"/>
              <a:ea typeface="Source Serif Pro" pitchFamily="34" charset="-122"/>
            </a:endParaRPr>
          </a:p>
        </p:txBody>
      </p:sp>
    </p:spTree>
    <p:extLst>
      <p:ext uri="{BB962C8B-B14F-4D97-AF65-F5344CB8AC3E}">
        <p14:creationId xmlns:p14="http://schemas.microsoft.com/office/powerpoint/2010/main" val="2422595046"/>
      </p:ext>
    </p:extLst>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9144000" y="0"/>
            <a:ext cx="5486400" cy="8229600"/>
          </a:xfrm>
          <a:prstGeom prst="rect">
            <a:avLst/>
          </a:prstGeom>
        </p:spPr>
      </p:pic>
      <p:sp>
        <p:nvSpPr>
          <p:cNvPr id="4" name="Text 0"/>
          <p:cNvSpPr/>
          <p:nvPr/>
        </p:nvSpPr>
        <p:spPr>
          <a:xfrm>
            <a:off x="793790" y="2320171"/>
            <a:ext cx="7231499" cy="708779"/>
          </a:xfrm>
          <a:prstGeom prst="rect">
            <a:avLst/>
          </a:prstGeom>
          <a:noFill/>
          <a:ln/>
        </p:spPr>
        <p:txBody>
          <a:bodyPr wrap="none" lIns="0" tIns="0" rIns="0" bIns="0" rtlCol="0" anchor="t"/>
          <a:lstStyle/>
          <a:p>
            <a:pPr marL="0" indent="0">
              <a:lnSpc>
                <a:spcPts val="5550"/>
              </a:lnSpc>
              <a:buNone/>
            </a:pPr>
            <a:r>
              <a:rPr lang="en-US" sz="4450" dirty="0">
                <a:solidFill>
                  <a:srgbClr val="201B18"/>
                </a:solidFill>
                <a:latin typeface="Platypi" pitchFamily="34" charset="0"/>
                <a:ea typeface="Platypi" pitchFamily="34" charset="-122"/>
                <a:cs typeface="Platypi" pitchFamily="34" charset="-120"/>
              </a:rPr>
              <a:t>Висновки та рекомендації</a:t>
            </a:r>
            <a:endParaRPr lang="en-US" sz="4450" dirty="0"/>
          </a:p>
        </p:txBody>
      </p:sp>
      <p:sp>
        <p:nvSpPr>
          <p:cNvPr id="5" name="Text 1"/>
          <p:cNvSpPr/>
          <p:nvPr/>
        </p:nvSpPr>
        <p:spPr>
          <a:xfrm>
            <a:off x="793790" y="3369112"/>
            <a:ext cx="7556421" cy="2540318"/>
          </a:xfrm>
          <a:prstGeom prst="rect">
            <a:avLst/>
          </a:prstGeom>
          <a:noFill/>
          <a:ln/>
        </p:spPr>
        <p:txBody>
          <a:bodyPr wrap="square" lIns="0" tIns="0" rIns="0" bIns="0" rtlCol="0" anchor="t"/>
          <a:lstStyle/>
          <a:p>
            <a:pPr indent="0" algn="just">
              <a:lnSpc>
                <a:spcPts val="2850"/>
              </a:lnSpc>
              <a:buNone/>
            </a:pPr>
            <a:r>
              <a:rPr lang="en-US" dirty="0">
                <a:solidFill>
                  <a:srgbClr val="504C49"/>
                </a:solidFill>
                <a:latin typeface="Source Serif Pro" pitchFamily="34" charset="0"/>
                <a:ea typeface="Source Serif Pro" pitchFamily="34" charset="-122"/>
              </a:rPr>
              <a:t>Управління процесом скорочення та вивільнення персоналу - це складна задача, що вимагає відповідального та професійного підходу. Важливо дотримуватись законодавства, враховувати психологічні аспекти та забезпечити підтримку звільнених працівників. Ретельне планування та ефективна комунікація допоможуть мінімізувати негативний вплив вивільнення на організацію та зберегти її </a:t>
            </a:r>
            <a:r>
              <a:rPr lang="en-US" dirty="0" err="1">
                <a:solidFill>
                  <a:srgbClr val="504C49"/>
                </a:solidFill>
                <a:latin typeface="Source Serif Pro" pitchFamily="34" charset="0"/>
                <a:ea typeface="Source Serif Pro" pitchFamily="34" charset="-122"/>
              </a:rPr>
              <a:t>репутацію</a:t>
            </a:r>
            <a:r>
              <a:rPr lang="en-US" dirty="0">
                <a:solidFill>
                  <a:srgbClr val="504C49"/>
                </a:solidFill>
                <a:latin typeface="Source Serif Pro" pitchFamily="34" charset="0"/>
                <a:ea typeface="Source Serif Pro" pitchFamily="34" charset="-122"/>
              </a:rPr>
              <a:t>.</a:t>
            </a:r>
          </a:p>
        </p:txBody>
      </p:sp>
      <p:pic>
        <p:nvPicPr>
          <p:cNvPr id="7" name="Рисунок 6">
            <a:extLst>
              <a:ext uri="{FF2B5EF4-FFF2-40B4-BE49-F238E27FC236}">
                <a16:creationId xmlns:a16="http://schemas.microsoft.com/office/drawing/2014/main" id="{5DA13FB5-CC09-F011-73D2-D371FE56001A}"/>
              </a:ext>
            </a:extLst>
          </p:cNvPr>
          <p:cNvPicPr>
            <a:picLocks noChangeAspect="1"/>
          </p:cNvPicPr>
          <p:nvPr/>
        </p:nvPicPr>
        <p:blipFill>
          <a:blip r:embed="rId4"/>
          <a:stretch>
            <a:fillRect/>
          </a:stretch>
        </p:blipFill>
        <p:spPr>
          <a:xfrm>
            <a:off x="10107027" y="1428546"/>
            <a:ext cx="3893121" cy="5372507"/>
          </a:xfrm>
          <a:prstGeom prst="rect">
            <a:avLst/>
          </a:prstGeom>
        </p:spPr>
      </p:pic>
      <p:sp>
        <p:nvSpPr>
          <p:cNvPr id="9" name="TextBox 8">
            <a:extLst>
              <a:ext uri="{FF2B5EF4-FFF2-40B4-BE49-F238E27FC236}">
                <a16:creationId xmlns:a16="http://schemas.microsoft.com/office/drawing/2014/main" id="{035C5982-FBA7-51ED-6B62-8E36237CB1B3}"/>
              </a:ext>
            </a:extLst>
          </p:cNvPr>
          <p:cNvSpPr txBox="1"/>
          <p:nvPr/>
        </p:nvSpPr>
        <p:spPr>
          <a:xfrm>
            <a:off x="10010273" y="6868995"/>
            <a:ext cx="3989875" cy="923330"/>
          </a:xfrm>
          <a:prstGeom prst="rect">
            <a:avLst/>
          </a:prstGeom>
          <a:noFill/>
        </p:spPr>
        <p:txBody>
          <a:bodyPr wrap="square">
            <a:spAutoFit/>
          </a:bodyPr>
          <a:lstStyle/>
          <a:p>
            <a:r>
              <a:rPr lang="en-US" b="1" dirty="0" err="1"/>
              <a:t>Вище</a:t>
            </a:r>
            <a:r>
              <a:rPr lang="en-US" b="1" dirty="0"/>
              <a:t> </a:t>
            </a:r>
            <a:r>
              <a:rPr lang="en-US" b="1" dirty="0" err="1"/>
              <a:t>неба</a:t>
            </a:r>
            <a:endParaRPr lang="en-US" b="1" dirty="0"/>
          </a:p>
          <a:p>
            <a:r>
              <a:rPr lang="en-US" dirty="0"/>
              <a:t>Up in the Air</a:t>
            </a:r>
            <a:endParaRPr lang="uk-UA" dirty="0"/>
          </a:p>
          <a:p>
            <a:r>
              <a:rPr lang="uk-UA" dirty="0"/>
              <a:t>2009</a:t>
            </a:r>
            <a:endParaRPr lang="en-US" dirty="0"/>
          </a:p>
        </p:txBody>
      </p:sp>
    </p:spTree>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9144000" y="0"/>
            <a:ext cx="5486400" cy="8229600"/>
          </a:xfrm>
          <a:prstGeom prst="rect">
            <a:avLst/>
          </a:prstGeom>
        </p:spPr>
      </p:pic>
      <p:sp>
        <p:nvSpPr>
          <p:cNvPr id="4" name="Text 0"/>
          <p:cNvSpPr/>
          <p:nvPr/>
        </p:nvSpPr>
        <p:spPr>
          <a:xfrm>
            <a:off x="793790" y="2864525"/>
            <a:ext cx="7231499" cy="708779"/>
          </a:xfrm>
          <a:prstGeom prst="rect">
            <a:avLst/>
          </a:prstGeom>
          <a:noFill/>
          <a:ln/>
        </p:spPr>
        <p:txBody>
          <a:bodyPr wrap="none" lIns="0" tIns="0" rIns="0" bIns="0" rtlCol="0" anchor="t"/>
          <a:lstStyle/>
          <a:p>
            <a:pPr marL="0" indent="0">
              <a:lnSpc>
                <a:spcPts val="5550"/>
              </a:lnSpc>
              <a:buNone/>
            </a:pPr>
            <a:r>
              <a:rPr lang="en-US" sz="4450" dirty="0">
                <a:solidFill>
                  <a:srgbClr val="201B18"/>
                </a:solidFill>
                <a:latin typeface="Platypi" pitchFamily="34" charset="0"/>
                <a:ea typeface="Platypi" pitchFamily="34" charset="-122"/>
                <a:cs typeface="Platypi" pitchFamily="34" charset="-120"/>
              </a:rPr>
              <a:t>Висновки та рекомендації</a:t>
            </a:r>
            <a:endParaRPr lang="en-US" sz="4450" dirty="0"/>
          </a:p>
        </p:txBody>
      </p:sp>
      <p:sp>
        <p:nvSpPr>
          <p:cNvPr id="5" name="Text 1"/>
          <p:cNvSpPr/>
          <p:nvPr/>
        </p:nvSpPr>
        <p:spPr>
          <a:xfrm>
            <a:off x="793790" y="3913465"/>
            <a:ext cx="7556421" cy="1451610"/>
          </a:xfrm>
          <a:prstGeom prst="rect">
            <a:avLst/>
          </a:prstGeom>
          <a:noFill/>
          <a:ln/>
        </p:spPr>
        <p:txBody>
          <a:bodyPr wrap="square" lIns="0" tIns="0" rIns="0" bIns="0" rtlCol="0" anchor="t"/>
          <a:lstStyle/>
          <a:p>
            <a:pPr algn="just">
              <a:lnSpc>
                <a:spcPts val="2850"/>
              </a:lnSpc>
            </a:pPr>
            <a:r>
              <a:rPr lang="en-US" dirty="0" err="1">
                <a:solidFill>
                  <a:srgbClr val="504C49"/>
                </a:solidFill>
                <a:latin typeface="Source Serif Pro" pitchFamily="34" charset="0"/>
                <a:ea typeface="Source Serif Pro" pitchFamily="34" charset="-122"/>
              </a:rPr>
              <a:t>Ефективне</a:t>
            </a:r>
            <a:r>
              <a:rPr lang="en-US" dirty="0">
                <a:solidFill>
                  <a:srgbClr val="504C49"/>
                </a:solidFill>
                <a:latin typeface="Source Serif Pro" pitchFamily="34" charset="0"/>
                <a:ea typeface="Source Serif Pro" pitchFamily="34" charset="-122"/>
              </a:rPr>
              <a:t> </a:t>
            </a:r>
            <a:r>
              <a:rPr lang="en-US" dirty="0" err="1">
                <a:solidFill>
                  <a:srgbClr val="504C49"/>
                </a:solidFill>
                <a:latin typeface="Source Serif Pro" pitchFamily="34" charset="0"/>
                <a:ea typeface="Source Serif Pro" pitchFamily="34" charset="-122"/>
              </a:rPr>
              <a:t>управління</a:t>
            </a:r>
            <a:r>
              <a:rPr lang="en-US" dirty="0">
                <a:solidFill>
                  <a:srgbClr val="504C49"/>
                </a:solidFill>
                <a:latin typeface="Source Serif Pro" pitchFamily="34" charset="0"/>
                <a:ea typeface="Source Serif Pro" pitchFamily="34" charset="-122"/>
              </a:rPr>
              <a:t> </a:t>
            </a:r>
            <a:r>
              <a:rPr lang="en-US" dirty="0" err="1">
                <a:solidFill>
                  <a:srgbClr val="504C49"/>
                </a:solidFill>
                <a:latin typeface="Source Serif Pro" pitchFamily="34" charset="0"/>
                <a:ea typeface="Source Serif Pro" pitchFamily="34" charset="-122"/>
              </a:rPr>
              <a:t>персоналом</a:t>
            </a:r>
            <a:r>
              <a:rPr lang="en-US" dirty="0">
                <a:solidFill>
                  <a:srgbClr val="504C49"/>
                </a:solidFill>
                <a:latin typeface="Source Serif Pro" pitchFamily="34" charset="0"/>
                <a:ea typeface="Source Serif Pro" pitchFamily="34" charset="-122"/>
              </a:rPr>
              <a:t> - це запорука успіху будь-якої компанії. Застосування економічних методів дозволяє оптимізувати витрати, підвищити мотивацію працівників та досягти стратегічних цілей </a:t>
            </a:r>
            <a:r>
              <a:rPr lang="en-US" dirty="0" err="1">
                <a:solidFill>
                  <a:srgbClr val="504C49"/>
                </a:solidFill>
                <a:latin typeface="Source Serif Pro" pitchFamily="34" charset="0"/>
                <a:ea typeface="Source Serif Pro" pitchFamily="34" charset="-122"/>
              </a:rPr>
              <a:t>бізнесу</a:t>
            </a:r>
            <a:r>
              <a:rPr lang="en-US" dirty="0">
                <a:solidFill>
                  <a:srgbClr val="504C49"/>
                </a:solidFill>
                <a:latin typeface="Source Serif Pro" pitchFamily="34" charset="0"/>
                <a:ea typeface="Source Serif Pro" pitchFamily="34" charset="-122"/>
              </a:rPr>
              <a:t>.</a:t>
            </a:r>
          </a:p>
        </p:txBody>
      </p:sp>
      <p:pic>
        <p:nvPicPr>
          <p:cNvPr id="7" name="Рисунок 6">
            <a:extLst>
              <a:ext uri="{FF2B5EF4-FFF2-40B4-BE49-F238E27FC236}">
                <a16:creationId xmlns:a16="http://schemas.microsoft.com/office/drawing/2014/main" id="{A998FE02-5AF3-FEC1-9A78-F9C16D93DF2F}"/>
              </a:ext>
            </a:extLst>
          </p:cNvPr>
          <p:cNvPicPr>
            <a:picLocks noChangeAspect="1"/>
          </p:cNvPicPr>
          <p:nvPr/>
        </p:nvPicPr>
        <p:blipFill>
          <a:blip r:embed="rId4"/>
          <a:stretch>
            <a:fillRect/>
          </a:stretch>
        </p:blipFill>
        <p:spPr>
          <a:xfrm>
            <a:off x="9240450" y="2322095"/>
            <a:ext cx="5281665" cy="2946653"/>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9144000" y="0"/>
            <a:ext cx="5486400" cy="8229600"/>
          </a:xfrm>
          <a:prstGeom prst="rect">
            <a:avLst/>
          </a:prstGeom>
        </p:spPr>
      </p:pic>
      <p:sp>
        <p:nvSpPr>
          <p:cNvPr id="4" name="Text 0"/>
          <p:cNvSpPr/>
          <p:nvPr/>
        </p:nvSpPr>
        <p:spPr>
          <a:xfrm>
            <a:off x="793790" y="793552"/>
            <a:ext cx="7231499" cy="708779"/>
          </a:xfrm>
          <a:prstGeom prst="rect">
            <a:avLst/>
          </a:prstGeom>
          <a:noFill/>
          <a:ln/>
        </p:spPr>
        <p:txBody>
          <a:bodyPr wrap="none" lIns="0" tIns="0" rIns="0" bIns="0" rtlCol="0" anchor="t"/>
          <a:lstStyle/>
          <a:p>
            <a:pPr marL="0" indent="0">
              <a:lnSpc>
                <a:spcPts val="5550"/>
              </a:lnSpc>
              <a:buNone/>
            </a:pPr>
            <a:r>
              <a:rPr lang="en-US" sz="4450" dirty="0">
                <a:solidFill>
                  <a:srgbClr val="201B18"/>
                </a:solidFill>
                <a:latin typeface="Platypi" pitchFamily="34" charset="0"/>
                <a:ea typeface="Platypi" pitchFamily="34" charset="-122"/>
                <a:cs typeface="Platypi" pitchFamily="34" charset="-120"/>
              </a:rPr>
              <a:t>Висновки та рекомендації</a:t>
            </a:r>
            <a:endParaRPr lang="en-US" sz="4450" dirty="0"/>
          </a:p>
        </p:txBody>
      </p:sp>
      <p:sp>
        <p:nvSpPr>
          <p:cNvPr id="5" name="Text 1"/>
          <p:cNvSpPr/>
          <p:nvPr/>
        </p:nvSpPr>
        <p:spPr>
          <a:xfrm>
            <a:off x="793790" y="1842492"/>
            <a:ext cx="7556421" cy="1088708"/>
          </a:xfrm>
          <a:prstGeom prst="rect">
            <a:avLst/>
          </a:prstGeom>
          <a:noFill/>
          <a:ln/>
        </p:spPr>
        <p:txBody>
          <a:bodyPr wrap="square" lIns="0" tIns="0" rIns="0" bIns="0" rtlCol="0" anchor="t"/>
          <a:lstStyle/>
          <a:p>
            <a:pPr marL="0" indent="0">
              <a:lnSpc>
                <a:spcPts val="2850"/>
              </a:lnSpc>
              <a:buNone/>
            </a:pPr>
            <a:r>
              <a:rPr lang="en-US" sz="1750" dirty="0">
                <a:solidFill>
                  <a:srgbClr val="504C49"/>
                </a:solidFill>
                <a:latin typeface="Source Serif Pro" pitchFamily="34" charset="0"/>
                <a:ea typeface="Source Serif Pro" pitchFamily="34" charset="-122"/>
                <a:cs typeface="Source Serif Pro" pitchFamily="34" charset="-120"/>
              </a:rPr>
              <a:t>Ефективне управління персоналом - це комплексна стратегія, яка охоплює всі аспекти діяльності персоналу та спрямована на досягнення цілей підприємства.</a:t>
            </a:r>
            <a:endParaRPr lang="en-US" sz="1750" dirty="0"/>
          </a:p>
        </p:txBody>
      </p:sp>
      <p:sp>
        <p:nvSpPr>
          <p:cNvPr id="6" name="Shape 2"/>
          <p:cNvSpPr/>
          <p:nvPr/>
        </p:nvSpPr>
        <p:spPr>
          <a:xfrm>
            <a:off x="793790" y="3441502"/>
            <a:ext cx="510302" cy="510302"/>
          </a:xfrm>
          <a:prstGeom prst="roundRect">
            <a:avLst>
              <a:gd name="adj" fmla="val 6667"/>
            </a:avLst>
          </a:prstGeom>
          <a:solidFill>
            <a:srgbClr val="F9F7F7"/>
          </a:solidFill>
          <a:ln/>
        </p:spPr>
      </p:sp>
      <p:sp>
        <p:nvSpPr>
          <p:cNvPr id="7" name="Text 3"/>
          <p:cNvSpPr/>
          <p:nvPr/>
        </p:nvSpPr>
        <p:spPr>
          <a:xfrm>
            <a:off x="972503" y="3526512"/>
            <a:ext cx="152757" cy="340281"/>
          </a:xfrm>
          <a:prstGeom prst="rect">
            <a:avLst/>
          </a:prstGeom>
          <a:noFill/>
          <a:ln/>
        </p:spPr>
        <p:txBody>
          <a:bodyPr wrap="none" lIns="0" tIns="0" rIns="0" bIns="0" rtlCol="0" anchor="t"/>
          <a:lstStyle/>
          <a:p>
            <a:pPr marL="0" indent="0" algn="ctr">
              <a:lnSpc>
                <a:spcPts val="2650"/>
              </a:lnSpc>
              <a:buNone/>
            </a:pPr>
            <a:r>
              <a:rPr lang="en-US" sz="2650" dirty="0">
                <a:solidFill>
                  <a:srgbClr val="504C49"/>
                </a:solidFill>
                <a:latin typeface="Platypi" pitchFamily="34" charset="0"/>
                <a:ea typeface="Platypi" pitchFamily="34" charset="-122"/>
                <a:cs typeface="Platypi" pitchFamily="34" charset="-120"/>
              </a:rPr>
              <a:t>1</a:t>
            </a:r>
            <a:endParaRPr lang="en-US" sz="2650" dirty="0"/>
          </a:p>
        </p:txBody>
      </p:sp>
      <p:sp>
        <p:nvSpPr>
          <p:cNvPr id="8" name="Text 4"/>
          <p:cNvSpPr/>
          <p:nvPr/>
        </p:nvSpPr>
        <p:spPr>
          <a:xfrm>
            <a:off x="1530906" y="3441502"/>
            <a:ext cx="2835235" cy="354330"/>
          </a:xfrm>
          <a:prstGeom prst="rect">
            <a:avLst/>
          </a:prstGeom>
          <a:noFill/>
          <a:ln/>
        </p:spPr>
        <p:txBody>
          <a:bodyPr wrap="none" lIns="0" tIns="0" rIns="0" bIns="0" rtlCol="0" anchor="t"/>
          <a:lstStyle/>
          <a:p>
            <a:pPr marL="0" indent="0">
              <a:lnSpc>
                <a:spcPts val="2750"/>
              </a:lnSpc>
              <a:buNone/>
            </a:pPr>
            <a:r>
              <a:rPr lang="en-US" sz="2200" dirty="0">
                <a:solidFill>
                  <a:srgbClr val="504C49"/>
                </a:solidFill>
                <a:latin typeface="Platypi" pitchFamily="34" charset="0"/>
                <a:ea typeface="Platypi" pitchFamily="34" charset="-122"/>
                <a:cs typeface="Platypi" pitchFamily="34" charset="-120"/>
              </a:rPr>
              <a:t>Постійний розвиток</a:t>
            </a:r>
            <a:endParaRPr lang="en-US" sz="2200" dirty="0"/>
          </a:p>
        </p:txBody>
      </p:sp>
      <p:sp>
        <p:nvSpPr>
          <p:cNvPr id="9" name="Text 5"/>
          <p:cNvSpPr/>
          <p:nvPr/>
        </p:nvSpPr>
        <p:spPr>
          <a:xfrm>
            <a:off x="1530906" y="3931920"/>
            <a:ext cx="2927747" cy="1088708"/>
          </a:xfrm>
          <a:prstGeom prst="rect">
            <a:avLst/>
          </a:prstGeom>
          <a:noFill/>
          <a:ln/>
        </p:spPr>
        <p:txBody>
          <a:bodyPr wrap="square" lIns="0" tIns="0" rIns="0" bIns="0" rtlCol="0" anchor="t"/>
          <a:lstStyle/>
          <a:p>
            <a:pPr marL="0" indent="0">
              <a:lnSpc>
                <a:spcPts val="2850"/>
              </a:lnSpc>
              <a:buNone/>
            </a:pPr>
            <a:r>
              <a:rPr lang="en-US" sz="1750" dirty="0">
                <a:solidFill>
                  <a:srgbClr val="504C49"/>
                </a:solidFill>
                <a:latin typeface="Source Serif Pro" pitchFamily="34" charset="0"/>
                <a:ea typeface="Source Serif Pro" pitchFamily="34" charset="-122"/>
                <a:cs typeface="Source Serif Pro" pitchFamily="34" charset="-120"/>
              </a:rPr>
              <a:t>Забезпечення постійного професійного зростання персоналу.</a:t>
            </a:r>
            <a:endParaRPr lang="en-US" sz="1750" dirty="0"/>
          </a:p>
        </p:txBody>
      </p:sp>
      <p:sp>
        <p:nvSpPr>
          <p:cNvPr id="10" name="Shape 6"/>
          <p:cNvSpPr/>
          <p:nvPr/>
        </p:nvSpPr>
        <p:spPr>
          <a:xfrm>
            <a:off x="4685467" y="3441502"/>
            <a:ext cx="510302" cy="510302"/>
          </a:xfrm>
          <a:prstGeom prst="roundRect">
            <a:avLst>
              <a:gd name="adj" fmla="val 6667"/>
            </a:avLst>
          </a:prstGeom>
          <a:solidFill>
            <a:srgbClr val="F9F7F7"/>
          </a:solidFill>
          <a:ln/>
        </p:spPr>
      </p:sp>
      <p:sp>
        <p:nvSpPr>
          <p:cNvPr id="11" name="Text 7"/>
          <p:cNvSpPr/>
          <p:nvPr/>
        </p:nvSpPr>
        <p:spPr>
          <a:xfrm>
            <a:off x="4830723" y="3526512"/>
            <a:ext cx="219789" cy="340281"/>
          </a:xfrm>
          <a:prstGeom prst="rect">
            <a:avLst/>
          </a:prstGeom>
          <a:noFill/>
          <a:ln/>
        </p:spPr>
        <p:txBody>
          <a:bodyPr wrap="none" lIns="0" tIns="0" rIns="0" bIns="0" rtlCol="0" anchor="t"/>
          <a:lstStyle/>
          <a:p>
            <a:pPr marL="0" indent="0" algn="ctr">
              <a:lnSpc>
                <a:spcPts val="2650"/>
              </a:lnSpc>
              <a:buNone/>
            </a:pPr>
            <a:r>
              <a:rPr lang="en-US" sz="2650" dirty="0">
                <a:solidFill>
                  <a:srgbClr val="504C49"/>
                </a:solidFill>
                <a:latin typeface="Platypi" pitchFamily="34" charset="0"/>
                <a:ea typeface="Platypi" pitchFamily="34" charset="-122"/>
                <a:cs typeface="Platypi" pitchFamily="34" charset="-120"/>
              </a:rPr>
              <a:t>2</a:t>
            </a:r>
            <a:endParaRPr lang="en-US" sz="2650" dirty="0"/>
          </a:p>
        </p:txBody>
      </p:sp>
      <p:sp>
        <p:nvSpPr>
          <p:cNvPr id="12" name="Text 8"/>
          <p:cNvSpPr/>
          <p:nvPr/>
        </p:nvSpPr>
        <p:spPr>
          <a:xfrm>
            <a:off x="5422583" y="3441502"/>
            <a:ext cx="2835235" cy="354330"/>
          </a:xfrm>
          <a:prstGeom prst="rect">
            <a:avLst/>
          </a:prstGeom>
          <a:noFill/>
          <a:ln/>
        </p:spPr>
        <p:txBody>
          <a:bodyPr wrap="none" lIns="0" tIns="0" rIns="0" bIns="0" rtlCol="0" anchor="t"/>
          <a:lstStyle/>
          <a:p>
            <a:pPr marL="0" indent="0">
              <a:lnSpc>
                <a:spcPts val="2750"/>
              </a:lnSpc>
              <a:buNone/>
            </a:pPr>
            <a:r>
              <a:rPr lang="en-US" sz="2200" dirty="0">
                <a:solidFill>
                  <a:srgbClr val="504C49"/>
                </a:solidFill>
                <a:latin typeface="Platypi" pitchFamily="34" charset="0"/>
                <a:ea typeface="Platypi" pitchFamily="34" charset="-122"/>
                <a:cs typeface="Platypi" pitchFamily="34" charset="-120"/>
              </a:rPr>
              <a:t>Інноваційні методи</a:t>
            </a:r>
            <a:endParaRPr lang="en-US" sz="2200" dirty="0"/>
          </a:p>
        </p:txBody>
      </p:sp>
      <p:sp>
        <p:nvSpPr>
          <p:cNvPr id="13" name="Text 9"/>
          <p:cNvSpPr/>
          <p:nvPr/>
        </p:nvSpPr>
        <p:spPr>
          <a:xfrm>
            <a:off x="5422583" y="3931920"/>
            <a:ext cx="2927747" cy="1088708"/>
          </a:xfrm>
          <a:prstGeom prst="rect">
            <a:avLst/>
          </a:prstGeom>
          <a:noFill/>
          <a:ln/>
        </p:spPr>
        <p:txBody>
          <a:bodyPr wrap="square" lIns="0" tIns="0" rIns="0" bIns="0" rtlCol="0" anchor="t"/>
          <a:lstStyle/>
          <a:p>
            <a:pPr marL="0" indent="0">
              <a:lnSpc>
                <a:spcPts val="2850"/>
              </a:lnSpc>
              <a:buNone/>
            </a:pPr>
            <a:r>
              <a:rPr lang="en-US" sz="1750" dirty="0">
                <a:solidFill>
                  <a:srgbClr val="504C49"/>
                </a:solidFill>
                <a:latin typeface="Source Serif Pro" pitchFamily="34" charset="0"/>
                <a:ea typeface="Source Serif Pro" pitchFamily="34" charset="-122"/>
                <a:cs typeface="Source Serif Pro" pitchFamily="34" charset="-120"/>
              </a:rPr>
              <a:t>Впровадження сучасних методів управління персоналом.</a:t>
            </a:r>
            <a:endParaRPr lang="en-US" sz="1750" dirty="0"/>
          </a:p>
        </p:txBody>
      </p:sp>
      <p:sp>
        <p:nvSpPr>
          <p:cNvPr id="14" name="Shape 10"/>
          <p:cNvSpPr/>
          <p:nvPr/>
        </p:nvSpPr>
        <p:spPr>
          <a:xfrm>
            <a:off x="793790" y="5502593"/>
            <a:ext cx="510302" cy="510302"/>
          </a:xfrm>
          <a:prstGeom prst="roundRect">
            <a:avLst>
              <a:gd name="adj" fmla="val 6667"/>
            </a:avLst>
          </a:prstGeom>
          <a:solidFill>
            <a:srgbClr val="F9F7F7"/>
          </a:solidFill>
          <a:ln/>
        </p:spPr>
      </p:sp>
      <p:sp>
        <p:nvSpPr>
          <p:cNvPr id="15" name="Text 11"/>
          <p:cNvSpPr/>
          <p:nvPr/>
        </p:nvSpPr>
        <p:spPr>
          <a:xfrm>
            <a:off x="942737" y="5587603"/>
            <a:ext cx="212288" cy="340281"/>
          </a:xfrm>
          <a:prstGeom prst="rect">
            <a:avLst/>
          </a:prstGeom>
          <a:noFill/>
          <a:ln/>
        </p:spPr>
        <p:txBody>
          <a:bodyPr wrap="none" lIns="0" tIns="0" rIns="0" bIns="0" rtlCol="0" anchor="t"/>
          <a:lstStyle/>
          <a:p>
            <a:pPr marL="0" indent="0" algn="ctr">
              <a:lnSpc>
                <a:spcPts val="2650"/>
              </a:lnSpc>
              <a:buNone/>
            </a:pPr>
            <a:r>
              <a:rPr lang="en-US" sz="2650" dirty="0">
                <a:solidFill>
                  <a:srgbClr val="504C49"/>
                </a:solidFill>
                <a:latin typeface="Platypi" pitchFamily="34" charset="0"/>
                <a:ea typeface="Platypi" pitchFamily="34" charset="-122"/>
                <a:cs typeface="Platypi" pitchFamily="34" charset="-120"/>
              </a:rPr>
              <a:t>3</a:t>
            </a:r>
            <a:endParaRPr lang="en-US" sz="2650" dirty="0"/>
          </a:p>
        </p:txBody>
      </p:sp>
      <p:sp>
        <p:nvSpPr>
          <p:cNvPr id="16" name="Text 12"/>
          <p:cNvSpPr/>
          <p:nvPr/>
        </p:nvSpPr>
        <p:spPr>
          <a:xfrm>
            <a:off x="1530906" y="5502593"/>
            <a:ext cx="2927747" cy="708660"/>
          </a:xfrm>
          <a:prstGeom prst="rect">
            <a:avLst/>
          </a:prstGeom>
          <a:noFill/>
          <a:ln/>
        </p:spPr>
        <p:txBody>
          <a:bodyPr wrap="square" lIns="0" tIns="0" rIns="0" bIns="0" rtlCol="0" anchor="t"/>
          <a:lstStyle/>
          <a:p>
            <a:pPr marL="0" indent="0">
              <a:lnSpc>
                <a:spcPts val="2750"/>
              </a:lnSpc>
              <a:buNone/>
            </a:pPr>
            <a:r>
              <a:rPr lang="en-US" sz="2200" dirty="0">
                <a:solidFill>
                  <a:srgbClr val="504C49"/>
                </a:solidFill>
                <a:latin typeface="Platypi" pitchFamily="34" charset="0"/>
                <a:ea typeface="Platypi" pitchFamily="34" charset="-122"/>
                <a:cs typeface="Platypi" pitchFamily="34" charset="-120"/>
              </a:rPr>
              <a:t>Залучення працівників</a:t>
            </a:r>
            <a:endParaRPr lang="en-US" sz="2200" dirty="0"/>
          </a:p>
        </p:txBody>
      </p:sp>
      <p:sp>
        <p:nvSpPr>
          <p:cNvPr id="17" name="Text 13"/>
          <p:cNvSpPr/>
          <p:nvPr/>
        </p:nvSpPr>
        <p:spPr>
          <a:xfrm>
            <a:off x="1530906" y="6347341"/>
            <a:ext cx="2927747" cy="1088708"/>
          </a:xfrm>
          <a:prstGeom prst="rect">
            <a:avLst/>
          </a:prstGeom>
          <a:noFill/>
          <a:ln/>
        </p:spPr>
        <p:txBody>
          <a:bodyPr wrap="square" lIns="0" tIns="0" rIns="0" bIns="0" rtlCol="0" anchor="t"/>
          <a:lstStyle/>
          <a:p>
            <a:pPr marL="0" indent="0">
              <a:lnSpc>
                <a:spcPts val="2850"/>
              </a:lnSpc>
              <a:buNone/>
            </a:pPr>
            <a:r>
              <a:rPr lang="en-US" sz="1750" dirty="0">
                <a:solidFill>
                  <a:srgbClr val="504C49"/>
                </a:solidFill>
                <a:latin typeface="Source Serif Pro" pitchFamily="34" charset="0"/>
                <a:ea typeface="Source Serif Pro" pitchFamily="34" charset="-122"/>
                <a:cs typeface="Source Serif Pro" pitchFamily="34" charset="-120"/>
              </a:rPr>
              <a:t>Створення умов для залучення персоналу до прийняття рішень.</a:t>
            </a:r>
            <a:endParaRPr lang="en-US" sz="1750" dirty="0"/>
          </a:p>
        </p:txBody>
      </p:sp>
      <p:sp>
        <p:nvSpPr>
          <p:cNvPr id="18" name="Shape 14"/>
          <p:cNvSpPr/>
          <p:nvPr/>
        </p:nvSpPr>
        <p:spPr>
          <a:xfrm>
            <a:off x="4685467" y="5502593"/>
            <a:ext cx="510302" cy="510302"/>
          </a:xfrm>
          <a:prstGeom prst="roundRect">
            <a:avLst>
              <a:gd name="adj" fmla="val 6667"/>
            </a:avLst>
          </a:prstGeom>
          <a:solidFill>
            <a:srgbClr val="F9F7F7"/>
          </a:solidFill>
          <a:ln/>
        </p:spPr>
      </p:sp>
      <p:sp>
        <p:nvSpPr>
          <p:cNvPr id="19" name="Text 15"/>
          <p:cNvSpPr/>
          <p:nvPr/>
        </p:nvSpPr>
        <p:spPr>
          <a:xfrm>
            <a:off x="4827270" y="5587603"/>
            <a:ext cx="226576" cy="340281"/>
          </a:xfrm>
          <a:prstGeom prst="rect">
            <a:avLst/>
          </a:prstGeom>
          <a:noFill/>
          <a:ln/>
        </p:spPr>
        <p:txBody>
          <a:bodyPr wrap="none" lIns="0" tIns="0" rIns="0" bIns="0" rtlCol="0" anchor="t"/>
          <a:lstStyle/>
          <a:p>
            <a:pPr marL="0" indent="0" algn="ctr">
              <a:lnSpc>
                <a:spcPts val="2650"/>
              </a:lnSpc>
              <a:buNone/>
            </a:pPr>
            <a:r>
              <a:rPr lang="en-US" sz="2650" dirty="0">
                <a:solidFill>
                  <a:srgbClr val="504C49"/>
                </a:solidFill>
                <a:latin typeface="Platypi" pitchFamily="34" charset="0"/>
                <a:ea typeface="Platypi" pitchFamily="34" charset="-122"/>
                <a:cs typeface="Platypi" pitchFamily="34" charset="-120"/>
              </a:rPr>
              <a:t>4</a:t>
            </a:r>
            <a:endParaRPr lang="en-US" sz="2650" dirty="0"/>
          </a:p>
        </p:txBody>
      </p:sp>
      <p:sp>
        <p:nvSpPr>
          <p:cNvPr id="20" name="Text 16"/>
          <p:cNvSpPr/>
          <p:nvPr/>
        </p:nvSpPr>
        <p:spPr>
          <a:xfrm>
            <a:off x="5422583" y="5502593"/>
            <a:ext cx="2927747" cy="708660"/>
          </a:xfrm>
          <a:prstGeom prst="rect">
            <a:avLst/>
          </a:prstGeom>
          <a:noFill/>
          <a:ln/>
        </p:spPr>
        <p:txBody>
          <a:bodyPr wrap="square" lIns="0" tIns="0" rIns="0" bIns="0" rtlCol="0" anchor="t"/>
          <a:lstStyle/>
          <a:p>
            <a:pPr marL="0" indent="0">
              <a:lnSpc>
                <a:spcPts val="2750"/>
              </a:lnSpc>
              <a:buNone/>
            </a:pPr>
            <a:r>
              <a:rPr lang="en-US" sz="2200" dirty="0">
                <a:solidFill>
                  <a:srgbClr val="504C49"/>
                </a:solidFill>
                <a:latin typeface="Platypi" pitchFamily="34" charset="0"/>
                <a:ea typeface="Platypi" pitchFamily="34" charset="-122"/>
                <a:cs typeface="Platypi" pitchFamily="34" charset="-120"/>
              </a:rPr>
              <a:t>Відкритість та прозорість</a:t>
            </a:r>
            <a:endParaRPr lang="en-US" sz="2200" dirty="0"/>
          </a:p>
        </p:txBody>
      </p:sp>
      <p:sp>
        <p:nvSpPr>
          <p:cNvPr id="21" name="Text 17"/>
          <p:cNvSpPr/>
          <p:nvPr/>
        </p:nvSpPr>
        <p:spPr>
          <a:xfrm>
            <a:off x="5422583" y="6347341"/>
            <a:ext cx="2927747" cy="1088708"/>
          </a:xfrm>
          <a:prstGeom prst="rect">
            <a:avLst/>
          </a:prstGeom>
          <a:noFill/>
          <a:ln/>
        </p:spPr>
        <p:txBody>
          <a:bodyPr wrap="square" lIns="0" tIns="0" rIns="0" bIns="0" rtlCol="0" anchor="t"/>
          <a:lstStyle/>
          <a:p>
            <a:pPr marL="0" indent="0">
              <a:lnSpc>
                <a:spcPts val="2850"/>
              </a:lnSpc>
              <a:buNone/>
            </a:pPr>
            <a:r>
              <a:rPr lang="en-US" sz="1750" dirty="0">
                <a:solidFill>
                  <a:srgbClr val="504C49"/>
                </a:solidFill>
                <a:latin typeface="Source Serif Pro" pitchFamily="34" charset="0"/>
                <a:ea typeface="Source Serif Pro" pitchFamily="34" charset="-122"/>
                <a:cs typeface="Source Serif Pro" pitchFamily="34" charset="-120"/>
              </a:rPr>
              <a:t>Забезпечення прозорості та чесних взаємовідносин з персоналом.</a:t>
            </a:r>
            <a:endParaRPr lang="en-US" sz="1750" dirty="0"/>
          </a:p>
        </p:txBody>
      </p:sp>
      <p:pic>
        <p:nvPicPr>
          <p:cNvPr id="22" name="Image 0" descr="preencoded.png">
            <a:extLst>
              <a:ext uri="{FF2B5EF4-FFF2-40B4-BE49-F238E27FC236}">
                <a16:creationId xmlns:a16="http://schemas.microsoft.com/office/drawing/2014/main" id="{92FCFB8B-B372-7B0B-124F-47ADF375CBED}"/>
              </a:ext>
            </a:extLst>
          </p:cNvPr>
          <p:cNvPicPr>
            <a:picLocks noChangeAspect="1"/>
          </p:cNvPicPr>
          <p:nvPr/>
        </p:nvPicPr>
        <p:blipFill>
          <a:blip r:embed="rId4"/>
          <a:stretch>
            <a:fillRect/>
          </a:stretch>
        </p:blipFill>
        <p:spPr>
          <a:xfrm>
            <a:off x="0" y="7762042"/>
            <a:ext cx="14630400" cy="905708"/>
          </a:xfrm>
          <a:prstGeom prst="rect">
            <a:avLst/>
          </a:prstGeom>
        </p:spPr>
      </p:pic>
      <p:pic>
        <p:nvPicPr>
          <p:cNvPr id="24" name="Рисунок 23">
            <a:extLst>
              <a:ext uri="{FF2B5EF4-FFF2-40B4-BE49-F238E27FC236}">
                <a16:creationId xmlns:a16="http://schemas.microsoft.com/office/drawing/2014/main" id="{EBC2A5F8-D687-7B35-61D1-DA0140FC84B7}"/>
              </a:ext>
            </a:extLst>
          </p:cNvPr>
          <p:cNvPicPr>
            <a:picLocks noChangeAspect="1"/>
          </p:cNvPicPr>
          <p:nvPr/>
        </p:nvPicPr>
        <p:blipFill>
          <a:blip r:embed="rId5"/>
          <a:stretch>
            <a:fillRect/>
          </a:stretch>
        </p:blipFill>
        <p:spPr>
          <a:xfrm>
            <a:off x="8924912" y="1531207"/>
            <a:ext cx="5391916" cy="5006158"/>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410</TotalTime>
  <Words>9502</Words>
  <Application>Microsoft Office PowerPoint</Application>
  <PresentationFormat>Произвольный</PresentationFormat>
  <Paragraphs>856</Paragraphs>
  <Slides>99</Slides>
  <Notes>79</Notes>
  <HiddenSlides>0</HiddenSlides>
  <MMClips>0</MMClips>
  <ScaleCrop>false</ScaleCrop>
  <HeadingPairs>
    <vt:vector size="6" baseType="variant">
      <vt:variant>
        <vt:lpstr>Использованные шрифты</vt:lpstr>
      </vt:variant>
      <vt:variant>
        <vt:i4>13</vt:i4>
      </vt:variant>
      <vt:variant>
        <vt:lpstr>Тема</vt:lpstr>
      </vt:variant>
      <vt:variant>
        <vt:i4>1</vt:i4>
      </vt:variant>
      <vt:variant>
        <vt:lpstr>Заголовки слайдов</vt:lpstr>
      </vt:variant>
      <vt:variant>
        <vt:i4>99</vt:i4>
      </vt:variant>
    </vt:vector>
  </HeadingPairs>
  <TitlesOfParts>
    <vt:vector size="113" baseType="lpstr">
      <vt:lpstr>Didact Gothic</vt:lpstr>
      <vt:lpstr>Lato</vt:lpstr>
      <vt:lpstr>Open Sans</vt:lpstr>
      <vt:lpstr>Catamaran</vt:lpstr>
      <vt:lpstr>Open Sans SemiBold</vt:lpstr>
      <vt:lpstr>Book Antiqua</vt:lpstr>
      <vt:lpstr>Corbel</vt:lpstr>
      <vt:lpstr>Arial</vt:lpstr>
      <vt:lpstr>Alata</vt:lpstr>
      <vt:lpstr>Platypi</vt:lpstr>
      <vt:lpstr>Wingdings</vt:lpstr>
      <vt:lpstr>Source Serif Pro</vt:lpstr>
      <vt:lpstr>Calibri</vt:lpstr>
      <vt:lpstr>Office Theme</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непрофесіоналізм</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Вікторія Ігорівна Борщ</cp:lastModifiedBy>
  <cp:revision>246</cp:revision>
  <dcterms:created xsi:type="dcterms:W3CDTF">2024-09-10T17:19:03Z</dcterms:created>
  <dcterms:modified xsi:type="dcterms:W3CDTF">2024-09-12T18:27:58Z</dcterms:modified>
</cp:coreProperties>
</file>