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 id="2147483661" r:id="rId2"/>
  </p:sldMasterIdLst>
  <p:notesMasterIdLst>
    <p:notesMasterId r:id="rId38"/>
  </p:notesMasterIdLst>
  <p:sldIdLst>
    <p:sldId id="256" r:id="rId3"/>
    <p:sldId id="290" r:id="rId4"/>
    <p:sldId id="291" r:id="rId5"/>
    <p:sldId id="259" r:id="rId6"/>
    <p:sldId id="306" r:id="rId7"/>
    <p:sldId id="293" r:id="rId8"/>
    <p:sldId id="307" r:id="rId9"/>
    <p:sldId id="294" r:id="rId10"/>
    <p:sldId id="295" r:id="rId11"/>
    <p:sldId id="308" r:id="rId12"/>
    <p:sldId id="258" r:id="rId13"/>
    <p:sldId id="257" r:id="rId14"/>
    <p:sldId id="260" r:id="rId15"/>
    <p:sldId id="261" r:id="rId16"/>
    <p:sldId id="269" r:id="rId17"/>
    <p:sldId id="296" r:id="rId18"/>
    <p:sldId id="262" r:id="rId19"/>
    <p:sldId id="301" r:id="rId20"/>
    <p:sldId id="277" r:id="rId21"/>
    <p:sldId id="297" r:id="rId22"/>
    <p:sldId id="298" r:id="rId23"/>
    <p:sldId id="299" r:id="rId24"/>
    <p:sldId id="300" r:id="rId25"/>
    <p:sldId id="283" r:id="rId26"/>
    <p:sldId id="303" r:id="rId27"/>
    <p:sldId id="304" r:id="rId28"/>
    <p:sldId id="263" r:id="rId29"/>
    <p:sldId id="312" r:id="rId30"/>
    <p:sldId id="305" r:id="rId31"/>
    <p:sldId id="309" r:id="rId32"/>
    <p:sldId id="266" r:id="rId33"/>
    <p:sldId id="272" r:id="rId34"/>
    <p:sldId id="310" r:id="rId35"/>
    <p:sldId id="311" r:id="rId36"/>
    <p:sldId id="302" r:id="rId37"/>
  </p:sldIdLst>
  <p:sldSz cx="9144000" cy="5143500" type="screen16x9"/>
  <p:notesSz cx="6858000" cy="9144000"/>
  <p:embeddedFontLst>
    <p:embeddedFont>
      <p:font typeface="Candara" panose="020E0502030303020204" pitchFamily="34" charset="0"/>
      <p:regular r:id="rId39"/>
      <p:bold r:id="rId40"/>
      <p:italic r:id="rId41"/>
      <p:boldItalic r:id="rId42"/>
    </p:embeddedFont>
    <p:embeddedFont>
      <p:font typeface="Fira Sans Condensed" panose="020B0503050000020004" pitchFamily="34" charset="0"/>
      <p:regular r:id="rId43"/>
      <p:bold r:id="rId44"/>
      <p:italic r:id="rId45"/>
      <p:boldItalic r:id="rId46"/>
    </p:embeddedFont>
    <p:embeddedFont>
      <p:font typeface="Fira Sans Condensed SemiBold" panose="020B0603050000020004" pitchFamily="34" charset="0"/>
      <p:regular r:id="rId47"/>
      <p:bold r:id="rId48"/>
      <p:italic r:id="rId49"/>
      <p:boldItalic r:id="rId50"/>
    </p:embeddedFont>
    <p:embeddedFont>
      <p:font typeface="Georgia" panose="02040502050405020303" pitchFamily="18" charset="0"/>
      <p:regular r:id="rId51"/>
      <p:bold r:id="rId52"/>
      <p:italic r:id="rId53"/>
      <p:boldItalic r:id="rId54"/>
    </p:embeddedFont>
    <p:embeddedFont>
      <p:font typeface="Proxima Nova" panose="020B0604020202020204" charset="0"/>
      <p:regular r:id="rId55"/>
      <p:bold r:id="rId56"/>
      <p:italic r:id="rId57"/>
      <p:boldItalic r:id="rId58"/>
    </p:embeddedFont>
    <p:embeddedFont>
      <p:font typeface="Proxima Nova Semibold" panose="020B0604020202020204" charset="0"/>
      <p:regular r:id="rId59"/>
      <p:bold r:id="rId60"/>
      <p:boldItalic r:id="rId61"/>
    </p:embeddedFont>
    <p:embeddedFont>
      <p:font typeface="Roboto" panose="02000000000000000000" pitchFamily="2"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60">
          <p15:clr>
            <a:srgbClr val="9AA0A6"/>
          </p15:clr>
        </p15:guide>
        <p15:guide id="2" pos="28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F4F3BAC-61EB-42F4-A31A-F05D514A42E8}">
  <a:tblStyle styleId="{6F4F3BAC-61EB-42F4-A31A-F05D514A42E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52" y="316"/>
      </p:cViewPr>
      <p:guideLst>
        <p:guide orient="horz" pos="560"/>
        <p:guide pos="28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font" Target="fonts/font4.fntdata"/><Relationship Id="rId47" Type="http://schemas.openxmlformats.org/officeDocument/2006/relationships/font" Target="fonts/font9.fntdata"/><Relationship Id="rId63" Type="http://schemas.openxmlformats.org/officeDocument/2006/relationships/font" Target="fonts/font25.fntdata"/><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font" Target="fonts/font20.fntdata"/><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font" Target="fonts/font23.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64" Type="http://schemas.openxmlformats.org/officeDocument/2006/relationships/font" Target="fonts/font26.fntdata"/><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1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font" Target="fonts/font21.fntdata"/><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font" Target="fonts/font3.fntdata"/><Relationship Id="rId54" Type="http://schemas.openxmlformats.org/officeDocument/2006/relationships/font" Target="fonts/font16.fntdata"/><Relationship Id="rId62" Type="http://schemas.openxmlformats.org/officeDocument/2006/relationships/font" Target="fonts/font24.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1.fntdata"/><Relationship Id="rId57" Type="http://schemas.openxmlformats.org/officeDocument/2006/relationships/font" Target="fonts/font19.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font" Target="fonts/font22.fntdata"/><Relationship Id="rId65" Type="http://schemas.openxmlformats.org/officeDocument/2006/relationships/font" Target="fonts/font27.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font" Target="fonts/font1.fntdata"/><Relationship Id="rId34" Type="http://schemas.openxmlformats.org/officeDocument/2006/relationships/slide" Target="slides/slide32.xml"/><Relationship Id="rId50" Type="http://schemas.openxmlformats.org/officeDocument/2006/relationships/font" Target="fonts/font12.fntdata"/><Relationship Id="rId55" Type="http://schemas.openxmlformats.org/officeDocument/2006/relationships/font" Target="fonts/font17.fntdata"/></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89D2CB-4914-4296-89EB-D1483FB9AB14}" type="doc">
      <dgm:prSet loTypeId="urn:microsoft.com/office/officeart/2005/8/layout/hProcess9" loCatId="process" qsTypeId="urn:microsoft.com/office/officeart/2005/8/quickstyle/simple1" qsCatId="simple" csTypeId="urn:microsoft.com/office/officeart/2005/8/colors/colorful2" csCatId="colorful" phldr="1"/>
      <dgm:spPr/>
    </dgm:pt>
    <dgm:pt modelId="{F6755090-B134-4D58-A18E-4490F73F9684}">
      <dgm:prSet phldrT="[Текст]" custT="1"/>
      <dgm:spPr/>
      <dgm:t>
        <a:bodyPr/>
        <a:lstStyle/>
        <a:p>
          <a:r>
            <a:rPr lang="uk-UA" sz="2200" dirty="0"/>
            <a:t>Потреба</a:t>
          </a:r>
        </a:p>
        <a:p>
          <a:r>
            <a:rPr lang="uk-UA" sz="1400" dirty="0"/>
            <a:t>(нестача чого-небудь)</a:t>
          </a:r>
          <a:endParaRPr lang="ru-UA" sz="1400" dirty="0"/>
        </a:p>
      </dgm:t>
    </dgm:pt>
    <dgm:pt modelId="{1CE4C78D-97B1-4AF5-BBCD-4D2A8A217CE0}" type="parTrans" cxnId="{4DD8DD1C-CCB3-4D27-83C5-FCA0AA0EDCD8}">
      <dgm:prSet/>
      <dgm:spPr/>
      <dgm:t>
        <a:bodyPr/>
        <a:lstStyle/>
        <a:p>
          <a:endParaRPr lang="ru-UA"/>
        </a:p>
      </dgm:t>
    </dgm:pt>
    <dgm:pt modelId="{DF2CC0CD-F83D-41ED-B644-71551DBB353C}" type="sibTrans" cxnId="{4DD8DD1C-CCB3-4D27-83C5-FCA0AA0EDCD8}">
      <dgm:prSet/>
      <dgm:spPr/>
      <dgm:t>
        <a:bodyPr/>
        <a:lstStyle/>
        <a:p>
          <a:endParaRPr lang="ru-UA"/>
        </a:p>
      </dgm:t>
    </dgm:pt>
    <dgm:pt modelId="{86019C83-5CE5-466A-A611-4A72539A16A6}">
      <dgm:prSet phldrT="[Текст]"/>
      <dgm:spPr/>
      <dgm:t>
        <a:bodyPr/>
        <a:lstStyle/>
        <a:p>
          <a:r>
            <a:rPr lang="uk-UA" dirty="0"/>
            <a:t>Спонукання чи мотиви</a:t>
          </a:r>
          <a:endParaRPr lang="ru-UA" dirty="0"/>
        </a:p>
      </dgm:t>
    </dgm:pt>
    <dgm:pt modelId="{DD40DE10-32B4-4B09-BECB-FE62B2044844}" type="parTrans" cxnId="{D58B8E19-B91D-492B-9D28-A29E6F49E285}">
      <dgm:prSet/>
      <dgm:spPr/>
      <dgm:t>
        <a:bodyPr/>
        <a:lstStyle/>
        <a:p>
          <a:endParaRPr lang="ru-UA"/>
        </a:p>
      </dgm:t>
    </dgm:pt>
    <dgm:pt modelId="{8CD048E9-673C-44C7-9768-A25FEC00BF5E}" type="sibTrans" cxnId="{D58B8E19-B91D-492B-9D28-A29E6F49E285}">
      <dgm:prSet/>
      <dgm:spPr/>
      <dgm:t>
        <a:bodyPr/>
        <a:lstStyle/>
        <a:p>
          <a:endParaRPr lang="ru-UA"/>
        </a:p>
      </dgm:t>
    </dgm:pt>
    <dgm:pt modelId="{53552286-7503-4205-BBC0-91A4C1B6537D}">
      <dgm:prSet phldrT="[Текст]" custT="1"/>
      <dgm:spPr/>
      <dgm:t>
        <a:bodyPr/>
        <a:lstStyle/>
        <a:p>
          <a:r>
            <a:rPr lang="uk-UA" sz="2300" kern="1200" dirty="0"/>
            <a:t>Поведінка</a:t>
          </a:r>
        </a:p>
        <a:p>
          <a:r>
            <a:rPr lang="uk-UA" sz="1400" kern="1200" dirty="0">
              <a:solidFill>
                <a:srgbClr val="FFFFFF"/>
              </a:solidFill>
              <a:latin typeface="Arial"/>
              <a:ea typeface="+mn-ea"/>
              <a:cs typeface="+mn-cs"/>
            </a:rPr>
            <a:t>(дії)</a:t>
          </a:r>
          <a:endParaRPr lang="ru-UA" sz="1400" kern="1200" dirty="0">
            <a:solidFill>
              <a:srgbClr val="FFFFFF"/>
            </a:solidFill>
            <a:latin typeface="Arial"/>
            <a:ea typeface="+mn-ea"/>
            <a:cs typeface="+mn-cs"/>
          </a:endParaRPr>
        </a:p>
      </dgm:t>
    </dgm:pt>
    <dgm:pt modelId="{0719F64E-7411-4F9C-9DC9-27E5B0889835}" type="parTrans" cxnId="{422D5A02-C9F0-4BCF-8964-AD67BBB89E05}">
      <dgm:prSet/>
      <dgm:spPr/>
      <dgm:t>
        <a:bodyPr/>
        <a:lstStyle/>
        <a:p>
          <a:endParaRPr lang="ru-UA"/>
        </a:p>
      </dgm:t>
    </dgm:pt>
    <dgm:pt modelId="{38D99741-8B75-49B1-BACF-B0B0EB882543}" type="sibTrans" cxnId="{422D5A02-C9F0-4BCF-8964-AD67BBB89E05}">
      <dgm:prSet/>
      <dgm:spPr/>
      <dgm:t>
        <a:bodyPr/>
        <a:lstStyle/>
        <a:p>
          <a:endParaRPr lang="ru-UA"/>
        </a:p>
      </dgm:t>
    </dgm:pt>
    <dgm:pt modelId="{D2399922-F6BD-41DE-A86F-9A78CF170188}">
      <dgm:prSet phldrT="[Текст]" custT="1"/>
      <dgm:spPr/>
      <dgm:t>
        <a:bodyPr/>
        <a:lstStyle/>
        <a:p>
          <a:r>
            <a:rPr lang="uk-UA" sz="2300" kern="1200" dirty="0">
              <a:solidFill>
                <a:srgbClr val="FFFFFF"/>
              </a:solidFill>
              <a:latin typeface="Arial"/>
              <a:ea typeface="+mn-ea"/>
              <a:cs typeface="+mn-cs"/>
            </a:rPr>
            <a:t>Цілі</a:t>
          </a:r>
          <a:endParaRPr lang="ru-UA" sz="2300" kern="1200" dirty="0">
            <a:solidFill>
              <a:srgbClr val="FFFFFF"/>
            </a:solidFill>
            <a:latin typeface="Arial"/>
            <a:ea typeface="+mn-ea"/>
            <a:cs typeface="+mn-cs"/>
          </a:endParaRPr>
        </a:p>
      </dgm:t>
    </dgm:pt>
    <dgm:pt modelId="{DA5EC83D-79D8-4FB9-9C9E-BFBD2909082D}" type="parTrans" cxnId="{025545D9-BAF5-41AE-805D-B7245A776D53}">
      <dgm:prSet/>
      <dgm:spPr/>
      <dgm:t>
        <a:bodyPr/>
        <a:lstStyle/>
        <a:p>
          <a:endParaRPr lang="ru-UA"/>
        </a:p>
      </dgm:t>
    </dgm:pt>
    <dgm:pt modelId="{88FF30AA-FEA4-4E96-AD33-428E6CEE8F07}" type="sibTrans" cxnId="{025545D9-BAF5-41AE-805D-B7245A776D53}">
      <dgm:prSet/>
      <dgm:spPr/>
      <dgm:t>
        <a:bodyPr/>
        <a:lstStyle/>
        <a:p>
          <a:endParaRPr lang="ru-UA"/>
        </a:p>
      </dgm:t>
    </dgm:pt>
    <dgm:pt modelId="{A9591B1E-E856-4CA2-A4CC-A1D11D3B9857}" type="pres">
      <dgm:prSet presAssocID="{F189D2CB-4914-4296-89EB-D1483FB9AB14}" presName="CompostProcess" presStyleCnt="0">
        <dgm:presLayoutVars>
          <dgm:dir/>
          <dgm:resizeHandles val="exact"/>
        </dgm:presLayoutVars>
      </dgm:prSet>
      <dgm:spPr/>
    </dgm:pt>
    <dgm:pt modelId="{F31B269B-D83F-4263-9587-52C4DDED3491}" type="pres">
      <dgm:prSet presAssocID="{F189D2CB-4914-4296-89EB-D1483FB9AB14}" presName="arrow" presStyleLbl="bgShp" presStyleIdx="0" presStyleCnt="1"/>
      <dgm:spPr/>
    </dgm:pt>
    <dgm:pt modelId="{187D269D-053B-4C23-A2D6-A72DDE7B149A}" type="pres">
      <dgm:prSet presAssocID="{F189D2CB-4914-4296-89EB-D1483FB9AB14}" presName="linearProcess" presStyleCnt="0"/>
      <dgm:spPr/>
    </dgm:pt>
    <dgm:pt modelId="{B73D8641-A878-41DA-87FD-A363638485F4}" type="pres">
      <dgm:prSet presAssocID="{F6755090-B134-4D58-A18E-4490F73F9684}" presName="textNode" presStyleLbl="node1" presStyleIdx="0" presStyleCnt="4">
        <dgm:presLayoutVars>
          <dgm:bulletEnabled val="1"/>
        </dgm:presLayoutVars>
      </dgm:prSet>
      <dgm:spPr/>
    </dgm:pt>
    <dgm:pt modelId="{CF7E2FFD-6825-4FB9-8838-CF6BAEAFC12C}" type="pres">
      <dgm:prSet presAssocID="{DF2CC0CD-F83D-41ED-B644-71551DBB353C}" presName="sibTrans" presStyleCnt="0"/>
      <dgm:spPr/>
    </dgm:pt>
    <dgm:pt modelId="{58337826-F762-4652-9E2B-EBCA115159F3}" type="pres">
      <dgm:prSet presAssocID="{86019C83-5CE5-466A-A611-4A72539A16A6}" presName="textNode" presStyleLbl="node1" presStyleIdx="1" presStyleCnt="4">
        <dgm:presLayoutVars>
          <dgm:bulletEnabled val="1"/>
        </dgm:presLayoutVars>
      </dgm:prSet>
      <dgm:spPr/>
    </dgm:pt>
    <dgm:pt modelId="{1F11CD60-D751-476B-8919-707ED8FBF904}" type="pres">
      <dgm:prSet presAssocID="{8CD048E9-673C-44C7-9768-A25FEC00BF5E}" presName="sibTrans" presStyleCnt="0"/>
      <dgm:spPr/>
    </dgm:pt>
    <dgm:pt modelId="{2AE79246-14B2-4733-B349-63282EAAAD8F}" type="pres">
      <dgm:prSet presAssocID="{53552286-7503-4205-BBC0-91A4C1B6537D}" presName="textNode" presStyleLbl="node1" presStyleIdx="2" presStyleCnt="4" custScaleX="161745">
        <dgm:presLayoutVars>
          <dgm:bulletEnabled val="1"/>
        </dgm:presLayoutVars>
      </dgm:prSet>
      <dgm:spPr/>
    </dgm:pt>
    <dgm:pt modelId="{FD345C7D-DA1A-4D41-88FB-E43AC0CD9213}" type="pres">
      <dgm:prSet presAssocID="{38D99741-8B75-49B1-BACF-B0B0EB882543}" presName="sibTrans" presStyleCnt="0"/>
      <dgm:spPr/>
    </dgm:pt>
    <dgm:pt modelId="{7069729B-1B56-4393-A41E-49000A28E754}" type="pres">
      <dgm:prSet presAssocID="{D2399922-F6BD-41DE-A86F-9A78CF170188}" presName="textNode" presStyleLbl="node1" presStyleIdx="3" presStyleCnt="4">
        <dgm:presLayoutVars>
          <dgm:bulletEnabled val="1"/>
        </dgm:presLayoutVars>
      </dgm:prSet>
      <dgm:spPr/>
    </dgm:pt>
  </dgm:ptLst>
  <dgm:cxnLst>
    <dgm:cxn modelId="{422D5A02-C9F0-4BCF-8964-AD67BBB89E05}" srcId="{F189D2CB-4914-4296-89EB-D1483FB9AB14}" destId="{53552286-7503-4205-BBC0-91A4C1B6537D}" srcOrd="2" destOrd="0" parTransId="{0719F64E-7411-4F9C-9DC9-27E5B0889835}" sibTransId="{38D99741-8B75-49B1-BACF-B0B0EB882543}"/>
    <dgm:cxn modelId="{D58B8E19-B91D-492B-9D28-A29E6F49E285}" srcId="{F189D2CB-4914-4296-89EB-D1483FB9AB14}" destId="{86019C83-5CE5-466A-A611-4A72539A16A6}" srcOrd="1" destOrd="0" parTransId="{DD40DE10-32B4-4B09-BECB-FE62B2044844}" sibTransId="{8CD048E9-673C-44C7-9768-A25FEC00BF5E}"/>
    <dgm:cxn modelId="{4DD8DD1C-CCB3-4D27-83C5-FCA0AA0EDCD8}" srcId="{F189D2CB-4914-4296-89EB-D1483FB9AB14}" destId="{F6755090-B134-4D58-A18E-4490F73F9684}" srcOrd="0" destOrd="0" parTransId="{1CE4C78D-97B1-4AF5-BBCD-4D2A8A217CE0}" sibTransId="{DF2CC0CD-F83D-41ED-B644-71551DBB353C}"/>
    <dgm:cxn modelId="{30B9132F-3231-4770-869C-3B435FD27BB3}" type="presOf" srcId="{F6755090-B134-4D58-A18E-4490F73F9684}" destId="{B73D8641-A878-41DA-87FD-A363638485F4}" srcOrd="0" destOrd="0" presId="urn:microsoft.com/office/officeart/2005/8/layout/hProcess9"/>
    <dgm:cxn modelId="{A9D95E8D-2691-46D3-9A7D-786ED1E6F852}" type="presOf" srcId="{F189D2CB-4914-4296-89EB-D1483FB9AB14}" destId="{A9591B1E-E856-4CA2-A4CC-A1D11D3B9857}" srcOrd="0" destOrd="0" presId="urn:microsoft.com/office/officeart/2005/8/layout/hProcess9"/>
    <dgm:cxn modelId="{66F66293-23E5-441C-94B1-0005F774DD41}" type="presOf" srcId="{53552286-7503-4205-BBC0-91A4C1B6537D}" destId="{2AE79246-14B2-4733-B349-63282EAAAD8F}" srcOrd="0" destOrd="0" presId="urn:microsoft.com/office/officeart/2005/8/layout/hProcess9"/>
    <dgm:cxn modelId="{20FDA2BA-4BD6-42AF-805A-06BEEB80F7E1}" type="presOf" srcId="{D2399922-F6BD-41DE-A86F-9A78CF170188}" destId="{7069729B-1B56-4393-A41E-49000A28E754}" srcOrd="0" destOrd="0" presId="urn:microsoft.com/office/officeart/2005/8/layout/hProcess9"/>
    <dgm:cxn modelId="{025545D9-BAF5-41AE-805D-B7245A776D53}" srcId="{F189D2CB-4914-4296-89EB-D1483FB9AB14}" destId="{D2399922-F6BD-41DE-A86F-9A78CF170188}" srcOrd="3" destOrd="0" parTransId="{DA5EC83D-79D8-4FB9-9C9E-BFBD2909082D}" sibTransId="{88FF30AA-FEA4-4E96-AD33-428E6CEE8F07}"/>
    <dgm:cxn modelId="{2F010FE3-4DFB-441C-8526-1C0F8563F60C}" type="presOf" srcId="{86019C83-5CE5-466A-A611-4A72539A16A6}" destId="{58337826-F762-4652-9E2B-EBCA115159F3}" srcOrd="0" destOrd="0" presId="urn:microsoft.com/office/officeart/2005/8/layout/hProcess9"/>
    <dgm:cxn modelId="{4C627E6C-F2B6-4BE0-81CD-3CFB09836168}" type="presParOf" srcId="{A9591B1E-E856-4CA2-A4CC-A1D11D3B9857}" destId="{F31B269B-D83F-4263-9587-52C4DDED3491}" srcOrd="0" destOrd="0" presId="urn:microsoft.com/office/officeart/2005/8/layout/hProcess9"/>
    <dgm:cxn modelId="{8552BE99-89E6-4CA9-A606-69F17307C1EB}" type="presParOf" srcId="{A9591B1E-E856-4CA2-A4CC-A1D11D3B9857}" destId="{187D269D-053B-4C23-A2D6-A72DDE7B149A}" srcOrd="1" destOrd="0" presId="urn:microsoft.com/office/officeart/2005/8/layout/hProcess9"/>
    <dgm:cxn modelId="{1642F243-392C-4E91-B71B-98677037F004}" type="presParOf" srcId="{187D269D-053B-4C23-A2D6-A72DDE7B149A}" destId="{B73D8641-A878-41DA-87FD-A363638485F4}" srcOrd="0" destOrd="0" presId="urn:microsoft.com/office/officeart/2005/8/layout/hProcess9"/>
    <dgm:cxn modelId="{EB8B2849-F997-4846-8CFD-EE4FBDA71992}" type="presParOf" srcId="{187D269D-053B-4C23-A2D6-A72DDE7B149A}" destId="{CF7E2FFD-6825-4FB9-8838-CF6BAEAFC12C}" srcOrd="1" destOrd="0" presId="urn:microsoft.com/office/officeart/2005/8/layout/hProcess9"/>
    <dgm:cxn modelId="{9CD52310-37C3-4413-8362-F18E475E507C}" type="presParOf" srcId="{187D269D-053B-4C23-A2D6-A72DDE7B149A}" destId="{58337826-F762-4652-9E2B-EBCA115159F3}" srcOrd="2" destOrd="0" presId="urn:microsoft.com/office/officeart/2005/8/layout/hProcess9"/>
    <dgm:cxn modelId="{08360BDE-20B4-4E56-98A5-0F30B389A1EC}" type="presParOf" srcId="{187D269D-053B-4C23-A2D6-A72DDE7B149A}" destId="{1F11CD60-D751-476B-8919-707ED8FBF904}" srcOrd="3" destOrd="0" presId="urn:microsoft.com/office/officeart/2005/8/layout/hProcess9"/>
    <dgm:cxn modelId="{F3BB1780-F1FC-4545-93CB-17FCC7D8CED2}" type="presParOf" srcId="{187D269D-053B-4C23-A2D6-A72DDE7B149A}" destId="{2AE79246-14B2-4733-B349-63282EAAAD8F}" srcOrd="4" destOrd="0" presId="urn:microsoft.com/office/officeart/2005/8/layout/hProcess9"/>
    <dgm:cxn modelId="{DB495282-5921-4E15-B377-D034403FB659}" type="presParOf" srcId="{187D269D-053B-4C23-A2D6-A72DDE7B149A}" destId="{FD345C7D-DA1A-4D41-88FB-E43AC0CD9213}" srcOrd="5" destOrd="0" presId="urn:microsoft.com/office/officeart/2005/8/layout/hProcess9"/>
    <dgm:cxn modelId="{BF4D35C6-8DCC-402A-A1D3-91F7BD8F2303}" type="presParOf" srcId="{187D269D-053B-4C23-A2D6-A72DDE7B149A}" destId="{7069729B-1B56-4393-A41E-49000A28E754}"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B269B-D83F-4263-9587-52C4DDED3491}">
      <dsp:nvSpPr>
        <dsp:cNvPr id="0" name=""/>
        <dsp:cNvSpPr/>
      </dsp:nvSpPr>
      <dsp:spPr>
        <a:xfrm>
          <a:off x="548844" y="0"/>
          <a:ext cx="6220232"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3D8641-A878-41DA-87FD-A363638485F4}">
      <dsp:nvSpPr>
        <dsp:cNvPr id="0" name=""/>
        <dsp:cNvSpPr/>
      </dsp:nvSpPr>
      <dsp:spPr>
        <a:xfrm>
          <a:off x="679" y="1219199"/>
          <a:ext cx="1534690"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uk-UA" sz="2200" kern="1200" dirty="0"/>
            <a:t>Потреба</a:t>
          </a:r>
        </a:p>
        <a:p>
          <a:pPr marL="0" lvl="0" indent="0" algn="ctr" defTabSz="977900">
            <a:lnSpc>
              <a:spcPct val="90000"/>
            </a:lnSpc>
            <a:spcBef>
              <a:spcPct val="0"/>
            </a:spcBef>
            <a:spcAft>
              <a:spcPct val="35000"/>
            </a:spcAft>
            <a:buNone/>
          </a:pPr>
          <a:r>
            <a:rPr lang="uk-UA" sz="1400" kern="1200" dirty="0"/>
            <a:t>(нестача чого-небудь)</a:t>
          </a:r>
          <a:endParaRPr lang="ru-UA" sz="1400" kern="1200" dirty="0"/>
        </a:p>
      </dsp:txBody>
      <dsp:txXfrm>
        <a:off x="75596" y="1294116"/>
        <a:ext cx="1384856" cy="1475766"/>
      </dsp:txXfrm>
    </dsp:sp>
    <dsp:sp modelId="{58337826-F762-4652-9E2B-EBCA115159F3}">
      <dsp:nvSpPr>
        <dsp:cNvPr id="0" name=""/>
        <dsp:cNvSpPr/>
      </dsp:nvSpPr>
      <dsp:spPr>
        <a:xfrm>
          <a:off x="1612104" y="1219199"/>
          <a:ext cx="1534690" cy="1625600"/>
        </a:xfrm>
        <a:prstGeom prst="roundRect">
          <a:avLst/>
        </a:prstGeom>
        <a:solidFill>
          <a:schemeClr val="accent2">
            <a:hueOff val="-5590080"/>
            <a:satOff val="1666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uk-UA" sz="1700" kern="1200" dirty="0"/>
            <a:t>Спонукання чи мотиви</a:t>
          </a:r>
          <a:endParaRPr lang="ru-UA" sz="1700" kern="1200" dirty="0"/>
        </a:p>
      </dsp:txBody>
      <dsp:txXfrm>
        <a:off x="1687021" y="1294116"/>
        <a:ext cx="1384856" cy="1475766"/>
      </dsp:txXfrm>
    </dsp:sp>
    <dsp:sp modelId="{2AE79246-14B2-4733-B349-63282EAAAD8F}">
      <dsp:nvSpPr>
        <dsp:cNvPr id="0" name=""/>
        <dsp:cNvSpPr/>
      </dsp:nvSpPr>
      <dsp:spPr>
        <a:xfrm>
          <a:off x="3223530" y="1219199"/>
          <a:ext cx="2482285" cy="1625600"/>
        </a:xfrm>
        <a:prstGeom prst="roundRect">
          <a:avLst/>
        </a:prstGeom>
        <a:solidFill>
          <a:schemeClr val="accent2">
            <a:hueOff val="-11180160"/>
            <a:satOff val="33334"/>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uk-UA" sz="2300" kern="1200" dirty="0"/>
            <a:t>Поведінка</a:t>
          </a:r>
        </a:p>
        <a:p>
          <a:pPr marL="0" lvl="0" indent="0" algn="ctr" defTabSz="1022350">
            <a:lnSpc>
              <a:spcPct val="90000"/>
            </a:lnSpc>
            <a:spcBef>
              <a:spcPct val="0"/>
            </a:spcBef>
            <a:spcAft>
              <a:spcPct val="35000"/>
            </a:spcAft>
            <a:buNone/>
          </a:pPr>
          <a:r>
            <a:rPr lang="uk-UA" sz="1400" kern="1200" dirty="0">
              <a:solidFill>
                <a:srgbClr val="FFFFFF"/>
              </a:solidFill>
              <a:latin typeface="Arial"/>
              <a:ea typeface="+mn-ea"/>
              <a:cs typeface="+mn-cs"/>
            </a:rPr>
            <a:t>(дії)</a:t>
          </a:r>
          <a:endParaRPr lang="ru-UA" sz="1400" kern="1200" dirty="0">
            <a:solidFill>
              <a:srgbClr val="FFFFFF"/>
            </a:solidFill>
            <a:latin typeface="Arial"/>
            <a:ea typeface="+mn-ea"/>
            <a:cs typeface="+mn-cs"/>
          </a:endParaRPr>
        </a:p>
      </dsp:txBody>
      <dsp:txXfrm>
        <a:off x="3302885" y="1298554"/>
        <a:ext cx="2323575" cy="1466890"/>
      </dsp:txXfrm>
    </dsp:sp>
    <dsp:sp modelId="{7069729B-1B56-4393-A41E-49000A28E754}">
      <dsp:nvSpPr>
        <dsp:cNvPr id="0" name=""/>
        <dsp:cNvSpPr/>
      </dsp:nvSpPr>
      <dsp:spPr>
        <a:xfrm>
          <a:off x="5782550" y="1219199"/>
          <a:ext cx="1534690" cy="1625600"/>
        </a:xfrm>
        <a:prstGeom prst="roundRect">
          <a:avLst/>
        </a:prstGeom>
        <a:solidFill>
          <a:schemeClr val="accent2">
            <a:hueOff val="-16770240"/>
            <a:satOff val="50001"/>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uk-UA" sz="2300" kern="1200" dirty="0">
              <a:solidFill>
                <a:srgbClr val="FFFFFF"/>
              </a:solidFill>
              <a:latin typeface="Arial"/>
              <a:ea typeface="+mn-ea"/>
              <a:cs typeface="+mn-cs"/>
            </a:rPr>
            <a:t>Цілі</a:t>
          </a:r>
          <a:endParaRPr lang="ru-UA" sz="2300" kern="1200" dirty="0">
            <a:solidFill>
              <a:srgbClr val="FFFFFF"/>
            </a:solidFill>
            <a:latin typeface="Arial"/>
            <a:ea typeface="+mn-ea"/>
            <a:cs typeface="+mn-cs"/>
          </a:endParaRPr>
        </a:p>
      </dsp:txBody>
      <dsp:txXfrm>
        <a:off x="5857467" y="1294116"/>
        <a:ext cx="1384856" cy="147576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 name="Google Shape;4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f549bca829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f549bca829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106a942e65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106a942e65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e9f3193e8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e9f3193e8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1106a942e65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1106a942e65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1106a942e65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1106a942e65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g1106a942e65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8" name="Google Shape;898;g1106a942e65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1106a942e65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1106a942e65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1"/>
        <p:cNvGrpSpPr/>
        <p:nvPr/>
      </p:nvGrpSpPr>
      <p:grpSpPr>
        <a:xfrm>
          <a:off x="0" y="0"/>
          <a:ext cx="0" cy="0"/>
          <a:chOff x="0" y="0"/>
          <a:chExt cx="0" cy="0"/>
        </a:xfrm>
      </p:grpSpPr>
      <p:sp>
        <p:nvSpPr>
          <p:cNvPr id="1382" name="Google Shape;1382;g1106a942e65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3" name="Google Shape;1383;g1106a942e65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9"/>
        <p:cNvGrpSpPr/>
        <p:nvPr/>
      </p:nvGrpSpPr>
      <p:grpSpPr>
        <a:xfrm>
          <a:off x="0" y="0"/>
          <a:ext cx="0" cy="0"/>
          <a:chOff x="0" y="0"/>
          <a:chExt cx="0" cy="0"/>
        </a:xfrm>
      </p:grpSpPr>
      <p:sp>
        <p:nvSpPr>
          <p:cNvPr id="1720" name="Google Shape;1720;g1106a942e65_0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1" name="Google Shape;1721;g1106a942e65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1106a942e65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 name="Google Shape;512;g1106a942e65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1106a942e65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0" name="Google Shape;700;g1106a942e65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6"/>
        <p:cNvGrpSpPr/>
        <p:nvPr/>
      </p:nvGrpSpPr>
      <p:grpSpPr>
        <a:xfrm>
          <a:off x="0" y="0"/>
          <a:ext cx="0" cy="0"/>
          <a:chOff x="0" y="0"/>
          <a:chExt cx="0" cy="0"/>
        </a:xfrm>
      </p:grpSpPr>
      <p:sp>
        <p:nvSpPr>
          <p:cNvPr id="1007" name="Google Shape;1007;g1106a942e65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8" name="Google Shape;1008;g1106a942e65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6"/>
        <p:cNvGrpSpPr/>
        <p:nvPr/>
      </p:nvGrpSpPr>
      <p:grpSpPr>
        <a:xfrm>
          <a:off x="0" y="0"/>
          <a:ext cx="0" cy="0"/>
          <a:chOff x="0" y="0"/>
          <a:chExt cx="0" cy="0"/>
        </a:xfrm>
      </p:grpSpPr>
      <p:sp>
        <p:nvSpPr>
          <p:cNvPr id="1007" name="Google Shape;1007;g1106a942e65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8" name="Google Shape;1008;g1106a942e65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833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subTitle" idx="1"/>
          </p:nvPr>
        </p:nvSpPr>
        <p:spPr>
          <a:xfrm rot="-549">
            <a:off x="457200" y="3550625"/>
            <a:ext cx="3755400" cy="426300"/>
          </a:xfrm>
          <a:prstGeom prst="rect">
            <a:avLst/>
          </a:prstGeom>
          <a:noFill/>
          <a:ln>
            <a:noFill/>
          </a:ln>
        </p:spPr>
        <p:txBody>
          <a:bodyPr spcFirstLastPara="1" wrap="square" lIns="91425" tIns="91425" rIns="91425" bIns="91425" anchor="t" anchorCtr="0">
            <a:noAutofit/>
          </a:bodyPr>
          <a:lstStyle>
            <a:lvl1pPr lvl="0">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0" name="Google Shape;10;p2"/>
          <p:cNvSpPr txBox="1">
            <a:spLocks noGrp="1"/>
          </p:cNvSpPr>
          <p:nvPr>
            <p:ph type="ctrTitle"/>
          </p:nvPr>
        </p:nvSpPr>
        <p:spPr>
          <a:xfrm>
            <a:off x="457200" y="1166275"/>
            <a:ext cx="3755400" cy="2468400"/>
          </a:xfrm>
          <a:prstGeom prst="rect">
            <a:avLst/>
          </a:prstGeom>
        </p:spPr>
        <p:txBody>
          <a:bodyPr spcFirstLastPara="1" wrap="square" lIns="91425" tIns="91425" rIns="91425" bIns="91425" anchor="ctr" anchorCtr="0">
            <a:noAutofit/>
          </a:bodyPr>
          <a:lstStyle>
            <a:lvl1pPr lvl="0" algn="l" rtl="0">
              <a:spcBef>
                <a:spcPts val="0"/>
              </a:spcBef>
              <a:spcAft>
                <a:spcPts val="0"/>
              </a:spcAft>
              <a:buClr>
                <a:srgbClr val="191919"/>
              </a:buClr>
              <a:buSzPts val="5200"/>
              <a:buNone/>
              <a:defRPr sz="5000" b="0">
                <a:solidFill>
                  <a:srgbClr val="191919"/>
                </a:solidFill>
                <a:latin typeface="Fira Sans Condensed SemiBold"/>
                <a:ea typeface="Fira Sans Condensed SemiBold"/>
                <a:cs typeface="Fira Sans Condensed SemiBold"/>
                <a:sym typeface="Fira Sans Condensed SemiBold"/>
              </a:defRPr>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2391900" y="2412425"/>
            <a:ext cx="43602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3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3" name="Google Shape;13;p3"/>
          <p:cNvSpPr txBox="1">
            <a:spLocks noGrp="1"/>
          </p:cNvSpPr>
          <p:nvPr>
            <p:ph type="title" idx="2" hasCustomPrompt="1"/>
          </p:nvPr>
        </p:nvSpPr>
        <p:spPr>
          <a:xfrm>
            <a:off x="3796851" y="1053785"/>
            <a:ext cx="1550100" cy="12237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6000"/>
              <a:buNone/>
              <a:defRPr sz="7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4" name="Google Shape;14;p3"/>
          <p:cNvSpPr txBox="1">
            <a:spLocks noGrp="1"/>
          </p:cNvSpPr>
          <p:nvPr>
            <p:ph type="subTitle" idx="1"/>
          </p:nvPr>
        </p:nvSpPr>
        <p:spPr>
          <a:xfrm rot="462">
            <a:off x="3455476" y="3455300"/>
            <a:ext cx="2233200" cy="630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457200" y="411475"/>
            <a:ext cx="8238900" cy="5643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17" name="Google Shape;17;p4"/>
          <p:cNvSpPr txBox="1">
            <a:spLocks noGrp="1"/>
          </p:cNvSpPr>
          <p:nvPr>
            <p:ph type="body" idx="1"/>
          </p:nvPr>
        </p:nvSpPr>
        <p:spPr>
          <a:xfrm>
            <a:off x="457200" y="1080275"/>
            <a:ext cx="8238900" cy="365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accent3"/>
              </a:buClr>
              <a:buSzPts val="1400"/>
              <a:buChar char="●"/>
              <a:defRPr sz="1050">
                <a:solidFill>
                  <a:srgbClr val="434343"/>
                </a:solidFill>
              </a:defRPr>
            </a:lvl1pPr>
            <a:lvl2pPr marL="914400" lvl="1" indent="-304800" rtl="0">
              <a:lnSpc>
                <a:spcPct val="115000"/>
              </a:lnSpc>
              <a:spcBef>
                <a:spcPts val="0"/>
              </a:spcBef>
              <a:spcAft>
                <a:spcPts val="0"/>
              </a:spcAft>
              <a:buClr>
                <a:srgbClr val="434343"/>
              </a:buClr>
              <a:buSzPts val="1200"/>
              <a:buChar char="○"/>
              <a:defRPr>
                <a:solidFill>
                  <a:srgbClr val="434343"/>
                </a:solidFill>
              </a:defRPr>
            </a:lvl2pPr>
            <a:lvl3pPr marL="1371600" lvl="2" indent="-304800" rtl="0">
              <a:lnSpc>
                <a:spcPct val="115000"/>
              </a:lnSpc>
              <a:spcBef>
                <a:spcPts val="1600"/>
              </a:spcBef>
              <a:spcAft>
                <a:spcPts val="0"/>
              </a:spcAft>
              <a:buClr>
                <a:srgbClr val="434343"/>
              </a:buClr>
              <a:buSzPts val="1200"/>
              <a:buChar char="■"/>
              <a:defRPr>
                <a:solidFill>
                  <a:srgbClr val="434343"/>
                </a:solidFill>
              </a:defRPr>
            </a:lvl3pPr>
            <a:lvl4pPr marL="1828800" lvl="3" indent="-304800" rtl="0">
              <a:lnSpc>
                <a:spcPct val="115000"/>
              </a:lnSpc>
              <a:spcBef>
                <a:spcPts val="1600"/>
              </a:spcBef>
              <a:spcAft>
                <a:spcPts val="0"/>
              </a:spcAft>
              <a:buClr>
                <a:srgbClr val="434343"/>
              </a:buClr>
              <a:buSzPts val="1200"/>
              <a:buChar char="●"/>
              <a:defRPr>
                <a:solidFill>
                  <a:srgbClr val="434343"/>
                </a:solidFill>
              </a:defRPr>
            </a:lvl4pPr>
            <a:lvl5pPr marL="2286000" lvl="4" indent="-304800" rtl="0">
              <a:lnSpc>
                <a:spcPct val="115000"/>
              </a:lnSpc>
              <a:spcBef>
                <a:spcPts val="1600"/>
              </a:spcBef>
              <a:spcAft>
                <a:spcPts val="0"/>
              </a:spcAft>
              <a:buClr>
                <a:srgbClr val="434343"/>
              </a:buClr>
              <a:buSzPts val="1200"/>
              <a:buChar char="○"/>
              <a:defRPr>
                <a:solidFill>
                  <a:srgbClr val="434343"/>
                </a:solidFill>
              </a:defRPr>
            </a:lvl5pPr>
            <a:lvl6pPr marL="2743200" lvl="5" indent="-304800" rtl="0">
              <a:lnSpc>
                <a:spcPct val="115000"/>
              </a:lnSpc>
              <a:spcBef>
                <a:spcPts val="1600"/>
              </a:spcBef>
              <a:spcAft>
                <a:spcPts val="0"/>
              </a:spcAft>
              <a:buClr>
                <a:srgbClr val="434343"/>
              </a:buClr>
              <a:buSzPts val="1200"/>
              <a:buChar char="■"/>
              <a:defRPr>
                <a:solidFill>
                  <a:srgbClr val="434343"/>
                </a:solidFill>
              </a:defRPr>
            </a:lvl6pPr>
            <a:lvl7pPr marL="3200400" lvl="6" indent="-304800" rtl="0">
              <a:lnSpc>
                <a:spcPct val="115000"/>
              </a:lnSpc>
              <a:spcBef>
                <a:spcPts val="1600"/>
              </a:spcBef>
              <a:spcAft>
                <a:spcPts val="0"/>
              </a:spcAft>
              <a:buClr>
                <a:srgbClr val="434343"/>
              </a:buClr>
              <a:buSzPts val="1200"/>
              <a:buChar char="●"/>
              <a:defRPr>
                <a:solidFill>
                  <a:srgbClr val="434343"/>
                </a:solidFill>
              </a:defRPr>
            </a:lvl7pPr>
            <a:lvl8pPr marL="3657600" lvl="7" indent="-304800" rtl="0">
              <a:lnSpc>
                <a:spcPct val="115000"/>
              </a:lnSpc>
              <a:spcBef>
                <a:spcPts val="1600"/>
              </a:spcBef>
              <a:spcAft>
                <a:spcPts val="0"/>
              </a:spcAft>
              <a:buClr>
                <a:srgbClr val="434343"/>
              </a:buClr>
              <a:buSzPts val="1200"/>
              <a:buChar char="○"/>
              <a:defRPr>
                <a:solidFill>
                  <a:srgbClr val="434343"/>
                </a:solidFill>
              </a:defRPr>
            </a:lvl8pPr>
            <a:lvl9pPr marL="4114800" lvl="8" indent="-304800" rtl="0">
              <a:lnSpc>
                <a:spcPct val="115000"/>
              </a:lnSpc>
              <a:spcBef>
                <a:spcPts val="1600"/>
              </a:spcBef>
              <a:spcAft>
                <a:spcPts val="1600"/>
              </a:spcAft>
              <a:buClr>
                <a:srgbClr val="434343"/>
              </a:buClr>
              <a:buSzPts val="1200"/>
              <a:buChar char="■"/>
              <a:defRPr>
                <a:solidFill>
                  <a:srgbClr val="434343"/>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8"/>
        <p:cNvGrpSpPr/>
        <p:nvPr/>
      </p:nvGrpSpPr>
      <p:grpSpPr>
        <a:xfrm>
          <a:off x="0" y="0"/>
          <a:ext cx="0" cy="0"/>
          <a:chOff x="0" y="0"/>
          <a:chExt cx="0" cy="0"/>
        </a:xfrm>
      </p:grpSpPr>
      <p:sp>
        <p:nvSpPr>
          <p:cNvPr id="19" name="Google Shape;19;p5"/>
          <p:cNvSpPr txBox="1">
            <a:spLocks noGrp="1"/>
          </p:cNvSpPr>
          <p:nvPr>
            <p:ph type="subTitle" idx="1"/>
          </p:nvPr>
        </p:nvSpPr>
        <p:spPr>
          <a:xfrm>
            <a:off x="1290775" y="2988700"/>
            <a:ext cx="2907600" cy="564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1pPr>
            <a:lvl2pPr lvl="1" algn="ctr">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2pPr>
            <a:lvl3pPr lvl="2" algn="ctr">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3pPr>
            <a:lvl4pPr lvl="3" algn="ctr">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4pPr>
            <a:lvl5pPr lvl="4" algn="ctr">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5pPr>
            <a:lvl6pPr lvl="5" algn="ctr">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6pPr>
            <a:lvl7pPr lvl="6" algn="ctr">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7pPr>
            <a:lvl8pPr lvl="7" algn="ctr">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8pPr>
            <a:lvl9pPr lvl="8" algn="ctr">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9pPr>
          </a:lstStyle>
          <a:p>
            <a:endParaRPr/>
          </a:p>
        </p:txBody>
      </p:sp>
      <p:sp>
        <p:nvSpPr>
          <p:cNvPr id="20" name="Google Shape;20;p5"/>
          <p:cNvSpPr txBox="1">
            <a:spLocks noGrp="1"/>
          </p:cNvSpPr>
          <p:nvPr>
            <p:ph type="subTitle" idx="2"/>
          </p:nvPr>
        </p:nvSpPr>
        <p:spPr>
          <a:xfrm>
            <a:off x="4945650" y="2988700"/>
            <a:ext cx="2907600" cy="5643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1pPr>
            <a:lvl2pPr lvl="1" algn="ctr" rtl="0">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2pPr>
            <a:lvl3pPr lvl="2" algn="ctr" rtl="0">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3pPr>
            <a:lvl4pPr lvl="3" algn="ctr" rtl="0">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4pPr>
            <a:lvl5pPr lvl="4" algn="ctr" rtl="0">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5pPr>
            <a:lvl6pPr lvl="5" algn="ctr" rtl="0">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6pPr>
            <a:lvl7pPr lvl="6" algn="ctr" rtl="0">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7pPr>
            <a:lvl8pPr lvl="7" algn="ctr" rtl="0">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8pPr>
            <a:lvl9pPr lvl="8" algn="ctr" rtl="0">
              <a:lnSpc>
                <a:spcPct val="100000"/>
              </a:lnSpc>
              <a:spcBef>
                <a:spcPts val="0"/>
              </a:spcBef>
              <a:spcAft>
                <a:spcPts val="0"/>
              </a:spcAft>
              <a:buSzPts val="2000"/>
              <a:buFont typeface="Fira Sans Condensed"/>
              <a:buNone/>
              <a:defRPr sz="2000" b="1">
                <a:latin typeface="Fira Sans Condensed"/>
                <a:ea typeface="Fira Sans Condensed"/>
                <a:cs typeface="Fira Sans Condensed"/>
                <a:sym typeface="Fira Sans Condensed"/>
              </a:defRPr>
            </a:lvl9pPr>
          </a:lstStyle>
          <a:p>
            <a:endParaRPr/>
          </a:p>
        </p:txBody>
      </p:sp>
      <p:sp>
        <p:nvSpPr>
          <p:cNvPr id="21" name="Google Shape;21;p5"/>
          <p:cNvSpPr txBox="1">
            <a:spLocks noGrp="1"/>
          </p:cNvSpPr>
          <p:nvPr>
            <p:ph type="subTitle" idx="3"/>
          </p:nvPr>
        </p:nvSpPr>
        <p:spPr>
          <a:xfrm>
            <a:off x="1290763" y="3609025"/>
            <a:ext cx="29076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2" name="Google Shape;22;p5"/>
          <p:cNvSpPr txBox="1">
            <a:spLocks noGrp="1"/>
          </p:cNvSpPr>
          <p:nvPr>
            <p:ph type="subTitle" idx="4"/>
          </p:nvPr>
        </p:nvSpPr>
        <p:spPr>
          <a:xfrm>
            <a:off x="4945638" y="3609025"/>
            <a:ext cx="29076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3" name="Google Shape;23;p5"/>
          <p:cNvSpPr txBox="1">
            <a:spLocks noGrp="1"/>
          </p:cNvSpPr>
          <p:nvPr>
            <p:ph type="title"/>
          </p:nvPr>
        </p:nvSpPr>
        <p:spPr>
          <a:xfrm>
            <a:off x="457200" y="411475"/>
            <a:ext cx="8238900" cy="5643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457200" y="411475"/>
            <a:ext cx="8238900" cy="5643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a:off x="457200" y="411475"/>
            <a:ext cx="8238900" cy="5643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28" name="Google Shape;28;p7"/>
          <p:cNvSpPr txBox="1">
            <a:spLocks noGrp="1"/>
          </p:cNvSpPr>
          <p:nvPr>
            <p:ph type="subTitle" idx="1"/>
          </p:nvPr>
        </p:nvSpPr>
        <p:spPr>
          <a:xfrm rot="-355">
            <a:off x="1324085" y="2499407"/>
            <a:ext cx="2907600" cy="10704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1789200" y="919200"/>
            <a:ext cx="5565600" cy="13629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96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1"/>
        <p:cNvGrpSpPr/>
        <p:nvPr/>
      </p:nvGrpSpPr>
      <p:grpSpPr>
        <a:xfrm>
          <a:off x="0" y="0"/>
          <a:ext cx="0" cy="0"/>
          <a:chOff x="0" y="0"/>
          <a:chExt cx="0" cy="0"/>
        </a:xfrm>
      </p:grpSpPr>
      <p:sp>
        <p:nvSpPr>
          <p:cNvPr id="32" name="Google Shape;32;p9"/>
          <p:cNvSpPr txBox="1">
            <a:spLocks noGrp="1"/>
          </p:cNvSpPr>
          <p:nvPr>
            <p:ph type="title"/>
          </p:nvPr>
        </p:nvSpPr>
        <p:spPr>
          <a:xfrm>
            <a:off x="1131850" y="1294750"/>
            <a:ext cx="4162800" cy="1169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3" name="Google Shape;33;p9"/>
          <p:cNvSpPr txBox="1">
            <a:spLocks noGrp="1"/>
          </p:cNvSpPr>
          <p:nvPr>
            <p:ph type="subTitle" idx="1"/>
          </p:nvPr>
        </p:nvSpPr>
        <p:spPr>
          <a:xfrm>
            <a:off x="1442600" y="2589925"/>
            <a:ext cx="3541200" cy="125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noFill/>
        <a:effectLst/>
      </p:bgPr>
    </p:bg>
    <p:spTree>
      <p:nvGrpSpPr>
        <p:cNvPr id="1" name="Shape 34"/>
        <p:cNvGrpSpPr/>
        <p:nvPr/>
      </p:nvGrpSpPr>
      <p:grpSpPr>
        <a:xfrm>
          <a:off x="0" y="0"/>
          <a:ext cx="0" cy="0"/>
          <a:chOff x="0" y="0"/>
          <a:chExt cx="0" cy="0"/>
        </a:xfrm>
      </p:grpSpPr>
      <p:sp>
        <p:nvSpPr>
          <p:cNvPr id="35" name="Google Shape;35;p10"/>
          <p:cNvSpPr txBox="1">
            <a:spLocks noGrp="1"/>
          </p:cNvSpPr>
          <p:nvPr>
            <p:ph type="title"/>
          </p:nvPr>
        </p:nvSpPr>
        <p:spPr>
          <a:xfrm>
            <a:off x="2547150" y="1653250"/>
            <a:ext cx="4049700" cy="840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SzPts val="3100"/>
              <a:buNone/>
              <a:defRPr sz="3700"/>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6"/>
        <p:cNvGrpSpPr/>
        <p:nvPr/>
      </p:nvGrpSpPr>
      <p:grpSpPr>
        <a:xfrm>
          <a:off x="0" y="0"/>
          <a:ext cx="0" cy="0"/>
          <a:chOff x="0" y="0"/>
          <a:chExt cx="0" cy="0"/>
        </a:xfrm>
      </p:grpSpPr>
      <p:sp>
        <p:nvSpPr>
          <p:cNvPr id="37" name="Google Shape;37;p11"/>
          <p:cNvSpPr txBox="1">
            <a:spLocks noGrp="1"/>
          </p:cNvSpPr>
          <p:nvPr>
            <p:ph type="title" hasCustomPrompt="1"/>
          </p:nvPr>
        </p:nvSpPr>
        <p:spPr>
          <a:xfrm rot="350">
            <a:off x="1625221" y="1694478"/>
            <a:ext cx="5893500" cy="15111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8" name="Google Shape;38;p11"/>
          <p:cNvSpPr txBox="1">
            <a:spLocks noGrp="1"/>
          </p:cNvSpPr>
          <p:nvPr>
            <p:ph type="subTitle" idx="1"/>
          </p:nvPr>
        </p:nvSpPr>
        <p:spPr>
          <a:xfrm>
            <a:off x="2458275" y="3176113"/>
            <a:ext cx="4227300" cy="4404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3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D1A6B7-D67D-4BF7-910B-8A7B27BCD906}"/>
              </a:ext>
            </a:extLst>
          </p:cNvPr>
          <p:cNvSpPr>
            <a:spLocks noGrp="1"/>
          </p:cNvSpPr>
          <p:nvPr>
            <p:ph type="dt" sz="half" idx="10"/>
          </p:nvPr>
        </p:nvSpPr>
        <p:spPr/>
        <p:txBody>
          <a:bodyPr/>
          <a:lstStyle/>
          <a:p>
            <a:fld id="{8CB9F6F7-846C-4651-8345-1DB262EE86A9}" type="datetimeFigureOut">
              <a:rPr lang="en-US" smtClean="0"/>
              <a:t>10/11/2024</a:t>
            </a:fld>
            <a:endParaRPr lang="en-US"/>
          </a:p>
        </p:txBody>
      </p:sp>
      <p:sp>
        <p:nvSpPr>
          <p:cNvPr id="3" name="Footer Placeholder 2">
            <a:extLst>
              <a:ext uri="{FF2B5EF4-FFF2-40B4-BE49-F238E27FC236}">
                <a16:creationId xmlns:a16="http://schemas.microsoft.com/office/drawing/2014/main" id="{3EA9167C-F87F-4A22-BA8E-CEFA6A56F3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7DCA94-730A-40C4-8EFE-6D6D6EA9E110}"/>
              </a:ext>
            </a:extLst>
          </p:cNvPr>
          <p:cNvSpPr>
            <a:spLocks noGrp="1"/>
          </p:cNvSpPr>
          <p:nvPr>
            <p:ph type="sldNum" sz="quarter" idx="12"/>
          </p:nvPr>
        </p:nvSpPr>
        <p:spPr/>
        <p:txBody>
          <a:bodyPr/>
          <a:lstStyle/>
          <a:p>
            <a:fld id="{B1544638-E911-427E-91BD-44209A898ADB}" type="slidenum">
              <a:rPr lang="en-US" smtClean="0"/>
              <a:t>‹#›</a:t>
            </a:fld>
            <a:endParaRPr lang="en-US"/>
          </a:p>
        </p:txBody>
      </p:sp>
      <p:sp>
        <p:nvSpPr>
          <p:cNvPr id="6" name="Picture Placeholder 5">
            <a:extLst>
              <a:ext uri="{FF2B5EF4-FFF2-40B4-BE49-F238E27FC236}">
                <a16:creationId xmlns:a16="http://schemas.microsoft.com/office/drawing/2014/main" id="{E653147F-DE6D-4FE5-8E01-1A0D8D6F0418}"/>
              </a:ext>
            </a:extLst>
          </p:cNvPr>
          <p:cNvSpPr>
            <a:spLocks noGrp="1"/>
          </p:cNvSpPr>
          <p:nvPr>
            <p:ph type="pic" sz="quarter" idx="13"/>
          </p:nvPr>
        </p:nvSpPr>
        <p:spPr>
          <a:xfrm>
            <a:off x="0" y="0"/>
            <a:ext cx="9144000" cy="5143500"/>
          </a:xfrm>
        </p:spPr>
        <p:txBody>
          <a:bodyPr/>
          <a:lstStyle/>
          <a:p>
            <a:endParaRPr lang="en-US"/>
          </a:p>
        </p:txBody>
      </p:sp>
    </p:spTree>
    <p:extLst>
      <p:ext uri="{BB962C8B-B14F-4D97-AF65-F5344CB8AC3E}">
        <p14:creationId xmlns:p14="http://schemas.microsoft.com/office/powerpoint/2010/main" val="3200906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457200" y="1080275"/>
            <a:ext cx="8238900" cy="365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1pPr>
            <a:lvl2pPr marL="914400" lvl="1" indent="-304800">
              <a:lnSpc>
                <a:spcPct val="100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2pPr>
            <a:lvl3pPr marL="1371600" lvl="2" indent="-304800">
              <a:lnSpc>
                <a:spcPct val="100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3pPr>
            <a:lvl4pPr marL="1828800" lvl="3" indent="-304800">
              <a:lnSpc>
                <a:spcPct val="100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4pPr>
            <a:lvl5pPr marL="2286000" lvl="4" indent="-304800">
              <a:lnSpc>
                <a:spcPct val="100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5pPr>
            <a:lvl6pPr marL="2743200" lvl="5" indent="-304800">
              <a:lnSpc>
                <a:spcPct val="100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6pPr>
            <a:lvl7pPr marL="3200400" lvl="6" indent="-304800">
              <a:lnSpc>
                <a:spcPct val="100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7pPr>
            <a:lvl8pPr marL="3657600" lvl="7" indent="-304800">
              <a:lnSpc>
                <a:spcPct val="100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8pPr>
            <a:lvl9pPr marL="4114800" lvl="8" indent="-304800">
              <a:lnSpc>
                <a:spcPct val="100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9pPr>
          </a:lstStyle>
          <a:p>
            <a:endParaRPr/>
          </a:p>
        </p:txBody>
      </p:sp>
      <p:sp>
        <p:nvSpPr>
          <p:cNvPr id="7" name="Google Shape;7;p1"/>
          <p:cNvSpPr txBox="1">
            <a:spLocks noGrp="1"/>
          </p:cNvSpPr>
          <p:nvPr>
            <p:ph type="title"/>
          </p:nvPr>
        </p:nvSpPr>
        <p:spPr>
          <a:xfrm>
            <a:off x="457200" y="411475"/>
            <a:ext cx="8238900" cy="564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100"/>
              <a:buFont typeface="Fira Sans Condensed"/>
              <a:buNone/>
              <a:defRPr sz="3100" b="1">
                <a:solidFill>
                  <a:schemeClr val="dk1"/>
                </a:solidFill>
                <a:latin typeface="Fira Sans Condensed"/>
                <a:ea typeface="Fira Sans Condensed"/>
                <a:cs typeface="Fira Sans Condensed"/>
                <a:sym typeface="Fira Sans Condensed"/>
              </a:defRPr>
            </a:lvl1pPr>
            <a:lvl2pPr lvl="1" algn="ctr" rtl="0">
              <a:spcBef>
                <a:spcPts val="0"/>
              </a:spcBef>
              <a:spcAft>
                <a:spcPts val="0"/>
              </a:spcAft>
              <a:buClr>
                <a:schemeClr val="dk1"/>
              </a:buClr>
              <a:buSzPts val="3100"/>
              <a:buFont typeface="Fira Sans Condensed"/>
              <a:buNone/>
              <a:defRPr sz="3100" b="1">
                <a:solidFill>
                  <a:schemeClr val="dk1"/>
                </a:solidFill>
                <a:latin typeface="Fira Sans Condensed"/>
                <a:ea typeface="Fira Sans Condensed"/>
                <a:cs typeface="Fira Sans Condensed"/>
                <a:sym typeface="Fira Sans Condensed"/>
              </a:defRPr>
            </a:lvl2pPr>
            <a:lvl3pPr lvl="2" algn="ctr" rtl="0">
              <a:spcBef>
                <a:spcPts val="0"/>
              </a:spcBef>
              <a:spcAft>
                <a:spcPts val="0"/>
              </a:spcAft>
              <a:buClr>
                <a:schemeClr val="dk1"/>
              </a:buClr>
              <a:buSzPts val="3100"/>
              <a:buFont typeface="Fira Sans Condensed"/>
              <a:buNone/>
              <a:defRPr sz="3100" b="1">
                <a:solidFill>
                  <a:schemeClr val="dk1"/>
                </a:solidFill>
                <a:latin typeface="Fira Sans Condensed"/>
                <a:ea typeface="Fira Sans Condensed"/>
                <a:cs typeface="Fira Sans Condensed"/>
                <a:sym typeface="Fira Sans Condensed"/>
              </a:defRPr>
            </a:lvl3pPr>
            <a:lvl4pPr lvl="3" algn="ctr" rtl="0">
              <a:spcBef>
                <a:spcPts val="0"/>
              </a:spcBef>
              <a:spcAft>
                <a:spcPts val="0"/>
              </a:spcAft>
              <a:buClr>
                <a:schemeClr val="dk1"/>
              </a:buClr>
              <a:buSzPts val="3100"/>
              <a:buFont typeface="Fira Sans Condensed"/>
              <a:buNone/>
              <a:defRPr sz="3100" b="1">
                <a:solidFill>
                  <a:schemeClr val="dk1"/>
                </a:solidFill>
                <a:latin typeface="Fira Sans Condensed"/>
                <a:ea typeface="Fira Sans Condensed"/>
                <a:cs typeface="Fira Sans Condensed"/>
                <a:sym typeface="Fira Sans Condensed"/>
              </a:defRPr>
            </a:lvl4pPr>
            <a:lvl5pPr lvl="4" algn="ctr" rtl="0">
              <a:spcBef>
                <a:spcPts val="0"/>
              </a:spcBef>
              <a:spcAft>
                <a:spcPts val="0"/>
              </a:spcAft>
              <a:buClr>
                <a:schemeClr val="dk1"/>
              </a:buClr>
              <a:buSzPts val="3100"/>
              <a:buFont typeface="Fira Sans Condensed"/>
              <a:buNone/>
              <a:defRPr sz="3100" b="1">
                <a:solidFill>
                  <a:schemeClr val="dk1"/>
                </a:solidFill>
                <a:latin typeface="Fira Sans Condensed"/>
                <a:ea typeface="Fira Sans Condensed"/>
                <a:cs typeface="Fira Sans Condensed"/>
                <a:sym typeface="Fira Sans Condensed"/>
              </a:defRPr>
            </a:lvl5pPr>
            <a:lvl6pPr lvl="5" algn="ctr" rtl="0">
              <a:spcBef>
                <a:spcPts val="0"/>
              </a:spcBef>
              <a:spcAft>
                <a:spcPts val="0"/>
              </a:spcAft>
              <a:buClr>
                <a:schemeClr val="dk1"/>
              </a:buClr>
              <a:buSzPts val="3100"/>
              <a:buFont typeface="Fira Sans Condensed"/>
              <a:buNone/>
              <a:defRPr sz="3100" b="1">
                <a:solidFill>
                  <a:schemeClr val="dk1"/>
                </a:solidFill>
                <a:latin typeface="Fira Sans Condensed"/>
                <a:ea typeface="Fira Sans Condensed"/>
                <a:cs typeface="Fira Sans Condensed"/>
                <a:sym typeface="Fira Sans Condensed"/>
              </a:defRPr>
            </a:lvl6pPr>
            <a:lvl7pPr lvl="6" algn="ctr" rtl="0">
              <a:spcBef>
                <a:spcPts val="0"/>
              </a:spcBef>
              <a:spcAft>
                <a:spcPts val="0"/>
              </a:spcAft>
              <a:buClr>
                <a:schemeClr val="dk1"/>
              </a:buClr>
              <a:buSzPts val="3100"/>
              <a:buFont typeface="Fira Sans Condensed"/>
              <a:buNone/>
              <a:defRPr sz="3100" b="1">
                <a:solidFill>
                  <a:schemeClr val="dk1"/>
                </a:solidFill>
                <a:latin typeface="Fira Sans Condensed"/>
                <a:ea typeface="Fira Sans Condensed"/>
                <a:cs typeface="Fira Sans Condensed"/>
                <a:sym typeface="Fira Sans Condensed"/>
              </a:defRPr>
            </a:lvl7pPr>
            <a:lvl8pPr lvl="7" algn="ctr" rtl="0">
              <a:spcBef>
                <a:spcPts val="0"/>
              </a:spcBef>
              <a:spcAft>
                <a:spcPts val="0"/>
              </a:spcAft>
              <a:buClr>
                <a:schemeClr val="dk1"/>
              </a:buClr>
              <a:buSzPts val="3100"/>
              <a:buFont typeface="Fira Sans Condensed"/>
              <a:buNone/>
              <a:defRPr sz="3100" b="1">
                <a:solidFill>
                  <a:schemeClr val="dk1"/>
                </a:solidFill>
                <a:latin typeface="Fira Sans Condensed"/>
                <a:ea typeface="Fira Sans Condensed"/>
                <a:cs typeface="Fira Sans Condensed"/>
                <a:sym typeface="Fira Sans Condensed"/>
              </a:defRPr>
            </a:lvl8pPr>
            <a:lvl9pPr lvl="8" algn="ctr" rtl="0">
              <a:spcBef>
                <a:spcPts val="0"/>
              </a:spcBef>
              <a:spcAft>
                <a:spcPts val="0"/>
              </a:spcAft>
              <a:buClr>
                <a:schemeClr val="dk1"/>
              </a:buClr>
              <a:buSzPts val="3100"/>
              <a:buFont typeface="Fira Sans Condensed"/>
              <a:buNone/>
              <a:defRPr sz="3100" b="1">
                <a:solidFill>
                  <a:schemeClr val="dk1"/>
                </a:solidFill>
                <a:latin typeface="Fira Sans Condensed"/>
                <a:ea typeface="Fira Sans Condensed"/>
                <a:cs typeface="Fira Sans Condensed"/>
                <a:sym typeface="Fira Sans Condense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40"/>
        <p:cNvGrpSpPr/>
        <p:nvPr/>
      </p:nvGrpSpPr>
      <p:grpSpPr>
        <a:xfrm>
          <a:off x="0" y="0"/>
          <a:ext cx="0" cy="0"/>
          <a:chOff x="0" y="0"/>
          <a:chExt cx="0" cy="0"/>
        </a:xfrm>
      </p:grpSpPr>
      <p:sp>
        <p:nvSpPr>
          <p:cNvPr id="41" name="Google Shape;41;p13"/>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42" name="Google Shape;42;p13"/>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662"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webp"/><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hyperlink" Target="https://novarobota.ua/ua/articles-jobseeker/myagkie-kompetentsii-naskolko-vazhny-oni-dlya-rabotodateley-274" TargetMode="External"/><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alpha val="21000"/>
          </a:schemeClr>
        </a:solidFill>
        <a:effectLst/>
      </p:bgPr>
    </p:bg>
    <p:spTree>
      <p:nvGrpSpPr>
        <p:cNvPr id="1" name="Shape 47"/>
        <p:cNvGrpSpPr/>
        <p:nvPr/>
      </p:nvGrpSpPr>
      <p:grpSpPr>
        <a:xfrm>
          <a:off x="0" y="0"/>
          <a:ext cx="0" cy="0"/>
          <a:chOff x="0" y="0"/>
          <a:chExt cx="0" cy="0"/>
        </a:xfrm>
      </p:grpSpPr>
      <p:sp>
        <p:nvSpPr>
          <p:cNvPr id="49" name="Google Shape;49;p15"/>
          <p:cNvSpPr txBox="1">
            <a:spLocks noGrp="1"/>
          </p:cNvSpPr>
          <p:nvPr>
            <p:ph type="ctrTitle"/>
          </p:nvPr>
        </p:nvSpPr>
        <p:spPr>
          <a:xfrm>
            <a:off x="527784" y="531748"/>
            <a:ext cx="3755400" cy="2468400"/>
          </a:xfrm>
          <a:prstGeom prst="rect">
            <a:avLst/>
          </a:prstGeom>
        </p:spPr>
        <p:txBody>
          <a:bodyPr spcFirstLastPara="1" wrap="square" lIns="91425" tIns="91425" rIns="91425" bIns="91425" anchor="ctr" anchorCtr="0">
            <a:noAutofit/>
          </a:bodyPr>
          <a:lstStyle/>
          <a:p>
            <a:pPr algn="just"/>
            <a:r>
              <a:rPr lang="uk-UA" sz="4000" kern="1200" dirty="0">
                <a:solidFill>
                  <a:schemeClr val="accent1">
                    <a:lumMod val="50000"/>
                  </a:schemeClr>
                </a:solidFill>
                <a:cs typeface="Platypi" pitchFamily="34" charset="-120"/>
              </a:rPr>
              <a:t>Тема 3. Система мотивації та стимулювання персоналу </a:t>
            </a:r>
            <a:endParaRPr lang="ru-UA" sz="4000" kern="1200" dirty="0">
              <a:solidFill>
                <a:schemeClr val="accent1">
                  <a:lumMod val="50000"/>
                </a:schemeClr>
              </a:solidFill>
              <a:cs typeface="Platypi" pitchFamily="34" charset="-120"/>
            </a:endParaRPr>
          </a:p>
        </p:txBody>
      </p:sp>
      <p:grpSp>
        <p:nvGrpSpPr>
          <p:cNvPr id="50" name="Google Shape;50;p15"/>
          <p:cNvGrpSpPr/>
          <p:nvPr/>
        </p:nvGrpSpPr>
        <p:grpSpPr>
          <a:xfrm>
            <a:off x="4744618" y="783352"/>
            <a:ext cx="3951325" cy="3576797"/>
            <a:chOff x="4772600" y="4012400"/>
            <a:chExt cx="1146275" cy="1037625"/>
          </a:xfrm>
        </p:grpSpPr>
        <p:sp>
          <p:nvSpPr>
            <p:cNvPr id="51" name="Google Shape;51;p15"/>
            <p:cNvSpPr/>
            <p:nvPr/>
          </p:nvSpPr>
          <p:spPr>
            <a:xfrm>
              <a:off x="4924000" y="4012400"/>
              <a:ext cx="810550" cy="810575"/>
            </a:xfrm>
            <a:custGeom>
              <a:avLst/>
              <a:gdLst/>
              <a:ahLst/>
              <a:cxnLst/>
              <a:rect l="l" t="t" r="r" b="b"/>
              <a:pathLst>
                <a:path w="32422" h="32423" extrusionOk="0">
                  <a:moveTo>
                    <a:pt x="0" y="16212"/>
                  </a:moveTo>
                  <a:cubicBezTo>
                    <a:pt x="0" y="25165"/>
                    <a:pt x="7259" y="32423"/>
                    <a:pt x="16212" y="32423"/>
                  </a:cubicBezTo>
                  <a:lnTo>
                    <a:pt x="16212" y="32423"/>
                  </a:lnTo>
                  <a:cubicBezTo>
                    <a:pt x="25165" y="32423"/>
                    <a:pt x="32422" y="25165"/>
                    <a:pt x="32422" y="16212"/>
                  </a:cubicBezTo>
                  <a:lnTo>
                    <a:pt x="32422" y="16212"/>
                  </a:lnTo>
                  <a:cubicBezTo>
                    <a:pt x="32422" y="7259"/>
                    <a:pt x="25165" y="0"/>
                    <a:pt x="16212" y="0"/>
                  </a:cubicBezTo>
                  <a:lnTo>
                    <a:pt x="16212" y="0"/>
                  </a:lnTo>
                  <a:cubicBezTo>
                    <a:pt x="7259" y="0"/>
                    <a:pt x="0" y="7259"/>
                    <a:pt x="0" y="1621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5"/>
            <p:cNvSpPr/>
            <p:nvPr/>
          </p:nvSpPr>
          <p:spPr>
            <a:xfrm>
              <a:off x="5382250" y="4731825"/>
              <a:ext cx="405325" cy="218100"/>
            </a:xfrm>
            <a:custGeom>
              <a:avLst/>
              <a:gdLst/>
              <a:ahLst/>
              <a:cxnLst/>
              <a:rect l="l" t="t" r="r" b="b"/>
              <a:pathLst>
                <a:path w="16213" h="8724" extrusionOk="0">
                  <a:moveTo>
                    <a:pt x="2785" y="0"/>
                  </a:moveTo>
                  <a:cubicBezTo>
                    <a:pt x="2057" y="1851"/>
                    <a:pt x="0" y="8724"/>
                    <a:pt x="0" y="8724"/>
                  </a:cubicBezTo>
                  <a:lnTo>
                    <a:pt x="16213" y="8724"/>
                  </a:lnTo>
                  <a:cubicBezTo>
                    <a:pt x="15605" y="5918"/>
                    <a:pt x="13665" y="292"/>
                    <a:pt x="13665" y="292"/>
                  </a:cubicBezTo>
                  <a:lnTo>
                    <a:pt x="278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5"/>
            <p:cNvSpPr/>
            <p:nvPr/>
          </p:nvSpPr>
          <p:spPr>
            <a:xfrm>
              <a:off x="5709150" y="4354125"/>
              <a:ext cx="192175" cy="243950"/>
            </a:xfrm>
            <a:custGeom>
              <a:avLst/>
              <a:gdLst/>
              <a:ahLst/>
              <a:cxnLst/>
              <a:rect l="l" t="t" r="r" b="b"/>
              <a:pathLst>
                <a:path w="7687" h="9758" extrusionOk="0">
                  <a:moveTo>
                    <a:pt x="6352" y="0"/>
                  </a:moveTo>
                  <a:cubicBezTo>
                    <a:pt x="6351" y="0"/>
                    <a:pt x="6351" y="0"/>
                    <a:pt x="6350" y="0"/>
                  </a:cubicBezTo>
                  <a:cubicBezTo>
                    <a:pt x="6141" y="4"/>
                    <a:pt x="6407" y="1165"/>
                    <a:pt x="6407" y="1165"/>
                  </a:cubicBezTo>
                  <a:cubicBezTo>
                    <a:pt x="6407" y="1165"/>
                    <a:pt x="6059" y="83"/>
                    <a:pt x="5892" y="83"/>
                  </a:cubicBezTo>
                  <a:cubicBezTo>
                    <a:pt x="5890" y="83"/>
                    <a:pt x="5888" y="83"/>
                    <a:pt x="5885" y="83"/>
                  </a:cubicBezTo>
                  <a:cubicBezTo>
                    <a:pt x="5721" y="111"/>
                    <a:pt x="5903" y="1177"/>
                    <a:pt x="5903" y="1177"/>
                  </a:cubicBezTo>
                  <a:cubicBezTo>
                    <a:pt x="5903" y="1177"/>
                    <a:pt x="5605" y="357"/>
                    <a:pt x="5455" y="357"/>
                  </a:cubicBezTo>
                  <a:cubicBezTo>
                    <a:pt x="5455" y="357"/>
                    <a:pt x="5454" y="357"/>
                    <a:pt x="5454" y="357"/>
                  </a:cubicBezTo>
                  <a:cubicBezTo>
                    <a:pt x="5235" y="368"/>
                    <a:pt x="5635" y="1813"/>
                    <a:pt x="5539" y="1896"/>
                  </a:cubicBezTo>
                  <a:cubicBezTo>
                    <a:pt x="5539" y="1896"/>
                    <a:pt x="5285" y="1491"/>
                    <a:pt x="5139" y="1491"/>
                  </a:cubicBezTo>
                  <a:cubicBezTo>
                    <a:pt x="5127" y="1491"/>
                    <a:pt x="5115" y="1494"/>
                    <a:pt x="5105" y="1500"/>
                  </a:cubicBezTo>
                  <a:cubicBezTo>
                    <a:pt x="4985" y="1570"/>
                    <a:pt x="5180" y="1863"/>
                    <a:pt x="5154" y="2597"/>
                  </a:cubicBezTo>
                  <a:cubicBezTo>
                    <a:pt x="5114" y="3728"/>
                    <a:pt x="4802" y="5368"/>
                    <a:pt x="4311" y="5706"/>
                  </a:cubicBezTo>
                  <a:cubicBezTo>
                    <a:pt x="4284" y="5724"/>
                    <a:pt x="4252" y="5732"/>
                    <a:pt x="4215" y="5732"/>
                  </a:cubicBezTo>
                  <a:cubicBezTo>
                    <a:pt x="3832" y="5732"/>
                    <a:pt x="2947" y="4845"/>
                    <a:pt x="2947" y="4845"/>
                  </a:cubicBezTo>
                  <a:lnTo>
                    <a:pt x="0" y="7924"/>
                  </a:lnTo>
                  <a:cubicBezTo>
                    <a:pt x="0" y="7924"/>
                    <a:pt x="2608" y="9758"/>
                    <a:pt x="4666" y="9758"/>
                  </a:cubicBezTo>
                  <a:cubicBezTo>
                    <a:pt x="4954" y="9758"/>
                    <a:pt x="5231" y="9722"/>
                    <a:pt x="5489" y="9640"/>
                  </a:cubicBezTo>
                  <a:cubicBezTo>
                    <a:pt x="7319" y="9058"/>
                    <a:pt x="7645" y="6863"/>
                    <a:pt x="7666" y="4879"/>
                  </a:cubicBezTo>
                  <a:cubicBezTo>
                    <a:pt x="7686" y="2906"/>
                    <a:pt x="7181" y="545"/>
                    <a:pt x="7041" y="499"/>
                  </a:cubicBezTo>
                  <a:cubicBezTo>
                    <a:pt x="7033" y="496"/>
                    <a:pt x="7025" y="495"/>
                    <a:pt x="7018" y="495"/>
                  </a:cubicBezTo>
                  <a:cubicBezTo>
                    <a:pt x="6839" y="495"/>
                    <a:pt x="6917" y="1287"/>
                    <a:pt x="6917" y="1287"/>
                  </a:cubicBezTo>
                  <a:cubicBezTo>
                    <a:pt x="6917" y="1287"/>
                    <a:pt x="6561" y="0"/>
                    <a:pt x="6352" y="0"/>
                  </a:cubicBezTo>
                  <a:close/>
                </a:path>
              </a:pathLst>
            </a:custGeom>
            <a:solidFill>
              <a:srgbClr val="B556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5"/>
            <p:cNvSpPr/>
            <p:nvPr/>
          </p:nvSpPr>
          <p:spPr>
            <a:xfrm>
              <a:off x="5367750" y="4393375"/>
              <a:ext cx="432950" cy="395475"/>
            </a:xfrm>
            <a:custGeom>
              <a:avLst/>
              <a:gdLst/>
              <a:ahLst/>
              <a:cxnLst/>
              <a:rect l="l" t="t" r="r" b="b"/>
              <a:pathLst>
                <a:path w="17318" h="15819" extrusionOk="0">
                  <a:moveTo>
                    <a:pt x="3112" y="1239"/>
                  </a:moveTo>
                  <a:cubicBezTo>
                    <a:pt x="773" y="2369"/>
                    <a:pt x="1" y="4961"/>
                    <a:pt x="1" y="4961"/>
                  </a:cubicBezTo>
                  <a:lnTo>
                    <a:pt x="1" y="4961"/>
                  </a:lnTo>
                  <a:cubicBezTo>
                    <a:pt x="696" y="6552"/>
                    <a:pt x="2963" y="7242"/>
                    <a:pt x="3730" y="7434"/>
                  </a:cubicBezTo>
                  <a:lnTo>
                    <a:pt x="3730" y="7434"/>
                  </a:lnTo>
                  <a:cubicBezTo>
                    <a:pt x="3738" y="8959"/>
                    <a:pt x="3615" y="11356"/>
                    <a:pt x="2959" y="13794"/>
                  </a:cubicBezTo>
                  <a:lnTo>
                    <a:pt x="2959" y="13794"/>
                  </a:lnTo>
                  <a:cubicBezTo>
                    <a:pt x="7440" y="15818"/>
                    <a:pt x="13976" y="14861"/>
                    <a:pt x="14670" y="14097"/>
                  </a:cubicBezTo>
                  <a:lnTo>
                    <a:pt x="14670" y="14097"/>
                  </a:lnTo>
                  <a:cubicBezTo>
                    <a:pt x="14663" y="9830"/>
                    <a:pt x="14160" y="6948"/>
                    <a:pt x="14160" y="6948"/>
                  </a:cubicBezTo>
                  <a:lnTo>
                    <a:pt x="14160" y="6948"/>
                  </a:lnTo>
                  <a:cubicBezTo>
                    <a:pt x="14363" y="7145"/>
                    <a:pt x="14525" y="7266"/>
                    <a:pt x="14525" y="7266"/>
                  </a:cubicBezTo>
                  <a:lnTo>
                    <a:pt x="14525" y="7266"/>
                  </a:lnTo>
                  <a:cubicBezTo>
                    <a:pt x="15963" y="6164"/>
                    <a:pt x="17317" y="3601"/>
                    <a:pt x="17317" y="3601"/>
                  </a:cubicBezTo>
                  <a:lnTo>
                    <a:pt x="17317" y="3601"/>
                  </a:lnTo>
                  <a:cubicBezTo>
                    <a:pt x="17317" y="3601"/>
                    <a:pt x="16089" y="2111"/>
                    <a:pt x="13500" y="1035"/>
                  </a:cubicBezTo>
                  <a:lnTo>
                    <a:pt x="13500" y="1035"/>
                  </a:lnTo>
                  <a:cubicBezTo>
                    <a:pt x="11766" y="315"/>
                    <a:pt x="10075" y="0"/>
                    <a:pt x="8474" y="0"/>
                  </a:cubicBezTo>
                  <a:lnTo>
                    <a:pt x="8474" y="0"/>
                  </a:lnTo>
                  <a:cubicBezTo>
                    <a:pt x="6526" y="0"/>
                    <a:pt x="4711" y="466"/>
                    <a:pt x="3112" y="1239"/>
                  </a:cubicBezTo>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5"/>
            <p:cNvSpPr/>
            <p:nvPr/>
          </p:nvSpPr>
          <p:spPr>
            <a:xfrm>
              <a:off x="5550500" y="4348200"/>
              <a:ext cx="68950" cy="94925"/>
            </a:xfrm>
            <a:custGeom>
              <a:avLst/>
              <a:gdLst/>
              <a:ahLst/>
              <a:cxnLst/>
              <a:rect l="l" t="t" r="r" b="b"/>
              <a:pathLst>
                <a:path w="2758" h="3797" extrusionOk="0">
                  <a:moveTo>
                    <a:pt x="0" y="1862"/>
                  </a:moveTo>
                  <a:cubicBezTo>
                    <a:pt x="0" y="1862"/>
                    <a:pt x="1409" y="3796"/>
                    <a:pt x="2757" y="1896"/>
                  </a:cubicBezTo>
                  <a:lnTo>
                    <a:pt x="2757" y="1896"/>
                  </a:lnTo>
                  <a:lnTo>
                    <a:pt x="2506" y="68"/>
                  </a:lnTo>
                  <a:lnTo>
                    <a:pt x="309" y="0"/>
                  </a:lnTo>
                  <a:close/>
                </a:path>
              </a:pathLst>
            </a:custGeom>
            <a:solidFill>
              <a:srgbClr val="6342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5"/>
            <p:cNvSpPr/>
            <p:nvPr/>
          </p:nvSpPr>
          <p:spPr>
            <a:xfrm>
              <a:off x="5510525" y="4226575"/>
              <a:ext cx="130850" cy="107000"/>
            </a:xfrm>
            <a:custGeom>
              <a:avLst/>
              <a:gdLst/>
              <a:ahLst/>
              <a:cxnLst/>
              <a:rect l="l" t="t" r="r" b="b"/>
              <a:pathLst>
                <a:path w="5234" h="4280" extrusionOk="0">
                  <a:moveTo>
                    <a:pt x="3291" y="0"/>
                  </a:moveTo>
                  <a:cubicBezTo>
                    <a:pt x="3242" y="0"/>
                    <a:pt x="3202" y="10"/>
                    <a:pt x="3173" y="30"/>
                  </a:cubicBezTo>
                  <a:cubicBezTo>
                    <a:pt x="2950" y="181"/>
                    <a:pt x="2998" y="776"/>
                    <a:pt x="2998" y="776"/>
                  </a:cubicBezTo>
                  <a:cubicBezTo>
                    <a:pt x="2998" y="776"/>
                    <a:pt x="2479" y="262"/>
                    <a:pt x="2105" y="262"/>
                  </a:cubicBezTo>
                  <a:cubicBezTo>
                    <a:pt x="2074" y="262"/>
                    <a:pt x="2044" y="266"/>
                    <a:pt x="2015" y="274"/>
                  </a:cubicBezTo>
                  <a:cubicBezTo>
                    <a:pt x="1816" y="327"/>
                    <a:pt x="1693" y="1080"/>
                    <a:pt x="1693" y="1080"/>
                  </a:cubicBezTo>
                  <a:cubicBezTo>
                    <a:pt x="1693" y="1080"/>
                    <a:pt x="1270" y="760"/>
                    <a:pt x="1044" y="760"/>
                  </a:cubicBezTo>
                  <a:cubicBezTo>
                    <a:pt x="1017" y="760"/>
                    <a:pt x="993" y="764"/>
                    <a:pt x="972" y="774"/>
                  </a:cubicBezTo>
                  <a:cubicBezTo>
                    <a:pt x="781" y="870"/>
                    <a:pt x="671" y="1571"/>
                    <a:pt x="671" y="1571"/>
                  </a:cubicBezTo>
                  <a:cubicBezTo>
                    <a:pt x="613" y="1521"/>
                    <a:pt x="431" y="1459"/>
                    <a:pt x="273" y="1459"/>
                  </a:cubicBezTo>
                  <a:cubicBezTo>
                    <a:pt x="126" y="1459"/>
                    <a:pt x="0" y="1514"/>
                    <a:pt x="21" y="1686"/>
                  </a:cubicBezTo>
                  <a:cubicBezTo>
                    <a:pt x="154" y="2768"/>
                    <a:pt x="793" y="4181"/>
                    <a:pt x="1293" y="4267"/>
                  </a:cubicBezTo>
                  <a:cubicBezTo>
                    <a:pt x="1344" y="4276"/>
                    <a:pt x="1403" y="4280"/>
                    <a:pt x="1468" y="4280"/>
                  </a:cubicBezTo>
                  <a:cubicBezTo>
                    <a:pt x="2430" y="4280"/>
                    <a:pt x="4874" y="3408"/>
                    <a:pt x="4874" y="3408"/>
                  </a:cubicBezTo>
                  <a:cubicBezTo>
                    <a:pt x="4874" y="3408"/>
                    <a:pt x="5233" y="2140"/>
                    <a:pt x="4705" y="1162"/>
                  </a:cubicBezTo>
                  <a:cubicBezTo>
                    <a:pt x="4306" y="427"/>
                    <a:pt x="3612" y="0"/>
                    <a:pt x="329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5"/>
            <p:cNvSpPr/>
            <p:nvPr/>
          </p:nvSpPr>
          <p:spPr>
            <a:xfrm>
              <a:off x="5523050" y="4297450"/>
              <a:ext cx="116200" cy="85025"/>
            </a:xfrm>
            <a:custGeom>
              <a:avLst/>
              <a:gdLst/>
              <a:ahLst/>
              <a:cxnLst/>
              <a:rect l="l" t="t" r="r" b="b"/>
              <a:pathLst>
                <a:path w="4648" h="3401" extrusionOk="0">
                  <a:moveTo>
                    <a:pt x="4300" y="1"/>
                  </a:moveTo>
                  <a:lnTo>
                    <a:pt x="4300" y="1"/>
                  </a:lnTo>
                  <a:cubicBezTo>
                    <a:pt x="3460" y="306"/>
                    <a:pt x="2736" y="382"/>
                    <a:pt x="2195" y="382"/>
                  </a:cubicBezTo>
                  <a:cubicBezTo>
                    <a:pt x="1656" y="382"/>
                    <a:pt x="1299" y="306"/>
                    <a:pt x="1192" y="306"/>
                  </a:cubicBezTo>
                  <a:cubicBezTo>
                    <a:pt x="1190" y="306"/>
                    <a:pt x="1189" y="306"/>
                    <a:pt x="1187" y="306"/>
                  </a:cubicBezTo>
                  <a:cubicBezTo>
                    <a:pt x="723" y="315"/>
                    <a:pt x="1065" y="1036"/>
                    <a:pt x="748" y="1101"/>
                  </a:cubicBezTo>
                  <a:cubicBezTo>
                    <a:pt x="747" y="1101"/>
                    <a:pt x="745" y="1101"/>
                    <a:pt x="744" y="1101"/>
                  </a:cubicBezTo>
                  <a:cubicBezTo>
                    <a:pt x="666" y="1101"/>
                    <a:pt x="495" y="709"/>
                    <a:pt x="343" y="709"/>
                  </a:cubicBezTo>
                  <a:cubicBezTo>
                    <a:pt x="313" y="709"/>
                    <a:pt x="284" y="724"/>
                    <a:pt x="256" y="762"/>
                  </a:cubicBezTo>
                  <a:cubicBezTo>
                    <a:pt x="0" y="1110"/>
                    <a:pt x="346" y="1580"/>
                    <a:pt x="819" y="1640"/>
                  </a:cubicBezTo>
                  <a:cubicBezTo>
                    <a:pt x="1181" y="2699"/>
                    <a:pt x="1824" y="3400"/>
                    <a:pt x="2716" y="3400"/>
                  </a:cubicBezTo>
                  <a:cubicBezTo>
                    <a:pt x="2793" y="3400"/>
                    <a:pt x="2870" y="3395"/>
                    <a:pt x="2950" y="3385"/>
                  </a:cubicBezTo>
                  <a:cubicBezTo>
                    <a:pt x="3971" y="3250"/>
                    <a:pt x="4647" y="2034"/>
                    <a:pt x="4300" y="1"/>
                  </a:cubicBezTo>
                  <a:close/>
                </a:path>
              </a:pathLst>
            </a:custGeom>
            <a:solidFill>
              <a:srgbClr val="B556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5"/>
            <p:cNvSpPr/>
            <p:nvPr/>
          </p:nvSpPr>
          <p:spPr>
            <a:xfrm>
              <a:off x="5593125" y="4320525"/>
              <a:ext cx="13225" cy="25025"/>
            </a:xfrm>
            <a:custGeom>
              <a:avLst/>
              <a:gdLst/>
              <a:ahLst/>
              <a:cxnLst/>
              <a:rect l="l" t="t" r="r" b="b"/>
              <a:pathLst>
                <a:path w="529" h="1001" fill="none" extrusionOk="0">
                  <a:moveTo>
                    <a:pt x="158" y="0"/>
                  </a:moveTo>
                  <a:cubicBezTo>
                    <a:pt x="158" y="0"/>
                    <a:pt x="529" y="593"/>
                    <a:pt x="447" y="777"/>
                  </a:cubicBezTo>
                  <a:cubicBezTo>
                    <a:pt x="347" y="1000"/>
                    <a:pt x="0" y="888"/>
                    <a:pt x="0" y="888"/>
                  </a:cubicBezTo>
                </a:path>
              </a:pathLst>
            </a:custGeom>
            <a:noFill/>
            <a:ln w="9525" cap="rnd" cmpd="sng">
              <a:solidFill>
                <a:schemeClr val="lt1"/>
              </a:solidFill>
              <a:prstDash val="solid"/>
              <a:miter lim="1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5"/>
            <p:cNvSpPr/>
            <p:nvPr/>
          </p:nvSpPr>
          <p:spPr>
            <a:xfrm>
              <a:off x="5739875" y="4199950"/>
              <a:ext cx="179000" cy="219075"/>
            </a:xfrm>
            <a:custGeom>
              <a:avLst/>
              <a:gdLst/>
              <a:ahLst/>
              <a:cxnLst/>
              <a:rect l="l" t="t" r="r" b="b"/>
              <a:pathLst>
                <a:path w="7160" h="8763" extrusionOk="0">
                  <a:moveTo>
                    <a:pt x="2624" y="0"/>
                  </a:moveTo>
                  <a:cubicBezTo>
                    <a:pt x="2511" y="0"/>
                    <a:pt x="2395" y="19"/>
                    <a:pt x="2280" y="59"/>
                  </a:cubicBezTo>
                  <a:cubicBezTo>
                    <a:pt x="1822" y="219"/>
                    <a:pt x="1535" y="694"/>
                    <a:pt x="1606" y="1176"/>
                  </a:cubicBezTo>
                  <a:cubicBezTo>
                    <a:pt x="1646" y="1451"/>
                    <a:pt x="1790" y="1680"/>
                    <a:pt x="1989" y="1836"/>
                  </a:cubicBezTo>
                  <a:cubicBezTo>
                    <a:pt x="2173" y="1981"/>
                    <a:pt x="2318" y="2171"/>
                    <a:pt x="2394" y="2390"/>
                  </a:cubicBezTo>
                  <a:lnTo>
                    <a:pt x="0" y="2942"/>
                  </a:lnTo>
                  <a:lnTo>
                    <a:pt x="551" y="5336"/>
                  </a:lnTo>
                  <a:cubicBezTo>
                    <a:pt x="771" y="5259"/>
                    <a:pt x="961" y="5116"/>
                    <a:pt x="1106" y="4931"/>
                  </a:cubicBezTo>
                  <a:cubicBezTo>
                    <a:pt x="1261" y="4732"/>
                    <a:pt x="1492" y="4588"/>
                    <a:pt x="1767" y="4548"/>
                  </a:cubicBezTo>
                  <a:cubicBezTo>
                    <a:pt x="1816" y="4541"/>
                    <a:pt x="1865" y="4537"/>
                    <a:pt x="1914" y="4537"/>
                  </a:cubicBezTo>
                  <a:cubicBezTo>
                    <a:pt x="2342" y="4537"/>
                    <a:pt x="2739" y="4810"/>
                    <a:pt x="2883" y="5222"/>
                  </a:cubicBezTo>
                  <a:cubicBezTo>
                    <a:pt x="3090" y="5811"/>
                    <a:pt x="2736" y="6431"/>
                    <a:pt x="2145" y="6567"/>
                  </a:cubicBezTo>
                  <a:cubicBezTo>
                    <a:pt x="2067" y="6585"/>
                    <a:pt x="1990" y="6594"/>
                    <a:pt x="1914" y="6594"/>
                  </a:cubicBezTo>
                  <a:cubicBezTo>
                    <a:pt x="1750" y="6594"/>
                    <a:pt x="1593" y="6555"/>
                    <a:pt x="1452" y="6483"/>
                  </a:cubicBezTo>
                  <a:cubicBezTo>
                    <a:pt x="1289" y="6401"/>
                    <a:pt x="1111" y="6363"/>
                    <a:pt x="931" y="6363"/>
                  </a:cubicBezTo>
                  <a:cubicBezTo>
                    <a:pt x="884" y="6363"/>
                    <a:pt x="837" y="6365"/>
                    <a:pt x="790" y="6370"/>
                  </a:cubicBezTo>
                  <a:lnTo>
                    <a:pt x="1341" y="8762"/>
                  </a:lnTo>
                  <a:lnTo>
                    <a:pt x="7160" y="7421"/>
                  </a:lnTo>
                  <a:lnTo>
                    <a:pt x="6609" y="5027"/>
                  </a:lnTo>
                  <a:cubicBezTo>
                    <a:pt x="6389" y="5103"/>
                    <a:pt x="6200" y="5247"/>
                    <a:pt x="6055" y="5433"/>
                  </a:cubicBezTo>
                  <a:cubicBezTo>
                    <a:pt x="5899" y="5632"/>
                    <a:pt x="5669" y="5775"/>
                    <a:pt x="5393" y="5815"/>
                  </a:cubicBezTo>
                  <a:cubicBezTo>
                    <a:pt x="5344" y="5822"/>
                    <a:pt x="5295" y="5826"/>
                    <a:pt x="5247" y="5826"/>
                  </a:cubicBezTo>
                  <a:cubicBezTo>
                    <a:pt x="4819" y="5826"/>
                    <a:pt x="4422" y="5553"/>
                    <a:pt x="4277" y="5141"/>
                  </a:cubicBezTo>
                  <a:cubicBezTo>
                    <a:pt x="4072" y="4552"/>
                    <a:pt x="4425" y="3931"/>
                    <a:pt x="5016" y="3796"/>
                  </a:cubicBezTo>
                  <a:cubicBezTo>
                    <a:pt x="5093" y="3778"/>
                    <a:pt x="5170" y="3769"/>
                    <a:pt x="5247" y="3769"/>
                  </a:cubicBezTo>
                  <a:cubicBezTo>
                    <a:pt x="5410" y="3769"/>
                    <a:pt x="5568" y="3809"/>
                    <a:pt x="5709" y="3880"/>
                  </a:cubicBezTo>
                  <a:cubicBezTo>
                    <a:pt x="5870" y="3962"/>
                    <a:pt x="6048" y="4000"/>
                    <a:pt x="6226" y="4000"/>
                  </a:cubicBezTo>
                  <a:cubicBezTo>
                    <a:pt x="6274" y="4000"/>
                    <a:pt x="6322" y="3997"/>
                    <a:pt x="6370" y="3992"/>
                  </a:cubicBezTo>
                  <a:lnTo>
                    <a:pt x="5820" y="1601"/>
                  </a:lnTo>
                  <a:lnTo>
                    <a:pt x="3428" y="2152"/>
                  </a:lnTo>
                  <a:cubicBezTo>
                    <a:pt x="3404" y="1926"/>
                    <a:pt x="3438" y="1695"/>
                    <a:pt x="3541" y="1491"/>
                  </a:cubicBezTo>
                  <a:cubicBezTo>
                    <a:pt x="3646" y="1284"/>
                    <a:pt x="3682" y="1041"/>
                    <a:pt x="3625" y="798"/>
                  </a:cubicBezTo>
                  <a:cubicBezTo>
                    <a:pt x="3515" y="322"/>
                    <a:pt x="3092" y="0"/>
                    <a:pt x="2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5"/>
            <p:cNvSpPr/>
            <p:nvPr/>
          </p:nvSpPr>
          <p:spPr>
            <a:xfrm>
              <a:off x="5830700" y="4384450"/>
              <a:ext cx="18000" cy="19850"/>
            </a:xfrm>
            <a:custGeom>
              <a:avLst/>
              <a:gdLst/>
              <a:ahLst/>
              <a:cxnLst/>
              <a:rect l="l" t="t" r="r" b="b"/>
              <a:pathLst>
                <a:path w="720" h="794" extrusionOk="0">
                  <a:moveTo>
                    <a:pt x="177" y="1"/>
                  </a:moveTo>
                  <a:cubicBezTo>
                    <a:pt x="93" y="1"/>
                    <a:pt x="1" y="55"/>
                    <a:pt x="83" y="229"/>
                  </a:cubicBezTo>
                  <a:cubicBezTo>
                    <a:pt x="192" y="462"/>
                    <a:pt x="264" y="793"/>
                    <a:pt x="264" y="793"/>
                  </a:cubicBezTo>
                  <a:lnTo>
                    <a:pt x="720" y="777"/>
                  </a:lnTo>
                  <a:cubicBezTo>
                    <a:pt x="720" y="523"/>
                    <a:pt x="424" y="108"/>
                    <a:pt x="253" y="17"/>
                  </a:cubicBezTo>
                  <a:cubicBezTo>
                    <a:pt x="234" y="7"/>
                    <a:pt x="206" y="1"/>
                    <a:pt x="177" y="1"/>
                  </a:cubicBezTo>
                  <a:close/>
                </a:path>
              </a:pathLst>
            </a:custGeom>
            <a:solidFill>
              <a:srgbClr val="B556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5"/>
            <p:cNvSpPr/>
            <p:nvPr/>
          </p:nvSpPr>
          <p:spPr>
            <a:xfrm>
              <a:off x="4772600" y="4156200"/>
              <a:ext cx="173750" cy="172550"/>
            </a:xfrm>
            <a:custGeom>
              <a:avLst/>
              <a:gdLst/>
              <a:ahLst/>
              <a:cxnLst/>
              <a:rect l="l" t="t" r="r" b="b"/>
              <a:pathLst>
                <a:path w="6950" h="6902" extrusionOk="0">
                  <a:moveTo>
                    <a:pt x="3732" y="1"/>
                  </a:moveTo>
                  <a:cubicBezTo>
                    <a:pt x="3398" y="1"/>
                    <a:pt x="3088" y="214"/>
                    <a:pt x="2973" y="535"/>
                  </a:cubicBezTo>
                  <a:cubicBezTo>
                    <a:pt x="2900" y="740"/>
                    <a:pt x="2915" y="953"/>
                    <a:pt x="2996" y="1133"/>
                  </a:cubicBezTo>
                  <a:cubicBezTo>
                    <a:pt x="3071" y="1301"/>
                    <a:pt x="3100" y="1486"/>
                    <a:pt x="3072" y="1666"/>
                  </a:cubicBezTo>
                  <a:lnTo>
                    <a:pt x="1213" y="1167"/>
                  </a:lnTo>
                  <a:lnTo>
                    <a:pt x="714" y="3027"/>
                  </a:lnTo>
                  <a:cubicBezTo>
                    <a:pt x="759" y="3034"/>
                    <a:pt x="804" y="3037"/>
                    <a:pt x="850" y="3037"/>
                  </a:cubicBezTo>
                  <a:cubicBezTo>
                    <a:pt x="985" y="3037"/>
                    <a:pt x="1120" y="3007"/>
                    <a:pt x="1246" y="2950"/>
                  </a:cubicBezTo>
                  <a:cubicBezTo>
                    <a:pt x="1348" y="2906"/>
                    <a:pt x="1458" y="2881"/>
                    <a:pt x="1572" y="2881"/>
                  </a:cubicBezTo>
                  <a:cubicBezTo>
                    <a:pt x="1662" y="2881"/>
                    <a:pt x="1755" y="2896"/>
                    <a:pt x="1846" y="2929"/>
                  </a:cubicBezTo>
                  <a:cubicBezTo>
                    <a:pt x="2204" y="3057"/>
                    <a:pt x="2427" y="3429"/>
                    <a:pt x="2370" y="3806"/>
                  </a:cubicBezTo>
                  <a:cubicBezTo>
                    <a:pt x="2307" y="4216"/>
                    <a:pt x="1958" y="4493"/>
                    <a:pt x="1573" y="4493"/>
                  </a:cubicBezTo>
                  <a:cubicBezTo>
                    <a:pt x="1504" y="4493"/>
                    <a:pt x="1433" y="4484"/>
                    <a:pt x="1363" y="4466"/>
                  </a:cubicBezTo>
                  <a:cubicBezTo>
                    <a:pt x="1175" y="4415"/>
                    <a:pt x="1020" y="4301"/>
                    <a:pt x="915" y="4153"/>
                  </a:cubicBezTo>
                  <a:cubicBezTo>
                    <a:pt x="811" y="4006"/>
                    <a:pt x="665" y="3897"/>
                    <a:pt x="498" y="3832"/>
                  </a:cubicBezTo>
                  <a:lnTo>
                    <a:pt x="1" y="5690"/>
                  </a:lnTo>
                  <a:lnTo>
                    <a:pt x="4523" y="6901"/>
                  </a:lnTo>
                  <a:lnTo>
                    <a:pt x="5020" y="5043"/>
                  </a:lnTo>
                  <a:cubicBezTo>
                    <a:pt x="5186" y="5109"/>
                    <a:pt x="5333" y="5218"/>
                    <a:pt x="5437" y="5364"/>
                  </a:cubicBezTo>
                  <a:cubicBezTo>
                    <a:pt x="5541" y="5513"/>
                    <a:pt x="5696" y="5627"/>
                    <a:pt x="5885" y="5677"/>
                  </a:cubicBezTo>
                  <a:cubicBezTo>
                    <a:pt x="5955" y="5696"/>
                    <a:pt x="6025" y="5705"/>
                    <a:pt x="6094" y="5705"/>
                  </a:cubicBezTo>
                  <a:cubicBezTo>
                    <a:pt x="6479" y="5705"/>
                    <a:pt x="6829" y="5427"/>
                    <a:pt x="6892" y="5018"/>
                  </a:cubicBezTo>
                  <a:cubicBezTo>
                    <a:pt x="6949" y="4641"/>
                    <a:pt x="6725" y="4269"/>
                    <a:pt x="6367" y="4140"/>
                  </a:cubicBezTo>
                  <a:cubicBezTo>
                    <a:pt x="6277" y="4108"/>
                    <a:pt x="6185" y="4093"/>
                    <a:pt x="6095" y="4093"/>
                  </a:cubicBezTo>
                  <a:cubicBezTo>
                    <a:pt x="5981" y="4093"/>
                    <a:pt x="5870" y="4118"/>
                    <a:pt x="5768" y="4163"/>
                  </a:cubicBezTo>
                  <a:cubicBezTo>
                    <a:pt x="5642" y="4219"/>
                    <a:pt x="5508" y="4250"/>
                    <a:pt x="5373" y="4250"/>
                  </a:cubicBezTo>
                  <a:cubicBezTo>
                    <a:pt x="5327" y="4250"/>
                    <a:pt x="5281" y="4246"/>
                    <a:pt x="5236" y="4239"/>
                  </a:cubicBezTo>
                  <a:lnTo>
                    <a:pt x="5734" y="2380"/>
                  </a:lnTo>
                  <a:lnTo>
                    <a:pt x="3876" y="1881"/>
                  </a:lnTo>
                  <a:cubicBezTo>
                    <a:pt x="3942" y="1715"/>
                    <a:pt x="4051" y="1568"/>
                    <a:pt x="4197" y="1464"/>
                  </a:cubicBezTo>
                  <a:cubicBezTo>
                    <a:pt x="4346" y="1360"/>
                    <a:pt x="4460" y="1205"/>
                    <a:pt x="4510" y="1016"/>
                  </a:cubicBezTo>
                  <a:cubicBezTo>
                    <a:pt x="4633" y="556"/>
                    <a:pt x="4335" y="83"/>
                    <a:pt x="3851" y="10"/>
                  </a:cubicBezTo>
                  <a:cubicBezTo>
                    <a:pt x="3811" y="4"/>
                    <a:pt x="3771" y="1"/>
                    <a:pt x="37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5"/>
            <p:cNvSpPr/>
            <p:nvPr/>
          </p:nvSpPr>
          <p:spPr>
            <a:xfrm>
              <a:off x="4806650" y="4304125"/>
              <a:ext cx="65825" cy="39350"/>
            </a:xfrm>
            <a:custGeom>
              <a:avLst/>
              <a:gdLst/>
              <a:ahLst/>
              <a:cxnLst/>
              <a:rect l="l" t="t" r="r" b="b"/>
              <a:pathLst>
                <a:path w="2633" h="1574" extrusionOk="0">
                  <a:moveTo>
                    <a:pt x="2444" y="0"/>
                  </a:moveTo>
                  <a:cubicBezTo>
                    <a:pt x="2414" y="0"/>
                    <a:pt x="2385" y="7"/>
                    <a:pt x="2366" y="17"/>
                  </a:cubicBezTo>
                  <a:cubicBezTo>
                    <a:pt x="2198" y="106"/>
                    <a:pt x="1971" y="358"/>
                    <a:pt x="1888" y="643"/>
                  </a:cubicBezTo>
                  <a:lnTo>
                    <a:pt x="222" y="196"/>
                  </a:lnTo>
                  <a:cubicBezTo>
                    <a:pt x="222" y="196"/>
                    <a:pt x="46" y="789"/>
                    <a:pt x="0" y="1320"/>
                  </a:cubicBezTo>
                  <a:lnTo>
                    <a:pt x="2190" y="1573"/>
                  </a:lnTo>
                  <a:cubicBezTo>
                    <a:pt x="2190" y="1573"/>
                    <a:pt x="2297" y="916"/>
                    <a:pt x="2564" y="228"/>
                  </a:cubicBezTo>
                  <a:cubicBezTo>
                    <a:pt x="2632" y="54"/>
                    <a:pt x="2531" y="0"/>
                    <a:pt x="2444" y="0"/>
                  </a:cubicBezTo>
                  <a:close/>
                </a:path>
              </a:pathLst>
            </a:custGeom>
            <a:solidFill>
              <a:srgbClr val="FF9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5"/>
            <p:cNvSpPr/>
            <p:nvPr/>
          </p:nvSpPr>
          <p:spPr>
            <a:xfrm>
              <a:off x="4998000" y="4242225"/>
              <a:ext cx="249100" cy="237500"/>
            </a:xfrm>
            <a:custGeom>
              <a:avLst/>
              <a:gdLst/>
              <a:ahLst/>
              <a:cxnLst/>
              <a:rect l="l" t="t" r="r" b="b"/>
              <a:pathLst>
                <a:path w="9964" h="9500" extrusionOk="0">
                  <a:moveTo>
                    <a:pt x="2319" y="0"/>
                  </a:moveTo>
                  <a:cubicBezTo>
                    <a:pt x="1434" y="0"/>
                    <a:pt x="473" y="471"/>
                    <a:pt x="272" y="1251"/>
                  </a:cubicBezTo>
                  <a:cubicBezTo>
                    <a:pt x="1" y="2309"/>
                    <a:pt x="287" y="2948"/>
                    <a:pt x="287" y="2948"/>
                  </a:cubicBezTo>
                  <a:cubicBezTo>
                    <a:pt x="287" y="2948"/>
                    <a:pt x="2677" y="3901"/>
                    <a:pt x="3632" y="3901"/>
                  </a:cubicBezTo>
                  <a:cubicBezTo>
                    <a:pt x="3704" y="3901"/>
                    <a:pt x="3768" y="3896"/>
                    <a:pt x="3823" y="3884"/>
                  </a:cubicBezTo>
                  <a:lnTo>
                    <a:pt x="3823" y="3884"/>
                  </a:lnTo>
                  <a:cubicBezTo>
                    <a:pt x="2201" y="5112"/>
                    <a:pt x="2449" y="7354"/>
                    <a:pt x="2449" y="7354"/>
                  </a:cubicBezTo>
                  <a:cubicBezTo>
                    <a:pt x="2449" y="7354"/>
                    <a:pt x="5782" y="9500"/>
                    <a:pt x="7754" y="9500"/>
                  </a:cubicBezTo>
                  <a:cubicBezTo>
                    <a:pt x="8243" y="9500"/>
                    <a:pt x="8649" y="9367"/>
                    <a:pt x="8899" y="9038"/>
                  </a:cubicBezTo>
                  <a:cubicBezTo>
                    <a:pt x="9963" y="7635"/>
                    <a:pt x="8953" y="6895"/>
                    <a:pt x="8351" y="6503"/>
                  </a:cubicBezTo>
                  <a:cubicBezTo>
                    <a:pt x="7511" y="5955"/>
                    <a:pt x="8673" y="5290"/>
                    <a:pt x="7985" y="4339"/>
                  </a:cubicBezTo>
                  <a:cubicBezTo>
                    <a:pt x="7320" y="3419"/>
                    <a:pt x="6599" y="4143"/>
                    <a:pt x="6550" y="3110"/>
                  </a:cubicBezTo>
                  <a:cubicBezTo>
                    <a:pt x="6492" y="1930"/>
                    <a:pt x="6390" y="1609"/>
                    <a:pt x="5534" y="1191"/>
                  </a:cubicBezTo>
                  <a:cubicBezTo>
                    <a:pt x="4945" y="903"/>
                    <a:pt x="4040" y="1105"/>
                    <a:pt x="3697" y="607"/>
                  </a:cubicBezTo>
                  <a:cubicBezTo>
                    <a:pt x="3410" y="189"/>
                    <a:pt x="2880" y="0"/>
                    <a:pt x="23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5"/>
            <p:cNvSpPr/>
            <p:nvPr/>
          </p:nvSpPr>
          <p:spPr>
            <a:xfrm>
              <a:off x="4869450" y="4724850"/>
              <a:ext cx="411125" cy="221700"/>
            </a:xfrm>
            <a:custGeom>
              <a:avLst/>
              <a:gdLst/>
              <a:ahLst/>
              <a:cxnLst/>
              <a:rect l="l" t="t" r="r" b="b"/>
              <a:pathLst>
                <a:path w="16445" h="8868" extrusionOk="0">
                  <a:moveTo>
                    <a:pt x="2533" y="738"/>
                  </a:moveTo>
                  <a:cubicBezTo>
                    <a:pt x="2533" y="738"/>
                    <a:pt x="755" y="5899"/>
                    <a:pt x="0" y="8867"/>
                  </a:cubicBezTo>
                  <a:lnTo>
                    <a:pt x="0" y="8867"/>
                  </a:lnTo>
                  <a:lnTo>
                    <a:pt x="16444" y="8867"/>
                  </a:lnTo>
                  <a:cubicBezTo>
                    <a:pt x="16444" y="8867"/>
                    <a:pt x="13988" y="1786"/>
                    <a:pt x="13195" y="0"/>
                  </a:cubicBezTo>
                  <a:lnTo>
                    <a:pt x="1319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5"/>
            <p:cNvSpPr/>
            <p:nvPr/>
          </p:nvSpPr>
          <p:spPr>
            <a:xfrm>
              <a:off x="4775250" y="4332075"/>
              <a:ext cx="514275" cy="452925"/>
            </a:xfrm>
            <a:custGeom>
              <a:avLst/>
              <a:gdLst/>
              <a:ahLst/>
              <a:cxnLst/>
              <a:rect l="l" t="t" r="r" b="b"/>
              <a:pathLst>
                <a:path w="20571" h="18117" extrusionOk="0">
                  <a:moveTo>
                    <a:pt x="1046" y="17"/>
                  </a:moveTo>
                  <a:cubicBezTo>
                    <a:pt x="745" y="1546"/>
                    <a:pt x="1" y="6782"/>
                    <a:pt x="986" y="7639"/>
                  </a:cubicBezTo>
                  <a:lnTo>
                    <a:pt x="986" y="7639"/>
                  </a:lnTo>
                  <a:cubicBezTo>
                    <a:pt x="2011" y="8530"/>
                    <a:pt x="6263" y="8402"/>
                    <a:pt x="6263" y="8402"/>
                  </a:cubicBezTo>
                  <a:lnTo>
                    <a:pt x="6263" y="8402"/>
                  </a:lnTo>
                  <a:cubicBezTo>
                    <a:pt x="6263" y="8402"/>
                    <a:pt x="5727" y="12542"/>
                    <a:pt x="5896" y="16728"/>
                  </a:cubicBezTo>
                  <a:lnTo>
                    <a:pt x="5896" y="16728"/>
                  </a:lnTo>
                  <a:cubicBezTo>
                    <a:pt x="6608" y="17448"/>
                    <a:pt x="13061" y="18116"/>
                    <a:pt x="17373" y="15945"/>
                  </a:cubicBezTo>
                  <a:lnTo>
                    <a:pt x="17373" y="15945"/>
                  </a:lnTo>
                  <a:cubicBezTo>
                    <a:pt x="16134" y="12012"/>
                    <a:pt x="16349" y="8126"/>
                    <a:pt x="16349" y="8126"/>
                  </a:cubicBezTo>
                  <a:lnTo>
                    <a:pt x="16349" y="8126"/>
                  </a:lnTo>
                  <a:lnTo>
                    <a:pt x="16352" y="9738"/>
                  </a:lnTo>
                  <a:cubicBezTo>
                    <a:pt x="16352" y="9738"/>
                    <a:pt x="19824" y="9502"/>
                    <a:pt x="20570" y="7577"/>
                  </a:cubicBezTo>
                  <a:lnTo>
                    <a:pt x="20570" y="7577"/>
                  </a:lnTo>
                  <a:cubicBezTo>
                    <a:pt x="20570" y="7577"/>
                    <a:pt x="17950" y="4556"/>
                    <a:pt x="16688" y="3729"/>
                  </a:cubicBezTo>
                  <a:lnTo>
                    <a:pt x="16688" y="3729"/>
                  </a:lnTo>
                  <a:cubicBezTo>
                    <a:pt x="14305" y="2168"/>
                    <a:pt x="8843" y="2840"/>
                    <a:pt x="7178" y="3313"/>
                  </a:cubicBezTo>
                  <a:lnTo>
                    <a:pt x="7178" y="3313"/>
                  </a:lnTo>
                  <a:cubicBezTo>
                    <a:pt x="5039" y="3920"/>
                    <a:pt x="3976" y="3940"/>
                    <a:pt x="3976" y="3940"/>
                  </a:cubicBezTo>
                  <a:lnTo>
                    <a:pt x="3976" y="3940"/>
                  </a:lnTo>
                  <a:cubicBezTo>
                    <a:pt x="3976" y="3940"/>
                    <a:pt x="3726" y="807"/>
                    <a:pt x="3658" y="285"/>
                  </a:cubicBezTo>
                  <a:lnTo>
                    <a:pt x="3658" y="285"/>
                  </a:lnTo>
                  <a:cubicBezTo>
                    <a:pt x="2827" y="46"/>
                    <a:pt x="2009" y="1"/>
                    <a:pt x="1517" y="1"/>
                  </a:cubicBezTo>
                  <a:lnTo>
                    <a:pt x="1517" y="1"/>
                  </a:lnTo>
                  <a:cubicBezTo>
                    <a:pt x="1225" y="1"/>
                    <a:pt x="1046" y="17"/>
                    <a:pt x="1046" y="17"/>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5"/>
            <p:cNvSpPr/>
            <p:nvPr/>
          </p:nvSpPr>
          <p:spPr>
            <a:xfrm>
              <a:off x="5020925" y="4354625"/>
              <a:ext cx="67125" cy="137400"/>
            </a:xfrm>
            <a:custGeom>
              <a:avLst/>
              <a:gdLst/>
              <a:ahLst/>
              <a:cxnLst/>
              <a:rect l="l" t="t" r="r" b="b"/>
              <a:pathLst>
                <a:path w="2685" h="5496" extrusionOk="0">
                  <a:moveTo>
                    <a:pt x="175" y="158"/>
                  </a:moveTo>
                  <a:lnTo>
                    <a:pt x="1" y="1965"/>
                  </a:lnTo>
                  <a:cubicBezTo>
                    <a:pt x="1428" y="5495"/>
                    <a:pt x="2685" y="1860"/>
                    <a:pt x="2685" y="1860"/>
                  </a:cubicBezTo>
                  <a:lnTo>
                    <a:pt x="2685" y="1860"/>
                  </a:lnTo>
                  <a:lnTo>
                    <a:pt x="2328" y="1"/>
                  </a:lnTo>
                  <a:close/>
                </a:path>
              </a:pathLst>
            </a:custGeom>
            <a:solidFill>
              <a:srgbClr val="8762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5"/>
            <p:cNvSpPr/>
            <p:nvPr/>
          </p:nvSpPr>
          <p:spPr>
            <a:xfrm>
              <a:off x="4999025" y="4303275"/>
              <a:ext cx="113650" cy="86375"/>
            </a:xfrm>
            <a:custGeom>
              <a:avLst/>
              <a:gdLst/>
              <a:ahLst/>
              <a:cxnLst/>
              <a:rect l="l" t="t" r="r" b="b"/>
              <a:pathLst>
                <a:path w="4546" h="3455" extrusionOk="0">
                  <a:moveTo>
                    <a:pt x="298" y="1"/>
                  </a:moveTo>
                  <a:lnTo>
                    <a:pt x="298" y="1"/>
                  </a:lnTo>
                  <a:cubicBezTo>
                    <a:pt x="1" y="2181"/>
                    <a:pt x="738" y="3359"/>
                    <a:pt x="1746" y="3447"/>
                  </a:cubicBezTo>
                  <a:cubicBezTo>
                    <a:pt x="1800" y="3452"/>
                    <a:pt x="1853" y="3454"/>
                    <a:pt x="1905" y="3454"/>
                  </a:cubicBezTo>
                  <a:cubicBezTo>
                    <a:pt x="2818" y="3454"/>
                    <a:pt x="3444" y="2731"/>
                    <a:pt x="3763" y="1647"/>
                  </a:cubicBezTo>
                  <a:cubicBezTo>
                    <a:pt x="4225" y="1568"/>
                    <a:pt x="4546" y="1094"/>
                    <a:pt x="4280" y="763"/>
                  </a:cubicBezTo>
                  <a:cubicBezTo>
                    <a:pt x="4237" y="709"/>
                    <a:pt x="4191" y="687"/>
                    <a:pt x="4145" y="687"/>
                  </a:cubicBezTo>
                  <a:cubicBezTo>
                    <a:pt x="4004" y="687"/>
                    <a:pt x="3853" y="888"/>
                    <a:pt x="3720" y="992"/>
                  </a:cubicBezTo>
                  <a:cubicBezTo>
                    <a:pt x="3555" y="1121"/>
                    <a:pt x="3342" y="1174"/>
                    <a:pt x="3103" y="1174"/>
                  </a:cubicBezTo>
                  <a:cubicBezTo>
                    <a:pt x="1984" y="1174"/>
                    <a:pt x="298" y="1"/>
                    <a:pt x="298" y="1"/>
                  </a:cubicBezTo>
                  <a:close/>
                </a:path>
              </a:pathLst>
            </a:custGeom>
            <a:solidFill>
              <a:srgbClr val="FF9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5"/>
            <p:cNvSpPr/>
            <p:nvPr/>
          </p:nvSpPr>
          <p:spPr>
            <a:xfrm>
              <a:off x="5028775" y="4332500"/>
              <a:ext cx="9325" cy="18775"/>
            </a:xfrm>
            <a:custGeom>
              <a:avLst/>
              <a:gdLst/>
              <a:ahLst/>
              <a:cxnLst/>
              <a:rect l="l" t="t" r="r" b="b"/>
              <a:pathLst>
                <a:path w="373" h="751" fill="none" extrusionOk="0">
                  <a:moveTo>
                    <a:pt x="339" y="0"/>
                  </a:moveTo>
                  <a:cubicBezTo>
                    <a:pt x="247" y="471"/>
                    <a:pt x="1" y="609"/>
                    <a:pt x="16" y="647"/>
                  </a:cubicBezTo>
                  <a:cubicBezTo>
                    <a:pt x="59" y="750"/>
                    <a:pt x="372" y="725"/>
                    <a:pt x="372" y="725"/>
                  </a:cubicBezTo>
                </a:path>
              </a:pathLst>
            </a:custGeom>
            <a:noFill/>
            <a:ln w="9525" cap="rnd" cmpd="sng">
              <a:solidFill>
                <a:schemeClr val="lt1"/>
              </a:solidFill>
              <a:prstDash val="solid"/>
              <a:miter lim="1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5"/>
            <p:cNvSpPr/>
            <p:nvPr/>
          </p:nvSpPr>
          <p:spPr>
            <a:xfrm>
              <a:off x="4938850" y="4459525"/>
              <a:ext cx="768325" cy="590500"/>
            </a:xfrm>
            <a:custGeom>
              <a:avLst/>
              <a:gdLst/>
              <a:ahLst/>
              <a:cxnLst/>
              <a:rect l="l" t="t" r="r" b="b"/>
              <a:pathLst>
                <a:path w="30733" h="23620" extrusionOk="0">
                  <a:moveTo>
                    <a:pt x="8315" y="1461"/>
                  </a:moveTo>
                  <a:cubicBezTo>
                    <a:pt x="5475" y="2835"/>
                    <a:pt x="2445" y="7064"/>
                    <a:pt x="1661" y="9689"/>
                  </a:cubicBezTo>
                  <a:lnTo>
                    <a:pt x="1661" y="9689"/>
                  </a:lnTo>
                  <a:cubicBezTo>
                    <a:pt x="1" y="15251"/>
                    <a:pt x="7067" y="14494"/>
                    <a:pt x="7067" y="14494"/>
                  </a:cubicBezTo>
                  <a:lnTo>
                    <a:pt x="7067" y="14494"/>
                  </a:lnTo>
                  <a:cubicBezTo>
                    <a:pt x="6562" y="17159"/>
                    <a:pt x="6249" y="23619"/>
                    <a:pt x="6249" y="23619"/>
                  </a:cubicBezTo>
                  <a:lnTo>
                    <a:pt x="6249" y="23619"/>
                  </a:lnTo>
                  <a:lnTo>
                    <a:pt x="24444" y="23619"/>
                  </a:lnTo>
                  <a:cubicBezTo>
                    <a:pt x="24155" y="21746"/>
                    <a:pt x="24043" y="14630"/>
                    <a:pt x="24043" y="14630"/>
                  </a:cubicBezTo>
                  <a:lnTo>
                    <a:pt x="24043" y="14630"/>
                  </a:lnTo>
                  <a:cubicBezTo>
                    <a:pt x="29914" y="14610"/>
                    <a:pt x="30732" y="11241"/>
                    <a:pt x="28507" y="7032"/>
                  </a:cubicBezTo>
                  <a:lnTo>
                    <a:pt x="28507" y="7032"/>
                  </a:lnTo>
                  <a:cubicBezTo>
                    <a:pt x="27274" y="4701"/>
                    <a:pt x="25389" y="2492"/>
                    <a:pt x="23211" y="1461"/>
                  </a:cubicBezTo>
                  <a:lnTo>
                    <a:pt x="23211" y="1461"/>
                  </a:lnTo>
                  <a:cubicBezTo>
                    <a:pt x="21242" y="529"/>
                    <a:pt x="18464" y="0"/>
                    <a:pt x="15645" y="0"/>
                  </a:cubicBezTo>
                  <a:lnTo>
                    <a:pt x="15645" y="0"/>
                  </a:lnTo>
                  <a:cubicBezTo>
                    <a:pt x="13032" y="0"/>
                    <a:pt x="10384" y="455"/>
                    <a:pt x="8315" y="1461"/>
                  </a:cubicBez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a:off x="5289500" y="4399150"/>
              <a:ext cx="91225" cy="131075"/>
            </a:xfrm>
            <a:custGeom>
              <a:avLst/>
              <a:gdLst/>
              <a:ahLst/>
              <a:cxnLst/>
              <a:rect l="l" t="t" r="r" b="b"/>
              <a:pathLst>
                <a:path w="3649" h="5243" extrusionOk="0">
                  <a:moveTo>
                    <a:pt x="332" y="1"/>
                  </a:moveTo>
                  <a:lnTo>
                    <a:pt x="0" y="2475"/>
                  </a:lnTo>
                  <a:cubicBezTo>
                    <a:pt x="0" y="2475"/>
                    <a:pt x="1831" y="5243"/>
                    <a:pt x="3649" y="2506"/>
                  </a:cubicBezTo>
                  <a:lnTo>
                    <a:pt x="3649" y="2506"/>
                  </a:lnTo>
                  <a:lnTo>
                    <a:pt x="3432" y="1"/>
                  </a:lnTo>
                  <a:close/>
                </a:path>
              </a:pathLst>
            </a:custGeom>
            <a:solidFill>
              <a:srgbClr val="8762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5"/>
            <p:cNvSpPr/>
            <p:nvPr/>
          </p:nvSpPr>
          <p:spPr>
            <a:xfrm>
              <a:off x="5239600" y="4237100"/>
              <a:ext cx="204875" cy="140100"/>
            </a:xfrm>
            <a:custGeom>
              <a:avLst/>
              <a:gdLst/>
              <a:ahLst/>
              <a:cxnLst/>
              <a:rect l="l" t="t" r="r" b="b"/>
              <a:pathLst>
                <a:path w="8195" h="5604" extrusionOk="0">
                  <a:moveTo>
                    <a:pt x="4444" y="425"/>
                  </a:moveTo>
                  <a:cubicBezTo>
                    <a:pt x="4045" y="643"/>
                    <a:pt x="3686" y="859"/>
                    <a:pt x="3377" y="849"/>
                  </a:cubicBezTo>
                  <a:lnTo>
                    <a:pt x="3377" y="849"/>
                  </a:lnTo>
                  <a:cubicBezTo>
                    <a:pt x="2426" y="817"/>
                    <a:pt x="1414" y="977"/>
                    <a:pt x="815" y="1699"/>
                  </a:cubicBezTo>
                  <a:lnTo>
                    <a:pt x="815" y="1699"/>
                  </a:lnTo>
                  <a:cubicBezTo>
                    <a:pt x="1" y="2682"/>
                    <a:pt x="626" y="5057"/>
                    <a:pt x="1310" y="5268"/>
                  </a:cubicBezTo>
                  <a:lnTo>
                    <a:pt x="1310" y="5268"/>
                  </a:lnTo>
                  <a:cubicBezTo>
                    <a:pt x="2394" y="5604"/>
                    <a:pt x="6476" y="4724"/>
                    <a:pt x="6476" y="4724"/>
                  </a:cubicBezTo>
                  <a:lnTo>
                    <a:pt x="6476" y="4724"/>
                  </a:lnTo>
                  <a:cubicBezTo>
                    <a:pt x="6476" y="4724"/>
                    <a:pt x="8195" y="1644"/>
                    <a:pt x="6744" y="413"/>
                  </a:cubicBezTo>
                  <a:lnTo>
                    <a:pt x="6744" y="413"/>
                  </a:lnTo>
                  <a:cubicBezTo>
                    <a:pt x="6389" y="111"/>
                    <a:pt x="6045" y="0"/>
                    <a:pt x="5717" y="0"/>
                  </a:cubicBezTo>
                  <a:lnTo>
                    <a:pt x="5717" y="0"/>
                  </a:lnTo>
                  <a:cubicBezTo>
                    <a:pt x="5260" y="0"/>
                    <a:pt x="4833" y="213"/>
                    <a:pt x="4444" y="425"/>
                  </a:cubicBezTo>
                </a:path>
              </a:pathLst>
            </a:custGeom>
            <a:solidFill>
              <a:srgbClr val="8D5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5"/>
            <p:cNvSpPr/>
            <p:nvPr/>
          </p:nvSpPr>
          <p:spPr>
            <a:xfrm>
              <a:off x="5246125" y="4330600"/>
              <a:ext cx="158250" cy="116375"/>
            </a:xfrm>
            <a:custGeom>
              <a:avLst/>
              <a:gdLst/>
              <a:ahLst/>
              <a:cxnLst/>
              <a:rect l="l" t="t" r="r" b="b"/>
              <a:pathLst>
                <a:path w="6330" h="4655" extrusionOk="0">
                  <a:moveTo>
                    <a:pt x="1964" y="1"/>
                  </a:moveTo>
                  <a:cubicBezTo>
                    <a:pt x="1908" y="1"/>
                    <a:pt x="1856" y="9"/>
                    <a:pt x="1809" y="27"/>
                  </a:cubicBezTo>
                  <a:cubicBezTo>
                    <a:pt x="1197" y="264"/>
                    <a:pt x="1503" y="1026"/>
                    <a:pt x="1049" y="1057"/>
                  </a:cubicBezTo>
                  <a:cubicBezTo>
                    <a:pt x="1048" y="1057"/>
                    <a:pt x="1048" y="1057"/>
                    <a:pt x="1047" y="1057"/>
                  </a:cubicBezTo>
                  <a:cubicBezTo>
                    <a:pt x="934" y="1057"/>
                    <a:pt x="760" y="434"/>
                    <a:pt x="539" y="434"/>
                  </a:cubicBezTo>
                  <a:cubicBezTo>
                    <a:pt x="501" y="434"/>
                    <a:pt x="462" y="452"/>
                    <a:pt x="422" y="494"/>
                  </a:cubicBezTo>
                  <a:cubicBezTo>
                    <a:pt x="0" y="934"/>
                    <a:pt x="399" y="1653"/>
                    <a:pt x="1050" y="1825"/>
                  </a:cubicBezTo>
                  <a:cubicBezTo>
                    <a:pt x="1389" y="3505"/>
                    <a:pt x="2266" y="4654"/>
                    <a:pt x="3708" y="4654"/>
                  </a:cubicBezTo>
                  <a:cubicBezTo>
                    <a:pt x="5161" y="4654"/>
                    <a:pt x="6330" y="3078"/>
                    <a:pt x="6218" y="170"/>
                  </a:cubicBezTo>
                  <a:lnTo>
                    <a:pt x="6218" y="170"/>
                  </a:lnTo>
                  <a:cubicBezTo>
                    <a:pt x="6218" y="170"/>
                    <a:pt x="5774" y="771"/>
                    <a:pt x="4689" y="771"/>
                  </a:cubicBezTo>
                  <a:cubicBezTo>
                    <a:pt x="4318" y="771"/>
                    <a:pt x="3873" y="701"/>
                    <a:pt x="3344" y="512"/>
                  </a:cubicBezTo>
                  <a:cubicBezTo>
                    <a:pt x="2894" y="352"/>
                    <a:pt x="2336" y="1"/>
                    <a:pt x="1964" y="1"/>
                  </a:cubicBezTo>
                  <a:close/>
                </a:path>
              </a:pathLst>
            </a:custGeom>
            <a:solidFill>
              <a:srgbClr val="FF9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5"/>
            <p:cNvSpPr/>
            <p:nvPr/>
          </p:nvSpPr>
          <p:spPr>
            <a:xfrm>
              <a:off x="5345025" y="4360975"/>
              <a:ext cx="13050" cy="34250"/>
            </a:xfrm>
            <a:custGeom>
              <a:avLst/>
              <a:gdLst/>
              <a:ahLst/>
              <a:cxnLst/>
              <a:rect l="l" t="t" r="r" b="b"/>
              <a:pathLst>
                <a:path w="522" h="1370" fill="none" extrusionOk="0">
                  <a:moveTo>
                    <a:pt x="220" y="0"/>
                  </a:moveTo>
                  <a:cubicBezTo>
                    <a:pt x="220" y="0"/>
                    <a:pt x="522" y="1013"/>
                    <a:pt x="502" y="1164"/>
                  </a:cubicBezTo>
                  <a:cubicBezTo>
                    <a:pt x="476" y="1370"/>
                    <a:pt x="1" y="1339"/>
                    <a:pt x="1" y="1339"/>
                  </a:cubicBezTo>
                </a:path>
              </a:pathLst>
            </a:custGeom>
            <a:noFill/>
            <a:ln w="9525" cap="rnd" cmpd="sng">
              <a:solidFill>
                <a:schemeClr val="lt1"/>
              </a:solidFill>
              <a:prstDash val="solid"/>
              <a:miter lim="1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5"/>
            <p:cNvSpPr/>
            <p:nvPr/>
          </p:nvSpPr>
          <p:spPr>
            <a:xfrm>
              <a:off x="5188475" y="4550525"/>
              <a:ext cx="313100" cy="269900"/>
            </a:xfrm>
            <a:custGeom>
              <a:avLst/>
              <a:gdLst/>
              <a:ahLst/>
              <a:cxnLst/>
              <a:rect l="l" t="t" r="r" b="b"/>
              <a:pathLst>
                <a:path w="12524" h="10796" extrusionOk="0">
                  <a:moveTo>
                    <a:pt x="4025" y="0"/>
                  </a:moveTo>
                  <a:lnTo>
                    <a:pt x="3039" y="2824"/>
                  </a:lnTo>
                  <a:cubicBezTo>
                    <a:pt x="2789" y="2703"/>
                    <a:pt x="2573" y="2517"/>
                    <a:pt x="2429" y="2278"/>
                  </a:cubicBezTo>
                  <a:cubicBezTo>
                    <a:pt x="2285" y="2036"/>
                    <a:pt x="2057" y="1841"/>
                    <a:pt x="1770" y="1741"/>
                  </a:cubicBezTo>
                  <a:cubicBezTo>
                    <a:pt x="1633" y="1693"/>
                    <a:pt x="1494" y="1671"/>
                    <a:pt x="1357" y="1671"/>
                  </a:cubicBezTo>
                  <a:cubicBezTo>
                    <a:pt x="794" y="1671"/>
                    <a:pt x="270" y="2053"/>
                    <a:pt x="133" y="2650"/>
                  </a:cubicBezTo>
                  <a:cubicBezTo>
                    <a:pt x="1" y="3226"/>
                    <a:pt x="305" y="3830"/>
                    <a:pt x="846" y="4070"/>
                  </a:cubicBezTo>
                  <a:cubicBezTo>
                    <a:pt x="1013" y="4144"/>
                    <a:pt x="1186" y="4178"/>
                    <a:pt x="1355" y="4178"/>
                  </a:cubicBezTo>
                  <a:cubicBezTo>
                    <a:pt x="1501" y="4178"/>
                    <a:pt x="1644" y="4153"/>
                    <a:pt x="1778" y="4105"/>
                  </a:cubicBezTo>
                  <a:cubicBezTo>
                    <a:pt x="1947" y="4044"/>
                    <a:pt x="2123" y="4011"/>
                    <a:pt x="2299" y="4011"/>
                  </a:cubicBezTo>
                  <a:cubicBezTo>
                    <a:pt x="2404" y="4011"/>
                    <a:pt x="2510" y="4023"/>
                    <a:pt x="2613" y="4047"/>
                  </a:cubicBezTo>
                  <a:lnTo>
                    <a:pt x="1626" y="6874"/>
                  </a:lnTo>
                  <a:lnTo>
                    <a:pt x="4451" y="7859"/>
                  </a:lnTo>
                  <a:cubicBezTo>
                    <a:pt x="4330" y="8109"/>
                    <a:pt x="4144" y="8325"/>
                    <a:pt x="3905" y="8468"/>
                  </a:cubicBezTo>
                  <a:cubicBezTo>
                    <a:pt x="3663" y="8614"/>
                    <a:pt x="3468" y="8841"/>
                    <a:pt x="3367" y="9129"/>
                  </a:cubicBezTo>
                  <a:cubicBezTo>
                    <a:pt x="3124" y="9827"/>
                    <a:pt x="3534" y="10594"/>
                    <a:pt x="4275" y="10765"/>
                  </a:cubicBezTo>
                  <a:cubicBezTo>
                    <a:pt x="4366" y="10785"/>
                    <a:pt x="4458" y="10795"/>
                    <a:pt x="4548" y="10795"/>
                  </a:cubicBezTo>
                  <a:cubicBezTo>
                    <a:pt x="5034" y="10795"/>
                    <a:pt x="5494" y="10508"/>
                    <a:pt x="5696" y="10051"/>
                  </a:cubicBezTo>
                  <a:cubicBezTo>
                    <a:pt x="5834" y="9742"/>
                    <a:pt x="5835" y="9411"/>
                    <a:pt x="5730" y="9121"/>
                  </a:cubicBezTo>
                  <a:cubicBezTo>
                    <a:pt x="5634" y="8851"/>
                    <a:pt x="5609" y="8562"/>
                    <a:pt x="5673" y="8286"/>
                  </a:cubicBezTo>
                  <a:lnTo>
                    <a:pt x="5673" y="8286"/>
                  </a:lnTo>
                  <a:lnTo>
                    <a:pt x="8500" y="9272"/>
                  </a:lnTo>
                  <a:lnTo>
                    <a:pt x="9485" y="6448"/>
                  </a:lnTo>
                  <a:cubicBezTo>
                    <a:pt x="9736" y="6569"/>
                    <a:pt x="9951" y="6754"/>
                    <a:pt x="10095" y="6994"/>
                  </a:cubicBezTo>
                  <a:cubicBezTo>
                    <a:pt x="10241" y="7236"/>
                    <a:pt x="10467" y="7431"/>
                    <a:pt x="10755" y="7531"/>
                  </a:cubicBezTo>
                  <a:cubicBezTo>
                    <a:pt x="10892" y="7578"/>
                    <a:pt x="11031" y="7601"/>
                    <a:pt x="11168" y="7601"/>
                  </a:cubicBezTo>
                  <a:cubicBezTo>
                    <a:pt x="11731" y="7601"/>
                    <a:pt x="12254" y="7219"/>
                    <a:pt x="12391" y="6622"/>
                  </a:cubicBezTo>
                  <a:cubicBezTo>
                    <a:pt x="12524" y="6046"/>
                    <a:pt x="12220" y="5443"/>
                    <a:pt x="11678" y="5202"/>
                  </a:cubicBezTo>
                  <a:cubicBezTo>
                    <a:pt x="11511" y="5128"/>
                    <a:pt x="11338" y="5094"/>
                    <a:pt x="11168" y="5094"/>
                  </a:cubicBezTo>
                  <a:cubicBezTo>
                    <a:pt x="11023" y="5094"/>
                    <a:pt x="10881" y="5119"/>
                    <a:pt x="10746" y="5168"/>
                  </a:cubicBezTo>
                  <a:cubicBezTo>
                    <a:pt x="10578" y="5228"/>
                    <a:pt x="10402" y="5261"/>
                    <a:pt x="10227" y="5261"/>
                  </a:cubicBezTo>
                  <a:cubicBezTo>
                    <a:pt x="10121" y="5261"/>
                    <a:pt x="10016" y="5249"/>
                    <a:pt x="9912" y="5225"/>
                  </a:cubicBezTo>
                  <a:lnTo>
                    <a:pt x="10898" y="2398"/>
                  </a:lnTo>
                  <a:lnTo>
                    <a:pt x="8072" y="1411"/>
                  </a:lnTo>
                  <a:lnTo>
                    <a:pt x="8072" y="1411"/>
                  </a:lnTo>
                  <a:cubicBezTo>
                    <a:pt x="8007" y="1687"/>
                    <a:pt x="8032" y="1977"/>
                    <a:pt x="8129" y="2246"/>
                  </a:cubicBezTo>
                  <a:cubicBezTo>
                    <a:pt x="8233" y="2537"/>
                    <a:pt x="8232" y="2867"/>
                    <a:pt x="8094" y="3178"/>
                  </a:cubicBezTo>
                  <a:cubicBezTo>
                    <a:pt x="7892" y="3635"/>
                    <a:pt x="7432" y="3922"/>
                    <a:pt x="6947" y="3922"/>
                  </a:cubicBezTo>
                  <a:cubicBezTo>
                    <a:pt x="6856" y="3922"/>
                    <a:pt x="6765" y="3912"/>
                    <a:pt x="6674" y="3891"/>
                  </a:cubicBezTo>
                  <a:cubicBezTo>
                    <a:pt x="5932" y="3721"/>
                    <a:pt x="5522" y="2953"/>
                    <a:pt x="5765" y="2255"/>
                  </a:cubicBezTo>
                  <a:cubicBezTo>
                    <a:pt x="5866" y="1967"/>
                    <a:pt x="6061" y="1740"/>
                    <a:pt x="6303" y="1595"/>
                  </a:cubicBezTo>
                  <a:cubicBezTo>
                    <a:pt x="6542" y="1451"/>
                    <a:pt x="6727" y="1236"/>
                    <a:pt x="6849" y="985"/>
                  </a:cubicBezTo>
                  <a:lnTo>
                    <a:pt x="40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5"/>
            <p:cNvSpPr/>
            <p:nvPr/>
          </p:nvSpPr>
          <p:spPr>
            <a:xfrm>
              <a:off x="5206725" y="4691600"/>
              <a:ext cx="122775" cy="90850"/>
            </a:xfrm>
            <a:custGeom>
              <a:avLst/>
              <a:gdLst/>
              <a:ahLst/>
              <a:cxnLst/>
              <a:rect l="l" t="t" r="r" b="b"/>
              <a:pathLst>
                <a:path w="4911" h="3634" extrusionOk="0">
                  <a:moveTo>
                    <a:pt x="2528" y="1"/>
                  </a:moveTo>
                  <a:cubicBezTo>
                    <a:pt x="2315" y="1"/>
                    <a:pt x="1514" y="655"/>
                    <a:pt x="0" y="1108"/>
                  </a:cubicBezTo>
                  <a:lnTo>
                    <a:pt x="866" y="3634"/>
                  </a:lnTo>
                  <a:cubicBezTo>
                    <a:pt x="2993" y="2811"/>
                    <a:pt x="4472" y="1835"/>
                    <a:pt x="4462" y="1665"/>
                  </a:cubicBezTo>
                  <a:cubicBezTo>
                    <a:pt x="4459" y="1613"/>
                    <a:pt x="4417" y="1593"/>
                    <a:pt x="4352" y="1593"/>
                  </a:cubicBezTo>
                  <a:cubicBezTo>
                    <a:pt x="4097" y="1593"/>
                    <a:pt x="3490" y="1905"/>
                    <a:pt x="3490" y="1905"/>
                  </a:cubicBezTo>
                  <a:cubicBezTo>
                    <a:pt x="3490" y="1905"/>
                    <a:pt x="4911" y="1111"/>
                    <a:pt x="4818" y="888"/>
                  </a:cubicBezTo>
                  <a:cubicBezTo>
                    <a:pt x="4804" y="856"/>
                    <a:pt x="4763" y="842"/>
                    <a:pt x="4705" y="842"/>
                  </a:cubicBezTo>
                  <a:cubicBezTo>
                    <a:pt x="4362" y="842"/>
                    <a:pt x="3393" y="1315"/>
                    <a:pt x="3393" y="1315"/>
                  </a:cubicBezTo>
                  <a:cubicBezTo>
                    <a:pt x="3393" y="1315"/>
                    <a:pt x="4630" y="590"/>
                    <a:pt x="4530" y="424"/>
                  </a:cubicBezTo>
                  <a:cubicBezTo>
                    <a:pt x="4518" y="405"/>
                    <a:pt x="4490" y="396"/>
                    <a:pt x="4449" y="396"/>
                  </a:cubicBezTo>
                  <a:cubicBezTo>
                    <a:pt x="4144" y="396"/>
                    <a:pt x="3152" y="870"/>
                    <a:pt x="3152" y="870"/>
                  </a:cubicBezTo>
                  <a:cubicBezTo>
                    <a:pt x="3152" y="870"/>
                    <a:pt x="4123" y="233"/>
                    <a:pt x="4052" y="76"/>
                  </a:cubicBezTo>
                  <a:cubicBezTo>
                    <a:pt x="4040" y="48"/>
                    <a:pt x="4008" y="36"/>
                    <a:pt x="3962" y="36"/>
                  </a:cubicBezTo>
                  <a:cubicBezTo>
                    <a:pt x="3630" y="36"/>
                    <a:pt x="2537" y="648"/>
                    <a:pt x="2341" y="648"/>
                  </a:cubicBezTo>
                  <a:cubicBezTo>
                    <a:pt x="2332" y="648"/>
                    <a:pt x="2325" y="647"/>
                    <a:pt x="2320" y="644"/>
                  </a:cubicBezTo>
                  <a:cubicBezTo>
                    <a:pt x="2320" y="644"/>
                    <a:pt x="2717" y="105"/>
                    <a:pt x="2561" y="9"/>
                  </a:cubicBezTo>
                  <a:cubicBezTo>
                    <a:pt x="2553" y="3"/>
                    <a:pt x="2541" y="1"/>
                    <a:pt x="2528" y="1"/>
                  </a:cubicBezTo>
                  <a:close/>
                </a:path>
              </a:pathLst>
            </a:custGeom>
            <a:solidFill>
              <a:srgbClr val="FF9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5126600" y="4613375"/>
              <a:ext cx="79475" cy="113500"/>
            </a:xfrm>
            <a:custGeom>
              <a:avLst/>
              <a:gdLst/>
              <a:ahLst/>
              <a:cxnLst/>
              <a:rect l="l" t="t" r="r" b="b"/>
              <a:pathLst>
                <a:path w="3179" h="4540" fill="none" extrusionOk="0">
                  <a:moveTo>
                    <a:pt x="1958" y="0"/>
                  </a:moveTo>
                  <a:cubicBezTo>
                    <a:pt x="1958" y="0"/>
                    <a:pt x="0" y="3402"/>
                    <a:pt x="363" y="4009"/>
                  </a:cubicBezTo>
                  <a:cubicBezTo>
                    <a:pt x="680" y="4539"/>
                    <a:pt x="3122" y="4060"/>
                    <a:pt x="3122" y="4060"/>
                  </a:cubicBezTo>
                  <a:lnTo>
                    <a:pt x="3179" y="4223"/>
                  </a:lnTo>
                </a:path>
              </a:pathLst>
            </a:custGeom>
            <a:noFill/>
            <a:ln w="9525" cap="rnd" cmpd="sng">
              <a:solidFill>
                <a:schemeClr val="lt1"/>
              </a:solidFill>
              <a:prstDash val="solid"/>
              <a:miter lim="1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5"/>
            <p:cNvSpPr/>
            <p:nvPr/>
          </p:nvSpPr>
          <p:spPr>
            <a:xfrm>
              <a:off x="5115500" y="4782425"/>
              <a:ext cx="114150" cy="39450"/>
            </a:xfrm>
            <a:custGeom>
              <a:avLst/>
              <a:gdLst/>
              <a:ahLst/>
              <a:cxnLst/>
              <a:rect l="l" t="t" r="r" b="b"/>
              <a:pathLst>
                <a:path w="4566" h="1578" fill="none" extrusionOk="0">
                  <a:moveTo>
                    <a:pt x="1" y="1578"/>
                  </a:moveTo>
                  <a:cubicBezTo>
                    <a:pt x="2355" y="1403"/>
                    <a:pt x="4566" y="149"/>
                    <a:pt x="4566" y="149"/>
                  </a:cubicBezTo>
                  <a:lnTo>
                    <a:pt x="4515" y="1"/>
                  </a:lnTo>
                </a:path>
              </a:pathLst>
            </a:custGeom>
            <a:noFill/>
            <a:ln w="9525" cap="rnd" cmpd="sng">
              <a:solidFill>
                <a:schemeClr val="lt1"/>
              </a:solidFill>
              <a:prstDash val="solid"/>
              <a:miter lim="1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5"/>
            <p:cNvSpPr/>
            <p:nvPr/>
          </p:nvSpPr>
          <p:spPr>
            <a:xfrm>
              <a:off x="5331575" y="4691175"/>
              <a:ext cx="122800" cy="91350"/>
            </a:xfrm>
            <a:custGeom>
              <a:avLst/>
              <a:gdLst/>
              <a:ahLst/>
              <a:cxnLst/>
              <a:rect l="l" t="t" r="r" b="b"/>
              <a:pathLst>
                <a:path w="4912" h="3654" extrusionOk="0">
                  <a:moveTo>
                    <a:pt x="2395" y="1"/>
                  </a:moveTo>
                  <a:cubicBezTo>
                    <a:pt x="2382" y="1"/>
                    <a:pt x="2372" y="3"/>
                    <a:pt x="2363" y="8"/>
                  </a:cubicBezTo>
                  <a:cubicBezTo>
                    <a:pt x="2207" y="103"/>
                    <a:pt x="2597" y="646"/>
                    <a:pt x="2597" y="646"/>
                  </a:cubicBezTo>
                  <a:cubicBezTo>
                    <a:pt x="2592" y="648"/>
                    <a:pt x="2585" y="649"/>
                    <a:pt x="2577" y="649"/>
                  </a:cubicBezTo>
                  <a:cubicBezTo>
                    <a:pt x="2383" y="649"/>
                    <a:pt x="1287" y="18"/>
                    <a:pt x="959" y="18"/>
                  </a:cubicBezTo>
                  <a:cubicBezTo>
                    <a:pt x="915" y="18"/>
                    <a:pt x="884" y="29"/>
                    <a:pt x="872" y="56"/>
                  </a:cubicBezTo>
                  <a:cubicBezTo>
                    <a:pt x="799" y="213"/>
                    <a:pt x="1763" y="862"/>
                    <a:pt x="1763" y="862"/>
                  </a:cubicBezTo>
                  <a:cubicBezTo>
                    <a:pt x="1763" y="862"/>
                    <a:pt x="769" y="372"/>
                    <a:pt x="468" y="372"/>
                  </a:cubicBezTo>
                  <a:cubicBezTo>
                    <a:pt x="429" y="372"/>
                    <a:pt x="402" y="380"/>
                    <a:pt x="390" y="399"/>
                  </a:cubicBezTo>
                  <a:cubicBezTo>
                    <a:pt x="288" y="562"/>
                    <a:pt x="1515" y="1303"/>
                    <a:pt x="1515" y="1303"/>
                  </a:cubicBezTo>
                  <a:cubicBezTo>
                    <a:pt x="1515" y="1303"/>
                    <a:pt x="543" y="814"/>
                    <a:pt x="205" y="814"/>
                  </a:cubicBezTo>
                  <a:cubicBezTo>
                    <a:pt x="149" y="814"/>
                    <a:pt x="110" y="828"/>
                    <a:pt x="96" y="859"/>
                  </a:cubicBezTo>
                  <a:cubicBezTo>
                    <a:pt x="0" y="1081"/>
                    <a:pt x="1412" y="1892"/>
                    <a:pt x="1412" y="1892"/>
                  </a:cubicBezTo>
                  <a:cubicBezTo>
                    <a:pt x="1412" y="1892"/>
                    <a:pt x="803" y="1570"/>
                    <a:pt x="551" y="1570"/>
                  </a:cubicBezTo>
                  <a:cubicBezTo>
                    <a:pt x="487" y="1570"/>
                    <a:pt x="447" y="1590"/>
                    <a:pt x="443" y="1641"/>
                  </a:cubicBezTo>
                  <a:cubicBezTo>
                    <a:pt x="431" y="1811"/>
                    <a:pt x="1897" y="2804"/>
                    <a:pt x="4014" y="3654"/>
                  </a:cubicBezTo>
                  <a:lnTo>
                    <a:pt x="4912" y="1137"/>
                  </a:lnTo>
                  <a:cubicBezTo>
                    <a:pt x="3402" y="666"/>
                    <a:pt x="2607" y="1"/>
                    <a:pt x="2395" y="1"/>
                  </a:cubicBezTo>
                  <a:close/>
                </a:path>
              </a:pathLst>
            </a:custGeom>
            <a:solidFill>
              <a:srgbClr val="FF9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5430600" y="4715250"/>
              <a:ext cx="109350" cy="110050"/>
            </a:xfrm>
            <a:custGeom>
              <a:avLst/>
              <a:gdLst/>
              <a:ahLst/>
              <a:cxnLst/>
              <a:rect l="l" t="t" r="r" b="b"/>
              <a:pathLst>
                <a:path w="4374" h="4402" extrusionOk="0">
                  <a:moveTo>
                    <a:pt x="921" y="164"/>
                  </a:moveTo>
                  <a:lnTo>
                    <a:pt x="53" y="2691"/>
                  </a:lnTo>
                  <a:lnTo>
                    <a:pt x="1" y="2838"/>
                  </a:lnTo>
                  <a:cubicBezTo>
                    <a:pt x="1" y="2838"/>
                    <a:pt x="2159" y="4351"/>
                    <a:pt x="4373" y="4401"/>
                  </a:cubicBezTo>
                  <a:lnTo>
                    <a:pt x="4373" y="4401"/>
                  </a:lnTo>
                  <a:lnTo>
                    <a:pt x="4054" y="83"/>
                  </a:lnTo>
                  <a:cubicBezTo>
                    <a:pt x="3773" y="352"/>
                    <a:pt x="979" y="1"/>
                    <a:pt x="979" y="1"/>
                  </a:cubicBezTo>
                  <a:lnTo>
                    <a:pt x="97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p:nvPr/>
          </p:nvSpPr>
          <p:spPr>
            <a:xfrm>
              <a:off x="5453600" y="4613375"/>
              <a:ext cx="90500" cy="110675"/>
            </a:xfrm>
            <a:custGeom>
              <a:avLst/>
              <a:gdLst/>
              <a:ahLst/>
              <a:cxnLst/>
              <a:rect l="l" t="t" r="r" b="b"/>
              <a:pathLst>
                <a:path w="3620" h="4427" fill="none" extrusionOk="0">
                  <a:moveTo>
                    <a:pt x="1577" y="0"/>
                  </a:moveTo>
                  <a:cubicBezTo>
                    <a:pt x="1577" y="0"/>
                    <a:pt x="3620" y="3694"/>
                    <a:pt x="3134" y="4158"/>
                  </a:cubicBezTo>
                  <a:cubicBezTo>
                    <a:pt x="2853" y="4427"/>
                    <a:pt x="59" y="4076"/>
                    <a:pt x="59" y="4076"/>
                  </a:cubicBezTo>
                  <a:lnTo>
                    <a:pt x="1" y="4239"/>
                  </a:lnTo>
                </a:path>
              </a:pathLst>
            </a:custGeom>
            <a:noFill/>
            <a:ln w="9525" cap="rnd" cmpd="sng">
              <a:solidFill>
                <a:schemeClr val="lt1"/>
              </a:solidFill>
              <a:prstDash val="solid"/>
              <a:miter lim="1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5"/>
            <p:cNvSpPr/>
            <p:nvPr/>
          </p:nvSpPr>
          <p:spPr>
            <a:xfrm>
              <a:off x="5430600" y="4782500"/>
              <a:ext cx="109350" cy="42800"/>
            </a:xfrm>
            <a:custGeom>
              <a:avLst/>
              <a:gdLst/>
              <a:ahLst/>
              <a:cxnLst/>
              <a:rect l="l" t="t" r="r" b="b"/>
              <a:pathLst>
                <a:path w="4374" h="1712" fill="none" extrusionOk="0">
                  <a:moveTo>
                    <a:pt x="4373" y="1711"/>
                  </a:moveTo>
                  <a:cubicBezTo>
                    <a:pt x="2159" y="1661"/>
                    <a:pt x="1" y="148"/>
                    <a:pt x="1" y="148"/>
                  </a:cubicBezTo>
                  <a:lnTo>
                    <a:pt x="53" y="1"/>
                  </a:lnTo>
                </a:path>
              </a:pathLst>
            </a:custGeom>
            <a:noFill/>
            <a:ln w="9525" cap="rnd" cmpd="sng">
              <a:solidFill>
                <a:schemeClr val="lt1"/>
              </a:solidFill>
              <a:prstDash val="solid"/>
              <a:miter lim="1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Подзаголовок 2">
            <a:extLst>
              <a:ext uri="{FF2B5EF4-FFF2-40B4-BE49-F238E27FC236}">
                <a16:creationId xmlns:a16="http://schemas.microsoft.com/office/drawing/2014/main" id="{97C1F4DE-D283-7772-8675-2AD6716FE320}"/>
              </a:ext>
            </a:extLst>
          </p:cNvPr>
          <p:cNvSpPr txBox="1">
            <a:spLocks/>
          </p:cNvSpPr>
          <p:nvPr/>
        </p:nvSpPr>
        <p:spPr>
          <a:xfrm>
            <a:off x="197112" y="3153100"/>
            <a:ext cx="4773721" cy="1752600"/>
          </a:xfrm>
          <a:prstGeom prst="rect">
            <a:avLst/>
          </a:prstGeom>
          <a:ln>
            <a:noFill/>
          </a:ln>
          <a:effectLst/>
          <a:scene3d>
            <a:camera prst="orthographicFront">
              <a:rot lat="0" lon="0" rev="0"/>
            </a:camera>
            <a:lightRig rig="chilly" dir="t">
              <a:rot lat="0" lon="0" rev="18480000"/>
            </a:lightRig>
          </a:scene3d>
          <a:sp3d prstMaterial="clear">
            <a:bevelT h="63500"/>
          </a:sp3d>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ru-RU" sz="2000" dirty="0" err="1">
                <a:solidFill>
                  <a:schemeClr val="accent1">
                    <a:lumMod val="50000"/>
                  </a:schemeClr>
                </a:solidFill>
              </a:rPr>
              <a:t>Дисципліна</a:t>
            </a:r>
            <a:r>
              <a:rPr lang="ru-RU" sz="2000" dirty="0">
                <a:solidFill>
                  <a:schemeClr val="accent1">
                    <a:lumMod val="50000"/>
                  </a:schemeClr>
                </a:solidFill>
              </a:rPr>
              <a:t>:</a:t>
            </a:r>
          </a:p>
          <a:p>
            <a:pPr marL="0" indent="0">
              <a:buNone/>
            </a:pPr>
            <a:r>
              <a:rPr lang="uk-UA" sz="2000" dirty="0">
                <a:solidFill>
                  <a:schemeClr val="accent1">
                    <a:lumMod val="50000"/>
                  </a:schemeClr>
                </a:solidFill>
              </a:rPr>
              <a:t>HR-МЕНЕДЖМЕНТ З ЦИКЛОМ ПСИХОЛОГІЯ УПРАВЛІННЯ</a:t>
            </a:r>
            <a:endParaRPr lang="ru-RU" sz="2000" dirty="0">
              <a:solidFill>
                <a:schemeClr val="accent1">
                  <a:lumMod val="50000"/>
                </a:schemeClr>
              </a:solidFill>
            </a:endParaRPr>
          </a:p>
          <a:p>
            <a:pPr marL="0" indent="0" algn="r">
              <a:buNone/>
            </a:pPr>
            <a:endParaRPr lang="ru-RU" sz="1200" dirty="0">
              <a:solidFill>
                <a:schemeClr val="accent1">
                  <a:lumMod val="50000"/>
                </a:schemeClr>
              </a:solidFill>
            </a:endParaRPr>
          </a:p>
          <a:p>
            <a:pPr marL="0" indent="0" algn="r">
              <a:buNone/>
            </a:pPr>
            <a:r>
              <a:rPr lang="ru-RU" sz="1200" dirty="0">
                <a:solidFill>
                  <a:schemeClr val="accent1">
                    <a:lumMod val="50000"/>
                  </a:schemeClr>
                </a:solidFill>
              </a:rPr>
              <a:t>Д. </a:t>
            </a:r>
            <a:r>
              <a:rPr lang="ru-RU" sz="1200" dirty="0" err="1">
                <a:solidFill>
                  <a:schemeClr val="accent1">
                    <a:lumMod val="50000"/>
                  </a:schemeClr>
                </a:solidFill>
              </a:rPr>
              <a:t>е.н</a:t>
            </a:r>
            <a:r>
              <a:rPr lang="ru-RU" sz="1200" dirty="0">
                <a:solidFill>
                  <a:schemeClr val="accent1">
                    <a:lumMod val="50000"/>
                  </a:schemeClr>
                </a:solidFill>
              </a:rPr>
              <a:t>., доц. Борщ В.І.</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6CE835-4265-D128-394C-89D73A34903D}"/>
              </a:ext>
            </a:extLst>
          </p:cNvPr>
          <p:cNvSpPr>
            <a:spLocks noGrp="1"/>
          </p:cNvSpPr>
          <p:nvPr>
            <p:ph type="title"/>
          </p:nvPr>
        </p:nvSpPr>
        <p:spPr/>
        <p:txBody>
          <a:bodyPr/>
          <a:lstStyle/>
          <a:p>
            <a:r>
              <a:rPr lang="uk-UA" dirty="0"/>
              <a:t>Зміст лекції</a:t>
            </a:r>
            <a:endParaRPr lang="ru-UA" dirty="0"/>
          </a:p>
        </p:txBody>
      </p:sp>
      <p:sp>
        <p:nvSpPr>
          <p:cNvPr id="3" name="Текст 2">
            <a:extLst>
              <a:ext uri="{FF2B5EF4-FFF2-40B4-BE49-F238E27FC236}">
                <a16:creationId xmlns:a16="http://schemas.microsoft.com/office/drawing/2014/main" id="{6B6C713E-C0C7-67B9-1FE5-93C7B577525B}"/>
              </a:ext>
            </a:extLst>
          </p:cNvPr>
          <p:cNvSpPr>
            <a:spLocks noGrp="1"/>
          </p:cNvSpPr>
          <p:nvPr>
            <p:ph type="body" idx="1"/>
          </p:nvPr>
        </p:nvSpPr>
        <p:spPr>
          <a:xfrm>
            <a:off x="0" y="1401048"/>
            <a:ext cx="8238900" cy="3656400"/>
          </a:xfrm>
        </p:spPr>
        <p:txBody>
          <a:bodyPr/>
          <a:lstStyle/>
          <a:p>
            <a:pPr indent="449580" algn="just"/>
            <a:r>
              <a:rPr lang="uk-UA" sz="1800" dirty="0">
                <a:effectLst/>
                <a:latin typeface="Times New Roman" panose="02020603050405020304" pitchFamily="18" charset="0"/>
                <a:ea typeface="Calibri" panose="020F0502020204030204" pitchFamily="34" charset="0"/>
              </a:rPr>
              <a:t>Поняття мотивації персоналу. Поняття стимулювання персоналу</a:t>
            </a:r>
          </a:p>
          <a:p>
            <a:pPr indent="449580" algn="just"/>
            <a:r>
              <a:rPr lang="uk-UA" sz="1800" dirty="0">
                <a:effectLst/>
                <a:latin typeface="Times New Roman" panose="02020603050405020304" pitchFamily="18" charset="0"/>
                <a:ea typeface="Calibri" panose="020F0502020204030204" pitchFamily="34" charset="0"/>
              </a:rPr>
              <a:t>Сучасні теорії мотивації персоналу</a:t>
            </a:r>
            <a:endParaRPr lang="ru-UA" sz="1800" dirty="0">
              <a:effectLst/>
              <a:latin typeface="Times New Roman" panose="02020603050405020304" pitchFamily="18" charset="0"/>
              <a:ea typeface="Calibri" panose="020F0502020204030204" pitchFamily="34" charset="0"/>
            </a:endParaRPr>
          </a:p>
          <a:p>
            <a:pPr indent="449580" algn="just"/>
            <a:r>
              <a:rPr lang="uk-UA" sz="1800" dirty="0">
                <a:effectLst/>
                <a:latin typeface="Times New Roman" panose="02020603050405020304" pitchFamily="18" charset="0"/>
                <a:ea typeface="Calibri" panose="020F0502020204030204" pitchFamily="34" charset="0"/>
              </a:rPr>
              <a:t>Види та форми стимулювання</a:t>
            </a:r>
          </a:p>
          <a:p>
            <a:pPr indent="449580" algn="just"/>
            <a:r>
              <a:rPr lang="uk-UA" sz="1800" dirty="0">
                <a:latin typeface="Times New Roman" panose="02020603050405020304" pitchFamily="18" charset="0"/>
                <a:ea typeface="Calibri" panose="020F0502020204030204" pitchFamily="34" charset="0"/>
              </a:rPr>
              <a:t>Сучасні методи стимулювання та мотивації</a:t>
            </a:r>
          </a:p>
          <a:p>
            <a:pPr indent="449580" algn="just"/>
            <a:r>
              <a:rPr lang="uk-UA" sz="1800" dirty="0">
                <a:effectLst/>
                <a:latin typeface="Times New Roman" panose="02020603050405020304" pitchFamily="18" charset="0"/>
                <a:ea typeface="Calibri" panose="020F0502020204030204" pitchFamily="34" charset="0"/>
              </a:rPr>
              <a:t>Психологічні аспекти реалізації</a:t>
            </a:r>
          </a:p>
          <a:p>
            <a:pPr marL="898525" indent="0" algn="just">
              <a:buNone/>
            </a:pPr>
            <a:r>
              <a:rPr lang="uk-UA" sz="1800" dirty="0">
                <a:effectLst/>
                <a:latin typeface="Times New Roman" panose="02020603050405020304" pitchFamily="18" charset="0"/>
                <a:ea typeface="Calibri" panose="020F0502020204030204" pitchFamily="34" charset="0"/>
              </a:rPr>
              <a:t>функції мотивації та стимулювання </a:t>
            </a:r>
          </a:p>
          <a:p>
            <a:pPr marL="898525" indent="0" algn="just">
              <a:buNone/>
            </a:pPr>
            <a:r>
              <a:rPr lang="uk-UA" sz="1800" dirty="0">
                <a:effectLst/>
                <a:latin typeface="Times New Roman" panose="02020603050405020304" pitchFamily="18" charset="0"/>
                <a:ea typeface="Calibri" panose="020F0502020204030204" pitchFamily="34" charset="0"/>
              </a:rPr>
              <a:t>персоналу</a:t>
            </a:r>
            <a:endParaRPr lang="ru-UA" dirty="0"/>
          </a:p>
        </p:txBody>
      </p:sp>
      <p:pic>
        <p:nvPicPr>
          <p:cNvPr id="5" name="Рисунок 4">
            <a:extLst>
              <a:ext uri="{FF2B5EF4-FFF2-40B4-BE49-F238E27FC236}">
                <a16:creationId xmlns:a16="http://schemas.microsoft.com/office/drawing/2014/main" id="{3301D64D-BAB4-E611-3C02-FE2AED5AE6BD}"/>
              </a:ext>
            </a:extLst>
          </p:cNvPr>
          <p:cNvPicPr>
            <a:picLocks noChangeAspect="1"/>
          </p:cNvPicPr>
          <p:nvPr/>
        </p:nvPicPr>
        <p:blipFill>
          <a:blip r:embed="rId2"/>
          <a:stretch>
            <a:fillRect/>
          </a:stretch>
        </p:blipFill>
        <p:spPr>
          <a:xfrm>
            <a:off x="4572000" y="2811103"/>
            <a:ext cx="4425043" cy="2246345"/>
          </a:xfrm>
          <a:prstGeom prst="rect">
            <a:avLst/>
          </a:prstGeom>
        </p:spPr>
      </p:pic>
    </p:spTree>
    <p:extLst>
      <p:ext uri="{BB962C8B-B14F-4D97-AF65-F5344CB8AC3E}">
        <p14:creationId xmlns:p14="http://schemas.microsoft.com/office/powerpoint/2010/main" val="5293832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t="-5000" b="-5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97E8AC-0AC4-2B8F-5DB8-40D33F37C302}"/>
              </a:ext>
            </a:extLst>
          </p:cNvPr>
          <p:cNvSpPr>
            <a:spLocks noGrp="1"/>
          </p:cNvSpPr>
          <p:nvPr>
            <p:ph type="title"/>
          </p:nvPr>
        </p:nvSpPr>
        <p:spPr/>
        <p:txBody>
          <a:bodyPr/>
          <a:lstStyle/>
          <a:p>
            <a:r>
              <a:rPr lang="uk-UA" dirty="0"/>
              <a:t>МОТИВАЦІЯ – це …</a:t>
            </a:r>
            <a:endParaRPr lang="ru-UA" dirty="0"/>
          </a:p>
        </p:txBody>
      </p:sp>
      <p:sp>
        <p:nvSpPr>
          <p:cNvPr id="3" name="Текст 2">
            <a:extLst>
              <a:ext uri="{FF2B5EF4-FFF2-40B4-BE49-F238E27FC236}">
                <a16:creationId xmlns:a16="http://schemas.microsoft.com/office/drawing/2014/main" id="{720F7C86-7C69-E141-EF0D-C12556BA3F55}"/>
              </a:ext>
            </a:extLst>
          </p:cNvPr>
          <p:cNvSpPr>
            <a:spLocks noGrp="1"/>
          </p:cNvSpPr>
          <p:nvPr>
            <p:ph type="body" idx="1"/>
          </p:nvPr>
        </p:nvSpPr>
        <p:spPr>
          <a:xfrm>
            <a:off x="244929" y="1075625"/>
            <a:ext cx="8446521" cy="3656400"/>
          </a:xfrm>
        </p:spPr>
        <p:txBody>
          <a:bodyPr/>
          <a:lstStyle/>
          <a:p>
            <a:pPr algn="just"/>
            <a:r>
              <a:rPr lang="uk-UA" sz="1800" dirty="0">
                <a:solidFill>
                  <a:schemeClr val="tx1">
                    <a:lumMod val="95000"/>
                    <a:lumOff val="5000"/>
                  </a:schemeClr>
                </a:solidFill>
                <a:effectLst/>
                <a:latin typeface="Arial" panose="020B0604020202020204" pitchFamily="34" charset="0"/>
              </a:rPr>
              <a:t>це процес спонукання себе та інших до діяльності для досягнення </a:t>
            </a:r>
            <a:r>
              <a:rPr lang="uk-UA" sz="1800" dirty="0">
                <a:solidFill>
                  <a:schemeClr val="tx1">
                    <a:lumMod val="95000"/>
                    <a:lumOff val="5000"/>
                  </a:schemeClr>
                </a:solidFill>
                <a:latin typeface="Arial" panose="020B0604020202020204" pitchFamily="34" charset="0"/>
              </a:rPr>
              <a:t>особистих цілей та цілей організації.</a:t>
            </a:r>
          </a:p>
          <a:p>
            <a:pPr algn="just"/>
            <a:r>
              <a:rPr lang="uk-UA" sz="1800" dirty="0">
                <a:solidFill>
                  <a:schemeClr val="tx1">
                    <a:lumMod val="95000"/>
                    <a:lumOff val="5000"/>
                  </a:schemeClr>
                </a:solidFill>
                <a:latin typeface="Arial" panose="020B0604020202020204" pitchFamily="34" charset="0"/>
              </a:rPr>
              <a:t>динамічний процес фізіологічного та психологічного плану, керуючий поведінкою людини, який визначає її організованість, активність і стійкість; здатність людини </a:t>
            </a:r>
            <a:r>
              <a:rPr lang="uk-UA" sz="1800" dirty="0" err="1">
                <a:solidFill>
                  <a:schemeClr val="tx1">
                    <a:lumMod val="95000"/>
                    <a:lumOff val="5000"/>
                  </a:schemeClr>
                </a:solidFill>
                <a:latin typeface="Arial" panose="020B0604020202020204" pitchFamily="34" charset="0"/>
              </a:rPr>
              <a:t>діяльно</a:t>
            </a:r>
            <a:r>
              <a:rPr lang="uk-UA" sz="1800" dirty="0">
                <a:solidFill>
                  <a:schemeClr val="tx1">
                    <a:lumMod val="95000"/>
                    <a:lumOff val="5000"/>
                  </a:schemeClr>
                </a:solidFill>
                <a:latin typeface="Arial" panose="020B0604020202020204" pitchFamily="34" charset="0"/>
              </a:rPr>
              <a:t> задовольняти свої потреби.</a:t>
            </a:r>
          </a:p>
          <a:p>
            <a:pPr algn="just"/>
            <a:r>
              <a:rPr lang="uk-UA" sz="1800" dirty="0">
                <a:solidFill>
                  <a:schemeClr val="tx1">
                    <a:lumMod val="95000"/>
                    <a:lumOff val="5000"/>
                  </a:schemeClr>
                </a:solidFill>
                <a:latin typeface="Arial" panose="020B0604020202020204" pitchFamily="34" charset="0"/>
              </a:rPr>
              <a:t>Це те, що знаходиться в людини “всередині”. Якщо людина мотивована, її задоволення від роботи може призвести до якісного результату.</a:t>
            </a:r>
          </a:p>
          <a:p>
            <a:pPr algn="just"/>
            <a:endParaRPr lang="uk-UA" sz="1800" dirty="0">
              <a:solidFill>
                <a:schemeClr val="tx1">
                  <a:lumMod val="95000"/>
                  <a:lumOff val="5000"/>
                </a:schemeClr>
              </a:solidFill>
              <a:latin typeface="Arial" panose="020B0604020202020204" pitchFamily="34" charset="0"/>
            </a:endParaRPr>
          </a:p>
          <a:p>
            <a:pPr marL="139700" indent="0" algn="ctr">
              <a:buNone/>
            </a:pPr>
            <a:r>
              <a:rPr lang="uk-UA" sz="1800" b="1" dirty="0">
                <a:effectLst/>
                <a:latin typeface="Arial" panose="020B0604020202020204" pitchFamily="34" charset="0"/>
              </a:rPr>
              <a:t>Система мотивації існує незалежно від соціально-економічних формацій, параметри її є сталими і групуються за ознаками мотивів – матеріального, соціального, статусного, духовно-інтелектуального</a:t>
            </a:r>
            <a:endParaRPr lang="uk-UA" sz="1800" b="1" dirty="0">
              <a:solidFill>
                <a:schemeClr val="tx1">
                  <a:lumMod val="95000"/>
                  <a:lumOff val="5000"/>
                </a:schemeClr>
              </a:solidFill>
              <a:latin typeface="Arial" panose="020B0604020202020204" pitchFamily="34" charset="0"/>
            </a:endParaRPr>
          </a:p>
        </p:txBody>
      </p:sp>
    </p:spTree>
    <p:extLst>
      <p:ext uri="{BB962C8B-B14F-4D97-AF65-F5344CB8AC3E}">
        <p14:creationId xmlns:p14="http://schemas.microsoft.com/office/powerpoint/2010/main" val="4426362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318"/>
        <p:cNvGrpSpPr/>
        <p:nvPr/>
      </p:nvGrpSpPr>
      <p:grpSpPr>
        <a:xfrm>
          <a:off x="0" y="0"/>
          <a:ext cx="0" cy="0"/>
          <a:chOff x="0" y="0"/>
          <a:chExt cx="0" cy="0"/>
        </a:xfrm>
      </p:grpSpPr>
      <p:grpSp>
        <p:nvGrpSpPr>
          <p:cNvPr id="319" name="Google Shape;319;p18"/>
          <p:cNvGrpSpPr/>
          <p:nvPr/>
        </p:nvGrpSpPr>
        <p:grpSpPr>
          <a:xfrm>
            <a:off x="1075374" y="1702250"/>
            <a:ext cx="7325676" cy="642600"/>
            <a:chOff x="1075374" y="1702250"/>
            <a:chExt cx="7325676" cy="642600"/>
          </a:xfrm>
        </p:grpSpPr>
        <p:sp>
          <p:nvSpPr>
            <p:cNvPr id="320" name="Google Shape;320;p18"/>
            <p:cNvSpPr txBox="1"/>
            <p:nvPr/>
          </p:nvSpPr>
          <p:spPr>
            <a:xfrm>
              <a:off x="5667424" y="1759100"/>
              <a:ext cx="2733626" cy="52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RU" sz="1200" dirty="0" err="1">
                  <a:solidFill>
                    <a:schemeClr val="dk1"/>
                  </a:solidFill>
                  <a:latin typeface="Roboto"/>
                  <a:ea typeface="Roboto"/>
                  <a:cs typeface="Roboto"/>
                  <a:sym typeface="Roboto"/>
                </a:rPr>
                <a:t>зовнішній</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вплив</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спрямований</a:t>
              </a:r>
              <a:r>
                <a:rPr lang="ru-RU" sz="1200" dirty="0">
                  <a:solidFill>
                    <a:schemeClr val="dk1"/>
                  </a:solidFill>
                  <a:latin typeface="Roboto"/>
                  <a:ea typeface="Roboto"/>
                  <a:cs typeface="Roboto"/>
                  <a:sym typeface="Roboto"/>
                </a:rPr>
                <a:t> на коло </a:t>
              </a:r>
              <a:r>
                <a:rPr lang="ru-RU" sz="1200" dirty="0" err="1">
                  <a:solidFill>
                    <a:schemeClr val="dk1"/>
                  </a:solidFill>
                  <a:latin typeface="Roboto"/>
                  <a:ea typeface="Roboto"/>
                  <a:cs typeface="Roboto"/>
                  <a:sym typeface="Roboto"/>
                </a:rPr>
                <a:t>суб’єктів</a:t>
              </a:r>
              <a:endParaRPr sz="1200" dirty="0">
                <a:solidFill>
                  <a:schemeClr val="dk1"/>
                </a:solidFill>
                <a:latin typeface="Roboto"/>
                <a:ea typeface="Roboto"/>
                <a:cs typeface="Roboto"/>
                <a:sym typeface="Roboto"/>
              </a:endParaRPr>
            </a:p>
          </p:txBody>
        </p:sp>
        <p:sp>
          <p:nvSpPr>
            <p:cNvPr id="321" name="Google Shape;321;p18"/>
            <p:cNvSpPr txBox="1"/>
            <p:nvPr/>
          </p:nvSpPr>
          <p:spPr>
            <a:xfrm>
              <a:off x="1075374" y="1759100"/>
              <a:ext cx="2401200" cy="528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ru-RU" sz="1200" dirty="0" err="1">
                  <a:solidFill>
                    <a:schemeClr val="dk1"/>
                  </a:solidFill>
                  <a:latin typeface="Roboto"/>
                  <a:ea typeface="Roboto"/>
                  <a:cs typeface="Roboto"/>
                  <a:sym typeface="Roboto"/>
                </a:rPr>
                <a:t>внутрішня</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зацікавленість</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властива</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конкретній</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людині</a:t>
              </a:r>
              <a:endParaRPr sz="1200" dirty="0">
                <a:solidFill>
                  <a:schemeClr val="dk1"/>
                </a:solidFill>
                <a:latin typeface="Roboto"/>
                <a:ea typeface="Roboto"/>
                <a:cs typeface="Roboto"/>
                <a:sym typeface="Roboto"/>
              </a:endParaRPr>
            </a:p>
          </p:txBody>
        </p:sp>
        <p:sp>
          <p:nvSpPr>
            <p:cNvPr id="322" name="Google Shape;322;p18"/>
            <p:cNvSpPr/>
            <p:nvPr/>
          </p:nvSpPr>
          <p:spPr>
            <a:xfrm>
              <a:off x="4250700" y="1702250"/>
              <a:ext cx="642600" cy="642600"/>
            </a:xfrm>
            <a:prstGeom prst="rect">
              <a:avLst/>
            </a:prstGeom>
            <a:no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3" name="Google Shape;323;p18"/>
            <p:cNvCxnSpPr>
              <a:stCxn id="321" idx="3"/>
              <a:endCxn id="322" idx="1"/>
            </p:cNvCxnSpPr>
            <p:nvPr/>
          </p:nvCxnSpPr>
          <p:spPr>
            <a:xfrm>
              <a:off x="3476574" y="2023550"/>
              <a:ext cx="774000" cy="0"/>
            </a:xfrm>
            <a:prstGeom prst="straightConnector1">
              <a:avLst/>
            </a:prstGeom>
            <a:noFill/>
            <a:ln w="9525" cap="flat" cmpd="sng">
              <a:solidFill>
                <a:schemeClr val="accent6"/>
              </a:solidFill>
              <a:prstDash val="solid"/>
              <a:round/>
              <a:headEnd type="none" w="med" len="med"/>
              <a:tailEnd type="none" w="med" len="med"/>
            </a:ln>
          </p:spPr>
        </p:cxnSp>
        <p:cxnSp>
          <p:nvCxnSpPr>
            <p:cNvPr id="324" name="Google Shape;324;p18"/>
            <p:cNvCxnSpPr>
              <a:cxnSpLocks/>
              <a:stCxn id="322" idx="3"/>
              <a:endCxn id="320" idx="1"/>
            </p:cNvCxnSpPr>
            <p:nvPr/>
          </p:nvCxnSpPr>
          <p:spPr>
            <a:xfrm>
              <a:off x="4893300" y="2023550"/>
              <a:ext cx="774124" cy="0"/>
            </a:xfrm>
            <a:prstGeom prst="straightConnector1">
              <a:avLst/>
            </a:prstGeom>
            <a:noFill/>
            <a:ln w="9525" cap="flat" cmpd="sng">
              <a:solidFill>
                <a:schemeClr val="accent6"/>
              </a:solidFill>
              <a:prstDash val="solid"/>
              <a:round/>
              <a:headEnd type="none" w="med" len="med"/>
              <a:tailEnd type="none" w="med" len="med"/>
            </a:ln>
          </p:spPr>
        </p:cxnSp>
      </p:grpSp>
      <p:grpSp>
        <p:nvGrpSpPr>
          <p:cNvPr id="325" name="Google Shape;325;p18"/>
          <p:cNvGrpSpPr/>
          <p:nvPr/>
        </p:nvGrpSpPr>
        <p:grpSpPr>
          <a:xfrm>
            <a:off x="1075374" y="4094000"/>
            <a:ext cx="6993250" cy="642600"/>
            <a:chOff x="1075374" y="4094000"/>
            <a:chExt cx="6993250" cy="642600"/>
          </a:xfrm>
        </p:grpSpPr>
        <p:sp>
          <p:nvSpPr>
            <p:cNvPr id="326" name="Google Shape;326;p18"/>
            <p:cNvSpPr/>
            <p:nvPr/>
          </p:nvSpPr>
          <p:spPr>
            <a:xfrm>
              <a:off x="4250700" y="4094000"/>
              <a:ext cx="642600" cy="642600"/>
            </a:xfrm>
            <a:prstGeom prst="rect">
              <a:avLst/>
            </a:prstGeom>
            <a:no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8"/>
            <p:cNvSpPr txBox="1"/>
            <p:nvPr/>
          </p:nvSpPr>
          <p:spPr>
            <a:xfrm>
              <a:off x="5667424" y="4150850"/>
              <a:ext cx="2401200" cy="52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RU" sz="1200" dirty="0" err="1">
                  <a:solidFill>
                    <a:schemeClr val="dk1"/>
                  </a:solidFill>
                  <a:latin typeface="Roboto"/>
                  <a:ea typeface="Roboto"/>
                  <a:cs typeface="Roboto"/>
                  <a:sym typeface="Roboto"/>
                </a:rPr>
                <a:t>спосіб</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впливу</a:t>
              </a:r>
              <a:r>
                <a:rPr lang="ru-RU" sz="1200" dirty="0">
                  <a:solidFill>
                    <a:schemeClr val="dk1"/>
                  </a:solidFill>
                  <a:latin typeface="Roboto"/>
                  <a:ea typeface="Roboto"/>
                  <a:cs typeface="Roboto"/>
                  <a:sym typeface="Roboto"/>
                </a:rPr>
                <a:t> на </a:t>
              </a:r>
              <a:r>
                <a:rPr lang="ru-RU" sz="1200" dirty="0" err="1">
                  <a:solidFill>
                    <a:schemeClr val="dk1"/>
                  </a:solidFill>
                  <a:latin typeface="Roboto"/>
                  <a:ea typeface="Roboto"/>
                  <a:cs typeface="Roboto"/>
                  <a:sym typeface="Roboto"/>
                </a:rPr>
                <a:t>людину</a:t>
              </a:r>
              <a:endParaRPr sz="1200" dirty="0">
                <a:solidFill>
                  <a:schemeClr val="dk1"/>
                </a:solidFill>
                <a:latin typeface="Roboto"/>
                <a:ea typeface="Roboto"/>
                <a:cs typeface="Roboto"/>
                <a:sym typeface="Roboto"/>
              </a:endParaRPr>
            </a:p>
          </p:txBody>
        </p:sp>
        <p:sp>
          <p:nvSpPr>
            <p:cNvPr id="328" name="Google Shape;328;p18"/>
            <p:cNvSpPr txBox="1"/>
            <p:nvPr/>
          </p:nvSpPr>
          <p:spPr>
            <a:xfrm>
              <a:off x="1075374" y="4150850"/>
              <a:ext cx="2401200" cy="528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ru-RU" sz="1200" dirty="0" err="1">
                  <a:solidFill>
                    <a:schemeClr val="dk1"/>
                  </a:solidFill>
                  <a:latin typeface="Roboto"/>
                  <a:ea typeface="Roboto"/>
                  <a:cs typeface="Roboto"/>
                  <a:sym typeface="Roboto"/>
                </a:rPr>
                <a:t>задоволення</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внутрішньої</a:t>
              </a:r>
              <a:r>
                <a:rPr lang="ru-RU" sz="1200" dirty="0">
                  <a:solidFill>
                    <a:schemeClr val="dk1"/>
                  </a:solidFill>
                  <a:latin typeface="Roboto"/>
                  <a:ea typeface="Roboto"/>
                  <a:cs typeface="Roboto"/>
                  <a:sym typeface="Roboto"/>
                </a:rPr>
                <a:t> потреби</a:t>
              </a:r>
              <a:endParaRPr sz="1200" dirty="0">
                <a:solidFill>
                  <a:schemeClr val="dk1"/>
                </a:solidFill>
                <a:latin typeface="Roboto"/>
                <a:ea typeface="Roboto"/>
                <a:cs typeface="Roboto"/>
                <a:sym typeface="Roboto"/>
              </a:endParaRPr>
            </a:p>
          </p:txBody>
        </p:sp>
        <p:cxnSp>
          <p:nvCxnSpPr>
            <p:cNvPr id="329" name="Google Shape;329;p18"/>
            <p:cNvCxnSpPr>
              <a:stCxn id="328" idx="3"/>
              <a:endCxn id="326" idx="1"/>
            </p:cNvCxnSpPr>
            <p:nvPr/>
          </p:nvCxnSpPr>
          <p:spPr>
            <a:xfrm>
              <a:off x="3476574" y="4415300"/>
              <a:ext cx="774000" cy="0"/>
            </a:xfrm>
            <a:prstGeom prst="straightConnector1">
              <a:avLst/>
            </a:prstGeom>
            <a:noFill/>
            <a:ln w="9525" cap="flat" cmpd="sng">
              <a:solidFill>
                <a:schemeClr val="accent6"/>
              </a:solidFill>
              <a:prstDash val="solid"/>
              <a:round/>
              <a:headEnd type="none" w="med" len="med"/>
              <a:tailEnd type="none" w="med" len="med"/>
            </a:ln>
          </p:spPr>
        </p:cxnSp>
        <p:cxnSp>
          <p:nvCxnSpPr>
            <p:cNvPr id="330" name="Google Shape;330;p18"/>
            <p:cNvCxnSpPr>
              <a:stCxn id="326" idx="3"/>
              <a:endCxn id="327" idx="1"/>
            </p:cNvCxnSpPr>
            <p:nvPr/>
          </p:nvCxnSpPr>
          <p:spPr>
            <a:xfrm>
              <a:off x="4893300" y="4415300"/>
              <a:ext cx="774000" cy="0"/>
            </a:xfrm>
            <a:prstGeom prst="straightConnector1">
              <a:avLst/>
            </a:prstGeom>
            <a:noFill/>
            <a:ln w="9525" cap="flat" cmpd="sng">
              <a:solidFill>
                <a:schemeClr val="accent6"/>
              </a:solidFill>
              <a:prstDash val="solid"/>
              <a:round/>
              <a:headEnd type="none" w="med" len="med"/>
              <a:tailEnd type="none" w="med" len="med"/>
            </a:ln>
          </p:spPr>
        </p:cxnSp>
      </p:grpSp>
      <p:grpSp>
        <p:nvGrpSpPr>
          <p:cNvPr id="331" name="Google Shape;331;p18"/>
          <p:cNvGrpSpPr/>
          <p:nvPr/>
        </p:nvGrpSpPr>
        <p:grpSpPr>
          <a:xfrm>
            <a:off x="1075374" y="3296750"/>
            <a:ext cx="7325676" cy="642600"/>
            <a:chOff x="1075374" y="3296750"/>
            <a:chExt cx="7325676" cy="642600"/>
          </a:xfrm>
        </p:grpSpPr>
        <p:sp>
          <p:nvSpPr>
            <p:cNvPr id="332" name="Google Shape;332;p18"/>
            <p:cNvSpPr txBox="1"/>
            <p:nvPr/>
          </p:nvSpPr>
          <p:spPr>
            <a:xfrm>
              <a:off x="5667424" y="3353600"/>
              <a:ext cx="2733626" cy="52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UA" sz="1200" dirty="0" err="1"/>
                <a:t>використовується</a:t>
              </a:r>
              <a:r>
                <a:rPr lang="ru-UA" sz="1200" dirty="0"/>
                <a:t> до того моменту, </a:t>
              </a:r>
              <a:r>
                <a:rPr lang="ru-UA" sz="1200" dirty="0" err="1"/>
                <a:t>поки</a:t>
              </a:r>
              <a:r>
                <a:rPr lang="ru-UA" sz="1200" dirty="0"/>
                <a:t> </a:t>
              </a:r>
              <a:r>
                <a:rPr lang="ru-UA" sz="1200" dirty="0" err="1"/>
                <a:t>його</a:t>
              </a:r>
              <a:r>
                <a:rPr lang="ru-UA" sz="1200" dirty="0"/>
                <a:t> не </a:t>
              </a:r>
              <a:r>
                <a:rPr lang="ru-UA" sz="1200" dirty="0" err="1"/>
                <a:t>скасовано</a:t>
              </a:r>
              <a:endParaRPr sz="1200" dirty="0">
                <a:solidFill>
                  <a:schemeClr val="dk1"/>
                </a:solidFill>
                <a:latin typeface="Roboto"/>
                <a:ea typeface="Roboto"/>
                <a:cs typeface="Roboto"/>
                <a:sym typeface="Roboto"/>
              </a:endParaRPr>
            </a:p>
          </p:txBody>
        </p:sp>
        <p:sp>
          <p:nvSpPr>
            <p:cNvPr id="333" name="Google Shape;333;p18"/>
            <p:cNvSpPr txBox="1"/>
            <p:nvPr/>
          </p:nvSpPr>
          <p:spPr>
            <a:xfrm>
              <a:off x="1075374" y="3353600"/>
              <a:ext cx="2401200" cy="528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uk-UA" sz="1200" dirty="0"/>
                <a:t>Використовується </a:t>
              </a:r>
              <a:r>
                <a:rPr lang="ru-UA" sz="1200" dirty="0"/>
                <a:t>до тих </a:t>
              </a:r>
              <a:r>
                <a:rPr lang="ru-UA" sz="1200" dirty="0" err="1"/>
                <a:t>пір</a:t>
              </a:r>
              <a:r>
                <a:rPr lang="ru-UA" sz="1200" dirty="0"/>
                <a:t>, </a:t>
              </a:r>
              <a:r>
                <a:rPr lang="ru-UA" sz="1200" dirty="0" err="1"/>
                <a:t>поки</a:t>
              </a:r>
              <a:r>
                <a:rPr lang="ru-UA" sz="1200" dirty="0"/>
                <a:t> вона не </a:t>
              </a:r>
              <a:r>
                <a:rPr lang="ru-UA" sz="1200" dirty="0" err="1"/>
                <a:t>реалізована</a:t>
              </a:r>
              <a:endParaRPr sz="1200" dirty="0">
                <a:solidFill>
                  <a:schemeClr val="dk1"/>
                </a:solidFill>
                <a:latin typeface="Roboto"/>
                <a:ea typeface="Roboto"/>
                <a:cs typeface="Roboto"/>
                <a:sym typeface="Roboto"/>
              </a:endParaRPr>
            </a:p>
          </p:txBody>
        </p:sp>
        <p:sp>
          <p:nvSpPr>
            <p:cNvPr id="334" name="Google Shape;334;p18"/>
            <p:cNvSpPr/>
            <p:nvPr/>
          </p:nvSpPr>
          <p:spPr>
            <a:xfrm>
              <a:off x="4250700" y="3296750"/>
              <a:ext cx="642600" cy="642600"/>
            </a:xfrm>
            <a:prstGeom prst="rect">
              <a:avLst/>
            </a:prstGeom>
            <a:no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5" name="Google Shape;335;p18"/>
            <p:cNvCxnSpPr>
              <a:stCxn id="333" idx="3"/>
              <a:endCxn id="334" idx="1"/>
            </p:cNvCxnSpPr>
            <p:nvPr/>
          </p:nvCxnSpPr>
          <p:spPr>
            <a:xfrm>
              <a:off x="3476574" y="3618050"/>
              <a:ext cx="774000" cy="0"/>
            </a:xfrm>
            <a:prstGeom prst="straightConnector1">
              <a:avLst/>
            </a:prstGeom>
            <a:noFill/>
            <a:ln w="9525" cap="flat" cmpd="sng">
              <a:solidFill>
                <a:schemeClr val="accent6"/>
              </a:solidFill>
              <a:prstDash val="solid"/>
              <a:round/>
              <a:headEnd type="none" w="med" len="med"/>
              <a:tailEnd type="none" w="med" len="med"/>
            </a:ln>
          </p:spPr>
        </p:cxnSp>
        <p:cxnSp>
          <p:nvCxnSpPr>
            <p:cNvPr id="336" name="Google Shape;336;p18"/>
            <p:cNvCxnSpPr>
              <a:cxnSpLocks/>
              <a:stCxn id="334" idx="3"/>
              <a:endCxn id="332" idx="1"/>
            </p:cNvCxnSpPr>
            <p:nvPr/>
          </p:nvCxnSpPr>
          <p:spPr>
            <a:xfrm>
              <a:off x="4893300" y="3618050"/>
              <a:ext cx="774124" cy="0"/>
            </a:xfrm>
            <a:prstGeom prst="straightConnector1">
              <a:avLst/>
            </a:prstGeom>
            <a:noFill/>
            <a:ln w="9525" cap="flat" cmpd="sng">
              <a:solidFill>
                <a:schemeClr val="accent6"/>
              </a:solidFill>
              <a:prstDash val="solid"/>
              <a:round/>
              <a:headEnd type="none" w="med" len="med"/>
              <a:tailEnd type="none" w="med" len="med"/>
            </a:ln>
          </p:spPr>
        </p:cxnSp>
      </p:grpSp>
      <p:grpSp>
        <p:nvGrpSpPr>
          <p:cNvPr id="337" name="Google Shape;337;p18"/>
          <p:cNvGrpSpPr/>
          <p:nvPr/>
        </p:nvGrpSpPr>
        <p:grpSpPr>
          <a:xfrm>
            <a:off x="1075374" y="2499500"/>
            <a:ext cx="6993250" cy="642600"/>
            <a:chOff x="1075374" y="2499500"/>
            <a:chExt cx="6993250" cy="642600"/>
          </a:xfrm>
        </p:grpSpPr>
        <p:sp>
          <p:nvSpPr>
            <p:cNvPr id="338" name="Google Shape;338;p18"/>
            <p:cNvSpPr txBox="1"/>
            <p:nvPr/>
          </p:nvSpPr>
          <p:spPr>
            <a:xfrm>
              <a:off x="5667424" y="2556350"/>
              <a:ext cx="2401200" cy="52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RU" sz="1200" dirty="0" err="1">
                  <a:solidFill>
                    <a:schemeClr val="dk1"/>
                  </a:solidFill>
                  <a:latin typeface="Roboto"/>
                  <a:ea typeface="Roboto"/>
                  <a:cs typeface="Roboto"/>
                  <a:sym typeface="Roboto"/>
                </a:rPr>
                <a:t>позитивним</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або</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негативним</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поштовхом</a:t>
              </a:r>
              <a:r>
                <a:rPr lang="ru-RU" sz="1200" dirty="0">
                  <a:solidFill>
                    <a:schemeClr val="dk1"/>
                  </a:solidFill>
                  <a:latin typeface="Roboto"/>
                  <a:ea typeface="Roboto"/>
                  <a:cs typeface="Roboto"/>
                  <a:sym typeface="Roboto"/>
                </a:rPr>
                <a:t> до </a:t>
              </a:r>
              <a:r>
                <a:rPr lang="ru-RU" sz="1200" dirty="0" err="1">
                  <a:solidFill>
                    <a:schemeClr val="dk1"/>
                  </a:solidFill>
                  <a:latin typeface="Roboto"/>
                  <a:ea typeface="Roboto"/>
                  <a:cs typeface="Roboto"/>
                  <a:sym typeface="Roboto"/>
                </a:rPr>
                <a:t>дії</a:t>
              </a:r>
              <a:endParaRPr sz="1200" dirty="0">
                <a:solidFill>
                  <a:schemeClr val="dk1"/>
                </a:solidFill>
                <a:latin typeface="Roboto"/>
                <a:ea typeface="Roboto"/>
                <a:cs typeface="Roboto"/>
                <a:sym typeface="Roboto"/>
              </a:endParaRPr>
            </a:p>
          </p:txBody>
        </p:sp>
        <p:sp>
          <p:nvSpPr>
            <p:cNvPr id="339" name="Google Shape;339;p18"/>
            <p:cNvSpPr txBox="1"/>
            <p:nvPr/>
          </p:nvSpPr>
          <p:spPr>
            <a:xfrm>
              <a:off x="1075374" y="2556350"/>
              <a:ext cx="2401200" cy="528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ru-RU" sz="1200" dirty="0" err="1">
                  <a:solidFill>
                    <a:schemeClr val="dk1"/>
                  </a:solidFill>
                  <a:latin typeface="Roboto"/>
                  <a:ea typeface="Roboto"/>
                  <a:cs typeface="Roboto"/>
                  <a:sym typeface="Roboto"/>
                </a:rPr>
                <a:t>носити</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тільки</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позитивний</a:t>
              </a:r>
              <a:r>
                <a:rPr lang="ru-RU" sz="1200" dirty="0">
                  <a:solidFill>
                    <a:schemeClr val="dk1"/>
                  </a:solidFill>
                  <a:latin typeface="Roboto"/>
                  <a:ea typeface="Roboto"/>
                  <a:cs typeface="Roboto"/>
                  <a:sym typeface="Roboto"/>
                </a:rPr>
                <a:t> характер</a:t>
              </a:r>
              <a:endParaRPr sz="1200" dirty="0">
                <a:solidFill>
                  <a:schemeClr val="dk1"/>
                </a:solidFill>
                <a:latin typeface="Roboto"/>
                <a:ea typeface="Roboto"/>
                <a:cs typeface="Roboto"/>
                <a:sym typeface="Roboto"/>
              </a:endParaRPr>
            </a:p>
          </p:txBody>
        </p:sp>
        <p:sp>
          <p:nvSpPr>
            <p:cNvPr id="340" name="Google Shape;340;p18"/>
            <p:cNvSpPr/>
            <p:nvPr/>
          </p:nvSpPr>
          <p:spPr>
            <a:xfrm>
              <a:off x="4250700" y="2499500"/>
              <a:ext cx="642600" cy="642600"/>
            </a:xfrm>
            <a:prstGeom prst="rect">
              <a:avLst/>
            </a:prstGeom>
            <a:no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41" name="Google Shape;341;p18"/>
            <p:cNvCxnSpPr>
              <a:stCxn id="339" idx="3"/>
              <a:endCxn id="340" idx="1"/>
            </p:cNvCxnSpPr>
            <p:nvPr/>
          </p:nvCxnSpPr>
          <p:spPr>
            <a:xfrm>
              <a:off x="3476574" y="2820800"/>
              <a:ext cx="774000" cy="0"/>
            </a:xfrm>
            <a:prstGeom prst="straightConnector1">
              <a:avLst/>
            </a:prstGeom>
            <a:noFill/>
            <a:ln w="9525" cap="flat" cmpd="sng">
              <a:solidFill>
                <a:schemeClr val="accent6"/>
              </a:solidFill>
              <a:prstDash val="solid"/>
              <a:round/>
              <a:headEnd type="none" w="med" len="med"/>
              <a:tailEnd type="none" w="med" len="med"/>
            </a:ln>
          </p:spPr>
        </p:cxnSp>
        <p:cxnSp>
          <p:nvCxnSpPr>
            <p:cNvPr id="342" name="Google Shape;342;p18"/>
            <p:cNvCxnSpPr>
              <a:stCxn id="340" idx="3"/>
              <a:endCxn id="338" idx="1"/>
            </p:cNvCxnSpPr>
            <p:nvPr/>
          </p:nvCxnSpPr>
          <p:spPr>
            <a:xfrm>
              <a:off x="4893300" y="2820800"/>
              <a:ext cx="774000" cy="0"/>
            </a:xfrm>
            <a:prstGeom prst="straightConnector1">
              <a:avLst/>
            </a:prstGeom>
            <a:noFill/>
            <a:ln w="9525" cap="flat" cmpd="sng">
              <a:solidFill>
                <a:schemeClr val="accent6"/>
              </a:solidFill>
              <a:prstDash val="solid"/>
              <a:round/>
              <a:headEnd type="none" w="med" len="med"/>
              <a:tailEnd type="none" w="med" len="med"/>
            </a:ln>
          </p:spPr>
        </p:cxnSp>
      </p:grpSp>
      <p:sp>
        <p:nvSpPr>
          <p:cNvPr id="343" name="Google Shape;343;p18"/>
          <p:cNvSpPr txBox="1">
            <a:spLocks noGrp="1"/>
          </p:cNvSpPr>
          <p:nvPr>
            <p:ph type="title"/>
          </p:nvPr>
        </p:nvSpPr>
        <p:spPr>
          <a:xfrm>
            <a:off x="457200" y="411475"/>
            <a:ext cx="8238900" cy="56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uk-UA" dirty="0"/>
              <a:t>Різниця між мотивацією та стимулюванням</a:t>
            </a:r>
            <a:endParaRPr dirty="0"/>
          </a:p>
        </p:txBody>
      </p:sp>
      <p:grpSp>
        <p:nvGrpSpPr>
          <p:cNvPr id="344" name="Google Shape;344;p18"/>
          <p:cNvGrpSpPr/>
          <p:nvPr/>
        </p:nvGrpSpPr>
        <p:grpSpPr>
          <a:xfrm>
            <a:off x="4374325" y="1825938"/>
            <a:ext cx="395225" cy="395225"/>
            <a:chOff x="2278050" y="4201175"/>
            <a:chExt cx="395225" cy="395225"/>
          </a:xfrm>
        </p:grpSpPr>
        <p:sp>
          <p:nvSpPr>
            <p:cNvPr id="345" name="Google Shape;345;p18"/>
            <p:cNvSpPr/>
            <p:nvPr/>
          </p:nvSpPr>
          <p:spPr>
            <a:xfrm>
              <a:off x="2278050" y="4247475"/>
              <a:ext cx="186050" cy="302600"/>
            </a:xfrm>
            <a:custGeom>
              <a:avLst/>
              <a:gdLst/>
              <a:ahLst/>
              <a:cxnLst/>
              <a:rect l="l" t="t" r="r" b="b"/>
              <a:pathLst>
                <a:path w="7442" h="12104" extrusionOk="0">
                  <a:moveTo>
                    <a:pt x="0" y="1"/>
                  </a:moveTo>
                  <a:lnTo>
                    <a:pt x="0" y="12103"/>
                  </a:lnTo>
                  <a:lnTo>
                    <a:pt x="7442" y="12103"/>
                  </a:lnTo>
                  <a:lnTo>
                    <a:pt x="7442" y="11176"/>
                  </a:lnTo>
                  <a:cubicBezTo>
                    <a:pt x="4884" y="11176"/>
                    <a:pt x="4706" y="11176"/>
                    <a:pt x="927" y="11177"/>
                  </a:cubicBezTo>
                  <a:lnTo>
                    <a:pt x="92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8"/>
            <p:cNvSpPr/>
            <p:nvPr/>
          </p:nvSpPr>
          <p:spPr>
            <a:xfrm>
              <a:off x="2487250" y="4526875"/>
              <a:ext cx="23925" cy="23200"/>
            </a:xfrm>
            <a:custGeom>
              <a:avLst/>
              <a:gdLst/>
              <a:ahLst/>
              <a:cxnLst/>
              <a:rect l="l" t="t" r="r" b="b"/>
              <a:pathLst>
                <a:path w="957" h="928" extrusionOk="0">
                  <a:moveTo>
                    <a:pt x="0" y="0"/>
                  </a:moveTo>
                  <a:lnTo>
                    <a:pt x="0" y="927"/>
                  </a:lnTo>
                  <a:lnTo>
                    <a:pt x="957" y="927"/>
                  </a:lnTo>
                  <a:lnTo>
                    <a:pt x="957" y="0"/>
                  </a:lnTo>
                  <a:cubicBezTo>
                    <a:pt x="841" y="1"/>
                    <a:pt x="728" y="1"/>
                    <a:pt x="619" y="1"/>
                  </a:cubicBezTo>
                  <a:cubicBezTo>
                    <a:pt x="400" y="1"/>
                    <a:pt x="194"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8"/>
            <p:cNvSpPr/>
            <p:nvPr/>
          </p:nvSpPr>
          <p:spPr>
            <a:xfrm>
              <a:off x="2650100" y="4247475"/>
              <a:ext cx="23175" cy="302600"/>
            </a:xfrm>
            <a:custGeom>
              <a:avLst/>
              <a:gdLst/>
              <a:ahLst/>
              <a:cxnLst/>
              <a:rect l="l" t="t" r="r" b="b"/>
              <a:pathLst>
                <a:path w="927" h="12104" extrusionOk="0">
                  <a:moveTo>
                    <a:pt x="1" y="1"/>
                  </a:moveTo>
                  <a:lnTo>
                    <a:pt x="1" y="12103"/>
                  </a:lnTo>
                  <a:lnTo>
                    <a:pt x="926" y="12103"/>
                  </a:lnTo>
                  <a:lnTo>
                    <a:pt x="9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8"/>
            <p:cNvSpPr/>
            <p:nvPr/>
          </p:nvSpPr>
          <p:spPr>
            <a:xfrm>
              <a:off x="2534325" y="4526900"/>
              <a:ext cx="92650" cy="69500"/>
            </a:xfrm>
            <a:custGeom>
              <a:avLst/>
              <a:gdLst/>
              <a:ahLst/>
              <a:cxnLst/>
              <a:rect l="l" t="t" r="r" b="b"/>
              <a:pathLst>
                <a:path w="3706" h="2780" extrusionOk="0">
                  <a:moveTo>
                    <a:pt x="1" y="0"/>
                  </a:moveTo>
                  <a:lnTo>
                    <a:pt x="1" y="2779"/>
                  </a:lnTo>
                  <a:lnTo>
                    <a:pt x="1853" y="1791"/>
                  </a:lnTo>
                  <a:lnTo>
                    <a:pt x="3705" y="2779"/>
                  </a:lnTo>
                  <a:lnTo>
                    <a:pt x="370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8"/>
            <p:cNvSpPr/>
            <p:nvPr/>
          </p:nvSpPr>
          <p:spPr>
            <a:xfrm>
              <a:off x="2487250" y="4201175"/>
              <a:ext cx="139725" cy="325750"/>
            </a:xfrm>
            <a:custGeom>
              <a:avLst/>
              <a:gdLst/>
              <a:ahLst/>
              <a:cxnLst/>
              <a:rect l="l" t="t" r="r" b="b"/>
              <a:pathLst>
                <a:path w="5589" h="13030" extrusionOk="0">
                  <a:moveTo>
                    <a:pt x="926" y="1"/>
                  </a:moveTo>
                  <a:cubicBezTo>
                    <a:pt x="415" y="1"/>
                    <a:pt x="0" y="415"/>
                    <a:pt x="0" y="926"/>
                  </a:cubicBezTo>
                  <a:lnTo>
                    <a:pt x="0" y="13029"/>
                  </a:lnTo>
                  <a:cubicBezTo>
                    <a:pt x="0" y="12517"/>
                    <a:pt x="415" y="12103"/>
                    <a:pt x="926" y="12103"/>
                  </a:cubicBezTo>
                  <a:lnTo>
                    <a:pt x="5588" y="12103"/>
                  </a:lnTo>
                  <a:lnTo>
                    <a:pt x="558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8"/>
            <p:cNvSpPr/>
            <p:nvPr/>
          </p:nvSpPr>
          <p:spPr>
            <a:xfrm>
              <a:off x="2324375" y="4201175"/>
              <a:ext cx="139725" cy="325750"/>
            </a:xfrm>
            <a:custGeom>
              <a:avLst/>
              <a:gdLst/>
              <a:ahLst/>
              <a:cxnLst/>
              <a:rect l="l" t="t" r="r" b="b"/>
              <a:pathLst>
                <a:path w="5589" h="13030" extrusionOk="0">
                  <a:moveTo>
                    <a:pt x="1" y="1"/>
                  </a:moveTo>
                  <a:lnTo>
                    <a:pt x="1" y="12103"/>
                  </a:lnTo>
                  <a:lnTo>
                    <a:pt x="4662" y="12103"/>
                  </a:lnTo>
                  <a:cubicBezTo>
                    <a:pt x="5174" y="12103"/>
                    <a:pt x="5589" y="12517"/>
                    <a:pt x="5589" y="13029"/>
                  </a:cubicBezTo>
                  <a:lnTo>
                    <a:pt x="5589" y="926"/>
                  </a:lnTo>
                  <a:cubicBezTo>
                    <a:pt x="5589" y="415"/>
                    <a:pt x="5174" y="1"/>
                    <a:pt x="46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1" name="Google Shape;351;p18"/>
          <p:cNvGrpSpPr/>
          <p:nvPr/>
        </p:nvGrpSpPr>
        <p:grpSpPr>
          <a:xfrm>
            <a:off x="4374338" y="3481075"/>
            <a:ext cx="395200" cy="273950"/>
            <a:chOff x="3716500" y="3708625"/>
            <a:chExt cx="395200" cy="273950"/>
          </a:xfrm>
        </p:grpSpPr>
        <p:sp>
          <p:nvSpPr>
            <p:cNvPr id="352" name="Google Shape;352;p18"/>
            <p:cNvSpPr/>
            <p:nvPr/>
          </p:nvSpPr>
          <p:spPr>
            <a:xfrm>
              <a:off x="3716500" y="3708625"/>
              <a:ext cx="128750" cy="73550"/>
            </a:xfrm>
            <a:custGeom>
              <a:avLst/>
              <a:gdLst/>
              <a:ahLst/>
              <a:cxnLst/>
              <a:rect l="l" t="t" r="r" b="b"/>
              <a:pathLst>
                <a:path w="5150" h="2942" extrusionOk="0">
                  <a:moveTo>
                    <a:pt x="2789" y="0"/>
                  </a:moveTo>
                  <a:lnTo>
                    <a:pt x="0" y="2942"/>
                  </a:lnTo>
                  <a:lnTo>
                    <a:pt x="3679" y="2942"/>
                  </a:lnTo>
                  <a:lnTo>
                    <a:pt x="515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8"/>
            <p:cNvSpPr/>
            <p:nvPr/>
          </p:nvSpPr>
          <p:spPr>
            <a:xfrm>
              <a:off x="3926350" y="3708625"/>
              <a:ext cx="65975" cy="73550"/>
            </a:xfrm>
            <a:custGeom>
              <a:avLst/>
              <a:gdLst/>
              <a:ahLst/>
              <a:cxnLst/>
              <a:rect l="l" t="t" r="r" b="b"/>
              <a:pathLst>
                <a:path w="2639" h="2942" extrusionOk="0">
                  <a:moveTo>
                    <a:pt x="0" y="0"/>
                  </a:moveTo>
                  <a:lnTo>
                    <a:pt x="0" y="2942"/>
                  </a:lnTo>
                  <a:lnTo>
                    <a:pt x="2638" y="2942"/>
                  </a:lnTo>
                  <a:lnTo>
                    <a:pt x="116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8"/>
            <p:cNvSpPr/>
            <p:nvPr/>
          </p:nvSpPr>
          <p:spPr>
            <a:xfrm>
              <a:off x="3982925" y="3708625"/>
              <a:ext cx="128775" cy="73550"/>
            </a:xfrm>
            <a:custGeom>
              <a:avLst/>
              <a:gdLst/>
              <a:ahLst/>
              <a:cxnLst/>
              <a:rect l="l" t="t" r="r" b="b"/>
              <a:pathLst>
                <a:path w="5151" h="2942" extrusionOk="0">
                  <a:moveTo>
                    <a:pt x="1" y="0"/>
                  </a:moveTo>
                  <a:lnTo>
                    <a:pt x="1472" y="2942"/>
                  </a:lnTo>
                  <a:lnTo>
                    <a:pt x="5150" y="2942"/>
                  </a:lnTo>
                  <a:lnTo>
                    <a:pt x="236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8"/>
            <p:cNvSpPr/>
            <p:nvPr/>
          </p:nvSpPr>
          <p:spPr>
            <a:xfrm>
              <a:off x="3718625" y="3806675"/>
              <a:ext cx="157075" cy="175900"/>
            </a:xfrm>
            <a:custGeom>
              <a:avLst/>
              <a:gdLst/>
              <a:ahLst/>
              <a:cxnLst/>
              <a:rect l="l" t="t" r="r" b="b"/>
              <a:pathLst>
                <a:path w="6283" h="7036" extrusionOk="0">
                  <a:moveTo>
                    <a:pt x="0" y="1"/>
                  </a:moveTo>
                  <a:lnTo>
                    <a:pt x="6282" y="7035"/>
                  </a:lnTo>
                  <a:lnTo>
                    <a:pt x="6282" y="7035"/>
                  </a:lnTo>
                  <a:lnTo>
                    <a:pt x="365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18"/>
            <p:cNvSpPr/>
            <p:nvPr/>
          </p:nvSpPr>
          <p:spPr>
            <a:xfrm>
              <a:off x="3836250" y="3806675"/>
              <a:ext cx="65600" cy="175900"/>
            </a:xfrm>
            <a:custGeom>
              <a:avLst/>
              <a:gdLst/>
              <a:ahLst/>
              <a:cxnLst/>
              <a:rect l="l" t="t" r="r" b="b"/>
              <a:pathLst>
                <a:path w="2624" h="7036" extrusionOk="0">
                  <a:moveTo>
                    <a:pt x="0" y="1"/>
                  </a:moveTo>
                  <a:lnTo>
                    <a:pt x="2624" y="7035"/>
                  </a:lnTo>
                  <a:lnTo>
                    <a:pt x="262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8"/>
            <p:cNvSpPr/>
            <p:nvPr/>
          </p:nvSpPr>
          <p:spPr>
            <a:xfrm>
              <a:off x="3952500" y="3806675"/>
              <a:ext cx="157075" cy="175900"/>
            </a:xfrm>
            <a:custGeom>
              <a:avLst/>
              <a:gdLst/>
              <a:ahLst/>
              <a:cxnLst/>
              <a:rect l="l" t="t" r="r" b="b"/>
              <a:pathLst>
                <a:path w="6283" h="7036" extrusionOk="0">
                  <a:moveTo>
                    <a:pt x="2624" y="1"/>
                  </a:moveTo>
                  <a:lnTo>
                    <a:pt x="1" y="7035"/>
                  </a:lnTo>
                  <a:lnTo>
                    <a:pt x="628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8"/>
            <p:cNvSpPr/>
            <p:nvPr/>
          </p:nvSpPr>
          <p:spPr>
            <a:xfrm>
              <a:off x="3926350" y="3806675"/>
              <a:ext cx="65600" cy="175900"/>
            </a:xfrm>
            <a:custGeom>
              <a:avLst/>
              <a:gdLst/>
              <a:ahLst/>
              <a:cxnLst/>
              <a:rect l="l" t="t" r="r" b="b"/>
              <a:pathLst>
                <a:path w="2624" h="7036" extrusionOk="0">
                  <a:moveTo>
                    <a:pt x="0" y="1"/>
                  </a:moveTo>
                  <a:lnTo>
                    <a:pt x="0" y="7035"/>
                  </a:lnTo>
                  <a:lnTo>
                    <a:pt x="262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8"/>
            <p:cNvSpPr/>
            <p:nvPr/>
          </p:nvSpPr>
          <p:spPr>
            <a:xfrm>
              <a:off x="3835875" y="3708625"/>
              <a:ext cx="65975" cy="73550"/>
            </a:xfrm>
            <a:custGeom>
              <a:avLst/>
              <a:gdLst/>
              <a:ahLst/>
              <a:cxnLst/>
              <a:rect l="l" t="t" r="r" b="b"/>
              <a:pathLst>
                <a:path w="2639" h="2942" extrusionOk="0">
                  <a:moveTo>
                    <a:pt x="1471" y="0"/>
                  </a:moveTo>
                  <a:lnTo>
                    <a:pt x="0" y="2942"/>
                  </a:lnTo>
                  <a:lnTo>
                    <a:pt x="2639" y="2942"/>
                  </a:lnTo>
                  <a:lnTo>
                    <a:pt x="263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0" name="Google Shape;360;p18"/>
          <p:cNvGrpSpPr/>
          <p:nvPr/>
        </p:nvGrpSpPr>
        <p:grpSpPr>
          <a:xfrm>
            <a:off x="4374313" y="2623200"/>
            <a:ext cx="395225" cy="395200"/>
            <a:chOff x="2839925" y="2149025"/>
            <a:chExt cx="395225" cy="395200"/>
          </a:xfrm>
        </p:grpSpPr>
        <p:sp>
          <p:nvSpPr>
            <p:cNvPr id="361" name="Google Shape;361;p18"/>
            <p:cNvSpPr/>
            <p:nvPr/>
          </p:nvSpPr>
          <p:spPr>
            <a:xfrm>
              <a:off x="2839925" y="2149025"/>
              <a:ext cx="232375" cy="186025"/>
            </a:xfrm>
            <a:custGeom>
              <a:avLst/>
              <a:gdLst/>
              <a:ahLst/>
              <a:cxnLst/>
              <a:rect l="l" t="t" r="r" b="b"/>
              <a:pathLst>
                <a:path w="9295" h="7441" extrusionOk="0">
                  <a:moveTo>
                    <a:pt x="1" y="0"/>
                  </a:moveTo>
                  <a:lnTo>
                    <a:pt x="1" y="7441"/>
                  </a:lnTo>
                  <a:lnTo>
                    <a:pt x="1455" y="7441"/>
                  </a:lnTo>
                  <a:lnTo>
                    <a:pt x="1564" y="7133"/>
                  </a:lnTo>
                  <a:cubicBezTo>
                    <a:pt x="1895" y="6209"/>
                    <a:pt x="2768" y="5588"/>
                    <a:pt x="3736" y="5588"/>
                  </a:cubicBezTo>
                  <a:cubicBezTo>
                    <a:pt x="4706" y="5588"/>
                    <a:pt x="5579" y="6209"/>
                    <a:pt x="5909" y="7133"/>
                  </a:cubicBezTo>
                  <a:lnTo>
                    <a:pt x="6018" y="7441"/>
                  </a:lnTo>
                  <a:lnTo>
                    <a:pt x="7442" y="7441"/>
                  </a:lnTo>
                  <a:lnTo>
                    <a:pt x="7442" y="5125"/>
                  </a:lnTo>
                  <a:lnTo>
                    <a:pt x="7905" y="5125"/>
                  </a:lnTo>
                  <a:cubicBezTo>
                    <a:pt x="8671" y="5125"/>
                    <a:pt x="9294" y="4502"/>
                    <a:pt x="9294" y="3736"/>
                  </a:cubicBezTo>
                  <a:cubicBezTo>
                    <a:pt x="9294" y="2970"/>
                    <a:pt x="8671" y="2346"/>
                    <a:pt x="7905" y="2346"/>
                  </a:cubicBezTo>
                  <a:lnTo>
                    <a:pt x="7442" y="2346"/>
                  </a:lnTo>
                  <a:lnTo>
                    <a:pt x="74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8"/>
            <p:cNvSpPr/>
            <p:nvPr/>
          </p:nvSpPr>
          <p:spPr>
            <a:xfrm>
              <a:off x="3002800" y="2358200"/>
              <a:ext cx="232350" cy="186025"/>
            </a:xfrm>
            <a:custGeom>
              <a:avLst/>
              <a:gdLst/>
              <a:ahLst/>
              <a:cxnLst/>
              <a:rect l="l" t="t" r="r" b="b"/>
              <a:pathLst>
                <a:path w="9294" h="7441" extrusionOk="0">
                  <a:moveTo>
                    <a:pt x="1852" y="0"/>
                  </a:moveTo>
                  <a:lnTo>
                    <a:pt x="1852" y="2316"/>
                  </a:lnTo>
                  <a:lnTo>
                    <a:pt x="1390" y="2316"/>
                  </a:lnTo>
                  <a:cubicBezTo>
                    <a:pt x="623" y="2316"/>
                    <a:pt x="0" y="2939"/>
                    <a:pt x="0" y="3705"/>
                  </a:cubicBezTo>
                  <a:cubicBezTo>
                    <a:pt x="0" y="4471"/>
                    <a:pt x="623" y="5095"/>
                    <a:pt x="1390" y="5095"/>
                  </a:cubicBezTo>
                  <a:lnTo>
                    <a:pt x="1852" y="5095"/>
                  </a:lnTo>
                  <a:lnTo>
                    <a:pt x="1852" y="7440"/>
                  </a:lnTo>
                  <a:lnTo>
                    <a:pt x="9294" y="7440"/>
                  </a:lnTo>
                  <a:lnTo>
                    <a:pt x="9294" y="0"/>
                  </a:lnTo>
                  <a:lnTo>
                    <a:pt x="7840" y="0"/>
                  </a:lnTo>
                  <a:lnTo>
                    <a:pt x="7730" y="308"/>
                  </a:lnTo>
                  <a:cubicBezTo>
                    <a:pt x="7399" y="1231"/>
                    <a:pt x="6527" y="1852"/>
                    <a:pt x="5558" y="1852"/>
                  </a:cubicBezTo>
                  <a:cubicBezTo>
                    <a:pt x="4588" y="1852"/>
                    <a:pt x="3715" y="1231"/>
                    <a:pt x="3386" y="308"/>
                  </a:cubicBezTo>
                  <a:lnTo>
                    <a:pt x="32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8"/>
            <p:cNvSpPr/>
            <p:nvPr/>
          </p:nvSpPr>
          <p:spPr>
            <a:xfrm>
              <a:off x="3049100" y="2149025"/>
              <a:ext cx="186050" cy="232325"/>
            </a:xfrm>
            <a:custGeom>
              <a:avLst/>
              <a:gdLst/>
              <a:ahLst/>
              <a:cxnLst/>
              <a:rect l="l" t="t" r="r" b="b"/>
              <a:pathLst>
                <a:path w="7442" h="9293" extrusionOk="0">
                  <a:moveTo>
                    <a:pt x="0" y="0"/>
                  </a:moveTo>
                  <a:lnTo>
                    <a:pt x="0" y="1846"/>
                  </a:lnTo>
                  <a:lnTo>
                    <a:pt x="372" y="1921"/>
                  </a:lnTo>
                  <a:cubicBezTo>
                    <a:pt x="1230" y="2095"/>
                    <a:pt x="1854" y="2858"/>
                    <a:pt x="1854" y="3736"/>
                  </a:cubicBezTo>
                  <a:cubicBezTo>
                    <a:pt x="1854" y="4613"/>
                    <a:pt x="1230" y="5377"/>
                    <a:pt x="372" y="5551"/>
                  </a:cubicBezTo>
                  <a:lnTo>
                    <a:pt x="0" y="5626"/>
                  </a:lnTo>
                  <a:lnTo>
                    <a:pt x="0" y="7441"/>
                  </a:lnTo>
                  <a:lnTo>
                    <a:pt x="2316" y="7441"/>
                  </a:lnTo>
                  <a:lnTo>
                    <a:pt x="2316" y="7904"/>
                  </a:lnTo>
                  <a:cubicBezTo>
                    <a:pt x="2316" y="8670"/>
                    <a:pt x="2939" y="9293"/>
                    <a:pt x="3706" y="9293"/>
                  </a:cubicBezTo>
                  <a:cubicBezTo>
                    <a:pt x="4472" y="9293"/>
                    <a:pt x="5095" y="8670"/>
                    <a:pt x="5095" y="7904"/>
                  </a:cubicBezTo>
                  <a:lnTo>
                    <a:pt x="5095" y="7441"/>
                  </a:lnTo>
                  <a:lnTo>
                    <a:pt x="7442" y="7441"/>
                  </a:lnTo>
                  <a:lnTo>
                    <a:pt x="744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18"/>
            <p:cNvSpPr/>
            <p:nvPr/>
          </p:nvSpPr>
          <p:spPr>
            <a:xfrm>
              <a:off x="2839925" y="2311875"/>
              <a:ext cx="186050" cy="232350"/>
            </a:xfrm>
            <a:custGeom>
              <a:avLst/>
              <a:gdLst/>
              <a:ahLst/>
              <a:cxnLst/>
              <a:rect l="l" t="t" r="r" b="b"/>
              <a:pathLst>
                <a:path w="7442" h="9294" extrusionOk="0">
                  <a:moveTo>
                    <a:pt x="3736" y="1"/>
                  </a:moveTo>
                  <a:cubicBezTo>
                    <a:pt x="2970" y="1"/>
                    <a:pt x="2347" y="624"/>
                    <a:pt x="2347" y="1390"/>
                  </a:cubicBezTo>
                  <a:lnTo>
                    <a:pt x="2347" y="1853"/>
                  </a:lnTo>
                  <a:lnTo>
                    <a:pt x="1" y="1853"/>
                  </a:lnTo>
                  <a:lnTo>
                    <a:pt x="1" y="9293"/>
                  </a:lnTo>
                  <a:lnTo>
                    <a:pt x="7442" y="9293"/>
                  </a:lnTo>
                  <a:lnTo>
                    <a:pt x="7442" y="7448"/>
                  </a:lnTo>
                  <a:lnTo>
                    <a:pt x="7070" y="7373"/>
                  </a:lnTo>
                  <a:cubicBezTo>
                    <a:pt x="6213" y="7198"/>
                    <a:pt x="5590" y="6435"/>
                    <a:pt x="5590" y="5558"/>
                  </a:cubicBezTo>
                  <a:cubicBezTo>
                    <a:pt x="5590" y="4681"/>
                    <a:pt x="6213" y="3917"/>
                    <a:pt x="7070" y="3742"/>
                  </a:cubicBezTo>
                  <a:lnTo>
                    <a:pt x="7442" y="3668"/>
                  </a:lnTo>
                  <a:lnTo>
                    <a:pt x="7442" y="1853"/>
                  </a:lnTo>
                  <a:lnTo>
                    <a:pt x="5126" y="1853"/>
                  </a:lnTo>
                  <a:lnTo>
                    <a:pt x="5126" y="1390"/>
                  </a:lnTo>
                  <a:cubicBezTo>
                    <a:pt x="5126" y="624"/>
                    <a:pt x="4503" y="1"/>
                    <a:pt x="37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5" name="Google Shape;365;p18"/>
          <p:cNvSpPr txBox="1"/>
          <p:nvPr/>
        </p:nvSpPr>
        <p:spPr>
          <a:xfrm>
            <a:off x="4571997" y="1152075"/>
            <a:ext cx="4123800" cy="437700"/>
          </a:xfrm>
          <a:prstGeom prst="rect">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Стимулювання</a:t>
            </a:r>
            <a:endParaRPr sz="1600" b="1" dirty="0">
              <a:solidFill>
                <a:schemeClr val="dk1"/>
              </a:solidFill>
              <a:latin typeface="Fira Sans Condensed"/>
              <a:ea typeface="Fira Sans Condensed"/>
              <a:cs typeface="Fira Sans Condensed"/>
              <a:sym typeface="Fira Sans Condensed"/>
            </a:endParaRPr>
          </a:p>
        </p:txBody>
      </p:sp>
      <p:sp>
        <p:nvSpPr>
          <p:cNvPr id="366" name="Google Shape;366;p18"/>
          <p:cNvSpPr txBox="1"/>
          <p:nvPr/>
        </p:nvSpPr>
        <p:spPr>
          <a:xfrm>
            <a:off x="457197" y="1152075"/>
            <a:ext cx="4123800" cy="437700"/>
          </a:xfrm>
          <a:prstGeom prst="rect">
            <a:avLst/>
          </a:prstGeom>
          <a:solidFill>
            <a:schemeClr val="dk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Мотивація</a:t>
            </a:r>
            <a:endParaRPr sz="1600" b="1" dirty="0">
              <a:solidFill>
                <a:schemeClr val="dk1"/>
              </a:solidFill>
              <a:latin typeface="Fira Sans Condensed"/>
              <a:ea typeface="Fira Sans Condensed"/>
              <a:cs typeface="Fira Sans Condensed"/>
              <a:sym typeface="Fira Sans Condensed"/>
            </a:endParaRPr>
          </a:p>
        </p:txBody>
      </p:sp>
      <p:grpSp>
        <p:nvGrpSpPr>
          <p:cNvPr id="367" name="Google Shape;367;p18"/>
          <p:cNvGrpSpPr/>
          <p:nvPr/>
        </p:nvGrpSpPr>
        <p:grpSpPr>
          <a:xfrm>
            <a:off x="4374313" y="4217700"/>
            <a:ext cx="395225" cy="395225"/>
            <a:chOff x="1869650" y="1673025"/>
            <a:chExt cx="395225" cy="395225"/>
          </a:xfrm>
        </p:grpSpPr>
        <p:sp>
          <p:nvSpPr>
            <p:cNvPr id="368" name="Google Shape;368;p18"/>
            <p:cNvSpPr/>
            <p:nvPr/>
          </p:nvSpPr>
          <p:spPr>
            <a:xfrm>
              <a:off x="2241700" y="1673025"/>
              <a:ext cx="23175" cy="395225"/>
            </a:xfrm>
            <a:custGeom>
              <a:avLst/>
              <a:gdLst/>
              <a:ahLst/>
              <a:cxnLst/>
              <a:rect l="l" t="t" r="r" b="b"/>
              <a:pathLst>
                <a:path w="927" h="15809" extrusionOk="0">
                  <a:moveTo>
                    <a:pt x="1" y="0"/>
                  </a:moveTo>
                  <a:lnTo>
                    <a:pt x="1" y="15808"/>
                  </a:lnTo>
                  <a:lnTo>
                    <a:pt x="926" y="15808"/>
                  </a:lnTo>
                  <a:lnTo>
                    <a:pt x="92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8"/>
            <p:cNvSpPr/>
            <p:nvPr/>
          </p:nvSpPr>
          <p:spPr>
            <a:xfrm>
              <a:off x="1869650" y="1673025"/>
              <a:ext cx="23175" cy="395225"/>
            </a:xfrm>
            <a:custGeom>
              <a:avLst/>
              <a:gdLst/>
              <a:ahLst/>
              <a:cxnLst/>
              <a:rect l="l" t="t" r="r" b="b"/>
              <a:pathLst>
                <a:path w="927" h="15809" extrusionOk="0">
                  <a:moveTo>
                    <a:pt x="0" y="0"/>
                  </a:moveTo>
                  <a:lnTo>
                    <a:pt x="0" y="15808"/>
                  </a:lnTo>
                  <a:lnTo>
                    <a:pt x="927" y="15808"/>
                  </a:lnTo>
                  <a:lnTo>
                    <a:pt x="9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18"/>
            <p:cNvSpPr/>
            <p:nvPr/>
          </p:nvSpPr>
          <p:spPr>
            <a:xfrm>
              <a:off x="2055675" y="1835875"/>
              <a:ext cx="23200" cy="23175"/>
            </a:xfrm>
            <a:custGeom>
              <a:avLst/>
              <a:gdLst/>
              <a:ahLst/>
              <a:cxnLst/>
              <a:rect l="l" t="t" r="r" b="b"/>
              <a:pathLst>
                <a:path w="928" h="927" extrusionOk="0">
                  <a:moveTo>
                    <a:pt x="0" y="1"/>
                  </a:moveTo>
                  <a:lnTo>
                    <a:pt x="0" y="926"/>
                  </a:lnTo>
                  <a:lnTo>
                    <a:pt x="927" y="926"/>
                  </a:lnTo>
                  <a:lnTo>
                    <a:pt x="92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18"/>
            <p:cNvSpPr/>
            <p:nvPr/>
          </p:nvSpPr>
          <p:spPr>
            <a:xfrm>
              <a:off x="2055675" y="1882175"/>
              <a:ext cx="23200" cy="23175"/>
            </a:xfrm>
            <a:custGeom>
              <a:avLst/>
              <a:gdLst/>
              <a:ahLst/>
              <a:cxnLst/>
              <a:rect l="l" t="t" r="r" b="b"/>
              <a:pathLst>
                <a:path w="928" h="927" extrusionOk="0">
                  <a:moveTo>
                    <a:pt x="0" y="1"/>
                  </a:moveTo>
                  <a:lnTo>
                    <a:pt x="0" y="927"/>
                  </a:lnTo>
                  <a:lnTo>
                    <a:pt x="927" y="927"/>
                  </a:lnTo>
                  <a:lnTo>
                    <a:pt x="92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8"/>
            <p:cNvSpPr/>
            <p:nvPr/>
          </p:nvSpPr>
          <p:spPr>
            <a:xfrm>
              <a:off x="2078850" y="1859025"/>
              <a:ext cx="23150" cy="23175"/>
            </a:xfrm>
            <a:custGeom>
              <a:avLst/>
              <a:gdLst/>
              <a:ahLst/>
              <a:cxnLst/>
              <a:rect l="l" t="t" r="r" b="b"/>
              <a:pathLst>
                <a:path w="926" h="927" extrusionOk="0">
                  <a:moveTo>
                    <a:pt x="0" y="0"/>
                  </a:moveTo>
                  <a:lnTo>
                    <a:pt x="0" y="927"/>
                  </a:lnTo>
                  <a:lnTo>
                    <a:pt x="926" y="927"/>
                  </a:lnTo>
                  <a:lnTo>
                    <a:pt x="92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8"/>
            <p:cNvSpPr/>
            <p:nvPr/>
          </p:nvSpPr>
          <p:spPr>
            <a:xfrm>
              <a:off x="2032500" y="1859025"/>
              <a:ext cx="23200" cy="23175"/>
            </a:xfrm>
            <a:custGeom>
              <a:avLst/>
              <a:gdLst/>
              <a:ahLst/>
              <a:cxnLst/>
              <a:rect l="l" t="t" r="r" b="b"/>
              <a:pathLst>
                <a:path w="928" h="927" extrusionOk="0">
                  <a:moveTo>
                    <a:pt x="1" y="0"/>
                  </a:moveTo>
                  <a:lnTo>
                    <a:pt x="1" y="927"/>
                  </a:lnTo>
                  <a:lnTo>
                    <a:pt x="927" y="927"/>
                  </a:lnTo>
                  <a:lnTo>
                    <a:pt x="9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8"/>
            <p:cNvSpPr/>
            <p:nvPr/>
          </p:nvSpPr>
          <p:spPr>
            <a:xfrm>
              <a:off x="1963050" y="1998750"/>
              <a:ext cx="23175" cy="23150"/>
            </a:xfrm>
            <a:custGeom>
              <a:avLst/>
              <a:gdLst/>
              <a:ahLst/>
              <a:cxnLst/>
              <a:rect l="l" t="t" r="r" b="b"/>
              <a:pathLst>
                <a:path w="927" h="926" extrusionOk="0">
                  <a:moveTo>
                    <a:pt x="1" y="0"/>
                  </a:moveTo>
                  <a:lnTo>
                    <a:pt x="1" y="926"/>
                  </a:lnTo>
                  <a:lnTo>
                    <a:pt x="927" y="926"/>
                  </a:lnTo>
                  <a:lnTo>
                    <a:pt x="9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8"/>
            <p:cNvSpPr/>
            <p:nvPr/>
          </p:nvSpPr>
          <p:spPr>
            <a:xfrm>
              <a:off x="1963050" y="2045050"/>
              <a:ext cx="23175" cy="23200"/>
            </a:xfrm>
            <a:custGeom>
              <a:avLst/>
              <a:gdLst/>
              <a:ahLst/>
              <a:cxnLst/>
              <a:rect l="l" t="t" r="r" b="b"/>
              <a:pathLst>
                <a:path w="927" h="928" extrusionOk="0">
                  <a:moveTo>
                    <a:pt x="1" y="0"/>
                  </a:moveTo>
                  <a:lnTo>
                    <a:pt x="1" y="927"/>
                  </a:lnTo>
                  <a:lnTo>
                    <a:pt x="927" y="927"/>
                  </a:lnTo>
                  <a:lnTo>
                    <a:pt x="9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8"/>
            <p:cNvSpPr/>
            <p:nvPr/>
          </p:nvSpPr>
          <p:spPr>
            <a:xfrm>
              <a:off x="1986200" y="2021875"/>
              <a:ext cx="23200" cy="23200"/>
            </a:xfrm>
            <a:custGeom>
              <a:avLst/>
              <a:gdLst/>
              <a:ahLst/>
              <a:cxnLst/>
              <a:rect l="l" t="t" r="r" b="b"/>
              <a:pathLst>
                <a:path w="928" h="928" extrusionOk="0">
                  <a:moveTo>
                    <a:pt x="1" y="1"/>
                  </a:moveTo>
                  <a:lnTo>
                    <a:pt x="1" y="927"/>
                  </a:lnTo>
                  <a:lnTo>
                    <a:pt x="927" y="927"/>
                  </a:lnTo>
                  <a:lnTo>
                    <a:pt x="92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8"/>
            <p:cNvSpPr/>
            <p:nvPr/>
          </p:nvSpPr>
          <p:spPr>
            <a:xfrm>
              <a:off x="1939900" y="2021875"/>
              <a:ext cx="23175" cy="23200"/>
            </a:xfrm>
            <a:custGeom>
              <a:avLst/>
              <a:gdLst/>
              <a:ahLst/>
              <a:cxnLst/>
              <a:rect l="l" t="t" r="r" b="b"/>
              <a:pathLst>
                <a:path w="927" h="928" extrusionOk="0">
                  <a:moveTo>
                    <a:pt x="0" y="1"/>
                  </a:moveTo>
                  <a:lnTo>
                    <a:pt x="0" y="927"/>
                  </a:lnTo>
                  <a:lnTo>
                    <a:pt x="927" y="927"/>
                  </a:lnTo>
                  <a:lnTo>
                    <a:pt x="92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8"/>
            <p:cNvSpPr/>
            <p:nvPr/>
          </p:nvSpPr>
          <p:spPr>
            <a:xfrm>
              <a:off x="2148300" y="1998750"/>
              <a:ext cx="23175" cy="23150"/>
            </a:xfrm>
            <a:custGeom>
              <a:avLst/>
              <a:gdLst/>
              <a:ahLst/>
              <a:cxnLst/>
              <a:rect l="l" t="t" r="r" b="b"/>
              <a:pathLst>
                <a:path w="927" h="926" extrusionOk="0">
                  <a:moveTo>
                    <a:pt x="0" y="0"/>
                  </a:moveTo>
                  <a:lnTo>
                    <a:pt x="0" y="926"/>
                  </a:lnTo>
                  <a:lnTo>
                    <a:pt x="927" y="926"/>
                  </a:lnTo>
                  <a:lnTo>
                    <a:pt x="92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8"/>
            <p:cNvSpPr/>
            <p:nvPr/>
          </p:nvSpPr>
          <p:spPr>
            <a:xfrm>
              <a:off x="2148300" y="2045050"/>
              <a:ext cx="23175" cy="23200"/>
            </a:xfrm>
            <a:custGeom>
              <a:avLst/>
              <a:gdLst/>
              <a:ahLst/>
              <a:cxnLst/>
              <a:rect l="l" t="t" r="r" b="b"/>
              <a:pathLst>
                <a:path w="927" h="928" extrusionOk="0">
                  <a:moveTo>
                    <a:pt x="0" y="0"/>
                  </a:moveTo>
                  <a:lnTo>
                    <a:pt x="0" y="927"/>
                  </a:lnTo>
                  <a:lnTo>
                    <a:pt x="927" y="927"/>
                  </a:lnTo>
                  <a:lnTo>
                    <a:pt x="92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8"/>
            <p:cNvSpPr/>
            <p:nvPr/>
          </p:nvSpPr>
          <p:spPr>
            <a:xfrm>
              <a:off x="2171450" y="2021875"/>
              <a:ext cx="23975" cy="23200"/>
            </a:xfrm>
            <a:custGeom>
              <a:avLst/>
              <a:gdLst/>
              <a:ahLst/>
              <a:cxnLst/>
              <a:rect l="l" t="t" r="r" b="b"/>
              <a:pathLst>
                <a:path w="959" h="928" extrusionOk="0">
                  <a:moveTo>
                    <a:pt x="1" y="1"/>
                  </a:moveTo>
                  <a:lnTo>
                    <a:pt x="1" y="927"/>
                  </a:lnTo>
                  <a:lnTo>
                    <a:pt x="958" y="927"/>
                  </a:lnTo>
                  <a:lnTo>
                    <a:pt x="95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8"/>
            <p:cNvSpPr/>
            <p:nvPr/>
          </p:nvSpPr>
          <p:spPr>
            <a:xfrm>
              <a:off x="2125150" y="2021875"/>
              <a:ext cx="23175" cy="23200"/>
            </a:xfrm>
            <a:custGeom>
              <a:avLst/>
              <a:gdLst/>
              <a:ahLst/>
              <a:cxnLst/>
              <a:rect l="l" t="t" r="r" b="b"/>
              <a:pathLst>
                <a:path w="927" h="928" extrusionOk="0">
                  <a:moveTo>
                    <a:pt x="0" y="1"/>
                  </a:moveTo>
                  <a:lnTo>
                    <a:pt x="0" y="927"/>
                  </a:lnTo>
                  <a:lnTo>
                    <a:pt x="926" y="927"/>
                  </a:lnTo>
                  <a:lnTo>
                    <a:pt x="9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18"/>
            <p:cNvSpPr/>
            <p:nvPr/>
          </p:nvSpPr>
          <p:spPr>
            <a:xfrm>
              <a:off x="1997775" y="1696150"/>
              <a:ext cx="57925" cy="47125"/>
            </a:xfrm>
            <a:custGeom>
              <a:avLst/>
              <a:gdLst/>
              <a:ahLst/>
              <a:cxnLst/>
              <a:rect l="l" t="t" r="r" b="b"/>
              <a:pathLst>
                <a:path w="2317" h="1885" extrusionOk="0">
                  <a:moveTo>
                    <a:pt x="1" y="1"/>
                  </a:moveTo>
                  <a:lnTo>
                    <a:pt x="1" y="1884"/>
                  </a:lnTo>
                  <a:lnTo>
                    <a:pt x="2316" y="1884"/>
                  </a:lnTo>
                  <a:lnTo>
                    <a:pt x="231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8"/>
            <p:cNvSpPr/>
            <p:nvPr/>
          </p:nvSpPr>
          <p:spPr>
            <a:xfrm>
              <a:off x="2159875" y="1696150"/>
              <a:ext cx="58675" cy="47125"/>
            </a:xfrm>
            <a:custGeom>
              <a:avLst/>
              <a:gdLst/>
              <a:ahLst/>
              <a:cxnLst/>
              <a:rect l="l" t="t" r="r" b="b"/>
              <a:pathLst>
                <a:path w="2347" h="1885" extrusionOk="0">
                  <a:moveTo>
                    <a:pt x="0" y="1"/>
                  </a:moveTo>
                  <a:lnTo>
                    <a:pt x="0" y="1884"/>
                  </a:lnTo>
                  <a:lnTo>
                    <a:pt x="2347" y="1884"/>
                  </a:lnTo>
                  <a:lnTo>
                    <a:pt x="234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8"/>
            <p:cNvSpPr/>
            <p:nvPr/>
          </p:nvSpPr>
          <p:spPr>
            <a:xfrm>
              <a:off x="1915975" y="1696150"/>
              <a:ext cx="58675" cy="47125"/>
            </a:xfrm>
            <a:custGeom>
              <a:avLst/>
              <a:gdLst/>
              <a:ahLst/>
              <a:cxnLst/>
              <a:rect l="l" t="t" r="r" b="b"/>
              <a:pathLst>
                <a:path w="2347" h="1885" extrusionOk="0">
                  <a:moveTo>
                    <a:pt x="1" y="1"/>
                  </a:moveTo>
                  <a:lnTo>
                    <a:pt x="1" y="1884"/>
                  </a:lnTo>
                  <a:lnTo>
                    <a:pt x="2346" y="1884"/>
                  </a:lnTo>
                  <a:lnTo>
                    <a:pt x="23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8"/>
            <p:cNvSpPr/>
            <p:nvPr/>
          </p:nvSpPr>
          <p:spPr>
            <a:xfrm>
              <a:off x="2078850" y="1696150"/>
              <a:ext cx="57900" cy="47125"/>
            </a:xfrm>
            <a:custGeom>
              <a:avLst/>
              <a:gdLst/>
              <a:ahLst/>
              <a:cxnLst/>
              <a:rect l="l" t="t" r="r" b="b"/>
              <a:pathLst>
                <a:path w="2316" h="1885" extrusionOk="0">
                  <a:moveTo>
                    <a:pt x="0" y="1"/>
                  </a:moveTo>
                  <a:lnTo>
                    <a:pt x="0" y="1884"/>
                  </a:lnTo>
                  <a:lnTo>
                    <a:pt x="2316" y="1884"/>
                  </a:lnTo>
                  <a:lnTo>
                    <a:pt x="231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18"/>
            <p:cNvSpPr/>
            <p:nvPr/>
          </p:nvSpPr>
          <p:spPr>
            <a:xfrm>
              <a:off x="1915975" y="1766400"/>
              <a:ext cx="58675" cy="46350"/>
            </a:xfrm>
            <a:custGeom>
              <a:avLst/>
              <a:gdLst/>
              <a:ahLst/>
              <a:cxnLst/>
              <a:rect l="l" t="t" r="r" b="b"/>
              <a:pathLst>
                <a:path w="2347" h="1854" extrusionOk="0">
                  <a:moveTo>
                    <a:pt x="1" y="1"/>
                  </a:moveTo>
                  <a:lnTo>
                    <a:pt x="1" y="1853"/>
                  </a:lnTo>
                  <a:lnTo>
                    <a:pt x="2346" y="1853"/>
                  </a:lnTo>
                  <a:lnTo>
                    <a:pt x="23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8"/>
            <p:cNvSpPr/>
            <p:nvPr/>
          </p:nvSpPr>
          <p:spPr>
            <a:xfrm>
              <a:off x="2159875" y="1766400"/>
              <a:ext cx="58675" cy="46350"/>
            </a:xfrm>
            <a:custGeom>
              <a:avLst/>
              <a:gdLst/>
              <a:ahLst/>
              <a:cxnLst/>
              <a:rect l="l" t="t" r="r" b="b"/>
              <a:pathLst>
                <a:path w="2347" h="1854" extrusionOk="0">
                  <a:moveTo>
                    <a:pt x="0" y="1"/>
                  </a:moveTo>
                  <a:lnTo>
                    <a:pt x="0" y="1853"/>
                  </a:lnTo>
                  <a:lnTo>
                    <a:pt x="2347" y="1853"/>
                  </a:lnTo>
                  <a:lnTo>
                    <a:pt x="234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18"/>
            <p:cNvSpPr/>
            <p:nvPr/>
          </p:nvSpPr>
          <p:spPr>
            <a:xfrm>
              <a:off x="1997775" y="1766400"/>
              <a:ext cx="57925" cy="46350"/>
            </a:xfrm>
            <a:custGeom>
              <a:avLst/>
              <a:gdLst/>
              <a:ahLst/>
              <a:cxnLst/>
              <a:rect l="l" t="t" r="r" b="b"/>
              <a:pathLst>
                <a:path w="2317" h="1854" extrusionOk="0">
                  <a:moveTo>
                    <a:pt x="1" y="1"/>
                  </a:moveTo>
                  <a:lnTo>
                    <a:pt x="1" y="1853"/>
                  </a:lnTo>
                  <a:lnTo>
                    <a:pt x="2316" y="1853"/>
                  </a:lnTo>
                  <a:lnTo>
                    <a:pt x="231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18"/>
            <p:cNvSpPr/>
            <p:nvPr/>
          </p:nvSpPr>
          <p:spPr>
            <a:xfrm>
              <a:off x="2078850" y="1766400"/>
              <a:ext cx="57900" cy="46350"/>
            </a:xfrm>
            <a:custGeom>
              <a:avLst/>
              <a:gdLst/>
              <a:ahLst/>
              <a:cxnLst/>
              <a:rect l="l" t="t" r="r" b="b"/>
              <a:pathLst>
                <a:path w="2316" h="1854" extrusionOk="0">
                  <a:moveTo>
                    <a:pt x="0" y="1"/>
                  </a:moveTo>
                  <a:lnTo>
                    <a:pt x="0" y="1853"/>
                  </a:lnTo>
                  <a:lnTo>
                    <a:pt x="2316" y="1853"/>
                  </a:lnTo>
                  <a:lnTo>
                    <a:pt x="231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18"/>
            <p:cNvSpPr/>
            <p:nvPr/>
          </p:nvSpPr>
          <p:spPr>
            <a:xfrm>
              <a:off x="1915975" y="1887825"/>
              <a:ext cx="116550" cy="98625"/>
            </a:xfrm>
            <a:custGeom>
              <a:avLst/>
              <a:gdLst/>
              <a:ahLst/>
              <a:cxnLst/>
              <a:rect l="l" t="t" r="r" b="b"/>
              <a:pathLst>
                <a:path w="4662" h="3945" extrusionOk="0">
                  <a:moveTo>
                    <a:pt x="1" y="1"/>
                  </a:moveTo>
                  <a:lnTo>
                    <a:pt x="1" y="3060"/>
                  </a:lnTo>
                  <a:cubicBezTo>
                    <a:pt x="1324" y="3570"/>
                    <a:pt x="2762" y="3871"/>
                    <a:pt x="4182" y="3926"/>
                  </a:cubicBezTo>
                  <a:lnTo>
                    <a:pt x="4662" y="3945"/>
                  </a:lnTo>
                  <a:lnTo>
                    <a:pt x="4662" y="1135"/>
                  </a:lnTo>
                  <a:lnTo>
                    <a:pt x="4220" y="1115"/>
                  </a:lnTo>
                  <a:cubicBezTo>
                    <a:pt x="2416" y="1034"/>
                    <a:pt x="965" y="494"/>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8"/>
            <p:cNvSpPr/>
            <p:nvPr/>
          </p:nvSpPr>
          <p:spPr>
            <a:xfrm>
              <a:off x="2101975" y="1887650"/>
              <a:ext cx="116575" cy="98800"/>
            </a:xfrm>
            <a:custGeom>
              <a:avLst/>
              <a:gdLst/>
              <a:ahLst/>
              <a:cxnLst/>
              <a:rect l="l" t="t" r="r" b="b"/>
              <a:pathLst>
                <a:path w="4663" h="3952" extrusionOk="0">
                  <a:moveTo>
                    <a:pt x="4663" y="1"/>
                  </a:moveTo>
                  <a:cubicBezTo>
                    <a:pt x="3688" y="497"/>
                    <a:pt x="2226" y="1042"/>
                    <a:pt x="443" y="1122"/>
                  </a:cubicBezTo>
                  <a:lnTo>
                    <a:pt x="1" y="1142"/>
                  </a:lnTo>
                  <a:lnTo>
                    <a:pt x="1" y="3952"/>
                  </a:lnTo>
                  <a:lnTo>
                    <a:pt x="482" y="3933"/>
                  </a:lnTo>
                  <a:cubicBezTo>
                    <a:pt x="1902" y="3878"/>
                    <a:pt x="3339" y="3577"/>
                    <a:pt x="4663" y="3067"/>
                  </a:cubicBezTo>
                  <a:lnTo>
                    <a:pt x="466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id="{1737ADC6-8D38-F7EE-6514-BD669985EDD9}"/>
              </a:ext>
            </a:extLst>
          </p:cNvPr>
          <p:cNvSpPr txBox="1"/>
          <p:nvPr/>
        </p:nvSpPr>
        <p:spPr>
          <a:xfrm>
            <a:off x="3722848" y="1524541"/>
            <a:ext cx="1673679" cy="307777"/>
          </a:xfrm>
          <a:prstGeom prst="rect">
            <a:avLst/>
          </a:prstGeom>
          <a:noFill/>
        </p:spPr>
        <p:txBody>
          <a:bodyPr wrap="square">
            <a:spAutoFit/>
          </a:bodyPr>
          <a:lstStyle/>
          <a:p>
            <a:pPr algn="ctr"/>
            <a:r>
              <a:rPr lang="uk-UA"/>
              <a:t>Спрямованість</a:t>
            </a:r>
          </a:p>
        </p:txBody>
      </p:sp>
      <p:sp>
        <p:nvSpPr>
          <p:cNvPr id="6" name="TextBox 5">
            <a:extLst>
              <a:ext uri="{FF2B5EF4-FFF2-40B4-BE49-F238E27FC236}">
                <a16:creationId xmlns:a16="http://schemas.microsoft.com/office/drawing/2014/main" id="{81FFF127-F11A-6538-7521-935798B1FB9C}"/>
              </a:ext>
            </a:extLst>
          </p:cNvPr>
          <p:cNvSpPr txBox="1"/>
          <p:nvPr/>
        </p:nvSpPr>
        <p:spPr>
          <a:xfrm>
            <a:off x="4273788" y="2300935"/>
            <a:ext cx="642600" cy="313060"/>
          </a:xfrm>
          <a:prstGeom prst="rect">
            <a:avLst/>
          </a:prstGeom>
          <a:noFill/>
        </p:spPr>
        <p:txBody>
          <a:bodyPr wrap="square">
            <a:spAutoFit/>
          </a:bodyPr>
          <a:lstStyle/>
          <a:p>
            <a:r>
              <a:rPr lang="ru-UA" dirty="0" err="1"/>
              <a:t>Зміст</a:t>
            </a:r>
            <a:endParaRPr lang="ru-UA" dirty="0"/>
          </a:p>
        </p:txBody>
      </p:sp>
      <p:sp>
        <p:nvSpPr>
          <p:cNvPr id="8" name="TextBox 7">
            <a:extLst>
              <a:ext uri="{FF2B5EF4-FFF2-40B4-BE49-F238E27FC236}">
                <a16:creationId xmlns:a16="http://schemas.microsoft.com/office/drawing/2014/main" id="{F6D11392-7AB7-6DEB-4043-4B734C007133}"/>
              </a:ext>
            </a:extLst>
          </p:cNvPr>
          <p:cNvSpPr txBox="1"/>
          <p:nvPr/>
        </p:nvSpPr>
        <p:spPr>
          <a:xfrm>
            <a:off x="3923322" y="3170285"/>
            <a:ext cx="1272730" cy="307777"/>
          </a:xfrm>
          <a:prstGeom prst="rect">
            <a:avLst/>
          </a:prstGeom>
          <a:noFill/>
        </p:spPr>
        <p:txBody>
          <a:bodyPr wrap="square">
            <a:spAutoFit/>
          </a:bodyPr>
          <a:lstStyle/>
          <a:p>
            <a:pPr algn="ctr"/>
            <a:r>
              <a:rPr lang="ru-UA" dirty="0" err="1"/>
              <a:t>Існування</a:t>
            </a:r>
            <a:endParaRPr lang="ru-UA" dirty="0"/>
          </a:p>
        </p:txBody>
      </p:sp>
      <p:sp>
        <p:nvSpPr>
          <p:cNvPr id="11" name="TextBox 10">
            <a:extLst>
              <a:ext uri="{FF2B5EF4-FFF2-40B4-BE49-F238E27FC236}">
                <a16:creationId xmlns:a16="http://schemas.microsoft.com/office/drawing/2014/main" id="{3D8D3FC2-8CCC-DA8F-B099-ED2E4BCC6BCE}"/>
              </a:ext>
            </a:extLst>
          </p:cNvPr>
          <p:cNvSpPr txBox="1"/>
          <p:nvPr/>
        </p:nvSpPr>
        <p:spPr>
          <a:xfrm>
            <a:off x="4207583" y="3942612"/>
            <a:ext cx="710293" cy="313060"/>
          </a:xfrm>
          <a:prstGeom prst="rect">
            <a:avLst/>
          </a:prstGeom>
          <a:noFill/>
        </p:spPr>
        <p:txBody>
          <a:bodyPr wrap="square">
            <a:spAutoFit/>
          </a:bodyPr>
          <a:lstStyle/>
          <a:p>
            <a:pPr algn="ctr"/>
            <a:r>
              <a:rPr lang="uk-UA" dirty="0"/>
              <a:t>Мета</a:t>
            </a:r>
            <a:endParaRPr lang="ru-UA" dirty="0"/>
          </a:p>
        </p:txBody>
      </p:sp>
      <p:sp>
        <p:nvSpPr>
          <p:cNvPr id="13" name="TextBox 12">
            <a:extLst>
              <a:ext uri="{FF2B5EF4-FFF2-40B4-BE49-F238E27FC236}">
                <a16:creationId xmlns:a16="http://schemas.microsoft.com/office/drawing/2014/main" id="{0BB3AFB3-BE88-BBCA-040D-EF8E01FB58E3}"/>
              </a:ext>
            </a:extLst>
          </p:cNvPr>
          <p:cNvSpPr txBox="1"/>
          <p:nvPr/>
        </p:nvSpPr>
        <p:spPr>
          <a:xfrm>
            <a:off x="3985710" y="4782875"/>
            <a:ext cx="1190574" cy="313060"/>
          </a:xfrm>
          <a:prstGeom prst="rect">
            <a:avLst/>
          </a:prstGeom>
          <a:noFill/>
        </p:spPr>
        <p:txBody>
          <a:bodyPr wrap="square">
            <a:spAutoFit/>
          </a:bodyPr>
          <a:lstStyle/>
          <a:p>
            <a:pPr algn="ctr"/>
            <a:r>
              <a:rPr lang="ru-UA" dirty="0" err="1"/>
              <a:t>Належність</a:t>
            </a:r>
            <a:endParaRPr lang="ru-UA" dirty="0"/>
          </a:p>
        </p:txBody>
      </p:sp>
      <p:grpSp>
        <p:nvGrpSpPr>
          <p:cNvPr id="14" name="Google Shape;325;p18">
            <a:extLst>
              <a:ext uri="{FF2B5EF4-FFF2-40B4-BE49-F238E27FC236}">
                <a16:creationId xmlns:a16="http://schemas.microsoft.com/office/drawing/2014/main" id="{63BB17BE-3005-8555-EB0C-05094D98A2EE}"/>
              </a:ext>
            </a:extLst>
          </p:cNvPr>
          <p:cNvGrpSpPr/>
          <p:nvPr/>
        </p:nvGrpSpPr>
        <p:grpSpPr>
          <a:xfrm>
            <a:off x="1063062" y="4672549"/>
            <a:ext cx="6993250" cy="642600"/>
            <a:chOff x="1075374" y="4094000"/>
            <a:chExt cx="6993250" cy="642600"/>
          </a:xfrm>
        </p:grpSpPr>
        <p:sp>
          <p:nvSpPr>
            <p:cNvPr id="15" name="Google Shape;326;p18">
              <a:extLst>
                <a:ext uri="{FF2B5EF4-FFF2-40B4-BE49-F238E27FC236}">
                  <a16:creationId xmlns:a16="http://schemas.microsoft.com/office/drawing/2014/main" id="{7F0C5E64-FCF4-031B-D2D3-72762545855E}"/>
                </a:ext>
              </a:extLst>
            </p:cNvPr>
            <p:cNvSpPr/>
            <p:nvPr/>
          </p:nvSpPr>
          <p:spPr>
            <a:xfrm>
              <a:off x="4250700" y="4094000"/>
              <a:ext cx="642600" cy="642600"/>
            </a:xfrm>
            <a:prstGeom prst="rect">
              <a:avLst/>
            </a:prstGeom>
            <a:no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27;p18">
              <a:extLst>
                <a:ext uri="{FF2B5EF4-FFF2-40B4-BE49-F238E27FC236}">
                  <a16:creationId xmlns:a16="http://schemas.microsoft.com/office/drawing/2014/main" id="{EB306021-AE6F-3B32-DF4B-1E9E43E035A6}"/>
                </a:ext>
              </a:extLst>
            </p:cNvPr>
            <p:cNvSpPr txBox="1"/>
            <p:nvPr/>
          </p:nvSpPr>
          <p:spPr>
            <a:xfrm>
              <a:off x="5667424" y="4150850"/>
              <a:ext cx="2401200" cy="52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RU" sz="1200" dirty="0" err="1">
                  <a:solidFill>
                    <a:schemeClr val="dk1"/>
                  </a:solidFill>
                  <a:latin typeface="Roboto"/>
                  <a:ea typeface="Roboto"/>
                  <a:cs typeface="Roboto"/>
                  <a:sym typeface="Roboto"/>
                </a:rPr>
                <a:t>групі</a:t>
              </a:r>
              <a:r>
                <a:rPr lang="ru-RU" sz="1200" dirty="0">
                  <a:solidFill>
                    <a:schemeClr val="dk1"/>
                  </a:solidFill>
                  <a:latin typeface="Roboto"/>
                  <a:ea typeface="Roboto"/>
                  <a:cs typeface="Roboto"/>
                  <a:sym typeface="Roboto"/>
                </a:rPr>
                <a:t> людей, </a:t>
              </a:r>
              <a:r>
                <a:rPr lang="ru-RU" sz="1200" dirty="0" err="1">
                  <a:solidFill>
                    <a:schemeClr val="dk1"/>
                  </a:solidFill>
                  <a:latin typeface="Roboto"/>
                  <a:ea typeface="Roboto"/>
                  <a:cs typeface="Roboto"/>
                  <a:sym typeface="Roboto"/>
                </a:rPr>
                <a:t>об’єднаних</a:t>
              </a:r>
              <a:r>
                <a:rPr lang="ru-RU" sz="1200" dirty="0">
                  <a:solidFill>
                    <a:schemeClr val="dk1"/>
                  </a:solidFill>
                  <a:latin typeface="Roboto"/>
                  <a:ea typeface="Roboto"/>
                  <a:cs typeface="Roboto"/>
                  <a:sym typeface="Roboto"/>
                </a:rPr>
                <a:t> за </a:t>
              </a:r>
              <a:r>
                <a:rPr lang="ru-RU" sz="1200" dirty="0" err="1">
                  <a:solidFill>
                    <a:schemeClr val="dk1"/>
                  </a:solidFill>
                  <a:latin typeface="Roboto"/>
                  <a:ea typeface="Roboto"/>
                  <a:cs typeface="Roboto"/>
                  <a:sym typeface="Roboto"/>
                </a:rPr>
                <a:t>єдиною</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ознакою</a:t>
              </a:r>
              <a:endParaRPr sz="1200" dirty="0">
                <a:solidFill>
                  <a:schemeClr val="dk1"/>
                </a:solidFill>
                <a:latin typeface="Roboto"/>
                <a:ea typeface="Roboto"/>
                <a:cs typeface="Roboto"/>
                <a:sym typeface="Roboto"/>
              </a:endParaRPr>
            </a:p>
          </p:txBody>
        </p:sp>
        <p:sp>
          <p:nvSpPr>
            <p:cNvPr id="17" name="Google Shape;328;p18">
              <a:extLst>
                <a:ext uri="{FF2B5EF4-FFF2-40B4-BE49-F238E27FC236}">
                  <a16:creationId xmlns:a16="http://schemas.microsoft.com/office/drawing/2014/main" id="{C2C04A84-9EE3-3758-F892-EC2CA17385CD}"/>
                </a:ext>
              </a:extLst>
            </p:cNvPr>
            <p:cNvSpPr txBox="1"/>
            <p:nvPr/>
          </p:nvSpPr>
          <p:spPr>
            <a:xfrm>
              <a:off x="1075374" y="4150850"/>
              <a:ext cx="2401200" cy="528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ru-RU" sz="1200" dirty="0" err="1">
                  <a:solidFill>
                    <a:schemeClr val="dk1"/>
                  </a:solidFill>
                  <a:latin typeface="Roboto"/>
                  <a:ea typeface="Roboto"/>
                  <a:cs typeface="Roboto"/>
                  <a:sym typeface="Roboto"/>
                </a:rPr>
                <a:t>властива</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конкретній</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людині</a:t>
              </a:r>
              <a:r>
                <a:rPr lang="ru-RU" sz="1200" dirty="0">
                  <a:solidFill>
                    <a:schemeClr val="dk1"/>
                  </a:solidFill>
                  <a:latin typeface="Roboto"/>
                  <a:ea typeface="Roboto"/>
                  <a:cs typeface="Roboto"/>
                  <a:sym typeface="Roboto"/>
                </a:rPr>
                <a:t>, </a:t>
              </a:r>
              <a:r>
                <a:rPr lang="ru-RU" sz="1200" dirty="0" err="1">
                  <a:solidFill>
                    <a:schemeClr val="dk1"/>
                  </a:solidFill>
                  <a:latin typeface="Roboto"/>
                  <a:ea typeface="Roboto"/>
                  <a:cs typeface="Roboto"/>
                  <a:sym typeface="Roboto"/>
                </a:rPr>
                <a:t>працівникові</a:t>
              </a:r>
              <a:endParaRPr sz="1200" dirty="0">
                <a:solidFill>
                  <a:schemeClr val="dk1"/>
                </a:solidFill>
                <a:latin typeface="Roboto"/>
                <a:ea typeface="Roboto"/>
                <a:cs typeface="Roboto"/>
                <a:sym typeface="Roboto"/>
              </a:endParaRPr>
            </a:p>
          </p:txBody>
        </p:sp>
        <p:cxnSp>
          <p:nvCxnSpPr>
            <p:cNvPr id="18" name="Google Shape;329;p18">
              <a:extLst>
                <a:ext uri="{FF2B5EF4-FFF2-40B4-BE49-F238E27FC236}">
                  <a16:creationId xmlns:a16="http://schemas.microsoft.com/office/drawing/2014/main" id="{AFCCC98C-7701-1C87-BAFC-3CE36F1CE672}"/>
                </a:ext>
              </a:extLst>
            </p:cNvPr>
            <p:cNvCxnSpPr>
              <a:stCxn id="17" idx="3"/>
              <a:endCxn id="15" idx="1"/>
            </p:cNvCxnSpPr>
            <p:nvPr/>
          </p:nvCxnSpPr>
          <p:spPr>
            <a:xfrm>
              <a:off x="3476574" y="4415300"/>
              <a:ext cx="774000" cy="0"/>
            </a:xfrm>
            <a:prstGeom prst="straightConnector1">
              <a:avLst/>
            </a:prstGeom>
            <a:noFill/>
            <a:ln w="9525" cap="flat" cmpd="sng">
              <a:solidFill>
                <a:schemeClr val="accent6"/>
              </a:solidFill>
              <a:prstDash val="solid"/>
              <a:round/>
              <a:headEnd type="none" w="med" len="med"/>
              <a:tailEnd type="none" w="med" len="med"/>
            </a:ln>
          </p:spPr>
        </p:cxnSp>
        <p:cxnSp>
          <p:nvCxnSpPr>
            <p:cNvPr id="19" name="Google Shape;330;p18">
              <a:extLst>
                <a:ext uri="{FF2B5EF4-FFF2-40B4-BE49-F238E27FC236}">
                  <a16:creationId xmlns:a16="http://schemas.microsoft.com/office/drawing/2014/main" id="{E44B9558-CF32-D7C3-FCBF-0FF5DE297B80}"/>
                </a:ext>
              </a:extLst>
            </p:cNvPr>
            <p:cNvCxnSpPr>
              <a:stCxn id="15" idx="3"/>
              <a:endCxn id="16" idx="1"/>
            </p:cNvCxnSpPr>
            <p:nvPr/>
          </p:nvCxnSpPr>
          <p:spPr>
            <a:xfrm>
              <a:off x="4893300" y="4415300"/>
              <a:ext cx="774000" cy="0"/>
            </a:xfrm>
            <a:prstGeom prst="straightConnector1">
              <a:avLst/>
            </a:prstGeom>
            <a:noFill/>
            <a:ln w="9525" cap="flat" cmpd="sng">
              <a:solidFill>
                <a:schemeClr val="accent6"/>
              </a:solidFill>
              <a:prstDash val="solid"/>
              <a:round/>
              <a:headEnd type="none" w="med" len="med"/>
              <a:tailEnd type="none" w="med" len="med"/>
            </a:ln>
          </p:spPr>
        </p:cxn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t="-24000" b="-24000"/>
          </a:stretch>
        </a:blipFill>
        <a:effectLst/>
      </p:bgPr>
    </p:bg>
    <p:spTree>
      <p:nvGrpSpPr>
        <p:cNvPr id="1" name=""/>
        <p:cNvGrpSpPr/>
        <p:nvPr/>
      </p:nvGrpSpPr>
      <p:grpSpPr>
        <a:xfrm>
          <a:off x="0" y="0"/>
          <a:ext cx="0" cy="0"/>
          <a:chOff x="0" y="0"/>
          <a:chExt cx="0" cy="0"/>
        </a:xfrm>
      </p:grpSpPr>
      <p:sp>
        <p:nvSpPr>
          <p:cNvPr id="2" name="Подзаголовок 1">
            <a:extLst>
              <a:ext uri="{FF2B5EF4-FFF2-40B4-BE49-F238E27FC236}">
                <a16:creationId xmlns:a16="http://schemas.microsoft.com/office/drawing/2014/main" id="{C1AA9067-D999-B364-BE60-03CC7C95301E}"/>
              </a:ext>
            </a:extLst>
          </p:cNvPr>
          <p:cNvSpPr>
            <a:spLocks noGrp="1"/>
          </p:cNvSpPr>
          <p:nvPr>
            <p:ph type="subTitle" idx="1"/>
          </p:nvPr>
        </p:nvSpPr>
        <p:spPr>
          <a:xfrm>
            <a:off x="1070339" y="1252325"/>
            <a:ext cx="2907600" cy="564300"/>
          </a:xfrm>
        </p:spPr>
        <p:txBody>
          <a:bodyPr/>
          <a:lstStyle/>
          <a:p>
            <a:r>
              <a:rPr lang="ru-RU" sz="2000" b="1" dirty="0">
                <a:effectLst/>
                <a:latin typeface="Arial" panose="020B0604020202020204" pitchFamily="34" charset="0"/>
              </a:rPr>
              <a:t>Мотив</a:t>
            </a:r>
            <a:r>
              <a:rPr lang="ru-RU" sz="2000" dirty="0">
                <a:effectLst/>
                <a:latin typeface="Arial" panose="020B0604020202020204" pitchFamily="34" charset="0"/>
              </a:rPr>
              <a:t> (</a:t>
            </a:r>
            <a:r>
              <a:rPr lang="ru-RU" sz="2000" dirty="0" err="1">
                <a:effectLst/>
                <a:latin typeface="Arial" panose="020B0604020202020204" pitchFamily="34" charset="0"/>
              </a:rPr>
              <a:t>від</a:t>
            </a:r>
            <a:r>
              <a:rPr lang="ru-RU" sz="2000" dirty="0">
                <a:effectLst/>
                <a:latin typeface="Arial" panose="020B0604020202020204" pitchFamily="34" charset="0"/>
              </a:rPr>
              <a:t> фр. </a:t>
            </a:r>
            <a:r>
              <a:rPr lang="lt-LT" sz="2000" dirty="0">
                <a:effectLst/>
                <a:latin typeface="Arial" panose="020B0604020202020204" pitchFamily="34" charset="0"/>
              </a:rPr>
              <a:t>motif)</a:t>
            </a:r>
            <a:endParaRPr lang="ru-UA" dirty="0"/>
          </a:p>
        </p:txBody>
      </p:sp>
      <p:sp>
        <p:nvSpPr>
          <p:cNvPr id="3" name="Подзаголовок 2">
            <a:extLst>
              <a:ext uri="{FF2B5EF4-FFF2-40B4-BE49-F238E27FC236}">
                <a16:creationId xmlns:a16="http://schemas.microsoft.com/office/drawing/2014/main" id="{F09E0FAC-7148-1F5C-77F7-3CED91D753EF}"/>
              </a:ext>
            </a:extLst>
          </p:cNvPr>
          <p:cNvSpPr>
            <a:spLocks noGrp="1"/>
          </p:cNvSpPr>
          <p:nvPr>
            <p:ph type="subTitle" idx="2"/>
          </p:nvPr>
        </p:nvSpPr>
        <p:spPr>
          <a:xfrm>
            <a:off x="5166063" y="1364007"/>
            <a:ext cx="2907600" cy="564300"/>
          </a:xfrm>
        </p:spPr>
        <p:txBody>
          <a:bodyPr/>
          <a:lstStyle/>
          <a:p>
            <a:r>
              <a:rPr lang="ru-RU" sz="1800" b="1" dirty="0">
                <a:effectLst/>
                <a:latin typeface="Arial" panose="020B0604020202020204" pitchFamily="34" charset="0"/>
              </a:rPr>
              <a:t>Стимул</a:t>
            </a:r>
            <a:r>
              <a:rPr lang="ru-RU" sz="1800" dirty="0">
                <a:effectLst/>
                <a:latin typeface="Arial" panose="020B0604020202020204" pitchFamily="34" charset="0"/>
              </a:rPr>
              <a:t> (</a:t>
            </a:r>
            <a:r>
              <a:rPr lang="ru-RU" sz="1800" dirty="0" err="1">
                <a:effectLst/>
                <a:latin typeface="Arial" panose="020B0604020202020204" pitchFamily="34" charset="0"/>
              </a:rPr>
              <a:t>від</a:t>
            </a:r>
            <a:r>
              <a:rPr lang="ru-RU" sz="1800" dirty="0">
                <a:effectLst/>
                <a:latin typeface="Arial" panose="020B0604020202020204" pitchFamily="34" charset="0"/>
              </a:rPr>
              <a:t> лат. </a:t>
            </a:r>
            <a:r>
              <a:rPr lang="lt-LT" sz="1800" dirty="0">
                <a:effectLst/>
                <a:latin typeface="Arial" panose="020B0604020202020204" pitchFamily="34" charset="0"/>
              </a:rPr>
              <a:t>stimulus</a:t>
            </a:r>
            <a:r>
              <a:rPr lang="uk-UA" sz="1800" dirty="0">
                <a:effectLst/>
                <a:latin typeface="Arial" panose="020B0604020202020204" pitchFamily="34" charset="0"/>
              </a:rPr>
              <a:t>)</a:t>
            </a:r>
            <a:endParaRPr lang="ru-UA" dirty="0"/>
          </a:p>
        </p:txBody>
      </p:sp>
      <p:sp>
        <p:nvSpPr>
          <p:cNvPr id="4" name="Подзаголовок 3">
            <a:extLst>
              <a:ext uri="{FF2B5EF4-FFF2-40B4-BE49-F238E27FC236}">
                <a16:creationId xmlns:a16="http://schemas.microsoft.com/office/drawing/2014/main" id="{E7B10DF3-243F-4BB9-A15F-1B8DFF44E814}"/>
              </a:ext>
            </a:extLst>
          </p:cNvPr>
          <p:cNvSpPr>
            <a:spLocks noGrp="1"/>
          </p:cNvSpPr>
          <p:nvPr>
            <p:ph type="subTitle" idx="3"/>
          </p:nvPr>
        </p:nvSpPr>
        <p:spPr>
          <a:xfrm>
            <a:off x="1004207" y="1866925"/>
            <a:ext cx="2973732" cy="713400"/>
          </a:xfrm>
        </p:spPr>
        <p:txBody>
          <a:bodyPr/>
          <a:lstStyle/>
          <a:p>
            <a:pPr marL="0" indent="0"/>
            <a:r>
              <a:rPr lang="ru-RU" sz="1800" dirty="0" err="1">
                <a:effectLst/>
                <a:latin typeface="Arial" panose="020B0604020202020204" pitchFamily="34" charset="0"/>
              </a:rPr>
              <a:t>це</a:t>
            </a:r>
            <a:r>
              <a:rPr lang="ru-RU" sz="1800" dirty="0">
                <a:effectLst/>
                <a:latin typeface="Arial" panose="020B0604020202020204" pitchFamily="34" charset="0"/>
              </a:rPr>
              <a:t> </a:t>
            </a:r>
            <a:r>
              <a:rPr lang="ru-RU" sz="1800" dirty="0" err="1">
                <a:effectLst/>
                <a:latin typeface="Arial" panose="020B0604020202020204" pitchFamily="34" charset="0"/>
              </a:rPr>
              <a:t>спонукання</a:t>
            </a:r>
            <a:r>
              <a:rPr lang="ru-RU" sz="1800" dirty="0">
                <a:effectLst/>
                <a:latin typeface="Arial" panose="020B0604020202020204" pitchFamily="34" charset="0"/>
              </a:rPr>
              <a:t> </a:t>
            </a:r>
            <a:r>
              <a:rPr lang="ru-RU" sz="1800" dirty="0" err="1">
                <a:effectLst/>
                <a:latin typeface="Arial" panose="020B0604020202020204" pitchFamily="34" charset="0"/>
              </a:rPr>
              <a:t>людини</a:t>
            </a:r>
            <a:r>
              <a:rPr lang="ru-RU" sz="1800" dirty="0">
                <a:effectLst/>
                <a:latin typeface="Arial" panose="020B0604020202020204" pitchFamily="34" charset="0"/>
              </a:rPr>
              <a:t> до </a:t>
            </a:r>
            <a:r>
              <a:rPr lang="ru-RU" sz="1800" dirty="0" err="1">
                <a:effectLst/>
                <a:latin typeface="Arial" panose="020B0604020202020204" pitchFamily="34" charset="0"/>
              </a:rPr>
              <a:t>активності</a:t>
            </a:r>
            <a:r>
              <a:rPr lang="ru-RU" sz="1800" dirty="0">
                <a:effectLst/>
                <a:latin typeface="Arial" panose="020B0604020202020204" pitchFamily="34" charset="0"/>
              </a:rPr>
              <a:t>, </a:t>
            </a:r>
            <a:r>
              <a:rPr lang="ru-RU" sz="1800" dirty="0" err="1">
                <a:effectLst/>
                <a:latin typeface="Arial" panose="020B0604020202020204" pitchFamily="34" charset="0"/>
              </a:rPr>
              <a:t>пов’язане</a:t>
            </a:r>
            <a:r>
              <a:rPr lang="ru-RU" sz="1800" dirty="0">
                <a:effectLst/>
                <a:latin typeface="Arial" panose="020B0604020202020204" pitchFamily="34" charset="0"/>
              </a:rPr>
              <a:t> з </a:t>
            </a:r>
            <a:r>
              <a:rPr lang="ru-RU" sz="1800" dirty="0" err="1">
                <a:effectLst/>
                <a:latin typeface="Arial" panose="020B0604020202020204" pitchFamily="34" charset="0"/>
              </a:rPr>
              <a:t>намаганням</a:t>
            </a:r>
            <a:r>
              <a:rPr lang="ru-RU" sz="1800" dirty="0">
                <a:effectLst/>
                <a:latin typeface="Arial" panose="020B0604020202020204" pitchFamily="34" charset="0"/>
              </a:rPr>
              <a:t> </a:t>
            </a:r>
            <a:r>
              <a:rPr lang="ru-RU" sz="1800" dirty="0" err="1">
                <a:effectLst/>
                <a:latin typeface="Arial" panose="020B0604020202020204" pitchFamily="34" charset="0"/>
              </a:rPr>
              <a:t>задовольнити</a:t>
            </a:r>
            <a:r>
              <a:rPr lang="ru-RU" sz="1800" dirty="0">
                <a:effectLst/>
                <a:latin typeface="Arial" panose="020B0604020202020204" pitchFamily="34" charset="0"/>
              </a:rPr>
              <a:t> </a:t>
            </a:r>
            <a:r>
              <a:rPr lang="ru-RU" sz="1800" dirty="0" err="1">
                <a:effectLst/>
                <a:latin typeface="Arial" panose="020B0604020202020204" pitchFamily="34" charset="0"/>
              </a:rPr>
              <a:t>певні</a:t>
            </a:r>
            <a:r>
              <a:rPr lang="ru-RU" sz="1800" dirty="0">
                <a:effectLst/>
                <a:latin typeface="Arial" panose="020B0604020202020204" pitchFamily="34" charset="0"/>
              </a:rPr>
              <a:t> потреби. </a:t>
            </a:r>
            <a:r>
              <a:rPr lang="ru-RU" sz="1800" dirty="0" err="1">
                <a:effectLst/>
                <a:latin typeface="Arial" panose="020B0604020202020204" pitchFamily="34" charset="0"/>
              </a:rPr>
              <a:t>Внаслідок</a:t>
            </a:r>
            <a:r>
              <a:rPr lang="ru-RU" sz="1800" dirty="0">
                <a:effectLst/>
                <a:latin typeface="Arial" panose="020B0604020202020204" pitchFamily="34" charset="0"/>
              </a:rPr>
              <a:t> </a:t>
            </a:r>
            <a:r>
              <a:rPr lang="ru-RU" sz="1800" dirty="0" err="1">
                <a:effectLst/>
                <a:latin typeface="Arial" panose="020B0604020202020204" pitchFamily="34" charset="0"/>
              </a:rPr>
              <a:t>усвідомлення</a:t>
            </a:r>
            <a:r>
              <a:rPr lang="ru-RU" sz="1800" dirty="0">
                <a:effectLst/>
                <a:latin typeface="Arial" panose="020B0604020202020204" pitchFamily="34" charset="0"/>
              </a:rPr>
              <a:t> і </a:t>
            </a:r>
            <a:r>
              <a:rPr lang="ru-RU" sz="1800" dirty="0" err="1">
                <a:effectLst/>
                <a:latin typeface="Arial" panose="020B0604020202020204" pitchFamily="34" charset="0"/>
              </a:rPr>
              <a:t>переживання</a:t>
            </a:r>
            <a:r>
              <a:rPr lang="ru-RU" sz="1800" dirty="0">
                <a:effectLst/>
                <a:latin typeface="Arial" panose="020B0604020202020204" pitchFamily="34" charset="0"/>
              </a:rPr>
              <a:t> потреб у </a:t>
            </a:r>
            <a:r>
              <a:rPr lang="ru-RU" sz="1800" dirty="0" err="1">
                <a:effectLst/>
                <a:latin typeface="Arial" panose="020B0604020202020204" pitchFamily="34" charset="0"/>
              </a:rPr>
              <a:t>людини</a:t>
            </a:r>
            <a:r>
              <a:rPr lang="ru-RU" sz="1800" dirty="0">
                <a:effectLst/>
                <a:latin typeface="Arial" panose="020B0604020202020204" pitchFamily="34" charset="0"/>
              </a:rPr>
              <a:t> </a:t>
            </a:r>
            <a:r>
              <a:rPr lang="ru-RU" sz="1800" dirty="0" err="1">
                <a:effectLst/>
                <a:latin typeface="Arial" panose="020B0604020202020204" pitchFamily="34" charset="0"/>
              </a:rPr>
              <a:t>виникають</a:t>
            </a:r>
            <a:r>
              <a:rPr lang="ru-RU" sz="1800" dirty="0">
                <a:effectLst/>
                <a:latin typeface="Arial" panose="020B0604020202020204" pitchFamily="34" charset="0"/>
              </a:rPr>
              <a:t> </a:t>
            </a:r>
            <a:r>
              <a:rPr lang="ru-RU" sz="1800" dirty="0" err="1">
                <a:effectLst/>
                <a:latin typeface="Arial" panose="020B0604020202020204" pitchFamily="34" charset="0"/>
              </a:rPr>
              <a:t>певні</a:t>
            </a:r>
            <a:r>
              <a:rPr lang="ru-RU" sz="1800" dirty="0">
                <a:effectLst/>
                <a:latin typeface="Arial" panose="020B0604020202020204" pitchFamily="34" charset="0"/>
              </a:rPr>
              <a:t> </a:t>
            </a:r>
            <a:r>
              <a:rPr lang="ru-RU" sz="1800" dirty="0" err="1">
                <a:effectLst/>
                <a:latin typeface="Arial" panose="020B0604020202020204" pitchFamily="34" charset="0"/>
              </a:rPr>
              <a:t>спонукання</a:t>
            </a:r>
            <a:r>
              <a:rPr lang="ru-RU" sz="1800" dirty="0">
                <a:effectLst/>
                <a:latin typeface="Arial" panose="020B0604020202020204" pitchFamily="34" charset="0"/>
              </a:rPr>
              <a:t> до </a:t>
            </a:r>
            <a:r>
              <a:rPr lang="ru-RU" sz="1800" dirty="0" err="1">
                <a:effectLst/>
                <a:latin typeface="Arial" panose="020B0604020202020204" pitchFamily="34" charset="0"/>
              </a:rPr>
              <a:t>дій</a:t>
            </a:r>
            <a:r>
              <a:rPr lang="ru-RU" sz="1800" dirty="0">
                <a:effectLst/>
                <a:latin typeface="Arial" panose="020B0604020202020204" pitchFamily="34" charset="0"/>
              </a:rPr>
              <a:t>, </a:t>
            </a:r>
            <a:r>
              <a:rPr lang="ru-RU" sz="1800" dirty="0" err="1">
                <a:effectLst/>
                <a:latin typeface="Arial" panose="020B0604020202020204" pitchFamily="34" charset="0"/>
              </a:rPr>
              <a:t>внаслідок</a:t>
            </a:r>
            <a:r>
              <a:rPr lang="ru-RU" sz="1800" dirty="0">
                <a:effectLst/>
                <a:latin typeface="Arial" panose="020B0604020202020204" pitchFamily="34" charset="0"/>
              </a:rPr>
              <a:t> </a:t>
            </a:r>
            <a:r>
              <a:rPr lang="ru-RU" sz="1800" dirty="0" err="1">
                <a:effectLst/>
                <a:latin typeface="Arial" panose="020B0604020202020204" pitchFamily="34" charset="0"/>
              </a:rPr>
              <a:t>яких</a:t>
            </a:r>
            <a:r>
              <a:rPr lang="ru-RU" sz="1800" dirty="0">
                <a:effectLst/>
                <a:latin typeface="Arial" panose="020B0604020202020204" pitchFamily="34" charset="0"/>
              </a:rPr>
              <a:t> </a:t>
            </a:r>
            <a:r>
              <a:rPr lang="ru-RU" sz="1800" dirty="0" err="1">
                <a:effectLst/>
                <a:latin typeface="Arial" panose="020B0604020202020204" pitchFamily="34" charset="0"/>
              </a:rPr>
              <a:t>ці</a:t>
            </a:r>
            <a:r>
              <a:rPr lang="ru-RU" sz="1800" dirty="0">
                <a:effectLst/>
                <a:latin typeface="Arial" panose="020B0604020202020204" pitchFamily="34" charset="0"/>
              </a:rPr>
              <a:t> потреби </a:t>
            </a:r>
            <a:r>
              <a:rPr lang="ru-RU" sz="1800" dirty="0" err="1">
                <a:effectLst/>
                <a:latin typeface="Arial" panose="020B0604020202020204" pitchFamily="34" charset="0"/>
              </a:rPr>
              <a:t>задовольняються</a:t>
            </a:r>
            <a:r>
              <a:rPr lang="ru-RU" sz="1800" dirty="0">
                <a:effectLst/>
                <a:latin typeface="Arial" panose="020B0604020202020204" pitchFamily="34" charset="0"/>
              </a:rPr>
              <a:t>.</a:t>
            </a:r>
            <a:endParaRPr lang="ru-UA" dirty="0"/>
          </a:p>
        </p:txBody>
      </p:sp>
      <p:sp>
        <p:nvSpPr>
          <p:cNvPr id="5" name="Подзаголовок 4">
            <a:extLst>
              <a:ext uri="{FF2B5EF4-FFF2-40B4-BE49-F238E27FC236}">
                <a16:creationId xmlns:a16="http://schemas.microsoft.com/office/drawing/2014/main" id="{1C898A6E-35A6-5A3D-7D71-E1A0D2808577}"/>
              </a:ext>
            </a:extLst>
          </p:cNvPr>
          <p:cNvSpPr>
            <a:spLocks noGrp="1"/>
          </p:cNvSpPr>
          <p:nvPr>
            <p:ph type="subTitle" idx="4"/>
          </p:nvPr>
        </p:nvSpPr>
        <p:spPr>
          <a:xfrm>
            <a:off x="5166063" y="2098632"/>
            <a:ext cx="2907600" cy="713400"/>
          </a:xfrm>
        </p:spPr>
        <p:txBody>
          <a:bodyPr/>
          <a:lstStyle/>
          <a:p>
            <a:pPr marL="0" indent="0"/>
            <a:r>
              <a:rPr lang="ru-RU" sz="1800" dirty="0" err="1">
                <a:effectLst/>
                <a:latin typeface="Arial" panose="020B0604020202020204" pitchFamily="34" charset="0"/>
              </a:rPr>
              <a:t>зовнішній</a:t>
            </a:r>
            <a:r>
              <a:rPr lang="ru-RU" sz="1800" dirty="0">
                <a:effectLst/>
                <a:latin typeface="Arial" panose="020B0604020202020204" pitchFamily="34" charset="0"/>
              </a:rPr>
              <a:t> </a:t>
            </a:r>
            <a:r>
              <a:rPr lang="ru-RU" sz="1800" dirty="0" err="1">
                <a:effectLst/>
                <a:latin typeface="Arial" panose="020B0604020202020204" pitchFamily="34" charset="0"/>
              </a:rPr>
              <a:t>вплив</a:t>
            </a:r>
            <a:r>
              <a:rPr lang="ru-RU" sz="1800" dirty="0">
                <a:effectLst/>
                <a:latin typeface="Arial" panose="020B0604020202020204" pitchFamily="34" charset="0"/>
              </a:rPr>
              <a:t> на </a:t>
            </a:r>
            <a:r>
              <a:rPr lang="ru-RU" sz="1800" dirty="0" err="1">
                <a:effectLst/>
                <a:latin typeface="Arial" panose="020B0604020202020204" pitchFamily="34" charset="0"/>
              </a:rPr>
              <a:t>людину</a:t>
            </a:r>
            <a:r>
              <a:rPr lang="ru-RU" sz="1800" dirty="0">
                <a:effectLst/>
                <a:latin typeface="Arial" panose="020B0604020202020204" pitchFamily="34" charset="0"/>
              </a:rPr>
              <a:t>, </a:t>
            </a:r>
            <a:r>
              <a:rPr lang="ru-RU" sz="1800" dirty="0" err="1">
                <a:effectLst/>
                <a:latin typeface="Arial" panose="020B0604020202020204" pitchFamily="34" charset="0"/>
              </a:rPr>
              <a:t>групу</a:t>
            </a:r>
            <a:r>
              <a:rPr lang="ru-RU" sz="1800" dirty="0">
                <a:effectLst/>
                <a:latin typeface="Arial" panose="020B0604020202020204" pitchFamily="34" charset="0"/>
              </a:rPr>
              <a:t>, </a:t>
            </a:r>
            <a:r>
              <a:rPr lang="ru-RU" sz="1800" dirty="0" err="1">
                <a:effectLst/>
                <a:latin typeface="Arial" panose="020B0604020202020204" pitchFamily="34" charset="0"/>
              </a:rPr>
              <a:t>організаційну</a:t>
            </a:r>
            <a:r>
              <a:rPr lang="ru-RU" sz="1800" dirty="0">
                <a:effectLst/>
                <a:latin typeface="Arial" panose="020B0604020202020204" pitchFamily="34" charset="0"/>
              </a:rPr>
              <a:t> систему, </a:t>
            </a:r>
            <a:r>
              <a:rPr lang="ru-RU" sz="1800" dirty="0" err="1">
                <a:effectLst/>
                <a:latin typeface="Arial" panose="020B0604020202020204" pitchFamily="34" charset="0"/>
              </a:rPr>
              <a:t>що</a:t>
            </a:r>
            <a:r>
              <a:rPr lang="ru-RU" sz="1800" dirty="0">
                <a:effectLst/>
                <a:latin typeface="Arial" panose="020B0604020202020204" pitchFamily="34" charset="0"/>
              </a:rPr>
              <a:t> </a:t>
            </a:r>
            <a:r>
              <a:rPr lang="ru-RU" sz="1800" dirty="0" err="1">
                <a:effectLst/>
                <a:latin typeface="Arial" panose="020B0604020202020204" pitchFamily="34" charset="0"/>
              </a:rPr>
              <a:t>впливає</a:t>
            </a:r>
            <a:r>
              <a:rPr lang="ru-RU" sz="1800" dirty="0">
                <a:effectLst/>
                <a:latin typeface="Arial" panose="020B0604020202020204" pitchFamily="34" charset="0"/>
              </a:rPr>
              <a:t> на </a:t>
            </a:r>
            <a:r>
              <a:rPr lang="ru-RU" sz="1800" dirty="0" err="1">
                <a:effectLst/>
                <a:latin typeface="Arial" panose="020B0604020202020204" pitchFamily="34" charset="0"/>
              </a:rPr>
              <a:t>процес</a:t>
            </a:r>
            <a:r>
              <a:rPr lang="ru-RU" sz="1800" dirty="0">
                <a:effectLst/>
                <a:latin typeface="Arial" panose="020B0604020202020204" pitchFamily="34" charset="0"/>
              </a:rPr>
              <a:t> і </a:t>
            </a:r>
            <a:r>
              <a:rPr lang="ru-RU" sz="1800" dirty="0" err="1">
                <a:effectLst/>
                <a:latin typeface="Arial" panose="020B0604020202020204" pitchFamily="34" charset="0"/>
              </a:rPr>
              <a:t>результати</a:t>
            </a:r>
            <a:r>
              <a:rPr lang="ru-RU" sz="1800" dirty="0">
                <a:effectLst/>
                <a:latin typeface="Arial" panose="020B0604020202020204" pitchFamily="34" charset="0"/>
              </a:rPr>
              <a:t> </a:t>
            </a:r>
            <a:r>
              <a:rPr lang="ru-RU" sz="1800" dirty="0" err="1">
                <a:effectLst/>
                <a:latin typeface="Arial" panose="020B0604020202020204" pitchFamily="34" charset="0"/>
              </a:rPr>
              <a:t>трудової</a:t>
            </a:r>
            <a:r>
              <a:rPr lang="ru-RU" sz="1800" dirty="0">
                <a:effectLst/>
                <a:latin typeface="Arial" panose="020B0604020202020204" pitchFamily="34" charset="0"/>
              </a:rPr>
              <a:t> </a:t>
            </a:r>
            <a:r>
              <a:rPr lang="ru-RU" sz="1800" dirty="0" err="1">
                <a:effectLst/>
                <a:latin typeface="Arial" panose="020B0604020202020204" pitchFamily="34" charset="0"/>
              </a:rPr>
              <a:t>діяльності</a:t>
            </a:r>
            <a:endParaRPr lang="ru-UA" dirty="0"/>
          </a:p>
        </p:txBody>
      </p:sp>
      <p:sp>
        <p:nvSpPr>
          <p:cNvPr id="6" name="Заголовок 5">
            <a:extLst>
              <a:ext uri="{FF2B5EF4-FFF2-40B4-BE49-F238E27FC236}">
                <a16:creationId xmlns:a16="http://schemas.microsoft.com/office/drawing/2014/main" id="{B3E42B2D-5BA1-5CB6-EBB3-76DA30055F10}"/>
              </a:ext>
            </a:extLst>
          </p:cNvPr>
          <p:cNvSpPr>
            <a:spLocks noGrp="1"/>
          </p:cNvSpPr>
          <p:nvPr>
            <p:ph type="title"/>
          </p:nvPr>
        </p:nvSpPr>
        <p:spPr/>
        <p:txBody>
          <a:bodyPr/>
          <a:lstStyle/>
          <a:p>
            <a:r>
              <a:rPr lang="ru-RU" sz="3200" b="1" dirty="0">
                <a:effectLst/>
                <a:latin typeface="Arial" panose="020B0604020202020204" pitchFamily="34" charset="0"/>
              </a:rPr>
              <a:t>Мотив </a:t>
            </a:r>
            <a:r>
              <a:rPr lang="en-US" sz="3200" b="1" dirty="0">
                <a:effectLst/>
                <a:latin typeface="Arial" panose="020B0604020202020204" pitchFamily="34" charset="0"/>
              </a:rPr>
              <a:t>VS </a:t>
            </a:r>
            <a:r>
              <a:rPr lang="uk-UA" sz="3200" b="1" dirty="0">
                <a:effectLst/>
                <a:latin typeface="Arial" panose="020B0604020202020204" pitchFamily="34" charset="0"/>
              </a:rPr>
              <a:t>Стимул</a:t>
            </a:r>
            <a:endParaRPr lang="ru-UA" dirty="0"/>
          </a:p>
        </p:txBody>
      </p:sp>
    </p:spTree>
    <p:extLst>
      <p:ext uri="{BB962C8B-B14F-4D97-AF65-F5344CB8AC3E}">
        <p14:creationId xmlns:p14="http://schemas.microsoft.com/office/powerpoint/2010/main" val="40471615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000"/>
            <a:lum/>
          </a:blip>
          <a:srcRect/>
          <a:stretch>
            <a:fillRect l="-1000" r="-1000"/>
          </a:stretch>
        </a:blip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A20BE7F7-2DDF-40BF-0043-7FC9BABFDD43}"/>
              </a:ext>
            </a:extLst>
          </p:cNvPr>
          <p:cNvSpPr>
            <a:spLocks noGrp="1"/>
          </p:cNvSpPr>
          <p:nvPr>
            <p:ph type="subTitle" idx="1"/>
          </p:nvPr>
        </p:nvSpPr>
        <p:spPr>
          <a:xfrm rot="-355">
            <a:off x="694705" y="874463"/>
            <a:ext cx="7754589" cy="1070400"/>
          </a:xfrm>
        </p:spPr>
        <p:txBody>
          <a:bodyPr/>
          <a:lstStyle/>
          <a:p>
            <a:r>
              <a:rPr lang="uk-UA" sz="1800" dirty="0">
                <a:solidFill>
                  <a:schemeClr val="tx1">
                    <a:lumMod val="95000"/>
                    <a:lumOff val="5000"/>
                  </a:schemeClr>
                </a:solidFill>
                <a:latin typeface="Arial" panose="020B0604020202020204" pitchFamily="34" charset="0"/>
              </a:rPr>
              <a:t>Якщо стимули за своїм економічним змістом— об’єктивна категорія, то мотиви мають більш суб’єктивно-ідеальну основу. Мотиви пов’язані з духовними світоглядними основами особистості, зі ступенем розвиненості економічної </a:t>
            </a:r>
            <a:r>
              <a:rPr lang="uk-UA" sz="1800" dirty="0" err="1">
                <a:solidFill>
                  <a:schemeClr val="tx1">
                    <a:lumMod val="95000"/>
                    <a:lumOff val="5000"/>
                  </a:schemeClr>
                </a:solidFill>
                <a:latin typeface="Arial" panose="020B0604020202020204" pitchFamily="34" charset="0"/>
              </a:rPr>
              <a:t>світоглядності</a:t>
            </a:r>
            <a:r>
              <a:rPr lang="uk-UA" sz="1800" dirty="0">
                <a:solidFill>
                  <a:schemeClr val="tx1">
                    <a:lumMod val="95000"/>
                    <a:lumOff val="5000"/>
                  </a:schemeClr>
                </a:solidFill>
                <a:latin typeface="Arial" panose="020B0604020202020204" pitchFamily="34" charset="0"/>
              </a:rPr>
              <a:t> та культури людини.</a:t>
            </a:r>
          </a:p>
          <a:p>
            <a:endParaRPr lang="uk-UA" dirty="0"/>
          </a:p>
          <a:p>
            <a:r>
              <a:rPr lang="uk-UA" sz="1800" dirty="0">
                <a:solidFill>
                  <a:schemeClr val="tx1">
                    <a:lumMod val="95000"/>
                    <a:lumOff val="5000"/>
                  </a:schemeClr>
                </a:solidFill>
                <a:latin typeface="Arial" panose="020B0604020202020204" pitchFamily="34" charset="0"/>
              </a:rPr>
              <a:t>Гідність особистості, її духовне, наповнене змістом життя— це відправна ланка цивілізованого управління. По суті мотиви це стимули, що пройшли через свідомість людини. Мотиви залежать від моральних якостей людини, життєвого досвіду, поглядів і переконань, традицій та звичаїв, соціальним положенням людини.</a:t>
            </a:r>
            <a:endParaRPr lang="uk-UA" dirty="0"/>
          </a:p>
        </p:txBody>
      </p:sp>
    </p:spTree>
    <p:extLst>
      <p:ext uri="{BB962C8B-B14F-4D97-AF65-F5344CB8AC3E}">
        <p14:creationId xmlns:p14="http://schemas.microsoft.com/office/powerpoint/2010/main" val="8063243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D58556-67F4-701E-7D2E-813FB7BB0EBF}"/>
              </a:ext>
            </a:extLst>
          </p:cNvPr>
          <p:cNvSpPr>
            <a:spLocks noGrp="1"/>
          </p:cNvSpPr>
          <p:nvPr>
            <p:ph type="title"/>
          </p:nvPr>
        </p:nvSpPr>
        <p:spPr/>
        <p:txBody>
          <a:bodyPr/>
          <a:lstStyle/>
          <a:p>
            <a:pPr algn="l"/>
            <a:r>
              <a:rPr lang="uk-UA" dirty="0"/>
              <a:t>Задачі мотивації та стимулювання:</a:t>
            </a:r>
            <a:endParaRPr lang="ru-UA" dirty="0"/>
          </a:p>
        </p:txBody>
      </p:sp>
      <p:sp>
        <p:nvSpPr>
          <p:cNvPr id="3" name="Текст 2">
            <a:extLst>
              <a:ext uri="{FF2B5EF4-FFF2-40B4-BE49-F238E27FC236}">
                <a16:creationId xmlns:a16="http://schemas.microsoft.com/office/drawing/2014/main" id="{B54C2931-AEC4-8E6C-36DB-8EEDB6B857C5}"/>
              </a:ext>
            </a:extLst>
          </p:cNvPr>
          <p:cNvSpPr>
            <a:spLocks noGrp="1"/>
          </p:cNvSpPr>
          <p:nvPr>
            <p:ph type="body" idx="1"/>
          </p:nvPr>
        </p:nvSpPr>
        <p:spPr>
          <a:xfrm>
            <a:off x="244928" y="1096179"/>
            <a:ext cx="3775986" cy="3656400"/>
          </a:xfrm>
        </p:spPr>
        <p:txBody>
          <a:bodyPr/>
          <a:lstStyle/>
          <a:p>
            <a:pPr algn="just"/>
            <a:r>
              <a:rPr lang="uk-UA" dirty="0"/>
              <a:t>Визнання праці </a:t>
            </a:r>
            <a:r>
              <a:rPr lang="ru-UA" altLang="ru-UA" dirty="0" err="1"/>
              <a:t>співробітників</a:t>
            </a:r>
            <a:r>
              <a:rPr lang="ru-UA" altLang="ru-UA" dirty="0"/>
              <a:t>, </a:t>
            </a:r>
            <a:r>
              <a:rPr lang="ru-UA" altLang="ru-UA" dirty="0" err="1"/>
              <a:t>що</a:t>
            </a:r>
            <a:r>
              <a:rPr lang="ru-UA" altLang="ru-UA" dirty="0"/>
              <a:t> </a:t>
            </a:r>
            <a:r>
              <a:rPr lang="ru-UA" altLang="ru-UA" dirty="0" err="1"/>
              <a:t>досягли</a:t>
            </a:r>
            <a:r>
              <a:rPr lang="ru-UA" altLang="ru-UA" dirty="0"/>
              <a:t> </a:t>
            </a:r>
            <a:r>
              <a:rPr lang="ru-UA" altLang="ru-UA" dirty="0" err="1"/>
              <a:t>значних</a:t>
            </a:r>
            <a:r>
              <a:rPr lang="ru-UA" altLang="ru-UA" dirty="0"/>
              <a:t> </a:t>
            </a:r>
            <a:r>
              <a:rPr lang="ru-UA" altLang="ru-UA" dirty="0" err="1"/>
              <a:t>результатів</a:t>
            </a:r>
            <a:r>
              <a:rPr lang="ru-UA" altLang="ru-UA" dirty="0"/>
              <a:t>, </a:t>
            </a:r>
            <a:r>
              <a:rPr lang="ru-UA" altLang="ru-UA" dirty="0" err="1"/>
              <a:t>із</a:t>
            </a:r>
            <a:r>
              <a:rPr lang="ru-UA" altLang="ru-UA" dirty="0"/>
              <a:t> метою </a:t>
            </a:r>
            <a:r>
              <a:rPr lang="ru-UA" altLang="ru-UA" dirty="0" err="1"/>
              <a:t>подальшого</a:t>
            </a:r>
            <a:r>
              <a:rPr lang="ru-UA" altLang="ru-UA" dirty="0"/>
              <a:t> </a:t>
            </a:r>
            <a:r>
              <a:rPr lang="ru-UA" altLang="ru-UA" dirty="0" err="1"/>
              <a:t>стимулювання</a:t>
            </a:r>
            <a:r>
              <a:rPr lang="ru-UA" altLang="ru-UA" dirty="0"/>
              <a:t> </a:t>
            </a:r>
            <a:r>
              <a:rPr lang="ru-UA" altLang="ru-UA" dirty="0" err="1"/>
              <a:t>їх</a:t>
            </a:r>
            <a:r>
              <a:rPr lang="ru-UA" altLang="ru-UA" dirty="0"/>
              <a:t> </a:t>
            </a:r>
            <a:r>
              <a:rPr lang="ru-UA" altLang="ru-UA" dirty="0" err="1"/>
              <a:t>творчої</a:t>
            </a:r>
            <a:r>
              <a:rPr lang="ru-UA" altLang="ru-UA" dirty="0"/>
              <a:t> </a:t>
            </a:r>
            <a:r>
              <a:rPr lang="ru-UA" altLang="ru-UA" dirty="0" err="1"/>
              <a:t>активності</a:t>
            </a:r>
            <a:endParaRPr lang="uk-UA" altLang="ru-UA" dirty="0"/>
          </a:p>
          <a:p>
            <a:pPr algn="just"/>
            <a:r>
              <a:rPr lang="ru-UA" altLang="ru-UA" dirty="0" err="1"/>
              <a:t>демонстрація</a:t>
            </a:r>
            <a:r>
              <a:rPr lang="ru-UA" altLang="ru-UA" dirty="0"/>
              <a:t> </a:t>
            </a:r>
            <a:r>
              <a:rPr lang="ru-UA" altLang="ru-UA" dirty="0" err="1"/>
              <a:t>ставлення</a:t>
            </a:r>
            <a:r>
              <a:rPr lang="ru-UA" altLang="ru-UA" dirty="0"/>
              <a:t> </a:t>
            </a:r>
            <a:r>
              <a:rPr lang="ru-UA" altLang="ru-UA" dirty="0" err="1"/>
              <a:t>фірми</a:t>
            </a:r>
            <a:r>
              <a:rPr lang="ru-UA" altLang="ru-UA" dirty="0"/>
              <a:t> до </a:t>
            </a:r>
            <a:r>
              <a:rPr lang="ru-UA" altLang="ru-UA" dirty="0" err="1"/>
              <a:t>високих</a:t>
            </a:r>
            <a:r>
              <a:rPr lang="ru-UA" altLang="ru-UA" dirty="0"/>
              <a:t> </a:t>
            </a:r>
            <a:r>
              <a:rPr lang="ru-UA" altLang="ru-UA" dirty="0" err="1"/>
              <a:t>результатів</a:t>
            </a:r>
            <a:r>
              <a:rPr lang="ru-UA" altLang="ru-UA" dirty="0"/>
              <a:t> </a:t>
            </a:r>
            <a:r>
              <a:rPr lang="ru-UA" altLang="ru-UA" dirty="0" err="1"/>
              <a:t>праці</a:t>
            </a:r>
            <a:r>
              <a:rPr lang="uk-UA" dirty="0"/>
              <a:t> </a:t>
            </a:r>
          </a:p>
          <a:p>
            <a:pPr algn="just"/>
            <a:r>
              <a:rPr lang="ru-UA" altLang="ru-UA" dirty="0" err="1"/>
              <a:t>популяризація</a:t>
            </a:r>
            <a:r>
              <a:rPr lang="ru-UA" altLang="ru-UA" dirty="0"/>
              <a:t> </a:t>
            </a:r>
            <a:r>
              <a:rPr lang="ru-UA" altLang="ru-UA" dirty="0" err="1"/>
              <a:t>результатів</a:t>
            </a:r>
            <a:r>
              <a:rPr lang="ru-UA" altLang="ru-UA" dirty="0"/>
              <a:t> </a:t>
            </a:r>
            <a:r>
              <a:rPr lang="ru-UA" altLang="ru-UA" dirty="0" err="1"/>
              <a:t>праці</a:t>
            </a:r>
            <a:r>
              <a:rPr lang="ru-UA" altLang="ru-UA" dirty="0"/>
              <a:t> </a:t>
            </a:r>
            <a:r>
              <a:rPr lang="ru-UA" altLang="ru-UA" dirty="0" err="1"/>
              <a:t>співробітників</a:t>
            </a:r>
            <a:r>
              <a:rPr lang="ru-UA" altLang="ru-UA" dirty="0"/>
              <a:t>, </a:t>
            </a:r>
            <a:r>
              <a:rPr lang="ru-UA" altLang="ru-UA" dirty="0" err="1"/>
              <a:t>що</a:t>
            </a:r>
            <a:r>
              <a:rPr lang="ru-UA" altLang="ru-UA" dirty="0"/>
              <a:t> </a:t>
            </a:r>
            <a:r>
              <a:rPr lang="ru-UA" altLang="ru-UA" dirty="0" err="1"/>
              <a:t>отримали</a:t>
            </a:r>
            <a:r>
              <a:rPr lang="ru-UA" altLang="ru-UA" dirty="0"/>
              <a:t> </a:t>
            </a:r>
            <a:r>
              <a:rPr lang="ru-UA" altLang="ru-UA" dirty="0" err="1"/>
              <a:t>визнання</a:t>
            </a:r>
            <a:endParaRPr lang="uk-UA" altLang="ru-UA" dirty="0"/>
          </a:p>
          <a:p>
            <a:pPr algn="just"/>
            <a:r>
              <a:rPr lang="ru-UA" altLang="ru-UA" dirty="0" err="1"/>
              <a:t>використання</a:t>
            </a:r>
            <a:r>
              <a:rPr lang="ru-UA" altLang="ru-UA" dirty="0"/>
              <a:t> </a:t>
            </a:r>
            <a:r>
              <a:rPr lang="ru-UA" altLang="ru-UA" dirty="0" err="1"/>
              <a:t>різних</a:t>
            </a:r>
            <a:r>
              <a:rPr lang="ru-UA" altLang="ru-UA" dirty="0"/>
              <a:t> форм </a:t>
            </a:r>
            <a:r>
              <a:rPr lang="ru-UA" altLang="ru-UA" dirty="0" err="1"/>
              <a:t>визнання</a:t>
            </a:r>
            <a:r>
              <a:rPr lang="ru-UA" altLang="ru-UA" dirty="0"/>
              <a:t> </a:t>
            </a:r>
            <a:r>
              <a:rPr lang="ru-UA" altLang="ru-UA" dirty="0" err="1"/>
              <a:t>заслу</a:t>
            </a:r>
            <a:r>
              <a:rPr lang="uk-UA" altLang="ru-UA" dirty="0"/>
              <a:t>г</a:t>
            </a:r>
          </a:p>
          <a:p>
            <a:pPr algn="just"/>
            <a:r>
              <a:rPr lang="ru-UA" altLang="ru-UA" dirty="0" err="1"/>
              <a:t>забезпечення</a:t>
            </a:r>
            <a:r>
              <a:rPr lang="ru-UA" altLang="ru-UA" dirty="0"/>
              <a:t> </a:t>
            </a:r>
            <a:r>
              <a:rPr lang="ru-UA" altLang="ru-UA" dirty="0" err="1"/>
              <a:t>процесу</a:t>
            </a:r>
            <a:r>
              <a:rPr lang="ru-UA" altLang="ru-UA" dirty="0"/>
              <a:t> </a:t>
            </a:r>
            <a:r>
              <a:rPr lang="ru-UA" altLang="ru-UA" dirty="0" err="1"/>
              <a:t>підвищення</a:t>
            </a:r>
            <a:r>
              <a:rPr lang="ru-UA" altLang="ru-UA" dirty="0"/>
              <a:t> </a:t>
            </a:r>
            <a:r>
              <a:rPr lang="ru-UA" altLang="ru-UA" dirty="0" err="1"/>
              <a:t>трудової</a:t>
            </a:r>
            <a:r>
              <a:rPr lang="ru-UA" altLang="ru-UA" dirty="0"/>
              <a:t> </a:t>
            </a:r>
            <a:r>
              <a:rPr lang="ru-UA" altLang="ru-UA" dirty="0" err="1"/>
              <a:t>активності</a:t>
            </a:r>
            <a:r>
              <a:rPr lang="ru-UA" altLang="ru-UA" dirty="0"/>
              <a:t>, </a:t>
            </a:r>
            <a:r>
              <a:rPr lang="ru-UA" altLang="ru-UA" dirty="0" err="1"/>
              <a:t>що</a:t>
            </a:r>
            <a:r>
              <a:rPr lang="ru-UA" altLang="ru-UA" dirty="0"/>
              <a:t> є </a:t>
            </a:r>
            <a:r>
              <a:rPr lang="ru-UA" altLang="ru-UA" dirty="0" err="1"/>
              <a:t>ціллю</a:t>
            </a:r>
            <a:r>
              <a:rPr lang="ru-UA" altLang="ru-UA" dirty="0"/>
              <a:t> </a:t>
            </a:r>
            <a:r>
              <a:rPr lang="ru-UA" altLang="ru-UA" dirty="0" err="1"/>
              <a:t>керівництва</a:t>
            </a:r>
            <a:r>
              <a:rPr lang="ru-UA" altLang="ru-UA" dirty="0"/>
              <a:t> </a:t>
            </a:r>
            <a:r>
              <a:rPr lang="ru-UA" altLang="ru-UA" dirty="0" err="1"/>
              <a:t>тощо</a:t>
            </a:r>
            <a:endParaRPr lang="ru-UA" dirty="0"/>
          </a:p>
        </p:txBody>
      </p:sp>
      <p:sp>
        <p:nvSpPr>
          <p:cNvPr id="8" name="TextBox 7">
            <a:extLst>
              <a:ext uri="{FF2B5EF4-FFF2-40B4-BE49-F238E27FC236}">
                <a16:creationId xmlns:a16="http://schemas.microsoft.com/office/drawing/2014/main" id="{636BF44B-4CF3-0931-CA58-F08F99AE6D11}"/>
              </a:ext>
            </a:extLst>
          </p:cNvPr>
          <p:cNvSpPr txBox="1"/>
          <p:nvPr/>
        </p:nvSpPr>
        <p:spPr>
          <a:xfrm>
            <a:off x="140836" y="3398332"/>
            <a:ext cx="3984171" cy="1169551"/>
          </a:xfrm>
          <a:prstGeom prst="rect">
            <a:avLst/>
          </a:prstGeom>
          <a:solidFill>
            <a:schemeClr val="accent2"/>
          </a:solidFill>
          <a:ln>
            <a:solidFill>
              <a:schemeClr val="accent1"/>
            </a:solidFill>
          </a:ln>
          <a:effectLst/>
          <a:scene3d>
            <a:camera prst="orthographicFront">
              <a:rot lat="0" lon="0" rev="0"/>
            </a:camera>
            <a:lightRig rig="glow" dir="t">
              <a:rot lat="0" lon="0" rev="14100000"/>
            </a:lightRig>
          </a:scene3d>
          <a:sp3d prstMaterial="softEdge">
            <a:bevelT w="127000" prst="artDeco"/>
          </a:sp3d>
        </p:spPr>
        <p:txBody>
          <a:bodyPr wrap="square">
            <a:spAutoFit/>
          </a:bodyPr>
          <a:lstStyle/>
          <a:p>
            <a:pPr algn="ctr"/>
            <a:r>
              <a:rPr lang="uk-UA" sz="1400" b="1" dirty="0">
                <a:effectLst/>
                <a:latin typeface="Arial" panose="020B0604020202020204" pitchFamily="34" charset="0"/>
              </a:rPr>
              <a:t>Мотивація охоплює інтелектуальні, фізіологічні й психологічні процеси, що в конкретних ситуаціях визначають, наскільки рішуче діє працівник і в якому напрямку зосереджує свою енергію.</a:t>
            </a:r>
            <a:endParaRPr lang="uk-UA" b="1" dirty="0"/>
          </a:p>
        </p:txBody>
      </p:sp>
      <p:pic>
        <p:nvPicPr>
          <p:cNvPr id="10" name="Рисунок 9">
            <a:extLst>
              <a:ext uri="{FF2B5EF4-FFF2-40B4-BE49-F238E27FC236}">
                <a16:creationId xmlns:a16="http://schemas.microsoft.com/office/drawing/2014/main" id="{09FCA649-3D98-FFF0-7243-942D30CC6B58}"/>
              </a:ext>
            </a:extLst>
          </p:cNvPr>
          <p:cNvPicPr>
            <a:picLocks noChangeAspect="1"/>
          </p:cNvPicPr>
          <p:nvPr/>
        </p:nvPicPr>
        <p:blipFill>
          <a:blip r:embed="rId2"/>
          <a:stretch>
            <a:fillRect/>
          </a:stretch>
        </p:blipFill>
        <p:spPr>
          <a:xfrm>
            <a:off x="4256138" y="1233324"/>
            <a:ext cx="4987013" cy="3498701"/>
          </a:xfrm>
          <a:prstGeom prst="rect">
            <a:avLst/>
          </a:prstGeom>
        </p:spPr>
      </p:pic>
    </p:spTree>
    <p:extLst>
      <p:ext uri="{BB962C8B-B14F-4D97-AF65-F5344CB8AC3E}">
        <p14:creationId xmlns:p14="http://schemas.microsoft.com/office/powerpoint/2010/main" val="36955126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t="-9000" b="-9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7B7759-5545-603D-FC4C-0E3E0B377847}"/>
              </a:ext>
            </a:extLst>
          </p:cNvPr>
          <p:cNvSpPr>
            <a:spLocks noGrp="1"/>
          </p:cNvSpPr>
          <p:nvPr>
            <p:ph type="title"/>
          </p:nvPr>
        </p:nvSpPr>
        <p:spPr/>
        <p:txBody>
          <a:bodyPr/>
          <a:lstStyle/>
          <a:p>
            <a:r>
              <a:rPr lang="uk-UA" dirty="0"/>
              <a:t>Теорії мотивації</a:t>
            </a:r>
            <a:br>
              <a:rPr lang="uk-UA" dirty="0"/>
            </a:br>
            <a:r>
              <a:rPr lang="uk-UA" sz="1600" b="0" i="1" dirty="0"/>
              <a:t>дають менеджерам уявлення про поведінку працівників, керовану їхніми пристрастями та інтересами. Застосовуючи ці теорії, керівництво може поставити співробітників у сценарії, які сприяють індивідуальному просуванню та сприяють загальному прогресу організації.</a:t>
            </a:r>
            <a:endParaRPr lang="ru-UA" sz="1600" b="0" i="1" dirty="0"/>
          </a:p>
        </p:txBody>
      </p:sp>
      <p:sp>
        <p:nvSpPr>
          <p:cNvPr id="3" name="Текст 2">
            <a:extLst>
              <a:ext uri="{FF2B5EF4-FFF2-40B4-BE49-F238E27FC236}">
                <a16:creationId xmlns:a16="http://schemas.microsoft.com/office/drawing/2014/main" id="{03C581A8-60AB-C687-C37C-5814FE9B791C}"/>
              </a:ext>
            </a:extLst>
          </p:cNvPr>
          <p:cNvSpPr>
            <a:spLocks noGrp="1"/>
          </p:cNvSpPr>
          <p:nvPr>
            <p:ph type="body" idx="1"/>
          </p:nvPr>
        </p:nvSpPr>
        <p:spPr>
          <a:xfrm>
            <a:off x="457200" y="2032907"/>
            <a:ext cx="8238900" cy="2703768"/>
          </a:xfrm>
        </p:spPr>
        <p:txBody>
          <a:bodyPr/>
          <a:lstStyle/>
          <a:p>
            <a:pPr marL="139700" indent="0" algn="just">
              <a:buNone/>
            </a:pPr>
            <a:r>
              <a:rPr lang="uk-UA" sz="1400" dirty="0">
                <a:solidFill>
                  <a:schemeClr val="dk1"/>
                </a:solidFill>
                <a:latin typeface="Fira Sans Condensed"/>
                <a:sym typeface="Fira Sans Condensed"/>
              </a:rPr>
              <a:t>Теорії мотивації розробляються психологами та спеціалістами з управління, щоб визначити, що спонукає людей. </a:t>
            </a:r>
          </a:p>
          <a:p>
            <a:pPr marL="139700" indent="0" algn="just">
              <a:buNone/>
            </a:pPr>
            <a:r>
              <a:rPr lang="uk-UA" sz="1400" dirty="0">
                <a:solidFill>
                  <a:schemeClr val="dk1"/>
                </a:solidFill>
                <a:latin typeface="Fira Sans Condensed"/>
                <a:sym typeface="Fira Sans Condensed"/>
              </a:rPr>
              <a:t>Ці теорії також досліджують, як організації можуть використовувати їх для підвищення продуктивності. </a:t>
            </a:r>
          </a:p>
          <a:p>
            <a:pPr marL="139700" indent="0" algn="just">
              <a:buNone/>
            </a:pPr>
            <a:endParaRPr lang="uk-UA" sz="1400" dirty="0">
              <a:solidFill>
                <a:schemeClr val="dk1"/>
              </a:solidFill>
              <a:latin typeface="Fira Sans Condensed"/>
              <a:sym typeface="Fira Sans Condensed"/>
            </a:endParaRPr>
          </a:p>
          <a:p>
            <a:pPr marL="139700" indent="0" algn="just">
              <a:buNone/>
            </a:pPr>
            <a:r>
              <a:rPr lang="uk-UA" sz="1400" dirty="0">
                <a:solidFill>
                  <a:schemeClr val="dk1"/>
                </a:solidFill>
                <a:latin typeface="Fira Sans Condensed"/>
                <a:sym typeface="Fira Sans Condensed"/>
              </a:rPr>
              <a:t>Мотивація — це безперервний процес, і менеджери використовують ці теорії для підвищення продуктивності, прибутку, утримання співробітників і задоволеності. </a:t>
            </a:r>
          </a:p>
          <a:p>
            <a:pPr marL="139700" indent="0" algn="just">
              <a:buNone/>
            </a:pPr>
            <a:endParaRPr lang="uk-UA" sz="1400" dirty="0">
              <a:solidFill>
                <a:schemeClr val="dk1"/>
              </a:solidFill>
              <a:latin typeface="Fira Sans Condensed"/>
              <a:sym typeface="Fira Sans Condensed"/>
            </a:endParaRPr>
          </a:p>
          <a:p>
            <a:pPr marL="139700" indent="0" algn="just">
              <a:buNone/>
            </a:pPr>
            <a:r>
              <a:rPr lang="uk-UA" sz="1400" dirty="0">
                <a:solidFill>
                  <a:schemeClr val="dk1"/>
                </a:solidFill>
                <a:latin typeface="Fira Sans Condensed"/>
                <a:sym typeface="Fira Sans Condensed"/>
              </a:rPr>
              <a:t>Теорії мотивації спрямовані на визначення факторів, які змушують людей прагнути до конкретних цілей або результатів. Організації та керівники можуть вибирати та впроваджувати теорії мотивації, які найкраще відповідають їхнім потребам, щоб сприяти безперервній продуктивній робочій силі.</a:t>
            </a:r>
            <a:endParaRPr lang="ru-UA" sz="1400" dirty="0">
              <a:solidFill>
                <a:schemeClr val="dk1"/>
              </a:solidFill>
              <a:latin typeface="Fira Sans Condensed"/>
              <a:sym typeface="Fira Sans Condensed"/>
            </a:endParaRPr>
          </a:p>
        </p:txBody>
      </p:sp>
    </p:spTree>
    <p:extLst>
      <p:ext uri="{BB962C8B-B14F-4D97-AF65-F5344CB8AC3E}">
        <p14:creationId xmlns:p14="http://schemas.microsoft.com/office/powerpoint/2010/main" val="19320638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FD8F2F-A1F9-7C03-4827-7F1A8C8265F8}"/>
              </a:ext>
            </a:extLst>
          </p:cNvPr>
          <p:cNvSpPr>
            <a:spLocks noGrp="1"/>
          </p:cNvSpPr>
          <p:nvPr>
            <p:ph type="title"/>
          </p:nvPr>
        </p:nvSpPr>
        <p:spPr>
          <a:xfrm>
            <a:off x="840922" y="-88566"/>
            <a:ext cx="7191514" cy="1362900"/>
          </a:xfrm>
        </p:spPr>
        <p:txBody>
          <a:bodyPr/>
          <a:lstStyle/>
          <a:p>
            <a:pPr>
              <a:tabLst>
                <a:tab pos="2424113" algn="l"/>
              </a:tabLst>
            </a:pPr>
            <a:r>
              <a:rPr lang="uk-UA" sz="8800" dirty="0"/>
              <a:t>Теорії змісту</a:t>
            </a:r>
            <a:endParaRPr lang="ru-UA" sz="8800" dirty="0"/>
          </a:p>
        </p:txBody>
      </p:sp>
      <p:pic>
        <p:nvPicPr>
          <p:cNvPr id="8" name="Рисунок 7">
            <a:extLst>
              <a:ext uri="{FF2B5EF4-FFF2-40B4-BE49-F238E27FC236}">
                <a16:creationId xmlns:a16="http://schemas.microsoft.com/office/drawing/2014/main" id="{A50972BA-EAFA-15BF-6F40-7891705D1267}"/>
              </a:ext>
            </a:extLst>
          </p:cNvPr>
          <p:cNvPicPr>
            <a:picLocks noChangeAspect="1"/>
          </p:cNvPicPr>
          <p:nvPr/>
        </p:nvPicPr>
        <p:blipFill>
          <a:blip r:embed="rId2"/>
          <a:stretch>
            <a:fillRect/>
          </a:stretch>
        </p:blipFill>
        <p:spPr>
          <a:xfrm>
            <a:off x="-44136" y="1143000"/>
            <a:ext cx="9188135" cy="3407616"/>
          </a:xfrm>
          <a:prstGeom prst="rect">
            <a:avLst/>
          </a:prstGeom>
        </p:spPr>
      </p:pic>
      <p:sp>
        <p:nvSpPr>
          <p:cNvPr id="10" name="TextBox 9">
            <a:extLst>
              <a:ext uri="{FF2B5EF4-FFF2-40B4-BE49-F238E27FC236}">
                <a16:creationId xmlns:a16="http://schemas.microsoft.com/office/drawing/2014/main" id="{B548A1D7-9CDB-FA41-8708-E5EC4FC1F0D9}"/>
              </a:ext>
            </a:extLst>
          </p:cNvPr>
          <p:cNvSpPr txBox="1"/>
          <p:nvPr/>
        </p:nvSpPr>
        <p:spPr>
          <a:xfrm>
            <a:off x="236154" y="4550616"/>
            <a:ext cx="8401050" cy="523220"/>
          </a:xfrm>
          <a:prstGeom prst="rect">
            <a:avLst/>
          </a:prstGeom>
          <a:noFill/>
        </p:spPr>
        <p:txBody>
          <a:bodyPr wrap="square">
            <a:spAutoFit/>
          </a:bodyPr>
          <a:lstStyle/>
          <a:p>
            <a:pPr algn="ctr"/>
            <a:r>
              <a:rPr lang="uk-UA" dirty="0"/>
              <a:t>Зосереджені на конкретних факторах, які мотивують людей. Б</a:t>
            </a:r>
            <a:r>
              <a:rPr lang="ru-RU" dirty="0" err="1"/>
              <a:t>азуються</a:t>
            </a:r>
            <a:r>
              <a:rPr lang="ru-RU" dirty="0"/>
              <a:t> на </a:t>
            </a:r>
            <a:r>
              <a:rPr lang="ru-RU" dirty="0" err="1"/>
              <a:t>структуризації</a:t>
            </a:r>
            <a:r>
              <a:rPr lang="ru-RU" dirty="0"/>
              <a:t> потреб людей </a:t>
            </a:r>
            <a:r>
              <a:rPr lang="ru-RU" dirty="0" err="1"/>
              <a:t>із</a:t>
            </a:r>
            <a:r>
              <a:rPr lang="ru-RU" dirty="0"/>
              <a:t> </a:t>
            </a:r>
            <a:r>
              <a:rPr lang="ru-RU" dirty="0" err="1"/>
              <a:t>подальшим</a:t>
            </a:r>
            <a:r>
              <a:rPr lang="ru-RU" dirty="0"/>
              <a:t> </a:t>
            </a:r>
            <a:r>
              <a:rPr lang="ru-RU" dirty="0" err="1"/>
              <a:t>зв’язком</a:t>
            </a:r>
            <a:r>
              <a:rPr lang="ru-RU" dirty="0"/>
              <a:t> </a:t>
            </a:r>
            <a:r>
              <a:rPr lang="ru-RU" dirty="0" err="1"/>
              <a:t>їх</a:t>
            </a:r>
            <a:r>
              <a:rPr lang="ru-RU" dirty="0"/>
              <a:t> </a:t>
            </a:r>
            <a:r>
              <a:rPr lang="ru-RU" dirty="0" err="1"/>
              <a:t>задоволення</a:t>
            </a:r>
            <a:r>
              <a:rPr lang="ru-RU" dirty="0"/>
              <a:t> через </a:t>
            </a:r>
            <a:r>
              <a:rPr lang="ru-RU" dirty="0" err="1"/>
              <a:t>винагороду</a:t>
            </a:r>
            <a:r>
              <a:rPr lang="ru-RU" dirty="0"/>
              <a:t> за </a:t>
            </a:r>
            <a:r>
              <a:rPr lang="ru-RU" dirty="0" err="1"/>
              <a:t>досягнення</a:t>
            </a:r>
            <a:r>
              <a:rPr lang="ru-RU" dirty="0"/>
              <a:t> </a:t>
            </a:r>
            <a:r>
              <a:rPr lang="ru-RU" dirty="0" err="1"/>
              <a:t>цілей</a:t>
            </a:r>
            <a:r>
              <a:rPr lang="ru-RU" dirty="0"/>
              <a:t> </a:t>
            </a:r>
            <a:r>
              <a:rPr lang="ru-RU" dirty="0" err="1"/>
              <a:t>організації</a:t>
            </a:r>
            <a:endParaRPr lang="ru-UA" dirty="0"/>
          </a:p>
        </p:txBody>
      </p:sp>
    </p:spTree>
    <p:extLst>
      <p:ext uri="{BB962C8B-B14F-4D97-AF65-F5344CB8AC3E}">
        <p14:creationId xmlns:p14="http://schemas.microsoft.com/office/powerpoint/2010/main" val="11166127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4" name="Схема 3">
            <a:extLst>
              <a:ext uri="{FF2B5EF4-FFF2-40B4-BE49-F238E27FC236}">
                <a16:creationId xmlns:a16="http://schemas.microsoft.com/office/drawing/2014/main" id="{789E1ABA-BF55-0CD7-55FD-EA8F5710CEF8}"/>
              </a:ext>
            </a:extLst>
          </p:cNvPr>
          <p:cNvGraphicFramePr/>
          <p:nvPr>
            <p:extLst>
              <p:ext uri="{D42A27DB-BD31-4B8C-83A1-F6EECF244321}">
                <p14:modId xmlns:p14="http://schemas.microsoft.com/office/powerpoint/2010/main" val="490596479"/>
              </p:ext>
            </p:extLst>
          </p:nvPr>
        </p:nvGraphicFramePr>
        <p:xfrm>
          <a:off x="976243" y="319315"/>
          <a:ext cx="7317921"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Заголовок 1">
            <a:extLst>
              <a:ext uri="{FF2B5EF4-FFF2-40B4-BE49-F238E27FC236}">
                <a16:creationId xmlns:a16="http://schemas.microsoft.com/office/drawing/2014/main" id="{4C446324-B140-B3E0-2DD9-B99EE8E16ACD}"/>
              </a:ext>
            </a:extLst>
          </p:cNvPr>
          <p:cNvSpPr>
            <a:spLocks noGrp="1"/>
          </p:cNvSpPr>
          <p:nvPr>
            <p:ph type="title"/>
          </p:nvPr>
        </p:nvSpPr>
        <p:spPr>
          <a:xfrm>
            <a:off x="976243" y="-19236"/>
            <a:ext cx="7191514" cy="1362900"/>
          </a:xfrm>
        </p:spPr>
        <p:txBody>
          <a:bodyPr/>
          <a:lstStyle/>
          <a:p>
            <a:pPr>
              <a:tabLst>
                <a:tab pos="2424113" algn="l"/>
              </a:tabLst>
            </a:pPr>
            <a:r>
              <a:rPr lang="uk-UA" sz="7200" dirty="0"/>
              <a:t>Процес мотивації</a:t>
            </a:r>
            <a:endParaRPr lang="ru-UA" sz="7200" dirty="0"/>
          </a:p>
        </p:txBody>
      </p:sp>
      <p:sp>
        <p:nvSpPr>
          <p:cNvPr id="6" name="Rectangle 1">
            <a:extLst>
              <a:ext uri="{FF2B5EF4-FFF2-40B4-BE49-F238E27FC236}">
                <a16:creationId xmlns:a16="http://schemas.microsoft.com/office/drawing/2014/main" id="{BD9C6B65-D50C-1A6D-6F34-1C22743CB569}"/>
              </a:ext>
            </a:extLst>
          </p:cNvPr>
          <p:cNvSpPr>
            <a:spLocks noChangeArrowheads="1"/>
          </p:cNvSpPr>
          <p:nvPr/>
        </p:nvSpPr>
        <p:spPr bwMode="auto">
          <a:xfrm>
            <a:off x="63203" y="3573840"/>
            <a:ext cx="9144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ru-UA" altLang="ru-UA"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Винагорода</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це</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все,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що</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людина</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вважає</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цінним</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для себе. </a:t>
            </a:r>
            <a:endParaRPr kumimoji="0" lang="en-US"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ru-UA" altLang="ru-UA"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Внутрішня</a:t>
            </a:r>
            <a:r>
              <a:rPr kumimoji="0" lang="ru-UA" altLang="ru-UA"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винагорода</a:t>
            </a:r>
            <a:r>
              <a:rPr kumimoji="0" lang="en-US" altLang="ru-UA"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виникає</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від</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самої</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роботи</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Зокрема</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це</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відчуття</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досягнення</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результату,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змістовності</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й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значущості</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виконуваної</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роботи</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самоповаги</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дружба і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спілкування</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що</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виникли</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у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процесі</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діяльності</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Способом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забезпечення</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внутрішньої</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винагороди</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є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створення</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відповідних</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умов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діяльності</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і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чітка</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постановка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задачі</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endParaRPr kumimoji="0" lang="ru-UA" altLang="ru-UA" sz="600" b="0" i="0" u="none" strike="noStrike" cap="none" normalizeH="0" baseline="0" dirty="0">
              <a:ln>
                <a:noFill/>
              </a:ln>
              <a:solidFill>
                <a:schemeClr val="tx1"/>
              </a:solidFill>
              <a:effectLst/>
            </a:endParaRPr>
          </a:p>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ru-UA" altLang="ru-UA"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Зовнішня</a:t>
            </a:r>
            <a:r>
              <a:rPr kumimoji="0" lang="ru-UA" altLang="ru-UA"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винагорода</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це</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такий</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тип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винагороди</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який</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надається</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організацією</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Тобто</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це</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заробітна</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плата,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просування</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службовою</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драбиною</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символи</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службового</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статусу й престижу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такі</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як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особистий</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кабінет,автомобіль</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похвала і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визнання</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дошка</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пошани</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а також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додаткові</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виплати</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преміювання</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за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вищі</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результати</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додаткова</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відпустка</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службовий</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автомобіль</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оплата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певних</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витрат</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і </a:t>
            </a:r>
            <a:r>
              <a:rPr kumimoji="0" lang="ru-UA" altLang="ru-UA"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страхування</a:t>
            </a:r>
            <a:r>
              <a:rPr kumimoji="0" lang="ru-UA" altLang="ru-UA"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endParaRPr kumimoji="0" lang="ru-UA" altLang="ru-UA"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771890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7" name="Google Shape;127;p17"/>
          <p:cNvSpPr txBox="1"/>
          <p:nvPr/>
        </p:nvSpPr>
        <p:spPr>
          <a:xfrm>
            <a:off x="457234" y="1054658"/>
            <a:ext cx="8238900" cy="437700"/>
          </a:xfrm>
          <a:prstGeom prst="rect">
            <a:avLst/>
          </a:prstGeom>
          <a:solidFill>
            <a:schemeClr val="accent6"/>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lt1"/>
                </a:solidFill>
                <a:latin typeface="Fira Sans Condensed"/>
                <a:ea typeface="Fira Sans Condensed"/>
                <a:cs typeface="Fira Sans Condensed"/>
                <a:sym typeface="Fira Sans Condensed"/>
              </a:rPr>
              <a:t>Ієрархія потреб А. Маслоу</a:t>
            </a:r>
            <a:endParaRPr sz="1600" b="1" dirty="0">
              <a:solidFill>
                <a:schemeClr val="lt1"/>
              </a:solidFill>
              <a:latin typeface="Fira Sans Condensed"/>
              <a:ea typeface="Fira Sans Condensed"/>
              <a:cs typeface="Fira Sans Condensed"/>
              <a:sym typeface="Fira Sans Condensed"/>
            </a:endParaRPr>
          </a:p>
        </p:txBody>
      </p:sp>
      <p:grpSp>
        <p:nvGrpSpPr>
          <p:cNvPr id="128" name="Google Shape;128;p17"/>
          <p:cNvGrpSpPr/>
          <p:nvPr/>
        </p:nvGrpSpPr>
        <p:grpSpPr>
          <a:xfrm>
            <a:off x="457223" y="1638550"/>
            <a:ext cx="8238727" cy="619500"/>
            <a:chOff x="457223" y="1638550"/>
            <a:chExt cx="8238727" cy="619500"/>
          </a:xfrm>
        </p:grpSpPr>
        <p:sp>
          <p:nvSpPr>
            <p:cNvPr id="129" name="Google Shape;129;p17"/>
            <p:cNvSpPr txBox="1"/>
            <p:nvPr/>
          </p:nvSpPr>
          <p:spPr>
            <a:xfrm>
              <a:off x="457223" y="1729450"/>
              <a:ext cx="1801800" cy="437700"/>
            </a:xfrm>
            <a:prstGeom prst="rect">
              <a:avLst/>
            </a:prstGeom>
            <a:solidFill>
              <a:schemeClr val="dk2"/>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Самоактуалізація</a:t>
              </a:r>
              <a:endParaRPr sz="1600" b="1" dirty="0">
                <a:solidFill>
                  <a:schemeClr val="dk1"/>
                </a:solidFill>
                <a:latin typeface="Fira Sans Condensed"/>
                <a:ea typeface="Fira Sans Condensed"/>
                <a:cs typeface="Fira Sans Condensed"/>
                <a:sym typeface="Fira Sans Condensed"/>
              </a:endParaRPr>
            </a:p>
          </p:txBody>
        </p:sp>
        <p:sp>
          <p:nvSpPr>
            <p:cNvPr id="130" name="Google Shape;130;p17"/>
            <p:cNvSpPr/>
            <p:nvPr/>
          </p:nvSpPr>
          <p:spPr>
            <a:xfrm>
              <a:off x="3938825" y="1638550"/>
              <a:ext cx="1266300" cy="619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7"/>
            <p:cNvSpPr txBox="1"/>
            <p:nvPr/>
          </p:nvSpPr>
          <p:spPr>
            <a:xfrm>
              <a:off x="6894150" y="1764100"/>
              <a:ext cx="1801800" cy="368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uk-UA" sz="1200" dirty="0">
                  <a:solidFill>
                    <a:schemeClr val="dk1"/>
                  </a:solidFill>
                  <a:latin typeface="Roboto"/>
                  <a:ea typeface="Roboto"/>
                  <a:cs typeface="Roboto"/>
                  <a:sym typeface="Roboto"/>
                </a:rPr>
                <a:t>Реалізація потенціалу, прагнення до особистого зростання</a:t>
              </a:r>
              <a:endParaRPr sz="1200" dirty="0">
                <a:solidFill>
                  <a:schemeClr val="dk1"/>
                </a:solidFill>
                <a:latin typeface="Roboto"/>
                <a:ea typeface="Roboto"/>
                <a:cs typeface="Roboto"/>
                <a:sym typeface="Roboto"/>
              </a:endParaRPr>
            </a:p>
          </p:txBody>
        </p:sp>
        <p:cxnSp>
          <p:nvCxnSpPr>
            <p:cNvPr id="132" name="Google Shape;132;p17"/>
            <p:cNvCxnSpPr>
              <a:stCxn id="129" idx="3"/>
              <a:endCxn id="130" idx="1"/>
            </p:cNvCxnSpPr>
            <p:nvPr/>
          </p:nvCxnSpPr>
          <p:spPr>
            <a:xfrm>
              <a:off x="2259023" y="1948300"/>
              <a:ext cx="1679700" cy="0"/>
            </a:xfrm>
            <a:prstGeom prst="straightConnector1">
              <a:avLst/>
            </a:prstGeom>
            <a:noFill/>
            <a:ln w="9525" cap="flat" cmpd="sng">
              <a:solidFill>
                <a:schemeClr val="dk1"/>
              </a:solidFill>
              <a:prstDash val="solid"/>
              <a:round/>
              <a:headEnd type="none" w="med" len="med"/>
              <a:tailEnd type="none" w="med" len="med"/>
            </a:ln>
          </p:spPr>
        </p:cxnSp>
        <p:cxnSp>
          <p:nvCxnSpPr>
            <p:cNvPr id="133" name="Google Shape;133;p17"/>
            <p:cNvCxnSpPr>
              <a:stCxn id="131" idx="1"/>
              <a:endCxn id="130" idx="3"/>
            </p:cNvCxnSpPr>
            <p:nvPr/>
          </p:nvCxnSpPr>
          <p:spPr>
            <a:xfrm rot="10800000">
              <a:off x="5205150" y="1948300"/>
              <a:ext cx="1689000" cy="0"/>
            </a:xfrm>
            <a:prstGeom prst="straightConnector1">
              <a:avLst/>
            </a:prstGeom>
            <a:noFill/>
            <a:ln w="9525" cap="flat" cmpd="sng">
              <a:solidFill>
                <a:schemeClr val="dk1"/>
              </a:solidFill>
              <a:prstDash val="solid"/>
              <a:round/>
              <a:headEnd type="none" w="med" len="med"/>
              <a:tailEnd type="none" w="med" len="med"/>
            </a:ln>
          </p:spPr>
        </p:cxnSp>
        <p:sp>
          <p:nvSpPr>
            <p:cNvPr id="134" name="Google Shape;134;p17"/>
            <p:cNvSpPr/>
            <p:nvPr/>
          </p:nvSpPr>
          <p:spPr>
            <a:xfrm>
              <a:off x="4394088" y="1764088"/>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 name="Google Shape;135;p17"/>
          <p:cNvGrpSpPr/>
          <p:nvPr/>
        </p:nvGrpSpPr>
        <p:grpSpPr>
          <a:xfrm>
            <a:off x="457223" y="2258159"/>
            <a:ext cx="8238727" cy="619500"/>
            <a:chOff x="457223" y="2258159"/>
            <a:chExt cx="8238727" cy="619500"/>
          </a:xfrm>
        </p:grpSpPr>
        <p:sp>
          <p:nvSpPr>
            <p:cNvPr id="136" name="Google Shape;136;p17"/>
            <p:cNvSpPr/>
            <p:nvPr/>
          </p:nvSpPr>
          <p:spPr>
            <a:xfrm>
              <a:off x="3493500" y="2258159"/>
              <a:ext cx="2157000" cy="619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7"/>
            <p:cNvSpPr txBox="1"/>
            <p:nvPr/>
          </p:nvSpPr>
          <p:spPr>
            <a:xfrm>
              <a:off x="457223" y="2349056"/>
              <a:ext cx="1801800" cy="437700"/>
            </a:xfrm>
            <a:prstGeom prst="rect">
              <a:avLst/>
            </a:prstGeom>
            <a:solidFill>
              <a:schemeClr val="lt2"/>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Повага</a:t>
              </a:r>
              <a:endParaRPr sz="1600" b="1" dirty="0">
                <a:solidFill>
                  <a:schemeClr val="dk1"/>
                </a:solidFill>
                <a:latin typeface="Fira Sans Condensed"/>
                <a:ea typeface="Fira Sans Condensed"/>
                <a:cs typeface="Fira Sans Condensed"/>
                <a:sym typeface="Fira Sans Condensed"/>
              </a:endParaRPr>
            </a:p>
          </p:txBody>
        </p:sp>
        <p:sp>
          <p:nvSpPr>
            <p:cNvPr id="138" name="Google Shape;138;p17"/>
            <p:cNvSpPr txBox="1"/>
            <p:nvPr/>
          </p:nvSpPr>
          <p:spPr>
            <a:xfrm>
              <a:off x="6894150" y="2383706"/>
              <a:ext cx="1801800" cy="368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uk-UA" sz="1200" dirty="0">
                  <a:solidFill>
                    <a:schemeClr val="dk1"/>
                  </a:solidFill>
                  <a:latin typeface="Roboto"/>
                  <a:ea typeface="Roboto"/>
                  <a:cs typeface="Roboto"/>
                  <a:sym typeface="Roboto"/>
                </a:rPr>
                <a:t>Повага, статус,  впевненість, досягнення</a:t>
              </a:r>
              <a:endParaRPr sz="1200" dirty="0">
                <a:solidFill>
                  <a:schemeClr val="dk1"/>
                </a:solidFill>
                <a:latin typeface="Roboto"/>
                <a:ea typeface="Roboto"/>
                <a:cs typeface="Roboto"/>
                <a:sym typeface="Roboto"/>
              </a:endParaRPr>
            </a:p>
          </p:txBody>
        </p:sp>
        <p:cxnSp>
          <p:nvCxnSpPr>
            <p:cNvPr id="139" name="Google Shape;139;p17"/>
            <p:cNvCxnSpPr>
              <a:stCxn id="137" idx="3"/>
              <a:endCxn id="136" idx="1"/>
            </p:cNvCxnSpPr>
            <p:nvPr/>
          </p:nvCxnSpPr>
          <p:spPr>
            <a:xfrm>
              <a:off x="2259023" y="2567906"/>
              <a:ext cx="1234500" cy="0"/>
            </a:xfrm>
            <a:prstGeom prst="straightConnector1">
              <a:avLst/>
            </a:prstGeom>
            <a:noFill/>
            <a:ln w="9525" cap="flat" cmpd="sng">
              <a:solidFill>
                <a:schemeClr val="dk1"/>
              </a:solidFill>
              <a:prstDash val="solid"/>
              <a:round/>
              <a:headEnd type="none" w="med" len="med"/>
              <a:tailEnd type="none" w="med" len="med"/>
            </a:ln>
          </p:spPr>
        </p:cxnSp>
        <p:cxnSp>
          <p:nvCxnSpPr>
            <p:cNvPr id="140" name="Google Shape;140;p17"/>
            <p:cNvCxnSpPr>
              <a:stCxn id="138" idx="1"/>
              <a:endCxn id="136" idx="3"/>
            </p:cNvCxnSpPr>
            <p:nvPr/>
          </p:nvCxnSpPr>
          <p:spPr>
            <a:xfrm rot="10800000">
              <a:off x="5650650" y="2567906"/>
              <a:ext cx="1243500" cy="0"/>
            </a:xfrm>
            <a:prstGeom prst="straightConnector1">
              <a:avLst/>
            </a:prstGeom>
            <a:noFill/>
            <a:ln w="9525" cap="flat" cmpd="sng">
              <a:solidFill>
                <a:schemeClr val="dk1"/>
              </a:solidFill>
              <a:prstDash val="solid"/>
              <a:round/>
              <a:headEnd type="none" w="med" len="med"/>
              <a:tailEnd type="none" w="med" len="med"/>
            </a:ln>
          </p:spPr>
        </p:cxnSp>
        <p:sp>
          <p:nvSpPr>
            <p:cNvPr id="141" name="Google Shape;141;p17"/>
            <p:cNvSpPr/>
            <p:nvPr/>
          </p:nvSpPr>
          <p:spPr>
            <a:xfrm>
              <a:off x="4394088" y="2383700"/>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7"/>
            <p:cNvSpPr/>
            <p:nvPr/>
          </p:nvSpPr>
          <p:spPr>
            <a:xfrm>
              <a:off x="3762788" y="2383700"/>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7"/>
            <p:cNvSpPr/>
            <p:nvPr/>
          </p:nvSpPr>
          <p:spPr>
            <a:xfrm>
              <a:off x="5016001" y="2383700"/>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 name="Google Shape;144;p17"/>
          <p:cNvGrpSpPr/>
          <p:nvPr/>
        </p:nvGrpSpPr>
        <p:grpSpPr>
          <a:xfrm>
            <a:off x="457223" y="2877768"/>
            <a:ext cx="8238727" cy="619500"/>
            <a:chOff x="457223" y="2877768"/>
            <a:chExt cx="8238727" cy="619500"/>
          </a:xfrm>
        </p:grpSpPr>
        <p:sp>
          <p:nvSpPr>
            <p:cNvPr id="145" name="Google Shape;145;p17"/>
            <p:cNvSpPr/>
            <p:nvPr/>
          </p:nvSpPr>
          <p:spPr>
            <a:xfrm>
              <a:off x="3156200" y="2877768"/>
              <a:ext cx="2831700" cy="619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7"/>
            <p:cNvSpPr txBox="1"/>
            <p:nvPr/>
          </p:nvSpPr>
          <p:spPr>
            <a:xfrm>
              <a:off x="457223" y="2968663"/>
              <a:ext cx="1801800" cy="437700"/>
            </a:xfrm>
            <a:prstGeom prst="rect">
              <a:avLst/>
            </a:prstGeom>
            <a:solidFill>
              <a:schemeClr val="accent2"/>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Приналежність</a:t>
              </a:r>
              <a:endParaRPr sz="1600" b="1" dirty="0">
                <a:solidFill>
                  <a:schemeClr val="dk1"/>
                </a:solidFill>
                <a:latin typeface="Fira Sans Condensed"/>
                <a:ea typeface="Fira Sans Condensed"/>
                <a:cs typeface="Fira Sans Condensed"/>
                <a:sym typeface="Fira Sans Condensed"/>
              </a:endParaRPr>
            </a:p>
          </p:txBody>
        </p:sp>
        <p:sp>
          <p:nvSpPr>
            <p:cNvPr id="147" name="Google Shape;147;p17"/>
            <p:cNvSpPr txBox="1"/>
            <p:nvPr/>
          </p:nvSpPr>
          <p:spPr>
            <a:xfrm>
              <a:off x="6894150" y="3003313"/>
              <a:ext cx="1801800" cy="368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uk-UA" sz="1200" dirty="0">
                  <a:solidFill>
                    <a:schemeClr val="dk1"/>
                  </a:solidFill>
                  <a:latin typeface="Roboto"/>
                  <a:ea typeface="Roboto"/>
                  <a:cs typeface="Roboto"/>
                  <a:sym typeface="Roboto"/>
                </a:rPr>
                <a:t>Дружба, сім’я, соціальна приналежність</a:t>
              </a:r>
              <a:endParaRPr sz="1200" dirty="0">
                <a:solidFill>
                  <a:schemeClr val="dk1"/>
                </a:solidFill>
                <a:latin typeface="Roboto"/>
                <a:ea typeface="Roboto"/>
                <a:cs typeface="Roboto"/>
                <a:sym typeface="Roboto"/>
              </a:endParaRPr>
            </a:p>
          </p:txBody>
        </p:sp>
        <p:cxnSp>
          <p:nvCxnSpPr>
            <p:cNvPr id="148" name="Google Shape;148;p17"/>
            <p:cNvCxnSpPr>
              <a:endCxn id="145" idx="1"/>
            </p:cNvCxnSpPr>
            <p:nvPr/>
          </p:nvCxnSpPr>
          <p:spPr>
            <a:xfrm>
              <a:off x="2258900" y="3187518"/>
              <a:ext cx="897300" cy="0"/>
            </a:xfrm>
            <a:prstGeom prst="straightConnector1">
              <a:avLst/>
            </a:prstGeom>
            <a:noFill/>
            <a:ln w="9525" cap="flat" cmpd="sng">
              <a:solidFill>
                <a:schemeClr val="dk1"/>
              </a:solidFill>
              <a:prstDash val="solid"/>
              <a:round/>
              <a:headEnd type="none" w="med" len="med"/>
              <a:tailEnd type="none" w="med" len="med"/>
            </a:ln>
          </p:spPr>
        </p:cxnSp>
        <p:cxnSp>
          <p:nvCxnSpPr>
            <p:cNvPr id="149" name="Google Shape;149;p17"/>
            <p:cNvCxnSpPr>
              <a:stCxn id="147" idx="1"/>
              <a:endCxn id="145" idx="3"/>
            </p:cNvCxnSpPr>
            <p:nvPr/>
          </p:nvCxnSpPr>
          <p:spPr>
            <a:xfrm rot="10800000">
              <a:off x="5987850" y="3187513"/>
              <a:ext cx="906300" cy="0"/>
            </a:xfrm>
            <a:prstGeom prst="straightConnector1">
              <a:avLst/>
            </a:prstGeom>
            <a:noFill/>
            <a:ln w="9525" cap="flat" cmpd="sng">
              <a:solidFill>
                <a:schemeClr val="dk1"/>
              </a:solidFill>
              <a:prstDash val="solid"/>
              <a:round/>
              <a:headEnd type="none" w="med" len="med"/>
              <a:tailEnd type="none" w="med" len="med"/>
            </a:ln>
          </p:spPr>
        </p:cxnSp>
        <p:sp>
          <p:nvSpPr>
            <p:cNvPr id="150" name="Google Shape;150;p17"/>
            <p:cNvSpPr/>
            <p:nvPr/>
          </p:nvSpPr>
          <p:spPr>
            <a:xfrm>
              <a:off x="4394088" y="300331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7"/>
            <p:cNvSpPr/>
            <p:nvPr/>
          </p:nvSpPr>
          <p:spPr>
            <a:xfrm>
              <a:off x="3762788" y="300331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7"/>
            <p:cNvSpPr/>
            <p:nvPr/>
          </p:nvSpPr>
          <p:spPr>
            <a:xfrm>
              <a:off x="5016001" y="300331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 name="Google Shape;153;p17"/>
          <p:cNvGrpSpPr/>
          <p:nvPr/>
        </p:nvGrpSpPr>
        <p:grpSpPr>
          <a:xfrm>
            <a:off x="457223" y="3497375"/>
            <a:ext cx="8238727" cy="619500"/>
            <a:chOff x="457223" y="3497375"/>
            <a:chExt cx="8238727" cy="619500"/>
          </a:xfrm>
        </p:grpSpPr>
        <p:sp>
          <p:nvSpPr>
            <p:cNvPr id="154" name="Google Shape;154;p17"/>
            <p:cNvSpPr/>
            <p:nvPr/>
          </p:nvSpPr>
          <p:spPr>
            <a:xfrm>
              <a:off x="2809175" y="3497375"/>
              <a:ext cx="3525600" cy="619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7"/>
            <p:cNvSpPr txBox="1"/>
            <p:nvPr/>
          </p:nvSpPr>
          <p:spPr>
            <a:xfrm>
              <a:off x="457223" y="3588269"/>
              <a:ext cx="1801800" cy="437700"/>
            </a:xfrm>
            <a:prstGeom prst="rect">
              <a:avLst/>
            </a:prstGeom>
            <a:solidFill>
              <a:schemeClr val="accent3"/>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Безпека</a:t>
              </a:r>
              <a:endParaRPr sz="1600" b="1" dirty="0">
                <a:solidFill>
                  <a:schemeClr val="dk1"/>
                </a:solidFill>
                <a:latin typeface="Fira Sans Condensed"/>
                <a:ea typeface="Fira Sans Condensed"/>
                <a:cs typeface="Fira Sans Condensed"/>
                <a:sym typeface="Fira Sans Condensed"/>
              </a:endParaRPr>
            </a:p>
          </p:txBody>
        </p:sp>
        <p:sp>
          <p:nvSpPr>
            <p:cNvPr id="156" name="Google Shape;156;p17"/>
            <p:cNvSpPr txBox="1"/>
            <p:nvPr/>
          </p:nvSpPr>
          <p:spPr>
            <a:xfrm>
              <a:off x="6894150" y="3622919"/>
              <a:ext cx="1801800" cy="368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uk-UA" sz="1200" dirty="0">
                  <a:solidFill>
                    <a:schemeClr val="dk1"/>
                  </a:solidFill>
                  <a:latin typeface="Roboto"/>
                  <a:ea typeface="Roboto"/>
                  <a:cs typeface="Roboto"/>
                  <a:sym typeface="Roboto"/>
                </a:rPr>
                <a:t>Безпека, стабільність, здоров’я …</a:t>
              </a:r>
              <a:endParaRPr sz="1200" dirty="0">
                <a:solidFill>
                  <a:schemeClr val="dk1"/>
                </a:solidFill>
                <a:latin typeface="Roboto"/>
                <a:ea typeface="Roboto"/>
                <a:cs typeface="Roboto"/>
                <a:sym typeface="Roboto"/>
              </a:endParaRPr>
            </a:p>
          </p:txBody>
        </p:sp>
        <p:cxnSp>
          <p:nvCxnSpPr>
            <p:cNvPr id="157" name="Google Shape;157;p17"/>
            <p:cNvCxnSpPr>
              <a:stCxn id="155" idx="3"/>
              <a:endCxn id="154" idx="1"/>
            </p:cNvCxnSpPr>
            <p:nvPr/>
          </p:nvCxnSpPr>
          <p:spPr>
            <a:xfrm>
              <a:off x="2259023" y="3807119"/>
              <a:ext cx="550200" cy="0"/>
            </a:xfrm>
            <a:prstGeom prst="straightConnector1">
              <a:avLst/>
            </a:prstGeom>
            <a:noFill/>
            <a:ln w="9525" cap="flat" cmpd="sng">
              <a:solidFill>
                <a:schemeClr val="dk1"/>
              </a:solidFill>
              <a:prstDash val="solid"/>
              <a:round/>
              <a:headEnd type="none" w="med" len="med"/>
              <a:tailEnd type="none" w="med" len="med"/>
            </a:ln>
          </p:spPr>
        </p:cxnSp>
        <p:cxnSp>
          <p:nvCxnSpPr>
            <p:cNvPr id="158" name="Google Shape;158;p17"/>
            <p:cNvCxnSpPr>
              <a:stCxn id="156" idx="1"/>
              <a:endCxn id="154" idx="3"/>
            </p:cNvCxnSpPr>
            <p:nvPr/>
          </p:nvCxnSpPr>
          <p:spPr>
            <a:xfrm rot="10800000">
              <a:off x="6334650" y="3807119"/>
              <a:ext cx="559500" cy="0"/>
            </a:xfrm>
            <a:prstGeom prst="straightConnector1">
              <a:avLst/>
            </a:prstGeom>
            <a:noFill/>
            <a:ln w="9525" cap="flat" cmpd="sng">
              <a:solidFill>
                <a:schemeClr val="dk1"/>
              </a:solidFill>
              <a:prstDash val="solid"/>
              <a:round/>
              <a:headEnd type="none" w="med" len="med"/>
              <a:tailEnd type="none" w="med" len="med"/>
            </a:ln>
          </p:spPr>
        </p:cxnSp>
        <p:sp>
          <p:nvSpPr>
            <p:cNvPr id="159" name="Google Shape;159;p17"/>
            <p:cNvSpPr/>
            <p:nvPr/>
          </p:nvSpPr>
          <p:spPr>
            <a:xfrm>
              <a:off x="4394088" y="365756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7"/>
            <p:cNvSpPr/>
            <p:nvPr/>
          </p:nvSpPr>
          <p:spPr>
            <a:xfrm>
              <a:off x="3762788" y="365756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7"/>
            <p:cNvSpPr/>
            <p:nvPr/>
          </p:nvSpPr>
          <p:spPr>
            <a:xfrm>
              <a:off x="5016001" y="365756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7"/>
            <p:cNvSpPr/>
            <p:nvPr/>
          </p:nvSpPr>
          <p:spPr>
            <a:xfrm>
              <a:off x="3131488" y="365756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7"/>
            <p:cNvSpPr/>
            <p:nvPr/>
          </p:nvSpPr>
          <p:spPr>
            <a:xfrm>
              <a:off x="5656688" y="365756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 name="Google Shape;164;p17"/>
          <p:cNvGrpSpPr/>
          <p:nvPr/>
        </p:nvGrpSpPr>
        <p:grpSpPr>
          <a:xfrm>
            <a:off x="457223" y="4116975"/>
            <a:ext cx="8238727" cy="619500"/>
            <a:chOff x="457223" y="4116975"/>
            <a:chExt cx="8238727" cy="619500"/>
          </a:xfrm>
        </p:grpSpPr>
        <p:sp>
          <p:nvSpPr>
            <p:cNvPr id="165" name="Google Shape;165;p17"/>
            <p:cNvSpPr/>
            <p:nvPr/>
          </p:nvSpPr>
          <p:spPr>
            <a:xfrm>
              <a:off x="2377263" y="4116975"/>
              <a:ext cx="4389600" cy="61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7"/>
            <p:cNvSpPr txBox="1"/>
            <p:nvPr/>
          </p:nvSpPr>
          <p:spPr>
            <a:xfrm>
              <a:off x="457223" y="4207875"/>
              <a:ext cx="1801800" cy="437700"/>
            </a:xfrm>
            <a:prstGeom prst="rect">
              <a:avLst/>
            </a:prstGeom>
            <a:solidFill>
              <a:schemeClr val="accent5"/>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UA" b="1" dirty="0">
                  <a:solidFill>
                    <a:schemeClr val="dk1"/>
                  </a:solidFill>
                  <a:latin typeface="Fira Sans Condensed"/>
                  <a:ea typeface="Fira Sans Condensed"/>
                  <a:cs typeface="Fira Sans Condensed"/>
                  <a:sym typeface="Fira Sans Condensed"/>
                </a:rPr>
                <a:t>Фізіологічні потреби</a:t>
              </a:r>
              <a:endParaRPr b="1" dirty="0">
                <a:solidFill>
                  <a:schemeClr val="dk1"/>
                </a:solidFill>
                <a:latin typeface="Fira Sans Condensed"/>
                <a:ea typeface="Fira Sans Condensed"/>
                <a:cs typeface="Fira Sans Condensed"/>
                <a:sym typeface="Fira Sans Condensed"/>
              </a:endParaRPr>
            </a:p>
          </p:txBody>
        </p:sp>
        <p:sp>
          <p:nvSpPr>
            <p:cNvPr id="167" name="Google Shape;167;p17"/>
            <p:cNvSpPr txBox="1"/>
            <p:nvPr/>
          </p:nvSpPr>
          <p:spPr>
            <a:xfrm>
              <a:off x="6894150" y="4242525"/>
              <a:ext cx="1801800" cy="368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uk-UA" sz="1200" dirty="0">
                  <a:solidFill>
                    <a:schemeClr val="dk1"/>
                  </a:solidFill>
                  <a:latin typeface="Roboto"/>
                  <a:ea typeface="Roboto"/>
                  <a:cs typeface="Roboto"/>
                  <a:sym typeface="Roboto"/>
                </a:rPr>
                <a:t>Їжа, сон, секс …</a:t>
              </a:r>
              <a:endParaRPr sz="1200" dirty="0">
                <a:solidFill>
                  <a:schemeClr val="dk1"/>
                </a:solidFill>
                <a:latin typeface="Roboto"/>
                <a:ea typeface="Roboto"/>
                <a:cs typeface="Roboto"/>
                <a:sym typeface="Roboto"/>
              </a:endParaRPr>
            </a:p>
          </p:txBody>
        </p:sp>
        <p:sp>
          <p:nvSpPr>
            <p:cNvPr id="168" name="Google Shape;168;p17"/>
            <p:cNvSpPr/>
            <p:nvPr/>
          </p:nvSpPr>
          <p:spPr>
            <a:xfrm>
              <a:off x="4394088" y="424251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7"/>
            <p:cNvSpPr/>
            <p:nvPr/>
          </p:nvSpPr>
          <p:spPr>
            <a:xfrm>
              <a:off x="3762788" y="424251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7"/>
            <p:cNvSpPr/>
            <p:nvPr/>
          </p:nvSpPr>
          <p:spPr>
            <a:xfrm>
              <a:off x="5016001" y="424251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7"/>
            <p:cNvSpPr/>
            <p:nvPr/>
          </p:nvSpPr>
          <p:spPr>
            <a:xfrm>
              <a:off x="3131488" y="424251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7"/>
            <p:cNvSpPr/>
            <p:nvPr/>
          </p:nvSpPr>
          <p:spPr>
            <a:xfrm>
              <a:off x="5656688" y="424251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7"/>
            <p:cNvSpPr/>
            <p:nvPr/>
          </p:nvSpPr>
          <p:spPr>
            <a:xfrm>
              <a:off x="6269188" y="424251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7"/>
            <p:cNvSpPr/>
            <p:nvPr/>
          </p:nvSpPr>
          <p:spPr>
            <a:xfrm>
              <a:off x="2500188" y="4242513"/>
              <a:ext cx="368400" cy="3684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5" name="Google Shape;175;p17"/>
          <p:cNvGrpSpPr/>
          <p:nvPr/>
        </p:nvGrpSpPr>
        <p:grpSpPr>
          <a:xfrm>
            <a:off x="4481456" y="1829772"/>
            <a:ext cx="180945" cy="237056"/>
            <a:chOff x="6783575" y="650675"/>
            <a:chExt cx="301675" cy="395225"/>
          </a:xfrm>
        </p:grpSpPr>
        <p:sp>
          <p:nvSpPr>
            <p:cNvPr id="176" name="Google Shape;176;p17"/>
            <p:cNvSpPr/>
            <p:nvPr/>
          </p:nvSpPr>
          <p:spPr>
            <a:xfrm>
              <a:off x="6889025" y="859850"/>
              <a:ext cx="92650" cy="92675"/>
            </a:xfrm>
            <a:custGeom>
              <a:avLst/>
              <a:gdLst/>
              <a:ahLst/>
              <a:cxnLst/>
              <a:rect l="l" t="t" r="r" b="b"/>
              <a:pathLst>
                <a:path w="3706" h="3707" extrusionOk="0">
                  <a:moveTo>
                    <a:pt x="1853" y="1"/>
                  </a:moveTo>
                  <a:cubicBezTo>
                    <a:pt x="830" y="1"/>
                    <a:pt x="0" y="830"/>
                    <a:pt x="0" y="1854"/>
                  </a:cubicBezTo>
                  <a:cubicBezTo>
                    <a:pt x="0" y="2876"/>
                    <a:pt x="830" y="3706"/>
                    <a:pt x="1853" y="3706"/>
                  </a:cubicBezTo>
                  <a:cubicBezTo>
                    <a:pt x="2876" y="3706"/>
                    <a:pt x="3706" y="2876"/>
                    <a:pt x="3706" y="1854"/>
                  </a:cubicBezTo>
                  <a:cubicBezTo>
                    <a:pt x="3706" y="830"/>
                    <a:pt x="2876" y="1"/>
                    <a:pt x="185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7"/>
            <p:cNvSpPr/>
            <p:nvPr/>
          </p:nvSpPr>
          <p:spPr>
            <a:xfrm>
              <a:off x="6796400" y="859850"/>
              <a:ext cx="277900" cy="186050"/>
            </a:xfrm>
            <a:custGeom>
              <a:avLst/>
              <a:gdLst/>
              <a:ahLst/>
              <a:cxnLst/>
              <a:rect l="l" t="t" r="r" b="b"/>
              <a:pathLst>
                <a:path w="11116" h="7442" extrusionOk="0">
                  <a:moveTo>
                    <a:pt x="1" y="1"/>
                  </a:moveTo>
                  <a:lnTo>
                    <a:pt x="1" y="4632"/>
                  </a:lnTo>
                  <a:cubicBezTo>
                    <a:pt x="1" y="5143"/>
                    <a:pt x="416" y="5559"/>
                    <a:pt x="927" y="5559"/>
                  </a:cubicBezTo>
                  <a:lnTo>
                    <a:pt x="2779" y="5559"/>
                  </a:lnTo>
                  <a:lnTo>
                    <a:pt x="2779" y="7442"/>
                  </a:lnTo>
                  <a:lnTo>
                    <a:pt x="8336" y="7442"/>
                  </a:lnTo>
                  <a:lnTo>
                    <a:pt x="8336" y="5559"/>
                  </a:lnTo>
                  <a:lnTo>
                    <a:pt x="10190" y="5559"/>
                  </a:lnTo>
                  <a:cubicBezTo>
                    <a:pt x="10700" y="5559"/>
                    <a:pt x="11115" y="5143"/>
                    <a:pt x="11115" y="4632"/>
                  </a:cubicBezTo>
                  <a:lnTo>
                    <a:pt x="11115" y="1"/>
                  </a:lnTo>
                  <a:lnTo>
                    <a:pt x="9263" y="1"/>
                  </a:lnTo>
                  <a:lnTo>
                    <a:pt x="9263" y="3706"/>
                  </a:lnTo>
                  <a:lnTo>
                    <a:pt x="1853" y="3706"/>
                  </a:lnTo>
                  <a:lnTo>
                    <a:pt x="185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7"/>
            <p:cNvSpPr/>
            <p:nvPr/>
          </p:nvSpPr>
          <p:spPr>
            <a:xfrm>
              <a:off x="6783575" y="650675"/>
              <a:ext cx="301675" cy="186075"/>
            </a:xfrm>
            <a:custGeom>
              <a:avLst/>
              <a:gdLst/>
              <a:ahLst/>
              <a:cxnLst/>
              <a:rect l="l" t="t" r="r" b="b"/>
              <a:pathLst>
                <a:path w="12067" h="7443" extrusionOk="0">
                  <a:moveTo>
                    <a:pt x="5322" y="1"/>
                  </a:moveTo>
                  <a:lnTo>
                    <a:pt x="5643" y="640"/>
                  </a:lnTo>
                  <a:cubicBezTo>
                    <a:pt x="5759" y="1040"/>
                    <a:pt x="5634" y="2919"/>
                    <a:pt x="5106" y="3194"/>
                  </a:cubicBezTo>
                  <a:cubicBezTo>
                    <a:pt x="5078" y="3209"/>
                    <a:pt x="5044" y="3217"/>
                    <a:pt x="5004" y="3217"/>
                  </a:cubicBezTo>
                  <a:cubicBezTo>
                    <a:pt x="4765" y="3217"/>
                    <a:pt x="4305" y="2942"/>
                    <a:pt x="3653" y="2133"/>
                  </a:cubicBezTo>
                  <a:lnTo>
                    <a:pt x="3201" y="1572"/>
                  </a:lnTo>
                  <a:lnTo>
                    <a:pt x="2878" y="2217"/>
                  </a:lnTo>
                  <a:cubicBezTo>
                    <a:pt x="2359" y="3256"/>
                    <a:pt x="2383" y="4327"/>
                    <a:pt x="2947" y="5311"/>
                  </a:cubicBezTo>
                  <a:cubicBezTo>
                    <a:pt x="3132" y="5635"/>
                    <a:pt x="3007" y="6044"/>
                    <a:pt x="2651" y="6163"/>
                  </a:cubicBezTo>
                  <a:cubicBezTo>
                    <a:pt x="2591" y="6183"/>
                    <a:pt x="2531" y="6193"/>
                    <a:pt x="2471" y="6193"/>
                  </a:cubicBezTo>
                  <a:cubicBezTo>
                    <a:pt x="2172" y="6193"/>
                    <a:pt x="1904" y="5951"/>
                    <a:pt x="1904" y="5623"/>
                  </a:cubicBezTo>
                  <a:lnTo>
                    <a:pt x="1904" y="4053"/>
                  </a:lnTo>
                  <a:lnTo>
                    <a:pt x="1145" y="4844"/>
                  </a:lnTo>
                  <a:cubicBezTo>
                    <a:pt x="549" y="5226"/>
                    <a:pt x="183" y="5760"/>
                    <a:pt x="58" y="6432"/>
                  </a:cubicBezTo>
                  <a:cubicBezTo>
                    <a:pt x="0" y="6746"/>
                    <a:pt x="5" y="7085"/>
                    <a:pt x="59" y="7442"/>
                  </a:cubicBezTo>
                  <a:lnTo>
                    <a:pt x="11982" y="7442"/>
                  </a:lnTo>
                  <a:cubicBezTo>
                    <a:pt x="12067" y="6773"/>
                    <a:pt x="12018" y="6180"/>
                    <a:pt x="11911" y="5705"/>
                  </a:cubicBezTo>
                  <a:cubicBezTo>
                    <a:pt x="11593" y="4299"/>
                    <a:pt x="10714" y="3301"/>
                    <a:pt x="9983" y="2936"/>
                  </a:cubicBezTo>
                  <a:lnTo>
                    <a:pt x="9313" y="2601"/>
                  </a:lnTo>
                  <a:lnTo>
                    <a:pt x="9313" y="4237"/>
                  </a:lnTo>
                  <a:cubicBezTo>
                    <a:pt x="9313" y="4441"/>
                    <a:pt x="9205" y="4621"/>
                    <a:pt x="9024" y="4718"/>
                  </a:cubicBezTo>
                  <a:cubicBezTo>
                    <a:pt x="8942" y="4761"/>
                    <a:pt x="8855" y="4783"/>
                    <a:pt x="8767" y="4783"/>
                  </a:cubicBezTo>
                  <a:cubicBezTo>
                    <a:pt x="8662" y="4783"/>
                    <a:pt x="8557" y="4751"/>
                    <a:pt x="8464" y="4689"/>
                  </a:cubicBezTo>
                  <a:cubicBezTo>
                    <a:pt x="8239" y="4539"/>
                    <a:pt x="8382" y="3881"/>
                    <a:pt x="8507" y="3301"/>
                  </a:cubicBezTo>
                  <a:cubicBezTo>
                    <a:pt x="8697" y="2423"/>
                    <a:pt x="8911" y="1396"/>
                    <a:pt x="8321" y="692"/>
                  </a:cubicBezTo>
                  <a:cubicBezTo>
                    <a:pt x="7938" y="235"/>
                    <a:pt x="7294" y="8"/>
                    <a:pt x="634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 name="Google Shape;179;p17"/>
          <p:cNvGrpSpPr/>
          <p:nvPr/>
        </p:nvGrpSpPr>
        <p:grpSpPr>
          <a:xfrm>
            <a:off x="5722368" y="3737599"/>
            <a:ext cx="237056" cy="208341"/>
            <a:chOff x="6289575" y="674625"/>
            <a:chExt cx="395225" cy="347350"/>
          </a:xfrm>
        </p:grpSpPr>
        <p:sp>
          <p:nvSpPr>
            <p:cNvPr id="180" name="Google Shape;180;p17"/>
            <p:cNvSpPr/>
            <p:nvPr/>
          </p:nvSpPr>
          <p:spPr>
            <a:xfrm>
              <a:off x="6568200" y="848300"/>
              <a:ext cx="46375" cy="23175"/>
            </a:xfrm>
            <a:custGeom>
              <a:avLst/>
              <a:gdLst/>
              <a:ahLst/>
              <a:cxnLst/>
              <a:rect l="l" t="t" r="r" b="b"/>
              <a:pathLst>
                <a:path w="1855" h="927" extrusionOk="0">
                  <a:moveTo>
                    <a:pt x="1" y="0"/>
                  </a:moveTo>
                  <a:lnTo>
                    <a:pt x="1" y="926"/>
                  </a:lnTo>
                  <a:lnTo>
                    <a:pt x="1854" y="926"/>
                  </a:lnTo>
                  <a:lnTo>
                    <a:pt x="185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7"/>
            <p:cNvSpPr/>
            <p:nvPr/>
          </p:nvSpPr>
          <p:spPr>
            <a:xfrm>
              <a:off x="6429275" y="940900"/>
              <a:ext cx="46350" cy="23175"/>
            </a:xfrm>
            <a:custGeom>
              <a:avLst/>
              <a:gdLst/>
              <a:ahLst/>
              <a:cxnLst/>
              <a:rect l="l" t="t" r="r" b="b"/>
              <a:pathLst>
                <a:path w="1854" h="927" extrusionOk="0">
                  <a:moveTo>
                    <a:pt x="1" y="1"/>
                  </a:moveTo>
                  <a:lnTo>
                    <a:pt x="1" y="927"/>
                  </a:lnTo>
                  <a:lnTo>
                    <a:pt x="1853" y="927"/>
                  </a:lnTo>
                  <a:lnTo>
                    <a:pt x="185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7"/>
            <p:cNvSpPr/>
            <p:nvPr/>
          </p:nvSpPr>
          <p:spPr>
            <a:xfrm>
              <a:off x="6498750" y="940900"/>
              <a:ext cx="46350" cy="23175"/>
            </a:xfrm>
            <a:custGeom>
              <a:avLst/>
              <a:gdLst/>
              <a:ahLst/>
              <a:cxnLst/>
              <a:rect l="l" t="t" r="r" b="b"/>
              <a:pathLst>
                <a:path w="1854" h="927" extrusionOk="0">
                  <a:moveTo>
                    <a:pt x="1" y="1"/>
                  </a:moveTo>
                  <a:lnTo>
                    <a:pt x="1" y="927"/>
                  </a:lnTo>
                  <a:lnTo>
                    <a:pt x="1853" y="927"/>
                  </a:lnTo>
                  <a:lnTo>
                    <a:pt x="185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7"/>
            <p:cNvSpPr/>
            <p:nvPr/>
          </p:nvSpPr>
          <p:spPr>
            <a:xfrm>
              <a:off x="6498750" y="848300"/>
              <a:ext cx="46350" cy="23175"/>
            </a:xfrm>
            <a:custGeom>
              <a:avLst/>
              <a:gdLst/>
              <a:ahLst/>
              <a:cxnLst/>
              <a:rect l="l" t="t" r="r" b="b"/>
              <a:pathLst>
                <a:path w="1854" h="927" extrusionOk="0">
                  <a:moveTo>
                    <a:pt x="1" y="0"/>
                  </a:moveTo>
                  <a:lnTo>
                    <a:pt x="1" y="926"/>
                  </a:lnTo>
                  <a:lnTo>
                    <a:pt x="1853" y="926"/>
                  </a:lnTo>
                  <a:lnTo>
                    <a:pt x="185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7"/>
            <p:cNvSpPr/>
            <p:nvPr/>
          </p:nvSpPr>
          <p:spPr>
            <a:xfrm>
              <a:off x="6429275" y="894600"/>
              <a:ext cx="46350" cy="23175"/>
            </a:xfrm>
            <a:custGeom>
              <a:avLst/>
              <a:gdLst/>
              <a:ahLst/>
              <a:cxnLst/>
              <a:rect l="l" t="t" r="r" b="b"/>
              <a:pathLst>
                <a:path w="1854" h="927" extrusionOk="0">
                  <a:moveTo>
                    <a:pt x="1" y="1"/>
                  </a:moveTo>
                  <a:lnTo>
                    <a:pt x="1" y="926"/>
                  </a:lnTo>
                  <a:lnTo>
                    <a:pt x="1853" y="926"/>
                  </a:lnTo>
                  <a:lnTo>
                    <a:pt x="185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7"/>
            <p:cNvSpPr/>
            <p:nvPr/>
          </p:nvSpPr>
          <p:spPr>
            <a:xfrm>
              <a:off x="6359825" y="894600"/>
              <a:ext cx="46325" cy="23175"/>
            </a:xfrm>
            <a:custGeom>
              <a:avLst/>
              <a:gdLst/>
              <a:ahLst/>
              <a:cxnLst/>
              <a:rect l="l" t="t" r="r" b="b"/>
              <a:pathLst>
                <a:path w="1853" h="927" extrusionOk="0">
                  <a:moveTo>
                    <a:pt x="0" y="1"/>
                  </a:moveTo>
                  <a:lnTo>
                    <a:pt x="0" y="926"/>
                  </a:lnTo>
                  <a:lnTo>
                    <a:pt x="1852" y="926"/>
                  </a:lnTo>
                  <a:lnTo>
                    <a:pt x="185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7"/>
            <p:cNvSpPr/>
            <p:nvPr/>
          </p:nvSpPr>
          <p:spPr>
            <a:xfrm>
              <a:off x="6498750" y="894600"/>
              <a:ext cx="46350" cy="23175"/>
            </a:xfrm>
            <a:custGeom>
              <a:avLst/>
              <a:gdLst/>
              <a:ahLst/>
              <a:cxnLst/>
              <a:rect l="l" t="t" r="r" b="b"/>
              <a:pathLst>
                <a:path w="1854" h="927" extrusionOk="0">
                  <a:moveTo>
                    <a:pt x="1" y="1"/>
                  </a:moveTo>
                  <a:lnTo>
                    <a:pt x="1" y="926"/>
                  </a:lnTo>
                  <a:lnTo>
                    <a:pt x="1853" y="926"/>
                  </a:lnTo>
                  <a:lnTo>
                    <a:pt x="185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7"/>
            <p:cNvSpPr/>
            <p:nvPr/>
          </p:nvSpPr>
          <p:spPr>
            <a:xfrm>
              <a:off x="6429275" y="848300"/>
              <a:ext cx="46350" cy="23175"/>
            </a:xfrm>
            <a:custGeom>
              <a:avLst/>
              <a:gdLst/>
              <a:ahLst/>
              <a:cxnLst/>
              <a:rect l="l" t="t" r="r" b="b"/>
              <a:pathLst>
                <a:path w="1854" h="927" extrusionOk="0">
                  <a:moveTo>
                    <a:pt x="1" y="0"/>
                  </a:moveTo>
                  <a:lnTo>
                    <a:pt x="1" y="926"/>
                  </a:lnTo>
                  <a:lnTo>
                    <a:pt x="1853" y="926"/>
                  </a:lnTo>
                  <a:lnTo>
                    <a:pt x="185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7"/>
            <p:cNvSpPr/>
            <p:nvPr/>
          </p:nvSpPr>
          <p:spPr>
            <a:xfrm>
              <a:off x="6568200" y="894600"/>
              <a:ext cx="46375" cy="23175"/>
            </a:xfrm>
            <a:custGeom>
              <a:avLst/>
              <a:gdLst/>
              <a:ahLst/>
              <a:cxnLst/>
              <a:rect l="l" t="t" r="r" b="b"/>
              <a:pathLst>
                <a:path w="1855" h="927" extrusionOk="0">
                  <a:moveTo>
                    <a:pt x="1" y="1"/>
                  </a:moveTo>
                  <a:lnTo>
                    <a:pt x="1" y="926"/>
                  </a:lnTo>
                  <a:lnTo>
                    <a:pt x="1854" y="926"/>
                  </a:lnTo>
                  <a:lnTo>
                    <a:pt x="185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7"/>
            <p:cNvSpPr/>
            <p:nvPr/>
          </p:nvSpPr>
          <p:spPr>
            <a:xfrm>
              <a:off x="6289575" y="790400"/>
              <a:ext cx="395225" cy="231575"/>
            </a:xfrm>
            <a:custGeom>
              <a:avLst/>
              <a:gdLst/>
              <a:ahLst/>
              <a:cxnLst/>
              <a:rect l="l" t="t" r="r" b="b"/>
              <a:pathLst>
                <a:path w="15809" h="9263" extrusionOk="0">
                  <a:moveTo>
                    <a:pt x="13925" y="1390"/>
                  </a:moveTo>
                  <a:lnTo>
                    <a:pt x="13925" y="7873"/>
                  </a:lnTo>
                  <a:lnTo>
                    <a:pt x="1883" y="7873"/>
                  </a:lnTo>
                  <a:lnTo>
                    <a:pt x="1883" y="1390"/>
                  </a:lnTo>
                  <a:close/>
                  <a:moveTo>
                    <a:pt x="0" y="1"/>
                  </a:moveTo>
                  <a:lnTo>
                    <a:pt x="0" y="9262"/>
                  </a:lnTo>
                  <a:lnTo>
                    <a:pt x="15808" y="9262"/>
                  </a:lnTo>
                  <a:lnTo>
                    <a:pt x="1580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7"/>
            <p:cNvSpPr/>
            <p:nvPr/>
          </p:nvSpPr>
          <p:spPr>
            <a:xfrm>
              <a:off x="6568200" y="940900"/>
              <a:ext cx="46375" cy="23175"/>
            </a:xfrm>
            <a:custGeom>
              <a:avLst/>
              <a:gdLst/>
              <a:ahLst/>
              <a:cxnLst/>
              <a:rect l="l" t="t" r="r" b="b"/>
              <a:pathLst>
                <a:path w="1855" h="927" extrusionOk="0">
                  <a:moveTo>
                    <a:pt x="1" y="1"/>
                  </a:moveTo>
                  <a:lnTo>
                    <a:pt x="1" y="927"/>
                  </a:lnTo>
                  <a:lnTo>
                    <a:pt x="1854" y="927"/>
                  </a:lnTo>
                  <a:lnTo>
                    <a:pt x="185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7"/>
            <p:cNvSpPr/>
            <p:nvPr/>
          </p:nvSpPr>
          <p:spPr>
            <a:xfrm>
              <a:off x="6359825" y="940900"/>
              <a:ext cx="46325" cy="23175"/>
            </a:xfrm>
            <a:custGeom>
              <a:avLst/>
              <a:gdLst/>
              <a:ahLst/>
              <a:cxnLst/>
              <a:rect l="l" t="t" r="r" b="b"/>
              <a:pathLst>
                <a:path w="1853" h="927" extrusionOk="0">
                  <a:moveTo>
                    <a:pt x="0" y="1"/>
                  </a:moveTo>
                  <a:lnTo>
                    <a:pt x="0" y="927"/>
                  </a:lnTo>
                  <a:lnTo>
                    <a:pt x="1852" y="927"/>
                  </a:lnTo>
                  <a:lnTo>
                    <a:pt x="185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7"/>
            <p:cNvSpPr/>
            <p:nvPr/>
          </p:nvSpPr>
          <p:spPr>
            <a:xfrm>
              <a:off x="6359825" y="848300"/>
              <a:ext cx="46325" cy="23175"/>
            </a:xfrm>
            <a:custGeom>
              <a:avLst/>
              <a:gdLst/>
              <a:ahLst/>
              <a:cxnLst/>
              <a:rect l="l" t="t" r="r" b="b"/>
              <a:pathLst>
                <a:path w="1853" h="927" extrusionOk="0">
                  <a:moveTo>
                    <a:pt x="0" y="0"/>
                  </a:moveTo>
                  <a:lnTo>
                    <a:pt x="0" y="926"/>
                  </a:lnTo>
                  <a:lnTo>
                    <a:pt x="1852" y="926"/>
                  </a:lnTo>
                  <a:lnTo>
                    <a:pt x="185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7"/>
            <p:cNvSpPr/>
            <p:nvPr/>
          </p:nvSpPr>
          <p:spPr>
            <a:xfrm>
              <a:off x="6336650" y="674625"/>
              <a:ext cx="23200" cy="23175"/>
            </a:xfrm>
            <a:custGeom>
              <a:avLst/>
              <a:gdLst/>
              <a:ahLst/>
              <a:cxnLst/>
              <a:rect l="l" t="t" r="r" b="b"/>
              <a:pathLst>
                <a:path w="928" h="927" extrusionOk="0">
                  <a:moveTo>
                    <a:pt x="0" y="1"/>
                  </a:moveTo>
                  <a:lnTo>
                    <a:pt x="0" y="926"/>
                  </a:lnTo>
                  <a:lnTo>
                    <a:pt x="927" y="926"/>
                  </a:lnTo>
                  <a:lnTo>
                    <a:pt x="9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7"/>
            <p:cNvSpPr/>
            <p:nvPr/>
          </p:nvSpPr>
          <p:spPr>
            <a:xfrm>
              <a:off x="6406125" y="674625"/>
              <a:ext cx="23175" cy="23175"/>
            </a:xfrm>
            <a:custGeom>
              <a:avLst/>
              <a:gdLst/>
              <a:ahLst/>
              <a:cxnLst/>
              <a:rect l="l" t="t" r="r" b="b"/>
              <a:pathLst>
                <a:path w="927" h="927" extrusionOk="0">
                  <a:moveTo>
                    <a:pt x="0" y="1"/>
                  </a:moveTo>
                  <a:lnTo>
                    <a:pt x="0" y="926"/>
                  </a:lnTo>
                  <a:lnTo>
                    <a:pt x="927" y="926"/>
                  </a:lnTo>
                  <a:lnTo>
                    <a:pt x="9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7"/>
            <p:cNvSpPr/>
            <p:nvPr/>
          </p:nvSpPr>
          <p:spPr>
            <a:xfrm>
              <a:off x="6475600" y="674625"/>
              <a:ext cx="23175" cy="23175"/>
            </a:xfrm>
            <a:custGeom>
              <a:avLst/>
              <a:gdLst/>
              <a:ahLst/>
              <a:cxnLst/>
              <a:rect l="l" t="t" r="r" b="b"/>
              <a:pathLst>
                <a:path w="927" h="927" extrusionOk="0">
                  <a:moveTo>
                    <a:pt x="0" y="1"/>
                  </a:moveTo>
                  <a:lnTo>
                    <a:pt x="0" y="926"/>
                  </a:lnTo>
                  <a:lnTo>
                    <a:pt x="927" y="926"/>
                  </a:lnTo>
                  <a:lnTo>
                    <a:pt x="9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7"/>
            <p:cNvSpPr/>
            <p:nvPr/>
          </p:nvSpPr>
          <p:spPr>
            <a:xfrm>
              <a:off x="6545075" y="674625"/>
              <a:ext cx="23150" cy="23175"/>
            </a:xfrm>
            <a:custGeom>
              <a:avLst/>
              <a:gdLst/>
              <a:ahLst/>
              <a:cxnLst/>
              <a:rect l="l" t="t" r="r" b="b"/>
              <a:pathLst>
                <a:path w="926" h="927" extrusionOk="0">
                  <a:moveTo>
                    <a:pt x="0" y="1"/>
                  </a:moveTo>
                  <a:lnTo>
                    <a:pt x="0" y="926"/>
                  </a:lnTo>
                  <a:lnTo>
                    <a:pt x="926" y="926"/>
                  </a:lnTo>
                  <a:lnTo>
                    <a:pt x="92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7"/>
            <p:cNvSpPr/>
            <p:nvPr/>
          </p:nvSpPr>
          <p:spPr>
            <a:xfrm>
              <a:off x="6614550" y="674625"/>
              <a:ext cx="23150" cy="23175"/>
            </a:xfrm>
            <a:custGeom>
              <a:avLst/>
              <a:gdLst/>
              <a:ahLst/>
              <a:cxnLst/>
              <a:rect l="l" t="t" r="r" b="b"/>
              <a:pathLst>
                <a:path w="926" h="927" extrusionOk="0">
                  <a:moveTo>
                    <a:pt x="0" y="1"/>
                  </a:moveTo>
                  <a:lnTo>
                    <a:pt x="0" y="926"/>
                  </a:lnTo>
                  <a:lnTo>
                    <a:pt x="926" y="926"/>
                  </a:lnTo>
                  <a:lnTo>
                    <a:pt x="92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7"/>
            <p:cNvSpPr/>
            <p:nvPr/>
          </p:nvSpPr>
          <p:spPr>
            <a:xfrm>
              <a:off x="6289575" y="697775"/>
              <a:ext cx="395225" cy="69500"/>
            </a:xfrm>
            <a:custGeom>
              <a:avLst/>
              <a:gdLst/>
              <a:ahLst/>
              <a:cxnLst/>
              <a:rect l="l" t="t" r="r" b="b"/>
              <a:pathLst>
                <a:path w="15809" h="2780" extrusionOk="0">
                  <a:moveTo>
                    <a:pt x="0" y="0"/>
                  </a:moveTo>
                  <a:lnTo>
                    <a:pt x="0" y="2779"/>
                  </a:lnTo>
                  <a:lnTo>
                    <a:pt x="15808" y="2779"/>
                  </a:lnTo>
                  <a:lnTo>
                    <a:pt x="15808" y="0"/>
                  </a:lnTo>
                  <a:lnTo>
                    <a:pt x="13925" y="0"/>
                  </a:lnTo>
                  <a:lnTo>
                    <a:pt x="13925" y="1390"/>
                  </a:lnTo>
                  <a:lnTo>
                    <a:pt x="12999" y="1390"/>
                  </a:lnTo>
                  <a:lnTo>
                    <a:pt x="12999" y="0"/>
                  </a:lnTo>
                  <a:lnTo>
                    <a:pt x="11146" y="0"/>
                  </a:lnTo>
                  <a:lnTo>
                    <a:pt x="11146" y="1390"/>
                  </a:lnTo>
                  <a:lnTo>
                    <a:pt x="10220" y="1390"/>
                  </a:lnTo>
                  <a:lnTo>
                    <a:pt x="10220" y="0"/>
                  </a:lnTo>
                  <a:lnTo>
                    <a:pt x="8368" y="0"/>
                  </a:lnTo>
                  <a:lnTo>
                    <a:pt x="8368" y="1390"/>
                  </a:lnTo>
                  <a:lnTo>
                    <a:pt x="7441" y="1390"/>
                  </a:lnTo>
                  <a:lnTo>
                    <a:pt x="7441" y="0"/>
                  </a:lnTo>
                  <a:lnTo>
                    <a:pt x="5589" y="0"/>
                  </a:lnTo>
                  <a:lnTo>
                    <a:pt x="5589" y="1390"/>
                  </a:lnTo>
                  <a:lnTo>
                    <a:pt x="4662" y="1390"/>
                  </a:lnTo>
                  <a:lnTo>
                    <a:pt x="4662" y="0"/>
                  </a:lnTo>
                  <a:lnTo>
                    <a:pt x="2810" y="0"/>
                  </a:lnTo>
                  <a:lnTo>
                    <a:pt x="2810" y="1390"/>
                  </a:lnTo>
                  <a:lnTo>
                    <a:pt x="1883" y="1390"/>
                  </a:lnTo>
                  <a:lnTo>
                    <a:pt x="188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9" name="Google Shape;199;p17"/>
          <p:cNvGrpSpPr/>
          <p:nvPr/>
        </p:nvGrpSpPr>
        <p:grpSpPr>
          <a:xfrm>
            <a:off x="3825277" y="3068984"/>
            <a:ext cx="237056" cy="237056"/>
            <a:chOff x="5818725" y="650675"/>
            <a:chExt cx="395225" cy="395225"/>
          </a:xfrm>
        </p:grpSpPr>
        <p:sp>
          <p:nvSpPr>
            <p:cNvPr id="200" name="Google Shape;200;p17"/>
            <p:cNvSpPr/>
            <p:nvPr/>
          </p:nvSpPr>
          <p:spPr>
            <a:xfrm>
              <a:off x="5958475" y="650675"/>
              <a:ext cx="115750" cy="69500"/>
            </a:xfrm>
            <a:custGeom>
              <a:avLst/>
              <a:gdLst/>
              <a:ahLst/>
              <a:cxnLst/>
              <a:rect l="l" t="t" r="r" b="b"/>
              <a:pathLst>
                <a:path w="4630" h="2780" extrusionOk="0">
                  <a:moveTo>
                    <a:pt x="47" y="1"/>
                  </a:moveTo>
                  <a:lnTo>
                    <a:pt x="0" y="475"/>
                  </a:lnTo>
                  <a:cubicBezTo>
                    <a:pt x="6" y="1746"/>
                    <a:pt x="1042" y="2780"/>
                    <a:pt x="2315" y="2780"/>
                  </a:cubicBezTo>
                  <a:cubicBezTo>
                    <a:pt x="3587" y="2780"/>
                    <a:pt x="4623" y="1747"/>
                    <a:pt x="4630" y="475"/>
                  </a:cubicBezTo>
                  <a:lnTo>
                    <a:pt x="458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7"/>
            <p:cNvSpPr/>
            <p:nvPr/>
          </p:nvSpPr>
          <p:spPr>
            <a:xfrm>
              <a:off x="6004550" y="816425"/>
              <a:ext cx="23600" cy="22400"/>
            </a:xfrm>
            <a:custGeom>
              <a:avLst/>
              <a:gdLst/>
              <a:ahLst/>
              <a:cxnLst/>
              <a:rect l="l" t="t" r="r" b="b"/>
              <a:pathLst>
                <a:path w="944" h="896" extrusionOk="0">
                  <a:moveTo>
                    <a:pt x="472" y="0"/>
                  </a:moveTo>
                  <a:lnTo>
                    <a:pt x="326" y="295"/>
                  </a:lnTo>
                  <a:lnTo>
                    <a:pt x="1" y="342"/>
                  </a:lnTo>
                  <a:lnTo>
                    <a:pt x="236" y="572"/>
                  </a:lnTo>
                  <a:lnTo>
                    <a:pt x="181" y="896"/>
                  </a:lnTo>
                  <a:lnTo>
                    <a:pt x="472" y="743"/>
                  </a:lnTo>
                  <a:lnTo>
                    <a:pt x="763" y="896"/>
                  </a:lnTo>
                  <a:lnTo>
                    <a:pt x="708" y="572"/>
                  </a:lnTo>
                  <a:lnTo>
                    <a:pt x="943" y="342"/>
                  </a:lnTo>
                  <a:lnTo>
                    <a:pt x="618" y="295"/>
                  </a:lnTo>
                  <a:lnTo>
                    <a:pt x="47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7"/>
            <p:cNvSpPr/>
            <p:nvPr/>
          </p:nvSpPr>
          <p:spPr>
            <a:xfrm>
              <a:off x="5936500" y="712750"/>
              <a:ext cx="159700" cy="331375"/>
            </a:xfrm>
            <a:custGeom>
              <a:avLst/>
              <a:gdLst/>
              <a:ahLst/>
              <a:cxnLst/>
              <a:rect l="l" t="t" r="r" b="b"/>
              <a:pathLst>
                <a:path w="6388" h="13255" extrusionOk="0">
                  <a:moveTo>
                    <a:pt x="3194" y="2054"/>
                  </a:moveTo>
                  <a:lnTo>
                    <a:pt x="3955" y="3595"/>
                  </a:lnTo>
                  <a:lnTo>
                    <a:pt x="5656" y="3842"/>
                  </a:lnTo>
                  <a:lnTo>
                    <a:pt x="4424" y="5042"/>
                  </a:lnTo>
                  <a:lnTo>
                    <a:pt x="4715" y="6736"/>
                  </a:lnTo>
                  <a:lnTo>
                    <a:pt x="3194" y="5937"/>
                  </a:lnTo>
                  <a:lnTo>
                    <a:pt x="1672" y="6736"/>
                  </a:lnTo>
                  <a:lnTo>
                    <a:pt x="1963" y="5042"/>
                  </a:lnTo>
                  <a:lnTo>
                    <a:pt x="732" y="3842"/>
                  </a:lnTo>
                  <a:lnTo>
                    <a:pt x="2433" y="3595"/>
                  </a:lnTo>
                  <a:lnTo>
                    <a:pt x="3194" y="2054"/>
                  </a:lnTo>
                  <a:close/>
                  <a:moveTo>
                    <a:pt x="679" y="0"/>
                  </a:moveTo>
                  <a:lnTo>
                    <a:pt x="1" y="6811"/>
                  </a:lnTo>
                  <a:lnTo>
                    <a:pt x="415" y="6811"/>
                  </a:lnTo>
                  <a:cubicBezTo>
                    <a:pt x="1318" y="6811"/>
                    <a:pt x="1982" y="7659"/>
                    <a:pt x="1762" y="8538"/>
                  </a:cubicBezTo>
                  <a:lnTo>
                    <a:pt x="1299" y="10390"/>
                  </a:lnTo>
                  <a:cubicBezTo>
                    <a:pt x="1203" y="10776"/>
                    <a:pt x="942" y="11073"/>
                    <a:pt x="613" y="11255"/>
                  </a:cubicBezTo>
                  <a:lnTo>
                    <a:pt x="3194" y="13255"/>
                  </a:lnTo>
                  <a:lnTo>
                    <a:pt x="5775" y="11255"/>
                  </a:lnTo>
                  <a:cubicBezTo>
                    <a:pt x="5445" y="11073"/>
                    <a:pt x="5184" y="10776"/>
                    <a:pt x="5088" y="10390"/>
                  </a:cubicBezTo>
                  <a:lnTo>
                    <a:pt x="4625" y="8538"/>
                  </a:lnTo>
                  <a:cubicBezTo>
                    <a:pt x="4406" y="7661"/>
                    <a:pt x="5068" y="6811"/>
                    <a:pt x="5973" y="6811"/>
                  </a:cubicBezTo>
                  <a:lnTo>
                    <a:pt x="6387" y="6811"/>
                  </a:lnTo>
                  <a:lnTo>
                    <a:pt x="5709" y="0"/>
                  </a:lnTo>
                  <a:cubicBezTo>
                    <a:pt x="5114" y="740"/>
                    <a:pt x="4214" y="1222"/>
                    <a:pt x="3194" y="1222"/>
                  </a:cubicBezTo>
                  <a:cubicBezTo>
                    <a:pt x="2174" y="1222"/>
                    <a:pt x="1273" y="740"/>
                    <a:pt x="6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7"/>
            <p:cNvSpPr/>
            <p:nvPr/>
          </p:nvSpPr>
          <p:spPr>
            <a:xfrm>
              <a:off x="5818725" y="859850"/>
              <a:ext cx="141225" cy="115800"/>
            </a:xfrm>
            <a:custGeom>
              <a:avLst/>
              <a:gdLst/>
              <a:ahLst/>
              <a:cxnLst/>
              <a:rect l="l" t="t" r="r" b="b"/>
              <a:pathLst>
                <a:path w="5649" h="4632" extrusionOk="0">
                  <a:moveTo>
                    <a:pt x="3302" y="1"/>
                  </a:moveTo>
                  <a:cubicBezTo>
                    <a:pt x="1980" y="1"/>
                    <a:pt x="1050" y="650"/>
                    <a:pt x="1" y="1775"/>
                  </a:cubicBezTo>
                  <a:lnTo>
                    <a:pt x="1" y="3735"/>
                  </a:lnTo>
                  <a:cubicBezTo>
                    <a:pt x="1154" y="4313"/>
                    <a:pt x="2459" y="4632"/>
                    <a:pt x="3751" y="4632"/>
                  </a:cubicBezTo>
                  <a:lnTo>
                    <a:pt x="4663" y="4632"/>
                  </a:lnTo>
                  <a:cubicBezTo>
                    <a:pt x="4876" y="4632"/>
                    <a:pt x="5060" y="4488"/>
                    <a:pt x="5112" y="4281"/>
                  </a:cubicBezTo>
                  <a:lnTo>
                    <a:pt x="5576" y="2429"/>
                  </a:lnTo>
                  <a:cubicBezTo>
                    <a:pt x="5648" y="2136"/>
                    <a:pt x="5426" y="1854"/>
                    <a:pt x="5125" y="1854"/>
                  </a:cubicBezTo>
                  <a:lnTo>
                    <a:pt x="2811" y="1854"/>
                  </a:lnTo>
                  <a:lnTo>
                    <a:pt x="2811" y="927"/>
                  </a:lnTo>
                  <a:lnTo>
                    <a:pt x="3737" y="927"/>
                  </a:lnTo>
                  <a:lnTo>
                    <a:pt x="3737" y="464"/>
                  </a:lnTo>
                  <a:cubicBezTo>
                    <a:pt x="3737" y="200"/>
                    <a:pt x="3549" y="1"/>
                    <a:pt x="33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7"/>
            <p:cNvSpPr/>
            <p:nvPr/>
          </p:nvSpPr>
          <p:spPr>
            <a:xfrm>
              <a:off x="5818725" y="978825"/>
              <a:ext cx="161800" cy="67075"/>
            </a:xfrm>
            <a:custGeom>
              <a:avLst/>
              <a:gdLst/>
              <a:ahLst/>
              <a:cxnLst/>
              <a:rect l="l" t="t" r="r" b="b"/>
              <a:pathLst>
                <a:path w="6472" h="2683" extrusionOk="0">
                  <a:moveTo>
                    <a:pt x="1" y="1"/>
                  </a:moveTo>
                  <a:lnTo>
                    <a:pt x="1" y="2683"/>
                  </a:lnTo>
                  <a:lnTo>
                    <a:pt x="6471" y="2683"/>
                  </a:lnTo>
                  <a:lnTo>
                    <a:pt x="4044" y="800"/>
                  </a:lnTo>
                  <a:lnTo>
                    <a:pt x="3751" y="800"/>
                  </a:lnTo>
                  <a:cubicBezTo>
                    <a:pt x="2469" y="800"/>
                    <a:pt x="1172" y="517"/>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7"/>
            <p:cNvSpPr/>
            <p:nvPr/>
          </p:nvSpPr>
          <p:spPr>
            <a:xfrm>
              <a:off x="5818725" y="650675"/>
              <a:ext cx="117675" cy="221075"/>
            </a:xfrm>
            <a:custGeom>
              <a:avLst/>
              <a:gdLst/>
              <a:ahLst/>
              <a:cxnLst/>
              <a:rect l="l" t="t" r="r" b="b"/>
              <a:pathLst>
                <a:path w="4707" h="8843" extrusionOk="0">
                  <a:moveTo>
                    <a:pt x="1" y="1"/>
                  </a:moveTo>
                  <a:lnTo>
                    <a:pt x="1" y="8843"/>
                  </a:lnTo>
                  <a:cubicBezTo>
                    <a:pt x="948" y="7979"/>
                    <a:pt x="1963" y="7442"/>
                    <a:pt x="3302" y="7442"/>
                  </a:cubicBezTo>
                  <a:cubicBezTo>
                    <a:pt x="3538" y="7442"/>
                    <a:pt x="3757" y="7506"/>
                    <a:pt x="3949" y="7611"/>
                  </a:cubicBezTo>
                  <a:lnTo>
                    <a:pt x="470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7"/>
            <p:cNvSpPr/>
            <p:nvPr/>
          </p:nvSpPr>
          <p:spPr>
            <a:xfrm>
              <a:off x="6052200" y="979075"/>
              <a:ext cx="161750" cy="66825"/>
            </a:xfrm>
            <a:custGeom>
              <a:avLst/>
              <a:gdLst/>
              <a:ahLst/>
              <a:cxnLst/>
              <a:rect l="l" t="t" r="r" b="b"/>
              <a:pathLst>
                <a:path w="6470" h="2673" extrusionOk="0">
                  <a:moveTo>
                    <a:pt x="6470" y="1"/>
                  </a:moveTo>
                  <a:cubicBezTo>
                    <a:pt x="5300" y="514"/>
                    <a:pt x="3999" y="790"/>
                    <a:pt x="2719" y="790"/>
                  </a:cubicBezTo>
                  <a:lnTo>
                    <a:pt x="2427" y="790"/>
                  </a:lnTo>
                  <a:lnTo>
                    <a:pt x="0" y="2673"/>
                  </a:lnTo>
                  <a:lnTo>
                    <a:pt x="6470" y="2673"/>
                  </a:lnTo>
                  <a:lnTo>
                    <a:pt x="647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7"/>
            <p:cNvSpPr/>
            <p:nvPr/>
          </p:nvSpPr>
          <p:spPr>
            <a:xfrm>
              <a:off x="6072725" y="859850"/>
              <a:ext cx="141225" cy="115800"/>
            </a:xfrm>
            <a:custGeom>
              <a:avLst/>
              <a:gdLst/>
              <a:ahLst/>
              <a:cxnLst/>
              <a:rect l="l" t="t" r="r" b="b"/>
              <a:pathLst>
                <a:path w="5649" h="4632" extrusionOk="0">
                  <a:moveTo>
                    <a:pt x="2348" y="1"/>
                  </a:moveTo>
                  <a:cubicBezTo>
                    <a:pt x="2100" y="1"/>
                    <a:pt x="1913" y="200"/>
                    <a:pt x="1913" y="464"/>
                  </a:cubicBezTo>
                  <a:lnTo>
                    <a:pt x="1913" y="927"/>
                  </a:lnTo>
                  <a:lnTo>
                    <a:pt x="2839" y="927"/>
                  </a:lnTo>
                  <a:lnTo>
                    <a:pt x="2839" y="1854"/>
                  </a:lnTo>
                  <a:lnTo>
                    <a:pt x="524" y="1854"/>
                  </a:lnTo>
                  <a:cubicBezTo>
                    <a:pt x="223" y="1854"/>
                    <a:pt x="1" y="2137"/>
                    <a:pt x="75" y="2429"/>
                  </a:cubicBezTo>
                  <a:lnTo>
                    <a:pt x="538" y="4281"/>
                  </a:lnTo>
                  <a:cubicBezTo>
                    <a:pt x="590" y="4488"/>
                    <a:pt x="774" y="4632"/>
                    <a:pt x="987" y="4632"/>
                  </a:cubicBezTo>
                  <a:lnTo>
                    <a:pt x="1898" y="4632"/>
                  </a:lnTo>
                  <a:cubicBezTo>
                    <a:pt x="3187" y="4632"/>
                    <a:pt x="4497" y="4320"/>
                    <a:pt x="5649" y="3745"/>
                  </a:cubicBezTo>
                  <a:lnTo>
                    <a:pt x="5649" y="1776"/>
                  </a:lnTo>
                  <a:cubicBezTo>
                    <a:pt x="4548" y="599"/>
                    <a:pt x="3634" y="1"/>
                    <a:pt x="23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7"/>
            <p:cNvSpPr/>
            <p:nvPr/>
          </p:nvSpPr>
          <p:spPr>
            <a:xfrm>
              <a:off x="6096275" y="650675"/>
              <a:ext cx="117675" cy="220950"/>
            </a:xfrm>
            <a:custGeom>
              <a:avLst/>
              <a:gdLst/>
              <a:ahLst/>
              <a:cxnLst/>
              <a:rect l="l" t="t" r="r" b="b"/>
              <a:pathLst>
                <a:path w="4707" h="8838" extrusionOk="0">
                  <a:moveTo>
                    <a:pt x="0" y="1"/>
                  </a:moveTo>
                  <a:lnTo>
                    <a:pt x="758" y="7611"/>
                  </a:lnTo>
                  <a:cubicBezTo>
                    <a:pt x="951" y="7506"/>
                    <a:pt x="1169" y="7442"/>
                    <a:pt x="1406" y="7442"/>
                  </a:cubicBezTo>
                  <a:cubicBezTo>
                    <a:pt x="2784" y="7442"/>
                    <a:pt x="3809" y="8015"/>
                    <a:pt x="4707" y="8838"/>
                  </a:cubicBezTo>
                  <a:lnTo>
                    <a:pt x="470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9" name="Google Shape;209;p17"/>
          <p:cNvGrpSpPr/>
          <p:nvPr/>
        </p:nvGrpSpPr>
        <p:grpSpPr>
          <a:xfrm>
            <a:off x="5078491" y="3736640"/>
            <a:ext cx="237056" cy="210260"/>
            <a:chOff x="5324750" y="673025"/>
            <a:chExt cx="395225" cy="350550"/>
          </a:xfrm>
        </p:grpSpPr>
        <p:sp>
          <p:nvSpPr>
            <p:cNvPr id="210" name="Google Shape;210;p17"/>
            <p:cNvSpPr/>
            <p:nvPr/>
          </p:nvSpPr>
          <p:spPr>
            <a:xfrm>
              <a:off x="5604175" y="673025"/>
              <a:ext cx="115800" cy="117100"/>
            </a:xfrm>
            <a:custGeom>
              <a:avLst/>
              <a:gdLst/>
              <a:ahLst/>
              <a:cxnLst/>
              <a:rect l="l" t="t" r="r" b="b"/>
              <a:pathLst>
                <a:path w="4632" h="4684" extrusionOk="0">
                  <a:moveTo>
                    <a:pt x="2316" y="1"/>
                  </a:moveTo>
                  <a:lnTo>
                    <a:pt x="1553" y="1545"/>
                  </a:lnTo>
                  <a:lnTo>
                    <a:pt x="0" y="1789"/>
                  </a:lnTo>
                  <a:lnTo>
                    <a:pt x="1087" y="2974"/>
                  </a:lnTo>
                  <a:lnTo>
                    <a:pt x="794" y="4684"/>
                  </a:lnTo>
                  <a:lnTo>
                    <a:pt x="2316" y="3884"/>
                  </a:lnTo>
                  <a:lnTo>
                    <a:pt x="3837" y="4684"/>
                  </a:lnTo>
                  <a:lnTo>
                    <a:pt x="3544" y="2974"/>
                  </a:lnTo>
                  <a:lnTo>
                    <a:pt x="4631" y="1789"/>
                  </a:lnTo>
                  <a:lnTo>
                    <a:pt x="3078" y="1545"/>
                  </a:lnTo>
                  <a:lnTo>
                    <a:pt x="2316" y="1"/>
                  </a:lnTo>
                  <a:close/>
                  <a:moveTo>
                    <a:pt x="794" y="4684"/>
                  </a:moveTo>
                  <a:lnTo>
                    <a:pt x="794" y="4684"/>
                  </a:lnTo>
                  <a:lnTo>
                    <a:pt x="794" y="4684"/>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7"/>
            <p:cNvSpPr/>
            <p:nvPr/>
          </p:nvSpPr>
          <p:spPr>
            <a:xfrm>
              <a:off x="5324750" y="815125"/>
              <a:ext cx="93425" cy="208450"/>
            </a:xfrm>
            <a:custGeom>
              <a:avLst/>
              <a:gdLst/>
              <a:ahLst/>
              <a:cxnLst/>
              <a:rect l="l" t="t" r="r" b="b"/>
              <a:pathLst>
                <a:path w="3737" h="8338" extrusionOk="0">
                  <a:moveTo>
                    <a:pt x="2809" y="5558"/>
                  </a:moveTo>
                  <a:lnTo>
                    <a:pt x="2809" y="6484"/>
                  </a:lnTo>
                  <a:lnTo>
                    <a:pt x="1884" y="6484"/>
                  </a:lnTo>
                  <a:lnTo>
                    <a:pt x="1884" y="5558"/>
                  </a:lnTo>
                  <a:close/>
                  <a:moveTo>
                    <a:pt x="1" y="0"/>
                  </a:moveTo>
                  <a:lnTo>
                    <a:pt x="1" y="8337"/>
                  </a:lnTo>
                  <a:lnTo>
                    <a:pt x="3736" y="8337"/>
                  </a:lnTo>
                  <a:lnTo>
                    <a:pt x="373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7"/>
            <p:cNvSpPr/>
            <p:nvPr/>
          </p:nvSpPr>
          <p:spPr>
            <a:xfrm>
              <a:off x="5580225" y="815125"/>
              <a:ext cx="93425" cy="34775"/>
            </a:xfrm>
            <a:custGeom>
              <a:avLst/>
              <a:gdLst/>
              <a:ahLst/>
              <a:cxnLst/>
              <a:rect l="l" t="t" r="r" b="b"/>
              <a:pathLst>
                <a:path w="3737" h="1391" extrusionOk="0">
                  <a:moveTo>
                    <a:pt x="1" y="0"/>
                  </a:moveTo>
                  <a:lnTo>
                    <a:pt x="1" y="1390"/>
                  </a:lnTo>
                  <a:lnTo>
                    <a:pt x="3736" y="1390"/>
                  </a:lnTo>
                  <a:lnTo>
                    <a:pt x="373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7"/>
            <p:cNvSpPr/>
            <p:nvPr/>
          </p:nvSpPr>
          <p:spPr>
            <a:xfrm>
              <a:off x="5580225" y="873000"/>
              <a:ext cx="93425" cy="34775"/>
            </a:xfrm>
            <a:custGeom>
              <a:avLst/>
              <a:gdLst/>
              <a:ahLst/>
              <a:cxnLst/>
              <a:rect l="l" t="t" r="r" b="b"/>
              <a:pathLst>
                <a:path w="3737" h="1391" extrusionOk="0">
                  <a:moveTo>
                    <a:pt x="1" y="1"/>
                  </a:moveTo>
                  <a:lnTo>
                    <a:pt x="1" y="1391"/>
                  </a:lnTo>
                  <a:lnTo>
                    <a:pt x="3736" y="1391"/>
                  </a:lnTo>
                  <a:lnTo>
                    <a:pt x="373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7"/>
            <p:cNvSpPr/>
            <p:nvPr/>
          </p:nvSpPr>
          <p:spPr>
            <a:xfrm>
              <a:off x="5580225" y="930900"/>
              <a:ext cx="93425" cy="34775"/>
            </a:xfrm>
            <a:custGeom>
              <a:avLst/>
              <a:gdLst/>
              <a:ahLst/>
              <a:cxnLst/>
              <a:rect l="l" t="t" r="r" b="b"/>
              <a:pathLst>
                <a:path w="3737" h="1391" extrusionOk="0">
                  <a:moveTo>
                    <a:pt x="1" y="1"/>
                  </a:moveTo>
                  <a:lnTo>
                    <a:pt x="1" y="1391"/>
                  </a:lnTo>
                  <a:lnTo>
                    <a:pt x="3736" y="1391"/>
                  </a:lnTo>
                  <a:lnTo>
                    <a:pt x="373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7"/>
            <p:cNvSpPr/>
            <p:nvPr/>
          </p:nvSpPr>
          <p:spPr>
            <a:xfrm>
              <a:off x="5441275" y="699350"/>
              <a:ext cx="115800" cy="324225"/>
            </a:xfrm>
            <a:custGeom>
              <a:avLst/>
              <a:gdLst/>
              <a:ahLst/>
              <a:cxnLst/>
              <a:rect l="l" t="t" r="r" b="b"/>
              <a:pathLst>
                <a:path w="4632" h="12969" extrusionOk="0">
                  <a:moveTo>
                    <a:pt x="2780" y="0"/>
                  </a:moveTo>
                  <a:lnTo>
                    <a:pt x="2780" y="3048"/>
                  </a:lnTo>
                  <a:lnTo>
                    <a:pt x="733" y="5095"/>
                  </a:lnTo>
                  <a:lnTo>
                    <a:pt x="1" y="5095"/>
                  </a:lnTo>
                  <a:lnTo>
                    <a:pt x="1" y="12041"/>
                  </a:lnTo>
                  <a:lnTo>
                    <a:pt x="1196" y="12041"/>
                  </a:lnTo>
                  <a:lnTo>
                    <a:pt x="2123" y="12968"/>
                  </a:lnTo>
                  <a:lnTo>
                    <a:pt x="4632" y="12968"/>
                  </a:lnTo>
                  <a:lnTo>
                    <a:pt x="4632" y="8065"/>
                  </a:lnTo>
                  <a:lnTo>
                    <a:pt x="3107" y="9590"/>
                  </a:lnTo>
                  <a:lnTo>
                    <a:pt x="2452" y="8935"/>
                  </a:lnTo>
                  <a:lnTo>
                    <a:pt x="4632" y="6755"/>
                  </a:lnTo>
                  <a:lnTo>
                    <a:pt x="4632" y="1390"/>
                  </a:lnTo>
                  <a:cubicBezTo>
                    <a:pt x="4632" y="606"/>
                    <a:pt x="4002" y="0"/>
                    <a:pt x="32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7"/>
            <p:cNvSpPr/>
            <p:nvPr/>
          </p:nvSpPr>
          <p:spPr>
            <a:xfrm>
              <a:off x="5580225" y="988800"/>
              <a:ext cx="70275" cy="34775"/>
            </a:xfrm>
            <a:custGeom>
              <a:avLst/>
              <a:gdLst/>
              <a:ahLst/>
              <a:cxnLst/>
              <a:rect l="l" t="t" r="r" b="b"/>
              <a:pathLst>
                <a:path w="2811" h="1391" extrusionOk="0">
                  <a:moveTo>
                    <a:pt x="1" y="0"/>
                  </a:moveTo>
                  <a:lnTo>
                    <a:pt x="1" y="1390"/>
                  </a:lnTo>
                  <a:lnTo>
                    <a:pt x="2810" y="1390"/>
                  </a:lnTo>
                  <a:lnTo>
                    <a:pt x="281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7" name="Google Shape;217;p17"/>
          <p:cNvGrpSpPr/>
          <p:nvPr/>
        </p:nvGrpSpPr>
        <p:grpSpPr>
          <a:xfrm>
            <a:off x="4455079" y="3728332"/>
            <a:ext cx="237056" cy="226874"/>
            <a:chOff x="4857325" y="659175"/>
            <a:chExt cx="395225" cy="378250"/>
          </a:xfrm>
        </p:grpSpPr>
        <p:sp>
          <p:nvSpPr>
            <p:cNvPr id="218" name="Google Shape;218;p17"/>
            <p:cNvSpPr/>
            <p:nvPr/>
          </p:nvSpPr>
          <p:spPr>
            <a:xfrm>
              <a:off x="4857325" y="659175"/>
              <a:ext cx="395225" cy="254750"/>
            </a:xfrm>
            <a:custGeom>
              <a:avLst/>
              <a:gdLst/>
              <a:ahLst/>
              <a:cxnLst/>
              <a:rect l="l" t="t" r="r" b="b"/>
              <a:pathLst>
                <a:path w="15809" h="10190" extrusionOk="0">
                  <a:moveTo>
                    <a:pt x="12073" y="1853"/>
                  </a:moveTo>
                  <a:lnTo>
                    <a:pt x="12073" y="2779"/>
                  </a:lnTo>
                  <a:lnTo>
                    <a:pt x="3736" y="2779"/>
                  </a:lnTo>
                  <a:lnTo>
                    <a:pt x="3736" y="1853"/>
                  </a:lnTo>
                  <a:close/>
                  <a:moveTo>
                    <a:pt x="10220" y="3706"/>
                  </a:moveTo>
                  <a:lnTo>
                    <a:pt x="10220" y="4632"/>
                  </a:lnTo>
                  <a:lnTo>
                    <a:pt x="5589" y="4632"/>
                  </a:lnTo>
                  <a:lnTo>
                    <a:pt x="5589" y="3706"/>
                  </a:lnTo>
                  <a:close/>
                  <a:moveTo>
                    <a:pt x="4391" y="0"/>
                  </a:moveTo>
                  <a:lnTo>
                    <a:pt x="1" y="4360"/>
                  </a:lnTo>
                  <a:lnTo>
                    <a:pt x="1" y="5829"/>
                  </a:lnTo>
                  <a:lnTo>
                    <a:pt x="4391" y="10190"/>
                  </a:lnTo>
                  <a:lnTo>
                    <a:pt x="4475" y="10190"/>
                  </a:lnTo>
                  <a:cubicBezTo>
                    <a:pt x="4301" y="9759"/>
                    <a:pt x="4200" y="9292"/>
                    <a:pt x="4200" y="8800"/>
                  </a:cubicBezTo>
                  <a:cubicBezTo>
                    <a:pt x="4200" y="6757"/>
                    <a:pt x="5862" y="5095"/>
                    <a:pt x="7904" y="5095"/>
                  </a:cubicBezTo>
                  <a:cubicBezTo>
                    <a:pt x="9947" y="5095"/>
                    <a:pt x="11610" y="6757"/>
                    <a:pt x="11610" y="8800"/>
                  </a:cubicBezTo>
                  <a:cubicBezTo>
                    <a:pt x="11610" y="9292"/>
                    <a:pt x="11509" y="9759"/>
                    <a:pt x="11334" y="10190"/>
                  </a:cubicBezTo>
                  <a:lnTo>
                    <a:pt x="11418" y="10190"/>
                  </a:lnTo>
                  <a:lnTo>
                    <a:pt x="15809" y="5829"/>
                  </a:lnTo>
                  <a:lnTo>
                    <a:pt x="15809" y="4360"/>
                  </a:lnTo>
                  <a:lnTo>
                    <a:pt x="1141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7"/>
            <p:cNvSpPr/>
            <p:nvPr/>
          </p:nvSpPr>
          <p:spPr>
            <a:xfrm>
              <a:off x="5175500" y="659175"/>
              <a:ext cx="77050" cy="76275"/>
            </a:xfrm>
            <a:custGeom>
              <a:avLst/>
              <a:gdLst/>
              <a:ahLst/>
              <a:cxnLst/>
              <a:rect l="l" t="t" r="r" b="b"/>
              <a:pathLst>
                <a:path w="3082" h="3051" extrusionOk="0">
                  <a:moveTo>
                    <a:pt x="0" y="0"/>
                  </a:moveTo>
                  <a:lnTo>
                    <a:pt x="3082" y="3051"/>
                  </a:lnTo>
                  <a:lnTo>
                    <a:pt x="308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7"/>
            <p:cNvSpPr/>
            <p:nvPr/>
          </p:nvSpPr>
          <p:spPr>
            <a:xfrm>
              <a:off x="5175500" y="837625"/>
              <a:ext cx="77050" cy="76300"/>
            </a:xfrm>
            <a:custGeom>
              <a:avLst/>
              <a:gdLst/>
              <a:ahLst/>
              <a:cxnLst/>
              <a:rect l="l" t="t" r="r" b="b"/>
              <a:pathLst>
                <a:path w="3082" h="3052" extrusionOk="0">
                  <a:moveTo>
                    <a:pt x="3082" y="1"/>
                  </a:moveTo>
                  <a:lnTo>
                    <a:pt x="0" y="3052"/>
                  </a:lnTo>
                  <a:lnTo>
                    <a:pt x="3082" y="3052"/>
                  </a:lnTo>
                  <a:lnTo>
                    <a:pt x="308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7"/>
            <p:cNvSpPr/>
            <p:nvPr/>
          </p:nvSpPr>
          <p:spPr>
            <a:xfrm>
              <a:off x="4857325" y="837625"/>
              <a:ext cx="77050" cy="76300"/>
            </a:xfrm>
            <a:custGeom>
              <a:avLst/>
              <a:gdLst/>
              <a:ahLst/>
              <a:cxnLst/>
              <a:rect l="l" t="t" r="r" b="b"/>
              <a:pathLst>
                <a:path w="3082" h="3052" extrusionOk="0">
                  <a:moveTo>
                    <a:pt x="1" y="1"/>
                  </a:moveTo>
                  <a:lnTo>
                    <a:pt x="1" y="3052"/>
                  </a:lnTo>
                  <a:lnTo>
                    <a:pt x="3081" y="3052"/>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7"/>
            <p:cNvSpPr/>
            <p:nvPr/>
          </p:nvSpPr>
          <p:spPr>
            <a:xfrm>
              <a:off x="4857325" y="659175"/>
              <a:ext cx="77050" cy="76275"/>
            </a:xfrm>
            <a:custGeom>
              <a:avLst/>
              <a:gdLst/>
              <a:ahLst/>
              <a:cxnLst/>
              <a:rect l="l" t="t" r="r" b="b"/>
              <a:pathLst>
                <a:path w="3082" h="3051" extrusionOk="0">
                  <a:moveTo>
                    <a:pt x="1" y="0"/>
                  </a:moveTo>
                  <a:lnTo>
                    <a:pt x="1" y="3051"/>
                  </a:lnTo>
                  <a:lnTo>
                    <a:pt x="308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7"/>
            <p:cNvSpPr/>
            <p:nvPr/>
          </p:nvSpPr>
          <p:spPr>
            <a:xfrm>
              <a:off x="5066500" y="950875"/>
              <a:ext cx="46325" cy="86550"/>
            </a:xfrm>
            <a:custGeom>
              <a:avLst/>
              <a:gdLst/>
              <a:ahLst/>
              <a:cxnLst/>
              <a:rect l="l" t="t" r="r" b="b"/>
              <a:pathLst>
                <a:path w="1853" h="3462" extrusionOk="0">
                  <a:moveTo>
                    <a:pt x="1853" y="0"/>
                  </a:moveTo>
                  <a:cubicBezTo>
                    <a:pt x="1332" y="423"/>
                    <a:pt x="697" y="703"/>
                    <a:pt x="1" y="795"/>
                  </a:cubicBezTo>
                  <a:lnTo>
                    <a:pt x="1" y="2535"/>
                  </a:lnTo>
                  <a:lnTo>
                    <a:pt x="1853" y="3461"/>
                  </a:lnTo>
                  <a:lnTo>
                    <a:pt x="185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7"/>
            <p:cNvSpPr/>
            <p:nvPr/>
          </p:nvSpPr>
          <p:spPr>
            <a:xfrm>
              <a:off x="4997025" y="950875"/>
              <a:ext cx="46350" cy="86550"/>
            </a:xfrm>
            <a:custGeom>
              <a:avLst/>
              <a:gdLst/>
              <a:ahLst/>
              <a:cxnLst/>
              <a:rect l="l" t="t" r="r" b="b"/>
              <a:pathLst>
                <a:path w="1854" h="3462" extrusionOk="0">
                  <a:moveTo>
                    <a:pt x="1" y="0"/>
                  </a:moveTo>
                  <a:lnTo>
                    <a:pt x="1" y="3461"/>
                  </a:lnTo>
                  <a:lnTo>
                    <a:pt x="1854" y="2535"/>
                  </a:lnTo>
                  <a:lnTo>
                    <a:pt x="1854" y="795"/>
                  </a:lnTo>
                  <a:cubicBezTo>
                    <a:pt x="1158" y="703"/>
                    <a:pt x="523" y="42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7"/>
            <p:cNvSpPr/>
            <p:nvPr/>
          </p:nvSpPr>
          <p:spPr>
            <a:xfrm>
              <a:off x="5043350" y="867575"/>
              <a:ext cx="23175" cy="23175"/>
            </a:xfrm>
            <a:custGeom>
              <a:avLst/>
              <a:gdLst/>
              <a:ahLst/>
              <a:cxnLst/>
              <a:rect l="l" t="t" r="r" b="b"/>
              <a:pathLst>
                <a:path w="927" h="927" extrusionOk="0">
                  <a:moveTo>
                    <a:pt x="463" y="0"/>
                  </a:moveTo>
                  <a:cubicBezTo>
                    <a:pt x="208" y="0"/>
                    <a:pt x="1" y="208"/>
                    <a:pt x="1" y="464"/>
                  </a:cubicBezTo>
                  <a:cubicBezTo>
                    <a:pt x="1" y="719"/>
                    <a:pt x="208" y="927"/>
                    <a:pt x="463" y="927"/>
                  </a:cubicBezTo>
                  <a:cubicBezTo>
                    <a:pt x="720" y="927"/>
                    <a:pt x="927" y="719"/>
                    <a:pt x="927" y="464"/>
                  </a:cubicBezTo>
                  <a:cubicBezTo>
                    <a:pt x="927" y="208"/>
                    <a:pt x="720" y="0"/>
                    <a:pt x="46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7"/>
            <p:cNvSpPr/>
            <p:nvPr/>
          </p:nvSpPr>
          <p:spPr>
            <a:xfrm>
              <a:off x="4985475" y="809700"/>
              <a:ext cx="138950" cy="138950"/>
            </a:xfrm>
            <a:custGeom>
              <a:avLst/>
              <a:gdLst/>
              <a:ahLst/>
              <a:cxnLst/>
              <a:rect l="l" t="t" r="r" b="b"/>
              <a:pathLst>
                <a:path w="5558" h="5558" extrusionOk="0">
                  <a:moveTo>
                    <a:pt x="2778" y="1390"/>
                  </a:moveTo>
                  <a:cubicBezTo>
                    <a:pt x="3545" y="1390"/>
                    <a:pt x="4168" y="2013"/>
                    <a:pt x="4168" y="2779"/>
                  </a:cubicBezTo>
                  <a:cubicBezTo>
                    <a:pt x="4168" y="3545"/>
                    <a:pt x="3545" y="4169"/>
                    <a:pt x="2778" y="4169"/>
                  </a:cubicBezTo>
                  <a:cubicBezTo>
                    <a:pt x="2012" y="4169"/>
                    <a:pt x="1389" y="3545"/>
                    <a:pt x="1389" y="2779"/>
                  </a:cubicBezTo>
                  <a:cubicBezTo>
                    <a:pt x="1389" y="2013"/>
                    <a:pt x="2012" y="1390"/>
                    <a:pt x="2778" y="1390"/>
                  </a:cubicBezTo>
                  <a:close/>
                  <a:moveTo>
                    <a:pt x="2778" y="1"/>
                  </a:moveTo>
                  <a:cubicBezTo>
                    <a:pt x="1245" y="1"/>
                    <a:pt x="0" y="1244"/>
                    <a:pt x="0" y="2779"/>
                  </a:cubicBezTo>
                  <a:cubicBezTo>
                    <a:pt x="0" y="4313"/>
                    <a:pt x="1245" y="5558"/>
                    <a:pt x="2778" y="5558"/>
                  </a:cubicBezTo>
                  <a:cubicBezTo>
                    <a:pt x="4313" y="5558"/>
                    <a:pt x="5557" y="4313"/>
                    <a:pt x="5557" y="2779"/>
                  </a:cubicBezTo>
                  <a:cubicBezTo>
                    <a:pt x="5557" y="1244"/>
                    <a:pt x="4313" y="1"/>
                    <a:pt x="27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7" name="Google Shape;227;p17"/>
          <p:cNvGrpSpPr/>
          <p:nvPr/>
        </p:nvGrpSpPr>
        <p:grpSpPr>
          <a:xfrm>
            <a:off x="5081676" y="3053484"/>
            <a:ext cx="237056" cy="237056"/>
            <a:chOff x="4395750" y="650675"/>
            <a:chExt cx="395225" cy="395225"/>
          </a:xfrm>
        </p:grpSpPr>
        <p:sp>
          <p:nvSpPr>
            <p:cNvPr id="228" name="Google Shape;228;p17"/>
            <p:cNvSpPr/>
            <p:nvPr/>
          </p:nvSpPr>
          <p:spPr>
            <a:xfrm>
              <a:off x="4547025" y="814325"/>
              <a:ext cx="92675" cy="92625"/>
            </a:xfrm>
            <a:custGeom>
              <a:avLst/>
              <a:gdLst/>
              <a:ahLst/>
              <a:cxnLst/>
              <a:rect l="l" t="t" r="r" b="b"/>
              <a:pathLst>
                <a:path w="3707" h="3705" extrusionOk="0">
                  <a:moveTo>
                    <a:pt x="1853" y="0"/>
                  </a:moveTo>
                  <a:cubicBezTo>
                    <a:pt x="831" y="0"/>
                    <a:pt x="1" y="830"/>
                    <a:pt x="1" y="1853"/>
                  </a:cubicBezTo>
                  <a:cubicBezTo>
                    <a:pt x="1" y="2876"/>
                    <a:pt x="831" y="3705"/>
                    <a:pt x="1853" y="3705"/>
                  </a:cubicBezTo>
                  <a:cubicBezTo>
                    <a:pt x="2877" y="3705"/>
                    <a:pt x="3707" y="2876"/>
                    <a:pt x="3707" y="1853"/>
                  </a:cubicBezTo>
                  <a:cubicBezTo>
                    <a:pt x="3707" y="830"/>
                    <a:pt x="2877" y="0"/>
                    <a:pt x="18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7"/>
            <p:cNvSpPr/>
            <p:nvPr/>
          </p:nvSpPr>
          <p:spPr>
            <a:xfrm>
              <a:off x="4662825" y="744075"/>
              <a:ext cx="116575" cy="116575"/>
            </a:xfrm>
            <a:custGeom>
              <a:avLst/>
              <a:gdLst/>
              <a:ahLst/>
              <a:cxnLst/>
              <a:rect l="l" t="t" r="r" b="b"/>
              <a:pathLst>
                <a:path w="4663" h="4663" extrusionOk="0">
                  <a:moveTo>
                    <a:pt x="2316" y="0"/>
                  </a:moveTo>
                  <a:cubicBezTo>
                    <a:pt x="1040" y="0"/>
                    <a:pt x="0" y="1040"/>
                    <a:pt x="0" y="2316"/>
                  </a:cubicBezTo>
                  <a:lnTo>
                    <a:pt x="0" y="4663"/>
                  </a:lnTo>
                  <a:lnTo>
                    <a:pt x="4662" y="4663"/>
                  </a:lnTo>
                  <a:lnTo>
                    <a:pt x="4662" y="2316"/>
                  </a:lnTo>
                  <a:cubicBezTo>
                    <a:pt x="4662" y="1040"/>
                    <a:pt x="3593" y="0"/>
                    <a:pt x="23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7"/>
            <p:cNvSpPr/>
            <p:nvPr/>
          </p:nvSpPr>
          <p:spPr>
            <a:xfrm>
              <a:off x="4407350" y="744075"/>
              <a:ext cx="116575" cy="116575"/>
            </a:xfrm>
            <a:custGeom>
              <a:avLst/>
              <a:gdLst/>
              <a:ahLst/>
              <a:cxnLst/>
              <a:rect l="l" t="t" r="r" b="b"/>
              <a:pathLst>
                <a:path w="4663" h="4663" extrusionOk="0">
                  <a:moveTo>
                    <a:pt x="2347" y="0"/>
                  </a:moveTo>
                  <a:cubicBezTo>
                    <a:pt x="1070" y="0"/>
                    <a:pt x="0" y="1040"/>
                    <a:pt x="0" y="2316"/>
                  </a:cubicBezTo>
                  <a:cubicBezTo>
                    <a:pt x="0" y="3593"/>
                    <a:pt x="1070" y="4663"/>
                    <a:pt x="2347" y="4663"/>
                  </a:cubicBezTo>
                  <a:cubicBezTo>
                    <a:pt x="3623" y="4663"/>
                    <a:pt x="4662" y="3593"/>
                    <a:pt x="4662" y="2316"/>
                  </a:cubicBezTo>
                  <a:cubicBezTo>
                    <a:pt x="4662" y="1040"/>
                    <a:pt x="3623" y="0"/>
                    <a:pt x="234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7"/>
            <p:cNvSpPr/>
            <p:nvPr/>
          </p:nvSpPr>
          <p:spPr>
            <a:xfrm>
              <a:off x="4524325" y="650675"/>
              <a:ext cx="138100" cy="127275"/>
            </a:xfrm>
            <a:custGeom>
              <a:avLst/>
              <a:gdLst/>
              <a:ahLst/>
              <a:cxnLst/>
              <a:rect l="l" t="t" r="r" b="b"/>
              <a:pathLst>
                <a:path w="5524" h="5091" extrusionOk="0">
                  <a:moveTo>
                    <a:pt x="1613" y="1"/>
                  </a:moveTo>
                  <a:cubicBezTo>
                    <a:pt x="709" y="1"/>
                    <a:pt x="0" y="752"/>
                    <a:pt x="0" y="1711"/>
                  </a:cubicBezTo>
                  <a:cubicBezTo>
                    <a:pt x="0" y="2718"/>
                    <a:pt x="783" y="3409"/>
                    <a:pt x="1867" y="4323"/>
                  </a:cubicBezTo>
                  <a:cubicBezTo>
                    <a:pt x="2052" y="4480"/>
                    <a:pt x="2761" y="5090"/>
                    <a:pt x="2761" y="5090"/>
                  </a:cubicBezTo>
                  <a:cubicBezTo>
                    <a:pt x="2761" y="5090"/>
                    <a:pt x="3471" y="4480"/>
                    <a:pt x="3657" y="4324"/>
                  </a:cubicBezTo>
                  <a:cubicBezTo>
                    <a:pt x="4568" y="3555"/>
                    <a:pt x="5523" y="2792"/>
                    <a:pt x="5523" y="1711"/>
                  </a:cubicBezTo>
                  <a:cubicBezTo>
                    <a:pt x="5523" y="752"/>
                    <a:pt x="4814" y="1"/>
                    <a:pt x="3911" y="1"/>
                  </a:cubicBezTo>
                  <a:cubicBezTo>
                    <a:pt x="3401" y="1"/>
                    <a:pt x="3025" y="234"/>
                    <a:pt x="2761" y="526"/>
                  </a:cubicBezTo>
                  <a:cubicBezTo>
                    <a:pt x="2499" y="234"/>
                    <a:pt x="2122" y="1"/>
                    <a:pt x="16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7"/>
            <p:cNvSpPr/>
            <p:nvPr/>
          </p:nvSpPr>
          <p:spPr>
            <a:xfrm>
              <a:off x="4651225" y="964825"/>
              <a:ext cx="139750" cy="81075"/>
            </a:xfrm>
            <a:custGeom>
              <a:avLst/>
              <a:gdLst/>
              <a:ahLst/>
              <a:cxnLst/>
              <a:rect l="l" t="t" r="r" b="b"/>
              <a:pathLst>
                <a:path w="5590" h="3243" extrusionOk="0">
                  <a:moveTo>
                    <a:pt x="3706" y="1"/>
                  </a:moveTo>
                  <a:lnTo>
                    <a:pt x="3706" y="1391"/>
                  </a:lnTo>
                  <a:lnTo>
                    <a:pt x="1391" y="1391"/>
                  </a:lnTo>
                  <a:cubicBezTo>
                    <a:pt x="625" y="1391"/>
                    <a:pt x="1" y="2014"/>
                    <a:pt x="1" y="2779"/>
                  </a:cubicBezTo>
                  <a:lnTo>
                    <a:pt x="1" y="3243"/>
                  </a:lnTo>
                  <a:lnTo>
                    <a:pt x="4200" y="3243"/>
                  </a:lnTo>
                  <a:cubicBezTo>
                    <a:pt x="4968" y="3243"/>
                    <a:pt x="5590" y="2621"/>
                    <a:pt x="5590" y="1854"/>
                  </a:cubicBezTo>
                  <a:lnTo>
                    <a:pt x="559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7"/>
            <p:cNvSpPr/>
            <p:nvPr/>
          </p:nvSpPr>
          <p:spPr>
            <a:xfrm>
              <a:off x="4395750" y="964825"/>
              <a:ext cx="139725" cy="81075"/>
            </a:xfrm>
            <a:custGeom>
              <a:avLst/>
              <a:gdLst/>
              <a:ahLst/>
              <a:cxnLst/>
              <a:rect l="l" t="t" r="r" b="b"/>
              <a:pathLst>
                <a:path w="5589" h="3243" extrusionOk="0">
                  <a:moveTo>
                    <a:pt x="1" y="1"/>
                  </a:moveTo>
                  <a:lnTo>
                    <a:pt x="1" y="1854"/>
                  </a:lnTo>
                  <a:cubicBezTo>
                    <a:pt x="1" y="2621"/>
                    <a:pt x="654" y="3243"/>
                    <a:pt x="1421" y="3243"/>
                  </a:cubicBezTo>
                  <a:lnTo>
                    <a:pt x="5589" y="3243"/>
                  </a:lnTo>
                  <a:lnTo>
                    <a:pt x="5589" y="2779"/>
                  </a:lnTo>
                  <a:cubicBezTo>
                    <a:pt x="5589" y="2014"/>
                    <a:pt x="4966" y="1391"/>
                    <a:pt x="4200" y="1391"/>
                  </a:cubicBezTo>
                  <a:lnTo>
                    <a:pt x="1884" y="1391"/>
                  </a:lnTo>
                  <a:lnTo>
                    <a:pt x="188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7"/>
            <p:cNvSpPr/>
            <p:nvPr/>
          </p:nvSpPr>
          <p:spPr>
            <a:xfrm>
              <a:off x="4655175" y="860625"/>
              <a:ext cx="135800" cy="115800"/>
            </a:xfrm>
            <a:custGeom>
              <a:avLst/>
              <a:gdLst/>
              <a:ahLst/>
              <a:cxnLst/>
              <a:rect l="l" t="t" r="r" b="b"/>
              <a:pathLst>
                <a:path w="5432" h="4632" extrusionOk="0">
                  <a:moveTo>
                    <a:pt x="2622" y="1"/>
                  </a:moveTo>
                  <a:cubicBezTo>
                    <a:pt x="1399" y="1"/>
                    <a:pt x="372" y="796"/>
                    <a:pt x="1" y="1894"/>
                  </a:cubicBezTo>
                  <a:cubicBezTo>
                    <a:pt x="752" y="2572"/>
                    <a:pt x="1233" y="3543"/>
                    <a:pt x="1233" y="4632"/>
                  </a:cubicBezTo>
                  <a:lnTo>
                    <a:pt x="2622" y="4632"/>
                  </a:lnTo>
                  <a:lnTo>
                    <a:pt x="2622" y="3243"/>
                  </a:lnTo>
                  <a:lnTo>
                    <a:pt x="5432" y="3243"/>
                  </a:lnTo>
                  <a:lnTo>
                    <a:pt x="5432" y="2780"/>
                  </a:lnTo>
                  <a:cubicBezTo>
                    <a:pt x="5432" y="1245"/>
                    <a:pt x="4157" y="1"/>
                    <a:pt x="26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7"/>
            <p:cNvSpPr/>
            <p:nvPr/>
          </p:nvSpPr>
          <p:spPr>
            <a:xfrm>
              <a:off x="4395750" y="860625"/>
              <a:ext cx="135800" cy="115800"/>
            </a:xfrm>
            <a:custGeom>
              <a:avLst/>
              <a:gdLst/>
              <a:ahLst/>
              <a:cxnLst/>
              <a:rect l="l" t="t" r="r" b="b"/>
              <a:pathLst>
                <a:path w="5432" h="4632" extrusionOk="0">
                  <a:moveTo>
                    <a:pt x="2811" y="1"/>
                  </a:moveTo>
                  <a:cubicBezTo>
                    <a:pt x="1276" y="1"/>
                    <a:pt x="1" y="1245"/>
                    <a:pt x="1" y="2780"/>
                  </a:cubicBezTo>
                  <a:lnTo>
                    <a:pt x="1" y="3243"/>
                  </a:lnTo>
                  <a:lnTo>
                    <a:pt x="2811" y="3243"/>
                  </a:lnTo>
                  <a:lnTo>
                    <a:pt x="2811" y="4632"/>
                  </a:lnTo>
                  <a:lnTo>
                    <a:pt x="4200" y="4632"/>
                  </a:lnTo>
                  <a:cubicBezTo>
                    <a:pt x="4200" y="3543"/>
                    <a:pt x="4681" y="2572"/>
                    <a:pt x="5432" y="1894"/>
                  </a:cubicBezTo>
                  <a:cubicBezTo>
                    <a:pt x="5060" y="796"/>
                    <a:pt x="4033" y="1"/>
                    <a:pt x="28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7"/>
            <p:cNvSpPr/>
            <p:nvPr/>
          </p:nvSpPr>
          <p:spPr>
            <a:xfrm>
              <a:off x="4523900" y="906925"/>
              <a:ext cx="138950" cy="138975"/>
            </a:xfrm>
            <a:custGeom>
              <a:avLst/>
              <a:gdLst/>
              <a:ahLst/>
              <a:cxnLst/>
              <a:rect l="l" t="t" r="r" b="b"/>
              <a:pathLst>
                <a:path w="5558" h="5559" extrusionOk="0">
                  <a:moveTo>
                    <a:pt x="2778" y="1"/>
                  </a:moveTo>
                  <a:cubicBezTo>
                    <a:pt x="1244" y="1"/>
                    <a:pt x="0" y="1245"/>
                    <a:pt x="0" y="2780"/>
                  </a:cubicBezTo>
                  <a:lnTo>
                    <a:pt x="0" y="2977"/>
                  </a:lnTo>
                  <a:cubicBezTo>
                    <a:pt x="816" y="3335"/>
                    <a:pt x="1389" y="4149"/>
                    <a:pt x="1389" y="5095"/>
                  </a:cubicBezTo>
                  <a:lnTo>
                    <a:pt x="1389" y="5559"/>
                  </a:lnTo>
                  <a:lnTo>
                    <a:pt x="4168" y="5559"/>
                  </a:lnTo>
                  <a:lnTo>
                    <a:pt x="4168" y="5095"/>
                  </a:lnTo>
                  <a:cubicBezTo>
                    <a:pt x="4168" y="4149"/>
                    <a:pt x="4741" y="3335"/>
                    <a:pt x="5557" y="2977"/>
                  </a:cubicBezTo>
                  <a:lnTo>
                    <a:pt x="5557" y="2780"/>
                  </a:lnTo>
                  <a:cubicBezTo>
                    <a:pt x="5557" y="1245"/>
                    <a:pt x="4313" y="1"/>
                    <a:pt x="27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7" name="Google Shape;237;p17"/>
          <p:cNvGrpSpPr/>
          <p:nvPr/>
        </p:nvGrpSpPr>
        <p:grpSpPr>
          <a:xfrm>
            <a:off x="4498829" y="3068984"/>
            <a:ext cx="149545" cy="237056"/>
            <a:chOff x="4007125" y="650675"/>
            <a:chExt cx="249325" cy="395225"/>
          </a:xfrm>
        </p:grpSpPr>
        <p:sp>
          <p:nvSpPr>
            <p:cNvPr id="238" name="Google Shape;238;p17"/>
            <p:cNvSpPr/>
            <p:nvPr/>
          </p:nvSpPr>
          <p:spPr>
            <a:xfrm>
              <a:off x="4119975" y="943750"/>
              <a:ext cx="23600" cy="22450"/>
            </a:xfrm>
            <a:custGeom>
              <a:avLst/>
              <a:gdLst/>
              <a:ahLst/>
              <a:cxnLst/>
              <a:rect l="l" t="t" r="r" b="b"/>
              <a:pathLst>
                <a:path w="944" h="898" extrusionOk="0">
                  <a:moveTo>
                    <a:pt x="472" y="1"/>
                  </a:moveTo>
                  <a:lnTo>
                    <a:pt x="326" y="296"/>
                  </a:lnTo>
                  <a:lnTo>
                    <a:pt x="1" y="343"/>
                  </a:lnTo>
                  <a:lnTo>
                    <a:pt x="237" y="573"/>
                  </a:lnTo>
                  <a:lnTo>
                    <a:pt x="182" y="897"/>
                  </a:lnTo>
                  <a:lnTo>
                    <a:pt x="472" y="745"/>
                  </a:lnTo>
                  <a:lnTo>
                    <a:pt x="764" y="897"/>
                  </a:lnTo>
                  <a:lnTo>
                    <a:pt x="708" y="573"/>
                  </a:lnTo>
                  <a:lnTo>
                    <a:pt x="944" y="343"/>
                  </a:lnTo>
                  <a:lnTo>
                    <a:pt x="618" y="296"/>
                  </a:lnTo>
                  <a:lnTo>
                    <a:pt x="47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7"/>
            <p:cNvSpPr/>
            <p:nvPr/>
          </p:nvSpPr>
          <p:spPr>
            <a:xfrm>
              <a:off x="4039150" y="859850"/>
              <a:ext cx="185275" cy="186050"/>
            </a:xfrm>
            <a:custGeom>
              <a:avLst/>
              <a:gdLst/>
              <a:ahLst/>
              <a:cxnLst/>
              <a:rect l="l" t="t" r="r" b="b"/>
              <a:pathLst>
                <a:path w="7411" h="7442" extrusionOk="0">
                  <a:moveTo>
                    <a:pt x="3705" y="1264"/>
                  </a:moveTo>
                  <a:lnTo>
                    <a:pt x="4466" y="2806"/>
                  </a:lnTo>
                  <a:lnTo>
                    <a:pt x="6168" y="3052"/>
                  </a:lnTo>
                  <a:lnTo>
                    <a:pt x="4936" y="4252"/>
                  </a:lnTo>
                  <a:lnTo>
                    <a:pt x="5227" y="5946"/>
                  </a:lnTo>
                  <a:lnTo>
                    <a:pt x="3705" y="5147"/>
                  </a:lnTo>
                  <a:lnTo>
                    <a:pt x="2184" y="5946"/>
                  </a:lnTo>
                  <a:lnTo>
                    <a:pt x="2475" y="4252"/>
                  </a:lnTo>
                  <a:lnTo>
                    <a:pt x="1244" y="3052"/>
                  </a:lnTo>
                  <a:lnTo>
                    <a:pt x="2944" y="2806"/>
                  </a:lnTo>
                  <a:lnTo>
                    <a:pt x="3705" y="1264"/>
                  </a:lnTo>
                  <a:close/>
                  <a:moveTo>
                    <a:pt x="3705" y="1"/>
                  </a:moveTo>
                  <a:cubicBezTo>
                    <a:pt x="1659" y="1"/>
                    <a:pt x="1" y="1659"/>
                    <a:pt x="1" y="3706"/>
                  </a:cubicBezTo>
                  <a:cubicBezTo>
                    <a:pt x="1" y="5752"/>
                    <a:pt x="1659" y="7442"/>
                    <a:pt x="3705" y="7442"/>
                  </a:cubicBezTo>
                  <a:cubicBezTo>
                    <a:pt x="5751" y="7442"/>
                    <a:pt x="7411" y="5752"/>
                    <a:pt x="7411" y="3706"/>
                  </a:cubicBezTo>
                  <a:cubicBezTo>
                    <a:pt x="7411" y="1659"/>
                    <a:pt x="5751" y="1"/>
                    <a:pt x="370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7"/>
            <p:cNvSpPr/>
            <p:nvPr/>
          </p:nvSpPr>
          <p:spPr>
            <a:xfrm>
              <a:off x="4119350" y="813550"/>
              <a:ext cx="24850" cy="24350"/>
            </a:xfrm>
            <a:custGeom>
              <a:avLst/>
              <a:gdLst/>
              <a:ahLst/>
              <a:cxnLst/>
              <a:rect l="l" t="t" r="r" b="b"/>
              <a:pathLst>
                <a:path w="994" h="974" extrusionOk="0">
                  <a:moveTo>
                    <a:pt x="1" y="0"/>
                  </a:moveTo>
                  <a:cubicBezTo>
                    <a:pt x="22" y="192"/>
                    <a:pt x="34" y="385"/>
                    <a:pt x="34" y="578"/>
                  </a:cubicBezTo>
                  <a:lnTo>
                    <a:pt x="34" y="974"/>
                  </a:lnTo>
                  <a:cubicBezTo>
                    <a:pt x="189" y="958"/>
                    <a:pt x="338" y="927"/>
                    <a:pt x="497" y="927"/>
                  </a:cubicBezTo>
                  <a:cubicBezTo>
                    <a:pt x="656" y="927"/>
                    <a:pt x="806" y="958"/>
                    <a:pt x="961" y="974"/>
                  </a:cubicBezTo>
                  <a:lnTo>
                    <a:pt x="961" y="578"/>
                  </a:lnTo>
                  <a:cubicBezTo>
                    <a:pt x="961" y="385"/>
                    <a:pt x="974" y="192"/>
                    <a:pt x="9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7"/>
            <p:cNvSpPr/>
            <p:nvPr/>
          </p:nvSpPr>
          <p:spPr>
            <a:xfrm>
              <a:off x="4007125" y="719325"/>
              <a:ext cx="89950" cy="123950"/>
            </a:xfrm>
            <a:custGeom>
              <a:avLst/>
              <a:gdLst/>
              <a:ahLst/>
              <a:cxnLst/>
              <a:rect l="l" t="t" r="r" b="b"/>
              <a:pathLst>
                <a:path w="3598" h="4958" extrusionOk="0">
                  <a:moveTo>
                    <a:pt x="0" y="1"/>
                  </a:moveTo>
                  <a:lnTo>
                    <a:pt x="915" y="2747"/>
                  </a:lnTo>
                  <a:cubicBezTo>
                    <a:pt x="1214" y="2911"/>
                    <a:pt x="3045" y="3077"/>
                    <a:pt x="3514" y="4958"/>
                  </a:cubicBezTo>
                  <a:cubicBezTo>
                    <a:pt x="3541" y="4949"/>
                    <a:pt x="3569" y="4941"/>
                    <a:pt x="3597" y="4933"/>
                  </a:cubicBezTo>
                  <a:lnTo>
                    <a:pt x="3597" y="4347"/>
                  </a:lnTo>
                  <a:cubicBezTo>
                    <a:pt x="3597" y="3661"/>
                    <a:pt x="3443" y="3002"/>
                    <a:pt x="3141" y="2389"/>
                  </a:cubicBezTo>
                  <a:cubicBezTo>
                    <a:pt x="2546" y="1181"/>
                    <a:pt x="1416" y="272"/>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7"/>
            <p:cNvSpPr/>
            <p:nvPr/>
          </p:nvSpPr>
          <p:spPr>
            <a:xfrm>
              <a:off x="4166525" y="719325"/>
              <a:ext cx="89925" cy="123950"/>
            </a:xfrm>
            <a:custGeom>
              <a:avLst/>
              <a:gdLst/>
              <a:ahLst/>
              <a:cxnLst/>
              <a:rect l="l" t="t" r="r" b="b"/>
              <a:pathLst>
                <a:path w="3597" h="4958" extrusionOk="0">
                  <a:moveTo>
                    <a:pt x="3597" y="1"/>
                  </a:moveTo>
                  <a:lnTo>
                    <a:pt x="3597" y="1"/>
                  </a:lnTo>
                  <a:cubicBezTo>
                    <a:pt x="2173" y="272"/>
                    <a:pt x="1045" y="1193"/>
                    <a:pt x="457" y="2389"/>
                  </a:cubicBezTo>
                  <a:cubicBezTo>
                    <a:pt x="153" y="3003"/>
                    <a:pt x="0" y="3661"/>
                    <a:pt x="0" y="4347"/>
                  </a:cubicBezTo>
                  <a:lnTo>
                    <a:pt x="0" y="4933"/>
                  </a:lnTo>
                  <a:cubicBezTo>
                    <a:pt x="27" y="4941"/>
                    <a:pt x="55" y="4949"/>
                    <a:pt x="82" y="4958"/>
                  </a:cubicBezTo>
                  <a:cubicBezTo>
                    <a:pt x="308" y="4055"/>
                    <a:pt x="982" y="3313"/>
                    <a:pt x="1879" y="3013"/>
                  </a:cubicBezTo>
                  <a:lnTo>
                    <a:pt x="2682" y="2747"/>
                  </a:lnTo>
                  <a:lnTo>
                    <a:pt x="359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7"/>
            <p:cNvSpPr/>
            <p:nvPr/>
          </p:nvSpPr>
          <p:spPr>
            <a:xfrm>
              <a:off x="4082125" y="720925"/>
              <a:ext cx="99350" cy="69500"/>
            </a:xfrm>
            <a:custGeom>
              <a:avLst/>
              <a:gdLst/>
              <a:ahLst/>
              <a:cxnLst/>
              <a:rect l="l" t="t" r="r" b="b"/>
              <a:pathLst>
                <a:path w="3974" h="2780" extrusionOk="0">
                  <a:moveTo>
                    <a:pt x="1986" y="1"/>
                  </a:moveTo>
                  <a:cubicBezTo>
                    <a:pt x="1260" y="1"/>
                    <a:pt x="561" y="256"/>
                    <a:pt x="0" y="548"/>
                  </a:cubicBezTo>
                  <a:cubicBezTo>
                    <a:pt x="392" y="950"/>
                    <a:pt x="724" y="1414"/>
                    <a:pt x="972" y="1915"/>
                  </a:cubicBezTo>
                  <a:cubicBezTo>
                    <a:pt x="1108" y="2192"/>
                    <a:pt x="1211" y="2483"/>
                    <a:pt x="1298" y="2780"/>
                  </a:cubicBezTo>
                  <a:lnTo>
                    <a:pt x="2674" y="2780"/>
                  </a:lnTo>
                  <a:cubicBezTo>
                    <a:pt x="2761" y="2483"/>
                    <a:pt x="2865" y="2192"/>
                    <a:pt x="3002" y="1915"/>
                  </a:cubicBezTo>
                  <a:cubicBezTo>
                    <a:pt x="3248" y="1414"/>
                    <a:pt x="3581" y="950"/>
                    <a:pt x="3973" y="548"/>
                  </a:cubicBezTo>
                  <a:cubicBezTo>
                    <a:pt x="3411" y="256"/>
                    <a:pt x="2712" y="1"/>
                    <a:pt x="198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7"/>
            <p:cNvSpPr/>
            <p:nvPr/>
          </p:nvSpPr>
          <p:spPr>
            <a:xfrm>
              <a:off x="4012700" y="650675"/>
              <a:ext cx="237950" cy="68150"/>
            </a:xfrm>
            <a:custGeom>
              <a:avLst/>
              <a:gdLst/>
              <a:ahLst/>
              <a:cxnLst/>
              <a:rect l="l" t="t" r="r" b="b"/>
              <a:pathLst>
                <a:path w="9518" h="2726" extrusionOk="0">
                  <a:moveTo>
                    <a:pt x="4763" y="1"/>
                  </a:moveTo>
                  <a:cubicBezTo>
                    <a:pt x="2454" y="1"/>
                    <a:pt x="561" y="1405"/>
                    <a:pt x="0" y="1856"/>
                  </a:cubicBezTo>
                  <a:cubicBezTo>
                    <a:pt x="723" y="2003"/>
                    <a:pt x="1407" y="2294"/>
                    <a:pt x="2020" y="2726"/>
                  </a:cubicBezTo>
                  <a:cubicBezTo>
                    <a:pt x="2727" y="2312"/>
                    <a:pt x="3698" y="1884"/>
                    <a:pt x="4763" y="1884"/>
                  </a:cubicBezTo>
                  <a:cubicBezTo>
                    <a:pt x="5827" y="1884"/>
                    <a:pt x="6795" y="2310"/>
                    <a:pt x="7501" y="2722"/>
                  </a:cubicBezTo>
                  <a:cubicBezTo>
                    <a:pt x="8113" y="2290"/>
                    <a:pt x="8795" y="1998"/>
                    <a:pt x="9517" y="1849"/>
                  </a:cubicBezTo>
                  <a:cubicBezTo>
                    <a:pt x="8948" y="1392"/>
                    <a:pt x="7064" y="1"/>
                    <a:pt x="47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5" name="Google Shape;245;p17"/>
          <p:cNvGrpSpPr/>
          <p:nvPr/>
        </p:nvGrpSpPr>
        <p:grpSpPr>
          <a:xfrm>
            <a:off x="5102402" y="2449384"/>
            <a:ext cx="208341" cy="237056"/>
            <a:chOff x="3445600" y="650675"/>
            <a:chExt cx="347350" cy="395225"/>
          </a:xfrm>
        </p:grpSpPr>
        <p:sp>
          <p:nvSpPr>
            <p:cNvPr id="246" name="Google Shape;246;p17"/>
            <p:cNvSpPr/>
            <p:nvPr/>
          </p:nvSpPr>
          <p:spPr>
            <a:xfrm>
              <a:off x="3526625" y="650675"/>
              <a:ext cx="92675" cy="47125"/>
            </a:xfrm>
            <a:custGeom>
              <a:avLst/>
              <a:gdLst/>
              <a:ahLst/>
              <a:cxnLst/>
              <a:rect l="l" t="t" r="r" b="b"/>
              <a:pathLst>
                <a:path w="3707" h="1885" extrusionOk="0">
                  <a:moveTo>
                    <a:pt x="1" y="1"/>
                  </a:moveTo>
                  <a:lnTo>
                    <a:pt x="1" y="1884"/>
                  </a:lnTo>
                  <a:lnTo>
                    <a:pt x="3706" y="1884"/>
                  </a:lnTo>
                  <a:lnTo>
                    <a:pt x="370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7"/>
            <p:cNvSpPr/>
            <p:nvPr/>
          </p:nvSpPr>
          <p:spPr>
            <a:xfrm>
              <a:off x="3607675" y="859850"/>
              <a:ext cx="185275" cy="186050"/>
            </a:xfrm>
            <a:custGeom>
              <a:avLst/>
              <a:gdLst/>
              <a:ahLst/>
              <a:cxnLst/>
              <a:rect l="l" t="t" r="r" b="b"/>
              <a:pathLst>
                <a:path w="7411" h="7442" extrusionOk="0">
                  <a:moveTo>
                    <a:pt x="1" y="1"/>
                  </a:moveTo>
                  <a:lnTo>
                    <a:pt x="1" y="927"/>
                  </a:lnTo>
                  <a:lnTo>
                    <a:pt x="1022" y="927"/>
                  </a:lnTo>
                  <a:cubicBezTo>
                    <a:pt x="1222" y="1764"/>
                    <a:pt x="1737" y="2565"/>
                    <a:pt x="2526" y="3238"/>
                  </a:cubicBezTo>
                  <a:cubicBezTo>
                    <a:pt x="2692" y="3380"/>
                    <a:pt x="2780" y="3542"/>
                    <a:pt x="2780" y="3706"/>
                  </a:cubicBezTo>
                  <a:cubicBezTo>
                    <a:pt x="2780" y="3871"/>
                    <a:pt x="2692" y="4033"/>
                    <a:pt x="2526" y="4174"/>
                  </a:cubicBezTo>
                  <a:cubicBezTo>
                    <a:pt x="1737" y="4847"/>
                    <a:pt x="1222" y="5678"/>
                    <a:pt x="1022" y="6515"/>
                  </a:cubicBezTo>
                  <a:lnTo>
                    <a:pt x="1" y="6515"/>
                  </a:lnTo>
                  <a:lnTo>
                    <a:pt x="1" y="7442"/>
                  </a:lnTo>
                  <a:lnTo>
                    <a:pt x="7411" y="7442"/>
                  </a:lnTo>
                  <a:lnTo>
                    <a:pt x="7411" y="6515"/>
                  </a:lnTo>
                  <a:lnTo>
                    <a:pt x="6388" y="6515"/>
                  </a:lnTo>
                  <a:cubicBezTo>
                    <a:pt x="6189" y="5678"/>
                    <a:pt x="5674" y="4848"/>
                    <a:pt x="4885" y="4174"/>
                  </a:cubicBezTo>
                  <a:cubicBezTo>
                    <a:pt x="4720" y="4033"/>
                    <a:pt x="4632" y="3871"/>
                    <a:pt x="4632" y="3706"/>
                  </a:cubicBezTo>
                  <a:cubicBezTo>
                    <a:pt x="4632" y="3542"/>
                    <a:pt x="4719" y="3380"/>
                    <a:pt x="4885" y="3238"/>
                  </a:cubicBezTo>
                  <a:cubicBezTo>
                    <a:pt x="5674" y="2565"/>
                    <a:pt x="6189" y="1764"/>
                    <a:pt x="6388" y="927"/>
                  </a:cubicBezTo>
                  <a:lnTo>
                    <a:pt x="7411" y="927"/>
                  </a:lnTo>
                  <a:lnTo>
                    <a:pt x="741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7"/>
            <p:cNvSpPr/>
            <p:nvPr/>
          </p:nvSpPr>
          <p:spPr>
            <a:xfrm>
              <a:off x="3445600" y="673850"/>
              <a:ext cx="254725" cy="325750"/>
            </a:xfrm>
            <a:custGeom>
              <a:avLst/>
              <a:gdLst/>
              <a:ahLst/>
              <a:cxnLst/>
              <a:rect l="l" t="t" r="r" b="b"/>
              <a:pathLst>
                <a:path w="10189" h="13030" extrusionOk="0">
                  <a:moveTo>
                    <a:pt x="8336" y="2809"/>
                  </a:moveTo>
                  <a:lnTo>
                    <a:pt x="8336" y="3736"/>
                  </a:lnTo>
                  <a:lnTo>
                    <a:pt x="1853" y="3736"/>
                  </a:lnTo>
                  <a:lnTo>
                    <a:pt x="1853" y="2809"/>
                  </a:lnTo>
                  <a:close/>
                  <a:moveTo>
                    <a:pt x="8336" y="4663"/>
                  </a:moveTo>
                  <a:lnTo>
                    <a:pt x="8336" y="5588"/>
                  </a:lnTo>
                  <a:lnTo>
                    <a:pt x="1853" y="5588"/>
                  </a:lnTo>
                  <a:lnTo>
                    <a:pt x="1853" y="4663"/>
                  </a:lnTo>
                  <a:close/>
                  <a:moveTo>
                    <a:pt x="4632" y="6515"/>
                  </a:moveTo>
                  <a:lnTo>
                    <a:pt x="4632" y="7441"/>
                  </a:lnTo>
                  <a:lnTo>
                    <a:pt x="1853" y="7441"/>
                  </a:lnTo>
                  <a:lnTo>
                    <a:pt x="1853" y="6515"/>
                  </a:lnTo>
                  <a:close/>
                  <a:moveTo>
                    <a:pt x="4632" y="8367"/>
                  </a:moveTo>
                  <a:lnTo>
                    <a:pt x="4632" y="9293"/>
                  </a:lnTo>
                  <a:lnTo>
                    <a:pt x="1853" y="9293"/>
                  </a:lnTo>
                  <a:lnTo>
                    <a:pt x="1853" y="8367"/>
                  </a:lnTo>
                  <a:close/>
                  <a:moveTo>
                    <a:pt x="4632" y="10220"/>
                  </a:moveTo>
                  <a:lnTo>
                    <a:pt x="4632" y="11146"/>
                  </a:lnTo>
                  <a:lnTo>
                    <a:pt x="1853" y="11146"/>
                  </a:lnTo>
                  <a:lnTo>
                    <a:pt x="1853" y="10220"/>
                  </a:lnTo>
                  <a:close/>
                  <a:moveTo>
                    <a:pt x="0" y="1"/>
                  </a:moveTo>
                  <a:lnTo>
                    <a:pt x="0" y="13030"/>
                  </a:lnTo>
                  <a:lnTo>
                    <a:pt x="6837" y="13030"/>
                  </a:lnTo>
                  <a:cubicBezTo>
                    <a:pt x="7118" y="12360"/>
                    <a:pt x="7561" y="11700"/>
                    <a:pt x="8144" y="11146"/>
                  </a:cubicBezTo>
                  <a:cubicBezTo>
                    <a:pt x="7560" y="10589"/>
                    <a:pt x="7118" y="9962"/>
                    <a:pt x="6837" y="9293"/>
                  </a:cubicBezTo>
                  <a:lnTo>
                    <a:pt x="5557" y="9293"/>
                  </a:lnTo>
                  <a:lnTo>
                    <a:pt x="5557" y="6515"/>
                  </a:lnTo>
                  <a:lnTo>
                    <a:pt x="10188" y="6515"/>
                  </a:lnTo>
                  <a:lnTo>
                    <a:pt x="10188" y="1"/>
                  </a:lnTo>
                  <a:lnTo>
                    <a:pt x="7873" y="1"/>
                  </a:lnTo>
                  <a:lnTo>
                    <a:pt x="7873" y="1884"/>
                  </a:lnTo>
                  <a:lnTo>
                    <a:pt x="2316" y="1884"/>
                  </a:lnTo>
                  <a:lnTo>
                    <a:pt x="231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9" name="Google Shape;249;p17"/>
          <p:cNvSpPr/>
          <p:nvPr/>
        </p:nvSpPr>
        <p:spPr>
          <a:xfrm>
            <a:off x="3825270" y="3723243"/>
            <a:ext cx="237056" cy="237056"/>
          </a:xfrm>
          <a:custGeom>
            <a:avLst/>
            <a:gdLst/>
            <a:ahLst/>
            <a:cxnLst/>
            <a:rect l="l" t="t" r="r" b="b"/>
            <a:pathLst>
              <a:path w="15809" h="15809" extrusionOk="0">
                <a:moveTo>
                  <a:pt x="10356" y="2020"/>
                </a:moveTo>
                <a:lnTo>
                  <a:pt x="11011" y="2675"/>
                </a:lnTo>
                <a:lnTo>
                  <a:pt x="10412" y="3274"/>
                </a:lnTo>
                <a:lnTo>
                  <a:pt x="11011" y="3872"/>
                </a:lnTo>
                <a:lnTo>
                  <a:pt x="10356" y="4527"/>
                </a:lnTo>
                <a:lnTo>
                  <a:pt x="9757" y="3928"/>
                </a:lnTo>
                <a:lnTo>
                  <a:pt x="9158" y="4527"/>
                </a:lnTo>
                <a:lnTo>
                  <a:pt x="8503" y="3872"/>
                </a:lnTo>
                <a:lnTo>
                  <a:pt x="9102" y="3274"/>
                </a:lnTo>
                <a:lnTo>
                  <a:pt x="8503" y="2675"/>
                </a:lnTo>
                <a:lnTo>
                  <a:pt x="9158" y="2020"/>
                </a:lnTo>
                <a:lnTo>
                  <a:pt x="9757" y="2619"/>
                </a:lnTo>
                <a:lnTo>
                  <a:pt x="10356" y="2020"/>
                </a:lnTo>
                <a:close/>
                <a:moveTo>
                  <a:pt x="12999" y="2811"/>
                </a:moveTo>
                <a:lnTo>
                  <a:pt x="12999" y="6515"/>
                </a:lnTo>
                <a:lnTo>
                  <a:pt x="6515" y="6515"/>
                </a:lnTo>
                <a:lnTo>
                  <a:pt x="6515" y="3736"/>
                </a:lnTo>
                <a:lnTo>
                  <a:pt x="3274" y="3736"/>
                </a:lnTo>
                <a:lnTo>
                  <a:pt x="3274" y="2811"/>
                </a:lnTo>
                <a:lnTo>
                  <a:pt x="7442" y="2811"/>
                </a:lnTo>
                <a:lnTo>
                  <a:pt x="7442" y="5590"/>
                </a:lnTo>
                <a:lnTo>
                  <a:pt x="12073" y="5590"/>
                </a:lnTo>
                <a:lnTo>
                  <a:pt x="12073" y="2811"/>
                </a:lnTo>
                <a:close/>
                <a:moveTo>
                  <a:pt x="4799" y="4799"/>
                </a:moveTo>
                <a:lnTo>
                  <a:pt x="5454" y="5454"/>
                </a:lnTo>
                <a:lnTo>
                  <a:pt x="4855" y="6052"/>
                </a:lnTo>
                <a:lnTo>
                  <a:pt x="5454" y="6651"/>
                </a:lnTo>
                <a:lnTo>
                  <a:pt x="4799" y="7306"/>
                </a:lnTo>
                <a:lnTo>
                  <a:pt x="4200" y="6707"/>
                </a:lnTo>
                <a:lnTo>
                  <a:pt x="3601" y="7306"/>
                </a:lnTo>
                <a:lnTo>
                  <a:pt x="2946" y="6651"/>
                </a:lnTo>
                <a:lnTo>
                  <a:pt x="3544" y="6052"/>
                </a:lnTo>
                <a:lnTo>
                  <a:pt x="2946" y="5454"/>
                </a:lnTo>
                <a:lnTo>
                  <a:pt x="3601" y="4799"/>
                </a:lnTo>
                <a:lnTo>
                  <a:pt x="4200" y="5397"/>
                </a:lnTo>
                <a:lnTo>
                  <a:pt x="4799" y="4799"/>
                </a:lnTo>
                <a:close/>
                <a:moveTo>
                  <a:pt x="8503" y="7578"/>
                </a:moveTo>
                <a:lnTo>
                  <a:pt x="9158" y="8232"/>
                </a:lnTo>
                <a:lnTo>
                  <a:pt x="8559" y="8831"/>
                </a:lnTo>
                <a:lnTo>
                  <a:pt x="9158" y="9430"/>
                </a:lnTo>
                <a:lnTo>
                  <a:pt x="8503" y="10085"/>
                </a:lnTo>
                <a:lnTo>
                  <a:pt x="7905" y="9486"/>
                </a:lnTo>
                <a:lnTo>
                  <a:pt x="7306" y="10085"/>
                </a:lnTo>
                <a:lnTo>
                  <a:pt x="6651" y="9430"/>
                </a:lnTo>
                <a:lnTo>
                  <a:pt x="7250" y="8831"/>
                </a:lnTo>
                <a:lnTo>
                  <a:pt x="6651" y="8232"/>
                </a:lnTo>
                <a:lnTo>
                  <a:pt x="7306" y="7578"/>
                </a:lnTo>
                <a:lnTo>
                  <a:pt x="7905" y="8176"/>
                </a:lnTo>
                <a:lnTo>
                  <a:pt x="8503" y="7578"/>
                </a:lnTo>
                <a:close/>
                <a:moveTo>
                  <a:pt x="12209" y="7578"/>
                </a:moveTo>
                <a:lnTo>
                  <a:pt x="12864" y="8232"/>
                </a:lnTo>
                <a:lnTo>
                  <a:pt x="12265" y="8831"/>
                </a:lnTo>
                <a:lnTo>
                  <a:pt x="12864" y="9430"/>
                </a:lnTo>
                <a:lnTo>
                  <a:pt x="12209" y="10085"/>
                </a:lnTo>
                <a:lnTo>
                  <a:pt x="11610" y="9486"/>
                </a:lnTo>
                <a:lnTo>
                  <a:pt x="11011" y="10085"/>
                </a:lnTo>
                <a:lnTo>
                  <a:pt x="10356" y="9430"/>
                </a:lnTo>
                <a:lnTo>
                  <a:pt x="10955" y="8831"/>
                </a:lnTo>
                <a:lnTo>
                  <a:pt x="10356" y="8232"/>
                </a:lnTo>
                <a:lnTo>
                  <a:pt x="11011" y="7578"/>
                </a:lnTo>
                <a:lnTo>
                  <a:pt x="11610" y="8176"/>
                </a:lnTo>
                <a:lnTo>
                  <a:pt x="12209" y="7578"/>
                </a:lnTo>
                <a:close/>
                <a:moveTo>
                  <a:pt x="12536" y="13957"/>
                </a:moveTo>
                <a:cubicBezTo>
                  <a:pt x="12791" y="13957"/>
                  <a:pt x="12999" y="14164"/>
                  <a:pt x="12999" y="14420"/>
                </a:cubicBezTo>
                <a:cubicBezTo>
                  <a:pt x="12999" y="14674"/>
                  <a:pt x="12791" y="14882"/>
                  <a:pt x="12536" y="14882"/>
                </a:cubicBezTo>
                <a:cubicBezTo>
                  <a:pt x="12281" y="14882"/>
                  <a:pt x="12073" y="14674"/>
                  <a:pt x="12073" y="14420"/>
                </a:cubicBezTo>
                <a:cubicBezTo>
                  <a:pt x="12073" y="14164"/>
                  <a:pt x="12281" y="13957"/>
                  <a:pt x="12536" y="13957"/>
                </a:cubicBezTo>
                <a:close/>
                <a:moveTo>
                  <a:pt x="1" y="1"/>
                </a:moveTo>
                <a:lnTo>
                  <a:pt x="1" y="928"/>
                </a:lnTo>
                <a:lnTo>
                  <a:pt x="927" y="928"/>
                </a:lnTo>
                <a:lnTo>
                  <a:pt x="927" y="12104"/>
                </a:lnTo>
                <a:lnTo>
                  <a:pt x="12073" y="12104"/>
                </a:lnTo>
                <a:lnTo>
                  <a:pt x="12073" y="13116"/>
                </a:lnTo>
                <a:cubicBezTo>
                  <a:pt x="11535" y="13307"/>
                  <a:pt x="11146" y="13817"/>
                  <a:pt x="11146" y="14420"/>
                </a:cubicBezTo>
                <a:cubicBezTo>
                  <a:pt x="11146" y="15186"/>
                  <a:pt x="11769" y="15809"/>
                  <a:pt x="12536" y="15809"/>
                </a:cubicBezTo>
                <a:cubicBezTo>
                  <a:pt x="13302" y="15809"/>
                  <a:pt x="13925" y="15186"/>
                  <a:pt x="13925" y="14420"/>
                </a:cubicBezTo>
                <a:cubicBezTo>
                  <a:pt x="13925" y="13817"/>
                  <a:pt x="13537" y="13307"/>
                  <a:pt x="12999" y="13116"/>
                </a:cubicBezTo>
                <a:lnTo>
                  <a:pt x="12999" y="12104"/>
                </a:lnTo>
                <a:lnTo>
                  <a:pt x="14882" y="12104"/>
                </a:lnTo>
                <a:lnTo>
                  <a:pt x="14882" y="928"/>
                </a:lnTo>
                <a:lnTo>
                  <a:pt x="15809" y="928"/>
                </a:lnTo>
                <a:lnTo>
                  <a:pt x="1580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0" name="Google Shape;250;p17"/>
          <p:cNvGrpSpPr/>
          <p:nvPr/>
        </p:nvGrpSpPr>
        <p:grpSpPr>
          <a:xfrm>
            <a:off x="4455070" y="2481460"/>
            <a:ext cx="237056" cy="180570"/>
            <a:chOff x="2489250" y="697775"/>
            <a:chExt cx="395225" cy="301050"/>
          </a:xfrm>
        </p:grpSpPr>
        <p:sp>
          <p:nvSpPr>
            <p:cNvPr id="251" name="Google Shape;251;p17"/>
            <p:cNvSpPr/>
            <p:nvPr/>
          </p:nvSpPr>
          <p:spPr>
            <a:xfrm>
              <a:off x="2630100" y="791550"/>
              <a:ext cx="113500" cy="113500"/>
            </a:xfrm>
            <a:custGeom>
              <a:avLst/>
              <a:gdLst/>
              <a:ahLst/>
              <a:cxnLst/>
              <a:rect l="l" t="t" r="r" b="b"/>
              <a:pathLst>
                <a:path w="4540" h="4540" extrusionOk="0">
                  <a:moveTo>
                    <a:pt x="2733" y="1807"/>
                  </a:moveTo>
                  <a:lnTo>
                    <a:pt x="2733" y="2733"/>
                  </a:lnTo>
                  <a:lnTo>
                    <a:pt x="1807" y="2733"/>
                  </a:lnTo>
                  <a:lnTo>
                    <a:pt x="1807" y="1807"/>
                  </a:lnTo>
                  <a:close/>
                  <a:moveTo>
                    <a:pt x="1807" y="1"/>
                  </a:moveTo>
                  <a:cubicBezTo>
                    <a:pt x="901" y="185"/>
                    <a:pt x="186" y="900"/>
                    <a:pt x="1" y="1807"/>
                  </a:cubicBezTo>
                  <a:lnTo>
                    <a:pt x="881" y="1807"/>
                  </a:lnTo>
                  <a:lnTo>
                    <a:pt x="881" y="2733"/>
                  </a:lnTo>
                  <a:lnTo>
                    <a:pt x="1" y="2733"/>
                  </a:lnTo>
                  <a:cubicBezTo>
                    <a:pt x="186" y="3639"/>
                    <a:pt x="901" y="4354"/>
                    <a:pt x="1807" y="4539"/>
                  </a:cubicBezTo>
                  <a:lnTo>
                    <a:pt x="1807" y="3659"/>
                  </a:lnTo>
                  <a:lnTo>
                    <a:pt x="2733" y="3659"/>
                  </a:lnTo>
                  <a:lnTo>
                    <a:pt x="2733" y="4539"/>
                  </a:lnTo>
                  <a:cubicBezTo>
                    <a:pt x="3640" y="4354"/>
                    <a:pt x="4355" y="3639"/>
                    <a:pt x="4539" y="2733"/>
                  </a:cubicBezTo>
                  <a:lnTo>
                    <a:pt x="3660" y="2733"/>
                  </a:lnTo>
                  <a:lnTo>
                    <a:pt x="3660" y="1807"/>
                  </a:lnTo>
                  <a:lnTo>
                    <a:pt x="4539" y="1807"/>
                  </a:lnTo>
                  <a:cubicBezTo>
                    <a:pt x="4355" y="900"/>
                    <a:pt x="3640" y="185"/>
                    <a:pt x="2733" y="1"/>
                  </a:cubicBezTo>
                  <a:lnTo>
                    <a:pt x="2733" y="880"/>
                  </a:lnTo>
                  <a:lnTo>
                    <a:pt x="1807" y="880"/>
                  </a:lnTo>
                  <a:lnTo>
                    <a:pt x="180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7"/>
            <p:cNvSpPr/>
            <p:nvPr/>
          </p:nvSpPr>
          <p:spPr>
            <a:xfrm>
              <a:off x="2489250" y="720925"/>
              <a:ext cx="395225" cy="254725"/>
            </a:xfrm>
            <a:custGeom>
              <a:avLst/>
              <a:gdLst/>
              <a:ahLst/>
              <a:cxnLst/>
              <a:rect l="l" t="t" r="r" b="b"/>
              <a:pathLst>
                <a:path w="15809" h="10189" extrusionOk="0">
                  <a:moveTo>
                    <a:pt x="8367" y="926"/>
                  </a:moveTo>
                  <a:lnTo>
                    <a:pt x="8367" y="1900"/>
                  </a:lnTo>
                  <a:cubicBezTo>
                    <a:pt x="9782" y="2105"/>
                    <a:pt x="10894" y="3217"/>
                    <a:pt x="11099" y="4632"/>
                  </a:cubicBezTo>
                  <a:lnTo>
                    <a:pt x="12073" y="4632"/>
                  </a:lnTo>
                  <a:lnTo>
                    <a:pt x="12073" y="5558"/>
                  </a:lnTo>
                  <a:lnTo>
                    <a:pt x="11099" y="5558"/>
                  </a:lnTo>
                  <a:cubicBezTo>
                    <a:pt x="10894" y="6973"/>
                    <a:pt x="9782" y="8085"/>
                    <a:pt x="8367" y="8290"/>
                  </a:cubicBezTo>
                  <a:lnTo>
                    <a:pt x="8367" y="9263"/>
                  </a:lnTo>
                  <a:lnTo>
                    <a:pt x="7441" y="9263"/>
                  </a:lnTo>
                  <a:lnTo>
                    <a:pt x="7441" y="8290"/>
                  </a:lnTo>
                  <a:cubicBezTo>
                    <a:pt x="6026" y="8085"/>
                    <a:pt x="4914" y="6973"/>
                    <a:pt x="4709" y="5558"/>
                  </a:cubicBezTo>
                  <a:lnTo>
                    <a:pt x="3736" y="5558"/>
                  </a:lnTo>
                  <a:lnTo>
                    <a:pt x="3736" y="4632"/>
                  </a:lnTo>
                  <a:lnTo>
                    <a:pt x="4709" y="4632"/>
                  </a:lnTo>
                  <a:cubicBezTo>
                    <a:pt x="4914" y="3217"/>
                    <a:pt x="6026" y="2105"/>
                    <a:pt x="7441" y="1900"/>
                  </a:cubicBezTo>
                  <a:lnTo>
                    <a:pt x="7441" y="926"/>
                  </a:lnTo>
                  <a:close/>
                  <a:moveTo>
                    <a:pt x="7905" y="1"/>
                  </a:moveTo>
                  <a:cubicBezTo>
                    <a:pt x="3619" y="1"/>
                    <a:pt x="322" y="4633"/>
                    <a:pt x="185" y="4831"/>
                  </a:cubicBezTo>
                  <a:lnTo>
                    <a:pt x="0" y="5095"/>
                  </a:lnTo>
                  <a:lnTo>
                    <a:pt x="185" y="5359"/>
                  </a:lnTo>
                  <a:cubicBezTo>
                    <a:pt x="322" y="5557"/>
                    <a:pt x="3619" y="10189"/>
                    <a:pt x="7905" y="10189"/>
                  </a:cubicBezTo>
                  <a:cubicBezTo>
                    <a:pt x="12189" y="10189"/>
                    <a:pt x="15487" y="5557"/>
                    <a:pt x="15623" y="5359"/>
                  </a:cubicBezTo>
                  <a:lnTo>
                    <a:pt x="15808" y="5095"/>
                  </a:lnTo>
                  <a:lnTo>
                    <a:pt x="15623" y="4831"/>
                  </a:lnTo>
                  <a:cubicBezTo>
                    <a:pt x="15487" y="4633"/>
                    <a:pt x="12189" y="1"/>
                    <a:pt x="790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7"/>
            <p:cNvSpPr/>
            <p:nvPr/>
          </p:nvSpPr>
          <p:spPr>
            <a:xfrm>
              <a:off x="2489250" y="697775"/>
              <a:ext cx="70275" cy="69500"/>
            </a:xfrm>
            <a:custGeom>
              <a:avLst/>
              <a:gdLst/>
              <a:ahLst/>
              <a:cxnLst/>
              <a:rect l="l" t="t" r="r" b="b"/>
              <a:pathLst>
                <a:path w="2811" h="2780" extrusionOk="0">
                  <a:moveTo>
                    <a:pt x="0" y="0"/>
                  </a:moveTo>
                  <a:lnTo>
                    <a:pt x="0" y="2779"/>
                  </a:lnTo>
                  <a:lnTo>
                    <a:pt x="927" y="2779"/>
                  </a:lnTo>
                  <a:lnTo>
                    <a:pt x="927" y="927"/>
                  </a:lnTo>
                  <a:lnTo>
                    <a:pt x="2810" y="927"/>
                  </a:lnTo>
                  <a:lnTo>
                    <a:pt x="281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7"/>
            <p:cNvSpPr/>
            <p:nvPr/>
          </p:nvSpPr>
          <p:spPr>
            <a:xfrm>
              <a:off x="2814200" y="697775"/>
              <a:ext cx="70275" cy="69500"/>
            </a:xfrm>
            <a:custGeom>
              <a:avLst/>
              <a:gdLst/>
              <a:ahLst/>
              <a:cxnLst/>
              <a:rect l="l" t="t" r="r" b="b"/>
              <a:pathLst>
                <a:path w="2811" h="2780" extrusionOk="0">
                  <a:moveTo>
                    <a:pt x="0" y="0"/>
                  </a:moveTo>
                  <a:lnTo>
                    <a:pt x="0" y="927"/>
                  </a:lnTo>
                  <a:lnTo>
                    <a:pt x="1883" y="927"/>
                  </a:lnTo>
                  <a:lnTo>
                    <a:pt x="1883" y="2779"/>
                  </a:lnTo>
                  <a:lnTo>
                    <a:pt x="2810" y="2779"/>
                  </a:lnTo>
                  <a:lnTo>
                    <a:pt x="281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7"/>
            <p:cNvSpPr/>
            <p:nvPr/>
          </p:nvSpPr>
          <p:spPr>
            <a:xfrm>
              <a:off x="2489250" y="929325"/>
              <a:ext cx="70275" cy="69500"/>
            </a:xfrm>
            <a:custGeom>
              <a:avLst/>
              <a:gdLst/>
              <a:ahLst/>
              <a:cxnLst/>
              <a:rect l="l" t="t" r="r" b="b"/>
              <a:pathLst>
                <a:path w="2811" h="2780" extrusionOk="0">
                  <a:moveTo>
                    <a:pt x="0" y="1"/>
                  </a:moveTo>
                  <a:lnTo>
                    <a:pt x="0" y="2780"/>
                  </a:lnTo>
                  <a:lnTo>
                    <a:pt x="2810" y="2780"/>
                  </a:lnTo>
                  <a:lnTo>
                    <a:pt x="2810" y="1853"/>
                  </a:lnTo>
                  <a:lnTo>
                    <a:pt x="927" y="1853"/>
                  </a:lnTo>
                  <a:lnTo>
                    <a:pt x="9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7"/>
            <p:cNvSpPr/>
            <p:nvPr/>
          </p:nvSpPr>
          <p:spPr>
            <a:xfrm>
              <a:off x="2814200" y="929325"/>
              <a:ext cx="70275" cy="69500"/>
            </a:xfrm>
            <a:custGeom>
              <a:avLst/>
              <a:gdLst/>
              <a:ahLst/>
              <a:cxnLst/>
              <a:rect l="l" t="t" r="r" b="b"/>
              <a:pathLst>
                <a:path w="2811" h="2780" extrusionOk="0">
                  <a:moveTo>
                    <a:pt x="1883" y="1"/>
                  </a:moveTo>
                  <a:lnTo>
                    <a:pt x="1883" y="1853"/>
                  </a:lnTo>
                  <a:lnTo>
                    <a:pt x="0" y="1853"/>
                  </a:lnTo>
                  <a:lnTo>
                    <a:pt x="0" y="2780"/>
                  </a:lnTo>
                  <a:lnTo>
                    <a:pt x="2810" y="2780"/>
                  </a:lnTo>
                  <a:lnTo>
                    <a:pt x="281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7" name="Google Shape;257;p17"/>
          <p:cNvGrpSpPr/>
          <p:nvPr/>
        </p:nvGrpSpPr>
        <p:grpSpPr>
          <a:xfrm>
            <a:off x="3197171" y="3730657"/>
            <a:ext cx="237056" cy="222226"/>
            <a:chOff x="1972100" y="663050"/>
            <a:chExt cx="395225" cy="370500"/>
          </a:xfrm>
        </p:grpSpPr>
        <p:sp>
          <p:nvSpPr>
            <p:cNvPr id="258" name="Google Shape;258;p17"/>
            <p:cNvSpPr/>
            <p:nvPr/>
          </p:nvSpPr>
          <p:spPr>
            <a:xfrm>
              <a:off x="1996000" y="663050"/>
              <a:ext cx="261200" cy="46325"/>
            </a:xfrm>
            <a:custGeom>
              <a:avLst/>
              <a:gdLst/>
              <a:ahLst/>
              <a:cxnLst/>
              <a:rect l="l" t="t" r="r" b="b"/>
              <a:pathLst>
                <a:path w="10448" h="1853" extrusionOk="0">
                  <a:moveTo>
                    <a:pt x="928" y="0"/>
                  </a:moveTo>
                  <a:cubicBezTo>
                    <a:pt x="416" y="0"/>
                    <a:pt x="1" y="415"/>
                    <a:pt x="1" y="926"/>
                  </a:cubicBezTo>
                  <a:lnTo>
                    <a:pt x="1" y="1852"/>
                  </a:lnTo>
                  <a:lnTo>
                    <a:pt x="10190" y="1852"/>
                  </a:lnTo>
                  <a:lnTo>
                    <a:pt x="10190" y="926"/>
                  </a:lnTo>
                  <a:cubicBezTo>
                    <a:pt x="10190" y="587"/>
                    <a:pt x="10288" y="274"/>
                    <a:pt x="1044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7"/>
            <p:cNvSpPr/>
            <p:nvPr/>
          </p:nvSpPr>
          <p:spPr>
            <a:xfrm>
              <a:off x="1996000" y="987225"/>
              <a:ext cx="261200" cy="46325"/>
            </a:xfrm>
            <a:custGeom>
              <a:avLst/>
              <a:gdLst/>
              <a:ahLst/>
              <a:cxnLst/>
              <a:rect l="l" t="t" r="r" b="b"/>
              <a:pathLst>
                <a:path w="10448" h="1853" extrusionOk="0">
                  <a:moveTo>
                    <a:pt x="1" y="0"/>
                  </a:moveTo>
                  <a:lnTo>
                    <a:pt x="1" y="927"/>
                  </a:lnTo>
                  <a:cubicBezTo>
                    <a:pt x="1" y="1438"/>
                    <a:pt x="416" y="1853"/>
                    <a:pt x="928" y="1853"/>
                  </a:cubicBezTo>
                  <a:lnTo>
                    <a:pt x="10448" y="1853"/>
                  </a:lnTo>
                  <a:cubicBezTo>
                    <a:pt x="10288" y="1579"/>
                    <a:pt x="10190" y="1265"/>
                    <a:pt x="10190" y="927"/>
                  </a:cubicBezTo>
                  <a:lnTo>
                    <a:pt x="1019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7"/>
            <p:cNvSpPr/>
            <p:nvPr/>
          </p:nvSpPr>
          <p:spPr>
            <a:xfrm>
              <a:off x="2019175" y="894600"/>
              <a:ext cx="301075" cy="138950"/>
            </a:xfrm>
            <a:custGeom>
              <a:avLst/>
              <a:gdLst/>
              <a:ahLst/>
              <a:cxnLst/>
              <a:rect l="l" t="t" r="r" b="b"/>
              <a:pathLst>
                <a:path w="12043" h="5558" extrusionOk="0">
                  <a:moveTo>
                    <a:pt x="1853" y="1"/>
                  </a:moveTo>
                  <a:lnTo>
                    <a:pt x="1853" y="926"/>
                  </a:lnTo>
                  <a:lnTo>
                    <a:pt x="1" y="926"/>
                  </a:lnTo>
                  <a:lnTo>
                    <a:pt x="1" y="2779"/>
                  </a:lnTo>
                  <a:lnTo>
                    <a:pt x="10189" y="2779"/>
                  </a:lnTo>
                  <a:lnTo>
                    <a:pt x="10189" y="4632"/>
                  </a:lnTo>
                  <a:cubicBezTo>
                    <a:pt x="10189" y="5143"/>
                    <a:pt x="10604" y="5558"/>
                    <a:pt x="11115" y="5558"/>
                  </a:cubicBezTo>
                  <a:cubicBezTo>
                    <a:pt x="11627" y="5558"/>
                    <a:pt x="12042" y="5143"/>
                    <a:pt x="12042" y="4632"/>
                  </a:cubicBezTo>
                  <a:lnTo>
                    <a:pt x="12042" y="926"/>
                  </a:lnTo>
                  <a:lnTo>
                    <a:pt x="10189" y="926"/>
                  </a:lnTo>
                  <a:lnTo>
                    <a:pt x="10189" y="1"/>
                  </a:lnTo>
                  <a:lnTo>
                    <a:pt x="9471" y="1"/>
                  </a:lnTo>
                  <a:cubicBezTo>
                    <a:pt x="8943" y="592"/>
                    <a:pt x="8204" y="926"/>
                    <a:pt x="7411" y="926"/>
                  </a:cubicBezTo>
                  <a:lnTo>
                    <a:pt x="4632" y="926"/>
                  </a:lnTo>
                  <a:cubicBezTo>
                    <a:pt x="3838" y="926"/>
                    <a:pt x="3100" y="592"/>
                    <a:pt x="25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7"/>
            <p:cNvSpPr/>
            <p:nvPr/>
          </p:nvSpPr>
          <p:spPr>
            <a:xfrm>
              <a:off x="2065475" y="801975"/>
              <a:ext cx="168925" cy="92650"/>
            </a:xfrm>
            <a:custGeom>
              <a:avLst/>
              <a:gdLst/>
              <a:ahLst/>
              <a:cxnLst/>
              <a:rect l="l" t="t" r="r" b="b"/>
              <a:pathLst>
                <a:path w="6757" h="3706" extrusionOk="0">
                  <a:moveTo>
                    <a:pt x="2780" y="0"/>
                  </a:moveTo>
                  <a:cubicBezTo>
                    <a:pt x="2201" y="0"/>
                    <a:pt x="1663" y="271"/>
                    <a:pt x="1307" y="743"/>
                  </a:cubicBezTo>
                  <a:lnTo>
                    <a:pt x="1168" y="927"/>
                  </a:lnTo>
                  <a:lnTo>
                    <a:pt x="1" y="927"/>
                  </a:lnTo>
                  <a:lnTo>
                    <a:pt x="1" y="2779"/>
                  </a:lnTo>
                  <a:lnTo>
                    <a:pt x="1168" y="2779"/>
                  </a:lnTo>
                  <a:cubicBezTo>
                    <a:pt x="1261" y="2863"/>
                    <a:pt x="1689" y="3706"/>
                    <a:pt x="2780" y="3706"/>
                  </a:cubicBezTo>
                  <a:lnTo>
                    <a:pt x="5559" y="3706"/>
                  </a:lnTo>
                  <a:cubicBezTo>
                    <a:pt x="6004" y="3706"/>
                    <a:pt x="6424" y="3542"/>
                    <a:pt x="6756" y="3253"/>
                  </a:cubicBezTo>
                  <a:lnTo>
                    <a:pt x="5243" y="1741"/>
                  </a:lnTo>
                  <a:lnTo>
                    <a:pt x="5186" y="1796"/>
                  </a:lnTo>
                  <a:cubicBezTo>
                    <a:pt x="4735" y="2248"/>
                    <a:pt x="4142" y="2473"/>
                    <a:pt x="3549" y="2473"/>
                  </a:cubicBezTo>
                  <a:cubicBezTo>
                    <a:pt x="2956" y="2473"/>
                    <a:pt x="2363" y="2248"/>
                    <a:pt x="1912" y="1796"/>
                  </a:cubicBezTo>
                  <a:lnTo>
                    <a:pt x="1585" y="1469"/>
                  </a:lnTo>
                  <a:lnTo>
                    <a:pt x="305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7"/>
            <p:cNvSpPr/>
            <p:nvPr/>
          </p:nvSpPr>
          <p:spPr>
            <a:xfrm>
              <a:off x="2019175" y="663050"/>
              <a:ext cx="301075" cy="138950"/>
            </a:xfrm>
            <a:custGeom>
              <a:avLst/>
              <a:gdLst/>
              <a:ahLst/>
              <a:cxnLst/>
              <a:rect l="l" t="t" r="r" b="b"/>
              <a:pathLst>
                <a:path w="12043" h="5558" extrusionOk="0">
                  <a:moveTo>
                    <a:pt x="11115" y="0"/>
                  </a:moveTo>
                  <a:cubicBezTo>
                    <a:pt x="10604" y="0"/>
                    <a:pt x="10189" y="415"/>
                    <a:pt x="10189" y="926"/>
                  </a:cubicBezTo>
                  <a:lnTo>
                    <a:pt x="10189" y="2779"/>
                  </a:lnTo>
                  <a:lnTo>
                    <a:pt x="1" y="2779"/>
                  </a:lnTo>
                  <a:lnTo>
                    <a:pt x="1" y="4631"/>
                  </a:lnTo>
                  <a:lnTo>
                    <a:pt x="1853" y="4631"/>
                  </a:lnTo>
                  <a:lnTo>
                    <a:pt x="1853" y="5557"/>
                  </a:lnTo>
                  <a:lnTo>
                    <a:pt x="2571" y="5557"/>
                  </a:lnTo>
                  <a:cubicBezTo>
                    <a:pt x="3100" y="4966"/>
                    <a:pt x="3838" y="4631"/>
                    <a:pt x="4632" y="4631"/>
                  </a:cubicBezTo>
                  <a:lnTo>
                    <a:pt x="7411" y="4631"/>
                  </a:lnTo>
                  <a:cubicBezTo>
                    <a:pt x="8204" y="4631"/>
                    <a:pt x="8943" y="4966"/>
                    <a:pt x="9471" y="5557"/>
                  </a:cubicBezTo>
                  <a:lnTo>
                    <a:pt x="10189" y="5557"/>
                  </a:lnTo>
                  <a:lnTo>
                    <a:pt x="10189" y="4631"/>
                  </a:lnTo>
                  <a:lnTo>
                    <a:pt x="12042" y="4631"/>
                  </a:lnTo>
                  <a:lnTo>
                    <a:pt x="12042" y="926"/>
                  </a:lnTo>
                  <a:cubicBezTo>
                    <a:pt x="12042" y="415"/>
                    <a:pt x="11627" y="0"/>
                    <a:pt x="1111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7"/>
            <p:cNvSpPr/>
            <p:nvPr/>
          </p:nvSpPr>
          <p:spPr>
            <a:xfrm>
              <a:off x="2139225" y="801975"/>
              <a:ext cx="134675" cy="69500"/>
            </a:xfrm>
            <a:custGeom>
              <a:avLst/>
              <a:gdLst/>
              <a:ahLst/>
              <a:cxnLst/>
              <a:rect l="l" t="t" r="r" b="b"/>
              <a:pathLst>
                <a:path w="5387" h="2780" extrusionOk="0">
                  <a:moveTo>
                    <a:pt x="1413" y="0"/>
                  </a:moveTo>
                  <a:lnTo>
                    <a:pt x="1" y="1413"/>
                  </a:lnTo>
                  <a:cubicBezTo>
                    <a:pt x="189" y="1503"/>
                    <a:pt x="395" y="1548"/>
                    <a:pt x="600" y="1548"/>
                  </a:cubicBezTo>
                  <a:cubicBezTo>
                    <a:pt x="955" y="1548"/>
                    <a:pt x="1311" y="1413"/>
                    <a:pt x="1581" y="1142"/>
                  </a:cubicBezTo>
                  <a:lnTo>
                    <a:pt x="2293" y="430"/>
                  </a:lnTo>
                  <a:lnTo>
                    <a:pt x="4642" y="2779"/>
                  </a:lnTo>
                  <a:lnTo>
                    <a:pt x="5387" y="2779"/>
                  </a:lnTo>
                  <a:lnTo>
                    <a:pt x="5387" y="927"/>
                  </a:lnTo>
                  <a:lnTo>
                    <a:pt x="4219" y="927"/>
                  </a:lnTo>
                  <a:cubicBezTo>
                    <a:pt x="4127" y="843"/>
                    <a:pt x="3699" y="0"/>
                    <a:pt x="2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7"/>
            <p:cNvSpPr/>
            <p:nvPr/>
          </p:nvSpPr>
          <p:spPr>
            <a:xfrm>
              <a:off x="1972100" y="801975"/>
              <a:ext cx="70275" cy="92650"/>
            </a:xfrm>
            <a:custGeom>
              <a:avLst/>
              <a:gdLst/>
              <a:ahLst/>
              <a:cxnLst/>
              <a:rect l="l" t="t" r="r" b="b"/>
              <a:pathLst>
                <a:path w="2811" h="3706" extrusionOk="0">
                  <a:moveTo>
                    <a:pt x="0" y="0"/>
                  </a:moveTo>
                  <a:lnTo>
                    <a:pt x="0" y="3706"/>
                  </a:lnTo>
                  <a:lnTo>
                    <a:pt x="2810" y="3706"/>
                  </a:lnTo>
                  <a:lnTo>
                    <a:pt x="281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7"/>
            <p:cNvSpPr/>
            <p:nvPr/>
          </p:nvSpPr>
          <p:spPr>
            <a:xfrm>
              <a:off x="2297050" y="801975"/>
              <a:ext cx="70275" cy="92650"/>
            </a:xfrm>
            <a:custGeom>
              <a:avLst/>
              <a:gdLst/>
              <a:ahLst/>
              <a:cxnLst/>
              <a:rect l="l" t="t" r="r" b="b"/>
              <a:pathLst>
                <a:path w="2811" h="3706" extrusionOk="0">
                  <a:moveTo>
                    <a:pt x="0" y="0"/>
                  </a:moveTo>
                  <a:lnTo>
                    <a:pt x="0" y="3706"/>
                  </a:lnTo>
                  <a:lnTo>
                    <a:pt x="2810" y="3706"/>
                  </a:lnTo>
                  <a:lnTo>
                    <a:pt x="281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6" name="Google Shape;266;p17"/>
          <p:cNvGrpSpPr/>
          <p:nvPr/>
        </p:nvGrpSpPr>
        <p:grpSpPr>
          <a:xfrm>
            <a:off x="3825280" y="2449384"/>
            <a:ext cx="237056" cy="237056"/>
            <a:chOff x="964050" y="650675"/>
            <a:chExt cx="395225" cy="395225"/>
          </a:xfrm>
        </p:grpSpPr>
        <p:sp>
          <p:nvSpPr>
            <p:cNvPr id="267" name="Google Shape;267;p17"/>
            <p:cNvSpPr/>
            <p:nvPr/>
          </p:nvSpPr>
          <p:spPr>
            <a:xfrm>
              <a:off x="1242675" y="697775"/>
              <a:ext cx="23175" cy="23175"/>
            </a:xfrm>
            <a:custGeom>
              <a:avLst/>
              <a:gdLst/>
              <a:ahLst/>
              <a:cxnLst/>
              <a:rect l="l" t="t" r="r" b="b"/>
              <a:pathLst>
                <a:path w="927" h="927" extrusionOk="0">
                  <a:moveTo>
                    <a:pt x="1" y="0"/>
                  </a:moveTo>
                  <a:lnTo>
                    <a:pt x="1" y="927"/>
                  </a:lnTo>
                  <a:lnTo>
                    <a:pt x="927" y="927"/>
                  </a:lnTo>
                  <a:lnTo>
                    <a:pt x="92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7"/>
            <p:cNvSpPr/>
            <p:nvPr/>
          </p:nvSpPr>
          <p:spPr>
            <a:xfrm>
              <a:off x="1057425" y="697775"/>
              <a:ext cx="23175" cy="23175"/>
            </a:xfrm>
            <a:custGeom>
              <a:avLst/>
              <a:gdLst/>
              <a:ahLst/>
              <a:cxnLst/>
              <a:rect l="l" t="t" r="r" b="b"/>
              <a:pathLst>
                <a:path w="927" h="927" extrusionOk="0">
                  <a:moveTo>
                    <a:pt x="1" y="0"/>
                  </a:moveTo>
                  <a:lnTo>
                    <a:pt x="1" y="927"/>
                  </a:lnTo>
                  <a:lnTo>
                    <a:pt x="926" y="927"/>
                  </a:lnTo>
                  <a:lnTo>
                    <a:pt x="92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7"/>
            <p:cNvSpPr/>
            <p:nvPr/>
          </p:nvSpPr>
          <p:spPr>
            <a:xfrm>
              <a:off x="1103750" y="650675"/>
              <a:ext cx="23175" cy="23200"/>
            </a:xfrm>
            <a:custGeom>
              <a:avLst/>
              <a:gdLst/>
              <a:ahLst/>
              <a:cxnLst/>
              <a:rect l="l" t="t" r="r" b="b"/>
              <a:pathLst>
                <a:path w="927" h="928" extrusionOk="0">
                  <a:moveTo>
                    <a:pt x="0" y="1"/>
                  </a:moveTo>
                  <a:lnTo>
                    <a:pt x="0" y="928"/>
                  </a:lnTo>
                  <a:lnTo>
                    <a:pt x="927" y="928"/>
                  </a:lnTo>
                  <a:lnTo>
                    <a:pt x="9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7"/>
            <p:cNvSpPr/>
            <p:nvPr/>
          </p:nvSpPr>
          <p:spPr>
            <a:xfrm>
              <a:off x="1092150" y="767250"/>
              <a:ext cx="138975" cy="46325"/>
            </a:xfrm>
            <a:custGeom>
              <a:avLst/>
              <a:gdLst/>
              <a:ahLst/>
              <a:cxnLst/>
              <a:rect l="l" t="t" r="r" b="b"/>
              <a:pathLst>
                <a:path w="5559" h="1853" extrusionOk="0">
                  <a:moveTo>
                    <a:pt x="1" y="0"/>
                  </a:moveTo>
                  <a:lnTo>
                    <a:pt x="1" y="927"/>
                  </a:lnTo>
                  <a:cubicBezTo>
                    <a:pt x="1" y="1437"/>
                    <a:pt x="417" y="1852"/>
                    <a:pt x="927" y="1852"/>
                  </a:cubicBezTo>
                  <a:lnTo>
                    <a:pt x="4632" y="1852"/>
                  </a:lnTo>
                  <a:cubicBezTo>
                    <a:pt x="5143" y="1852"/>
                    <a:pt x="5559" y="1437"/>
                    <a:pt x="5559" y="927"/>
                  </a:cubicBezTo>
                  <a:lnTo>
                    <a:pt x="555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7"/>
            <p:cNvSpPr/>
            <p:nvPr/>
          </p:nvSpPr>
          <p:spPr>
            <a:xfrm>
              <a:off x="964050" y="792800"/>
              <a:ext cx="186025" cy="253100"/>
            </a:xfrm>
            <a:custGeom>
              <a:avLst/>
              <a:gdLst/>
              <a:ahLst/>
              <a:cxnLst/>
              <a:rect l="l" t="t" r="r" b="b"/>
              <a:pathLst>
                <a:path w="7441" h="10124" extrusionOk="0">
                  <a:moveTo>
                    <a:pt x="4208" y="1"/>
                  </a:moveTo>
                  <a:cubicBezTo>
                    <a:pt x="3914" y="61"/>
                    <a:pt x="3616" y="146"/>
                    <a:pt x="3316" y="261"/>
                  </a:cubicBezTo>
                  <a:cubicBezTo>
                    <a:pt x="2327" y="645"/>
                    <a:pt x="1383" y="830"/>
                    <a:pt x="463" y="830"/>
                  </a:cubicBezTo>
                  <a:lnTo>
                    <a:pt x="0" y="830"/>
                  </a:lnTo>
                  <a:lnTo>
                    <a:pt x="0" y="10124"/>
                  </a:lnTo>
                  <a:lnTo>
                    <a:pt x="496" y="10124"/>
                  </a:lnTo>
                  <a:cubicBezTo>
                    <a:pt x="1485" y="10124"/>
                    <a:pt x="2568" y="9911"/>
                    <a:pt x="3651" y="9493"/>
                  </a:cubicBezTo>
                  <a:cubicBezTo>
                    <a:pt x="4157" y="9297"/>
                    <a:pt x="4653" y="9197"/>
                    <a:pt x="5125" y="9197"/>
                  </a:cubicBezTo>
                  <a:cubicBezTo>
                    <a:pt x="6151" y="9197"/>
                    <a:pt x="7051" y="9619"/>
                    <a:pt x="7440" y="9832"/>
                  </a:cubicBezTo>
                  <a:lnTo>
                    <a:pt x="7440" y="7314"/>
                  </a:lnTo>
                  <a:lnTo>
                    <a:pt x="6174" y="7314"/>
                  </a:lnTo>
                  <a:lnTo>
                    <a:pt x="5361" y="1620"/>
                  </a:lnTo>
                  <a:cubicBezTo>
                    <a:pt x="4709" y="1358"/>
                    <a:pt x="4247" y="736"/>
                    <a:pt x="420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7"/>
            <p:cNvSpPr/>
            <p:nvPr/>
          </p:nvSpPr>
          <p:spPr>
            <a:xfrm>
              <a:off x="1173225" y="792800"/>
              <a:ext cx="186050" cy="253100"/>
            </a:xfrm>
            <a:custGeom>
              <a:avLst/>
              <a:gdLst/>
              <a:ahLst/>
              <a:cxnLst/>
              <a:rect l="l" t="t" r="r" b="b"/>
              <a:pathLst>
                <a:path w="7442" h="10124" extrusionOk="0">
                  <a:moveTo>
                    <a:pt x="3232" y="1"/>
                  </a:moveTo>
                  <a:cubicBezTo>
                    <a:pt x="3193" y="736"/>
                    <a:pt x="2731" y="1358"/>
                    <a:pt x="2080" y="1620"/>
                  </a:cubicBezTo>
                  <a:lnTo>
                    <a:pt x="1266" y="7314"/>
                  </a:lnTo>
                  <a:lnTo>
                    <a:pt x="0" y="7314"/>
                  </a:lnTo>
                  <a:lnTo>
                    <a:pt x="0" y="9832"/>
                  </a:lnTo>
                  <a:cubicBezTo>
                    <a:pt x="390" y="9619"/>
                    <a:pt x="1290" y="9197"/>
                    <a:pt x="2316" y="9197"/>
                  </a:cubicBezTo>
                  <a:cubicBezTo>
                    <a:pt x="2787" y="9197"/>
                    <a:pt x="3283" y="9297"/>
                    <a:pt x="3790" y="9493"/>
                  </a:cubicBezTo>
                  <a:cubicBezTo>
                    <a:pt x="4873" y="9911"/>
                    <a:pt x="5955" y="10124"/>
                    <a:pt x="6978" y="10124"/>
                  </a:cubicBezTo>
                  <a:lnTo>
                    <a:pt x="7441" y="10124"/>
                  </a:lnTo>
                  <a:lnTo>
                    <a:pt x="7441" y="830"/>
                  </a:lnTo>
                  <a:lnTo>
                    <a:pt x="6945" y="830"/>
                  </a:lnTo>
                  <a:cubicBezTo>
                    <a:pt x="6057" y="830"/>
                    <a:pt x="5115" y="645"/>
                    <a:pt x="4124" y="261"/>
                  </a:cubicBezTo>
                  <a:cubicBezTo>
                    <a:pt x="3824" y="146"/>
                    <a:pt x="3527" y="61"/>
                    <a:pt x="32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7"/>
            <p:cNvSpPr/>
            <p:nvPr/>
          </p:nvSpPr>
          <p:spPr>
            <a:xfrm>
              <a:off x="1115325" y="659950"/>
              <a:ext cx="92650" cy="84150"/>
            </a:xfrm>
            <a:custGeom>
              <a:avLst/>
              <a:gdLst/>
              <a:ahLst/>
              <a:cxnLst/>
              <a:rect l="l" t="t" r="r" b="b"/>
              <a:pathLst>
                <a:path w="3706" h="3366" extrusionOk="0">
                  <a:moveTo>
                    <a:pt x="1853" y="0"/>
                  </a:moveTo>
                  <a:lnTo>
                    <a:pt x="331" y="2308"/>
                  </a:lnTo>
                  <a:cubicBezTo>
                    <a:pt x="114" y="2620"/>
                    <a:pt x="0" y="2985"/>
                    <a:pt x="0" y="3365"/>
                  </a:cubicBezTo>
                  <a:lnTo>
                    <a:pt x="1389" y="3365"/>
                  </a:lnTo>
                  <a:lnTo>
                    <a:pt x="1389" y="2440"/>
                  </a:lnTo>
                  <a:lnTo>
                    <a:pt x="2316" y="2440"/>
                  </a:lnTo>
                  <a:lnTo>
                    <a:pt x="2316" y="3365"/>
                  </a:lnTo>
                  <a:lnTo>
                    <a:pt x="3705" y="3365"/>
                  </a:lnTo>
                  <a:cubicBezTo>
                    <a:pt x="3705" y="2987"/>
                    <a:pt x="3590" y="2621"/>
                    <a:pt x="3372" y="2305"/>
                  </a:cubicBezTo>
                  <a:lnTo>
                    <a:pt x="185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7"/>
            <p:cNvSpPr/>
            <p:nvPr/>
          </p:nvSpPr>
          <p:spPr>
            <a:xfrm>
              <a:off x="1121950" y="836725"/>
              <a:ext cx="79400" cy="46325"/>
            </a:xfrm>
            <a:custGeom>
              <a:avLst/>
              <a:gdLst/>
              <a:ahLst/>
              <a:cxnLst/>
              <a:rect l="l" t="t" r="r" b="b"/>
              <a:pathLst>
                <a:path w="3176" h="1853" extrusionOk="0">
                  <a:moveTo>
                    <a:pt x="0" y="0"/>
                  </a:moveTo>
                  <a:lnTo>
                    <a:pt x="265" y="1852"/>
                  </a:lnTo>
                  <a:lnTo>
                    <a:pt x="2911" y="1852"/>
                  </a:lnTo>
                  <a:lnTo>
                    <a:pt x="317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7"/>
            <p:cNvSpPr/>
            <p:nvPr/>
          </p:nvSpPr>
          <p:spPr>
            <a:xfrm>
              <a:off x="1131850" y="906150"/>
              <a:ext cx="59575" cy="46375"/>
            </a:xfrm>
            <a:custGeom>
              <a:avLst/>
              <a:gdLst/>
              <a:ahLst/>
              <a:cxnLst/>
              <a:rect l="l" t="t" r="r" b="b"/>
              <a:pathLst>
                <a:path w="2383" h="1855" extrusionOk="0">
                  <a:moveTo>
                    <a:pt x="0" y="1"/>
                  </a:moveTo>
                  <a:lnTo>
                    <a:pt x="265" y="1854"/>
                  </a:lnTo>
                  <a:lnTo>
                    <a:pt x="2118" y="1854"/>
                  </a:lnTo>
                  <a:lnTo>
                    <a:pt x="238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 name="Google Shape;276;p17"/>
          <p:cNvGrpSpPr/>
          <p:nvPr/>
        </p:nvGrpSpPr>
        <p:grpSpPr>
          <a:xfrm>
            <a:off x="6334873" y="4304418"/>
            <a:ext cx="237056" cy="237056"/>
            <a:chOff x="4280675" y="1174975"/>
            <a:chExt cx="395225" cy="395225"/>
          </a:xfrm>
        </p:grpSpPr>
        <p:sp>
          <p:nvSpPr>
            <p:cNvPr id="277" name="Google Shape;277;p17"/>
            <p:cNvSpPr/>
            <p:nvPr/>
          </p:nvSpPr>
          <p:spPr>
            <a:xfrm>
              <a:off x="4489100" y="1285950"/>
              <a:ext cx="163650" cy="121350"/>
            </a:xfrm>
            <a:custGeom>
              <a:avLst/>
              <a:gdLst/>
              <a:ahLst/>
              <a:cxnLst/>
              <a:rect l="l" t="t" r="r" b="b"/>
              <a:pathLst>
                <a:path w="6546" h="4854" extrusionOk="0">
                  <a:moveTo>
                    <a:pt x="3273" y="1"/>
                  </a:moveTo>
                  <a:lnTo>
                    <a:pt x="2945" y="327"/>
                  </a:lnTo>
                  <a:cubicBezTo>
                    <a:pt x="2670" y="603"/>
                    <a:pt x="2445" y="922"/>
                    <a:pt x="2271" y="1283"/>
                  </a:cubicBezTo>
                  <a:cubicBezTo>
                    <a:pt x="2001" y="1174"/>
                    <a:pt x="1714" y="1118"/>
                    <a:pt x="1420" y="1118"/>
                  </a:cubicBezTo>
                  <a:lnTo>
                    <a:pt x="463" y="1118"/>
                  </a:lnTo>
                  <a:lnTo>
                    <a:pt x="463" y="2045"/>
                  </a:lnTo>
                  <a:cubicBezTo>
                    <a:pt x="718" y="2045"/>
                    <a:pt x="926" y="2253"/>
                    <a:pt x="926" y="2508"/>
                  </a:cubicBezTo>
                  <a:lnTo>
                    <a:pt x="926" y="2970"/>
                  </a:lnTo>
                  <a:lnTo>
                    <a:pt x="0" y="2970"/>
                  </a:lnTo>
                  <a:lnTo>
                    <a:pt x="0" y="4854"/>
                  </a:lnTo>
                  <a:lnTo>
                    <a:pt x="6546" y="4854"/>
                  </a:lnTo>
                  <a:lnTo>
                    <a:pt x="6546" y="2970"/>
                  </a:lnTo>
                  <a:lnTo>
                    <a:pt x="5619" y="2970"/>
                  </a:lnTo>
                  <a:lnTo>
                    <a:pt x="5619" y="2508"/>
                  </a:lnTo>
                  <a:cubicBezTo>
                    <a:pt x="5619" y="2253"/>
                    <a:pt x="5827" y="2045"/>
                    <a:pt x="6082" y="2045"/>
                  </a:cubicBezTo>
                  <a:lnTo>
                    <a:pt x="6082" y="1118"/>
                  </a:lnTo>
                  <a:lnTo>
                    <a:pt x="5125" y="1118"/>
                  </a:lnTo>
                  <a:cubicBezTo>
                    <a:pt x="4831" y="1118"/>
                    <a:pt x="4544" y="1174"/>
                    <a:pt x="4274" y="1283"/>
                  </a:cubicBezTo>
                  <a:cubicBezTo>
                    <a:pt x="4100" y="922"/>
                    <a:pt x="3875" y="603"/>
                    <a:pt x="3600" y="327"/>
                  </a:cubicBezTo>
                  <a:lnTo>
                    <a:pt x="327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7"/>
            <p:cNvSpPr/>
            <p:nvPr/>
          </p:nvSpPr>
          <p:spPr>
            <a:xfrm>
              <a:off x="4465925" y="1430450"/>
              <a:ext cx="209975" cy="139750"/>
            </a:xfrm>
            <a:custGeom>
              <a:avLst/>
              <a:gdLst/>
              <a:ahLst/>
              <a:cxnLst/>
              <a:rect l="l" t="t" r="r" b="b"/>
              <a:pathLst>
                <a:path w="8399" h="5590" extrusionOk="0">
                  <a:moveTo>
                    <a:pt x="1390" y="0"/>
                  </a:moveTo>
                  <a:cubicBezTo>
                    <a:pt x="1645" y="0"/>
                    <a:pt x="1853" y="208"/>
                    <a:pt x="1853" y="464"/>
                  </a:cubicBezTo>
                  <a:lnTo>
                    <a:pt x="1853" y="2347"/>
                  </a:lnTo>
                  <a:cubicBezTo>
                    <a:pt x="1853" y="3113"/>
                    <a:pt x="1230" y="3736"/>
                    <a:pt x="464" y="3736"/>
                  </a:cubicBezTo>
                  <a:lnTo>
                    <a:pt x="1" y="3736"/>
                  </a:lnTo>
                  <a:lnTo>
                    <a:pt x="1" y="5589"/>
                  </a:lnTo>
                  <a:lnTo>
                    <a:pt x="8398" y="5589"/>
                  </a:lnTo>
                  <a:lnTo>
                    <a:pt x="8398" y="3736"/>
                  </a:lnTo>
                  <a:lnTo>
                    <a:pt x="7935" y="3736"/>
                  </a:lnTo>
                  <a:cubicBezTo>
                    <a:pt x="7169" y="3736"/>
                    <a:pt x="6546" y="3113"/>
                    <a:pt x="6546" y="2347"/>
                  </a:cubicBezTo>
                  <a:lnTo>
                    <a:pt x="6546" y="464"/>
                  </a:lnTo>
                  <a:cubicBezTo>
                    <a:pt x="6546" y="208"/>
                    <a:pt x="6754" y="0"/>
                    <a:pt x="70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7"/>
            <p:cNvSpPr/>
            <p:nvPr/>
          </p:nvSpPr>
          <p:spPr>
            <a:xfrm>
              <a:off x="4326975" y="1314675"/>
              <a:ext cx="69500" cy="69500"/>
            </a:xfrm>
            <a:custGeom>
              <a:avLst/>
              <a:gdLst/>
              <a:ahLst/>
              <a:cxnLst/>
              <a:rect l="l" t="t" r="r" b="b"/>
              <a:pathLst>
                <a:path w="2780" h="2780" extrusionOk="0">
                  <a:moveTo>
                    <a:pt x="1391" y="0"/>
                  </a:moveTo>
                  <a:cubicBezTo>
                    <a:pt x="623" y="0"/>
                    <a:pt x="1" y="622"/>
                    <a:pt x="1" y="1389"/>
                  </a:cubicBezTo>
                  <a:cubicBezTo>
                    <a:pt x="1" y="2157"/>
                    <a:pt x="623" y="2779"/>
                    <a:pt x="1391" y="2779"/>
                  </a:cubicBezTo>
                  <a:cubicBezTo>
                    <a:pt x="2158" y="2779"/>
                    <a:pt x="2780" y="2157"/>
                    <a:pt x="2780" y="1389"/>
                  </a:cubicBezTo>
                  <a:cubicBezTo>
                    <a:pt x="2780" y="622"/>
                    <a:pt x="2158" y="0"/>
                    <a:pt x="139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7"/>
            <p:cNvSpPr/>
            <p:nvPr/>
          </p:nvSpPr>
          <p:spPr>
            <a:xfrm>
              <a:off x="4280675" y="1453625"/>
              <a:ext cx="162125" cy="116575"/>
            </a:xfrm>
            <a:custGeom>
              <a:avLst/>
              <a:gdLst/>
              <a:ahLst/>
              <a:cxnLst/>
              <a:rect l="l" t="t" r="r" b="b"/>
              <a:pathLst>
                <a:path w="6485" h="4663" extrusionOk="0">
                  <a:moveTo>
                    <a:pt x="1390" y="0"/>
                  </a:moveTo>
                  <a:cubicBezTo>
                    <a:pt x="1645" y="0"/>
                    <a:pt x="1853" y="208"/>
                    <a:pt x="1853" y="462"/>
                  </a:cubicBezTo>
                  <a:lnTo>
                    <a:pt x="1853" y="1420"/>
                  </a:lnTo>
                  <a:cubicBezTo>
                    <a:pt x="1853" y="2186"/>
                    <a:pt x="1230" y="2809"/>
                    <a:pt x="464" y="2809"/>
                  </a:cubicBezTo>
                  <a:lnTo>
                    <a:pt x="1" y="2809"/>
                  </a:lnTo>
                  <a:lnTo>
                    <a:pt x="1" y="4662"/>
                  </a:lnTo>
                  <a:lnTo>
                    <a:pt x="6484" y="4662"/>
                  </a:lnTo>
                  <a:lnTo>
                    <a:pt x="6484" y="2809"/>
                  </a:lnTo>
                  <a:lnTo>
                    <a:pt x="6022" y="2809"/>
                  </a:lnTo>
                  <a:cubicBezTo>
                    <a:pt x="5255" y="2809"/>
                    <a:pt x="4632" y="2186"/>
                    <a:pt x="4632" y="1420"/>
                  </a:cubicBezTo>
                  <a:lnTo>
                    <a:pt x="4632" y="462"/>
                  </a:lnTo>
                  <a:cubicBezTo>
                    <a:pt x="4632" y="208"/>
                    <a:pt x="4839" y="0"/>
                    <a:pt x="50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7"/>
            <p:cNvSpPr/>
            <p:nvPr/>
          </p:nvSpPr>
          <p:spPr>
            <a:xfrm>
              <a:off x="4303850" y="1384150"/>
              <a:ext cx="115800" cy="46325"/>
            </a:xfrm>
            <a:custGeom>
              <a:avLst/>
              <a:gdLst/>
              <a:ahLst/>
              <a:cxnLst/>
              <a:rect l="l" t="t" r="r" b="b"/>
              <a:pathLst>
                <a:path w="4632" h="1853" extrusionOk="0">
                  <a:moveTo>
                    <a:pt x="0" y="0"/>
                  </a:moveTo>
                  <a:lnTo>
                    <a:pt x="0" y="1852"/>
                  </a:lnTo>
                  <a:lnTo>
                    <a:pt x="4631" y="1852"/>
                  </a:lnTo>
                  <a:lnTo>
                    <a:pt x="4631" y="0"/>
                  </a:lnTo>
                  <a:lnTo>
                    <a:pt x="4156" y="0"/>
                  </a:lnTo>
                  <a:cubicBezTo>
                    <a:pt x="3733" y="559"/>
                    <a:pt x="3069" y="926"/>
                    <a:pt x="2316" y="926"/>
                  </a:cubicBezTo>
                  <a:cubicBezTo>
                    <a:pt x="1562" y="926"/>
                    <a:pt x="898" y="559"/>
                    <a:pt x="47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7"/>
            <p:cNvSpPr/>
            <p:nvPr/>
          </p:nvSpPr>
          <p:spPr>
            <a:xfrm>
              <a:off x="4524600" y="1174975"/>
              <a:ext cx="92625" cy="106450"/>
            </a:xfrm>
            <a:custGeom>
              <a:avLst/>
              <a:gdLst/>
              <a:ahLst/>
              <a:cxnLst/>
              <a:rect l="l" t="t" r="r" b="b"/>
              <a:pathLst>
                <a:path w="3705" h="4258" extrusionOk="0">
                  <a:moveTo>
                    <a:pt x="1853" y="0"/>
                  </a:moveTo>
                  <a:cubicBezTo>
                    <a:pt x="1341" y="0"/>
                    <a:pt x="926" y="415"/>
                    <a:pt x="926" y="926"/>
                  </a:cubicBezTo>
                  <a:cubicBezTo>
                    <a:pt x="926" y="1008"/>
                    <a:pt x="953" y="1082"/>
                    <a:pt x="973" y="1158"/>
                  </a:cubicBezTo>
                  <a:cubicBezTo>
                    <a:pt x="397" y="1471"/>
                    <a:pt x="0" y="2075"/>
                    <a:pt x="0" y="2778"/>
                  </a:cubicBezTo>
                  <a:cubicBezTo>
                    <a:pt x="0" y="3385"/>
                    <a:pt x="296" y="3920"/>
                    <a:pt x="747" y="4257"/>
                  </a:cubicBezTo>
                  <a:cubicBezTo>
                    <a:pt x="790" y="4210"/>
                    <a:pt x="825" y="4157"/>
                    <a:pt x="870" y="4112"/>
                  </a:cubicBezTo>
                  <a:lnTo>
                    <a:pt x="1853" y="3130"/>
                  </a:lnTo>
                  <a:lnTo>
                    <a:pt x="2835" y="4112"/>
                  </a:lnTo>
                  <a:cubicBezTo>
                    <a:pt x="2880" y="4157"/>
                    <a:pt x="2915" y="4210"/>
                    <a:pt x="2958" y="4257"/>
                  </a:cubicBezTo>
                  <a:cubicBezTo>
                    <a:pt x="3409" y="3920"/>
                    <a:pt x="3705" y="3385"/>
                    <a:pt x="3705" y="2778"/>
                  </a:cubicBezTo>
                  <a:cubicBezTo>
                    <a:pt x="3705" y="2075"/>
                    <a:pt x="3309" y="1471"/>
                    <a:pt x="2732" y="1158"/>
                  </a:cubicBezTo>
                  <a:cubicBezTo>
                    <a:pt x="2752" y="1082"/>
                    <a:pt x="2779" y="1008"/>
                    <a:pt x="2779" y="926"/>
                  </a:cubicBezTo>
                  <a:cubicBezTo>
                    <a:pt x="2779" y="415"/>
                    <a:pt x="2364" y="0"/>
                    <a:pt x="18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 name="Google Shape;283;p17"/>
          <p:cNvGrpSpPr/>
          <p:nvPr/>
        </p:nvGrpSpPr>
        <p:grpSpPr>
          <a:xfrm>
            <a:off x="5081682" y="4311835"/>
            <a:ext cx="237056" cy="222241"/>
            <a:chOff x="3737300" y="1187300"/>
            <a:chExt cx="395225" cy="370525"/>
          </a:xfrm>
        </p:grpSpPr>
        <p:sp>
          <p:nvSpPr>
            <p:cNvPr id="284" name="Google Shape;284;p17"/>
            <p:cNvSpPr/>
            <p:nvPr/>
          </p:nvSpPr>
          <p:spPr>
            <a:xfrm>
              <a:off x="3737300" y="1256775"/>
              <a:ext cx="395225" cy="137100"/>
            </a:xfrm>
            <a:custGeom>
              <a:avLst/>
              <a:gdLst/>
              <a:ahLst/>
              <a:cxnLst/>
              <a:rect l="l" t="t" r="r" b="b"/>
              <a:pathLst>
                <a:path w="15809" h="5484" extrusionOk="0">
                  <a:moveTo>
                    <a:pt x="0" y="1"/>
                  </a:moveTo>
                  <a:lnTo>
                    <a:pt x="0" y="3380"/>
                  </a:lnTo>
                  <a:cubicBezTo>
                    <a:pt x="2083" y="4526"/>
                    <a:pt x="4167" y="5245"/>
                    <a:pt x="6515" y="5483"/>
                  </a:cubicBezTo>
                  <a:lnTo>
                    <a:pt x="6515" y="4632"/>
                  </a:lnTo>
                  <a:lnTo>
                    <a:pt x="9294" y="4632"/>
                  </a:lnTo>
                  <a:lnTo>
                    <a:pt x="9294" y="5483"/>
                  </a:lnTo>
                  <a:cubicBezTo>
                    <a:pt x="11649" y="5245"/>
                    <a:pt x="13734" y="4524"/>
                    <a:pt x="15808" y="3380"/>
                  </a:cubicBezTo>
                  <a:lnTo>
                    <a:pt x="1580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7"/>
            <p:cNvSpPr/>
            <p:nvPr/>
          </p:nvSpPr>
          <p:spPr>
            <a:xfrm>
              <a:off x="3923300" y="1395725"/>
              <a:ext cx="23200" cy="23175"/>
            </a:xfrm>
            <a:custGeom>
              <a:avLst/>
              <a:gdLst/>
              <a:ahLst/>
              <a:cxnLst/>
              <a:rect l="l" t="t" r="r" b="b"/>
              <a:pathLst>
                <a:path w="928" h="927" extrusionOk="0">
                  <a:moveTo>
                    <a:pt x="0" y="0"/>
                  </a:moveTo>
                  <a:lnTo>
                    <a:pt x="0" y="926"/>
                  </a:lnTo>
                  <a:lnTo>
                    <a:pt x="927" y="926"/>
                  </a:lnTo>
                  <a:lnTo>
                    <a:pt x="92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7"/>
            <p:cNvSpPr/>
            <p:nvPr/>
          </p:nvSpPr>
          <p:spPr>
            <a:xfrm>
              <a:off x="3737300" y="1367775"/>
              <a:ext cx="395225" cy="190050"/>
            </a:xfrm>
            <a:custGeom>
              <a:avLst/>
              <a:gdLst/>
              <a:ahLst/>
              <a:cxnLst/>
              <a:rect l="l" t="t" r="r" b="b"/>
              <a:pathLst>
                <a:path w="15809" h="7602" extrusionOk="0">
                  <a:moveTo>
                    <a:pt x="0" y="0"/>
                  </a:moveTo>
                  <a:lnTo>
                    <a:pt x="0" y="7602"/>
                  </a:lnTo>
                  <a:lnTo>
                    <a:pt x="15808" y="7602"/>
                  </a:lnTo>
                  <a:lnTo>
                    <a:pt x="15808" y="0"/>
                  </a:lnTo>
                  <a:cubicBezTo>
                    <a:pt x="13855" y="1075"/>
                    <a:pt x="11457" y="1768"/>
                    <a:pt x="9294" y="1974"/>
                  </a:cubicBezTo>
                  <a:lnTo>
                    <a:pt x="9294" y="2971"/>
                  </a:lnTo>
                  <a:lnTo>
                    <a:pt x="8367" y="2971"/>
                  </a:lnTo>
                  <a:lnTo>
                    <a:pt x="8367" y="3896"/>
                  </a:lnTo>
                  <a:lnTo>
                    <a:pt x="7440" y="3896"/>
                  </a:lnTo>
                  <a:lnTo>
                    <a:pt x="7440" y="2971"/>
                  </a:lnTo>
                  <a:lnTo>
                    <a:pt x="6515" y="2971"/>
                  </a:lnTo>
                  <a:lnTo>
                    <a:pt x="6515" y="1974"/>
                  </a:lnTo>
                  <a:cubicBezTo>
                    <a:pt x="4357" y="1769"/>
                    <a:pt x="1957" y="1077"/>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7"/>
            <p:cNvSpPr/>
            <p:nvPr/>
          </p:nvSpPr>
          <p:spPr>
            <a:xfrm>
              <a:off x="3855025" y="1187300"/>
              <a:ext cx="159775" cy="46325"/>
            </a:xfrm>
            <a:custGeom>
              <a:avLst/>
              <a:gdLst/>
              <a:ahLst/>
              <a:cxnLst/>
              <a:rect l="l" t="t" r="r" b="b"/>
              <a:pathLst>
                <a:path w="6391" h="1853" extrusionOk="0">
                  <a:moveTo>
                    <a:pt x="2269" y="1"/>
                  </a:moveTo>
                  <a:cubicBezTo>
                    <a:pt x="1151" y="1"/>
                    <a:pt x="215" y="797"/>
                    <a:pt x="0" y="1853"/>
                  </a:cubicBezTo>
                  <a:lnTo>
                    <a:pt x="1891" y="1853"/>
                  </a:lnTo>
                  <a:cubicBezTo>
                    <a:pt x="2082" y="1316"/>
                    <a:pt x="2592" y="927"/>
                    <a:pt x="3195" y="927"/>
                  </a:cubicBezTo>
                  <a:cubicBezTo>
                    <a:pt x="3798" y="927"/>
                    <a:pt x="4307" y="1316"/>
                    <a:pt x="4499" y="1853"/>
                  </a:cubicBezTo>
                  <a:lnTo>
                    <a:pt x="6390" y="1853"/>
                  </a:lnTo>
                  <a:cubicBezTo>
                    <a:pt x="6174" y="797"/>
                    <a:pt x="5240" y="1"/>
                    <a:pt x="412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 name="Google Shape;288;p17"/>
          <p:cNvGrpSpPr/>
          <p:nvPr/>
        </p:nvGrpSpPr>
        <p:grpSpPr>
          <a:xfrm>
            <a:off x="5735897" y="4311868"/>
            <a:ext cx="210020" cy="237056"/>
            <a:chOff x="3321375" y="1174975"/>
            <a:chExt cx="350150" cy="395225"/>
          </a:xfrm>
        </p:grpSpPr>
        <p:sp>
          <p:nvSpPr>
            <p:cNvPr id="289" name="Google Shape;289;p17"/>
            <p:cNvSpPr/>
            <p:nvPr/>
          </p:nvSpPr>
          <p:spPr>
            <a:xfrm>
              <a:off x="3369100" y="1174975"/>
              <a:ext cx="254725" cy="255500"/>
            </a:xfrm>
            <a:custGeom>
              <a:avLst/>
              <a:gdLst/>
              <a:ahLst/>
              <a:cxnLst/>
              <a:rect l="l" t="t" r="r" b="b"/>
              <a:pathLst>
                <a:path w="10189" h="10220" extrusionOk="0">
                  <a:moveTo>
                    <a:pt x="5095" y="0"/>
                  </a:moveTo>
                  <a:cubicBezTo>
                    <a:pt x="2286" y="0"/>
                    <a:pt x="1" y="2316"/>
                    <a:pt x="1" y="5125"/>
                  </a:cubicBezTo>
                  <a:cubicBezTo>
                    <a:pt x="1" y="7044"/>
                    <a:pt x="1081" y="8790"/>
                    <a:pt x="2780" y="9658"/>
                  </a:cubicBezTo>
                  <a:lnTo>
                    <a:pt x="2780" y="10219"/>
                  </a:lnTo>
                  <a:lnTo>
                    <a:pt x="4632" y="10219"/>
                  </a:lnTo>
                  <a:lnTo>
                    <a:pt x="4632" y="8095"/>
                  </a:lnTo>
                  <a:lnTo>
                    <a:pt x="2125" y="5588"/>
                  </a:lnTo>
                  <a:lnTo>
                    <a:pt x="8066" y="5588"/>
                  </a:lnTo>
                  <a:lnTo>
                    <a:pt x="5559" y="8095"/>
                  </a:lnTo>
                  <a:lnTo>
                    <a:pt x="5559" y="10219"/>
                  </a:lnTo>
                  <a:lnTo>
                    <a:pt x="7411" y="10219"/>
                  </a:lnTo>
                  <a:lnTo>
                    <a:pt x="7411" y="9658"/>
                  </a:lnTo>
                  <a:cubicBezTo>
                    <a:pt x="9108" y="8790"/>
                    <a:pt x="10189" y="7044"/>
                    <a:pt x="10189" y="5125"/>
                  </a:cubicBezTo>
                  <a:cubicBezTo>
                    <a:pt x="10189" y="2316"/>
                    <a:pt x="7904" y="0"/>
                    <a:pt x="50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7"/>
            <p:cNvSpPr/>
            <p:nvPr/>
          </p:nvSpPr>
          <p:spPr>
            <a:xfrm>
              <a:off x="3438575" y="1453625"/>
              <a:ext cx="115800" cy="34725"/>
            </a:xfrm>
            <a:custGeom>
              <a:avLst/>
              <a:gdLst/>
              <a:ahLst/>
              <a:cxnLst/>
              <a:rect l="l" t="t" r="r" b="b"/>
              <a:pathLst>
                <a:path w="4632" h="1389" extrusionOk="0">
                  <a:moveTo>
                    <a:pt x="1" y="0"/>
                  </a:moveTo>
                  <a:lnTo>
                    <a:pt x="1" y="1389"/>
                  </a:lnTo>
                  <a:lnTo>
                    <a:pt x="4632" y="1389"/>
                  </a:lnTo>
                  <a:lnTo>
                    <a:pt x="463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7"/>
            <p:cNvSpPr/>
            <p:nvPr/>
          </p:nvSpPr>
          <p:spPr>
            <a:xfrm>
              <a:off x="3478100" y="1337825"/>
              <a:ext cx="36750" cy="18375"/>
            </a:xfrm>
            <a:custGeom>
              <a:avLst/>
              <a:gdLst/>
              <a:ahLst/>
              <a:cxnLst/>
              <a:rect l="l" t="t" r="r" b="b"/>
              <a:pathLst>
                <a:path w="1470" h="735" extrusionOk="0">
                  <a:moveTo>
                    <a:pt x="0" y="1"/>
                  </a:moveTo>
                  <a:lnTo>
                    <a:pt x="735" y="735"/>
                  </a:lnTo>
                  <a:lnTo>
                    <a:pt x="146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7"/>
            <p:cNvSpPr/>
            <p:nvPr/>
          </p:nvSpPr>
          <p:spPr>
            <a:xfrm>
              <a:off x="3438575" y="1511500"/>
              <a:ext cx="115800" cy="58700"/>
            </a:xfrm>
            <a:custGeom>
              <a:avLst/>
              <a:gdLst/>
              <a:ahLst/>
              <a:cxnLst/>
              <a:rect l="l" t="t" r="r" b="b"/>
              <a:pathLst>
                <a:path w="4632" h="2348" extrusionOk="0">
                  <a:moveTo>
                    <a:pt x="1" y="1"/>
                  </a:moveTo>
                  <a:lnTo>
                    <a:pt x="1" y="1421"/>
                  </a:lnTo>
                  <a:lnTo>
                    <a:pt x="1853" y="1421"/>
                  </a:lnTo>
                  <a:lnTo>
                    <a:pt x="1853" y="2347"/>
                  </a:lnTo>
                  <a:lnTo>
                    <a:pt x="2780" y="2347"/>
                  </a:lnTo>
                  <a:lnTo>
                    <a:pt x="2780" y="1421"/>
                  </a:lnTo>
                  <a:lnTo>
                    <a:pt x="4632" y="1421"/>
                  </a:lnTo>
                  <a:lnTo>
                    <a:pt x="463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7"/>
            <p:cNvSpPr/>
            <p:nvPr/>
          </p:nvSpPr>
          <p:spPr>
            <a:xfrm>
              <a:off x="3622350" y="1371175"/>
              <a:ext cx="49150" cy="49125"/>
            </a:xfrm>
            <a:custGeom>
              <a:avLst/>
              <a:gdLst/>
              <a:ahLst/>
              <a:cxnLst/>
              <a:rect l="l" t="t" r="r" b="b"/>
              <a:pathLst>
                <a:path w="1966" h="1965" extrusionOk="0">
                  <a:moveTo>
                    <a:pt x="656" y="1"/>
                  </a:moveTo>
                  <a:lnTo>
                    <a:pt x="1" y="655"/>
                  </a:lnTo>
                  <a:lnTo>
                    <a:pt x="1311" y="1965"/>
                  </a:lnTo>
                  <a:lnTo>
                    <a:pt x="1965" y="1310"/>
                  </a:lnTo>
                  <a:lnTo>
                    <a:pt x="65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7"/>
            <p:cNvSpPr/>
            <p:nvPr/>
          </p:nvSpPr>
          <p:spPr>
            <a:xfrm>
              <a:off x="3622375" y="1185175"/>
              <a:ext cx="49150" cy="49125"/>
            </a:xfrm>
            <a:custGeom>
              <a:avLst/>
              <a:gdLst/>
              <a:ahLst/>
              <a:cxnLst/>
              <a:rect l="l" t="t" r="r" b="b"/>
              <a:pathLst>
                <a:path w="1966" h="1965" extrusionOk="0">
                  <a:moveTo>
                    <a:pt x="1310" y="1"/>
                  </a:moveTo>
                  <a:lnTo>
                    <a:pt x="1" y="1310"/>
                  </a:lnTo>
                  <a:lnTo>
                    <a:pt x="656" y="1965"/>
                  </a:lnTo>
                  <a:lnTo>
                    <a:pt x="1965" y="655"/>
                  </a:lnTo>
                  <a:lnTo>
                    <a:pt x="131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7"/>
            <p:cNvSpPr/>
            <p:nvPr/>
          </p:nvSpPr>
          <p:spPr>
            <a:xfrm>
              <a:off x="3321375" y="1371125"/>
              <a:ext cx="49125" cy="49150"/>
            </a:xfrm>
            <a:custGeom>
              <a:avLst/>
              <a:gdLst/>
              <a:ahLst/>
              <a:cxnLst/>
              <a:rect l="l" t="t" r="r" b="b"/>
              <a:pathLst>
                <a:path w="1965" h="1966" extrusionOk="0">
                  <a:moveTo>
                    <a:pt x="1310" y="1"/>
                  </a:moveTo>
                  <a:lnTo>
                    <a:pt x="1" y="1311"/>
                  </a:lnTo>
                  <a:lnTo>
                    <a:pt x="655" y="1966"/>
                  </a:lnTo>
                  <a:lnTo>
                    <a:pt x="1965" y="656"/>
                  </a:lnTo>
                  <a:lnTo>
                    <a:pt x="131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7"/>
            <p:cNvSpPr/>
            <p:nvPr/>
          </p:nvSpPr>
          <p:spPr>
            <a:xfrm>
              <a:off x="3321375" y="1185125"/>
              <a:ext cx="49150" cy="49150"/>
            </a:xfrm>
            <a:custGeom>
              <a:avLst/>
              <a:gdLst/>
              <a:ahLst/>
              <a:cxnLst/>
              <a:rect l="l" t="t" r="r" b="b"/>
              <a:pathLst>
                <a:path w="1966" h="1966" extrusionOk="0">
                  <a:moveTo>
                    <a:pt x="656" y="1"/>
                  </a:moveTo>
                  <a:lnTo>
                    <a:pt x="1" y="656"/>
                  </a:lnTo>
                  <a:lnTo>
                    <a:pt x="1311" y="1966"/>
                  </a:lnTo>
                  <a:lnTo>
                    <a:pt x="1966" y="1311"/>
                  </a:lnTo>
                  <a:lnTo>
                    <a:pt x="65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7" name="Google Shape;297;p17"/>
          <p:cNvGrpSpPr/>
          <p:nvPr/>
        </p:nvGrpSpPr>
        <p:grpSpPr>
          <a:xfrm>
            <a:off x="4469427" y="4311880"/>
            <a:ext cx="208356" cy="237056"/>
            <a:chOff x="2886675" y="1174975"/>
            <a:chExt cx="347375" cy="395225"/>
          </a:xfrm>
        </p:grpSpPr>
        <p:sp>
          <p:nvSpPr>
            <p:cNvPr id="298" name="Google Shape;298;p17"/>
            <p:cNvSpPr/>
            <p:nvPr/>
          </p:nvSpPr>
          <p:spPr>
            <a:xfrm>
              <a:off x="2909850" y="1429675"/>
              <a:ext cx="138950" cy="140525"/>
            </a:xfrm>
            <a:custGeom>
              <a:avLst/>
              <a:gdLst/>
              <a:ahLst/>
              <a:cxnLst/>
              <a:rect l="l" t="t" r="r" b="b"/>
              <a:pathLst>
                <a:path w="5558" h="5621" extrusionOk="0">
                  <a:moveTo>
                    <a:pt x="2316" y="0"/>
                  </a:moveTo>
                  <a:lnTo>
                    <a:pt x="926" y="1884"/>
                  </a:lnTo>
                  <a:lnTo>
                    <a:pt x="2779" y="1884"/>
                  </a:lnTo>
                  <a:lnTo>
                    <a:pt x="2779" y="4230"/>
                  </a:lnTo>
                  <a:cubicBezTo>
                    <a:pt x="2779" y="4486"/>
                    <a:pt x="2572" y="4694"/>
                    <a:pt x="2316" y="4694"/>
                  </a:cubicBezTo>
                  <a:cubicBezTo>
                    <a:pt x="2061" y="4694"/>
                    <a:pt x="1853" y="4486"/>
                    <a:pt x="1853" y="4230"/>
                  </a:cubicBezTo>
                  <a:cubicBezTo>
                    <a:pt x="1853" y="3464"/>
                    <a:pt x="1230" y="2841"/>
                    <a:pt x="463" y="2841"/>
                  </a:cubicBezTo>
                  <a:lnTo>
                    <a:pt x="1" y="2841"/>
                  </a:lnTo>
                  <a:lnTo>
                    <a:pt x="1" y="3767"/>
                  </a:lnTo>
                  <a:lnTo>
                    <a:pt x="463" y="3767"/>
                  </a:lnTo>
                  <a:cubicBezTo>
                    <a:pt x="719" y="3767"/>
                    <a:pt x="926" y="3975"/>
                    <a:pt x="926" y="4230"/>
                  </a:cubicBezTo>
                  <a:cubicBezTo>
                    <a:pt x="926" y="4996"/>
                    <a:pt x="1549" y="5620"/>
                    <a:pt x="2316" y="5620"/>
                  </a:cubicBezTo>
                  <a:cubicBezTo>
                    <a:pt x="3082" y="5620"/>
                    <a:pt x="3705" y="4996"/>
                    <a:pt x="3705" y="4230"/>
                  </a:cubicBezTo>
                  <a:lnTo>
                    <a:pt x="3705" y="1884"/>
                  </a:lnTo>
                  <a:lnTo>
                    <a:pt x="5557" y="1884"/>
                  </a:lnTo>
                  <a:lnTo>
                    <a:pt x="416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7"/>
            <p:cNvSpPr/>
            <p:nvPr/>
          </p:nvSpPr>
          <p:spPr>
            <a:xfrm>
              <a:off x="3048775" y="1429675"/>
              <a:ext cx="138975" cy="140525"/>
            </a:xfrm>
            <a:custGeom>
              <a:avLst/>
              <a:gdLst/>
              <a:ahLst/>
              <a:cxnLst/>
              <a:rect l="l" t="t" r="r" b="b"/>
              <a:pathLst>
                <a:path w="5559" h="5621" extrusionOk="0">
                  <a:moveTo>
                    <a:pt x="2316" y="0"/>
                  </a:moveTo>
                  <a:lnTo>
                    <a:pt x="927" y="1884"/>
                  </a:lnTo>
                  <a:lnTo>
                    <a:pt x="2779" y="1884"/>
                  </a:lnTo>
                  <a:lnTo>
                    <a:pt x="2779" y="4230"/>
                  </a:lnTo>
                  <a:cubicBezTo>
                    <a:pt x="2779" y="4486"/>
                    <a:pt x="2572" y="4694"/>
                    <a:pt x="2316" y="4694"/>
                  </a:cubicBezTo>
                  <a:cubicBezTo>
                    <a:pt x="2060" y="4694"/>
                    <a:pt x="1853" y="4486"/>
                    <a:pt x="1853" y="4230"/>
                  </a:cubicBezTo>
                  <a:cubicBezTo>
                    <a:pt x="1853" y="3464"/>
                    <a:pt x="1230" y="2841"/>
                    <a:pt x="464" y="2841"/>
                  </a:cubicBezTo>
                  <a:lnTo>
                    <a:pt x="0" y="2841"/>
                  </a:lnTo>
                  <a:lnTo>
                    <a:pt x="0" y="3767"/>
                  </a:lnTo>
                  <a:lnTo>
                    <a:pt x="464" y="3767"/>
                  </a:lnTo>
                  <a:cubicBezTo>
                    <a:pt x="719" y="3767"/>
                    <a:pt x="927" y="3975"/>
                    <a:pt x="927" y="4230"/>
                  </a:cubicBezTo>
                  <a:cubicBezTo>
                    <a:pt x="927" y="4996"/>
                    <a:pt x="1550" y="5620"/>
                    <a:pt x="2316" y="5620"/>
                  </a:cubicBezTo>
                  <a:cubicBezTo>
                    <a:pt x="3082" y="5620"/>
                    <a:pt x="3706" y="4996"/>
                    <a:pt x="3706" y="4230"/>
                  </a:cubicBezTo>
                  <a:lnTo>
                    <a:pt x="3706" y="1884"/>
                  </a:lnTo>
                  <a:lnTo>
                    <a:pt x="5558" y="1884"/>
                  </a:lnTo>
                  <a:lnTo>
                    <a:pt x="416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7"/>
            <p:cNvSpPr/>
            <p:nvPr/>
          </p:nvSpPr>
          <p:spPr>
            <a:xfrm>
              <a:off x="3075875" y="1174975"/>
              <a:ext cx="158175" cy="231575"/>
            </a:xfrm>
            <a:custGeom>
              <a:avLst/>
              <a:gdLst/>
              <a:ahLst/>
              <a:cxnLst/>
              <a:rect l="l" t="t" r="r" b="b"/>
              <a:pathLst>
                <a:path w="6327" h="9263" extrusionOk="0">
                  <a:moveTo>
                    <a:pt x="2159" y="0"/>
                  </a:moveTo>
                  <a:cubicBezTo>
                    <a:pt x="1432" y="0"/>
                    <a:pt x="758" y="203"/>
                    <a:pt x="163" y="532"/>
                  </a:cubicBezTo>
                  <a:cubicBezTo>
                    <a:pt x="1107" y="1457"/>
                    <a:pt x="1695" y="2744"/>
                    <a:pt x="1695" y="4168"/>
                  </a:cubicBezTo>
                  <a:cubicBezTo>
                    <a:pt x="1695" y="5422"/>
                    <a:pt x="1235" y="6629"/>
                    <a:pt x="399" y="7563"/>
                  </a:cubicBezTo>
                  <a:lnTo>
                    <a:pt x="1" y="8009"/>
                  </a:lnTo>
                  <a:lnTo>
                    <a:pt x="1123" y="9263"/>
                  </a:lnTo>
                  <a:lnTo>
                    <a:pt x="3194" y="9263"/>
                  </a:lnTo>
                  <a:lnTo>
                    <a:pt x="5266" y="6946"/>
                  </a:lnTo>
                  <a:cubicBezTo>
                    <a:pt x="5950" y="6181"/>
                    <a:pt x="6327" y="5195"/>
                    <a:pt x="6327" y="4168"/>
                  </a:cubicBezTo>
                  <a:cubicBezTo>
                    <a:pt x="6327" y="1870"/>
                    <a:pt x="4457" y="0"/>
                    <a:pt x="21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7"/>
            <p:cNvSpPr/>
            <p:nvPr/>
          </p:nvSpPr>
          <p:spPr>
            <a:xfrm>
              <a:off x="2979100" y="1270450"/>
              <a:ext cx="23600" cy="22425"/>
            </a:xfrm>
            <a:custGeom>
              <a:avLst/>
              <a:gdLst/>
              <a:ahLst/>
              <a:cxnLst/>
              <a:rect l="l" t="t" r="r" b="b"/>
              <a:pathLst>
                <a:path w="944" h="897" extrusionOk="0">
                  <a:moveTo>
                    <a:pt x="472" y="1"/>
                  </a:moveTo>
                  <a:lnTo>
                    <a:pt x="326" y="295"/>
                  </a:lnTo>
                  <a:lnTo>
                    <a:pt x="1" y="342"/>
                  </a:lnTo>
                  <a:lnTo>
                    <a:pt x="236" y="573"/>
                  </a:lnTo>
                  <a:lnTo>
                    <a:pt x="181" y="896"/>
                  </a:lnTo>
                  <a:lnTo>
                    <a:pt x="472" y="744"/>
                  </a:lnTo>
                  <a:lnTo>
                    <a:pt x="763" y="896"/>
                  </a:lnTo>
                  <a:lnTo>
                    <a:pt x="708" y="573"/>
                  </a:lnTo>
                  <a:lnTo>
                    <a:pt x="943" y="342"/>
                  </a:lnTo>
                  <a:lnTo>
                    <a:pt x="618" y="295"/>
                  </a:lnTo>
                  <a:lnTo>
                    <a:pt x="47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7"/>
            <p:cNvSpPr/>
            <p:nvPr/>
          </p:nvSpPr>
          <p:spPr>
            <a:xfrm>
              <a:off x="2886675" y="1174975"/>
              <a:ext cx="208425" cy="231575"/>
            </a:xfrm>
            <a:custGeom>
              <a:avLst/>
              <a:gdLst/>
              <a:ahLst/>
              <a:cxnLst/>
              <a:rect l="l" t="t" r="r" b="b"/>
              <a:pathLst>
                <a:path w="8337" h="9263" extrusionOk="0">
                  <a:moveTo>
                    <a:pt x="4169" y="1726"/>
                  </a:moveTo>
                  <a:lnTo>
                    <a:pt x="4930" y="3268"/>
                  </a:lnTo>
                  <a:lnTo>
                    <a:pt x="6631" y="3514"/>
                  </a:lnTo>
                  <a:lnTo>
                    <a:pt x="5400" y="4714"/>
                  </a:lnTo>
                  <a:lnTo>
                    <a:pt x="5691" y="6409"/>
                  </a:lnTo>
                  <a:lnTo>
                    <a:pt x="5691" y="6409"/>
                  </a:lnTo>
                  <a:lnTo>
                    <a:pt x="4169" y="5609"/>
                  </a:lnTo>
                  <a:lnTo>
                    <a:pt x="2648" y="6409"/>
                  </a:lnTo>
                  <a:lnTo>
                    <a:pt x="2939" y="4714"/>
                  </a:lnTo>
                  <a:lnTo>
                    <a:pt x="1707" y="3514"/>
                  </a:lnTo>
                  <a:lnTo>
                    <a:pt x="3408" y="3268"/>
                  </a:lnTo>
                  <a:lnTo>
                    <a:pt x="4169" y="1726"/>
                  </a:lnTo>
                  <a:close/>
                  <a:moveTo>
                    <a:pt x="4169" y="0"/>
                  </a:moveTo>
                  <a:cubicBezTo>
                    <a:pt x="1870" y="0"/>
                    <a:pt x="1" y="1870"/>
                    <a:pt x="1" y="4168"/>
                  </a:cubicBezTo>
                  <a:cubicBezTo>
                    <a:pt x="1" y="5195"/>
                    <a:pt x="377" y="6181"/>
                    <a:pt x="1061" y="6946"/>
                  </a:cubicBezTo>
                  <a:lnTo>
                    <a:pt x="3133" y="9263"/>
                  </a:lnTo>
                  <a:lnTo>
                    <a:pt x="5204" y="9263"/>
                  </a:lnTo>
                  <a:lnTo>
                    <a:pt x="7276" y="6946"/>
                  </a:lnTo>
                  <a:cubicBezTo>
                    <a:pt x="7960" y="6181"/>
                    <a:pt x="8337" y="5195"/>
                    <a:pt x="8337" y="4168"/>
                  </a:cubicBezTo>
                  <a:cubicBezTo>
                    <a:pt x="8337" y="1870"/>
                    <a:pt x="6467" y="0"/>
                    <a:pt x="41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3" name="Google Shape;303;p17"/>
          <p:cNvGrpSpPr/>
          <p:nvPr/>
        </p:nvGrpSpPr>
        <p:grpSpPr>
          <a:xfrm>
            <a:off x="3828481" y="4308193"/>
            <a:ext cx="237041" cy="237056"/>
            <a:chOff x="2388850" y="1174975"/>
            <a:chExt cx="395200" cy="395225"/>
          </a:xfrm>
        </p:grpSpPr>
        <p:sp>
          <p:nvSpPr>
            <p:cNvPr id="304" name="Google Shape;304;p17"/>
            <p:cNvSpPr/>
            <p:nvPr/>
          </p:nvSpPr>
          <p:spPr>
            <a:xfrm>
              <a:off x="2505400" y="1174975"/>
              <a:ext cx="162100" cy="299150"/>
            </a:xfrm>
            <a:custGeom>
              <a:avLst/>
              <a:gdLst/>
              <a:ahLst/>
              <a:cxnLst/>
              <a:rect l="l" t="t" r="r" b="b"/>
              <a:pathLst>
                <a:path w="6484" h="11966" extrusionOk="0">
                  <a:moveTo>
                    <a:pt x="0" y="0"/>
                  </a:moveTo>
                  <a:lnTo>
                    <a:pt x="0" y="463"/>
                  </a:lnTo>
                  <a:cubicBezTo>
                    <a:pt x="0" y="1740"/>
                    <a:pt x="1039" y="2778"/>
                    <a:pt x="2316" y="2778"/>
                  </a:cubicBezTo>
                  <a:lnTo>
                    <a:pt x="2778" y="2778"/>
                  </a:lnTo>
                  <a:lnTo>
                    <a:pt x="2778" y="4180"/>
                  </a:lnTo>
                  <a:cubicBezTo>
                    <a:pt x="2391" y="3886"/>
                    <a:pt x="1912" y="3705"/>
                    <a:pt x="1389" y="3705"/>
                  </a:cubicBezTo>
                  <a:lnTo>
                    <a:pt x="0" y="3705"/>
                  </a:lnTo>
                  <a:lnTo>
                    <a:pt x="0" y="4168"/>
                  </a:lnTo>
                  <a:cubicBezTo>
                    <a:pt x="0" y="5444"/>
                    <a:pt x="1039" y="6484"/>
                    <a:pt x="2316" y="6484"/>
                  </a:cubicBezTo>
                  <a:lnTo>
                    <a:pt x="2778" y="6484"/>
                  </a:lnTo>
                  <a:lnTo>
                    <a:pt x="2778" y="8222"/>
                  </a:lnTo>
                  <a:lnTo>
                    <a:pt x="2481" y="8825"/>
                  </a:lnTo>
                  <a:lnTo>
                    <a:pt x="780" y="9072"/>
                  </a:lnTo>
                  <a:lnTo>
                    <a:pt x="2011" y="10271"/>
                  </a:lnTo>
                  <a:lnTo>
                    <a:pt x="1721" y="11966"/>
                  </a:lnTo>
                  <a:lnTo>
                    <a:pt x="3241" y="11166"/>
                  </a:lnTo>
                  <a:lnTo>
                    <a:pt x="4763" y="11966"/>
                  </a:lnTo>
                  <a:lnTo>
                    <a:pt x="4473" y="10271"/>
                  </a:lnTo>
                  <a:lnTo>
                    <a:pt x="5704" y="9072"/>
                  </a:lnTo>
                  <a:lnTo>
                    <a:pt x="4002" y="8825"/>
                  </a:lnTo>
                  <a:lnTo>
                    <a:pt x="3705" y="8222"/>
                  </a:lnTo>
                  <a:lnTo>
                    <a:pt x="3705" y="5557"/>
                  </a:lnTo>
                  <a:lnTo>
                    <a:pt x="4168" y="5557"/>
                  </a:lnTo>
                  <a:cubicBezTo>
                    <a:pt x="5445" y="5557"/>
                    <a:pt x="6484" y="4519"/>
                    <a:pt x="6484" y="3242"/>
                  </a:cubicBezTo>
                  <a:lnTo>
                    <a:pt x="6484" y="2778"/>
                  </a:lnTo>
                  <a:lnTo>
                    <a:pt x="5094" y="2778"/>
                  </a:lnTo>
                  <a:cubicBezTo>
                    <a:pt x="4571" y="2778"/>
                    <a:pt x="4093" y="2960"/>
                    <a:pt x="3705" y="3254"/>
                  </a:cubicBezTo>
                  <a:lnTo>
                    <a:pt x="3705" y="1853"/>
                  </a:lnTo>
                  <a:cubicBezTo>
                    <a:pt x="3705" y="1341"/>
                    <a:pt x="4120" y="926"/>
                    <a:pt x="4631" y="926"/>
                  </a:cubicBezTo>
                  <a:lnTo>
                    <a:pt x="4631" y="0"/>
                  </a:lnTo>
                  <a:cubicBezTo>
                    <a:pt x="4005" y="0"/>
                    <a:pt x="3453" y="314"/>
                    <a:pt x="3118" y="790"/>
                  </a:cubicBezTo>
                  <a:cubicBezTo>
                    <a:pt x="2693" y="310"/>
                    <a:pt x="2079" y="0"/>
                    <a:pt x="138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7"/>
            <p:cNvSpPr/>
            <p:nvPr/>
          </p:nvSpPr>
          <p:spPr>
            <a:xfrm>
              <a:off x="2388850" y="1360200"/>
              <a:ext cx="395200" cy="210000"/>
            </a:xfrm>
            <a:custGeom>
              <a:avLst/>
              <a:gdLst/>
              <a:ahLst/>
              <a:cxnLst/>
              <a:rect l="l" t="t" r="r" b="b"/>
              <a:pathLst>
                <a:path w="15808" h="8400" extrusionOk="0">
                  <a:moveTo>
                    <a:pt x="0" y="0"/>
                  </a:moveTo>
                  <a:lnTo>
                    <a:pt x="0" y="8399"/>
                  </a:lnTo>
                  <a:lnTo>
                    <a:pt x="15808" y="8399"/>
                  </a:lnTo>
                  <a:lnTo>
                    <a:pt x="15808" y="0"/>
                  </a:lnTo>
                  <a:lnTo>
                    <a:pt x="10290" y="0"/>
                  </a:lnTo>
                  <a:cubicBezTo>
                    <a:pt x="10528" y="490"/>
                    <a:pt x="11146" y="1159"/>
                    <a:pt x="11146" y="2316"/>
                  </a:cubicBezTo>
                  <a:cubicBezTo>
                    <a:pt x="11146" y="4103"/>
                    <a:pt x="9691" y="5558"/>
                    <a:pt x="7903" y="5558"/>
                  </a:cubicBezTo>
                  <a:cubicBezTo>
                    <a:pt x="6116" y="5558"/>
                    <a:pt x="4662" y="4103"/>
                    <a:pt x="4662" y="2316"/>
                  </a:cubicBezTo>
                  <a:cubicBezTo>
                    <a:pt x="4662" y="1158"/>
                    <a:pt x="5279" y="489"/>
                    <a:pt x="55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6" name="Google Shape;306;p17"/>
          <p:cNvGrpSpPr/>
          <p:nvPr/>
        </p:nvGrpSpPr>
        <p:grpSpPr>
          <a:xfrm>
            <a:off x="2565877" y="4308193"/>
            <a:ext cx="237041" cy="237056"/>
            <a:chOff x="948550" y="1174975"/>
            <a:chExt cx="395200" cy="395225"/>
          </a:xfrm>
        </p:grpSpPr>
        <p:sp>
          <p:nvSpPr>
            <p:cNvPr id="307" name="Google Shape;307;p17"/>
            <p:cNvSpPr/>
            <p:nvPr/>
          </p:nvSpPr>
          <p:spPr>
            <a:xfrm>
              <a:off x="948550" y="1174975"/>
              <a:ext cx="395200" cy="395225"/>
            </a:xfrm>
            <a:custGeom>
              <a:avLst/>
              <a:gdLst/>
              <a:ahLst/>
              <a:cxnLst/>
              <a:rect l="l" t="t" r="r" b="b"/>
              <a:pathLst>
                <a:path w="15808" h="15809" extrusionOk="0">
                  <a:moveTo>
                    <a:pt x="0" y="0"/>
                  </a:moveTo>
                  <a:lnTo>
                    <a:pt x="0" y="15808"/>
                  </a:lnTo>
                  <a:lnTo>
                    <a:pt x="15807" y="15808"/>
                  </a:lnTo>
                  <a:lnTo>
                    <a:pt x="15807" y="14882"/>
                  </a:lnTo>
                  <a:lnTo>
                    <a:pt x="13924" y="14882"/>
                  </a:lnTo>
                  <a:lnTo>
                    <a:pt x="13924" y="11146"/>
                  </a:lnTo>
                  <a:lnTo>
                    <a:pt x="9293" y="11146"/>
                  </a:lnTo>
                  <a:lnTo>
                    <a:pt x="9293" y="14882"/>
                  </a:lnTo>
                  <a:lnTo>
                    <a:pt x="8367" y="14882"/>
                  </a:lnTo>
                  <a:lnTo>
                    <a:pt x="8367" y="12998"/>
                  </a:lnTo>
                  <a:lnTo>
                    <a:pt x="3705" y="12998"/>
                  </a:lnTo>
                  <a:lnTo>
                    <a:pt x="3705" y="14882"/>
                  </a:lnTo>
                  <a:lnTo>
                    <a:pt x="926" y="14882"/>
                  </a:lnTo>
                  <a:lnTo>
                    <a:pt x="926" y="12998"/>
                  </a:lnTo>
                  <a:lnTo>
                    <a:pt x="1852" y="12998"/>
                  </a:lnTo>
                  <a:lnTo>
                    <a:pt x="1852" y="12072"/>
                  </a:lnTo>
                  <a:lnTo>
                    <a:pt x="926" y="12072"/>
                  </a:lnTo>
                  <a:lnTo>
                    <a:pt x="926" y="10219"/>
                  </a:lnTo>
                  <a:lnTo>
                    <a:pt x="1852" y="10219"/>
                  </a:lnTo>
                  <a:lnTo>
                    <a:pt x="1852" y="9293"/>
                  </a:lnTo>
                  <a:lnTo>
                    <a:pt x="926" y="9293"/>
                  </a:lnTo>
                  <a:lnTo>
                    <a:pt x="926" y="7440"/>
                  </a:lnTo>
                  <a:lnTo>
                    <a:pt x="1852" y="7440"/>
                  </a:lnTo>
                  <a:lnTo>
                    <a:pt x="1852" y="6515"/>
                  </a:lnTo>
                  <a:lnTo>
                    <a:pt x="926" y="6515"/>
                  </a:lnTo>
                  <a:lnTo>
                    <a:pt x="926" y="4661"/>
                  </a:lnTo>
                  <a:lnTo>
                    <a:pt x="1852" y="4661"/>
                  </a:lnTo>
                  <a:lnTo>
                    <a:pt x="1852" y="3736"/>
                  </a:lnTo>
                  <a:lnTo>
                    <a:pt x="926" y="3736"/>
                  </a:lnTo>
                  <a:lnTo>
                    <a:pt x="926" y="1853"/>
                  </a:lnTo>
                  <a:lnTo>
                    <a:pt x="1852" y="1853"/>
                  </a:lnTo>
                  <a:lnTo>
                    <a:pt x="1852" y="926"/>
                  </a:lnTo>
                  <a:lnTo>
                    <a:pt x="926" y="926"/>
                  </a:lnTo>
                  <a:lnTo>
                    <a:pt x="92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7"/>
            <p:cNvSpPr/>
            <p:nvPr/>
          </p:nvSpPr>
          <p:spPr>
            <a:xfrm>
              <a:off x="1134550" y="1273325"/>
              <a:ext cx="34775" cy="76100"/>
            </a:xfrm>
            <a:custGeom>
              <a:avLst/>
              <a:gdLst/>
              <a:ahLst/>
              <a:cxnLst/>
              <a:rect l="l" t="t" r="r" b="b"/>
              <a:pathLst>
                <a:path w="1391" h="3044" extrusionOk="0">
                  <a:moveTo>
                    <a:pt x="1390" y="1"/>
                  </a:moveTo>
                  <a:cubicBezTo>
                    <a:pt x="573" y="361"/>
                    <a:pt x="0" y="1176"/>
                    <a:pt x="0" y="2124"/>
                  </a:cubicBezTo>
                  <a:lnTo>
                    <a:pt x="0" y="3043"/>
                  </a:lnTo>
                  <a:lnTo>
                    <a:pt x="1390" y="3043"/>
                  </a:lnTo>
                  <a:lnTo>
                    <a:pt x="139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7"/>
            <p:cNvSpPr/>
            <p:nvPr/>
          </p:nvSpPr>
          <p:spPr>
            <a:xfrm>
              <a:off x="1308225" y="1273325"/>
              <a:ext cx="35525" cy="76100"/>
            </a:xfrm>
            <a:custGeom>
              <a:avLst/>
              <a:gdLst/>
              <a:ahLst/>
              <a:cxnLst/>
              <a:rect l="l" t="t" r="r" b="b"/>
              <a:pathLst>
                <a:path w="1421" h="3044" extrusionOk="0">
                  <a:moveTo>
                    <a:pt x="0" y="1"/>
                  </a:moveTo>
                  <a:lnTo>
                    <a:pt x="0" y="3043"/>
                  </a:lnTo>
                  <a:lnTo>
                    <a:pt x="1420" y="3043"/>
                  </a:lnTo>
                  <a:lnTo>
                    <a:pt x="1420" y="2124"/>
                  </a:lnTo>
                  <a:cubicBezTo>
                    <a:pt x="1420" y="1176"/>
                    <a:pt x="817" y="36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7"/>
            <p:cNvSpPr/>
            <p:nvPr/>
          </p:nvSpPr>
          <p:spPr>
            <a:xfrm>
              <a:off x="1192425" y="1174975"/>
              <a:ext cx="92675" cy="174450"/>
            </a:xfrm>
            <a:custGeom>
              <a:avLst/>
              <a:gdLst/>
              <a:ahLst/>
              <a:cxnLst/>
              <a:rect l="l" t="t" r="r" b="b"/>
              <a:pathLst>
                <a:path w="3707" h="6978" extrusionOk="0">
                  <a:moveTo>
                    <a:pt x="2317" y="2809"/>
                  </a:moveTo>
                  <a:lnTo>
                    <a:pt x="2317" y="3736"/>
                  </a:lnTo>
                  <a:lnTo>
                    <a:pt x="1391" y="3736"/>
                  </a:lnTo>
                  <a:lnTo>
                    <a:pt x="1391" y="2809"/>
                  </a:lnTo>
                  <a:close/>
                  <a:moveTo>
                    <a:pt x="1853" y="0"/>
                  </a:moveTo>
                  <a:lnTo>
                    <a:pt x="1615" y="144"/>
                  </a:lnTo>
                  <a:cubicBezTo>
                    <a:pt x="604" y="753"/>
                    <a:pt x="1" y="1871"/>
                    <a:pt x="1" y="3028"/>
                  </a:cubicBezTo>
                  <a:lnTo>
                    <a:pt x="1" y="6977"/>
                  </a:lnTo>
                  <a:lnTo>
                    <a:pt x="3706" y="6977"/>
                  </a:lnTo>
                  <a:lnTo>
                    <a:pt x="3706" y="3028"/>
                  </a:lnTo>
                  <a:cubicBezTo>
                    <a:pt x="3706" y="1871"/>
                    <a:pt x="3102" y="753"/>
                    <a:pt x="2092" y="144"/>
                  </a:cubicBezTo>
                  <a:lnTo>
                    <a:pt x="185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7"/>
            <p:cNvSpPr/>
            <p:nvPr/>
          </p:nvSpPr>
          <p:spPr>
            <a:xfrm>
              <a:off x="1215600" y="1372550"/>
              <a:ext cx="46325" cy="69500"/>
            </a:xfrm>
            <a:custGeom>
              <a:avLst/>
              <a:gdLst/>
              <a:ahLst/>
              <a:cxnLst/>
              <a:rect l="l" t="t" r="r" b="b"/>
              <a:pathLst>
                <a:path w="1853" h="2780" extrusionOk="0">
                  <a:moveTo>
                    <a:pt x="926" y="1"/>
                  </a:moveTo>
                  <a:cubicBezTo>
                    <a:pt x="416" y="1"/>
                    <a:pt x="1" y="416"/>
                    <a:pt x="1" y="927"/>
                  </a:cubicBezTo>
                  <a:cubicBezTo>
                    <a:pt x="1" y="1090"/>
                    <a:pt x="43" y="1250"/>
                    <a:pt x="123" y="1390"/>
                  </a:cubicBezTo>
                  <a:lnTo>
                    <a:pt x="926" y="2780"/>
                  </a:lnTo>
                  <a:lnTo>
                    <a:pt x="1729" y="1391"/>
                  </a:lnTo>
                  <a:cubicBezTo>
                    <a:pt x="1810" y="1250"/>
                    <a:pt x="1853" y="1090"/>
                    <a:pt x="1853" y="927"/>
                  </a:cubicBezTo>
                  <a:cubicBezTo>
                    <a:pt x="1853" y="416"/>
                    <a:pt x="1437" y="1"/>
                    <a:pt x="9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2" name="Google Shape;312;p17"/>
          <p:cNvGrpSpPr/>
          <p:nvPr/>
        </p:nvGrpSpPr>
        <p:grpSpPr>
          <a:xfrm>
            <a:off x="3197177" y="4329504"/>
            <a:ext cx="237041" cy="194455"/>
            <a:chOff x="1446425" y="1194625"/>
            <a:chExt cx="395200" cy="324200"/>
          </a:xfrm>
        </p:grpSpPr>
        <p:sp>
          <p:nvSpPr>
            <p:cNvPr id="313" name="Google Shape;313;p17"/>
            <p:cNvSpPr/>
            <p:nvPr/>
          </p:nvSpPr>
          <p:spPr>
            <a:xfrm>
              <a:off x="1574550" y="1194625"/>
              <a:ext cx="92650" cy="92625"/>
            </a:xfrm>
            <a:custGeom>
              <a:avLst/>
              <a:gdLst/>
              <a:ahLst/>
              <a:cxnLst/>
              <a:rect l="l" t="t" r="r" b="b"/>
              <a:pathLst>
                <a:path w="3706" h="3705" extrusionOk="0">
                  <a:moveTo>
                    <a:pt x="1853" y="0"/>
                  </a:moveTo>
                  <a:cubicBezTo>
                    <a:pt x="829" y="0"/>
                    <a:pt x="1" y="829"/>
                    <a:pt x="1" y="1852"/>
                  </a:cubicBezTo>
                  <a:cubicBezTo>
                    <a:pt x="1" y="2876"/>
                    <a:pt x="829" y="3705"/>
                    <a:pt x="1853" y="3705"/>
                  </a:cubicBezTo>
                  <a:cubicBezTo>
                    <a:pt x="2876" y="3705"/>
                    <a:pt x="3705" y="2876"/>
                    <a:pt x="3705" y="1852"/>
                  </a:cubicBezTo>
                  <a:cubicBezTo>
                    <a:pt x="3705" y="829"/>
                    <a:pt x="2876" y="0"/>
                    <a:pt x="18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7"/>
            <p:cNvSpPr/>
            <p:nvPr/>
          </p:nvSpPr>
          <p:spPr>
            <a:xfrm>
              <a:off x="1446425" y="1217750"/>
              <a:ext cx="395200" cy="301075"/>
            </a:xfrm>
            <a:custGeom>
              <a:avLst/>
              <a:gdLst/>
              <a:ahLst/>
              <a:cxnLst/>
              <a:rect l="l" t="t" r="r" b="b"/>
              <a:pathLst>
                <a:path w="15808" h="12043" extrusionOk="0">
                  <a:moveTo>
                    <a:pt x="13461" y="1"/>
                  </a:moveTo>
                  <a:cubicBezTo>
                    <a:pt x="12566" y="1"/>
                    <a:pt x="11724" y="371"/>
                    <a:pt x="11110" y="1027"/>
                  </a:cubicBezTo>
                  <a:cubicBezTo>
                    <a:pt x="10793" y="959"/>
                    <a:pt x="10505" y="927"/>
                    <a:pt x="10220" y="927"/>
                  </a:cubicBezTo>
                  <a:lnTo>
                    <a:pt x="9757" y="927"/>
                  </a:lnTo>
                  <a:cubicBezTo>
                    <a:pt x="9757" y="1641"/>
                    <a:pt x="9478" y="2287"/>
                    <a:pt x="9034" y="2780"/>
                  </a:cubicBezTo>
                  <a:lnTo>
                    <a:pt x="9757" y="2780"/>
                  </a:lnTo>
                  <a:lnTo>
                    <a:pt x="9757" y="3706"/>
                  </a:lnTo>
                  <a:lnTo>
                    <a:pt x="4199" y="3706"/>
                  </a:lnTo>
                  <a:lnTo>
                    <a:pt x="4199" y="2780"/>
                  </a:lnTo>
                  <a:lnTo>
                    <a:pt x="4926" y="2780"/>
                  </a:lnTo>
                  <a:cubicBezTo>
                    <a:pt x="4492" y="2297"/>
                    <a:pt x="4216" y="1670"/>
                    <a:pt x="4204" y="973"/>
                  </a:cubicBezTo>
                  <a:cubicBezTo>
                    <a:pt x="1868" y="1208"/>
                    <a:pt x="0" y="3162"/>
                    <a:pt x="0" y="5559"/>
                  </a:cubicBezTo>
                  <a:cubicBezTo>
                    <a:pt x="0" y="6372"/>
                    <a:pt x="215" y="7171"/>
                    <a:pt x="619" y="7871"/>
                  </a:cubicBezTo>
                  <a:cubicBezTo>
                    <a:pt x="931" y="8410"/>
                    <a:pt x="1385" y="8887"/>
                    <a:pt x="1883" y="9261"/>
                  </a:cubicBezTo>
                  <a:lnTo>
                    <a:pt x="1883" y="12042"/>
                  </a:lnTo>
                  <a:lnTo>
                    <a:pt x="5589" y="12042"/>
                  </a:lnTo>
                  <a:lnTo>
                    <a:pt x="5589" y="10762"/>
                  </a:lnTo>
                  <a:lnTo>
                    <a:pt x="4099" y="7782"/>
                  </a:lnTo>
                  <a:lnTo>
                    <a:pt x="5126" y="6756"/>
                  </a:lnTo>
                  <a:lnTo>
                    <a:pt x="5126" y="5559"/>
                  </a:lnTo>
                  <a:lnTo>
                    <a:pt x="6051" y="5559"/>
                  </a:lnTo>
                  <a:lnTo>
                    <a:pt x="6051" y="6756"/>
                  </a:lnTo>
                  <a:lnTo>
                    <a:pt x="6842" y="7547"/>
                  </a:lnTo>
                  <a:lnTo>
                    <a:pt x="6187" y="8202"/>
                  </a:lnTo>
                  <a:lnTo>
                    <a:pt x="5589" y="7603"/>
                  </a:lnTo>
                  <a:lnTo>
                    <a:pt x="5225" y="7965"/>
                  </a:lnTo>
                  <a:lnTo>
                    <a:pt x="6338" y="10190"/>
                  </a:lnTo>
                  <a:lnTo>
                    <a:pt x="9294" y="10190"/>
                  </a:lnTo>
                  <a:lnTo>
                    <a:pt x="9294" y="12042"/>
                  </a:lnTo>
                  <a:lnTo>
                    <a:pt x="12998" y="12042"/>
                  </a:lnTo>
                  <a:lnTo>
                    <a:pt x="12998" y="9217"/>
                  </a:lnTo>
                  <a:cubicBezTo>
                    <a:pt x="13442" y="9128"/>
                    <a:pt x="13812" y="8927"/>
                    <a:pt x="14146" y="8743"/>
                  </a:cubicBezTo>
                  <a:cubicBezTo>
                    <a:pt x="14546" y="8525"/>
                    <a:pt x="14921" y="8338"/>
                    <a:pt x="15345" y="8338"/>
                  </a:cubicBezTo>
                  <a:lnTo>
                    <a:pt x="15808" y="8338"/>
                  </a:lnTo>
                  <a:lnTo>
                    <a:pt x="15808" y="4632"/>
                  </a:lnTo>
                  <a:lnTo>
                    <a:pt x="14737" y="4632"/>
                  </a:lnTo>
                  <a:cubicBezTo>
                    <a:pt x="14625" y="4088"/>
                    <a:pt x="14410" y="3571"/>
                    <a:pt x="14112" y="3097"/>
                  </a:cubicBezTo>
                  <a:lnTo>
                    <a:pt x="12072" y="4420"/>
                  </a:lnTo>
                  <a:lnTo>
                    <a:pt x="12072" y="4904"/>
                  </a:lnTo>
                  <a:lnTo>
                    <a:pt x="12863" y="5694"/>
                  </a:lnTo>
                  <a:lnTo>
                    <a:pt x="12208" y="6350"/>
                  </a:lnTo>
                  <a:lnTo>
                    <a:pt x="11146" y="5287"/>
                  </a:lnTo>
                  <a:lnTo>
                    <a:pt x="11146" y="4632"/>
                  </a:lnTo>
                  <a:lnTo>
                    <a:pt x="10875" y="4632"/>
                  </a:lnTo>
                  <a:lnTo>
                    <a:pt x="10084" y="5423"/>
                  </a:lnTo>
                  <a:lnTo>
                    <a:pt x="9429" y="4768"/>
                  </a:lnTo>
                  <a:lnTo>
                    <a:pt x="10491" y="3706"/>
                  </a:lnTo>
                  <a:lnTo>
                    <a:pt x="11472" y="3706"/>
                  </a:lnTo>
                  <a:lnTo>
                    <a:pt x="13925" y="2115"/>
                  </a:lnTo>
                  <a:lnTo>
                    <a:pt x="1392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TextBox 5">
            <a:extLst>
              <a:ext uri="{FF2B5EF4-FFF2-40B4-BE49-F238E27FC236}">
                <a16:creationId xmlns:a16="http://schemas.microsoft.com/office/drawing/2014/main" id="{4DF7F86F-1683-D8E1-1452-D667AF67E8EB}"/>
              </a:ext>
            </a:extLst>
          </p:cNvPr>
          <p:cNvSpPr txBox="1"/>
          <p:nvPr/>
        </p:nvSpPr>
        <p:spPr>
          <a:xfrm>
            <a:off x="45161" y="0"/>
            <a:ext cx="4599733" cy="954107"/>
          </a:xfrm>
          <a:prstGeom prst="rect">
            <a:avLst/>
          </a:prstGeom>
          <a:noFill/>
        </p:spPr>
        <p:txBody>
          <a:bodyPr wrap="square">
            <a:spAutoFit/>
          </a:bodyPr>
          <a:lstStyle/>
          <a:p>
            <a:r>
              <a:rPr lang="ru-RU" dirty="0"/>
              <a:t>В </a:t>
            </a:r>
            <a:r>
              <a:rPr lang="ru-RU" dirty="0" err="1"/>
              <a:t>основі</a:t>
            </a:r>
            <a:r>
              <a:rPr lang="ru-RU" dirty="0"/>
              <a:t> </a:t>
            </a:r>
            <a:r>
              <a:rPr lang="ru-RU" dirty="0" err="1"/>
              <a:t>мотивації</a:t>
            </a:r>
            <a:r>
              <a:rPr lang="ru-RU" dirty="0"/>
              <a:t> </a:t>
            </a:r>
            <a:r>
              <a:rPr lang="ru-RU" dirty="0" err="1"/>
              <a:t>людини</a:t>
            </a:r>
            <a:r>
              <a:rPr lang="ru-RU" dirty="0"/>
              <a:t> </a:t>
            </a:r>
            <a:r>
              <a:rPr lang="ru-RU" dirty="0" err="1"/>
              <a:t>лежить</a:t>
            </a:r>
            <a:r>
              <a:rPr lang="ru-RU" dirty="0"/>
              <a:t> комплекс потреб.</a:t>
            </a:r>
          </a:p>
          <a:p>
            <a:pPr algn="just"/>
            <a:r>
              <a:rPr lang="ru-RU" dirty="0" err="1"/>
              <a:t>Спочатку</a:t>
            </a:r>
            <a:r>
              <a:rPr lang="ru-RU" dirty="0"/>
              <a:t> </a:t>
            </a:r>
            <a:r>
              <a:rPr lang="ru-RU" dirty="0" err="1"/>
              <a:t>мають</a:t>
            </a:r>
            <a:r>
              <a:rPr lang="ru-RU" dirty="0"/>
              <a:t> бути </a:t>
            </a:r>
            <a:r>
              <a:rPr lang="ru-RU" dirty="0" err="1"/>
              <a:t>задоволені</a:t>
            </a:r>
            <a:r>
              <a:rPr lang="ru-RU" dirty="0"/>
              <a:t> потреби </a:t>
            </a:r>
            <a:r>
              <a:rPr lang="ru-RU" dirty="0" err="1"/>
              <a:t>нижчих</a:t>
            </a:r>
            <a:r>
              <a:rPr lang="ru-RU" dirty="0"/>
              <a:t> </a:t>
            </a:r>
            <a:r>
              <a:rPr lang="ru-RU" dirty="0" err="1"/>
              <a:t>рівнів</a:t>
            </a:r>
            <a:r>
              <a:rPr lang="ru-RU" dirty="0"/>
              <a:t>, і </a:t>
            </a:r>
            <a:r>
              <a:rPr lang="ru-RU" dirty="0" err="1"/>
              <a:t>тільки</a:t>
            </a:r>
            <a:r>
              <a:rPr lang="ru-RU" dirty="0"/>
              <a:t> </a:t>
            </a:r>
            <a:r>
              <a:rPr lang="ru-RU" dirty="0" err="1"/>
              <a:t>після</a:t>
            </a:r>
            <a:r>
              <a:rPr lang="ru-RU" dirty="0"/>
              <a:t> </a:t>
            </a:r>
            <a:r>
              <a:rPr lang="ru-RU" dirty="0" err="1"/>
              <a:t>цього</a:t>
            </a:r>
            <a:r>
              <a:rPr lang="ru-RU" dirty="0"/>
              <a:t> </a:t>
            </a:r>
            <a:r>
              <a:rPr lang="ru-RU" dirty="0" err="1"/>
              <a:t>активізуються</a:t>
            </a:r>
            <a:r>
              <a:rPr lang="ru-RU" dirty="0"/>
              <a:t> </a:t>
            </a:r>
            <a:r>
              <a:rPr lang="ru-RU" dirty="0" err="1"/>
              <a:t>вищі</a:t>
            </a:r>
            <a:r>
              <a:rPr lang="ru-RU" dirty="0"/>
              <a:t> </a:t>
            </a:r>
            <a:r>
              <a:rPr lang="ru-RU" dirty="0" err="1"/>
              <a:t>прагнення</a:t>
            </a:r>
            <a:r>
              <a:rPr lang="ru-RU" dirty="0"/>
              <a:t>.</a:t>
            </a:r>
            <a:r>
              <a:rPr lang="uk-UA" dirty="0"/>
              <a:t> </a:t>
            </a:r>
            <a:endParaRPr lang="ru-UA" dirty="0"/>
          </a:p>
        </p:txBody>
      </p:sp>
      <p:sp>
        <p:nvSpPr>
          <p:cNvPr id="8" name="TextBox 7">
            <a:extLst>
              <a:ext uri="{FF2B5EF4-FFF2-40B4-BE49-F238E27FC236}">
                <a16:creationId xmlns:a16="http://schemas.microsoft.com/office/drawing/2014/main" id="{FC96B7BC-348C-6A4D-7B6D-C5FC471DCF22}"/>
              </a:ext>
            </a:extLst>
          </p:cNvPr>
          <p:cNvSpPr txBox="1"/>
          <p:nvPr/>
        </p:nvSpPr>
        <p:spPr>
          <a:xfrm>
            <a:off x="4580542" y="10824"/>
            <a:ext cx="4572000" cy="1061829"/>
          </a:xfrm>
          <a:prstGeom prst="rect">
            <a:avLst/>
          </a:prstGeom>
          <a:noFill/>
        </p:spPr>
        <p:txBody>
          <a:bodyPr wrap="square">
            <a:spAutoFit/>
          </a:bodyPr>
          <a:lstStyle/>
          <a:p>
            <a:pPr algn="just"/>
            <a:r>
              <a:rPr lang="ru-RU" sz="1050" dirty="0"/>
              <a:t>Головна проблема: </a:t>
            </a:r>
            <a:r>
              <a:rPr lang="ru-RU" sz="1050" dirty="0" err="1"/>
              <a:t>немає</a:t>
            </a:r>
            <a:r>
              <a:rPr lang="ru-RU" sz="1050" dirty="0"/>
              <a:t> </a:t>
            </a:r>
            <a:r>
              <a:rPr lang="ru-RU" sz="1050" dirty="0" err="1"/>
              <a:t>надійного</a:t>
            </a:r>
            <a:r>
              <a:rPr lang="ru-RU" sz="1050" dirty="0"/>
              <a:t> </a:t>
            </a:r>
            <a:r>
              <a:rPr lang="ru-RU" sz="1050" dirty="0" err="1"/>
              <a:t>кількісного</a:t>
            </a:r>
            <a:r>
              <a:rPr lang="ru-RU" sz="1050" dirty="0"/>
              <a:t> </a:t>
            </a:r>
            <a:r>
              <a:rPr lang="ru-RU" sz="1050" dirty="0" err="1"/>
              <a:t>вимірювача</a:t>
            </a:r>
            <a:r>
              <a:rPr lang="ru-RU" sz="1050" dirty="0"/>
              <a:t> </a:t>
            </a:r>
            <a:r>
              <a:rPr lang="ru-RU" sz="1050" dirty="0" err="1"/>
              <a:t>задоволеності</a:t>
            </a:r>
            <a:r>
              <a:rPr lang="ru-RU" sz="1050" dirty="0"/>
              <a:t> потреб. Друга проблема - </a:t>
            </a:r>
            <a:r>
              <a:rPr lang="ru-RU" sz="1050" dirty="0" err="1"/>
              <a:t>пов'язана</a:t>
            </a:r>
            <a:r>
              <a:rPr lang="ru-RU" sz="1050" dirty="0"/>
              <a:t> з </a:t>
            </a:r>
            <a:r>
              <a:rPr lang="ru-RU" sz="1050" dirty="0" err="1"/>
              <a:t>розбиттям</a:t>
            </a:r>
            <a:r>
              <a:rPr lang="ru-RU" sz="1050" dirty="0"/>
              <a:t> потреб в </a:t>
            </a:r>
            <a:r>
              <a:rPr lang="ru-RU" sz="1050" dirty="0" err="1"/>
              <a:t>ієрархії</a:t>
            </a:r>
            <a:r>
              <a:rPr lang="ru-RU" sz="1050" dirty="0"/>
              <a:t>, </a:t>
            </a:r>
            <a:r>
              <a:rPr lang="ru-RU" sz="1050" dirty="0" err="1"/>
              <a:t>їхньою</a:t>
            </a:r>
            <a:r>
              <a:rPr lang="ru-RU" sz="1050" dirty="0"/>
              <a:t> </a:t>
            </a:r>
            <a:r>
              <a:rPr lang="ru-RU" sz="1050" dirty="0" err="1"/>
              <a:t>послідовністю</a:t>
            </a:r>
            <a:r>
              <a:rPr lang="ru-RU" sz="1050" dirty="0"/>
              <a:t>. Маслоу </a:t>
            </a:r>
            <a:r>
              <a:rPr lang="ru-RU" sz="1050" dirty="0" err="1"/>
              <a:t>вказував</a:t>
            </a:r>
            <a:r>
              <a:rPr lang="ru-RU" sz="1050" dirty="0"/>
              <a:t>, </a:t>
            </a:r>
            <a:r>
              <a:rPr lang="ru-RU" sz="1050" dirty="0" err="1"/>
              <a:t>що</a:t>
            </a:r>
            <a:r>
              <a:rPr lang="ru-RU" sz="1050" dirty="0"/>
              <a:t> порядок в </a:t>
            </a:r>
            <a:r>
              <a:rPr lang="ru-RU" sz="1050" dirty="0" err="1"/>
              <a:t>ієрархії</a:t>
            </a:r>
            <a:r>
              <a:rPr lang="ru-RU" sz="1050" dirty="0"/>
              <a:t> </a:t>
            </a:r>
            <a:r>
              <a:rPr lang="ru-RU" sz="1050" dirty="0" err="1"/>
              <a:t>може</a:t>
            </a:r>
            <a:r>
              <a:rPr lang="ru-RU" sz="1050" dirty="0"/>
              <a:t> </a:t>
            </a:r>
            <a:r>
              <a:rPr lang="ru-RU" sz="1050" dirty="0" err="1"/>
              <a:t>змінюватися</a:t>
            </a:r>
            <a:r>
              <a:rPr lang="ru-RU" sz="1050" dirty="0"/>
              <a:t>. </a:t>
            </a:r>
            <a:r>
              <a:rPr lang="ru-RU" sz="1050" dirty="0" err="1"/>
              <a:t>Утім</a:t>
            </a:r>
            <a:r>
              <a:rPr lang="ru-RU" sz="1050" dirty="0"/>
              <a:t>, </a:t>
            </a:r>
            <a:r>
              <a:rPr lang="ru-RU" sz="1050" dirty="0" err="1"/>
              <a:t>теорія</a:t>
            </a:r>
            <a:r>
              <a:rPr lang="ru-RU" sz="1050" dirty="0"/>
              <a:t> не </a:t>
            </a:r>
            <a:r>
              <a:rPr lang="ru-RU" sz="1050" dirty="0" err="1"/>
              <a:t>може</a:t>
            </a:r>
            <a:r>
              <a:rPr lang="ru-RU" sz="1050" dirty="0"/>
              <a:t> </a:t>
            </a:r>
            <a:r>
              <a:rPr lang="ru-RU" sz="1050" dirty="0" err="1"/>
              <a:t>пояснити</a:t>
            </a:r>
            <a:r>
              <a:rPr lang="ru-RU" sz="1050" dirty="0"/>
              <a:t>, </a:t>
            </a:r>
            <a:r>
              <a:rPr lang="ru-RU" sz="1050" dirty="0" err="1"/>
              <a:t>чому</a:t>
            </a:r>
            <a:r>
              <a:rPr lang="ru-RU" sz="1050" dirty="0"/>
              <a:t> </a:t>
            </a:r>
            <a:r>
              <a:rPr lang="ru-RU" sz="1050" dirty="0" err="1"/>
              <a:t>деякі</a:t>
            </a:r>
            <a:r>
              <a:rPr lang="ru-RU" sz="1050" dirty="0"/>
              <a:t> потреби </a:t>
            </a:r>
            <a:r>
              <a:rPr lang="ru-RU" sz="1050" dirty="0" err="1"/>
              <a:t>продовжують</a:t>
            </a:r>
            <a:r>
              <a:rPr lang="ru-RU" sz="1050" dirty="0"/>
              <a:t> бути мотиваторами </a:t>
            </a:r>
            <a:r>
              <a:rPr lang="ru-RU" sz="1050" dirty="0" err="1"/>
              <a:t>навіть</a:t>
            </a:r>
            <a:r>
              <a:rPr lang="ru-RU" sz="1050" dirty="0"/>
              <a:t> </a:t>
            </a:r>
            <a:r>
              <a:rPr lang="ru-RU" sz="1050" dirty="0" err="1"/>
              <a:t>після</a:t>
            </a:r>
            <a:r>
              <a:rPr lang="ru-RU" sz="1050" dirty="0"/>
              <a:t> того, як </a:t>
            </a:r>
            <a:r>
              <a:rPr lang="ru-RU" sz="1050" dirty="0" err="1"/>
              <a:t>їх</a:t>
            </a:r>
            <a:r>
              <a:rPr lang="ru-RU" sz="1050" dirty="0"/>
              <a:t> </a:t>
            </a:r>
            <a:r>
              <a:rPr lang="ru-RU" sz="1050" dirty="0" err="1"/>
              <a:t>було</a:t>
            </a:r>
            <a:r>
              <a:rPr lang="ru-RU" sz="1050" dirty="0"/>
              <a:t> </a:t>
            </a:r>
            <a:r>
              <a:rPr lang="ru-RU" sz="1050" dirty="0" err="1"/>
              <a:t>задоволено</a:t>
            </a:r>
            <a:r>
              <a:rPr lang="ru-RU" sz="1050" dirty="0"/>
              <a:t>.</a:t>
            </a:r>
            <a:endParaRPr lang="ru-UA" sz="1050"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457200" y="411475"/>
            <a:ext cx="8238900" cy="564300"/>
          </a:xfrm>
          <a:prstGeom prst="rect">
            <a:avLst/>
          </a:prstGeom>
        </p:spPr>
        <p:txBody>
          <a:bodyPr spcFirstLastPara="1" wrap="square" lIns="91425" tIns="91425" rIns="91425" bIns="91425" anchor="t" anchorCtr="0">
            <a:noAutofit/>
          </a:bodyPr>
          <a:lstStyle/>
          <a:p>
            <a:r>
              <a:rPr lang="ru-RU" b="1" dirty="0" err="1"/>
              <a:t>Двофакторна</a:t>
            </a:r>
            <a:r>
              <a:rPr lang="ru-RU" b="1" dirty="0"/>
              <a:t> </a:t>
            </a:r>
            <a:r>
              <a:rPr lang="ru-RU" b="1" dirty="0" err="1"/>
              <a:t>теорія</a:t>
            </a:r>
            <a:r>
              <a:rPr lang="ru-RU" b="1" dirty="0"/>
              <a:t> </a:t>
            </a:r>
            <a:r>
              <a:rPr lang="ru-RU" b="1" dirty="0" err="1"/>
              <a:t>мотивації</a:t>
            </a:r>
            <a:r>
              <a:rPr lang="ru-RU" b="1" dirty="0"/>
              <a:t> </a:t>
            </a:r>
            <a:r>
              <a:rPr lang="ru-RU" b="1" dirty="0" err="1"/>
              <a:t>Герцберга</a:t>
            </a:r>
            <a:endParaRPr lang="ru-RU" b="1" dirty="0"/>
          </a:p>
        </p:txBody>
      </p:sp>
      <p:sp>
        <p:nvSpPr>
          <p:cNvPr id="89" name="Google Shape;89;p16"/>
          <p:cNvSpPr txBox="1"/>
          <p:nvPr/>
        </p:nvSpPr>
        <p:spPr>
          <a:xfrm>
            <a:off x="1248366" y="1016922"/>
            <a:ext cx="2401200" cy="437700"/>
          </a:xfrm>
          <a:prstGeom prst="rect">
            <a:avLst/>
          </a:prstGeom>
          <a:solidFill>
            <a:schemeClr val="dk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Політика управління</a:t>
            </a:r>
            <a:endParaRPr sz="1600" b="1" dirty="0">
              <a:solidFill>
                <a:schemeClr val="dk1"/>
              </a:solidFill>
              <a:latin typeface="Fira Sans Condensed"/>
              <a:ea typeface="Fira Sans Condensed"/>
              <a:cs typeface="Fira Sans Condensed"/>
              <a:sym typeface="Fira Sans Condensed"/>
            </a:endParaRPr>
          </a:p>
        </p:txBody>
      </p:sp>
      <p:sp>
        <p:nvSpPr>
          <p:cNvPr id="90" name="Google Shape;90;p16"/>
          <p:cNvSpPr/>
          <p:nvPr/>
        </p:nvSpPr>
        <p:spPr>
          <a:xfrm>
            <a:off x="4066075" y="2268500"/>
            <a:ext cx="1011900" cy="1011900"/>
          </a:xfrm>
          <a:prstGeom prst="rect">
            <a:avLst/>
          </a:prstGeom>
          <a:no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6"/>
          <p:cNvSpPr txBox="1"/>
          <p:nvPr/>
        </p:nvSpPr>
        <p:spPr>
          <a:xfrm>
            <a:off x="1255673" y="3593809"/>
            <a:ext cx="2401200" cy="437700"/>
          </a:xfrm>
          <a:prstGeom prst="rect">
            <a:avLst/>
          </a:prstGeom>
          <a:solidFill>
            <a:schemeClr val="dk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err="1">
                <a:solidFill>
                  <a:schemeClr val="dk1"/>
                </a:solidFill>
                <a:latin typeface="Fira Sans Condensed"/>
                <a:ea typeface="Fira Sans Condensed"/>
                <a:cs typeface="Fira Sans Condensed"/>
                <a:sym typeface="Fira Sans Condensed"/>
              </a:rPr>
              <a:t>Віносини</a:t>
            </a:r>
            <a:r>
              <a:rPr lang="uk-UA" sz="1600" b="1" dirty="0">
                <a:solidFill>
                  <a:schemeClr val="dk1"/>
                </a:solidFill>
                <a:latin typeface="Fira Sans Condensed"/>
                <a:ea typeface="Fira Sans Condensed"/>
                <a:cs typeface="Fira Sans Condensed"/>
                <a:sym typeface="Fira Sans Condensed"/>
              </a:rPr>
              <a:t> з керівником</a:t>
            </a:r>
            <a:endParaRPr sz="1600" b="1" dirty="0">
              <a:solidFill>
                <a:schemeClr val="dk1"/>
              </a:solidFill>
              <a:latin typeface="Fira Sans Condensed"/>
              <a:ea typeface="Fira Sans Condensed"/>
              <a:cs typeface="Fira Sans Condensed"/>
              <a:sym typeface="Fira Sans Condensed"/>
            </a:endParaRPr>
          </a:p>
        </p:txBody>
      </p:sp>
      <p:sp>
        <p:nvSpPr>
          <p:cNvPr id="96" name="Google Shape;96;p16"/>
          <p:cNvSpPr txBox="1"/>
          <p:nvPr/>
        </p:nvSpPr>
        <p:spPr>
          <a:xfrm>
            <a:off x="1248366" y="2553759"/>
            <a:ext cx="2401200" cy="437700"/>
          </a:xfrm>
          <a:prstGeom prst="rect">
            <a:avLst/>
          </a:prstGeom>
          <a:solidFill>
            <a:schemeClr val="dk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Контроль</a:t>
            </a:r>
            <a:endParaRPr sz="1600" b="1" dirty="0">
              <a:solidFill>
                <a:schemeClr val="dk1"/>
              </a:solidFill>
              <a:latin typeface="Fira Sans Condensed"/>
              <a:ea typeface="Fira Sans Condensed"/>
              <a:cs typeface="Fira Sans Condensed"/>
              <a:sym typeface="Fira Sans Condensed"/>
            </a:endParaRPr>
          </a:p>
        </p:txBody>
      </p:sp>
      <p:sp>
        <p:nvSpPr>
          <p:cNvPr id="99" name="Google Shape;99;p16"/>
          <p:cNvSpPr txBox="1"/>
          <p:nvPr/>
        </p:nvSpPr>
        <p:spPr>
          <a:xfrm>
            <a:off x="5540179" y="1226300"/>
            <a:ext cx="2401200" cy="437700"/>
          </a:xfrm>
          <a:prstGeom prst="rect">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Досягнення</a:t>
            </a:r>
            <a:endParaRPr sz="1600" b="1" dirty="0">
              <a:solidFill>
                <a:schemeClr val="dk1"/>
              </a:solidFill>
              <a:latin typeface="Fira Sans Condensed"/>
              <a:ea typeface="Fira Sans Condensed"/>
              <a:cs typeface="Fira Sans Condensed"/>
              <a:sym typeface="Fira Sans Condensed"/>
            </a:endParaRPr>
          </a:p>
        </p:txBody>
      </p:sp>
      <p:sp>
        <p:nvSpPr>
          <p:cNvPr id="102" name="Google Shape;102;p16"/>
          <p:cNvSpPr txBox="1"/>
          <p:nvPr/>
        </p:nvSpPr>
        <p:spPr>
          <a:xfrm>
            <a:off x="5540179" y="3505679"/>
            <a:ext cx="2401200" cy="437700"/>
          </a:xfrm>
          <a:prstGeom prst="rect">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Зміст роботи</a:t>
            </a:r>
            <a:endParaRPr sz="1600" b="1" dirty="0">
              <a:solidFill>
                <a:schemeClr val="dk1"/>
              </a:solidFill>
              <a:latin typeface="Fira Sans Condensed"/>
              <a:ea typeface="Fira Sans Condensed"/>
              <a:cs typeface="Fira Sans Condensed"/>
              <a:sym typeface="Fira Sans Condensed"/>
            </a:endParaRPr>
          </a:p>
        </p:txBody>
      </p:sp>
      <p:sp>
        <p:nvSpPr>
          <p:cNvPr id="105" name="Google Shape;105;p16"/>
          <p:cNvSpPr txBox="1"/>
          <p:nvPr/>
        </p:nvSpPr>
        <p:spPr>
          <a:xfrm>
            <a:off x="5527389" y="2355447"/>
            <a:ext cx="2401200" cy="437700"/>
          </a:xfrm>
          <a:prstGeom prst="rect">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Визнання</a:t>
            </a:r>
            <a:endParaRPr sz="1600" b="1" dirty="0">
              <a:solidFill>
                <a:schemeClr val="dk1"/>
              </a:solidFill>
              <a:latin typeface="Fira Sans Condensed"/>
              <a:ea typeface="Fira Sans Condensed"/>
              <a:cs typeface="Fira Sans Condensed"/>
              <a:sym typeface="Fira Sans Condensed"/>
            </a:endParaRPr>
          </a:p>
        </p:txBody>
      </p:sp>
      <p:cxnSp>
        <p:nvCxnSpPr>
          <p:cNvPr id="106" name="Google Shape;106;p16"/>
          <p:cNvCxnSpPr>
            <a:stCxn id="89" idx="3"/>
            <a:endCxn id="90" idx="0"/>
          </p:cNvCxnSpPr>
          <p:nvPr/>
        </p:nvCxnSpPr>
        <p:spPr>
          <a:xfrm>
            <a:off x="3649566" y="1235772"/>
            <a:ext cx="922459" cy="1032728"/>
          </a:xfrm>
          <a:prstGeom prst="bentConnector2">
            <a:avLst/>
          </a:prstGeom>
          <a:noFill/>
          <a:ln w="9525" cap="flat" cmpd="sng">
            <a:solidFill>
              <a:schemeClr val="accent6"/>
            </a:solidFill>
            <a:prstDash val="solid"/>
            <a:round/>
            <a:headEnd type="none" w="med" len="med"/>
            <a:tailEnd type="none" w="med" len="med"/>
          </a:ln>
        </p:spPr>
      </p:cxnSp>
      <p:cxnSp>
        <p:nvCxnSpPr>
          <p:cNvPr id="107" name="Google Shape;107;p16"/>
          <p:cNvCxnSpPr>
            <a:stCxn id="96" idx="3"/>
            <a:endCxn id="90" idx="1"/>
          </p:cNvCxnSpPr>
          <p:nvPr/>
        </p:nvCxnSpPr>
        <p:spPr>
          <a:xfrm>
            <a:off x="3649566" y="2772609"/>
            <a:ext cx="416509" cy="1841"/>
          </a:xfrm>
          <a:prstGeom prst="bentConnector3">
            <a:avLst>
              <a:gd name="adj1" fmla="val 50000"/>
            </a:avLst>
          </a:prstGeom>
          <a:noFill/>
          <a:ln w="9525" cap="flat" cmpd="sng">
            <a:solidFill>
              <a:schemeClr val="accent6"/>
            </a:solidFill>
            <a:prstDash val="solid"/>
            <a:round/>
            <a:headEnd type="none" w="med" len="med"/>
            <a:tailEnd type="none" w="med" len="med"/>
          </a:ln>
        </p:spPr>
      </p:cxnSp>
      <p:cxnSp>
        <p:nvCxnSpPr>
          <p:cNvPr id="108" name="Google Shape;108;p16"/>
          <p:cNvCxnSpPr>
            <a:cxnSpLocks/>
            <a:stCxn id="93" idx="3"/>
            <a:endCxn id="90" idx="2"/>
          </p:cNvCxnSpPr>
          <p:nvPr/>
        </p:nvCxnSpPr>
        <p:spPr>
          <a:xfrm flipV="1">
            <a:off x="3656873" y="3280400"/>
            <a:ext cx="915152" cy="532259"/>
          </a:xfrm>
          <a:prstGeom prst="bentConnector2">
            <a:avLst/>
          </a:prstGeom>
          <a:noFill/>
          <a:ln w="9525" cap="flat" cmpd="sng">
            <a:solidFill>
              <a:schemeClr val="accent6"/>
            </a:solidFill>
            <a:prstDash val="solid"/>
            <a:round/>
            <a:headEnd type="none" w="med" len="med"/>
            <a:tailEnd type="none" w="med" len="med"/>
          </a:ln>
        </p:spPr>
      </p:cxnSp>
      <p:cxnSp>
        <p:nvCxnSpPr>
          <p:cNvPr id="109" name="Google Shape;109;p16"/>
          <p:cNvCxnSpPr>
            <a:stCxn id="99" idx="1"/>
            <a:endCxn id="90" idx="0"/>
          </p:cNvCxnSpPr>
          <p:nvPr/>
        </p:nvCxnSpPr>
        <p:spPr>
          <a:xfrm flipH="1">
            <a:off x="4572079" y="1445150"/>
            <a:ext cx="968100" cy="823500"/>
          </a:xfrm>
          <a:prstGeom prst="bentConnector2">
            <a:avLst/>
          </a:prstGeom>
          <a:noFill/>
          <a:ln w="9525" cap="flat" cmpd="sng">
            <a:solidFill>
              <a:schemeClr val="accent6"/>
            </a:solidFill>
            <a:prstDash val="solid"/>
            <a:round/>
            <a:headEnd type="none" w="med" len="med"/>
            <a:tailEnd type="none" w="med" len="med"/>
          </a:ln>
        </p:spPr>
      </p:cxnSp>
      <p:cxnSp>
        <p:nvCxnSpPr>
          <p:cNvPr id="110" name="Google Shape;110;p16"/>
          <p:cNvCxnSpPr>
            <a:stCxn id="105" idx="1"/>
            <a:endCxn id="90" idx="3"/>
          </p:cNvCxnSpPr>
          <p:nvPr/>
        </p:nvCxnSpPr>
        <p:spPr>
          <a:xfrm rot="10800000" flipV="1">
            <a:off x="5077975" y="2574296"/>
            <a:ext cx="449414" cy="200153"/>
          </a:xfrm>
          <a:prstGeom prst="bentConnector3">
            <a:avLst>
              <a:gd name="adj1" fmla="val 50000"/>
            </a:avLst>
          </a:prstGeom>
          <a:noFill/>
          <a:ln w="9525" cap="flat" cmpd="sng">
            <a:solidFill>
              <a:schemeClr val="accent6"/>
            </a:solidFill>
            <a:prstDash val="solid"/>
            <a:round/>
            <a:headEnd type="none" w="med" len="med"/>
            <a:tailEnd type="none" w="med" len="med"/>
          </a:ln>
        </p:spPr>
      </p:cxnSp>
      <p:cxnSp>
        <p:nvCxnSpPr>
          <p:cNvPr id="111" name="Google Shape;111;p16"/>
          <p:cNvCxnSpPr>
            <a:stCxn id="102" idx="1"/>
            <a:endCxn id="90" idx="2"/>
          </p:cNvCxnSpPr>
          <p:nvPr/>
        </p:nvCxnSpPr>
        <p:spPr>
          <a:xfrm rot="10800000">
            <a:off x="4572025" y="3280401"/>
            <a:ext cx="968154" cy="444129"/>
          </a:xfrm>
          <a:prstGeom prst="bentConnector2">
            <a:avLst/>
          </a:prstGeom>
          <a:noFill/>
          <a:ln w="9525" cap="flat" cmpd="sng">
            <a:solidFill>
              <a:schemeClr val="accent6"/>
            </a:solidFill>
            <a:prstDash val="solid"/>
            <a:round/>
            <a:headEnd type="none" w="med" len="med"/>
            <a:tailEnd type="none" w="med" len="med"/>
          </a:ln>
        </p:spPr>
      </p:cxnSp>
      <p:grpSp>
        <p:nvGrpSpPr>
          <p:cNvPr id="112" name="Google Shape;112;p16"/>
          <p:cNvGrpSpPr/>
          <p:nvPr/>
        </p:nvGrpSpPr>
        <p:grpSpPr>
          <a:xfrm>
            <a:off x="4307538" y="2510134"/>
            <a:ext cx="528890" cy="528890"/>
            <a:chOff x="1479650" y="650675"/>
            <a:chExt cx="395225" cy="395225"/>
          </a:xfrm>
        </p:grpSpPr>
        <p:sp>
          <p:nvSpPr>
            <p:cNvPr id="113" name="Google Shape;113;p16"/>
            <p:cNvSpPr/>
            <p:nvPr/>
          </p:nvSpPr>
          <p:spPr>
            <a:xfrm>
              <a:off x="1507500" y="720925"/>
              <a:ext cx="135025" cy="179250"/>
            </a:xfrm>
            <a:custGeom>
              <a:avLst/>
              <a:gdLst/>
              <a:ahLst/>
              <a:cxnLst/>
              <a:rect l="l" t="t" r="r" b="b"/>
              <a:pathLst>
                <a:path w="5401" h="7170" extrusionOk="0">
                  <a:moveTo>
                    <a:pt x="3548" y="1"/>
                  </a:moveTo>
                  <a:cubicBezTo>
                    <a:pt x="2772" y="1"/>
                    <a:pt x="2072" y="490"/>
                    <a:pt x="1807" y="1219"/>
                  </a:cubicBezTo>
                  <a:lnTo>
                    <a:pt x="1" y="6209"/>
                  </a:lnTo>
                  <a:cubicBezTo>
                    <a:pt x="632" y="5823"/>
                    <a:pt x="1367" y="5589"/>
                    <a:pt x="2159" y="5589"/>
                  </a:cubicBezTo>
                  <a:cubicBezTo>
                    <a:pt x="3475" y="5589"/>
                    <a:pt x="4637" y="6214"/>
                    <a:pt x="5401" y="7169"/>
                  </a:cubicBezTo>
                  <a:lnTo>
                    <a:pt x="5401" y="1853"/>
                  </a:lnTo>
                  <a:cubicBezTo>
                    <a:pt x="5401" y="832"/>
                    <a:pt x="4570" y="1"/>
                    <a:pt x="35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6"/>
            <p:cNvSpPr/>
            <p:nvPr/>
          </p:nvSpPr>
          <p:spPr>
            <a:xfrm>
              <a:off x="1591125" y="650675"/>
              <a:ext cx="51400" cy="65200"/>
            </a:xfrm>
            <a:custGeom>
              <a:avLst/>
              <a:gdLst/>
              <a:ahLst/>
              <a:cxnLst/>
              <a:rect l="l" t="t" r="r" b="b"/>
              <a:pathLst>
                <a:path w="2056" h="2608" extrusionOk="0">
                  <a:moveTo>
                    <a:pt x="1129" y="1"/>
                  </a:moveTo>
                  <a:cubicBezTo>
                    <a:pt x="688" y="1"/>
                    <a:pt x="305" y="315"/>
                    <a:pt x="220" y="748"/>
                  </a:cubicBezTo>
                  <a:lnTo>
                    <a:pt x="1" y="1900"/>
                  </a:lnTo>
                  <a:cubicBezTo>
                    <a:pt x="69" y="1895"/>
                    <a:pt x="134" y="1884"/>
                    <a:pt x="203" y="1884"/>
                  </a:cubicBezTo>
                  <a:cubicBezTo>
                    <a:pt x="917" y="1884"/>
                    <a:pt x="1563" y="2163"/>
                    <a:pt x="2056" y="2607"/>
                  </a:cubicBezTo>
                  <a:lnTo>
                    <a:pt x="2056" y="928"/>
                  </a:lnTo>
                  <a:cubicBezTo>
                    <a:pt x="2056" y="416"/>
                    <a:pt x="1640" y="1"/>
                    <a:pt x="11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6"/>
            <p:cNvSpPr/>
            <p:nvPr/>
          </p:nvSpPr>
          <p:spPr>
            <a:xfrm>
              <a:off x="1549700" y="956150"/>
              <a:ext cx="23550" cy="22400"/>
            </a:xfrm>
            <a:custGeom>
              <a:avLst/>
              <a:gdLst/>
              <a:ahLst/>
              <a:cxnLst/>
              <a:rect l="l" t="t" r="r" b="b"/>
              <a:pathLst>
                <a:path w="942" h="896" extrusionOk="0">
                  <a:moveTo>
                    <a:pt x="471" y="0"/>
                  </a:moveTo>
                  <a:lnTo>
                    <a:pt x="326" y="295"/>
                  </a:lnTo>
                  <a:lnTo>
                    <a:pt x="0" y="343"/>
                  </a:lnTo>
                  <a:lnTo>
                    <a:pt x="236" y="571"/>
                  </a:lnTo>
                  <a:lnTo>
                    <a:pt x="180" y="896"/>
                  </a:lnTo>
                  <a:lnTo>
                    <a:pt x="471" y="743"/>
                  </a:lnTo>
                  <a:lnTo>
                    <a:pt x="762" y="896"/>
                  </a:lnTo>
                  <a:lnTo>
                    <a:pt x="706" y="571"/>
                  </a:lnTo>
                  <a:lnTo>
                    <a:pt x="942" y="343"/>
                  </a:lnTo>
                  <a:lnTo>
                    <a:pt x="616" y="295"/>
                  </a:lnTo>
                  <a:lnTo>
                    <a:pt x="47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6"/>
            <p:cNvSpPr/>
            <p:nvPr/>
          </p:nvSpPr>
          <p:spPr>
            <a:xfrm>
              <a:off x="1479650" y="883800"/>
              <a:ext cx="162875" cy="162100"/>
            </a:xfrm>
            <a:custGeom>
              <a:avLst/>
              <a:gdLst/>
              <a:ahLst/>
              <a:cxnLst/>
              <a:rect l="l" t="t" r="r" b="b"/>
              <a:pathLst>
                <a:path w="6515" h="6484" extrusionOk="0">
                  <a:moveTo>
                    <a:pt x="3273" y="801"/>
                  </a:moveTo>
                  <a:lnTo>
                    <a:pt x="4033" y="2342"/>
                  </a:lnTo>
                  <a:lnTo>
                    <a:pt x="5735" y="2590"/>
                  </a:lnTo>
                  <a:lnTo>
                    <a:pt x="4504" y="3789"/>
                  </a:lnTo>
                  <a:lnTo>
                    <a:pt x="4794" y="5483"/>
                  </a:lnTo>
                  <a:lnTo>
                    <a:pt x="3273" y="4683"/>
                  </a:lnTo>
                  <a:lnTo>
                    <a:pt x="1752" y="5483"/>
                  </a:lnTo>
                  <a:lnTo>
                    <a:pt x="2042" y="3789"/>
                  </a:lnTo>
                  <a:lnTo>
                    <a:pt x="811" y="2590"/>
                  </a:lnTo>
                  <a:lnTo>
                    <a:pt x="2512" y="2342"/>
                  </a:lnTo>
                  <a:lnTo>
                    <a:pt x="3273" y="801"/>
                  </a:lnTo>
                  <a:close/>
                  <a:moveTo>
                    <a:pt x="3273" y="0"/>
                  </a:moveTo>
                  <a:cubicBezTo>
                    <a:pt x="1482" y="0"/>
                    <a:pt x="0" y="1451"/>
                    <a:pt x="0" y="3242"/>
                  </a:cubicBezTo>
                  <a:cubicBezTo>
                    <a:pt x="0" y="5032"/>
                    <a:pt x="1482" y="6484"/>
                    <a:pt x="3273" y="6484"/>
                  </a:cubicBezTo>
                  <a:cubicBezTo>
                    <a:pt x="5064" y="6484"/>
                    <a:pt x="6515" y="5032"/>
                    <a:pt x="6515" y="3242"/>
                  </a:cubicBezTo>
                  <a:cubicBezTo>
                    <a:pt x="6515" y="1451"/>
                    <a:pt x="5064" y="0"/>
                    <a:pt x="3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6"/>
            <p:cNvSpPr/>
            <p:nvPr/>
          </p:nvSpPr>
          <p:spPr>
            <a:xfrm>
              <a:off x="1711975" y="720925"/>
              <a:ext cx="135025" cy="179250"/>
            </a:xfrm>
            <a:custGeom>
              <a:avLst/>
              <a:gdLst/>
              <a:ahLst/>
              <a:cxnLst/>
              <a:rect l="l" t="t" r="r" b="b"/>
              <a:pathLst>
                <a:path w="5401" h="7170" extrusionOk="0">
                  <a:moveTo>
                    <a:pt x="1853" y="1"/>
                  </a:moveTo>
                  <a:cubicBezTo>
                    <a:pt x="831" y="1"/>
                    <a:pt x="1" y="832"/>
                    <a:pt x="1" y="1853"/>
                  </a:cubicBezTo>
                  <a:lnTo>
                    <a:pt x="1" y="7169"/>
                  </a:lnTo>
                  <a:cubicBezTo>
                    <a:pt x="764" y="6214"/>
                    <a:pt x="1926" y="5589"/>
                    <a:pt x="3242" y="5589"/>
                  </a:cubicBezTo>
                  <a:cubicBezTo>
                    <a:pt x="4035" y="5589"/>
                    <a:pt x="4770" y="5823"/>
                    <a:pt x="5401" y="6209"/>
                  </a:cubicBezTo>
                  <a:lnTo>
                    <a:pt x="3594" y="1219"/>
                  </a:lnTo>
                  <a:cubicBezTo>
                    <a:pt x="3328" y="490"/>
                    <a:pt x="2629" y="1"/>
                    <a:pt x="18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6"/>
            <p:cNvSpPr/>
            <p:nvPr/>
          </p:nvSpPr>
          <p:spPr>
            <a:xfrm>
              <a:off x="1711975" y="650675"/>
              <a:ext cx="51400" cy="65200"/>
            </a:xfrm>
            <a:custGeom>
              <a:avLst/>
              <a:gdLst/>
              <a:ahLst/>
              <a:cxnLst/>
              <a:rect l="l" t="t" r="r" b="b"/>
              <a:pathLst>
                <a:path w="2056" h="2608" extrusionOk="0">
                  <a:moveTo>
                    <a:pt x="926" y="1"/>
                  </a:moveTo>
                  <a:cubicBezTo>
                    <a:pt x="416" y="1"/>
                    <a:pt x="1" y="416"/>
                    <a:pt x="1" y="928"/>
                  </a:cubicBezTo>
                  <a:lnTo>
                    <a:pt x="1" y="2607"/>
                  </a:lnTo>
                  <a:cubicBezTo>
                    <a:pt x="493" y="2163"/>
                    <a:pt x="1139" y="1884"/>
                    <a:pt x="1853" y="1884"/>
                  </a:cubicBezTo>
                  <a:cubicBezTo>
                    <a:pt x="1922" y="1884"/>
                    <a:pt x="1988" y="1895"/>
                    <a:pt x="2056" y="1900"/>
                  </a:cubicBezTo>
                  <a:lnTo>
                    <a:pt x="1836" y="748"/>
                  </a:lnTo>
                  <a:cubicBezTo>
                    <a:pt x="1751" y="315"/>
                    <a:pt x="1369" y="1"/>
                    <a:pt x="9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6"/>
            <p:cNvSpPr/>
            <p:nvPr/>
          </p:nvSpPr>
          <p:spPr>
            <a:xfrm>
              <a:off x="1781225" y="956150"/>
              <a:ext cx="23600" cy="22400"/>
            </a:xfrm>
            <a:custGeom>
              <a:avLst/>
              <a:gdLst/>
              <a:ahLst/>
              <a:cxnLst/>
              <a:rect l="l" t="t" r="r" b="b"/>
              <a:pathLst>
                <a:path w="944" h="896" extrusionOk="0">
                  <a:moveTo>
                    <a:pt x="472" y="0"/>
                  </a:moveTo>
                  <a:lnTo>
                    <a:pt x="327" y="295"/>
                  </a:lnTo>
                  <a:lnTo>
                    <a:pt x="1" y="343"/>
                  </a:lnTo>
                  <a:lnTo>
                    <a:pt x="236" y="571"/>
                  </a:lnTo>
                  <a:lnTo>
                    <a:pt x="181" y="896"/>
                  </a:lnTo>
                  <a:lnTo>
                    <a:pt x="472" y="743"/>
                  </a:lnTo>
                  <a:lnTo>
                    <a:pt x="763" y="896"/>
                  </a:lnTo>
                  <a:lnTo>
                    <a:pt x="707" y="571"/>
                  </a:lnTo>
                  <a:lnTo>
                    <a:pt x="943" y="343"/>
                  </a:lnTo>
                  <a:lnTo>
                    <a:pt x="618" y="295"/>
                  </a:lnTo>
                  <a:lnTo>
                    <a:pt x="47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6"/>
            <p:cNvSpPr/>
            <p:nvPr/>
          </p:nvSpPr>
          <p:spPr>
            <a:xfrm>
              <a:off x="1711975" y="883800"/>
              <a:ext cx="162900" cy="162100"/>
            </a:xfrm>
            <a:custGeom>
              <a:avLst/>
              <a:gdLst/>
              <a:ahLst/>
              <a:cxnLst/>
              <a:rect l="l" t="t" r="r" b="b"/>
              <a:pathLst>
                <a:path w="6516" h="6484" extrusionOk="0">
                  <a:moveTo>
                    <a:pt x="3242" y="801"/>
                  </a:moveTo>
                  <a:lnTo>
                    <a:pt x="4003" y="2342"/>
                  </a:lnTo>
                  <a:lnTo>
                    <a:pt x="5704" y="2590"/>
                  </a:lnTo>
                  <a:lnTo>
                    <a:pt x="4473" y="3789"/>
                  </a:lnTo>
                  <a:lnTo>
                    <a:pt x="4764" y="5483"/>
                  </a:lnTo>
                  <a:lnTo>
                    <a:pt x="3242" y="4683"/>
                  </a:lnTo>
                  <a:lnTo>
                    <a:pt x="1721" y="5483"/>
                  </a:lnTo>
                  <a:lnTo>
                    <a:pt x="2012" y="3789"/>
                  </a:lnTo>
                  <a:lnTo>
                    <a:pt x="780" y="2590"/>
                  </a:lnTo>
                  <a:lnTo>
                    <a:pt x="2482" y="2342"/>
                  </a:lnTo>
                  <a:lnTo>
                    <a:pt x="3242" y="801"/>
                  </a:lnTo>
                  <a:close/>
                  <a:moveTo>
                    <a:pt x="3242" y="0"/>
                  </a:moveTo>
                  <a:cubicBezTo>
                    <a:pt x="1451" y="0"/>
                    <a:pt x="1" y="1451"/>
                    <a:pt x="1" y="3242"/>
                  </a:cubicBezTo>
                  <a:cubicBezTo>
                    <a:pt x="1" y="5032"/>
                    <a:pt x="1451" y="6484"/>
                    <a:pt x="3242" y="6484"/>
                  </a:cubicBezTo>
                  <a:cubicBezTo>
                    <a:pt x="5032" y="6484"/>
                    <a:pt x="6515" y="5032"/>
                    <a:pt x="6515" y="3242"/>
                  </a:cubicBezTo>
                  <a:cubicBezTo>
                    <a:pt x="6515" y="1451"/>
                    <a:pt x="5032" y="0"/>
                    <a:pt x="32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6"/>
            <p:cNvSpPr/>
            <p:nvPr/>
          </p:nvSpPr>
          <p:spPr>
            <a:xfrm>
              <a:off x="1665675" y="767250"/>
              <a:ext cx="23150" cy="186050"/>
            </a:xfrm>
            <a:custGeom>
              <a:avLst/>
              <a:gdLst/>
              <a:ahLst/>
              <a:cxnLst/>
              <a:rect l="l" t="t" r="r" b="b"/>
              <a:pathLst>
                <a:path w="926" h="7442" extrusionOk="0">
                  <a:moveTo>
                    <a:pt x="0" y="0"/>
                  </a:moveTo>
                  <a:lnTo>
                    <a:pt x="0" y="7441"/>
                  </a:lnTo>
                  <a:lnTo>
                    <a:pt x="926" y="7441"/>
                  </a:lnTo>
                  <a:lnTo>
                    <a:pt x="9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id="{E940EF2D-82E8-3F70-D2CF-CC129E3F7A8F}"/>
              </a:ext>
            </a:extLst>
          </p:cNvPr>
          <p:cNvSpPr txBox="1"/>
          <p:nvPr/>
        </p:nvSpPr>
        <p:spPr>
          <a:xfrm>
            <a:off x="1571820" y="4802349"/>
            <a:ext cx="4572000" cy="307777"/>
          </a:xfrm>
          <a:prstGeom prst="rect">
            <a:avLst/>
          </a:prstGeom>
          <a:noFill/>
        </p:spPr>
        <p:txBody>
          <a:bodyPr wrap="square">
            <a:spAutoFit/>
          </a:bodyPr>
          <a:lstStyle/>
          <a:p>
            <a:r>
              <a:rPr lang="ru-RU" b="1" dirty="0"/>
              <a:t>ГІГІЄНІЧНІ ЧИННИКИ</a:t>
            </a:r>
            <a:endParaRPr lang="ru-UA" b="1" dirty="0"/>
          </a:p>
        </p:txBody>
      </p:sp>
      <p:sp>
        <p:nvSpPr>
          <p:cNvPr id="5" name="TextBox 4">
            <a:extLst>
              <a:ext uri="{FF2B5EF4-FFF2-40B4-BE49-F238E27FC236}">
                <a16:creationId xmlns:a16="http://schemas.microsoft.com/office/drawing/2014/main" id="{DB960A27-AB03-6800-BF50-F7B7A9F51265}"/>
              </a:ext>
            </a:extLst>
          </p:cNvPr>
          <p:cNvSpPr txBox="1"/>
          <p:nvPr/>
        </p:nvSpPr>
        <p:spPr>
          <a:xfrm>
            <a:off x="5655374" y="4791484"/>
            <a:ext cx="4572000" cy="307777"/>
          </a:xfrm>
          <a:prstGeom prst="rect">
            <a:avLst/>
          </a:prstGeom>
          <a:noFill/>
        </p:spPr>
        <p:txBody>
          <a:bodyPr wrap="square">
            <a:spAutoFit/>
          </a:bodyPr>
          <a:lstStyle/>
          <a:p>
            <a:r>
              <a:rPr lang="ru-RU" b="1" dirty="0"/>
              <a:t>МОТИВУЮЧІ ЧИННИКИ</a:t>
            </a:r>
            <a:endParaRPr lang="ru-UA" b="1" dirty="0"/>
          </a:p>
        </p:txBody>
      </p:sp>
      <p:sp>
        <p:nvSpPr>
          <p:cNvPr id="7" name="TextBox 6">
            <a:extLst>
              <a:ext uri="{FF2B5EF4-FFF2-40B4-BE49-F238E27FC236}">
                <a16:creationId xmlns:a16="http://schemas.microsoft.com/office/drawing/2014/main" id="{88F69DD4-43D7-027E-FF74-829CBD851349}"/>
              </a:ext>
            </a:extLst>
          </p:cNvPr>
          <p:cNvSpPr txBox="1"/>
          <p:nvPr/>
        </p:nvSpPr>
        <p:spPr>
          <a:xfrm rot="16200000">
            <a:off x="-2009549" y="2248524"/>
            <a:ext cx="4914898" cy="523220"/>
          </a:xfrm>
          <a:prstGeom prst="rect">
            <a:avLst/>
          </a:prstGeom>
          <a:noFill/>
        </p:spPr>
        <p:txBody>
          <a:bodyPr wrap="square">
            <a:spAutoFit/>
          </a:bodyPr>
          <a:lstStyle/>
          <a:p>
            <a:pPr algn="ctr"/>
            <a:r>
              <a:rPr lang="ru-RU" dirty="0" err="1"/>
              <a:t>описують</a:t>
            </a:r>
            <a:r>
              <a:rPr lang="ru-RU" dirty="0"/>
              <a:t> </a:t>
            </a:r>
            <a:r>
              <a:rPr lang="ru-RU" dirty="0" err="1"/>
              <a:t>оточення</a:t>
            </a:r>
            <a:r>
              <a:rPr lang="ru-RU" dirty="0"/>
              <a:t> </a:t>
            </a:r>
            <a:r>
              <a:rPr lang="ru-RU" dirty="0" err="1"/>
              <a:t>співробітника</a:t>
            </a:r>
            <a:r>
              <a:rPr lang="ru-RU" dirty="0"/>
              <a:t> і </a:t>
            </a:r>
            <a:r>
              <a:rPr lang="ru-RU" dirty="0" err="1"/>
              <a:t>обслуговують</a:t>
            </a:r>
            <a:r>
              <a:rPr lang="ru-RU" dirty="0"/>
              <a:t> </a:t>
            </a:r>
            <a:r>
              <a:rPr lang="ru-RU" dirty="0" err="1"/>
              <a:t>первинні</a:t>
            </a:r>
            <a:r>
              <a:rPr lang="ru-RU" dirty="0"/>
              <a:t> </a:t>
            </a:r>
            <a:r>
              <a:rPr lang="ru-RU" dirty="0" err="1"/>
              <a:t>функції</a:t>
            </a:r>
            <a:r>
              <a:rPr lang="ru-RU" dirty="0"/>
              <a:t>, </a:t>
            </a:r>
            <a:r>
              <a:rPr lang="ru-RU" dirty="0" err="1"/>
              <a:t>запобігаючи</a:t>
            </a:r>
            <a:r>
              <a:rPr lang="ru-RU" dirty="0"/>
              <a:t> </a:t>
            </a:r>
            <a:r>
              <a:rPr lang="ru-RU" dirty="0" err="1"/>
              <a:t>незадоволеності</a:t>
            </a:r>
            <a:r>
              <a:rPr lang="ru-RU" dirty="0"/>
              <a:t> </a:t>
            </a:r>
            <a:r>
              <a:rPr lang="ru-RU" dirty="0" err="1"/>
              <a:t>роботою</a:t>
            </a:r>
            <a:endParaRPr lang="ru-UA" dirty="0"/>
          </a:p>
        </p:txBody>
      </p:sp>
      <p:sp>
        <p:nvSpPr>
          <p:cNvPr id="9" name="TextBox 8">
            <a:extLst>
              <a:ext uri="{FF2B5EF4-FFF2-40B4-BE49-F238E27FC236}">
                <a16:creationId xmlns:a16="http://schemas.microsoft.com/office/drawing/2014/main" id="{54A3B5AA-795B-1B15-1A58-848E90EF77A5}"/>
              </a:ext>
            </a:extLst>
          </p:cNvPr>
          <p:cNvSpPr txBox="1"/>
          <p:nvPr/>
        </p:nvSpPr>
        <p:spPr>
          <a:xfrm rot="5400000">
            <a:off x="6643567" y="2512840"/>
            <a:ext cx="3860473" cy="523220"/>
          </a:xfrm>
          <a:prstGeom prst="rect">
            <a:avLst/>
          </a:prstGeom>
          <a:noFill/>
        </p:spPr>
        <p:txBody>
          <a:bodyPr wrap="square">
            <a:spAutoFit/>
          </a:bodyPr>
          <a:lstStyle/>
          <a:p>
            <a:pPr algn="ctr"/>
            <a:r>
              <a:rPr lang="ru-RU" dirty="0" err="1"/>
              <a:t>мотивують</a:t>
            </a:r>
            <a:r>
              <a:rPr lang="ru-RU" dirty="0"/>
              <a:t>, </a:t>
            </a:r>
            <a:r>
              <a:rPr lang="ru-RU" dirty="0" err="1"/>
              <a:t>оскільки</a:t>
            </a:r>
            <a:r>
              <a:rPr lang="ru-RU" dirty="0"/>
              <a:t> вони </a:t>
            </a:r>
            <a:r>
              <a:rPr lang="ru-RU" dirty="0" err="1"/>
              <a:t>спонукають</a:t>
            </a:r>
            <a:r>
              <a:rPr lang="ru-RU" dirty="0"/>
              <a:t> </a:t>
            </a:r>
            <a:r>
              <a:rPr lang="ru-RU" dirty="0" err="1"/>
              <a:t>співробітників</a:t>
            </a:r>
            <a:r>
              <a:rPr lang="ru-RU" dirty="0"/>
              <a:t> до </a:t>
            </a:r>
            <a:r>
              <a:rPr lang="ru-RU" dirty="0" err="1"/>
              <a:t>кращого</a:t>
            </a:r>
            <a:r>
              <a:rPr lang="ru-RU" dirty="0"/>
              <a:t> </a:t>
            </a:r>
            <a:r>
              <a:rPr lang="ru-RU" dirty="0" err="1"/>
              <a:t>виконання</a:t>
            </a:r>
            <a:endParaRPr lang="ru-UA" dirty="0"/>
          </a:p>
        </p:txBody>
      </p:sp>
      <p:sp>
        <p:nvSpPr>
          <p:cNvPr id="10" name="Google Shape;89;p16">
            <a:extLst>
              <a:ext uri="{FF2B5EF4-FFF2-40B4-BE49-F238E27FC236}">
                <a16:creationId xmlns:a16="http://schemas.microsoft.com/office/drawing/2014/main" id="{8A03E443-471B-88FB-BD1A-7CA5220F2649}"/>
              </a:ext>
            </a:extLst>
          </p:cNvPr>
          <p:cNvSpPr txBox="1"/>
          <p:nvPr/>
        </p:nvSpPr>
        <p:spPr>
          <a:xfrm>
            <a:off x="1248366" y="1544942"/>
            <a:ext cx="2401200" cy="437700"/>
          </a:xfrm>
          <a:prstGeom prst="rect">
            <a:avLst/>
          </a:prstGeom>
          <a:solidFill>
            <a:schemeClr val="dk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Умови праці</a:t>
            </a:r>
            <a:endParaRPr sz="1600" b="1" dirty="0">
              <a:solidFill>
                <a:schemeClr val="dk1"/>
              </a:solidFill>
              <a:latin typeface="Fira Sans Condensed"/>
              <a:ea typeface="Fira Sans Condensed"/>
              <a:cs typeface="Fira Sans Condensed"/>
              <a:sym typeface="Fira Sans Condensed"/>
            </a:endParaRPr>
          </a:p>
        </p:txBody>
      </p:sp>
      <p:sp>
        <p:nvSpPr>
          <p:cNvPr id="11" name="Google Shape;89;p16">
            <a:extLst>
              <a:ext uri="{FF2B5EF4-FFF2-40B4-BE49-F238E27FC236}">
                <a16:creationId xmlns:a16="http://schemas.microsoft.com/office/drawing/2014/main" id="{F28C3319-6194-DE22-E9B2-96E8BA33AE28}"/>
              </a:ext>
            </a:extLst>
          </p:cNvPr>
          <p:cNvSpPr txBox="1"/>
          <p:nvPr/>
        </p:nvSpPr>
        <p:spPr>
          <a:xfrm>
            <a:off x="1248366" y="3048828"/>
            <a:ext cx="2401200" cy="437700"/>
          </a:xfrm>
          <a:prstGeom prst="rect">
            <a:avLst/>
          </a:prstGeom>
          <a:solidFill>
            <a:schemeClr val="dk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Заробітна плата</a:t>
            </a:r>
            <a:endParaRPr sz="1600" b="1" dirty="0">
              <a:solidFill>
                <a:schemeClr val="dk1"/>
              </a:solidFill>
              <a:latin typeface="Fira Sans Condensed"/>
              <a:ea typeface="Fira Sans Condensed"/>
              <a:cs typeface="Fira Sans Condensed"/>
              <a:sym typeface="Fira Sans Condensed"/>
            </a:endParaRPr>
          </a:p>
        </p:txBody>
      </p:sp>
      <p:sp>
        <p:nvSpPr>
          <p:cNvPr id="12" name="Google Shape;89;p16">
            <a:extLst>
              <a:ext uri="{FF2B5EF4-FFF2-40B4-BE49-F238E27FC236}">
                <a16:creationId xmlns:a16="http://schemas.microsoft.com/office/drawing/2014/main" id="{FBB3260F-A72D-120A-D13E-D5DD5810E0FD}"/>
              </a:ext>
            </a:extLst>
          </p:cNvPr>
          <p:cNvSpPr txBox="1"/>
          <p:nvPr/>
        </p:nvSpPr>
        <p:spPr>
          <a:xfrm>
            <a:off x="1248366" y="4064695"/>
            <a:ext cx="2401200" cy="574483"/>
          </a:xfrm>
          <a:prstGeom prst="rect">
            <a:avLst/>
          </a:prstGeom>
          <a:solidFill>
            <a:schemeClr val="dk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Відносини з колегами та підлеглими</a:t>
            </a:r>
            <a:endParaRPr sz="1600" b="1" dirty="0">
              <a:solidFill>
                <a:schemeClr val="dk1"/>
              </a:solidFill>
              <a:latin typeface="Fira Sans Condensed"/>
              <a:ea typeface="Fira Sans Condensed"/>
              <a:cs typeface="Fira Sans Condensed"/>
              <a:sym typeface="Fira Sans Condensed"/>
            </a:endParaRPr>
          </a:p>
        </p:txBody>
      </p:sp>
      <p:sp>
        <p:nvSpPr>
          <p:cNvPr id="15" name="Google Shape;89;p16">
            <a:extLst>
              <a:ext uri="{FF2B5EF4-FFF2-40B4-BE49-F238E27FC236}">
                <a16:creationId xmlns:a16="http://schemas.microsoft.com/office/drawing/2014/main" id="{CC358BDF-2B54-7C13-7688-BB80968217DE}"/>
              </a:ext>
            </a:extLst>
          </p:cNvPr>
          <p:cNvSpPr txBox="1"/>
          <p:nvPr/>
        </p:nvSpPr>
        <p:spPr>
          <a:xfrm>
            <a:off x="1255673" y="2052275"/>
            <a:ext cx="2401200" cy="437700"/>
          </a:xfrm>
          <a:prstGeom prst="rect">
            <a:avLst/>
          </a:prstGeom>
          <a:solidFill>
            <a:schemeClr val="dk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Безпека</a:t>
            </a:r>
            <a:endParaRPr sz="1600" b="1" dirty="0">
              <a:solidFill>
                <a:schemeClr val="dk1"/>
              </a:solidFill>
              <a:latin typeface="Fira Sans Condensed"/>
              <a:ea typeface="Fira Sans Condensed"/>
              <a:cs typeface="Fira Sans Condensed"/>
              <a:sym typeface="Fira Sans Condensed"/>
            </a:endParaRPr>
          </a:p>
        </p:txBody>
      </p:sp>
      <p:sp>
        <p:nvSpPr>
          <p:cNvPr id="18" name="Google Shape;99;p16">
            <a:extLst>
              <a:ext uri="{FF2B5EF4-FFF2-40B4-BE49-F238E27FC236}">
                <a16:creationId xmlns:a16="http://schemas.microsoft.com/office/drawing/2014/main" id="{FC351CD0-859E-6D23-2859-2CA9F3A249B8}"/>
              </a:ext>
            </a:extLst>
          </p:cNvPr>
          <p:cNvSpPr txBox="1"/>
          <p:nvPr/>
        </p:nvSpPr>
        <p:spPr>
          <a:xfrm>
            <a:off x="5546126" y="1784450"/>
            <a:ext cx="2401200" cy="437700"/>
          </a:xfrm>
          <a:prstGeom prst="rect">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Відповідальність</a:t>
            </a:r>
            <a:endParaRPr sz="1600" b="1" dirty="0">
              <a:solidFill>
                <a:schemeClr val="dk1"/>
              </a:solidFill>
              <a:latin typeface="Fira Sans Condensed"/>
              <a:ea typeface="Fira Sans Condensed"/>
              <a:cs typeface="Fira Sans Condensed"/>
              <a:sym typeface="Fira Sans Condensed"/>
            </a:endParaRPr>
          </a:p>
        </p:txBody>
      </p:sp>
      <p:sp>
        <p:nvSpPr>
          <p:cNvPr id="19" name="Google Shape;99;p16">
            <a:extLst>
              <a:ext uri="{FF2B5EF4-FFF2-40B4-BE49-F238E27FC236}">
                <a16:creationId xmlns:a16="http://schemas.microsoft.com/office/drawing/2014/main" id="{EDDB0A9D-37DC-2D81-6730-D9EDCDD267D5}"/>
              </a:ext>
            </a:extLst>
          </p:cNvPr>
          <p:cNvSpPr txBox="1"/>
          <p:nvPr/>
        </p:nvSpPr>
        <p:spPr>
          <a:xfrm>
            <a:off x="5540174" y="2930563"/>
            <a:ext cx="2401200" cy="437700"/>
          </a:xfrm>
          <a:prstGeom prst="rect">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1600" b="1" dirty="0" err="1">
                <a:solidFill>
                  <a:schemeClr val="dk1"/>
                </a:solidFill>
                <a:latin typeface="Fira Sans Condensed"/>
              </a:rPr>
              <a:t>Просування</a:t>
            </a:r>
            <a:r>
              <a:rPr lang="ru-RU" sz="1600" b="1" dirty="0">
                <a:solidFill>
                  <a:schemeClr val="dk1"/>
                </a:solidFill>
                <a:latin typeface="Fira Sans Condensed"/>
              </a:rPr>
              <a:t> по </a:t>
            </a:r>
            <a:r>
              <a:rPr lang="ru-RU" sz="1600" b="1" dirty="0" err="1">
                <a:solidFill>
                  <a:schemeClr val="dk1"/>
                </a:solidFill>
                <a:latin typeface="Fira Sans Condensed"/>
              </a:rPr>
              <a:t>службі</a:t>
            </a:r>
            <a:endParaRPr sz="1600" b="1" dirty="0">
              <a:solidFill>
                <a:schemeClr val="dk1"/>
              </a:solidFill>
              <a:latin typeface="Fira Sans Condensed"/>
              <a:sym typeface="Fira Sans Condensed"/>
            </a:endParaRPr>
          </a:p>
        </p:txBody>
      </p:sp>
      <p:sp>
        <p:nvSpPr>
          <p:cNvPr id="20" name="Google Shape;99;p16">
            <a:extLst>
              <a:ext uri="{FF2B5EF4-FFF2-40B4-BE49-F238E27FC236}">
                <a16:creationId xmlns:a16="http://schemas.microsoft.com/office/drawing/2014/main" id="{BC8235BC-0AA5-4B4D-2B3E-5419C57FA6C8}"/>
              </a:ext>
            </a:extLst>
          </p:cNvPr>
          <p:cNvSpPr txBox="1"/>
          <p:nvPr/>
        </p:nvSpPr>
        <p:spPr>
          <a:xfrm>
            <a:off x="5540174" y="4096104"/>
            <a:ext cx="2401200" cy="437700"/>
          </a:xfrm>
          <a:prstGeom prst="rect">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Професійний </a:t>
            </a:r>
            <a:r>
              <a:rPr lang="uk-UA" sz="1600" b="1" dirty="0" err="1">
                <a:solidFill>
                  <a:schemeClr val="dk1"/>
                </a:solidFill>
                <a:latin typeface="Fira Sans Condensed"/>
                <a:ea typeface="Fira Sans Condensed"/>
                <a:cs typeface="Fira Sans Condensed"/>
                <a:sym typeface="Fira Sans Condensed"/>
              </a:rPr>
              <a:t>рост</a:t>
            </a:r>
            <a:endParaRPr sz="1600" b="1" dirty="0">
              <a:solidFill>
                <a:schemeClr val="dk1"/>
              </a:solidFill>
              <a:latin typeface="Fira Sans Condensed"/>
              <a:ea typeface="Fira Sans Condensed"/>
              <a:cs typeface="Fira Sans Condensed"/>
              <a:sym typeface="Fira Sans Condensed"/>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19"/>
          <p:cNvSpPr txBox="1">
            <a:spLocks noGrp="1"/>
          </p:cNvSpPr>
          <p:nvPr>
            <p:ph type="title"/>
          </p:nvPr>
        </p:nvSpPr>
        <p:spPr>
          <a:xfrm>
            <a:off x="383722" y="0"/>
            <a:ext cx="8238900" cy="56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uk-UA" dirty="0"/>
              <a:t>Теорія потреб </a:t>
            </a:r>
            <a:r>
              <a:rPr lang="uk-UA" dirty="0" err="1"/>
              <a:t>Макклелланда</a:t>
            </a:r>
            <a:endParaRPr dirty="0"/>
          </a:p>
        </p:txBody>
      </p:sp>
      <p:grpSp>
        <p:nvGrpSpPr>
          <p:cNvPr id="397" name="Google Shape;397;p19"/>
          <p:cNvGrpSpPr/>
          <p:nvPr/>
        </p:nvGrpSpPr>
        <p:grpSpPr>
          <a:xfrm>
            <a:off x="457200" y="1321150"/>
            <a:ext cx="2329800" cy="3415450"/>
            <a:chOff x="457200" y="1321150"/>
            <a:chExt cx="2329800" cy="3415450"/>
          </a:xfrm>
        </p:grpSpPr>
        <p:sp>
          <p:nvSpPr>
            <p:cNvPr id="398" name="Google Shape;398;p19"/>
            <p:cNvSpPr txBox="1"/>
            <p:nvPr/>
          </p:nvSpPr>
          <p:spPr>
            <a:xfrm>
              <a:off x="457200" y="2789000"/>
              <a:ext cx="2329800" cy="1947600"/>
            </a:xfrm>
            <a:prstGeom prst="rect">
              <a:avLst/>
            </a:prstGeom>
            <a:noFill/>
            <a:ln>
              <a:noFill/>
            </a:ln>
          </p:spPr>
          <p:txBody>
            <a:bodyPr spcFirstLastPara="1" wrap="square" lIns="91425" tIns="91425" rIns="91425" bIns="91425" anchor="t" anchorCtr="0">
              <a:noAutofit/>
            </a:bodyPr>
            <a:lstStyle/>
            <a:p>
              <a:pPr algn="just"/>
              <a:r>
                <a:rPr lang="ru-RU" sz="1200" dirty="0"/>
                <a:t>Особиста </a:t>
              </a:r>
              <a:r>
                <a:rPr lang="ru-RU" sz="1200" dirty="0" err="1"/>
                <a:t>відповідальність</a:t>
              </a:r>
              <a:r>
                <a:rPr lang="ru-RU" sz="1200" dirty="0"/>
                <a:t>, </a:t>
              </a:r>
              <a:r>
                <a:rPr lang="ru-RU" sz="1200" dirty="0" err="1"/>
                <a:t>зворотній</a:t>
              </a:r>
              <a:r>
                <a:rPr lang="ru-RU" sz="1200" dirty="0"/>
                <a:t> </a:t>
              </a:r>
              <a:r>
                <a:rPr lang="ru-RU" sz="1200" dirty="0" err="1"/>
                <a:t>зв'язок</a:t>
              </a:r>
              <a:r>
                <a:rPr lang="ru-RU" sz="1200" dirty="0"/>
                <a:t>, </a:t>
              </a:r>
              <a:r>
                <a:rPr lang="ru-RU" sz="1200" dirty="0" err="1"/>
                <a:t>помірний</a:t>
              </a:r>
              <a:r>
                <a:rPr lang="ru-RU" sz="1200" dirty="0"/>
                <a:t> </a:t>
              </a:r>
              <a:r>
                <a:rPr lang="ru-RU" sz="1200" dirty="0" err="1"/>
                <a:t>ризик</a:t>
              </a:r>
              <a:endParaRPr lang="ru-RU" sz="1200" dirty="0"/>
            </a:p>
            <a:p>
              <a:pPr algn="just">
                <a:buFont typeface="Arial" panose="020B0604020202020204" pitchFamily="34" charset="0"/>
                <a:buChar char="•"/>
              </a:pPr>
              <a:r>
                <a:rPr lang="ru-RU" sz="1200" dirty="0" err="1"/>
                <a:t>Висока</a:t>
              </a:r>
              <a:r>
                <a:rPr lang="ru-RU" sz="1200" dirty="0"/>
                <a:t>: Повинен </a:t>
              </a:r>
              <a:r>
                <a:rPr lang="ru-RU" sz="1200" dirty="0" err="1"/>
                <a:t>перемогти</a:t>
              </a:r>
              <a:r>
                <a:rPr lang="ru-RU" sz="1200" dirty="0"/>
                <a:t> за будь-яку </a:t>
              </a:r>
              <a:r>
                <a:rPr lang="ru-RU" sz="1200" dirty="0" err="1"/>
                <a:t>ціну</a:t>
              </a:r>
              <a:r>
                <a:rPr lang="ru-RU" sz="1200" dirty="0"/>
                <a:t>, повинен бути на </a:t>
              </a:r>
              <a:r>
                <a:rPr lang="ru-RU" sz="1200" dirty="0" err="1"/>
                <a:t>вершині</a:t>
              </a:r>
              <a:r>
                <a:rPr lang="ru-RU" sz="1200" dirty="0"/>
                <a:t>, </a:t>
              </a:r>
              <a:r>
                <a:rPr lang="ru-RU" sz="1200" dirty="0" err="1"/>
                <a:t>отримувати</a:t>
              </a:r>
              <a:r>
                <a:rPr lang="ru-RU" sz="1200" dirty="0"/>
                <a:t> похвалу.</a:t>
              </a:r>
            </a:p>
            <a:p>
              <a:pPr algn="just">
                <a:buFont typeface="Arial" panose="020B0604020202020204" pitchFamily="34" charset="0"/>
                <a:buChar char="•"/>
              </a:pPr>
              <a:r>
                <a:rPr lang="ru-RU" sz="1200" dirty="0" err="1"/>
                <a:t>Низький</a:t>
              </a:r>
              <a:r>
                <a:rPr lang="ru-RU" sz="1200" dirty="0"/>
                <a:t>: </a:t>
              </a:r>
              <a:r>
                <a:rPr lang="ru-RU" sz="1200" dirty="0" err="1"/>
                <a:t>боїться</a:t>
              </a:r>
              <a:r>
                <a:rPr lang="ru-RU" sz="1200" dirty="0"/>
                <a:t> </a:t>
              </a:r>
              <a:r>
                <a:rPr lang="ru-RU" sz="1200" dirty="0" err="1"/>
                <a:t>невдачі</a:t>
              </a:r>
              <a:r>
                <a:rPr lang="ru-RU" sz="1200" dirty="0"/>
                <a:t>, </a:t>
              </a:r>
              <a:r>
                <a:rPr lang="ru-RU" sz="1200" dirty="0" err="1"/>
                <a:t>уникає</a:t>
              </a:r>
              <a:r>
                <a:rPr lang="ru-RU" sz="1200" dirty="0"/>
                <a:t> </a:t>
              </a:r>
              <a:r>
                <a:rPr lang="ru-RU" sz="1200" dirty="0" err="1"/>
                <a:t>відповідальності</a:t>
              </a:r>
              <a:r>
                <a:rPr lang="ru-RU" sz="1200" dirty="0"/>
                <a:t>.</a:t>
              </a:r>
            </a:p>
          </p:txBody>
        </p:sp>
        <p:sp>
          <p:nvSpPr>
            <p:cNvPr id="399" name="Google Shape;399;p19"/>
            <p:cNvSpPr txBox="1"/>
            <p:nvPr/>
          </p:nvSpPr>
          <p:spPr>
            <a:xfrm>
              <a:off x="457200" y="2275100"/>
              <a:ext cx="2329800" cy="437700"/>
            </a:xfrm>
            <a:prstGeom prst="rect">
              <a:avLst/>
            </a:prstGeom>
            <a:solidFill>
              <a:schemeClr val="dk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Досягнення </a:t>
              </a:r>
              <a:endParaRPr sz="1600" b="1" dirty="0">
                <a:solidFill>
                  <a:schemeClr val="dk1"/>
                </a:solidFill>
                <a:latin typeface="Fira Sans Condensed"/>
                <a:ea typeface="Fira Sans Condensed"/>
                <a:cs typeface="Fira Sans Condensed"/>
                <a:sym typeface="Fira Sans Condensed"/>
              </a:endParaRPr>
            </a:p>
          </p:txBody>
        </p:sp>
        <p:sp>
          <p:nvSpPr>
            <p:cNvPr id="400" name="Google Shape;400;p19"/>
            <p:cNvSpPr/>
            <p:nvPr/>
          </p:nvSpPr>
          <p:spPr>
            <a:xfrm>
              <a:off x="1263300" y="1321150"/>
              <a:ext cx="717600" cy="717600"/>
            </a:xfrm>
            <a:prstGeom prst="rect">
              <a:avLst/>
            </a:prstGeom>
            <a:no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1" name="Google Shape;401;p19"/>
            <p:cNvCxnSpPr>
              <a:stCxn id="400" idx="1"/>
              <a:endCxn id="399" idx="0"/>
            </p:cNvCxnSpPr>
            <p:nvPr/>
          </p:nvCxnSpPr>
          <p:spPr>
            <a:xfrm>
              <a:off x="1263300" y="1679950"/>
              <a:ext cx="358800" cy="595200"/>
            </a:xfrm>
            <a:prstGeom prst="bentConnector4">
              <a:avLst>
                <a:gd name="adj1" fmla="val -66367"/>
                <a:gd name="adj2" fmla="val 80137"/>
              </a:avLst>
            </a:prstGeom>
            <a:noFill/>
            <a:ln w="9525" cap="flat" cmpd="sng">
              <a:solidFill>
                <a:schemeClr val="accent6"/>
              </a:solidFill>
              <a:prstDash val="solid"/>
              <a:round/>
              <a:headEnd type="none" w="med" len="med"/>
              <a:tailEnd type="none" w="med" len="med"/>
            </a:ln>
          </p:spPr>
        </p:cxnSp>
        <p:cxnSp>
          <p:nvCxnSpPr>
            <p:cNvPr id="402" name="Google Shape;402;p19"/>
            <p:cNvCxnSpPr>
              <a:stCxn id="400" idx="3"/>
              <a:endCxn id="399" idx="0"/>
            </p:cNvCxnSpPr>
            <p:nvPr/>
          </p:nvCxnSpPr>
          <p:spPr>
            <a:xfrm flipH="1">
              <a:off x="1622100" y="1679950"/>
              <a:ext cx="358800" cy="595200"/>
            </a:xfrm>
            <a:prstGeom prst="bentConnector4">
              <a:avLst>
                <a:gd name="adj1" fmla="val -66367"/>
                <a:gd name="adj2" fmla="val 80137"/>
              </a:avLst>
            </a:prstGeom>
            <a:noFill/>
            <a:ln w="9525" cap="flat" cmpd="sng">
              <a:solidFill>
                <a:schemeClr val="accent6"/>
              </a:solidFill>
              <a:prstDash val="solid"/>
              <a:round/>
              <a:headEnd type="none" w="med" len="med"/>
              <a:tailEnd type="none" w="med" len="med"/>
            </a:ln>
          </p:spPr>
        </p:cxnSp>
      </p:grpSp>
      <p:grpSp>
        <p:nvGrpSpPr>
          <p:cNvPr id="403" name="Google Shape;403;p19"/>
          <p:cNvGrpSpPr/>
          <p:nvPr/>
        </p:nvGrpSpPr>
        <p:grpSpPr>
          <a:xfrm>
            <a:off x="3407100" y="1321150"/>
            <a:ext cx="2329800" cy="3415450"/>
            <a:chOff x="3407100" y="1321150"/>
            <a:chExt cx="2329800" cy="3415450"/>
          </a:xfrm>
        </p:grpSpPr>
        <p:sp>
          <p:nvSpPr>
            <p:cNvPr id="404" name="Google Shape;404;p19"/>
            <p:cNvSpPr txBox="1"/>
            <p:nvPr/>
          </p:nvSpPr>
          <p:spPr>
            <a:xfrm>
              <a:off x="3407100" y="2789000"/>
              <a:ext cx="2329800" cy="1947600"/>
            </a:xfrm>
            <a:prstGeom prst="rect">
              <a:avLst/>
            </a:prstGeom>
            <a:noFill/>
            <a:ln>
              <a:noFill/>
            </a:ln>
          </p:spPr>
          <p:txBody>
            <a:bodyPr spcFirstLastPara="1" wrap="square" lIns="91425" tIns="91425" rIns="91425" bIns="91425" anchor="t" anchorCtr="0">
              <a:noAutofit/>
            </a:bodyPr>
            <a:lstStyle/>
            <a:p>
              <a:pPr algn="just"/>
              <a:r>
                <a:rPr lang="ru-RU" sz="1200" dirty="0" err="1"/>
                <a:t>Впливова</a:t>
              </a:r>
              <a:r>
                <a:rPr lang="ru-RU" sz="1200" dirty="0"/>
                <a:t>, конкурентна</a:t>
              </a:r>
            </a:p>
            <a:p>
              <a:pPr algn="just">
                <a:buFont typeface="Arial" panose="020B0604020202020204" pitchFamily="34" charset="0"/>
                <a:buChar char="•"/>
              </a:pPr>
              <a:r>
                <a:rPr lang="ru-RU" sz="1200" dirty="0" err="1"/>
                <a:t>Високий</a:t>
              </a:r>
              <a:r>
                <a:rPr lang="ru-RU" sz="1200" dirty="0"/>
                <a:t>: </a:t>
              </a:r>
              <a:r>
                <a:rPr lang="ru-RU" sz="1200" dirty="0" err="1"/>
                <a:t>Вимагає</a:t>
              </a:r>
              <a:r>
                <a:rPr lang="ru-RU" sz="1200" dirty="0"/>
                <a:t> </a:t>
              </a:r>
              <a:r>
                <a:rPr lang="ru-RU" sz="1200" dirty="0" err="1"/>
                <a:t>сліпої</a:t>
              </a:r>
              <a:r>
                <a:rPr lang="ru-RU" sz="1200" dirty="0"/>
                <a:t> </a:t>
              </a:r>
              <a:r>
                <a:rPr lang="ru-RU" sz="1200" dirty="0" err="1"/>
                <a:t>лояльності</a:t>
              </a:r>
              <a:r>
                <a:rPr lang="ru-RU" sz="1200" dirty="0"/>
                <a:t> та </a:t>
              </a:r>
              <a:r>
                <a:rPr lang="ru-RU" sz="1200" dirty="0" err="1"/>
                <a:t>злагоди</a:t>
              </a:r>
              <a:r>
                <a:rPr lang="ru-RU" sz="1200" dirty="0"/>
                <a:t>, не </a:t>
              </a:r>
              <a:r>
                <a:rPr lang="ru-RU" sz="1200" dirty="0" err="1"/>
                <a:t>терпить</a:t>
              </a:r>
              <a:r>
                <a:rPr lang="ru-RU" sz="1200" dirty="0"/>
                <a:t> </a:t>
              </a:r>
              <a:r>
                <a:rPr lang="ru-RU" sz="1200" dirty="0" err="1"/>
                <a:t>незгоди</a:t>
              </a:r>
              <a:r>
                <a:rPr lang="ru-RU" sz="1200" dirty="0"/>
                <a:t>.</a:t>
              </a:r>
            </a:p>
            <a:p>
              <a:pPr algn="just">
                <a:buFont typeface="Arial" panose="020B0604020202020204" pitchFamily="34" charset="0"/>
                <a:buChar char="•"/>
              </a:pPr>
              <a:r>
                <a:rPr lang="ru-RU" sz="1200" dirty="0" err="1"/>
                <a:t>Низький</a:t>
              </a:r>
              <a:r>
                <a:rPr lang="ru-RU" sz="1200" dirty="0"/>
                <a:t>: </a:t>
              </a:r>
              <a:r>
                <a:rPr lang="ru-RU" sz="1200" dirty="0" err="1"/>
                <a:t>Залишається</a:t>
              </a:r>
              <a:r>
                <a:rPr lang="ru-RU" sz="1200" dirty="0"/>
                <a:t> </a:t>
              </a:r>
              <a:r>
                <a:rPr lang="ru-RU" sz="1200" dirty="0" err="1"/>
                <a:t>відстороненим</a:t>
              </a:r>
              <a:r>
                <a:rPr lang="ru-RU" sz="1200" dirty="0"/>
                <a:t>, </a:t>
              </a:r>
              <a:r>
                <a:rPr lang="ru-RU" sz="1200" dirty="0" err="1"/>
                <a:t>зберігає</a:t>
              </a:r>
              <a:r>
                <a:rPr lang="ru-RU" sz="1200" dirty="0"/>
                <a:t> </a:t>
              </a:r>
              <a:r>
                <a:rPr lang="ru-RU" sz="1200" dirty="0" err="1"/>
                <a:t>соціальну</a:t>
              </a:r>
              <a:r>
                <a:rPr lang="ru-RU" sz="1200" dirty="0"/>
                <a:t> </a:t>
              </a:r>
              <a:r>
                <a:rPr lang="ru-RU" sz="1200" dirty="0" err="1"/>
                <a:t>дистанцію</a:t>
              </a:r>
              <a:r>
                <a:rPr lang="ru-RU" sz="1200" dirty="0"/>
                <a:t>.</a:t>
              </a:r>
            </a:p>
            <a:p>
              <a:pPr marL="457200" lvl="0" indent="-304800" algn="l" rtl="0">
                <a:spcBef>
                  <a:spcPts val="0"/>
                </a:spcBef>
                <a:spcAft>
                  <a:spcPts val="0"/>
                </a:spcAft>
                <a:buClr>
                  <a:schemeClr val="lt2"/>
                </a:buClr>
                <a:buSzPts val="1200"/>
                <a:buFont typeface="Roboto"/>
                <a:buChar char="●"/>
              </a:pPr>
              <a:endParaRPr sz="1200" dirty="0">
                <a:solidFill>
                  <a:schemeClr val="dk1"/>
                </a:solidFill>
                <a:latin typeface="Roboto"/>
                <a:ea typeface="Roboto"/>
                <a:cs typeface="Roboto"/>
                <a:sym typeface="Roboto"/>
              </a:endParaRPr>
            </a:p>
          </p:txBody>
        </p:sp>
        <p:sp>
          <p:nvSpPr>
            <p:cNvPr id="405" name="Google Shape;405;p19"/>
            <p:cNvSpPr txBox="1"/>
            <p:nvPr/>
          </p:nvSpPr>
          <p:spPr>
            <a:xfrm>
              <a:off x="3407100" y="2275100"/>
              <a:ext cx="2329800" cy="437700"/>
            </a:xfrm>
            <a:prstGeom prst="rect">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Приналежність</a:t>
              </a:r>
              <a:endParaRPr sz="1600" b="1" dirty="0">
                <a:solidFill>
                  <a:schemeClr val="dk1"/>
                </a:solidFill>
                <a:latin typeface="Fira Sans Condensed"/>
                <a:ea typeface="Fira Sans Condensed"/>
                <a:cs typeface="Fira Sans Condensed"/>
                <a:sym typeface="Fira Sans Condensed"/>
              </a:endParaRPr>
            </a:p>
          </p:txBody>
        </p:sp>
        <p:sp>
          <p:nvSpPr>
            <p:cNvPr id="406" name="Google Shape;406;p19"/>
            <p:cNvSpPr/>
            <p:nvPr/>
          </p:nvSpPr>
          <p:spPr>
            <a:xfrm>
              <a:off x="4217850" y="1321150"/>
              <a:ext cx="717600" cy="717600"/>
            </a:xfrm>
            <a:prstGeom prst="rect">
              <a:avLst/>
            </a:prstGeom>
            <a:no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7" name="Google Shape;407;p19"/>
            <p:cNvCxnSpPr>
              <a:stCxn id="406" idx="1"/>
              <a:endCxn id="405" idx="0"/>
            </p:cNvCxnSpPr>
            <p:nvPr/>
          </p:nvCxnSpPr>
          <p:spPr>
            <a:xfrm>
              <a:off x="4217850" y="1679950"/>
              <a:ext cx="354300" cy="595200"/>
            </a:xfrm>
            <a:prstGeom prst="bentConnector4">
              <a:avLst>
                <a:gd name="adj1" fmla="val -67210"/>
                <a:gd name="adj2" fmla="val 80137"/>
              </a:avLst>
            </a:prstGeom>
            <a:noFill/>
            <a:ln w="9525" cap="flat" cmpd="sng">
              <a:solidFill>
                <a:schemeClr val="accent6"/>
              </a:solidFill>
              <a:prstDash val="solid"/>
              <a:round/>
              <a:headEnd type="none" w="med" len="med"/>
              <a:tailEnd type="none" w="med" len="med"/>
            </a:ln>
          </p:spPr>
        </p:cxnSp>
        <p:cxnSp>
          <p:nvCxnSpPr>
            <p:cNvPr id="408" name="Google Shape;408;p19"/>
            <p:cNvCxnSpPr>
              <a:stCxn id="406" idx="3"/>
              <a:endCxn id="405" idx="0"/>
            </p:cNvCxnSpPr>
            <p:nvPr/>
          </p:nvCxnSpPr>
          <p:spPr>
            <a:xfrm flipH="1">
              <a:off x="4572150" y="1679950"/>
              <a:ext cx="363300" cy="595200"/>
            </a:xfrm>
            <a:prstGeom prst="bentConnector4">
              <a:avLst>
                <a:gd name="adj1" fmla="val -65545"/>
                <a:gd name="adj2" fmla="val 80137"/>
              </a:avLst>
            </a:prstGeom>
            <a:noFill/>
            <a:ln w="9525" cap="flat" cmpd="sng">
              <a:solidFill>
                <a:schemeClr val="accent6"/>
              </a:solidFill>
              <a:prstDash val="solid"/>
              <a:round/>
              <a:headEnd type="none" w="med" len="med"/>
              <a:tailEnd type="none" w="med" len="med"/>
            </a:ln>
          </p:spPr>
        </p:cxnSp>
      </p:grpSp>
      <p:grpSp>
        <p:nvGrpSpPr>
          <p:cNvPr id="409" name="Google Shape;409;p19"/>
          <p:cNvGrpSpPr/>
          <p:nvPr/>
        </p:nvGrpSpPr>
        <p:grpSpPr>
          <a:xfrm>
            <a:off x="6357000" y="1321150"/>
            <a:ext cx="2329800" cy="3415450"/>
            <a:chOff x="6357000" y="1321150"/>
            <a:chExt cx="2329800" cy="3415450"/>
          </a:xfrm>
        </p:grpSpPr>
        <p:sp>
          <p:nvSpPr>
            <p:cNvPr id="410" name="Google Shape;410;p19"/>
            <p:cNvSpPr txBox="1"/>
            <p:nvPr/>
          </p:nvSpPr>
          <p:spPr>
            <a:xfrm>
              <a:off x="6357000" y="2789000"/>
              <a:ext cx="2329800" cy="1947600"/>
            </a:xfrm>
            <a:prstGeom prst="rect">
              <a:avLst/>
            </a:prstGeom>
            <a:noFill/>
            <a:ln>
              <a:noFill/>
            </a:ln>
          </p:spPr>
          <p:txBody>
            <a:bodyPr spcFirstLastPara="1" wrap="square" lIns="91425" tIns="91425" rIns="91425" bIns="91425" anchor="t" anchorCtr="0">
              <a:noAutofit/>
            </a:bodyPr>
            <a:lstStyle/>
            <a:p>
              <a:pPr algn="just"/>
              <a:r>
                <a:rPr lang="ru-RU" sz="1200" dirty="0" err="1"/>
                <a:t>Прийняття</a:t>
              </a:r>
              <a:r>
                <a:rPr lang="ru-RU" sz="1200" dirty="0"/>
                <a:t> та дружба, </a:t>
              </a:r>
              <a:r>
                <a:rPr lang="ru-RU" sz="1200" dirty="0" err="1"/>
                <a:t>кооперативність</a:t>
              </a:r>
              <a:r>
                <a:rPr lang="ru-RU" sz="1200" dirty="0"/>
                <a:t>.</a:t>
              </a:r>
            </a:p>
            <a:p>
              <a:pPr algn="just">
                <a:buFont typeface="Arial" panose="020B0604020202020204" pitchFamily="34" charset="0"/>
                <a:buChar char="•"/>
              </a:pPr>
              <a:r>
                <a:rPr lang="ru-RU" sz="1200" dirty="0" err="1"/>
                <a:t>Високий</a:t>
              </a:r>
              <a:r>
                <a:rPr lang="ru-RU" sz="1200" dirty="0"/>
                <a:t>: </a:t>
              </a:r>
              <a:r>
                <a:rPr lang="ru-RU" sz="1200" dirty="0" err="1"/>
                <a:t>Прагне</a:t>
              </a:r>
              <a:r>
                <a:rPr lang="ru-RU" sz="1200" dirty="0"/>
                <a:t> </a:t>
              </a:r>
              <a:r>
                <a:rPr lang="ru-RU" sz="1200" dirty="0" err="1"/>
                <a:t>контролювати</a:t>
              </a:r>
              <a:r>
                <a:rPr lang="ru-RU" sz="1200" dirty="0"/>
                <a:t> </a:t>
              </a:r>
              <a:r>
                <a:rPr lang="ru-RU" sz="1200" dirty="0" err="1"/>
                <a:t>всіх</a:t>
              </a:r>
              <a:r>
                <a:rPr lang="ru-RU" sz="1200" dirty="0"/>
                <a:t> і все, </a:t>
              </a:r>
              <a:r>
                <a:rPr lang="ru-RU" sz="1200" dirty="0" err="1"/>
                <a:t>перебільшує</a:t>
              </a:r>
              <a:r>
                <a:rPr lang="ru-RU" sz="1200" dirty="0"/>
                <a:t> </a:t>
              </a:r>
              <a:r>
                <a:rPr lang="ru-RU" sz="1200" dirty="0" err="1"/>
                <a:t>власну</a:t>
              </a:r>
              <a:r>
                <a:rPr lang="ru-RU" sz="1200" dirty="0"/>
                <a:t> </a:t>
              </a:r>
              <a:r>
                <a:rPr lang="ru-RU" sz="1200" dirty="0" err="1"/>
                <a:t>позицію</a:t>
              </a:r>
              <a:r>
                <a:rPr lang="ru-RU" sz="1200" dirty="0"/>
                <a:t> та </a:t>
              </a:r>
              <a:r>
                <a:rPr lang="ru-RU" sz="1200" dirty="0" err="1"/>
                <a:t>ресурси</a:t>
              </a:r>
              <a:r>
                <a:rPr lang="ru-RU" sz="1200" dirty="0"/>
                <a:t>.</a:t>
              </a:r>
            </a:p>
            <a:p>
              <a:pPr algn="just">
                <a:buFont typeface="Arial" panose="020B0604020202020204" pitchFamily="34" charset="0"/>
                <a:buChar char="•"/>
              </a:pPr>
              <a:r>
                <a:rPr lang="ru-RU" sz="1200" dirty="0" err="1"/>
                <a:t>Низький</a:t>
              </a:r>
              <a:r>
                <a:rPr lang="ru-RU" sz="1200" dirty="0"/>
                <a:t>: </a:t>
              </a:r>
              <a:r>
                <a:rPr lang="ru-RU" sz="1200" dirty="0" err="1"/>
                <a:t>Залежний</a:t>
              </a:r>
              <a:r>
                <a:rPr lang="ru-RU" sz="1200" dirty="0"/>
                <a:t>/</a:t>
              </a:r>
              <a:r>
                <a:rPr lang="ru-RU" sz="1200" dirty="0" err="1"/>
                <a:t>підлеглий</a:t>
              </a:r>
              <a:r>
                <a:rPr lang="ru-RU" sz="1200" dirty="0"/>
                <a:t>, </a:t>
              </a:r>
              <a:r>
                <a:rPr lang="ru-RU" sz="1200" dirty="0" err="1"/>
                <a:t>мінімізує</a:t>
              </a:r>
              <a:r>
                <a:rPr lang="ru-RU" sz="1200" dirty="0"/>
                <a:t> </a:t>
              </a:r>
              <a:r>
                <a:rPr lang="ru-RU" sz="1200" dirty="0" err="1"/>
                <a:t>власну</a:t>
              </a:r>
              <a:r>
                <a:rPr lang="ru-RU" sz="1200" dirty="0"/>
                <a:t> </a:t>
              </a:r>
              <a:r>
                <a:rPr lang="ru-RU" sz="1200" dirty="0" err="1"/>
                <a:t>позицію</a:t>
              </a:r>
              <a:r>
                <a:rPr lang="ru-RU" sz="1200" dirty="0"/>
                <a:t> та </a:t>
              </a:r>
              <a:r>
                <a:rPr lang="ru-RU" sz="1200" dirty="0" err="1"/>
                <a:t>ресурси</a:t>
              </a:r>
              <a:r>
                <a:rPr lang="ru-RU" sz="1200" dirty="0"/>
                <a:t>.</a:t>
              </a:r>
            </a:p>
            <a:p>
              <a:pPr marL="457200" lvl="0" indent="-304800" algn="l" rtl="0">
                <a:spcBef>
                  <a:spcPts val="0"/>
                </a:spcBef>
                <a:spcAft>
                  <a:spcPts val="0"/>
                </a:spcAft>
                <a:buClr>
                  <a:schemeClr val="accent2"/>
                </a:buClr>
                <a:buSzPts val="1200"/>
                <a:buFont typeface="Roboto"/>
                <a:buChar char="●"/>
              </a:pPr>
              <a:endParaRPr sz="1200" dirty="0">
                <a:solidFill>
                  <a:schemeClr val="dk1"/>
                </a:solidFill>
                <a:latin typeface="Roboto"/>
                <a:ea typeface="Roboto"/>
                <a:cs typeface="Roboto"/>
                <a:sym typeface="Roboto"/>
              </a:endParaRPr>
            </a:p>
          </p:txBody>
        </p:sp>
        <p:sp>
          <p:nvSpPr>
            <p:cNvPr id="411" name="Google Shape;411;p19"/>
            <p:cNvSpPr txBox="1"/>
            <p:nvPr/>
          </p:nvSpPr>
          <p:spPr>
            <a:xfrm>
              <a:off x="6357000" y="2275100"/>
              <a:ext cx="2329800" cy="437700"/>
            </a:xfrm>
            <a:prstGeom prst="rect">
              <a:avLst/>
            </a:prstGeom>
            <a:solidFill>
              <a:schemeClr val="accen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Влада</a:t>
              </a:r>
              <a:endParaRPr sz="1600" b="1" dirty="0">
                <a:solidFill>
                  <a:schemeClr val="dk1"/>
                </a:solidFill>
                <a:latin typeface="Fira Sans Condensed"/>
                <a:ea typeface="Fira Sans Condensed"/>
                <a:cs typeface="Fira Sans Condensed"/>
                <a:sym typeface="Fira Sans Condensed"/>
              </a:endParaRPr>
            </a:p>
          </p:txBody>
        </p:sp>
        <p:sp>
          <p:nvSpPr>
            <p:cNvPr id="412" name="Google Shape;412;p19"/>
            <p:cNvSpPr/>
            <p:nvPr/>
          </p:nvSpPr>
          <p:spPr>
            <a:xfrm>
              <a:off x="7172400" y="1321150"/>
              <a:ext cx="717600" cy="717600"/>
            </a:xfrm>
            <a:prstGeom prst="rect">
              <a:avLst/>
            </a:prstGeom>
            <a:no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3" name="Google Shape;413;p19"/>
            <p:cNvCxnSpPr>
              <a:stCxn id="412" idx="1"/>
              <a:endCxn id="411" idx="0"/>
            </p:cNvCxnSpPr>
            <p:nvPr/>
          </p:nvCxnSpPr>
          <p:spPr>
            <a:xfrm>
              <a:off x="7172400" y="1679950"/>
              <a:ext cx="349500" cy="595200"/>
            </a:xfrm>
            <a:prstGeom prst="bentConnector4">
              <a:avLst>
                <a:gd name="adj1" fmla="val -68133"/>
                <a:gd name="adj2" fmla="val 80137"/>
              </a:avLst>
            </a:prstGeom>
            <a:noFill/>
            <a:ln w="9525" cap="flat" cmpd="sng">
              <a:solidFill>
                <a:schemeClr val="accent6"/>
              </a:solidFill>
              <a:prstDash val="solid"/>
              <a:round/>
              <a:headEnd type="none" w="med" len="med"/>
              <a:tailEnd type="none" w="med" len="med"/>
            </a:ln>
          </p:spPr>
        </p:cxnSp>
        <p:cxnSp>
          <p:nvCxnSpPr>
            <p:cNvPr id="414" name="Google Shape;414;p19"/>
            <p:cNvCxnSpPr>
              <a:stCxn id="412" idx="3"/>
              <a:endCxn id="411" idx="0"/>
            </p:cNvCxnSpPr>
            <p:nvPr/>
          </p:nvCxnSpPr>
          <p:spPr>
            <a:xfrm flipH="1">
              <a:off x="7521900" y="1679950"/>
              <a:ext cx="368100" cy="595200"/>
            </a:xfrm>
            <a:prstGeom prst="bentConnector4">
              <a:avLst>
                <a:gd name="adj1" fmla="val -64690"/>
                <a:gd name="adj2" fmla="val 80137"/>
              </a:avLst>
            </a:prstGeom>
            <a:noFill/>
            <a:ln w="9525" cap="flat" cmpd="sng">
              <a:solidFill>
                <a:schemeClr val="accent6"/>
              </a:solidFill>
              <a:prstDash val="solid"/>
              <a:round/>
              <a:headEnd type="none" w="med" len="med"/>
              <a:tailEnd type="none" w="med" len="med"/>
            </a:ln>
          </p:spPr>
        </p:cxnSp>
      </p:grpSp>
      <p:grpSp>
        <p:nvGrpSpPr>
          <p:cNvPr id="415" name="Google Shape;415;p19"/>
          <p:cNvGrpSpPr/>
          <p:nvPr/>
        </p:nvGrpSpPr>
        <p:grpSpPr>
          <a:xfrm>
            <a:off x="7333588" y="1482350"/>
            <a:ext cx="395225" cy="395200"/>
            <a:chOff x="6140875" y="1161850"/>
            <a:chExt cx="395225" cy="395200"/>
          </a:xfrm>
        </p:grpSpPr>
        <p:sp>
          <p:nvSpPr>
            <p:cNvPr id="416" name="Google Shape;416;p19"/>
            <p:cNvSpPr/>
            <p:nvPr/>
          </p:nvSpPr>
          <p:spPr>
            <a:xfrm>
              <a:off x="6351075" y="1290100"/>
              <a:ext cx="185025" cy="266950"/>
            </a:xfrm>
            <a:custGeom>
              <a:avLst/>
              <a:gdLst/>
              <a:ahLst/>
              <a:cxnLst/>
              <a:rect l="l" t="t" r="r" b="b"/>
              <a:pathLst>
                <a:path w="7401" h="10678" extrusionOk="0">
                  <a:moveTo>
                    <a:pt x="1362" y="1"/>
                  </a:moveTo>
                  <a:lnTo>
                    <a:pt x="1" y="2269"/>
                  </a:lnTo>
                  <a:lnTo>
                    <a:pt x="4728" y="10678"/>
                  </a:lnTo>
                  <a:lnTo>
                    <a:pt x="7401" y="10678"/>
                  </a:lnTo>
                  <a:lnTo>
                    <a:pt x="136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19"/>
            <p:cNvSpPr/>
            <p:nvPr/>
          </p:nvSpPr>
          <p:spPr>
            <a:xfrm>
              <a:off x="6140875" y="1161850"/>
              <a:ext cx="318200" cy="395200"/>
            </a:xfrm>
            <a:custGeom>
              <a:avLst/>
              <a:gdLst/>
              <a:ahLst/>
              <a:cxnLst/>
              <a:rect l="l" t="t" r="r" b="b"/>
              <a:pathLst>
                <a:path w="12728" h="15808" extrusionOk="0">
                  <a:moveTo>
                    <a:pt x="5589" y="0"/>
                  </a:moveTo>
                  <a:lnTo>
                    <a:pt x="5589" y="5929"/>
                  </a:lnTo>
                  <a:lnTo>
                    <a:pt x="1" y="15808"/>
                  </a:lnTo>
                  <a:lnTo>
                    <a:pt x="12073" y="15808"/>
                  </a:lnTo>
                  <a:lnTo>
                    <a:pt x="11028" y="13925"/>
                  </a:lnTo>
                  <a:lnTo>
                    <a:pt x="6515" y="13925"/>
                  </a:lnTo>
                  <a:lnTo>
                    <a:pt x="6515" y="12998"/>
                  </a:lnTo>
                  <a:lnTo>
                    <a:pt x="10505" y="12998"/>
                  </a:lnTo>
                  <a:lnTo>
                    <a:pt x="9982" y="12072"/>
                  </a:lnTo>
                  <a:lnTo>
                    <a:pt x="6515" y="12072"/>
                  </a:lnTo>
                  <a:lnTo>
                    <a:pt x="6515" y="11146"/>
                  </a:lnTo>
                  <a:lnTo>
                    <a:pt x="9459" y="11146"/>
                  </a:lnTo>
                  <a:lnTo>
                    <a:pt x="8937" y="10219"/>
                  </a:lnTo>
                  <a:lnTo>
                    <a:pt x="6515" y="10219"/>
                  </a:lnTo>
                  <a:lnTo>
                    <a:pt x="6515" y="9293"/>
                  </a:lnTo>
                  <a:lnTo>
                    <a:pt x="8414" y="9293"/>
                  </a:lnTo>
                  <a:lnTo>
                    <a:pt x="6515" y="5929"/>
                  </a:lnTo>
                  <a:lnTo>
                    <a:pt x="6515" y="4662"/>
                  </a:lnTo>
                  <a:lnTo>
                    <a:pt x="12727" y="4662"/>
                  </a:lnTo>
                  <a:lnTo>
                    <a:pt x="10412" y="2347"/>
                  </a:lnTo>
                  <a:lnTo>
                    <a:pt x="127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8" name="Google Shape;418;p19"/>
          <p:cNvGrpSpPr/>
          <p:nvPr/>
        </p:nvGrpSpPr>
        <p:grpSpPr>
          <a:xfrm>
            <a:off x="4411350" y="1482363"/>
            <a:ext cx="330600" cy="395200"/>
            <a:chOff x="5709300" y="1178825"/>
            <a:chExt cx="330600" cy="395200"/>
          </a:xfrm>
        </p:grpSpPr>
        <p:sp>
          <p:nvSpPr>
            <p:cNvPr id="419" name="Google Shape;419;p19"/>
            <p:cNvSpPr/>
            <p:nvPr/>
          </p:nvSpPr>
          <p:spPr>
            <a:xfrm>
              <a:off x="5709300" y="1178825"/>
              <a:ext cx="330600" cy="324975"/>
            </a:xfrm>
            <a:custGeom>
              <a:avLst/>
              <a:gdLst/>
              <a:ahLst/>
              <a:cxnLst/>
              <a:rect l="l" t="t" r="r" b="b"/>
              <a:pathLst>
                <a:path w="13224" h="12999" extrusionOk="0">
                  <a:moveTo>
                    <a:pt x="5684" y="0"/>
                  </a:moveTo>
                  <a:cubicBezTo>
                    <a:pt x="4753" y="0"/>
                    <a:pt x="4040" y="665"/>
                    <a:pt x="3875" y="1451"/>
                  </a:cubicBezTo>
                  <a:cubicBezTo>
                    <a:pt x="3747" y="2062"/>
                    <a:pt x="3913" y="2669"/>
                    <a:pt x="4332" y="3118"/>
                  </a:cubicBezTo>
                  <a:cubicBezTo>
                    <a:pt x="4857" y="3746"/>
                    <a:pt x="5405" y="4085"/>
                    <a:pt x="5615" y="4965"/>
                  </a:cubicBezTo>
                  <a:lnTo>
                    <a:pt x="5792" y="5703"/>
                  </a:lnTo>
                  <a:lnTo>
                    <a:pt x="5792" y="5703"/>
                  </a:lnTo>
                  <a:lnTo>
                    <a:pt x="5054" y="5522"/>
                  </a:lnTo>
                  <a:cubicBezTo>
                    <a:pt x="4192" y="5310"/>
                    <a:pt x="3854" y="4744"/>
                    <a:pt x="3245" y="4235"/>
                  </a:cubicBezTo>
                  <a:cubicBezTo>
                    <a:pt x="2901" y="3913"/>
                    <a:pt x="2452" y="3736"/>
                    <a:pt x="1985" y="3736"/>
                  </a:cubicBezTo>
                  <a:cubicBezTo>
                    <a:pt x="1073" y="3736"/>
                    <a:pt x="360" y="4373"/>
                    <a:pt x="180" y="5145"/>
                  </a:cubicBezTo>
                  <a:cubicBezTo>
                    <a:pt x="3" y="5906"/>
                    <a:pt x="334" y="6411"/>
                    <a:pt x="364" y="6515"/>
                  </a:cubicBezTo>
                  <a:cubicBezTo>
                    <a:pt x="330" y="6630"/>
                    <a:pt x="0" y="7112"/>
                    <a:pt x="180" y="7886"/>
                  </a:cubicBezTo>
                  <a:cubicBezTo>
                    <a:pt x="360" y="8657"/>
                    <a:pt x="1073" y="9293"/>
                    <a:pt x="1985" y="9293"/>
                  </a:cubicBezTo>
                  <a:cubicBezTo>
                    <a:pt x="2459" y="9293"/>
                    <a:pt x="2895" y="9122"/>
                    <a:pt x="3245" y="8795"/>
                  </a:cubicBezTo>
                  <a:cubicBezTo>
                    <a:pt x="3873" y="8270"/>
                    <a:pt x="4182" y="7721"/>
                    <a:pt x="5062" y="7511"/>
                  </a:cubicBezTo>
                  <a:lnTo>
                    <a:pt x="5801" y="7335"/>
                  </a:lnTo>
                  <a:lnTo>
                    <a:pt x="5801" y="7335"/>
                  </a:lnTo>
                  <a:lnTo>
                    <a:pt x="5619" y="8073"/>
                  </a:lnTo>
                  <a:cubicBezTo>
                    <a:pt x="5407" y="8935"/>
                    <a:pt x="4840" y="9274"/>
                    <a:pt x="4332" y="9882"/>
                  </a:cubicBezTo>
                  <a:cubicBezTo>
                    <a:pt x="3913" y="10330"/>
                    <a:pt x="3748" y="10937"/>
                    <a:pt x="3875" y="11548"/>
                  </a:cubicBezTo>
                  <a:cubicBezTo>
                    <a:pt x="4041" y="12335"/>
                    <a:pt x="4755" y="12998"/>
                    <a:pt x="5684" y="12998"/>
                  </a:cubicBezTo>
                  <a:cubicBezTo>
                    <a:pt x="6189" y="12998"/>
                    <a:pt x="6500" y="12802"/>
                    <a:pt x="6612" y="12763"/>
                  </a:cubicBezTo>
                  <a:cubicBezTo>
                    <a:pt x="6732" y="12805"/>
                    <a:pt x="7037" y="12998"/>
                    <a:pt x="7540" y="12998"/>
                  </a:cubicBezTo>
                  <a:cubicBezTo>
                    <a:pt x="8465" y="12998"/>
                    <a:pt x="9182" y="12341"/>
                    <a:pt x="9348" y="11548"/>
                  </a:cubicBezTo>
                  <a:cubicBezTo>
                    <a:pt x="9476" y="10937"/>
                    <a:pt x="9310" y="10330"/>
                    <a:pt x="8892" y="9882"/>
                  </a:cubicBezTo>
                  <a:cubicBezTo>
                    <a:pt x="8366" y="9253"/>
                    <a:pt x="7819" y="8945"/>
                    <a:pt x="7609" y="8064"/>
                  </a:cubicBezTo>
                  <a:lnTo>
                    <a:pt x="7433" y="7326"/>
                  </a:lnTo>
                  <a:lnTo>
                    <a:pt x="8170" y="7508"/>
                  </a:lnTo>
                  <a:cubicBezTo>
                    <a:pt x="9032" y="7720"/>
                    <a:pt x="9370" y="8286"/>
                    <a:pt x="9978" y="8795"/>
                  </a:cubicBezTo>
                  <a:cubicBezTo>
                    <a:pt x="10338" y="9131"/>
                    <a:pt x="10780" y="9294"/>
                    <a:pt x="11235" y="9294"/>
                  </a:cubicBezTo>
                  <a:cubicBezTo>
                    <a:pt x="11371" y="9294"/>
                    <a:pt x="11508" y="9280"/>
                    <a:pt x="11645" y="9251"/>
                  </a:cubicBezTo>
                  <a:cubicBezTo>
                    <a:pt x="12325" y="9108"/>
                    <a:pt x="12887" y="8560"/>
                    <a:pt x="13044" y="7886"/>
                  </a:cubicBezTo>
                  <a:cubicBezTo>
                    <a:pt x="13221" y="7125"/>
                    <a:pt x="12891" y="6620"/>
                    <a:pt x="12860" y="6515"/>
                  </a:cubicBezTo>
                  <a:cubicBezTo>
                    <a:pt x="12894" y="6399"/>
                    <a:pt x="13224" y="5918"/>
                    <a:pt x="13044" y="5144"/>
                  </a:cubicBezTo>
                  <a:cubicBezTo>
                    <a:pt x="12887" y="4470"/>
                    <a:pt x="12325" y="3921"/>
                    <a:pt x="11645" y="3779"/>
                  </a:cubicBezTo>
                  <a:cubicBezTo>
                    <a:pt x="11509" y="3750"/>
                    <a:pt x="11372" y="3735"/>
                    <a:pt x="11237" y="3735"/>
                  </a:cubicBezTo>
                  <a:cubicBezTo>
                    <a:pt x="10779" y="3735"/>
                    <a:pt x="10336" y="3900"/>
                    <a:pt x="9978" y="4235"/>
                  </a:cubicBezTo>
                  <a:cubicBezTo>
                    <a:pt x="9349" y="4761"/>
                    <a:pt x="9042" y="5308"/>
                    <a:pt x="8162" y="5518"/>
                  </a:cubicBezTo>
                  <a:lnTo>
                    <a:pt x="7424" y="5694"/>
                  </a:lnTo>
                  <a:lnTo>
                    <a:pt x="7424" y="5694"/>
                  </a:lnTo>
                  <a:lnTo>
                    <a:pt x="7605" y="4957"/>
                  </a:lnTo>
                  <a:cubicBezTo>
                    <a:pt x="7818" y="4094"/>
                    <a:pt x="8383" y="3726"/>
                    <a:pt x="8892" y="3118"/>
                  </a:cubicBezTo>
                  <a:cubicBezTo>
                    <a:pt x="9310" y="2669"/>
                    <a:pt x="9477" y="2062"/>
                    <a:pt x="9348" y="1451"/>
                  </a:cubicBezTo>
                  <a:cubicBezTo>
                    <a:pt x="9181" y="654"/>
                    <a:pt x="8459" y="0"/>
                    <a:pt x="7541" y="0"/>
                  </a:cubicBezTo>
                  <a:cubicBezTo>
                    <a:pt x="7037" y="0"/>
                    <a:pt x="6730" y="194"/>
                    <a:pt x="6612" y="236"/>
                  </a:cubicBezTo>
                  <a:cubicBezTo>
                    <a:pt x="6494" y="194"/>
                    <a:pt x="6187" y="0"/>
                    <a:pt x="56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19"/>
            <p:cNvSpPr/>
            <p:nvPr/>
          </p:nvSpPr>
          <p:spPr>
            <a:xfrm>
              <a:off x="5865350" y="1522950"/>
              <a:ext cx="90300" cy="51075"/>
            </a:xfrm>
            <a:custGeom>
              <a:avLst/>
              <a:gdLst/>
              <a:ahLst/>
              <a:cxnLst/>
              <a:rect l="l" t="t" r="r" b="b"/>
              <a:pathLst>
                <a:path w="3612" h="2043" extrusionOk="0">
                  <a:moveTo>
                    <a:pt x="368" y="1"/>
                  </a:moveTo>
                  <a:cubicBezTo>
                    <a:pt x="266" y="37"/>
                    <a:pt x="139" y="72"/>
                    <a:pt x="1" y="100"/>
                  </a:cubicBezTo>
                  <a:cubicBezTo>
                    <a:pt x="292" y="1197"/>
                    <a:pt x="1283" y="2043"/>
                    <a:pt x="2470" y="2043"/>
                  </a:cubicBezTo>
                  <a:lnTo>
                    <a:pt x="3612" y="2043"/>
                  </a:lnTo>
                  <a:lnTo>
                    <a:pt x="3612" y="1117"/>
                  </a:lnTo>
                  <a:lnTo>
                    <a:pt x="2470" y="1117"/>
                  </a:lnTo>
                  <a:cubicBezTo>
                    <a:pt x="1811" y="1117"/>
                    <a:pt x="1246" y="693"/>
                    <a:pt x="986" y="130"/>
                  </a:cubicBezTo>
                  <a:cubicBezTo>
                    <a:pt x="744" y="102"/>
                    <a:pt x="527" y="57"/>
                    <a:pt x="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1" name="Google Shape;421;p19"/>
          <p:cNvGrpSpPr/>
          <p:nvPr/>
        </p:nvGrpSpPr>
        <p:grpSpPr>
          <a:xfrm>
            <a:off x="1424475" y="1482338"/>
            <a:ext cx="395225" cy="395225"/>
            <a:chOff x="4724500" y="1174975"/>
            <a:chExt cx="395225" cy="395225"/>
          </a:xfrm>
        </p:grpSpPr>
        <p:sp>
          <p:nvSpPr>
            <p:cNvPr id="422" name="Google Shape;422;p19"/>
            <p:cNvSpPr/>
            <p:nvPr/>
          </p:nvSpPr>
          <p:spPr>
            <a:xfrm>
              <a:off x="4840450" y="1245200"/>
              <a:ext cx="175875" cy="68825"/>
            </a:xfrm>
            <a:custGeom>
              <a:avLst/>
              <a:gdLst/>
              <a:ahLst/>
              <a:cxnLst/>
              <a:rect l="l" t="t" r="r" b="b"/>
              <a:pathLst>
                <a:path w="7035" h="2753" extrusionOk="0">
                  <a:moveTo>
                    <a:pt x="3267" y="0"/>
                  </a:moveTo>
                  <a:cubicBezTo>
                    <a:pt x="2024" y="0"/>
                    <a:pt x="886" y="449"/>
                    <a:pt x="1" y="1190"/>
                  </a:cubicBezTo>
                  <a:cubicBezTo>
                    <a:pt x="444" y="1029"/>
                    <a:pt x="915" y="927"/>
                    <a:pt x="1414" y="927"/>
                  </a:cubicBezTo>
                  <a:cubicBezTo>
                    <a:pt x="2810" y="927"/>
                    <a:pt x="4086" y="1618"/>
                    <a:pt x="4857" y="2752"/>
                  </a:cubicBezTo>
                  <a:lnTo>
                    <a:pt x="7035" y="1670"/>
                  </a:lnTo>
                  <a:cubicBezTo>
                    <a:pt x="6074" y="616"/>
                    <a:pt x="4702" y="0"/>
                    <a:pt x="32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19"/>
            <p:cNvSpPr/>
            <p:nvPr/>
          </p:nvSpPr>
          <p:spPr>
            <a:xfrm>
              <a:off x="4910525" y="1331750"/>
              <a:ext cx="67725" cy="52250"/>
            </a:xfrm>
            <a:custGeom>
              <a:avLst/>
              <a:gdLst/>
              <a:ahLst/>
              <a:cxnLst/>
              <a:rect l="l" t="t" r="r" b="b"/>
              <a:pathLst>
                <a:path w="2709" h="2090" extrusionOk="0">
                  <a:moveTo>
                    <a:pt x="2709" y="0"/>
                  </a:moveTo>
                  <a:lnTo>
                    <a:pt x="274" y="1210"/>
                  </a:lnTo>
                  <a:cubicBezTo>
                    <a:pt x="105" y="1290"/>
                    <a:pt x="1" y="1455"/>
                    <a:pt x="1" y="1633"/>
                  </a:cubicBezTo>
                  <a:cubicBezTo>
                    <a:pt x="1" y="1878"/>
                    <a:pt x="185" y="2078"/>
                    <a:pt x="445" y="2089"/>
                  </a:cubicBezTo>
                  <a:cubicBezTo>
                    <a:pt x="451" y="2089"/>
                    <a:pt x="458" y="2089"/>
                    <a:pt x="464" y="2089"/>
                  </a:cubicBezTo>
                  <a:cubicBezTo>
                    <a:pt x="593" y="2089"/>
                    <a:pt x="721" y="2041"/>
                    <a:pt x="810" y="1940"/>
                  </a:cubicBezTo>
                  <a:lnTo>
                    <a:pt x="270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19"/>
            <p:cNvSpPr/>
            <p:nvPr/>
          </p:nvSpPr>
          <p:spPr>
            <a:xfrm>
              <a:off x="4724500" y="1174975"/>
              <a:ext cx="395225" cy="395225"/>
            </a:xfrm>
            <a:custGeom>
              <a:avLst/>
              <a:gdLst/>
              <a:ahLst/>
              <a:cxnLst/>
              <a:rect l="l" t="t" r="r" b="b"/>
              <a:pathLst>
                <a:path w="15809" h="15809" extrusionOk="0">
                  <a:moveTo>
                    <a:pt x="7905" y="1884"/>
                  </a:moveTo>
                  <a:cubicBezTo>
                    <a:pt x="9820" y="1884"/>
                    <a:pt x="11640" y="2810"/>
                    <a:pt x="12772" y="4364"/>
                  </a:cubicBezTo>
                  <a:lnTo>
                    <a:pt x="13003" y="4680"/>
                  </a:lnTo>
                  <a:lnTo>
                    <a:pt x="8929" y="8842"/>
                  </a:lnTo>
                  <a:cubicBezTo>
                    <a:pt x="8681" y="9123"/>
                    <a:pt x="8301" y="9293"/>
                    <a:pt x="7905" y="9293"/>
                  </a:cubicBezTo>
                  <a:cubicBezTo>
                    <a:pt x="7155" y="9293"/>
                    <a:pt x="6515" y="8688"/>
                    <a:pt x="6515" y="7904"/>
                  </a:cubicBezTo>
                  <a:cubicBezTo>
                    <a:pt x="6515" y="7370"/>
                    <a:pt x="6828" y="6876"/>
                    <a:pt x="7311" y="6648"/>
                  </a:cubicBezTo>
                  <a:lnTo>
                    <a:pt x="8657" y="5979"/>
                  </a:lnTo>
                  <a:cubicBezTo>
                    <a:pt x="8051" y="5158"/>
                    <a:pt x="7094" y="4661"/>
                    <a:pt x="6052" y="4661"/>
                  </a:cubicBezTo>
                  <a:cubicBezTo>
                    <a:pt x="4423" y="4661"/>
                    <a:pt x="3084" y="5874"/>
                    <a:pt x="2857" y="7440"/>
                  </a:cubicBezTo>
                  <a:lnTo>
                    <a:pt x="3736" y="7440"/>
                  </a:lnTo>
                  <a:lnTo>
                    <a:pt x="3736" y="8367"/>
                  </a:lnTo>
                  <a:lnTo>
                    <a:pt x="2831" y="8367"/>
                  </a:lnTo>
                  <a:cubicBezTo>
                    <a:pt x="2926" y="9425"/>
                    <a:pt x="3359" y="10378"/>
                    <a:pt x="4003" y="11151"/>
                  </a:cubicBezTo>
                  <a:lnTo>
                    <a:pt x="4630" y="10524"/>
                  </a:lnTo>
                  <a:lnTo>
                    <a:pt x="5285" y="11179"/>
                  </a:lnTo>
                  <a:lnTo>
                    <a:pt x="4658" y="11805"/>
                  </a:lnTo>
                  <a:cubicBezTo>
                    <a:pt x="5429" y="12448"/>
                    <a:pt x="6387" y="12858"/>
                    <a:pt x="7442" y="12954"/>
                  </a:cubicBezTo>
                  <a:lnTo>
                    <a:pt x="7442" y="12072"/>
                  </a:lnTo>
                  <a:lnTo>
                    <a:pt x="8367" y="12072"/>
                  </a:lnTo>
                  <a:lnTo>
                    <a:pt x="8367" y="12954"/>
                  </a:lnTo>
                  <a:cubicBezTo>
                    <a:pt x="9422" y="12858"/>
                    <a:pt x="10380" y="12448"/>
                    <a:pt x="11151" y="11805"/>
                  </a:cubicBezTo>
                  <a:lnTo>
                    <a:pt x="10524" y="11179"/>
                  </a:lnTo>
                  <a:lnTo>
                    <a:pt x="11179" y="10524"/>
                  </a:lnTo>
                  <a:lnTo>
                    <a:pt x="11806" y="11151"/>
                  </a:lnTo>
                  <a:cubicBezTo>
                    <a:pt x="12450" y="10378"/>
                    <a:pt x="12883" y="9425"/>
                    <a:pt x="12978" y="8367"/>
                  </a:cubicBezTo>
                  <a:lnTo>
                    <a:pt x="12073" y="8367"/>
                  </a:lnTo>
                  <a:lnTo>
                    <a:pt x="12073" y="7440"/>
                  </a:lnTo>
                  <a:lnTo>
                    <a:pt x="13925" y="7440"/>
                  </a:lnTo>
                  <a:lnTo>
                    <a:pt x="13925" y="7904"/>
                  </a:lnTo>
                  <a:cubicBezTo>
                    <a:pt x="13925" y="11224"/>
                    <a:pt x="11224" y="13924"/>
                    <a:pt x="7905" y="13924"/>
                  </a:cubicBezTo>
                  <a:cubicBezTo>
                    <a:pt x="4585" y="13924"/>
                    <a:pt x="1884" y="11224"/>
                    <a:pt x="1884" y="7904"/>
                  </a:cubicBezTo>
                  <a:cubicBezTo>
                    <a:pt x="1884" y="4585"/>
                    <a:pt x="4585" y="1884"/>
                    <a:pt x="7905" y="1884"/>
                  </a:cubicBezTo>
                  <a:close/>
                  <a:moveTo>
                    <a:pt x="7905" y="0"/>
                  </a:moveTo>
                  <a:cubicBezTo>
                    <a:pt x="3563" y="0"/>
                    <a:pt x="1" y="3562"/>
                    <a:pt x="1" y="7904"/>
                  </a:cubicBezTo>
                  <a:cubicBezTo>
                    <a:pt x="1" y="12245"/>
                    <a:pt x="3563" y="15808"/>
                    <a:pt x="7905" y="15808"/>
                  </a:cubicBezTo>
                  <a:cubicBezTo>
                    <a:pt x="12246" y="15808"/>
                    <a:pt x="15808" y="12245"/>
                    <a:pt x="15808" y="7904"/>
                  </a:cubicBezTo>
                  <a:cubicBezTo>
                    <a:pt x="15808" y="3562"/>
                    <a:pt x="12246" y="0"/>
                    <a:pt x="79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id="{75CB08B9-7692-7C9A-DFDC-92DA403FA0D1}"/>
              </a:ext>
            </a:extLst>
          </p:cNvPr>
          <p:cNvSpPr txBox="1"/>
          <p:nvPr/>
        </p:nvSpPr>
        <p:spPr>
          <a:xfrm>
            <a:off x="300838" y="530979"/>
            <a:ext cx="8565576" cy="738664"/>
          </a:xfrm>
          <a:prstGeom prst="rect">
            <a:avLst/>
          </a:prstGeom>
          <a:noFill/>
        </p:spPr>
        <p:txBody>
          <a:bodyPr wrap="square">
            <a:spAutoFit/>
          </a:bodyPr>
          <a:lstStyle/>
          <a:p>
            <a:pPr algn="ctr"/>
            <a:r>
              <a:rPr lang="uk-UA" dirty="0"/>
              <a:t>Ця теорія зосереджена на трьох ключових потребах: досягнення, приналежність і влада. Залежно від домінуючої потреби, індивіди мотивовані бажанням досягти успіху, створити соціальні стосунки або контролювати інших.</a:t>
            </a:r>
            <a:endParaRPr lang="ru-UA" dirty="0"/>
          </a:p>
        </p:txBody>
      </p:sp>
      <p:sp>
        <p:nvSpPr>
          <p:cNvPr id="5" name="TextBox 4">
            <a:extLst>
              <a:ext uri="{FF2B5EF4-FFF2-40B4-BE49-F238E27FC236}">
                <a16:creationId xmlns:a16="http://schemas.microsoft.com/office/drawing/2014/main" id="{F8AA7F09-E67B-7D5E-E980-E27E3402D32D}"/>
              </a:ext>
            </a:extLst>
          </p:cNvPr>
          <p:cNvSpPr txBox="1"/>
          <p:nvPr/>
        </p:nvSpPr>
        <p:spPr>
          <a:xfrm>
            <a:off x="170182" y="4620280"/>
            <a:ext cx="8794436" cy="523220"/>
          </a:xfrm>
          <a:prstGeom prst="rect">
            <a:avLst/>
          </a:prstGeom>
          <a:solidFill>
            <a:schemeClr val="accent2"/>
          </a:solidFill>
          <a:ln>
            <a:solidFill>
              <a:schemeClr val="accent1"/>
            </a:solidFill>
          </a:ln>
          <a:effectLst/>
          <a:scene3d>
            <a:camera prst="orthographicFront">
              <a:rot lat="0" lon="0" rev="0"/>
            </a:camera>
            <a:lightRig rig="glow" dir="t">
              <a:rot lat="0" lon="0" rev="14100000"/>
            </a:lightRig>
          </a:scene3d>
          <a:sp3d prstMaterial="softEdge">
            <a:bevelT w="127000" prst="artDeco"/>
          </a:sp3d>
        </p:spPr>
        <p:txBody>
          <a:bodyPr wrap="square">
            <a:spAutoFit/>
          </a:bodyPr>
          <a:lstStyle/>
          <a:p>
            <a:pPr algn="ctr"/>
            <a:r>
              <a:rPr lang="ru-RU" dirty="0"/>
              <a:t>Ми </a:t>
            </a:r>
            <a:r>
              <a:rPr lang="ru-RU" dirty="0" err="1"/>
              <a:t>маємо</a:t>
            </a:r>
            <a:r>
              <a:rPr lang="ru-RU" dirty="0"/>
              <a:t> </a:t>
            </a:r>
            <a:r>
              <a:rPr lang="ru-RU" dirty="0" err="1"/>
              <a:t>ці</a:t>
            </a:r>
            <a:r>
              <a:rPr lang="ru-RU" dirty="0"/>
              <a:t> три типи </a:t>
            </a:r>
            <a:r>
              <a:rPr lang="ru-RU" dirty="0" err="1"/>
              <a:t>мотивації</a:t>
            </a:r>
            <a:r>
              <a:rPr lang="ru-RU" dirty="0"/>
              <a:t> </a:t>
            </a:r>
            <a:r>
              <a:rPr lang="ru-RU" dirty="0" err="1"/>
              <a:t>незалежно</a:t>
            </a:r>
            <a:r>
              <a:rPr lang="ru-RU" dirty="0"/>
              <a:t> </a:t>
            </a:r>
            <a:r>
              <a:rPr lang="ru-RU" dirty="0" err="1"/>
              <a:t>від</a:t>
            </a:r>
            <a:r>
              <a:rPr lang="ru-RU" dirty="0"/>
              <a:t> </a:t>
            </a:r>
            <a:r>
              <a:rPr lang="ru-RU" dirty="0" err="1"/>
              <a:t>віку</a:t>
            </a:r>
            <a:r>
              <a:rPr lang="ru-RU" dirty="0"/>
              <a:t>, </a:t>
            </a:r>
            <a:r>
              <a:rPr lang="ru-RU" dirty="0" err="1"/>
              <a:t>статі</a:t>
            </a:r>
            <a:r>
              <a:rPr lang="ru-RU" dirty="0"/>
              <a:t>, </a:t>
            </a:r>
            <a:r>
              <a:rPr lang="ru-RU" dirty="0" err="1"/>
              <a:t>раси</a:t>
            </a:r>
            <a:r>
              <a:rPr lang="ru-RU" dirty="0"/>
              <a:t> </a:t>
            </a:r>
            <a:r>
              <a:rPr lang="ru-RU" dirty="0" err="1"/>
              <a:t>чи</a:t>
            </a:r>
            <a:r>
              <a:rPr lang="ru-RU" dirty="0"/>
              <a:t> </a:t>
            </a:r>
            <a:r>
              <a:rPr lang="ru-RU" dirty="0" err="1"/>
              <a:t>культури</a:t>
            </a:r>
            <a:r>
              <a:rPr lang="ru-RU" dirty="0"/>
              <a:t>. Тип </a:t>
            </a:r>
            <a:r>
              <a:rPr lang="ru-RU" dirty="0" err="1"/>
              <a:t>мотивації</a:t>
            </a:r>
            <a:r>
              <a:rPr lang="ru-RU" dirty="0"/>
              <a:t>, </a:t>
            </a:r>
            <a:r>
              <a:rPr lang="ru-RU" dirty="0" err="1"/>
              <a:t>яким</a:t>
            </a:r>
            <a:r>
              <a:rPr lang="ru-RU" dirty="0"/>
              <a:t> </a:t>
            </a:r>
            <a:r>
              <a:rPr lang="ru-RU" dirty="0" err="1"/>
              <a:t>керується</a:t>
            </a:r>
            <a:r>
              <a:rPr lang="ru-RU" dirty="0"/>
              <a:t> </a:t>
            </a:r>
            <a:r>
              <a:rPr lang="ru-RU" dirty="0" err="1"/>
              <a:t>кожна</a:t>
            </a:r>
            <a:r>
              <a:rPr lang="ru-RU" dirty="0"/>
              <a:t> </a:t>
            </a:r>
            <a:r>
              <a:rPr lang="ru-RU" dirty="0" err="1"/>
              <a:t>людина</a:t>
            </a:r>
            <a:r>
              <a:rPr lang="ru-RU" dirty="0"/>
              <a:t>, </a:t>
            </a:r>
            <a:r>
              <a:rPr lang="ru-RU" dirty="0" err="1"/>
              <a:t>випливає</a:t>
            </a:r>
            <a:r>
              <a:rPr lang="ru-RU" dirty="0"/>
              <a:t> з </a:t>
            </a:r>
            <a:r>
              <a:rPr lang="ru-RU" dirty="0" err="1"/>
              <a:t>її</a:t>
            </a:r>
            <a:r>
              <a:rPr lang="ru-RU" dirty="0"/>
              <a:t> </a:t>
            </a:r>
            <a:r>
              <a:rPr lang="ru-RU" dirty="0" err="1"/>
              <a:t>життєвого</a:t>
            </a:r>
            <a:r>
              <a:rPr lang="ru-RU" dirty="0"/>
              <a:t> </a:t>
            </a:r>
            <a:r>
              <a:rPr lang="ru-RU" dirty="0" err="1"/>
              <a:t>досвіду</a:t>
            </a:r>
            <a:r>
              <a:rPr lang="ru-RU" dirty="0"/>
              <a:t> та </a:t>
            </a:r>
            <a:r>
              <a:rPr lang="ru-RU" dirty="0" err="1"/>
              <a:t>поглядів</a:t>
            </a:r>
            <a:r>
              <a:rPr lang="ru-RU" dirty="0"/>
              <a:t> </a:t>
            </a:r>
            <a:r>
              <a:rPr lang="ru-RU" dirty="0" err="1"/>
              <a:t>її</a:t>
            </a:r>
            <a:r>
              <a:rPr lang="ru-RU" dirty="0"/>
              <a:t> </a:t>
            </a:r>
            <a:r>
              <a:rPr lang="ru-RU" dirty="0" err="1"/>
              <a:t>культури</a:t>
            </a:r>
            <a:r>
              <a:rPr lang="ru-RU" dirty="0"/>
              <a:t>.</a:t>
            </a:r>
            <a:endParaRPr lang="ru-UA"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grpSp>
        <p:nvGrpSpPr>
          <p:cNvPr id="430" name="Google Shape;430;p20"/>
          <p:cNvGrpSpPr/>
          <p:nvPr/>
        </p:nvGrpSpPr>
        <p:grpSpPr>
          <a:xfrm>
            <a:off x="394922" y="624658"/>
            <a:ext cx="2093712" cy="4437199"/>
            <a:chOff x="457188" y="1104065"/>
            <a:chExt cx="2093712" cy="2398435"/>
          </a:xfrm>
        </p:grpSpPr>
        <p:sp>
          <p:nvSpPr>
            <p:cNvPr id="431" name="Google Shape;431;p20"/>
            <p:cNvSpPr/>
            <p:nvPr/>
          </p:nvSpPr>
          <p:spPr>
            <a:xfrm>
              <a:off x="457200" y="1408800"/>
              <a:ext cx="2093700" cy="2093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0"/>
            <p:cNvSpPr txBox="1"/>
            <p:nvPr/>
          </p:nvSpPr>
          <p:spPr>
            <a:xfrm>
              <a:off x="475610" y="1485598"/>
              <a:ext cx="2043663" cy="717600"/>
            </a:xfrm>
            <a:prstGeom prst="rect">
              <a:avLst/>
            </a:prstGeom>
            <a:noFill/>
            <a:ln>
              <a:noFill/>
            </a:ln>
          </p:spPr>
          <p:txBody>
            <a:bodyPr spcFirstLastPara="1" wrap="square" lIns="91425" tIns="91425" rIns="91425" bIns="91425" anchor="t" anchorCtr="0">
              <a:noAutofit/>
            </a:bodyPr>
            <a:lstStyle/>
            <a:p>
              <a:pPr algn="just">
                <a:lnSpc>
                  <a:spcPct val="75000"/>
                </a:lnSpc>
              </a:pPr>
              <a:r>
                <a:rPr lang="ru-RU" sz="1200" b="1" dirty="0"/>
                <a:t>Влада: </a:t>
              </a:r>
              <a:r>
                <a:rPr lang="ru-RU" sz="1200" dirty="0" err="1"/>
                <a:t>людина</a:t>
              </a:r>
              <a:r>
                <a:rPr lang="ru-RU" sz="1200" dirty="0"/>
                <a:t> </a:t>
              </a:r>
              <a:r>
                <a:rPr lang="ru-RU" sz="1200" dirty="0" err="1"/>
                <a:t>мотивована</a:t>
              </a:r>
              <a:r>
                <a:rPr lang="ru-RU" sz="1200" dirty="0"/>
                <a:t> </a:t>
              </a:r>
              <a:r>
                <a:rPr lang="ru-RU" sz="1200" dirty="0" err="1"/>
                <a:t>впливати</a:t>
              </a:r>
              <a:r>
                <a:rPr lang="ru-RU" sz="1200" dirty="0"/>
                <a:t> на </a:t>
              </a:r>
              <a:r>
                <a:rPr lang="ru-RU" sz="1200" dirty="0" err="1"/>
                <a:t>інших</a:t>
              </a:r>
              <a:r>
                <a:rPr lang="ru-RU" sz="1200" dirty="0"/>
                <a:t> і </a:t>
              </a:r>
              <a:r>
                <a:rPr lang="ru-RU" sz="1200" dirty="0" err="1"/>
                <a:t>брати</a:t>
              </a:r>
              <a:r>
                <a:rPr lang="ru-RU" sz="1200" dirty="0"/>
                <a:t> контроль над ними. Вони не </a:t>
              </a:r>
              <a:r>
                <a:rPr lang="ru-RU" sz="1200" dirty="0" err="1"/>
                <a:t>прагнуть</a:t>
              </a:r>
              <a:r>
                <a:rPr lang="ru-RU" sz="1200" dirty="0"/>
                <a:t> </a:t>
              </a:r>
              <a:r>
                <a:rPr lang="ru-RU" sz="1200" dirty="0" err="1"/>
                <a:t>запровадити</a:t>
              </a:r>
              <a:r>
                <a:rPr lang="ru-RU" sz="1200" dirty="0"/>
                <a:t> диктатуру, а </a:t>
              </a:r>
              <a:r>
                <a:rPr lang="ru-RU" sz="1200" dirty="0" err="1"/>
                <a:t>сподіваються</a:t>
              </a:r>
              <a:r>
                <a:rPr lang="ru-RU" sz="1200" dirty="0"/>
                <a:t> </a:t>
              </a:r>
              <a:r>
                <a:rPr lang="ru-RU" sz="1200" dirty="0" err="1"/>
                <a:t>мотивувати</a:t>
              </a:r>
              <a:r>
                <a:rPr lang="ru-RU" sz="1200" dirty="0"/>
                <a:t> </a:t>
              </a:r>
              <a:r>
                <a:rPr lang="ru-RU" sz="1200" dirty="0" err="1"/>
                <a:t>інших</a:t>
              </a:r>
              <a:r>
                <a:rPr lang="ru-RU" sz="1200" dirty="0"/>
                <a:t>, </a:t>
              </a:r>
              <a:r>
                <a:rPr lang="ru-RU" sz="1200" dirty="0" err="1"/>
                <a:t>делегувати</a:t>
              </a:r>
              <a:r>
                <a:rPr lang="ru-RU" sz="1200" dirty="0"/>
                <a:t> </a:t>
              </a:r>
              <a:r>
                <a:rPr lang="ru-RU" sz="1200" dirty="0" err="1"/>
                <a:t>відповідальність</a:t>
              </a:r>
              <a:r>
                <a:rPr lang="ru-RU" sz="1200" dirty="0"/>
                <a:t> та </a:t>
              </a:r>
              <a:r>
                <a:rPr lang="ru-RU" sz="1200" dirty="0" err="1"/>
                <a:t>впливати</a:t>
              </a:r>
              <a:r>
                <a:rPr lang="ru-RU" sz="1200" dirty="0"/>
                <a:t> на </a:t>
              </a:r>
              <a:r>
                <a:rPr lang="ru-RU" sz="1200" dirty="0" err="1"/>
                <a:t>оточуючих</a:t>
              </a:r>
              <a:r>
                <a:rPr lang="ru-RU" sz="1200" dirty="0"/>
                <a:t>.</a:t>
              </a:r>
            </a:p>
            <a:p>
              <a:pPr algn="just">
                <a:lnSpc>
                  <a:spcPct val="75000"/>
                </a:lnSpc>
              </a:pPr>
              <a:r>
                <a:rPr lang="ru-RU" sz="1200" b="1" dirty="0"/>
                <a:t>Тренер є </a:t>
              </a:r>
              <a:r>
                <a:rPr lang="ru-RU" sz="1200" b="1" dirty="0" err="1"/>
                <a:t>гарним</a:t>
              </a:r>
              <a:r>
                <a:rPr lang="ru-RU" sz="1200" b="1" dirty="0"/>
                <a:t> прикладом</a:t>
              </a:r>
              <a:r>
                <a:rPr lang="ru-RU" sz="1200" dirty="0"/>
                <a:t>. </a:t>
              </a:r>
            </a:p>
            <a:p>
              <a:pPr algn="just">
                <a:lnSpc>
                  <a:spcPct val="75000"/>
                </a:lnSpc>
              </a:pPr>
              <a:r>
                <a:rPr lang="ru-RU" sz="1200" dirty="0" err="1"/>
                <a:t>МакКлелланд</a:t>
              </a:r>
              <a:r>
                <a:rPr lang="ru-RU" sz="1200" dirty="0"/>
                <a:t> </a:t>
              </a:r>
              <a:r>
                <a:rPr lang="ru-RU" sz="1200" dirty="0" err="1"/>
                <a:t>виявив</a:t>
              </a:r>
              <a:r>
                <a:rPr lang="ru-RU" sz="1200" dirty="0"/>
                <a:t>, </a:t>
              </a:r>
              <a:r>
                <a:rPr lang="ru-RU" sz="1200" dirty="0" err="1"/>
                <a:t>що</a:t>
              </a:r>
              <a:r>
                <a:rPr lang="ru-RU" sz="1200" dirty="0"/>
                <a:t> </a:t>
              </a:r>
              <a:r>
                <a:rPr lang="ru-RU" sz="1200" dirty="0" err="1"/>
                <a:t>такі</a:t>
              </a:r>
              <a:r>
                <a:rPr lang="ru-RU" sz="1200" dirty="0"/>
                <a:t> люди </a:t>
              </a:r>
              <a:r>
                <a:rPr lang="ru-RU" sz="1200" dirty="0" err="1"/>
                <a:t>найкраще</a:t>
              </a:r>
              <a:r>
                <a:rPr lang="ru-RU" sz="1200" dirty="0"/>
                <a:t> </a:t>
              </a:r>
              <a:r>
                <a:rPr lang="ru-RU" sz="1200" dirty="0" err="1"/>
                <a:t>підходять</a:t>
              </a:r>
              <a:r>
                <a:rPr lang="ru-RU" sz="1200" dirty="0"/>
                <a:t> для </a:t>
              </a:r>
              <a:r>
                <a:rPr lang="ru-RU" sz="1200" dirty="0" err="1"/>
                <a:t>керівних</a:t>
              </a:r>
              <a:r>
                <a:rPr lang="ru-RU" sz="1200" dirty="0"/>
                <a:t> посад.</a:t>
              </a:r>
            </a:p>
            <a:p>
              <a:pPr algn="just">
                <a:lnSpc>
                  <a:spcPct val="75000"/>
                </a:lnSpc>
              </a:pPr>
              <a:r>
                <a:rPr lang="ru-RU" sz="1200" dirty="0"/>
                <a:t>Люди, </a:t>
              </a:r>
              <a:r>
                <a:rPr lang="ru-RU" sz="1200" dirty="0" err="1"/>
                <a:t>які</a:t>
              </a:r>
              <a:r>
                <a:rPr lang="ru-RU" sz="1200" dirty="0"/>
                <a:t> </a:t>
              </a:r>
              <a:r>
                <a:rPr lang="ru-RU" sz="1200" dirty="0" err="1"/>
                <a:t>мотивовані</a:t>
              </a:r>
              <a:r>
                <a:rPr lang="ru-RU" sz="1200" dirty="0"/>
                <a:t> </a:t>
              </a:r>
              <a:r>
                <a:rPr lang="ru-RU" sz="1200" dirty="0" err="1"/>
                <a:t>владою</a:t>
              </a:r>
              <a:r>
                <a:rPr lang="ru-RU" sz="1200" dirty="0"/>
                <a:t>, часто </a:t>
              </a:r>
              <a:r>
                <a:rPr lang="ru-RU" sz="1200" dirty="0" err="1"/>
                <a:t>бувають</a:t>
              </a:r>
              <a:r>
                <a:rPr lang="ru-RU" sz="1200" dirty="0"/>
                <a:t> </a:t>
              </a:r>
              <a:r>
                <a:rPr lang="ru-RU" sz="1200" dirty="0" err="1"/>
                <a:t>непостійними</a:t>
              </a:r>
              <a:r>
                <a:rPr lang="ru-RU" sz="1200" dirty="0"/>
                <a:t> і легко </a:t>
              </a:r>
              <a:r>
                <a:rPr lang="ru-RU" sz="1200" dirty="0" err="1"/>
                <a:t>розчаровуються</a:t>
              </a:r>
              <a:r>
                <a:rPr lang="ru-RU" sz="1200" dirty="0"/>
                <a:t>. Вони без проблем </a:t>
              </a:r>
              <a:r>
                <a:rPr lang="ru-RU" sz="1200" dirty="0" err="1"/>
                <a:t>змінюють</a:t>
              </a:r>
              <a:r>
                <a:rPr lang="ru-RU" sz="1200" dirty="0"/>
                <a:t> </a:t>
              </a:r>
              <a:r>
                <a:rPr lang="ru-RU" sz="1200" dirty="0" err="1"/>
                <a:t>місце</a:t>
              </a:r>
              <a:r>
                <a:rPr lang="ru-RU" sz="1200" dirty="0"/>
                <a:t> </a:t>
              </a:r>
              <a:r>
                <a:rPr lang="ru-RU" sz="1200" dirty="0" err="1"/>
                <a:t>роботи</a:t>
              </a:r>
              <a:r>
                <a:rPr lang="ru-RU" sz="1200" dirty="0"/>
                <a:t> </a:t>
              </a:r>
              <a:r>
                <a:rPr lang="ru-RU" sz="1200" dirty="0" err="1"/>
                <a:t>або</a:t>
              </a:r>
              <a:r>
                <a:rPr lang="ru-RU" sz="1200" dirty="0"/>
                <a:t> </a:t>
              </a:r>
              <a:r>
                <a:rPr lang="ru-RU" sz="1200" dirty="0" err="1"/>
                <a:t>ситуацію</a:t>
              </a:r>
              <a:r>
                <a:rPr lang="ru-RU" sz="1200" dirty="0"/>
                <a:t>, </a:t>
              </a:r>
              <a:r>
                <a:rPr lang="ru-RU" sz="1200" dirty="0" err="1"/>
                <a:t>якщо</a:t>
              </a:r>
              <a:r>
                <a:rPr lang="ru-RU" sz="1200" dirty="0"/>
                <a:t> </a:t>
              </a:r>
              <a:r>
                <a:rPr lang="ru-RU" sz="1200" dirty="0" err="1"/>
                <a:t>з'являється</a:t>
              </a:r>
              <a:r>
                <a:rPr lang="ru-RU" sz="1200" dirty="0"/>
                <a:t> </a:t>
              </a:r>
              <a:r>
                <a:rPr lang="ru-RU" sz="1200" dirty="0" err="1"/>
                <a:t>така</a:t>
              </a:r>
              <a:r>
                <a:rPr lang="ru-RU" sz="1200" dirty="0"/>
                <a:t> </a:t>
              </a:r>
              <a:r>
                <a:rPr lang="ru-RU" sz="1200" dirty="0" err="1"/>
                <a:t>можливість</a:t>
              </a:r>
              <a:r>
                <a:rPr lang="ru-RU" sz="1200" dirty="0"/>
                <a:t>. Вони </a:t>
              </a:r>
              <a:r>
                <a:rPr lang="ru-RU" sz="1200" dirty="0" err="1"/>
                <a:t>мають</a:t>
              </a:r>
              <a:r>
                <a:rPr lang="ru-RU" sz="1200" dirty="0"/>
                <a:t> </a:t>
              </a:r>
              <a:r>
                <a:rPr lang="ru-RU" sz="1200" dirty="0" err="1"/>
                <a:t>репутацію</a:t>
              </a:r>
              <a:r>
                <a:rPr lang="ru-RU" sz="1200" dirty="0"/>
                <a:t> "</a:t>
              </a:r>
              <a:r>
                <a:rPr lang="ru-RU" sz="1200" dirty="0" err="1"/>
                <a:t>кар'єристів</a:t>
              </a:r>
              <a:r>
                <a:rPr lang="ru-RU" sz="1200" dirty="0"/>
                <a:t>"</a:t>
              </a:r>
            </a:p>
          </p:txBody>
        </p:sp>
        <p:sp>
          <p:nvSpPr>
            <p:cNvPr id="434" name="Google Shape;434;p20"/>
            <p:cNvSpPr/>
            <p:nvPr/>
          </p:nvSpPr>
          <p:spPr>
            <a:xfrm>
              <a:off x="1198038" y="1104065"/>
              <a:ext cx="612000" cy="390189"/>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0"/>
            <p:cNvSpPr/>
            <p:nvPr/>
          </p:nvSpPr>
          <p:spPr>
            <a:xfrm>
              <a:off x="457188" y="1104065"/>
              <a:ext cx="612000" cy="390189"/>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0"/>
            <p:cNvSpPr/>
            <p:nvPr/>
          </p:nvSpPr>
          <p:spPr>
            <a:xfrm>
              <a:off x="1938888" y="1104065"/>
              <a:ext cx="612000" cy="390189"/>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7" name="Google Shape;437;p20"/>
          <p:cNvGrpSpPr/>
          <p:nvPr/>
        </p:nvGrpSpPr>
        <p:grpSpPr>
          <a:xfrm>
            <a:off x="6123693" y="684028"/>
            <a:ext cx="2606965" cy="4377827"/>
            <a:chOff x="6643113" y="1104064"/>
            <a:chExt cx="2149342" cy="2398436"/>
          </a:xfrm>
        </p:grpSpPr>
        <p:sp>
          <p:nvSpPr>
            <p:cNvPr id="438" name="Google Shape;438;p20"/>
            <p:cNvSpPr/>
            <p:nvPr/>
          </p:nvSpPr>
          <p:spPr>
            <a:xfrm>
              <a:off x="6643125" y="1408800"/>
              <a:ext cx="2093700" cy="2093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0"/>
            <p:cNvSpPr txBox="1"/>
            <p:nvPr/>
          </p:nvSpPr>
          <p:spPr>
            <a:xfrm>
              <a:off x="6643113" y="1454053"/>
              <a:ext cx="2149342" cy="7176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ru-RU" sz="1100" b="1" dirty="0" err="1"/>
                <a:t>Приналежності</a:t>
              </a:r>
              <a:r>
                <a:rPr lang="ru-RU" sz="1100" b="1" dirty="0"/>
                <a:t>:</a:t>
              </a:r>
              <a:r>
                <a:rPr lang="ru-RU" sz="1100" dirty="0"/>
                <a:t> </a:t>
              </a:r>
              <a:r>
                <a:rPr lang="ru-RU" sz="1100" dirty="0" err="1"/>
                <a:t>мотивована</a:t>
              </a:r>
              <a:r>
                <a:rPr lang="ru-RU" sz="1100" dirty="0"/>
                <a:t> </a:t>
              </a:r>
              <a:r>
                <a:rPr lang="ru-RU" sz="1100" dirty="0" err="1"/>
                <a:t>соціальними</a:t>
              </a:r>
              <a:r>
                <a:rPr lang="ru-RU" sz="1100" dirty="0"/>
                <a:t> </a:t>
              </a:r>
              <a:r>
                <a:rPr lang="ru-RU" sz="1100" dirty="0" err="1"/>
                <a:t>зв'язками</a:t>
              </a:r>
              <a:r>
                <a:rPr lang="ru-RU" sz="1100" dirty="0"/>
                <a:t>. Вони в першу </a:t>
              </a:r>
              <a:r>
                <a:rPr lang="ru-RU" sz="1100" dirty="0" err="1"/>
                <a:t>чергу</a:t>
              </a:r>
              <a:r>
                <a:rPr lang="ru-RU" sz="1100" dirty="0"/>
                <a:t> </a:t>
              </a:r>
              <a:r>
                <a:rPr lang="ru-RU" sz="1100" dirty="0" err="1"/>
                <a:t>мотивовані</a:t>
              </a:r>
              <a:r>
                <a:rPr lang="ru-RU" sz="1100" dirty="0"/>
                <a:t> </a:t>
              </a:r>
              <a:r>
                <a:rPr lang="ru-RU" sz="1100" dirty="0" err="1"/>
                <a:t>вписатися</a:t>
              </a:r>
              <a:r>
                <a:rPr lang="ru-RU" sz="1100" dirty="0"/>
                <a:t> в </a:t>
              </a:r>
              <a:r>
                <a:rPr lang="ru-RU" sz="1100" dirty="0" err="1"/>
                <a:t>колектив</a:t>
              </a:r>
              <a:r>
                <a:rPr lang="ru-RU" sz="1100" dirty="0"/>
                <a:t> і </a:t>
              </a:r>
              <a:r>
                <a:rPr lang="ru-RU" sz="1100" dirty="0" err="1"/>
                <a:t>сподобатися</a:t>
              </a:r>
              <a:r>
                <a:rPr lang="ru-RU" sz="1100" dirty="0"/>
                <a:t> </a:t>
              </a:r>
              <a:r>
                <a:rPr lang="ru-RU" sz="1100" dirty="0" err="1"/>
                <a:t>іншим</a:t>
              </a:r>
              <a:r>
                <a:rPr lang="ru-RU" sz="1100" dirty="0"/>
                <a:t>, а також </a:t>
              </a:r>
              <a:r>
                <a:rPr lang="ru-RU" sz="1100" dirty="0" err="1"/>
                <a:t>цінують</a:t>
              </a:r>
              <a:r>
                <a:rPr lang="ru-RU" sz="1100" dirty="0"/>
                <a:t> </a:t>
              </a:r>
              <a:r>
                <a:rPr lang="ru-RU" sz="1100" dirty="0" err="1"/>
                <a:t>свої</a:t>
              </a:r>
              <a:r>
                <a:rPr lang="ru-RU" sz="1100" dirty="0"/>
                <a:t> </a:t>
              </a:r>
              <a:r>
                <a:rPr lang="ru-RU" sz="1100" dirty="0" err="1"/>
                <a:t>стосунки</a:t>
              </a:r>
              <a:r>
                <a:rPr lang="ru-RU" sz="1100" dirty="0"/>
                <a:t> з </a:t>
              </a:r>
              <a:r>
                <a:rPr lang="ru-RU" sz="1100" dirty="0" err="1"/>
                <a:t>колегами</a:t>
              </a:r>
              <a:r>
                <a:rPr lang="ru-RU" sz="1100" dirty="0"/>
                <a:t>. </a:t>
              </a:r>
              <a:r>
                <a:rPr lang="ru-RU" sz="1100" dirty="0" err="1"/>
                <a:t>Ці</a:t>
              </a:r>
              <a:r>
                <a:rPr lang="ru-RU" sz="1100" dirty="0"/>
                <a:t> особи </a:t>
              </a:r>
              <a:r>
                <a:rPr lang="ru-RU" sz="1100" dirty="0" err="1"/>
                <a:t>цінують</a:t>
              </a:r>
              <a:r>
                <a:rPr lang="ru-RU" sz="1100" dirty="0"/>
                <a:t> </a:t>
              </a:r>
              <a:r>
                <a:rPr lang="ru-RU" sz="1100" dirty="0" err="1"/>
                <a:t>звичну</a:t>
              </a:r>
              <a:r>
                <a:rPr lang="ru-RU" sz="1100" dirty="0"/>
                <a:t> обстановку і навряд </a:t>
              </a:r>
              <a:r>
                <a:rPr lang="ru-RU" sz="1100" dirty="0" err="1"/>
                <a:t>чи</a:t>
              </a:r>
              <a:r>
                <a:rPr lang="ru-RU" sz="1100" dirty="0"/>
                <a:t> </a:t>
              </a:r>
              <a:r>
                <a:rPr lang="ru-RU" sz="1100" dirty="0" err="1"/>
                <a:t>будуть</a:t>
              </a:r>
              <a:r>
                <a:rPr lang="ru-RU" sz="1100" dirty="0"/>
                <a:t> </a:t>
              </a:r>
              <a:r>
                <a:rPr lang="ru-RU" sz="1100" dirty="0" err="1"/>
                <a:t>залишати</a:t>
              </a:r>
              <a:r>
                <a:rPr lang="ru-RU" sz="1100" dirty="0"/>
                <a:t> </a:t>
              </a:r>
              <a:r>
                <a:rPr lang="ru-RU" sz="1100" dirty="0" err="1"/>
                <a:t>своє</a:t>
              </a:r>
              <a:r>
                <a:rPr lang="ru-RU" sz="1100" dirty="0"/>
                <a:t> </a:t>
              </a:r>
              <a:r>
                <a:rPr lang="ru-RU" sz="1100" dirty="0" err="1"/>
                <a:t>робоче</a:t>
              </a:r>
              <a:r>
                <a:rPr lang="ru-RU" sz="1100" dirty="0"/>
                <a:t> </a:t>
              </a:r>
              <a:r>
                <a:rPr lang="ru-RU" sz="1100" dirty="0" err="1"/>
                <a:t>місце</a:t>
              </a:r>
              <a:r>
                <a:rPr lang="ru-RU" sz="1100" dirty="0"/>
                <a:t>. Не </a:t>
              </a:r>
              <a:r>
                <a:rPr lang="ru-RU" sz="1100" dirty="0" err="1"/>
                <a:t>люблять</a:t>
              </a:r>
              <a:r>
                <a:rPr lang="ru-RU" sz="1100" dirty="0"/>
                <a:t> </a:t>
              </a:r>
              <a:r>
                <a:rPr lang="ru-RU" sz="1100" dirty="0" err="1"/>
                <a:t>працювати</a:t>
              </a:r>
              <a:r>
                <a:rPr lang="ru-RU" sz="1100" dirty="0"/>
                <a:t> </a:t>
              </a:r>
              <a:r>
                <a:rPr lang="ru-RU" sz="1100" dirty="0" err="1"/>
                <a:t>наодинці</a:t>
              </a:r>
              <a:r>
                <a:rPr lang="ru-RU" sz="1100" dirty="0"/>
                <a:t> і </a:t>
              </a:r>
              <a:r>
                <a:rPr lang="ru-RU" sz="1100" dirty="0" err="1"/>
                <a:t>намагаються</a:t>
              </a:r>
              <a:r>
                <a:rPr lang="ru-RU" sz="1100" dirty="0"/>
                <a:t> за будь-яку </a:t>
              </a:r>
              <a:r>
                <a:rPr lang="ru-RU" sz="1100" dirty="0" err="1"/>
                <a:t>ціну</a:t>
              </a:r>
              <a:r>
                <a:rPr lang="ru-RU" sz="1100" dirty="0"/>
                <a:t> не </a:t>
              </a:r>
              <a:r>
                <a:rPr lang="ru-RU" sz="1100" dirty="0" err="1"/>
                <a:t>розчаровувати</a:t>
              </a:r>
              <a:r>
                <a:rPr lang="ru-RU" sz="1100" dirty="0"/>
                <a:t> </a:t>
              </a:r>
              <a:r>
                <a:rPr lang="ru-RU" sz="1100" dirty="0" err="1"/>
                <a:t>своїх</a:t>
              </a:r>
              <a:r>
                <a:rPr lang="ru-RU" sz="1100" dirty="0"/>
                <a:t> </a:t>
              </a:r>
              <a:r>
                <a:rPr lang="ru-RU" sz="1100" dirty="0" err="1"/>
                <a:t>колег</a:t>
              </a:r>
              <a:r>
                <a:rPr lang="ru-RU" sz="1100" dirty="0"/>
                <a:t> та </a:t>
              </a:r>
              <a:r>
                <a:rPr lang="ru-RU" sz="1100" dirty="0" err="1"/>
                <a:t>керівників</a:t>
              </a:r>
              <a:r>
                <a:rPr lang="ru-RU" sz="1100" dirty="0"/>
                <a:t>.</a:t>
              </a:r>
              <a:br>
                <a:rPr lang="ru-RU" sz="1100" dirty="0"/>
              </a:br>
              <a:endParaRPr lang="ru-RU" sz="1100" dirty="0"/>
            </a:p>
            <a:p>
              <a:pPr marL="0" lvl="0" indent="0" algn="just" rtl="0">
                <a:spcBef>
                  <a:spcPts val="0"/>
                </a:spcBef>
                <a:spcAft>
                  <a:spcPts val="0"/>
                </a:spcAft>
                <a:buNone/>
              </a:pPr>
              <a:r>
                <a:rPr lang="ru-RU" sz="1100" dirty="0"/>
                <a:t>Вони не </a:t>
              </a:r>
              <a:r>
                <a:rPr lang="ru-RU" sz="1100" dirty="0" err="1"/>
                <a:t>мотивовані</a:t>
              </a:r>
              <a:r>
                <a:rPr lang="ru-RU" sz="1100" dirty="0"/>
                <a:t> </a:t>
              </a:r>
              <a:r>
                <a:rPr lang="ru-RU" sz="1100" dirty="0" err="1"/>
                <a:t>працювати</a:t>
              </a:r>
              <a:r>
                <a:rPr lang="ru-RU" sz="1100" dirty="0"/>
                <a:t> </a:t>
              </a:r>
              <a:r>
                <a:rPr lang="ru-RU" sz="1100" dirty="0" err="1"/>
                <a:t>краще</a:t>
              </a:r>
              <a:r>
                <a:rPr lang="ru-RU" sz="1100" dirty="0"/>
                <a:t>, </a:t>
              </a:r>
              <a:r>
                <a:rPr lang="ru-RU" sz="1100" dirty="0" err="1"/>
                <a:t>оскільки</a:t>
              </a:r>
              <a:r>
                <a:rPr lang="ru-RU" sz="1100" dirty="0"/>
                <a:t> </a:t>
              </a:r>
              <a:r>
                <a:rPr lang="ru-RU" sz="1100" dirty="0" err="1"/>
                <a:t>їх</a:t>
              </a:r>
              <a:r>
                <a:rPr lang="ru-RU" sz="1100" dirty="0"/>
                <a:t> </a:t>
              </a:r>
              <a:r>
                <a:rPr lang="ru-RU" sz="1100" dirty="0" err="1"/>
                <a:t>влаштовує</a:t>
              </a:r>
              <a:r>
                <a:rPr lang="ru-RU" sz="1100" dirty="0"/>
                <a:t> </a:t>
              </a:r>
              <a:r>
                <a:rPr lang="ru-RU" sz="1100" dirty="0" err="1"/>
                <a:t>залишатися</a:t>
              </a:r>
              <a:r>
                <a:rPr lang="ru-RU" sz="1100" dirty="0"/>
                <a:t> на </a:t>
              </a:r>
              <a:r>
                <a:rPr lang="ru-RU" sz="1100" dirty="0" err="1"/>
                <a:t>своїй</a:t>
              </a:r>
              <a:r>
                <a:rPr lang="ru-RU" sz="1100" dirty="0"/>
                <a:t> </a:t>
              </a:r>
              <a:r>
                <a:rPr lang="ru-RU" sz="1100" dirty="0" err="1"/>
                <a:t>посаді</a:t>
              </a:r>
              <a:r>
                <a:rPr lang="ru-RU" sz="1100" dirty="0"/>
                <a:t>. Вони не </a:t>
              </a:r>
              <a:r>
                <a:rPr lang="ru-RU" sz="1100" dirty="0" err="1"/>
                <a:t>прагнуть</a:t>
              </a:r>
              <a:r>
                <a:rPr lang="ru-RU" sz="1100" dirty="0"/>
                <a:t> </a:t>
              </a:r>
              <a:r>
                <a:rPr lang="ru-RU" sz="1100" dirty="0" err="1"/>
                <a:t>покращити</a:t>
              </a:r>
              <a:r>
                <a:rPr lang="ru-RU" sz="1100" dirty="0"/>
                <a:t> </a:t>
              </a:r>
              <a:r>
                <a:rPr lang="ru-RU" sz="1100" dirty="0" err="1"/>
                <a:t>свій</a:t>
              </a:r>
              <a:r>
                <a:rPr lang="ru-RU" sz="1100" dirty="0"/>
                <a:t> статус </a:t>
              </a:r>
              <a:r>
                <a:rPr lang="ru-RU" sz="1100" dirty="0" err="1"/>
                <a:t>працівника</a:t>
              </a:r>
              <a:r>
                <a:rPr lang="ru-RU" sz="1100" dirty="0"/>
                <a:t> </a:t>
              </a:r>
              <a:r>
                <a:rPr lang="ru-RU" sz="1100" dirty="0" err="1"/>
                <a:t>або</a:t>
              </a:r>
              <a:r>
                <a:rPr lang="ru-RU" sz="1100" dirty="0"/>
                <a:t> особисту </a:t>
              </a:r>
              <a:r>
                <a:rPr lang="ru-RU" sz="1100" dirty="0" err="1"/>
                <a:t>позицію</a:t>
              </a:r>
              <a:r>
                <a:rPr lang="ru-RU" sz="1100" dirty="0"/>
                <a:t>, </a:t>
              </a:r>
              <a:r>
                <a:rPr lang="ru-RU" sz="1100" dirty="0" err="1"/>
                <a:t>що</a:t>
              </a:r>
              <a:r>
                <a:rPr lang="ru-RU" sz="1100" dirty="0"/>
                <a:t> робить </a:t>
              </a:r>
              <a:r>
                <a:rPr lang="ru-RU" sz="1100" dirty="0" err="1"/>
                <a:t>їх</a:t>
              </a:r>
              <a:r>
                <a:rPr lang="ru-RU" sz="1100" dirty="0"/>
                <a:t>, по </a:t>
              </a:r>
              <a:r>
                <a:rPr lang="ru-RU" sz="1100" dirty="0" err="1"/>
                <a:t>суті</a:t>
              </a:r>
              <a:r>
                <a:rPr lang="ru-RU" sz="1100" dirty="0"/>
                <a:t>, </a:t>
              </a:r>
              <a:r>
                <a:rPr lang="ru-RU" sz="1100" dirty="0" err="1"/>
                <a:t>найменш</a:t>
              </a:r>
              <a:r>
                <a:rPr lang="ru-RU" sz="1100" dirty="0"/>
                <a:t> </a:t>
              </a:r>
              <a:r>
                <a:rPr lang="ru-RU" sz="1100" dirty="0" err="1"/>
                <a:t>ефективними</a:t>
              </a:r>
              <a:r>
                <a:rPr lang="ru-RU" sz="1100" dirty="0"/>
                <a:t> </a:t>
              </a:r>
              <a:r>
                <a:rPr lang="ru-RU" sz="1100" dirty="0" err="1"/>
                <a:t>працівниками</a:t>
              </a:r>
              <a:r>
                <a:rPr lang="ru-RU" sz="1100" dirty="0"/>
                <a:t>.</a:t>
              </a:r>
              <a:endParaRPr sz="1100" dirty="0">
                <a:sym typeface="Roboto"/>
              </a:endParaRPr>
            </a:p>
          </p:txBody>
        </p:sp>
        <p:sp>
          <p:nvSpPr>
            <p:cNvPr id="441" name="Google Shape;441;p20"/>
            <p:cNvSpPr/>
            <p:nvPr/>
          </p:nvSpPr>
          <p:spPr>
            <a:xfrm>
              <a:off x="7383963" y="1104064"/>
              <a:ext cx="612000" cy="37266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0"/>
            <p:cNvSpPr/>
            <p:nvPr/>
          </p:nvSpPr>
          <p:spPr>
            <a:xfrm>
              <a:off x="6643113" y="1104064"/>
              <a:ext cx="612000" cy="362954"/>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0"/>
            <p:cNvSpPr/>
            <p:nvPr/>
          </p:nvSpPr>
          <p:spPr>
            <a:xfrm>
              <a:off x="8124813" y="1104064"/>
              <a:ext cx="612000" cy="37266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4" name="Google Shape;444;p20"/>
          <p:cNvGrpSpPr/>
          <p:nvPr/>
        </p:nvGrpSpPr>
        <p:grpSpPr>
          <a:xfrm>
            <a:off x="3102429" y="624657"/>
            <a:ext cx="2628900" cy="4437199"/>
            <a:chOff x="3525138" y="2338164"/>
            <a:chExt cx="2093712" cy="2398436"/>
          </a:xfrm>
        </p:grpSpPr>
        <p:sp>
          <p:nvSpPr>
            <p:cNvPr id="445" name="Google Shape;445;p20"/>
            <p:cNvSpPr/>
            <p:nvPr/>
          </p:nvSpPr>
          <p:spPr>
            <a:xfrm>
              <a:off x="3525150" y="2642900"/>
              <a:ext cx="2093700" cy="2093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446" name="Google Shape;446;p20"/>
            <p:cNvSpPr txBox="1"/>
            <p:nvPr/>
          </p:nvSpPr>
          <p:spPr>
            <a:xfrm>
              <a:off x="3548835" y="2710761"/>
              <a:ext cx="1974600" cy="717600"/>
            </a:xfrm>
            <a:prstGeom prst="rect">
              <a:avLst/>
            </a:prstGeom>
            <a:noFill/>
            <a:ln>
              <a:noFill/>
            </a:ln>
          </p:spPr>
          <p:txBody>
            <a:bodyPr spcFirstLastPara="1" wrap="square" lIns="91425" tIns="91425" rIns="91425" bIns="91425" anchor="t" anchorCtr="0">
              <a:noAutofit/>
            </a:bodyPr>
            <a:lstStyle/>
            <a:p>
              <a:pPr algn="just">
                <a:lnSpc>
                  <a:spcPct val="75000"/>
                </a:lnSpc>
              </a:pPr>
              <a:r>
                <a:rPr lang="ru-RU" sz="1100" b="1" dirty="0" err="1"/>
                <a:t>Досягнення</a:t>
              </a:r>
              <a:r>
                <a:rPr lang="ru-RU" sz="1100" b="1" dirty="0"/>
                <a:t>:</a:t>
              </a:r>
              <a:r>
                <a:rPr lang="ru-RU" sz="1100" dirty="0"/>
                <a:t> вона </a:t>
              </a:r>
              <a:r>
                <a:rPr lang="ru-RU" sz="1100" dirty="0" err="1"/>
                <a:t>мотивована</a:t>
              </a:r>
              <a:r>
                <a:rPr lang="ru-RU" sz="1100" dirty="0"/>
                <a:t> </a:t>
              </a:r>
              <a:r>
                <a:rPr lang="ru-RU" sz="1100" dirty="0" err="1"/>
                <a:t>працювати</a:t>
              </a:r>
              <a:r>
                <a:rPr lang="ru-RU" sz="1100" dirty="0"/>
                <a:t> </a:t>
              </a:r>
              <a:r>
                <a:rPr lang="ru-RU" sz="1100" dirty="0" err="1"/>
                <a:t>краще</a:t>
              </a:r>
              <a:r>
                <a:rPr lang="ru-RU" sz="1100" dirty="0"/>
                <a:t> </a:t>
              </a:r>
              <a:r>
                <a:rPr lang="ru-RU" sz="1100" dirty="0" err="1"/>
                <a:t>заради</a:t>
              </a:r>
              <a:r>
                <a:rPr lang="ru-RU" sz="1100" dirty="0"/>
                <a:t> </a:t>
              </a:r>
              <a:r>
                <a:rPr lang="ru-RU" sz="1100" dirty="0" err="1"/>
                <a:t>цього</a:t>
              </a:r>
              <a:r>
                <a:rPr lang="ru-RU" sz="1100" dirty="0"/>
                <a:t>. </a:t>
              </a:r>
              <a:r>
                <a:rPr lang="ru-RU" sz="1100" dirty="0" err="1"/>
                <a:t>Сподіваються</a:t>
              </a:r>
              <a:r>
                <a:rPr lang="ru-RU" sz="1100" dirty="0"/>
                <a:t> </a:t>
              </a:r>
              <a:r>
                <a:rPr lang="ru-RU" sz="1100" dirty="0" err="1"/>
                <a:t>перевершити</a:t>
              </a:r>
              <a:r>
                <a:rPr lang="ru-RU" sz="1100" dirty="0"/>
                <a:t> </a:t>
              </a:r>
              <a:r>
                <a:rPr lang="ru-RU" sz="1100" dirty="0" err="1"/>
                <a:t>очікування</a:t>
              </a:r>
              <a:r>
                <a:rPr lang="ru-RU" sz="1100" dirty="0"/>
                <a:t> і </a:t>
              </a:r>
              <a:r>
                <a:rPr lang="ru-RU" sz="1100" dirty="0" err="1"/>
                <a:t>отримують</a:t>
              </a:r>
              <a:r>
                <a:rPr lang="ru-RU" sz="1100" dirty="0"/>
                <a:t> </a:t>
              </a:r>
              <a:r>
                <a:rPr lang="ru-RU" sz="1100" dirty="0" err="1"/>
                <a:t>задоволення</a:t>
              </a:r>
              <a:r>
                <a:rPr lang="ru-RU" sz="1100" dirty="0"/>
                <a:t> </a:t>
              </a:r>
              <a:r>
                <a:rPr lang="ru-RU" sz="1100" dirty="0" err="1"/>
                <a:t>від</a:t>
              </a:r>
              <a:r>
                <a:rPr lang="ru-RU" sz="1100" dirty="0"/>
                <a:t> </a:t>
              </a:r>
              <a:r>
                <a:rPr lang="ru-RU" sz="1100" dirty="0" err="1"/>
                <a:t>цього</a:t>
              </a:r>
              <a:r>
                <a:rPr lang="ru-RU" sz="1100" dirty="0"/>
                <a:t>. </a:t>
              </a:r>
              <a:r>
                <a:rPr lang="ru-RU" sz="1100" dirty="0" err="1"/>
                <a:t>Ці</a:t>
              </a:r>
              <a:r>
                <a:rPr lang="ru-RU" sz="1100" dirty="0"/>
                <a:t> люди </a:t>
              </a:r>
              <a:r>
                <a:rPr lang="ru-RU" sz="1100" dirty="0" err="1"/>
                <a:t>люблять</a:t>
              </a:r>
              <a:r>
                <a:rPr lang="ru-RU" sz="1100" dirty="0"/>
                <a:t> </a:t>
              </a:r>
              <a:r>
                <a:rPr lang="ru-RU" sz="1100" dirty="0" err="1"/>
                <a:t>виклики</a:t>
              </a:r>
              <a:r>
                <a:rPr lang="ru-RU" sz="1100" dirty="0"/>
                <a:t> і </a:t>
              </a:r>
              <a:r>
                <a:rPr lang="ru-RU" sz="1100" dirty="0" err="1"/>
                <a:t>хочуть</a:t>
              </a:r>
              <a:r>
                <a:rPr lang="ru-RU" sz="1100" dirty="0"/>
                <a:t> бути </a:t>
              </a:r>
              <a:r>
                <a:rPr lang="ru-RU" sz="1100" dirty="0" err="1"/>
                <a:t>відповідальними</a:t>
              </a:r>
              <a:r>
                <a:rPr lang="ru-RU" sz="1100" dirty="0"/>
                <a:t> за </a:t>
              </a:r>
              <a:r>
                <a:rPr lang="ru-RU" sz="1100" dirty="0" err="1"/>
                <a:t>свій</a:t>
              </a:r>
              <a:r>
                <a:rPr lang="ru-RU" sz="1100" dirty="0"/>
                <a:t> </a:t>
              </a:r>
              <a:r>
                <a:rPr lang="ru-RU" sz="1100" dirty="0" err="1"/>
                <a:t>успіх</a:t>
              </a:r>
              <a:r>
                <a:rPr lang="ru-RU" sz="1100" dirty="0"/>
                <a:t>.</a:t>
              </a:r>
            </a:p>
            <a:p>
              <a:pPr algn="just">
                <a:lnSpc>
                  <a:spcPct val="75000"/>
                </a:lnSpc>
              </a:pPr>
              <a:r>
                <a:rPr lang="ru-RU" sz="1100" dirty="0" err="1"/>
                <a:t>Орієнтовані</a:t>
              </a:r>
              <a:r>
                <a:rPr lang="ru-RU" sz="1100" dirty="0"/>
                <a:t> на </a:t>
              </a:r>
              <a:r>
                <a:rPr lang="ru-RU" sz="1100" dirty="0" err="1"/>
                <a:t>досягнення</a:t>
              </a:r>
              <a:r>
                <a:rPr lang="ru-RU" sz="1100" dirty="0"/>
                <a:t>, </a:t>
              </a:r>
              <a:r>
                <a:rPr lang="ru-RU" sz="1100" dirty="0" err="1"/>
                <a:t>змінюють</a:t>
              </a:r>
              <a:r>
                <a:rPr lang="ru-RU" sz="1100" dirty="0"/>
                <a:t> </a:t>
              </a:r>
              <a:r>
                <a:rPr lang="ru-RU" sz="1100" dirty="0" err="1"/>
                <a:t>ситуацію</a:t>
              </a:r>
              <a:r>
                <a:rPr lang="ru-RU" sz="1100" dirty="0"/>
                <a:t> </a:t>
              </a:r>
              <a:r>
                <a:rPr lang="ru-RU" sz="1100" dirty="0" err="1"/>
                <a:t>або</a:t>
              </a:r>
              <a:r>
                <a:rPr lang="ru-RU" sz="1100" dirty="0"/>
                <a:t> </a:t>
              </a:r>
              <a:r>
                <a:rPr lang="ru-RU" sz="1100" dirty="0" err="1"/>
                <a:t>місце</a:t>
              </a:r>
              <a:r>
                <a:rPr lang="ru-RU" sz="1100" dirty="0"/>
                <a:t>, </a:t>
              </a:r>
              <a:r>
                <a:rPr lang="ru-RU" sz="1100" dirty="0" err="1"/>
                <a:t>якщо</a:t>
              </a:r>
              <a:r>
                <a:rPr lang="ru-RU" sz="1100" dirty="0"/>
                <a:t> </a:t>
              </a:r>
              <a:r>
                <a:rPr lang="ru-RU" sz="1100" dirty="0" err="1"/>
                <a:t>відчувають</a:t>
              </a:r>
              <a:r>
                <a:rPr lang="ru-RU" sz="1100" dirty="0"/>
                <a:t>, </a:t>
              </a:r>
              <a:r>
                <a:rPr lang="ru-RU" sz="1100" dirty="0" err="1"/>
                <a:t>що</a:t>
              </a:r>
              <a:r>
                <a:rPr lang="ru-RU" sz="1100" dirty="0"/>
                <a:t> вони не </a:t>
              </a:r>
              <a:r>
                <a:rPr lang="ru-RU" sz="1100" dirty="0" err="1"/>
                <a:t>відповідають</a:t>
              </a:r>
              <a:r>
                <a:rPr lang="ru-RU" sz="1100" dirty="0"/>
                <a:t> </a:t>
              </a:r>
              <a:r>
                <a:rPr lang="ru-RU" sz="1100" dirty="0" err="1"/>
                <a:t>їхнім</a:t>
              </a:r>
              <a:r>
                <a:rPr lang="ru-RU" sz="1100" dirty="0"/>
                <a:t> потребам. Вони не </a:t>
              </a:r>
              <a:r>
                <a:rPr lang="ru-RU" sz="1100" dirty="0" err="1"/>
                <a:t>люблять</a:t>
              </a:r>
              <a:r>
                <a:rPr lang="ru-RU" sz="1100" dirty="0"/>
                <a:t> </a:t>
              </a:r>
              <a:r>
                <a:rPr lang="ru-RU" sz="1100" dirty="0" err="1"/>
                <a:t>працювати</a:t>
              </a:r>
              <a:r>
                <a:rPr lang="ru-RU" sz="1100" dirty="0"/>
                <a:t> в </a:t>
              </a:r>
              <a:r>
                <a:rPr lang="ru-RU" sz="1100" dirty="0" err="1"/>
                <a:t>групах</a:t>
              </a:r>
              <a:r>
                <a:rPr lang="ru-RU" sz="1100" dirty="0"/>
                <a:t>, </a:t>
              </a:r>
              <a:r>
                <a:rPr lang="ru-RU" sz="1100" dirty="0" err="1"/>
                <a:t>оскільки</a:t>
              </a:r>
              <a:r>
                <a:rPr lang="ru-RU" sz="1100" dirty="0"/>
                <a:t> </a:t>
              </a:r>
              <a:r>
                <a:rPr lang="ru-RU" sz="1100" dirty="0" err="1"/>
                <a:t>їм</a:t>
              </a:r>
              <a:r>
                <a:rPr lang="ru-RU" sz="1100" dirty="0"/>
                <a:t> не </a:t>
              </a:r>
              <a:r>
                <a:rPr lang="ru-RU" sz="1100" dirty="0" err="1"/>
                <a:t>подобається</a:t>
              </a:r>
              <a:r>
                <a:rPr lang="ru-RU" sz="1100" dirty="0"/>
                <a:t> </a:t>
              </a:r>
              <a:r>
                <a:rPr lang="ru-RU" sz="1100" dirty="0" err="1"/>
                <a:t>мати</a:t>
              </a:r>
              <a:r>
                <a:rPr lang="ru-RU" sz="1100" dirty="0"/>
                <a:t> </a:t>
              </a:r>
              <a:r>
                <a:rPr lang="ru-RU" sz="1100" dirty="0" err="1"/>
                <a:t>обмежений</a:t>
              </a:r>
              <a:r>
                <a:rPr lang="ru-RU" sz="1100" dirty="0"/>
                <a:t> контроль над результатом. </a:t>
              </a:r>
              <a:r>
                <a:rPr lang="ru-RU" sz="1100" dirty="0" err="1"/>
                <a:t>Замість</a:t>
              </a:r>
              <a:r>
                <a:rPr lang="ru-RU" sz="1100" dirty="0"/>
                <a:t> </a:t>
              </a:r>
              <a:r>
                <a:rPr lang="ru-RU" sz="1100" dirty="0" err="1"/>
                <a:t>цього</a:t>
              </a:r>
              <a:r>
                <a:rPr lang="ru-RU" sz="1100" dirty="0"/>
                <a:t> вони </a:t>
              </a:r>
              <a:r>
                <a:rPr lang="ru-RU" sz="1100" dirty="0" err="1"/>
                <a:t>вважають</a:t>
              </a:r>
              <a:r>
                <a:rPr lang="ru-RU" sz="1100" dirty="0"/>
                <a:t> за </a:t>
              </a:r>
              <a:r>
                <a:rPr lang="ru-RU" sz="1100" dirty="0" err="1"/>
                <a:t>краще</a:t>
              </a:r>
              <a:r>
                <a:rPr lang="ru-RU" sz="1100" dirty="0"/>
                <a:t> </a:t>
              </a:r>
              <a:r>
                <a:rPr lang="ru-RU" sz="1100" dirty="0" err="1"/>
                <a:t>виконувати</a:t>
              </a:r>
              <a:r>
                <a:rPr lang="ru-RU" sz="1100" dirty="0"/>
                <a:t> роботу, де </a:t>
              </a:r>
              <a:r>
                <a:rPr lang="ru-RU" sz="1100" dirty="0" err="1"/>
                <a:t>результати</a:t>
              </a:r>
              <a:r>
                <a:rPr lang="ru-RU" sz="1100" dirty="0"/>
                <a:t> є </a:t>
              </a:r>
              <a:r>
                <a:rPr lang="ru-RU" sz="1100" dirty="0" err="1"/>
                <a:t>чіткими</a:t>
              </a:r>
              <a:r>
                <a:rPr lang="ru-RU" sz="1100" dirty="0"/>
                <a:t> і </a:t>
              </a:r>
              <a:r>
                <a:rPr lang="ru-RU" sz="1100" dirty="0" err="1"/>
                <a:t>видимими</a:t>
              </a:r>
              <a:r>
                <a:rPr lang="ru-RU" sz="1100" dirty="0"/>
                <a:t>.</a:t>
              </a:r>
            </a:p>
            <a:p>
              <a:pPr algn="just">
                <a:lnSpc>
                  <a:spcPct val="75000"/>
                </a:lnSpc>
              </a:pPr>
              <a:r>
                <a:rPr lang="ru-RU" sz="1100" dirty="0" err="1"/>
                <a:t>Багато</a:t>
              </a:r>
              <a:r>
                <a:rPr lang="ru-RU" sz="1100" b="1" dirty="0"/>
                <a:t> </a:t>
              </a:r>
              <a:r>
                <a:rPr lang="ru-RU" sz="1100" b="1" dirty="0" err="1"/>
                <a:t>підприємців</a:t>
              </a:r>
              <a:r>
                <a:rPr lang="ru-RU" sz="1100" dirty="0"/>
                <a:t> </a:t>
              </a:r>
              <a:r>
                <a:rPr lang="ru-RU" sz="1100" dirty="0" err="1"/>
                <a:t>мотивовані</a:t>
              </a:r>
              <a:r>
                <a:rPr lang="ru-RU" sz="1100" dirty="0"/>
                <a:t> </a:t>
              </a:r>
              <a:r>
                <a:rPr lang="ru-RU" sz="1100" dirty="0" err="1"/>
                <a:t>досягненнями</a:t>
              </a:r>
              <a:r>
                <a:rPr lang="ru-RU" sz="1100" dirty="0"/>
                <a:t>. </a:t>
              </a:r>
            </a:p>
            <a:p>
              <a:pPr algn="just">
                <a:lnSpc>
                  <a:spcPct val="75000"/>
                </a:lnSpc>
              </a:pPr>
              <a:r>
                <a:rPr lang="ru-RU" sz="1100" dirty="0"/>
                <a:t>Люди, </a:t>
              </a:r>
              <a:r>
                <a:rPr lang="ru-RU" sz="1100" dirty="0" err="1"/>
                <a:t>мотивовані</a:t>
              </a:r>
              <a:r>
                <a:rPr lang="ru-RU" sz="1100" dirty="0"/>
                <a:t> на </a:t>
              </a:r>
              <a:r>
                <a:rPr lang="ru-RU" sz="1100" dirty="0" err="1"/>
                <a:t>досягнення</a:t>
              </a:r>
              <a:r>
                <a:rPr lang="ru-RU" sz="1100" dirty="0"/>
                <a:t>, часто </a:t>
              </a:r>
              <a:r>
                <a:rPr lang="ru-RU" sz="1100" dirty="0" err="1"/>
                <a:t>вважають</a:t>
              </a:r>
              <a:r>
                <a:rPr lang="ru-RU" sz="1100" dirty="0"/>
                <a:t> за </a:t>
              </a:r>
              <a:r>
                <a:rPr lang="ru-RU" sz="1100" dirty="0" err="1"/>
                <a:t>краще</a:t>
              </a:r>
              <a:r>
                <a:rPr lang="ru-RU" sz="1100" dirty="0"/>
                <a:t> </a:t>
              </a:r>
              <a:r>
                <a:rPr lang="ru-RU" sz="1100" dirty="0" err="1"/>
                <a:t>робити</a:t>
              </a:r>
              <a:r>
                <a:rPr lang="ru-RU" sz="1100" dirty="0"/>
                <a:t> все </a:t>
              </a:r>
              <a:r>
                <a:rPr lang="ru-RU" sz="1100" dirty="0" err="1"/>
                <a:t>самостійно</a:t>
              </a:r>
              <a:r>
                <a:rPr lang="ru-RU" sz="1100" dirty="0"/>
                <a:t>, </a:t>
              </a:r>
              <a:r>
                <a:rPr lang="ru-RU" sz="1100" dirty="0" err="1"/>
                <a:t>що</a:t>
              </a:r>
              <a:r>
                <a:rPr lang="ru-RU" sz="1100" dirty="0"/>
                <a:t> </a:t>
              </a:r>
              <a:r>
                <a:rPr lang="ru-RU" sz="1100" dirty="0" err="1"/>
                <a:t>призводить</a:t>
              </a:r>
              <a:r>
                <a:rPr lang="ru-RU" sz="1100" dirty="0"/>
                <a:t> до того, </a:t>
              </a:r>
              <a:r>
                <a:rPr lang="ru-RU" sz="1100" dirty="0" err="1"/>
                <a:t>що</a:t>
              </a:r>
              <a:r>
                <a:rPr lang="ru-RU" sz="1100" dirty="0"/>
                <a:t> вони </a:t>
              </a:r>
              <a:r>
                <a:rPr lang="ru-RU" sz="1100" dirty="0" err="1"/>
                <a:t>займаються</a:t>
              </a:r>
              <a:r>
                <a:rPr lang="ru-RU" sz="1100" dirty="0"/>
                <a:t> </a:t>
              </a:r>
              <a:r>
                <a:rPr lang="ru-RU" sz="1100" dirty="0" err="1"/>
                <a:t>мікроменеджментом</a:t>
              </a:r>
              <a:r>
                <a:rPr lang="ru-RU" sz="1100" dirty="0"/>
                <a:t> у </a:t>
              </a:r>
              <a:r>
                <a:rPr lang="ru-RU" sz="1100" dirty="0" err="1"/>
                <a:t>бізнесі</a:t>
              </a:r>
              <a:r>
                <a:rPr lang="ru-RU" sz="1100" dirty="0"/>
                <a:t>. Вони </a:t>
              </a:r>
              <a:r>
                <a:rPr lang="ru-RU" sz="1100" dirty="0" err="1"/>
                <a:t>вважають</a:t>
              </a:r>
              <a:r>
                <a:rPr lang="ru-RU" sz="1100" dirty="0"/>
                <a:t> за </a:t>
              </a:r>
              <a:r>
                <a:rPr lang="ru-RU" sz="1100" dirty="0" err="1"/>
                <a:t>краще</a:t>
              </a:r>
              <a:r>
                <a:rPr lang="ru-RU" sz="1100" dirty="0"/>
                <a:t> не </a:t>
              </a:r>
              <a:r>
                <a:rPr lang="ru-RU" sz="1100" dirty="0" err="1"/>
                <a:t>працювати</a:t>
              </a:r>
              <a:r>
                <a:rPr lang="ru-RU" sz="1100" dirty="0"/>
                <a:t> в </a:t>
              </a:r>
              <a:r>
                <a:rPr lang="ru-RU" sz="1100" dirty="0" err="1"/>
                <a:t>команді</a:t>
              </a:r>
              <a:r>
                <a:rPr lang="ru-RU" sz="1100" dirty="0"/>
                <a:t> і часто не </a:t>
              </a:r>
              <a:r>
                <a:rPr lang="ru-RU" sz="1100" dirty="0" err="1"/>
                <a:t>можуть</a:t>
              </a:r>
              <a:r>
                <a:rPr lang="ru-RU" sz="1100" dirty="0"/>
                <a:t> </a:t>
              </a:r>
              <a:r>
                <a:rPr lang="ru-RU" sz="1100" dirty="0" err="1"/>
                <a:t>розділити</a:t>
              </a:r>
              <a:r>
                <a:rPr lang="ru-RU" sz="1100" dirty="0"/>
                <a:t> </a:t>
              </a:r>
              <a:r>
                <a:rPr lang="ru-RU" sz="1100" dirty="0" err="1"/>
                <a:t>навантаження</a:t>
              </a:r>
              <a:r>
                <a:rPr lang="ru-RU" sz="1100" dirty="0"/>
                <a:t> і </a:t>
              </a:r>
              <a:r>
                <a:rPr lang="ru-RU" sz="1100" dirty="0" err="1"/>
                <a:t>відповідальність</a:t>
              </a:r>
              <a:r>
                <a:rPr lang="ru-RU" sz="1100" dirty="0"/>
                <a:t>. </a:t>
              </a:r>
            </a:p>
          </p:txBody>
        </p:sp>
        <p:sp>
          <p:nvSpPr>
            <p:cNvPr id="448" name="Google Shape;448;p20"/>
            <p:cNvSpPr/>
            <p:nvPr/>
          </p:nvSpPr>
          <p:spPr>
            <a:xfrm>
              <a:off x="4265988" y="2338164"/>
              <a:ext cx="612000" cy="381534"/>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449" name="Google Shape;449;p20"/>
            <p:cNvSpPr/>
            <p:nvPr/>
          </p:nvSpPr>
          <p:spPr>
            <a:xfrm>
              <a:off x="3525138" y="2338164"/>
              <a:ext cx="612000" cy="372661"/>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450" name="Google Shape;450;p20"/>
            <p:cNvSpPr/>
            <p:nvPr/>
          </p:nvSpPr>
          <p:spPr>
            <a:xfrm>
              <a:off x="5006838" y="2338164"/>
              <a:ext cx="612000" cy="39019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grpSp>
      <p:grpSp>
        <p:nvGrpSpPr>
          <p:cNvPr id="451" name="Google Shape;451;p20"/>
          <p:cNvGrpSpPr/>
          <p:nvPr/>
        </p:nvGrpSpPr>
        <p:grpSpPr>
          <a:xfrm>
            <a:off x="7338651" y="734948"/>
            <a:ext cx="353450" cy="395225"/>
            <a:chOff x="6680750" y="1669150"/>
            <a:chExt cx="353450" cy="395225"/>
          </a:xfrm>
        </p:grpSpPr>
        <p:sp>
          <p:nvSpPr>
            <p:cNvPr id="452" name="Google Shape;452;p20"/>
            <p:cNvSpPr/>
            <p:nvPr/>
          </p:nvSpPr>
          <p:spPr>
            <a:xfrm>
              <a:off x="6761800" y="1761775"/>
              <a:ext cx="138950" cy="112175"/>
            </a:xfrm>
            <a:custGeom>
              <a:avLst/>
              <a:gdLst/>
              <a:ahLst/>
              <a:cxnLst/>
              <a:rect l="l" t="t" r="r" b="b"/>
              <a:pathLst>
                <a:path w="5558" h="4487" extrusionOk="0">
                  <a:moveTo>
                    <a:pt x="1158" y="0"/>
                  </a:moveTo>
                  <a:cubicBezTo>
                    <a:pt x="498" y="0"/>
                    <a:pt x="1" y="549"/>
                    <a:pt x="1" y="1277"/>
                  </a:cubicBezTo>
                  <a:cubicBezTo>
                    <a:pt x="1" y="2165"/>
                    <a:pt x="841" y="2867"/>
                    <a:pt x="2234" y="4030"/>
                  </a:cubicBezTo>
                  <a:cubicBezTo>
                    <a:pt x="2409" y="4176"/>
                    <a:pt x="2591" y="4328"/>
                    <a:pt x="2779" y="4486"/>
                  </a:cubicBezTo>
                  <a:cubicBezTo>
                    <a:pt x="2967" y="4328"/>
                    <a:pt x="3149" y="4176"/>
                    <a:pt x="3324" y="4030"/>
                  </a:cubicBezTo>
                  <a:cubicBezTo>
                    <a:pt x="4717" y="2868"/>
                    <a:pt x="5557" y="2165"/>
                    <a:pt x="5557" y="1277"/>
                  </a:cubicBezTo>
                  <a:cubicBezTo>
                    <a:pt x="5557" y="549"/>
                    <a:pt x="5059" y="0"/>
                    <a:pt x="4400" y="0"/>
                  </a:cubicBezTo>
                  <a:cubicBezTo>
                    <a:pt x="3563" y="0"/>
                    <a:pt x="3210" y="820"/>
                    <a:pt x="3206" y="828"/>
                  </a:cubicBezTo>
                  <a:lnTo>
                    <a:pt x="3205" y="830"/>
                  </a:lnTo>
                  <a:lnTo>
                    <a:pt x="2353" y="830"/>
                  </a:lnTo>
                  <a:cubicBezTo>
                    <a:pt x="2332" y="784"/>
                    <a:pt x="1975" y="0"/>
                    <a:pt x="11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0"/>
            <p:cNvSpPr/>
            <p:nvPr/>
          </p:nvSpPr>
          <p:spPr>
            <a:xfrm>
              <a:off x="6680750" y="1669150"/>
              <a:ext cx="353450" cy="395225"/>
            </a:xfrm>
            <a:custGeom>
              <a:avLst/>
              <a:gdLst/>
              <a:ahLst/>
              <a:cxnLst/>
              <a:rect l="l" t="t" r="r" b="b"/>
              <a:pathLst>
                <a:path w="14138" h="15809" extrusionOk="0">
                  <a:moveTo>
                    <a:pt x="7642" y="2779"/>
                  </a:moveTo>
                  <a:cubicBezTo>
                    <a:pt x="8810" y="2779"/>
                    <a:pt x="9726" y="3747"/>
                    <a:pt x="9726" y="4982"/>
                  </a:cubicBezTo>
                  <a:cubicBezTo>
                    <a:pt x="9726" y="6303"/>
                    <a:pt x="8705" y="7156"/>
                    <a:pt x="7159" y="8446"/>
                  </a:cubicBezTo>
                  <a:cubicBezTo>
                    <a:pt x="6896" y="8666"/>
                    <a:pt x="6021" y="9410"/>
                    <a:pt x="6021" y="9410"/>
                  </a:cubicBezTo>
                  <a:cubicBezTo>
                    <a:pt x="6021" y="9410"/>
                    <a:pt x="5146" y="8666"/>
                    <a:pt x="4882" y="8446"/>
                  </a:cubicBezTo>
                  <a:cubicBezTo>
                    <a:pt x="3337" y="7156"/>
                    <a:pt x="2316" y="6303"/>
                    <a:pt x="2316" y="4982"/>
                  </a:cubicBezTo>
                  <a:cubicBezTo>
                    <a:pt x="2316" y="3747"/>
                    <a:pt x="3232" y="2779"/>
                    <a:pt x="4400" y="2779"/>
                  </a:cubicBezTo>
                  <a:cubicBezTo>
                    <a:pt x="5171" y="2779"/>
                    <a:pt x="5696" y="3161"/>
                    <a:pt x="6021" y="3524"/>
                  </a:cubicBezTo>
                  <a:cubicBezTo>
                    <a:pt x="6346" y="3161"/>
                    <a:pt x="6870" y="2779"/>
                    <a:pt x="7642" y="2779"/>
                  </a:cubicBezTo>
                  <a:close/>
                  <a:moveTo>
                    <a:pt x="6021" y="0"/>
                  </a:moveTo>
                  <a:cubicBezTo>
                    <a:pt x="2701" y="0"/>
                    <a:pt x="0" y="2701"/>
                    <a:pt x="0" y="6021"/>
                  </a:cubicBezTo>
                  <a:cubicBezTo>
                    <a:pt x="0" y="7661"/>
                    <a:pt x="672" y="9233"/>
                    <a:pt x="1853" y="10365"/>
                  </a:cubicBezTo>
                  <a:lnTo>
                    <a:pt x="1853" y="15808"/>
                  </a:lnTo>
                  <a:lnTo>
                    <a:pt x="8336" y="15808"/>
                  </a:lnTo>
                  <a:lnTo>
                    <a:pt x="8336" y="12967"/>
                  </a:lnTo>
                  <a:lnTo>
                    <a:pt x="10652" y="12967"/>
                  </a:lnTo>
                  <a:cubicBezTo>
                    <a:pt x="11419" y="12967"/>
                    <a:pt x="12042" y="12344"/>
                    <a:pt x="12042" y="11579"/>
                  </a:cubicBezTo>
                  <a:lnTo>
                    <a:pt x="12042" y="10012"/>
                  </a:lnTo>
                  <a:lnTo>
                    <a:pt x="14138" y="8979"/>
                  </a:lnTo>
                  <a:lnTo>
                    <a:pt x="12040" y="5878"/>
                  </a:lnTo>
                  <a:cubicBezTo>
                    <a:pt x="11964" y="2624"/>
                    <a:pt x="9293" y="0"/>
                    <a:pt x="60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4" name="Google Shape;454;p20"/>
          <p:cNvGrpSpPr/>
          <p:nvPr/>
        </p:nvGrpSpPr>
        <p:grpSpPr>
          <a:xfrm>
            <a:off x="4248514" y="684029"/>
            <a:ext cx="353450" cy="395225"/>
            <a:chOff x="6255450" y="1669150"/>
            <a:chExt cx="353450" cy="395225"/>
          </a:xfrm>
        </p:grpSpPr>
        <p:sp>
          <p:nvSpPr>
            <p:cNvPr id="455" name="Google Shape;455;p20"/>
            <p:cNvSpPr/>
            <p:nvPr/>
          </p:nvSpPr>
          <p:spPr>
            <a:xfrm>
              <a:off x="6371225" y="1786100"/>
              <a:ext cx="45325" cy="56775"/>
            </a:xfrm>
            <a:custGeom>
              <a:avLst/>
              <a:gdLst/>
              <a:ahLst/>
              <a:cxnLst/>
              <a:rect l="l" t="t" r="r" b="b"/>
              <a:pathLst>
                <a:path w="1813" h="2271" extrusionOk="0">
                  <a:moveTo>
                    <a:pt x="0" y="1"/>
                  </a:moveTo>
                  <a:lnTo>
                    <a:pt x="0" y="959"/>
                  </a:lnTo>
                  <a:cubicBezTo>
                    <a:pt x="540" y="1150"/>
                    <a:pt x="927" y="1665"/>
                    <a:pt x="927" y="2269"/>
                  </a:cubicBezTo>
                  <a:lnTo>
                    <a:pt x="927" y="2270"/>
                  </a:lnTo>
                  <a:cubicBezTo>
                    <a:pt x="1185" y="2077"/>
                    <a:pt x="1487" y="1941"/>
                    <a:pt x="1813" y="1868"/>
                  </a:cubicBezTo>
                  <a:cubicBezTo>
                    <a:pt x="1648" y="934"/>
                    <a:pt x="926" y="189"/>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0"/>
            <p:cNvSpPr/>
            <p:nvPr/>
          </p:nvSpPr>
          <p:spPr>
            <a:xfrm>
              <a:off x="6371225" y="1854400"/>
              <a:ext cx="115800" cy="69500"/>
            </a:xfrm>
            <a:custGeom>
              <a:avLst/>
              <a:gdLst/>
              <a:ahLst/>
              <a:cxnLst/>
              <a:rect l="l" t="t" r="r" b="b"/>
              <a:pathLst>
                <a:path w="4632" h="2780" extrusionOk="0">
                  <a:moveTo>
                    <a:pt x="2316" y="1"/>
                  </a:moveTo>
                  <a:cubicBezTo>
                    <a:pt x="1672" y="1"/>
                    <a:pt x="1135" y="443"/>
                    <a:pt x="978" y="1038"/>
                  </a:cubicBezTo>
                  <a:cubicBezTo>
                    <a:pt x="1314" y="1173"/>
                    <a:pt x="1597" y="1428"/>
                    <a:pt x="1744" y="1776"/>
                  </a:cubicBezTo>
                  <a:lnTo>
                    <a:pt x="890" y="2135"/>
                  </a:lnTo>
                  <a:cubicBezTo>
                    <a:pt x="818" y="1964"/>
                    <a:pt x="650" y="1853"/>
                    <a:pt x="464" y="1853"/>
                  </a:cubicBezTo>
                  <a:cubicBezTo>
                    <a:pt x="208" y="1853"/>
                    <a:pt x="0" y="2061"/>
                    <a:pt x="0" y="2316"/>
                  </a:cubicBezTo>
                  <a:cubicBezTo>
                    <a:pt x="0" y="2572"/>
                    <a:pt x="208" y="2780"/>
                    <a:pt x="464" y="2780"/>
                  </a:cubicBezTo>
                  <a:lnTo>
                    <a:pt x="4168" y="2780"/>
                  </a:lnTo>
                  <a:cubicBezTo>
                    <a:pt x="4424" y="2780"/>
                    <a:pt x="4632" y="2572"/>
                    <a:pt x="4632" y="2316"/>
                  </a:cubicBezTo>
                  <a:cubicBezTo>
                    <a:pt x="4632" y="2061"/>
                    <a:pt x="4424" y="1853"/>
                    <a:pt x="4168" y="1853"/>
                  </a:cubicBezTo>
                  <a:cubicBezTo>
                    <a:pt x="3983" y="1853"/>
                    <a:pt x="3815" y="1964"/>
                    <a:pt x="3742" y="2135"/>
                  </a:cubicBezTo>
                  <a:lnTo>
                    <a:pt x="2888" y="1775"/>
                  </a:lnTo>
                  <a:cubicBezTo>
                    <a:pt x="3036" y="1427"/>
                    <a:pt x="3319" y="1173"/>
                    <a:pt x="3655" y="1038"/>
                  </a:cubicBezTo>
                  <a:cubicBezTo>
                    <a:pt x="3497" y="443"/>
                    <a:pt x="2960" y="1"/>
                    <a:pt x="23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0"/>
            <p:cNvSpPr/>
            <p:nvPr/>
          </p:nvSpPr>
          <p:spPr>
            <a:xfrm>
              <a:off x="6371225" y="1739275"/>
              <a:ext cx="92625" cy="103600"/>
            </a:xfrm>
            <a:custGeom>
              <a:avLst/>
              <a:gdLst/>
              <a:ahLst/>
              <a:cxnLst/>
              <a:rect l="l" t="t" r="r" b="b"/>
              <a:pathLst>
                <a:path w="3705" h="4144" extrusionOk="0">
                  <a:moveTo>
                    <a:pt x="0" y="0"/>
                  </a:moveTo>
                  <a:lnTo>
                    <a:pt x="0" y="947"/>
                  </a:lnTo>
                  <a:cubicBezTo>
                    <a:pt x="1428" y="1155"/>
                    <a:pt x="2548" y="2287"/>
                    <a:pt x="2736" y="3720"/>
                  </a:cubicBezTo>
                  <a:cubicBezTo>
                    <a:pt x="3095" y="3787"/>
                    <a:pt x="3425" y="3933"/>
                    <a:pt x="3705" y="4143"/>
                  </a:cubicBezTo>
                  <a:lnTo>
                    <a:pt x="3705" y="4142"/>
                  </a:lnTo>
                  <a:cubicBezTo>
                    <a:pt x="3705" y="2000"/>
                    <a:pt x="2081" y="231"/>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0"/>
            <p:cNvSpPr/>
            <p:nvPr/>
          </p:nvSpPr>
          <p:spPr>
            <a:xfrm>
              <a:off x="6255450" y="1669150"/>
              <a:ext cx="353450" cy="395225"/>
            </a:xfrm>
            <a:custGeom>
              <a:avLst/>
              <a:gdLst/>
              <a:ahLst/>
              <a:cxnLst/>
              <a:rect l="l" t="t" r="r" b="b"/>
              <a:pathLst>
                <a:path w="14138" h="15809" extrusionOk="0">
                  <a:moveTo>
                    <a:pt x="4168" y="1853"/>
                  </a:moveTo>
                  <a:cubicBezTo>
                    <a:pt x="6977" y="1853"/>
                    <a:pt x="9263" y="4138"/>
                    <a:pt x="9263" y="6947"/>
                  </a:cubicBezTo>
                  <a:lnTo>
                    <a:pt x="9263" y="8422"/>
                  </a:lnTo>
                  <a:cubicBezTo>
                    <a:pt x="9801" y="8614"/>
                    <a:pt x="10189" y="9123"/>
                    <a:pt x="10189" y="9726"/>
                  </a:cubicBezTo>
                  <a:cubicBezTo>
                    <a:pt x="10189" y="10492"/>
                    <a:pt x="9566" y="11115"/>
                    <a:pt x="8799" y="11115"/>
                  </a:cubicBezTo>
                  <a:lnTo>
                    <a:pt x="5095" y="11115"/>
                  </a:lnTo>
                  <a:cubicBezTo>
                    <a:pt x="4329" y="11115"/>
                    <a:pt x="3706" y="10492"/>
                    <a:pt x="3706" y="9726"/>
                  </a:cubicBezTo>
                  <a:cubicBezTo>
                    <a:pt x="3706" y="9123"/>
                    <a:pt x="4093" y="8614"/>
                    <a:pt x="4631" y="8422"/>
                  </a:cubicBezTo>
                  <a:lnTo>
                    <a:pt x="4631" y="6947"/>
                  </a:lnTo>
                  <a:cubicBezTo>
                    <a:pt x="4631" y="6692"/>
                    <a:pt x="4424" y="6484"/>
                    <a:pt x="4168" y="6484"/>
                  </a:cubicBezTo>
                  <a:lnTo>
                    <a:pt x="3706" y="6484"/>
                  </a:lnTo>
                  <a:lnTo>
                    <a:pt x="3706" y="1853"/>
                  </a:lnTo>
                  <a:close/>
                  <a:moveTo>
                    <a:pt x="6020" y="0"/>
                  </a:moveTo>
                  <a:cubicBezTo>
                    <a:pt x="2701" y="0"/>
                    <a:pt x="0" y="2701"/>
                    <a:pt x="0" y="6021"/>
                  </a:cubicBezTo>
                  <a:cubicBezTo>
                    <a:pt x="0" y="7661"/>
                    <a:pt x="673" y="9233"/>
                    <a:pt x="1852" y="10365"/>
                  </a:cubicBezTo>
                  <a:lnTo>
                    <a:pt x="1852" y="15808"/>
                  </a:lnTo>
                  <a:lnTo>
                    <a:pt x="8336" y="15808"/>
                  </a:lnTo>
                  <a:lnTo>
                    <a:pt x="8336" y="12967"/>
                  </a:lnTo>
                  <a:lnTo>
                    <a:pt x="10652" y="12967"/>
                  </a:lnTo>
                  <a:cubicBezTo>
                    <a:pt x="11418" y="12967"/>
                    <a:pt x="12042" y="12344"/>
                    <a:pt x="12042" y="11579"/>
                  </a:cubicBezTo>
                  <a:lnTo>
                    <a:pt x="12042" y="10012"/>
                  </a:lnTo>
                  <a:lnTo>
                    <a:pt x="14138" y="8979"/>
                  </a:lnTo>
                  <a:lnTo>
                    <a:pt x="12040" y="5878"/>
                  </a:lnTo>
                  <a:cubicBezTo>
                    <a:pt x="11964" y="2624"/>
                    <a:pt x="9293" y="0"/>
                    <a:pt x="60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9" name="Google Shape;459;p20"/>
          <p:cNvGrpSpPr/>
          <p:nvPr/>
        </p:nvGrpSpPr>
        <p:grpSpPr>
          <a:xfrm>
            <a:off x="1285718" y="753907"/>
            <a:ext cx="353475" cy="395225"/>
            <a:chOff x="5727475" y="1669150"/>
            <a:chExt cx="353475" cy="395225"/>
          </a:xfrm>
        </p:grpSpPr>
        <p:sp>
          <p:nvSpPr>
            <p:cNvPr id="460" name="Google Shape;460;p20"/>
            <p:cNvSpPr/>
            <p:nvPr/>
          </p:nvSpPr>
          <p:spPr>
            <a:xfrm>
              <a:off x="5850200" y="1761775"/>
              <a:ext cx="55625" cy="37075"/>
            </a:xfrm>
            <a:custGeom>
              <a:avLst/>
              <a:gdLst/>
              <a:ahLst/>
              <a:cxnLst/>
              <a:rect l="l" t="t" r="r" b="b"/>
              <a:pathLst>
                <a:path w="2225" h="1483" extrusionOk="0">
                  <a:moveTo>
                    <a:pt x="1" y="0"/>
                  </a:moveTo>
                  <a:lnTo>
                    <a:pt x="1112" y="1483"/>
                  </a:lnTo>
                  <a:lnTo>
                    <a:pt x="222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0"/>
            <p:cNvSpPr/>
            <p:nvPr/>
          </p:nvSpPr>
          <p:spPr>
            <a:xfrm>
              <a:off x="5843275" y="1831225"/>
              <a:ext cx="69500" cy="69500"/>
            </a:xfrm>
            <a:custGeom>
              <a:avLst/>
              <a:gdLst/>
              <a:ahLst/>
              <a:cxnLst/>
              <a:rect l="l" t="t" r="r" b="b"/>
              <a:pathLst>
                <a:path w="2780" h="2780" extrusionOk="0">
                  <a:moveTo>
                    <a:pt x="1389" y="736"/>
                  </a:moveTo>
                  <a:lnTo>
                    <a:pt x="2044" y="1391"/>
                  </a:lnTo>
                  <a:lnTo>
                    <a:pt x="1389" y="2045"/>
                  </a:lnTo>
                  <a:lnTo>
                    <a:pt x="735" y="1391"/>
                  </a:lnTo>
                  <a:lnTo>
                    <a:pt x="1389" y="736"/>
                  </a:lnTo>
                  <a:close/>
                  <a:moveTo>
                    <a:pt x="1389" y="1"/>
                  </a:moveTo>
                  <a:cubicBezTo>
                    <a:pt x="623" y="1"/>
                    <a:pt x="0" y="624"/>
                    <a:pt x="0" y="1391"/>
                  </a:cubicBezTo>
                  <a:cubicBezTo>
                    <a:pt x="0" y="2157"/>
                    <a:pt x="623" y="2780"/>
                    <a:pt x="1389" y="2780"/>
                  </a:cubicBezTo>
                  <a:cubicBezTo>
                    <a:pt x="2156" y="2780"/>
                    <a:pt x="2779" y="2157"/>
                    <a:pt x="2779" y="1391"/>
                  </a:cubicBezTo>
                  <a:cubicBezTo>
                    <a:pt x="2779" y="624"/>
                    <a:pt x="2156" y="1"/>
                    <a:pt x="138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0"/>
            <p:cNvSpPr/>
            <p:nvPr/>
          </p:nvSpPr>
          <p:spPr>
            <a:xfrm>
              <a:off x="5806225" y="1766400"/>
              <a:ext cx="52475" cy="57325"/>
            </a:xfrm>
            <a:custGeom>
              <a:avLst/>
              <a:gdLst/>
              <a:ahLst/>
              <a:cxnLst/>
              <a:rect l="l" t="t" r="r" b="b"/>
              <a:pathLst>
                <a:path w="2099" h="2293" extrusionOk="0">
                  <a:moveTo>
                    <a:pt x="741" y="1"/>
                  </a:moveTo>
                  <a:lnTo>
                    <a:pt x="0" y="557"/>
                  </a:lnTo>
                  <a:lnTo>
                    <a:pt x="1301" y="2292"/>
                  </a:lnTo>
                  <a:cubicBezTo>
                    <a:pt x="1530" y="2080"/>
                    <a:pt x="1800" y="1917"/>
                    <a:pt x="2098" y="1810"/>
                  </a:cubicBezTo>
                  <a:lnTo>
                    <a:pt x="74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0"/>
            <p:cNvSpPr/>
            <p:nvPr/>
          </p:nvSpPr>
          <p:spPr>
            <a:xfrm>
              <a:off x="5727475" y="1669150"/>
              <a:ext cx="353475" cy="395225"/>
            </a:xfrm>
            <a:custGeom>
              <a:avLst/>
              <a:gdLst/>
              <a:ahLst/>
              <a:cxnLst/>
              <a:rect l="l" t="t" r="r" b="b"/>
              <a:pathLst>
                <a:path w="14139" h="15809" extrusionOk="0">
                  <a:moveTo>
                    <a:pt x="8214" y="2779"/>
                  </a:moveTo>
                  <a:lnTo>
                    <a:pt x="10189" y="4261"/>
                  </a:lnTo>
                  <a:lnTo>
                    <a:pt x="8155" y="6973"/>
                  </a:lnTo>
                  <a:cubicBezTo>
                    <a:pt x="8272" y="7251"/>
                    <a:pt x="8337" y="7554"/>
                    <a:pt x="8337" y="7874"/>
                  </a:cubicBezTo>
                  <a:cubicBezTo>
                    <a:pt x="8337" y="9150"/>
                    <a:pt x="7298" y="10190"/>
                    <a:pt x="6021" y="10190"/>
                  </a:cubicBezTo>
                  <a:cubicBezTo>
                    <a:pt x="4745" y="10190"/>
                    <a:pt x="3706" y="9150"/>
                    <a:pt x="3706" y="7874"/>
                  </a:cubicBezTo>
                  <a:cubicBezTo>
                    <a:pt x="3706" y="7554"/>
                    <a:pt x="3770" y="7251"/>
                    <a:pt x="3888" y="6973"/>
                  </a:cubicBezTo>
                  <a:lnTo>
                    <a:pt x="1854" y="4261"/>
                  </a:lnTo>
                  <a:lnTo>
                    <a:pt x="3829" y="2779"/>
                  </a:lnTo>
                  <a:close/>
                  <a:moveTo>
                    <a:pt x="6021" y="0"/>
                  </a:moveTo>
                  <a:cubicBezTo>
                    <a:pt x="2702" y="0"/>
                    <a:pt x="1" y="2701"/>
                    <a:pt x="1" y="6021"/>
                  </a:cubicBezTo>
                  <a:cubicBezTo>
                    <a:pt x="1" y="7661"/>
                    <a:pt x="673" y="9233"/>
                    <a:pt x="1853" y="10365"/>
                  </a:cubicBezTo>
                  <a:lnTo>
                    <a:pt x="1853" y="15808"/>
                  </a:lnTo>
                  <a:lnTo>
                    <a:pt x="8337" y="15808"/>
                  </a:lnTo>
                  <a:lnTo>
                    <a:pt x="8337" y="12967"/>
                  </a:lnTo>
                  <a:lnTo>
                    <a:pt x="10652" y="12967"/>
                  </a:lnTo>
                  <a:cubicBezTo>
                    <a:pt x="11419" y="12967"/>
                    <a:pt x="12042" y="12344"/>
                    <a:pt x="12042" y="11579"/>
                  </a:cubicBezTo>
                  <a:lnTo>
                    <a:pt x="12042" y="10012"/>
                  </a:lnTo>
                  <a:lnTo>
                    <a:pt x="14138" y="8979"/>
                  </a:lnTo>
                  <a:lnTo>
                    <a:pt x="12040" y="5878"/>
                  </a:lnTo>
                  <a:cubicBezTo>
                    <a:pt x="11965" y="2624"/>
                    <a:pt x="9293" y="0"/>
                    <a:pt x="60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0"/>
            <p:cNvSpPr/>
            <p:nvPr/>
          </p:nvSpPr>
          <p:spPr>
            <a:xfrm>
              <a:off x="5897325" y="1766400"/>
              <a:ext cx="52475" cy="57325"/>
            </a:xfrm>
            <a:custGeom>
              <a:avLst/>
              <a:gdLst/>
              <a:ahLst/>
              <a:cxnLst/>
              <a:rect l="l" t="t" r="r" b="b"/>
              <a:pathLst>
                <a:path w="2099" h="2293" extrusionOk="0">
                  <a:moveTo>
                    <a:pt x="1358" y="1"/>
                  </a:moveTo>
                  <a:lnTo>
                    <a:pt x="0" y="1810"/>
                  </a:lnTo>
                  <a:cubicBezTo>
                    <a:pt x="300" y="1917"/>
                    <a:pt x="569" y="2080"/>
                    <a:pt x="798" y="2292"/>
                  </a:cubicBezTo>
                  <a:lnTo>
                    <a:pt x="2099" y="557"/>
                  </a:lnTo>
                  <a:lnTo>
                    <a:pt x="135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5" name="Google Shape;465;p20"/>
          <p:cNvGrpSpPr/>
          <p:nvPr/>
        </p:nvGrpSpPr>
        <p:grpSpPr>
          <a:xfrm>
            <a:off x="5138484" y="718369"/>
            <a:ext cx="395225" cy="395225"/>
            <a:chOff x="5210300" y="1673025"/>
            <a:chExt cx="395225" cy="395225"/>
          </a:xfrm>
        </p:grpSpPr>
        <p:sp>
          <p:nvSpPr>
            <p:cNvPr id="466" name="Google Shape;466;p20"/>
            <p:cNvSpPr/>
            <p:nvPr/>
          </p:nvSpPr>
          <p:spPr>
            <a:xfrm>
              <a:off x="5210300" y="1974800"/>
              <a:ext cx="116575" cy="93450"/>
            </a:xfrm>
            <a:custGeom>
              <a:avLst/>
              <a:gdLst/>
              <a:ahLst/>
              <a:cxnLst/>
              <a:rect l="l" t="t" r="r" b="b"/>
              <a:pathLst>
                <a:path w="4663" h="3738" extrusionOk="0">
                  <a:moveTo>
                    <a:pt x="0" y="1"/>
                  </a:moveTo>
                  <a:lnTo>
                    <a:pt x="0" y="3737"/>
                  </a:lnTo>
                  <a:lnTo>
                    <a:pt x="4662" y="3737"/>
                  </a:lnTo>
                  <a:lnTo>
                    <a:pt x="46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0"/>
            <p:cNvSpPr/>
            <p:nvPr/>
          </p:nvSpPr>
          <p:spPr>
            <a:xfrm>
              <a:off x="5350025" y="1974800"/>
              <a:ext cx="115800" cy="93450"/>
            </a:xfrm>
            <a:custGeom>
              <a:avLst/>
              <a:gdLst/>
              <a:ahLst/>
              <a:cxnLst/>
              <a:rect l="l" t="t" r="r" b="b"/>
              <a:pathLst>
                <a:path w="4632" h="3738" extrusionOk="0">
                  <a:moveTo>
                    <a:pt x="0" y="1"/>
                  </a:moveTo>
                  <a:lnTo>
                    <a:pt x="0" y="3737"/>
                  </a:lnTo>
                  <a:lnTo>
                    <a:pt x="4631" y="3737"/>
                  </a:lnTo>
                  <a:lnTo>
                    <a:pt x="463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0"/>
            <p:cNvSpPr/>
            <p:nvPr/>
          </p:nvSpPr>
          <p:spPr>
            <a:xfrm>
              <a:off x="5488925" y="1974800"/>
              <a:ext cx="116600" cy="93450"/>
            </a:xfrm>
            <a:custGeom>
              <a:avLst/>
              <a:gdLst/>
              <a:ahLst/>
              <a:cxnLst/>
              <a:rect l="l" t="t" r="r" b="b"/>
              <a:pathLst>
                <a:path w="4664" h="3738" extrusionOk="0">
                  <a:moveTo>
                    <a:pt x="1" y="1"/>
                  </a:moveTo>
                  <a:lnTo>
                    <a:pt x="1" y="3737"/>
                  </a:lnTo>
                  <a:lnTo>
                    <a:pt x="4663" y="3737"/>
                  </a:lnTo>
                  <a:lnTo>
                    <a:pt x="46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0"/>
            <p:cNvSpPr/>
            <p:nvPr/>
          </p:nvSpPr>
          <p:spPr>
            <a:xfrm>
              <a:off x="5280550" y="1882175"/>
              <a:ext cx="69500" cy="69500"/>
            </a:xfrm>
            <a:custGeom>
              <a:avLst/>
              <a:gdLst/>
              <a:ahLst/>
              <a:cxnLst/>
              <a:rect l="l" t="t" r="r" b="b"/>
              <a:pathLst>
                <a:path w="2780" h="2780" extrusionOk="0">
                  <a:moveTo>
                    <a:pt x="0" y="1"/>
                  </a:moveTo>
                  <a:lnTo>
                    <a:pt x="0" y="2780"/>
                  </a:lnTo>
                  <a:lnTo>
                    <a:pt x="2779" y="2780"/>
                  </a:lnTo>
                  <a:lnTo>
                    <a:pt x="277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0"/>
            <p:cNvSpPr/>
            <p:nvPr/>
          </p:nvSpPr>
          <p:spPr>
            <a:xfrm>
              <a:off x="5465800" y="1882175"/>
              <a:ext cx="69475" cy="69500"/>
            </a:xfrm>
            <a:custGeom>
              <a:avLst/>
              <a:gdLst/>
              <a:ahLst/>
              <a:cxnLst/>
              <a:rect l="l" t="t" r="r" b="b"/>
              <a:pathLst>
                <a:path w="2779" h="2780" extrusionOk="0">
                  <a:moveTo>
                    <a:pt x="0" y="1"/>
                  </a:moveTo>
                  <a:lnTo>
                    <a:pt x="0" y="2780"/>
                  </a:lnTo>
                  <a:lnTo>
                    <a:pt x="2778" y="2780"/>
                  </a:lnTo>
                  <a:lnTo>
                    <a:pt x="277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0"/>
            <p:cNvSpPr/>
            <p:nvPr/>
          </p:nvSpPr>
          <p:spPr>
            <a:xfrm>
              <a:off x="5373150" y="1882175"/>
              <a:ext cx="69500" cy="69500"/>
            </a:xfrm>
            <a:custGeom>
              <a:avLst/>
              <a:gdLst/>
              <a:ahLst/>
              <a:cxnLst/>
              <a:rect l="l" t="t" r="r" b="b"/>
              <a:pathLst>
                <a:path w="2780" h="2780" extrusionOk="0">
                  <a:moveTo>
                    <a:pt x="1" y="1"/>
                  </a:moveTo>
                  <a:lnTo>
                    <a:pt x="1" y="2780"/>
                  </a:lnTo>
                  <a:lnTo>
                    <a:pt x="2780" y="2780"/>
                  </a:lnTo>
                  <a:lnTo>
                    <a:pt x="278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0"/>
            <p:cNvSpPr/>
            <p:nvPr/>
          </p:nvSpPr>
          <p:spPr>
            <a:xfrm>
              <a:off x="5315275" y="1812725"/>
              <a:ext cx="46350" cy="46325"/>
            </a:xfrm>
            <a:custGeom>
              <a:avLst/>
              <a:gdLst/>
              <a:ahLst/>
              <a:cxnLst/>
              <a:rect l="l" t="t" r="r" b="b"/>
              <a:pathLst>
                <a:path w="1854" h="1853" extrusionOk="0">
                  <a:moveTo>
                    <a:pt x="0" y="0"/>
                  </a:moveTo>
                  <a:lnTo>
                    <a:pt x="0" y="1852"/>
                  </a:lnTo>
                  <a:lnTo>
                    <a:pt x="1853" y="1852"/>
                  </a:lnTo>
                  <a:lnTo>
                    <a:pt x="185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0"/>
            <p:cNvSpPr/>
            <p:nvPr/>
          </p:nvSpPr>
          <p:spPr>
            <a:xfrm>
              <a:off x="5454200" y="1812725"/>
              <a:ext cx="46350" cy="46325"/>
            </a:xfrm>
            <a:custGeom>
              <a:avLst/>
              <a:gdLst/>
              <a:ahLst/>
              <a:cxnLst/>
              <a:rect l="l" t="t" r="r" b="b"/>
              <a:pathLst>
                <a:path w="1854" h="1853" extrusionOk="0">
                  <a:moveTo>
                    <a:pt x="1" y="0"/>
                  </a:moveTo>
                  <a:lnTo>
                    <a:pt x="1" y="1852"/>
                  </a:lnTo>
                  <a:lnTo>
                    <a:pt x="1853" y="1852"/>
                  </a:lnTo>
                  <a:lnTo>
                    <a:pt x="185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0"/>
            <p:cNvSpPr/>
            <p:nvPr/>
          </p:nvSpPr>
          <p:spPr>
            <a:xfrm>
              <a:off x="5361575" y="1673025"/>
              <a:ext cx="92650" cy="116575"/>
            </a:xfrm>
            <a:custGeom>
              <a:avLst/>
              <a:gdLst/>
              <a:ahLst/>
              <a:cxnLst/>
              <a:rect l="l" t="t" r="r" b="b"/>
              <a:pathLst>
                <a:path w="3706" h="4663" extrusionOk="0">
                  <a:moveTo>
                    <a:pt x="1854" y="0"/>
                  </a:moveTo>
                  <a:lnTo>
                    <a:pt x="0" y="3272"/>
                  </a:lnTo>
                  <a:lnTo>
                    <a:pt x="927" y="3272"/>
                  </a:lnTo>
                  <a:lnTo>
                    <a:pt x="927" y="4662"/>
                  </a:lnTo>
                  <a:lnTo>
                    <a:pt x="2779" y="4662"/>
                  </a:lnTo>
                  <a:lnTo>
                    <a:pt x="2779" y="3272"/>
                  </a:lnTo>
                  <a:lnTo>
                    <a:pt x="3706" y="3272"/>
                  </a:lnTo>
                  <a:lnTo>
                    <a:pt x="18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0"/>
            <p:cNvSpPr/>
            <p:nvPr/>
          </p:nvSpPr>
          <p:spPr>
            <a:xfrm>
              <a:off x="5384750" y="1812725"/>
              <a:ext cx="46325" cy="46325"/>
            </a:xfrm>
            <a:custGeom>
              <a:avLst/>
              <a:gdLst/>
              <a:ahLst/>
              <a:cxnLst/>
              <a:rect l="l" t="t" r="r" b="b"/>
              <a:pathLst>
                <a:path w="1853" h="1853" extrusionOk="0">
                  <a:moveTo>
                    <a:pt x="0" y="0"/>
                  </a:moveTo>
                  <a:lnTo>
                    <a:pt x="0" y="1852"/>
                  </a:lnTo>
                  <a:lnTo>
                    <a:pt x="1852" y="1852"/>
                  </a:lnTo>
                  <a:lnTo>
                    <a:pt x="18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6" name="Google Shape;476;p20"/>
          <p:cNvGrpSpPr/>
          <p:nvPr/>
        </p:nvGrpSpPr>
        <p:grpSpPr>
          <a:xfrm>
            <a:off x="6381175" y="760592"/>
            <a:ext cx="347375" cy="395200"/>
            <a:chOff x="6572350" y="1161850"/>
            <a:chExt cx="347375" cy="395200"/>
          </a:xfrm>
        </p:grpSpPr>
        <p:sp>
          <p:nvSpPr>
            <p:cNvPr id="477" name="Google Shape;477;p20"/>
            <p:cNvSpPr/>
            <p:nvPr/>
          </p:nvSpPr>
          <p:spPr>
            <a:xfrm>
              <a:off x="6873400" y="1394950"/>
              <a:ext cx="23150" cy="23175"/>
            </a:xfrm>
            <a:custGeom>
              <a:avLst/>
              <a:gdLst/>
              <a:ahLst/>
              <a:cxnLst/>
              <a:rect l="l" t="t" r="r" b="b"/>
              <a:pathLst>
                <a:path w="926" h="927" extrusionOk="0">
                  <a:moveTo>
                    <a:pt x="0" y="0"/>
                  </a:moveTo>
                  <a:lnTo>
                    <a:pt x="0" y="926"/>
                  </a:lnTo>
                  <a:lnTo>
                    <a:pt x="926" y="926"/>
                  </a:lnTo>
                  <a:lnTo>
                    <a:pt x="92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0"/>
            <p:cNvSpPr/>
            <p:nvPr/>
          </p:nvSpPr>
          <p:spPr>
            <a:xfrm>
              <a:off x="6873400" y="1441250"/>
              <a:ext cx="23150" cy="23200"/>
            </a:xfrm>
            <a:custGeom>
              <a:avLst/>
              <a:gdLst/>
              <a:ahLst/>
              <a:cxnLst/>
              <a:rect l="l" t="t" r="r" b="b"/>
              <a:pathLst>
                <a:path w="926" h="928" extrusionOk="0">
                  <a:moveTo>
                    <a:pt x="0" y="1"/>
                  </a:moveTo>
                  <a:lnTo>
                    <a:pt x="0" y="927"/>
                  </a:lnTo>
                  <a:lnTo>
                    <a:pt x="926" y="927"/>
                  </a:lnTo>
                  <a:lnTo>
                    <a:pt x="92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0"/>
            <p:cNvSpPr/>
            <p:nvPr/>
          </p:nvSpPr>
          <p:spPr>
            <a:xfrm>
              <a:off x="6896525" y="1418100"/>
              <a:ext cx="23200" cy="23175"/>
            </a:xfrm>
            <a:custGeom>
              <a:avLst/>
              <a:gdLst/>
              <a:ahLst/>
              <a:cxnLst/>
              <a:rect l="l" t="t" r="r" b="b"/>
              <a:pathLst>
                <a:path w="928" h="927" extrusionOk="0">
                  <a:moveTo>
                    <a:pt x="1" y="0"/>
                  </a:moveTo>
                  <a:lnTo>
                    <a:pt x="1" y="927"/>
                  </a:lnTo>
                  <a:lnTo>
                    <a:pt x="927" y="927"/>
                  </a:lnTo>
                  <a:lnTo>
                    <a:pt x="9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0"/>
            <p:cNvSpPr/>
            <p:nvPr/>
          </p:nvSpPr>
          <p:spPr>
            <a:xfrm>
              <a:off x="6850225" y="1418100"/>
              <a:ext cx="23200" cy="23175"/>
            </a:xfrm>
            <a:custGeom>
              <a:avLst/>
              <a:gdLst/>
              <a:ahLst/>
              <a:cxnLst/>
              <a:rect l="l" t="t" r="r" b="b"/>
              <a:pathLst>
                <a:path w="928" h="927" extrusionOk="0">
                  <a:moveTo>
                    <a:pt x="0" y="0"/>
                  </a:moveTo>
                  <a:lnTo>
                    <a:pt x="0" y="927"/>
                  </a:lnTo>
                  <a:lnTo>
                    <a:pt x="927" y="927"/>
                  </a:lnTo>
                  <a:lnTo>
                    <a:pt x="9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20"/>
            <p:cNvSpPr/>
            <p:nvPr/>
          </p:nvSpPr>
          <p:spPr>
            <a:xfrm>
              <a:off x="6618650" y="1464425"/>
              <a:ext cx="23200" cy="23175"/>
            </a:xfrm>
            <a:custGeom>
              <a:avLst/>
              <a:gdLst/>
              <a:ahLst/>
              <a:cxnLst/>
              <a:rect l="l" t="t" r="r" b="b"/>
              <a:pathLst>
                <a:path w="928" h="927" extrusionOk="0">
                  <a:moveTo>
                    <a:pt x="1" y="0"/>
                  </a:moveTo>
                  <a:lnTo>
                    <a:pt x="1" y="926"/>
                  </a:lnTo>
                  <a:lnTo>
                    <a:pt x="928" y="926"/>
                  </a:lnTo>
                  <a:lnTo>
                    <a:pt x="92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0"/>
            <p:cNvSpPr/>
            <p:nvPr/>
          </p:nvSpPr>
          <p:spPr>
            <a:xfrm>
              <a:off x="6618650" y="1510725"/>
              <a:ext cx="23200" cy="23175"/>
            </a:xfrm>
            <a:custGeom>
              <a:avLst/>
              <a:gdLst/>
              <a:ahLst/>
              <a:cxnLst/>
              <a:rect l="l" t="t" r="r" b="b"/>
              <a:pathLst>
                <a:path w="928" h="927" extrusionOk="0">
                  <a:moveTo>
                    <a:pt x="1" y="1"/>
                  </a:moveTo>
                  <a:lnTo>
                    <a:pt x="1" y="926"/>
                  </a:lnTo>
                  <a:lnTo>
                    <a:pt x="928" y="926"/>
                  </a:lnTo>
                  <a:lnTo>
                    <a:pt x="9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0"/>
            <p:cNvSpPr/>
            <p:nvPr/>
          </p:nvSpPr>
          <p:spPr>
            <a:xfrm>
              <a:off x="6641825" y="1487575"/>
              <a:ext cx="23175" cy="23175"/>
            </a:xfrm>
            <a:custGeom>
              <a:avLst/>
              <a:gdLst/>
              <a:ahLst/>
              <a:cxnLst/>
              <a:rect l="l" t="t" r="r" b="b"/>
              <a:pathLst>
                <a:path w="927" h="927" extrusionOk="0">
                  <a:moveTo>
                    <a:pt x="1" y="0"/>
                  </a:moveTo>
                  <a:lnTo>
                    <a:pt x="1" y="927"/>
                  </a:lnTo>
                  <a:lnTo>
                    <a:pt x="926" y="927"/>
                  </a:lnTo>
                  <a:lnTo>
                    <a:pt x="92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0"/>
            <p:cNvSpPr/>
            <p:nvPr/>
          </p:nvSpPr>
          <p:spPr>
            <a:xfrm>
              <a:off x="6595525" y="1487575"/>
              <a:ext cx="23150" cy="23175"/>
            </a:xfrm>
            <a:custGeom>
              <a:avLst/>
              <a:gdLst/>
              <a:ahLst/>
              <a:cxnLst/>
              <a:rect l="l" t="t" r="r" b="b"/>
              <a:pathLst>
                <a:path w="926" h="927" extrusionOk="0">
                  <a:moveTo>
                    <a:pt x="0" y="0"/>
                  </a:moveTo>
                  <a:lnTo>
                    <a:pt x="0" y="927"/>
                  </a:lnTo>
                  <a:lnTo>
                    <a:pt x="926" y="927"/>
                  </a:lnTo>
                  <a:lnTo>
                    <a:pt x="92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0"/>
            <p:cNvSpPr/>
            <p:nvPr/>
          </p:nvSpPr>
          <p:spPr>
            <a:xfrm>
              <a:off x="6595525" y="1325475"/>
              <a:ext cx="23150" cy="23200"/>
            </a:xfrm>
            <a:custGeom>
              <a:avLst/>
              <a:gdLst/>
              <a:ahLst/>
              <a:cxnLst/>
              <a:rect l="l" t="t" r="r" b="b"/>
              <a:pathLst>
                <a:path w="926" h="928" extrusionOk="0">
                  <a:moveTo>
                    <a:pt x="0" y="0"/>
                  </a:moveTo>
                  <a:lnTo>
                    <a:pt x="0" y="927"/>
                  </a:lnTo>
                  <a:lnTo>
                    <a:pt x="926" y="927"/>
                  </a:lnTo>
                  <a:lnTo>
                    <a:pt x="92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0"/>
            <p:cNvSpPr/>
            <p:nvPr/>
          </p:nvSpPr>
          <p:spPr>
            <a:xfrm>
              <a:off x="6595525" y="1371775"/>
              <a:ext cx="23150" cy="23200"/>
            </a:xfrm>
            <a:custGeom>
              <a:avLst/>
              <a:gdLst/>
              <a:ahLst/>
              <a:cxnLst/>
              <a:rect l="l" t="t" r="r" b="b"/>
              <a:pathLst>
                <a:path w="926" h="928" extrusionOk="0">
                  <a:moveTo>
                    <a:pt x="0" y="1"/>
                  </a:moveTo>
                  <a:lnTo>
                    <a:pt x="0" y="927"/>
                  </a:lnTo>
                  <a:lnTo>
                    <a:pt x="926" y="927"/>
                  </a:lnTo>
                  <a:lnTo>
                    <a:pt x="92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0"/>
            <p:cNvSpPr/>
            <p:nvPr/>
          </p:nvSpPr>
          <p:spPr>
            <a:xfrm>
              <a:off x="6618650" y="1348650"/>
              <a:ext cx="23200" cy="23150"/>
            </a:xfrm>
            <a:custGeom>
              <a:avLst/>
              <a:gdLst/>
              <a:ahLst/>
              <a:cxnLst/>
              <a:rect l="l" t="t" r="r" b="b"/>
              <a:pathLst>
                <a:path w="928" h="926" extrusionOk="0">
                  <a:moveTo>
                    <a:pt x="1" y="0"/>
                  </a:moveTo>
                  <a:lnTo>
                    <a:pt x="1" y="926"/>
                  </a:lnTo>
                  <a:lnTo>
                    <a:pt x="928" y="926"/>
                  </a:lnTo>
                  <a:lnTo>
                    <a:pt x="92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0"/>
            <p:cNvSpPr/>
            <p:nvPr/>
          </p:nvSpPr>
          <p:spPr>
            <a:xfrm>
              <a:off x="6572350" y="1348650"/>
              <a:ext cx="23200" cy="23150"/>
            </a:xfrm>
            <a:custGeom>
              <a:avLst/>
              <a:gdLst/>
              <a:ahLst/>
              <a:cxnLst/>
              <a:rect l="l" t="t" r="r" b="b"/>
              <a:pathLst>
                <a:path w="928" h="926" extrusionOk="0">
                  <a:moveTo>
                    <a:pt x="1" y="0"/>
                  </a:moveTo>
                  <a:lnTo>
                    <a:pt x="1" y="926"/>
                  </a:lnTo>
                  <a:lnTo>
                    <a:pt x="927" y="926"/>
                  </a:lnTo>
                  <a:lnTo>
                    <a:pt x="9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0"/>
            <p:cNvSpPr/>
            <p:nvPr/>
          </p:nvSpPr>
          <p:spPr>
            <a:xfrm>
              <a:off x="6616775" y="1161850"/>
              <a:ext cx="258525" cy="395200"/>
            </a:xfrm>
            <a:custGeom>
              <a:avLst/>
              <a:gdLst/>
              <a:ahLst/>
              <a:cxnLst/>
              <a:rect l="l" t="t" r="r" b="b"/>
              <a:pathLst>
                <a:path w="10341" h="15808" extrusionOk="0">
                  <a:moveTo>
                    <a:pt x="8366" y="9847"/>
                  </a:moveTo>
                  <a:lnTo>
                    <a:pt x="8366" y="9847"/>
                  </a:lnTo>
                  <a:lnTo>
                    <a:pt x="8366" y="9847"/>
                  </a:lnTo>
                  <a:close/>
                  <a:moveTo>
                    <a:pt x="5171" y="8166"/>
                  </a:moveTo>
                  <a:lnTo>
                    <a:pt x="6559" y="8897"/>
                  </a:lnTo>
                  <a:lnTo>
                    <a:pt x="6559" y="10250"/>
                  </a:lnTo>
                  <a:lnTo>
                    <a:pt x="3782" y="10250"/>
                  </a:lnTo>
                  <a:lnTo>
                    <a:pt x="3782" y="8897"/>
                  </a:lnTo>
                  <a:lnTo>
                    <a:pt x="5171" y="8166"/>
                  </a:lnTo>
                  <a:close/>
                  <a:moveTo>
                    <a:pt x="6559" y="11177"/>
                  </a:moveTo>
                  <a:lnTo>
                    <a:pt x="6559" y="12103"/>
                  </a:lnTo>
                  <a:lnTo>
                    <a:pt x="3782" y="12103"/>
                  </a:lnTo>
                  <a:lnTo>
                    <a:pt x="3782" y="11177"/>
                  </a:lnTo>
                  <a:close/>
                  <a:moveTo>
                    <a:pt x="6559" y="13029"/>
                  </a:moveTo>
                  <a:lnTo>
                    <a:pt x="6559" y="13956"/>
                  </a:lnTo>
                  <a:lnTo>
                    <a:pt x="3782" y="13956"/>
                  </a:lnTo>
                  <a:lnTo>
                    <a:pt x="3782" y="13029"/>
                  </a:lnTo>
                  <a:close/>
                  <a:moveTo>
                    <a:pt x="5171" y="0"/>
                  </a:moveTo>
                  <a:lnTo>
                    <a:pt x="3574" y="3218"/>
                  </a:lnTo>
                  <a:lnTo>
                    <a:pt x="0" y="3738"/>
                  </a:lnTo>
                  <a:lnTo>
                    <a:pt x="2585" y="6289"/>
                  </a:lnTo>
                  <a:lnTo>
                    <a:pt x="1975" y="9847"/>
                  </a:lnTo>
                  <a:lnTo>
                    <a:pt x="2855" y="9384"/>
                  </a:lnTo>
                  <a:lnTo>
                    <a:pt x="2855" y="15808"/>
                  </a:lnTo>
                  <a:lnTo>
                    <a:pt x="3782" y="15808"/>
                  </a:lnTo>
                  <a:lnTo>
                    <a:pt x="3782" y="14881"/>
                  </a:lnTo>
                  <a:lnTo>
                    <a:pt x="6559" y="14881"/>
                  </a:lnTo>
                  <a:lnTo>
                    <a:pt x="6559" y="15808"/>
                  </a:lnTo>
                  <a:lnTo>
                    <a:pt x="7486" y="15808"/>
                  </a:lnTo>
                  <a:lnTo>
                    <a:pt x="7486" y="9384"/>
                  </a:lnTo>
                  <a:lnTo>
                    <a:pt x="8366" y="9847"/>
                  </a:lnTo>
                  <a:lnTo>
                    <a:pt x="7756" y="6289"/>
                  </a:lnTo>
                  <a:lnTo>
                    <a:pt x="10341" y="3738"/>
                  </a:lnTo>
                  <a:lnTo>
                    <a:pt x="6767" y="3218"/>
                  </a:lnTo>
                  <a:lnTo>
                    <a:pt x="517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0" name="Google Shape;490;p20"/>
          <p:cNvGrpSpPr/>
          <p:nvPr/>
        </p:nvGrpSpPr>
        <p:grpSpPr>
          <a:xfrm>
            <a:off x="8231396" y="752077"/>
            <a:ext cx="322650" cy="395225"/>
            <a:chOff x="5225450" y="1174975"/>
            <a:chExt cx="322650" cy="395225"/>
          </a:xfrm>
        </p:grpSpPr>
        <p:sp>
          <p:nvSpPr>
            <p:cNvPr id="491" name="Google Shape;491;p20"/>
            <p:cNvSpPr/>
            <p:nvPr/>
          </p:nvSpPr>
          <p:spPr>
            <a:xfrm>
              <a:off x="5318050" y="1290750"/>
              <a:ext cx="23200" cy="23175"/>
            </a:xfrm>
            <a:custGeom>
              <a:avLst/>
              <a:gdLst/>
              <a:ahLst/>
              <a:cxnLst/>
              <a:rect l="l" t="t" r="r" b="b"/>
              <a:pathLst>
                <a:path w="928" h="927" extrusionOk="0">
                  <a:moveTo>
                    <a:pt x="464" y="1"/>
                  </a:moveTo>
                  <a:cubicBezTo>
                    <a:pt x="209" y="1"/>
                    <a:pt x="1" y="207"/>
                    <a:pt x="1" y="463"/>
                  </a:cubicBezTo>
                  <a:cubicBezTo>
                    <a:pt x="1" y="718"/>
                    <a:pt x="209" y="926"/>
                    <a:pt x="464" y="926"/>
                  </a:cubicBezTo>
                  <a:cubicBezTo>
                    <a:pt x="720" y="926"/>
                    <a:pt x="928" y="718"/>
                    <a:pt x="928" y="463"/>
                  </a:cubicBezTo>
                  <a:cubicBezTo>
                    <a:pt x="928" y="207"/>
                    <a:pt x="720" y="1"/>
                    <a:pt x="4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0"/>
            <p:cNvSpPr/>
            <p:nvPr/>
          </p:nvSpPr>
          <p:spPr>
            <a:xfrm>
              <a:off x="5225450" y="1174975"/>
              <a:ext cx="185275" cy="395225"/>
            </a:xfrm>
            <a:custGeom>
              <a:avLst/>
              <a:gdLst/>
              <a:ahLst/>
              <a:cxnLst/>
              <a:rect l="l" t="t" r="r" b="b"/>
              <a:pathLst>
                <a:path w="7411" h="15809" extrusionOk="0">
                  <a:moveTo>
                    <a:pt x="4140" y="926"/>
                  </a:moveTo>
                  <a:cubicBezTo>
                    <a:pt x="4233" y="963"/>
                    <a:pt x="4456" y="1278"/>
                    <a:pt x="4567" y="1954"/>
                  </a:cubicBezTo>
                  <a:cubicBezTo>
                    <a:pt x="4317" y="1899"/>
                    <a:pt x="4057" y="1862"/>
                    <a:pt x="3789" y="1853"/>
                  </a:cubicBezTo>
                  <a:cubicBezTo>
                    <a:pt x="3900" y="1287"/>
                    <a:pt x="4085" y="963"/>
                    <a:pt x="4140" y="926"/>
                  </a:cubicBezTo>
                  <a:close/>
                  <a:moveTo>
                    <a:pt x="4168" y="0"/>
                  </a:moveTo>
                  <a:cubicBezTo>
                    <a:pt x="3409" y="0"/>
                    <a:pt x="2983" y="908"/>
                    <a:pt x="2834" y="1954"/>
                  </a:cubicBezTo>
                  <a:cubicBezTo>
                    <a:pt x="3350" y="1834"/>
                    <a:pt x="3696" y="1858"/>
                    <a:pt x="3789" y="1853"/>
                  </a:cubicBezTo>
                  <a:lnTo>
                    <a:pt x="3789" y="1853"/>
                  </a:lnTo>
                  <a:cubicBezTo>
                    <a:pt x="3742" y="2111"/>
                    <a:pt x="3705" y="2418"/>
                    <a:pt x="3705" y="2778"/>
                  </a:cubicBezTo>
                  <a:cubicBezTo>
                    <a:pt x="3705" y="3131"/>
                    <a:pt x="3742" y="3464"/>
                    <a:pt x="3807" y="3761"/>
                  </a:cubicBezTo>
                  <a:cubicBezTo>
                    <a:pt x="3919" y="3723"/>
                    <a:pt x="4048" y="3705"/>
                    <a:pt x="4168" y="3705"/>
                  </a:cubicBezTo>
                  <a:cubicBezTo>
                    <a:pt x="4937" y="3705"/>
                    <a:pt x="5558" y="4325"/>
                    <a:pt x="5558" y="5094"/>
                  </a:cubicBezTo>
                  <a:cubicBezTo>
                    <a:pt x="5558" y="5863"/>
                    <a:pt x="4937" y="6484"/>
                    <a:pt x="4168" y="6484"/>
                  </a:cubicBezTo>
                  <a:cubicBezTo>
                    <a:pt x="3399" y="6484"/>
                    <a:pt x="2779" y="5863"/>
                    <a:pt x="2779" y="5094"/>
                  </a:cubicBezTo>
                  <a:cubicBezTo>
                    <a:pt x="2779" y="4816"/>
                    <a:pt x="2853" y="4567"/>
                    <a:pt x="3001" y="4353"/>
                  </a:cubicBezTo>
                  <a:cubicBezTo>
                    <a:pt x="2853" y="3900"/>
                    <a:pt x="2779" y="3352"/>
                    <a:pt x="2779" y="2778"/>
                  </a:cubicBezTo>
                  <a:cubicBezTo>
                    <a:pt x="2779" y="2501"/>
                    <a:pt x="2797" y="2223"/>
                    <a:pt x="2834" y="1954"/>
                  </a:cubicBezTo>
                  <a:lnTo>
                    <a:pt x="2834" y="1954"/>
                  </a:lnTo>
                  <a:cubicBezTo>
                    <a:pt x="1205" y="2353"/>
                    <a:pt x="0" y="3816"/>
                    <a:pt x="0" y="5557"/>
                  </a:cubicBezTo>
                  <a:cubicBezTo>
                    <a:pt x="0" y="7795"/>
                    <a:pt x="1766" y="8688"/>
                    <a:pt x="1853" y="8780"/>
                  </a:cubicBezTo>
                  <a:lnTo>
                    <a:pt x="1853" y="13893"/>
                  </a:lnTo>
                  <a:lnTo>
                    <a:pt x="3705" y="15808"/>
                  </a:lnTo>
                  <a:lnTo>
                    <a:pt x="5558" y="13893"/>
                  </a:lnTo>
                  <a:lnTo>
                    <a:pt x="4632" y="12967"/>
                  </a:lnTo>
                  <a:lnTo>
                    <a:pt x="5558" y="12041"/>
                  </a:lnTo>
                  <a:lnTo>
                    <a:pt x="4632" y="11115"/>
                  </a:lnTo>
                  <a:lnTo>
                    <a:pt x="5558" y="10188"/>
                  </a:lnTo>
                  <a:lnTo>
                    <a:pt x="5558" y="8780"/>
                  </a:lnTo>
                  <a:cubicBezTo>
                    <a:pt x="5644" y="8688"/>
                    <a:pt x="7410" y="7796"/>
                    <a:pt x="7410" y="5557"/>
                  </a:cubicBezTo>
                  <a:cubicBezTo>
                    <a:pt x="7410" y="4177"/>
                    <a:pt x="6660" y="2973"/>
                    <a:pt x="5539" y="2343"/>
                  </a:cubicBezTo>
                  <a:cubicBezTo>
                    <a:pt x="5446" y="917"/>
                    <a:pt x="4909" y="0"/>
                    <a:pt x="41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0"/>
            <p:cNvSpPr/>
            <p:nvPr/>
          </p:nvSpPr>
          <p:spPr>
            <a:xfrm>
              <a:off x="5387250" y="1221625"/>
              <a:ext cx="160850" cy="255925"/>
            </a:xfrm>
            <a:custGeom>
              <a:avLst/>
              <a:gdLst/>
              <a:ahLst/>
              <a:cxnLst/>
              <a:rect l="l" t="t" r="r" b="b"/>
              <a:pathLst>
                <a:path w="6434" h="10237" extrusionOk="0">
                  <a:moveTo>
                    <a:pt x="1" y="1"/>
                  </a:moveTo>
                  <a:lnTo>
                    <a:pt x="1" y="1"/>
                  </a:lnTo>
                  <a:cubicBezTo>
                    <a:pt x="1125" y="846"/>
                    <a:pt x="1864" y="2179"/>
                    <a:pt x="1864" y="3691"/>
                  </a:cubicBezTo>
                  <a:cubicBezTo>
                    <a:pt x="1864" y="5150"/>
                    <a:pt x="1182" y="6511"/>
                    <a:pt x="26" y="7385"/>
                  </a:cubicBezTo>
                  <a:cubicBezTo>
                    <a:pt x="291" y="7373"/>
                    <a:pt x="555" y="7339"/>
                    <a:pt x="813" y="7271"/>
                  </a:cubicBezTo>
                  <a:lnTo>
                    <a:pt x="3783" y="10237"/>
                  </a:lnTo>
                  <a:lnTo>
                    <a:pt x="6433" y="10237"/>
                  </a:lnTo>
                  <a:lnTo>
                    <a:pt x="6433" y="7612"/>
                  </a:lnTo>
                  <a:lnTo>
                    <a:pt x="5106" y="7612"/>
                  </a:lnTo>
                  <a:lnTo>
                    <a:pt x="5106" y="6315"/>
                  </a:lnTo>
                  <a:lnTo>
                    <a:pt x="3778" y="6315"/>
                  </a:lnTo>
                  <a:lnTo>
                    <a:pt x="3778" y="5001"/>
                  </a:lnTo>
                  <a:lnTo>
                    <a:pt x="3433" y="4651"/>
                  </a:lnTo>
                  <a:cubicBezTo>
                    <a:pt x="3772" y="3376"/>
                    <a:pt x="3405" y="2004"/>
                    <a:pt x="2473" y="1071"/>
                  </a:cubicBezTo>
                  <a:cubicBezTo>
                    <a:pt x="1808" y="407"/>
                    <a:pt x="935" y="38"/>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4" name="Google Shape;494;p20"/>
          <p:cNvGrpSpPr/>
          <p:nvPr/>
        </p:nvGrpSpPr>
        <p:grpSpPr>
          <a:xfrm>
            <a:off x="476364" y="766308"/>
            <a:ext cx="395225" cy="370525"/>
            <a:chOff x="4667675" y="1685350"/>
            <a:chExt cx="395225" cy="370525"/>
          </a:xfrm>
        </p:grpSpPr>
        <p:sp>
          <p:nvSpPr>
            <p:cNvPr id="495" name="Google Shape;495;p20"/>
            <p:cNvSpPr/>
            <p:nvPr/>
          </p:nvSpPr>
          <p:spPr>
            <a:xfrm>
              <a:off x="4900000" y="1708525"/>
              <a:ext cx="162900" cy="162100"/>
            </a:xfrm>
            <a:custGeom>
              <a:avLst/>
              <a:gdLst/>
              <a:ahLst/>
              <a:cxnLst/>
              <a:rect l="l" t="t" r="r" b="b"/>
              <a:pathLst>
                <a:path w="6516" h="6484" extrusionOk="0">
                  <a:moveTo>
                    <a:pt x="0" y="0"/>
                  </a:moveTo>
                  <a:lnTo>
                    <a:pt x="0" y="6484"/>
                  </a:lnTo>
                  <a:lnTo>
                    <a:pt x="6516" y="6484"/>
                  </a:lnTo>
                  <a:lnTo>
                    <a:pt x="651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0"/>
            <p:cNvSpPr/>
            <p:nvPr/>
          </p:nvSpPr>
          <p:spPr>
            <a:xfrm>
              <a:off x="4737900" y="1870600"/>
              <a:ext cx="208450" cy="185275"/>
            </a:xfrm>
            <a:custGeom>
              <a:avLst/>
              <a:gdLst/>
              <a:ahLst/>
              <a:cxnLst/>
              <a:rect l="l" t="t" r="r" b="b"/>
              <a:pathLst>
                <a:path w="8338" h="7411" extrusionOk="0">
                  <a:moveTo>
                    <a:pt x="3706" y="927"/>
                  </a:moveTo>
                  <a:lnTo>
                    <a:pt x="3706" y="4601"/>
                  </a:lnTo>
                  <a:lnTo>
                    <a:pt x="2534" y="4601"/>
                  </a:lnTo>
                  <a:lnTo>
                    <a:pt x="3593" y="927"/>
                  </a:lnTo>
                  <a:close/>
                  <a:moveTo>
                    <a:pt x="4746" y="927"/>
                  </a:moveTo>
                  <a:lnTo>
                    <a:pt x="5804" y="4601"/>
                  </a:lnTo>
                  <a:lnTo>
                    <a:pt x="4632" y="4601"/>
                  </a:lnTo>
                  <a:lnTo>
                    <a:pt x="4632" y="927"/>
                  </a:lnTo>
                  <a:close/>
                  <a:moveTo>
                    <a:pt x="2780" y="1"/>
                  </a:moveTo>
                  <a:lnTo>
                    <a:pt x="2780" y="398"/>
                  </a:lnTo>
                  <a:lnTo>
                    <a:pt x="1041" y="6484"/>
                  </a:lnTo>
                  <a:lnTo>
                    <a:pt x="1" y="6484"/>
                  </a:lnTo>
                  <a:lnTo>
                    <a:pt x="1" y="7411"/>
                  </a:lnTo>
                  <a:lnTo>
                    <a:pt x="1739" y="7411"/>
                  </a:lnTo>
                  <a:lnTo>
                    <a:pt x="2269" y="5528"/>
                  </a:lnTo>
                  <a:lnTo>
                    <a:pt x="3706" y="5528"/>
                  </a:lnTo>
                  <a:lnTo>
                    <a:pt x="3706" y="7411"/>
                  </a:lnTo>
                  <a:lnTo>
                    <a:pt x="4632" y="7411"/>
                  </a:lnTo>
                  <a:lnTo>
                    <a:pt x="4632" y="5528"/>
                  </a:lnTo>
                  <a:lnTo>
                    <a:pt x="6069" y="5528"/>
                  </a:lnTo>
                  <a:lnTo>
                    <a:pt x="6599" y="7411"/>
                  </a:lnTo>
                  <a:lnTo>
                    <a:pt x="8338" y="7411"/>
                  </a:lnTo>
                  <a:lnTo>
                    <a:pt x="8338" y="6484"/>
                  </a:lnTo>
                  <a:lnTo>
                    <a:pt x="7297" y="6484"/>
                  </a:lnTo>
                  <a:lnTo>
                    <a:pt x="5559" y="398"/>
                  </a:lnTo>
                  <a:lnTo>
                    <a:pt x="555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0"/>
            <p:cNvSpPr/>
            <p:nvPr/>
          </p:nvSpPr>
          <p:spPr>
            <a:xfrm>
              <a:off x="4667675" y="1731675"/>
              <a:ext cx="70250" cy="115775"/>
            </a:xfrm>
            <a:custGeom>
              <a:avLst/>
              <a:gdLst/>
              <a:ahLst/>
              <a:cxnLst/>
              <a:rect l="l" t="t" r="r" b="b"/>
              <a:pathLst>
                <a:path w="2810" h="4631" extrusionOk="0">
                  <a:moveTo>
                    <a:pt x="1" y="1"/>
                  </a:moveTo>
                  <a:lnTo>
                    <a:pt x="1" y="4631"/>
                  </a:lnTo>
                  <a:lnTo>
                    <a:pt x="927" y="4631"/>
                  </a:lnTo>
                  <a:lnTo>
                    <a:pt x="927" y="3705"/>
                  </a:lnTo>
                  <a:lnTo>
                    <a:pt x="2810" y="3705"/>
                  </a:lnTo>
                  <a:lnTo>
                    <a:pt x="2810" y="926"/>
                  </a:lnTo>
                  <a:lnTo>
                    <a:pt x="927" y="926"/>
                  </a:lnTo>
                  <a:lnTo>
                    <a:pt x="9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0"/>
            <p:cNvSpPr/>
            <p:nvPr/>
          </p:nvSpPr>
          <p:spPr>
            <a:xfrm>
              <a:off x="4761075" y="1685350"/>
              <a:ext cx="115800" cy="162100"/>
            </a:xfrm>
            <a:custGeom>
              <a:avLst/>
              <a:gdLst/>
              <a:ahLst/>
              <a:cxnLst/>
              <a:rect l="l" t="t" r="r" b="b"/>
              <a:pathLst>
                <a:path w="4632" h="6484" extrusionOk="0">
                  <a:moveTo>
                    <a:pt x="1853" y="0"/>
                  </a:moveTo>
                  <a:lnTo>
                    <a:pt x="1853" y="927"/>
                  </a:lnTo>
                  <a:lnTo>
                    <a:pt x="2779" y="927"/>
                  </a:lnTo>
                  <a:lnTo>
                    <a:pt x="2779" y="1854"/>
                  </a:lnTo>
                  <a:lnTo>
                    <a:pt x="0" y="1854"/>
                  </a:lnTo>
                  <a:lnTo>
                    <a:pt x="0" y="6484"/>
                  </a:lnTo>
                  <a:lnTo>
                    <a:pt x="4632" y="6484"/>
                  </a:lnTo>
                  <a:lnTo>
                    <a:pt x="4632" y="1854"/>
                  </a:lnTo>
                  <a:lnTo>
                    <a:pt x="3705" y="1854"/>
                  </a:lnTo>
                  <a:lnTo>
                    <a:pt x="3705" y="927"/>
                  </a:lnTo>
                  <a:lnTo>
                    <a:pt x="4632" y="927"/>
                  </a:lnTo>
                  <a:lnTo>
                    <a:pt x="463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9" name="Google Shape;499;p20"/>
          <p:cNvSpPr/>
          <p:nvPr/>
        </p:nvSpPr>
        <p:spPr>
          <a:xfrm>
            <a:off x="3349037" y="684029"/>
            <a:ext cx="395225" cy="395225"/>
          </a:xfrm>
          <a:custGeom>
            <a:avLst/>
            <a:gdLst/>
            <a:ahLst/>
            <a:cxnLst/>
            <a:rect l="l" t="t" r="r" b="b"/>
            <a:pathLst>
              <a:path w="15809" h="15809" extrusionOk="0">
                <a:moveTo>
                  <a:pt x="5332" y="2887"/>
                </a:moveTo>
                <a:lnTo>
                  <a:pt x="5845" y="3658"/>
                </a:lnTo>
                <a:cubicBezTo>
                  <a:pt x="5231" y="4067"/>
                  <a:pt x="4836" y="4707"/>
                  <a:pt x="4715" y="5427"/>
                </a:cubicBezTo>
                <a:cubicBezTo>
                  <a:pt x="5250" y="5935"/>
                  <a:pt x="5588" y="6646"/>
                  <a:pt x="5588" y="7440"/>
                </a:cubicBezTo>
                <a:lnTo>
                  <a:pt x="4663" y="7440"/>
                </a:lnTo>
                <a:cubicBezTo>
                  <a:pt x="4663" y="6419"/>
                  <a:pt x="3832" y="5588"/>
                  <a:pt x="2810" y="5588"/>
                </a:cubicBezTo>
                <a:lnTo>
                  <a:pt x="2810" y="4662"/>
                </a:lnTo>
                <a:cubicBezTo>
                  <a:pt x="3191" y="4662"/>
                  <a:pt x="3554" y="4739"/>
                  <a:pt x="3886" y="4879"/>
                </a:cubicBezTo>
                <a:cubicBezTo>
                  <a:pt x="4118" y="4071"/>
                  <a:pt x="4616" y="3364"/>
                  <a:pt x="5332" y="2887"/>
                </a:cubicBezTo>
                <a:close/>
                <a:moveTo>
                  <a:pt x="9294" y="2809"/>
                </a:moveTo>
                <a:lnTo>
                  <a:pt x="9294" y="3736"/>
                </a:lnTo>
                <a:lnTo>
                  <a:pt x="8831" y="3736"/>
                </a:lnTo>
                <a:cubicBezTo>
                  <a:pt x="8575" y="3736"/>
                  <a:pt x="8367" y="3943"/>
                  <a:pt x="8367" y="4199"/>
                </a:cubicBezTo>
                <a:lnTo>
                  <a:pt x="8367" y="7440"/>
                </a:lnTo>
                <a:lnTo>
                  <a:pt x="7441" y="7440"/>
                </a:lnTo>
                <a:lnTo>
                  <a:pt x="7441" y="4199"/>
                </a:lnTo>
                <a:cubicBezTo>
                  <a:pt x="7441" y="3943"/>
                  <a:pt x="7233" y="3736"/>
                  <a:pt x="6978" y="3736"/>
                </a:cubicBezTo>
                <a:lnTo>
                  <a:pt x="6515" y="3736"/>
                </a:lnTo>
                <a:lnTo>
                  <a:pt x="6515" y="2809"/>
                </a:lnTo>
                <a:lnTo>
                  <a:pt x="6978" y="2809"/>
                </a:lnTo>
                <a:cubicBezTo>
                  <a:pt x="7335" y="2809"/>
                  <a:pt x="7657" y="2949"/>
                  <a:pt x="7904" y="3171"/>
                </a:cubicBezTo>
                <a:cubicBezTo>
                  <a:pt x="8151" y="2949"/>
                  <a:pt x="8473" y="2809"/>
                  <a:pt x="8831" y="2809"/>
                </a:cubicBezTo>
                <a:close/>
                <a:moveTo>
                  <a:pt x="10476" y="2887"/>
                </a:moveTo>
                <a:cubicBezTo>
                  <a:pt x="11192" y="3364"/>
                  <a:pt x="11692" y="4071"/>
                  <a:pt x="11922" y="4879"/>
                </a:cubicBezTo>
                <a:cubicBezTo>
                  <a:pt x="12254" y="4739"/>
                  <a:pt x="12617" y="4662"/>
                  <a:pt x="12999" y="4662"/>
                </a:cubicBezTo>
                <a:lnTo>
                  <a:pt x="12999" y="5588"/>
                </a:lnTo>
                <a:cubicBezTo>
                  <a:pt x="11977" y="5588"/>
                  <a:pt x="11146" y="6419"/>
                  <a:pt x="11146" y="7440"/>
                </a:cubicBezTo>
                <a:lnTo>
                  <a:pt x="10220" y="7440"/>
                </a:lnTo>
                <a:cubicBezTo>
                  <a:pt x="10220" y="6646"/>
                  <a:pt x="10558" y="5935"/>
                  <a:pt x="11094" y="5427"/>
                </a:cubicBezTo>
                <a:cubicBezTo>
                  <a:pt x="10973" y="4707"/>
                  <a:pt x="10578" y="4067"/>
                  <a:pt x="9963" y="3658"/>
                </a:cubicBezTo>
                <a:lnTo>
                  <a:pt x="10476" y="2887"/>
                </a:lnTo>
                <a:close/>
                <a:moveTo>
                  <a:pt x="7904" y="0"/>
                </a:moveTo>
                <a:cubicBezTo>
                  <a:pt x="7033" y="0"/>
                  <a:pt x="6210" y="353"/>
                  <a:pt x="5599" y="979"/>
                </a:cubicBezTo>
                <a:cubicBezTo>
                  <a:pt x="5439" y="943"/>
                  <a:pt x="5280" y="927"/>
                  <a:pt x="5124" y="927"/>
                </a:cubicBezTo>
                <a:cubicBezTo>
                  <a:pt x="4014" y="927"/>
                  <a:pt x="3049" y="1775"/>
                  <a:pt x="2848" y="2848"/>
                </a:cubicBezTo>
                <a:cubicBezTo>
                  <a:pt x="1774" y="3048"/>
                  <a:pt x="926" y="3993"/>
                  <a:pt x="926" y="5125"/>
                </a:cubicBezTo>
                <a:cubicBezTo>
                  <a:pt x="926" y="5430"/>
                  <a:pt x="1020" y="5733"/>
                  <a:pt x="1140" y="6016"/>
                </a:cubicBezTo>
                <a:cubicBezTo>
                  <a:pt x="422" y="6789"/>
                  <a:pt x="1" y="7775"/>
                  <a:pt x="1" y="8830"/>
                </a:cubicBezTo>
                <a:cubicBezTo>
                  <a:pt x="1" y="9596"/>
                  <a:pt x="655" y="10250"/>
                  <a:pt x="1421" y="10250"/>
                </a:cubicBezTo>
                <a:lnTo>
                  <a:pt x="1884" y="10250"/>
                </a:lnTo>
                <a:lnTo>
                  <a:pt x="1884" y="9787"/>
                </a:lnTo>
                <a:cubicBezTo>
                  <a:pt x="1884" y="8511"/>
                  <a:pt x="2922" y="7440"/>
                  <a:pt x="4200" y="7440"/>
                </a:cubicBezTo>
                <a:lnTo>
                  <a:pt x="4200" y="8367"/>
                </a:lnTo>
                <a:cubicBezTo>
                  <a:pt x="3433" y="8367"/>
                  <a:pt x="2810" y="9021"/>
                  <a:pt x="2810" y="9787"/>
                </a:cubicBezTo>
                <a:lnTo>
                  <a:pt x="2810" y="10250"/>
                </a:lnTo>
                <a:lnTo>
                  <a:pt x="7441" y="10250"/>
                </a:lnTo>
                <a:lnTo>
                  <a:pt x="7441" y="10714"/>
                </a:lnTo>
                <a:cubicBezTo>
                  <a:pt x="7441" y="11479"/>
                  <a:pt x="8064" y="12103"/>
                  <a:pt x="8831" y="12103"/>
                </a:cubicBezTo>
                <a:lnTo>
                  <a:pt x="14388" y="12103"/>
                </a:lnTo>
                <a:cubicBezTo>
                  <a:pt x="14643" y="12103"/>
                  <a:pt x="14851" y="12310"/>
                  <a:pt x="14851" y="12566"/>
                </a:cubicBezTo>
                <a:cubicBezTo>
                  <a:pt x="14851" y="12821"/>
                  <a:pt x="14643" y="13029"/>
                  <a:pt x="14388" y="13029"/>
                </a:cubicBezTo>
                <a:lnTo>
                  <a:pt x="5542" y="13029"/>
                </a:lnTo>
                <a:cubicBezTo>
                  <a:pt x="5327" y="11974"/>
                  <a:pt x="4391" y="11177"/>
                  <a:pt x="3273" y="11177"/>
                </a:cubicBezTo>
                <a:lnTo>
                  <a:pt x="1884" y="11177"/>
                </a:lnTo>
                <a:lnTo>
                  <a:pt x="1884" y="12103"/>
                </a:lnTo>
                <a:lnTo>
                  <a:pt x="1" y="12103"/>
                </a:lnTo>
                <a:lnTo>
                  <a:pt x="1" y="13029"/>
                </a:lnTo>
                <a:lnTo>
                  <a:pt x="1884" y="13029"/>
                </a:lnTo>
                <a:lnTo>
                  <a:pt x="1884" y="13955"/>
                </a:lnTo>
                <a:lnTo>
                  <a:pt x="1" y="13955"/>
                </a:lnTo>
                <a:lnTo>
                  <a:pt x="1" y="14881"/>
                </a:lnTo>
                <a:lnTo>
                  <a:pt x="1884" y="14881"/>
                </a:lnTo>
                <a:lnTo>
                  <a:pt x="1884" y="15808"/>
                </a:lnTo>
                <a:lnTo>
                  <a:pt x="3273" y="15808"/>
                </a:lnTo>
                <a:cubicBezTo>
                  <a:pt x="4391" y="15808"/>
                  <a:pt x="5327" y="15011"/>
                  <a:pt x="5542" y="13955"/>
                </a:cubicBezTo>
                <a:lnTo>
                  <a:pt x="14388" y="13955"/>
                </a:lnTo>
                <a:cubicBezTo>
                  <a:pt x="15155" y="13955"/>
                  <a:pt x="15809" y="13332"/>
                  <a:pt x="15809" y="12566"/>
                </a:cubicBezTo>
                <a:cubicBezTo>
                  <a:pt x="15809" y="11800"/>
                  <a:pt x="15155" y="11177"/>
                  <a:pt x="14388" y="11177"/>
                </a:cubicBezTo>
                <a:lnTo>
                  <a:pt x="8831" y="11177"/>
                </a:lnTo>
                <a:cubicBezTo>
                  <a:pt x="8575" y="11177"/>
                  <a:pt x="8367" y="10969"/>
                  <a:pt x="8367" y="10714"/>
                </a:cubicBezTo>
                <a:lnTo>
                  <a:pt x="8367" y="10250"/>
                </a:lnTo>
                <a:lnTo>
                  <a:pt x="12999" y="10250"/>
                </a:lnTo>
                <a:lnTo>
                  <a:pt x="12999" y="9787"/>
                </a:lnTo>
                <a:cubicBezTo>
                  <a:pt x="12999" y="9021"/>
                  <a:pt x="12376" y="8367"/>
                  <a:pt x="11609" y="8367"/>
                </a:cubicBezTo>
                <a:lnTo>
                  <a:pt x="11609" y="7440"/>
                </a:lnTo>
                <a:cubicBezTo>
                  <a:pt x="12886" y="7440"/>
                  <a:pt x="13924" y="8511"/>
                  <a:pt x="13924" y="9787"/>
                </a:cubicBezTo>
                <a:lnTo>
                  <a:pt x="13924" y="10250"/>
                </a:lnTo>
                <a:lnTo>
                  <a:pt x="14388" y="10250"/>
                </a:lnTo>
                <a:cubicBezTo>
                  <a:pt x="15155" y="10250"/>
                  <a:pt x="15809" y="9596"/>
                  <a:pt x="15809" y="8830"/>
                </a:cubicBezTo>
                <a:cubicBezTo>
                  <a:pt x="15809" y="7775"/>
                  <a:pt x="15386" y="6789"/>
                  <a:pt x="14669" y="6016"/>
                </a:cubicBezTo>
                <a:cubicBezTo>
                  <a:pt x="14789" y="5733"/>
                  <a:pt x="14851" y="5430"/>
                  <a:pt x="14851" y="5125"/>
                </a:cubicBezTo>
                <a:cubicBezTo>
                  <a:pt x="14851" y="3993"/>
                  <a:pt x="14035" y="3048"/>
                  <a:pt x="12960" y="2848"/>
                </a:cubicBezTo>
                <a:cubicBezTo>
                  <a:pt x="12760" y="1775"/>
                  <a:pt x="11797" y="926"/>
                  <a:pt x="10688" y="926"/>
                </a:cubicBezTo>
                <a:cubicBezTo>
                  <a:pt x="10531" y="926"/>
                  <a:pt x="10370" y="943"/>
                  <a:pt x="10209" y="979"/>
                </a:cubicBezTo>
                <a:cubicBezTo>
                  <a:pt x="9599" y="353"/>
                  <a:pt x="8775" y="0"/>
                  <a:pt x="790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0" name="Google Shape;500;p20"/>
          <p:cNvGrpSpPr/>
          <p:nvPr/>
        </p:nvGrpSpPr>
        <p:grpSpPr>
          <a:xfrm>
            <a:off x="2031509" y="753119"/>
            <a:ext cx="301075" cy="395225"/>
            <a:chOff x="3884225" y="1673025"/>
            <a:chExt cx="301075" cy="395225"/>
          </a:xfrm>
        </p:grpSpPr>
        <p:sp>
          <p:nvSpPr>
            <p:cNvPr id="501" name="Google Shape;501;p20"/>
            <p:cNvSpPr/>
            <p:nvPr/>
          </p:nvSpPr>
          <p:spPr>
            <a:xfrm>
              <a:off x="3978025" y="1766800"/>
              <a:ext cx="113475" cy="113475"/>
            </a:xfrm>
            <a:custGeom>
              <a:avLst/>
              <a:gdLst/>
              <a:ahLst/>
              <a:cxnLst/>
              <a:rect l="l" t="t" r="r" b="b"/>
              <a:pathLst>
                <a:path w="4539" h="4539" extrusionOk="0">
                  <a:moveTo>
                    <a:pt x="2732" y="1806"/>
                  </a:moveTo>
                  <a:lnTo>
                    <a:pt x="2732" y="2733"/>
                  </a:lnTo>
                  <a:lnTo>
                    <a:pt x="1807" y="2733"/>
                  </a:lnTo>
                  <a:lnTo>
                    <a:pt x="1807" y="1806"/>
                  </a:lnTo>
                  <a:close/>
                  <a:moveTo>
                    <a:pt x="1807" y="1"/>
                  </a:moveTo>
                  <a:cubicBezTo>
                    <a:pt x="900" y="185"/>
                    <a:pt x="185" y="900"/>
                    <a:pt x="0" y="1806"/>
                  </a:cubicBezTo>
                  <a:lnTo>
                    <a:pt x="880" y="1806"/>
                  </a:lnTo>
                  <a:lnTo>
                    <a:pt x="880" y="2733"/>
                  </a:lnTo>
                  <a:lnTo>
                    <a:pt x="0" y="2733"/>
                  </a:lnTo>
                  <a:cubicBezTo>
                    <a:pt x="185" y="3638"/>
                    <a:pt x="900" y="4353"/>
                    <a:pt x="1807" y="4538"/>
                  </a:cubicBezTo>
                  <a:lnTo>
                    <a:pt x="1807" y="3658"/>
                  </a:lnTo>
                  <a:lnTo>
                    <a:pt x="2732" y="3658"/>
                  </a:lnTo>
                  <a:lnTo>
                    <a:pt x="2732" y="4538"/>
                  </a:lnTo>
                  <a:cubicBezTo>
                    <a:pt x="3638" y="4353"/>
                    <a:pt x="4354" y="3638"/>
                    <a:pt x="4539" y="2733"/>
                  </a:cubicBezTo>
                  <a:lnTo>
                    <a:pt x="3659" y="2733"/>
                  </a:lnTo>
                  <a:lnTo>
                    <a:pt x="3659" y="1806"/>
                  </a:lnTo>
                  <a:lnTo>
                    <a:pt x="4539" y="1806"/>
                  </a:lnTo>
                  <a:cubicBezTo>
                    <a:pt x="4354" y="900"/>
                    <a:pt x="3638" y="185"/>
                    <a:pt x="2732" y="1"/>
                  </a:cubicBezTo>
                  <a:lnTo>
                    <a:pt x="2732" y="880"/>
                  </a:lnTo>
                  <a:lnTo>
                    <a:pt x="1807" y="880"/>
                  </a:lnTo>
                  <a:lnTo>
                    <a:pt x="180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0"/>
            <p:cNvSpPr/>
            <p:nvPr/>
          </p:nvSpPr>
          <p:spPr>
            <a:xfrm>
              <a:off x="3884225" y="1673025"/>
              <a:ext cx="301075" cy="395225"/>
            </a:xfrm>
            <a:custGeom>
              <a:avLst/>
              <a:gdLst/>
              <a:ahLst/>
              <a:cxnLst/>
              <a:rect l="l" t="t" r="r" b="b"/>
              <a:pathLst>
                <a:path w="12043" h="15809" extrusionOk="0">
                  <a:moveTo>
                    <a:pt x="6484" y="1852"/>
                  </a:moveTo>
                  <a:lnTo>
                    <a:pt x="6484" y="2812"/>
                  </a:lnTo>
                  <a:cubicBezTo>
                    <a:pt x="7902" y="3016"/>
                    <a:pt x="9026" y="4139"/>
                    <a:pt x="9230" y="5557"/>
                  </a:cubicBezTo>
                  <a:lnTo>
                    <a:pt x="10190" y="5557"/>
                  </a:lnTo>
                  <a:lnTo>
                    <a:pt x="10190" y="6484"/>
                  </a:lnTo>
                  <a:lnTo>
                    <a:pt x="9230" y="6484"/>
                  </a:lnTo>
                  <a:cubicBezTo>
                    <a:pt x="9026" y="7902"/>
                    <a:pt x="7902" y="9025"/>
                    <a:pt x="6484" y="9229"/>
                  </a:cubicBezTo>
                  <a:lnTo>
                    <a:pt x="6484" y="10188"/>
                  </a:lnTo>
                  <a:lnTo>
                    <a:pt x="5559" y="10188"/>
                  </a:lnTo>
                  <a:lnTo>
                    <a:pt x="5559" y="9229"/>
                  </a:lnTo>
                  <a:cubicBezTo>
                    <a:pt x="4141" y="9025"/>
                    <a:pt x="3016" y="7902"/>
                    <a:pt x="2813" y="6484"/>
                  </a:cubicBezTo>
                  <a:lnTo>
                    <a:pt x="1853" y="6484"/>
                  </a:lnTo>
                  <a:lnTo>
                    <a:pt x="1853" y="5557"/>
                  </a:lnTo>
                  <a:lnTo>
                    <a:pt x="2813" y="5557"/>
                  </a:lnTo>
                  <a:cubicBezTo>
                    <a:pt x="3016" y="4139"/>
                    <a:pt x="4141" y="3016"/>
                    <a:pt x="5559" y="2812"/>
                  </a:cubicBezTo>
                  <a:lnTo>
                    <a:pt x="5559" y="1852"/>
                  </a:lnTo>
                  <a:close/>
                  <a:moveTo>
                    <a:pt x="7411" y="11879"/>
                  </a:moveTo>
                  <a:lnTo>
                    <a:pt x="7411" y="14881"/>
                  </a:lnTo>
                  <a:lnTo>
                    <a:pt x="4632" y="14881"/>
                  </a:lnTo>
                  <a:lnTo>
                    <a:pt x="4632" y="11879"/>
                  </a:lnTo>
                  <a:cubicBezTo>
                    <a:pt x="5078" y="11985"/>
                    <a:pt x="5544" y="12041"/>
                    <a:pt x="6021" y="12041"/>
                  </a:cubicBezTo>
                  <a:cubicBezTo>
                    <a:pt x="6499" y="12041"/>
                    <a:pt x="6965" y="11985"/>
                    <a:pt x="7411" y="11879"/>
                  </a:cubicBezTo>
                  <a:close/>
                  <a:moveTo>
                    <a:pt x="6021" y="0"/>
                  </a:moveTo>
                  <a:cubicBezTo>
                    <a:pt x="2702" y="0"/>
                    <a:pt x="1" y="2700"/>
                    <a:pt x="1" y="6020"/>
                  </a:cubicBezTo>
                  <a:cubicBezTo>
                    <a:pt x="1" y="8520"/>
                    <a:pt x="1532" y="10669"/>
                    <a:pt x="3705" y="11577"/>
                  </a:cubicBezTo>
                  <a:lnTo>
                    <a:pt x="3705" y="14881"/>
                  </a:lnTo>
                  <a:lnTo>
                    <a:pt x="2780" y="14881"/>
                  </a:lnTo>
                  <a:lnTo>
                    <a:pt x="2780" y="15808"/>
                  </a:lnTo>
                  <a:lnTo>
                    <a:pt x="9263" y="15808"/>
                  </a:lnTo>
                  <a:lnTo>
                    <a:pt x="9263" y="14881"/>
                  </a:lnTo>
                  <a:lnTo>
                    <a:pt x="8336" y="14881"/>
                  </a:lnTo>
                  <a:lnTo>
                    <a:pt x="8336" y="11577"/>
                  </a:lnTo>
                  <a:cubicBezTo>
                    <a:pt x="10510" y="10669"/>
                    <a:pt x="12042" y="8520"/>
                    <a:pt x="12042" y="6020"/>
                  </a:cubicBezTo>
                  <a:cubicBezTo>
                    <a:pt x="12042" y="2700"/>
                    <a:pt x="9341" y="0"/>
                    <a:pt x="60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3" name="Google Shape;503;p20"/>
          <p:cNvSpPr txBox="1"/>
          <p:nvPr/>
        </p:nvSpPr>
        <p:spPr>
          <a:xfrm>
            <a:off x="191913" y="155828"/>
            <a:ext cx="8238900" cy="437700"/>
          </a:xfrm>
          <a:prstGeom prst="rect">
            <a:avLst/>
          </a:prstGeom>
          <a:solidFill>
            <a:schemeClr val="accent6"/>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1600" b="1" dirty="0" err="1"/>
              <a:t>Якщо</a:t>
            </a:r>
            <a:r>
              <a:rPr lang="ru-RU" sz="1600" b="1" dirty="0"/>
              <a:t> </a:t>
            </a:r>
            <a:r>
              <a:rPr lang="ru-RU" sz="1600" b="1" dirty="0" err="1"/>
              <a:t>домінуючим</a:t>
            </a:r>
            <a:r>
              <a:rPr lang="ru-RU" sz="1600" b="1" dirty="0"/>
              <a:t> мотивом </a:t>
            </a:r>
            <a:r>
              <a:rPr lang="ru-RU" sz="1600" b="1" dirty="0" err="1"/>
              <a:t>людини</a:t>
            </a:r>
            <a:r>
              <a:rPr lang="ru-RU" sz="1600" b="1" dirty="0"/>
              <a:t> є</a:t>
            </a:r>
            <a:endParaRPr sz="1600" b="1" dirty="0">
              <a:solidFill>
                <a:schemeClr val="lt1"/>
              </a:solidFill>
              <a:latin typeface="Fira Sans Condensed"/>
              <a:ea typeface="Fira Sans Condensed"/>
              <a:cs typeface="Fira Sans Condensed"/>
              <a:sym typeface="Fira Sans Condensed"/>
            </a:endParaRPr>
          </a:p>
        </p:txBody>
      </p:sp>
      <p:sp>
        <p:nvSpPr>
          <p:cNvPr id="5" name="TextBox 4">
            <a:extLst>
              <a:ext uri="{FF2B5EF4-FFF2-40B4-BE49-F238E27FC236}">
                <a16:creationId xmlns:a16="http://schemas.microsoft.com/office/drawing/2014/main" id="{CF96C474-2A77-C5B1-A6B6-90FA6B8D5208}"/>
              </a:ext>
            </a:extLst>
          </p:cNvPr>
          <p:cNvSpPr txBox="1"/>
          <p:nvPr/>
        </p:nvSpPr>
        <p:spPr>
          <a:xfrm rot="16200000">
            <a:off x="-2029639" y="2379954"/>
            <a:ext cx="4572000" cy="523220"/>
          </a:xfrm>
          <a:prstGeom prst="rect">
            <a:avLst/>
          </a:prstGeom>
          <a:noFill/>
        </p:spPr>
        <p:txBody>
          <a:bodyPr wrap="square">
            <a:spAutoFit/>
          </a:bodyPr>
          <a:lstStyle/>
          <a:p>
            <a:r>
              <a:rPr lang="ru-RU" dirty="0" err="1"/>
              <a:t>потребують</a:t>
            </a:r>
            <a:r>
              <a:rPr lang="ru-RU" dirty="0"/>
              <a:t> </a:t>
            </a:r>
            <a:r>
              <a:rPr lang="ru-RU" dirty="0" err="1"/>
              <a:t>чітких</a:t>
            </a:r>
            <a:r>
              <a:rPr lang="ru-RU" dirty="0"/>
              <a:t> </a:t>
            </a:r>
            <a:r>
              <a:rPr lang="ru-RU" dirty="0" err="1"/>
              <a:t>очікувань</a:t>
            </a:r>
            <a:r>
              <a:rPr lang="ru-RU" dirty="0"/>
              <a:t> і </a:t>
            </a:r>
            <a:r>
              <a:rPr lang="ru-RU" dirty="0" err="1"/>
              <a:t>кроків</a:t>
            </a:r>
            <a:r>
              <a:rPr lang="ru-RU" dirty="0"/>
              <a:t>, </a:t>
            </a:r>
            <a:r>
              <a:rPr lang="ru-RU" dirty="0" err="1"/>
              <a:t>необхідних</a:t>
            </a:r>
            <a:r>
              <a:rPr lang="ru-RU" dirty="0"/>
              <a:t> для </a:t>
            </a:r>
            <a:r>
              <a:rPr lang="ru-RU" dirty="0" err="1"/>
              <a:t>просування</a:t>
            </a:r>
            <a:r>
              <a:rPr lang="ru-RU" dirty="0"/>
              <a:t> по </a:t>
            </a:r>
            <a:r>
              <a:rPr lang="ru-RU" dirty="0" err="1"/>
              <a:t>кар'єрних</a:t>
            </a:r>
            <a:r>
              <a:rPr lang="ru-RU" dirty="0"/>
              <a:t> сходах</a:t>
            </a:r>
            <a:endParaRPr lang="ru-UA" dirty="0"/>
          </a:p>
        </p:txBody>
      </p:sp>
      <p:sp>
        <p:nvSpPr>
          <p:cNvPr id="7" name="TextBox 6">
            <a:extLst>
              <a:ext uri="{FF2B5EF4-FFF2-40B4-BE49-F238E27FC236}">
                <a16:creationId xmlns:a16="http://schemas.microsoft.com/office/drawing/2014/main" id="{032CB8BA-B588-1002-866C-987A3003D47F}"/>
              </a:ext>
            </a:extLst>
          </p:cNvPr>
          <p:cNvSpPr txBox="1"/>
          <p:nvPr/>
        </p:nvSpPr>
        <p:spPr>
          <a:xfrm rot="16200000">
            <a:off x="555166" y="2448782"/>
            <a:ext cx="4424742" cy="523220"/>
          </a:xfrm>
          <a:prstGeom prst="rect">
            <a:avLst/>
          </a:prstGeom>
          <a:noFill/>
        </p:spPr>
        <p:txBody>
          <a:bodyPr wrap="square">
            <a:spAutoFit/>
          </a:bodyPr>
          <a:lstStyle/>
          <a:p>
            <a:r>
              <a:rPr lang="ru-RU" dirty="0" err="1"/>
              <a:t>потребують</a:t>
            </a:r>
            <a:r>
              <a:rPr lang="ru-RU" dirty="0"/>
              <a:t> </a:t>
            </a:r>
            <a:r>
              <a:rPr lang="ru-RU" dirty="0" err="1"/>
              <a:t>регулярних</a:t>
            </a:r>
            <a:r>
              <a:rPr lang="ru-RU" dirty="0"/>
              <a:t> </a:t>
            </a:r>
            <a:r>
              <a:rPr lang="ru-RU" dirty="0" err="1"/>
              <a:t>можливостей</a:t>
            </a:r>
            <a:r>
              <a:rPr lang="ru-RU" dirty="0"/>
              <a:t> для </a:t>
            </a:r>
            <a:r>
              <a:rPr lang="ru-RU" dirty="0" err="1"/>
              <a:t>вирішення</a:t>
            </a:r>
            <a:r>
              <a:rPr lang="ru-RU" dirty="0"/>
              <a:t> </a:t>
            </a:r>
            <a:r>
              <a:rPr lang="ru-RU" dirty="0" err="1"/>
              <a:t>проблеми</a:t>
            </a:r>
            <a:endParaRPr lang="ru-UA" dirty="0"/>
          </a:p>
        </p:txBody>
      </p:sp>
      <p:sp>
        <p:nvSpPr>
          <p:cNvPr id="9" name="TextBox 8">
            <a:extLst>
              <a:ext uri="{FF2B5EF4-FFF2-40B4-BE49-F238E27FC236}">
                <a16:creationId xmlns:a16="http://schemas.microsoft.com/office/drawing/2014/main" id="{518E4D54-69E3-0FB3-2C35-4613F82684BE}"/>
              </a:ext>
            </a:extLst>
          </p:cNvPr>
          <p:cNvSpPr txBox="1"/>
          <p:nvPr/>
        </p:nvSpPr>
        <p:spPr>
          <a:xfrm rot="16200000">
            <a:off x="3739563" y="2448781"/>
            <a:ext cx="4339404" cy="523220"/>
          </a:xfrm>
          <a:prstGeom prst="rect">
            <a:avLst/>
          </a:prstGeom>
          <a:noFill/>
        </p:spPr>
        <p:txBody>
          <a:bodyPr wrap="square">
            <a:spAutoFit/>
          </a:bodyPr>
          <a:lstStyle/>
          <a:p>
            <a:r>
              <a:rPr lang="ru-RU" dirty="0" err="1"/>
              <a:t>потребують</a:t>
            </a:r>
            <a:r>
              <a:rPr lang="ru-RU" dirty="0"/>
              <a:t> </a:t>
            </a:r>
            <a:r>
              <a:rPr lang="ru-RU" dirty="0" err="1"/>
              <a:t>постійного</a:t>
            </a:r>
            <a:r>
              <a:rPr lang="ru-RU" dirty="0"/>
              <a:t> </a:t>
            </a:r>
            <a:r>
              <a:rPr lang="ru-RU" dirty="0" err="1"/>
              <a:t>зворотного</a:t>
            </a:r>
            <a:r>
              <a:rPr lang="ru-RU" dirty="0"/>
              <a:t> </a:t>
            </a:r>
            <a:r>
              <a:rPr lang="ru-RU" dirty="0" err="1"/>
              <a:t>зв'язку</a:t>
            </a:r>
            <a:r>
              <a:rPr lang="ru-RU" dirty="0"/>
              <a:t> </a:t>
            </a:r>
            <a:r>
              <a:rPr lang="ru-RU" dirty="0" err="1"/>
              <a:t>щодо</a:t>
            </a:r>
            <a:r>
              <a:rPr lang="ru-RU" dirty="0"/>
              <a:t> </a:t>
            </a:r>
            <a:r>
              <a:rPr lang="ru-RU" dirty="0" err="1"/>
              <a:t>роботи</a:t>
            </a:r>
            <a:r>
              <a:rPr lang="ru-RU" dirty="0"/>
              <a:t>, яку вони </a:t>
            </a:r>
            <a:r>
              <a:rPr lang="ru-RU" dirty="0" err="1"/>
              <a:t>виконують</a:t>
            </a:r>
            <a:endParaRPr lang="ru-UA"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899"/>
        <p:cNvGrpSpPr/>
        <p:nvPr/>
      </p:nvGrpSpPr>
      <p:grpSpPr>
        <a:xfrm>
          <a:off x="0" y="0"/>
          <a:ext cx="0" cy="0"/>
          <a:chOff x="0" y="0"/>
          <a:chExt cx="0" cy="0"/>
        </a:xfrm>
      </p:grpSpPr>
      <p:sp>
        <p:nvSpPr>
          <p:cNvPr id="900" name="Google Shape;900;p28"/>
          <p:cNvSpPr txBox="1">
            <a:spLocks noGrp="1"/>
          </p:cNvSpPr>
          <p:nvPr>
            <p:ph type="title"/>
          </p:nvPr>
        </p:nvSpPr>
        <p:spPr>
          <a:xfrm>
            <a:off x="457200" y="411475"/>
            <a:ext cx="8238900" cy="564300"/>
          </a:xfrm>
          <a:prstGeom prst="rect">
            <a:avLst/>
          </a:prstGeom>
        </p:spPr>
        <p:txBody>
          <a:bodyPr spcFirstLastPara="1" wrap="square" lIns="91425" tIns="91425" rIns="91425" bIns="91425" anchor="t" anchorCtr="0">
            <a:noAutofit/>
          </a:bodyPr>
          <a:lstStyle/>
          <a:p>
            <a:r>
              <a:rPr lang="ru-RU" b="1" dirty="0" err="1"/>
              <a:t>Теорія</a:t>
            </a:r>
            <a:r>
              <a:rPr lang="ru-RU" b="1" dirty="0"/>
              <a:t> потреб К. </a:t>
            </a:r>
            <a:r>
              <a:rPr lang="ru-RU" b="1" dirty="0" err="1"/>
              <a:t>Альдерфера</a:t>
            </a:r>
            <a:r>
              <a:rPr lang="ru-RU" b="1" dirty="0"/>
              <a:t> (</a:t>
            </a:r>
            <a:r>
              <a:rPr lang="en-US" b="1" dirty="0"/>
              <a:t>ERG)</a:t>
            </a:r>
            <a:endParaRPr lang="ru-RU" b="1" dirty="0"/>
          </a:p>
        </p:txBody>
      </p:sp>
      <p:grpSp>
        <p:nvGrpSpPr>
          <p:cNvPr id="901" name="Google Shape;901;p28"/>
          <p:cNvGrpSpPr/>
          <p:nvPr/>
        </p:nvGrpSpPr>
        <p:grpSpPr>
          <a:xfrm>
            <a:off x="457198" y="2116200"/>
            <a:ext cx="1896600" cy="2090000"/>
            <a:chOff x="457198" y="2116200"/>
            <a:chExt cx="1896600" cy="2090000"/>
          </a:xfrm>
        </p:grpSpPr>
        <p:sp>
          <p:nvSpPr>
            <p:cNvPr id="903" name="Google Shape;903;p28"/>
            <p:cNvSpPr txBox="1"/>
            <p:nvPr/>
          </p:nvSpPr>
          <p:spPr>
            <a:xfrm>
              <a:off x="457198" y="3526437"/>
              <a:ext cx="1896600" cy="679763"/>
            </a:xfrm>
            <a:prstGeom prst="rect">
              <a:avLst/>
            </a:prstGeom>
            <a:solidFill>
              <a:schemeClr val="dk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Існувати </a:t>
              </a:r>
              <a:br>
                <a:rPr lang="uk-UA" sz="1600" b="1" dirty="0">
                  <a:solidFill>
                    <a:schemeClr val="dk1"/>
                  </a:solidFill>
                  <a:latin typeface="Fira Sans Condensed"/>
                  <a:ea typeface="Fira Sans Condensed"/>
                  <a:cs typeface="Fira Sans Condensed"/>
                  <a:sym typeface="Fira Sans Condensed"/>
                </a:rPr>
              </a:br>
              <a:r>
                <a:rPr lang="lt-LT" sz="2000" dirty="0"/>
                <a:t>Existence</a:t>
              </a:r>
              <a:endParaRPr sz="1600" b="1" dirty="0">
                <a:solidFill>
                  <a:schemeClr val="dk1"/>
                </a:solidFill>
                <a:latin typeface="Fira Sans Condensed"/>
                <a:ea typeface="Fira Sans Condensed"/>
                <a:cs typeface="Fira Sans Condensed"/>
                <a:sym typeface="Fira Sans Condensed"/>
              </a:endParaRPr>
            </a:p>
          </p:txBody>
        </p:sp>
        <p:sp>
          <p:nvSpPr>
            <p:cNvPr id="904" name="Google Shape;904;p28"/>
            <p:cNvSpPr/>
            <p:nvPr/>
          </p:nvSpPr>
          <p:spPr>
            <a:xfrm>
              <a:off x="566390" y="2116200"/>
              <a:ext cx="1678215" cy="1309846"/>
            </a:xfrm>
            <a:custGeom>
              <a:avLst/>
              <a:gdLst/>
              <a:ahLst/>
              <a:cxnLst/>
              <a:rect l="l" t="t" r="r" b="b"/>
              <a:pathLst>
                <a:path w="16820" h="13128" extrusionOk="0">
                  <a:moveTo>
                    <a:pt x="15252" y="6835"/>
                  </a:moveTo>
                  <a:cubicBezTo>
                    <a:pt x="14815" y="6797"/>
                    <a:pt x="14412" y="6933"/>
                    <a:pt x="14102" y="7183"/>
                  </a:cubicBezTo>
                  <a:cubicBezTo>
                    <a:pt x="13814" y="7414"/>
                    <a:pt x="13471" y="7564"/>
                    <a:pt x="13108" y="7601"/>
                  </a:cubicBezTo>
                  <a:lnTo>
                    <a:pt x="13108" y="7601"/>
                  </a:lnTo>
                  <a:lnTo>
                    <a:pt x="13128" y="3741"/>
                  </a:lnTo>
                  <a:lnTo>
                    <a:pt x="9272" y="3721"/>
                  </a:lnTo>
                  <a:cubicBezTo>
                    <a:pt x="9314" y="3365"/>
                    <a:pt x="9450" y="3024"/>
                    <a:pt x="9682" y="2749"/>
                  </a:cubicBezTo>
                  <a:cubicBezTo>
                    <a:pt x="9917" y="2470"/>
                    <a:pt x="10059" y="2112"/>
                    <a:pt x="10061" y="1719"/>
                  </a:cubicBezTo>
                  <a:cubicBezTo>
                    <a:pt x="10066" y="766"/>
                    <a:pt x="9245" y="1"/>
                    <a:pt x="8269" y="104"/>
                  </a:cubicBezTo>
                  <a:cubicBezTo>
                    <a:pt x="7509" y="184"/>
                    <a:pt x="6901" y="807"/>
                    <a:pt x="6835" y="1567"/>
                  </a:cubicBezTo>
                  <a:cubicBezTo>
                    <a:pt x="6797" y="2004"/>
                    <a:pt x="6933" y="2408"/>
                    <a:pt x="7182" y="2717"/>
                  </a:cubicBezTo>
                  <a:cubicBezTo>
                    <a:pt x="7414" y="3006"/>
                    <a:pt x="7564" y="3348"/>
                    <a:pt x="7601" y="3712"/>
                  </a:cubicBezTo>
                  <a:lnTo>
                    <a:pt x="3740" y="3692"/>
                  </a:lnTo>
                  <a:lnTo>
                    <a:pt x="3721" y="7548"/>
                  </a:lnTo>
                  <a:cubicBezTo>
                    <a:pt x="3365" y="7506"/>
                    <a:pt x="3024" y="7369"/>
                    <a:pt x="2749" y="7138"/>
                  </a:cubicBezTo>
                  <a:cubicBezTo>
                    <a:pt x="2470" y="6903"/>
                    <a:pt x="2112" y="6761"/>
                    <a:pt x="1719" y="6759"/>
                  </a:cubicBezTo>
                  <a:cubicBezTo>
                    <a:pt x="766" y="6754"/>
                    <a:pt x="0" y="7575"/>
                    <a:pt x="104" y="8550"/>
                  </a:cubicBezTo>
                  <a:cubicBezTo>
                    <a:pt x="184" y="9311"/>
                    <a:pt x="807" y="9919"/>
                    <a:pt x="1567" y="9985"/>
                  </a:cubicBezTo>
                  <a:cubicBezTo>
                    <a:pt x="2003" y="10023"/>
                    <a:pt x="2408" y="9886"/>
                    <a:pt x="2717" y="9638"/>
                  </a:cubicBezTo>
                  <a:cubicBezTo>
                    <a:pt x="3006" y="9406"/>
                    <a:pt x="3348" y="9255"/>
                    <a:pt x="3712" y="9218"/>
                  </a:cubicBezTo>
                  <a:lnTo>
                    <a:pt x="3692" y="13079"/>
                  </a:lnTo>
                  <a:lnTo>
                    <a:pt x="7552" y="13099"/>
                  </a:lnTo>
                  <a:cubicBezTo>
                    <a:pt x="7515" y="12736"/>
                    <a:pt x="7364" y="12393"/>
                    <a:pt x="7133" y="12105"/>
                  </a:cubicBezTo>
                  <a:cubicBezTo>
                    <a:pt x="6884" y="11795"/>
                    <a:pt x="6748" y="11390"/>
                    <a:pt x="6786" y="10954"/>
                  </a:cubicBezTo>
                  <a:cubicBezTo>
                    <a:pt x="6851" y="10194"/>
                    <a:pt x="7460" y="9571"/>
                    <a:pt x="8220" y="9491"/>
                  </a:cubicBezTo>
                  <a:cubicBezTo>
                    <a:pt x="9196" y="9388"/>
                    <a:pt x="10017" y="10153"/>
                    <a:pt x="10011" y="11106"/>
                  </a:cubicBezTo>
                  <a:cubicBezTo>
                    <a:pt x="10009" y="11499"/>
                    <a:pt x="9868" y="11857"/>
                    <a:pt x="9633" y="12136"/>
                  </a:cubicBezTo>
                  <a:cubicBezTo>
                    <a:pt x="9401" y="12411"/>
                    <a:pt x="9266" y="12752"/>
                    <a:pt x="9222" y="13108"/>
                  </a:cubicBezTo>
                  <a:lnTo>
                    <a:pt x="13078" y="13128"/>
                  </a:lnTo>
                  <a:lnTo>
                    <a:pt x="13099" y="9272"/>
                  </a:lnTo>
                  <a:lnTo>
                    <a:pt x="13099" y="9272"/>
                  </a:lnTo>
                  <a:cubicBezTo>
                    <a:pt x="13455" y="9314"/>
                    <a:pt x="13795" y="9450"/>
                    <a:pt x="14070" y="9682"/>
                  </a:cubicBezTo>
                  <a:cubicBezTo>
                    <a:pt x="14350" y="9917"/>
                    <a:pt x="14708" y="10059"/>
                    <a:pt x="15101" y="10061"/>
                  </a:cubicBezTo>
                  <a:cubicBezTo>
                    <a:pt x="16054" y="10066"/>
                    <a:pt x="16819" y="9245"/>
                    <a:pt x="16716" y="8269"/>
                  </a:cubicBezTo>
                  <a:cubicBezTo>
                    <a:pt x="16635" y="7509"/>
                    <a:pt x="16013" y="6901"/>
                    <a:pt x="15252" y="6835"/>
                  </a:cubicBez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8"/>
            <p:cNvSpPr/>
            <p:nvPr/>
          </p:nvSpPr>
          <p:spPr>
            <a:xfrm>
              <a:off x="1169847" y="2546545"/>
              <a:ext cx="471300" cy="4713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06" name="Google Shape;906;p28"/>
            <p:cNvCxnSpPr>
              <a:cxnSpLocks/>
              <a:stCxn id="903" idx="0"/>
              <a:endCxn id="905" idx="2"/>
            </p:cNvCxnSpPr>
            <p:nvPr/>
          </p:nvCxnSpPr>
          <p:spPr>
            <a:xfrm flipH="1" flipV="1">
              <a:off x="1405497" y="3017845"/>
              <a:ext cx="1" cy="508592"/>
            </a:xfrm>
            <a:prstGeom prst="straightConnector1">
              <a:avLst/>
            </a:prstGeom>
            <a:noFill/>
            <a:ln w="9525" cap="flat" cmpd="sng">
              <a:solidFill>
                <a:schemeClr val="accent6"/>
              </a:solidFill>
              <a:prstDash val="solid"/>
              <a:round/>
              <a:headEnd type="none" w="med" len="med"/>
              <a:tailEnd type="none" w="med" len="med"/>
            </a:ln>
          </p:spPr>
        </p:cxnSp>
      </p:grpSp>
      <p:grpSp>
        <p:nvGrpSpPr>
          <p:cNvPr id="907" name="Google Shape;907;p28"/>
          <p:cNvGrpSpPr/>
          <p:nvPr/>
        </p:nvGrpSpPr>
        <p:grpSpPr>
          <a:xfrm>
            <a:off x="2571248" y="1261900"/>
            <a:ext cx="1896600" cy="2944300"/>
            <a:chOff x="2571248" y="1261900"/>
            <a:chExt cx="1896600" cy="2944300"/>
          </a:xfrm>
        </p:grpSpPr>
        <p:sp>
          <p:nvSpPr>
            <p:cNvPr id="909" name="Google Shape;909;p28"/>
            <p:cNvSpPr txBox="1"/>
            <p:nvPr/>
          </p:nvSpPr>
          <p:spPr>
            <a:xfrm>
              <a:off x="2571248" y="3455599"/>
              <a:ext cx="1896600" cy="750601"/>
            </a:xfrm>
            <a:prstGeom prst="rect">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Спілкуватися </a:t>
              </a:r>
            </a:p>
            <a:p>
              <a:pPr marL="0" lvl="0" indent="0" algn="ctr" rtl="0">
                <a:spcBef>
                  <a:spcPts val="0"/>
                </a:spcBef>
                <a:spcAft>
                  <a:spcPts val="0"/>
                </a:spcAft>
                <a:buNone/>
              </a:pPr>
              <a:r>
                <a:rPr lang="lt-LT" sz="2000" dirty="0"/>
                <a:t>Relatedness</a:t>
              </a:r>
              <a:endParaRPr sz="1600" b="1" dirty="0">
                <a:solidFill>
                  <a:schemeClr val="dk1"/>
                </a:solidFill>
                <a:latin typeface="Fira Sans Condensed"/>
                <a:ea typeface="Fira Sans Condensed"/>
                <a:cs typeface="Fira Sans Condensed"/>
                <a:sym typeface="Fira Sans Condensed"/>
              </a:endParaRPr>
            </a:p>
          </p:txBody>
        </p:sp>
        <p:sp>
          <p:nvSpPr>
            <p:cNvPr id="910" name="Google Shape;910;p28"/>
            <p:cNvSpPr/>
            <p:nvPr/>
          </p:nvSpPr>
          <p:spPr>
            <a:xfrm>
              <a:off x="2680440" y="1261900"/>
              <a:ext cx="1678215" cy="1309846"/>
            </a:xfrm>
            <a:custGeom>
              <a:avLst/>
              <a:gdLst/>
              <a:ahLst/>
              <a:cxnLst/>
              <a:rect l="l" t="t" r="r" b="b"/>
              <a:pathLst>
                <a:path w="16820" h="13128" extrusionOk="0">
                  <a:moveTo>
                    <a:pt x="15252" y="6835"/>
                  </a:moveTo>
                  <a:cubicBezTo>
                    <a:pt x="14815" y="6797"/>
                    <a:pt x="14412" y="6933"/>
                    <a:pt x="14102" y="7183"/>
                  </a:cubicBezTo>
                  <a:cubicBezTo>
                    <a:pt x="13814" y="7414"/>
                    <a:pt x="13471" y="7564"/>
                    <a:pt x="13108" y="7601"/>
                  </a:cubicBezTo>
                  <a:lnTo>
                    <a:pt x="13108" y="7601"/>
                  </a:lnTo>
                  <a:lnTo>
                    <a:pt x="13128" y="3741"/>
                  </a:lnTo>
                  <a:lnTo>
                    <a:pt x="9272" y="3721"/>
                  </a:lnTo>
                  <a:cubicBezTo>
                    <a:pt x="9314" y="3365"/>
                    <a:pt x="9450" y="3024"/>
                    <a:pt x="9682" y="2749"/>
                  </a:cubicBezTo>
                  <a:cubicBezTo>
                    <a:pt x="9917" y="2470"/>
                    <a:pt x="10059" y="2112"/>
                    <a:pt x="10061" y="1719"/>
                  </a:cubicBezTo>
                  <a:cubicBezTo>
                    <a:pt x="10066" y="766"/>
                    <a:pt x="9245" y="1"/>
                    <a:pt x="8269" y="104"/>
                  </a:cubicBezTo>
                  <a:cubicBezTo>
                    <a:pt x="7509" y="184"/>
                    <a:pt x="6901" y="807"/>
                    <a:pt x="6835" y="1567"/>
                  </a:cubicBezTo>
                  <a:cubicBezTo>
                    <a:pt x="6797" y="2004"/>
                    <a:pt x="6933" y="2408"/>
                    <a:pt x="7182" y="2717"/>
                  </a:cubicBezTo>
                  <a:cubicBezTo>
                    <a:pt x="7414" y="3006"/>
                    <a:pt x="7564" y="3348"/>
                    <a:pt x="7601" y="3712"/>
                  </a:cubicBezTo>
                  <a:lnTo>
                    <a:pt x="3740" y="3692"/>
                  </a:lnTo>
                  <a:lnTo>
                    <a:pt x="3721" y="7548"/>
                  </a:lnTo>
                  <a:cubicBezTo>
                    <a:pt x="3365" y="7506"/>
                    <a:pt x="3024" y="7369"/>
                    <a:pt x="2749" y="7138"/>
                  </a:cubicBezTo>
                  <a:cubicBezTo>
                    <a:pt x="2470" y="6903"/>
                    <a:pt x="2112" y="6761"/>
                    <a:pt x="1719" y="6759"/>
                  </a:cubicBezTo>
                  <a:cubicBezTo>
                    <a:pt x="766" y="6754"/>
                    <a:pt x="0" y="7575"/>
                    <a:pt x="104" y="8550"/>
                  </a:cubicBezTo>
                  <a:cubicBezTo>
                    <a:pt x="184" y="9311"/>
                    <a:pt x="807" y="9919"/>
                    <a:pt x="1567" y="9985"/>
                  </a:cubicBezTo>
                  <a:cubicBezTo>
                    <a:pt x="2003" y="10023"/>
                    <a:pt x="2408" y="9886"/>
                    <a:pt x="2717" y="9638"/>
                  </a:cubicBezTo>
                  <a:cubicBezTo>
                    <a:pt x="3006" y="9406"/>
                    <a:pt x="3348" y="9255"/>
                    <a:pt x="3712" y="9218"/>
                  </a:cubicBezTo>
                  <a:lnTo>
                    <a:pt x="3692" y="13079"/>
                  </a:lnTo>
                  <a:lnTo>
                    <a:pt x="7552" y="13099"/>
                  </a:lnTo>
                  <a:cubicBezTo>
                    <a:pt x="7515" y="12736"/>
                    <a:pt x="7364" y="12393"/>
                    <a:pt x="7133" y="12105"/>
                  </a:cubicBezTo>
                  <a:cubicBezTo>
                    <a:pt x="6884" y="11795"/>
                    <a:pt x="6748" y="11390"/>
                    <a:pt x="6786" y="10954"/>
                  </a:cubicBezTo>
                  <a:cubicBezTo>
                    <a:pt x="6851" y="10194"/>
                    <a:pt x="7460" y="9571"/>
                    <a:pt x="8220" y="9491"/>
                  </a:cubicBezTo>
                  <a:cubicBezTo>
                    <a:pt x="9196" y="9388"/>
                    <a:pt x="10017" y="10153"/>
                    <a:pt x="10011" y="11106"/>
                  </a:cubicBezTo>
                  <a:cubicBezTo>
                    <a:pt x="10009" y="11499"/>
                    <a:pt x="9868" y="11857"/>
                    <a:pt x="9633" y="12136"/>
                  </a:cubicBezTo>
                  <a:cubicBezTo>
                    <a:pt x="9401" y="12411"/>
                    <a:pt x="9266" y="12752"/>
                    <a:pt x="9222" y="13108"/>
                  </a:cubicBezTo>
                  <a:lnTo>
                    <a:pt x="13078" y="13128"/>
                  </a:lnTo>
                  <a:lnTo>
                    <a:pt x="13099" y="9272"/>
                  </a:lnTo>
                  <a:lnTo>
                    <a:pt x="13099" y="9272"/>
                  </a:lnTo>
                  <a:cubicBezTo>
                    <a:pt x="13455" y="9314"/>
                    <a:pt x="13795" y="9450"/>
                    <a:pt x="14070" y="9682"/>
                  </a:cubicBezTo>
                  <a:cubicBezTo>
                    <a:pt x="14350" y="9917"/>
                    <a:pt x="14708" y="10059"/>
                    <a:pt x="15101" y="10061"/>
                  </a:cubicBezTo>
                  <a:cubicBezTo>
                    <a:pt x="16054" y="10066"/>
                    <a:pt x="16819" y="9245"/>
                    <a:pt x="16716" y="8269"/>
                  </a:cubicBezTo>
                  <a:cubicBezTo>
                    <a:pt x="16635" y="7509"/>
                    <a:pt x="16013" y="6901"/>
                    <a:pt x="15252" y="6835"/>
                  </a:cubicBezTo>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28"/>
            <p:cNvSpPr/>
            <p:nvPr/>
          </p:nvSpPr>
          <p:spPr>
            <a:xfrm>
              <a:off x="3283897" y="1692245"/>
              <a:ext cx="471300" cy="4713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12" name="Google Shape;912;p28"/>
            <p:cNvCxnSpPr>
              <a:cxnSpLocks/>
              <a:stCxn id="909" idx="0"/>
              <a:endCxn id="911" idx="2"/>
            </p:cNvCxnSpPr>
            <p:nvPr/>
          </p:nvCxnSpPr>
          <p:spPr>
            <a:xfrm flipH="1" flipV="1">
              <a:off x="3519547" y="2163545"/>
              <a:ext cx="1" cy="1292054"/>
            </a:xfrm>
            <a:prstGeom prst="straightConnector1">
              <a:avLst/>
            </a:prstGeom>
            <a:noFill/>
            <a:ln w="9525" cap="flat" cmpd="sng">
              <a:solidFill>
                <a:schemeClr val="accent6"/>
              </a:solidFill>
              <a:prstDash val="solid"/>
              <a:round/>
              <a:headEnd type="none" w="med" len="med"/>
              <a:tailEnd type="none" w="med" len="med"/>
            </a:ln>
          </p:spPr>
        </p:cxnSp>
      </p:grpSp>
      <p:grpSp>
        <p:nvGrpSpPr>
          <p:cNvPr id="913" name="Google Shape;913;p28"/>
          <p:cNvGrpSpPr/>
          <p:nvPr/>
        </p:nvGrpSpPr>
        <p:grpSpPr>
          <a:xfrm>
            <a:off x="4685298" y="2116200"/>
            <a:ext cx="1896600" cy="2090000"/>
            <a:chOff x="4685298" y="2116200"/>
            <a:chExt cx="1896600" cy="2090000"/>
          </a:xfrm>
        </p:grpSpPr>
        <p:sp>
          <p:nvSpPr>
            <p:cNvPr id="915" name="Google Shape;915;p28"/>
            <p:cNvSpPr txBox="1"/>
            <p:nvPr/>
          </p:nvSpPr>
          <p:spPr>
            <a:xfrm>
              <a:off x="4685298" y="3526437"/>
              <a:ext cx="1896600" cy="679763"/>
            </a:xfrm>
            <a:prstGeom prst="rect">
              <a:avLst/>
            </a:prstGeom>
            <a:solidFill>
              <a:schemeClr val="accen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1600" b="1" dirty="0">
                  <a:solidFill>
                    <a:schemeClr val="dk1"/>
                  </a:solidFill>
                  <a:latin typeface="Fira Sans Condensed"/>
                  <a:ea typeface="Fira Sans Condensed"/>
                  <a:cs typeface="Fira Sans Condensed"/>
                  <a:sym typeface="Fira Sans Condensed"/>
                </a:rPr>
                <a:t>Росту і розвитку</a:t>
              </a:r>
            </a:p>
            <a:p>
              <a:pPr marL="0" lvl="0" indent="0" algn="ctr" rtl="0">
                <a:spcBef>
                  <a:spcPts val="0"/>
                </a:spcBef>
                <a:spcAft>
                  <a:spcPts val="0"/>
                </a:spcAft>
                <a:buNone/>
              </a:pPr>
              <a:r>
                <a:rPr lang="lt-LT" sz="2000" dirty="0"/>
                <a:t>Growth</a:t>
              </a:r>
              <a:endParaRPr lang="uk-UA" sz="1600" b="1" dirty="0">
                <a:solidFill>
                  <a:schemeClr val="dk1"/>
                </a:solidFill>
                <a:latin typeface="Fira Sans Condensed"/>
                <a:ea typeface="Fira Sans Condensed"/>
                <a:cs typeface="Fira Sans Condensed"/>
                <a:sym typeface="Fira Sans Condensed"/>
              </a:endParaRPr>
            </a:p>
            <a:p>
              <a:pPr marL="0" lvl="0" indent="0" algn="ctr" rtl="0">
                <a:spcBef>
                  <a:spcPts val="0"/>
                </a:spcBef>
                <a:spcAft>
                  <a:spcPts val="0"/>
                </a:spcAft>
                <a:buNone/>
              </a:pPr>
              <a:endParaRPr sz="1600" b="1" dirty="0">
                <a:solidFill>
                  <a:schemeClr val="dk1"/>
                </a:solidFill>
                <a:latin typeface="Fira Sans Condensed"/>
                <a:ea typeface="Fira Sans Condensed"/>
                <a:cs typeface="Fira Sans Condensed"/>
                <a:sym typeface="Fira Sans Condensed"/>
              </a:endParaRPr>
            </a:p>
          </p:txBody>
        </p:sp>
        <p:sp>
          <p:nvSpPr>
            <p:cNvPr id="916" name="Google Shape;916;p28"/>
            <p:cNvSpPr/>
            <p:nvPr/>
          </p:nvSpPr>
          <p:spPr>
            <a:xfrm>
              <a:off x="4794490" y="2116200"/>
              <a:ext cx="1678215" cy="1309846"/>
            </a:xfrm>
            <a:custGeom>
              <a:avLst/>
              <a:gdLst/>
              <a:ahLst/>
              <a:cxnLst/>
              <a:rect l="l" t="t" r="r" b="b"/>
              <a:pathLst>
                <a:path w="16820" h="13128" extrusionOk="0">
                  <a:moveTo>
                    <a:pt x="15252" y="6835"/>
                  </a:moveTo>
                  <a:cubicBezTo>
                    <a:pt x="14815" y="6797"/>
                    <a:pt x="14412" y="6933"/>
                    <a:pt x="14102" y="7183"/>
                  </a:cubicBezTo>
                  <a:cubicBezTo>
                    <a:pt x="13814" y="7414"/>
                    <a:pt x="13471" y="7564"/>
                    <a:pt x="13108" y="7601"/>
                  </a:cubicBezTo>
                  <a:lnTo>
                    <a:pt x="13108" y="7601"/>
                  </a:lnTo>
                  <a:lnTo>
                    <a:pt x="13128" y="3741"/>
                  </a:lnTo>
                  <a:lnTo>
                    <a:pt x="9272" y="3721"/>
                  </a:lnTo>
                  <a:cubicBezTo>
                    <a:pt x="9314" y="3365"/>
                    <a:pt x="9450" y="3024"/>
                    <a:pt x="9682" y="2749"/>
                  </a:cubicBezTo>
                  <a:cubicBezTo>
                    <a:pt x="9917" y="2470"/>
                    <a:pt x="10059" y="2112"/>
                    <a:pt x="10061" y="1719"/>
                  </a:cubicBezTo>
                  <a:cubicBezTo>
                    <a:pt x="10066" y="766"/>
                    <a:pt x="9245" y="1"/>
                    <a:pt x="8269" y="104"/>
                  </a:cubicBezTo>
                  <a:cubicBezTo>
                    <a:pt x="7509" y="184"/>
                    <a:pt x="6901" y="807"/>
                    <a:pt x="6835" y="1567"/>
                  </a:cubicBezTo>
                  <a:cubicBezTo>
                    <a:pt x="6797" y="2004"/>
                    <a:pt x="6933" y="2408"/>
                    <a:pt x="7182" y="2717"/>
                  </a:cubicBezTo>
                  <a:cubicBezTo>
                    <a:pt x="7414" y="3006"/>
                    <a:pt x="7564" y="3348"/>
                    <a:pt x="7601" y="3712"/>
                  </a:cubicBezTo>
                  <a:lnTo>
                    <a:pt x="3740" y="3692"/>
                  </a:lnTo>
                  <a:lnTo>
                    <a:pt x="3721" y="7548"/>
                  </a:lnTo>
                  <a:cubicBezTo>
                    <a:pt x="3365" y="7506"/>
                    <a:pt x="3024" y="7369"/>
                    <a:pt x="2749" y="7138"/>
                  </a:cubicBezTo>
                  <a:cubicBezTo>
                    <a:pt x="2470" y="6903"/>
                    <a:pt x="2112" y="6761"/>
                    <a:pt x="1719" y="6759"/>
                  </a:cubicBezTo>
                  <a:cubicBezTo>
                    <a:pt x="766" y="6754"/>
                    <a:pt x="0" y="7575"/>
                    <a:pt x="104" y="8550"/>
                  </a:cubicBezTo>
                  <a:cubicBezTo>
                    <a:pt x="184" y="9311"/>
                    <a:pt x="807" y="9919"/>
                    <a:pt x="1567" y="9985"/>
                  </a:cubicBezTo>
                  <a:cubicBezTo>
                    <a:pt x="2003" y="10023"/>
                    <a:pt x="2408" y="9886"/>
                    <a:pt x="2717" y="9638"/>
                  </a:cubicBezTo>
                  <a:cubicBezTo>
                    <a:pt x="3006" y="9406"/>
                    <a:pt x="3348" y="9255"/>
                    <a:pt x="3712" y="9218"/>
                  </a:cubicBezTo>
                  <a:lnTo>
                    <a:pt x="3692" y="13079"/>
                  </a:lnTo>
                  <a:lnTo>
                    <a:pt x="7552" y="13099"/>
                  </a:lnTo>
                  <a:cubicBezTo>
                    <a:pt x="7515" y="12736"/>
                    <a:pt x="7364" y="12393"/>
                    <a:pt x="7133" y="12105"/>
                  </a:cubicBezTo>
                  <a:cubicBezTo>
                    <a:pt x="6884" y="11795"/>
                    <a:pt x="6748" y="11390"/>
                    <a:pt x="6786" y="10954"/>
                  </a:cubicBezTo>
                  <a:cubicBezTo>
                    <a:pt x="6851" y="10194"/>
                    <a:pt x="7460" y="9571"/>
                    <a:pt x="8220" y="9491"/>
                  </a:cubicBezTo>
                  <a:cubicBezTo>
                    <a:pt x="9196" y="9388"/>
                    <a:pt x="10017" y="10153"/>
                    <a:pt x="10011" y="11106"/>
                  </a:cubicBezTo>
                  <a:cubicBezTo>
                    <a:pt x="10009" y="11499"/>
                    <a:pt x="9868" y="11857"/>
                    <a:pt x="9633" y="12136"/>
                  </a:cubicBezTo>
                  <a:cubicBezTo>
                    <a:pt x="9401" y="12411"/>
                    <a:pt x="9266" y="12752"/>
                    <a:pt x="9222" y="13108"/>
                  </a:cubicBezTo>
                  <a:lnTo>
                    <a:pt x="13078" y="13128"/>
                  </a:lnTo>
                  <a:lnTo>
                    <a:pt x="13099" y="9272"/>
                  </a:lnTo>
                  <a:lnTo>
                    <a:pt x="13099" y="9272"/>
                  </a:lnTo>
                  <a:cubicBezTo>
                    <a:pt x="13455" y="9314"/>
                    <a:pt x="13795" y="9450"/>
                    <a:pt x="14070" y="9682"/>
                  </a:cubicBezTo>
                  <a:cubicBezTo>
                    <a:pt x="14350" y="9917"/>
                    <a:pt x="14708" y="10059"/>
                    <a:pt x="15101" y="10061"/>
                  </a:cubicBezTo>
                  <a:cubicBezTo>
                    <a:pt x="16054" y="10066"/>
                    <a:pt x="16819" y="9245"/>
                    <a:pt x="16716" y="8269"/>
                  </a:cubicBezTo>
                  <a:cubicBezTo>
                    <a:pt x="16635" y="7509"/>
                    <a:pt x="16013" y="6901"/>
                    <a:pt x="15252" y="6835"/>
                  </a:cubicBezTo>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8"/>
            <p:cNvSpPr/>
            <p:nvPr/>
          </p:nvSpPr>
          <p:spPr>
            <a:xfrm>
              <a:off x="5397947" y="2546545"/>
              <a:ext cx="471300" cy="4713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18" name="Google Shape;918;p28"/>
            <p:cNvCxnSpPr>
              <a:cxnSpLocks/>
              <a:stCxn id="915" idx="0"/>
              <a:endCxn id="917" idx="2"/>
            </p:cNvCxnSpPr>
            <p:nvPr/>
          </p:nvCxnSpPr>
          <p:spPr>
            <a:xfrm flipH="1" flipV="1">
              <a:off x="5633597" y="3017845"/>
              <a:ext cx="1" cy="508592"/>
            </a:xfrm>
            <a:prstGeom prst="straightConnector1">
              <a:avLst/>
            </a:prstGeom>
            <a:noFill/>
            <a:ln w="9525" cap="flat" cmpd="sng">
              <a:solidFill>
                <a:schemeClr val="accent6"/>
              </a:solidFill>
              <a:prstDash val="solid"/>
              <a:round/>
              <a:headEnd type="none" w="med" len="med"/>
              <a:tailEnd type="none" w="med" len="med"/>
            </a:ln>
          </p:spPr>
        </p:cxnSp>
      </p:grpSp>
      <p:cxnSp>
        <p:nvCxnSpPr>
          <p:cNvPr id="925" name="Google Shape;925;p28"/>
          <p:cNvCxnSpPr>
            <a:endCxn id="911" idx="1"/>
          </p:cNvCxnSpPr>
          <p:nvPr/>
        </p:nvCxnSpPr>
        <p:spPr>
          <a:xfrm rot="10800000" flipH="1">
            <a:off x="1641097" y="1927895"/>
            <a:ext cx="1642800" cy="854400"/>
          </a:xfrm>
          <a:prstGeom prst="bentConnector3">
            <a:avLst>
              <a:gd name="adj1" fmla="val 50000"/>
            </a:avLst>
          </a:prstGeom>
          <a:noFill/>
          <a:ln w="9525" cap="flat" cmpd="sng">
            <a:solidFill>
              <a:schemeClr val="accent6"/>
            </a:solidFill>
            <a:prstDash val="solid"/>
            <a:round/>
            <a:headEnd type="none" w="med" len="med"/>
            <a:tailEnd type="stealth" w="med" len="med"/>
          </a:ln>
        </p:spPr>
      </p:cxnSp>
      <p:cxnSp>
        <p:nvCxnSpPr>
          <p:cNvPr id="926" name="Google Shape;926;p28"/>
          <p:cNvCxnSpPr>
            <a:endCxn id="917" idx="1"/>
          </p:cNvCxnSpPr>
          <p:nvPr/>
        </p:nvCxnSpPr>
        <p:spPr>
          <a:xfrm>
            <a:off x="3755147" y="1927795"/>
            <a:ext cx="1642800" cy="854400"/>
          </a:xfrm>
          <a:prstGeom prst="bentConnector3">
            <a:avLst>
              <a:gd name="adj1" fmla="val 50000"/>
            </a:avLst>
          </a:prstGeom>
          <a:noFill/>
          <a:ln w="9525" cap="flat" cmpd="sng">
            <a:solidFill>
              <a:schemeClr val="accent6"/>
            </a:solidFill>
            <a:prstDash val="solid"/>
            <a:round/>
            <a:headEnd type="none" w="med" len="med"/>
            <a:tailEnd type="stealth" w="med" len="med"/>
          </a:ln>
        </p:spPr>
      </p:cxnSp>
      <p:grpSp>
        <p:nvGrpSpPr>
          <p:cNvPr id="928" name="Google Shape;928;p28"/>
          <p:cNvGrpSpPr/>
          <p:nvPr/>
        </p:nvGrpSpPr>
        <p:grpSpPr>
          <a:xfrm>
            <a:off x="5510365" y="2710850"/>
            <a:ext cx="270514" cy="142684"/>
            <a:chOff x="5868050" y="2728050"/>
            <a:chExt cx="395200" cy="208450"/>
          </a:xfrm>
        </p:grpSpPr>
        <p:sp>
          <p:nvSpPr>
            <p:cNvPr id="929" name="Google Shape;929;p28"/>
            <p:cNvSpPr/>
            <p:nvPr/>
          </p:nvSpPr>
          <p:spPr>
            <a:xfrm>
              <a:off x="5868050" y="2728050"/>
              <a:ext cx="93425" cy="208450"/>
            </a:xfrm>
            <a:custGeom>
              <a:avLst/>
              <a:gdLst/>
              <a:ahLst/>
              <a:cxnLst/>
              <a:rect l="l" t="t" r="r" b="b"/>
              <a:pathLst>
                <a:path w="3737" h="8338" extrusionOk="0">
                  <a:moveTo>
                    <a:pt x="1198" y="1"/>
                  </a:moveTo>
                  <a:lnTo>
                    <a:pt x="1" y="1199"/>
                  </a:lnTo>
                  <a:lnTo>
                    <a:pt x="1" y="7139"/>
                  </a:lnTo>
                  <a:lnTo>
                    <a:pt x="1198" y="8337"/>
                  </a:lnTo>
                  <a:lnTo>
                    <a:pt x="2539" y="8337"/>
                  </a:lnTo>
                  <a:lnTo>
                    <a:pt x="3736" y="7139"/>
                  </a:lnTo>
                  <a:lnTo>
                    <a:pt x="3736" y="1199"/>
                  </a:lnTo>
                  <a:lnTo>
                    <a:pt x="253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28"/>
            <p:cNvSpPr/>
            <p:nvPr/>
          </p:nvSpPr>
          <p:spPr>
            <a:xfrm>
              <a:off x="6169850" y="2728050"/>
              <a:ext cx="93400" cy="208450"/>
            </a:xfrm>
            <a:custGeom>
              <a:avLst/>
              <a:gdLst/>
              <a:ahLst/>
              <a:cxnLst/>
              <a:rect l="l" t="t" r="r" b="b"/>
              <a:pathLst>
                <a:path w="3736" h="8338" extrusionOk="0">
                  <a:moveTo>
                    <a:pt x="1197" y="1"/>
                  </a:moveTo>
                  <a:lnTo>
                    <a:pt x="0" y="1199"/>
                  </a:lnTo>
                  <a:lnTo>
                    <a:pt x="0" y="7139"/>
                  </a:lnTo>
                  <a:lnTo>
                    <a:pt x="1197" y="8337"/>
                  </a:lnTo>
                  <a:lnTo>
                    <a:pt x="2538" y="8337"/>
                  </a:lnTo>
                  <a:lnTo>
                    <a:pt x="3736" y="7139"/>
                  </a:lnTo>
                  <a:lnTo>
                    <a:pt x="3736" y="1199"/>
                  </a:lnTo>
                  <a:lnTo>
                    <a:pt x="253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28"/>
            <p:cNvSpPr/>
            <p:nvPr/>
          </p:nvSpPr>
          <p:spPr>
            <a:xfrm>
              <a:off x="5984575" y="2797525"/>
              <a:ext cx="23200" cy="69500"/>
            </a:xfrm>
            <a:custGeom>
              <a:avLst/>
              <a:gdLst/>
              <a:ahLst/>
              <a:cxnLst/>
              <a:rect l="l" t="t" r="r" b="b"/>
              <a:pathLst>
                <a:path w="928" h="2780" extrusionOk="0">
                  <a:moveTo>
                    <a:pt x="1" y="1"/>
                  </a:moveTo>
                  <a:lnTo>
                    <a:pt x="1" y="2779"/>
                  </a:lnTo>
                  <a:lnTo>
                    <a:pt x="928" y="2779"/>
                  </a:lnTo>
                  <a:lnTo>
                    <a:pt x="92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28"/>
            <p:cNvSpPr/>
            <p:nvPr/>
          </p:nvSpPr>
          <p:spPr>
            <a:xfrm>
              <a:off x="6030925" y="2797525"/>
              <a:ext cx="23150" cy="69500"/>
            </a:xfrm>
            <a:custGeom>
              <a:avLst/>
              <a:gdLst/>
              <a:ahLst/>
              <a:cxnLst/>
              <a:rect l="l" t="t" r="r" b="b"/>
              <a:pathLst>
                <a:path w="926" h="2780" extrusionOk="0">
                  <a:moveTo>
                    <a:pt x="0" y="1"/>
                  </a:moveTo>
                  <a:lnTo>
                    <a:pt x="0" y="2779"/>
                  </a:lnTo>
                  <a:lnTo>
                    <a:pt x="926" y="2779"/>
                  </a:lnTo>
                  <a:lnTo>
                    <a:pt x="92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28"/>
            <p:cNvSpPr/>
            <p:nvPr/>
          </p:nvSpPr>
          <p:spPr>
            <a:xfrm>
              <a:off x="6077225" y="2797525"/>
              <a:ext cx="23175" cy="69500"/>
            </a:xfrm>
            <a:custGeom>
              <a:avLst/>
              <a:gdLst/>
              <a:ahLst/>
              <a:cxnLst/>
              <a:rect l="l" t="t" r="r" b="b"/>
              <a:pathLst>
                <a:path w="927" h="2780" extrusionOk="0">
                  <a:moveTo>
                    <a:pt x="1" y="1"/>
                  </a:moveTo>
                  <a:lnTo>
                    <a:pt x="1" y="2779"/>
                  </a:lnTo>
                  <a:lnTo>
                    <a:pt x="926" y="2779"/>
                  </a:lnTo>
                  <a:lnTo>
                    <a:pt x="92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28"/>
            <p:cNvSpPr/>
            <p:nvPr/>
          </p:nvSpPr>
          <p:spPr>
            <a:xfrm>
              <a:off x="6123525" y="2797525"/>
              <a:ext cx="23200" cy="69500"/>
            </a:xfrm>
            <a:custGeom>
              <a:avLst/>
              <a:gdLst/>
              <a:ahLst/>
              <a:cxnLst/>
              <a:rect l="l" t="t" r="r" b="b"/>
              <a:pathLst>
                <a:path w="928" h="2780" extrusionOk="0">
                  <a:moveTo>
                    <a:pt x="1" y="1"/>
                  </a:moveTo>
                  <a:lnTo>
                    <a:pt x="1" y="2779"/>
                  </a:lnTo>
                  <a:lnTo>
                    <a:pt x="928" y="2779"/>
                  </a:lnTo>
                  <a:lnTo>
                    <a:pt x="92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9" name="Google Shape;939;p28"/>
          <p:cNvSpPr/>
          <p:nvPr/>
        </p:nvSpPr>
        <p:spPr>
          <a:xfrm>
            <a:off x="3405800" y="1792626"/>
            <a:ext cx="227442" cy="270532"/>
          </a:xfrm>
          <a:custGeom>
            <a:avLst/>
            <a:gdLst/>
            <a:ahLst/>
            <a:cxnLst/>
            <a:rect l="l" t="t" r="r" b="b"/>
            <a:pathLst>
              <a:path w="13291" h="15809" extrusionOk="0">
                <a:moveTo>
                  <a:pt x="5332" y="1"/>
                </a:moveTo>
                <a:cubicBezTo>
                  <a:pt x="5326" y="1"/>
                  <a:pt x="5320" y="1"/>
                  <a:pt x="5313" y="1"/>
                </a:cubicBezTo>
                <a:cubicBezTo>
                  <a:pt x="3688" y="15"/>
                  <a:pt x="2864" y="2002"/>
                  <a:pt x="4025" y="3163"/>
                </a:cubicBezTo>
                <a:cubicBezTo>
                  <a:pt x="5055" y="4193"/>
                  <a:pt x="5403" y="4647"/>
                  <a:pt x="5501" y="5271"/>
                </a:cubicBezTo>
                <a:cubicBezTo>
                  <a:pt x="4597" y="5118"/>
                  <a:pt x="4069" y="4518"/>
                  <a:pt x="3370" y="3818"/>
                </a:cubicBezTo>
                <a:cubicBezTo>
                  <a:pt x="3008" y="3456"/>
                  <a:pt x="2535" y="3275"/>
                  <a:pt x="2061" y="3275"/>
                </a:cubicBezTo>
                <a:cubicBezTo>
                  <a:pt x="1587" y="3275"/>
                  <a:pt x="1113" y="3456"/>
                  <a:pt x="751" y="3818"/>
                </a:cubicBezTo>
                <a:cubicBezTo>
                  <a:pt x="0" y="4569"/>
                  <a:pt x="55" y="5743"/>
                  <a:pt x="749" y="6439"/>
                </a:cubicBezTo>
                <a:cubicBezTo>
                  <a:pt x="49" y="7140"/>
                  <a:pt x="7" y="8314"/>
                  <a:pt x="751" y="9058"/>
                </a:cubicBezTo>
                <a:cubicBezTo>
                  <a:pt x="1113" y="9420"/>
                  <a:pt x="1587" y="9601"/>
                  <a:pt x="2061" y="9601"/>
                </a:cubicBezTo>
                <a:cubicBezTo>
                  <a:pt x="2535" y="9601"/>
                  <a:pt x="3008" y="9420"/>
                  <a:pt x="3370" y="9058"/>
                </a:cubicBezTo>
                <a:cubicBezTo>
                  <a:pt x="4419" y="8009"/>
                  <a:pt x="4889" y="7685"/>
                  <a:pt x="5493" y="7595"/>
                </a:cubicBezTo>
                <a:lnTo>
                  <a:pt x="5493" y="7595"/>
                </a:lnTo>
                <a:cubicBezTo>
                  <a:pt x="5337" y="8490"/>
                  <a:pt x="4739" y="9000"/>
                  <a:pt x="4025" y="9713"/>
                </a:cubicBezTo>
                <a:cubicBezTo>
                  <a:pt x="3301" y="10437"/>
                  <a:pt x="3301" y="11609"/>
                  <a:pt x="4025" y="12333"/>
                </a:cubicBezTo>
                <a:cubicBezTo>
                  <a:pt x="4391" y="12698"/>
                  <a:pt x="4862" y="12876"/>
                  <a:pt x="5332" y="12876"/>
                </a:cubicBezTo>
                <a:cubicBezTo>
                  <a:pt x="5625" y="12876"/>
                  <a:pt x="5917" y="12806"/>
                  <a:pt x="6182" y="12671"/>
                </a:cubicBezTo>
                <a:lnTo>
                  <a:pt x="6182" y="13030"/>
                </a:lnTo>
                <a:cubicBezTo>
                  <a:pt x="6182" y="14563"/>
                  <a:pt x="7428" y="15809"/>
                  <a:pt x="8961" y="15809"/>
                </a:cubicBezTo>
                <a:lnTo>
                  <a:pt x="8961" y="14882"/>
                </a:lnTo>
                <a:cubicBezTo>
                  <a:pt x="7940" y="14882"/>
                  <a:pt x="7109" y="14052"/>
                  <a:pt x="7109" y="13030"/>
                </a:cubicBezTo>
                <a:lnTo>
                  <a:pt x="7109" y="12671"/>
                </a:lnTo>
                <a:cubicBezTo>
                  <a:pt x="7373" y="12805"/>
                  <a:pt x="7666" y="12875"/>
                  <a:pt x="7960" y="12875"/>
                </a:cubicBezTo>
                <a:cubicBezTo>
                  <a:pt x="8427" y="12875"/>
                  <a:pt x="8898" y="12700"/>
                  <a:pt x="9265" y="12333"/>
                </a:cubicBezTo>
                <a:cubicBezTo>
                  <a:pt x="9989" y="11609"/>
                  <a:pt x="9990" y="10437"/>
                  <a:pt x="9265" y="9713"/>
                </a:cubicBezTo>
                <a:cubicBezTo>
                  <a:pt x="8236" y="8684"/>
                  <a:pt x="7888" y="8229"/>
                  <a:pt x="7790" y="7605"/>
                </a:cubicBezTo>
                <a:lnTo>
                  <a:pt x="7790" y="7605"/>
                </a:lnTo>
                <a:cubicBezTo>
                  <a:pt x="8616" y="7746"/>
                  <a:pt x="9115" y="8249"/>
                  <a:pt x="9767" y="8905"/>
                </a:cubicBezTo>
                <a:cubicBezTo>
                  <a:pt x="10251" y="9392"/>
                  <a:pt x="10777" y="9601"/>
                  <a:pt x="11268" y="9601"/>
                </a:cubicBezTo>
                <a:cubicBezTo>
                  <a:pt x="11751" y="9601"/>
                  <a:pt x="12200" y="9398"/>
                  <a:pt x="12540" y="9058"/>
                </a:cubicBezTo>
                <a:cubicBezTo>
                  <a:pt x="13291" y="8308"/>
                  <a:pt x="13235" y="7135"/>
                  <a:pt x="12542" y="6439"/>
                </a:cubicBezTo>
                <a:cubicBezTo>
                  <a:pt x="13241" y="5738"/>
                  <a:pt x="13284" y="4562"/>
                  <a:pt x="12540" y="3818"/>
                </a:cubicBezTo>
                <a:cubicBezTo>
                  <a:pt x="12178" y="3456"/>
                  <a:pt x="11704" y="3275"/>
                  <a:pt x="11230" y="3275"/>
                </a:cubicBezTo>
                <a:cubicBezTo>
                  <a:pt x="10756" y="3275"/>
                  <a:pt x="10282" y="3456"/>
                  <a:pt x="9920" y="3818"/>
                </a:cubicBezTo>
                <a:cubicBezTo>
                  <a:pt x="8871" y="4867"/>
                  <a:pt x="8402" y="5192"/>
                  <a:pt x="7797" y="5281"/>
                </a:cubicBezTo>
                <a:cubicBezTo>
                  <a:pt x="7953" y="4387"/>
                  <a:pt x="8552" y="3877"/>
                  <a:pt x="9265" y="3163"/>
                </a:cubicBezTo>
                <a:cubicBezTo>
                  <a:pt x="10442" y="1987"/>
                  <a:pt x="9580" y="13"/>
                  <a:pt x="7977" y="1"/>
                </a:cubicBezTo>
                <a:cubicBezTo>
                  <a:pt x="7973" y="1"/>
                  <a:pt x="7969" y="1"/>
                  <a:pt x="7965" y="1"/>
                </a:cubicBezTo>
                <a:cubicBezTo>
                  <a:pt x="7459" y="1"/>
                  <a:pt x="6988" y="203"/>
                  <a:pt x="6646" y="544"/>
                </a:cubicBezTo>
                <a:cubicBezTo>
                  <a:pt x="6305" y="205"/>
                  <a:pt x="5836" y="1"/>
                  <a:pt x="53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0" name="Google Shape;940;p28"/>
          <p:cNvGrpSpPr/>
          <p:nvPr/>
        </p:nvGrpSpPr>
        <p:grpSpPr>
          <a:xfrm>
            <a:off x="1270236" y="2646936"/>
            <a:ext cx="270514" cy="270514"/>
            <a:chOff x="6633675" y="2110425"/>
            <a:chExt cx="395200" cy="395200"/>
          </a:xfrm>
        </p:grpSpPr>
        <p:sp>
          <p:nvSpPr>
            <p:cNvPr id="941" name="Google Shape;941;p28"/>
            <p:cNvSpPr/>
            <p:nvPr/>
          </p:nvSpPr>
          <p:spPr>
            <a:xfrm>
              <a:off x="6633675" y="2320375"/>
              <a:ext cx="395200" cy="185250"/>
            </a:xfrm>
            <a:custGeom>
              <a:avLst/>
              <a:gdLst/>
              <a:ahLst/>
              <a:cxnLst/>
              <a:rect l="l" t="t" r="r" b="b"/>
              <a:pathLst>
                <a:path w="15808" h="7410" extrusionOk="0">
                  <a:moveTo>
                    <a:pt x="8367" y="2316"/>
                  </a:moveTo>
                  <a:lnTo>
                    <a:pt x="8367" y="5094"/>
                  </a:lnTo>
                  <a:lnTo>
                    <a:pt x="7440" y="5094"/>
                  </a:lnTo>
                  <a:lnTo>
                    <a:pt x="7440" y="2316"/>
                  </a:lnTo>
                  <a:close/>
                  <a:moveTo>
                    <a:pt x="3736" y="0"/>
                  </a:moveTo>
                  <a:lnTo>
                    <a:pt x="3736" y="926"/>
                  </a:lnTo>
                  <a:lnTo>
                    <a:pt x="4662" y="926"/>
                  </a:lnTo>
                  <a:lnTo>
                    <a:pt x="4662" y="2779"/>
                  </a:lnTo>
                  <a:lnTo>
                    <a:pt x="0" y="2779"/>
                  </a:lnTo>
                  <a:lnTo>
                    <a:pt x="0" y="3705"/>
                  </a:lnTo>
                  <a:lnTo>
                    <a:pt x="957" y="3705"/>
                  </a:lnTo>
                  <a:lnTo>
                    <a:pt x="957" y="6484"/>
                  </a:lnTo>
                  <a:lnTo>
                    <a:pt x="0" y="6484"/>
                  </a:lnTo>
                  <a:lnTo>
                    <a:pt x="0" y="7410"/>
                  </a:lnTo>
                  <a:lnTo>
                    <a:pt x="15808" y="7410"/>
                  </a:lnTo>
                  <a:lnTo>
                    <a:pt x="15808" y="6484"/>
                  </a:lnTo>
                  <a:lnTo>
                    <a:pt x="14850" y="6484"/>
                  </a:lnTo>
                  <a:lnTo>
                    <a:pt x="14850" y="4632"/>
                  </a:lnTo>
                  <a:lnTo>
                    <a:pt x="15808" y="4632"/>
                  </a:lnTo>
                  <a:lnTo>
                    <a:pt x="15808" y="3705"/>
                  </a:lnTo>
                  <a:lnTo>
                    <a:pt x="11146" y="3705"/>
                  </a:lnTo>
                  <a:lnTo>
                    <a:pt x="11146" y="926"/>
                  </a:lnTo>
                  <a:lnTo>
                    <a:pt x="12071" y="926"/>
                  </a:lnTo>
                  <a:lnTo>
                    <a:pt x="1207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28"/>
            <p:cNvSpPr/>
            <p:nvPr/>
          </p:nvSpPr>
          <p:spPr>
            <a:xfrm>
              <a:off x="6740550" y="2110425"/>
              <a:ext cx="181425" cy="172525"/>
            </a:xfrm>
            <a:custGeom>
              <a:avLst/>
              <a:gdLst/>
              <a:ahLst/>
              <a:cxnLst/>
              <a:rect l="l" t="t" r="r" b="b"/>
              <a:pathLst>
                <a:path w="7257" h="6901" extrusionOk="0">
                  <a:moveTo>
                    <a:pt x="3629" y="1"/>
                  </a:moveTo>
                  <a:lnTo>
                    <a:pt x="2499" y="2259"/>
                  </a:lnTo>
                  <a:lnTo>
                    <a:pt x="1" y="2636"/>
                  </a:lnTo>
                  <a:lnTo>
                    <a:pt x="1801" y="4408"/>
                  </a:lnTo>
                  <a:lnTo>
                    <a:pt x="1387" y="6901"/>
                  </a:lnTo>
                  <a:lnTo>
                    <a:pt x="3629" y="5736"/>
                  </a:lnTo>
                  <a:lnTo>
                    <a:pt x="5871" y="6901"/>
                  </a:lnTo>
                  <a:lnTo>
                    <a:pt x="5457" y="4408"/>
                  </a:lnTo>
                  <a:lnTo>
                    <a:pt x="7256" y="2636"/>
                  </a:lnTo>
                  <a:lnTo>
                    <a:pt x="4759" y="2259"/>
                  </a:lnTo>
                  <a:lnTo>
                    <a:pt x="3629" y="1"/>
                  </a:lnTo>
                  <a:close/>
                  <a:moveTo>
                    <a:pt x="1387" y="6901"/>
                  </a:moveTo>
                  <a:lnTo>
                    <a:pt x="1387" y="6901"/>
                  </a:lnTo>
                  <a:lnTo>
                    <a:pt x="1387" y="6901"/>
                  </a:lnTo>
                  <a:close/>
                  <a:moveTo>
                    <a:pt x="5871" y="6901"/>
                  </a:moveTo>
                  <a:lnTo>
                    <a:pt x="5871" y="6901"/>
                  </a:lnTo>
                  <a:lnTo>
                    <a:pt x="5871" y="690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TextBox 7">
            <a:extLst>
              <a:ext uri="{FF2B5EF4-FFF2-40B4-BE49-F238E27FC236}">
                <a16:creationId xmlns:a16="http://schemas.microsoft.com/office/drawing/2014/main" id="{5D97E97B-D6A8-D784-7CF9-F7103F432D8D}"/>
              </a:ext>
            </a:extLst>
          </p:cNvPr>
          <p:cNvSpPr txBox="1"/>
          <p:nvPr/>
        </p:nvSpPr>
        <p:spPr>
          <a:xfrm>
            <a:off x="6615338" y="1017474"/>
            <a:ext cx="2578779" cy="3108543"/>
          </a:xfrm>
          <a:prstGeom prst="rect">
            <a:avLst/>
          </a:prstGeom>
          <a:noFill/>
        </p:spPr>
        <p:txBody>
          <a:bodyPr wrap="square">
            <a:spAutoFit/>
          </a:bodyPr>
          <a:lstStyle/>
          <a:p>
            <a:pPr algn="just"/>
            <a:r>
              <a:rPr lang="ru-RU" dirty="0" err="1"/>
              <a:t>Альдерфер</a:t>
            </a:r>
            <a:r>
              <a:rPr lang="ru-RU" dirty="0"/>
              <a:t> </a:t>
            </a:r>
            <a:r>
              <a:rPr lang="ru-RU" dirty="0" err="1"/>
              <a:t>стверджував</a:t>
            </a:r>
            <a:r>
              <a:rPr lang="ru-RU" dirty="0"/>
              <a:t>, </a:t>
            </a:r>
            <a:r>
              <a:rPr lang="ru-RU" dirty="0" err="1"/>
              <a:t>що</a:t>
            </a:r>
            <a:r>
              <a:rPr lang="ru-RU" dirty="0"/>
              <a:t> </a:t>
            </a:r>
            <a:r>
              <a:rPr lang="ru-RU" dirty="0" err="1"/>
              <a:t>сьогоднішні</a:t>
            </a:r>
            <a:r>
              <a:rPr lang="ru-RU" dirty="0"/>
              <a:t> потреби </a:t>
            </a:r>
            <a:r>
              <a:rPr lang="ru-RU" dirty="0" err="1"/>
              <a:t>можуть</a:t>
            </a:r>
            <a:r>
              <a:rPr lang="ru-RU" dirty="0"/>
              <a:t> </a:t>
            </a:r>
            <a:r>
              <a:rPr lang="ru-RU" dirty="0" err="1"/>
              <a:t>залишитися</a:t>
            </a:r>
            <a:r>
              <a:rPr lang="ru-RU" dirty="0"/>
              <a:t> </a:t>
            </a:r>
            <a:r>
              <a:rPr lang="ru-RU" dirty="0" err="1"/>
              <a:t>незадоволеними</a:t>
            </a:r>
            <a:r>
              <a:rPr lang="ru-RU" dirty="0"/>
              <a:t> і через </a:t>
            </a:r>
            <a:r>
              <a:rPr lang="ru-RU" dirty="0" err="1"/>
              <a:t>п'ять</a:t>
            </a:r>
            <a:r>
              <a:rPr lang="ru-RU" dirty="0"/>
              <a:t> </a:t>
            </a:r>
            <a:r>
              <a:rPr lang="ru-RU" dirty="0" err="1"/>
              <a:t>років</a:t>
            </a:r>
            <a:r>
              <a:rPr lang="ru-RU" dirty="0"/>
              <a:t>, і </a:t>
            </a:r>
            <a:r>
              <a:rPr lang="ru-RU" dirty="0" err="1"/>
              <a:t>тоді</a:t>
            </a:r>
            <a:r>
              <a:rPr lang="ru-RU" dirty="0"/>
              <a:t> </a:t>
            </a:r>
            <a:r>
              <a:rPr lang="ru-RU" dirty="0" err="1"/>
              <a:t>можна</a:t>
            </a:r>
            <a:r>
              <a:rPr lang="ru-RU" dirty="0"/>
              <a:t> </a:t>
            </a:r>
            <a:r>
              <a:rPr lang="ru-RU" dirty="0" err="1"/>
              <a:t>змінити</a:t>
            </a:r>
            <a:r>
              <a:rPr lang="ru-RU" dirty="0"/>
              <a:t> </a:t>
            </a:r>
            <a:r>
              <a:rPr lang="ru-RU" dirty="0" err="1"/>
              <a:t>орієнтири</a:t>
            </a:r>
            <a:r>
              <a:rPr lang="ru-RU" dirty="0"/>
              <a:t>. Будучи молодою </a:t>
            </a:r>
            <a:r>
              <a:rPr lang="ru-RU" dirty="0" err="1"/>
              <a:t>людиною</a:t>
            </a:r>
            <a:r>
              <a:rPr lang="ru-RU" dirty="0"/>
              <a:t>, </a:t>
            </a:r>
            <a:r>
              <a:rPr lang="ru-RU" dirty="0" err="1"/>
              <a:t>людина</a:t>
            </a:r>
            <a:r>
              <a:rPr lang="ru-RU" dirty="0"/>
              <a:t> </a:t>
            </a:r>
            <a:r>
              <a:rPr lang="ru-RU" dirty="0" err="1"/>
              <a:t>може</a:t>
            </a:r>
            <a:r>
              <a:rPr lang="ru-RU" dirty="0"/>
              <a:t> </a:t>
            </a:r>
            <a:r>
              <a:rPr lang="ru-RU" dirty="0" err="1"/>
              <a:t>прагнути</a:t>
            </a:r>
            <a:r>
              <a:rPr lang="ru-RU" dirty="0"/>
              <a:t> стати президентом </a:t>
            </a:r>
            <a:r>
              <a:rPr lang="ru-RU" dirty="0" err="1"/>
              <a:t>компанії</a:t>
            </a:r>
            <a:r>
              <a:rPr lang="ru-RU" dirty="0"/>
              <a:t>. У </a:t>
            </a:r>
            <a:r>
              <a:rPr lang="ru-RU" dirty="0" err="1"/>
              <a:t>зрілому</a:t>
            </a:r>
            <a:r>
              <a:rPr lang="ru-RU" dirty="0"/>
              <a:t> </a:t>
            </a:r>
            <a:r>
              <a:rPr lang="ru-RU" dirty="0" err="1"/>
              <a:t>віці</a:t>
            </a:r>
            <a:r>
              <a:rPr lang="ru-RU" dirty="0"/>
              <a:t> </a:t>
            </a:r>
            <a:r>
              <a:rPr lang="ru-RU" dirty="0" err="1"/>
              <a:t>він</a:t>
            </a:r>
            <a:r>
              <a:rPr lang="ru-RU" dirty="0"/>
              <a:t> </a:t>
            </a:r>
            <a:r>
              <a:rPr lang="ru-RU" dirty="0" err="1"/>
              <a:t>може</a:t>
            </a:r>
            <a:r>
              <a:rPr lang="ru-RU" dirty="0"/>
              <a:t> </a:t>
            </a:r>
            <a:r>
              <a:rPr lang="ru-RU" dirty="0" err="1"/>
              <a:t>вже</a:t>
            </a:r>
            <a:r>
              <a:rPr lang="ru-RU" dirty="0"/>
              <a:t> не </a:t>
            </a:r>
            <a:r>
              <a:rPr lang="ru-RU" dirty="0" err="1"/>
              <a:t>хотіти</a:t>
            </a:r>
            <a:r>
              <a:rPr lang="ru-RU" dirty="0"/>
              <a:t> стати президентом, </a:t>
            </a:r>
            <a:r>
              <a:rPr lang="ru-RU" dirty="0" err="1"/>
              <a:t>бо</a:t>
            </a:r>
            <a:r>
              <a:rPr lang="ru-RU" dirty="0"/>
              <a:t> </a:t>
            </a:r>
            <a:r>
              <a:rPr lang="ru-RU" dirty="0" err="1"/>
              <a:t>це</a:t>
            </a:r>
            <a:r>
              <a:rPr lang="ru-RU" dirty="0"/>
              <a:t> </a:t>
            </a:r>
            <a:r>
              <a:rPr lang="ru-RU" dirty="0" err="1"/>
              <a:t>забирає</a:t>
            </a:r>
            <a:r>
              <a:rPr lang="ru-RU" dirty="0"/>
              <a:t> </a:t>
            </a:r>
            <a:r>
              <a:rPr lang="ru-RU" dirty="0" err="1"/>
              <a:t>надто</a:t>
            </a:r>
            <a:r>
              <a:rPr lang="ru-RU" dirty="0"/>
              <a:t> велику </a:t>
            </a:r>
            <a:r>
              <a:rPr lang="ru-RU" dirty="0" err="1"/>
              <a:t>частину</a:t>
            </a:r>
            <a:r>
              <a:rPr lang="ru-RU" dirty="0"/>
              <a:t> </a:t>
            </a:r>
            <a:r>
              <a:rPr lang="ru-RU" dirty="0" err="1"/>
              <a:t>життя</a:t>
            </a:r>
            <a:r>
              <a:rPr lang="ru-RU" dirty="0"/>
              <a:t>. </a:t>
            </a:r>
            <a:r>
              <a:rPr lang="ru-RU" dirty="0" err="1"/>
              <a:t>Це</a:t>
            </a:r>
            <a:r>
              <a:rPr lang="ru-RU" dirty="0"/>
              <a:t> </a:t>
            </a:r>
            <a:r>
              <a:rPr lang="ru-RU" dirty="0" err="1"/>
              <a:t>вже</a:t>
            </a:r>
            <a:r>
              <a:rPr lang="ru-RU" dirty="0"/>
              <a:t> </a:t>
            </a:r>
            <a:r>
              <a:rPr lang="ru-RU" dirty="0" err="1"/>
              <a:t>інший</a:t>
            </a:r>
            <a:r>
              <a:rPr lang="ru-RU" dirty="0"/>
              <a:t> </a:t>
            </a:r>
            <a:r>
              <a:rPr lang="ru-RU" dirty="0" err="1"/>
              <a:t>погляд</a:t>
            </a:r>
            <a:r>
              <a:rPr lang="ru-RU" dirty="0"/>
              <a:t> на потреби </a:t>
            </a:r>
            <a:r>
              <a:rPr lang="ru-RU" dirty="0" err="1"/>
              <a:t>людини</a:t>
            </a:r>
            <a:r>
              <a:rPr lang="ru-RU" dirty="0"/>
              <a:t>. </a:t>
            </a:r>
            <a:endParaRPr lang="ru-UA"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066610-1A4E-FB47-B3C5-46B2FCD52CD1}"/>
              </a:ext>
            </a:extLst>
          </p:cNvPr>
          <p:cNvSpPr>
            <a:spLocks noGrp="1"/>
          </p:cNvSpPr>
          <p:nvPr>
            <p:ph type="title"/>
          </p:nvPr>
        </p:nvSpPr>
        <p:spPr>
          <a:xfrm>
            <a:off x="375557" y="0"/>
            <a:ext cx="8238900" cy="564300"/>
          </a:xfrm>
        </p:spPr>
        <p:txBody>
          <a:bodyPr/>
          <a:lstStyle/>
          <a:p>
            <a:r>
              <a:rPr lang="ru-RU" sz="2400" dirty="0" err="1"/>
              <a:t>Альдерфер</a:t>
            </a:r>
            <a:r>
              <a:rPr lang="ru-RU" sz="2400" dirty="0"/>
              <a:t> </a:t>
            </a:r>
            <a:r>
              <a:rPr lang="ru-RU" sz="2400" dirty="0" err="1"/>
              <a:t>спробував</a:t>
            </a:r>
            <a:r>
              <a:rPr lang="ru-RU" sz="2400" dirty="0"/>
              <a:t> </a:t>
            </a:r>
            <a:r>
              <a:rPr lang="ru-RU" sz="2400" dirty="0" err="1"/>
              <a:t>встановити</a:t>
            </a:r>
            <a:r>
              <a:rPr lang="ru-RU" sz="2400" dirty="0"/>
              <a:t> </a:t>
            </a:r>
            <a:r>
              <a:rPr lang="ru-RU" sz="2400" dirty="0" err="1"/>
              <a:t>зв'язок</a:t>
            </a:r>
            <a:r>
              <a:rPr lang="ru-RU" sz="2400" dirty="0"/>
              <a:t> </a:t>
            </a:r>
            <a:r>
              <a:rPr lang="ru-RU" sz="2400" dirty="0" err="1"/>
              <a:t>між</a:t>
            </a:r>
            <a:r>
              <a:rPr lang="ru-RU" sz="2400" dirty="0"/>
              <a:t> </a:t>
            </a:r>
            <a:r>
              <a:rPr lang="ru-RU" sz="2400" dirty="0" err="1"/>
              <a:t>задоволенням</a:t>
            </a:r>
            <a:r>
              <a:rPr lang="ru-RU" sz="2400" dirty="0"/>
              <a:t> потреб і </a:t>
            </a:r>
            <a:r>
              <a:rPr lang="ru-RU" sz="2400" dirty="0" err="1"/>
              <a:t>їх</a:t>
            </a:r>
            <a:r>
              <a:rPr lang="ru-RU" sz="2400" dirty="0"/>
              <a:t> </a:t>
            </a:r>
            <a:r>
              <a:rPr lang="ru-RU" sz="2400" dirty="0" err="1"/>
              <a:t>активізацією</a:t>
            </a:r>
            <a:r>
              <a:rPr lang="ru-RU" sz="2400" dirty="0"/>
              <a:t>, і в </a:t>
            </a:r>
            <a:r>
              <a:rPr lang="ru-RU" sz="2400" dirty="0" err="1"/>
              <a:t>результаті</a:t>
            </a:r>
            <a:r>
              <a:rPr lang="ru-RU" sz="2400" dirty="0"/>
              <a:t> </a:t>
            </a:r>
            <a:r>
              <a:rPr lang="ru-RU" sz="2400" dirty="0" err="1"/>
              <a:t>визначив</a:t>
            </a:r>
            <a:r>
              <a:rPr lang="ru-RU" sz="2400" dirty="0"/>
              <a:t> </a:t>
            </a:r>
            <a:r>
              <a:rPr lang="ru-RU" sz="2400" dirty="0" err="1"/>
              <a:t>наступні</a:t>
            </a:r>
            <a:r>
              <a:rPr lang="ru-RU" sz="2400" dirty="0"/>
              <a:t> </a:t>
            </a:r>
            <a:r>
              <a:rPr lang="ru-RU" sz="2400" dirty="0" err="1"/>
              <a:t>сім</a:t>
            </a:r>
            <a:r>
              <a:rPr lang="ru-RU" sz="2400" dirty="0"/>
              <a:t> </a:t>
            </a:r>
            <a:r>
              <a:rPr lang="ru-RU" sz="2400" dirty="0" err="1"/>
              <a:t>принципів</a:t>
            </a:r>
            <a:r>
              <a:rPr lang="ru-RU" sz="2400" dirty="0"/>
              <a:t>:</a:t>
            </a:r>
            <a:endParaRPr lang="ru-UA" sz="2400" dirty="0"/>
          </a:p>
        </p:txBody>
      </p:sp>
      <p:sp>
        <p:nvSpPr>
          <p:cNvPr id="3" name="Текст 2">
            <a:extLst>
              <a:ext uri="{FF2B5EF4-FFF2-40B4-BE49-F238E27FC236}">
                <a16:creationId xmlns:a16="http://schemas.microsoft.com/office/drawing/2014/main" id="{5FBBD487-BDAF-249F-FE29-3D1C8921EE16}"/>
              </a:ext>
            </a:extLst>
          </p:cNvPr>
          <p:cNvSpPr>
            <a:spLocks noGrp="1"/>
          </p:cNvSpPr>
          <p:nvPr>
            <p:ph type="body" idx="1"/>
          </p:nvPr>
        </p:nvSpPr>
        <p:spPr/>
        <p:txBody>
          <a:bodyPr/>
          <a:lstStyle/>
          <a:p>
            <a:pPr marL="139700" indent="0" algn="just">
              <a:buNone/>
            </a:pPr>
            <a:r>
              <a:rPr lang="ru-RU" sz="1200" b="1" dirty="0"/>
              <a:t>1)</a:t>
            </a:r>
            <a:r>
              <a:rPr lang="ru-RU" sz="1200" dirty="0"/>
              <a:t> Чим </a:t>
            </a:r>
            <a:r>
              <a:rPr lang="ru-RU" sz="1200" dirty="0" err="1"/>
              <a:t>менш</a:t>
            </a:r>
            <a:r>
              <a:rPr lang="ru-RU" sz="1200" dirty="0"/>
              <a:t> </a:t>
            </a:r>
            <a:r>
              <a:rPr lang="ru-RU" sz="1200" dirty="0" err="1"/>
              <a:t>задоволені</a:t>
            </a:r>
            <a:r>
              <a:rPr lang="ru-RU" sz="1200" dirty="0"/>
              <a:t> потреби </a:t>
            </a:r>
            <a:r>
              <a:rPr lang="ru-RU" sz="1200" dirty="0" err="1"/>
              <a:t>існування</a:t>
            </a:r>
            <a:r>
              <a:rPr lang="ru-RU" sz="1200" dirty="0"/>
              <a:t> </a:t>
            </a:r>
            <a:r>
              <a:rPr lang="ru-RU" sz="1200" b="1" dirty="0"/>
              <a:t>(</a:t>
            </a:r>
            <a:r>
              <a:rPr lang="lt-LT" sz="1200" b="1" dirty="0"/>
              <a:t>E)</a:t>
            </a:r>
            <a:r>
              <a:rPr lang="lt-LT" sz="1200" dirty="0"/>
              <a:t>, </a:t>
            </a:r>
            <a:r>
              <a:rPr lang="ru-RU" sz="1200" dirty="0" err="1"/>
              <a:t>тим</a:t>
            </a:r>
            <a:r>
              <a:rPr lang="ru-RU" sz="1200" dirty="0"/>
              <a:t> </a:t>
            </a:r>
            <a:r>
              <a:rPr lang="ru-RU" sz="1200" dirty="0" err="1"/>
              <a:t>сильніше</a:t>
            </a:r>
            <a:r>
              <a:rPr lang="ru-RU" sz="1200" dirty="0"/>
              <a:t> вони </a:t>
            </a:r>
            <a:r>
              <a:rPr lang="ru-RU" sz="1200" dirty="0" err="1"/>
              <a:t>проявляються</a:t>
            </a:r>
            <a:r>
              <a:rPr lang="ru-RU" sz="1200" dirty="0"/>
              <a:t>. </a:t>
            </a:r>
          </a:p>
          <a:p>
            <a:pPr marL="139700" indent="0" algn="just">
              <a:buNone/>
            </a:pPr>
            <a:r>
              <a:rPr lang="ru-RU" sz="1200" b="1" dirty="0"/>
              <a:t>2)</a:t>
            </a:r>
            <a:r>
              <a:rPr lang="ru-RU" sz="1200" dirty="0"/>
              <a:t> Чим </a:t>
            </a:r>
            <a:r>
              <a:rPr lang="ru-RU" sz="1200" dirty="0" err="1"/>
              <a:t>слабкіше</a:t>
            </a:r>
            <a:r>
              <a:rPr lang="ru-RU" sz="1200" dirty="0"/>
              <a:t> </a:t>
            </a:r>
            <a:r>
              <a:rPr lang="ru-RU" sz="1200" dirty="0" err="1"/>
              <a:t>задоволені</a:t>
            </a:r>
            <a:r>
              <a:rPr lang="ru-RU" sz="1200" dirty="0"/>
              <a:t> </a:t>
            </a:r>
            <a:r>
              <a:rPr lang="ru-RU" sz="1200" dirty="0" err="1"/>
              <a:t>соціальні</a:t>
            </a:r>
            <a:r>
              <a:rPr lang="ru-RU" sz="1200" dirty="0"/>
              <a:t> потреби </a:t>
            </a:r>
            <a:r>
              <a:rPr lang="ru-RU" sz="1200" b="1" dirty="0"/>
              <a:t>(</a:t>
            </a:r>
            <a:r>
              <a:rPr lang="lt-LT" sz="1200" b="1" dirty="0"/>
              <a:t>R)</a:t>
            </a:r>
            <a:r>
              <a:rPr lang="lt-LT" sz="1200" dirty="0"/>
              <a:t>, </a:t>
            </a:r>
            <a:r>
              <a:rPr lang="ru-RU" sz="1200" dirty="0" err="1"/>
              <a:t>тим</a:t>
            </a:r>
            <a:r>
              <a:rPr lang="ru-RU" sz="1200" dirty="0"/>
              <a:t> </a:t>
            </a:r>
            <a:r>
              <a:rPr lang="ru-RU" sz="1200" dirty="0" err="1"/>
              <a:t>сильніша</a:t>
            </a:r>
            <a:r>
              <a:rPr lang="ru-RU" sz="1200" dirty="0"/>
              <a:t> </a:t>
            </a:r>
            <a:r>
              <a:rPr lang="ru-RU" sz="1200" dirty="0" err="1"/>
              <a:t>дія</a:t>
            </a:r>
            <a:r>
              <a:rPr lang="ru-RU" sz="1200" dirty="0"/>
              <a:t> потреб </a:t>
            </a:r>
            <a:r>
              <a:rPr lang="ru-RU" sz="1200" dirty="0" err="1"/>
              <a:t>існування</a:t>
            </a:r>
            <a:r>
              <a:rPr lang="ru-RU" sz="1200" dirty="0"/>
              <a:t> </a:t>
            </a:r>
            <a:r>
              <a:rPr lang="ru-RU" sz="1200" b="1" dirty="0"/>
              <a:t>(</a:t>
            </a:r>
            <a:r>
              <a:rPr lang="lt-LT" sz="1200" b="1" dirty="0"/>
              <a:t>E)</a:t>
            </a:r>
            <a:r>
              <a:rPr lang="lt-LT" sz="1200" dirty="0"/>
              <a:t>. </a:t>
            </a:r>
          </a:p>
          <a:p>
            <a:pPr marL="139700" indent="0" algn="just">
              <a:buNone/>
            </a:pPr>
            <a:r>
              <a:rPr lang="lt-LT" sz="1200" b="1" dirty="0"/>
              <a:t>3)</a:t>
            </a:r>
            <a:r>
              <a:rPr lang="lt-LT" sz="1200" dirty="0"/>
              <a:t> </a:t>
            </a:r>
            <a:r>
              <a:rPr lang="ru-RU" sz="1200" dirty="0"/>
              <a:t>Чим </a:t>
            </a:r>
            <a:r>
              <a:rPr lang="ru-RU" sz="1200" dirty="0" err="1"/>
              <a:t>повніше</a:t>
            </a:r>
            <a:r>
              <a:rPr lang="ru-RU" sz="1200" dirty="0"/>
              <a:t> </a:t>
            </a:r>
            <a:r>
              <a:rPr lang="ru-RU" sz="1200" dirty="0" err="1"/>
              <a:t>задоволені</a:t>
            </a:r>
            <a:r>
              <a:rPr lang="ru-RU" sz="1200" dirty="0"/>
              <a:t> потреби </a:t>
            </a:r>
            <a:r>
              <a:rPr lang="ru-RU" sz="1200" dirty="0" err="1"/>
              <a:t>існування</a:t>
            </a:r>
            <a:r>
              <a:rPr lang="ru-RU" sz="1200" dirty="0"/>
              <a:t> </a:t>
            </a:r>
            <a:r>
              <a:rPr lang="ru-RU" sz="1200" b="1" dirty="0"/>
              <a:t>(</a:t>
            </a:r>
            <a:r>
              <a:rPr lang="lt-LT" sz="1200" b="1" dirty="0"/>
              <a:t>E)</a:t>
            </a:r>
            <a:r>
              <a:rPr lang="lt-LT" sz="1200" dirty="0"/>
              <a:t>, </a:t>
            </a:r>
            <a:r>
              <a:rPr lang="ru-RU" sz="1200" dirty="0" err="1"/>
              <a:t>тим</a:t>
            </a:r>
            <a:r>
              <a:rPr lang="ru-RU" sz="1200" dirty="0"/>
              <a:t> </a:t>
            </a:r>
            <a:r>
              <a:rPr lang="ru-RU" sz="1200" dirty="0" err="1"/>
              <a:t>активніше</a:t>
            </a:r>
            <a:r>
              <a:rPr lang="ru-RU" sz="1200" dirty="0"/>
              <a:t> </a:t>
            </a:r>
            <a:r>
              <a:rPr lang="ru-RU" sz="1200" dirty="0" err="1"/>
              <a:t>заявляють</a:t>
            </a:r>
            <a:r>
              <a:rPr lang="ru-RU" sz="1200" dirty="0"/>
              <a:t> про себе </a:t>
            </a:r>
            <a:r>
              <a:rPr lang="ru-RU" sz="1200" dirty="0" err="1"/>
              <a:t>соціальні</a:t>
            </a:r>
            <a:r>
              <a:rPr lang="ru-RU" sz="1200" dirty="0"/>
              <a:t> потреби </a:t>
            </a:r>
            <a:r>
              <a:rPr lang="ru-RU" sz="1200" b="1" dirty="0"/>
              <a:t>(</a:t>
            </a:r>
            <a:r>
              <a:rPr lang="lt-LT" sz="1200" b="1" dirty="0"/>
              <a:t>R)</a:t>
            </a:r>
            <a:r>
              <a:rPr lang="lt-LT" sz="1200" dirty="0"/>
              <a:t>. </a:t>
            </a:r>
          </a:p>
          <a:p>
            <a:pPr marL="139700" indent="0" algn="just">
              <a:buNone/>
            </a:pPr>
            <a:r>
              <a:rPr lang="lt-LT" sz="1200" b="1" dirty="0"/>
              <a:t>4)</a:t>
            </a:r>
            <a:r>
              <a:rPr lang="lt-LT" sz="1200" dirty="0"/>
              <a:t> </a:t>
            </a:r>
            <a:r>
              <a:rPr lang="ru-RU" sz="1200" dirty="0"/>
              <a:t>Чим </a:t>
            </a:r>
            <a:r>
              <a:rPr lang="ru-RU" sz="1200" dirty="0" err="1"/>
              <a:t>менш</a:t>
            </a:r>
            <a:r>
              <a:rPr lang="ru-RU" sz="1200" dirty="0"/>
              <a:t> </a:t>
            </a:r>
            <a:r>
              <a:rPr lang="ru-RU" sz="1200" dirty="0" err="1"/>
              <a:t>задоволені</a:t>
            </a:r>
            <a:r>
              <a:rPr lang="ru-RU" sz="1200" dirty="0"/>
              <a:t> </a:t>
            </a:r>
            <a:r>
              <a:rPr lang="ru-RU" sz="1200" dirty="0" err="1"/>
              <a:t>соціальні</a:t>
            </a:r>
            <a:r>
              <a:rPr lang="ru-RU" sz="1200" dirty="0"/>
              <a:t> потреби </a:t>
            </a:r>
            <a:r>
              <a:rPr lang="ru-RU" sz="1200" b="1" dirty="0"/>
              <a:t>(</a:t>
            </a:r>
            <a:r>
              <a:rPr lang="lt-LT" sz="1200" b="1" dirty="0"/>
              <a:t>R)</a:t>
            </a:r>
            <a:r>
              <a:rPr lang="lt-LT" sz="1200" dirty="0"/>
              <a:t>, </a:t>
            </a:r>
            <a:r>
              <a:rPr lang="ru-RU" sz="1200" dirty="0" err="1"/>
              <a:t>тим</a:t>
            </a:r>
            <a:r>
              <a:rPr lang="ru-RU" sz="1200" dirty="0"/>
              <a:t> </a:t>
            </a:r>
            <a:r>
              <a:rPr lang="ru-RU" sz="1200" dirty="0" err="1"/>
              <a:t>більше</a:t>
            </a:r>
            <a:r>
              <a:rPr lang="ru-RU" sz="1200" dirty="0"/>
              <a:t> </a:t>
            </a:r>
            <a:r>
              <a:rPr lang="ru-RU" sz="1200" dirty="0" err="1"/>
              <a:t>посилюється</a:t>
            </a:r>
            <a:r>
              <a:rPr lang="ru-RU" sz="1200" dirty="0"/>
              <a:t> </a:t>
            </a:r>
            <a:r>
              <a:rPr lang="ru-RU" sz="1200" dirty="0" err="1"/>
              <a:t>їх</a:t>
            </a:r>
            <a:r>
              <a:rPr lang="ru-RU" sz="1200" dirty="0"/>
              <a:t> </a:t>
            </a:r>
            <a:r>
              <a:rPr lang="ru-RU" sz="1200" dirty="0" err="1"/>
              <a:t>дія</a:t>
            </a:r>
            <a:r>
              <a:rPr lang="ru-RU" sz="1200" dirty="0"/>
              <a:t>. </a:t>
            </a:r>
          </a:p>
          <a:p>
            <a:pPr marL="139700" indent="0" algn="just">
              <a:buNone/>
            </a:pPr>
            <a:r>
              <a:rPr lang="ru-RU" sz="1200" b="1" dirty="0"/>
              <a:t>5)</a:t>
            </a:r>
            <a:r>
              <a:rPr lang="ru-RU" sz="1200" dirty="0"/>
              <a:t> Чим </a:t>
            </a:r>
            <a:r>
              <a:rPr lang="ru-RU" sz="1200" dirty="0" err="1"/>
              <a:t>менше</a:t>
            </a:r>
            <a:r>
              <a:rPr lang="ru-RU" sz="1200" dirty="0"/>
              <a:t> </a:t>
            </a:r>
            <a:r>
              <a:rPr lang="ru-RU" sz="1200" dirty="0" err="1"/>
              <a:t>задоволені</a:t>
            </a:r>
            <a:r>
              <a:rPr lang="ru-RU" sz="1200" dirty="0"/>
              <a:t> потреби </a:t>
            </a:r>
            <a:r>
              <a:rPr lang="ru-RU" sz="1200" dirty="0" err="1"/>
              <a:t>особистісного</a:t>
            </a:r>
            <a:r>
              <a:rPr lang="ru-RU" sz="1200" dirty="0"/>
              <a:t> </a:t>
            </a:r>
            <a:r>
              <a:rPr lang="ru-RU" sz="1200" dirty="0" err="1"/>
              <a:t>зростання</a:t>
            </a:r>
            <a:r>
              <a:rPr lang="ru-RU" sz="1200" dirty="0"/>
              <a:t> і </a:t>
            </a:r>
            <a:r>
              <a:rPr lang="ru-RU" sz="1200" dirty="0" err="1"/>
              <a:t>самореалізації</a:t>
            </a:r>
            <a:r>
              <a:rPr lang="ru-RU" sz="1200" dirty="0"/>
              <a:t> </a:t>
            </a:r>
            <a:r>
              <a:rPr lang="ru-RU" sz="1200" b="1" dirty="0"/>
              <a:t>(</a:t>
            </a:r>
            <a:r>
              <a:rPr lang="lt-LT" sz="1200" b="1" dirty="0"/>
              <a:t>G)</a:t>
            </a:r>
            <a:r>
              <a:rPr lang="lt-LT" sz="1200" dirty="0"/>
              <a:t>, </a:t>
            </a:r>
            <a:r>
              <a:rPr lang="ru-RU" sz="1200" dirty="0" err="1"/>
              <a:t>тим</a:t>
            </a:r>
            <a:r>
              <a:rPr lang="ru-RU" sz="1200" dirty="0"/>
              <a:t> </a:t>
            </a:r>
            <a:r>
              <a:rPr lang="ru-RU" sz="1200" dirty="0" err="1"/>
              <a:t>сильнішими</a:t>
            </a:r>
            <a:r>
              <a:rPr lang="ru-RU" sz="1200" dirty="0"/>
              <a:t> </a:t>
            </a:r>
            <a:r>
              <a:rPr lang="ru-RU" sz="1200" dirty="0" err="1"/>
              <a:t>стають</a:t>
            </a:r>
            <a:r>
              <a:rPr lang="ru-RU" sz="1200" dirty="0"/>
              <a:t> </a:t>
            </a:r>
            <a:r>
              <a:rPr lang="ru-RU" sz="1200" dirty="0" err="1"/>
              <a:t>соціальні</a:t>
            </a:r>
            <a:r>
              <a:rPr lang="ru-RU" sz="1200" dirty="0"/>
              <a:t> потреби </a:t>
            </a:r>
            <a:r>
              <a:rPr lang="ru-RU" sz="1200" b="1" dirty="0"/>
              <a:t>(</a:t>
            </a:r>
            <a:r>
              <a:rPr lang="lt-LT" sz="1200" b="1" dirty="0"/>
              <a:t>R)</a:t>
            </a:r>
            <a:r>
              <a:rPr lang="lt-LT" sz="1200" dirty="0"/>
              <a:t>. </a:t>
            </a:r>
          </a:p>
          <a:p>
            <a:pPr marL="139700" indent="0" algn="just">
              <a:buNone/>
            </a:pPr>
            <a:r>
              <a:rPr lang="lt-LT" sz="1200" b="1" dirty="0"/>
              <a:t>6)</a:t>
            </a:r>
            <a:r>
              <a:rPr lang="lt-LT" sz="1200" dirty="0"/>
              <a:t> </a:t>
            </a:r>
            <a:r>
              <a:rPr lang="ru-RU" sz="1200" dirty="0"/>
              <a:t>Чим </a:t>
            </a:r>
            <a:r>
              <a:rPr lang="ru-RU" sz="1200" dirty="0" err="1"/>
              <a:t>повніше</a:t>
            </a:r>
            <a:r>
              <a:rPr lang="ru-RU" sz="1200" dirty="0"/>
              <a:t> </a:t>
            </a:r>
            <a:r>
              <a:rPr lang="ru-RU" sz="1200" dirty="0" err="1"/>
              <a:t>задоволені</a:t>
            </a:r>
            <a:r>
              <a:rPr lang="ru-RU" sz="1200" dirty="0"/>
              <a:t> </a:t>
            </a:r>
            <a:r>
              <a:rPr lang="ru-RU" sz="1200" dirty="0" err="1"/>
              <a:t>соціальні</a:t>
            </a:r>
            <a:r>
              <a:rPr lang="ru-RU" sz="1200" dirty="0"/>
              <a:t> потреби </a:t>
            </a:r>
            <a:r>
              <a:rPr lang="ru-RU" sz="1200" b="1" dirty="0"/>
              <a:t>(</a:t>
            </a:r>
            <a:r>
              <a:rPr lang="lt-LT" sz="1200" b="1" dirty="0"/>
              <a:t>R)</a:t>
            </a:r>
            <a:r>
              <a:rPr lang="lt-LT" sz="1200" dirty="0"/>
              <a:t>, </a:t>
            </a:r>
            <a:r>
              <a:rPr lang="ru-RU" sz="1200" dirty="0" err="1"/>
              <a:t>тим</a:t>
            </a:r>
            <a:r>
              <a:rPr lang="ru-RU" sz="1200" dirty="0"/>
              <a:t> </a:t>
            </a:r>
            <a:r>
              <a:rPr lang="ru-RU" sz="1200" dirty="0" err="1"/>
              <a:t>сильніше</a:t>
            </a:r>
            <a:r>
              <a:rPr lang="ru-RU" sz="1200" dirty="0"/>
              <a:t> </a:t>
            </a:r>
            <a:r>
              <a:rPr lang="ru-RU" sz="1200" dirty="0" err="1"/>
              <a:t>актуалізуються</a:t>
            </a:r>
            <a:r>
              <a:rPr lang="ru-RU" sz="1200" dirty="0"/>
              <a:t> потреби </a:t>
            </a:r>
            <a:r>
              <a:rPr lang="ru-RU" sz="1200" dirty="0" err="1"/>
              <a:t>особистісного</a:t>
            </a:r>
            <a:r>
              <a:rPr lang="ru-RU" sz="1200" dirty="0"/>
              <a:t> </a:t>
            </a:r>
            <a:r>
              <a:rPr lang="ru-RU" sz="1200" dirty="0" err="1"/>
              <a:t>зростання</a:t>
            </a:r>
            <a:r>
              <a:rPr lang="ru-RU" sz="1200" dirty="0"/>
              <a:t> </a:t>
            </a:r>
            <a:r>
              <a:rPr lang="ru-RU" sz="1200" b="1" dirty="0"/>
              <a:t>(</a:t>
            </a:r>
            <a:r>
              <a:rPr lang="lt-LT" sz="1200" b="1" dirty="0"/>
              <a:t>G)</a:t>
            </a:r>
            <a:r>
              <a:rPr lang="lt-LT" sz="1200" dirty="0"/>
              <a:t>. </a:t>
            </a:r>
          </a:p>
          <a:p>
            <a:pPr marL="139700" indent="0" algn="just">
              <a:buNone/>
            </a:pPr>
            <a:r>
              <a:rPr lang="lt-LT" sz="1200" b="1" dirty="0"/>
              <a:t>7)</a:t>
            </a:r>
            <a:r>
              <a:rPr lang="lt-LT" sz="1200" dirty="0"/>
              <a:t> </a:t>
            </a:r>
            <a:r>
              <a:rPr lang="ru-RU" sz="1200" dirty="0"/>
              <a:t>Чим </a:t>
            </a:r>
            <a:r>
              <a:rPr lang="ru-RU" sz="1200" dirty="0" err="1"/>
              <a:t>менше</a:t>
            </a:r>
            <a:r>
              <a:rPr lang="ru-RU" sz="1200" dirty="0"/>
              <a:t> </a:t>
            </a:r>
            <a:r>
              <a:rPr lang="ru-RU" sz="1200" dirty="0" err="1"/>
              <a:t>задоволені</a:t>
            </a:r>
            <a:r>
              <a:rPr lang="ru-RU" sz="1200" dirty="0"/>
              <a:t> потреби </a:t>
            </a:r>
            <a:r>
              <a:rPr lang="ru-RU" sz="1200" dirty="0" err="1"/>
              <a:t>особистісного</a:t>
            </a:r>
            <a:r>
              <a:rPr lang="ru-RU" sz="1200" dirty="0"/>
              <a:t> </a:t>
            </a:r>
            <a:r>
              <a:rPr lang="ru-RU" sz="1200" dirty="0" err="1"/>
              <a:t>зростання</a:t>
            </a:r>
            <a:r>
              <a:rPr lang="ru-RU" sz="1200" dirty="0"/>
              <a:t> </a:t>
            </a:r>
            <a:r>
              <a:rPr lang="ru-RU" sz="1200" b="1" dirty="0"/>
              <a:t>(</a:t>
            </a:r>
            <a:r>
              <a:rPr lang="lt-LT" sz="1200" b="1" dirty="0"/>
              <a:t>G)</a:t>
            </a:r>
            <a:r>
              <a:rPr lang="lt-LT" sz="1200" dirty="0"/>
              <a:t>, </a:t>
            </a:r>
            <a:r>
              <a:rPr lang="ru-RU" sz="1200" dirty="0" err="1"/>
              <a:t>тим</a:t>
            </a:r>
            <a:r>
              <a:rPr lang="ru-RU" sz="1200" dirty="0"/>
              <a:t> </a:t>
            </a:r>
            <a:r>
              <a:rPr lang="ru-RU" sz="1200" dirty="0" err="1"/>
              <a:t>активніше</a:t>
            </a:r>
            <a:r>
              <a:rPr lang="ru-RU" sz="1200" dirty="0"/>
              <a:t> вони </a:t>
            </a:r>
            <a:r>
              <a:rPr lang="ru-RU" sz="1200" dirty="0" err="1"/>
              <a:t>проявляють</a:t>
            </a:r>
            <a:r>
              <a:rPr lang="ru-RU" sz="1200" dirty="0"/>
              <a:t> себе. Чим </a:t>
            </a:r>
            <a:r>
              <a:rPr lang="ru-RU" sz="1200" dirty="0" err="1"/>
              <a:t>більше</a:t>
            </a:r>
            <a:r>
              <a:rPr lang="ru-RU" sz="1200" dirty="0"/>
              <a:t> </a:t>
            </a:r>
            <a:r>
              <a:rPr lang="ru-RU" sz="1200" dirty="0" err="1"/>
              <a:t>задовольняється</a:t>
            </a:r>
            <a:r>
              <a:rPr lang="ru-RU" sz="1200" dirty="0"/>
              <a:t> потреба в </a:t>
            </a:r>
            <a:r>
              <a:rPr lang="ru-RU" sz="1200" dirty="0" err="1"/>
              <a:t>особистісному</a:t>
            </a:r>
            <a:r>
              <a:rPr lang="ru-RU" sz="1200" dirty="0"/>
              <a:t> </a:t>
            </a:r>
            <a:r>
              <a:rPr lang="ru-RU" sz="1200" dirty="0" err="1"/>
              <a:t>зростанні</a:t>
            </a:r>
            <a:r>
              <a:rPr lang="ru-RU" sz="1200" dirty="0"/>
              <a:t>, </a:t>
            </a:r>
            <a:r>
              <a:rPr lang="ru-RU" sz="1200" dirty="0" err="1"/>
              <a:t>тим</a:t>
            </a:r>
            <a:r>
              <a:rPr lang="ru-RU" sz="1200" dirty="0"/>
              <a:t> </a:t>
            </a:r>
            <a:r>
              <a:rPr lang="ru-RU" sz="1200" dirty="0" err="1"/>
              <a:t>сильнішою</a:t>
            </a:r>
            <a:r>
              <a:rPr lang="ru-RU" sz="1200" dirty="0"/>
              <a:t> вона </a:t>
            </a:r>
            <a:r>
              <a:rPr lang="ru-RU" sz="1200" dirty="0" err="1"/>
              <a:t>стає</a:t>
            </a:r>
            <a:r>
              <a:rPr lang="ru-RU" sz="1200" dirty="0"/>
              <a:t>. </a:t>
            </a:r>
          </a:p>
          <a:p>
            <a:pPr marL="139700" indent="0" algn="just">
              <a:buNone/>
            </a:pPr>
            <a:r>
              <a:rPr lang="ru-RU" sz="1200" dirty="0"/>
              <a:t>Таким чином </a:t>
            </a:r>
            <a:r>
              <a:rPr lang="ru-RU" sz="1200" dirty="0" err="1"/>
              <a:t>Альдерфер</a:t>
            </a:r>
            <a:r>
              <a:rPr lang="ru-RU" sz="1200" dirty="0"/>
              <a:t> показав, </a:t>
            </a:r>
            <a:r>
              <a:rPr lang="ru-RU" sz="1200" dirty="0" err="1"/>
              <a:t>що</a:t>
            </a:r>
            <a:r>
              <a:rPr lang="ru-RU" sz="1200" dirty="0"/>
              <a:t> порядок </a:t>
            </a:r>
            <a:r>
              <a:rPr lang="ru-RU" sz="1200" dirty="0" err="1"/>
              <a:t>актуалізації</a:t>
            </a:r>
            <a:r>
              <a:rPr lang="ru-RU" sz="1200" dirty="0"/>
              <a:t> потреб </a:t>
            </a:r>
            <a:r>
              <a:rPr lang="ru-RU" sz="1200" dirty="0" err="1"/>
              <a:t>може</a:t>
            </a:r>
            <a:r>
              <a:rPr lang="ru-RU" sz="1200" dirty="0"/>
              <a:t> бути </a:t>
            </a:r>
            <a:r>
              <a:rPr lang="ru-RU" sz="1200" dirty="0" err="1"/>
              <a:t>іншим</a:t>
            </a:r>
            <a:r>
              <a:rPr lang="ru-RU" sz="1200" dirty="0"/>
              <a:t>, </a:t>
            </a:r>
            <a:r>
              <a:rPr lang="ru-RU" sz="1200" dirty="0" err="1"/>
              <a:t>ніж</a:t>
            </a:r>
            <a:r>
              <a:rPr lang="ru-RU" sz="1200" dirty="0"/>
              <a:t> </a:t>
            </a:r>
            <a:r>
              <a:rPr lang="ru-RU" sz="1200" dirty="0" err="1"/>
              <a:t>вказував</a:t>
            </a:r>
            <a:r>
              <a:rPr lang="ru-RU" sz="1200" dirty="0"/>
              <a:t> Маслоу, і </a:t>
            </a:r>
            <a:r>
              <a:rPr lang="ru-RU" sz="1200" dirty="0" err="1"/>
              <a:t>залежати</a:t>
            </a:r>
            <a:r>
              <a:rPr lang="ru-RU" sz="1200" dirty="0"/>
              <a:t> не </a:t>
            </a:r>
            <a:r>
              <a:rPr lang="ru-RU" sz="1200" dirty="0" err="1"/>
              <a:t>лише</a:t>
            </a:r>
            <a:r>
              <a:rPr lang="ru-RU" sz="1200" dirty="0"/>
              <a:t> </a:t>
            </a:r>
            <a:r>
              <a:rPr lang="ru-RU" sz="1200" dirty="0" err="1"/>
              <a:t>від</a:t>
            </a:r>
            <a:r>
              <a:rPr lang="ru-RU" sz="1200" dirty="0"/>
              <a:t> </a:t>
            </a:r>
            <a:r>
              <a:rPr lang="ru-RU" sz="1200" dirty="0" err="1"/>
              <a:t>її</a:t>
            </a:r>
            <a:r>
              <a:rPr lang="ru-RU" sz="1200" dirty="0"/>
              <a:t> </a:t>
            </a:r>
            <a:r>
              <a:rPr lang="ru-RU" sz="1200" dirty="0" err="1"/>
              <a:t>місця</a:t>
            </a:r>
            <a:r>
              <a:rPr lang="ru-RU" sz="1200" dirty="0"/>
              <a:t> в </a:t>
            </a:r>
            <a:r>
              <a:rPr lang="ru-RU" sz="1200" dirty="0" err="1"/>
              <a:t>ієрархії</a:t>
            </a:r>
            <a:r>
              <a:rPr lang="ru-RU" sz="1200" dirty="0"/>
              <a:t>, </a:t>
            </a:r>
            <a:r>
              <a:rPr lang="ru-RU" sz="1200" dirty="0" err="1"/>
              <a:t>але</a:t>
            </a:r>
            <a:r>
              <a:rPr lang="ru-RU" sz="1200" dirty="0"/>
              <a:t> й </a:t>
            </a:r>
            <a:r>
              <a:rPr lang="ru-RU" sz="1200" dirty="0" err="1"/>
              <a:t>від</a:t>
            </a:r>
            <a:r>
              <a:rPr lang="ru-RU" sz="1200" dirty="0"/>
              <a:t> </a:t>
            </a:r>
            <a:r>
              <a:rPr lang="ru-RU" sz="1200" dirty="0" err="1"/>
              <a:t>ступеня</a:t>
            </a:r>
            <a:r>
              <a:rPr lang="ru-RU" sz="1200" dirty="0"/>
              <a:t> </a:t>
            </a:r>
            <a:r>
              <a:rPr lang="ru-RU" sz="1200" dirty="0" err="1"/>
              <a:t>задоволення</a:t>
            </a:r>
            <a:r>
              <a:rPr lang="ru-RU" sz="1200" dirty="0"/>
              <a:t> як </a:t>
            </a:r>
            <a:r>
              <a:rPr lang="ru-RU" sz="1200" dirty="0" err="1"/>
              <a:t>цієї</a:t>
            </a:r>
            <a:r>
              <a:rPr lang="ru-RU" sz="1200" dirty="0"/>
              <a:t> потреби, так і </a:t>
            </a:r>
            <a:r>
              <a:rPr lang="ru-RU" sz="1200" dirty="0" err="1"/>
              <a:t>деяких</a:t>
            </a:r>
            <a:r>
              <a:rPr lang="ru-RU" sz="1200" dirty="0"/>
              <a:t> </a:t>
            </a:r>
            <a:r>
              <a:rPr lang="ru-RU" sz="1200" dirty="0" err="1"/>
              <a:t>інших</a:t>
            </a:r>
            <a:r>
              <a:rPr lang="ru-RU" sz="1200" dirty="0"/>
              <a:t> потреб. </a:t>
            </a:r>
          </a:p>
          <a:p>
            <a:pPr marL="139700" indent="0" algn="just">
              <a:buNone/>
            </a:pPr>
            <a:endParaRPr lang="uk-UA" sz="1200" dirty="0"/>
          </a:p>
          <a:p>
            <a:pPr marL="139700" indent="0" algn="just">
              <a:buNone/>
            </a:pPr>
            <a:r>
              <a:rPr lang="ru-RU" sz="1200" dirty="0" err="1"/>
              <a:t>Теорія</a:t>
            </a:r>
            <a:r>
              <a:rPr lang="ru-RU" sz="1200" dirty="0"/>
              <a:t> </a:t>
            </a:r>
            <a:r>
              <a:rPr lang="ru-RU" sz="1200" dirty="0" err="1"/>
              <a:t>Альдерфера</a:t>
            </a:r>
            <a:r>
              <a:rPr lang="ru-RU" sz="1200" dirty="0"/>
              <a:t> </a:t>
            </a:r>
            <a:r>
              <a:rPr lang="ru-RU" sz="1200" dirty="0" err="1"/>
              <a:t>має</a:t>
            </a:r>
            <a:r>
              <a:rPr lang="ru-RU" sz="1200" dirty="0"/>
              <a:t> </a:t>
            </a:r>
            <a:r>
              <a:rPr lang="ru-RU" sz="1200" dirty="0" err="1"/>
              <a:t>принципову</a:t>
            </a:r>
            <a:r>
              <a:rPr lang="ru-RU" sz="1200" dirty="0"/>
              <a:t> </a:t>
            </a:r>
            <a:r>
              <a:rPr lang="ru-RU" sz="1200" dirty="0" err="1"/>
              <a:t>відмінність</a:t>
            </a:r>
            <a:r>
              <a:rPr lang="ru-RU" sz="1200" dirty="0"/>
              <a:t> </a:t>
            </a:r>
            <a:r>
              <a:rPr lang="ru-RU" sz="1200" dirty="0" err="1"/>
              <a:t>від</a:t>
            </a:r>
            <a:r>
              <a:rPr lang="ru-RU" sz="1200" dirty="0"/>
              <a:t> </a:t>
            </a:r>
            <a:r>
              <a:rPr lang="ru-RU" sz="1200" dirty="0" err="1"/>
              <a:t>теорії</a:t>
            </a:r>
            <a:r>
              <a:rPr lang="ru-RU" sz="1200" dirty="0"/>
              <a:t> Маслоу — рух по </a:t>
            </a:r>
            <a:r>
              <a:rPr lang="ru-RU" sz="1200" dirty="0" err="1"/>
              <a:t>ієрархії</a:t>
            </a:r>
            <a:r>
              <a:rPr lang="ru-RU" sz="1200" dirty="0"/>
              <a:t> </a:t>
            </a:r>
            <a:r>
              <a:rPr lang="ru-RU" sz="1200" dirty="0" err="1"/>
              <a:t>може</a:t>
            </a:r>
            <a:r>
              <a:rPr lang="ru-RU" sz="1200" dirty="0"/>
              <a:t> </a:t>
            </a:r>
            <a:r>
              <a:rPr lang="ru-RU" sz="1200" dirty="0" err="1"/>
              <a:t>здійснюватися</a:t>
            </a:r>
            <a:r>
              <a:rPr lang="ru-RU" sz="1200" dirty="0"/>
              <a:t> як </a:t>
            </a:r>
            <a:r>
              <a:rPr lang="ru-RU" sz="1200" dirty="0" err="1"/>
              <a:t>знизу</a:t>
            </a:r>
            <a:r>
              <a:rPr lang="ru-RU" sz="1200" dirty="0"/>
              <a:t> </a:t>
            </a:r>
            <a:r>
              <a:rPr lang="ru-RU" sz="1200" dirty="0" err="1"/>
              <a:t>вгору</a:t>
            </a:r>
            <a:r>
              <a:rPr lang="ru-RU" sz="1200" dirty="0"/>
              <a:t>, так і </a:t>
            </a:r>
            <a:r>
              <a:rPr lang="ru-RU" sz="1200" dirty="0" err="1"/>
              <a:t>згори</a:t>
            </a:r>
            <a:r>
              <a:rPr lang="ru-RU" sz="1200" dirty="0"/>
              <a:t> вниз, у тому </a:t>
            </a:r>
            <a:r>
              <a:rPr lang="ru-RU" sz="1200" dirty="0" err="1"/>
              <a:t>випадку</a:t>
            </a:r>
            <a:r>
              <a:rPr lang="ru-RU" sz="1200" dirty="0"/>
              <a:t>, </a:t>
            </a:r>
            <a:r>
              <a:rPr lang="ru-RU" sz="1200" dirty="0" err="1"/>
              <a:t>якщо</a:t>
            </a:r>
            <a:r>
              <a:rPr lang="ru-RU" sz="1200" dirty="0"/>
              <a:t> не </a:t>
            </a:r>
            <a:r>
              <a:rPr lang="ru-RU" sz="1200" dirty="0" err="1"/>
              <a:t>задовольняється</a:t>
            </a:r>
            <a:r>
              <a:rPr lang="ru-RU" sz="1200" dirty="0"/>
              <a:t> потреба </a:t>
            </a:r>
            <a:r>
              <a:rPr lang="ru-RU" sz="1200" dirty="0" err="1"/>
              <a:t>вищого</a:t>
            </a:r>
            <a:r>
              <a:rPr lang="ru-RU" sz="1200" dirty="0"/>
              <a:t> </a:t>
            </a:r>
            <a:r>
              <a:rPr lang="ru-RU" sz="1200" dirty="0" err="1"/>
              <a:t>рівня</a:t>
            </a:r>
            <a:r>
              <a:rPr lang="ru-RU" sz="1200" dirty="0"/>
              <a:t>. </a:t>
            </a:r>
            <a:r>
              <a:rPr lang="ru-RU" sz="1200" dirty="0" err="1"/>
              <a:t>Від</a:t>
            </a:r>
            <a:r>
              <a:rPr lang="ru-RU" sz="1200" dirty="0"/>
              <a:t> потреби </a:t>
            </a:r>
            <a:r>
              <a:rPr lang="ru-RU" sz="1200" dirty="0" err="1"/>
              <a:t>існувати</a:t>
            </a:r>
            <a:r>
              <a:rPr lang="ru-RU" sz="1200" dirty="0"/>
              <a:t> </a:t>
            </a:r>
            <a:r>
              <a:rPr lang="ru-RU" sz="1200" dirty="0" err="1"/>
              <a:t>ви</a:t>
            </a:r>
            <a:r>
              <a:rPr lang="ru-RU" sz="1200" dirty="0"/>
              <a:t> можете перейти до потреби </a:t>
            </a:r>
            <a:r>
              <a:rPr lang="ru-RU" sz="1200" dirty="0" err="1"/>
              <a:t>спілкування</a:t>
            </a:r>
            <a:r>
              <a:rPr lang="ru-RU" sz="1200" dirty="0"/>
              <a:t>. Але ваше </a:t>
            </a:r>
            <a:r>
              <a:rPr lang="ru-RU" sz="1200" dirty="0" err="1"/>
              <a:t>службове</a:t>
            </a:r>
            <a:r>
              <a:rPr lang="ru-RU" sz="1200" dirty="0"/>
              <a:t> </a:t>
            </a:r>
            <a:r>
              <a:rPr lang="ru-RU" sz="1200" dirty="0" err="1"/>
              <a:t>зростання</a:t>
            </a:r>
            <a:r>
              <a:rPr lang="ru-RU" sz="1200" dirty="0"/>
              <a:t> </a:t>
            </a:r>
            <a:r>
              <a:rPr lang="ru-RU" sz="1200" dirty="0" err="1"/>
              <a:t>може</a:t>
            </a:r>
            <a:r>
              <a:rPr lang="ru-RU" sz="1200" dirty="0"/>
              <a:t> </a:t>
            </a:r>
            <a:r>
              <a:rPr lang="ru-RU" sz="1200" dirty="0" err="1"/>
              <a:t>сповільнитися</a:t>
            </a:r>
            <a:r>
              <a:rPr lang="ru-RU" sz="1200" dirty="0"/>
              <a:t>, і </a:t>
            </a:r>
            <a:r>
              <a:rPr lang="ru-RU" sz="1200" dirty="0" err="1"/>
              <a:t>замість</a:t>
            </a:r>
            <a:r>
              <a:rPr lang="ru-RU" sz="1200" dirty="0"/>
              <a:t> </a:t>
            </a:r>
            <a:r>
              <a:rPr lang="ru-RU" sz="1200" dirty="0" err="1"/>
              <a:t>прагнення</a:t>
            </a:r>
            <a:r>
              <a:rPr lang="ru-RU" sz="1200" dirty="0"/>
              <a:t> до росту по </a:t>
            </a:r>
            <a:r>
              <a:rPr lang="ru-RU" sz="1200" dirty="0" err="1"/>
              <a:t>службовій</a:t>
            </a:r>
            <a:r>
              <a:rPr lang="ru-RU" sz="1200" dirty="0"/>
              <a:t> </a:t>
            </a:r>
            <a:r>
              <a:rPr lang="ru-RU" sz="1200" dirty="0" err="1"/>
              <a:t>драбині</a:t>
            </a:r>
            <a:r>
              <a:rPr lang="ru-RU" sz="1200" dirty="0"/>
              <a:t>, вас </a:t>
            </a:r>
            <a:r>
              <a:rPr lang="ru-RU" sz="1200" dirty="0" err="1"/>
              <a:t>будуть</a:t>
            </a:r>
            <a:r>
              <a:rPr lang="ru-RU" sz="1200" dirty="0"/>
              <a:t> </a:t>
            </a:r>
            <a:r>
              <a:rPr lang="ru-RU" sz="1200" dirty="0" err="1"/>
              <a:t>цікавити</a:t>
            </a:r>
            <a:r>
              <a:rPr lang="ru-RU" sz="1200" dirty="0"/>
              <a:t> </a:t>
            </a:r>
            <a:r>
              <a:rPr lang="ru-RU" sz="1200" dirty="0" err="1"/>
              <a:t>відносини</a:t>
            </a:r>
            <a:r>
              <a:rPr lang="ru-RU" sz="1200" dirty="0"/>
              <a:t> з людьми.</a:t>
            </a:r>
            <a:endParaRPr lang="ru-UA" sz="1200" dirty="0"/>
          </a:p>
        </p:txBody>
      </p:sp>
    </p:spTree>
    <p:extLst>
      <p:ext uri="{BB962C8B-B14F-4D97-AF65-F5344CB8AC3E}">
        <p14:creationId xmlns:p14="http://schemas.microsoft.com/office/powerpoint/2010/main" val="30162701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507"/>
        <p:cNvGrpSpPr/>
        <p:nvPr/>
      </p:nvGrpSpPr>
      <p:grpSpPr>
        <a:xfrm>
          <a:off x="0" y="0"/>
          <a:ext cx="0" cy="0"/>
          <a:chOff x="0" y="0"/>
          <a:chExt cx="0" cy="0"/>
        </a:xfrm>
      </p:grpSpPr>
      <p:sp>
        <p:nvSpPr>
          <p:cNvPr id="508" name="Google Shape;508;p21"/>
          <p:cNvSpPr txBox="1">
            <a:spLocks noGrp="1"/>
          </p:cNvSpPr>
          <p:nvPr>
            <p:ph type="title"/>
          </p:nvPr>
        </p:nvSpPr>
        <p:spPr>
          <a:xfrm>
            <a:off x="547007" y="0"/>
            <a:ext cx="8238900" cy="564300"/>
          </a:xfrm>
          <a:prstGeom prst="rect">
            <a:avLst/>
          </a:prstGeom>
        </p:spPr>
        <p:txBody>
          <a:bodyPr spcFirstLastPara="1" wrap="square" lIns="91425" tIns="91425" rIns="91425" bIns="91425" anchor="t" anchorCtr="0">
            <a:noAutofit/>
          </a:bodyPr>
          <a:lstStyle/>
          <a:p>
            <a:r>
              <a:rPr lang="ru-RU" b="1" dirty="0" err="1"/>
              <a:t>Теорія</a:t>
            </a:r>
            <a:r>
              <a:rPr lang="ru-RU" b="1" dirty="0"/>
              <a:t> X, Y (Макгрегора) та Z (</a:t>
            </a:r>
            <a:r>
              <a:rPr lang="ru-RU" b="1" dirty="0" err="1"/>
              <a:t>Оучи</a:t>
            </a:r>
            <a:r>
              <a:rPr lang="ru-RU" b="1" dirty="0"/>
              <a:t>)</a:t>
            </a:r>
          </a:p>
        </p:txBody>
      </p:sp>
      <p:graphicFrame>
        <p:nvGraphicFramePr>
          <p:cNvPr id="509" name="Google Shape;509;p21"/>
          <p:cNvGraphicFramePr/>
          <p:nvPr>
            <p:extLst>
              <p:ext uri="{D42A27DB-BD31-4B8C-83A1-F6EECF244321}">
                <p14:modId xmlns:p14="http://schemas.microsoft.com/office/powerpoint/2010/main" val="1909317532"/>
              </p:ext>
            </p:extLst>
          </p:nvPr>
        </p:nvGraphicFramePr>
        <p:xfrm>
          <a:off x="187779" y="1161000"/>
          <a:ext cx="8768442" cy="4187092"/>
        </p:xfrm>
        <a:graphic>
          <a:graphicData uri="http://schemas.openxmlformats.org/drawingml/2006/table">
            <a:tbl>
              <a:tblPr>
                <a:noFill/>
                <a:tableStyleId>{6F4F3BAC-61EB-42F4-A31A-F05D514A42E8}</a:tableStyleId>
              </a:tblPr>
              <a:tblGrid>
                <a:gridCol w="2922814">
                  <a:extLst>
                    <a:ext uri="{9D8B030D-6E8A-4147-A177-3AD203B41FA5}">
                      <a16:colId xmlns:a16="http://schemas.microsoft.com/office/drawing/2014/main" val="20001"/>
                    </a:ext>
                  </a:extLst>
                </a:gridCol>
                <a:gridCol w="2922814">
                  <a:extLst>
                    <a:ext uri="{9D8B030D-6E8A-4147-A177-3AD203B41FA5}">
                      <a16:colId xmlns:a16="http://schemas.microsoft.com/office/drawing/2014/main" val="20002"/>
                    </a:ext>
                  </a:extLst>
                </a:gridCol>
                <a:gridCol w="2922814">
                  <a:extLst>
                    <a:ext uri="{9D8B030D-6E8A-4147-A177-3AD203B41FA5}">
                      <a16:colId xmlns:a16="http://schemas.microsoft.com/office/drawing/2014/main" val="20003"/>
                    </a:ext>
                  </a:extLst>
                </a:gridCol>
              </a:tblGrid>
              <a:tr h="552382">
                <a:tc>
                  <a:txBody>
                    <a:bodyPr/>
                    <a:lstStyle/>
                    <a:p>
                      <a:pPr algn="ctr"/>
                      <a:r>
                        <a:rPr lang="ru-RU" sz="1600" b="1" dirty="0" err="1"/>
                        <a:t>Теорія</a:t>
                      </a:r>
                      <a:r>
                        <a:rPr lang="ru-RU" sz="1600" b="1" dirty="0"/>
                        <a:t> </a:t>
                      </a:r>
                      <a:r>
                        <a:rPr lang="lt-LT" sz="1600" b="1" dirty="0"/>
                        <a:t>X</a:t>
                      </a: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lgn="ctr">
                      <a:solidFill>
                        <a:srgbClr val="9E9E9E">
                          <a:alpha val="0"/>
                        </a:srgbClr>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ru-RU" sz="1600" b="1" dirty="0" err="1"/>
                        <a:t>Теорія</a:t>
                      </a:r>
                      <a:r>
                        <a:rPr lang="ru-RU" sz="1600" b="1" dirty="0"/>
                        <a:t> У</a:t>
                      </a:r>
                      <a:endParaRPr sz="1600" b="1" dirty="0">
                        <a:solidFill>
                          <a:schemeClr val="dk1"/>
                        </a:solidFill>
                        <a:latin typeface="Fira Sans Condensed"/>
                        <a:ea typeface="Fira Sans Condensed"/>
                        <a:cs typeface="Fira Sans Condensed"/>
                        <a:sym typeface="Fira Sans Condensed"/>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ru-RU" sz="1600" b="1" dirty="0" err="1"/>
                        <a:t>Теорія</a:t>
                      </a:r>
                      <a:r>
                        <a:rPr lang="ru-RU" sz="1600" b="1" dirty="0"/>
                        <a:t> </a:t>
                      </a:r>
                      <a:r>
                        <a:rPr lang="en-US" sz="1600" b="1" dirty="0"/>
                        <a:t>Z</a:t>
                      </a:r>
                      <a:endParaRPr sz="1600" b="1" dirty="0">
                        <a:solidFill>
                          <a:schemeClr val="dk1"/>
                        </a:solidFill>
                        <a:latin typeface="Fira Sans Condensed"/>
                        <a:ea typeface="Fira Sans Condensed"/>
                        <a:cs typeface="Fira Sans Condensed"/>
                        <a:sym typeface="Fira Sans Condensed"/>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r h="1560497">
                <a:tc>
                  <a:txBody>
                    <a:bodyPr/>
                    <a:lstStyle/>
                    <a:p>
                      <a:pPr algn="just">
                        <a:lnSpc>
                          <a:spcPct val="75000"/>
                        </a:lnSpc>
                      </a:pPr>
                      <a:r>
                        <a:rPr lang="ru-RU" sz="1100" dirty="0" err="1"/>
                        <a:t>Працівники</a:t>
                      </a:r>
                      <a:r>
                        <a:rPr lang="ru-RU" sz="1100" dirty="0"/>
                        <a:t> </a:t>
                      </a:r>
                      <a:r>
                        <a:rPr lang="ru-RU" sz="1100" dirty="0" err="1"/>
                        <a:t>від</a:t>
                      </a:r>
                      <a:r>
                        <a:rPr lang="ru-RU" sz="1100" dirty="0"/>
                        <a:t> самого початку </a:t>
                      </a:r>
                      <a:r>
                        <a:rPr lang="ru-RU" sz="1100" dirty="0" err="1"/>
                        <a:t>ледачі</a:t>
                      </a:r>
                      <a:r>
                        <a:rPr lang="ru-RU" sz="1100" dirty="0"/>
                        <a:t> і </a:t>
                      </a:r>
                      <a:r>
                        <a:rPr lang="ru-RU" sz="1100" dirty="0" err="1"/>
                        <a:t>будуть</a:t>
                      </a:r>
                      <a:r>
                        <a:rPr lang="ru-RU" sz="1100" dirty="0"/>
                        <a:t> за </a:t>
                      </a:r>
                      <a:r>
                        <a:rPr lang="ru-RU" sz="1100" dirty="0" err="1"/>
                        <a:t>можливості</a:t>
                      </a:r>
                      <a:r>
                        <a:rPr lang="ru-RU" sz="1100" dirty="0"/>
                        <a:t> </a:t>
                      </a:r>
                      <a:r>
                        <a:rPr lang="ru-RU" sz="1100" dirty="0" err="1"/>
                        <a:t>уникати</a:t>
                      </a:r>
                      <a:r>
                        <a:rPr lang="ru-RU" sz="1100" dirty="0"/>
                        <a:t> </a:t>
                      </a:r>
                      <a:r>
                        <a:rPr lang="ru-RU" sz="1100" dirty="0" err="1"/>
                        <a:t>роботи</a:t>
                      </a:r>
                      <a:r>
                        <a:rPr lang="ru-RU" sz="1100" dirty="0"/>
                        <a:t>. Через </a:t>
                      </a:r>
                      <a:r>
                        <a:rPr lang="ru-RU" sz="1100" dirty="0" err="1"/>
                        <a:t>це</a:t>
                      </a:r>
                      <a:r>
                        <a:rPr lang="ru-RU" sz="1100" dirty="0"/>
                        <a:t> </a:t>
                      </a:r>
                      <a:r>
                        <a:rPr lang="ru-RU" sz="1100" dirty="0" err="1"/>
                        <a:t>працівники</a:t>
                      </a:r>
                      <a:r>
                        <a:rPr lang="ru-RU" sz="1100" dirty="0"/>
                        <a:t> </a:t>
                      </a:r>
                      <a:r>
                        <a:rPr lang="ru-RU" sz="1100" dirty="0" err="1"/>
                        <a:t>мають</a:t>
                      </a:r>
                      <a:r>
                        <a:rPr lang="ru-RU" sz="1100" dirty="0"/>
                        <a:t> бути </a:t>
                      </a:r>
                      <a:r>
                        <a:rPr lang="ru-RU" sz="1100" dirty="0" err="1"/>
                        <a:t>під</a:t>
                      </a:r>
                      <a:r>
                        <a:rPr lang="ru-RU" sz="1100" dirty="0"/>
                        <a:t> </a:t>
                      </a:r>
                      <a:r>
                        <a:rPr lang="ru-RU" sz="1100" dirty="0" err="1"/>
                        <a:t>пильним</a:t>
                      </a:r>
                      <a:r>
                        <a:rPr lang="ru-RU" sz="1100" dirty="0"/>
                        <a:t> </a:t>
                      </a:r>
                      <a:r>
                        <a:rPr lang="ru-RU" sz="1100" dirty="0" err="1"/>
                        <a:t>наглядом</a:t>
                      </a:r>
                      <a:r>
                        <a:rPr lang="ru-RU" sz="1100" dirty="0"/>
                        <a:t>, для </a:t>
                      </a:r>
                      <a:r>
                        <a:rPr lang="ru-RU" sz="1100" dirty="0" err="1"/>
                        <a:t>чого</a:t>
                      </a:r>
                      <a:r>
                        <a:rPr lang="ru-RU" sz="1100" dirty="0"/>
                        <a:t> </a:t>
                      </a:r>
                      <a:r>
                        <a:rPr lang="ru-RU" sz="1100" dirty="0" err="1"/>
                        <a:t>розробляються</a:t>
                      </a:r>
                      <a:r>
                        <a:rPr lang="ru-RU" sz="1100" dirty="0"/>
                        <a:t> </a:t>
                      </a:r>
                      <a:r>
                        <a:rPr lang="ru-RU" sz="1100" dirty="0" err="1"/>
                        <a:t>комплексні</a:t>
                      </a:r>
                      <a:r>
                        <a:rPr lang="ru-RU" sz="1100" dirty="0"/>
                        <a:t> </a:t>
                      </a:r>
                      <a:r>
                        <a:rPr lang="ru-RU" sz="1100" dirty="0" err="1"/>
                        <a:t>системи</a:t>
                      </a:r>
                      <a:r>
                        <a:rPr lang="ru-RU" sz="1100" dirty="0"/>
                        <a:t> контролю. </a:t>
                      </a:r>
                    </a:p>
                    <a:p>
                      <a:pPr algn="just">
                        <a:lnSpc>
                          <a:spcPct val="75000"/>
                        </a:lnSpc>
                      </a:pPr>
                      <a:r>
                        <a:rPr lang="ru-RU" sz="1100" dirty="0" err="1"/>
                        <a:t>Необхідна</a:t>
                      </a:r>
                      <a:r>
                        <a:rPr lang="ru-RU" sz="1100" dirty="0"/>
                        <a:t> </a:t>
                      </a:r>
                      <a:r>
                        <a:rPr lang="ru-RU" sz="1100" dirty="0" err="1"/>
                        <a:t>ієрархічна</a:t>
                      </a:r>
                      <a:r>
                        <a:rPr lang="ru-RU" sz="1100" dirty="0"/>
                        <a:t> структура </a:t>
                      </a:r>
                      <a:r>
                        <a:rPr lang="ru-RU" sz="1100" dirty="0" err="1"/>
                        <a:t>зі</a:t>
                      </a:r>
                      <a:r>
                        <a:rPr lang="ru-RU" sz="1100" dirty="0"/>
                        <a:t> </a:t>
                      </a:r>
                      <a:r>
                        <a:rPr lang="ru-RU" sz="1100" dirty="0" err="1"/>
                        <a:t>зниженою</a:t>
                      </a:r>
                      <a:r>
                        <a:rPr lang="ru-RU" sz="1100" dirty="0"/>
                        <a:t> нормою </a:t>
                      </a:r>
                      <a:r>
                        <a:rPr lang="ru-RU" sz="1100" dirty="0" err="1"/>
                        <a:t>керованості</a:t>
                      </a:r>
                      <a:r>
                        <a:rPr lang="ru-RU" sz="1100" dirty="0"/>
                        <a:t> на кожному </a:t>
                      </a:r>
                      <a:r>
                        <a:rPr lang="ru-RU" sz="1100" dirty="0" err="1"/>
                        <a:t>рівні</a:t>
                      </a:r>
                      <a:r>
                        <a:rPr lang="ru-RU" sz="1100" dirty="0"/>
                        <a:t>. </a:t>
                      </a:r>
                      <a:r>
                        <a:rPr lang="ru-RU" sz="1100" dirty="0" err="1"/>
                        <a:t>Згідно</a:t>
                      </a:r>
                      <a:r>
                        <a:rPr lang="ru-RU" sz="1100" dirty="0"/>
                        <a:t> з </a:t>
                      </a:r>
                      <a:r>
                        <a:rPr lang="ru-RU" sz="1100" dirty="0" err="1"/>
                        <a:t>цією</a:t>
                      </a:r>
                      <a:r>
                        <a:rPr lang="ru-RU" sz="1100" dirty="0"/>
                        <a:t> </a:t>
                      </a:r>
                      <a:r>
                        <a:rPr lang="ru-RU" sz="1100" dirty="0" err="1"/>
                        <a:t>теорією</a:t>
                      </a:r>
                      <a:r>
                        <a:rPr lang="ru-RU" sz="1100" dirty="0"/>
                        <a:t>, </a:t>
                      </a:r>
                      <a:r>
                        <a:rPr lang="ru-RU" sz="1100" dirty="0" err="1"/>
                        <a:t>працівники</a:t>
                      </a:r>
                      <a:r>
                        <a:rPr lang="ru-RU" sz="1100" dirty="0"/>
                        <a:t> </a:t>
                      </a:r>
                      <a:r>
                        <a:rPr lang="ru-RU" sz="1100" dirty="0" err="1"/>
                        <a:t>виявляють</a:t>
                      </a:r>
                      <a:r>
                        <a:rPr lang="ru-RU" sz="1100" dirty="0"/>
                        <a:t> мало </a:t>
                      </a:r>
                      <a:r>
                        <a:rPr lang="ru-RU" sz="1100" dirty="0" err="1"/>
                        <a:t>амбіцій</a:t>
                      </a:r>
                      <a:r>
                        <a:rPr lang="ru-RU" sz="1100" dirty="0"/>
                        <a:t> без </a:t>
                      </a:r>
                      <a:r>
                        <a:rPr lang="ru-RU" sz="1100" dirty="0" err="1"/>
                        <a:t>привабливої</a:t>
                      </a:r>
                      <a:r>
                        <a:rPr lang="ru-RU" sz="1100" dirty="0"/>
                        <a:t> </a:t>
                      </a:r>
                      <a:r>
                        <a:rPr lang="ru-RU" sz="1100" dirty="0" err="1"/>
                        <a:t>програми</a:t>
                      </a:r>
                      <a:r>
                        <a:rPr lang="ru-RU" sz="1100" dirty="0"/>
                        <a:t> </a:t>
                      </a:r>
                      <a:r>
                        <a:rPr lang="ru-RU" sz="1100" dirty="0" err="1"/>
                        <a:t>заохочення</a:t>
                      </a:r>
                      <a:r>
                        <a:rPr lang="ru-RU" sz="1100" dirty="0"/>
                        <a:t> і </a:t>
                      </a:r>
                      <a:r>
                        <a:rPr lang="ru-RU" sz="1100" dirty="0" err="1"/>
                        <a:t>уникають</a:t>
                      </a:r>
                      <a:r>
                        <a:rPr lang="ru-RU" sz="1100" dirty="0"/>
                        <a:t> </a:t>
                      </a:r>
                      <a:r>
                        <a:rPr lang="ru-RU" sz="1100" dirty="0" err="1"/>
                        <a:t>відповідальності</a:t>
                      </a:r>
                      <a:r>
                        <a:rPr lang="ru-RU" sz="1100" dirty="0"/>
                        <a:t>, </a:t>
                      </a:r>
                      <a:r>
                        <a:rPr lang="ru-RU" sz="1100" dirty="0" err="1"/>
                        <a:t>якщо</a:t>
                      </a:r>
                      <a:r>
                        <a:rPr lang="ru-RU" sz="1100" dirty="0"/>
                        <a:t> </a:t>
                      </a:r>
                      <a:r>
                        <a:rPr lang="ru-RU" sz="1100" dirty="0" err="1"/>
                        <a:t>це</a:t>
                      </a:r>
                      <a:r>
                        <a:rPr lang="ru-RU" sz="1100" dirty="0"/>
                        <a:t> </a:t>
                      </a:r>
                      <a:r>
                        <a:rPr lang="ru-RU" sz="1100" dirty="0" err="1"/>
                        <a:t>можливо</a:t>
                      </a:r>
                      <a:r>
                        <a:rPr lang="ru-RU" sz="1100" dirty="0"/>
                        <a:t>.</a:t>
                      </a:r>
                    </a:p>
                    <a:p>
                      <a:pPr algn="just">
                        <a:lnSpc>
                          <a:spcPct val="75000"/>
                        </a:lnSpc>
                      </a:pPr>
                      <a:r>
                        <a:rPr lang="ru-RU" sz="1100" b="1" dirty="0"/>
                        <a:t>Менеджер </a:t>
                      </a:r>
                      <a:r>
                        <a:rPr lang="ru-RU" sz="1100" dirty="0"/>
                        <a:t>як правило, </a:t>
                      </a:r>
                      <a:r>
                        <a:rPr lang="ru-RU" sz="1100" dirty="0" err="1"/>
                        <a:t>вважає</a:t>
                      </a:r>
                      <a:r>
                        <a:rPr lang="ru-RU" sz="1100" dirty="0"/>
                        <a:t>, </a:t>
                      </a:r>
                      <a:r>
                        <a:rPr lang="ru-RU" sz="1100" dirty="0" err="1"/>
                        <a:t>що</a:t>
                      </a:r>
                      <a:r>
                        <a:rPr lang="ru-RU" sz="1100" dirty="0"/>
                        <a:t> все </a:t>
                      </a:r>
                      <a:r>
                        <a:rPr lang="ru-RU" sz="1100" dirty="0" err="1"/>
                        <a:t>має</a:t>
                      </a:r>
                      <a:r>
                        <a:rPr lang="ru-RU" sz="1100" dirty="0"/>
                        <a:t> </a:t>
                      </a:r>
                      <a:r>
                        <a:rPr lang="ru-RU" sz="1100" dirty="0" err="1"/>
                        <a:t>закінчуватися</a:t>
                      </a:r>
                      <a:r>
                        <a:rPr lang="ru-RU" sz="1100" dirty="0"/>
                        <a:t> </a:t>
                      </a:r>
                      <a:r>
                        <a:rPr lang="ru-RU" sz="1100" dirty="0" err="1"/>
                        <a:t>покладанням</a:t>
                      </a:r>
                      <a:r>
                        <a:rPr lang="ru-RU" sz="1100" dirty="0"/>
                        <a:t> </a:t>
                      </a:r>
                      <a:r>
                        <a:rPr lang="ru-RU" sz="1100" dirty="0" err="1"/>
                        <a:t>відповідальності</a:t>
                      </a:r>
                      <a:r>
                        <a:rPr lang="ru-RU" sz="1100" dirty="0"/>
                        <a:t> на </a:t>
                      </a:r>
                      <a:r>
                        <a:rPr lang="ru-RU" sz="1100" dirty="0" err="1"/>
                        <a:t>когось</a:t>
                      </a:r>
                      <a:r>
                        <a:rPr lang="ru-RU" sz="1100" dirty="0"/>
                        <a:t>. </a:t>
                      </a:r>
                      <a:r>
                        <a:rPr lang="ru-RU" sz="1100" dirty="0" err="1"/>
                        <a:t>Він</a:t>
                      </a:r>
                      <a:r>
                        <a:rPr lang="ru-RU" sz="1100" dirty="0"/>
                        <a:t> </a:t>
                      </a:r>
                      <a:r>
                        <a:rPr lang="ru-RU" sz="1100" dirty="0" err="1"/>
                        <a:t>вважає</a:t>
                      </a:r>
                      <a:r>
                        <a:rPr lang="ru-RU" sz="1100" dirty="0"/>
                        <a:t>, </a:t>
                      </a:r>
                      <a:r>
                        <a:rPr lang="ru-RU" sz="1100" dirty="0" err="1"/>
                        <a:t>що</a:t>
                      </a:r>
                      <a:r>
                        <a:rPr lang="ru-RU" sz="1100" dirty="0"/>
                        <a:t> </a:t>
                      </a:r>
                      <a:r>
                        <a:rPr lang="ru-RU" sz="1100" dirty="0" err="1"/>
                        <a:t>всі</a:t>
                      </a:r>
                      <a:r>
                        <a:rPr lang="ru-RU" sz="1100" dirty="0"/>
                        <a:t> </a:t>
                      </a:r>
                      <a:r>
                        <a:rPr lang="ru-RU" sz="1100" dirty="0" err="1"/>
                        <a:t>передбачувані</a:t>
                      </a:r>
                      <a:r>
                        <a:rPr lang="ru-RU" sz="1100" dirty="0"/>
                        <a:t> </a:t>
                      </a:r>
                      <a:r>
                        <a:rPr lang="ru-RU" sz="1100" dirty="0" err="1"/>
                        <a:t>працівники</a:t>
                      </a:r>
                      <a:r>
                        <a:rPr lang="ru-RU" sz="1100" dirty="0"/>
                        <a:t> </a:t>
                      </a:r>
                      <a:r>
                        <a:rPr lang="ru-RU" sz="1100" dirty="0" err="1"/>
                        <a:t>шукають</a:t>
                      </a:r>
                      <a:r>
                        <a:rPr lang="ru-RU" sz="1100" dirty="0"/>
                        <a:t> </a:t>
                      </a:r>
                      <a:r>
                        <a:rPr lang="ru-RU" sz="1100" dirty="0" err="1"/>
                        <a:t>вигоди</a:t>
                      </a:r>
                      <a:r>
                        <a:rPr lang="ru-RU" sz="1100" dirty="0"/>
                        <a:t> для себе, </a:t>
                      </a:r>
                      <a:r>
                        <a:rPr lang="ru-RU" sz="1100" dirty="0" err="1"/>
                        <a:t>всі</a:t>
                      </a:r>
                      <a:r>
                        <a:rPr lang="ru-RU" sz="1100" dirty="0"/>
                        <a:t> </a:t>
                      </a:r>
                      <a:r>
                        <a:rPr lang="ru-RU" sz="1100" dirty="0" err="1"/>
                        <a:t>потенційні</a:t>
                      </a:r>
                      <a:r>
                        <a:rPr lang="ru-RU" sz="1100" dirty="0"/>
                        <a:t> </a:t>
                      </a:r>
                      <a:r>
                        <a:rPr lang="ru-RU" sz="1100" dirty="0" err="1"/>
                        <a:t>співробітники</a:t>
                      </a:r>
                      <a:r>
                        <a:rPr lang="ru-RU" sz="1100" dirty="0"/>
                        <a:t> </a:t>
                      </a:r>
                      <a:r>
                        <a:rPr lang="ru-RU" sz="1100" dirty="0" err="1"/>
                        <a:t>шукають</a:t>
                      </a:r>
                      <a:r>
                        <a:rPr lang="ru-RU" sz="1100" dirty="0"/>
                        <a:t> </a:t>
                      </a:r>
                      <a:r>
                        <a:rPr lang="ru-RU" sz="1100" dirty="0" err="1"/>
                        <a:t>вигоди</a:t>
                      </a:r>
                      <a:r>
                        <a:rPr lang="ru-RU" sz="1100" dirty="0"/>
                        <a:t> </a:t>
                      </a:r>
                      <a:r>
                        <a:rPr lang="ru-RU" sz="1100" dirty="0" err="1"/>
                        <a:t>тільки</a:t>
                      </a:r>
                      <a:r>
                        <a:rPr lang="ru-RU" sz="1100" dirty="0"/>
                        <a:t> для себе. </a:t>
                      </a:r>
                    </a:p>
                    <a:p>
                      <a:pPr algn="just">
                        <a:lnSpc>
                          <a:spcPct val="75000"/>
                        </a:lnSpc>
                      </a:pPr>
                      <a:r>
                        <a:rPr lang="ru-RU" sz="1100" b="1" dirty="0" err="1"/>
                        <a:t>Керівники</a:t>
                      </a:r>
                      <a:r>
                        <a:rPr lang="ru-RU" sz="1100" b="1" dirty="0"/>
                        <a:t> </a:t>
                      </a:r>
                      <a:r>
                        <a:rPr lang="ru-RU" sz="1100" dirty="0"/>
                        <a:t>не </a:t>
                      </a:r>
                      <a:r>
                        <a:rPr lang="ru-RU" sz="1100" dirty="0" err="1"/>
                        <a:t>можуть</a:t>
                      </a:r>
                      <a:r>
                        <a:rPr lang="ru-RU" sz="1100" dirty="0"/>
                        <a:t> </a:t>
                      </a:r>
                      <a:r>
                        <a:rPr lang="ru-RU" sz="1100" dirty="0" err="1"/>
                        <a:t>довіряти</a:t>
                      </a:r>
                      <a:r>
                        <a:rPr lang="ru-RU" sz="1100" dirty="0"/>
                        <a:t> </a:t>
                      </a:r>
                      <a:r>
                        <a:rPr lang="ru-RU" sz="1100" dirty="0" err="1"/>
                        <a:t>жодному</a:t>
                      </a:r>
                      <a:r>
                        <a:rPr lang="ru-RU" sz="1100" dirty="0"/>
                        <a:t> </a:t>
                      </a:r>
                      <a:r>
                        <a:rPr lang="ru-RU" sz="1100" dirty="0" err="1"/>
                        <a:t>співробітнику</a:t>
                      </a:r>
                      <a:r>
                        <a:rPr lang="ru-RU" sz="1100" dirty="0"/>
                        <a:t>, і </a:t>
                      </a:r>
                      <a:r>
                        <a:rPr lang="ru-RU" sz="1100" dirty="0" err="1"/>
                        <a:t>це</a:t>
                      </a:r>
                      <a:r>
                        <a:rPr lang="ru-RU" sz="1100" dirty="0"/>
                        <a:t> </a:t>
                      </a:r>
                      <a:r>
                        <a:rPr lang="ru-RU" sz="1100" dirty="0" err="1"/>
                        <a:t>постійно</a:t>
                      </a:r>
                      <a:r>
                        <a:rPr lang="ru-RU" sz="1100" dirty="0"/>
                        <a:t> </a:t>
                      </a:r>
                      <a:r>
                        <a:rPr lang="ru-RU" sz="1100" dirty="0" err="1"/>
                        <a:t>всіма</a:t>
                      </a:r>
                      <a:r>
                        <a:rPr lang="ru-RU" sz="1100" dirty="0"/>
                        <a:t> </a:t>
                      </a:r>
                      <a:r>
                        <a:rPr lang="ru-RU" sz="1100" dirty="0" err="1"/>
                        <a:t>засобами</a:t>
                      </a:r>
                      <a:r>
                        <a:rPr lang="ru-RU" sz="1100" dirty="0"/>
                        <a:t> </a:t>
                      </a:r>
                      <a:r>
                        <a:rPr lang="ru-RU" sz="1100" dirty="0" err="1"/>
                        <a:t>показується</a:t>
                      </a:r>
                      <a:r>
                        <a:rPr lang="ru-RU" sz="1100" dirty="0"/>
                        <a:t> </a:t>
                      </a:r>
                      <a:r>
                        <a:rPr lang="ru-RU" sz="1100" dirty="0" err="1"/>
                        <a:t>допоміжному</a:t>
                      </a:r>
                      <a:r>
                        <a:rPr lang="ru-RU" sz="1100" dirty="0"/>
                        <a:t> персоналу.</a:t>
                      </a:r>
                    </a:p>
                    <a:p>
                      <a:pPr marL="152400" lvl="0" indent="0" algn="l" rtl="0">
                        <a:spcBef>
                          <a:spcPts val="0"/>
                        </a:spcBef>
                        <a:spcAft>
                          <a:spcPts val="0"/>
                        </a:spcAft>
                        <a:buClr>
                          <a:schemeClr val="lt2"/>
                        </a:buClr>
                        <a:buSzPts val="1200"/>
                        <a:buFont typeface="Roboto"/>
                        <a:buNone/>
                      </a:pPr>
                      <a:endParaRPr sz="1200" dirty="0">
                        <a:solidFill>
                          <a:schemeClr val="dk1"/>
                        </a:solidFill>
                        <a:latin typeface="Roboto"/>
                        <a:ea typeface="Roboto"/>
                        <a:cs typeface="Roboto"/>
                        <a:sym typeface="Roboto"/>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lgn="ctr">
                      <a:solidFill>
                        <a:srgbClr val="9E9E9E">
                          <a:alpha val="0"/>
                        </a:srgbClr>
                      </a:solidFill>
                      <a:prstDash val="solid"/>
                      <a:round/>
                      <a:headEnd type="none" w="sm" len="sm"/>
                      <a:tailEnd type="none" w="sm" len="sm"/>
                    </a:lnT>
                    <a:lnB w="9525" cap="flat" cmpd="sng">
                      <a:solidFill>
                        <a:schemeClr val="accent6"/>
                      </a:solidFill>
                      <a:prstDash val="lgDash"/>
                      <a:round/>
                      <a:headEnd type="none" w="sm" len="sm"/>
                      <a:tailEnd type="none" w="sm" len="sm"/>
                    </a:lnB>
                  </a:tcPr>
                </a:tc>
                <a:tc>
                  <a:txBody>
                    <a:bodyPr/>
                    <a:lstStyle/>
                    <a:p>
                      <a:pPr algn="just">
                        <a:lnSpc>
                          <a:spcPct val="75000"/>
                        </a:lnSpc>
                      </a:pPr>
                      <a:r>
                        <a:rPr lang="uk-UA" sz="1100" b="0" i="0" u="none" strike="noStrike" cap="none" dirty="0">
                          <a:solidFill>
                            <a:srgbClr val="000000"/>
                          </a:solidFill>
                          <a:latin typeface="Arial"/>
                          <a:cs typeface="Arial"/>
                          <a:sym typeface="Arial"/>
                        </a:rPr>
                        <a:t>П</a:t>
                      </a:r>
                      <a:r>
                        <a:rPr lang="ru-RU" sz="1100" b="0" i="0" u="none" strike="noStrike" cap="none" dirty="0" err="1">
                          <a:solidFill>
                            <a:srgbClr val="000000"/>
                          </a:solidFill>
                          <a:latin typeface="Arial"/>
                          <a:cs typeface="Arial"/>
                          <a:sym typeface="Arial"/>
                        </a:rPr>
                        <a:t>рацівники</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можуть</a:t>
                      </a:r>
                      <a:r>
                        <a:rPr lang="ru-RU" sz="1100" b="0" i="0" u="none" strike="noStrike" cap="none" dirty="0">
                          <a:solidFill>
                            <a:srgbClr val="000000"/>
                          </a:solidFill>
                          <a:latin typeface="Arial"/>
                          <a:cs typeface="Arial"/>
                          <a:sym typeface="Arial"/>
                        </a:rPr>
                        <a:t> бути </a:t>
                      </a:r>
                      <a:r>
                        <a:rPr lang="ru-RU" sz="1100" b="0" i="0" u="none" strike="noStrike" cap="none" dirty="0" err="1">
                          <a:solidFill>
                            <a:srgbClr val="000000"/>
                          </a:solidFill>
                          <a:latin typeface="Arial"/>
                          <a:cs typeface="Arial"/>
                          <a:sym typeface="Arial"/>
                        </a:rPr>
                        <a:t>амбітними</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мати</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внутрішні</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стимули</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прагнути</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взяти</a:t>
                      </a:r>
                      <a:r>
                        <a:rPr lang="ru-RU" sz="1100" b="0" i="0" u="none" strike="noStrike" cap="none" dirty="0">
                          <a:solidFill>
                            <a:srgbClr val="000000"/>
                          </a:solidFill>
                          <a:latin typeface="Arial"/>
                          <a:cs typeface="Arial"/>
                          <a:sym typeface="Arial"/>
                        </a:rPr>
                        <a:t> на себе </a:t>
                      </a:r>
                      <a:r>
                        <a:rPr lang="ru-RU" sz="1100" b="0" i="0" u="none" strike="noStrike" cap="none" dirty="0" err="1">
                          <a:solidFill>
                            <a:srgbClr val="000000"/>
                          </a:solidFill>
                          <a:latin typeface="Arial"/>
                          <a:cs typeface="Arial"/>
                          <a:sym typeface="Arial"/>
                        </a:rPr>
                        <a:t>більше</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відповідальності</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здійснювати</a:t>
                      </a:r>
                      <a:r>
                        <a:rPr lang="ru-RU" sz="1100" b="0" i="0" u="none" strike="noStrike" cap="none" dirty="0">
                          <a:solidFill>
                            <a:srgbClr val="000000"/>
                          </a:solidFill>
                          <a:latin typeface="Arial"/>
                          <a:cs typeface="Arial"/>
                          <a:sym typeface="Arial"/>
                        </a:rPr>
                        <a:t> самоконтроль і </a:t>
                      </a:r>
                      <a:r>
                        <a:rPr lang="ru-RU" sz="1100" b="0" i="0" u="none" strike="noStrike" cap="none" dirty="0" err="1">
                          <a:solidFill>
                            <a:srgbClr val="000000"/>
                          </a:solidFill>
                          <a:latin typeface="Arial"/>
                          <a:cs typeface="Arial"/>
                          <a:sym typeface="Arial"/>
                        </a:rPr>
                        <a:t>самоврядування</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Працівники</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отримують</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задоволення</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від</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своїх</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обов'язків</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пов'язаних</a:t>
                      </a:r>
                      <a:r>
                        <a:rPr lang="ru-RU" sz="1100" b="0" i="0" u="none" strike="noStrike" cap="none" dirty="0">
                          <a:solidFill>
                            <a:srgbClr val="000000"/>
                          </a:solidFill>
                          <a:latin typeface="Arial"/>
                          <a:cs typeface="Arial"/>
                          <a:sym typeface="Arial"/>
                        </a:rPr>
                        <a:t> як з </a:t>
                      </a:r>
                      <a:r>
                        <a:rPr lang="ru-RU" sz="1100" b="0" i="0" u="none" strike="noStrike" cap="none" dirty="0" err="1">
                          <a:solidFill>
                            <a:srgbClr val="000000"/>
                          </a:solidFill>
                          <a:latin typeface="Arial"/>
                          <a:cs typeface="Arial"/>
                          <a:sym typeface="Arial"/>
                        </a:rPr>
                        <a:t>розумовою</a:t>
                      </a:r>
                      <a:r>
                        <a:rPr lang="ru-RU" sz="1100" b="0" i="0" u="none" strike="noStrike" cap="none" dirty="0">
                          <a:solidFill>
                            <a:srgbClr val="000000"/>
                          </a:solidFill>
                          <a:latin typeface="Arial"/>
                          <a:cs typeface="Arial"/>
                          <a:sym typeface="Arial"/>
                        </a:rPr>
                        <a:t>, так і </a:t>
                      </a:r>
                      <a:r>
                        <a:rPr lang="ru-RU" sz="1100" b="0" i="0" u="none" strike="noStrike" cap="none" dirty="0" err="1">
                          <a:solidFill>
                            <a:srgbClr val="000000"/>
                          </a:solidFill>
                          <a:latin typeface="Arial"/>
                          <a:cs typeface="Arial"/>
                          <a:sym typeface="Arial"/>
                        </a:rPr>
                        <a:t>фізичною</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працею</a:t>
                      </a:r>
                      <a:r>
                        <a:rPr lang="ru-RU" sz="1100" b="0" i="0" u="none" strike="noStrike" cap="none" dirty="0">
                          <a:solidFill>
                            <a:srgbClr val="000000"/>
                          </a:solidFill>
                          <a:latin typeface="Arial"/>
                          <a:cs typeface="Arial"/>
                          <a:sym typeface="Arial"/>
                        </a:rPr>
                        <a:t>. </a:t>
                      </a:r>
                    </a:p>
                    <a:p>
                      <a:pPr algn="just">
                        <a:lnSpc>
                          <a:spcPct val="75000"/>
                        </a:lnSpc>
                      </a:pPr>
                      <a:r>
                        <a:rPr lang="ru-RU" sz="1100" b="0" i="0" u="none" strike="noStrike" cap="none" dirty="0" err="1">
                          <a:solidFill>
                            <a:srgbClr val="000000"/>
                          </a:solidFill>
                          <a:latin typeface="Arial"/>
                          <a:cs typeface="Arial"/>
                          <a:sym typeface="Arial"/>
                        </a:rPr>
                        <a:t>Працівники</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відчувають</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бажання</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проявляти</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творче</a:t>
                      </a:r>
                      <a:r>
                        <a:rPr lang="ru-RU" sz="1100" b="0" i="0" u="none" strike="noStrike" cap="none" dirty="0">
                          <a:solidFill>
                            <a:srgbClr val="000000"/>
                          </a:solidFill>
                          <a:latin typeface="Arial"/>
                          <a:cs typeface="Arial"/>
                          <a:sym typeface="Arial"/>
                        </a:rPr>
                        <a:t> і </a:t>
                      </a:r>
                      <a:r>
                        <a:rPr lang="ru-RU" sz="1100" b="0" i="0" u="none" strike="noStrike" cap="none" dirty="0" err="1">
                          <a:solidFill>
                            <a:srgbClr val="000000"/>
                          </a:solidFill>
                          <a:latin typeface="Arial"/>
                          <a:cs typeface="Arial"/>
                          <a:sym typeface="Arial"/>
                        </a:rPr>
                        <a:t>прогресивне</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мислення</a:t>
                      </a:r>
                      <a:r>
                        <a:rPr lang="ru-RU" sz="1100" b="0" i="0" u="none" strike="noStrike" cap="none" dirty="0">
                          <a:solidFill>
                            <a:srgbClr val="000000"/>
                          </a:solidFill>
                          <a:latin typeface="Arial"/>
                          <a:cs typeface="Arial"/>
                          <a:sym typeface="Arial"/>
                        </a:rPr>
                        <a:t> у </a:t>
                      </a:r>
                      <a:r>
                        <a:rPr lang="ru-RU" sz="1100" b="0" i="0" u="none" strike="noStrike" cap="none" dirty="0" err="1">
                          <a:solidFill>
                            <a:srgbClr val="000000"/>
                          </a:solidFill>
                          <a:latin typeface="Arial"/>
                          <a:cs typeface="Arial"/>
                          <a:sym typeface="Arial"/>
                        </a:rPr>
                        <a:t>виробництві</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якщо</a:t>
                      </a:r>
                      <a:r>
                        <a:rPr lang="ru-RU" sz="1100" b="0" i="0" u="none" strike="noStrike" cap="none" dirty="0">
                          <a:solidFill>
                            <a:srgbClr val="000000"/>
                          </a:solidFill>
                          <a:latin typeface="Arial"/>
                          <a:cs typeface="Arial"/>
                          <a:sym typeface="Arial"/>
                        </a:rPr>
                        <a:t> є </a:t>
                      </a:r>
                      <a:r>
                        <a:rPr lang="ru-RU" sz="1100" b="0" i="0" u="none" strike="noStrike" cap="none" dirty="0" err="1">
                          <a:solidFill>
                            <a:srgbClr val="000000"/>
                          </a:solidFill>
                          <a:latin typeface="Arial"/>
                          <a:cs typeface="Arial"/>
                          <a:sym typeface="Arial"/>
                        </a:rPr>
                        <a:t>можливість</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Існує</a:t>
                      </a:r>
                      <a:r>
                        <a:rPr lang="ru-RU" sz="1100" b="0" i="0" u="none" strike="noStrike" cap="none" dirty="0">
                          <a:solidFill>
                            <a:srgbClr val="000000"/>
                          </a:solidFill>
                          <a:latin typeface="Arial"/>
                          <a:cs typeface="Arial"/>
                          <a:sym typeface="Arial"/>
                        </a:rPr>
                        <a:t> шанс </a:t>
                      </a:r>
                      <a:r>
                        <a:rPr lang="ru-RU" sz="1100" b="0" i="0" u="none" strike="noStrike" cap="none" dirty="0" err="1">
                          <a:solidFill>
                            <a:srgbClr val="000000"/>
                          </a:solidFill>
                          <a:latin typeface="Arial"/>
                          <a:cs typeface="Arial"/>
                          <a:sym typeface="Arial"/>
                        </a:rPr>
                        <a:t>підвищити</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продуктивність</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надаючи</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службовцям</a:t>
                      </a:r>
                      <a:r>
                        <a:rPr lang="ru-RU" sz="1100" b="0" i="0" u="none" strike="noStrike" cap="none" dirty="0">
                          <a:solidFill>
                            <a:srgbClr val="000000"/>
                          </a:solidFill>
                          <a:latin typeface="Arial"/>
                          <a:cs typeface="Arial"/>
                          <a:sym typeface="Arial"/>
                        </a:rPr>
                        <a:t> свободу </a:t>
                      </a:r>
                      <a:r>
                        <a:rPr lang="ru-RU" sz="1100" b="0" i="0" u="none" strike="noStrike" cap="none" dirty="0" err="1">
                          <a:solidFill>
                            <a:srgbClr val="000000"/>
                          </a:solidFill>
                          <a:latin typeface="Arial"/>
                          <a:cs typeface="Arial"/>
                          <a:sym typeface="Arial"/>
                        </a:rPr>
                        <a:t>працювати</a:t>
                      </a:r>
                      <a:r>
                        <a:rPr lang="ru-RU" sz="1100" b="0" i="0" u="none" strike="noStrike" cap="none" dirty="0">
                          <a:solidFill>
                            <a:srgbClr val="000000"/>
                          </a:solidFill>
                          <a:latin typeface="Arial"/>
                          <a:cs typeface="Arial"/>
                          <a:sym typeface="Arial"/>
                        </a:rPr>
                        <a:t> в </a:t>
                      </a:r>
                      <a:r>
                        <a:rPr lang="ru-RU" sz="1100" b="0" i="0" u="none" strike="noStrike" cap="none" dirty="0" err="1">
                          <a:solidFill>
                            <a:srgbClr val="000000"/>
                          </a:solidFill>
                          <a:latin typeface="Arial"/>
                          <a:cs typeface="Arial"/>
                          <a:sym typeface="Arial"/>
                        </a:rPr>
                        <a:t>міру</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своїх</a:t>
                      </a:r>
                      <a:r>
                        <a:rPr lang="ru-RU" sz="1100" b="0" i="0" u="none" strike="noStrike" cap="none" dirty="0">
                          <a:solidFill>
                            <a:srgbClr val="000000"/>
                          </a:solidFill>
                          <a:latin typeface="Arial"/>
                          <a:cs typeface="Arial"/>
                          <a:sym typeface="Arial"/>
                        </a:rPr>
                        <a:t> </a:t>
                      </a:r>
                      <a:r>
                        <a:rPr lang="ru-RU" sz="1100" b="0" i="0" u="none" strike="noStrike" cap="none" dirty="0" err="1">
                          <a:solidFill>
                            <a:srgbClr val="000000"/>
                          </a:solidFill>
                          <a:latin typeface="Arial"/>
                          <a:cs typeface="Arial"/>
                          <a:sym typeface="Arial"/>
                        </a:rPr>
                        <a:t>можливостей</a:t>
                      </a:r>
                      <a:r>
                        <a:rPr lang="ru-RU" sz="1100" b="0" i="0" u="none" strike="noStrike" cap="none" dirty="0">
                          <a:solidFill>
                            <a:srgbClr val="000000"/>
                          </a:solidFill>
                          <a:latin typeface="Arial"/>
                          <a:cs typeface="Arial"/>
                          <a:sym typeface="Arial"/>
                        </a:rPr>
                        <a:t>, не </a:t>
                      </a:r>
                      <a:r>
                        <a:rPr lang="ru-RU" sz="1100" b="0" i="0" u="none" strike="noStrike" cap="none" dirty="0" err="1">
                          <a:solidFill>
                            <a:srgbClr val="000000"/>
                          </a:solidFill>
                          <a:latin typeface="Arial"/>
                          <a:cs typeface="Arial"/>
                          <a:sym typeface="Arial"/>
                        </a:rPr>
                        <a:t>грузнучи</a:t>
                      </a:r>
                      <a:r>
                        <a:rPr lang="ru-RU" sz="1100" b="0" i="0" u="none" strike="noStrike" cap="none" dirty="0">
                          <a:solidFill>
                            <a:srgbClr val="000000"/>
                          </a:solidFill>
                          <a:latin typeface="Arial"/>
                          <a:cs typeface="Arial"/>
                          <a:sym typeface="Arial"/>
                        </a:rPr>
                        <a:t> в правилах.</a:t>
                      </a:r>
                    </a:p>
                    <a:p>
                      <a:pPr algn="just">
                        <a:lnSpc>
                          <a:spcPct val="75000"/>
                        </a:lnSpc>
                      </a:pPr>
                      <a:r>
                        <a:rPr lang="ru-RU" sz="1100" b="1" dirty="0"/>
                        <a:t>Менеджер </a:t>
                      </a:r>
                      <a:r>
                        <a:rPr lang="lt-LT" sz="1100" dirty="0"/>
                        <a:t> </a:t>
                      </a:r>
                      <a:r>
                        <a:rPr lang="ru-RU" sz="1100" dirty="0" err="1"/>
                        <a:t>вважає</a:t>
                      </a:r>
                      <a:r>
                        <a:rPr lang="ru-RU" sz="1100" dirty="0"/>
                        <a:t>, </a:t>
                      </a:r>
                      <a:r>
                        <a:rPr lang="ru-RU" sz="1100" dirty="0" err="1"/>
                        <a:t>що</a:t>
                      </a:r>
                      <a:r>
                        <a:rPr lang="ru-RU" sz="1100" dirty="0"/>
                        <a:t> за </a:t>
                      </a:r>
                      <a:r>
                        <a:rPr lang="ru-RU" sz="1100" dirty="0" err="1"/>
                        <a:t>сприятливих</a:t>
                      </a:r>
                      <a:r>
                        <a:rPr lang="ru-RU" sz="1100" dirty="0"/>
                        <a:t> умов </a:t>
                      </a:r>
                      <a:r>
                        <a:rPr lang="ru-RU" sz="1100" dirty="0" err="1"/>
                        <a:t>більшість</a:t>
                      </a:r>
                      <a:r>
                        <a:rPr lang="ru-RU" sz="1100" dirty="0"/>
                        <a:t> людей </a:t>
                      </a:r>
                      <a:r>
                        <a:rPr lang="ru-RU" sz="1100" dirty="0" err="1"/>
                        <a:t>хочуть</a:t>
                      </a:r>
                      <a:r>
                        <a:rPr lang="ru-RU" sz="1100" dirty="0"/>
                        <a:t> </a:t>
                      </a:r>
                      <a:r>
                        <a:rPr lang="ru-RU" sz="1100" dirty="0" err="1"/>
                        <a:t>працювати</a:t>
                      </a:r>
                      <a:r>
                        <a:rPr lang="ru-RU" sz="1100" dirty="0"/>
                        <a:t> добре і, </a:t>
                      </a:r>
                      <a:r>
                        <a:rPr lang="ru-RU" sz="1100" dirty="0" err="1"/>
                        <a:t>що</a:t>
                      </a:r>
                      <a:r>
                        <a:rPr lang="ru-RU" sz="1100" dirty="0"/>
                        <a:t> в </a:t>
                      </a:r>
                      <a:r>
                        <a:rPr lang="ru-RU" sz="1100" dirty="0" err="1"/>
                        <a:t>робочої</a:t>
                      </a:r>
                      <a:r>
                        <a:rPr lang="ru-RU" sz="1100" dirty="0"/>
                        <a:t> </a:t>
                      </a:r>
                      <a:r>
                        <a:rPr lang="ru-RU" sz="1100" dirty="0" err="1"/>
                        <a:t>сили</a:t>
                      </a:r>
                      <a:r>
                        <a:rPr lang="ru-RU" sz="1100" dirty="0"/>
                        <a:t> є резерв </a:t>
                      </a:r>
                      <a:r>
                        <a:rPr lang="ru-RU" sz="1100" dirty="0" err="1"/>
                        <a:t>невикористовуваних</a:t>
                      </a:r>
                      <a:r>
                        <a:rPr lang="ru-RU" sz="1100" dirty="0"/>
                        <a:t> </a:t>
                      </a:r>
                      <a:r>
                        <a:rPr lang="ru-RU" sz="1100" dirty="0" err="1"/>
                        <a:t>творчих</a:t>
                      </a:r>
                      <a:r>
                        <a:rPr lang="ru-RU" sz="1100" dirty="0"/>
                        <a:t> </a:t>
                      </a:r>
                      <a:r>
                        <a:rPr lang="ru-RU" sz="1100" dirty="0" err="1"/>
                        <a:t>здібностей</a:t>
                      </a:r>
                      <a:r>
                        <a:rPr lang="ru-RU" sz="1100" dirty="0"/>
                        <a:t>. Вони </a:t>
                      </a:r>
                      <a:r>
                        <a:rPr lang="ru-RU" sz="1100" dirty="0" err="1"/>
                        <a:t>вірять</a:t>
                      </a:r>
                      <a:r>
                        <a:rPr lang="ru-RU" sz="1100" dirty="0"/>
                        <a:t>, </a:t>
                      </a:r>
                      <a:r>
                        <a:rPr lang="ru-RU" sz="1100" dirty="0" err="1"/>
                        <a:t>що</a:t>
                      </a:r>
                      <a:r>
                        <a:rPr lang="ru-RU" sz="1100" dirty="0"/>
                        <a:t> </a:t>
                      </a:r>
                      <a:r>
                        <a:rPr lang="ru-RU" sz="1100" dirty="0" err="1"/>
                        <a:t>задоволення</a:t>
                      </a:r>
                      <a:r>
                        <a:rPr lang="ru-RU" sz="1100" dirty="0"/>
                        <a:t> </a:t>
                      </a:r>
                      <a:r>
                        <a:rPr lang="ru-RU" sz="1100" dirty="0" err="1"/>
                        <a:t>від</a:t>
                      </a:r>
                      <a:r>
                        <a:rPr lang="ru-RU" sz="1100" dirty="0"/>
                        <a:t> гарного </a:t>
                      </a:r>
                      <a:r>
                        <a:rPr lang="ru-RU" sz="1100" dirty="0" err="1"/>
                        <a:t>виконання</a:t>
                      </a:r>
                      <a:r>
                        <a:rPr lang="ru-RU" sz="1100" dirty="0"/>
                        <a:t> </a:t>
                      </a:r>
                      <a:r>
                        <a:rPr lang="ru-RU" sz="1100" dirty="0" err="1"/>
                        <a:t>своєї</a:t>
                      </a:r>
                      <a:r>
                        <a:rPr lang="ru-RU" sz="1100" dirty="0"/>
                        <a:t> </a:t>
                      </a:r>
                      <a:r>
                        <a:rPr lang="ru-RU" sz="1100" dirty="0" err="1"/>
                        <a:t>роботи</a:t>
                      </a:r>
                      <a:r>
                        <a:rPr lang="ru-RU" sz="1100" dirty="0"/>
                        <a:t> </a:t>
                      </a:r>
                      <a:r>
                        <a:rPr lang="ru-RU" sz="1100" dirty="0" err="1"/>
                        <a:t>саме</a:t>
                      </a:r>
                      <a:r>
                        <a:rPr lang="ru-RU" sz="1100" dirty="0"/>
                        <a:t> по </a:t>
                      </a:r>
                      <a:r>
                        <a:rPr lang="ru-RU" sz="1100" dirty="0" err="1"/>
                        <a:t>собі</a:t>
                      </a:r>
                      <a:r>
                        <a:rPr lang="ru-RU" sz="1100" dirty="0"/>
                        <a:t> є </a:t>
                      </a:r>
                      <a:r>
                        <a:rPr lang="ru-RU" sz="1100" dirty="0" err="1"/>
                        <a:t>потужним</a:t>
                      </a:r>
                      <a:r>
                        <a:rPr lang="ru-RU" sz="1100" dirty="0"/>
                        <a:t> стимулом. Менеджер </a:t>
                      </a:r>
                      <a:r>
                        <a:rPr lang="ru-RU" sz="1100" dirty="0" err="1"/>
                        <a:t>Теорії</a:t>
                      </a:r>
                      <a:r>
                        <a:rPr lang="ru-RU" sz="1100" dirty="0"/>
                        <a:t> </a:t>
                      </a:r>
                      <a:r>
                        <a:rPr lang="lt-LT" sz="1100" dirty="0"/>
                        <a:t>Y </a:t>
                      </a:r>
                      <a:r>
                        <a:rPr lang="ru-RU" sz="1100" dirty="0" err="1"/>
                        <a:t>постарається</a:t>
                      </a:r>
                      <a:r>
                        <a:rPr lang="ru-RU" sz="1100" dirty="0"/>
                        <a:t> </a:t>
                      </a:r>
                      <a:r>
                        <a:rPr lang="ru-RU" sz="1100" dirty="0" err="1"/>
                        <a:t>усунути</a:t>
                      </a:r>
                      <a:r>
                        <a:rPr lang="ru-RU" sz="1100" dirty="0"/>
                        <a:t> </a:t>
                      </a:r>
                      <a:r>
                        <a:rPr lang="ru-RU" sz="1100" dirty="0" err="1"/>
                        <a:t>перешкоди</a:t>
                      </a:r>
                      <a:r>
                        <a:rPr lang="ru-RU" sz="1100" dirty="0"/>
                        <a:t>, </a:t>
                      </a:r>
                      <a:r>
                        <a:rPr lang="ru-RU" sz="1100" dirty="0" err="1"/>
                        <a:t>що</a:t>
                      </a:r>
                      <a:r>
                        <a:rPr lang="ru-RU" sz="1100" dirty="0"/>
                        <a:t> </a:t>
                      </a:r>
                      <a:r>
                        <a:rPr lang="ru-RU" sz="1100" dirty="0" err="1"/>
                        <a:t>заважають</a:t>
                      </a:r>
                      <a:r>
                        <a:rPr lang="ru-RU" sz="1100" dirty="0"/>
                        <a:t> </a:t>
                      </a:r>
                      <a:r>
                        <a:rPr lang="ru-RU" sz="1100" dirty="0" err="1"/>
                        <a:t>працівникам</a:t>
                      </a:r>
                      <a:r>
                        <a:rPr lang="ru-RU" sz="1100" dirty="0"/>
                        <a:t> </a:t>
                      </a:r>
                      <a:r>
                        <a:rPr lang="ru-RU" sz="1100" dirty="0" err="1"/>
                        <a:t>повністю</a:t>
                      </a:r>
                      <a:r>
                        <a:rPr lang="ru-RU" sz="1100" dirty="0"/>
                        <a:t> </a:t>
                      </a:r>
                      <a:r>
                        <a:rPr lang="ru-RU" sz="1100" dirty="0" err="1"/>
                        <a:t>реалізувати</a:t>
                      </a:r>
                      <a:r>
                        <a:rPr lang="ru-RU" sz="1100" dirty="0"/>
                        <a:t> себе.</a:t>
                      </a:r>
                      <a:endParaRPr lang="ru-RU" sz="1100" b="0" i="0" u="none" strike="noStrike" cap="none" dirty="0">
                        <a:solidFill>
                          <a:srgbClr val="000000"/>
                        </a:solidFill>
                        <a:latin typeface="Arial"/>
                        <a:cs typeface="Arial"/>
                        <a:sym typeface="Arial"/>
                      </a:endParaRPr>
                    </a:p>
                    <a:p>
                      <a:pPr marL="152400" lvl="0" indent="0" algn="l" rtl="0">
                        <a:spcBef>
                          <a:spcPts val="0"/>
                        </a:spcBef>
                        <a:spcAft>
                          <a:spcPts val="0"/>
                        </a:spcAft>
                        <a:buClr>
                          <a:schemeClr val="accent2"/>
                        </a:buClr>
                        <a:buSzPts val="1200"/>
                        <a:buFont typeface="Roboto"/>
                        <a:buNone/>
                      </a:pPr>
                      <a:endParaRPr sz="1200" dirty="0">
                        <a:solidFill>
                          <a:schemeClr val="dk1"/>
                        </a:solidFill>
                        <a:latin typeface="Roboto"/>
                        <a:ea typeface="Roboto"/>
                        <a:cs typeface="Roboto"/>
                        <a:sym typeface="Roboto"/>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accent6"/>
                      </a:solidFill>
                      <a:prstDash val="lgDash"/>
                      <a:round/>
                      <a:headEnd type="none" w="sm" len="sm"/>
                      <a:tailEnd type="none" w="sm" len="sm"/>
                    </a:lnB>
                  </a:tcPr>
                </a:tc>
                <a:tc>
                  <a:txBody>
                    <a:bodyPr/>
                    <a:lstStyle/>
                    <a:p>
                      <a:pPr algn="just">
                        <a:lnSpc>
                          <a:spcPct val="75000"/>
                        </a:lnSpc>
                      </a:pPr>
                      <a:r>
                        <a:rPr lang="ru-RU" sz="1100" b="1" dirty="0" err="1"/>
                        <a:t>Довготривалий</a:t>
                      </a:r>
                      <a:r>
                        <a:rPr lang="ru-RU" sz="1100" b="1" dirty="0"/>
                        <a:t> найм:</a:t>
                      </a:r>
                      <a:r>
                        <a:rPr lang="ru-RU" sz="1100" dirty="0"/>
                        <a:t> </a:t>
                      </a:r>
                      <a:r>
                        <a:rPr lang="ru-RU" sz="1100" dirty="0" err="1"/>
                        <a:t>Подібна</a:t>
                      </a:r>
                      <a:r>
                        <a:rPr lang="ru-RU" sz="1100" dirty="0"/>
                        <a:t> </a:t>
                      </a:r>
                      <a:r>
                        <a:rPr lang="ru-RU" sz="1100" dirty="0" err="1"/>
                        <a:t>політика</a:t>
                      </a:r>
                      <a:r>
                        <a:rPr lang="ru-RU" sz="1100" dirty="0"/>
                        <a:t> </a:t>
                      </a:r>
                      <a:r>
                        <a:rPr lang="ru-RU" sz="1100" dirty="0" err="1"/>
                        <a:t>підтримує</a:t>
                      </a:r>
                      <a:r>
                        <a:rPr lang="ru-RU" sz="1100" dirty="0"/>
                        <a:t> у </a:t>
                      </a:r>
                      <a:r>
                        <a:rPr lang="ru-RU" sz="1100" dirty="0" err="1"/>
                        <a:t>працівників</a:t>
                      </a:r>
                      <a:r>
                        <a:rPr lang="ru-RU" sz="1100" dirty="0"/>
                        <a:t> </a:t>
                      </a:r>
                      <a:r>
                        <a:rPr lang="ru-RU" sz="1100" dirty="0" err="1"/>
                        <a:t>відчуття</a:t>
                      </a:r>
                      <a:r>
                        <a:rPr lang="ru-RU" sz="1100" dirty="0"/>
                        <a:t>, </a:t>
                      </a:r>
                      <a:r>
                        <a:rPr lang="ru-RU" sz="1100" dirty="0" err="1"/>
                        <a:t>що</a:t>
                      </a:r>
                      <a:r>
                        <a:rPr lang="ru-RU" sz="1100" dirty="0"/>
                        <a:t> </a:t>
                      </a:r>
                      <a:r>
                        <a:rPr lang="ru-RU" sz="1100" dirty="0" err="1"/>
                        <a:t>фірма</a:t>
                      </a:r>
                      <a:r>
                        <a:rPr lang="ru-RU" sz="1100" dirty="0"/>
                        <a:t> </a:t>
                      </a:r>
                      <a:r>
                        <a:rPr lang="ru-RU" sz="1100" dirty="0" err="1"/>
                        <a:t>бере</a:t>
                      </a:r>
                      <a:r>
                        <a:rPr lang="ru-RU" sz="1100" dirty="0"/>
                        <a:t> за них </a:t>
                      </a:r>
                      <a:r>
                        <a:rPr lang="ru-RU" sz="1100" dirty="0" err="1"/>
                        <a:t>відповідальність</a:t>
                      </a:r>
                      <a:r>
                        <a:rPr lang="ru-RU" sz="1100" dirty="0"/>
                        <a:t> і </a:t>
                      </a:r>
                      <a:r>
                        <a:rPr lang="ru-RU" sz="1100" dirty="0" err="1"/>
                        <a:t>стає</a:t>
                      </a:r>
                      <a:r>
                        <a:rPr lang="ru-RU" sz="1100" dirty="0"/>
                        <a:t> другою </a:t>
                      </a:r>
                      <a:r>
                        <a:rPr lang="ru-RU" sz="1100" dirty="0" err="1"/>
                        <a:t>домівкою</a:t>
                      </a:r>
                      <a:r>
                        <a:rPr lang="ru-RU" sz="1100" dirty="0"/>
                        <a:t>.</a:t>
                      </a:r>
                    </a:p>
                    <a:p>
                      <a:pPr algn="just">
                        <a:lnSpc>
                          <a:spcPct val="75000"/>
                        </a:lnSpc>
                      </a:pPr>
                      <a:r>
                        <a:rPr lang="ru-RU" sz="1100" b="1" dirty="0" err="1"/>
                        <a:t>Ухвалення</a:t>
                      </a:r>
                      <a:r>
                        <a:rPr lang="ru-RU" sz="1100" b="1" dirty="0"/>
                        <a:t> </a:t>
                      </a:r>
                      <a:r>
                        <a:rPr lang="ru-RU" sz="1100" b="1" dirty="0" err="1"/>
                        <a:t>рішень</a:t>
                      </a:r>
                      <a:r>
                        <a:rPr lang="ru-RU" sz="1100" b="1" dirty="0"/>
                        <a:t> на </a:t>
                      </a:r>
                      <a:r>
                        <a:rPr lang="ru-RU" sz="1100" b="1" dirty="0" err="1"/>
                        <a:t>основі</a:t>
                      </a:r>
                      <a:r>
                        <a:rPr lang="ru-RU" sz="1100" b="1" dirty="0"/>
                        <a:t> консенсусу</a:t>
                      </a:r>
                      <a:r>
                        <a:rPr lang="ru-RU" sz="1100" dirty="0"/>
                        <a:t>, </a:t>
                      </a:r>
                      <a:r>
                        <a:rPr lang="ru-RU" sz="1100" dirty="0" err="1"/>
                        <a:t>групове</a:t>
                      </a:r>
                      <a:r>
                        <a:rPr lang="ru-RU" sz="1100" dirty="0"/>
                        <a:t> </a:t>
                      </a:r>
                      <a:r>
                        <a:rPr lang="ru-RU" sz="1100" dirty="0" err="1"/>
                        <a:t>ухвалення</a:t>
                      </a:r>
                      <a:r>
                        <a:rPr lang="ru-RU" sz="1100" dirty="0"/>
                        <a:t> </a:t>
                      </a:r>
                      <a:r>
                        <a:rPr lang="ru-RU" sz="1100" dirty="0" err="1"/>
                        <a:t>рішень</a:t>
                      </a:r>
                      <a:r>
                        <a:rPr lang="ru-RU" sz="1100" dirty="0"/>
                        <a:t>, при </a:t>
                      </a:r>
                      <a:r>
                        <a:rPr lang="ru-RU" sz="1100" dirty="0" err="1"/>
                        <a:t>цьому</a:t>
                      </a:r>
                      <a:r>
                        <a:rPr lang="ru-RU" sz="1100" dirty="0"/>
                        <a:t> </a:t>
                      </a:r>
                      <a:r>
                        <a:rPr lang="ru-RU" sz="1100" dirty="0" err="1"/>
                        <a:t>ініціатива</a:t>
                      </a:r>
                      <a:r>
                        <a:rPr lang="ru-RU" sz="1100" dirty="0"/>
                        <a:t> </a:t>
                      </a:r>
                      <a:r>
                        <a:rPr lang="ru-RU" sz="1100" dirty="0" err="1"/>
                        <a:t>відіграє</a:t>
                      </a:r>
                      <a:r>
                        <a:rPr lang="ru-RU" sz="1100" dirty="0"/>
                        <a:t> </a:t>
                      </a:r>
                      <a:r>
                        <a:rPr lang="ru-RU" sz="1100" dirty="0" err="1"/>
                        <a:t>певну</a:t>
                      </a:r>
                      <a:r>
                        <a:rPr lang="ru-RU" sz="1100" dirty="0"/>
                        <a:t> роль.</a:t>
                      </a:r>
                    </a:p>
                    <a:p>
                      <a:pPr algn="just">
                        <a:lnSpc>
                          <a:spcPct val="75000"/>
                        </a:lnSpc>
                      </a:pPr>
                      <a:r>
                        <a:rPr lang="ru-RU" sz="1100" b="1" dirty="0" err="1"/>
                        <a:t>Відповідальність</a:t>
                      </a:r>
                      <a:r>
                        <a:rPr lang="ru-RU" sz="1100" b="1" dirty="0"/>
                        <a:t> за </a:t>
                      </a:r>
                      <a:r>
                        <a:rPr lang="ru-RU" sz="1100" b="1" dirty="0" err="1"/>
                        <a:t>результати</a:t>
                      </a:r>
                      <a:r>
                        <a:rPr lang="ru-RU" sz="1100" b="1" dirty="0"/>
                        <a:t> </a:t>
                      </a:r>
                      <a:r>
                        <a:rPr lang="ru-RU" sz="1100" b="1" dirty="0" err="1"/>
                        <a:t>рішень</a:t>
                      </a:r>
                      <a:r>
                        <a:rPr lang="ru-RU" sz="1100" b="1" dirty="0"/>
                        <a:t> </a:t>
                      </a:r>
                      <a:r>
                        <a:rPr lang="ru-RU" sz="1100" b="1" dirty="0" err="1"/>
                        <a:t>колективна</a:t>
                      </a:r>
                      <a:r>
                        <a:rPr lang="ru-RU" sz="1100" dirty="0"/>
                        <a:t>. </a:t>
                      </a:r>
                      <a:r>
                        <a:rPr lang="ru-RU" sz="1100" dirty="0" err="1"/>
                        <a:t>Тобто</a:t>
                      </a:r>
                      <a:r>
                        <a:rPr lang="ru-RU" sz="1100" dirty="0"/>
                        <a:t> </a:t>
                      </a:r>
                      <a:r>
                        <a:rPr lang="ru-RU" sz="1100" dirty="0" err="1"/>
                        <a:t>хоча</a:t>
                      </a:r>
                      <a:r>
                        <a:rPr lang="ru-RU" sz="1100" dirty="0"/>
                        <a:t> </a:t>
                      </a:r>
                      <a:r>
                        <a:rPr lang="ru-RU" sz="1100" dirty="0" err="1"/>
                        <a:t>рішення</a:t>
                      </a:r>
                      <a:r>
                        <a:rPr lang="ru-RU" sz="1100" dirty="0"/>
                        <a:t> й </a:t>
                      </a:r>
                      <a:r>
                        <a:rPr lang="ru-RU" sz="1100" dirty="0" err="1"/>
                        <a:t>ухвалюється</a:t>
                      </a:r>
                      <a:r>
                        <a:rPr lang="ru-RU" sz="1100" dirty="0"/>
                        <a:t> на </a:t>
                      </a:r>
                      <a:r>
                        <a:rPr lang="ru-RU" sz="1100" dirty="0" err="1"/>
                        <a:t>основі</a:t>
                      </a:r>
                      <a:r>
                        <a:rPr lang="ru-RU" sz="1100" dirty="0"/>
                        <a:t> консенсусу, </a:t>
                      </a:r>
                      <a:r>
                        <a:rPr lang="ru-RU" sz="1100" dirty="0" err="1"/>
                        <a:t>озвучує</a:t>
                      </a:r>
                      <a:r>
                        <a:rPr lang="ru-RU" sz="1100" dirty="0"/>
                        <a:t> </a:t>
                      </a:r>
                      <a:r>
                        <a:rPr lang="ru-RU" sz="1100" dirty="0" err="1"/>
                        <a:t>його</a:t>
                      </a:r>
                      <a:r>
                        <a:rPr lang="ru-RU" sz="1100" dirty="0"/>
                        <a:t> менеджер, </a:t>
                      </a:r>
                      <a:r>
                        <a:rPr lang="ru-RU" sz="1100" dirty="0" err="1"/>
                        <a:t>оберігаючи</a:t>
                      </a:r>
                      <a:r>
                        <a:rPr lang="ru-RU" sz="1100" dirty="0"/>
                        <a:t> </a:t>
                      </a:r>
                      <a:r>
                        <a:rPr lang="ru-RU" sz="1100" dirty="0" err="1"/>
                        <a:t>тим</a:t>
                      </a:r>
                      <a:r>
                        <a:rPr lang="ru-RU" sz="1100" dirty="0"/>
                        <a:t> самим </a:t>
                      </a:r>
                      <a:r>
                        <a:rPr lang="ru-RU" sz="1100" dirty="0" err="1"/>
                        <a:t>індивідуальність</a:t>
                      </a:r>
                      <a:r>
                        <a:rPr lang="ru-RU" sz="1100" dirty="0"/>
                        <a:t> </a:t>
                      </a:r>
                      <a:r>
                        <a:rPr lang="ru-RU" sz="1100" dirty="0" err="1"/>
                        <a:t>своїх</a:t>
                      </a:r>
                      <a:r>
                        <a:rPr lang="ru-RU" sz="1100" dirty="0"/>
                        <a:t> </a:t>
                      </a:r>
                      <a:r>
                        <a:rPr lang="ru-RU" sz="1100" dirty="0" err="1"/>
                        <a:t>співробітників</a:t>
                      </a:r>
                      <a:r>
                        <a:rPr lang="ru-RU" sz="1100" dirty="0"/>
                        <a:t>.</a:t>
                      </a:r>
                    </a:p>
                    <a:p>
                      <a:pPr algn="just">
                        <a:lnSpc>
                          <a:spcPct val="75000"/>
                        </a:lnSpc>
                      </a:pPr>
                      <a:r>
                        <a:rPr lang="ru-RU" sz="1100" b="1" dirty="0" err="1"/>
                        <a:t>Просування</a:t>
                      </a:r>
                      <a:r>
                        <a:rPr lang="ru-RU" sz="1100" b="1" dirty="0"/>
                        <a:t> </a:t>
                      </a:r>
                      <a:r>
                        <a:rPr lang="ru-RU" sz="1100" b="1" dirty="0" err="1"/>
                        <a:t>кар'єрними</a:t>
                      </a:r>
                      <a:r>
                        <a:rPr lang="ru-RU" sz="1100" b="1" dirty="0"/>
                        <a:t> сходами </a:t>
                      </a:r>
                      <a:r>
                        <a:rPr lang="ru-RU" sz="1100" b="1" dirty="0" err="1"/>
                        <a:t>повільне</a:t>
                      </a:r>
                      <a:r>
                        <a:rPr lang="ru-RU" sz="1100" dirty="0"/>
                        <a:t>, </a:t>
                      </a:r>
                      <a:r>
                        <a:rPr lang="ru-RU" sz="1100" dirty="0" err="1"/>
                        <a:t>безпосередньо</a:t>
                      </a:r>
                      <a:r>
                        <a:rPr lang="ru-RU" sz="1100" dirty="0"/>
                        <a:t> </a:t>
                      </a:r>
                      <a:r>
                        <a:rPr lang="ru-RU" sz="1100" dirty="0" err="1"/>
                        <a:t>залежить</a:t>
                      </a:r>
                      <a:r>
                        <a:rPr lang="ru-RU" sz="1100" dirty="0"/>
                        <a:t> </a:t>
                      </a:r>
                      <a:r>
                        <a:rPr lang="ru-RU" sz="1100" dirty="0" err="1"/>
                        <a:t>від</a:t>
                      </a:r>
                      <a:r>
                        <a:rPr lang="ru-RU" sz="1100" dirty="0"/>
                        <a:t> </a:t>
                      </a:r>
                      <a:r>
                        <a:rPr lang="ru-RU" sz="1100" dirty="0" err="1"/>
                        <a:t>кількості</a:t>
                      </a:r>
                      <a:r>
                        <a:rPr lang="ru-RU" sz="1100" dirty="0"/>
                        <a:t> </a:t>
                      </a:r>
                      <a:r>
                        <a:rPr lang="ru-RU" sz="1100" dirty="0" err="1"/>
                        <a:t>років</a:t>
                      </a:r>
                      <a:r>
                        <a:rPr lang="ru-RU" sz="1100" dirty="0"/>
                        <a:t>, </a:t>
                      </a:r>
                      <a:r>
                        <a:rPr lang="ru-RU" sz="1100" dirty="0" err="1"/>
                        <a:t>які</a:t>
                      </a:r>
                      <a:r>
                        <a:rPr lang="ru-RU" sz="1100" dirty="0"/>
                        <a:t> </a:t>
                      </a:r>
                      <a:r>
                        <a:rPr lang="ru-RU" sz="1100" dirty="0" err="1"/>
                        <a:t>співробітник</a:t>
                      </a:r>
                      <a:r>
                        <a:rPr lang="ru-RU" sz="1100" dirty="0"/>
                        <a:t> </a:t>
                      </a:r>
                      <a:r>
                        <a:rPr lang="ru-RU" sz="1100" dirty="0" err="1"/>
                        <a:t>пропрацював</a:t>
                      </a:r>
                      <a:r>
                        <a:rPr lang="ru-RU" sz="1100" dirty="0"/>
                        <a:t> на </a:t>
                      </a:r>
                      <a:r>
                        <a:rPr lang="ru-RU" sz="1100" dirty="0" err="1"/>
                        <a:t>компанію</a:t>
                      </a:r>
                      <a:r>
                        <a:rPr lang="ru-RU" sz="1100" dirty="0"/>
                        <a:t>, а також </a:t>
                      </a:r>
                      <a:r>
                        <a:rPr lang="ru-RU" sz="1100" dirty="0" err="1"/>
                        <a:t>його</a:t>
                      </a:r>
                      <a:r>
                        <a:rPr lang="ru-RU" sz="1100" dirty="0"/>
                        <a:t> </a:t>
                      </a:r>
                      <a:r>
                        <a:rPr lang="ru-RU" sz="1100" dirty="0" err="1"/>
                        <a:t>власного</a:t>
                      </a:r>
                      <a:r>
                        <a:rPr lang="ru-RU" sz="1100" dirty="0"/>
                        <a:t> </a:t>
                      </a:r>
                      <a:r>
                        <a:rPr lang="ru-RU" sz="1100" dirty="0" err="1"/>
                        <a:t>віку</a:t>
                      </a:r>
                      <a:r>
                        <a:rPr lang="ru-RU" sz="1100" dirty="0"/>
                        <a:t>.</a:t>
                      </a:r>
                    </a:p>
                    <a:p>
                      <a:pPr algn="just">
                        <a:lnSpc>
                          <a:spcPct val="75000"/>
                        </a:lnSpc>
                      </a:pPr>
                      <a:r>
                        <a:rPr lang="ru-RU" sz="1100" b="1" dirty="0" err="1"/>
                        <a:t>Механізм</a:t>
                      </a:r>
                      <a:r>
                        <a:rPr lang="ru-RU" sz="1100" b="1" dirty="0"/>
                        <a:t> контролю є </a:t>
                      </a:r>
                      <a:r>
                        <a:rPr lang="ru-RU" sz="1100" b="1" dirty="0" err="1"/>
                        <a:t>неформальним</a:t>
                      </a:r>
                      <a:r>
                        <a:rPr lang="ru-RU" sz="1100" dirty="0"/>
                        <a:t> і не </a:t>
                      </a:r>
                      <a:r>
                        <a:rPr lang="ru-RU" sz="1100" dirty="0" err="1"/>
                        <a:t>має</a:t>
                      </a:r>
                      <a:r>
                        <a:rPr lang="ru-RU" sz="1100" dirty="0"/>
                        <a:t> </a:t>
                      </a:r>
                      <a:r>
                        <a:rPr lang="ru-RU" sz="1100" dirty="0" err="1"/>
                        <a:t>чітких</a:t>
                      </a:r>
                      <a:r>
                        <a:rPr lang="ru-RU" sz="1100" dirty="0"/>
                        <a:t> і </a:t>
                      </a:r>
                      <a:r>
                        <a:rPr lang="ru-RU" sz="1100" dirty="0" err="1"/>
                        <a:t>ясних</a:t>
                      </a:r>
                      <a:r>
                        <a:rPr lang="ru-RU" sz="1100" dirty="0"/>
                        <a:t> правил, </a:t>
                      </a:r>
                      <a:r>
                        <a:rPr lang="ru-RU" sz="1100" dirty="0" err="1"/>
                        <a:t>проте</a:t>
                      </a:r>
                      <a:r>
                        <a:rPr lang="ru-RU" sz="1100" dirty="0"/>
                        <a:t> </a:t>
                      </a:r>
                      <a:r>
                        <a:rPr lang="ru-RU" sz="1100" dirty="0" err="1"/>
                        <a:t>інструменти</a:t>
                      </a:r>
                      <a:r>
                        <a:rPr lang="ru-RU" sz="1100" dirty="0"/>
                        <a:t> </a:t>
                      </a:r>
                      <a:r>
                        <a:rPr lang="ru-RU" sz="1100" dirty="0" err="1"/>
                        <a:t>здійснення</a:t>
                      </a:r>
                      <a:r>
                        <a:rPr lang="ru-RU" sz="1100" dirty="0"/>
                        <a:t> контролю </a:t>
                      </a:r>
                      <a:r>
                        <a:rPr lang="ru-RU" sz="1100" dirty="0" err="1"/>
                        <a:t>суворо</a:t>
                      </a:r>
                      <a:r>
                        <a:rPr lang="ru-RU" sz="1100" dirty="0"/>
                        <a:t> </a:t>
                      </a:r>
                      <a:r>
                        <a:rPr lang="ru-RU" sz="1100" dirty="0" err="1"/>
                        <a:t>визначені</a:t>
                      </a:r>
                      <a:r>
                        <a:rPr lang="ru-RU" sz="1100" dirty="0"/>
                        <a:t>.</a:t>
                      </a:r>
                    </a:p>
                    <a:p>
                      <a:pPr algn="just">
                        <a:lnSpc>
                          <a:spcPct val="75000"/>
                        </a:lnSpc>
                      </a:pPr>
                      <a:r>
                        <a:rPr lang="ru-RU" sz="1100" b="1" dirty="0" err="1"/>
                        <a:t>Увага</a:t>
                      </a:r>
                      <a:r>
                        <a:rPr lang="ru-RU" sz="1100" b="1" dirty="0"/>
                        <a:t> до </a:t>
                      </a:r>
                      <a:r>
                        <a:rPr lang="ru-RU" sz="1100" b="1" dirty="0" err="1"/>
                        <a:t>працівника</a:t>
                      </a:r>
                      <a:r>
                        <a:rPr lang="ru-RU" sz="1100" b="1" dirty="0"/>
                        <a:t>.</a:t>
                      </a:r>
                    </a:p>
                    <a:p>
                      <a:pPr algn="just">
                        <a:lnSpc>
                          <a:spcPct val="75000"/>
                        </a:lnSpc>
                      </a:pPr>
                      <a:r>
                        <a:rPr lang="ru-RU" sz="1100" dirty="0" err="1"/>
                        <a:t>Це</a:t>
                      </a:r>
                      <a:r>
                        <a:rPr lang="ru-RU" sz="1100" dirty="0"/>
                        <a:t> </a:t>
                      </a:r>
                      <a:r>
                        <a:rPr lang="ru-RU" sz="1100" dirty="0" err="1"/>
                        <a:t>поєднання</a:t>
                      </a:r>
                      <a:r>
                        <a:rPr lang="ru-RU" sz="1100" dirty="0"/>
                        <a:t> </a:t>
                      </a:r>
                      <a:r>
                        <a:rPr lang="ru-RU" sz="1100" dirty="0" err="1"/>
                        <a:t>прагнення</a:t>
                      </a:r>
                      <a:r>
                        <a:rPr lang="ru-RU" sz="1100" dirty="0"/>
                        <a:t> </a:t>
                      </a:r>
                      <a:r>
                        <a:rPr lang="ru-RU" sz="1100" dirty="0" err="1"/>
                        <a:t>людини</a:t>
                      </a:r>
                      <a:r>
                        <a:rPr lang="ru-RU" sz="1100" dirty="0"/>
                        <a:t> до </a:t>
                      </a:r>
                      <a:r>
                        <a:rPr lang="ru-RU" sz="1100" dirty="0" err="1"/>
                        <a:t>знаходження</a:t>
                      </a:r>
                      <a:r>
                        <a:rPr lang="ru-RU" sz="1100" dirty="0"/>
                        <a:t> в </a:t>
                      </a:r>
                      <a:r>
                        <a:rPr lang="ru-RU" sz="1100" dirty="0" err="1"/>
                        <a:t>колективі</a:t>
                      </a:r>
                      <a:r>
                        <a:rPr lang="ru-RU" sz="1100" dirty="0"/>
                        <a:t>, а також </a:t>
                      </a:r>
                      <a:r>
                        <a:rPr lang="ru-RU" sz="1100" dirty="0" err="1"/>
                        <a:t>її</a:t>
                      </a:r>
                      <a:r>
                        <a:rPr lang="ru-RU" sz="1100" dirty="0"/>
                        <a:t> </a:t>
                      </a:r>
                      <a:r>
                        <a:rPr lang="ru-RU" sz="1100" dirty="0" err="1"/>
                        <a:t>індивідуалістичні</a:t>
                      </a:r>
                      <a:r>
                        <a:rPr lang="ru-RU" sz="1100" dirty="0"/>
                        <a:t> </a:t>
                      </a:r>
                      <a:r>
                        <a:rPr lang="ru-RU" sz="1100" dirty="0" err="1"/>
                        <a:t>риси</a:t>
                      </a:r>
                      <a:r>
                        <a:rPr lang="ru-RU" sz="1100" dirty="0"/>
                        <a:t>.</a:t>
                      </a:r>
                    </a:p>
                    <a:p>
                      <a:pPr marL="457200" lvl="0" indent="-304800" algn="l" rtl="0">
                        <a:spcBef>
                          <a:spcPts val="0"/>
                        </a:spcBef>
                        <a:spcAft>
                          <a:spcPts val="0"/>
                        </a:spcAft>
                        <a:buClr>
                          <a:schemeClr val="accent3"/>
                        </a:buClr>
                        <a:buSzPts val="1200"/>
                        <a:buFont typeface="Roboto"/>
                        <a:buChar char="●"/>
                      </a:pPr>
                      <a:endParaRPr sz="1200" dirty="0">
                        <a:solidFill>
                          <a:schemeClr val="dk1"/>
                        </a:solidFill>
                        <a:latin typeface="Roboto"/>
                        <a:ea typeface="Roboto"/>
                        <a:cs typeface="Roboto"/>
                        <a:sym typeface="Roboto"/>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accent6"/>
                      </a:solidFill>
                      <a:prstDash val="lgDash"/>
                      <a:round/>
                      <a:headEnd type="none" w="sm" len="sm"/>
                      <a:tailEnd type="none" w="sm" len="sm"/>
                    </a:lnB>
                  </a:tcPr>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4CB463EA-8436-3238-BEBD-D7A6D8D3ED56}"/>
              </a:ext>
            </a:extLst>
          </p:cNvPr>
          <p:cNvSpPr txBox="1"/>
          <p:nvPr/>
        </p:nvSpPr>
        <p:spPr>
          <a:xfrm>
            <a:off x="840921" y="564300"/>
            <a:ext cx="7756072" cy="523220"/>
          </a:xfrm>
          <a:prstGeom prst="rect">
            <a:avLst/>
          </a:prstGeom>
          <a:noFill/>
        </p:spPr>
        <p:txBody>
          <a:bodyPr wrap="square">
            <a:spAutoFit/>
          </a:bodyPr>
          <a:lstStyle/>
          <a:p>
            <a:pPr algn="ctr"/>
            <a:r>
              <a:rPr lang="ru-RU" dirty="0" err="1"/>
              <a:t>індивідуальні</a:t>
            </a:r>
            <a:r>
              <a:rPr lang="ru-RU" dirty="0"/>
              <a:t> </a:t>
            </a:r>
            <a:r>
              <a:rPr lang="ru-RU" dirty="0" err="1"/>
              <a:t>припущення</a:t>
            </a:r>
            <a:r>
              <a:rPr lang="ru-RU" dirty="0"/>
              <a:t> менеджера про </a:t>
            </a:r>
            <a:r>
              <a:rPr lang="ru-RU" dirty="0" err="1"/>
              <a:t>людську</a:t>
            </a:r>
            <a:r>
              <a:rPr lang="ru-RU" dirty="0"/>
              <a:t> природу і </a:t>
            </a:r>
            <a:r>
              <a:rPr lang="ru-RU" dirty="0" err="1"/>
              <a:t>поведінку</a:t>
            </a:r>
            <a:r>
              <a:rPr lang="ru-RU" dirty="0"/>
              <a:t> </a:t>
            </a:r>
            <a:r>
              <a:rPr lang="ru-RU" dirty="0" err="1"/>
              <a:t>визначають</a:t>
            </a:r>
            <a:r>
              <a:rPr lang="ru-RU" dirty="0"/>
              <a:t>, як </a:t>
            </a:r>
            <a:r>
              <a:rPr lang="ru-RU" dirty="0" err="1"/>
              <a:t>він</a:t>
            </a:r>
            <a:r>
              <a:rPr lang="ru-RU" dirty="0"/>
              <a:t> </a:t>
            </a:r>
            <a:r>
              <a:rPr lang="ru-RU" dirty="0" err="1"/>
              <a:t>керує</a:t>
            </a:r>
            <a:r>
              <a:rPr lang="ru-RU" dirty="0"/>
              <a:t> </a:t>
            </a:r>
            <a:r>
              <a:rPr lang="ru-RU" dirty="0" err="1"/>
              <a:t>своїми</a:t>
            </a:r>
            <a:r>
              <a:rPr lang="ru-RU" dirty="0"/>
              <a:t> </a:t>
            </a:r>
            <a:r>
              <a:rPr lang="ru-RU" dirty="0" err="1"/>
              <a:t>працівниками</a:t>
            </a:r>
            <a:endParaRPr lang="ru-UA"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FD8F2F-A1F9-7C03-4827-7F1A8C8265F8}"/>
              </a:ext>
            </a:extLst>
          </p:cNvPr>
          <p:cNvSpPr>
            <a:spLocks noGrp="1"/>
          </p:cNvSpPr>
          <p:nvPr>
            <p:ph type="title"/>
          </p:nvPr>
        </p:nvSpPr>
        <p:spPr>
          <a:xfrm>
            <a:off x="783771" y="0"/>
            <a:ext cx="7191514" cy="1362900"/>
          </a:xfrm>
        </p:spPr>
        <p:txBody>
          <a:bodyPr/>
          <a:lstStyle/>
          <a:p>
            <a:r>
              <a:rPr lang="uk-UA" sz="8000" dirty="0"/>
              <a:t>Процесні теорії</a:t>
            </a:r>
            <a:endParaRPr lang="ru-UA" sz="8000" dirty="0"/>
          </a:p>
        </p:txBody>
      </p:sp>
      <p:sp>
        <p:nvSpPr>
          <p:cNvPr id="10" name="TextBox 9">
            <a:extLst>
              <a:ext uri="{FF2B5EF4-FFF2-40B4-BE49-F238E27FC236}">
                <a16:creationId xmlns:a16="http://schemas.microsoft.com/office/drawing/2014/main" id="{B548A1D7-9CDB-FA41-8708-E5EC4FC1F0D9}"/>
              </a:ext>
            </a:extLst>
          </p:cNvPr>
          <p:cNvSpPr txBox="1"/>
          <p:nvPr/>
        </p:nvSpPr>
        <p:spPr>
          <a:xfrm>
            <a:off x="351064" y="4392386"/>
            <a:ext cx="8401050" cy="738664"/>
          </a:xfrm>
          <a:prstGeom prst="rect">
            <a:avLst/>
          </a:prstGeom>
          <a:noFill/>
        </p:spPr>
        <p:txBody>
          <a:bodyPr wrap="square">
            <a:spAutoFit/>
          </a:bodyPr>
          <a:lstStyle/>
          <a:p>
            <a:pPr algn="ctr"/>
            <a:r>
              <a:rPr lang="uk-UA" dirty="0"/>
              <a:t>Зосереджені на психологічних і когнітивних процесах, які впливають на рівні мотивації. Ці теорії досліджують, як люди вирішують наполегливо працювати. З</a:t>
            </a:r>
            <a:r>
              <a:rPr lang="ru-RU" dirty="0" err="1"/>
              <a:t>дійснюється</a:t>
            </a:r>
            <a:r>
              <a:rPr lang="ru-RU" dirty="0"/>
              <a:t> </a:t>
            </a:r>
            <a:r>
              <a:rPr lang="ru-RU" dirty="0" err="1"/>
              <a:t>аналіз</a:t>
            </a:r>
            <a:r>
              <a:rPr lang="ru-RU" dirty="0"/>
              <a:t> </a:t>
            </a:r>
            <a:r>
              <a:rPr lang="ru-RU" dirty="0" err="1"/>
              <a:t>розподілу</a:t>
            </a:r>
            <a:r>
              <a:rPr lang="ru-RU" dirty="0"/>
              <a:t> </a:t>
            </a:r>
            <a:r>
              <a:rPr lang="ru-RU" dirty="0" err="1"/>
              <a:t>зусиль</a:t>
            </a:r>
            <a:r>
              <a:rPr lang="ru-RU" dirty="0"/>
              <a:t> для </a:t>
            </a:r>
            <a:r>
              <a:rPr lang="ru-RU" dirty="0" err="1"/>
              <a:t>досягнення</a:t>
            </a:r>
            <a:r>
              <a:rPr lang="ru-RU" dirty="0"/>
              <a:t> </a:t>
            </a:r>
            <a:r>
              <a:rPr lang="ru-RU" dirty="0" err="1"/>
              <a:t>різноманітних</a:t>
            </a:r>
            <a:r>
              <a:rPr lang="ru-RU" dirty="0"/>
              <a:t> </a:t>
            </a:r>
            <a:r>
              <a:rPr lang="ru-RU" dirty="0" err="1"/>
              <a:t>цілей</a:t>
            </a:r>
            <a:r>
              <a:rPr lang="ru-RU" dirty="0"/>
              <a:t> і </a:t>
            </a:r>
            <a:r>
              <a:rPr lang="ru-RU" dirty="0" err="1"/>
              <a:t>вибору</a:t>
            </a:r>
            <a:r>
              <a:rPr lang="ru-RU" dirty="0"/>
              <a:t> конкретного виду </a:t>
            </a:r>
            <a:r>
              <a:rPr lang="ru-RU" dirty="0" err="1"/>
              <a:t>поведінки</a:t>
            </a:r>
            <a:r>
              <a:rPr lang="ru-RU" dirty="0"/>
              <a:t>.</a:t>
            </a:r>
            <a:endParaRPr lang="ru-UA" dirty="0"/>
          </a:p>
        </p:txBody>
      </p:sp>
      <p:pic>
        <p:nvPicPr>
          <p:cNvPr id="4" name="Рисунок 3">
            <a:extLst>
              <a:ext uri="{FF2B5EF4-FFF2-40B4-BE49-F238E27FC236}">
                <a16:creationId xmlns:a16="http://schemas.microsoft.com/office/drawing/2014/main" id="{071DF228-6440-5D80-B02D-089EF851AC51}"/>
              </a:ext>
            </a:extLst>
          </p:cNvPr>
          <p:cNvPicPr>
            <a:picLocks noChangeAspect="1"/>
          </p:cNvPicPr>
          <p:nvPr/>
        </p:nvPicPr>
        <p:blipFill>
          <a:blip r:embed="rId2"/>
          <a:stretch>
            <a:fillRect/>
          </a:stretch>
        </p:blipFill>
        <p:spPr>
          <a:xfrm>
            <a:off x="0" y="1362900"/>
            <a:ext cx="9144000" cy="3039436"/>
          </a:xfrm>
          <a:prstGeom prst="rect">
            <a:avLst/>
          </a:prstGeom>
        </p:spPr>
      </p:pic>
    </p:spTree>
    <p:extLst>
      <p:ext uri="{BB962C8B-B14F-4D97-AF65-F5344CB8AC3E}">
        <p14:creationId xmlns:p14="http://schemas.microsoft.com/office/powerpoint/2010/main" val="9879452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384"/>
        <p:cNvGrpSpPr/>
        <p:nvPr/>
      </p:nvGrpSpPr>
      <p:grpSpPr>
        <a:xfrm>
          <a:off x="0" y="0"/>
          <a:ext cx="0" cy="0"/>
          <a:chOff x="0" y="0"/>
          <a:chExt cx="0" cy="0"/>
        </a:xfrm>
      </p:grpSpPr>
      <p:sp>
        <p:nvSpPr>
          <p:cNvPr id="1385" name="Google Shape;1385;p36"/>
          <p:cNvSpPr/>
          <p:nvPr/>
        </p:nvSpPr>
        <p:spPr>
          <a:xfrm>
            <a:off x="3902810" y="1263723"/>
            <a:ext cx="1336500" cy="13365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36"/>
          <p:cNvSpPr txBox="1">
            <a:spLocks noGrp="1"/>
          </p:cNvSpPr>
          <p:nvPr>
            <p:ph type="title"/>
          </p:nvPr>
        </p:nvSpPr>
        <p:spPr>
          <a:xfrm>
            <a:off x="426295" y="-69731"/>
            <a:ext cx="8238900" cy="564300"/>
          </a:xfrm>
          <a:prstGeom prst="rect">
            <a:avLst/>
          </a:prstGeom>
        </p:spPr>
        <p:txBody>
          <a:bodyPr spcFirstLastPara="1" wrap="square" lIns="91425" tIns="91425" rIns="91425" bIns="91425" anchor="t" anchorCtr="0">
            <a:noAutofit/>
          </a:bodyPr>
          <a:lstStyle/>
          <a:p>
            <a:r>
              <a:rPr lang="ru-RU" b="1" dirty="0" err="1"/>
              <a:t>Теорія</a:t>
            </a:r>
            <a:r>
              <a:rPr lang="ru-RU" b="1" dirty="0"/>
              <a:t> </a:t>
            </a:r>
            <a:r>
              <a:rPr lang="ru-RU" b="1" dirty="0" err="1"/>
              <a:t>очікування</a:t>
            </a:r>
            <a:r>
              <a:rPr lang="ru-RU" b="1" dirty="0"/>
              <a:t> </a:t>
            </a:r>
            <a:r>
              <a:rPr lang="ru-RU" b="1" dirty="0" err="1"/>
              <a:t>Врума</a:t>
            </a:r>
            <a:endParaRPr lang="ru-RU" b="1" dirty="0"/>
          </a:p>
        </p:txBody>
      </p:sp>
      <p:cxnSp>
        <p:nvCxnSpPr>
          <p:cNvPr id="1387" name="Google Shape;1387;p36"/>
          <p:cNvCxnSpPr>
            <a:stCxn id="1385" idx="2"/>
            <a:endCxn id="1388" idx="0"/>
          </p:cNvCxnSpPr>
          <p:nvPr/>
        </p:nvCxnSpPr>
        <p:spPr>
          <a:xfrm flipH="1">
            <a:off x="4482497" y="2600223"/>
            <a:ext cx="88563" cy="203443"/>
          </a:xfrm>
          <a:prstGeom prst="straightConnector1">
            <a:avLst/>
          </a:prstGeom>
          <a:noFill/>
          <a:ln w="9525" cap="flat" cmpd="sng">
            <a:solidFill>
              <a:schemeClr val="accent6"/>
            </a:solidFill>
            <a:prstDash val="solid"/>
            <a:round/>
            <a:headEnd type="none" w="med" len="med"/>
            <a:tailEnd type="stealth" w="med" len="med"/>
          </a:ln>
        </p:spPr>
      </p:cxnSp>
      <p:cxnSp>
        <p:nvCxnSpPr>
          <p:cNvPr id="1389" name="Google Shape;1389;p36"/>
          <p:cNvCxnSpPr>
            <a:stCxn id="1385" idx="2"/>
            <a:endCxn id="1390" idx="0"/>
          </p:cNvCxnSpPr>
          <p:nvPr/>
        </p:nvCxnSpPr>
        <p:spPr>
          <a:xfrm rot="5400000">
            <a:off x="2968610" y="1201173"/>
            <a:ext cx="203400" cy="3001500"/>
          </a:xfrm>
          <a:prstGeom prst="bentConnector3">
            <a:avLst>
              <a:gd name="adj1" fmla="val 50011"/>
            </a:avLst>
          </a:prstGeom>
          <a:noFill/>
          <a:ln w="9525" cap="flat" cmpd="sng">
            <a:solidFill>
              <a:schemeClr val="accent6"/>
            </a:solidFill>
            <a:prstDash val="solid"/>
            <a:round/>
            <a:headEnd type="none" w="med" len="med"/>
            <a:tailEnd type="stealth" w="med" len="med"/>
          </a:ln>
        </p:spPr>
      </p:cxnSp>
      <p:cxnSp>
        <p:nvCxnSpPr>
          <p:cNvPr id="1391" name="Google Shape;1391;p36"/>
          <p:cNvCxnSpPr>
            <a:stCxn id="1385" idx="2"/>
            <a:endCxn id="1392" idx="0"/>
          </p:cNvCxnSpPr>
          <p:nvPr/>
        </p:nvCxnSpPr>
        <p:spPr>
          <a:xfrm rot="-5400000" flipH="1">
            <a:off x="5975660" y="1195623"/>
            <a:ext cx="203400" cy="3012600"/>
          </a:xfrm>
          <a:prstGeom prst="bentConnector3">
            <a:avLst>
              <a:gd name="adj1" fmla="val 50011"/>
            </a:avLst>
          </a:prstGeom>
          <a:noFill/>
          <a:ln w="9525" cap="flat" cmpd="sng">
            <a:solidFill>
              <a:schemeClr val="accent6"/>
            </a:solidFill>
            <a:prstDash val="solid"/>
            <a:round/>
            <a:headEnd type="none" w="med" len="med"/>
            <a:tailEnd type="stealth" w="med" len="med"/>
          </a:ln>
        </p:spPr>
      </p:cxnSp>
      <p:grpSp>
        <p:nvGrpSpPr>
          <p:cNvPr id="1393" name="Google Shape;1393;p36"/>
          <p:cNvGrpSpPr/>
          <p:nvPr/>
        </p:nvGrpSpPr>
        <p:grpSpPr>
          <a:xfrm>
            <a:off x="3062195" y="2803666"/>
            <a:ext cx="2840568" cy="1401622"/>
            <a:chOff x="3458688" y="2803666"/>
            <a:chExt cx="2224800" cy="1401622"/>
          </a:xfrm>
        </p:grpSpPr>
        <p:sp>
          <p:nvSpPr>
            <p:cNvPr id="1395" name="Google Shape;1395;p36"/>
            <p:cNvSpPr txBox="1"/>
            <p:nvPr/>
          </p:nvSpPr>
          <p:spPr>
            <a:xfrm>
              <a:off x="3458688" y="3557145"/>
              <a:ext cx="2224800" cy="648143"/>
            </a:xfrm>
            <a:prstGeom prst="rect">
              <a:avLst/>
            </a:prstGeom>
            <a:solidFill>
              <a:schemeClr val="accen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1800" b="1" dirty="0" err="1"/>
                <a:t>Інструментальність</a:t>
              </a:r>
              <a:r>
                <a:rPr lang="ru-RU" sz="1800" b="1" dirty="0"/>
                <a:t> </a:t>
              </a:r>
              <a:r>
                <a:rPr lang="lt-LT" sz="1800" b="1" dirty="0"/>
                <a:t>Instrumentality</a:t>
              </a:r>
              <a:endParaRPr b="1" dirty="0">
                <a:solidFill>
                  <a:schemeClr val="dk1"/>
                </a:solidFill>
                <a:latin typeface="Fira Sans Condensed"/>
                <a:ea typeface="Fira Sans Condensed"/>
                <a:cs typeface="Fira Sans Condensed"/>
                <a:sym typeface="Fira Sans Condensed"/>
              </a:endParaRPr>
            </a:p>
          </p:txBody>
        </p:sp>
        <p:sp>
          <p:nvSpPr>
            <p:cNvPr id="1388" name="Google Shape;1388;p36"/>
            <p:cNvSpPr/>
            <p:nvPr/>
          </p:nvSpPr>
          <p:spPr>
            <a:xfrm>
              <a:off x="4190852" y="2803666"/>
              <a:ext cx="760500" cy="760500"/>
            </a:xfrm>
            <a:prstGeom prst="rect">
              <a:avLst/>
            </a:prstGeom>
            <a:no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96" name="Google Shape;1396;p36"/>
            <p:cNvCxnSpPr>
              <a:cxnSpLocks/>
              <a:stCxn id="1388" idx="2"/>
              <a:endCxn id="1395" idx="0"/>
            </p:cNvCxnSpPr>
            <p:nvPr/>
          </p:nvCxnSpPr>
          <p:spPr>
            <a:xfrm flipH="1" flipV="1">
              <a:off x="4571088" y="3557145"/>
              <a:ext cx="14" cy="7021"/>
            </a:xfrm>
            <a:prstGeom prst="straightConnector1">
              <a:avLst/>
            </a:prstGeom>
            <a:noFill/>
            <a:ln w="9525" cap="flat" cmpd="sng">
              <a:solidFill>
                <a:schemeClr val="accent6"/>
              </a:solidFill>
              <a:prstDash val="solid"/>
              <a:round/>
              <a:headEnd type="none" w="med" len="med"/>
              <a:tailEnd type="stealth" w="med" len="med"/>
            </a:ln>
          </p:spPr>
        </p:cxnSp>
      </p:grpSp>
      <p:grpSp>
        <p:nvGrpSpPr>
          <p:cNvPr id="1397" name="Google Shape;1397;p36"/>
          <p:cNvGrpSpPr/>
          <p:nvPr/>
        </p:nvGrpSpPr>
        <p:grpSpPr>
          <a:xfrm>
            <a:off x="457188" y="2803666"/>
            <a:ext cx="2224800" cy="1401622"/>
            <a:chOff x="457188" y="2803666"/>
            <a:chExt cx="2224800" cy="1401622"/>
          </a:xfrm>
        </p:grpSpPr>
        <p:sp>
          <p:nvSpPr>
            <p:cNvPr id="1399" name="Google Shape;1399;p36"/>
            <p:cNvSpPr txBox="1"/>
            <p:nvPr/>
          </p:nvSpPr>
          <p:spPr>
            <a:xfrm>
              <a:off x="457188" y="3496500"/>
              <a:ext cx="2224800" cy="708788"/>
            </a:xfrm>
            <a:prstGeom prst="rect">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2000" b="1" dirty="0" err="1"/>
                <a:t>Очікування</a:t>
              </a:r>
              <a:r>
                <a:rPr lang="ru-RU" sz="2000" b="1" dirty="0"/>
                <a:t> </a:t>
              </a:r>
              <a:r>
                <a:rPr lang="lt-LT" sz="2000" b="1" dirty="0"/>
                <a:t>Expectancy</a:t>
              </a:r>
              <a:endParaRPr sz="1600" b="1" dirty="0">
                <a:solidFill>
                  <a:schemeClr val="dk1"/>
                </a:solidFill>
                <a:latin typeface="Fira Sans Condensed"/>
                <a:ea typeface="Fira Sans Condensed"/>
                <a:cs typeface="Fira Sans Condensed"/>
                <a:sym typeface="Fira Sans Condensed"/>
              </a:endParaRPr>
            </a:p>
          </p:txBody>
        </p:sp>
        <p:sp>
          <p:nvSpPr>
            <p:cNvPr id="1390" name="Google Shape;1390;p36"/>
            <p:cNvSpPr/>
            <p:nvPr/>
          </p:nvSpPr>
          <p:spPr>
            <a:xfrm>
              <a:off x="1189352" y="2803666"/>
              <a:ext cx="760500" cy="760500"/>
            </a:xfrm>
            <a:prstGeom prst="rect">
              <a:avLst/>
            </a:prstGeom>
            <a:no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00" name="Google Shape;1400;p36"/>
            <p:cNvCxnSpPr>
              <a:cxnSpLocks/>
              <a:stCxn id="1390" idx="2"/>
              <a:endCxn id="1399" idx="0"/>
            </p:cNvCxnSpPr>
            <p:nvPr/>
          </p:nvCxnSpPr>
          <p:spPr>
            <a:xfrm flipH="1" flipV="1">
              <a:off x="1569588" y="3496500"/>
              <a:ext cx="14" cy="67666"/>
            </a:xfrm>
            <a:prstGeom prst="straightConnector1">
              <a:avLst/>
            </a:prstGeom>
            <a:noFill/>
            <a:ln w="9525" cap="flat" cmpd="sng">
              <a:solidFill>
                <a:schemeClr val="accent6"/>
              </a:solidFill>
              <a:prstDash val="solid"/>
              <a:round/>
              <a:headEnd type="none" w="med" len="med"/>
              <a:tailEnd type="stealth" w="med" len="med"/>
            </a:ln>
          </p:spPr>
        </p:cxnSp>
      </p:grpSp>
      <p:grpSp>
        <p:nvGrpSpPr>
          <p:cNvPr id="1401" name="Google Shape;1401;p36"/>
          <p:cNvGrpSpPr/>
          <p:nvPr/>
        </p:nvGrpSpPr>
        <p:grpSpPr>
          <a:xfrm>
            <a:off x="6471288" y="2803666"/>
            <a:ext cx="2224800" cy="1401622"/>
            <a:chOff x="6471288" y="2803666"/>
            <a:chExt cx="2224800" cy="1401622"/>
          </a:xfrm>
        </p:grpSpPr>
        <p:sp>
          <p:nvSpPr>
            <p:cNvPr id="1403" name="Google Shape;1403;p36"/>
            <p:cNvSpPr txBox="1"/>
            <p:nvPr/>
          </p:nvSpPr>
          <p:spPr>
            <a:xfrm>
              <a:off x="6471288" y="3487850"/>
              <a:ext cx="2224800" cy="717438"/>
            </a:xfrm>
            <a:prstGeom prst="rect">
              <a:avLst/>
            </a:prstGeom>
            <a:solidFill>
              <a:schemeClr val="accent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2000" b="1" dirty="0" err="1"/>
                <a:t>Цінність</a:t>
              </a:r>
              <a:r>
                <a:rPr lang="ru-RU" sz="2000" b="1" dirty="0"/>
                <a:t> </a:t>
              </a:r>
              <a:r>
                <a:rPr lang="lt-LT" sz="2000" b="1" dirty="0"/>
                <a:t>Valence</a:t>
              </a:r>
              <a:endParaRPr sz="1600" b="1" dirty="0">
                <a:solidFill>
                  <a:schemeClr val="dk1"/>
                </a:solidFill>
                <a:latin typeface="Fira Sans Condensed"/>
                <a:ea typeface="Fira Sans Condensed"/>
                <a:cs typeface="Fira Sans Condensed"/>
                <a:sym typeface="Fira Sans Condensed"/>
              </a:endParaRPr>
            </a:p>
          </p:txBody>
        </p:sp>
        <p:sp>
          <p:nvSpPr>
            <p:cNvPr id="1392" name="Google Shape;1392;p36"/>
            <p:cNvSpPr/>
            <p:nvPr/>
          </p:nvSpPr>
          <p:spPr>
            <a:xfrm>
              <a:off x="7203452" y="2803666"/>
              <a:ext cx="760500" cy="760500"/>
            </a:xfrm>
            <a:prstGeom prst="rect">
              <a:avLst/>
            </a:prstGeom>
            <a:no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04" name="Google Shape;1404;p36"/>
            <p:cNvCxnSpPr>
              <a:cxnSpLocks/>
              <a:stCxn id="1392" idx="2"/>
              <a:endCxn id="1403" idx="0"/>
            </p:cNvCxnSpPr>
            <p:nvPr/>
          </p:nvCxnSpPr>
          <p:spPr>
            <a:xfrm flipH="1" flipV="1">
              <a:off x="7583688" y="3487850"/>
              <a:ext cx="14" cy="76316"/>
            </a:xfrm>
            <a:prstGeom prst="straightConnector1">
              <a:avLst/>
            </a:prstGeom>
            <a:noFill/>
            <a:ln w="9525" cap="flat" cmpd="sng">
              <a:solidFill>
                <a:schemeClr val="accent6"/>
              </a:solidFill>
              <a:prstDash val="solid"/>
              <a:round/>
              <a:headEnd type="none" w="med" len="med"/>
              <a:tailEnd type="stealth" w="med" len="med"/>
            </a:ln>
          </p:spPr>
        </p:cxnSp>
      </p:grpSp>
      <p:grpSp>
        <p:nvGrpSpPr>
          <p:cNvPr id="1405" name="Google Shape;1405;p36"/>
          <p:cNvGrpSpPr/>
          <p:nvPr/>
        </p:nvGrpSpPr>
        <p:grpSpPr>
          <a:xfrm>
            <a:off x="3482058" y="1093835"/>
            <a:ext cx="2178099" cy="1676418"/>
            <a:chOff x="4392050" y="2297575"/>
            <a:chExt cx="1457800" cy="1122025"/>
          </a:xfrm>
        </p:grpSpPr>
        <p:sp>
          <p:nvSpPr>
            <p:cNvPr id="1406" name="Google Shape;1406;p36"/>
            <p:cNvSpPr/>
            <p:nvPr/>
          </p:nvSpPr>
          <p:spPr>
            <a:xfrm>
              <a:off x="4838925" y="2775700"/>
              <a:ext cx="299900" cy="365450"/>
            </a:xfrm>
            <a:custGeom>
              <a:avLst/>
              <a:gdLst/>
              <a:ahLst/>
              <a:cxnLst/>
              <a:rect l="l" t="t" r="r" b="b"/>
              <a:pathLst>
                <a:path w="11996" h="14618" extrusionOk="0">
                  <a:moveTo>
                    <a:pt x="3726" y="12461"/>
                  </a:moveTo>
                  <a:cubicBezTo>
                    <a:pt x="4894" y="13557"/>
                    <a:pt x="6283" y="14275"/>
                    <a:pt x="7738" y="14617"/>
                  </a:cubicBezTo>
                  <a:lnTo>
                    <a:pt x="7738" y="14617"/>
                  </a:lnTo>
                  <a:lnTo>
                    <a:pt x="8718" y="10439"/>
                  </a:lnTo>
                  <a:cubicBezTo>
                    <a:pt x="8972" y="10555"/>
                    <a:pt x="9195" y="10732"/>
                    <a:pt x="9358" y="10961"/>
                  </a:cubicBezTo>
                  <a:lnTo>
                    <a:pt x="9358" y="10961"/>
                  </a:lnTo>
                  <a:cubicBezTo>
                    <a:pt x="9541" y="11219"/>
                    <a:pt x="9813" y="11417"/>
                    <a:pt x="10143" y="11505"/>
                  </a:cubicBezTo>
                  <a:lnTo>
                    <a:pt x="10143" y="11505"/>
                  </a:lnTo>
                  <a:cubicBezTo>
                    <a:pt x="10947" y="11717"/>
                    <a:pt x="11771" y="11191"/>
                    <a:pt x="11897" y="10346"/>
                  </a:cubicBezTo>
                  <a:lnTo>
                    <a:pt x="11897" y="10346"/>
                  </a:lnTo>
                  <a:cubicBezTo>
                    <a:pt x="11995" y="9687"/>
                    <a:pt x="11602" y="9038"/>
                    <a:pt x="10976" y="8817"/>
                  </a:cubicBezTo>
                  <a:lnTo>
                    <a:pt x="10976" y="8817"/>
                  </a:lnTo>
                  <a:cubicBezTo>
                    <a:pt x="10615" y="8690"/>
                    <a:pt x="10245" y="8717"/>
                    <a:pt x="9929" y="8859"/>
                  </a:cubicBezTo>
                  <a:lnTo>
                    <a:pt x="9929" y="8859"/>
                  </a:lnTo>
                  <a:cubicBezTo>
                    <a:pt x="9653" y="8983"/>
                    <a:pt x="9352" y="9036"/>
                    <a:pt x="9056" y="9002"/>
                  </a:cubicBezTo>
                  <a:lnTo>
                    <a:pt x="9056" y="9002"/>
                  </a:lnTo>
                  <a:lnTo>
                    <a:pt x="9752" y="6035"/>
                  </a:lnTo>
                  <a:lnTo>
                    <a:pt x="7318" y="3749"/>
                  </a:lnTo>
                  <a:cubicBezTo>
                    <a:pt x="7153" y="4009"/>
                    <a:pt x="7072" y="4315"/>
                    <a:pt x="7068" y="4628"/>
                  </a:cubicBezTo>
                  <a:lnTo>
                    <a:pt x="7068" y="4628"/>
                  </a:lnTo>
                  <a:cubicBezTo>
                    <a:pt x="7066" y="4975"/>
                    <a:pt x="6937" y="5323"/>
                    <a:pt x="6672" y="5596"/>
                  </a:cubicBezTo>
                  <a:lnTo>
                    <a:pt x="6672" y="5596"/>
                  </a:lnTo>
                  <a:cubicBezTo>
                    <a:pt x="6210" y="6075"/>
                    <a:pt x="5456" y="6162"/>
                    <a:pt x="4898" y="5799"/>
                  </a:cubicBezTo>
                  <a:lnTo>
                    <a:pt x="4898" y="5799"/>
                  </a:lnTo>
                  <a:cubicBezTo>
                    <a:pt x="4182" y="5332"/>
                    <a:pt x="4047" y="4364"/>
                    <a:pt x="4574" y="3722"/>
                  </a:cubicBezTo>
                  <a:lnTo>
                    <a:pt x="4574" y="3722"/>
                  </a:lnTo>
                  <a:cubicBezTo>
                    <a:pt x="4791" y="3457"/>
                    <a:pt x="5084" y="3293"/>
                    <a:pt x="5396" y="3234"/>
                  </a:cubicBezTo>
                  <a:lnTo>
                    <a:pt x="5396" y="3234"/>
                  </a:lnTo>
                  <a:cubicBezTo>
                    <a:pt x="5727" y="3171"/>
                    <a:pt x="6026" y="2996"/>
                    <a:pt x="6258" y="2753"/>
                  </a:cubicBezTo>
                  <a:lnTo>
                    <a:pt x="6258" y="2753"/>
                  </a:lnTo>
                  <a:lnTo>
                    <a:pt x="3327" y="0"/>
                  </a:lnTo>
                  <a:cubicBezTo>
                    <a:pt x="0" y="3552"/>
                    <a:pt x="178" y="9128"/>
                    <a:pt x="3726" y="12461"/>
                  </a:cubicBezTo>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36"/>
            <p:cNvSpPr/>
            <p:nvPr/>
          </p:nvSpPr>
          <p:spPr>
            <a:xfrm>
              <a:off x="4918875" y="2870725"/>
              <a:ext cx="61850" cy="37025"/>
            </a:xfrm>
            <a:custGeom>
              <a:avLst/>
              <a:gdLst/>
              <a:ahLst/>
              <a:cxnLst/>
              <a:rect l="l" t="t" r="r" b="b"/>
              <a:pathLst>
                <a:path w="2474" h="1481" extrusionOk="0">
                  <a:moveTo>
                    <a:pt x="1823" y="1"/>
                  </a:moveTo>
                  <a:cubicBezTo>
                    <a:pt x="1463" y="1"/>
                    <a:pt x="777" y="68"/>
                    <a:pt x="0" y="240"/>
                  </a:cubicBezTo>
                  <a:lnTo>
                    <a:pt x="331" y="1480"/>
                  </a:lnTo>
                  <a:cubicBezTo>
                    <a:pt x="1132" y="1211"/>
                    <a:pt x="1718" y="1333"/>
                    <a:pt x="1754" y="1254"/>
                  </a:cubicBezTo>
                  <a:cubicBezTo>
                    <a:pt x="1792" y="1171"/>
                    <a:pt x="1478" y="1056"/>
                    <a:pt x="1478" y="1056"/>
                  </a:cubicBezTo>
                  <a:cubicBezTo>
                    <a:pt x="1513" y="991"/>
                    <a:pt x="2378" y="937"/>
                    <a:pt x="2357" y="813"/>
                  </a:cubicBezTo>
                  <a:cubicBezTo>
                    <a:pt x="2349" y="766"/>
                    <a:pt x="2194" y="755"/>
                    <a:pt x="2056" y="755"/>
                  </a:cubicBezTo>
                  <a:cubicBezTo>
                    <a:pt x="1943" y="755"/>
                    <a:pt x="1841" y="762"/>
                    <a:pt x="1841" y="762"/>
                  </a:cubicBezTo>
                  <a:cubicBezTo>
                    <a:pt x="1841" y="762"/>
                    <a:pt x="2465" y="631"/>
                    <a:pt x="2460" y="534"/>
                  </a:cubicBezTo>
                  <a:cubicBezTo>
                    <a:pt x="2457" y="480"/>
                    <a:pt x="2242" y="468"/>
                    <a:pt x="2055" y="468"/>
                  </a:cubicBezTo>
                  <a:cubicBezTo>
                    <a:pt x="1912" y="468"/>
                    <a:pt x="1787" y="475"/>
                    <a:pt x="1787" y="475"/>
                  </a:cubicBezTo>
                  <a:cubicBezTo>
                    <a:pt x="1787" y="475"/>
                    <a:pt x="2474" y="381"/>
                    <a:pt x="2451" y="262"/>
                  </a:cubicBezTo>
                  <a:cubicBezTo>
                    <a:pt x="2440" y="202"/>
                    <a:pt x="2241" y="187"/>
                    <a:pt x="2044" y="187"/>
                  </a:cubicBezTo>
                  <a:cubicBezTo>
                    <a:pt x="1848" y="187"/>
                    <a:pt x="1655" y="202"/>
                    <a:pt x="1655" y="202"/>
                  </a:cubicBezTo>
                  <a:cubicBezTo>
                    <a:pt x="1655" y="202"/>
                    <a:pt x="2152" y="146"/>
                    <a:pt x="2087" y="36"/>
                  </a:cubicBezTo>
                  <a:cubicBezTo>
                    <a:pt x="2074" y="13"/>
                    <a:pt x="1979" y="1"/>
                    <a:pt x="1823" y="1"/>
                  </a:cubicBezTo>
                  <a:close/>
                </a:path>
              </a:pathLst>
            </a:custGeom>
            <a:solidFill>
              <a:srgbClr val="FF9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36"/>
            <p:cNvSpPr/>
            <p:nvPr/>
          </p:nvSpPr>
          <p:spPr>
            <a:xfrm>
              <a:off x="4984525" y="2983275"/>
              <a:ext cx="62200" cy="45525"/>
            </a:xfrm>
            <a:custGeom>
              <a:avLst/>
              <a:gdLst/>
              <a:ahLst/>
              <a:cxnLst/>
              <a:rect l="l" t="t" r="r" b="b"/>
              <a:pathLst>
                <a:path w="2488" h="1821" extrusionOk="0">
                  <a:moveTo>
                    <a:pt x="1298" y="1"/>
                  </a:moveTo>
                  <a:cubicBezTo>
                    <a:pt x="1194" y="1"/>
                    <a:pt x="776" y="396"/>
                    <a:pt x="1" y="604"/>
                  </a:cubicBezTo>
                  <a:lnTo>
                    <a:pt x="413" y="1820"/>
                  </a:lnTo>
                  <a:cubicBezTo>
                    <a:pt x="1478" y="1408"/>
                    <a:pt x="2268" y="919"/>
                    <a:pt x="2263" y="834"/>
                  </a:cubicBezTo>
                  <a:cubicBezTo>
                    <a:pt x="2262" y="807"/>
                    <a:pt x="2239" y="796"/>
                    <a:pt x="2205" y="796"/>
                  </a:cubicBezTo>
                  <a:cubicBezTo>
                    <a:pt x="2083" y="796"/>
                    <a:pt x="1812" y="935"/>
                    <a:pt x="1812" y="935"/>
                  </a:cubicBezTo>
                  <a:cubicBezTo>
                    <a:pt x="1812" y="935"/>
                    <a:pt x="2488" y="556"/>
                    <a:pt x="2442" y="444"/>
                  </a:cubicBezTo>
                  <a:cubicBezTo>
                    <a:pt x="2434" y="427"/>
                    <a:pt x="2413" y="420"/>
                    <a:pt x="2382" y="420"/>
                  </a:cubicBezTo>
                  <a:cubicBezTo>
                    <a:pt x="2215" y="420"/>
                    <a:pt x="1770" y="634"/>
                    <a:pt x="1770" y="634"/>
                  </a:cubicBezTo>
                  <a:cubicBezTo>
                    <a:pt x="1770" y="634"/>
                    <a:pt x="2347" y="296"/>
                    <a:pt x="2298" y="213"/>
                  </a:cubicBezTo>
                  <a:cubicBezTo>
                    <a:pt x="2291" y="200"/>
                    <a:pt x="2271" y="195"/>
                    <a:pt x="2243" y="195"/>
                  </a:cubicBezTo>
                  <a:cubicBezTo>
                    <a:pt x="2084" y="195"/>
                    <a:pt x="1656" y="366"/>
                    <a:pt x="1656" y="366"/>
                  </a:cubicBezTo>
                  <a:cubicBezTo>
                    <a:pt x="1656" y="366"/>
                    <a:pt x="2093" y="117"/>
                    <a:pt x="2058" y="38"/>
                  </a:cubicBezTo>
                  <a:cubicBezTo>
                    <a:pt x="2052" y="24"/>
                    <a:pt x="2036" y="18"/>
                    <a:pt x="2013" y="18"/>
                  </a:cubicBezTo>
                  <a:cubicBezTo>
                    <a:pt x="1847" y="18"/>
                    <a:pt x="1300" y="324"/>
                    <a:pt x="1202" y="324"/>
                  </a:cubicBezTo>
                  <a:cubicBezTo>
                    <a:pt x="1197" y="324"/>
                    <a:pt x="1194" y="324"/>
                    <a:pt x="1191" y="322"/>
                  </a:cubicBezTo>
                  <a:cubicBezTo>
                    <a:pt x="1191" y="322"/>
                    <a:pt x="1389" y="53"/>
                    <a:pt x="1311" y="4"/>
                  </a:cubicBezTo>
                  <a:cubicBezTo>
                    <a:pt x="1307" y="2"/>
                    <a:pt x="1303" y="1"/>
                    <a:pt x="1298" y="1"/>
                  </a:cubicBezTo>
                  <a:close/>
                </a:path>
              </a:pathLst>
            </a:custGeom>
            <a:solidFill>
              <a:srgbClr val="FF9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36"/>
            <p:cNvSpPr/>
            <p:nvPr/>
          </p:nvSpPr>
          <p:spPr>
            <a:xfrm>
              <a:off x="4755250" y="2868700"/>
              <a:ext cx="184550" cy="151200"/>
            </a:xfrm>
            <a:custGeom>
              <a:avLst/>
              <a:gdLst/>
              <a:ahLst/>
              <a:cxnLst/>
              <a:rect l="l" t="t" r="r" b="b"/>
              <a:pathLst>
                <a:path w="7382" h="6048" extrusionOk="0">
                  <a:moveTo>
                    <a:pt x="0" y="3792"/>
                  </a:moveTo>
                  <a:cubicBezTo>
                    <a:pt x="87" y="4855"/>
                    <a:pt x="2027" y="6047"/>
                    <a:pt x="2027" y="6047"/>
                  </a:cubicBezTo>
                  <a:lnTo>
                    <a:pt x="2027" y="6047"/>
                  </a:lnTo>
                  <a:cubicBezTo>
                    <a:pt x="4167" y="2818"/>
                    <a:pt x="7337" y="1611"/>
                    <a:pt x="7337" y="1611"/>
                  </a:cubicBezTo>
                  <a:lnTo>
                    <a:pt x="7337" y="1611"/>
                  </a:lnTo>
                  <a:cubicBezTo>
                    <a:pt x="7381" y="682"/>
                    <a:pt x="6852" y="1"/>
                    <a:pt x="6852" y="1"/>
                  </a:cubicBezTo>
                  <a:lnTo>
                    <a:pt x="6852" y="1"/>
                  </a:lnTo>
                  <a:cubicBezTo>
                    <a:pt x="1827" y="500"/>
                    <a:pt x="0" y="3792"/>
                    <a:pt x="0" y="3792"/>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36"/>
            <p:cNvSpPr/>
            <p:nvPr/>
          </p:nvSpPr>
          <p:spPr>
            <a:xfrm>
              <a:off x="4392050" y="3102975"/>
              <a:ext cx="385475" cy="316625"/>
            </a:xfrm>
            <a:custGeom>
              <a:avLst/>
              <a:gdLst/>
              <a:ahLst/>
              <a:cxnLst/>
              <a:rect l="l" t="t" r="r" b="b"/>
              <a:pathLst>
                <a:path w="15419" h="12665" extrusionOk="0">
                  <a:moveTo>
                    <a:pt x="9921" y="1"/>
                  </a:moveTo>
                  <a:cubicBezTo>
                    <a:pt x="9921" y="1"/>
                    <a:pt x="4619" y="3763"/>
                    <a:pt x="1" y="4948"/>
                  </a:cubicBezTo>
                  <a:lnTo>
                    <a:pt x="456" y="7382"/>
                  </a:lnTo>
                  <a:cubicBezTo>
                    <a:pt x="456" y="7382"/>
                    <a:pt x="6485" y="7259"/>
                    <a:pt x="10369" y="4741"/>
                  </a:cubicBezTo>
                  <a:lnTo>
                    <a:pt x="10369" y="4741"/>
                  </a:lnTo>
                  <a:cubicBezTo>
                    <a:pt x="10368" y="4741"/>
                    <a:pt x="8030" y="8305"/>
                    <a:pt x="4302" y="10401"/>
                  </a:cubicBezTo>
                  <a:lnTo>
                    <a:pt x="6198" y="12665"/>
                  </a:lnTo>
                  <a:cubicBezTo>
                    <a:pt x="6198" y="12665"/>
                    <a:pt x="13569" y="10233"/>
                    <a:pt x="15419" y="3540"/>
                  </a:cubicBezTo>
                  <a:lnTo>
                    <a:pt x="992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36"/>
            <p:cNvSpPr/>
            <p:nvPr/>
          </p:nvSpPr>
          <p:spPr>
            <a:xfrm>
              <a:off x="4784300" y="2932250"/>
              <a:ext cx="80375" cy="80850"/>
            </a:xfrm>
            <a:custGeom>
              <a:avLst/>
              <a:gdLst/>
              <a:ahLst/>
              <a:cxnLst/>
              <a:rect l="l" t="t" r="r" b="b"/>
              <a:pathLst>
                <a:path w="3215" h="3234" extrusionOk="0">
                  <a:moveTo>
                    <a:pt x="2019" y="1"/>
                  </a:moveTo>
                  <a:cubicBezTo>
                    <a:pt x="1539" y="1"/>
                    <a:pt x="1081" y="233"/>
                    <a:pt x="867" y="526"/>
                  </a:cubicBezTo>
                  <a:cubicBezTo>
                    <a:pt x="564" y="938"/>
                    <a:pt x="714" y="1561"/>
                    <a:pt x="714" y="1561"/>
                  </a:cubicBezTo>
                  <a:lnTo>
                    <a:pt x="1" y="2154"/>
                  </a:lnTo>
                  <a:cubicBezTo>
                    <a:pt x="344" y="3168"/>
                    <a:pt x="1244" y="3233"/>
                    <a:pt x="1244" y="3233"/>
                  </a:cubicBezTo>
                  <a:cubicBezTo>
                    <a:pt x="1310" y="3107"/>
                    <a:pt x="1819" y="2372"/>
                    <a:pt x="1819" y="2372"/>
                  </a:cubicBezTo>
                  <a:cubicBezTo>
                    <a:pt x="1860" y="2381"/>
                    <a:pt x="1912" y="2386"/>
                    <a:pt x="1971" y="2386"/>
                  </a:cubicBezTo>
                  <a:cubicBezTo>
                    <a:pt x="2238" y="2386"/>
                    <a:pt x="2640" y="2289"/>
                    <a:pt x="2782" y="2128"/>
                  </a:cubicBezTo>
                  <a:cubicBezTo>
                    <a:pt x="2956" y="1931"/>
                    <a:pt x="2896" y="1413"/>
                    <a:pt x="2896" y="1413"/>
                  </a:cubicBezTo>
                  <a:cubicBezTo>
                    <a:pt x="2896" y="1413"/>
                    <a:pt x="3214" y="1291"/>
                    <a:pt x="3159" y="1159"/>
                  </a:cubicBezTo>
                  <a:cubicBezTo>
                    <a:pt x="3125" y="1079"/>
                    <a:pt x="3032" y="1063"/>
                    <a:pt x="2964" y="1063"/>
                  </a:cubicBezTo>
                  <a:cubicBezTo>
                    <a:pt x="2921" y="1063"/>
                    <a:pt x="2888" y="1069"/>
                    <a:pt x="2888" y="1069"/>
                  </a:cubicBezTo>
                  <a:cubicBezTo>
                    <a:pt x="2822" y="787"/>
                    <a:pt x="2607" y="131"/>
                    <a:pt x="2607" y="131"/>
                  </a:cubicBezTo>
                  <a:cubicBezTo>
                    <a:pt x="2418" y="40"/>
                    <a:pt x="2217" y="1"/>
                    <a:pt x="2019" y="1"/>
                  </a:cubicBezTo>
                  <a:close/>
                </a:path>
              </a:pathLst>
            </a:custGeom>
            <a:solidFill>
              <a:srgbClr val="FF9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36"/>
            <p:cNvSpPr/>
            <p:nvPr/>
          </p:nvSpPr>
          <p:spPr>
            <a:xfrm>
              <a:off x="4780375" y="2911800"/>
              <a:ext cx="82850" cy="76275"/>
            </a:xfrm>
            <a:custGeom>
              <a:avLst/>
              <a:gdLst/>
              <a:ahLst/>
              <a:cxnLst/>
              <a:rect l="l" t="t" r="r" b="b"/>
              <a:pathLst>
                <a:path w="3314" h="3051" extrusionOk="0">
                  <a:moveTo>
                    <a:pt x="2192" y="0"/>
                  </a:moveTo>
                  <a:cubicBezTo>
                    <a:pt x="2034" y="0"/>
                    <a:pt x="1852" y="64"/>
                    <a:pt x="1670" y="263"/>
                  </a:cubicBezTo>
                  <a:cubicBezTo>
                    <a:pt x="1670" y="263"/>
                    <a:pt x="1584" y="233"/>
                    <a:pt x="1463" y="233"/>
                  </a:cubicBezTo>
                  <a:cubicBezTo>
                    <a:pt x="1282" y="233"/>
                    <a:pt x="1023" y="301"/>
                    <a:pt x="867" y="643"/>
                  </a:cubicBezTo>
                  <a:cubicBezTo>
                    <a:pt x="867" y="643"/>
                    <a:pt x="247" y="857"/>
                    <a:pt x="441" y="1444"/>
                  </a:cubicBezTo>
                  <a:cubicBezTo>
                    <a:pt x="441" y="1444"/>
                    <a:pt x="1" y="2103"/>
                    <a:pt x="630" y="2300"/>
                  </a:cubicBezTo>
                  <a:cubicBezTo>
                    <a:pt x="630" y="2300"/>
                    <a:pt x="516" y="2636"/>
                    <a:pt x="965" y="2737"/>
                  </a:cubicBezTo>
                  <a:cubicBezTo>
                    <a:pt x="965" y="2737"/>
                    <a:pt x="1097" y="3050"/>
                    <a:pt x="1369" y="3050"/>
                  </a:cubicBezTo>
                  <a:cubicBezTo>
                    <a:pt x="1420" y="3050"/>
                    <a:pt x="1476" y="3039"/>
                    <a:pt x="1537" y="3013"/>
                  </a:cubicBezTo>
                  <a:cubicBezTo>
                    <a:pt x="1976" y="2826"/>
                    <a:pt x="1841" y="2190"/>
                    <a:pt x="1841" y="2190"/>
                  </a:cubicBezTo>
                  <a:lnTo>
                    <a:pt x="1841" y="2190"/>
                  </a:lnTo>
                  <a:cubicBezTo>
                    <a:pt x="1841" y="2190"/>
                    <a:pt x="1833" y="2191"/>
                    <a:pt x="1820" y="2191"/>
                  </a:cubicBezTo>
                  <a:cubicBezTo>
                    <a:pt x="1771" y="2191"/>
                    <a:pt x="1652" y="2175"/>
                    <a:pt x="1610" y="2026"/>
                  </a:cubicBezTo>
                  <a:cubicBezTo>
                    <a:pt x="1562" y="1866"/>
                    <a:pt x="1746" y="1805"/>
                    <a:pt x="1746" y="1805"/>
                  </a:cubicBezTo>
                  <a:cubicBezTo>
                    <a:pt x="1746" y="1805"/>
                    <a:pt x="1878" y="1985"/>
                    <a:pt x="2000" y="1985"/>
                  </a:cubicBezTo>
                  <a:cubicBezTo>
                    <a:pt x="2021" y="1985"/>
                    <a:pt x="2042" y="1980"/>
                    <a:pt x="2061" y="1968"/>
                  </a:cubicBezTo>
                  <a:cubicBezTo>
                    <a:pt x="2195" y="1884"/>
                    <a:pt x="2119" y="1637"/>
                    <a:pt x="2119" y="1637"/>
                  </a:cubicBezTo>
                  <a:lnTo>
                    <a:pt x="2119" y="1637"/>
                  </a:lnTo>
                  <a:cubicBezTo>
                    <a:pt x="2120" y="1637"/>
                    <a:pt x="2135" y="1642"/>
                    <a:pt x="2168" y="1642"/>
                  </a:cubicBezTo>
                  <a:cubicBezTo>
                    <a:pt x="2266" y="1642"/>
                    <a:pt x="2515" y="1598"/>
                    <a:pt x="2951" y="1247"/>
                  </a:cubicBezTo>
                  <a:cubicBezTo>
                    <a:pt x="3314" y="955"/>
                    <a:pt x="3228" y="191"/>
                    <a:pt x="2748" y="191"/>
                  </a:cubicBezTo>
                  <a:cubicBezTo>
                    <a:pt x="2724" y="191"/>
                    <a:pt x="2700" y="193"/>
                    <a:pt x="2676" y="197"/>
                  </a:cubicBezTo>
                  <a:cubicBezTo>
                    <a:pt x="2676" y="197"/>
                    <a:pt x="2471" y="0"/>
                    <a:pt x="21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36"/>
            <p:cNvSpPr/>
            <p:nvPr/>
          </p:nvSpPr>
          <p:spPr>
            <a:xfrm>
              <a:off x="4629450" y="2963350"/>
              <a:ext cx="375650" cy="241750"/>
            </a:xfrm>
            <a:custGeom>
              <a:avLst/>
              <a:gdLst/>
              <a:ahLst/>
              <a:cxnLst/>
              <a:rect l="l" t="t" r="r" b="b"/>
              <a:pathLst>
                <a:path w="15026" h="9670" extrusionOk="0">
                  <a:moveTo>
                    <a:pt x="4920" y="8"/>
                  </a:moveTo>
                  <a:cubicBezTo>
                    <a:pt x="3783" y="294"/>
                    <a:pt x="1" y="4965"/>
                    <a:pt x="205" y="5757"/>
                  </a:cubicBezTo>
                  <a:lnTo>
                    <a:pt x="205" y="5757"/>
                  </a:lnTo>
                  <a:cubicBezTo>
                    <a:pt x="1367" y="9094"/>
                    <a:pt x="6035" y="9669"/>
                    <a:pt x="6183" y="9211"/>
                  </a:cubicBezTo>
                  <a:lnTo>
                    <a:pt x="6183" y="9211"/>
                  </a:lnTo>
                  <a:cubicBezTo>
                    <a:pt x="6406" y="7985"/>
                    <a:pt x="8014" y="5226"/>
                    <a:pt x="8200" y="5280"/>
                  </a:cubicBezTo>
                  <a:lnTo>
                    <a:pt x="8200" y="5280"/>
                  </a:lnTo>
                  <a:cubicBezTo>
                    <a:pt x="11851" y="5254"/>
                    <a:pt x="15026" y="2734"/>
                    <a:pt x="15026" y="2734"/>
                  </a:cubicBezTo>
                  <a:lnTo>
                    <a:pt x="15026" y="2734"/>
                  </a:lnTo>
                  <a:cubicBezTo>
                    <a:pt x="14949" y="1900"/>
                    <a:pt x="14353" y="1166"/>
                    <a:pt x="14353" y="1166"/>
                  </a:cubicBezTo>
                  <a:lnTo>
                    <a:pt x="14353" y="1166"/>
                  </a:lnTo>
                  <a:cubicBezTo>
                    <a:pt x="14353" y="1166"/>
                    <a:pt x="11126" y="2598"/>
                    <a:pt x="7805" y="1650"/>
                  </a:cubicBezTo>
                  <a:lnTo>
                    <a:pt x="7805" y="1650"/>
                  </a:lnTo>
                  <a:cubicBezTo>
                    <a:pt x="5700" y="1049"/>
                    <a:pt x="5386" y="1"/>
                    <a:pt x="4980" y="1"/>
                  </a:cubicBezTo>
                  <a:lnTo>
                    <a:pt x="4980" y="1"/>
                  </a:lnTo>
                  <a:cubicBezTo>
                    <a:pt x="4960" y="1"/>
                    <a:pt x="4941" y="3"/>
                    <a:pt x="4920" y="8"/>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36"/>
            <p:cNvSpPr/>
            <p:nvPr/>
          </p:nvSpPr>
          <p:spPr>
            <a:xfrm>
              <a:off x="5122025" y="2830100"/>
              <a:ext cx="272200" cy="345125"/>
            </a:xfrm>
            <a:custGeom>
              <a:avLst/>
              <a:gdLst/>
              <a:ahLst/>
              <a:cxnLst/>
              <a:rect l="l" t="t" r="r" b="b"/>
              <a:pathLst>
                <a:path w="10888" h="13805" extrusionOk="0">
                  <a:moveTo>
                    <a:pt x="4567" y="105"/>
                  </a:moveTo>
                  <a:cubicBezTo>
                    <a:pt x="3951" y="355"/>
                    <a:pt x="3589" y="1022"/>
                    <a:pt x="3718" y="1675"/>
                  </a:cubicBezTo>
                  <a:lnTo>
                    <a:pt x="3718" y="1675"/>
                  </a:lnTo>
                  <a:cubicBezTo>
                    <a:pt x="3791" y="2050"/>
                    <a:pt x="4001" y="2354"/>
                    <a:pt x="4284" y="2556"/>
                  </a:cubicBezTo>
                  <a:lnTo>
                    <a:pt x="4284" y="2556"/>
                  </a:lnTo>
                  <a:cubicBezTo>
                    <a:pt x="4531" y="2730"/>
                    <a:pt x="4729" y="2963"/>
                    <a:pt x="4851" y="3236"/>
                  </a:cubicBezTo>
                  <a:lnTo>
                    <a:pt x="4851" y="3236"/>
                  </a:lnTo>
                  <a:lnTo>
                    <a:pt x="1941" y="4141"/>
                  </a:lnTo>
                  <a:lnTo>
                    <a:pt x="1205" y="7398"/>
                  </a:lnTo>
                  <a:cubicBezTo>
                    <a:pt x="1514" y="7408"/>
                    <a:pt x="1819" y="7323"/>
                    <a:pt x="2089" y="7166"/>
                  </a:cubicBezTo>
                  <a:lnTo>
                    <a:pt x="2089" y="7166"/>
                  </a:lnTo>
                  <a:cubicBezTo>
                    <a:pt x="2389" y="6993"/>
                    <a:pt x="2755" y="6927"/>
                    <a:pt x="3126" y="7017"/>
                  </a:cubicBezTo>
                  <a:lnTo>
                    <a:pt x="3126" y="7017"/>
                  </a:lnTo>
                  <a:cubicBezTo>
                    <a:pt x="3772" y="7173"/>
                    <a:pt x="4230" y="7779"/>
                    <a:pt x="4200" y="8443"/>
                  </a:cubicBezTo>
                  <a:lnTo>
                    <a:pt x="4200" y="8443"/>
                  </a:lnTo>
                  <a:cubicBezTo>
                    <a:pt x="4161" y="9298"/>
                    <a:pt x="3395" y="9905"/>
                    <a:pt x="2575" y="9777"/>
                  </a:cubicBezTo>
                  <a:lnTo>
                    <a:pt x="2575" y="9777"/>
                  </a:lnTo>
                  <a:cubicBezTo>
                    <a:pt x="2236" y="9723"/>
                    <a:pt x="1946" y="9554"/>
                    <a:pt x="1736" y="9316"/>
                  </a:cubicBezTo>
                  <a:lnTo>
                    <a:pt x="1736" y="9316"/>
                  </a:lnTo>
                  <a:cubicBezTo>
                    <a:pt x="1514" y="9062"/>
                    <a:pt x="1212" y="8893"/>
                    <a:pt x="885" y="8816"/>
                  </a:cubicBezTo>
                  <a:lnTo>
                    <a:pt x="885" y="8816"/>
                  </a:lnTo>
                  <a:lnTo>
                    <a:pt x="0" y="12739"/>
                  </a:lnTo>
                  <a:cubicBezTo>
                    <a:pt x="4749" y="13805"/>
                    <a:pt x="9463" y="10822"/>
                    <a:pt x="10536" y="6074"/>
                  </a:cubicBezTo>
                  <a:lnTo>
                    <a:pt x="10536" y="6074"/>
                  </a:lnTo>
                  <a:cubicBezTo>
                    <a:pt x="10888" y="4510"/>
                    <a:pt x="10801" y="2950"/>
                    <a:pt x="10358" y="1522"/>
                  </a:cubicBezTo>
                  <a:lnTo>
                    <a:pt x="10358" y="1522"/>
                  </a:lnTo>
                  <a:lnTo>
                    <a:pt x="6261" y="2797"/>
                  </a:lnTo>
                  <a:cubicBezTo>
                    <a:pt x="6233" y="2520"/>
                    <a:pt x="6270" y="2237"/>
                    <a:pt x="6385" y="1982"/>
                  </a:cubicBezTo>
                  <a:lnTo>
                    <a:pt x="6385" y="1982"/>
                  </a:lnTo>
                  <a:cubicBezTo>
                    <a:pt x="6515" y="1693"/>
                    <a:pt x="6549" y="1358"/>
                    <a:pt x="6456" y="1028"/>
                  </a:cubicBezTo>
                  <a:lnTo>
                    <a:pt x="6456" y="1028"/>
                  </a:lnTo>
                  <a:cubicBezTo>
                    <a:pt x="6282" y="407"/>
                    <a:pt x="5716" y="1"/>
                    <a:pt x="5101" y="1"/>
                  </a:cubicBezTo>
                  <a:lnTo>
                    <a:pt x="5101" y="1"/>
                  </a:lnTo>
                  <a:cubicBezTo>
                    <a:pt x="4924" y="1"/>
                    <a:pt x="4744" y="34"/>
                    <a:pt x="4567" y="105"/>
                  </a:cubicBezTo>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36"/>
            <p:cNvSpPr/>
            <p:nvPr/>
          </p:nvSpPr>
          <p:spPr>
            <a:xfrm>
              <a:off x="5671350" y="2992050"/>
              <a:ext cx="59475" cy="54450"/>
            </a:xfrm>
            <a:custGeom>
              <a:avLst/>
              <a:gdLst/>
              <a:ahLst/>
              <a:cxnLst/>
              <a:rect l="l" t="t" r="r" b="b"/>
              <a:pathLst>
                <a:path w="2379" h="2178" extrusionOk="0">
                  <a:moveTo>
                    <a:pt x="733" y="0"/>
                  </a:moveTo>
                  <a:lnTo>
                    <a:pt x="1" y="1054"/>
                  </a:lnTo>
                  <a:cubicBezTo>
                    <a:pt x="708" y="1481"/>
                    <a:pt x="999" y="1993"/>
                    <a:pt x="1090" y="1993"/>
                  </a:cubicBezTo>
                  <a:cubicBezTo>
                    <a:pt x="1092" y="1993"/>
                    <a:pt x="1094" y="1993"/>
                    <a:pt x="1096" y="1993"/>
                  </a:cubicBezTo>
                  <a:cubicBezTo>
                    <a:pt x="1183" y="1968"/>
                    <a:pt x="1067" y="1654"/>
                    <a:pt x="1067" y="1654"/>
                  </a:cubicBezTo>
                  <a:cubicBezTo>
                    <a:pt x="1068" y="1654"/>
                    <a:pt x="1069" y="1654"/>
                    <a:pt x="1070" y="1654"/>
                  </a:cubicBezTo>
                  <a:cubicBezTo>
                    <a:pt x="1148" y="1654"/>
                    <a:pt x="1658" y="2177"/>
                    <a:pt x="1797" y="2177"/>
                  </a:cubicBezTo>
                  <a:cubicBezTo>
                    <a:pt x="1808" y="2177"/>
                    <a:pt x="1816" y="2174"/>
                    <a:pt x="1822" y="2167"/>
                  </a:cubicBezTo>
                  <a:cubicBezTo>
                    <a:pt x="1877" y="2101"/>
                    <a:pt x="1527" y="1740"/>
                    <a:pt x="1527" y="1740"/>
                  </a:cubicBezTo>
                  <a:lnTo>
                    <a:pt x="1527" y="1740"/>
                  </a:lnTo>
                  <a:cubicBezTo>
                    <a:pt x="1527" y="1740"/>
                    <a:pt x="1954" y="2073"/>
                    <a:pt x="2076" y="2073"/>
                  </a:cubicBezTo>
                  <a:cubicBezTo>
                    <a:pt x="2087" y="2073"/>
                    <a:pt x="2095" y="2071"/>
                    <a:pt x="2100" y="2065"/>
                  </a:cubicBezTo>
                  <a:cubicBezTo>
                    <a:pt x="2171" y="2000"/>
                    <a:pt x="1709" y="1514"/>
                    <a:pt x="1709" y="1513"/>
                  </a:cubicBezTo>
                  <a:lnTo>
                    <a:pt x="1709" y="1513"/>
                  </a:lnTo>
                  <a:cubicBezTo>
                    <a:pt x="1709" y="1514"/>
                    <a:pt x="2135" y="1894"/>
                    <a:pt x="2271" y="1894"/>
                  </a:cubicBezTo>
                  <a:cubicBezTo>
                    <a:pt x="2284" y="1894"/>
                    <a:pt x="2295" y="1891"/>
                    <a:pt x="2302" y="1882"/>
                  </a:cubicBezTo>
                  <a:cubicBezTo>
                    <a:pt x="2378" y="1787"/>
                    <a:pt x="1834" y="1237"/>
                    <a:pt x="1833" y="1236"/>
                  </a:cubicBezTo>
                  <a:lnTo>
                    <a:pt x="1833" y="1236"/>
                  </a:lnTo>
                  <a:cubicBezTo>
                    <a:pt x="1834" y="1237"/>
                    <a:pt x="2098" y="1484"/>
                    <a:pt x="2201" y="1484"/>
                  </a:cubicBezTo>
                  <a:cubicBezTo>
                    <a:pt x="2219" y="1484"/>
                    <a:pt x="2233" y="1477"/>
                    <a:pt x="2239" y="1459"/>
                  </a:cubicBezTo>
                  <a:cubicBezTo>
                    <a:pt x="2267" y="1378"/>
                    <a:pt x="1644" y="691"/>
                    <a:pt x="733" y="0"/>
                  </a:cubicBezTo>
                  <a:close/>
                </a:path>
              </a:pathLst>
            </a:custGeom>
            <a:solidFill>
              <a:srgbClr val="FF9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36"/>
            <p:cNvSpPr/>
            <p:nvPr/>
          </p:nvSpPr>
          <p:spPr>
            <a:xfrm>
              <a:off x="5219800" y="2933400"/>
              <a:ext cx="61475" cy="50050"/>
            </a:xfrm>
            <a:custGeom>
              <a:avLst/>
              <a:gdLst/>
              <a:ahLst/>
              <a:cxnLst/>
              <a:rect l="l" t="t" r="r" b="b"/>
              <a:pathLst>
                <a:path w="2459" h="2002" extrusionOk="0">
                  <a:moveTo>
                    <a:pt x="529" y="0"/>
                  </a:moveTo>
                  <a:cubicBezTo>
                    <a:pt x="514" y="0"/>
                    <a:pt x="502" y="5"/>
                    <a:pt x="496" y="15"/>
                  </a:cubicBezTo>
                  <a:cubicBezTo>
                    <a:pt x="450" y="88"/>
                    <a:pt x="850" y="393"/>
                    <a:pt x="850" y="393"/>
                  </a:cubicBezTo>
                  <a:cubicBezTo>
                    <a:pt x="850" y="393"/>
                    <a:pt x="408" y="144"/>
                    <a:pt x="271" y="144"/>
                  </a:cubicBezTo>
                  <a:cubicBezTo>
                    <a:pt x="254" y="144"/>
                    <a:pt x="242" y="147"/>
                    <a:pt x="236" y="155"/>
                  </a:cubicBezTo>
                  <a:cubicBezTo>
                    <a:pt x="175" y="230"/>
                    <a:pt x="702" y="645"/>
                    <a:pt x="702" y="645"/>
                  </a:cubicBezTo>
                  <a:cubicBezTo>
                    <a:pt x="702" y="645"/>
                    <a:pt x="254" y="349"/>
                    <a:pt x="104" y="349"/>
                  </a:cubicBezTo>
                  <a:cubicBezTo>
                    <a:pt x="83" y="349"/>
                    <a:pt x="69" y="354"/>
                    <a:pt x="61" y="367"/>
                  </a:cubicBezTo>
                  <a:cubicBezTo>
                    <a:pt x="1" y="470"/>
                    <a:pt x="619" y="936"/>
                    <a:pt x="619" y="936"/>
                  </a:cubicBezTo>
                  <a:cubicBezTo>
                    <a:pt x="619" y="936"/>
                    <a:pt x="344" y="744"/>
                    <a:pt x="232" y="744"/>
                  </a:cubicBezTo>
                  <a:cubicBezTo>
                    <a:pt x="207" y="744"/>
                    <a:pt x="191" y="754"/>
                    <a:pt x="186" y="776"/>
                  </a:cubicBezTo>
                  <a:cubicBezTo>
                    <a:pt x="170" y="860"/>
                    <a:pt x="887" y="1450"/>
                    <a:pt x="1887" y="2001"/>
                  </a:cubicBezTo>
                  <a:lnTo>
                    <a:pt x="2459" y="851"/>
                  </a:lnTo>
                  <a:cubicBezTo>
                    <a:pt x="1708" y="536"/>
                    <a:pt x="1346" y="80"/>
                    <a:pt x="1250" y="80"/>
                  </a:cubicBezTo>
                  <a:cubicBezTo>
                    <a:pt x="1246" y="80"/>
                    <a:pt x="1243" y="80"/>
                    <a:pt x="1240" y="82"/>
                  </a:cubicBezTo>
                  <a:cubicBezTo>
                    <a:pt x="1157" y="120"/>
                    <a:pt x="1317" y="413"/>
                    <a:pt x="1317" y="413"/>
                  </a:cubicBezTo>
                  <a:cubicBezTo>
                    <a:pt x="1315" y="414"/>
                    <a:pt x="1313" y="414"/>
                    <a:pt x="1311" y="414"/>
                  </a:cubicBezTo>
                  <a:cubicBezTo>
                    <a:pt x="1224" y="414"/>
                    <a:pt x="680" y="0"/>
                    <a:pt x="529" y="0"/>
                  </a:cubicBezTo>
                  <a:close/>
                </a:path>
              </a:pathLst>
            </a:custGeom>
            <a:solidFill>
              <a:srgbClr val="FF9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36"/>
            <p:cNvSpPr/>
            <p:nvPr/>
          </p:nvSpPr>
          <p:spPr>
            <a:xfrm>
              <a:off x="5498600" y="2919700"/>
              <a:ext cx="202150" cy="108300"/>
            </a:xfrm>
            <a:custGeom>
              <a:avLst/>
              <a:gdLst/>
              <a:ahLst/>
              <a:cxnLst/>
              <a:rect l="l" t="t" r="r" b="b"/>
              <a:pathLst>
                <a:path w="8086" h="4332" extrusionOk="0">
                  <a:moveTo>
                    <a:pt x="1468" y="1"/>
                  </a:moveTo>
                  <a:cubicBezTo>
                    <a:pt x="1016" y="1"/>
                    <a:pt x="755" y="46"/>
                    <a:pt x="755" y="46"/>
                  </a:cubicBezTo>
                  <a:cubicBezTo>
                    <a:pt x="1" y="800"/>
                    <a:pt x="353" y="3154"/>
                    <a:pt x="353" y="3154"/>
                  </a:cubicBezTo>
                  <a:cubicBezTo>
                    <a:pt x="826" y="3097"/>
                    <a:pt x="1284" y="3073"/>
                    <a:pt x="1726" y="3073"/>
                  </a:cubicBezTo>
                  <a:cubicBezTo>
                    <a:pt x="4885" y="3073"/>
                    <a:pt x="7172" y="4331"/>
                    <a:pt x="7172" y="4331"/>
                  </a:cubicBezTo>
                  <a:cubicBezTo>
                    <a:pt x="7908" y="3765"/>
                    <a:pt x="8086" y="2920"/>
                    <a:pt x="8086" y="2920"/>
                  </a:cubicBezTo>
                  <a:cubicBezTo>
                    <a:pt x="5419" y="343"/>
                    <a:pt x="2716" y="1"/>
                    <a:pt x="14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36"/>
            <p:cNvSpPr/>
            <p:nvPr/>
          </p:nvSpPr>
          <p:spPr>
            <a:xfrm>
              <a:off x="5463400" y="3074475"/>
              <a:ext cx="386450" cy="325675"/>
            </a:xfrm>
            <a:custGeom>
              <a:avLst/>
              <a:gdLst/>
              <a:ahLst/>
              <a:cxnLst/>
              <a:rect l="l" t="t" r="r" b="b"/>
              <a:pathLst>
                <a:path w="15458" h="13027" extrusionOk="0">
                  <a:moveTo>
                    <a:pt x="1" y="2862"/>
                  </a:moveTo>
                  <a:cubicBezTo>
                    <a:pt x="760" y="8417"/>
                    <a:pt x="4438" y="13026"/>
                    <a:pt x="4438" y="13026"/>
                  </a:cubicBezTo>
                  <a:lnTo>
                    <a:pt x="4438" y="13026"/>
                  </a:lnTo>
                  <a:lnTo>
                    <a:pt x="7376" y="11323"/>
                  </a:lnTo>
                  <a:cubicBezTo>
                    <a:pt x="5958" y="8841"/>
                    <a:pt x="5233" y="4903"/>
                    <a:pt x="5233" y="4903"/>
                  </a:cubicBezTo>
                  <a:lnTo>
                    <a:pt x="5233" y="4903"/>
                  </a:lnTo>
                  <a:cubicBezTo>
                    <a:pt x="7969" y="9440"/>
                    <a:pt x="14145" y="11419"/>
                    <a:pt x="14145" y="11419"/>
                  </a:cubicBezTo>
                  <a:lnTo>
                    <a:pt x="14145" y="11419"/>
                  </a:lnTo>
                  <a:lnTo>
                    <a:pt x="15458" y="9340"/>
                  </a:lnTo>
                  <a:cubicBezTo>
                    <a:pt x="11221" y="5933"/>
                    <a:pt x="6054" y="1"/>
                    <a:pt x="6054" y="1"/>
                  </a:cubicBezTo>
                  <a:lnTo>
                    <a:pt x="605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36"/>
            <p:cNvSpPr/>
            <p:nvPr/>
          </p:nvSpPr>
          <p:spPr>
            <a:xfrm>
              <a:off x="5424925" y="2873075"/>
              <a:ext cx="76875" cy="83175"/>
            </a:xfrm>
            <a:custGeom>
              <a:avLst/>
              <a:gdLst/>
              <a:ahLst/>
              <a:cxnLst/>
              <a:rect l="l" t="t" r="r" b="b"/>
              <a:pathLst>
                <a:path w="3075" h="3327" extrusionOk="0">
                  <a:moveTo>
                    <a:pt x="1166" y="1"/>
                  </a:moveTo>
                  <a:cubicBezTo>
                    <a:pt x="1031" y="1"/>
                    <a:pt x="894" y="20"/>
                    <a:pt x="759" y="64"/>
                  </a:cubicBezTo>
                  <a:cubicBezTo>
                    <a:pt x="759" y="64"/>
                    <a:pt x="457" y="687"/>
                    <a:pt x="354" y="958"/>
                  </a:cubicBezTo>
                  <a:cubicBezTo>
                    <a:pt x="354" y="958"/>
                    <a:pt x="295" y="937"/>
                    <a:pt x="228" y="937"/>
                  </a:cubicBezTo>
                  <a:cubicBezTo>
                    <a:pt x="170" y="937"/>
                    <a:pt x="107" y="953"/>
                    <a:pt x="73" y="1011"/>
                  </a:cubicBezTo>
                  <a:cubicBezTo>
                    <a:pt x="1" y="1134"/>
                    <a:pt x="299" y="1298"/>
                    <a:pt x="299" y="1298"/>
                  </a:cubicBezTo>
                  <a:cubicBezTo>
                    <a:pt x="299" y="1298"/>
                    <a:pt x="171" y="1805"/>
                    <a:pt x="317" y="2023"/>
                  </a:cubicBezTo>
                  <a:cubicBezTo>
                    <a:pt x="462" y="2241"/>
                    <a:pt x="1200" y="2395"/>
                    <a:pt x="1200" y="2395"/>
                  </a:cubicBezTo>
                  <a:cubicBezTo>
                    <a:pt x="1200" y="2395"/>
                    <a:pt x="1647" y="3192"/>
                    <a:pt x="1695" y="3326"/>
                  </a:cubicBezTo>
                  <a:cubicBezTo>
                    <a:pt x="1695" y="3326"/>
                    <a:pt x="1705" y="3326"/>
                    <a:pt x="1723" y="3326"/>
                  </a:cubicBezTo>
                  <a:cubicBezTo>
                    <a:pt x="1880" y="3326"/>
                    <a:pt x="2647" y="3281"/>
                    <a:pt x="3075" y="2422"/>
                  </a:cubicBezTo>
                  <a:lnTo>
                    <a:pt x="2446" y="1737"/>
                  </a:lnTo>
                  <a:cubicBezTo>
                    <a:pt x="2446" y="1737"/>
                    <a:pt x="2679" y="1139"/>
                    <a:pt x="2432" y="690"/>
                  </a:cubicBezTo>
                  <a:cubicBezTo>
                    <a:pt x="2236" y="328"/>
                    <a:pt x="1718" y="1"/>
                    <a:pt x="1166" y="1"/>
                  </a:cubicBezTo>
                  <a:close/>
                </a:path>
              </a:pathLst>
            </a:custGeom>
            <a:solidFill>
              <a:srgbClr val="FF9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36"/>
            <p:cNvSpPr/>
            <p:nvPr/>
          </p:nvSpPr>
          <p:spPr>
            <a:xfrm>
              <a:off x="5430600" y="2848625"/>
              <a:ext cx="73725" cy="78850"/>
            </a:xfrm>
            <a:custGeom>
              <a:avLst/>
              <a:gdLst/>
              <a:ahLst/>
              <a:cxnLst/>
              <a:rect l="l" t="t" r="r" b="b"/>
              <a:pathLst>
                <a:path w="2949" h="3154" extrusionOk="0">
                  <a:moveTo>
                    <a:pt x="631" y="1"/>
                  </a:moveTo>
                  <a:cubicBezTo>
                    <a:pt x="76" y="1"/>
                    <a:pt x="1" y="727"/>
                    <a:pt x="372" y="1237"/>
                  </a:cubicBezTo>
                  <a:cubicBezTo>
                    <a:pt x="702" y="1688"/>
                    <a:pt x="1079" y="1812"/>
                    <a:pt x="1079" y="1812"/>
                  </a:cubicBezTo>
                  <a:cubicBezTo>
                    <a:pt x="1079" y="1812"/>
                    <a:pt x="970" y="2047"/>
                    <a:pt x="1093" y="2147"/>
                  </a:cubicBezTo>
                  <a:cubicBezTo>
                    <a:pt x="1116" y="2166"/>
                    <a:pt x="1142" y="2173"/>
                    <a:pt x="1169" y="2173"/>
                  </a:cubicBezTo>
                  <a:cubicBezTo>
                    <a:pt x="1287" y="2173"/>
                    <a:pt x="1427" y="2028"/>
                    <a:pt x="1427" y="2028"/>
                  </a:cubicBezTo>
                  <a:cubicBezTo>
                    <a:pt x="1427" y="2028"/>
                    <a:pt x="1601" y="2113"/>
                    <a:pt x="1533" y="2266"/>
                  </a:cubicBezTo>
                  <a:cubicBezTo>
                    <a:pt x="1482" y="2384"/>
                    <a:pt x="1390" y="2404"/>
                    <a:pt x="1333" y="2404"/>
                  </a:cubicBezTo>
                  <a:cubicBezTo>
                    <a:pt x="1301" y="2404"/>
                    <a:pt x="1280" y="2398"/>
                    <a:pt x="1280" y="2398"/>
                  </a:cubicBezTo>
                  <a:lnTo>
                    <a:pt x="1280" y="2398"/>
                  </a:lnTo>
                  <a:cubicBezTo>
                    <a:pt x="1280" y="2398"/>
                    <a:pt x="1244" y="3135"/>
                    <a:pt x="1581" y="3151"/>
                  </a:cubicBezTo>
                  <a:cubicBezTo>
                    <a:pt x="1605" y="3153"/>
                    <a:pt x="1629" y="3153"/>
                    <a:pt x="1653" y="3153"/>
                  </a:cubicBezTo>
                  <a:cubicBezTo>
                    <a:pt x="2610" y="3153"/>
                    <a:pt x="2948" y="2142"/>
                    <a:pt x="2937" y="1717"/>
                  </a:cubicBezTo>
                  <a:cubicBezTo>
                    <a:pt x="2927" y="1324"/>
                    <a:pt x="2726" y="775"/>
                    <a:pt x="2346" y="497"/>
                  </a:cubicBezTo>
                  <a:cubicBezTo>
                    <a:pt x="2218" y="403"/>
                    <a:pt x="2132" y="368"/>
                    <a:pt x="2075" y="368"/>
                  </a:cubicBezTo>
                  <a:cubicBezTo>
                    <a:pt x="1916" y="368"/>
                    <a:pt x="1985" y="642"/>
                    <a:pt x="1985" y="642"/>
                  </a:cubicBezTo>
                  <a:cubicBezTo>
                    <a:pt x="1985" y="642"/>
                    <a:pt x="1688" y="305"/>
                    <a:pt x="897" y="48"/>
                  </a:cubicBezTo>
                  <a:cubicBezTo>
                    <a:pt x="799" y="16"/>
                    <a:pt x="710" y="1"/>
                    <a:pt x="63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36"/>
            <p:cNvSpPr/>
            <p:nvPr/>
          </p:nvSpPr>
          <p:spPr>
            <a:xfrm>
              <a:off x="5256425" y="2920675"/>
              <a:ext cx="370950" cy="230300"/>
            </a:xfrm>
            <a:custGeom>
              <a:avLst/>
              <a:gdLst/>
              <a:ahLst/>
              <a:cxnLst/>
              <a:rect l="l" t="t" r="r" b="b"/>
              <a:pathLst>
                <a:path w="14838" h="9212" extrusionOk="0">
                  <a:moveTo>
                    <a:pt x="10507" y="0"/>
                  </a:moveTo>
                  <a:cubicBezTo>
                    <a:pt x="10107" y="0"/>
                    <a:pt x="9553" y="716"/>
                    <a:pt x="7580" y="1386"/>
                  </a:cubicBezTo>
                  <a:cubicBezTo>
                    <a:pt x="6579" y="1725"/>
                    <a:pt x="5598" y="1846"/>
                    <a:pt x="4710" y="1846"/>
                  </a:cubicBezTo>
                  <a:cubicBezTo>
                    <a:pt x="2513" y="1846"/>
                    <a:pt x="878" y="1108"/>
                    <a:pt x="878" y="1108"/>
                  </a:cubicBezTo>
                  <a:cubicBezTo>
                    <a:pt x="878" y="1108"/>
                    <a:pt x="189" y="1755"/>
                    <a:pt x="1" y="2571"/>
                  </a:cubicBezTo>
                  <a:cubicBezTo>
                    <a:pt x="1" y="2571"/>
                    <a:pt x="2738" y="4818"/>
                    <a:pt x="6271" y="4818"/>
                  </a:cubicBezTo>
                  <a:cubicBezTo>
                    <a:pt x="6403" y="4818"/>
                    <a:pt x="6536" y="4815"/>
                    <a:pt x="6670" y="4809"/>
                  </a:cubicBezTo>
                  <a:cubicBezTo>
                    <a:pt x="6671" y="4808"/>
                    <a:pt x="6672" y="4808"/>
                    <a:pt x="6673" y="4808"/>
                  </a:cubicBezTo>
                  <a:cubicBezTo>
                    <a:pt x="6872" y="4808"/>
                    <a:pt x="8085" y="7735"/>
                    <a:pt x="8142" y="8973"/>
                  </a:cubicBezTo>
                  <a:cubicBezTo>
                    <a:pt x="8167" y="9110"/>
                    <a:pt x="8576" y="9212"/>
                    <a:pt x="9184" y="9212"/>
                  </a:cubicBezTo>
                  <a:cubicBezTo>
                    <a:pt x="10683" y="9212"/>
                    <a:pt x="13391" y="8593"/>
                    <a:pt x="14528" y="6352"/>
                  </a:cubicBezTo>
                  <a:cubicBezTo>
                    <a:pt x="14837" y="5595"/>
                    <a:pt x="11715" y="459"/>
                    <a:pt x="10625" y="23"/>
                  </a:cubicBezTo>
                  <a:cubicBezTo>
                    <a:pt x="10587" y="8"/>
                    <a:pt x="10548" y="0"/>
                    <a:pt x="1050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36"/>
            <p:cNvSpPr/>
            <p:nvPr/>
          </p:nvSpPr>
          <p:spPr>
            <a:xfrm>
              <a:off x="4980750" y="2634400"/>
              <a:ext cx="372775" cy="224625"/>
            </a:xfrm>
            <a:custGeom>
              <a:avLst/>
              <a:gdLst/>
              <a:ahLst/>
              <a:cxnLst/>
              <a:rect l="l" t="t" r="r" b="b"/>
              <a:pathLst>
                <a:path w="14911" h="8985" extrusionOk="0">
                  <a:moveTo>
                    <a:pt x="3840" y="414"/>
                  </a:moveTo>
                  <a:cubicBezTo>
                    <a:pt x="2313" y="898"/>
                    <a:pt x="1009" y="1759"/>
                    <a:pt x="0" y="2863"/>
                  </a:cubicBezTo>
                  <a:lnTo>
                    <a:pt x="0" y="2863"/>
                  </a:lnTo>
                  <a:lnTo>
                    <a:pt x="3166" y="5757"/>
                  </a:lnTo>
                  <a:cubicBezTo>
                    <a:pt x="2942" y="5922"/>
                    <a:pt x="2679" y="6031"/>
                    <a:pt x="2400" y="6061"/>
                  </a:cubicBezTo>
                  <a:lnTo>
                    <a:pt x="2400" y="6061"/>
                  </a:lnTo>
                  <a:cubicBezTo>
                    <a:pt x="2085" y="6095"/>
                    <a:pt x="1779" y="6235"/>
                    <a:pt x="1541" y="6481"/>
                  </a:cubicBezTo>
                  <a:lnTo>
                    <a:pt x="1541" y="6481"/>
                  </a:lnTo>
                  <a:cubicBezTo>
                    <a:pt x="965" y="7078"/>
                    <a:pt x="1021" y="8054"/>
                    <a:pt x="1697" y="8578"/>
                  </a:cubicBezTo>
                  <a:lnTo>
                    <a:pt x="1697" y="8578"/>
                  </a:lnTo>
                  <a:cubicBezTo>
                    <a:pt x="2223" y="8984"/>
                    <a:pt x="2982" y="8958"/>
                    <a:pt x="3481" y="8519"/>
                  </a:cubicBezTo>
                  <a:lnTo>
                    <a:pt x="3481" y="8519"/>
                  </a:lnTo>
                  <a:cubicBezTo>
                    <a:pt x="3768" y="8268"/>
                    <a:pt x="3925" y="7931"/>
                    <a:pt x="3955" y="7587"/>
                  </a:cubicBezTo>
                  <a:lnTo>
                    <a:pt x="3955" y="7587"/>
                  </a:lnTo>
                  <a:cubicBezTo>
                    <a:pt x="3982" y="7285"/>
                    <a:pt x="4083" y="6996"/>
                    <a:pt x="4257" y="6753"/>
                  </a:cubicBezTo>
                  <a:lnTo>
                    <a:pt x="4257" y="6753"/>
                  </a:lnTo>
                  <a:lnTo>
                    <a:pt x="6507" y="8811"/>
                  </a:lnTo>
                  <a:lnTo>
                    <a:pt x="9691" y="7802"/>
                  </a:lnTo>
                  <a:cubicBezTo>
                    <a:pt x="9543" y="7530"/>
                    <a:pt x="9316" y="7310"/>
                    <a:pt x="9043" y="7156"/>
                  </a:cubicBezTo>
                  <a:lnTo>
                    <a:pt x="9043" y="7156"/>
                  </a:lnTo>
                  <a:cubicBezTo>
                    <a:pt x="8743" y="6984"/>
                    <a:pt x="8503" y="6701"/>
                    <a:pt x="8392" y="6336"/>
                  </a:cubicBezTo>
                  <a:lnTo>
                    <a:pt x="8392" y="6336"/>
                  </a:lnTo>
                  <a:cubicBezTo>
                    <a:pt x="8201" y="5699"/>
                    <a:pt x="8494" y="4999"/>
                    <a:pt x="9082" y="4689"/>
                  </a:cubicBezTo>
                  <a:lnTo>
                    <a:pt x="9082" y="4689"/>
                  </a:lnTo>
                  <a:cubicBezTo>
                    <a:pt x="9839" y="4292"/>
                    <a:pt x="10751" y="4647"/>
                    <a:pt x="11053" y="5421"/>
                  </a:cubicBezTo>
                  <a:lnTo>
                    <a:pt x="11053" y="5421"/>
                  </a:lnTo>
                  <a:cubicBezTo>
                    <a:pt x="11178" y="5739"/>
                    <a:pt x="11178" y="6075"/>
                    <a:pt x="11078" y="6376"/>
                  </a:cubicBezTo>
                  <a:lnTo>
                    <a:pt x="11078" y="6376"/>
                  </a:lnTo>
                  <a:cubicBezTo>
                    <a:pt x="10971" y="6696"/>
                    <a:pt x="10978" y="7042"/>
                    <a:pt x="11076" y="7363"/>
                  </a:cubicBezTo>
                  <a:lnTo>
                    <a:pt x="11076" y="7363"/>
                  </a:lnTo>
                  <a:lnTo>
                    <a:pt x="14910" y="6149"/>
                  </a:lnTo>
                  <a:cubicBezTo>
                    <a:pt x="13716" y="2397"/>
                    <a:pt x="10246" y="0"/>
                    <a:pt x="6506" y="0"/>
                  </a:cubicBezTo>
                  <a:lnTo>
                    <a:pt x="6506" y="0"/>
                  </a:lnTo>
                  <a:cubicBezTo>
                    <a:pt x="5624" y="0"/>
                    <a:pt x="4727" y="133"/>
                    <a:pt x="3840" y="414"/>
                  </a:cubicBezTo>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36"/>
            <p:cNvSpPr/>
            <p:nvPr/>
          </p:nvSpPr>
          <p:spPr>
            <a:xfrm>
              <a:off x="4713825" y="2297575"/>
              <a:ext cx="354675" cy="279625"/>
            </a:xfrm>
            <a:custGeom>
              <a:avLst/>
              <a:gdLst/>
              <a:ahLst/>
              <a:cxnLst/>
              <a:rect l="l" t="t" r="r" b="b"/>
              <a:pathLst>
                <a:path w="14187" h="11185" extrusionOk="0">
                  <a:moveTo>
                    <a:pt x="6242" y="1069"/>
                  </a:moveTo>
                  <a:cubicBezTo>
                    <a:pt x="6242" y="1069"/>
                    <a:pt x="7199" y="4452"/>
                    <a:pt x="9014" y="6623"/>
                  </a:cubicBezTo>
                  <a:lnTo>
                    <a:pt x="9014" y="6623"/>
                  </a:lnTo>
                  <a:cubicBezTo>
                    <a:pt x="9014" y="6623"/>
                    <a:pt x="5836" y="5118"/>
                    <a:pt x="3489" y="2741"/>
                  </a:cubicBezTo>
                  <a:lnTo>
                    <a:pt x="3489" y="2741"/>
                  </a:lnTo>
                  <a:lnTo>
                    <a:pt x="0" y="3887"/>
                  </a:lnTo>
                  <a:cubicBezTo>
                    <a:pt x="0" y="3887"/>
                    <a:pt x="4402" y="10050"/>
                    <a:pt x="10888" y="11184"/>
                  </a:cubicBezTo>
                  <a:lnTo>
                    <a:pt x="10888" y="11184"/>
                  </a:lnTo>
                  <a:lnTo>
                    <a:pt x="14186" y="6496"/>
                  </a:lnTo>
                  <a:cubicBezTo>
                    <a:pt x="14186" y="6496"/>
                    <a:pt x="13459" y="5401"/>
                    <a:pt x="12327" y="4466"/>
                  </a:cubicBezTo>
                  <a:lnTo>
                    <a:pt x="12327" y="4466"/>
                  </a:lnTo>
                  <a:cubicBezTo>
                    <a:pt x="11154" y="3495"/>
                    <a:pt x="10381" y="2350"/>
                    <a:pt x="9069" y="0"/>
                  </a:cubicBezTo>
                  <a:lnTo>
                    <a:pt x="906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36"/>
            <p:cNvSpPr/>
            <p:nvPr/>
          </p:nvSpPr>
          <p:spPr>
            <a:xfrm>
              <a:off x="5141625" y="2573325"/>
              <a:ext cx="92400" cy="55425"/>
            </a:xfrm>
            <a:custGeom>
              <a:avLst/>
              <a:gdLst/>
              <a:ahLst/>
              <a:cxnLst/>
              <a:rect l="l" t="t" r="r" b="b"/>
              <a:pathLst>
                <a:path w="3696" h="2217" extrusionOk="0">
                  <a:moveTo>
                    <a:pt x="2368" y="1"/>
                  </a:moveTo>
                  <a:cubicBezTo>
                    <a:pt x="2358" y="1"/>
                    <a:pt x="2347" y="1"/>
                    <a:pt x="2337" y="1"/>
                  </a:cubicBezTo>
                  <a:cubicBezTo>
                    <a:pt x="1837" y="20"/>
                    <a:pt x="1453" y="513"/>
                    <a:pt x="1453" y="513"/>
                  </a:cubicBezTo>
                  <a:lnTo>
                    <a:pt x="566" y="327"/>
                  </a:lnTo>
                  <a:cubicBezTo>
                    <a:pt x="0" y="1206"/>
                    <a:pt x="488" y="2095"/>
                    <a:pt x="488" y="2095"/>
                  </a:cubicBezTo>
                  <a:cubicBezTo>
                    <a:pt x="487" y="2095"/>
                    <a:pt x="486" y="2096"/>
                    <a:pt x="487" y="2096"/>
                  </a:cubicBezTo>
                  <a:cubicBezTo>
                    <a:pt x="489" y="2096"/>
                    <a:pt x="1762" y="1794"/>
                    <a:pt x="1762" y="1794"/>
                  </a:cubicBezTo>
                  <a:cubicBezTo>
                    <a:pt x="1939" y="1980"/>
                    <a:pt x="2125" y="2203"/>
                    <a:pt x="2381" y="2216"/>
                  </a:cubicBezTo>
                  <a:cubicBezTo>
                    <a:pt x="2386" y="2217"/>
                    <a:pt x="2392" y="2217"/>
                    <a:pt x="2397" y="2217"/>
                  </a:cubicBezTo>
                  <a:cubicBezTo>
                    <a:pt x="2652" y="2217"/>
                    <a:pt x="3021" y="1920"/>
                    <a:pt x="3021" y="1920"/>
                  </a:cubicBezTo>
                  <a:cubicBezTo>
                    <a:pt x="3021" y="1920"/>
                    <a:pt x="3091" y="1930"/>
                    <a:pt x="3152" y="1930"/>
                  </a:cubicBezTo>
                  <a:cubicBezTo>
                    <a:pt x="3185" y="1930"/>
                    <a:pt x="3215" y="1927"/>
                    <a:pt x="3229" y="1918"/>
                  </a:cubicBezTo>
                  <a:cubicBezTo>
                    <a:pt x="3268" y="1894"/>
                    <a:pt x="3222" y="1737"/>
                    <a:pt x="3222" y="1737"/>
                  </a:cubicBezTo>
                  <a:cubicBezTo>
                    <a:pt x="3397" y="1515"/>
                    <a:pt x="3695" y="1092"/>
                    <a:pt x="3695" y="1092"/>
                  </a:cubicBezTo>
                  <a:cubicBezTo>
                    <a:pt x="3541" y="421"/>
                    <a:pt x="2865" y="1"/>
                    <a:pt x="2368" y="1"/>
                  </a:cubicBezTo>
                  <a:close/>
                </a:path>
              </a:pathLst>
            </a:custGeom>
            <a:solidFill>
              <a:srgbClr val="8B4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36"/>
            <p:cNvSpPr/>
            <p:nvPr/>
          </p:nvSpPr>
          <p:spPr>
            <a:xfrm>
              <a:off x="5221600" y="2493400"/>
              <a:ext cx="145225" cy="85600"/>
            </a:xfrm>
            <a:custGeom>
              <a:avLst/>
              <a:gdLst/>
              <a:ahLst/>
              <a:cxnLst/>
              <a:rect l="l" t="t" r="r" b="b"/>
              <a:pathLst>
                <a:path w="5809" h="3424" extrusionOk="0">
                  <a:moveTo>
                    <a:pt x="159" y="0"/>
                  </a:moveTo>
                  <a:cubicBezTo>
                    <a:pt x="107" y="0"/>
                    <a:pt x="54" y="1"/>
                    <a:pt x="0" y="2"/>
                  </a:cubicBezTo>
                  <a:lnTo>
                    <a:pt x="299" y="2147"/>
                  </a:lnTo>
                  <a:cubicBezTo>
                    <a:pt x="297" y="2148"/>
                    <a:pt x="297" y="2148"/>
                    <a:pt x="297" y="2148"/>
                  </a:cubicBezTo>
                  <a:cubicBezTo>
                    <a:pt x="304" y="2148"/>
                    <a:pt x="1018" y="1941"/>
                    <a:pt x="1747" y="1941"/>
                  </a:cubicBezTo>
                  <a:cubicBezTo>
                    <a:pt x="2012" y="1941"/>
                    <a:pt x="2279" y="1968"/>
                    <a:pt x="2514" y="2043"/>
                  </a:cubicBezTo>
                  <a:cubicBezTo>
                    <a:pt x="3998" y="2514"/>
                    <a:pt x="4377" y="3224"/>
                    <a:pt x="4487" y="3224"/>
                  </a:cubicBezTo>
                  <a:cubicBezTo>
                    <a:pt x="4490" y="3224"/>
                    <a:pt x="4493" y="3223"/>
                    <a:pt x="4497" y="3222"/>
                  </a:cubicBezTo>
                  <a:cubicBezTo>
                    <a:pt x="4626" y="3155"/>
                    <a:pt x="4357" y="2863"/>
                    <a:pt x="4357" y="2863"/>
                  </a:cubicBezTo>
                  <a:cubicBezTo>
                    <a:pt x="4358" y="2862"/>
                    <a:pt x="4359" y="2862"/>
                    <a:pt x="4361" y="2862"/>
                  </a:cubicBezTo>
                  <a:cubicBezTo>
                    <a:pt x="4448" y="2862"/>
                    <a:pt x="5020" y="3423"/>
                    <a:pt x="5174" y="3423"/>
                  </a:cubicBezTo>
                  <a:cubicBezTo>
                    <a:pt x="5186" y="3423"/>
                    <a:pt x="5196" y="3420"/>
                    <a:pt x="5202" y="3412"/>
                  </a:cubicBezTo>
                  <a:cubicBezTo>
                    <a:pt x="5263" y="3338"/>
                    <a:pt x="4866" y="2948"/>
                    <a:pt x="4866" y="2948"/>
                  </a:cubicBezTo>
                  <a:lnTo>
                    <a:pt x="4866" y="2948"/>
                  </a:lnTo>
                  <a:cubicBezTo>
                    <a:pt x="4866" y="2948"/>
                    <a:pt x="5342" y="3302"/>
                    <a:pt x="5480" y="3302"/>
                  </a:cubicBezTo>
                  <a:cubicBezTo>
                    <a:pt x="5492" y="3302"/>
                    <a:pt x="5502" y="3299"/>
                    <a:pt x="5508" y="3293"/>
                  </a:cubicBezTo>
                  <a:cubicBezTo>
                    <a:pt x="5584" y="3219"/>
                    <a:pt x="5063" y="2693"/>
                    <a:pt x="5063" y="2692"/>
                  </a:cubicBezTo>
                  <a:lnTo>
                    <a:pt x="5063" y="2692"/>
                  </a:lnTo>
                  <a:cubicBezTo>
                    <a:pt x="5063" y="2693"/>
                    <a:pt x="5539" y="3100"/>
                    <a:pt x="5691" y="3100"/>
                  </a:cubicBezTo>
                  <a:cubicBezTo>
                    <a:pt x="5707" y="3100"/>
                    <a:pt x="5719" y="3095"/>
                    <a:pt x="5727" y="3085"/>
                  </a:cubicBezTo>
                  <a:cubicBezTo>
                    <a:pt x="5809" y="2980"/>
                    <a:pt x="5194" y="2384"/>
                    <a:pt x="5193" y="2383"/>
                  </a:cubicBezTo>
                  <a:lnTo>
                    <a:pt x="5193" y="2383"/>
                  </a:lnTo>
                  <a:cubicBezTo>
                    <a:pt x="5194" y="2384"/>
                    <a:pt x="5488" y="2649"/>
                    <a:pt x="5604" y="2649"/>
                  </a:cubicBezTo>
                  <a:cubicBezTo>
                    <a:pt x="5625" y="2649"/>
                    <a:pt x="5640" y="2640"/>
                    <a:pt x="5647" y="2619"/>
                  </a:cubicBezTo>
                  <a:cubicBezTo>
                    <a:pt x="5674" y="2535"/>
                    <a:pt x="3633" y="0"/>
                    <a:pt x="159" y="0"/>
                  </a:cubicBezTo>
                  <a:close/>
                </a:path>
              </a:pathLst>
            </a:custGeom>
            <a:solidFill>
              <a:srgbClr val="8B4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36"/>
            <p:cNvSpPr/>
            <p:nvPr/>
          </p:nvSpPr>
          <p:spPr>
            <a:xfrm>
              <a:off x="5085300" y="2686625"/>
              <a:ext cx="139500" cy="118575"/>
            </a:xfrm>
            <a:custGeom>
              <a:avLst/>
              <a:gdLst/>
              <a:ahLst/>
              <a:cxnLst/>
              <a:rect l="l" t="t" r="r" b="b"/>
              <a:pathLst>
                <a:path w="5580" h="4743" extrusionOk="0">
                  <a:moveTo>
                    <a:pt x="2359" y="0"/>
                  </a:moveTo>
                  <a:lnTo>
                    <a:pt x="0" y="761"/>
                  </a:lnTo>
                  <a:cubicBezTo>
                    <a:pt x="0" y="761"/>
                    <a:pt x="1077" y="3237"/>
                    <a:pt x="3259" y="4152"/>
                  </a:cubicBezTo>
                  <a:cubicBezTo>
                    <a:pt x="4119" y="4513"/>
                    <a:pt x="4816" y="4742"/>
                    <a:pt x="5004" y="4742"/>
                  </a:cubicBezTo>
                  <a:cubicBezTo>
                    <a:pt x="5028" y="4742"/>
                    <a:pt x="5044" y="4739"/>
                    <a:pt x="5050" y="4731"/>
                  </a:cubicBezTo>
                  <a:cubicBezTo>
                    <a:pt x="5142" y="4625"/>
                    <a:pt x="4614" y="4463"/>
                    <a:pt x="4614" y="4463"/>
                  </a:cubicBezTo>
                  <a:lnTo>
                    <a:pt x="4614" y="4463"/>
                  </a:lnTo>
                  <a:cubicBezTo>
                    <a:pt x="4615" y="4463"/>
                    <a:pt x="5119" y="4598"/>
                    <a:pt x="5363" y="4598"/>
                  </a:cubicBezTo>
                  <a:cubicBezTo>
                    <a:pt x="5432" y="4598"/>
                    <a:pt x="5480" y="4587"/>
                    <a:pt x="5490" y="4560"/>
                  </a:cubicBezTo>
                  <a:cubicBezTo>
                    <a:pt x="5540" y="4435"/>
                    <a:pt x="4812" y="4193"/>
                    <a:pt x="4812" y="4192"/>
                  </a:cubicBezTo>
                  <a:lnTo>
                    <a:pt x="4812" y="4192"/>
                  </a:lnTo>
                  <a:cubicBezTo>
                    <a:pt x="4812" y="4193"/>
                    <a:pt x="5241" y="4297"/>
                    <a:pt x="5447" y="4297"/>
                  </a:cubicBezTo>
                  <a:cubicBezTo>
                    <a:pt x="5508" y="4297"/>
                    <a:pt x="5550" y="4288"/>
                    <a:pt x="5555" y="4264"/>
                  </a:cubicBezTo>
                  <a:cubicBezTo>
                    <a:pt x="5580" y="4161"/>
                    <a:pt x="4929" y="3893"/>
                    <a:pt x="4929" y="3893"/>
                  </a:cubicBezTo>
                  <a:lnTo>
                    <a:pt x="4929" y="3893"/>
                  </a:lnTo>
                  <a:cubicBezTo>
                    <a:pt x="4929" y="3893"/>
                    <a:pt x="5237" y="3972"/>
                    <a:pt x="5401" y="3972"/>
                  </a:cubicBezTo>
                  <a:cubicBezTo>
                    <a:pt x="5454" y="3972"/>
                    <a:pt x="5492" y="3964"/>
                    <a:pt x="5500" y="3942"/>
                  </a:cubicBezTo>
                  <a:cubicBezTo>
                    <a:pt x="5548" y="3811"/>
                    <a:pt x="4618" y="3578"/>
                    <a:pt x="4594" y="3500"/>
                  </a:cubicBezTo>
                  <a:cubicBezTo>
                    <a:pt x="4594" y="3500"/>
                    <a:pt x="4958" y="3439"/>
                    <a:pt x="4933" y="3341"/>
                  </a:cubicBezTo>
                  <a:cubicBezTo>
                    <a:pt x="4911" y="3247"/>
                    <a:pt x="3916" y="3159"/>
                    <a:pt x="3223" y="2195"/>
                  </a:cubicBezTo>
                  <a:cubicBezTo>
                    <a:pt x="2618" y="1351"/>
                    <a:pt x="2359" y="0"/>
                    <a:pt x="2359" y="0"/>
                  </a:cubicBezTo>
                  <a:close/>
                </a:path>
              </a:pathLst>
            </a:custGeom>
            <a:solidFill>
              <a:srgbClr val="8B4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36"/>
            <p:cNvSpPr/>
            <p:nvPr/>
          </p:nvSpPr>
          <p:spPr>
            <a:xfrm>
              <a:off x="4972700" y="2450525"/>
              <a:ext cx="262550" cy="258125"/>
            </a:xfrm>
            <a:custGeom>
              <a:avLst/>
              <a:gdLst/>
              <a:ahLst/>
              <a:cxnLst/>
              <a:rect l="l" t="t" r="r" b="b"/>
              <a:pathLst>
                <a:path w="10502" h="10325" extrusionOk="0">
                  <a:moveTo>
                    <a:pt x="3621" y="1"/>
                  </a:moveTo>
                  <a:cubicBezTo>
                    <a:pt x="2997" y="1"/>
                    <a:pt x="1" y="4336"/>
                    <a:pt x="345" y="5012"/>
                  </a:cubicBezTo>
                  <a:cubicBezTo>
                    <a:pt x="929" y="6161"/>
                    <a:pt x="3946" y="7711"/>
                    <a:pt x="3946" y="7711"/>
                  </a:cubicBezTo>
                  <a:cubicBezTo>
                    <a:pt x="3880" y="8949"/>
                    <a:pt x="4494" y="10324"/>
                    <a:pt x="4494" y="10324"/>
                  </a:cubicBezTo>
                  <a:cubicBezTo>
                    <a:pt x="4494" y="10324"/>
                    <a:pt x="6060" y="10018"/>
                    <a:pt x="6991" y="9497"/>
                  </a:cubicBezTo>
                  <a:cubicBezTo>
                    <a:pt x="6991" y="9497"/>
                    <a:pt x="6673" y="8484"/>
                    <a:pt x="7646" y="6597"/>
                  </a:cubicBezTo>
                  <a:cubicBezTo>
                    <a:pt x="8853" y="4254"/>
                    <a:pt x="10501" y="3970"/>
                    <a:pt x="10501" y="3970"/>
                  </a:cubicBezTo>
                  <a:cubicBezTo>
                    <a:pt x="10501" y="3970"/>
                    <a:pt x="10497" y="2611"/>
                    <a:pt x="10070" y="1562"/>
                  </a:cubicBezTo>
                  <a:cubicBezTo>
                    <a:pt x="10064" y="1562"/>
                    <a:pt x="10058" y="1562"/>
                    <a:pt x="10052" y="1562"/>
                  </a:cubicBezTo>
                  <a:cubicBezTo>
                    <a:pt x="8107" y="1562"/>
                    <a:pt x="7040" y="2057"/>
                    <a:pt x="7040" y="2057"/>
                  </a:cubicBezTo>
                  <a:cubicBezTo>
                    <a:pt x="7040" y="2057"/>
                    <a:pt x="4996" y="1450"/>
                    <a:pt x="3693" y="30"/>
                  </a:cubicBezTo>
                  <a:cubicBezTo>
                    <a:pt x="3674" y="10"/>
                    <a:pt x="3650" y="1"/>
                    <a:pt x="36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36"/>
            <p:cNvSpPr/>
            <p:nvPr/>
          </p:nvSpPr>
          <p:spPr>
            <a:xfrm>
              <a:off x="5089550" y="2521900"/>
              <a:ext cx="154075" cy="92250"/>
            </a:xfrm>
            <a:custGeom>
              <a:avLst/>
              <a:gdLst/>
              <a:ahLst/>
              <a:cxnLst/>
              <a:rect l="l" t="t" r="r" b="b"/>
              <a:pathLst>
                <a:path w="6163" h="3690" extrusionOk="0">
                  <a:moveTo>
                    <a:pt x="1235" y="2623"/>
                  </a:moveTo>
                  <a:cubicBezTo>
                    <a:pt x="2279" y="3646"/>
                    <a:pt x="2977" y="3602"/>
                    <a:pt x="3372" y="3555"/>
                  </a:cubicBezTo>
                  <a:lnTo>
                    <a:pt x="3372" y="3555"/>
                  </a:lnTo>
                  <a:cubicBezTo>
                    <a:pt x="3835" y="3501"/>
                    <a:pt x="4269" y="3198"/>
                    <a:pt x="4269" y="3198"/>
                  </a:cubicBezTo>
                  <a:lnTo>
                    <a:pt x="4269" y="3198"/>
                  </a:lnTo>
                  <a:cubicBezTo>
                    <a:pt x="4269" y="3198"/>
                    <a:pt x="4142" y="3078"/>
                    <a:pt x="4253" y="2920"/>
                  </a:cubicBezTo>
                  <a:lnTo>
                    <a:pt x="4253" y="2920"/>
                  </a:lnTo>
                  <a:cubicBezTo>
                    <a:pt x="4348" y="2787"/>
                    <a:pt x="4506" y="2890"/>
                    <a:pt x="4506" y="2890"/>
                  </a:cubicBezTo>
                  <a:lnTo>
                    <a:pt x="4506" y="2890"/>
                  </a:lnTo>
                  <a:cubicBezTo>
                    <a:pt x="4506" y="2890"/>
                    <a:pt x="4461" y="3214"/>
                    <a:pt x="4659" y="3368"/>
                  </a:cubicBezTo>
                  <a:lnTo>
                    <a:pt x="4659" y="3368"/>
                  </a:lnTo>
                  <a:cubicBezTo>
                    <a:pt x="5071" y="3690"/>
                    <a:pt x="5549" y="3467"/>
                    <a:pt x="5723" y="3349"/>
                  </a:cubicBezTo>
                  <a:lnTo>
                    <a:pt x="5723" y="3349"/>
                  </a:lnTo>
                  <a:cubicBezTo>
                    <a:pt x="6163" y="3050"/>
                    <a:pt x="6045" y="2456"/>
                    <a:pt x="5535" y="1932"/>
                  </a:cubicBezTo>
                  <a:lnTo>
                    <a:pt x="5535" y="1932"/>
                  </a:lnTo>
                  <a:cubicBezTo>
                    <a:pt x="5082" y="1467"/>
                    <a:pt x="4563" y="1569"/>
                    <a:pt x="4089" y="1670"/>
                  </a:cubicBezTo>
                  <a:lnTo>
                    <a:pt x="4089" y="1670"/>
                  </a:lnTo>
                  <a:cubicBezTo>
                    <a:pt x="3743" y="1745"/>
                    <a:pt x="3422" y="1819"/>
                    <a:pt x="3169" y="1672"/>
                  </a:cubicBezTo>
                  <a:lnTo>
                    <a:pt x="3169" y="1672"/>
                  </a:lnTo>
                  <a:cubicBezTo>
                    <a:pt x="2789" y="1451"/>
                    <a:pt x="2536" y="987"/>
                    <a:pt x="2031" y="300"/>
                  </a:cubicBezTo>
                  <a:lnTo>
                    <a:pt x="2031" y="300"/>
                  </a:lnTo>
                  <a:cubicBezTo>
                    <a:pt x="1878" y="91"/>
                    <a:pt x="1692" y="1"/>
                    <a:pt x="1505" y="1"/>
                  </a:cubicBezTo>
                  <a:lnTo>
                    <a:pt x="1505" y="1"/>
                  </a:lnTo>
                  <a:cubicBezTo>
                    <a:pt x="763" y="1"/>
                    <a:pt x="0" y="1415"/>
                    <a:pt x="1235" y="2623"/>
                  </a:cubicBezTo>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9" name="Google Shape;1429;p36"/>
          <p:cNvGrpSpPr/>
          <p:nvPr/>
        </p:nvGrpSpPr>
        <p:grpSpPr>
          <a:xfrm>
            <a:off x="7374975" y="3025775"/>
            <a:ext cx="395225" cy="316250"/>
            <a:chOff x="3134050" y="4240650"/>
            <a:chExt cx="395225" cy="316250"/>
          </a:xfrm>
        </p:grpSpPr>
        <p:sp>
          <p:nvSpPr>
            <p:cNvPr id="1430" name="Google Shape;1430;p36"/>
            <p:cNvSpPr/>
            <p:nvPr/>
          </p:nvSpPr>
          <p:spPr>
            <a:xfrm>
              <a:off x="3134050" y="4240650"/>
              <a:ext cx="395225" cy="164025"/>
            </a:xfrm>
            <a:custGeom>
              <a:avLst/>
              <a:gdLst/>
              <a:ahLst/>
              <a:cxnLst/>
              <a:rect l="l" t="t" r="r" b="b"/>
              <a:pathLst>
                <a:path w="15809" h="6561" extrusionOk="0">
                  <a:moveTo>
                    <a:pt x="7905" y="2625"/>
                  </a:moveTo>
                  <a:lnTo>
                    <a:pt x="8560" y="3280"/>
                  </a:lnTo>
                  <a:lnTo>
                    <a:pt x="7905" y="3935"/>
                  </a:lnTo>
                  <a:lnTo>
                    <a:pt x="7250" y="3280"/>
                  </a:lnTo>
                  <a:lnTo>
                    <a:pt x="7905" y="2625"/>
                  </a:lnTo>
                  <a:close/>
                  <a:moveTo>
                    <a:pt x="7905" y="0"/>
                  </a:moveTo>
                  <a:lnTo>
                    <a:pt x="0" y="3280"/>
                  </a:lnTo>
                  <a:lnTo>
                    <a:pt x="7905" y="6561"/>
                  </a:lnTo>
                  <a:lnTo>
                    <a:pt x="15808" y="3280"/>
                  </a:lnTo>
                  <a:lnTo>
                    <a:pt x="790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36"/>
            <p:cNvSpPr/>
            <p:nvPr/>
          </p:nvSpPr>
          <p:spPr>
            <a:xfrm>
              <a:off x="3227475" y="4386475"/>
              <a:ext cx="208400" cy="87600"/>
            </a:xfrm>
            <a:custGeom>
              <a:avLst/>
              <a:gdLst/>
              <a:ahLst/>
              <a:cxnLst/>
              <a:rect l="l" t="t" r="r" b="b"/>
              <a:pathLst>
                <a:path w="8336" h="3504" extrusionOk="0">
                  <a:moveTo>
                    <a:pt x="0" y="1"/>
                  </a:moveTo>
                  <a:lnTo>
                    <a:pt x="0" y="1837"/>
                  </a:lnTo>
                  <a:lnTo>
                    <a:pt x="4168" y="3504"/>
                  </a:lnTo>
                  <a:lnTo>
                    <a:pt x="8336" y="1837"/>
                  </a:lnTo>
                  <a:lnTo>
                    <a:pt x="8336" y="1"/>
                  </a:lnTo>
                  <a:lnTo>
                    <a:pt x="4168" y="1730"/>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36"/>
            <p:cNvSpPr/>
            <p:nvPr/>
          </p:nvSpPr>
          <p:spPr>
            <a:xfrm>
              <a:off x="3435850" y="4367250"/>
              <a:ext cx="69500" cy="189650"/>
            </a:xfrm>
            <a:custGeom>
              <a:avLst/>
              <a:gdLst/>
              <a:ahLst/>
              <a:cxnLst/>
              <a:rect l="l" t="t" r="r" b="b"/>
              <a:pathLst>
                <a:path w="2780" h="7586" extrusionOk="0">
                  <a:moveTo>
                    <a:pt x="1853" y="1"/>
                  </a:moveTo>
                  <a:lnTo>
                    <a:pt x="928" y="385"/>
                  </a:lnTo>
                  <a:lnTo>
                    <a:pt x="928" y="3391"/>
                  </a:lnTo>
                  <a:cubicBezTo>
                    <a:pt x="388" y="3582"/>
                    <a:pt x="1" y="4097"/>
                    <a:pt x="1" y="4700"/>
                  </a:cubicBezTo>
                  <a:cubicBezTo>
                    <a:pt x="1" y="4957"/>
                    <a:pt x="76" y="5208"/>
                    <a:pt x="216" y="5427"/>
                  </a:cubicBezTo>
                  <a:cubicBezTo>
                    <a:pt x="797" y="6328"/>
                    <a:pt x="1087" y="7002"/>
                    <a:pt x="1390" y="7586"/>
                  </a:cubicBezTo>
                  <a:cubicBezTo>
                    <a:pt x="1711" y="6968"/>
                    <a:pt x="1982" y="6331"/>
                    <a:pt x="2564" y="5427"/>
                  </a:cubicBezTo>
                  <a:cubicBezTo>
                    <a:pt x="2705" y="5208"/>
                    <a:pt x="2780" y="4958"/>
                    <a:pt x="2780" y="4700"/>
                  </a:cubicBezTo>
                  <a:cubicBezTo>
                    <a:pt x="2780" y="4097"/>
                    <a:pt x="2392" y="3582"/>
                    <a:pt x="1853" y="3391"/>
                  </a:cubicBezTo>
                  <a:lnTo>
                    <a:pt x="185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3" name="Google Shape;1433;p36"/>
          <p:cNvGrpSpPr/>
          <p:nvPr/>
        </p:nvGrpSpPr>
        <p:grpSpPr>
          <a:xfrm>
            <a:off x="4414325" y="2986288"/>
            <a:ext cx="324650" cy="395225"/>
            <a:chOff x="2773350" y="4201175"/>
            <a:chExt cx="324650" cy="395225"/>
          </a:xfrm>
        </p:grpSpPr>
        <p:sp>
          <p:nvSpPr>
            <p:cNvPr id="1434" name="Google Shape;1434;p36"/>
            <p:cNvSpPr/>
            <p:nvPr/>
          </p:nvSpPr>
          <p:spPr>
            <a:xfrm>
              <a:off x="2808325" y="4550050"/>
              <a:ext cx="254750" cy="46350"/>
            </a:xfrm>
            <a:custGeom>
              <a:avLst/>
              <a:gdLst/>
              <a:ahLst/>
              <a:cxnLst/>
              <a:rect l="l" t="t" r="r" b="b"/>
              <a:pathLst>
                <a:path w="10190" h="1854" extrusionOk="0">
                  <a:moveTo>
                    <a:pt x="927" y="0"/>
                  </a:moveTo>
                  <a:lnTo>
                    <a:pt x="927" y="927"/>
                  </a:lnTo>
                  <a:lnTo>
                    <a:pt x="1" y="927"/>
                  </a:lnTo>
                  <a:lnTo>
                    <a:pt x="1" y="1853"/>
                  </a:lnTo>
                  <a:lnTo>
                    <a:pt x="10190" y="1853"/>
                  </a:lnTo>
                  <a:lnTo>
                    <a:pt x="10190" y="927"/>
                  </a:lnTo>
                  <a:lnTo>
                    <a:pt x="9263" y="927"/>
                  </a:lnTo>
                  <a:lnTo>
                    <a:pt x="926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36"/>
            <p:cNvSpPr/>
            <p:nvPr/>
          </p:nvSpPr>
          <p:spPr>
            <a:xfrm>
              <a:off x="2855475" y="4457425"/>
              <a:ext cx="160450" cy="69500"/>
            </a:xfrm>
            <a:custGeom>
              <a:avLst/>
              <a:gdLst/>
              <a:ahLst/>
              <a:cxnLst/>
              <a:rect l="l" t="t" r="r" b="b"/>
              <a:pathLst>
                <a:path w="6418" h="2780" extrusionOk="0">
                  <a:moveTo>
                    <a:pt x="3209" y="1"/>
                  </a:moveTo>
                  <a:cubicBezTo>
                    <a:pt x="1578" y="1"/>
                    <a:pt x="225" y="1210"/>
                    <a:pt x="1" y="2779"/>
                  </a:cubicBezTo>
                  <a:lnTo>
                    <a:pt x="6417" y="2779"/>
                  </a:lnTo>
                  <a:cubicBezTo>
                    <a:pt x="6193" y="1210"/>
                    <a:pt x="4840" y="1"/>
                    <a:pt x="32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36"/>
            <p:cNvSpPr/>
            <p:nvPr/>
          </p:nvSpPr>
          <p:spPr>
            <a:xfrm>
              <a:off x="2924100" y="4318475"/>
              <a:ext cx="23200" cy="46350"/>
            </a:xfrm>
            <a:custGeom>
              <a:avLst/>
              <a:gdLst/>
              <a:ahLst/>
              <a:cxnLst/>
              <a:rect l="l" t="t" r="r" b="b"/>
              <a:pathLst>
                <a:path w="928" h="1854" extrusionOk="0">
                  <a:moveTo>
                    <a:pt x="1" y="1"/>
                  </a:moveTo>
                  <a:lnTo>
                    <a:pt x="1" y="1391"/>
                  </a:lnTo>
                  <a:cubicBezTo>
                    <a:pt x="1" y="1646"/>
                    <a:pt x="208" y="1854"/>
                    <a:pt x="464" y="1854"/>
                  </a:cubicBezTo>
                  <a:cubicBezTo>
                    <a:pt x="720" y="1854"/>
                    <a:pt x="927" y="1646"/>
                    <a:pt x="927" y="1391"/>
                  </a:cubicBezTo>
                  <a:lnTo>
                    <a:pt x="9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36"/>
            <p:cNvSpPr/>
            <p:nvPr/>
          </p:nvSpPr>
          <p:spPr>
            <a:xfrm>
              <a:off x="2854625" y="4201175"/>
              <a:ext cx="162150" cy="233100"/>
            </a:xfrm>
            <a:custGeom>
              <a:avLst/>
              <a:gdLst/>
              <a:ahLst/>
              <a:cxnLst/>
              <a:rect l="l" t="t" r="r" b="b"/>
              <a:pathLst>
                <a:path w="6486" h="9324" extrusionOk="0">
                  <a:moveTo>
                    <a:pt x="4632" y="3767"/>
                  </a:moveTo>
                  <a:lnTo>
                    <a:pt x="4632" y="6083"/>
                  </a:lnTo>
                  <a:cubicBezTo>
                    <a:pt x="4632" y="6849"/>
                    <a:pt x="4009" y="7472"/>
                    <a:pt x="3243" y="7472"/>
                  </a:cubicBezTo>
                  <a:cubicBezTo>
                    <a:pt x="2477" y="7472"/>
                    <a:pt x="1854" y="6849"/>
                    <a:pt x="1854" y="6083"/>
                  </a:cubicBezTo>
                  <a:lnTo>
                    <a:pt x="1854" y="3767"/>
                  </a:lnTo>
                  <a:close/>
                  <a:moveTo>
                    <a:pt x="1" y="1"/>
                  </a:moveTo>
                  <a:lnTo>
                    <a:pt x="1" y="6083"/>
                  </a:lnTo>
                  <a:cubicBezTo>
                    <a:pt x="1" y="7870"/>
                    <a:pt x="1456" y="9324"/>
                    <a:pt x="3243" y="9324"/>
                  </a:cubicBezTo>
                  <a:cubicBezTo>
                    <a:pt x="5030" y="9324"/>
                    <a:pt x="6485" y="7870"/>
                    <a:pt x="6485" y="6083"/>
                  </a:cubicBezTo>
                  <a:lnTo>
                    <a:pt x="648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36"/>
            <p:cNvSpPr/>
            <p:nvPr/>
          </p:nvSpPr>
          <p:spPr>
            <a:xfrm>
              <a:off x="3025250" y="4454350"/>
              <a:ext cx="72750" cy="50400"/>
            </a:xfrm>
            <a:custGeom>
              <a:avLst/>
              <a:gdLst/>
              <a:ahLst/>
              <a:cxnLst/>
              <a:rect l="l" t="t" r="r" b="b"/>
              <a:pathLst>
                <a:path w="2910" h="2016" extrusionOk="0">
                  <a:moveTo>
                    <a:pt x="2518" y="1"/>
                  </a:moveTo>
                  <a:lnTo>
                    <a:pt x="1" y="1176"/>
                  </a:lnTo>
                  <a:lnTo>
                    <a:pt x="392" y="2016"/>
                  </a:lnTo>
                  <a:lnTo>
                    <a:pt x="2910" y="841"/>
                  </a:lnTo>
                  <a:lnTo>
                    <a:pt x="251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36"/>
            <p:cNvSpPr/>
            <p:nvPr/>
          </p:nvSpPr>
          <p:spPr>
            <a:xfrm>
              <a:off x="2773350" y="4454700"/>
              <a:ext cx="72750" cy="50375"/>
            </a:xfrm>
            <a:custGeom>
              <a:avLst/>
              <a:gdLst/>
              <a:ahLst/>
              <a:cxnLst/>
              <a:rect l="l" t="t" r="r" b="b"/>
              <a:pathLst>
                <a:path w="2910" h="2015" extrusionOk="0">
                  <a:moveTo>
                    <a:pt x="392" y="1"/>
                  </a:moveTo>
                  <a:lnTo>
                    <a:pt x="1" y="839"/>
                  </a:lnTo>
                  <a:lnTo>
                    <a:pt x="2518" y="2015"/>
                  </a:lnTo>
                  <a:lnTo>
                    <a:pt x="2909" y="1176"/>
                  </a:lnTo>
                  <a:lnTo>
                    <a:pt x="39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36"/>
            <p:cNvSpPr/>
            <p:nvPr/>
          </p:nvSpPr>
          <p:spPr>
            <a:xfrm>
              <a:off x="2804650" y="4407475"/>
              <a:ext cx="65525" cy="65500"/>
            </a:xfrm>
            <a:custGeom>
              <a:avLst/>
              <a:gdLst/>
              <a:ahLst/>
              <a:cxnLst/>
              <a:rect l="l" t="t" r="r" b="b"/>
              <a:pathLst>
                <a:path w="2621" h="2620" extrusionOk="0">
                  <a:moveTo>
                    <a:pt x="656" y="0"/>
                  </a:moveTo>
                  <a:lnTo>
                    <a:pt x="1" y="656"/>
                  </a:lnTo>
                  <a:lnTo>
                    <a:pt x="1966" y="2620"/>
                  </a:lnTo>
                  <a:lnTo>
                    <a:pt x="2621" y="1965"/>
                  </a:lnTo>
                  <a:lnTo>
                    <a:pt x="65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36"/>
            <p:cNvSpPr/>
            <p:nvPr/>
          </p:nvSpPr>
          <p:spPr>
            <a:xfrm>
              <a:off x="3001150" y="4407500"/>
              <a:ext cx="65500" cy="65500"/>
            </a:xfrm>
            <a:custGeom>
              <a:avLst/>
              <a:gdLst/>
              <a:ahLst/>
              <a:cxnLst/>
              <a:rect l="l" t="t" r="r" b="b"/>
              <a:pathLst>
                <a:path w="2620" h="2620" extrusionOk="0">
                  <a:moveTo>
                    <a:pt x="1964" y="0"/>
                  </a:moveTo>
                  <a:lnTo>
                    <a:pt x="0" y="1965"/>
                  </a:lnTo>
                  <a:lnTo>
                    <a:pt x="654" y="2620"/>
                  </a:lnTo>
                  <a:lnTo>
                    <a:pt x="2619" y="656"/>
                  </a:lnTo>
                  <a:lnTo>
                    <a:pt x="196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2" name="Google Shape;1442;p36"/>
          <p:cNvGrpSpPr/>
          <p:nvPr/>
        </p:nvGrpSpPr>
        <p:grpSpPr>
          <a:xfrm>
            <a:off x="1371988" y="3033375"/>
            <a:ext cx="395225" cy="301050"/>
            <a:chOff x="3171550" y="3695075"/>
            <a:chExt cx="395225" cy="301050"/>
          </a:xfrm>
        </p:grpSpPr>
        <p:sp>
          <p:nvSpPr>
            <p:cNvPr id="1443" name="Google Shape;1443;p36"/>
            <p:cNvSpPr/>
            <p:nvPr/>
          </p:nvSpPr>
          <p:spPr>
            <a:xfrm>
              <a:off x="3346000" y="3880325"/>
              <a:ext cx="46325" cy="23175"/>
            </a:xfrm>
            <a:custGeom>
              <a:avLst/>
              <a:gdLst/>
              <a:ahLst/>
              <a:cxnLst/>
              <a:rect l="l" t="t" r="r" b="b"/>
              <a:pathLst>
                <a:path w="1853" h="927" extrusionOk="0">
                  <a:moveTo>
                    <a:pt x="0" y="0"/>
                  </a:moveTo>
                  <a:lnTo>
                    <a:pt x="0" y="927"/>
                  </a:lnTo>
                  <a:lnTo>
                    <a:pt x="1852" y="927"/>
                  </a:lnTo>
                  <a:lnTo>
                    <a:pt x="185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36"/>
            <p:cNvSpPr/>
            <p:nvPr/>
          </p:nvSpPr>
          <p:spPr>
            <a:xfrm>
              <a:off x="3171550" y="3857150"/>
              <a:ext cx="395225" cy="138975"/>
            </a:xfrm>
            <a:custGeom>
              <a:avLst/>
              <a:gdLst/>
              <a:ahLst/>
              <a:cxnLst/>
              <a:rect l="l" t="t" r="r" b="b"/>
              <a:pathLst>
                <a:path w="15809" h="5559" extrusionOk="0">
                  <a:moveTo>
                    <a:pt x="0" y="1"/>
                  </a:moveTo>
                  <a:lnTo>
                    <a:pt x="0" y="5559"/>
                  </a:lnTo>
                  <a:lnTo>
                    <a:pt x="15808" y="5559"/>
                  </a:lnTo>
                  <a:lnTo>
                    <a:pt x="15808" y="1"/>
                  </a:lnTo>
                  <a:lnTo>
                    <a:pt x="12728" y="1"/>
                  </a:lnTo>
                  <a:lnTo>
                    <a:pt x="11801" y="927"/>
                  </a:lnTo>
                  <a:lnTo>
                    <a:pt x="9757" y="927"/>
                  </a:lnTo>
                  <a:lnTo>
                    <a:pt x="9757" y="2780"/>
                  </a:lnTo>
                  <a:lnTo>
                    <a:pt x="6051" y="2780"/>
                  </a:lnTo>
                  <a:lnTo>
                    <a:pt x="6051" y="927"/>
                  </a:lnTo>
                  <a:lnTo>
                    <a:pt x="4007" y="927"/>
                  </a:lnTo>
                  <a:lnTo>
                    <a:pt x="308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36"/>
            <p:cNvSpPr/>
            <p:nvPr/>
          </p:nvSpPr>
          <p:spPr>
            <a:xfrm>
              <a:off x="3171550" y="3695075"/>
              <a:ext cx="395225" cy="162100"/>
            </a:xfrm>
            <a:custGeom>
              <a:avLst/>
              <a:gdLst/>
              <a:ahLst/>
              <a:cxnLst/>
              <a:rect l="l" t="t" r="r" b="b"/>
              <a:pathLst>
                <a:path w="15809" h="6484" extrusionOk="0">
                  <a:moveTo>
                    <a:pt x="9470" y="927"/>
                  </a:moveTo>
                  <a:lnTo>
                    <a:pt x="9934" y="1852"/>
                  </a:lnTo>
                  <a:lnTo>
                    <a:pt x="5875" y="1852"/>
                  </a:lnTo>
                  <a:lnTo>
                    <a:pt x="6338" y="927"/>
                  </a:lnTo>
                  <a:close/>
                  <a:moveTo>
                    <a:pt x="5766" y="0"/>
                  </a:moveTo>
                  <a:lnTo>
                    <a:pt x="4839" y="1852"/>
                  </a:lnTo>
                  <a:lnTo>
                    <a:pt x="0" y="1852"/>
                  </a:lnTo>
                  <a:lnTo>
                    <a:pt x="0" y="5558"/>
                  </a:lnTo>
                  <a:lnTo>
                    <a:pt x="3465" y="5558"/>
                  </a:lnTo>
                  <a:lnTo>
                    <a:pt x="4391" y="6484"/>
                  </a:lnTo>
                  <a:lnTo>
                    <a:pt x="11418" y="6484"/>
                  </a:lnTo>
                  <a:lnTo>
                    <a:pt x="12344" y="5558"/>
                  </a:lnTo>
                  <a:lnTo>
                    <a:pt x="15808" y="5558"/>
                  </a:lnTo>
                  <a:lnTo>
                    <a:pt x="15808" y="1852"/>
                  </a:lnTo>
                  <a:lnTo>
                    <a:pt x="10969" y="1852"/>
                  </a:lnTo>
                  <a:lnTo>
                    <a:pt x="1004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TextBox 5">
            <a:extLst>
              <a:ext uri="{FF2B5EF4-FFF2-40B4-BE49-F238E27FC236}">
                <a16:creationId xmlns:a16="http://schemas.microsoft.com/office/drawing/2014/main" id="{187445F6-1DED-84A0-BBDC-572045140E26}"/>
              </a:ext>
            </a:extLst>
          </p:cNvPr>
          <p:cNvSpPr txBox="1"/>
          <p:nvPr/>
        </p:nvSpPr>
        <p:spPr>
          <a:xfrm>
            <a:off x="0" y="453465"/>
            <a:ext cx="8997043" cy="738664"/>
          </a:xfrm>
          <a:prstGeom prst="rect">
            <a:avLst/>
          </a:prstGeom>
          <a:noFill/>
        </p:spPr>
        <p:txBody>
          <a:bodyPr wrap="square">
            <a:spAutoFit/>
          </a:bodyPr>
          <a:lstStyle/>
          <a:p>
            <a:pPr algn="ctr"/>
            <a:r>
              <a:rPr lang="uk-UA" dirty="0"/>
              <a:t>Люди мотивовані брати участь у поведінці залежно від очікуваних результатів такої поведінки</a:t>
            </a:r>
            <a:r>
              <a:rPr lang="ru-RU" dirty="0"/>
              <a:t>. </a:t>
            </a:r>
            <a:r>
              <a:rPr lang="ru-RU" dirty="0" err="1"/>
              <a:t>Це</a:t>
            </a:r>
            <a:r>
              <a:rPr lang="ru-RU" dirty="0"/>
              <a:t> </a:t>
            </a:r>
            <a:r>
              <a:rPr lang="ru-RU" dirty="0" err="1"/>
              <a:t>означає</a:t>
            </a:r>
            <a:r>
              <a:rPr lang="ru-RU" dirty="0"/>
              <a:t>, </a:t>
            </a:r>
            <a:r>
              <a:rPr lang="ru-RU" dirty="0" err="1"/>
              <a:t>що</a:t>
            </a:r>
            <a:r>
              <a:rPr lang="ru-RU" dirty="0"/>
              <a:t> люди </a:t>
            </a:r>
            <a:r>
              <a:rPr lang="ru-RU" dirty="0" err="1"/>
              <a:t>поводитимуться</a:t>
            </a:r>
            <a:r>
              <a:rPr lang="ru-RU" dirty="0"/>
              <a:t> так, </a:t>
            </a:r>
            <a:r>
              <a:rPr lang="ru-RU" dirty="0" err="1"/>
              <a:t>щоб</a:t>
            </a:r>
            <a:r>
              <a:rPr lang="ru-RU" dirty="0"/>
              <a:t> </a:t>
            </a:r>
            <a:r>
              <a:rPr lang="ru-RU" dirty="0" err="1"/>
              <a:t>отримати</a:t>
            </a:r>
            <a:r>
              <a:rPr lang="ru-RU" dirty="0"/>
              <a:t> </a:t>
            </a:r>
            <a:r>
              <a:rPr lang="ru-RU" dirty="0" err="1"/>
              <a:t>найкращий</a:t>
            </a:r>
            <a:r>
              <a:rPr lang="ru-RU" dirty="0"/>
              <a:t> результат </a:t>
            </a:r>
            <a:r>
              <a:rPr lang="ru-RU" dirty="0" err="1"/>
              <a:t>або</a:t>
            </a:r>
            <a:r>
              <a:rPr lang="ru-RU" dirty="0"/>
              <a:t> </a:t>
            </a:r>
            <a:r>
              <a:rPr lang="ru-RU" dirty="0" err="1"/>
              <a:t>винагороду</a:t>
            </a:r>
            <a:r>
              <a:rPr lang="ru-RU" dirty="0"/>
              <a:t>.</a:t>
            </a:r>
          </a:p>
          <a:p>
            <a:pPr algn="ctr"/>
            <a:r>
              <a:rPr lang="uk-UA" dirty="0"/>
              <a:t>Заснована на переконанні, що зусилля ведуть до продуктивності, а продуктивність веде до винагороди.</a:t>
            </a:r>
            <a:endParaRPr lang="ru-UA" dirty="0"/>
          </a:p>
        </p:txBody>
      </p:sp>
      <p:sp>
        <p:nvSpPr>
          <p:cNvPr id="8" name="TextBox 7">
            <a:extLst>
              <a:ext uri="{FF2B5EF4-FFF2-40B4-BE49-F238E27FC236}">
                <a16:creationId xmlns:a16="http://schemas.microsoft.com/office/drawing/2014/main" id="{B9E46C62-EA02-6069-5EB1-AD064C4F4812}"/>
              </a:ext>
            </a:extLst>
          </p:cNvPr>
          <p:cNvSpPr txBox="1"/>
          <p:nvPr/>
        </p:nvSpPr>
        <p:spPr>
          <a:xfrm>
            <a:off x="461756" y="4313714"/>
            <a:ext cx="8234332" cy="523220"/>
          </a:xfrm>
          <a:prstGeom prst="rect">
            <a:avLst/>
          </a:prstGeom>
          <a:noFill/>
        </p:spPr>
        <p:txBody>
          <a:bodyPr wrap="square">
            <a:spAutoFit/>
          </a:bodyPr>
          <a:lstStyle/>
          <a:p>
            <a:pPr algn="ctr"/>
            <a:r>
              <a:rPr lang="ru-RU" dirty="0" err="1"/>
              <a:t>Це</a:t>
            </a:r>
            <a:r>
              <a:rPr lang="ru-RU" dirty="0"/>
              <a:t> все ланки в </a:t>
            </a:r>
            <a:r>
              <a:rPr lang="ru-RU" dirty="0" err="1"/>
              <a:t>ланцюгу</a:t>
            </a:r>
            <a:r>
              <a:rPr lang="ru-RU" dirty="0"/>
              <a:t> </a:t>
            </a:r>
            <a:r>
              <a:rPr lang="ru-RU" dirty="0" err="1"/>
              <a:t>мотивації</a:t>
            </a:r>
            <a:r>
              <a:rPr lang="ru-RU" dirty="0"/>
              <a:t> - </a:t>
            </a:r>
            <a:r>
              <a:rPr lang="ru-RU" dirty="0" err="1"/>
              <a:t>якщо</a:t>
            </a:r>
            <a:r>
              <a:rPr lang="ru-RU" dirty="0"/>
              <a:t> одна з них </a:t>
            </a:r>
            <a:r>
              <a:rPr lang="ru-RU" dirty="0" err="1"/>
              <a:t>слабка</a:t>
            </a:r>
            <a:r>
              <a:rPr lang="ru-RU" dirty="0"/>
              <a:t>, то ваш </a:t>
            </a:r>
            <a:r>
              <a:rPr lang="ru-RU" dirty="0" err="1"/>
              <a:t>співробітник</a:t>
            </a:r>
            <a:r>
              <a:rPr lang="ru-RU" dirty="0"/>
              <a:t> не буде </a:t>
            </a:r>
            <a:r>
              <a:rPr lang="ru-RU" dirty="0" err="1"/>
              <a:t>мотивованим</a:t>
            </a:r>
            <a:r>
              <a:rPr lang="ru-RU" dirty="0"/>
              <a:t>, тому вам </a:t>
            </a:r>
            <a:r>
              <a:rPr lang="ru-RU" dirty="0" err="1"/>
              <a:t>потрібно</a:t>
            </a:r>
            <a:r>
              <a:rPr lang="ru-RU" dirty="0"/>
              <a:t> буде </a:t>
            </a:r>
            <a:r>
              <a:rPr lang="ru-RU" dirty="0" err="1"/>
              <a:t>знайти</a:t>
            </a:r>
            <a:r>
              <a:rPr lang="ru-RU" dirty="0"/>
              <a:t> проблему і </a:t>
            </a:r>
            <a:r>
              <a:rPr lang="ru-RU" dirty="0" err="1"/>
              <a:t>вирішити</a:t>
            </a:r>
            <a:r>
              <a:rPr lang="ru-RU" dirty="0"/>
              <a:t> </a:t>
            </a:r>
            <a:r>
              <a:rPr lang="ru-RU" dirty="0" err="1"/>
              <a:t>її</a:t>
            </a:r>
            <a:r>
              <a:rPr lang="ru-RU" dirty="0"/>
              <a:t>, </a:t>
            </a:r>
            <a:r>
              <a:rPr lang="ru-RU" dirty="0" err="1"/>
              <a:t>щоб</a:t>
            </a:r>
            <a:r>
              <a:rPr lang="ru-RU" dirty="0"/>
              <a:t> </a:t>
            </a:r>
            <a:r>
              <a:rPr lang="ru-RU" dirty="0" err="1"/>
              <a:t>досягти</a:t>
            </a:r>
            <a:r>
              <a:rPr lang="ru-RU" dirty="0"/>
              <a:t> результату.</a:t>
            </a:r>
            <a:endParaRPr lang="ru-UA"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B9FCDE-370A-0CCF-BC42-9A05267B11DD}"/>
              </a:ext>
            </a:extLst>
          </p:cNvPr>
          <p:cNvSpPr>
            <a:spLocks noGrp="1"/>
          </p:cNvSpPr>
          <p:nvPr>
            <p:ph type="title"/>
          </p:nvPr>
        </p:nvSpPr>
        <p:spPr>
          <a:xfrm>
            <a:off x="457200" y="124675"/>
            <a:ext cx="8238900" cy="564300"/>
          </a:xfrm>
        </p:spPr>
        <p:txBody>
          <a:bodyPr/>
          <a:lstStyle/>
          <a:p>
            <a:r>
              <a:rPr lang="ru-RU" sz="2000" b="1" dirty="0" err="1"/>
              <a:t>Теорія</a:t>
            </a:r>
            <a:r>
              <a:rPr lang="ru-RU" sz="2000" b="1" dirty="0"/>
              <a:t> </a:t>
            </a:r>
            <a:r>
              <a:rPr lang="ru-RU" sz="2000" b="1" dirty="0" err="1"/>
              <a:t>Врума</a:t>
            </a:r>
            <a:r>
              <a:rPr lang="ru-RU" sz="2000" b="1" dirty="0"/>
              <a:t> </a:t>
            </a:r>
            <a:r>
              <a:rPr lang="ru-RU" sz="2000" b="1" dirty="0" err="1"/>
              <a:t>ґрунтується</a:t>
            </a:r>
            <a:r>
              <a:rPr lang="ru-RU" sz="2000" b="1" dirty="0"/>
              <a:t> на </a:t>
            </a:r>
            <a:r>
              <a:rPr lang="ru-RU" sz="2000" b="1" dirty="0" err="1"/>
              <a:t>ідеї</a:t>
            </a:r>
            <a:r>
              <a:rPr lang="ru-RU" sz="2000" b="1" dirty="0"/>
              <a:t>, </a:t>
            </a:r>
            <a:r>
              <a:rPr lang="ru-RU" sz="2000" b="1" dirty="0" err="1"/>
              <a:t>що</a:t>
            </a:r>
            <a:r>
              <a:rPr lang="ru-RU" sz="2000" b="1" dirty="0"/>
              <a:t> </a:t>
            </a:r>
            <a:r>
              <a:rPr lang="ru-RU" sz="2000" b="1" dirty="0" err="1"/>
              <a:t>чим</a:t>
            </a:r>
            <a:r>
              <a:rPr lang="ru-RU" sz="2000" b="1" dirty="0"/>
              <a:t> </a:t>
            </a:r>
            <a:r>
              <a:rPr lang="ru-RU" sz="2000" b="1" dirty="0" err="1"/>
              <a:t>більше</a:t>
            </a:r>
            <a:r>
              <a:rPr lang="ru-RU" sz="2000" b="1" dirty="0"/>
              <a:t> </a:t>
            </a:r>
            <a:r>
              <a:rPr lang="ru-RU" sz="2000" b="1" dirty="0" err="1"/>
              <a:t>працівник</a:t>
            </a:r>
            <a:r>
              <a:rPr lang="ru-RU" sz="2000" b="1" dirty="0"/>
              <a:t> </a:t>
            </a:r>
            <a:r>
              <a:rPr lang="ru-RU" sz="2000" b="1" dirty="0" err="1"/>
              <a:t>цінує</a:t>
            </a:r>
            <a:r>
              <a:rPr lang="ru-RU" sz="2000" b="1" dirty="0"/>
              <a:t> результат, </a:t>
            </a:r>
            <a:r>
              <a:rPr lang="ru-RU" sz="2000" b="1" dirty="0" err="1"/>
              <a:t>тим</a:t>
            </a:r>
            <a:r>
              <a:rPr lang="ru-RU" sz="2000" b="1" dirty="0"/>
              <a:t> </a:t>
            </a:r>
            <a:r>
              <a:rPr lang="ru-RU" sz="2000" b="1" dirty="0" err="1"/>
              <a:t>більше</a:t>
            </a:r>
            <a:r>
              <a:rPr lang="ru-RU" sz="2000" b="1" dirty="0"/>
              <a:t> </a:t>
            </a:r>
            <a:r>
              <a:rPr lang="ru-RU" sz="2000" b="1" dirty="0" err="1"/>
              <a:t>він</a:t>
            </a:r>
            <a:r>
              <a:rPr lang="ru-RU" sz="2000" b="1" dirty="0"/>
              <a:t> буде </a:t>
            </a:r>
            <a:r>
              <a:rPr lang="ru-RU" sz="2000" b="1" dirty="0" err="1"/>
              <a:t>мотивований</a:t>
            </a:r>
            <a:r>
              <a:rPr lang="ru-RU" sz="2000" b="1" dirty="0"/>
              <a:t> </a:t>
            </a:r>
            <a:r>
              <a:rPr lang="ru-RU" sz="2000" b="1" dirty="0" err="1"/>
              <a:t>його</a:t>
            </a:r>
            <a:r>
              <a:rPr lang="ru-RU" sz="2000" b="1" dirty="0"/>
              <a:t> </a:t>
            </a:r>
            <a:r>
              <a:rPr lang="ru-RU" sz="2000" b="1" dirty="0" err="1"/>
              <a:t>досягти</a:t>
            </a:r>
            <a:r>
              <a:rPr lang="ru-RU" sz="2000" b="1" dirty="0"/>
              <a:t>. Чим </a:t>
            </a:r>
            <a:r>
              <a:rPr lang="ru-RU" sz="2000" b="1" dirty="0" err="1"/>
              <a:t>більше</a:t>
            </a:r>
            <a:r>
              <a:rPr lang="ru-RU" sz="2000" b="1" dirty="0"/>
              <a:t> </a:t>
            </a:r>
            <a:r>
              <a:rPr lang="ru-RU" sz="2000" b="1" dirty="0" err="1"/>
              <a:t>зусиль</a:t>
            </a:r>
            <a:r>
              <a:rPr lang="ru-RU" sz="2000" b="1" dirty="0"/>
              <a:t> вони </a:t>
            </a:r>
            <a:r>
              <a:rPr lang="ru-RU" sz="2000" b="1" dirty="0" err="1"/>
              <a:t>докладають</a:t>
            </a:r>
            <a:r>
              <a:rPr lang="ru-RU" sz="2000" b="1" dirty="0"/>
              <a:t> для </a:t>
            </a:r>
            <a:r>
              <a:rPr lang="ru-RU" sz="2000" b="1" dirty="0" err="1"/>
              <a:t>досягнення</a:t>
            </a:r>
            <a:r>
              <a:rPr lang="ru-RU" sz="2000" b="1" dirty="0"/>
              <a:t> </a:t>
            </a:r>
            <a:r>
              <a:rPr lang="ru-RU" sz="2000" b="1" dirty="0" err="1"/>
              <a:t>успіху</a:t>
            </a:r>
            <a:r>
              <a:rPr lang="ru-RU" sz="2000" b="1" dirty="0"/>
              <a:t>, </a:t>
            </a:r>
            <a:r>
              <a:rPr lang="ru-RU" sz="2000" b="1" dirty="0" err="1"/>
              <a:t>тим</a:t>
            </a:r>
            <a:r>
              <a:rPr lang="ru-RU" sz="2000" b="1" dirty="0"/>
              <a:t> </a:t>
            </a:r>
            <a:r>
              <a:rPr lang="ru-RU" sz="2000" b="1" dirty="0" err="1"/>
              <a:t>більша</a:t>
            </a:r>
            <a:r>
              <a:rPr lang="ru-RU" sz="2000" b="1" dirty="0"/>
              <a:t> </a:t>
            </a:r>
            <a:r>
              <a:rPr lang="ru-RU" sz="2000" b="1" dirty="0" err="1"/>
              <a:t>впевненість</a:t>
            </a:r>
            <a:r>
              <a:rPr lang="ru-RU" sz="2000" b="1" dirty="0"/>
              <a:t> у тому, </a:t>
            </a:r>
            <a:r>
              <a:rPr lang="ru-RU" sz="2000" b="1" dirty="0" err="1"/>
              <a:t>що</a:t>
            </a:r>
            <a:r>
              <a:rPr lang="ru-RU" sz="2000" b="1" dirty="0"/>
              <a:t> вони </a:t>
            </a:r>
            <a:r>
              <a:rPr lang="ru-RU" sz="2000" b="1" dirty="0" err="1"/>
              <a:t>отримають</a:t>
            </a:r>
            <a:r>
              <a:rPr lang="ru-RU" sz="2000" b="1" dirty="0"/>
              <a:t> </a:t>
            </a:r>
            <a:r>
              <a:rPr lang="ru-RU" sz="2000" b="1" dirty="0" err="1"/>
              <a:t>винагороду</a:t>
            </a:r>
            <a:r>
              <a:rPr lang="ru-RU" sz="2000" b="1" dirty="0"/>
              <a:t>, яка </a:t>
            </a:r>
            <a:r>
              <a:rPr lang="ru-RU" sz="2000" b="1" dirty="0" err="1"/>
              <a:t>їх</a:t>
            </a:r>
            <a:r>
              <a:rPr lang="ru-RU" sz="2000" b="1" dirty="0"/>
              <a:t> </a:t>
            </a:r>
            <a:r>
              <a:rPr lang="ru-RU" sz="2000" b="1" dirty="0" err="1"/>
              <a:t>задовольнить</a:t>
            </a:r>
            <a:r>
              <a:rPr lang="ru-RU" sz="2000" b="1" dirty="0"/>
              <a:t>.</a:t>
            </a:r>
            <a:endParaRPr lang="ru-UA" sz="2000" dirty="0"/>
          </a:p>
        </p:txBody>
      </p:sp>
      <p:sp>
        <p:nvSpPr>
          <p:cNvPr id="3" name="Текст 2">
            <a:extLst>
              <a:ext uri="{FF2B5EF4-FFF2-40B4-BE49-F238E27FC236}">
                <a16:creationId xmlns:a16="http://schemas.microsoft.com/office/drawing/2014/main" id="{07C8F784-5FAA-7168-B494-4C1D8897B39A}"/>
              </a:ext>
            </a:extLst>
          </p:cNvPr>
          <p:cNvSpPr>
            <a:spLocks noGrp="1"/>
          </p:cNvSpPr>
          <p:nvPr>
            <p:ph type="body" idx="1"/>
          </p:nvPr>
        </p:nvSpPr>
        <p:spPr>
          <a:xfrm>
            <a:off x="457200" y="1518557"/>
            <a:ext cx="8238900" cy="3218118"/>
          </a:xfrm>
        </p:spPr>
        <p:txBody>
          <a:bodyPr/>
          <a:lstStyle/>
          <a:p>
            <a:r>
              <a:rPr lang="ru-RU" sz="1600" b="1" dirty="0" err="1"/>
              <a:t>Очікування</a:t>
            </a:r>
            <a:r>
              <a:rPr lang="ru-RU" sz="1600" b="1" dirty="0"/>
              <a:t> (E - </a:t>
            </a:r>
            <a:r>
              <a:rPr lang="ru-RU" sz="1600" b="1" dirty="0" err="1"/>
              <a:t>Expectancy</a:t>
            </a:r>
            <a:r>
              <a:rPr lang="ru-RU" sz="1600" b="1" dirty="0"/>
              <a:t>)</a:t>
            </a:r>
          </a:p>
          <a:p>
            <a:pPr marL="139700" indent="0">
              <a:buNone/>
            </a:pPr>
            <a:r>
              <a:rPr lang="ru-RU" sz="1600" dirty="0" err="1"/>
              <a:t>Якщо</a:t>
            </a:r>
            <a:r>
              <a:rPr lang="ru-RU" sz="1600" dirty="0"/>
              <a:t> </a:t>
            </a:r>
            <a:r>
              <a:rPr lang="ru-RU" sz="1600" dirty="0" err="1"/>
              <a:t>працівник</a:t>
            </a:r>
            <a:r>
              <a:rPr lang="ru-RU" sz="1600" dirty="0"/>
              <a:t> </a:t>
            </a:r>
            <a:r>
              <a:rPr lang="ru-RU" sz="1600" dirty="0" err="1"/>
              <a:t>докладає</a:t>
            </a:r>
            <a:r>
              <a:rPr lang="ru-RU" sz="1600" dirty="0"/>
              <a:t> </a:t>
            </a:r>
            <a:r>
              <a:rPr lang="ru-RU" sz="1600" dirty="0" err="1"/>
              <a:t>зусиль</a:t>
            </a:r>
            <a:r>
              <a:rPr lang="ru-RU" sz="1600" dirty="0"/>
              <a:t>, </a:t>
            </a:r>
            <a:r>
              <a:rPr lang="ru-RU" sz="1600" dirty="0" err="1"/>
              <a:t>він</a:t>
            </a:r>
            <a:r>
              <a:rPr lang="ru-RU" sz="1600" dirty="0"/>
              <a:t> </a:t>
            </a:r>
            <a:r>
              <a:rPr lang="ru-RU" sz="1600" dirty="0" err="1"/>
              <a:t>очікує</a:t>
            </a:r>
            <a:r>
              <a:rPr lang="ru-RU" sz="1600" dirty="0"/>
              <a:t> </a:t>
            </a:r>
            <a:r>
              <a:rPr lang="ru-RU" sz="1600" dirty="0" err="1"/>
              <a:t>певного</a:t>
            </a:r>
            <a:r>
              <a:rPr lang="ru-RU" sz="1600" dirty="0"/>
              <a:t> результату. </a:t>
            </a:r>
            <a:r>
              <a:rPr lang="ru-RU" sz="1600" dirty="0" err="1"/>
              <a:t>Якщо</a:t>
            </a:r>
            <a:r>
              <a:rPr lang="ru-RU" sz="1600" dirty="0"/>
              <a:t> вони не </a:t>
            </a:r>
            <a:r>
              <a:rPr lang="ru-RU" sz="1600" dirty="0" err="1"/>
              <a:t>отримують</a:t>
            </a:r>
            <a:r>
              <a:rPr lang="ru-RU" sz="1600" dirty="0"/>
              <a:t> </a:t>
            </a:r>
            <a:r>
              <a:rPr lang="ru-RU" sz="1600" dirty="0" err="1"/>
              <a:t>цього</a:t>
            </a:r>
            <a:r>
              <a:rPr lang="ru-RU" sz="1600" dirty="0"/>
              <a:t> результату, вони не </a:t>
            </a:r>
            <a:r>
              <a:rPr lang="ru-RU" sz="1600" dirty="0" err="1"/>
              <a:t>будуть</a:t>
            </a:r>
            <a:r>
              <a:rPr lang="ru-RU" sz="1600" dirty="0"/>
              <a:t> </a:t>
            </a:r>
            <a:r>
              <a:rPr lang="ru-RU" sz="1600" dirty="0" err="1"/>
              <a:t>мотивовані</a:t>
            </a:r>
            <a:r>
              <a:rPr lang="ru-RU" sz="1600" dirty="0"/>
              <a:t> </a:t>
            </a:r>
            <a:r>
              <a:rPr lang="ru-RU" sz="1600" dirty="0" err="1"/>
              <a:t>докладати</a:t>
            </a:r>
            <a:r>
              <a:rPr lang="ru-RU" sz="1600" dirty="0"/>
              <a:t> </a:t>
            </a:r>
            <a:r>
              <a:rPr lang="ru-RU" sz="1600" dirty="0" err="1"/>
              <a:t>зусиль</a:t>
            </a:r>
            <a:r>
              <a:rPr lang="ru-RU" sz="1600" dirty="0"/>
              <a:t> </a:t>
            </a:r>
            <a:r>
              <a:rPr lang="ru-RU" sz="1600" dirty="0" err="1"/>
              <a:t>знову</a:t>
            </a:r>
            <a:r>
              <a:rPr lang="ru-RU" sz="1600" dirty="0"/>
              <a:t>, а </a:t>
            </a:r>
            <a:r>
              <a:rPr lang="ru-RU" sz="1600" dirty="0" err="1"/>
              <a:t>отже</a:t>
            </a:r>
            <a:r>
              <a:rPr lang="ru-RU" sz="1600" dirty="0"/>
              <a:t>, не </a:t>
            </a:r>
            <a:r>
              <a:rPr lang="ru-RU" sz="1600" dirty="0" err="1"/>
              <a:t>будуть</a:t>
            </a:r>
            <a:r>
              <a:rPr lang="ru-RU" sz="1600" dirty="0"/>
              <a:t> </a:t>
            </a:r>
            <a:r>
              <a:rPr lang="ru-RU" sz="1600" dirty="0" err="1"/>
              <a:t>задоволені</a:t>
            </a:r>
            <a:r>
              <a:rPr lang="ru-RU" sz="1600" dirty="0"/>
              <a:t> результатом.</a:t>
            </a:r>
          </a:p>
          <a:p>
            <a:pPr marL="139700" indent="0">
              <a:buNone/>
            </a:pPr>
            <a:endParaRPr lang="ru-RU" sz="1600" dirty="0"/>
          </a:p>
          <a:p>
            <a:pPr marL="139700" indent="0">
              <a:buNone/>
            </a:pPr>
            <a:r>
              <a:rPr lang="ru-RU" sz="1600" b="1" dirty="0"/>
              <a:t>Як </a:t>
            </a:r>
            <a:r>
              <a:rPr lang="ru-RU" sz="1600" b="1" dirty="0" err="1"/>
              <a:t>менеджери</a:t>
            </a:r>
            <a:r>
              <a:rPr lang="ru-RU" sz="1600" b="1" dirty="0"/>
              <a:t> </a:t>
            </a:r>
            <a:r>
              <a:rPr lang="ru-RU" sz="1600" b="1" dirty="0" err="1"/>
              <a:t>можуть</a:t>
            </a:r>
            <a:r>
              <a:rPr lang="ru-RU" sz="1600" b="1" dirty="0"/>
              <a:t> </a:t>
            </a:r>
            <a:r>
              <a:rPr lang="ru-RU" sz="1600" b="1" dirty="0" err="1"/>
              <a:t>допомогти</a:t>
            </a:r>
            <a:r>
              <a:rPr lang="ru-RU" sz="1600" b="1" dirty="0"/>
              <a:t> </a:t>
            </a:r>
            <a:r>
              <a:rPr lang="ru-RU" sz="1600" b="1" dirty="0" err="1"/>
              <a:t>працівникам</a:t>
            </a:r>
            <a:r>
              <a:rPr lang="ru-RU" sz="1600" b="1" dirty="0"/>
              <a:t> </a:t>
            </a:r>
            <a:r>
              <a:rPr lang="ru-RU" sz="1600" b="1" dirty="0" err="1"/>
              <a:t>досягти</a:t>
            </a:r>
            <a:r>
              <a:rPr lang="ru-RU" sz="1600" b="1" dirty="0"/>
              <a:t> </a:t>
            </a:r>
            <a:r>
              <a:rPr lang="ru-RU" sz="1600" b="1" dirty="0" err="1"/>
              <a:t>очікуваних</a:t>
            </a:r>
            <a:r>
              <a:rPr lang="ru-RU" sz="1600" b="1" dirty="0"/>
              <a:t> </a:t>
            </a:r>
            <a:r>
              <a:rPr lang="ru-RU" sz="1600" b="1" dirty="0" err="1"/>
              <a:t>результатів</a:t>
            </a:r>
            <a:r>
              <a:rPr lang="ru-RU" sz="1600" b="1" dirty="0"/>
              <a:t>?</a:t>
            </a:r>
            <a:endParaRPr lang="ru-RU" sz="1600" dirty="0"/>
          </a:p>
          <a:p>
            <a:pPr>
              <a:buFont typeface="Wingdings" panose="05000000000000000000" pitchFamily="2" charset="2"/>
              <a:buChar char="Ø"/>
            </a:pPr>
            <a:r>
              <a:rPr lang="ru-RU" sz="1600" dirty="0" err="1"/>
              <a:t>Переконайтеся</a:t>
            </a:r>
            <a:r>
              <a:rPr lang="ru-RU" sz="1600" dirty="0"/>
              <a:t>, </a:t>
            </a:r>
            <a:r>
              <a:rPr lang="ru-RU" sz="1600" dirty="0" err="1"/>
              <a:t>що</a:t>
            </a:r>
            <a:r>
              <a:rPr lang="ru-RU" sz="1600" dirty="0"/>
              <a:t> </a:t>
            </a:r>
            <a:r>
              <a:rPr lang="ru-RU" sz="1600" dirty="0" err="1"/>
              <a:t>працівник</a:t>
            </a:r>
            <a:r>
              <a:rPr lang="ru-RU" sz="1600" dirty="0"/>
              <a:t> </a:t>
            </a:r>
            <a:r>
              <a:rPr lang="ru-RU" sz="1600" dirty="0" err="1"/>
              <a:t>має</a:t>
            </a:r>
            <a:r>
              <a:rPr lang="ru-RU" sz="1600" dirty="0"/>
              <a:t> </a:t>
            </a:r>
            <a:r>
              <a:rPr lang="ru-RU" sz="1600" dirty="0" err="1"/>
              <a:t>інструменти</a:t>
            </a:r>
            <a:r>
              <a:rPr lang="ru-RU" sz="1600" dirty="0"/>
              <a:t> та час</a:t>
            </a:r>
          </a:p>
          <a:p>
            <a:pPr>
              <a:buFont typeface="Wingdings" panose="05000000000000000000" pitchFamily="2" charset="2"/>
              <a:buChar char="Ø"/>
            </a:pPr>
            <a:r>
              <a:rPr lang="ru-RU" sz="1600" dirty="0" err="1"/>
              <a:t>Призначити</a:t>
            </a:r>
            <a:r>
              <a:rPr lang="ru-RU" sz="1600" dirty="0"/>
              <a:t> </a:t>
            </a:r>
            <a:r>
              <a:rPr lang="ru-RU" sz="1600" dirty="0" err="1"/>
              <a:t>працівника</a:t>
            </a:r>
            <a:r>
              <a:rPr lang="ru-RU" sz="1600" dirty="0"/>
              <a:t>, </a:t>
            </a:r>
            <a:r>
              <a:rPr lang="ru-RU" sz="1600" dirty="0" err="1"/>
              <a:t>який</a:t>
            </a:r>
            <a:r>
              <a:rPr lang="ru-RU" sz="1600" dirty="0"/>
              <a:t> </a:t>
            </a:r>
            <a:r>
              <a:rPr lang="ru-RU" sz="1600" dirty="0" err="1"/>
              <a:t>вже</a:t>
            </a:r>
            <a:r>
              <a:rPr lang="ru-RU" sz="1600" dirty="0"/>
              <a:t> </a:t>
            </a:r>
            <a:r>
              <a:rPr lang="ru-RU" sz="1600" dirty="0" err="1"/>
              <a:t>має</a:t>
            </a:r>
            <a:r>
              <a:rPr lang="ru-RU" sz="1600" dirty="0"/>
              <a:t> </a:t>
            </a:r>
            <a:r>
              <a:rPr lang="ru-RU" sz="1600" dirty="0" err="1"/>
              <a:t>або</a:t>
            </a:r>
            <a:r>
              <a:rPr lang="ru-RU" sz="1600" dirty="0"/>
              <a:t> </a:t>
            </a:r>
            <a:r>
              <a:rPr lang="ru-RU" sz="1600" dirty="0" err="1"/>
              <a:t>набуде</a:t>
            </a:r>
            <a:r>
              <a:rPr lang="ru-RU" sz="1600" dirty="0"/>
              <a:t> </a:t>
            </a:r>
            <a:r>
              <a:rPr lang="ru-RU" sz="1600" dirty="0" err="1"/>
              <a:t>корисних</a:t>
            </a:r>
            <a:r>
              <a:rPr lang="ru-RU" sz="1600" dirty="0"/>
              <a:t> </a:t>
            </a:r>
            <a:r>
              <a:rPr lang="ru-RU" sz="1600" dirty="0" err="1"/>
              <a:t>навичок</a:t>
            </a:r>
            <a:endParaRPr lang="ru-RU" sz="1600" dirty="0"/>
          </a:p>
          <a:p>
            <a:pPr>
              <a:buFont typeface="Wingdings" panose="05000000000000000000" pitchFamily="2" charset="2"/>
              <a:buChar char="Ø"/>
            </a:pPr>
            <a:r>
              <a:rPr lang="ru-RU" sz="1600" dirty="0"/>
              <a:t>Бути </a:t>
            </a:r>
            <a:r>
              <a:rPr lang="ru-RU" sz="1600" dirty="0" err="1"/>
              <a:t>готовими</a:t>
            </a:r>
            <a:r>
              <a:rPr lang="ru-RU" sz="1600" dirty="0"/>
              <a:t> </a:t>
            </a:r>
            <a:r>
              <a:rPr lang="ru-RU" sz="1600" dirty="0" err="1"/>
              <a:t>надати</a:t>
            </a:r>
            <a:r>
              <a:rPr lang="ru-RU" sz="1600" dirty="0"/>
              <a:t> </a:t>
            </a:r>
            <a:r>
              <a:rPr lang="ru-RU" sz="1600" dirty="0" err="1"/>
              <a:t>підтримку</a:t>
            </a:r>
            <a:r>
              <a:rPr lang="ru-RU" sz="1600" dirty="0"/>
              <a:t> та </a:t>
            </a:r>
            <a:r>
              <a:rPr lang="ru-RU" sz="1600" dirty="0" err="1"/>
              <a:t>заохочення</a:t>
            </a:r>
            <a:endParaRPr lang="ru-RU" sz="1600" dirty="0"/>
          </a:p>
          <a:p>
            <a:endParaRPr lang="ru-UA" sz="1600" dirty="0"/>
          </a:p>
        </p:txBody>
      </p:sp>
    </p:spTree>
    <p:extLst>
      <p:ext uri="{BB962C8B-B14F-4D97-AF65-F5344CB8AC3E}">
        <p14:creationId xmlns:p14="http://schemas.microsoft.com/office/powerpoint/2010/main" val="28451756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07C8F784-5FAA-7168-B494-4C1D8897B39A}"/>
              </a:ext>
            </a:extLst>
          </p:cNvPr>
          <p:cNvSpPr>
            <a:spLocks noGrp="1"/>
          </p:cNvSpPr>
          <p:nvPr>
            <p:ph type="body" idx="1"/>
          </p:nvPr>
        </p:nvSpPr>
        <p:spPr>
          <a:xfrm>
            <a:off x="457200" y="146957"/>
            <a:ext cx="8238900" cy="4589718"/>
          </a:xfrm>
        </p:spPr>
        <p:txBody>
          <a:bodyPr/>
          <a:lstStyle/>
          <a:p>
            <a:r>
              <a:rPr lang="ru-RU" sz="1600" b="1" dirty="0" err="1"/>
              <a:t>Інструментарій</a:t>
            </a:r>
            <a:r>
              <a:rPr lang="ru-RU" sz="1600" b="1" dirty="0"/>
              <a:t> (</a:t>
            </a:r>
            <a:r>
              <a:rPr lang="lt-LT" sz="1600" b="1" dirty="0"/>
              <a:t>I - Instrumentality)</a:t>
            </a:r>
          </a:p>
          <a:p>
            <a:pPr marL="139700" indent="0" algn="just">
              <a:buNone/>
            </a:pPr>
            <a:r>
              <a:rPr lang="ru-RU" sz="1600" dirty="0"/>
              <a:t>Ваш </a:t>
            </a:r>
            <a:r>
              <a:rPr lang="ru-RU" sz="1600" dirty="0" err="1"/>
              <a:t>працівник</a:t>
            </a:r>
            <a:r>
              <a:rPr lang="ru-RU" sz="1600" dirty="0"/>
              <a:t> </a:t>
            </a:r>
            <a:r>
              <a:rPr lang="ru-RU" sz="1600" dirty="0" err="1"/>
              <a:t>може</a:t>
            </a:r>
            <a:r>
              <a:rPr lang="ru-RU" sz="1600" dirty="0"/>
              <a:t> </a:t>
            </a:r>
            <a:r>
              <a:rPr lang="ru-RU" sz="1600" dirty="0" err="1"/>
              <a:t>докласти</a:t>
            </a:r>
            <a:r>
              <a:rPr lang="ru-RU" sz="1600" dirty="0"/>
              <a:t> </a:t>
            </a:r>
            <a:r>
              <a:rPr lang="ru-RU" sz="1600" dirty="0" err="1"/>
              <a:t>зусиль</a:t>
            </a:r>
            <a:r>
              <a:rPr lang="ru-RU" sz="1600" dirty="0"/>
              <a:t> і </a:t>
            </a:r>
            <a:r>
              <a:rPr lang="ru-RU" sz="1600" dirty="0" err="1"/>
              <a:t>отримати</a:t>
            </a:r>
            <a:r>
              <a:rPr lang="ru-RU" sz="1600" dirty="0"/>
              <a:t> </a:t>
            </a:r>
            <a:r>
              <a:rPr lang="ru-RU" sz="1600" dirty="0" err="1"/>
              <a:t>очікуваний</a:t>
            </a:r>
            <a:r>
              <a:rPr lang="ru-RU" sz="1600" dirty="0"/>
              <a:t> результат, </a:t>
            </a:r>
            <a:r>
              <a:rPr lang="ru-RU" sz="1600" dirty="0" err="1"/>
              <a:t>але</a:t>
            </a:r>
            <a:r>
              <a:rPr lang="ru-RU" sz="1600" dirty="0"/>
              <a:t> </a:t>
            </a:r>
            <a:r>
              <a:rPr lang="ru-RU" sz="1600" dirty="0" err="1"/>
              <a:t>якщо</a:t>
            </a:r>
            <a:r>
              <a:rPr lang="ru-RU" sz="1600" dirty="0"/>
              <a:t> </a:t>
            </a:r>
            <a:r>
              <a:rPr lang="ru-RU" sz="1600" dirty="0" err="1"/>
              <a:t>він</a:t>
            </a:r>
            <a:r>
              <a:rPr lang="ru-RU" sz="1600" dirty="0"/>
              <a:t> не </a:t>
            </a:r>
            <a:r>
              <a:rPr lang="ru-RU" sz="1600" dirty="0" err="1"/>
              <a:t>вірить</a:t>
            </a:r>
            <a:r>
              <a:rPr lang="ru-RU" sz="1600" dirty="0"/>
              <a:t>, </a:t>
            </a:r>
            <a:r>
              <a:rPr lang="ru-RU" sz="1600" dirty="0" err="1"/>
              <a:t>що</a:t>
            </a:r>
            <a:r>
              <a:rPr lang="ru-RU" sz="1600" dirty="0"/>
              <a:t> </a:t>
            </a:r>
            <a:r>
              <a:rPr lang="ru-RU" sz="1600" dirty="0" err="1"/>
              <a:t>цей</a:t>
            </a:r>
            <a:r>
              <a:rPr lang="ru-RU" sz="1600" dirty="0"/>
              <a:t> результат є </a:t>
            </a:r>
            <a:r>
              <a:rPr lang="ru-RU" sz="1600" dirty="0" err="1"/>
              <a:t>важливим</a:t>
            </a:r>
            <a:r>
              <a:rPr lang="ru-RU" sz="1600" dirty="0"/>
              <a:t> для </a:t>
            </a:r>
            <a:r>
              <a:rPr lang="ru-RU" sz="1600" dirty="0" err="1"/>
              <a:t>отримання</a:t>
            </a:r>
            <a:r>
              <a:rPr lang="ru-RU" sz="1600" dirty="0"/>
              <a:t> </a:t>
            </a:r>
            <a:r>
              <a:rPr lang="ru-RU" sz="1600" dirty="0" err="1"/>
              <a:t>винагороди</a:t>
            </a:r>
            <a:r>
              <a:rPr lang="ru-RU" sz="1600" dirty="0"/>
              <a:t>, </a:t>
            </a:r>
            <a:r>
              <a:rPr lang="ru-RU" sz="1600" dirty="0" err="1"/>
              <a:t>він</a:t>
            </a:r>
            <a:r>
              <a:rPr lang="ru-RU" sz="1600" dirty="0"/>
              <a:t> не буде </a:t>
            </a:r>
            <a:r>
              <a:rPr lang="ru-RU" sz="1600" dirty="0" err="1"/>
              <a:t>мотивованим</a:t>
            </a:r>
            <a:r>
              <a:rPr lang="ru-RU" sz="1600" dirty="0"/>
              <a:t>. А </a:t>
            </a:r>
            <a:r>
              <a:rPr lang="ru-RU" sz="1600" dirty="0" err="1"/>
              <a:t>отже</a:t>
            </a:r>
            <a:r>
              <a:rPr lang="ru-RU" sz="1600" dirty="0"/>
              <a:t>, результат не буде </a:t>
            </a:r>
            <a:r>
              <a:rPr lang="ru-RU" sz="1600" dirty="0" err="1"/>
              <a:t>досягнутий</a:t>
            </a:r>
            <a:r>
              <a:rPr lang="ru-RU" sz="1600" dirty="0"/>
              <a:t>, і ваш </a:t>
            </a:r>
            <a:r>
              <a:rPr lang="ru-RU" sz="1600" dirty="0" err="1"/>
              <a:t>працівник</a:t>
            </a:r>
            <a:r>
              <a:rPr lang="ru-RU" sz="1600" dirty="0"/>
              <a:t> не буде </a:t>
            </a:r>
            <a:r>
              <a:rPr lang="ru-RU" sz="1600" dirty="0" err="1"/>
              <a:t>задоволений</a:t>
            </a:r>
            <a:r>
              <a:rPr lang="ru-RU" sz="1600" dirty="0"/>
              <a:t>.</a:t>
            </a:r>
          </a:p>
          <a:p>
            <a:pPr marL="139700" indent="0" algn="just">
              <a:buNone/>
            </a:pPr>
            <a:r>
              <a:rPr lang="ru-RU" sz="1600" dirty="0" err="1"/>
              <a:t>Важливо</a:t>
            </a:r>
            <a:r>
              <a:rPr lang="ru-RU" sz="1600" dirty="0"/>
              <a:t> </a:t>
            </a:r>
            <a:r>
              <a:rPr lang="ru-RU" sz="1600" dirty="0" err="1"/>
              <a:t>зазначити</a:t>
            </a:r>
            <a:r>
              <a:rPr lang="ru-RU" sz="1600" dirty="0"/>
              <a:t>, </a:t>
            </a:r>
            <a:r>
              <a:rPr lang="ru-RU" sz="1600" dirty="0" err="1"/>
              <a:t>що</a:t>
            </a:r>
            <a:r>
              <a:rPr lang="ru-RU" sz="1600" dirty="0"/>
              <a:t> </a:t>
            </a:r>
            <a:r>
              <a:rPr lang="ru-RU" sz="1600" dirty="0" err="1"/>
              <a:t>винагорода</a:t>
            </a:r>
            <a:r>
              <a:rPr lang="ru-RU" sz="1600" dirty="0"/>
              <a:t> не </a:t>
            </a:r>
            <a:r>
              <a:rPr lang="ru-RU" sz="1600" dirty="0" err="1"/>
              <a:t>завжди</a:t>
            </a:r>
            <a:r>
              <a:rPr lang="ru-RU" sz="1600" dirty="0"/>
              <a:t> </a:t>
            </a:r>
            <a:r>
              <a:rPr lang="ru-RU" sz="1600" dirty="0" err="1"/>
              <a:t>може</a:t>
            </a:r>
            <a:r>
              <a:rPr lang="ru-RU" sz="1600" dirty="0"/>
              <a:t> бути такою, на яку </a:t>
            </a:r>
            <a:r>
              <a:rPr lang="ru-RU" sz="1600" dirty="0" err="1"/>
              <a:t>працівник</a:t>
            </a:r>
            <a:r>
              <a:rPr lang="ru-RU" sz="1600" dirty="0"/>
              <a:t> </a:t>
            </a:r>
            <a:r>
              <a:rPr lang="ru-RU" sz="1600" dirty="0" err="1"/>
              <a:t>розраховував</a:t>
            </a:r>
            <a:r>
              <a:rPr lang="ru-RU" sz="1600" dirty="0"/>
              <a:t> </a:t>
            </a:r>
            <a:r>
              <a:rPr lang="ru-RU" sz="1600" dirty="0" err="1"/>
              <a:t>спочатку</a:t>
            </a:r>
            <a:r>
              <a:rPr lang="ru-RU" sz="1600" dirty="0"/>
              <a:t>.</a:t>
            </a:r>
          </a:p>
          <a:p>
            <a:pPr marL="139700" indent="0" algn="just">
              <a:buNone/>
            </a:pPr>
            <a:r>
              <a:rPr lang="ru-RU" sz="1600" dirty="0" err="1"/>
              <a:t>Наприклад</a:t>
            </a:r>
            <a:r>
              <a:rPr lang="ru-RU" sz="1600" dirty="0"/>
              <a:t>, </a:t>
            </a:r>
            <a:r>
              <a:rPr lang="ru-RU" sz="1600" dirty="0" err="1"/>
              <a:t>якщо</a:t>
            </a:r>
            <a:r>
              <a:rPr lang="ru-RU" sz="1600" dirty="0"/>
              <a:t> </a:t>
            </a:r>
            <a:r>
              <a:rPr lang="ru-RU" sz="1600" dirty="0" err="1"/>
              <a:t>працівник</a:t>
            </a:r>
            <a:r>
              <a:rPr lang="ru-RU" sz="1600" dirty="0"/>
              <a:t> </a:t>
            </a:r>
            <a:r>
              <a:rPr lang="ru-RU" sz="1600" dirty="0" err="1"/>
              <a:t>опановує</a:t>
            </a:r>
            <a:r>
              <a:rPr lang="ru-RU" sz="1600" dirty="0"/>
              <a:t> </a:t>
            </a:r>
            <a:r>
              <a:rPr lang="ru-RU" sz="1600" dirty="0" err="1"/>
              <a:t>нові</a:t>
            </a:r>
            <a:r>
              <a:rPr lang="ru-RU" sz="1600" dirty="0"/>
              <a:t> </a:t>
            </a:r>
            <a:r>
              <a:rPr lang="ru-RU" sz="1600" dirty="0" err="1"/>
              <a:t>навички</a:t>
            </a:r>
            <a:r>
              <a:rPr lang="ru-RU" sz="1600" dirty="0"/>
              <a:t>, </a:t>
            </a:r>
            <a:r>
              <a:rPr lang="ru-RU" sz="1600" dirty="0" err="1"/>
              <a:t>намагаючись</a:t>
            </a:r>
            <a:r>
              <a:rPr lang="ru-RU" sz="1600" dirty="0"/>
              <a:t> </a:t>
            </a:r>
            <a:r>
              <a:rPr lang="ru-RU" sz="1600" dirty="0" err="1"/>
              <a:t>отримати</a:t>
            </a:r>
            <a:r>
              <a:rPr lang="ru-RU" sz="1600" dirty="0"/>
              <a:t> </a:t>
            </a:r>
            <a:r>
              <a:rPr lang="ru-RU" sz="1600" dirty="0" err="1"/>
              <a:t>підвищення</a:t>
            </a:r>
            <a:r>
              <a:rPr lang="ru-RU" sz="1600" dirty="0"/>
              <a:t>, </a:t>
            </a:r>
            <a:r>
              <a:rPr lang="ru-RU" sz="1600" dirty="0" err="1"/>
              <a:t>але</a:t>
            </a:r>
            <a:r>
              <a:rPr lang="ru-RU" sz="1600" dirty="0"/>
              <a:t> не </a:t>
            </a:r>
            <a:r>
              <a:rPr lang="ru-RU" sz="1600" dirty="0" err="1"/>
              <a:t>отримує</a:t>
            </a:r>
            <a:r>
              <a:rPr lang="ru-RU" sz="1600" dirty="0"/>
              <a:t> </a:t>
            </a:r>
            <a:r>
              <a:rPr lang="ru-RU" sz="1600" dirty="0" err="1"/>
              <a:t>бажаної</a:t>
            </a:r>
            <a:r>
              <a:rPr lang="ru-RU" sz="1600" dirty="0"/>
              <a:t> посади, </a:t>
            </a:r>
            <a:r>
              <a:rPr lang="ru-RU" sz="1600" dirty="0" err="1"/>
              <a:t>він</a:t>
            </a:r>
            <a:r>
              <a:rPr lang="ru-RU" sz="1600" dirty="0"/>
              <a:t> все одно </a:t>
            </a:r>
            <a:r>
              <a:rPr lang="ru-RU" sz="1600" dirty="0" err="1"/>
              <a:t>матиме</a:t>
            </a:r>
            <a:r>
              <a:rPr lang="ru-RU" sz="1600" dirty="0"/>
              <a:t> </a:t>
            </a:r>
            <a:r>
              <a:rPr lang="ru-RU" sz="1600" dirty="0" err="1"/>
              <a:t>ці</a:t>
            </a:r>
            <a:r>
              <a:rPr lang="ru-RU" sz="1600" dirty="0"/>
              <a:t> </a:t>
            </a:r>
            <a:r>
              <a:rPr lang="ru-RU" sz="1600" dirty="0" err="1"/>
              <a:t>навички</a:t>
            </a:r>
            <a:r>
              <a:rPr lang="ru-RU" sz="1600" dirty="0"/>
              <a:t>, </a:t>
            </a:r>
            <a:r>
              <a:rPr lang="ru-RU" sz="1600" dirty="0" err="1"/>
              <a:t>які</a:t>
            </a:r>
            <a:r>
              <a:rPr lang="ru-RU" sz="1600" dirty="0"/>
              <a:t> в </a:t>
            </a:r>
            <a:r>
              <a:rPr lang="ru-RU" sz="1600" dirty="0" err="1"/>
              <a:t>майбутньому</a:t>
            </a:r>
            <a:r>
              <a:rPr lang="ru-RU" sz="1600" dirty="0"/>
              <a:t> </a:t>
            </a:r>
            <a:r>
              <a:rPr lang="ru-RU" sz="1600" dirty="0" err="1"/>
              <a:t>допоможуть</a:t>
            </a:r>
            <a:r>
              <a:rPr lang="ru-RU" sz="1600" dirty="0"/>
              <a:t> </a:t>
            </a:r>
            <a:r>
              <a:rPr lang="ru-RU" sz="1600" dirty="0" err="1"/>
              <a:t>йому</a:t>
            </a:r>
            <a:r>
              <a:rPr lang="ru-RU" sz="1600" dirty="0"/>
              <a:t> </a:t>
            </a:r>
            <a:r>
              <a:rPr lang="ru-RU" sz="1600" dirty="0" err="1"/>
              <a:t>отримати</a:t>
            </a:r>
            <a:r>
              <a:rPr lang="ru-RU" sz="1600" dirty="0"/>
              <a:t> </a:t>
            </a:r>
            <a:r>
              <a:rPr lang="ru-RU" sz="1600" dirty="0" err="1"/>
              <a:t>підвищення</a:t>
            </a:r>
            <a:r>
              <a:rPr lang="ru-RU" sz="1600" dirty="0"/>
              <a:t> </a:t>
            </a:r>
            <a:r>
              <a:rPr lang="ru-RU" sz="1600" dirty="0" err="1"/>
              <a:t>або</a:t>
            </a:r>
            <a:r>
              <a:rPr lang="ru-RU" sz="1600" dirty="0"/>
              <a:t> </a:t>
            </a:r>
            <a:r>
              <a:rPr lang="ru-RU" sz="1600" dirty="0" err="1"/>
              <a:t>зайняти</a:t>
            </a:r>
            <a:r>
              <a:rPr lang="ru-RU" sz="1600" dirty="0"/>
              <a:t> </a:t>
            </a:r>
            <a:r>
              <a:rPr lang="ru-RU" sz="1600" dirty="0" err="1"/>
              <a:t>вищу</a:t>
            </a:r>
            <a:r>
              <a:rPr lang="ru-RU" sz="1600" dirty="0"/>
              <a:t> посаду в </a:t>
            </a:r>
            <a:r>
              <a:rPr lang="ru-RU" sz="1600" dirty="0" err="1"/>
              <a:t>іншій</a:t>
            </a:r>
            <a:r>
              <a:rPr lang="ru-RU" sz="1600" dirty="0"/>
              <a:t> </a:t>
            </a:r>
            <a:r>
              <a:rPr lang="ru-RU" sz="1600" dirty="0" err="1"/>
              <a:t>компанії</a:t>
            </a:r>
            <a:r>
              <a:rPr lang="ru-RU" sz="1600" dirty="0"/>
              <a:t>.</a:t>
            </a:r>
          </a:p>
          <a:p>
            <a:pPr marL="139700" indent="0" algn="just">
              <a:buNone/>
            </a:pPr>
            <a:r>
              <a:rPr lang="ru-RU" sz="1600" b="1" dirty="0"/>
              <a:t>Як </a:t>
            </a:r>
            <a:r>
              <a:rPr lang="ru-RU" sz="1600" b="1" dirty="0" err="1"/>
              <a:t>менеджери</a:t>
            </a:r>
            <a:r>
              <a:rPr lang="ru-RU" sz="1600" b="1" dirty="0"/>
              <a:t> </a:t>
            </a:r>
            <a:r>
              <a:rPr lang="ru-RU" sz="1600" b="1" dirty="0" err="1"/>
              <a:t>можуть</a:t>
            </a:r>
            <a:r>
              <a:rPr lang="ru-RU" sz="1600" b="1" dirty="0"/>
              <a:t> </a:t>
            </a:r>
            <a:r>
              <a:rPr lang="ru-RU" sz="1600" b="1" dirty="0" err="1"/>
              <a:t>допомогти</a:t>
            </a:r>
            <a:r>
              <a:rPr lang="ru-RU" sz="1600" b="1" dirty="0"/>
              <a:t> </a:t>
            </a:r>
            <a:r>
              <a:rPr lang="ru-RU" sz="1600" b="1" dirty="0" err="1"/>
              <a:t>працівникам</a:t>
            </a:r>
            <a:r>
              <a:rPr lang="ru-RU" sz="1600" b="1" dirty="0"/>
              <a:t> </a:t>
            </a:r>
            <a:r>
              <a:rPr lang="ru-RU" sz="1600" b="1" dirty="0" err="1"/>
              <a:t>зрозуміти</a:t>
            </a:r>
            <a:r>
              <a:rPr lang="ru-RU" sz="1600" b="1" dirty="0"/>
              <a:t>, </a:t>
            </a:r>
            <a:r>
              <a:rPr lang="ru-RU" sz="1600" b="1" dirty="0" err="1"/>
              <a:t>що</a:t>
            </a:r>
            <a:r>
              <a:rPr lang="ru-RU" sz="1600" b="1" dirty="0"/>
              <a:t> результат є </a:t>
            </a:r>
            <a:r>
              <a:rPr lang="ru-RU" sz="1600" b="1" dirty="0" err="1"/>
              <a:t>важливим</a:t>
            </a:r>
            <a:r>
              <a:rPr lang="ru-RU" sz="1600" b="1" dirty="0"/>
              <a:t> для </a:t>
            </a:r>
            <a:r>
              <a:rPr lang="ru-RU" sz="1600" b="1" dirty="0" err="1"/>
              <a:t>отримання</a:t>
            </a:r>
            <a:r>
              <a:rPr lang="ru-RU" sz="1600" b="1" dirty="0"/>
              <a:t> </a:t>
            </a:r>
            <a:r>
              <a:rPr lang="ru-RU" sz="1600" b="1" dirty="0" err="1"/>
              <a:t>задовільного</a:t>
            </a:r>
            <a:r>
              <a:rPr lang="ru-RU" sz="1600" b="1" dirty="0"/>
              <a:t> результату?</a:t>
            </a:r>
            <a:endParaRPr lang="ru-RU" sz="1600" dirty="0"/>
          </a:p>
          <a:p>
            <a:pPr algn="just">
              <a:buFont typeface="Wingdings" panose="05000000000000000000" pitchFamily="2" charset="2"/>
              <a:buChar char="Ø"/>
            </a:pPr>
            <a:r>
              <a:rPr lang="ru-RU" sz="1600" dirty="0" err="1"/>
              <a:t>Чітко</a:t>
            </a:r>
            <a:r>
              <a:rPr lang="ru-RU" sz="1600" dirty="0"/>
              <a:t> </a:t>
            </a:r>
            <a:r>
              <a:rPr lang="ru-RU" sz="1600" dirty="0" err="1"/>
              <a:t>визначте</a:t>
            </a:r>
            <a:r>
              <a:rPr lang="ru-RU" sz="1600" dirty="0"/>
              <a:t>, </a:t>
            </a:r>
            <a:r>
              <a:rPr lang="ru-RU" sz="1600" dirty="0" err="1"/>
              <a:t>що</a:t>
            </a:r>
            <a:r>
              <a:rPr lang="ru-RU" sz="1600" dirty="0"/>
              <a:t> є </a:t>
            </a:r>
            <a:r>
              <a:rPr lang="ru-RU" sz="1600" dirty="0" err="1"/>
              <a:t>винагородою</a:t>
            </a:r>
            <a:r>
              <a:rPr lang="ru-RU" sz="1600" dirty="0"/>
              <a:t> і як </a:t>
            </a:r>
            <a:r>
              <a:rPr lang="ru-RU" sz="1600" dirty="0" err="1"/>
              <a:t>її</a:t>
            </a:r>
            <a:r>
              <a:rPr lang="ru-RU" sz="1600" dirty="0"/>
              <a:t> </a:t>
            </a:r>
            <a:r>
              <a:rPr lang="ru-RU" sz="1600" dirty="0" err="1"/>
              <a:t>досягти</a:t>
            </a:r>
            <a:endParaRPr lang="ru-RU" sz="1600" dirty="0"/>
          </a:p>
          <a:p>
            <a:pPr algn="just">
              <a:buFont typeface="Wingdings" panose="05000000000000000000" pitchFamily="2" charset="2"/>
              <a:buChar char="Ø"/>
            </a:pPr>
            <a:r>
              <a:rPr lang="ru-RU" sz="1600" dirty="0"/>
              <a:t>Дайте </a:t>
            </a:r>
            <a:r>
              <a:rPr lang="ru-RU" sz="1600" dirty="0" err="1"/>
              <a:t>працівникам</a:t>
            </a:r>
            <a:r>
              <a:rPr lang="ru-RU" sz="1600" dirty="0"/>
              <a:t> результат, </a:t>
            </a:r>
            <a:r>
              <a:rPr lang="ru-RU" sz="1600" dirty="0" err="1"/>
              <a:t>який</a:t>
            </a:r>
            <a:r>
              <a:rPr lang="ru-RU" sz="1600" dirty="0"/>
              <a:t> вони </a:t>
            </a:r>
            <a:r>
              <a:rPr lang="ru-RU" sz="1600" dirty="0" err="1"/>
              <a:t>цінують</a:t>
            </a:r>
            <a:r>
              <a:rPr lang="ru-RU" sz="1600" dirty="0"/>
              <a:t>, </a:t>
            </a:r>
            <a:r>
              <a:rPr lang="ru-RU" sz="1600" dirty="0" err="1"/>
              <a:t>щоб</a:t>
            </a:r>
            <a:r>
              <a:rPr lang="ru-RU" sz="1600" dirty="0"/>
              <a:t> вони могли </a:t>
            </a:r>
            <a:r>
              <a:rPr lang="ru-RU" sz="1600" dirty="0" err="1"/>
              <a:t>повірити</a:t>
            </a:r>
            <a:r>
              <a:rPr lang="ru-RU" sz="1600" dirty="0"/>
              <a:t>, </a:t>
            </a:r>
            <a:r>
              <a:rPr lang="ru-RU" sz="1600" dirty="0" err="1"/>
              <a:t>що</a:t>
            </a:r>
            <a:r>
              <a:rPr lang="ru-RU" sz="1600" dirty="0"/>
              <a:t> </a:t>
            </a:r>
            <a:r>
              <a:rPr lang="ru-RU" sz="1600" dirty="0" err="1"/>
              <a:t>їхні</a:t>
            </a:r>
            <a:r>
              <a:rPr lang="ru-RU" sz="1600" dirty="0"/>
              <a:t> </a:t>
            </a:r>
            <a:r>
              <a:rPr lang="ru-RU" sz="1600" dirty="0" err="1"/>
              <a:t>зусилля</a:t>
            </a:r>
            <a:r>
              <a:rPr lang="ru-RU" sz="1600" dirty="0"/>
              <a:t> є </a:t>
            </a:r>
            <a:r>
              <a:rPr lang="ru-RU" sz="1600" dirty="0" err="1"/>
              <a:t>важливими</a:t>
            </a:r>
            <a:endParaRPr lang="ru-RU" sz="1600" dirty="0"/>
          </a:p>
          <a:p>
            <a:pPr>
              <a:buFont typeface="Wingdings" panose="05000000000000000000" pitchFamily="2" charset="2"/>
              <a:buChar char="Ø"/>
            </a:pPr>
            <a:r>
              <a:rPr lang="ru-RU" sz="1600" dirty="0"/>
              <a:t>Будьте </a:t>
            </a:r>
            <a:r>
              <a:rPr lang="ru-RU" sz="1600" dirty="0" err="1"/>
              <a:t>відкриті</a:t>
            </a:r>
            <a:r>
              <a:rPr lang="ru-RU" sz="1600" dirty="0"/>
              <a:t> </a:t>
            </a:r>
            <a:r>
              <a:rPr lang="ru-RU" sz="1600" dirty="0" err="1"/>
              <a:t>щодо</a:t>
            </a:r>
            <a:r>
              <a:rPr lang="ru-RU" sz="1600" dirty="0"/>
              <a:t> того, як </a:t>
            </a:r>
            <a:r>
              <a:rPr lang="ru-RU" sz="1600" dirty="0" err="1"/>
              <a:t>розподіляється</a:t>
            </a:r>
            <a:r>
              <a:rPr lang="ru-RU" sz="1600" dirty="0"/>
              <a:t> </a:t>
            </a:r>
            <a:r>
              <a:rPr lang="ru-RU" sz="1600" dirty="0" err="1"/>
              <a:t>винагорода</a:t>
            </a:r>
            <a:endParaRPr lang="ru-RU" sz="1600" dirty="0"/>
          </a:p>
          <a:p>
            <a:endParaRPr lang="ru-UA" sz="1000" dirty="0"/>
          </a:p>
        </p:txBody>
      </p:sp>
    </p:spTree>
    <p:extLst>
      <p:ext uri="{BB962C8B-B14F-4D97-AF65-F5344CB8AC3E}">
        <p14:creationId xmlns:p14="http://schemas.microsoft.com/office/powerpoint/2010/main" val="38972022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07C8F784-5FAA-7168-B494-4C1D8897B39A}"/>
              </a:ext>
            </a:extLst>
          </p:cNvPr>
          <p:cNvSpPr>
            <a:spLocks noGrp="1"/>
          </p:cNvSpPr>
          <p:nvPr>
            <p:ph type="body" idx="1"/>
          </p:nvPr>
        </p:nvSpPr>
        <p:spPr>
          <a:xfrm>
            <a:off x="253093" y="146957"/>
            <a:ext cx="8629650" cy="4865914"/>
          </a:xfrm>
        </p:spPr>
        <p:txBody>
          <a:bodyPr/>
          <a:lstStyle/>
          <a:p>
            <a:pPr algn="just"/>
            <a:r>
              <a:rPr lang="ru-RU" sz="1500" b="1" dirty="0" err="1"/>
              <a:t>Цінність</a:t>
            </a:r>
            <a:r>
              <a:rPr lang="ru-RU" sz="1500" b="1" dirty="0"/>
              <a:t> (V - </a:t>
            </a:r>
            <a:r>
              <a:rPr lang="ru-RU" sz="1500" b="1" dirty="0" err="1"/>
              <a:t>Valence</a:t>
            </a:r>
            <a:r>
              <a:rPr lang="ru-RU" sz="1500" b="1" dirty="0"/>
              <a:t>)</a:t>
            </a:r>
          </a:p>
          <a:p>
            <a:pPr marL="139700" indent="0" algn="just">
              <a:buNone/>
            </a:pPr>
            <a:r>
              <a:rPr lang="ru-RU" sz="1500" dirty="0" err="1"/>
              <a:t>Цінність</a:t>
            </a:r>
            <a:r>
              <a:rPr lang="ru-RU" sz="1500" dirty="0"/>
              <a:t> - </a:t>
            </a:r>
            <a:r>
              <a:rPr lang="ru-RU" sz="1500" dirty="0" err="1"/>
              <a:t>це</a:t>
            </a:r>
            <a:r>
              <a:rPr lang="ru-RU" sz="1500" dirty="0"/>
              <a:t> те, </a:t>
            </a:r>
            <a:r>
              <a:rPr lang="ru-RU" sz="1500" dirty="0" err="1"/>
              <a:t>наскільки</a:t>
            </a:r>
            <a:r>
              <a:rPr lang="ru-RU" sz="1500" dirty="0"/>
              <a:t> </a:t>
            </a:r>
            <a:r>
              <a:rPr lang="ru-RU" sz="1500" dirty="0" err="1"/>
              <a:t>цінується</a:t>
            </a:r>
            <a:r>
              <a:rPr lang="ru-RU" sz="1500" dirty="0"/>
              <a:t> результат, і </a:t>
            </a:r>
            <a:r>
              <a:rPr lang="ru-RU" sz="1500" dirty="0" err="1"/>
              <a:t>чи</a:t>
            </a:r>
            <a:r>
              <a:rPr lang="ru-RU" sz="1500" dirty="0"/>
              <a:t> </a:t>
            </a:r>
            <a:r>
              <a:rPr lang="ru-RU" sz="1500" dirty="0" err="1"/>
              <a:t>цінується</a:t>
            </a:r>
            <a:r>
              <a:rPr lang="ru-RU" sz="1500" dirty="0"/>
              <a:t> </a:t>
            </a:r>
            <a:r>
              <a:rPr lang="ru-RU" sz="1500" dirty="0" err="1"/>
              <a:t>взагалі</a:t>
            </a:r>
            <a:r>
              <a:rPr lang="ru-RU" sz="1500" dirty="0"/>
              <a:t>. Чим </a:t>
            </a:r>
            <a:r>
              <a:rPr lang="ru-RU" sz="1500" dirty="0" err="1"/>
              <a:t>більше</a:t>
            </a:r>
            <a:r>
              <a:rPr lang="ru-RU" sz="1500" dirty="0"/>
              <a:t> </a:t>
            </a:r>
            <a:r>
              <a:rPr lang="ru-RU" sz="1500" dirty="0" err="1"/>
              <a:t>працівник</a:t>
            </a:r>
            <a:r>
              <a:rPr lang="ru-RU" sz="1500" dirty="0"/>
              <a:t> </a:t>
            </a:r>
            <a:r>
              <a:rPr lang="ru-RU" sz="1500" dirty="0" err="1"/>
              <a:t>цінує</a:t>
            </a:r>
            <a:r>
              <a:rPr lang="ru-RU" sz="1500" dirty="0"/>
              <a:t> </a:t>
            </a:r>
            <a:r>
              <a:rPr lang="ru-RU" sz="1500" dirty="0" err="1"/>
              <a:t>певну</a:t>
            </a:r>
            <a:r>
              <a:rPr lang="ru-RU" sz="1500" dirty="0"/>
              <a:t> </a:t>
            </a:r>
            <a:r>
              <a:rPr lang="ru-RU" sz="1500" dirty="0" err="1"/>
              <a:t>винагороду</a:t>
            </a:r>
            <a:r>
              <a:rPr lang="ru-RU" sz="1500" dirty="0"/>
              <a:t>, </a:t>
            </a:r>
            <a:r>
              <a:rPr lang="ru-RU" sz="1500" dirty="0" err="1"/>
              <a:t>тим</a:t>
            </a:r>
            <a:r>
              <a:rPr lang="ru-RU" sz="1500" dirty="0"/>
              <a:t> </a:t>
            </a:r>
            <a:r>
              <a:rPr lang="ru-RU" sz="1500" dirty="0" err="1"/>
              <a:t>більше</a:t>
            </a:r>
            <a:r>
              <a:rPr lang="ru-RU" sz="1500" dirty="0"/>
              <a:t> </a:t>
            </a:r>
            <a:r>
              <a:rPr lang="ru-RU" sz="1500" dirty="0" err="1"/>
              <a:t>він</a:t>
            </a:r>
            <a:r>
              <a:rPr lang="ru-RU" sz="1500" dirty="0"/>
              <a:t> буде </a:t>
            </a:r>
            <a:r>
              <a:rPr lang="ru-RU" sz="1500" dirty="0" err="1"/>
              <a:t>задоволений</a:t>
            </a:r>
            <a:r>
              <a:rPr lang="ru-RU" sz="1500" dirty="0"/>
              <a:t> </a:t>
            </a:r>
            <a:r>
              <a:rPr lang="ru-RU" sz="1500" dirty="0" err="1"/>
              <a:t>своїми</a:t>
            </a:r>
            <a:r>
              <a:rPr lang="ru-RU" sz="1500" dirty="0"/>
              <a:t> </a:t>
            </a:r>
            <a:r>
              <a:rPr lang="ru-RU" sz="1500" dirty="0" err="1"/>
              <a:t>зусиллями</a:t>
            </a:r>
            <a:r>
              <a:rPr lang="ru-RU" sz="1500" dirty="0"/>
              <a:t>.</a:t>
            </a:r>
          </a:p>
          <a:p>
            <a:pPr marL="139700" indent="0" algn="just">
              <a:buNone/>
            </a:pPr>
            <a:r>
              <a:rPr lang="ru-RU" sz="1500" dirty="0" err="1"/>
              <a:t>Винагорода</a:t>
            </a:r>
            <a:r>
              <a:rPr lang="ru-RU" sz="1500" dirty="0"/>
              <a:t> не </a:t>
            </a:r>
            <a:r>
              <a:rPr lang="ru-RU" sz="1500" dirty="0" err="1"/>
              <a:t>обов'язково</a:t>
            </a:r>
            <a:r>
              <a:rPr lang="ru-RU" sz="1500" dirty="0"/>
              <a:t> </a:t>
            </a:r>
            <a:r>
              <a:rPr lang="ru-RU" sz="1500" dirty="0" err="1"/>
              <a:t>має</a:t>
            </a:r>
            <a:r>
              <a:rPr lang="ru-RU" sz="1500" dirty="0"/>
              <a:t> бути </a:t>
            </a:r>
            <a:r>
              <a:rPr lang="ru-RU" sz="1500" dirty="0" err="1"/>
              <a:t>грандіозним</a:t>
            </a:r>
            <a:r>
              <a:rPr lang="ru-RU" sz="1500" dirty="0"/>
              <a:t> жестом, вона просто </a:t>
            </a:r>
            <a:r>
              <a:rPr lang="ru-RU" sz="1500" dirty="0" err="1"/>
              <a:t>має</a:t>
            </a:r>
            <a:r>
              <a:rPr lang="ru-RU" sz="1500" dirty="0"/>
              <a:t> бути </a:t>
            </a:r>
            <a:r>
              <a:rPr lang="ru-RU" sz="1500" dirty="0" err="1"/>
              <a:t>значущою</a:t>
            </a:r>
            <a:r>
              <a:rPr lang="ru-RU" sz="1500" dirty="0"/>
              <a:t> для </a:t>
            </a:r>
            <a:r>
              <a:rPr lang="ru-RU" sz="1500" dirty="0" err="1"/>
              <a:t>працівника</a:t>
            </a:r>
            <a:r>
              <a:rPr lang="ru-RU" sz="1500" dirty="0"/>
              <a:t> - </a:t>
            </a:r>
            <a:r>
              <a:rPr lang="ru-RU" sz="1500" dirty="0" err="1"/>
              <a:t>чи</a:t>
            </a:r>
            <a:r>
              <a:rPr lang="ru-RU" sz="1500" dirty="0"/>
              <a:t> то </a:t>
            </a:r>
            <a:r>
              <a:rPr lang="ru-RU" sz="1500" dirty="0" err="1"/>
              <a:t>премія</a:t>
            </a:r>
            <a:r>
              <a:rPr lang="ru-RU" sz="1500" dirty="0"/>
              <a:t>, </a:t>
            </a:r>
            <a:r>
              <a:rPr lang="ru-RU" sz="1500" dirty="0" err="1"/>
              <a:t>чи</a:t>
            </a:r>
            <a:r>
              <a:rPr lang="ru-RU" sz="1500" dirty="0"/>
              <a:t> то </a:t>
            </a:r>
            <a:r>
              <a:rPr lang="ru-RU" sz="1500" dirty="0" err="1"/>
              <a:t>додаткова</a:t>
            </a:r>
            <a:r>
              <a:rPr lang="ru-RU" sz="1500" dirty="0"/>
              <a:t> </a:t>
            </a:r>
            <a:r>
              <a:rPr lang="ru-RU" sz="1500" dirty="0" err="1"/>
              <a:t>відпустка</a:t>
            </a:r>
            <a:r>
              <a:rPr lang="ru-RU" sz="1500" dirty="0"/>
              <a:t>, </a:t>
            </a:r>
            <a:r>
              <a:rPr lang="ru-RU" sz="1500" dirty="0" err="1"/>
              <a:t>чи</a:t>
            </a:r>
            <a:r>
              <a:rPr lang="ru-RU" sz="1500" dirty="0"/>
              <a:t> то просто </a:t>
            </a:r>
            <a:r>
              <a:rPr lang="ru-RU" sz="1500" dirty="0" err="1"/>
              <a:t>визнання</a:t>
            </a:r>
            <a:r>
              <a:rPr lang="ru-RU" sz="1500" dirty="0"/>
              <a:t> </a:t>
            </a:r>
            <a:r>
              <a:rPr lang="ru-RU" sz="1500" dirty="0" err="1"/>
              <a:t>його</a:t>
            </a:r>
            <a:r>
              <a:rPr lang="ru-RU" sz="1500" dirty="0"/>
              <a:t> заслуг.</a:t>
            </a:r>
          </a:p>
          <a:p>
            <a:pPr marL="139700" indent="0" algn="just">
              <a:buNone/>
            </a:pPr>
            <a:r>
              <a:rPr lang="ru-RU" sz="1500" b="1" dirty="0" err="1"/>
              <a:t>Цінності</a:t>
            </a:r>
            <a:r>
              <a:rPr lang="ru-RU" sz="1500" b="1" dirty="0"/>
              <a:t> </a:t>
            </a:r>
            <a:r>
              <a:rPr lang="ru-RU" sz="1500" b="1" dirty="0" err="1"/>
              <a:t>можна</a:t>
            </a:r>
            <a:r>
              <a:rPr lang="ru-RU" sz="1500" b="1" dirty="0"/>
              <a:t> </a:t>
            </a:r>
            <a:r>
              <a:rPr lang="ru-RU" sz="1500" b="1" dirty="0" err="1"/>
              <a:t>класифікувати</a:t>
            </a:r>
            <a:r>
              <a:rPr lang="ru-RU" sz="1500" b="1" dirty="0"/>
              <a:t> за такими </a:t>
            </a:r>
            <a:r>
              <a:rPr lang="ru-RU" sz="1500" b="1" dirty="0" err="1"/>
              <a:t>ознаками</a:t>
            </a:r>
            <a:r>
              <a:rPr lang="ru-RU" sz="1500" b="1" dirty="0"/>
              <a:t>:</a:t>
            </a:r>
            <a:endParaRPr lang="ru-RU" sz="1500" dirty="0"/>
          </a:p>
          <a:p>
            <a:pPr algn="just">
              <a:buFont typeface="Wingdings" panose="05000000000000000000" pitchFamily="2" charset="2"/>
              <a:buChar char="q"/>
            </a:pPr>
            <a:r>
              <a:rPr lang="ru-RU" sz="1500" dirty="0"/>
              <a:t>-1 </a:t>
            </a:r>
            <a:r>
              <a:rPr lang="ru-RU" sz="1500" dirty="0" err="1"/>
              <a:t>Уникання</a:t>
            </a:r>
            <a:r>
              <a:rPr lang="ru-RU" sz="1500" dirty="0"/>
              <a:t> результату/</a:t>
            </a:r>
            <a:r>
              <a:rPr lang="ru-RU" sz="1500" dirty="0" err="1"/>
              <a:t>винагороди</a:t>
            </a:r>
            <a:endParaRPr lang="ru-RU" sz="1500" dirty="0"/>
          </a:p>
          <a:p>
            <a:pPr algn="just">
              <a:buFont typeface="Wingdings" panose="05000000000000000000" pitchFamily="2" charset="2"/>
              <a:buChar char="q"/>
            </a:pPr>
            <a:r>
              <a:rPr lang="ru-RU" sz="1500" dirty="0"/>
              <a:t>0 </a:t>
            </a:r>
            <a:r>
              <a:rPr lang="ru-RU" sz="1500" dirty="0" err="1"/>
              <a:t>Байдужість</a:t>
            </a:r>
            <a:r>
              <a:rPr lang="ru-RU" sz="1500" dirty="0"/>
              <a:t> до результату/</a:t>
            </a:r>
            <a:r>
              <a:rPr lang="ru-RU" sz="1500" dirty="0" err="1"/>
              <a:t>винагороди</a:t>
            </a:r>
            <a:endParaRPr lang="ru-RU" sz="1500" dirty="0"/>
          </a:p>
          <a:p>
            <a:pPr algn="just">
              <a:buFont typeface="Wingdings" panose="05000000000000000000" pitchFamily="2" charset="2"/>
              <a:buChar char="q"/>
            </a:pPr>
            <a:r>
              <a:rPr lang="ru-RU" sz="1500" dirty="0"/>
              <a:t>+1 </a:t>
            </a:r>
            <a:r>
              <a:rPr lang="ru-RU" sz="1500" dirty="0" err="1"/>
              <a:t>Бажання</a:t>
            </a:r>
            <a:r>
              <a:rPr lang="ru-RU" sz="1500" dirty="0"/>
              <a:t> результату/</a:t>
            </a:r>
            <a:r>
              <a:rPr lang="ru-RU" sz="1500" dirty="0" err="1"/>
              <a:t>винагороди</a:t>
            </a:r>
            <a:endParaRPr lang="ru-RU" sz="1500" dirty="0"/>
          </a:p>
          <a:p>
            <a:pPr marL="139700" indent="0" algn="just">
              <a:buNone/>
            </a:pPr>
            <a:r>
              <a:rPr lang="ru-RU" sz="1500" dirty="0" err="1"/>
              <a:t>Цінність</a:t>
            </a:r>
            <a:r>
              <a:rPr lang="ru-RU" sz="1500" dirty="0"/>
              <a:t> </a:t>
            </a:r>
            <a:r>
              <a:rPr lang="ru-RU" sz="1500" dirty="0" err="1"/>
              <a:t>може</a:t>
            </a:r>
            <a:r>
              <a:rPr lang="ru-RU" sz="1500" dirty="0"/>
              <a:t> бути </a:t>
            </a:r>
            <a:r>
              <a:rPr lang="ru-RU" sz="1500" dirty="0" err="1"/>
              <a:t>мотивуючим</a:t>
            </a:r>
            <a:r>
              <a:rPr lang="ru-RU" sz="1500" dirty="0"/>
              <a:t> фактором </a:t>
            </a:r>
            <a:r>
              <a:rPr lang="ru-RU" sz="1500" dirty="0" err="1"/>
              <a:t>лише</a:t>
            </a:r>
            <a:r>
              <a:rPr lang="ru-RU" sz="1500" dirty="0"/>
              <a:t> </a:t>
            </a:r>
            <a:r>
              <a:rPr lang="ru-RU" sz="1500" dirty="0" err="1"/>
              <a:t>тоді</a:t>
            </a:r>
            <a:r>
              <a:rPr lang="ru-RU" sz="1500" dirty="0"/>
              <a:t>, коли </a:t>
            </a:r>
            <a:r>
              <a:rPr lang="ru-RU" sz="1500" dirty="0" err="1"/>
              <a:t>працівник</a:t>
            </a:r>
            <a:r>
              <a:rPr lang="ru-RU" sz="1500" dirty="0"/>
              <a:t> </a:t>
            </a:r>
            <a:r>
              <a:rPr lang="ru-RU" sz="1500" dirty="0" err="1"/>
              <a:t>вважає</a:t>
            </a:r>
            <a:r>
              <a:rPr lang="ru-RU" sz="1500" dirty="0"/>
              <a:t> за </a:t>
            </a:r>
            <a:r>
              <a:rPr lang="ru-RU" sz="1500" dirty="0" err="1"/>
              <a:t>краще</a:t>
            </a:r>
            <a:r>
              <a:rPr lang="ru-RU" sz="1500" dirty="0"/>
              <a:t> </a:t>
            </a:r>
            <a:r>
              <a:rPr lang="ru-RU" sz="1500" dirty="0" err="1"/>
              <a:t>мати</a:t>
            </a:r>
            <a:r>
              <a:rPr lang="ru-RU" sz="1500" dirty="0"/>
              <a:t> результат, </a:t>
            </a:r>
            <a:r>
              <a:rPr lang="ru-RU" sz="1500" dirty="0" err="1"/>
              <a:t>ніж</a:t>
            </a:r>
            <a:r>
              <a:rPr lang="ru-RU" sz="1500" dirty="0"/>
              <a:t> не </a:t>
            </a:r>
            <a:r>
              <a:rPr lang="ru-RU" sz="1500" dirty="0" err="1"/>
              <a:t>мати</a:t>
            </a:r>
            <a:r>
              <a:rPr lang="ru-RU" sz="1500" dirty="0"/>
              <a:t> </a:t>
            </a:r>
            <a:r>
              <a:rPr lang="ru-RU" sz="1500" dirty="0" err="1"/>
              <a:t>його</a:t>
            </a:r>
            <a:r>
              <a:rPr lang="ru-RU" sz="1500" dirty="0"/>
              <a:t>.</a:t>
            </a:r>
          </a:p>
          <a:p>
            <a:pPr marL="139700" indent="0" algn="just">
              <a:buNone/>
            </a:pPr>
            <a:r>
              <a:rPr lang="ru-RU" sz="1500" dirty="0" err="1"/>
              <a:t>Скажімо</a:t>
            </a:r>
            <a:r>
              <a:rPr lang="ru-RU" sz="1500" dirty="0"/>
              <a:t>, </a:t>
            </a:r>
            <a:r>
              <a:rPr lang="ru-RU" sz="1500" dirty="0" err="1"/>
              <a:t>працівник</a:t>
            </a:r>
            <a:r>
              <a:rPr lang="ru-RU" sz="1500" dirty="0"/>
              <a:t> </a:t>
            </a:r>
            <a:r>
              <a:rPr lang="ru-RU" sz="1500" dirty="0" err="1"/>
              <a:t>докладає</a:t>
            </a:r>
            <a:r>
              <a:rPr lang="ru-RU" sz="1500" dirty="0"/>
              <a:t> </a:t>
            </a:r>
            <a:r>
              <a:rPr lang="ru-RU" sz="1500" dirty="0" err="1"/>
              <a:t>зусиль</a:t>
            </a:r>
            <a:r>
              <a:rPr lang="ru-RU" sz="1500" dirty="0"/>
              <a:t>, </a:t>
            </a:r>
            <a:r>
              <a:rPr lang="ru-RU" sz="1500" dirty="0" err="1"/>
              <a:t>отримує</a:t>
            </a:r>
            <a:r>
              <a:rPr lang="ru-RU" sz="1500" dirty="0"/>
              <a:t> </a:t>
            </a:r>
            <a:r>
              <a:rPr lang="ru-RU" sz="1500" dirty="0" err="1"/>
              <a:t>очікуваний</a:t>
            </a:r>
            <a:r>
              <a:rPr lang="ru-RU" sz="1500" dirty="0"/>
              <a:t> результат і </a:t>
            </a:r>
            <a:r>
              <a:rPr lang="ru-RU" sz="1500" dirty="0" err="1"/>
              <a:t>вірить</a:t>
            </a:r>
            <a:r>
              <a:rPr lang="ru-RU" sz="1500" dirty="0"/>
              <a:t>, </a:t>
            </a:r>
            <a:r>
              <a:rPr lang="ru-RU" sz="1500" dirty="0" err="1"/>
              <a:t>що</a:t>
            </a:r>
            <a:r>
              <a:rPr lang="ru-RU" sz="1500" dirty="0"/>
              <a:t> </a:t>
            </a:r>
            <a:r>
              <a:rPr lang="ru-RU" sz="1500" dirty="0" err="1"/>
              <a:t>цей</a:t>
            </a:r>
            <a:r>
              <a:rPr lang="ru-RU" sz="1500" dirty="0"/>
              <a:t> результат </a:t>
            </a:r>
            <a:r>
              <a:rPr lang="ru-RU" sz="1500" dirty="0" err="1"/>
              <a:t>відіграє</a:t>
            </a:r>
            <a:r>
              <a:rPr lang="ru-RU" sz="1500" dirty="0"/>
              <a:t> </a:t>
            </a:r>
            <a:r>
              <a:rPr lang="ru-RU" sz="1500" dirty="0" err="1"/>
              <a:t>важливу</a:t>
            </a:r>
            <a:r>
              <a:rPr lang="ru-RU" sz="1500" dirty="0"/>
              <a:t> роль у </a:t>
            </a:r>
            <a:r>
              <a:rPr lang="ru-RU" sz="1500" dirty="0" err="1"/>
              <a:t>досягненні</a:t>
            </a:r>
            <a:r>
              <a:rPr lang="ru-RU" sz="1500" dirty="0"/>
              <a:t> мети. Але </a:t>
            </a:r>
            <a:r>
              <a:rPr lang="ru-RU" sz="1500" dirty="0" err="1"/>
              <a:t>якщо</a:t>
            </a:r>
            <a:r>
              <a:rPr lang="ru-RU" sz="1500" dirty="0"/>
              <a:t> </a:t>
            </a:r>
            <a:r>
              <a:rPr lang="ru-RU" sz="1500" dirty="0" err="1"/>
              <a:t>цінність</a:t>
            </a:r>
            <a:r>
              <a:rPr lang="ru-RU" sz="1500" dirty="0"/>
              <a:t> </a:t>
            </a:r>
            <a:r>
              <a:rPr lang="ru-RU" sz="1500" dirty="0" err="1"/>
              <a:t>винагороди</a:t>
            </a:r>
            <a:r>
              <a:rPr lang="ru-RU" sz="1500" dirty="0"/>
              <a:t> не </a:t>
            </a:r>
            <a:r>
              <a:rPr lang="ru-RU" sz="1500" dirty="0" err="1"/>
              <a:t>приваблює</a:t>
            </a:r>
            <a:r>
              <a:rPr lang="ru-RU" sz="1500" dirty="0"/>
              <a:t> </a:t>
            </a:r>
            <a:r>
              <a:rPr lang="ru-RU" sz="1500" dirty="0" err="1"/>
              <a:t>його</a:t>
            </a:r>
            <a:r>
              <a:rPr lang="ru-RU" sz="1500" dirty="0"/>
              <a:t> - </a:t>
            </a:r>
            <a:r>
              <a:rPr lang="ru-RU" sz="1500" dirty="0" err="1"/>
              <a:t>якщо</a:t>
            </a:r>
            <a:r>
              <a:rPr lang="ru-RU" sz="1500" dirty="0"/>
              <a:t> </a:t>
            </a:r>
            <a:r>
              <a:rPr lang="ru-RU" sz="1500" dirty="0" err="1"/>
              <a:t>він</a:t>
            </a:r>
            <a:r>
              <a:rPr lang="ru-RU" sz="1500" dirty="0"/>
              <a:t> не </a:t>
            </a:r>
            <a:r>
              <a:rPr lang="ru-RU" sz="1500" dirty="0" err="1"/>
              <a:t>задоволений</a:t>
            </a:r>
            <a:r>
              <a:rPr lang="ru-RU" sz="1500" dirty="0"/>
              <a:t> результатом - </a:t>
            </a:r>
            <a:r>
              <a:rPr lang="ru-RU" sz="1500" dirty="0" err="1"/>
              <a:t>працівник</a:t>
            </a:r>
            <a:r>
              <a:rPr lang="ru-RU" sz="1500" dirty="0"/>
              <a:t> не буде </a:t>
            </a:r>
            <a:r>
              <a:rPr lang="ru-RU" sz="1500" dirty="0" err="1"/>
              <a:t>мотивований</a:t>
            </a:r>
            <a:r>
              <a:rPr lang="ru-RU" sz="1500" dirty="0"/>
              <a:t>.</a:t>
            </a:r>
          </a:p>
          <a:p>
            <a:pPr marL="139700" indent="0" algn="just">
              <a:buNone/>
            </a:pPr>
            <a:r>
              <a:rPr lang="ru-RU" sz="1500" dirty="0" err="1"/>
              <a:t>Важливо</a:t>
            </a:r>
            <a:r>
              <a:rPr lang="ru-RU" sz="1500" dirty="0"/>
              <a:t> </a:t>
            </a:r>
            <a:r>
              <a:rPr lang="ru-RU" sz="1500" dirty="0" err="1"/>
              <a:t>дати</a:t>
            </a:r>
            <a:r>
              <a:rPr lang="ru-RU" sz="1500" dirty="0"/>
              <a:t> </a:t>
            </a:r>
            <a:r>
              <a:rPr lang="ru-RU" sz="1500" dirty="0" err="1"/>
              <a:t>зрозуміти</a:t>
            </a:r>
            <a:r>
              <a:rPr lang="ru-RU" sz="1500" dirty="0"/>
              <a:t> </a:t>
            </a:r>
            <a:r>
              <a:rPr lang="ru-RU" sz="1500" dirty="0" err="1"/>
              <a:t>працівникові</a:t>
            </a:r>
            <a:r>
              <a:rPr lang="ru-RU" sz="1500" dirty="0"/>
              <a:t>, </a:t>
            </a:r>
            <a:r>
              <a:rPr lang="ru-RU" sz="1500" dirty="0" err="1"/>
              <a:t>що</a:t>
            </a:r>
            <a:r>
              <a:rPr lang="ru-RU" sz="1500" dirty="0"/>
              <a:t> </a:t>
            </a:r>
            <a:r>
              <a:rPr lang="ru-RU" sz="1500" dirty="0" err="1"/>
              <a:t>його</a:t>
            </a:r>
            <a:r>
              <a:rPr lang="ru-RU" sz="1500" dirty="0"/>
              <a:t> </a:t>
            </a:r>
            <a:r>
              <a:rPr lang="ru-RU" sz="1500" dirty="0" err="1"/>
              <a:t>зусилля</a:t>
            </a:r>
            <a:r>
              <a:rPr lang="ru-RU" sz="1500" dirty="0"/>
              <a:t> </a:t>
            </a:r>
            <a:r>
              <a:rPr lang="ru-RU" sz="1500" dirty="0" err="1"/>
              <a:t>матимуть</a:t>
            </a:r>
            <a:r>
              <a:rPr lang="ru-RU" sz="1500" dirty="0"/>
              <a:t> </a:t>
            </a:r>
            <a:r>
              <a:rPr lang="ru-RU" sz="1500" dirty="0" err="1"/>
              <a:t>задовільний</a:t>
            </a:r>
            <a:r>
              <a:rPr lang="ru-RU" sz="1500" dirty="0"/>
              <a:t> результат </a:t>
            </a:r>
            <a:r>
              <a:rPr lang="ru-RU" sz="1500" dirty="0" err="1"/>
              <a:t>або</a:t>
            </a:r>
            <a:r>
              <a:rPr lang="ru-RU" sz="1500" dirty="0"/>
              <a:t> </a:t>
            </a:r>
            <a:r>
              <a:rPr lang="ru-RU" sz="1500" dirty="0" err="1"/>
              <a:t>винагороду</a:t>
            </a:r>
            <a:r>
              <a:rPr lang="ru-RU" sz="1500" dirty="0"/>
              <a:t>, яку </a:t>
            </a:r>
            <a:r>
              <a:rPr lang="ru-RU" sz="1500" dirty="0" err="1"/>
              <a:t>він</a:t>
            </a:r>
            <a:r>
              <a:rPr lang="ru-RU" sz="1500" dirty="0"/>
              <a:t> </a:t>
            </a:r>
            <a:r>
              <a:rPr lang="ru-RU" sz="1500" dirty="0" err="1"/>
              <a:t>цінує</a:t>
            </a:r>
            <a:r>
              <a:rPr lang="ru-RU" sz="1500" dirty="0"/>
              <a:t>. </a:t>
            </a:r>
            <a:r>
              <a:rPr lang="ru-RU" sz="1500" dirty="0" err="1"/>
              <a:t>Це</a:t>
            </a:r>
            <a:r>
              <a:rPr lang="ru-RU" sz="1500" dirty="0"/>
              <a:t> </a:t>
            </a:r>
            <a:r>
              <a:rPr lang="ru-RU" sz="1500" dirty="0" err="1"/>
              <a:t>створює</a:t>
            </a:r>
            <a:r>
              <a:rPr lang="ru-RU" sz="1500" dirty="0"/>
              <a:t> </a:t>
            </a:r>
            <a:r>
              <a:rPr lang="ru-RU" sz="1500" dirty="0" err="1"/>
              <a:t>довіру</a:t>
            </a:r>
            <a:r>
              <a:rPr lang="ru-RU" sz="1500" dirty="0"/>
              <a:t> і </a:t>
            </a:r>
            <a:r>
              <a:rPr lang="ru-RU" sz="1500" dirty="0" err="1"/>
              <a:t>прокладає</a:t>
            </a:r>
            <a:r>
              <a:rPr lang="ru-RU" sz="1500" dirty="0"/>
              <a:t> шлях до </a:t>
            </a:r>
            <a:r>
              <a:rPr lang="ru-RU" sz="1500" dirty="0" err="1"/>
              <a:t>успіху</a:t>
            </a:r>
            <a:r>
              <a:rPr lang="ru-RU" sz="1500" dirty="0"/>
              <a:t> для </a:t>
            </a:r>
            <a:r>
              <a:rPr lang="ru-RU" sz="1500" dirty="0" err="1"/>
              <a:t>решти</a:t>
            </a:r>
            <a:r>
              <a:rPr lang="ru-RU" sz="1500" dirty="0"/>
              <a:t> </a:t>
            </a:r>
            <a:r>
              <a:rPr lang="ru-RU" sz="1500" dirty="0" err="1"/>
              <a:t>ланцюжка</a:t>
            </a:r>
            <a:r>
              <a:rPr lang="ru-RU" sz="1500" dirty="0"/>
              <a:t> </a:t>
            </a:r>
            <a:r>
              <a:rPr lang="ru-RU" sz="1500" dirty="0" err="1"/>
              <a:t>мотивації</a:t>
            </a:r>
            <a:r>
              <a:rPr lang="ru-RU" sz="1500" dirty="0"/>
              <a:t>.</a:t>
            </a:r>
          </a:p>
        </p:txBody>
      </p:sp>
    </p:spTree>
    <p:extLst>
      <p:ext uri="{BB962C8B-B14F-4D97-AF65-F5344CB8AC3E}">
        <p14:creationId xmlns:p14="http://schemas.microsoft.com/office/powerpoint/2010/main" val="20583985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D6287D5A-86D2-ECD3-7B66-86B75FC4BFD0}"/>
              </a:ext>
            </a:extLst>
          </p:cNvPr>
          <p:cNvPicPr>
            <a:picLocks noChangeAspect="1"/>
          </p:cNvPicPr>
          <p:nvPr/>
        </p:nvPicPr>
        <p:blipFill>
          <a:blip r:embed="rId2"/>
          <a:stretch>
            <a:fillRect/>
          </a:stretch>
        </p:blipFill>
        <p:spPr>
          <a:xfrm>
            <a:off x="0" y="0"/>
            <a:ext cx="4847771" cy="2726871"/>
          </a:xfrm>
          <a:prstGeom prst="rect">
            <a:avLst/>
          </a:prstGeom>
        </p:spPr>
      </p:pic>
      <p:sp>
        <p:nvSpPr>
          <p:cNvPr id="7" name="TextBox 6">
            <a:extLst>
              <a:ext uri="{FF2B5EF4-FFF2-40B4-BE49-F238E27FC236}">
                <a16:creationId xmlns:a16="http://schemas.microsoft.com/office/drawing/2014/main" id="{46F5ED07-F9E1-02F8-C485-1ABB6C1F8507}"/>
              </a:ext>
            </a:extLst>
          </p:cNvPr>
          <p:cNvSpPr txBox="1"/>
          <p:nvPr/>
        </p:nvSpPr>
        <p:spPr>
          <a:xfrm>
            <a:off x="4572000" y="97618"/>
            <a:ext cx="4572000" cy="584775"/>
          </a:xfrm>
          <a:prstGeom prst="rect">
            <a:avLst/>
          </a:prstGeom>
          <a:noFill/>
        </p:spPr>
        <p:txBody>
          <a:bodyPr wrap="square">
            <a:spAutoFit/>
          </a:bodyPr>
          <a:lstStyle/>
          <a:p>
            <a:pPr algn="ctr"/>
            <a:r>
              <a:rPr lang="ru-RU" sz="1600" b="1" dirty="0" err="1"/>
              <a:t>Ланцюжок</a:t>
            </a:r>
            <a:r>
              <a:rPr lang="ru-RU" sz="1600" b="1" dirty="0"/>
              <a:t> (</a:t>
            </a:r>
            <a:r>
              <a:rPr lang="ru-RU" sz="1600" b="1" dirty="0" err="1"/>
              <a:t>або</a:t>
            </a:r>
            <a:r>
              <a:rPr lang="ru-RU" sz="1600" b="1" dirty="0"/>
              <a:t> </a:t>
            </a:r>
            <a:r>
              <a:rPr lang="ru-RU" sz="1600" b="1" dirty="0" err="1"/>
              <a:t>рівняння</a:t>
            </a:r>
            <a:r>
              <a:rPr lang="ru-RU" sz="1600" b="1" dirty="0"/>
              <a:t>) </a:t>
            </a:r>
            <a:r>
              <a:rPr lang="ru-RU" sz="1600" b="1" dirty="0" err="1"/>
              <a:t>теорії</a:t>
            </a:r>
            <a:r>
              <a:rPr lang="ru-RU" sz="1600" b="1" dirty="0"/>
              <a:t> </a:t>
            </a:r>
            <a:r>
              <a:rPr lang="ru-RU" sz="1600" b="1" dirty="0" err="1"/>
              <a:t>очікування</a:t>
            </a:r>
            <a:r>
              <a:rPr lang="ru-RU" sz="1600" b="1" dirty="0"/>
              <a:t> </a:t>
            </a:r>
            <a:r>
              <a:rPr lang="ru-RU" sz="1600" b="1" dirty="0" err="1"/>
              <a:t>Врума</a:t>
            </a:r>
            <a:r>
              <a:rPr lang="ru-RU" sz="1600" b="1" dirty="0"/>
              <a:t> </a:t>
            </a:r>
          </a:p>
        </p:txBody>
      </p:sp>
      <p:sp>
        <p:nvSpPr>
          <p:cNvPr id="9" name="TextBox 8">
            <a:extLst>
              <a:ext uri="{FF2B5EF4-FFF2-40B4-BE49-F238E27FC236}">
                <a16:creationId xmlns:a16="http://schemas.microsoft.com/office/drawing/2014/main" id="{B3DC2CBA-765E-938B-A7CD-D36AF2A56C65}"/>
              </a:ext>
            </a:extLst>
          </p:cNvPr>
          <p:cNvSpPr txBox="1"/>
          <p:nvPr/>
        </p:nvSpPr>
        <p:spPr>
          <a:xfrm>
            <a:off x="4962071" y="1009077"/>
            <a:ext cx="4067629" cy="523220"/>
          </a:xfrm>
          <a:prstGeom prst="rect">
            <a:avLst/>
          </a:prstGeom>
          <a:solidFill>
            <a:schemeClr val="accent2"/>
          </a:solidFill>
          <a:ln>
            <a:solidFill>
              <a:schemeClr val="accent1"/>
            </a:solidFill>
          </a:ln>
          <a:effectLst/>
          <a:scene3d>
            <a:camera prst="orthographicFront">
              <a:rot lat="0" lon="0" rev="0"/>
            </a:camera>
            <a:lightRig rig="glow" dir="t">
              <a:rot lat="0" lon="0" rev="14100000"/>
            </a:lightRig>
          </a:scene3d>
          <a:sp3d prstMaterial="softEdge">
            <a:bevelT w="127000" prst="artDeco"/>
          </a:sp3d>
        </p:spPr>
        <p:txBody>
          <a:bodyPr wrap="square">
            <a:spAutoFit/>
          </a:bodyPr>
          <a:lstStyle/>
          <a:p>
            <a:pPr algn="ctr"/>
            <a:r>
              <a:rPr lang="ru-RU" b="1" dirty="0" err="1"/>
              <a:t>Мотиваційна</a:t>
            </a:r>
            <a:r>
              <a:rPr lang="ru-RU" b="1" dirty="0"/>
              <a:t> сила (МС) = </a:t>
            </a:r>
            <a:r>
              <a:rPr lang="ru-RU" b="1" dirty="0" err="1"/>
              <a:t>Очікування</a:t>
            </a:r>
            <a:r>
              <a:rPr lang="ru-RU" b="1" dirty="0"/>
              <a:t> (О) х </a:t>
            </a:r>
            <a:r>
              <a:rPr lang="ru-RU" b="1" dirty="0" err="1"/>
              <a:t>Інструментальність</a:t>
            </a:r>
            <a:r>
              <a:rPr lang="ru-RU" b="1" dirty="0"/>
              <a:t> (І) х </a:t>
            </a:r>
            <a:r>
              <a:rPr lang="ru-RU" b="1" dirty="0" err="1"/>
              <a:t>Цінність</a:t>
            </a:r>
            <a:r>
              <a:rPr lang="ru-RU" b="1" dirty="0"/>
              <a:t> (Ц)</a:t>
            </a:r>
            <a:endParaRPr lang="ru-UA" dirty="0"/>
          </a:p>
        </p:txBody>
      </p:sp>
      <p:sp>
        <p:nvSpPr>
          <p:cNvPr id="11" name="TextBox 10">
            <a:extLst>
              <a:ext uri="{FF2B5EF4-FFF2-40B4-BE49-F238E27FC236}">
                <a16:creationId xmlns:a16="http://schemas.microsoft.com/office/drawing/2014/main" id="{A71AD9CC-E678-2575-D185-6AD65ACD561A}"/>
              </a:ext>
            </a:extLst>
          </p:cNvPr>
          <p:cNvSpPr txBox="1"/>
          <p:nvPr/>
        </p:nvSpPr>
        <p:spPr>
          <a:xfrm>
            <a:off x="4365851" y="1937339"/>
            <a:ext cx="4584246" cy="3108543"/>
          </a:xfrm>
          <a:prstGeom prst="rect">
            <a:avLst/>
          </a:prstGeom>
          <a:noFill/>
        </p:spPr>
        <p:txBody>
          <a:bodyPr wrap="square">
            <a:spAutoFit/>
          </a:bodyPr>
          <a:lstStyle/>
          <a:p>
            <a:pPr algn="just"/>
            <a:r>
              <a:rPr lang="ru-RU" dirty="0" err="1"/>
              <a:t>Якщо</a:t>
            </a:r>
            <a:r>
              <a:rPr lang="ru-RU" dirty="0"/>
              <a:t> </a:t>
            </a:r>
            <a:r>
              <a:rPr lang="lt-LT" dirty="0"/>
              <a:t>E, I </a:t>
            </a:r>
            <a:r>
              <a:rPr lang="ru-RU" dirty="0" err="1"/>
              <a:t>або</a:t>
            </a:r>
            <a:r>
              <a:rPr lang="ru-RU" dirty="0"/>
              <a:t> </a:t>
            </a:r>
            <a:r>
              <a:rPr lang="lt-LT" dirty="0"/>
              <a:t>V </a:t>
            </a:r>
            <a:r>
              <a:rPr lang="ru-RU" dirty="0" err="1"/>
              <a:t>дорівнюють</a:t>
            </a:r>
            <a:r>
              <a:rPr lang="ru-RU" dirty="0"/>
              <a:t> нулю, то </a:t>
            </a:r>
            <a:r>
              <a:rPr lang="ru-RU" dirty="0" err="1"/>
              <a:t>рівняння</a:t>
            </a:r>
            <a:r>
              <a:rPr lang="ru-RU" dirty="0"/>
              <a:t> не </a:t>
            </a:r>
            <a:r>
              <a:rPr lang="ru-RU" dirty="0" err="1"/>
              <a:t>працює</a:t>
            </a:r>
            <a:r>
              <a:rPr lang="ru-RU" dirty="0"/>
              <a:t>, і </a:t>
            </a:r>
            <a:r>
              <a:rPr lang="ru-RU" dirty="0" err="1"/>
              <a:t>це</a:t>
            </a:r>
            <a:r>
              <a:rPr lang="ru-RU" dirty="0"/>
              <a:t> </a:t>
            </a:r>
            <a:r>
              <a:rPr lang="ru-RU" dirty="0" err="1"/>
              <a:t>означає</a:t>
            </a:r>
            <a:r>
              <a:rPr lang="ru-RU" dirty="0"/>
              <a:t>, </a:t>
            </a:r>
            <a:r>
              <a:rPr lang="ru-RU" dirty="0" err="1"/>
              <a:t>що</a:t>
            </a:r>
            <a:r>
              <a:rPr lang="ru-RU" dirty="0"/>
              <a:t> </a:t>
            </a:r>
            <a:r>
              <a:rPr lang="ru-RU" dirty="0" err="1"/>
              <a:t>мотивація</a:t>
            </a:r>
            <a:r>
              <a:rPr lang="ru-RU" dirty="0"/>
              <a:t> </a:t>
            </a:r>
            <a:r>
              <a:rPr lang="ru-RU" dirty="0" err="1"/>
              <a:t>низька</a:t>
            </a:r>
            <a:r>
              <a:rPr lang="ru-RU" dirty="0"/>
              <a:t> </a:t>
            </a:r>
            <a:r>
              <a:rPr lang="ru-RU" dirty="0" err="1"/>
              <a:t>або</a:t>
            </a:r>
            <a:r>
              <a:rPr lang="ru-RU" dirty="0"/>
              <a:t> </a:t>
            </a:r>
            <a:r>
              <a:rPr lang="ru-RU" dirty="0" err="1"/>
              <a:t>відсутня</a:t>
            </a:r>
            <a:r>
              <a:rPr lang="ru-RU" dirty="0"/>
              <a:t>.</a:t>
            </a:r>
          </a:p>
          <a:p>
            <a:pPr algn="just"/>
            <a:r>
              <a:rPr lang="ru-RU" dirty="0" err="1"/>
              <a:t>Наприклад</a:t>
            </a:r>
            <a:r>
              <a:rPr lang="ru-RU" dirty="0"/>
              <a:t>, </a:t>
            </a:r>
            <a:r>
              <a:rPr lang="ru-RU" dirty="0" err="1"/>
              <a:t>працівник</a:t>
            </a:r>
            <a:r>
              <a:rPr lang="ru-RU" dirty="0"/>
              <a:t> не </a:t>
            </a:r>
            <a:r>
              <a:rPr lang="ru-RU" dirty="0" err="1"/>
              <a:t>вірить</a:t>
            </a:r>
            <a:r>
              <a:rPr lang="ru-RU" dirty="0"/>
              <a:t>, </a:t>
            </a:r>
            <a:r>
              <a:rPr lang="ru-RU" dirty="0" err="1"/>
              <a:t>що</a:t>
            </a:r>
            <a:r>
              <a:rPr lang="ru-RU" dirty="0"/>
              <a:t> у </a:t>
            </a:r>
            <a:r>
              <a:rPr lang="ru-RU" dirty="0" err="1"/>
              <a:t>нього</a:t>
            </a:r>
            <a:r>
              <a:rPr lang="ru-RU" dirty="0"/>
              <a:t> </a:t>
            </a:r>
            <a:r>
              <a:rPr lang="ru-RU" dirty="0" err="1"/>
              <a:t>достатньо</a:t>
            </a:r>
            <a:r>
              <a:rPr lang="ru-RU" dirty="0"/>
              <a:t> часу, </a:t>
            </a:r>
            <a:r>
              <a:rPr lang="ru-RU" dirty="0" err="1"/>
              <a:t>щоб</a:t>
            </a:r>
            <a:r>
              <a:rPr lang="ru-RU" dirty="0"/>
              <a:t> добре </a:t>
            </a:r>
            <a:r>
              <a:rPr lang="ru-RU" dirty="0" err="1"/>
              <a:t>виконати</a:t>
            </a:r>
            <a:r>
              <a:rPr lang="ru-RU" dirty="0"/>
              <a:t> </a:t>
            </a:r>
            <a:r>
              <a:rPr lang="ru-RU" dirty="0" err="1"/>
              <a:t>завдання</a:t>
            </a:r>
            <a:r>
              <a:rPr lang="ru-RU" dirty="0"/>
              <a:t>, а </a:t>
            </a:r>
            <a:r>
              <a:rPr lang="ru-RU" dirty="0" err="1"/>
              <a:t>це</a:t>
            </a:r>
            <a:r>
              <a:rPr lang="ru-RU" dirty="0"/>
              <a:t> </a:t>
            </a:r>
            <a:r>
              <a:rPr lang="ru-RU" dirty="0" err="1"/>
              <a:t>означає</a:t>
            </a:r>
            <a:r>
              <a:rPr lang="ru-RU" dirty="0"/>
              <a:t>, </a:t>
            </a:r>
            <a:r>
              <a:rPr lang="ru-RU" dirty="0" err="1"/>
              <a:t>що</a:t>
            </a:r>
            <a:r>
              <a:rPr lang="ru-RU" dirty="0"/>
              <a:t> </a:t>
            </a:r>
            <a:r>
              <a:rPr lang="ru-RU" dirty="0" err="1"/>
              <a:t>його</a:t>
            </a:r>
            <a:r>
              <a:rPr lang="ru-RU" dirty="0"/>
              <a:t> </a:t>
            </a:r>
            <a:r>
              <a:rPr lang="ru-RU" dirty="0" err="1"/>
              <a:t>зусилля</a:t>
            </a:r>
            <a:r>
              <a:rPr lang="ru-RU" dirty="0"/>
              <a:t> не </a:t>
            </a:r>
            <a:r>
              <a:rPr lang="ru-RU" dirty="0" err="1"/>
              <a:t>призведуть</a:t>
            </a:r>
            <a:r>
              <a:rPr lang="ru-RU" dirty="0"/>
              <a:t> до </a:t>
            </a:r>
            <a:r>
              <a:rPr lang="ru-RU" dirty="0" err="1"/>
              <a:t>задовільного</a:t>
            </a:r>
            <a:r>
              <a:rPr lang="ru-RU" dirty="0"/>
              <a:t> результату. </a:t>
            </a:r>
            <a:r>
              <a:rPr lang="ru-RU" dirty="0" err="1"/>
              <a:t>Зрештою</a:t>
            </a:r>
            <a:r>
              <a:rPr lang="ru-RU" dirty="0"/>
              <a:t>, </a:t>
            </a:r>
            <a:r>
              <a:rPr lang="ru-RU" dirty="0" err="1"/>
              <a:t>хто</a:t>
            </a:r>
            <a:r>
              <a:rPr lang="ru-RU" dirty="0"/>
              <a:t> буде </a:t>
            </a:r>
            <a:r>
              <a:rPr lang="ru-RU" dirty="0" err="1"/>
              <a:t>мотивований</a:t>
            </a:r>
            <a:r>
              <a:rPr lang="ru-RU" dirty="0"/>
              <a:t> </a:t>
            </a:r>
            <a:r>
              <a:rPr lang="ru-RU" dirty="0" err="1"/>
              <a:t>наполегливо</a:t>
            </a:r>
            <a:r>
              <a:rPr lang="ru-RU" dirty="0"/>
              <a:t> </a:t>
            </a:r>
            <a:r>
              <a:rPr lang="ru-RU" dirty="0" err="1"/>
              <a:t>працювати</a:t>
            </a:r>
            <a:r>
              <a:rPr lang="ru-RU" dirty="0"/>
              <a:t> над </a:t>
            </a:r>
            <a:r>
              <a:rPr lang="ru-RU" dirty="0" err="1"/>
              <a:t>тим</a:t>
            </a:r>
            <a:r>
              <a:rPr lang="ru-RU" dirty="0"/>
              <a:t>, </a:t>
            </a:r>
            <a:r>
              <a:rPr lang="ru-RU" dirty="0" err="1"/>
              <a:t>що</a:t>
            </a:r>
            <a:r>
              <a:rPr lang="ru-RU" dirty="0"/>
              <a:t> </a:t>
            </a:r>
            <a:r>
              <a:rPr lang="ru-RU" dirty="0" err="1"/>
              <a:t>приречене</a:t>
            </a:r>
            <a:r>
              <a:rPr lang="ru-RU" dirty="0"/>
              <a:t> на провал?</a:t>
            </a:r>
          </a:p>
          <a:p>
            <a:pPr algn="just"/>
            <a:r>
              <a:rPr lang="ru-RU" dirty="0" err="1"/>
              <a:t>Вирішення</a:t>
            </a:r>
            <a:r>
              <a:rPr lang="ru-RU" dirty="0"/>
              <a:t> </a:t>
            </a:r>
            <a:r>
              <a:rPr lang="ru-RU" dirty="0" err="1"/>
              <a:t>проблеми</a:t>
            </a:r>
            <a:r>
              <a:rPr lang="ru-RU" dirty="0"/>
              <a:t>, </a:t>
            </a:r>
            <a:r>
              <a:rPr lang="ru-RU" dirty="0" err="1"/>
              <a:t>що</a:t>
            </a:r>
            <a:r>
              <a:rPr lang="ru-RU" dirty="0"/>
              <a:t> </a:t>
            </a:r>
            <a:r>
              <a:rPr lang="ru-RU" dirty="0" err="1"/>
              <a:t>стоїть</a:t>
            </a:r>
            <a:r>
              <a:rPr lang="ru-RU" dirty="0"/>
              <a:t> за </a:t>
            </a:r>
            <a:r>
              <a:rPr lang="ru-RU" dirty="0" err="1"/>
              <a:t>відсутністю</a:t>
            </a:r>
            <a:r>
              <a:rPr lang="ru-RU" dirty="0"/>
              <a:t> </a:t>
            </a:r>
            <a:r>
              <a:rPr lang="ru-RU" dirty="0" err="1"/>
              <a:t>мотивації</a:t>
            </a:r>
            <a:r>
              <a:rPr lang="ru-RU" dirty="0"/>
              <a:t>, </a:t>
            </a:r>
            <a:r>
              <a:rPr lang="ru-RU" dirty="0" err="1"/>
              <a:t>відновить</a:t>
            </a:r>
            <a:r>
              <a:rPr lang="ru-RU" dirty="0"/>
              <a:t> </a:t>
            </a:r>
            <a:r>
              <a:rPr lang="ru-RU" dirty="0" err="1"/>
              <a:t>очікування</a:t>
            </a:r>
            <a:r>
              <a:rPr lang="ru-RU" dirty="0"/>
              <a:t> </a:t>
            </a:r>
            <a:r>
              <a:rPr lang="ru-RU" dirty="0" err="1"/>
              <a:t>працівників</a:t>
            </a:r>
            <a:r>
              <a:rPr lang="ru-RU" dirty="0"/>
              <a:t>, </a:t>
            </a:r>
            <a:r>
              <a:rPr lang="ru-RU" dirty="0" err="1"/>
              <a:t>доведе</a:t>
            </a:r>
            <a:r>
              <a:rPr lang="ru-RU" dirty="0"/>
              <a:t> </a:t>
            </a:r>
            <a:r>
              <a:rPr lang="ru-RU" dirty="0" err="1"/>
              <a:t>їхню</a:t>
            </a:r>
            <a:r>
              <a:rPr lang="ru-RU" dirty="0"/>
              <a:t> </a:t>
            </a:r>
            <a:r>
              <a:rPr lang="ru-RU" dirty="0" err="1"/>
              <a:t>дієвість</a:t>
            </a:r>
            <a:r>
              <a:rPr lang="ru-RU" dirty="0"/>
              <a:t> та/</a:t>
            </a:r>
            <a:r>
              <a:rPr lang="ru-RU" dirty="0" err="1"/>
              <a:t>або</a:t>
            </a:r>
            <a:r>
              <a:rPr lang="ru-RU" dirty="0"/>
              <a:t> </a:t>
            </a:r>
            <a:r>
              <a:rPr lang="ru-RU" dirty="0" err="1"/>
              <a:t>допоможе</a:t>
            </a:r>
            <a:r>
              <a:rPr lang="ru-RU" dirty="0"/>
              <a:t> </a:t>
            </a:r>
            <a:r>
              <a:rPr lang="ru-RU" dirty="0" err="1"/>
              <a:t>керівникам</a:t>
            </a:r>
            <a:r>
              <a:rPr lang="ru-RU" dirty="0"/>
              <a:t> </a:t>
            </a:r>
            <a:r>
              <a:rPr lang="ru-RU" dirty="0" err="1"/>
              <a:t>краще</a:t>
            </a:r>
            <a:r>
              <a:rPr lang="ru-RU" dirty="0"/>
              <a:t> </a:t>
            </a:r>
            <a:r>
              <a:rPr lang="ru-RU" dirty="0" err="1"/>
              <a:t>зрозуміти</a:t>
            </a:r>
            <a:r>
              <a:rPr lang="ru-RU" dirty="0"/>
              <a:t> </a:t>
            </a:r>
            <a:r>
              <a:rPr lang="ru-RU" dirty="0" err="1"/>
              <a:t>цінність</a:t>
            </a:r>
            <a:r>
              <a:rPr lang="ru-RU" dirty="0"/>
              <a:t>, яку </a:t>
            </a:r>
            <a:r>
              <a:rPr lang="ru-RU" dirty="0" err="1"/>
              <a:t>працівники</a:t>
            </a:r>
            <a:r>
              <a:rPr lang="ru-RU" dirty="0"/>
              <a:t> </a:t>
            </a:r>
            <a:r>
              <a:rPr lang="ru-RU" dirty="0" err="1"/>
              <a:t>надають</a:t>
            </a:r>
            <a:r>
              <a:rPr lang="ru-RU" dirty="0"/>
              <a:t> </a:t>
            </a:r>
            <a:r>
              <a:rPr lang="ru-RU" dirty="0" err="1"/>
              <a:t>винагородам</a:t>
            </a:r>
            <a:r>
              <a:rPr lang="ru-RU" dirty="0"/>
              <a:t> </a:t>
            </a:r>
            <a:r>
              <a:rPr lang="ru-RU" dirty="0" err="1"/>
              <a:t>організації</a:t>
            </a:r>
            <a:r>
              <a:rPr lang="ru-RU" dirty="0"/>
              <a:t>.</a:t>
            </a:r>
          </a:p>
        </p:txBody>
      </p:sp>
      <p:sp>
        <p:nvSpPr>
          <p:cNvPr id="13" name="TextBox 12">
            <a:extLst>
              <a:ext uri="{FF2B5EF4-FFF2-40B4-BE49-F238E27FC236}">
                <a16:creationId xmlns:a16="http://schemas.microsoft.com/office/drawing/2014/main" id="{412C6C53-949E-F843-A80E-D90D69122956}"/>
              </a:ext>
            </a:extLst>
          </p:cNvPr>
          <p:cNvSpPr txBox="1"/>
          <p:nvPr/>
        </p:nvSpPr>
        <p:spPr>
          <a:xfrm>
            <a:off x="131762" y="2662548"/>
            <a:ext cx="4119789" cy="2246769"/>
          </a:xfrm>
          <a:prstGeom prst="rect">
            <a:avLst/>
          </a:prstGeom>
          <a:noFill/>
        </p:spPr>
        <p:txBody>
          <a:bodyPr wrap="square">
            <a:spAutoFit/>
          </a:bodyPr>
          <a:lstStyle/>
          <a:p>
            <a:pPr algn="just"/>
            <a:r>
              <a:rPr lang="ru-RU" sz="1000" dirty="0" err="1"/>
              <a:t>Керівники</a:t>
            </a:r>
            <a:r>
              <a:rPr lang="ru-RU" sz="1000" dirty="0"/>
              <a:t> </a:t>
            </a:r>
            <a:r>
              <a:rPr lang="ru-RU" sz="1000" dirty="0" err="1"/>
              <a:t>можуть</a:t>
            </a:r>
            <a:r>
              <a:rPr lang="ru-RU" sz="1000" dirty="0"/>
              <a:t> </a:t>
            </a:r>
            <a:r>
              <a:rPr lang="ru-RU" sz="1000" dirty="0" err="1"/>
              <a:t>оцінити</a:t>
            </a:r>
            <a:r>
              <a:rPr lang="ru-RU" sz="1000" dirty="0"/>
              <a:t>, </a:t>
            </a:r>
            <a:r>
              <a:rPr lang="ru-RU" sz="1000" dirty="0" err="1"/>
              <a:t>чи</a:t>
            </a:r>
            <a:r>
              <a:rPr lang="ru-RU" sz="1000" dirty="0"/>
              <a:t> </a:t>
            </a:r>
            <a:r>
              <a:rPr lang="ru-RU" sz="1000" dirty="0" err="1"/>
              <a:t>розуміють</a:t>
            </a:r>
            <a:r>
              <a:rPr lang="ru-RU" sz="1000" dirty="0"/>
              <a:t> </a:t>
            </a:r>
            <a:r>
              <a:rPr lang="ru-RU" sz="1000" dirty="0" err="1"/>
              <a:t>їхні</a:t>
            </a:r>
            <a:r>
              <a:rPr lang="ru-RU" sz="1000" dirty="0"/>
              <a:t> </a:t>
            </a:r>
            <a:r>
              <a:rPr lang="ru-RU" sz="1000" dirty="0" err="1"/>
              <a:t>співробітники</a:t>
            </a:r>
            <a:r>
              <a:rPr lang="ru-RU" sz="1000" dirty="0"/>
              <a:t>, </a:t>
            </a:r>
            <a:r>
              <a:rPr lang="ru-RU" sz="1000" dirty="0" err="1"/>
              <a:t>що</a:t>
            </a:r>
            <a:r>
              <a:rPr lang="ru-RU" sz="1000" dirty="0"/>
              <a:t> </a:t>
            </a:r>
            <a:r>
              <a:rPr lang="ru-RU" sz="1000" dirty="0" err="1"/>
              <a:t>їм</a:t>
            </a:r>
            <a:r>
              <a:rPr lang="ru-RU" sz="1000" dirty="0"/>
              <a:t> </a:t>
            </a:r>
            <a:r>
              <a:rPr lang="ru-RU" sz="1000" dirty="0" err="1"/>
              <a:t>потрібно</a:t>
            </a:r>
            <a:r>
              <a:rPr lang="ru-RU" sz="1000" dirty="0"/>
              <a:t> </a:t>
            </a:r>
            <a:r>
              <a:rPr lang="ru-RU" sz="1000" dirty="0" err="1"/>
              <a:t>робити</a:t>
            </a:r>
            <a:r>
              <a:rPr lang="ru-RU" sz="1000" dirty="0"/>
              <a:t> для </a:t>
            </a:r>
            <a:r>
              <a:rPr lang="ru-RU" sz="1000" dirty="0" err="1"/>
              <a:t>досягнення</a:t>
            </a:r>
            <a:r>
              <a:rPr lang="ru-RU" sz="1000" dirty="0"/>
              <a:t> </a:t>
            </a:r>
            <a:r>
              <a:rPr lang="ru-RU" sz="1000" dirty="0" err="1"/>
              <a:t>бажаного</a:t>
            </a:r>
            <a:r>
              <a:rPr lang="ru-RU" sz="1000" dirty="0"/>
              <a:t> результату. </a:t>
            </a:r>
            <a:r>
              <a:rPr lang="ru-RU" sz="1000" dirty="0" err="1"/>
              <a:t>Роз'яснення</a:t>
            </a:r>
            <a:r>
              <a:rPr lang="ru-RU" sz="1000" dirty="0"/>
              <a:t> </a:t>
            </a:r>
            <a:r>
              <a:rPr lang="ru-RU" sz="1000" dirty="0" err="1"/>
              <a:t>їхньої</a:t>
            </a:r>
            <a:r>
              <a:rPr lang="ru-RU" sz="1000" dirty="0"/>
              <a:t> </a:t>
            </a:r>
            <a:r>
              <a:rPr lang="ru-RU" sz="1000" dirty="0" err="1"/>
              <a:t>ролі</a:t>
            </a:r>
            <a:r>
              <a:rPr lang="ru-RU" sz="1000" dirty="0"/>
              <a:t> </a:t>
            </a:r>
            <a:r>
              <a:rPr lang="ru-RU" sz="1000" dirty="0" err="1"/>
              <a:t>може</a:t>
            </a:r>
            <a:r>
              <a:rPr lang="ru-RU" sz="1000" dirty="0"/>
              <a:t> бути способом </a:t>
            </a:r>
            <a:r>
              <a:rPr lang="ru-RU" sz="1000" dirty="0" err="1"/>
              <a:t>переконатися</a:t>
            </a:r>
            <a:r>
              <a:rPr lang="ru-RU" sz="1000" dirty="0"/>
              <a:t>, </a:t>
            </a:r>
            <a:r>
              <a:rPr lang="ru-RU" sz="1000" dirty="0" err="1"/>
              <a:t>що</a:t>
            </a:r>
            <a:r>
              <a:rPr lang="ru-RU" sz="1000" dirty="0"/>
              <a:t> </a:t>
            </a:r>
            <a:r>
              <a:rPr lang="ru-RU" sz="1000" dirty="0" err="1"/>
              <a:t>співробітники</a:t>
            </a:r>
            <a:r>
              <a:rPr lang="ru-RU" sz="1000" dirty="0"/>
              <a:t> </a:t>
            </a:r>
            <a:r>
              <a:rPr lang="ru-RU" sz="1000" dirty="0" err="1"/>
              <a:t>згуртовані</a:t>
            </a:r>
            <a:r>
              <a:rPr lang="ru-RU" sz="1000" dirty="0"/>
              <a:t> і </a:t>
            </a:r>
            <a:r>
              <a:rPr lang="ru-RU" sz="1000" dirty="0" err="1"/>
              <a:t>розуміють</a:t>
            </a:r>
            <a:r>
              <a:rPr lang="ru-RU" sz="1000" dirty="0"/>
              <a:t>, </a:t>
            </a:r>
            <a:r>
              <a:rPr lang="ru-RU" sz="1000" dirty="0" err="1"/>
              <a:t>що</a:t>
            </a:r>
            <a:r>
              <a:rPr lang="ru-RU" sz="1000" dirty="0"/>
              <a:t> </a:t>
            </a:r>
            <a:r>
              <a:rPr lang="ru-RU" sz="1000" dirty="0" err="1"/>
              <a:t>їм</a:t>
            </a:r>
            <a:r>
              <a:rPr lang="ru-RU" sz="1000" dirty="0"/>
              <a:t> </a:t>
            </a:r>
            <a:r>
              <a:rPr lang="ru-RU" sz="1000" dirty="0" err="1"/>
              <a:t>потрібно</a:t>
            </a:r>
            <a:r>
              <a:rPr lang="ru-RU" sz="1000" dirty="0"/>
              <a:t> </a:t>
            </a:r>
            <a:r>
              <a:rPr lang="ru-RU" sz="1000" dirty="0" err="1"/>
              <a:t>робити</a:t>
            </a:r>
            <a:r>
              <a:rPr lang="ru-RU" sz="1000" dirty="0"/>
              <a:t>.</a:t>
            </a:r>
          </a:p>
          <a:p>
            <a:pPr algn="just"/>
            <a:r>
              <a:rPr lang="ru-RU" sz="1000" dirty="0" err="1"/>
              <a:t>Наприклад</a:t>
            </a:r>
            <a:r>
              <a:rPr lang="ru-RU" sz="1000" dirty="0"/>
              <a:t>, </a:t>
            </a:r>
            <a:r>
              <a:rPr lang="ru-RU" sz="1000" dirty="0" err="1"/>
              <a:t>скажімо</a:t>
            </a:r>
            <a:r>
              <a:rPr lang="ru-RU" sz="1000" dirty="0"/>
              <a:t>, </a:t>
            </a:r>
            <a:r>
              <a:rPr lang="ru-RU" sz="1000" dirty="0" err="1"/>
              <a:t>керівник</a:t>
            </a:r>
            <a:r>
              <a:rPr lang="ru-RU" sz="1000" dirty="0"/>
              <a:t> </a:t>
            </a:r>
            <a:r>
              <a:rPr lang="ru-RU" sz="1000" dirty="0" err="1"/>
              <a:t>доручив</a:t>
            </a:r>
            <a:r>
              <a:rPr lang="ru-RU" sz="1000" dirty="0"/>
              <a:t> </a:t>
            </a:r>
            <a:r>
              <a:rPr lang="ru-RU" sz="1000" dirty="0" err="1"/>
              <a:t>своєму</a:t>
            </a:r>
            <a:r>
              <a:rPr lang="ru-RU" sz="1000" dirty="0"/>
              <a:t> </a:t>
            </a:r>
            <a:r>
              <a:rPr lang="ru-RU" sz="1000" dirty="0" err="1"/>
              <a:t>працівникові</a:t>
            </a:r>
            <a:r>
              <a:rPr lang="ru-RU" sz="1000" dirty="0"/>
              <a:t> </a:t>
            </a:r>
            <a:r>
              <a:rPr lang="ru-RU" sz="1000" dirty="0" err="1"/>
              <a:t>розробити</a:t>
            </a:r>
            <a:r>
              <a:rPr lang="ru-RU" sz="1000" dirty="0"/>
              <a:t> </a:t>
            </a:r>
            <a:r>
              <a:rPr lang="ru-RU" sz="1000" dirty="0" err="1"/>
              <a:t>рекламну</a:t>
            </a:r>
            <a:r>
              <a:rPr lang="ru-RU" sz="1000" dirty="0"/>
              <a:t> </a:t>
            </a:r>
            <a:r>
              <a:rPr lang="ru-RU" sz="1000" dirty="0" err="1"/>
              <a:t>кампанію</a:t>
            </a:r>
            <a:r>
              <a:rPr lang="ru-RU" sz="1000" dirty="0"/>
              <a:t>, яка </a:t>
            </a:r>
            <a:r>
              <a:rPr lang="ru-RU" sz="1000" dirty="0" err="1"/>
              <a:t>принесе</a:t>
            </a:r>
            <a:r>
              <a:rPr lang="ru-RU" sz="1000" dirty="0"/>
              <a:t> </a:t>
            </a:r>
            <a:r>
              <a:rPr lang="ru-RU" sz="1000" dirty="0" err="1"/>
              <a:t>йому</a:t>
            </a:r>
            <a:r>
              <a:rPr lang="ru-RU" sz="1000" dirty="0"/>
              <a:t> </a:t>
            </a:r>
            <a:r>
              <a:rPr lang="ru-RU" sz="1000" dirty="0" err="1"/>
              <a:t>бажану</a:t>
            </a:r>
            <a:r>
              <a:rPr lang="ru-RU" sz="1000" dirty="0"/>
              <a:t> </a:t>
            </a:r>
            <a:r>
              <a:rPr lang="ru-RU" sz="1000" dirty="0" err="1"/>
              <a:t>премію</a:t>
            </a:r>
            <a:r>
              <a:rPr lang="ru-RU" sz="1000" dirty="0"/>
              <a:t> в </a:t>
            </a:r>
            <a:r>
              <a:rPr lang="ru-RU" sz="1000" dirty="0" err="1"/>
              <a:t>якості</a:t>
            </a:r>
            <a:r>
              <a:rPr lang="ru-RU" sz="1000" dirty="0"/>
              <a:t> </a:t>
            </a:r>
            <a:r>
              <a:rPr lang="ru-RU" sz="1000" dirty="0" err="1"/>
              <a:t>винагороди</a:t>
            </a:r>
            <a:r>
              <a:rPr lang="ru-RU" sz="1000" dirty="0"/>
              <a:t> ("</a:t>
            </a:r>
            <a:r>
              <a:rPr lang="ru-RU" sz="1000" dirty="0" err="1"/>
              <a:t>цінність</a:t>
            </a:r>
            <a:r>
              <a:rPr lang="ru-RU" sz="1000" dirty="0"/>
              <a:t>").</a:t>
            </a:r>
          </a:p>
          <a:p>
            <a:pPr algn="just"/>
            <a:r>
              <a:rPr lang="ru-RU" sz="1000" dirty="0" err="1"/>
              <a:t>Згідно</a:t>
            </a:r>
            <a:r>
              <a:rPr lang="ru-RU" sz="1000" dirty="0"/>
              <a:t> з </a:t>
            </a:r>
            <a:r>
              <a:rPr lang="ru-RU" sz="1000" dirty="0" err="1"/>
              <a:t>теорією</a:t>
            </a:r>
            <a:r>
              <a:rPr lang="ru-RU" sz="1000" dirty="0"/>
              <a:t> </a:t>
            </a:r>
            <a:r>
              <a:rPr lang="ru-RU" sz="1000" dirty="0" err="1"/>
              <a:t>очікування</a:t>
            </a:r>
            <a:r>
              <a:rPr lang="ru-RU" sz="1000" dirty="0"/>
              <a:t> </a:t>
            </a:r>
            <a:r>
              <a:rPr lang="ru-RU" sz="1000" dirty="0" err="1"/>
              <a:t>Врума</a:t>
            </a:r>
            <a:r>
              <a:rPr lang="ru-RU" sz="1000" dirty="0"/>
              <a:t>, </a:t>
            </a:r>
            <a:r>
              <a:rPr lang="ru-RU" sz="1000" dirty="0" err="1"/>
              <a:t>працівник</a:t>
            </a:r>
            <a:r>
              <a:rPr lang="ru-RU" sz="1000" dirty="0"/>
              <a:t> повинен </a:t>
            </a:r>
            <a:r>
              <a:rPr lang="ru-RU" sz="1000" dirty="0" err="1"/>
              <a:t>вірити</a:t>
            </a:r>
            <a:r>
              <a:rPr lang="ru-RU" sz="1000" dirty="0"/>
              <a:t>, </a:t>
            </a:r>
            <a:r>
              <a:rPr lang="ru-RU" sz="1000" dirty="0" err="1"/>
              <a:t>що</a:t>
            </a:r>
            <a:r>
              <a:rPr lang="ru-RU" sz="1000" dirty="0"/>
              <a:t> </a:t>
            </a:r>
            <a:r>
              <a:rPr lang="ru-RU" sz="1000" dirty="0" err="1"/>
              <a:t>завдання</a:t>
            </a:r>
            <a:r>
              <a:rPr lang="ru-RU" sz="1000" dirty="0"/>
              <a:t> є </a:t>
            </a:r>
            <a:r>
              <a:rPr lang="ru-RU" sz="1000" dirty="0" err="1"/>
              <a:t>досяжним</a:t>
            </a:r>
            <a:r>
              <a:rPr lang="ru-RU" sz="1000" dirty="0"/>
              <a:t>, </a:t>
            </a:r>
            <a:r>
              <a:rPr lang="ru-RU" sz="1000" dirty="0" err="1"/>
              <a:t>щоб</a:t>
            </a:r>
            <a:r>
              <a:rPr lang="ru-RU" sz="1000" dirty="0"/>
              <a:t> </a:t>
            </a:r>
            <a:r>
              <a:rPr lang="ru-RU" sz="1000" dirty="0" err="1"/>
              <a:t>докласти</a:t>
            </a:r>
            <a:r>
              <a:rPr lang="ru-RU" sz="1000" dirty="0"/>
              <a:t> </a:t>
            </a:r>
            <a:r>
              <a:rPr lang="ru-RU" sz="1000" dirty="0" err="1"/>
              <a:t>зусиль</a:t>
            </a:r>
            <a:r>
              <a:rPr lang="ru-RU" sz="1000" dirty="0"/>
              <a:t> для </a:t>
            </a:r>
            <a:r>
              <a:rPr lang="ru-RU" sz="1000" dirty="0" err="1"/>
              <a:t>його</a:t>
            </a:r>
            <a:r>
              <a:rPr lang="ru-RU" sz="1000" dirty="0"/>
              <a:t> </a:t>
            </a:r>
            <a:r>
              <a:rPr lang="ru-RU" sz="1000" dirty="0" err="1"/>
              <a:t>виконання</a:t>
            </a:r>
            <a:r>
              <a:rPr lang="ru-RU" sz="1000" dirty="0"/>
              <a:t>. </a:t>
            </a:r>
            <a:r>
              <a:rPr lang="ru-RU" sz="1000" dirty="0" err="1"/>
              <a:t>Якщо</a:t>
            </a:r>
            <a:r>
              <a:rPr lang="ru-RU" sz="1000" dirty="0"/>
              <a:t> </a:t>
            </a:r>
            <a:r>
              <a:rPr lang="ru-RU" sz="1000" dirty="0" err="1"/>
              <a:t>завдання</a:t>
            </a:r>
            <a:r>
              <a:rPr lang="ru-RU" sz="1000" dirty="0"/>
              <a:t> є </a:t>
            </a:r>
            <a:r>
              <a:rPr lang="ru-RU" sz="1000" dirty="0" err="1"/>
              <a:t>досяжним</a:t>
            </a:r>
            <a:r>
              <a:rPr lang="ru-RU" sz="1000" dirty="0"/>
              <a:t>, </a:t>
            </a:r>
            <a:r>
              <a:rPr lang="ru-RU" sz="1000" dirty="0" err="1"/>
              <a:t>працівник</a:t>
            </a:r>
            <a:r>
              <a:rPr lang="ru-RU" sz="1000" dirty="0"/>
              <a:t> буде </a:t>
            </a:r>
            <a:r>
              <a:rPr lang="ru-RU" sz="1000" dirty="0" err="1"/>
              <a:t>зацікавлений</a:t>
            </a:r>
            <a:r>
              <a:rPr lang="ru-RU" sz="1000" dirty="0"/>
              <a:t> </a:t>
            </a:r>
            <a:r>
              <a:rPr lang="ru-RU" sz="1000" dirty="0" err="1"/>
              <a:t>виконувати</a:t>
            </a:r>
            <a:r>
              <a:rPr lang="ru-RU" sz="1000" dirty="0"/>
              <a:t> </a:t>
            </a:r>
            <a:r>
              <a:rPr lang="ru-RU" sz="1000" dirty="0" err="1"/>
              <a:t>його</a:t>
            </a:r>
            <a:r>
              <a:rPr lang="ru-RU" sz="1000" dirty="0"/>
              <a:t> добре в </a:t>
            </a:r>
            <a:r>
              <a:rPr lang="ru-RU" sz="1000" dirty="0" err="1"/>
              <a:t>очікуванні</a:t>
            </a:r>
            <a:r>
              <a:rPr lang="ru-RU" sz="1000" dirty="0"/>
              <a:t> бонусу (</a:t>
            </a:r>
            <a:r>
              <a:rPr lang="ru-RU" sz="1000" dirty="0" err="1"/>
              <a:t>Очікування</a:t>
            </a:r>
            <a:r>
              <a:rPr lang="ru-RU" sz="1000" dirty="0"/>
              <a:t>).</a:t>
            </a:r>
          </a:p>
          <a:p>
            <a:pPr algn="just"/>
            <a:r>
              <a:rPr lang="ru-RU" sz="1000" dirty="0" err="1"/>
              <a:t>Працівник</a:t>
            </a:r>
            <a:r>
              <a:rPr lang="ru-RU" sz="1000" dirty="0"/>
              <a:t> також повинен </a:t>
            </a:r>
            <a:r>
              <a:rPr lang="ru-RU" sz="1000" dirty="0" err="1"/>
              <a:t>вірити</a:t>
            </a:r>
            <a:r>
              <a:rPr lang="ru-RU" sz="1000" dirty="0"/>
              <a:t>, </a:t>
            </a:r>
            <a:r>
              <a:rPr lang="ru-RU" sz="1000" dirty="0" err="1"/>
              <a:t>що</a:t>
            </a:r>
            <a:r>
              <a:rPr lang="ru-RU" sz="1000" dirty="0"/>
              <a:t> </a:t>
            </a:r>
            <a:r>
              <a:rPr lang="ru-RU" sz="1000" dirty="0" err="1"/>
              <a:t>докладені</a:t>
            </a:r>
            <a:r>
              <a:rPr lang="ru-RU" sz="1000" dirty="0"/>
              <a:t> ним </a:t>
            </a:r>
            <a:r>
              <a:rPr lang="ru-RU" sz="1000" dirty="0" err="1"/>
              <a:t>зусилля</a:t>
            </a:r>
            <a:r>
              <a:rPr lang="ru-RU" sz="1000" dirty="0"/>
              <a:t> </a:t>
            </a:r>
            <a:r>
              <a:rPr lang="ru-RU" sz="1000" dirty="0" err="1"/>
              <a:t>принесуть</a:t>
            </a:r>
            <a:r>
              <a:rPr lang="ru-RU" sz="1000" dirty="0"/>
              <a:t> </a:t>
            </a:r>
            <a:r>
              <a:rPr lang="ru-RU" sz="1000" dirty="0" err="1"/>
              <a:t>бажаний</a:t>
            </a:r>
            <a:r>
              <a:rPr lang="ru-RU" sz="1000" dirty="0"/>
              <a:t> результат (</a:t>
            </a:r>
            <a:r>
              <a:rPr lang="ru-RU" sz="1000" dirty="0" err="1"/>
              <a:t>Інструментарій</a:t>
            </a:r>
            <a:r>
              <a:rPr lang="ru-RU" sz="1000" dirty="0"/>
              <a:t>), тому </a:t>
            </a:r>
            <a:r>
              <a:rPr lang="ru-RU" sz="1000" dirty="0" err="1"/>
              <a:t>організація</a:t>
            </a:r>
            <a:r>
              <a:rPr lang="ru-RU" sz="1000" dirty="0"/>
              <a:t> повинна </a:t>
            </a:r>
            <a:r>
              <a:rPr lang="ru-RU" sz="1000" dirty="0" err="1"/>
              <a:t>досягати</a:t>
            </a:r>
            <a:r>
              <a:rPr lang="ru-RU" sz="1000" dirty="0"/>
              <a:t> </a:t>
            </a:r>
            <a:r>
              <a:rPr lang="ru-RU" sz="1000" dirty="0" err="1"/>
              <a:t>результатів</a:t>
            </a:r>
            <a:r>
              <a:rPr lang="ru-RU" sz="1000" dirty="0"/>
              <a:t>, </a:t>
            </a:r>
            <a:r>
              <a:rPr lang="ru-RU" sz="1000" dirty="0" err="1"/>
              <a:t>які</a:t>
            </a:r>
            <a:r>
              <a:rPr lang="ru-RU" sz="1000" dirty="0"/>
              <a:t> вона </a:t>
            </a:r>
            <a:r>
              <a:rPr lang="ru-RU" sz="1000" dirty="0" err="1"/>
              <a:t>обіцяє</a:t>
            </a:r>
            <a:r>
              <a:rPr lang="ru-RU" sz="1000" dirty="0"/>
              <a:t>.</a:t>
            </a:r>
          </a:p>
        </p:txBody>
      </p:sp>
    </p:spTree>
    <p:extLst>
      <p:ext uri="{BB962C8B-B14F-4D97-AF65-F5344CB8AC3E}">
        <p14:creationId xmlns:p14="http://schemas.microsoft.com/office/powerpoint/2010/main" val="40305549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722"/>
        <p:cNvGrpSpPr/>
        <p:nvPr/>
      </p:nvGrpSpPr>
      <p:grpSpPr>
        <a:xfrm>
          <a:off x="0" y="0"/>
          <a:ext cx="0" cy="0"/>
          <a:chOff x="0" y="0"/>
          <a:chExt cx="0" cy="0"/>
        </a:xfrm>
      </p:grpSpPr>
      <p:sp>
        <p:nvSpPr>
          <p:cNvPr id="1723" name="Google Shape;1723;p42"/>
          <p:cNvSpPr txBox="1">
            <a:spLocks noGrp="1"/>
          </p:cNvSpPr>
          <p:nvPr>
            <p:ph type="title"/>
          </p:nvPr>
        </p:nvSpPr>
        <p:spPr>
          <a:xfrm>
            <a:off x="538843" y="131279"/>
            <a:ext cx="8238900" cy="56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uk-UA" dirty="0"/>
              <a:t>Теорія постановки цілей Локка</a:t>
            </a:r>
            <a:endParaRPr dirty="0"/>
          </a:p>
        </p:txBody>
      </p:sp>
      <p:sp>
        <p:nvSpPr>
          <p:cNvPr id="1724" name="Google Shape;1724;p42"/>
          <p:cNvSpPr/>
          <p:nvPr/>
        </p:nvSpPr>
        <p:spPr>
          <a:xfrm>
            <a:off x="457200" y="1420725"/>
            <a:ext cx="3182700" cy="3182700"/>
          </a:xfrm>
          <a:prstGeom prst="ellipse">
            <a:avLst/>
          </a:prstGeom>
          <a:no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42"/>
          <p:cNvSpPr/>
          <p:nvPr/>
        </p:nvSpPr>
        <p:spPr>
          <a:xfrm>
            <a:off x="682263" y="1646207"/>
            <a:ext cx="2732700" cy="2732700"/>
          </a:xfrm>
          <a:prstGeom prst="ellipse">
            <a:avLst/>
          </a:prstGeom>
          <a:noFill/>
          <a:ln w="9525" cap="rnd" cmpd="sng">
            <a:solidFill>
              <a:schemeClr val="dk2"/>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42"/>
          <p:cNvSpPr/>
          <p:nvPr/>
        </p:nvSpPr>
        <p:spPr>
          <a:xfrm>
            <a:off x="910083" y="1874257"/>
            <a:ext cx="2277000" cy="2276400"/>
          </a:xfrm>
          <a:prstGeom prst="ellipse">
            <a:avLst/>
          </a:prstGeom>
          <a:noFill/>
          <a:ln w="9525" cap="rnd" cmpd="sng">
            <a:solidFill>
              <a:schemeClr val="lt2"/>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42"/>
          <p:cNvSpPr/>
          <p:nvPr/>
        </p:nvSpPr>
        <p:spPr>
          <a:xfrm>
            <a:off x="1123795" y="2088863"/>
            <a:ext cx="1850100" cy="1848000"/>
          </a:xfrm>
          <a:prstGeom prst="ellipse">
            <a:avLst/>
          </a:prstGeom>
          <a:noFill/>
          <a:ln w="9525" cap="rnd" cmpd="sng">
            <a:solidFill>
              <a:schemeClr val="accent2"/>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42"/>
          <p:cNvSpPr/>
          <p:nvPr/>
        </p:nvSpPr>
        <p:spPr>
          <a:xfrm>
            <a:off x="1347917" y="2311237"/>
            <a:ext cx="1401000" cy="1401600"/>
          </a:xfrm>
          <a:prstGeom prst="ellipse">
            <a:avLst/>
          </a:prstGeom>
          <a:noFill/>
          <a:ln w="9525" cap="rnd" cmpd="sng">
            <a:solidFill>
              <a:schemeClr val="accent3"/>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42"/>
          <p:cNvSpPr txBox="1">
            <a:spLocks noGrp="1"/>
          </p:cNvSpPr>
          <p:nvPr>
            <p:ph type="subTitle" idx="4294967295"/>
          </p:nvPr>
        </p:nvSpPr>
        <p:spPr>
          <a:xfrm>
            <a:off x="3414788" y="1161379"/>
            <a:ext cx="5729211" cy="714300"/>
          </a:xfrm>
          <a:prstGeom prst="rect">
            <a:avLst/>
          </a:prstGeom>
        </p:spPr>
        <p:txBody>
          <a:bodyPr spcFirstLastPara="1" wrap="square" lIns="91425" tIns="91425" rIns="91425" bIns="91425" anchor="t" anchorCtr="0">
            <a:noAutofit/>
          </a:bodyPr>
          <a:lstStyle/>
          <a:p>
            <a:pPr marL="152400" indent="0">
              <a:lnSpc>
                <a:spcPct val="75000"/>
              </a:lnSpc>
              <a:buNone/>
            </a:pPr>
            <a:r>
              <a:rPr lang="ru-RU" sz="1400" b="1" dirty="0"/>
              <a:t>5 </a:t>
            </a:r>
            <a:r>
              <a:rPr lang="ru-RU" sz="1400" b="1" dirty="0" err="1"/>
              <a:t>принципів</a:t>
            </a:r>
            <a:r>
              <a:rPr lang="ru-RU" sz="1400" b="1" dirty="0"/>
              <a:t> </a:t>
            </a:r>
            <a:r>
              <a:rPr lang="ru-RU" sz="1400" b="1" dirty="0" err="1"/>
              <a:t>формулювання</a:t>
            </a:r>
            <a:r>
              <a:rPr lang="ru-RU" sz="1400" b="1" dirty="0"/>
              <a:t> </a:t>
            </a:r>
            <a:r>
              <a:rPr lang="ru-RU" sz="1400" b="1" dirty="0" err="1"/>
              <a:t>цілей</a:t>
            </a:r>
            <a:r>
              <a:rPr lang="ru-RU" sz="1400" b="1" dirty="0"/>
              <a:t>:</a:t>
            </a:r>
            <a:endParaRPr lang="ru-RU" sz="1400" dirty="0"/>
          </a:p>
          <a:p>
            <a:pPr marL="152400" indent="0">
              <a:lnSpc>
                <a:spcPct val="75000"/>
              </a:lnSpc>
              <a:buNone/>
            </a:pPr>
            <a:r>
              <a:rPr lang="ru-RU" sz="1100" dirty="0"/>
              <a:t> </a:t>
            </a:r>
          </a:p>
          <a:p>
            <a:pPr>
              <a:lnSpc>
                <a:spcPct val="75000"/>
              </a:lnSpc>
            </a:pPr>
            <a:r>
              <a:rPr lang="ru-RU" sz="1100" b="1" dirty="0"/>
              <a:t>1. </a:t>
            </a:r>
            <a:r>
              <a:rPr lang="ru-RU" sz="1100" b="1" dirty="0" err="1"/>
              <a:t>Чіткість</a:t>
            </a:r>
            <a:r>
              <a:rPr lang="ru-RU" sz="1100" b="1" dirty="0"/>
              <a:t> </a:t>
            </a:r>
            <a:r>
              <a:rPr lang="ru-RU" sz="1100" b="1" dirty="0" err="1"/>
              <a:t>цілей</a:t>
            </a:r>
            <a:r>
              <a:rPr lang="ru-RU" sz="1100" b="1" dirty="0"/>
              <a:t>. </a:t>
            </a:r>
            <a:r>
              <a:rPr lang="ru-RU" sz="1100" dirty="0" err="1"/>
              <a:t>Якщо</a:t>
            </a:r>
            <a:r>
              <a:rPr lang="ru-RU" sz="1100" dirty="0"/>
              <a:t> </a:t>
            </a:r>
            <a:r>
              <a:rPr lang="ru-RU" sz="1100" dirty="0" err="1"/>
              <a:t>ви</a:t>
            </a:r>
            <a:r>
              <a:rPr lang="ru-RU" sz="1100" dirty="0"/>
              <a:t> не </a:t>
            </a:r>
            <a:r>
              <a:rPr lang="ru-RU" sz="1100" dirty="0" err="1"/>
              <a:t>знаєте</a:t>
            </a:r>
            <a:r>
              <a:rPr lang="ru-RU" sz="1100" dirty="0"/>
              <a:t>, </a:t>
            </a:r>
            <a:r>
              <a:rPr lang="ru-RU" sz="1100" dirty="0" err="1"/>
              <a:t>куди</a:t>
            </a:r>
            <a:r>
              <a:rPr lang="ru-RU" sz="1100" dirty="0"/>
              <a:t> </a:t>
            </a:r>
            <a:r>
              <a:rPr lang="ru-RU" sz="1100" dirty="0" err="1"/>
              <a:t>хочете</a:t>
            </a:r>
            <a:r>
              <a:rPr lang="ru-RU" sz="1100" dirty="0"/>
              <a:t> прийти, то, </a:t>
            </a:r>
            <a:r>
              <a:rPr lang="ru-RU" sz="1100" dirty="0" err="1"/>
              <a:t>швидше</a:t>
            </a:r>
            <a:r>
              <a:rPr lang="ru-RU" sz="1100" dirty="0"/>
              <a:t> за все, прийдете не </a:t>
            </a:r>
            <a:r>
              <a:rPr lang="ru-RU" sz="1100" dirty="0" err="1"/>
              <a:t>туди</a:t>
            </a:r>
            <a:r>
              <a:rPr lang="ru-RU" sz="1100" dirty="0"/>
              <a:t>. </a:t>
            </a:r>
          </a:p>
          <a:p>
            <a:pPr>
              <a:lnSpc>
                <a:spcPct val="75000"/>
              </a:lnSpc>
              <a:buFont typeface="Wingdings" panose="05000000000000000000" pitchFamily="2" charset="2"/>
              <a:buChar char="ü"/>
            </a:pPr>
            <a:r>
              <a:rPr lang="ru-RU" sz="1100" dirty="0" err="1"/>
              <a:t>Що</a:t>
            </a:r>
            <a:r>
              <a:rPr lang="ru-RU" sz="1100" dirty="0"/>
              <a:t> </a:t>
            </a:r>
            <a:r>
              <a:rPr lang="ru-RU" sz="1100" dirty="0" err="1"/>
              <a:t>саме</a:t>
            </a:r>
            <a:r>
              <a:rPr lang="ru-RU" sz="1100" dirty="0"/>
              <a:t> </a:t>
            </a:r>
            <a:r>
              <a:rPr lang="ru-RU" sz="1100" dirty="0" err="1"/>
              <a:t>ви</a:t>
            </a:r>
            <a:r>
              <a:rPr lang="ru-RU" sz="1100" dirty="0"/>
              <a:t> </a:t>
            </a:r>
            <a:r>
              <a:rPr lang="ru-RU" sz="1100" dirty="0" err="1"/>
              <a:t>хочете</a:t>
            </a:r>
            <a:r>
              <a:rPr lang="ru-RU" sz="1100" dirty="0"/>
              <a:t> </a:t>
            </a:r>
            <a:r>
              <a:rPr lang="ru-RU" sz="1100" dirty="0" err="1"/>
              <a:t>досягти</a:t>
            </a:r>
            <a:r>
              <a:rPr lang="ru-RU" sz="1100" dirty="0"/>
              <a:t>? Де, коли і як?</a:t>
            </a:r>
          </a:p>
          <a:p>
            <a:pPr>
              <a:lnSpc>
                <a:spcPct val="75000"/>
              </a:lnSpc>
              <a:buFont typeface="Wingdings" panose="05000000000000000000" pitchFamily="2" charset="2"/>
              <a:buChar char="ü"/>
            </a:pPr>
            <a:r>
              <a:rPr lang="ru-RU" sz="1100" dirty="0"/>
              <a:t>Як </a:t>
            </a:r>
            <a:r>
              <a:rPr lang="ru-RU" sz="1100" dirty="0" err="1"/>
              <a:t>ви</a:t>
            </a:r>
            <a:r>
              <a:rPr lang="ru-RU" sz="1100" dirty="0"/>
              <a:t> </a:t>
            </a:r>
            <a:r>
              <a:rPr lang="ru-RU" sz="1100" dirty="0" err="1"/>
              <a:t>зрозумієте</a:t>
            </a:r>
            <a:r>
              <a:rPr lang="ru-RU" sz="1100" dirty="0"/>
              <a:t>, </a:t>
            </a:r>
            <a:r>
              <a:rPr lang="ru-RU" sz="1100" dirty="0" err="1"/>
              <a:t>що</a:t>
            </a:r>
            <a:r>
              <a:rPr lang="ru-RU" sz="1100" dirty="0"/>
              <a:t> </a:t>
            </a:r>
            <a:r>
              <a:rPr lang="ru-RU" sz="1100" dirty="0" err="1"/>
              <a:t>досягли</a:t>
            </a:r>
            <a:r>
              <a:rPr lang="ru-RU" sz="1100" dirty="0"/>
              <a:t> </a:t>
            </a:r>
            <a:r>
              <a:rPr lang="ru-RU" sz="1100" dirty="0" err="1"/>
              <a:t>своєї</a:t>
            </a:r>
            <a:r>
              <a:rPr lang="ru-RU" sz="1100" dirty="0"/>
              <a:t> мети? За </a:t>
            </a:r>
            <a:r>
              <a:rPr lang="ru-RU" sz="1100" dirty="0" err="1"/>
              <a:t>якими</a:t>
            </a:r>
            <a:r>
              <a:rPr lang="ru-RU" sz="1100" dirty="0"/>
              <a:t> </a:t>
            </a:r>
            <a:r>
              <a:rPr lang="ru-RU" sz="1100" dirty="0" err="1"/>
              <a:t>показниками</a:t>
            </a:r>
            <a:r>
              <a:rPr lang="ru-RU" sz="1100" dirty="0"/>
              <a:t>?</a:t>
            </a:r>
          </a:p>
          <a:p>
            <a:pPr>
              <a:lnSpc>
                <a:spcPct val="75000"/>
              </a:lnSpc>
              <a:buFont typeface="Wingdings" panose="05000000000000000000" pitchFamily="2" charset="2"/>
              <a:buChar char="ü"/>
            </a:pPr>
            <a:r>
              <a:rPr lang="ru-RU" sz="1100" dirty="0" err="1"/>
              <a:t>Чи</a:t>
            </a:r>
            <a:r>
              <a:rPr lang="ru-RU" sz="1100" dirty="0"/>
              <a:t> </a:t>
            </a:r>
            <a:r>
              <a:rPr lang="ru-RU" sz="1100" dirty="0" err="1"/>
              <a:t>мотивує</a:t>
            </a:r>
            <a:r>
              <a:rPr lang="ru-RU" sz="1100" dirty="0"/>
              <a:t> вас ваша мета?</a:t>
            </a:r>
          </a:p>
          <a:p>
            <a:pPr>
              <a:lnSpc>
                <a:spcPct val="75000"/>
              </a:lnSpc>
              <a:buFont typeface="Wingdings" panose="05000000000000000000" pitchFamily="2" charset="2"/>
              <a:buChar char="ü"/>
            </a:pPr>
            <a:r>
              <a:rPr lang="ru-RU" sz="1100" dirty="0" err="1"/>
              <a:t>Що</a:t>
            </a:r>
            <a:r>
              <a:rPr lang="ru-RU" sz="1100" dirty="0"/>
              <a:t> </a:t>
            </a:r>
            <a:r>
              <a:rPr lang="ru-RU" sz="1100" dirty="0" err="1"/>
              <a:t>ви</a:t>
            </a:r>
            <a:r>
              <a:rPr lang="ru-RU" sz="1100" dirty="0"/>
              <a:t> </a:t>
            </a:r>
            <a:r>
              <a:rPr lang="ru-RU" sz="1100" dirty="0" err="1"/>
              <a:t>відчуваєте</a:t>
            </a:r>
            <a:r>
              <a:rPr lang="ru-RU" sz="1100" dirty="0"/>
              <a:t>, коли </a:t>
            </a:r>
            <a:r>
              <a:rPr lang="ru-RU" sz="1100" dirty="0" err="1"/>
              <a:t>думаєте</a:t>
            </a:r>
            <a:r>
              <a:rPr lang="ru-RU" sz="1100" dirty="0"/>
              <a:t> про те, </a:t>
            </a:r>
            <a:r>
              <a:rPr lang="ru-RU" sz="1100" dirty="0" err="1"/>
              <a:t>що</a:t>
            </a:r>
            <a:r>
              <a:rPr lang="ru-RU" sz="1100" dirty="0"/>
              <a:t> досягнете </a:t>
            </a:r>
            <a:r>
              <a:rPr lang="ru-RU" sz="1100" dirty="0" err="1"/>
              <a:t>бажаного</a:t>
            </a:r>
            <a:r>
              <a:rPr lang="ru-RU" sz="1100" dirty="0"/>
              <a:t>? </a:t>
            </a:r>
            <a:r>
              <a:rPr lang="ru-RU" sz="1100" dirty="0" err="1"/>
              <a:t>Якщо</a:t>
            </a:r>
            <a:r>
              <a:rPr lang="ru-RU" sz="1100" dirty="0"/>
              <a:t> мета не </a:t>
            </a:r>
            <a:r>
              <a:rPr lang="ru-RU" sz="1100" dirty="0" err="1"/>
              <a:t>викликає</a:t>
            </a:r>
            <a:r>
              <a:rPr lang="ru-RU" sz="1100" dirty="0"/>
              <a:t> у вас </a:t>
            </a:r>
            <a:r>
              <a:rPr lang="ru-RU" sz="1100" dirty="0" err="1"/>
              <a:t>натхнення</a:t>
            </a:r>
            <a:r>
              <a:rPr lang="ru-RU" sz="1100" dirty="0"/>
              <a:t> </a:t>
            </a:r>
            <a:r>
              <a:rPr lang="ru-RU" sz="1100" dirty="0" err="1"/>
              <a:t>чи</a:t>
            </a:r>
            <a:r>
              <a:rPr lang="ru-RU" sz="1100" dirty="0"/>
              <a:t> </a:t>
            </a:r>
            <a:r>
              <a:rPr lang="ru-RU" sz="1100" dirty="0" err="1"/>
              <a:t>бажання</a:t>
            </a:r>
            <a:r>
              <a:rPr lang="ru-RU" sz="1100" dirty="0"/>
              <a:t> </a:t>
            </a:r>
            <a:r>
              <a:rPr lang="ru-RU" sz="1100" dirty="0" err="1"/>
              <a:t>її</a:t>
            </a:r>
            <a:r>
              <a:rPr lang="ru-RU" sz="1100" dirty="0"/>
              <a:t> </a:t>
            </a:r>
            <a:r>
              <a:rPr lang="ru-RU" sz="1100" dirty="0" err="1"/>
              <a:t>якнайшвидше</a:t>
            </a:r>
            <a:r>
              <a:rPr lang="ru-RU" sz="1100" dirty="0"/>
              <a:t> </a:t>
            </a:r>
            <a:r>
              <a:rPr lang="ru-RU" sz="1100" dirty="0" err="1"/>
              <a:t>досягти</a:t>
            </a:r>
            <a:r>
              <a:rPr lang="ru-RU" sz="1100" dirty="0"/>
              <a:t>, </a:t>
            </a:r>
            <a:r>
              <a:rPr lang="ru-RU" sz="1100" dirty="0" err="1"/>
              <a:t>можливо</a:t>
            </a:r>
            <a:r>
              <a:rPr lang="ru-RU" sz="1100" dirty="0"/>
              <a:t>, </a:t>
            </a:r>
            <a:r>
              <a:rPr lang="ru-RU" sz="1100" dirty="0" err="1"/>
              <a:t>варто</a:t>
            </a:r>
            <a:r>
              <a:rPr lang="ru-RU" sz="1100" dirty="0"/>
              <a:t> </a:t>
            </a:r>
            <a:r>
              <a:rPr lang="ru-RU" sz="1100" dirty="0" err="1"/>
              <a:t>її</a:t>
            </a:r>
            <a:r>
              <a:rPr lang="ru-RU" sz="1100" dirty="0"/>
              <a:t> </a:t>
            </a:r>
            <a:r>
              <a:rPr lang="ru-RU" sz="1100" dirty="0" err="1"/>
              <a:t>скоригувати</a:t>
            </a:r>
            <a:r>
              <a:rPr lang="ru-RU" sz="1100" dirty="0"/>
              <a:t> </a:t>
            </a:r>
            <a:r>
              <a:rPr lang="ru-RU" sz="1100" dirty="0" err="1"/>
              <a:t>або</a:t>
            </a:r>
            <a:r>
              <a:rPr lang="ru-RU" sz="1100" dirty="0"/>
              <a:t> </a:t>
            </a:r>
            <a:r>
              <a:rPr lang="ru-RU" sz="1100" dirty="0" err="1"/>
              <a:t>навіть</a:t>
            </a:r>
            <a:r>
              <a:rPr lang="ru-RU" sz="1100" dirty="0"/>
              <a:t> </a:t>
            </a:r>
            <a:r>
              <a:rPr lang="ru-RU" sz="1100" dirty="0" err="1"/>
              <a:t>відмовитися</a:t>
            </a:r>
            <a:r>
              <a:rPr lang="ru-RU" sz="1100" dirty="0"/>
              <a:t> </a:t>
            </a:r>
            <a:r>
              <a:rPr lang="ru-RU" sz="1100" dirty="0" err="1"/>
              <a:t>від</a:t>
            </a:r>
            <a:r>
              <a:rPr lang="ru-RU" sz="1100" dirty="0"/>
              <a:t> </a:t>
            </a:r>
            <a:r>
              <a:rPr lang="ru-RU" sz="1100" dirty="0" err="1"/>
              <a:t>неї</a:t>
            </a:r>
            <a:r>
              <a:rPr lang="ru-RU" sz="1100" dirty="0"/>
              <a:t>.</a:t>
            </a:r>
          </a:p>
          <a:p>
            <a:pPr marL="152400" indent="0">
              <a:lnSpc>
                <a:spcPct val="75000"/>
              </a:lnSpc>
              <a:buNone/>
            </a:pPr>
            <a:r>
              <a:rPr lang="ru-RU" sz="1100" dirty="0"/>
              <a:t> </a:t>
            </a:r>
          </a:p>
          <a:p>
            <a:pPr>
              <a:lnSpc>
                <a:spcPct val="75000"/>
              </a:lnSpc>
            </a:pPr>
            <a:r>
              <a:rPr lang="ru-RU" sz="1100" b="1" dirty="0"/>
              <a:t>2. </a:t>
            </a:r>
            <a:r>
              <a:rPr lang="ru-RU" sz="1100" b="1" dirty="0" err="1"/>
              <a:t>Виклик</a:t>
            </a:r>
            <a:r>
              <a:rPr lang="ru-RU" sz="1100" b="1" dirty="0"/>
              <a:t>.</a:t>
            </a:r>
            <a:r>
              <a:rPr lang="ru-RU" sz="1100" dirty="0"/>
              <a:t> Мета повинна </a:t>
            </a:r>
            <a:r>
              <a:rPr lang="ru-RU" sz="1100" dirty="0" err="1"/>
              <a:t>кидати</a:t>
            </a:r>
            <a:r>
              <a:rPr lang="ru-RU" sz="1100" dirty="0"/>
              <a:t> </a:t>
            </a:r>
            <a:r>
              <a:rPr lang="ru-RU" sz="1100" dirty="0" err="1"/>
              <a:t>виклик</a:t>
            </a:r>
            <a:r>
              <a:rPr lang="ru-RU" sz="1100" dirty="0"/>
              <a:t> вашим </a:t>
            </a:r>
            <a:r>
              <a:rPr lang="ru-RU" sz="1100" dirty="0" err="1"/>
              <a:t>можливостям</a:t>
            </a:r>
            <a:r>
              <a:rPr lang="ru-RU" sz="1100" dirty="0"/>
              <a:t>, </a:t>
            </a:r>
            <a:r>
              <a:rPr lang="ru-RU" sz="1100" dirty="0" err="1"/>
              <a:t>мотивувати</a:t>
            </a:r>
            <a:r>
              <a:rPr lang="ru-RU" sz="1100" dirty="0"/>
              <a:t>. </a:t>
            </a:r>
          </a:p>
          <a:p>
            <a:pPr>
              <a:lnSpc>
                <a:spcPct val="75000"/>
              </a:lnSpc>
              <a:buFont typeface="Wingdings" panose="05000000000000000000" pitchFamily="2" charset="2"/>
              <a:buChar char="ü"/>
            </a:pPr>
            <a:r>
              <a:rPr lang="ru-RU" sz="1100" dirty="0" err="1"/>
              <a:t>Чи</a:t>
            </a:r>
            <a:r>
              <a:rPr lang="ru-RU" sz="1100" dirty="0"/>
              <a:t> </a:t>
            </a:r>
            <a:r>
              <a:rPr lang="ru-RU" sz="1100" dirty="0" err="1"/>
              <a:t>цікава</a:t>
            </a:r>
            <a:r>
              <a:rPr lang="ru-RU" sz="1100" dirty="0"/>
              <a:t> вам ваша мета?</a:t>
            </a:r>
          </a:p>
          <a:p>
            <a:pPr>
              <a:lnSpc>
                <a:spcPct val="75000"/>
              </a:lnSpc>
              <a:buFont typeface="Wingdings" panose="05000000000000000000" pitchFamily="2" charset="2"/>
              <a:buChar char="ü"/>
            </a:pPr>
            <a:r>
              <a:rPr lang="ru-RU" sz="1100" dirty="0" err="1"/>
              <a:t>Якщо</a:t>
            </a:r>
            <a:r>
              <a:rPr lang="ru-RU" sz="1100" dirty="0"/>
              <a:t> мета </a:t>
            </a:r>
            <a:r>
              <a:rPr lang="ru-RU" sz="1100" dirty="0" err="1"/>
              <a:t>незначна</a:t>
            </a:r>
            <a:r>
              <a:rPr lang="ru-RU" sz="1100" dirty="0"/>
              <a:t>, </a:t>
            </a:r>
            <a:r>
              <a:rPr lang="ru-RU" sz="1100" dirty="0" err="1"/>
              <a:t>якою</a:t>
            </a:r>
            <a:r>
              <a:rPr lang="ru-RU" sz="1100" dirty="0"/>
              <a:t> </a:t>
            </a:r>
            <a:r>
              <a:rPr lang="ru-RU" sz="1100" dirty="0" err="1"/>
              <a:t>більшою</a:t>
            </a:r>
            <a:r>
              <a:rPr lang="ru-RU" sz="1100" dirty="0"/>
              <a:t> метою </a:t>
            </a:r>
            <a:r>
              <a:rPr lang="ru-RU" sz="1100" dirty="0" err="1"/>
              <a:t>або</a:t>
            </a:r>
            <a:r>
              <a:rPr lang="ru-RU" sz="1100" dirty="0"/>
              <a:t> </a:t>
            </a:r>
            <a:r>
              <a:rPr lang="ru-RU" sz="1100" dirty="0" err="1"/>
              <a:t>проєктом</a:t>
            </a:r>
            <a:r>
              <a:rPr lang="ru-RU" sz="1100" dirty="0"/>
              <a:t> вона є </a:t>
            </a:r>
            <a:r>
              <a:rPr lang="ru-RU" sz="1100" dirty="0" err="1"/>
              <a:t>частиною</a:t>
            </a:r>
            <a:r>
              <a:rPr lang="ru-RU" sz="1100" dirty="0"/>
              <a:t>?</a:t>
            </a:r>
          </a:p>
          <a:p>
            <a:pPr>
              <a:lnSpc>
                <a:spcPct val="75000"/>
              </a:lnSpc>
              <a:buFont typeface="Wingdings" panose="05000000000000000000" pitchFamily="2" charset="2"/>
              <a:buChar char="ü"/>
            </a:pPr>
            <a:r>
              <a:rPr lang="ru-RU" sz="1100" dirty="0" err="1"/>
              <a:t>Якщо</a:t>
            </a:r>
            <a:r>
              <a:rPr lang="ru-RU" sz="1100" dirty="0"/>
              <a:t> мета </a:t>
            </a:r>
            <a:r>
              <a:rPr lang="ru-RU" sz="1100" dirty="0" err="1"/>
              <a:t>надто</a:t>
            </a:r>
            <a:r>
              <a:rPr lang="ru-RU" sz="1100" dirty="0"/>
              <a:t> складна, з </a:t>
            </a:r>
            <a:r>
              <a:rPr lang="ru-RU" sz="1100" dirty="0" err="1"/>
              <a:t>яких</a:t>
            </a:r>
            <a:r>
              <a:rPr lang="ru-RU" sz="1100" dirty="0"/>
              <a:t> </a:t>
            </a:r>
            <a:r>
              <a:rPr lang="ru-RU" sz="1100" dirty="0" err="1"/>
              <a:t>простіших</a:t>
            </a:r>
            <a:r>
              <a:rPr lang="ru-RU" sz="1100" dirty="0"/>
              <a:t> </a:t>
            </a:r>
            <a:r>
              <a:rPr lang="ru-RU" sz="1100" dirty="0" err="1"/>
              <a:t>завдань</a:t>
            </a:r>
            <a:r>
              <a:rPr lang="ru-RU" sz="1100" dirty="0"/>
              <a:t> вона </a:t>
            </a:r>
            <a:r>
              <a:rPr lang="ru-RU" sz="1100" dirty="0" err="1"/>
              <a:t>може</a:t>
            </a:r>
            <a:r>
              <a:rPr lang="ru-RU" sz="1100" dirty="0"/>
              <a:t> </a:t>
            </a:r>
            <a:r>
              <a:rPr lang="ru-RU" sz="1100" dirty="0" err="1"/>
              <a:t>складатися</a:t>
            </a:r>
            <a:r>
              <a:rPr lang="ru-RU" sz="1100" dirty="0"/>
              <a:t>? </a:t>
            </a:r>
            <a:r>
              <a:rPr lang="ru-RU" sz="1100" dirty="0" err="1"/>
              <a:t>Чи</a:t>
            </a:r>
            <a:r>
              <a:rPr lang="ru-RU" sz="1100" dirty="0"/>
              <a:t> </a:t>
            </a:r>
            <a:r>
              <a:rPr lang="ru-RU" sz="1100" dirty="0" err="1"/>
              <a:t>маєте</a:t>
            </a:r>
            <a:r>
              <a:rPr lang="ru-RU" sz="1100" dirty="0"/>
              <a:t> </a:t>
            </a:r>
            <a:r>
              <a:rPr lang="ru-RU" sz="1100" dirty="0" err="1"/>
              <a:t>ви</a:t>
            </a:r>
            <a:r>
              <a:rPr lang="ru-RU" sz="1100" dirty="0"/>
              <a:t> </a:t>
            </a:r>
            <a:r>
              <a:rPr lang="ru-RU" sz="1100" dirty="0" err="1"/>
              <a:t>достатньо</a:t>
            </a:r>
            <a:r>
              <a:rPr lang="ru-RU" sz="1100" dirty="0"/>
              <a:t> </a:t>
            </a:r>
            <a:r>
              <a:rPr lang="ru-RU" sz="1100" dirty="0" err="1"/>
              <a:t>ресурсів</a:t>
            </a:r>
            <a:r>
              <a:rPr lang="ru-RU" sz="1100" dirty="0"/>
              <a:t> (</a:t>
            </a:r>
            <a:r>
              <a:rPr lang="ru-RU" sz="1100" dirty="0" err="1"/>
              <a:t>матеріальних</a:t>
            </a:r>
            <a:r>
              <a:rPr lang="ru-RU" sz="1100" dirty="0"/>
              <a:t>, </a:t>
            </a:r>
            <a:r>
              <a:rPr lang="ru-RU" sz="1100" dirty="0" err="1"/>
              <a:t>знань</a:t>
            </a:r>
            <a:r>
              <a:rPr lang="ru-RU" sz="1100" dirty="0"/>
              <a:t>, </a:t>
            </a:r>
            <a:r>
              <a:rPr lang="ru-RU" sz="1100" dirty="0" err="1"/>
              <a:t>навичок</a:t>
            </a:r>
            <a:r>
              <a:rPr lang="ru-RU" sz="1100" dirty="0"/>
              <a:t>, </a:t>
            </a:r>
            <a:r>
              <a:rPr lang="ru-RU" sz="1100" dirty="0" err="1"/>
              <a:t>здоров’я</a:t>
            </a:r>
            <a:r>
              <a:rPr lang="ru-RU" sz="1100" dirty="0"/>
              <a:t>, часу, </a:t>
            </a:r>
            <a:r>
              <a:rPr lang="ru-RU" sz="1100" dirty="0" err="1"/>
              <a:t>знайомств</a:t>
            </a:r>
            <a:r>
              <a:rPr lang="ru-RU" sz="1100" dirty="0"/>
              <a:t>), </a:t>
            </a:r>
            <a:r>
              <a:rPr lang="ru-RU" sz="1100" dirty="0" err="1"/>
              <a:t>щоб</a:t>
            </a:r>
            <a:r>
              <a:rPr lang="ru-RU" sz="1100" dirty="0"/>
              <a:t> </a:t>
            </a:r>
            <a:r>
              <a:rPr lang="ru-RU" sz="1100" dirty="0" err="1"/>
              <a:t>її</a:t>
            </a:r>
            <a:r>
              <a:rPr lang="ru-RU" sz="1100" dirty="0"/>
              <a:t> </a:t>
            </a:r>
            <a:r>
              <a:rPr lang="ru-RU" sz="1100" dirty="0" err="1"/>
              <a:t>досягти</a:t>
            </a:r>
            <a:r>
              <a:rPr lang="ru-RU" sz="1100" dirty="0"/>
              <a:t>?</a:t>
            </a:r>
          </a:p>
          <a:p>
            <a:pPr marL="152400" indent="0">
              <a:lnSpc>
                <a:spcPct val="75000"/>
              </a:lnSpc>
              <a:buNone/>
            </a:pPr>
            <a:r>
              <a:rPr lang="ru-RU" sz="1100" dirty="0"/>
              <a:t> </a:t>
            </a:r>
          </a:p>
          <a:p>
            <a:pPr>
              <a:lnSpc>
                <a:spcPct val="75000"/>
              </a:lnSpc>
            </a:pPr>
            <a:r>
              <a:rPr lang="ru-RU" sz="1100" b="1" dirty="0"/>
              <a:t>3. </a:t>
            </a:r>
            <a:r>
              <a:rPr lang="ru-RU" sz="1100" b="1" dirty="0" err="1"/>
              <a:t>Прихильність</a:t>
            </a:r>
            <a:r>
              <a:rPr lang="ru-RU" sz="1100" b="1" dirty="0"/>
              <a:t>.</a:t>
            </a:r>
            <a:r>
              <a:rPr lang="ru-RU" sz="1100" dirty="0"/>
              <a:t> </a:t>
            </a:r>
            <a:r>
              <a:rPr lang="ru-RU" sz="1100" dirty="0" err="1"/>
              <a:t>Внутрішня</a:t>
            </a:r>
            <a:r>
              <a:rPr lang="ru-RU" sz="1100" dirty="0"/>
              <a:t> </a:t>
            </a:r>
            <a:r>
              <a:rPr lang="ru-RU" sz="1100" dirty="0" err="1"/>
              <a:t>готовність</a:t>
            </a:r>
            <a:r>
              <a:rPr lang="ru-RU" sz="1100" dirty="0"/>
              <a:t> </a:t>
            </a:r>
            <a:r>
              <a:rPr lang="ru-RU" sz="1100" dirty="0" err="1"/>
              <a:t>долати</a:t>
            </a:r>
            <a:r>
              <a:rPr lang="ru-RU" sz="1100" dirty="0"/>
              <a:t> будь-</a:t>
            </a:r>
            <a:r>
              <a:rPr lang="ru-RU" sz="1100" dirty="0" err="1"/>
              <a:t>які</a:t>
            </a:r>
            <a:r>
              <a:rPr lang="ru-RU" sz="1100" dirty="0"/>
              <a:t> </a:t>
            </a:r>
            <a:r>
              <a:rPr lang="ru-RU" sz="1100" dirty="0" err="1"/>
              <a:t>труднощі</a:t>
            </a:r>
            <a:r>
              <a:rPr lang="ru-RU" sz="1100" dirty="0"/>
              <a:t>.</a:t>
            </a:r>
          </a:p>
          <a:p>
            <a:pPr>
              <a:lnSpc>
                <a:spcPct val="75000"/>
              </a:lnSpc>
              <a:buFont typeface="Wingdings" panose="05000000000000000000" pitchFamily="2" charset="2"/>
              <a:buChar char="ü"/>
            </a:pPr>
            <a:r>
              <a:rPr lang="ru-RU" sz="1100" dirty="0" err="1"/>
              <a:t>Які</a:t>
            </a:r>
            <a:r>
              <a:rPr lang="ru-RU" sz="1100" dirty="0"/>
              <a:t> </a:t>
            </a:r>
            <a:r>
              <a:rPr lang="ru-RU" sz="1100" dirty="0" err="1"/>
              <a:t>ресурси</a:t>
            </a:r>
            <a:r>
              <a:rPr lang="ru-RU" sz="1100" dirty="0"/>
              <a:t> </a:t>
            </a:r>
            <a:r>
              <a:rPr lang="ru-RU" sz="1100" dirty="0" err="1"/>
              <a:t>ви</a:t>
            </a:r>
            <a:r>
              <a:rPr lang="ru-RU" sz="1100" dirty="0"/>
              <a:t> </a:t>
            </a:r>
            <a:r>
              <a:rPr lang="ru-RU" sz="1100" dirty="0" err="1"/>
              <a:t>готові</a:t>
            </a:r>
            <a:r>
              <a:rPr lang="ru-RU" sz="1100" dirty="0"/>
              <a:t> </a:t>
            </a:r>
            <a:r>
              <a:rPr lang="ru-RU" sz="1100" dirty="0" err="1"/>
              <a:t>вкласти</a:t>
            </a:r>
            <a:r>
              <a:rPr lang="ru-RU" sz="1100" dirty="0"/>
              <a:t> в </a:t>
            </a:r>
            <a:r>
              <a:rPr lang="ru-RU" sz="1100" dirty="0" err="1"/>
              <a:t>досягнення</a:t>
            </a:r>
            <a:r>
              <a:rPr lang="ru-RU" sz="1100" dirty="0"/>
              <a:t> </a:t>
            </a:r>
            <a:r>
              <a:rPr lang="ru-RU" sz="1100" dirty="0" err="1"/>
              <a:t>своєї</a:t>
            </a:r>
            <a:r>
              <a:rPr lang="ru-RU" sz="1100" dirty="0"/>
              <a:t> мети?</a:t>
            </a:r>
          </a:p>
          <a:p>
            <a:pPr>
              <a:lnSpc>
                <a:spcPct val="75000"/>
              </a:lnSpc>
              <a:buFont typeface="Wingdings" panose="05000000000000000000" pitchFamily="2" charset="2"/>
              <a:buChar char="ü"/>
            </a:pPr>
            <a:r>
              <a:rPr lang="ru-RU" sz="1100" dirty="0" err="1"/>
              <a:t>Що</a:t>
            </a:r>
            <a:r>
              <a:rPr lang="ru-RU" sz="1100" dirty="0"/>
              <a:t> </a:t>
            </a:r>
            <a:r>
              <a:rPr lang="ru-RU" sz="1100" dirty="0" err="1"/>
              <a:t>може</a:t>
            </a:r>
            <a:r>
              <a:rPr lang="ru-RU" sz="1100" dirty="0"/>
              <a:t> </a:t>
            </a:r>
            <a:r>
              <a:rPr lang="ru-RU" sz="1100" dirty="0" err="1"/>
              <a:t>допомогти</a:t>
            </a:r>
            <a:r>
              <a:rPr lang="ru-RU" sz="1100" dirty="0"/>
              <a:t> </a:t>
            </a:r>
            <a:r>
              <a:rPr lang="ru-RU" sz="1100" dirty="0" err="1"/>
              <a:t>підтримувати</a:t>
            </a:r>
            <a:r>
              <a:rPr lang="ru-RU" sz="1100" dirty="0"/>
              <a:t> вашу </a:t>
            </a:r>
            <a:r>
              <a:rPr lang="ru-RU" sz="1100" dirty="0" err="1"/>
              <a:t>мотивацію</a:t>
            </a:r>
            <a:r>
              <a:rPr lang="ru-RU" sz="1100" dirty="0"/>
              <a:t> на шляху до мети?</a:t>
            </a:r>
          </a:p>
          <a:p>
            <a:pPr>
              <a:lnSpc>
                <a:spcPct val="75000"/>
              </a:lnSpc>
              <a:buFont typeface="Wingdings" panose="05000000000000000000" pitchFamily="2" charset="2"/>
              <a:buChar char="ü"/>
            </a:pPr>
            <a:r>
              <a:rPr lang="ru-RU" sz="1100" dirty="0"/>
              <a:t>Яку роботу </a:t>
            </a:r>
            <a:r>
              <a:rPr lang="ru-RU" sz="1100" dirty="0" err="1"/>
              <a:t>ви</a:t>
            </a:r>
            <a:r>
              <a:rPr lang="ru-RU" sz="1100" dirty="0"/>
              <a:t> </a:t>
            </a:r>
            <a:r>
              <a:rPr lang="ru-RU" sz="1100" dirty="0" err="1"/>
              <a:t>готові</a:t>
            </a:r>
            <a:r>
              <a:rPr lang="ru-RU" sz="1100" dirty="0"/>
              <a:t> </a:t>
            </a:r>
            <a:r>
              <a:rPr lang="ru-RU" sz="1100" dirty="0" err="1"/>
              <a:t>виконувати</a:t>
            </a:r>
            <a:r>
              <a:rPr lang="ru-RU" sz="1100" dirty="0"/>
              <a:t> для </a:t>
            </a:r>
            <a:r>
              <a:rPr lang="ru-RU" sz="1100" dirty="0" err="1"/>
              <a:t>її</a:t>
            </a:r>
            <a:r>
              <a:rPr lang="ru-RU" sz="1100" dirty="0"/>
              <a:t> </a:t>
            </a:r>
            <a:r>
              <a:rPr lang="ru-RU" sz="1100" dirty="0" err="1"/>
              <a:t>досягнення</a:t>
            </a:r>
            <a:r>
              <a:rPr lang="ru-RU" sz="1100" dirty="0"/>
              <a:t>?</a:t>
            </a:r>
          </a:p>
          <a:p>
            <a:pPr marL="152400" indent="0">
              <a:lnSpc>
                <a:spcPct val="75000"/>
              </a:lnSpc>
              <a:buNone/>
            </a:pPr>
            <a:endParaRPr lang="ru-RU" sz="1100" dirty="0"/>
          </a:p>
          <a:p>
            <a:pPr>
              <a:lnSpc>
                <a:spcPct val="75000"/>
              </a:lnSpc>
            </a:pPr>
            <a:r>
              <a:rPr lang="ru-RU" sz="1100" b="1" dirty="0"/>
              <a:t>4. </a:t>
            </a:r>
            <a:r>
              <a:rPr lang="ru-RU" sz="1100" b="1" dirty="0" err="1"/>
              <a:t>Зворотний</a:t>
            </a:r>
            <a:r>
              <a:rPr lang="ru-RU" sz="1100" b="1" dirty="0"/>
              <a:t> </a:t>
            </a:r>
            <a:r>
              <a:rPr lang="ru-RU" sz="1100" b="1" dirty="0" err="1"/>
              <a:t>зв'язок</a:t>
            </a:r>
            <a:r>
              <a:rPr lang="ru-RU" sz="1100" b="1" dirty="0"/>
              <a:t>.</a:t>
            </a:r>
            <a:r>
              <a:rPr lang="ru-RU" sz="1100" dirty="0"/>
              <a:t> </a:t>
            </a:r>
            <a:r>
              <a:rPr lang="ru-RU" sz="1100" dirty="0" err="1"/>
              <a:t>Допомагає</a:t>
            </a:r>
            <a:r>
              <a:rPr lang="ru-RU" sz="1100" dirty="0"/>
              <a:t> </a:t>
            </a:r>
            <a:r>
              <a:rPr lang="ru-RU" sz="1100" dirty="0" err="1"/>
              <a:t>відстежувати</a:t>
            </a:r>
            <a:r>
              <a:rPr lang="ru-RU" sz="1100" dirty="0"/>
              <a:t>, </a:t>
            </a:r>
            <a:r>
              <a:rPr lang="ru-RU" sz="1100" dirty="0" err="1"/>
              <a:t>чи</a:t>
            </a:r>
            <a:r>
              <a:rPr lang="ru-RU" sz="1100" dirty="0"/>
              <a:t> </a:t>
            </a:r>
            <a:r>
              <a:rPr lang="ru-RU" sz="1100" dirty="0" err="1"/>
              <a:t>наближають</a:t>
            </a:r>
            <a:r>
              <a:rPr lang="ru-RU" sz="1100" dirty="0"/>
              <a:t> вас </a:t>
            </a:r>
            <a:r>
              <a:rPr lang="ru-RU" sz="1100" dirty="0" err="1"/>
              <a:t>ваші</a:t>
            </a:r>
            <a:r>
              <a:rPr lang="ru-RU" sz="1100" dirty="0"/>
              <a:t> </a:t>
            </a:r>
            <a:r>
              <a:rPr lang="ru-RU" sz="1100" dirty="0" err="1"/>
              <a:t>дії</a:t>
            </a:r>
            <a:r>
              <a:rPr lang="ru-RU" sz="1100" dirty="0"/>
              <a:t> до мети, </a:t>
            </a:r>
            <a:r>
              <a:rPr lang="ru-RU" sz="1100" dirty="0" err="1"/>
              <a:t>чи</a:t>
            </a:r>
            <a:r>
              <a:rPr lang="ru-RU" sz="1100" dirty="0"/>
              <a:t>, </a:t>
            </a:r>
            <a:r>
              <a:rPr lang="ru-RU" sz="1100" dirty="0" err="1"/>
              <a:t>навпаки</a:t>
            </a:r>
            <a:r>
              <a:rPr lang="ru-RU" sz="1100" dirty="0"/>
              <a:t>, </a:t>
            </a:r>
            <a:r>
              <a:rPr lang="ru-RU" sz="1100" dirty="0" err="1"/>
              <a:t>віддаляють</a:t>
            </a:r>
            <a:r>
              <a:rPr lang="ru-RU" sz="1100" dirty="0"/>
              <a:t> (</a:t>
            </a:r>
            <a:r>
              <a:rPr lang="ru-RU" sz="1100" dirty="0" err="1"/>
              <a:t>таке</a:t>
            </a:r>
            <a:r>
              <a:rPr lang="ru-RU" sz="1100" dirty="0"/>
              <a:t> </a:t>
            </a:r>
            <a:r>
              <a:rPr lang="ru-RU" sz="1100" dirty="0" err="1"/>
              <a:t>теж</a:t>
            </a:r>
            <a:r>
              <a:rPr lang="ru-RU" sz="1100" dirty="0"/>
              <a:t> </a:t>
            </a:r>
            <a:r>
              <a:rPr lang="ru-RU" sz="1100" dirty="0" err="1"/>
              <a:t>буває</a:t>
            </a:r>
            <a:r>
              <a:rPr lang="ru-RU" sz="1100" dirty="0"/>
              <a:t>).</a:t>
            </a:r>
          </a:p>
          <a:p>
            <a:pPr>
              <a:lnSpc>
                <a:spcPct val="75000"/>
              </a:lnSpc>
              <a:buFont typeface="Wingdings" panose="05000000000000000000" pitchFamily="2" charset="2"/>
              <a:buChar char="ü"/>
            </a:pPr>
            <a:r>
              <a:rPr lang="ru-RU" sz="1100" dirty="0" err="1"/>
              <a:t>Які</a:t>
            </a:r>
            <a:r>
              <a:rPr lang="ru-RU" sz="1100" dirty="0"/>
              <a:t> </a:t>
            </a:r>
            <a:r>
              <a:rPr lang="ru-RU" sz="1100" dirty="0" err="1"/>
              <a:t>дії</a:t>
            </a:r>
            <a:r>
              <a:rPr lang="ru-RU" sz="1100" dirty="0"/>
              <a:t> </a:t>
            </a:r>
            <a:r>
              <a:rPr lang="ru-RU" sz="1100" dirty="0" err="1"/>
              <a:t>наблизили</a:t>
            </a:r>
            <a:r>
              <a:rPr lang="ru-RU" sz="1100" dirty="0"/>
              <a:t> вас до мети, </a:t>
            </a:r>
            <a:r>
              <a:rPr lang="ru-RU" sz="1100" dirty="0" err="1"/>
              <a:t>наприклад</a:t>
            </a:r>
            <a:r>
              <a:rPr lang="ru-RU" sz="1100" dirty="0"/>
              <a:t>, за </a:t>
            </a:r>
            <a:r>
              <a:rPr lang="ru-RU" sz="1100" dirty="0" err="1"/>
              <a:t>останній</a:t>
            </a:r>
            <a:r>
              <a:rPr lang="ru-RU" sz="1100" dirty="0"/>
              <a:t> </a:t>
            </a:r>
            <a:r>
              <a:rPr lang="ru-RU" sz="1100" dirty="0" err="1"/>
              <a:t>тиждень</a:t>
            </a:r>
            <a:r>
              <a:rPr lang="ru-RU" sz="1100" dirty="0"/>
              <a:t>?</a:t>
            </a:r>
          </a:p>
          <a:p>
            <a:pPr>
              <a:lnSpc>
                <a:spcPct val="75000"/>
              </a:lnSpc>
              <a:buFont typeface="Wingdings" panose="05000000000000000000" pitchFamily="2" charset="2"/>
              <a:buChar char="ü"/>
            </a:pPr>
            <a:r>
              <a:rPr lang="ru-RU" sz="1100" dirty="0" err="1"/>
              <a:t>Які</a:t>
            </a:r>
            <a:r>
              <a:rPr lang="ru-RU" sz="1100" dirty="0"/>
              <a:t> </a:t>
            </a:r>
            <a:r>
              <a:rPr lang="ru-RU" sz="1100" dirty="0" err="1"/>
              <a:t>складнощі</a:t>
            </a:r>
            <a:r>
              <a:rPr lang="ru-RU" sz="1100" dirty="0"/>
              <a:t> </a:t>
            </a:r>
            <a:r>
              <a:rPr lang="ru-RU" sz="1100" dirty="0" err="1"/>
              <a:t>виникли</a:t>
            </a:r>
            <a:r>
              <a:rPr lang="ru-RU" sz="1100" dirty="0"/>
              <a:t>? Як </a:t>
            </a:r>
            <a:r>
              <a:rPr lang="ru-RU" sz="1100" dirty="0" err="1"/>
              <a:t>ви</a:t>
            </a:r>
            <a:r>
              <a:rPr lang="ru-RU" sz="1100" dirty="0"/>
              <a:t> будете </a:t>
            </a:r>
            <a:r>
              <a:rPr lang="ru-RU" sz="1100" dirty="0" err="1"/>
              <a:t>вирішувати</a:t>
            </a:r>
            <a:r>
              <a:rPr lang="ru-RU" sz="1100" dirty="0"/>
              <a:t> </a:t>
            </a:r>
            <a:r>
              <a:rPr lang="ru-RU" sz="1100" dirty="0" err="1"/>
              <a:t>їх</a:t>
            </a:r>
            <a:r>
              <a:rPr lang="ru-RU" sz="1100" dirty="0"/>
              <a:t> у </a:t>
            </a:r>
            <a:r>
              <a:rPr lang="ru-RU" sz="1100" dirty="0" err="1"/>
              <a:t>майбутньому</a:t>
            </a:r>
            <a:r>
              <a:rPr lang="ru-RU" sz="1100" dirty="0"/>
              <a:t>, </a:t>
            </a:r>
            <a:r>
              <a:rPr lang="ru-RU" sz="1100" dirty="0" err="1"/>
              <a:t>якщо</a:t>
            </a:r>
            <a:r>
              <a:rPr lang="ru-RU" sz="1100" dirty="0"/>
              <a:t> вони повторяться?</a:t>
            </a:r>
          </a:p>
          <a:p>
            <a:pPr>
              <a:lnSpc>
                <a:spcPct val="75000"/>
              </a:lnSpc>
              <a:buFont typeface="Wingdings" panose="05000000000000000000" pitchFamily="2" charset="2"/>
              <a:buChar char="ü"/>
            </a:pPr>
            <a:r>
              <a:rPr lang="ru-RU" sz="1100" dirty="0" err="1"/>
              <a:t>Що</a:t>
            </a:r>
            <a:r>
              <a:rPr lang="ru-RU" sz="1100" dirty="0"/>
              <a:t> </a:t>
            </a:r>
            <a:r>
              <a:rPr lang="ru-RU" sz="1100" dirty="0" err="1"/>
              <a:t>зробили</a:t>
            </a:r>
            <a:r>
              <a:rPr lang="ru-RU" sz="1100" dirty="0"/>
              <a:t> добре, а </a:t>
            </a:r>
            <a:r>
              <a:rPr lang="ru-RU" sz="1100" dirty="0" err="1"/>
              <a:t>що</a:t>
            </a:r>
            <a:r>
              <a:rPr lang="ru-RU" sz="1100" dirty="0"/>
              <a:t> </a:t>
            </a:r>
            <a:r>
              <a:rPr lang="ru-RU" sz="1100" dirty="0" err="1"/>
              <a:t>можна</a:t>
            </a:r>
            <a:r>
              <a:rPr lang="ru-RU" sz="1100" dirty="0"/>
              <a:t> </a:t>
            </a:r>
            <a:r>
              <a:rPr lang="ru-RU" sz="1100" dirty="0" err="1"/>
              <a:t>було</a:t>
            </a:r>
            <a:r>
              <a:rPr lang="ru-RU" sz="1100" dirty="0"/>
              <a:t> </a:t>
            </a:r>
            <a:r>
              <a:rPr lang="ru-RU" sz="1100" dirty="0" err="1"/>
              <a:t>зробити</a:t>
            </a:r>
            <a:r>
              <a:rPr lang="ru-RU" sz="1100" dirty="0"/>
              <a:t> </a:t>
            </a:r>
            <a:r>
              <a:rPr lang="ru-RU" sz="1100" dirty="0" err="1"/>
              <a:t>краще</a:t>
            </a:r>
            <a:r>
              <a:rPr lang="ru-RU" sz="1100" dirty="0"/>
              <a:t> (</a:t>
            </a:r>
            <a:r>
              <a:rPr lang="ru-RU" sz="1100" dirty="0" err="1"/>
              <a:t>продуктивніше</a:t>
            </a:r>
            <a:r>
              <a:rPr lang="ru-RU" sz="1100" dirty="0"/>
              <a:t>, </a:t>
            </a:r>
            <a:r>
              <a:rPr lang="ru-RU" sz="1100" dirty="0" err="1"/>
              <a:t>ефективніше</a:t>
            </a:r>
            <a:r>
              <a:rPr lang="ru-RU" sz="1100" dirty="0"/>
              <a:t>)?</a:t>
            </a:r>
          </a:p>
          <a:p>
            <a:pPr marL="152400" indent="0">
              <a:lnSpc>
                <a:spcPct val="75000"/>
              </a:lnSpc>
              <a:buNone/>
            </a:pPr>
            <a:r>
              <a:rPr lang="ru-RU" sz="1100" dirty="0"/>
              <a:t> </a:t>
            </a:r>
            <a:br>
              <a:rPr lang="ru-RU" sz="1100" dirty="0"/>
            </a:br>
            <a:endParaRPr lang="ru-RU" sz="1100" dirty="0"/>
          </a:p>
        </p:txBody>
      </p:sp>
      <p:sp>
        <p:nvSpPr>
          <p:cNvPr id="1737" name="Google Shape;1737;p42"/>
          <p:cNvSpPr/>
          <p:nvPr/>
        </p:nvSpPr>
        <p:spPr>
          <a:xfrm>
            <a:off x="682089" y="1645858"/>
            <a:ext cx="2732700" cy="2732700"/>
          </a:xfrm>
          <a:prstGeom prst="arc">
            <a:avLst>
              <a:gd name="adj1" fmla="val 16200000"/>
              <a:gd name="adj2" fmla="val 7901444"/>
            </a:avLst>
          </a:prstGeom>
          <a:noFill/>
          <a:ln w="11430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42"/>
          <p:cNvSpPr/>
          <p:nvPr/>
        </p:nvSpPr>
        <p:spPr>
          <a:xfrm>
            <a:off x="910240" y="1874571"/>
            <a:ext cx="2277000" cy="2276400"/>
          </a:xfrm>
          <a:prstGeom prst="arc">
            <a:avLst>
              <a:gd name="adj1" fmla="val 16200000"/>
              <a:gd name="adj2" fmla="val 18634748"/>
            </a:avLst>
          </a:prstGeom>
          <a:noFill/>
          <a:ln w="1143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42"/>
          <p:cNvSpPr/>
          <p:nvPr/>
        </p:nvSpPr>
        <p:spPr>
          <a:xfrm>
            <a:off x="1123818" y="2088608"/>
            <a:ext cx="1850100" cy="1848000"/>
          </a:xfrm>
          <a:prstGeom prst="arc">
            <a:avLst>
              <a:gd name="adj1" fmla="val 16200000"/>
              <a:gd name="adj2" fmla="val 18840082"/>
            </a:avLst>
          </a:prstGeom>
          <a:noFill/>
          <a:ln w="1143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42"/>
          <p:cNvSpPr/>
          <p:nvPr/>
        </p:nvSpPr>
        <p:spPr>
          <a:xfrm>
            <a:off x="1347917" y="2311237"/>
            <a:ext cx="1401000" cy="1401600"/>
          </a:xfrm>
          <a:prstGeom prst="arc">
            <a:avLst>
              <a:gd name="adj1" fmla="val 16200000"/>
              <a:gd name="adj2" fmla="val 19699543"/>
            </a:avLst>
          </a:prstGeom>
          <a:noFill/>
          <a:ln w="1143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42"/>
          <p:cNvSpPr/>
          <p:nvPr/>
        </p:nvSpPr>
        <p:spPr>
          <a:xfrm>
            <a:off x="1714711" y="2678538"/>
            <a:ext cx="667800" cy="667800"/>
          </a:xfrm>
          <a:prstGeom prst="rect">
            <a:avLst/>
          </a:prstGeom>
          <a:no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42"/>
          <p:cNvSpPr/>
          <p:nvPr/>
        </p:nvSpPr>
        <p:spPr>
          <a:xfrm>
            <a:off x="1844900" y="2856958"/>
            <a:ext cx="407358" cy="310292"/>
          </a:xfrm>
          <a:custGeom>
            <a:avLst/>
            <a:gdLst/>
            <a:ahLst/>
            <a:cxnLst/>
            <a:rect l="l" t="t" r="r" b="b"/>
            <a:pathLst>
              <a:path w="15809" h="12042" extrusionOk="0">
                <a:moveTo>
                  <a:pt x="1" y="0"/>
                </a:moveTo>
                <a:lnTo>
                  <a:pt x="1" y="2316"/>
                </a:lnTo>
                <a:lnTo>
                  <a:pt x="3273" y="2316"/>
                </a:lnTo>
                <a:lnTo>
                  <a:pt x="3273" y="0"/>
                </a:lnTo>
                <a:close/>
                <a:moveTo>
                  <a:pt x="4200" y="0"/>
                </a:moveTo>
                <a:lnTo>
                  <a:pt x="4200" y="2316"/>
                </a:lnTo>
                <a:lnTo>
                  <a:pt x="11610" y="2316"/>
                </a:lnTo>
                <a:lnTo>
                  <a:pt x="11610" y="0"/>
                </a:lnTo>
                <a:close/>
                <a:moveTo>
                  <a:pt x="12536" y="0"/>
                </a:moveTo>
                <a:lnTo>
                  <a:pt x="12536" y="2316"/>
                </a:lnTo>
                <a:lnTo>
                  <a:pt x="15809" y="2316"/>
                </a:lnTo>
                <a:lnTo>
                  <a:pt x="15809" y="0"/>
                </a:lnTo>
                <a:close/>
                <a:moveTo>
                  <a:pt x="1" y="3242"/>
                </a:moveTo>
                <a:lnTo>
                  <a:pt x="1" y="5558"/>
                </a:lnTo>
                <a:lnTo>
                  <a:pt x="7442" y="5558"/>
                </a:lnTo>
                <a:lnTo>
                  <a:pt x="7442" y="3242"/>
                </a:lnTo>
                <a:close/>
                <a:moveTo>
                  <a:pt x="8368" y="3242"/>
                </a:moveTo>
                <a:lnTo>
                  <a:pt x="8368" y="5558"/>
                </a:lnTo>
                <a:lnTo>
                  <a:pt x="15809" y="5558"/>
                </a:lnTo>
                <a:lnTo>
                  <a:pt x="15809" y="3242"/>
                </a:lnTo>
                <a:close/>
                <a:moveTo>
                  <a:pt x="1" y="6484"/>
                </a:moveTo>
                <a:lnTo>
                  <a:pt x="1" y="8799"/>
                </a:lnTo>
                <a:lnTo>
                  <a:pt x="3273" y="8799"/>
                </a:lnTo>
                <a:lnTo>
                  <a:pt x="3273" y="6484"/>
                </a:lnTo>
                <a:close/>
                <a:moveTo>
                  <a:pt x="4200" y="6484"/>
                </a:moveTo>
                <a:lnTo>
                  <a:pt x="4200" y="8799"/>
                </a:lnTo>
                <a:lnTo>
                  <a:pt x="11610" y="8799"/>
                </a:lnTo>
                <a:lnTo>
                  <a:pt x="11610" y="6484"/>
                </a:lnTo>
                <a:close/>
                <a:moveTo>
                  <a:pt x="12536" y="6484"/>
                </a:moveTo>
                <a:lnTo>
                  <a:pt x="12536" y="8799"/>
                </a:lnTo>
                <a:lnTo>
                  <a:pt x="15809" y="8799"/>
                </a:lnTo>
                <a:lnTo>
                  <a:pt x="15809" y="6484"/>
                </a:lnTo>
                <a:close/>
                <a:moveTo>
                  <a:pt x="1" y="9726"/>
                </a:moveTo>
                <a:lnTo>
                  <a:pt x="1" y="12042"/>
                </a:lnTo>
                <a:lnTo>
                  <a:pt x="7442" y="12042"/>
                </a:lnTo>
                <a:lnTo>
                  <a:pt x="7442" y="9726"/>
                </a:lnTo>
                <a:close/>
                <a:moveTo>
                  <a:pt x="8368" y="9726"/>
                </a:moveTo>
                <a:lnTo>
                  <a:pt x="8368" y="12042"/>
                </a:lnTo>
                <a:lnTo>
                  <a:pt x="15809" y="12042"/>
                </a:lnTo>
                <a:lnTo>
                  <a:pt x="15809" y="9726"/>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BDE3277B-9708-DE8F-15B4-D3B8DAD4ABDF}"/>
              </a:ext>
            </a:extLst>
          </p:cNvPr>
          <p:cNvSpPr txBox="1"/>
          <p:nvPr/>
        </p:nvSpPr>
        <p:spPr>
          <a:xfrm>
            <a:off x="682088" y="627768"/>
            <a:ext cx="8004711" cy="523220"/>
          </a:xfrm>
          <a:prstGeom prst="rect">
            <a:avLst/>
          </a:prstGeom>
          <a:noFill/>
        </p:spPr>
        <p:txBody>
          <a:bodyPr wrap="square">
            <a:spAutoFit/>
          </a:bodyPr>
          <a:lstStyle/>
          <a:p>
            <a:pPr algn="ctr"/>
            <a:r>
              <a:rPr lang="ru-RU" dirty="0" err="1"/>
              <a:t>працівники</a:t>
            </a:r>
            <a:r>
              <a:rPr lang="ru-RU" dirty="0"/>
              <a:t> </a:t>
            </a:r>
            <a:r>
              <a:rPr lang="ru-RU" dirty="0" err="1"/>
              <a:t>більш</a:t>
            </a:r>
            <a:r>
              <a:rPr lang="ru-RU" dirty="0"/>
              <a:t> </a:t>
            </a:r>
            <a:r>
              <a:rPr lang="ru-RU" dirty="0" err="1"/>
              <a:t>мотивовані</a:t>
            </a:r>
            <a:r>
              <a:rPr lang="ru-RU" dirty="0"/>
              <a:t>, коли перед ними </a:t>
            </a:r>
            <a:r>
              <a:rPr lang="ru-RU" dirty="0" err="1"/>
              <a:t>ставлять</a:t>
            </a:r>
            <a:r>
              <a:rPr lang="ru-RU" dirty="0"/>
              <a:t> </a:t>
            </a:r>
            <a:r>
              <a:rPr lang="ru-RU" dirty="0" err="1"/>
              <a:t>чіткі</a:t>
            </a:r>
            <a:r>
              <a:rPr lang="ru-RU" dirty="0"/>
              <a:t> та </a:t>
            </a:r>
            <a:r>
              <a:rPr lang="ru-RU" dirty="0" err="1"/>
              <a:t>зрозумілі</a:t>
            </a:r>
            <a:r>
              <a:rPr lang="ru-RU" dirty="0"/>
              <a:t> </a:t>
            </a:r>
            <a:r>
              <a:rPr lang="ru-RU" dirty="0" err="1"/>
              <a:t>цілі</a:t>
            </a:r>
            <a:r>
              <a:rPr lang="ru-RU" dirty="0"/>
              <a:t>, а також коли вони </a:t>
            </a:r>
            <a:r>
              <a:rPr lang="ru-RU" dirty="0" err="1"/>
              <a:t>отримують</a:t>
            </a:r>
            <a:r>
              <a:rPr lang="ru-RU" dirty="0"/>
              <a:t> </a:t>
            </a:r>
            <a:r>
              <a:rPr lang="ru-RU" dirty="0" err="1"/>
              <a:t>своєчасний</a:t>
            </a:r>
            <a:r>
              <a:rPr lang="ru-RU" dirty="0"/>
              <a:t> і </a:t>
            </a:r>
            <a:r>
              <a:rPr lang="ru-RU" dirty="0" err="1"/>
              <a:t>конструктивний</a:t>
            </a:r>
            <a:r>
              <a:rPr lang="ru-RU" dirty="0"/>
              <a:t> </a:t>
            </a:r>
            <a:r>
              <a:rPr lang="ru-RU" dirty="0" err="1"/>
              <a:t>зворотний</a:t>
            </a:r>
            <a:r>
              <a:rPr lang="ru-RU" dirty="0"/>
              <a:t> </a:t>
            </a:r>
            <a:r>
              <a:rPr lang="ru-RU" dirty="0" err="1"/>
              <a:t>зв'язок</a:t>
            </a:r>
            <a:r>
              <a:rPr lang="ru-RU" dirty="0"/>
              <a:t>.</a:t>
            </a:r>
            <a:endParaRPr lang="ru-UA" dirty="0"/>
          </a:p>
        </p:txBody>
      </p:sp>
      <p:sp>
        <p:nvSpPr>
          <p:cNvPr id="5" name="TextBox 4">
            <a:extLst>
              <a:ext uri="{FF2B5EF4-FFF2-40B4-BE49-F238E27FC236}">
                <a16:creationId xmlns:a16="http://schemas.microsoft.com/office/drawing/2014/main" id="{22FCEE84-1F53-6847-C811-8F2A2EF50E0D}"/>
              </a:ext>
            </a:extLst>
          </p:cNvPr>
          <p:cNvSpPr txBox="1"/>
          <p:nvPr/>
        </p:nvSpPr>
        <p:spPr>
          <a:xfrm>
            <a:off x="-115071" y="4382105"/>
            <a:ext cx="3919942" cy="727507"/>
          </a:xfrm>
          <a:prstGeom prst="rect">
            <a:avLst/>
          </a:prstGeom>
          <a:noFill/>
        </p:spPr>
        <p:txBody>
          <a:bodyPr wrap="square">
            <a:spAutoFit/>
          </a:bodyPr>
          <a:lstStyle/>
          <a:p>
            <a:pPr marL="152400" indent="0">
              <a:lnSpc>
                <a:spcPct val="75000"/>
              </a:lnSpc>
              <a:buNone/>
            </a:pPr>
            <a:r>
              <a:rPr lang="ru-RU" sz="1100" b="1" dirty="0"/>
              <a:t>5. </a:t>
            </a:r>
            <a:r>
              <a:rPr lang="ru-RU" sz="1100" b="1" dirty="0" err="1"/>
              <a:t>Складність</a:t>
            </a:r>
            <a:r>
              <a:rPr lang="ru-RU" sz="1100" b="1" dirty="0"/>
              <a:t> мети.</a:t>
            </a:r>
            <a:r>
              <a:rPr lang="ru-RU" sz="1100" dirty="0"/>
              <a:t> </a:t>
            </a:r>
            <a:r>
              <a:rPr lang="ru-RU" sz="1100" dirty="0" err="1"/>
              <a:t>Іноді</a:t>
            </a:r>
            <a:r>
              <a:rPr lang="ru-RU" sz="1100" dirty="0"/>
              <a:t> в </a:t>
            </a:r>
            <a:r>
              <a:rPr lang="ru-RU" sz="1100" dirty="0" err="1"/>
              <a:t>процесі</a:t>
            </a:r>
            <a:r>
              <a:rPr lang="ru-RU" sz="1100" dirty="0"/>
              <a:t> </a:t>
            </a:r>
            <a:r>
              <a:rPr lang="ru-RU" sz="1100" dirty="0" err="1"/>
              <a:t>досягнення</a:t>
            </a:r>
            <a:r>
              <a:rPr lang="ru-RU" sz="1100" dirty="0"/>
              <a:t> мета </a:t>
            </a:r>
            <a:r>
              <a:rPr lang="ru-RU" sz="1100" dirty="0" err="1"/>
              <a:t>стає</a:t>
            </a:r>
            <a:r>
              <a:rPr lang="ru-RU" sz="1100" dirty="0"/>
              <a:t> </a:t>
            </a:r>
            <a:r>
              <a:rPr lang="ru-RU" sz="1100" dirty="0" err="1"/>
              <a:t>складнішою</a:t>
            </a:r>
            <a:r>
              <a:rPr lang="ru-RU" sz="1100" dirty="0"/>
              <a:t> через </a:t>
            </a:r>
            <a:r>
              <a:rPr lang="ru-RU" sz="1100" dirty="0" err="1"/>
              <a:t>додаткові</a:t>
            </a:r>
            <a:r>
              <a:rPr lang="ru-RU" sz="1100" dirty="0"/>
              <a:t> </a:t>
            </a:r>
            <a:r>
              <a:rPr lang="ru-RU" sz="1100" dirty="0" err="1"/>
              <a:t>завдання</a:t>
            </a:r>
            <a:r>
              <a:rPr lang="ru-RU" sz="1100" dirty="0"/>
              <a:t>, </a:t>
            </a:r>
            <a:r>
              <a:rPr lang="ru-RU" sz="1100" dirty="0" err="1"/>
              <a:t>проблеми</a:t>
            </a:r>
            <a:r>
              <a:rPr lang="ru-RU" sz="1100" dirty="0"/>
              <a:t> </a:t>
            </a:r>
            <a:r>
              <a:rPr lang="ru-RU" sz="1100" dirty="0" err="1"/>
              <a:t>або</a:t>
            </a:r>
            <a:r>
              <a:rPr lang="ru-RU" sz="1100" dirty="0"/>
              <a:t> </a:t>
            </a:r>
            <a:r>
              <a:rPr lang="ru-RU" sz="1100" dirty="0" err="1"/>
              <a:t>прострочені</a:t>
            </a:r>
            <a:r>
              <a:rPr lang="ru-RU" sz="1100" dirty="0"/>
              <a:t> </a:t>
            </a:r>
            <a:r>
              <a:rPr lang="ru-RU" sz="1100" dirty="0" err="1"/>
              <a:t>дедлайни</a:t>
            </a:r>
            <a:r>
              <a:rPr lang="ru-RU" sz="1100" dirty="0"/>
              <a:t>, </a:t>
            </a:r>
            <a:r>
              <a:rPr lang="ru-RU" sz="1100" dirty="0" err="1"/>
              <a:t>що</a:t>
            </a:r>
            <a:r>
              <a:rPr lang="ru-RU" sz="1100" dirty="0"/>
              <a:t> </a:t>
            </a:r>
            <a:r>
              <a:rPr lang="ru-RU" sz="1100" dirty="0" err="1"/>
              <a:t>вбиває</a:t>
            </a:r>
            <a:r>
              <a:rPr lang="ru-RU" sz="1100" dirty="0"/>
              <a:t> </a:t>
            </a:r>
            <a:r>
              <a:rPr lang="ru-RU" sz="1100" dirty="0" err="1"/>
              <a:t>мотивацію</a:t>
            </a:r>
            <a:r>
              <a:rPr lang="ru-RU" sz="1100" dirty="0"/>
              <a:t>.</a:t>
            </a:r>
          </a:p>
          <a:p>
            <a:pPr>
              <a:lnSpc>
                <a:spcPct val="75000"/>
              </a:lnSpc>
              <a:buFont typeface="Arial" panose="020B0604020202020204" pitchFamily="34" charset="0"/>
              <a:buChar char="•"/>
            </a:pPr>
            <a:r>
              <a:rPr lang="ru-RU" sz="1100" dirty="0" err="1"/>
              <a:t>Чи</a:t>
            </a:r>
            <a:r>
              <a:rPr lang="ru-RU" sz="1100" dirty="0"/>
              <a:t> </a:t>
            </a:r>
            <a:r>
              <a:rPr lang="ru-RU" sz="1100" dirty="0" err="1"/>
              <a:t>маєте</a:t>
            </a:r>
            <a:r>
              <a:rPr lang="ru-RU" sz="1100" dirty="0"/>
              <a:t> </a:t>
            </a:r>
            <a:r>
              <a:rPr lang="ru-RU" sz="1100" dirty="0" err="1"/>
              <a:t>ви</a:t>
            </a:r>
            <a:r>
              <a:rPr lang="ru-RU" sz="1100" dirty="0"/>
              <a:t> </a:t>
            </a:r>
            <a:r>
              <a:rPr lang="ru-RU" sz="1100" dirty="0" err="1"/>
              <a:t>достатньо</a:t>
            </a:r>
            <a:r>
              <a:rPr lang="ru-RU" sz="1100" dirty="0"/>
              <a:t> </a:t>
            </a:r>
            <a:r>
              <a:rPr lang="ru-RU" sz="1100" dirty="0" err="1"/>
              <a:t>ресурсів</a:t>
            </a:r>
            <a:r>
              <a:rPr lang="ru-RU" sz="1100" dirty="0"/>
              <a:t> для </a:t>
            </a:r>
            <a:r>
              <a:rPr lang="ru-RU" sz="1100" dirty="0" err="1"/>
              <a:t>досягнення</a:t>
            </a:r>
            <a:r>
              <a:rPr lang="ru-RU" sz="1100" dirty="0"/>
              <a:t> мети?</a:t>
            </a:r>
          </a:p>
          <a:p>
            <a:pPr>
              <a:lnSpc>
                <a:spcPct val="75000"/>
              </a:lnSpc>
              <a:buFont typeface="Arial" panose="020B0604020202020204" pitchFamily="34" charset="0"/>
              <a:buChar char="•"/>
            </a:pPr>
            <a:r>
              <a:rPr lang="ru-RU" sz="1100" dirty="0" err="1"/>
              <a:t>Які</a:t>
            </a:r>
            <a:r>
              <a:rPr lang="ru-RU" sz="1100" dirty="0"/>
              <a:t> </a:t>
            </a:r>
            <a:r>
              <a:rPr lang="ru-RU" sz="1100" dirty="0" err="1"/>
              <a:t>емоції</a:t>
            </a:r>
            <a:r>
              <a:rPr lang="ru-RU" sz="1100" dirty="0"/>
              <a:t> </a:t>
            </a:r>
            <a:r>
              <a:rPr lang="ru-RU" sz="1100" dirty="0" err="1"/>
              <a:t>викликає</a:t>
            </a:r>
            <a:r>
              <a:rPr lang="ru-RU" sz="1100" dirty="0"/>
              <a:t> у вас ваша мета?</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88CE28-E179-8CA8-80BA-6591DB718F24}"/>
              </a:ext>
            </a:extLst>
          </p:cNvPr>
          <p:cNvSpPr>
            <a:spLocks noGrp="1"/>
          </p:cNvSpPr>
          <p:nvPr>
            <p:ph type="title"/>
          </p:nvPr>
        </p:nvSpPr>
        <p:spPr>
          <a:xfrm>
            <a:off x="457200" y="-109877"/>
            <a:ext cx="8238900" cy="564300"/>
          </a:xfrm>
        </p:spPr>
        <p:txBody>
          <a:bodyPr/>
          <a:lstStyle/>
          <a:p>
            <a:r>
              <a:rPr lang="ru-RU" b="1" dirty="0" err="1"/>
              <a:t>Теорія</a:t>
            </a:r>
            <a:r>
              <a:rPr lang="ru-RU" b="1" dirty="0"/>
              <a:t> </a:t>
            </a:r>
            <a:r>
              <a:rPr lang="ru-RU" b="1" dirty="0" err="1"/>
              <a:t>справедливості</a:t>
            </a:r>
            <a:r>
              <a:rPr lang="ru-RU" b="1" dirty="0"/>
              <a:t> Адамса </a:t>
            </a:r>
            <a:br>
              <a:rPr lang="ru-RU" b="1" dirty="0"/>
            </a:br>
            <a:r>
              <a:rPr lang="ru-RU" sz="1800" b="0" dirty="0"/>
              <a:t>с</a:t>
            </a:r>
            <a:r>
              <a:rPr lang="uk-UA" sz="1800" b="0" dirty="0" err="1"/>
              <a:t>тверджує</a:t>
            </a:r>
            <a:r>
              <a:rPr lang="uk-UA" sz="1800" b="0" dirty="0"/>
              <a:t>, що справедливість мотивує людей. Якщо працівники відчують нерівність у своєму співвідношенні витрат і випуску порівняно з іншими, вони будуть мотивовані відновити справедливість.</a:t>
            </a:r>
            <a:endParaRPr lang="ru-UA" sz="1800" b="0" dirty="0"/>
          </a:p>
        </p:txBody>
      </p:sp>
      <p:sp>
        <p:nvSpPr>
          <p:cNvPr id="3" name="Текст 2">
            <a:extLst>
              <a:ext uri="{FF2B5EF4-FFF2-40B4-BE49-F238E27FC236}">
                <a16:creationId xmlns:a16="http://schemas.microsoft.com/office/drawing/2014/main" id="{210A5D75-D671-4475-85C4-1D4805B8BBCE}"/>
              </a:ext>
            </a:extLst>
          </p:cNvPr>
          <p:cNvSpPr>
            <a:spLocks noGrp="1"/>
          </p:cNvSpPr>
          <p:nvPr>
            <p:ph type="body" idx="1"/>
          </p:nvPr>
        </p:nvSpPr>
        <p:spPr>
          <a:xfrm>
            <a:off x="383721" y="1257300"/>
            <a:ext cx="8238900" cy="2858889"/>
          </a:xfrm>
        </p:spPr>
        <p:txBody>
          <a:bodyPr/>
          <a:lstStyle/>
          <a:p>
            <a:pPr marL="139700" indent="0" algn="just">
              <a:buNone/>
            </a:pPr>
            <a:r>
              <a:rPr lang="ru-RU" dirty="0" err="1"/>
              <a:t>Ключову</a:t>
            </a:r>
            <a:r>
              <a:rPr lang="ru-RU" dirty="0"/>
              <a:t> роль в </a:t>
            </a:r>
            <a:r>
              <a:rPr lang="ru-RU" dirty="0" err="1"/>
              <a:t>ній</a:t>
            </a:r>
            <a:r>
              <a:rPr lang="ru-RU" dirty="0"/>
              <a:t> </a:t>
            </a:r>
            <a:r>
              <a:rPr lang="ru-RU" dirty="0" err="1"/>
              <a:t>займає</a:t>
            </a:r>
            <a:r>
              <a:rPr lang="ru-RU" dirty="0"/>
              <a:t> </a:t>
            </a:r>
            <a:r>
              <a:rPr lang="ru-RU" dirty="0" err="1"/>
              <a:t>людина</a:t>
            </a:r>
            <a:r>
              <a:rPr lang="ru-RU" dirty="0"/>
              <a:t>, яка </a:t>
            </a:r>
            <a:r>
              <a:rPr lang="ru-RU" dirty="0" err="1"/>
              <a:t>має</a:t>
            </a:r>
            <a:r>
              <a:rPr lang="ru-RU" dirty="0"/>
              <a:t> </a:t>
            </a:r>
            <a:r>
              <a:rPr lang="ru-RU" dirty="0" err="1"/>
              <a:t>почуття</a:t>
            </a:r>
            <a:r>
              <a:rPr lang="ru-RU" dirty="0"/>
              <a:t> </a:t>
            </a:r>
            <a:r>
              <a:rPr lang="ru-RU" dirty="0" err="1"/>
              <a:t>справедливої</a:t>
            </a:r>
            <a:r>
              <a:rPr lang="ru-RU" dirty="0"/>
              <a:t> нагороди, і люди, з </a:t>
            </a:r>
            <a:r>
              <a:rPr lang="ru-RU" dirty="0" err="1"/>
              <a:t>якими</a:t>
            </a:r>
            <a:r>
              <a:rPr lang="ru-RU" dirty="0"/>
              <a:t> вона </a:t>
            </a:r>
            <a:r>
              <a:rPr lang="ru-RU" dirty="0" err="1"/>
              <a:t>порівнює</a:t>
            </a:r>
            <a:r>
              <a:rPr lang="ru-RU" dirty="0"/>
              <a:t> себе, </a:t>
            </a:r>
            <a:r>
              <a:rPr lang="ru-RU" dirty="0" err="1"/>
              <a:t>завдяки</a:t>
            </a:r>
            <a:r>
              <a:rPr lang="ru-RU" dirty="0"/>
              <a:t> </a:t>
            </a:r>
            <a:r>
              <a:rPr lang="ru-RU" dirty="0" err="1"/>
              <a:t>чому</a:t>
            </a:r>
            <a:r>
              <a:rPr lang="ru-RU" dirty="0"/>
              <a:t> </a:t>
            </a:r>
            <a:r>
              <a:rPr lang="ru-RU" dirty="0" err="1"/>
              <a:t>знає</a:t>
            </a:r>
            <a:r>
              <a:rPr lang="ru-RU" dirty="0"/>
              <a:t> і </a:t>
            </a:r>
            <a:r>
              <a:rPr lang="ru-RU" dirty="0" err="1"/>
              <a:t>розуміє</a:t>
            </a:r>
            <a:r>
              <a:rPr lang="ru-RU" dirty="0"/>
              <a:t>, </a:t>
            </a:r>
            <a:r>
              <a:rPr lang="ru-RU" dirty="0" err="1"/>
              <a:t>що</a:t>
            </a:r>
            <a:r>
              <a:rPr lang="ru-RU" dirty="0"/>
              <a:t> </a:t>
            </a:r>
            <a:r>
              <a:rPr lang="ru-RU" dirty="0" err="1"/>
              <a:t>отримана</a:t>
            </a:r>
            <a:r>
              <a:rPr lang="ru-RU" dirty="0"/>
              <a:t> </a:t>
            </a:r>
            <a:r>
              <a:rPr lang="ru-RU" dirty="0" err="1"/>
              <a:t>винагорода</a:t>
            </a:r>
            <a:r>
              <a:rPr lang="ru-RU" dirty="0"/>
              <a:t> є </a:t>
            </a:r>
            <a:r>
              <a:rPr lang="ru-RU" dirty="0" err="1"/>
              <a:t>вірною</a:t>
            </a:r>
            <a:r>
              <a:rPr lang="ru-RU" dirty="0"/>
              <a:t> по </a:t>
            </a:r>
            <a:r>
              <a:rPr lang="ru-RU" dirty="0" err="1"/>
              <a:t>відношенню</a:t>
            </a:r>
            <a:r>
              <a:rPr lang="ru-RU" dirty="0"/>
              <a:t> до </a:t>
            </a:r>
            <a:r>
              <a:rPr lang="ru-RU" dirty="0" err="1"/>
              <a:t>інших</a:t>
            </a:r>
            <a:r>
              <a:rPr lang="ru-RU" dirty="0"/>
              <a:t>.</a:t>
            </a:r>
          </a:p>
          <a:p>
            <a:pPr marL="139700" indent="0" algn="just">
              <a:buNone/>
            </a:pPr>
            <a:r>
              <a:rPr lang="ru-RU" dirty="0" err="1"/>
              <a:t>Ця</a:t>
            </a:r>
            <a:r>
              <a:rPr lang="ru-RU" dirty="0"/>
              <a:t> </a:t>
            </a:r>
            <a:r>
              <a:rPr lang="ru-RU" dirty="0" err="1"/>
              <a:t>теорія</a:t>
            </a:r>
            <a:r>
              <a:rPr lang="ru-RU" dirty="0"/>
              <a:t> про </a:t>
            </a:r>
            <a:r>
              <a:rPr lang="ru-RU" dirty="0" err="1"/>
              <a:t>справедливі</a:t>
            </a:r>
            <a:r>
              <a:rPr lang="ru-RU" dirty="0"/>
              <a:t> </a:t>
            </a:r>
            <a:r>
              <a:rPr lang="ru-RU" dirty="0" err="1"/>
              <a:t>винагороди</a:t>
            </a:r>
            <a:r>
              <a:rPr lang="ru-RU" dirty="0"/>
              <a:t> за </a:t>
            </a:r>
            <a:r>
              <a:rPr lang="ru-RU" dirty="0" err="1"/>
              <a:t>виконані</a:t>
            </a:r>
            <a:r>
              <a:rPr lang="ru-RU" dirty="0"/>
              <a:t> </a:t>
            </a:r>
            <a:r>
              <a:rPr lang="ru-RU" dirty="0" err="1"/>
              <a:t>обов'язки</a:t>
            </a:r>
            <a:r>
              <a:rPr lang="ru-RU" dirty="0"/>
              <a:t>. </a:t>
            </a:r>
            <a:r>
              <a:rPr lang="ru-RU" dirty="0" err="1"/>
              <a:t>Кожна</a:t>
            </a:r>
            <a:r>
              <a:rPr lang="ru-RU" dirty="0"/>
              <a:t> </a:t>
            </a:r>
            <a:r>
              <a:rPr lang="ru-RU" dirty="0" err="1"/>
              <a:t>людина</a:t>
            </a:r>
            <a:r>
              <a:rPr lang="ru-RU" dirty="0"/>
              <a:t> </a:t>
            </a:r>
            <a:r>
              <a:rPr lang="ru-RU" dirty="0" err="1"/>
              <a:t>оцінює</a:t>
            </a:r>
            <a:r>
              <a:rPr lang="ru-RU" dirty="0"/>
              <a:t> </a:t>
            </a:r>
            <a:r>
              <a:rPr lang="ru-RU" dirty="0" err="1"/>
              <a:t>справедливість</a:t>
            </a:r>
            <a:r>
              <a:rPr lang="ru-RU" dirty="0"/>
              <a:t>, </a:t>
            </a:r>
            <a:r>
              <a:rPr lang="ru-RU" dirty="0" err="1"/>
              <a:t>співставляючи</a:t>
            </a:r>
            <a:r>
              <a:rPr lang="ru-RU" dirty="0"/>
              <a:t> </a:t>
            </a:r>
            <a:r>
              <a:rPr lang="ru-RU" dirty="0" err="1"/>
              <a:t>свій</a:t>
            </a:r>
            <a:r>
              <a:rPr lang="ru-RU" dirty="0"/>
              <a:t> </a:t>
            </a:r>
            <a:r>
              <a:rPr lang="ru-RU" dirty="0" err="1"/>
              <a:t>внесок</a:t>
            </a:r>
            <a:r>
              <a:rPr lang="ru-RU" dirty="0"/>
              <a:t> в </a:t>
            </a:r>
            <a:r>
              <a:rPr lang="ru-RU" dirty="0" err="1"/>
              <a:t>покладені</a:t>
            </a:r>
            <a:r>
              <a:rPr lang="ru-RU" dirty="0"/>
              <a:t> на </a:t>
            </a:r>
            <a:r>
              <a:rPr lang="ru-RU" dirty="0" err="1"/>
              <a:t>неї</a:t>
            </a:r>
            <a:r>
              <a:rPr lang="ru-RU" dirty="0"/>
              <a:t> </a:t>
            </a:r>
            <a:r>
              <a:rPr lang="ru-RU" dirty="0" err="1"/>
              <a:t>завдання</a:t>
            </a:r>
            <a:r>
              <a:rPr lang="ru-RU" dirty="0"/>
              <a:t> з </a:t>
            </a:r>
            <a:r>
              <a:rPr lang="ru-RU" dirty="0" err="1"/>
              <a:t>роботою</a:t>
            </a:r>
            <a:r>
              <a:rPr lang="ru-RU" dirty="0"/>
              <a:t> і </a:t>
            </a:r>
            <a:r>
              <a:rPr lang="ru-RU" dirty="0" err="1"/>
              <a:t>внеском</a:t>
            </a:r>
            <a:r>
              <a:rPr lang="ru-RU" dirty="0"/>
              <a:t> людей, з </a:t>
            </a:r>
            <a:r>
              <a:rPr lang="ru-RU" dirty="0" err="1"/>
              <a:t>якими</a:t>
            </a:r>
            <a:r>
              <a:rPr lang="ru-RU" dirty="0"/>
              <a:t> себе </a:t>
            </a:r>
            <a:r>
              <a:rPr lang="ru-RU" dirty="0" err="1"/>
              <a:t>порівнює</a:t>
            </a:r>
            <a:r>
              <a:rPr lang="ru-RU" dirty="0"/>
              <a:t>.</a:t>
            </a:r>
          </a:p>
          <a:p>
            <a:pPr marL="139700" indent="0" algn="just">
              <a:buNone/>
            </a:pPr>
            <a:r>
              <a:rPr lang="ru-RU" dirty="0" err="1"/>
              <a:t>Теорія</a:t>
            </a:r>
            <a:r>
              <a:rPr lang="ru-RU" dirty="0"/>
              <a:t> </a:t>
            </a:r>
            <a:r>
              <a:rPr lang="ru-RU" dirty="0" err="1"/>
              <a:t>справедливості</a:t>
            </a:r>
            <a:r>
              <a:rPr lang="ru-RU" dirty="0"/>
              <a:t> говорить, </a:t>
            </a:r>
            <a:r>
              <a:rPr lang="ru-RU" dirty="0" err="1"/>
              <a:t>що</a:t>
            </a:r>
            <a:r>
              <a:rPr lang="ru-RU" dirty="0"/>
              <a:t> ваше </a:t>
            </a:r>
            <a:r>
              <a:rPr lang="ru-RU" dirty="0" err="1"/>
              <a:t>задоволення</a:t>
            </a:r>
            <a:r>
              <a:rPr lang="ru-RU" dirty="0"/>
              <a:t> </a:t>
            </a:r>
            <a:r>
              <a:rPr lang="ru-RU" dirty="0" err="1"/>
              <a:t>винагородою</a:t>
            </a:r>
            <a:r>
              <a:rPr lang="ru-RU" dirty="0"/>
              <a:t> за </a:t>
            </a:r>
            <a:r>
              <a:rPr lang="ru-RU" dirty="0" err="1"/>
              <a:t>виконану</a:t>
            </a:r>
            <a:r>
              <a:rPr lang="ru-RU" dirty="0"/>
              <a:t> роботу </a:t>
            </a:r>
            <a:r>
              <a:rPr lang="ru-RU" dirty="0" err="1"/>
              <a:t>залежить</a:t>
            </a:r>
            <a:r>
              <a:rPr lang="ru-RU" dirty="0"/>
              <a:t> </a:t>
            </a:r>
            <a:r>
              <a:rPr lang="ru-RU" dirty="0" err="1"/>
              <a:t>від</a:t>
            </a:r>
            <a:r>
              <a:rPr lang="ru-RU" dirty="0"/>
              <a:t> того, </a:t>
            </a:r>
            <a:r>
              <a:rPr lang="ru-RU" dirty="0" err="1"/>
              <a:t>чи</a:t>
            </a:r>
            <a:r>
              <a:rPr lang="ru-RU" dirty="0"/>
              <a:t> буде </a:t>
            </a:r>
            <a:r>
              <a:rPr lang="ru-RU" dirty="0" err="1"/>
              <a:t>це</a:t>
            </a:r>
            <a:r>
              <a:rPr lang="ru-RU" dirty="0"/>
              <a:t> </a:t>
            </a:r>
            <a:r>
              <a:rPr lang="ru-RU" dirty="0" err="1"/>
              <a:t>справедливим</a:t>
            </a:r>
            <a:r>
              <a:rPr lang="ru-RU" dirty="0"/>
              <a:t> по </a:t>
            </a:r>
            <a:r>
              <a:rPr lang="ru-RU" dirty="0" err="1"/>
              <a:t>відношенню</a:t>
            </a:r>
            <a:r>
              <a:rPr lang="ru-RU" dirty="0"/>
              <a:t> до </a:t>
            </a:r>
            <a:r>
              <a:rPr lang="ru-RU" dirty="0" err="1"/>
              <a:t>зусиль</a:t>
            </a:r>
            <a:r>
              <a:rPr lang="ru-RU" dirty="0"/>
              <a:t>, </a:t>
            </a:r>
            <a:r>
              <a:rPr lang="ru-RU" dirty="0" err="1"/>
              <a:t>які</a:t>
            </a:r>
            <a:r>
              <a:rPr lang="ru-RU" dirty="0"/>
              <a:t> </a:t>
            </a:r>
            <a:r>
              <a:rPr lang="ru-RU" dirty="0" err="1"/>
              <a:t>ви</a:t>
            </a:r>
            <a:r>
              <a:rPr lang="ru-RU" dirty="0"/>
              <a:t> </a:t>
            </a:r>
            <a:r>
              <a:rPr lang="ru-RU" dirty="0" err="1"/>
              <a:t>докладаєте</a:t>
            </a:r>
            <a:r>
              <a:rPr lang="ru-RU" dirty="0"/>
              <a:t> до </a:t>
            </a:r>
            <a:r>
              <a:rPr lang="ru-RU" dirty="0" err="1"/>
              <a:t>своїх</a:t>
            </a:r>
            <a:r>
              <a:rPr lang="ru-RU" dirty="0"/>
              <a:t> </a:t>
            </a:r>
            <a:r>
              <a:rPr lang="ru-RU" dirty="0" err="1"/>
              <a:t>обов'язків</a:t>
            </a:r>
            <a:r>
              <a:rPr lang="ru-RU" dirty="0"/>
              <a:t>.</a:t>
            </a:r>
          </a:p>
          <a:p>
            <a:pPr marL="139700" indent="0" algn="just">
              <a:buNone/>
            </a:pPr>
            <a:r>
              <a:rPr lang="ru-RU" dirty="0"/>
              <a:t>Люди </a:t>
            </a:r>
            <a:r>
              <a:rPr lang="ru-RU" dirty="0" err="1"/>
              <a:t>схильні</a:t>
            </a:r>
            <a:r>
              <a:rPr lang="ru-RU" dirty="0"/>
              <a:t> </a:t>
            </a:r>
            <a:r>
              <a:rPr lang="ru-RU" dirty="0" err="1"/>
              <a:t>порівнювати</a:t>
            </a:r>
            <a:r>
              <a:rPr lang="ru-RU" dirty="0"/>
              <a:t> себе з </a:t>
            </a:r>
            <a:r>
              <a:rPr lang="ru-RU" dirty="0" err="1"/>
              <a:t>іншими</a:t>
            </a:r>
            <a:r>
              <a:rPr lang="ru-RU" dirty="0"/>
              <a:t>, тому </a:t>
            </a:r>
            <a:r>
              <a:rPr lang="ru-RU" dirty="0" err="1"/>
              <a:t>ви</a:t>
            </a:r>
            <a:r>
              <a:rPr lang="ru-RU" dirty="0"/>
              <a:t> також робите </a:t>
            </a:r>
            <a:r>
              <a:rPr lang="ru-RU" dirty="0" err="1"/>
              <a:t>це</a:t>
            </a:r>
            <a:r>
              <a:rPr lang="ru-RU" dirty="0"/>
              <a:t> </a:t>
            </a:r>
            <a:r>
              <a:rPr lang="ru-RU" dirty="0" err="1"/>
              <a:t>із</a:t>
            </a:r>
            <a:r>
              <a:rPr lang="ru-RU" dirty="0"/>
              <a:t> точки </a:t>
            </a:r>
            <a:r>
              <a:rPr lang="ru-RU" dirty="0" err="1"/>
              <a:t>зору</a:t>
            </a:r>
            <a:r>
              <a:rPr lang="ru-RU" dirty="0"/>
              <a:t> </a:t>
            </a:r>
            <a:r>
              <a:rPr lang="ru-RU" dirty="0" err="1"/>
              <a:t>навичок</a:t>
            </a:r>
            <a:r>
              <a:rPr lang="ru-RU" dirty="0"/>
              <a:t> і </a:t>
            </a:r>
            <a:r>
              <a:rPr lang="ru-RU" dirty="0" err="1"/>
              <a:t>заробітної</a:t>
            </a:r>
            <a:r>
              <a:rPr lang="ru-RU" dirty="0"/>
              <a:t> плати. </a:t>
            </a:r>
            <a:r>
              <a:rPr lang="ru-RU" dirty="0" err="1"/>
              <a:t>Якщо</a:t>
            </a:r>
            <a:r>
              <a:rPr lang="ru-RU" dirty="0"/>
              <a:t> </a:t>
            </a:r>
            <a:r>
              <a:rPr lang="ru-RU" dirty="0" err="1"/>
              <a:t>ви</a:t>
            </a:r>
            <a:r>
              <a:rPr lang="ru-RU" dirty="0"/>
              <a:t> </a:t>
            </a:r>
            <a:r>
              <a:rPr lang="ru-RU" dirty="0" err="1"/>
              <a:t>знаєте</a:t>
            </a:r>
            <a:r>
              <a:rPr lang="ru-RU" dirty="0"/>
              <a:t>, </a:t>
            </a:r>
            <a:r>
              <a:rPr lang="ru-RU" dirty="0" err="1"/>
              <a:t>що</a:t>
            </a:r>
            <a:r>
              <a:rPr lang="ru-RU" dirty="0"/>
              <a:t> тут </a:t>
            </a:r>
            <a:r>
              <a:rPr lang="ru-RU" dirty="0" err="1"/>
              <a:t>немає</a:t>
            </a:r>
            <a:r>
              <a:rPr lang="ru-RU" dirty="0"/>
              <a:t> </a:t>
            </a:r>
            <a:r>
              <a:rPr lang="ru-RU" dirty="0" err="1"/>
              <a:t>рівноваги</a:t>
            </a:r>
            <a:r>
              <a:rPr lang="ru-RU" dirty="0"/>
              <a:t>, </a:t>
            </a:r>
            <a:r>
              <a:rPr lang="ru-RU" dirty="0" err="1"/>
              <a:t>але</a:t>
            </a:r>
            <a:r>
              <a:rPr lang="ru-RU" dirty="0"/>
              <a:t> є </a:t>
            </a:r>
            <a:r>
              <a:rPr lang="ru-RU" dirty="0" err="1"/>
              <a:t>справедливість</a:t>
            </a:r>
            <a:r>
              <a:rPr lang="ru-RU" dirty="0"/>
              <a:t>, то </a:t>
            </a:r>
            <a:r>
              <a:rPr lang="ru-RU" dirty="0" err="1"/>
              <a:t>мотивація</a:t>
            </a:r>
            <a:r>
              <a:rPr lang="ru-RU" dirty="0"/>
              <a:t> максимально </a:t>
            </a:r>
            <a:r>
              <a:rPr lang="ru-RU" dirty="0" err="1"/>
              <a:t>скоротити</a:t>
            </a:r>
            <a:r>
              <a:rPr lang="ru-RU" dirty="0"/>
              <a:t> </a:t>
            </a:r>
            <a:r>
              <a:rPr lang="ru-RU" dirty="0" err="1"/>
              <a:t>різницю</a:t>
            </a:r>
            <a:r>
              <a:rPr lang="ru-RU" dirty="0"/>
              <a:t> </a:t>
            </a:r>
            <a:r>
              <a:rPr lang="ru-RU" dirty="0" err="1"/>
              <a:t>відразу</a:t>
            </a:r>
            <a:r>
              <a:rPr lang="ru-RU" dirty="0"/>
              <a:t> </a:t>
            </a:r>
            <a:r>
              <a:rPr lang="ru-RU" dirty="0" err="1"/>
              <a:t>зростає</a:t>
            </a:r>
            <a:r>
              <a:rPr lang="ru-RU" dirty="0"/>
              <a:t>.</a:t>
            </a:r>
          </a:p>
          <a:p>
            <a:pPr marL="139700" indent="0" algn="just">
              <a:buNone/>
            </a:pPr>
            <a:endParaRPr lang="uk-UA" dirty="0"/>
          </a:p>
          <a:p>
            <a:pPr marL="139700" indent="0" algn="just">
              <a:buNone/>
            </a:pPr>
            <a:r>
              <a:rPr lang="ru-RU" b="1" dirty="0"/>
              <a:t>Три типи </a:t>
            </a:r>
            <a:r>
              <a:rPr lang="ru-RU" b="1" dirty="0" err="1"/>
              <a:t>співробітників</a:t>
            </a:r>
            <a:endParaRPr lang="ru-RU" b="1" dirty="0"/>
          </a:p>
          <a:p>
            <a:pPr algn="just"/>
            <a:r>
              <a:rPr lang="ru-RU" b="1" dirty="0" err="1"/>
              <a:t>Щедрий</a:t>
            </a:r>
            <a:r>
              <a:rPr lang="ru-RU" b="1" dirty="0"/>
              <a:t> </a:t>
            </a:r>
            <a:r>
              <a:rPr lang="ru-RU" b="1" dirty="0" err="1"/>
              <a:t>працівник</a:t>
            </a:r>
            <a:r>
              <a:rPr lang="ru-RU" dirty="0"/>
              <a:t> - </a:t>
            </a:r>
            <a:r>
              <a:rPr lang="ru-RU" dirty="0" err="1"/>
              <a:t>це</a:t>
            </a:r>
            <a:r>
              <a:rPr lang="ru-RU" dirty="0"/>
              <a:t> </a:t>
            </a:r>
            <a:r>
              <a:rPr lang="ru-RU" dirty="0" err="1"/>
              <a:t>людина</a:t>
            </a:r>
            <a:r>
              <a:rPr lang="ru-RU" dirty="0"/>
              <a:t>, яка не </a:t>
            </a:r>
            <a:r>
              <a:rPr lang="ru-RU" dirty="0" err="1"/>
              <a:t>скаржиться</a:t>
            </a:r>
            <a:r>
              <a:rPr lang="ru-RU" dirty="0"/>
              <a:t>, </a:t>
            </a:r>
            <a:r>
              <a:rPr lang="ru-RU" dirty="0" err="1"/>
              <a:t>що</a:t>
            </a:r>
            <a:r>
              <a:rPr lang="ru-RU" dirty="0"/>
              <a:t> </a:t>
            </a:r>
            <a:r>
              <a:rPr lang="ru-RU" dirty="0" err="1"/>
              <a:t>отримує</a:t>
            </a:r>
            <a:r>
              <a:rPr lang="ru-RU" dirty="0"/>
              <a:t> </a:t>
            </a:r>
            <a:r>
              <a:rPr lang="ru-RU" dirty="0" err="1"/>
              <a:t>несправедливу</a:t>
            </a:r>
            <a:r>
              <a:rPr lang="ru-RU" dirty="0"/>
              <a:t> оплату за </a:t>
            </a:r>
            <a:r>
              <a:rPr lang="ru-RU" dirty="0" err="1"/>
              <a:t>виконувану</a:t>
            </a:r>
            <a:r>
              <a:rPr lang="ru-RU" dirty="0"/>
              <a:t> роботу. Вона не </a:t>
            </a:r>
            <a:r>
              <a:rPr lang="ru-RU" dirty="0" err="1"/>
              <a:t>женеться</a:t>
            </a:r>
            <a:r>
              <a:rPr lang="ru-RU" dirty="0"/>
              <a:t> за </a:t>
            </a:r>
            <a:r>
              <a:rPr lang="ru-RU" dirty="0" err="1"/>
              <a:t>підвищенням</a:t>
            </a:r>
            <a:r>
              <a:rPr lang="ru-RU" dirty="0"/>
              <a:t> і </a:t>
            </a:r>
            <a:r>
              <a:rPr lang="ru-RU" dirty="0" err="1"/>
              <a:t>преміями</a:t>
            </a:r>
            <a:r>
              <a:rPr lang="ru-RU" dirty="0"/>
              <a:t>, і </a:t>
            </a:r>
            <a:r>
              <a:rPr lang="ru-RU" dirty="0" err="1"/>
              <a:t>зазвичай</a:t>
            </a:r>
            <a:r>
              <a:rPr lang="ru-RU" dirty="0"/>
              <a:t> не </a:t>
            </a:r>
            <a:r>
              <a:rPr lang="ru-RU" dirty="0" err="1"/>
              <a:t>відчуває</a:t>
            </a:r>
            <a:r>
              <a:rPr lang="ru-RU" dirty="0"/>
              <a:t> себе комфортно, коли </a:t>
            </a:r>
            <a:r>
              <a:rPr lang="ru-RU" dirty="0" err="1"/>
              <a:t>починає</a:t>
            </a:r>
            <a:r>
              <a:rPr lang="ru-RU" dirty="0"/>
              <a:t> </a:t>
            </a:r>
            <a:r>
              <a:rPr lang="ru-RU" dirty="0" err="1"/>
              <a:t>заробляти</a:t>
            </a:r>
            <a:r>
              <a:rPr lang="ru-RU" dirty="0"/>
              <a:t> </a:t>
            </a:r>
            <a:r>
              <a:rPr lang="ru-RU" dirty="0" err="1"/>
              <a:t>більше</a:t>
            </a:r>
            <a:r>
              <a:rPr lang="ru-RU" dirty="0"/>
              <a:t>. </a:t>
            </a:r>
            <a:r>
              <a:rPr lang="ru-RU" dirty="0" err="1"/>
              <a:t>Найчастіше</a:t>
            </a:r>
            <a:r>
              <a:rPr lang="ru-RU" dirty="0"/>
              <a:t> </a:t>
            </a:r>
            <a:r>
              <a:rPr lang="ru-RU" dirty="0" err="1"/>
              <a:t>це</a:t>
            </a:r>
            <a:r>
              <a:rPr lang="ru-RU" dirty="0"/>
              <a:t> </a:t>
            </a:r>
            <a:r>
              <a:rPr lang="ru-RU" dirty="0" err="1"/>
              <a:t>пов'язано</a:t>
            </a:r>
            <a:r>
              <a:rPr lang="ru-RU" dirty="0"/>
              <a:t> з </a:t>
            </a:r>
            <a:r>
              <a:rPr lang="ru-RU" dirty="0" err="1"/>
              <a:t>тим</a:t>
            </a:r>
            <a:r>
              <a:rPr lang="ru-RU" dirty="0"/>
              <a:t>, </a:t>
            </a:r>
            <a:r>
              <a:rPr lang="ru-RU" dirty="0" err="1"/>
              <a:t>що</a:t>
            </a:r>
            <a:r>
              <a:rPr lang="ru-RU" dirty="0"/>
              <a:t> </a:t>
            </a:r>
            <a:r>
              <a:rPr lang="ru-RU" dirty="0" err="1"/>
              <a:t>працівник</a:t>
            </a:r>
            <a:r>
              <a:rPr lang="ru-RU" dirty="0"/>
              <a:t> не </a:t>
            </a:r>
            <a:r>
              <a:rPr lang="ru-RU" dirty="0" err="1"/>
              <a:t>впевнений</a:t>
            </a:r>
            <a:r>
              <a:rPr lang="ru-RU" dirty="0"/>
              <a:t> в </a:t>
            </a:r>
            <a:r>
              <a:rPr lang="ru-RU" dirty="0" err="1"/>
              <a:t>собі</a:t>
            </a:r>
            <a:r>
              <a:rPr lang="ru-RU" dirty="0"/>
              <a:t> і </a:t>
            </a:r>
            <a:r>
              <a:rPr lang="ru-RU" dirty="0" err="1"/>
              <a:t>своїх</a:t>
            </a:r>
            <a:r>
              <a:rPr lang="ru-RU" dirty="0"/>
              <a:t> </a:t>
            </a:r>
            <a:r>
              <a:rPr lang="ru-RU" dirty="0" err="1"/>
              <a:t>навичках</a:t>
            </a:r>
            <a:r>
              <a:rPr lang="ru-RU" dirty="0"/>
              <a:t>. </a:t>
            </a:r>
            <a:r>
              <a:rPr lang="ru-RU" dirty="0" err="1"/>
              <a:t>Він</a:t>
            </a:r>
            <a:r>
              <a:rPr lang="ru-RU" dirty="0"/>
              <a:t> </a:t>
            </a:r>
            <a:r>
              <a:rPr lang="ru-RU" dirty="0" err="1"/>
              <a:t>вважає</a:t>
            </a:r>
            <a:r>
              <a:rPr lang="ru-RU" dirty="0"/>
              <a:t>, </a:t>
            </a:r>
            <a:r>
              <a:rPr lang="ru-RU" dirty="0" err="1"/>
              <a:t>що</a:t>
            </a:r>
            <a:r>
              <a:rPr lang="ru-RU" dirty="0"/>
              <a:t> повинен знати і </a:t>
            </a:r>
            <a:r>
              <a:rPr lang="ru-RU" dirty="0" err="1"/>
              <a:t>вміти</a:t>
            </a:r>
            <a:r>
              <a:rPr lang="ru-RU" dirty="0"/>
              <a:t> </a:t>
            </a:r>
            <a:r>
              <a:rPr lang="ru-RU" dirty="0" err="1"/>
              <a:t>робити</a:t>
            </a:r>
            <a:r>
              <a:rPr lang="ru-RU" dirty="0"/>
              <a:t> </a:t>
            </a:r>
            <a:r>
              <a:rPr lang="ru-RU" dirty="0" err="1"/>
              <a:t>більше</a:t>
            </a:r>
            <a:r>
              <a:rPr lang="ru-RU" dirty="0"/>
              <a:t>, а </a:t>
            </a:r>
            <a:r>
              <a:rPr lang="ru-RU" dirty="0" err="1"/>
              <a:t>додаткові</a:t>
            </a:r>
            <a:r>
              <a:rPr lang="ru-RU" dirty="0"/>
              <a:t> </a:t>
            </a:r>
            <a:r>
              <a:rPr lang="ru-RU" dirty="0" err="1"/>
              <a:t>гроші</a:t>
            </a:r>
            <a:r>
              <a:rPr lang="ru-RU" dirty="0"/>
              <a:t> не </a:t>
            </a:r>
            <a:r>
              <a:rPr lang="ru-RU" dirty="0" err="1"/>
              <a:t>відповідають</a:t>
            </a:r>
            <a:r>
              <a:rPr lang="ru-RU" dirty="0"/>
              <a:t> </a:t>
            </a:r>
            <a:r>
              <a:rPr lang="ru-RU" dirty="0" err="1"/>
              <a:t>його</a:t>
            </a:r>
            <a:r>
              <a:rPr lang="ru-RU" dirty="0"/>
              <a:t> </a:t>
            </a:r>
            <a:r>
              <a:rPr lang="ru-RU" b="1" dirty="0" err="1">
                <a:hlinkClick r:id="rId3"/>
              </a:rPr>
              <a:t>компетенціям</a:t>
            </a:r>
            <a:r>
              <a:rPr lang="ru-RU" dirty="0"/>
              <a:t>.</a:t>
            </a:r>
          </a:p>
          <a:p>
            <a:pPr algn="just"/>
            <a:r>
              <a:rPr lang="ru-RU" b="1" dirty="0" err="1"/>
              <a:t>Співробітник</a:t>
            </a:r>
            <a:r>
              <a:rPr lang="ru-RU" b="1" dirty="0"/>
              <a:t>, </a:t>
            </a:r>
            <a:r>
              <a:rPr lang="ru-RU" b="1" dirty="0" err="1"/>
              <a:t>який</a:t>
            </a:r>
            <a:r>
              <a:rPr lang="ru-RU" b="1" dirty="0"/>
              <a:t> </a:t>
            </a:r>
            <a:r>
              <a:rPr lang="ru-RU" b="1" dirty="0" err="1"/>
              <a:t>чутливий</a:t>
            </a:r>
            <a:r>
              <a:rPr lang="ru-RU" b="1" dirty="0"/>
              <a:t> до </a:t>
            </a:r>
            <a:r>
              <a:rPr lang="ru-RU" b="1" dirty="0" err="1"/>
              <a:t>справедливості</a:t>
            </a:r>
            <a:r>
              <a:rPr lang="ru-RU" dirty="0"/>
              <a:t> - </a:t>
            </a:r>
            <a:r>
              <a:rPr lang="ru-RU" dirty="0" err="1"/>
              <a:t>це</a:t>
            </a:r>
            <a:r>
              <a:rPr lang="ru-RU" dirty="0"/>
              <a:t> </a:t>
            </a:r>
            <a:r>
              <a:rPr lang="ru-RU" dirty="0" err="1"/>
              <a:t>працівник</a:t>
            </a:r>
            <a:r>
              <a:rPr lang="ru-RU" dirty="0"/>
              <a:t>, </a:t>
            </a:r>
            <a:r>
              <a:rPr lang="ru-RU" dirty="0" err="1"/>
              <a:t>який</a:t>
            </a:r>
            <a:r>
              <a:rPr lang="ru-RU" dirty="0"/>
              <a:t> так </a:t>
            </a:r>
            <a:r>
              <a:rPr lang="ru-RU" dirty="0" err="1"/>
              <a:t>цінує</a:t>
            </a:r>
            <a:r>
              <a:rPr lang="ru-RU" dirty="0"/>
              <a:t> </a:t>
            </a:r>
            <a:r>
              <a:rPr lang="ru-RU" dirty="0" err="1"/>
              <a:t>справедливість</a:t>
            </a:r>
            <a:r>
              <a:rPr lang="ru-RU" dirty="0"/>
              <a:t>, </a:t>
            </a:r>
            <a:r>
              <a:rPr lang="ru-RU" dirty="0" err="1"/>
              <a:t>що</a:t>
            </a:r>
            <a:r>
              <a:rPr lang="ru-RU" dirty="0"/>
              <a:t> </a:t>
            </a:r>
            <a:r>
              <a:rPr lang="ru-RU" dirty="0" err="1"/>
              <a:t>хоче</a:t>
            </a:r>
            <a:r>
              <a:rPr lang="ru-RU" dirty="0"/>
              <a:t>, </a:t>
            </a:r>
            <a:r>
              <a:rPr lang="ru-RU" dirty="0" err="1"/>
              <a:t>щоб</a:t>
            </a:r>
            <a:r>
              <a:rPr lang="ru-RU" dirty="0"/>
              <a:t> </a:t>
            </a:r>
            <a:r>
              <a:rPr lang="ru-RU" dirty="0" err="1"/>
              <a:t>його</a:t>
            </a:r>
            <a:r>
              <a:rPr lang="ru-RU" dirty="0"/>
              <a:t> </a:t>
            </a:r>
            <a:r>
              <a:rPr lang="ru-RU" dirty="0" err="1"/>
              <a:t>заробітна</a:t>
            </a:r>
            <a:r>
              <a:rPr lang="ru-RU" dirty="0"/>
              <a:t> плата </a:t>
            </a:r>
            <a:r>
              <a:rPr lang="ru-RU" dirty="0" err="1"/>
              <a:t>була</a:t>
            </a:r>
            <a:r>
              <a:rPr lang="ru-RU" dirty="0"/>
              <a:t> максимально </a:t>
            </a:r>
            <a:r>
              <a:rPr lang="ru-RU" dirty="0" err="1"/>
              <a:t>адаптована</a:t>
            </a:r>
            <a:r>
              <a:rPr lang="ru-RU" dirty="0"/>
              <a:t> до </a:t>
            </a:r>
            <a:r>
              <a:rPr lang="ru-RU" dirty="0" err="1"/>
              <a:t>його</a:t>
            </a:r>
            <a:r>
              <a:rPr lang="ru-RU" dirty="0"/>
              <a:t> </a:t>
            </a:r>
            <a:r>
              <a:rPr lang="ru-RU" dirty="0" err="1"/>
              <a:t>навичок</a:t>
            </a:r>
            <a:r>
              <a:rPr lang="ru-RU" dirty="0"/>
              <a:t> і </a:t>
            </a:r>
            <a:r>
              <a:rPr lang="ru-RU" dirty="0" err="1"/>
              <a:t>обов'язків</a:t>
            </a:r>
            <a:r>
              <a:rPr lang="ru-RU" dirty="0"/>
              <a:t>. </a:t>
            </a:r>
            <a:r>
              <a:rPr lang="ru-RU" dirty="0" err="1"/>
              <a:t>Він</a:t>
            </a:r>
            <a:r>
              <a:rPr lang="ru-RU" dirty="0"/>
              <a:t> погано себе </a:t>
            </a:r>
            <a:r>
              <a:rPr lang="ru-RU" dirty="0" err="1"/>
              <a:t>почуває</a:t>
            </a:r>
            <a:r>
              <a:rPr lang="ru-RU" dirty="0"/>
              <a:t> і коли </a:t>
            </a:r>
            <a:r>
              <a:rPr lang="ru-RU" dirty="0" err="1"/>
              <a:t>занадто</a:t>
            </a:r>
            <a:r>
              <a:rPr lang="ru-RU" dirty="0"/>
              <a:t> мало </a:t>
            </a:r>
            <a:r>
              <a:rPr lang="ru-RU" dirty="0" err="1"/>
              <a:t>заробляє</a:t>
            </a:r>
            <a:r>
              <a:rPr lang="ru-RU" dirty="0"/>
              <a:t>, і </a:t>
            </a:r>
            <a:r>
              <a:rPr lang="ru-RU" dirty="0" err="1"/>
              <a:t>навіть</a:t>
            </a:r>
            <a:r>
              <a:rPr lang="ru-RU" dirty="0"/>
              <a:t> коли </a:t>
            </a:r>
            <a:r>
              <a:rPr lang="ru-RU" dirty="0" err="1"/>
              <a:t>йому</a:t>
            </a:r>
            <a:r>
              <a:rPr lang="ru-RU" dirty="0"/>
              <a:t> </a:t>
            </a:r>
            <a:r>
              <a:rPr lang="ru-RU" dirty="0" err="1"/>
              <a:t>дуже</a:t>
            </a:r>
            <a:r>
              <a:rPr lang="ru-RU" dirty="0"/>
              <a:t> добре </a:t>
            </a:r>
            <a:r>
              <a:rPr lang="ru-RU" dirty="0" err="1"/>
              <a:t>платять</a:t>
            </a:r>
            <a:r>
              <a:rPr lang="ru-RU" dirty="0"/>
              <a:t>.</a:t>
            </a:r>
          </a:p>
          <a:p>
            <a:pPr algn="just"/>
            <a:r>
              <a:rPr lang="ru-RU" b="1" dirty="0" err="1"/>
              <a:t>Співробітник-позивач</a:t>
            </a:r>
            <a:r>
              <a:rPr lang="ru-RU" dirty="0"/>
              <a:t> - </a:t>
            </a:r>
            <a:r>
              <a:rPr lang="ru-RU" dirty="0" err="1"/>
              <a:t>це</a:t>
            </a:r>
            <a:r>
              <a:rPr lang="ru-RU" dirty="0"/>
              <a:t> той тип </a:t>
            </a:r>
            <a:r>
              <a:rPr lang="ru-RU" dirty="0" err="1"/>
              <a:t>працівника</a:t>
            </a:r>
            <a:r>
              <a:rPr lang="ru-RU" dirty="0"/>
              <a:t>, </a:t>
            </a:r>
            <a:r>
              <a:rPr lang="ru-RU" dirty="0" err="1"/>
              <a:t>який</a:t>
            </a:r>
            <a:r>
              <a:rPr lang="ru-RU" dirty="0"/>
              <a:t> </a:t>
            </a:r>
            <a:r>
              <a:rPr lang="ru-RU" dirty="0" err="1"/>
              <a:t>хотів</a:t>
            </a:r>
            <a:r>
              <a:rPr lang="ru-RU" dirty="0"/>
              <a:t> би </a:t>
            </a:r>
            <a:r>
              <a:rPr lang="ru-RU" dirty="0" err="1"/>
              <a:t>робити</a:t>
            </a:r>
            <a:r>
              <a:rPr lang="ru-RU" dirty="0"/>
              <a:t> </a:t>
            </a:r>
            <a:r>
              <a:rPr lang="ru-RU" dirty="0" err="1"/>
              <a:t>найменше</a:t>
            </a:r>
            <a:r>
              <a:rPr lang="ru-RU" dirty="0"/>
              <a:t> і </a:t>
            </a:r>
            <a:r>
              <a:rPr lang="ru-RU" dirty="0" err="1"/>
              <a:t>заробляти</a:t>
            </a:r>
            <a:r>
              <a:rPr lang="ru-RU" dirty="0"/>
              <a:t> </a:t>
            </a:r>
            <a:r>
              <a:rPr lang="ru-RU" dirty="0" err="1"/>
              <a:t>якомога</a:t>
            </a:r>
            <a:r>
              <a:rPr lang="ru-RU" dirty="0"/>
              <a:t> </a:t>
            </a:r>
            <a:r>
              <a:rPr lang="ru-RU" dirty="0" err="1"/>
              <a:t>більше</a:t>
            </a:r>
            <a:r>
              <a:rPr lang="ru-RU" dirty="0"/>
              <a:t>. </a:t>
            </a:r>
            <a:r>
              <a:rPr lang="ru-RU" dirty="0" err="1"/>
              <a:t>Він</a:t>
            </a:r>
            <a:r>
              <a:rPr lang="ru-RU" dirty="0"/>
              <a:t> </a:t>
            </a:r>
            <a:r>
              <a:rPr lang="ru-RU" dirty="0" err="1"/>
              <a:t>хоче</a:t>
            </a:r>
            <a:r>
              <a:rPr lang="ru-RU" dirty="0"/>
              <a:t> </a:t>
            </a:r>
            <a:r>
              <a:rPr lang="ru-RU" dirty="0" err="1"/>
              <a:t>отримувати</a:t>
            </a:r>
            <a:r>
              <a:rPr lang="ru-RU" dirty="0"/>
              <a:t> </a:t>
            </a:r>
            <a:r>
              <a:rPr lang="ru-RU" dirty="0" err="1"/>
              <a:t>вищу</a:t>
            </a:r>
            <a:r>
              <a:rPr lang="ru-RU" dirty="0"/>
              <a:t> зарплату, </a:t>
            </a:r>
            <a:r>
              <a:rPr lang="ru-RU" dirty="0" err="1"/>
              <a:t>ніж</a:t>
            </a:r>
            <a:r>
              <a:rPr lang="ru-RU" dirty="0"/>
              <a:t> </a:t>
            </a:r>
            <a:r>
              <a:rPr lang="ru-RU" dirty="0" err="1"/>
              <a:t>його</a:t>
            </a:r>
            <a:r>
              <a:rPr lang="ru-RU" dirty="0"/>
              <a:t> </a:t>
            </a:r>
            <a:r>
              <a:rPr lang="ru-RU" dirty="0" err="1"/>
              <a:t>колеги</a:t>
            </a:r>
            <a:r>
              <a:rPr lang="ru-RU" dirty="0"/>
              <a:t> і </a:t>
            </a:r>
            <a:r>
              <a:rPr lang="ru-RU" dirty="0" err="1"/>
              <a:t>вважає</a:t>
            </a:r>
            <a:r>
              <a:rPr lang="ru-RU" dirty="0"/>
              <a:t>, </a:t>
            </a:r>
            <a:r>
              <a:rPr lang="ru-RU" dirty="0" err="1"/>
              <a:t>що</a:t>
            </a:r>
            <a:r>
              <a:rPr lang="ru-RU" dirty="0"/>
              <a:t> </a:t>
            </a:r>
            <a:r>
              <a:rPr lang="ru-RU" dirty="0" err="1"/>
              <a:t>це</a:t>
            </a:r>
            <a:r>
              <a:rPr lang="ru-RU" dirty="0"/>
              <a:t> справедливо.</a:t>
            </a:r>
          </a:p>
          <a:p>
            <a:pPr marL="139700" indent="0" algn="just">
              <a:buNone/>
            </a:pPr>
            <a:endParaRPr lang="ru-UA" dirty="0"/>
          </a:p>
        </p:txBody>
      </p:sp>
    </p:spTree>
    <p:extLst>
      <p:ext uri="{BB962C8B-B14F-4D97-AF65-F5344CB8AC3E}">
        <p14:creationId xmlns:p14="http://schemas.microsoft.com/office/powerpoint/2010/main" val="9901379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t="-1000" b="-1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0F7845-ECA7-A9DC-1FB9-5EDA511126A8}"/>
              </a:ext>
            </a:extLst>
          </p:cNvPr>
          <p:cNvSpPr>
            <a:spLocks noGrp="1"/>
          </p:cNvSpPr>
          <p:nvPr>
            <p:ph type="title"/>
          </p:nvPr>
        </p:nvSpPr>
        <p:spPr>
          <a:xfrm>
            <a:off x="457200" y="0"/>
            <a:ext cx="8238900" cy="564300"/>
          </a:xfrm>
        </p:spPr>
        <p:txBody>
          <a:bodyPr/>
          <a:lstStyle/>
          <a:p>
            <a:r>
              <a:rPr lang="ru-RU" b="1" dirty="0" err="1"/>
              <a:t>Теорія</a:t>
            </a:r>
            <a:r>
              <a:rPr lang="ru-RU" b="1" dirty="0"/>
              <a:t> </a:t>
            </a:r>
            <a:r>
              <a:rPr lang="ru-RU" b="1" dirty="0" err="1"/>
              <a:t>підкріплення</a:t>
            </a:r>
            <a:r>
              <a:rPr lang="ru-RU" b="1" dirty="0"/>
              <a:t> В. </a:t>
            </a:r>
            <a:r>
              <a:rPr lang="ru-RU" b="1" dirty="0" err="1"/>
              <a:t>Скіннера</a:t>
            </a:r>
            <a:br>
              <a:rPr lang="ru-RU" b="1" dirty="0"/>
            </a:br>
            <a:r>
              <a:rPr lang="ru-RU" sz="1800" b="0" dirty="0" err="1"/>
              <a:t>внутрішні</a:t>
            </a:r>
            <a:r>
              <a:rPr lang="ru-RU" sz="1800" b="0" dirty="0"/>
              <a:t> потреби людей </a:t>
            </a:r>
            <a:r>
              <a:rPr lang="ru-RU" sz="1800" b="0" dirty="0" err="1"/>
              <a:t>можна</a:t>
            </a:r>
            <a:r>
              <a:rPr lang="ru-RU" sz="1800" b="0" dirty="0"/>
              <a:t> </a:t>
            </a:r>
            <a:r>
              <a:rPr lang="ru-RU" sz="1800" b="0" dirty="0" err="1"/>
              <a:t>ігнорувати</a:t>
            </a:r>
            <a:r>
              <a:rPr lang="ru-RU" sz="1800" b="0" dirty="0"/>
              <a:t>, коли </a:t>
            </a:r>
            <a:r>
              <a:rPr lang="ru-RU" sz="1800" b="0" dirty="0" err="1"/>
              <a:t>ви</a:t>
            </a:r>
            <a:r>
              <a:rPr lang="ru-RU" sz="1800" b="0" dirty="0"/>
              <a:t> </a:t>
            </a:r>
            <a:r>
              <a:rPr lang="ru-RU" sz="1800" b="0" dirty="0" err="1"/>
              <a:t>намагаєтеся</a:t>
            </a:r>
            <a:r>
              <a:rPr lang="ru-RU" sz="1800" b="0" dirty="0"/>
              <a:t> </a:t>
            </a:r>
            <a:r>
              <a:rPr lang="ru-RU" sz="1800" b="0" dirty="0" err="1"/>
              <a:t>мотивувати</a:t>
            </a:r>
            <a:r>
              <a:rPr lang="ru-RU" sz="1800" b="0" dirty="0"/>
              <a:t> </a:t>
            </a:r>
            <a:r>
              <a:rPr lang="ru-RU" sz="1800" b="0" dirty="0" err="1"/>
              <a:t>їх</a:t>
            </a:r>
            <a:r>
              <a:rPr lang="ru-RU" sz="1800" b="0" dirty="0"/>
              <a:t> </a:t>
            </a:r>
            <a:r>
              <a:rPr lang="ru-RU" sz="1800" b="0" dirty="0" err="1"/>
              <a:t>поводитися</a:t>
            </a:r>
            <a:r>
              <a:rPr lang="ru-RU" sz="1800" b="0" dirty="0"/>
              <a:t> </a:t>
            </a:r>
            <a:r>
              <a:rPr lang="ru-RU" sz="1800" b="0" dirty="0" err="1"/>
              <a:t>певним</a:t>
            </a:r>
            <a:r>
              <a:rPr lang="ru-RU" sz="1800" b="0" dirty="0"/>
              <a:t> чином. </a:t>
            </a:r>
            <a:r>
              <a:rPr lang="ru-RU" sz="1800" b="0" dirty="0" err="1"/>
              <a:t>Навіщо</a:t>
            </a:r>
            <a:r>
              <a:rPr lang="ru-RU" sz="1800" b="0" dirty="0"/>
              <a:t>? Тому </a:t>
            </a:r>
            <a:r>
              <a:rPr lang="ru-RU" sz="1800" b="0" dirty="0" err="1"/>
              <a:t>що</a:t>
            </a:r>
            <a:r>
              <a:rPr lang="ru-RU" sz="1800" b="0" dirty="0"/>
              <a:t> </a:t>
            </a:r>
            <a:r>
              <a:rPr lang="ru-RU" sz="1800" b="0" dirty="0" err="1"/>
              <a:t>це</a:t>
            </a:r>
            <a:r>
              <a:rPr lang="ru-RU" sz="1800" b="0" dirty="0"/>
              <a:t> </a:t>
            </a:r>
            <a:r>
              <a:rPr lang="ru-RU" sz="1800" b="0" dirty="0" err="1"/>
              <a:t>передбачає</a:t>
            </a:r>
            <a:r>
              <a:rPr lang="ru-RU" sz="1800" b="0" dirty="0"/>
              <a:t>, </a:t>
            </a:r>
            <a:r>
              <a:rPr lang="ru-RU" sz="1800" b="0" dirty="0" err="1"/>
              <a:t>що</a:t>
            </a:r>
            <a:r>
              <a:rPr lang="ru-RU" sz="1800" b="0" dirty="0"/>
              <a:t> люди </a:t>
            </a:r>
            <a:r>
              <a:rPr lang="ru-RU" sz="1800" b="0" dirty="0" err="1"/>
              <a:t>вчаться</a:t>
            </a:r>
            <a:r>
              <a:rPr lang="ru-RU" sz="1800" b="0" dirty="0"/>
              <a:t> </a:t>
            </a:r>
            <a:r>
              <a:rPr lang="ru-RU" sz="1800" b="0" dirty="0" err="1"/>
              <a:t>змінювати</a:t>
            </a:r>
            <a:r>
              <a:rPr lang="ru-RU" sz="1800" b="0" dirty="0"/>
              <a:t> свою </a:t>
            </a:r>
            <a:r>
              <a:rPr lang="ru-RU" sz="1800" b="0" dirty="0" err="1"/>
              <a:t>поведінку</a:t>
            </a:r>
            <a:r>
              <a:rPr lang="ru-RU" sz="1800" b="0" dirty="0"/>
              <a:t> </a:t>
            </a:r>
            <a:r>
              <a:rPr lang="ru-RU" sz="1800" b="0" dirty="0" err="1"/>
              <a:t>залежно</a:t>
            </a:r>
            <a:r>
              <a:rPr lang="ru-RU" sz="1800" b="0" dirty="0"/>
              <a:t> </a:t>
            </a:r>
            <a:r>
              <a:rPr lang="ru-RU" sz="1800" b="0" dirty="0" err="1"/>
              <a:t>від</a:t>
            </a:r>
            <a:r>
              <a:rPr lang="ru-RU" sz="1800" b="0" dirty="0"/>
              <a:t> того, </a:t>
            </a:r>
            <a:r>
              <a:rPr lang="ru-RU" sz="1800" b="0" dirty="0" err="1"/>
              <a:t>що</a:t>
            </a:r>
            <a:r>
              <a:rPr lang="ru-RU" sz="1800" b="0" dirty="0"/>
              <a:t> </a:t>
            </a:r>
            <a:r>
              <a:rPr lang="ru-RU" sz="1800" b="0" dirty="0" err="1"/>
              <a:t>відбувається</a:t>
            </a:r>
            <a:r>
              <a:rPr lang="ru-RU" sz="1800" b="0" dirty="0"/>
              <a:t> з ними, </a:t>
            </a:r>
            <a:r>
              <a:rPr lang="ru-RU" sz="1800" b="0" dirty="0" err="1"/>
              <a:t>якщо</a:t>
            </a:r>
            <a:r>
              <a:rPr lang="ru-RU" sz="1800" b="0" dirty="0"/>
              <a:t> </a:t>
            </a:r>
            <a:r>
              <a:rPr lang="ru-RU" sz="1800" b="0" dirty="0" err="1"/>
              <a:t>поводитися</a:t>
            </a:r>
            <a:r>
              <a:rPr lang="ru-RU" sz="1800" b="0" dirty="0"/>
              <a:t> </a:t>
            </a:r>
            <a:r>
              <a:rPr lang="ru-RU" sz="1800" b="0" dirty="0" err="1"/>
              <a:t>певним</a:t>
            </a:r>
            <a:r>
              <a:rPr lang="ru-RU" sz="1800" b="0" dirty="0"/>
              <a:t> чином і </a:t>
            </a:r>
            <a:r>
              <a:rPr lang="ru-RU" sz="1800" b="0" dirty="0" err="1"/>
              <a:t>використовувати</a:t>
            </a:r>
            <a:r>
              <a:rPr lang="ru-RU" sz="1800" b="0" dirty="0"/>
              <a:t> </a:t>
            </a:r>
            <a:r>
              <a:rPr lang="ru-RU" sz="1800" b="0" dirty="0" err="1"/>
              <a:t>важелі</a:t>
            </a:r>
            <a:r>
              <a:rPr lang="ru-RU" sz="1800" b="0" dirty="0"/>
              <a:t>.</a:t>
            </a:r>
            <a:br>
              <a:rPr lang="ru-RU" sz="1800" b="0" dirty="0"/>
            </a:br>
            <a:endParaRPr lang="ru-UA" sz="1800" b="0" dirty="0"/>
          </a:p>
        </p:txBody>
      </p:sp>
      <p:sp>
        <p:nvSpPr>
          <p:cNvPr id="3" name="Текст 2">
            <a:extLst>
              <a:ext uri="{FF2B5EF4-FFF2-40B4-BE49-F238E27FC236}">
                <a16:creationId xmlns:a16="http://schemas.microsoft.com/office/drawing/2014/main" id="{01EE6D16-F853-5BFE-899F-FE2118BF9E5A}"/>
              </a:ext>
            </a:extLst>
          </p:cNvPr>
          <p:cNvSpPr>
            <a:spLocks noGrp="1"/>
          </p:cNvSpPr>
          <p:nvPr>
            <p:ph type="body" idx="1"/>
          </p:nvPr>
        </p:nvSpPr>
        <p:spPr>
          <a:xfrm>
            <a:off x="457200" y="1796142"/>
            <a:ext cx="8238900" cy="3347357"/>
          </a:xfrm>
        </p:spPr>
        <p:txBody>
          <a:bodyPr/>
          <a:lstStyle/>
          <a:p>
            <a:r>
              <a:rPr lang="ru-RU" sz="1100" b="1" dirty="0" err="1"/>
              <a:t>Чотири</a:t>
            </a:r>
            <a:r>
              <a:rPr lang="ru-RU" sz="1100" b="1" dirty="0"/>
              <a:t> </a:t>
            </a:r>
            <a:r>
              <a:rPr lang="ru-RU" sz="1100" b="1" dirty="0" err="1"/>
              <a:t>фактори</a:t>
            </a:r>
            <a:r>
              <a:rPr lang="ru-RU" sz="1100" b="1" dirty="0"/>
              <a:t>, </a:t>
            </a:r>
            <a:r>
              <a:rPr lang="ru-RU" sz="1100" b="1" dirty="0" err="1"/>
              <a:t>які</a:t>
            </a:r>
            <a:r>
              <a:rPr lang="ru-RU" sz="1100" b="1" dirty="0"/>
              <a:t> є </a:t>
            </a:r>
            <a:r>
              <a:rPr lang="ru-RU" sz="1100" b="1" dirty="0" err="1"/>
              <a:t>важелями</a:t>
            </a:r>
            <a:r>
              <a:rPr lang="ru-RU" sz="1100" b="1" dirty="0"/>
              <a:t> </a:t>
            </a:r>
            <a:r>
              <a:rPr lang="ru-RU" sz="1100" b="1" dirty="0" err="1"/>
              <a:t>мотивації</a:t>
            </a:r>
            <a:r>
              <a:rPr lang="ru-RU" sz="1100" b="1" dirty="0"/>
              <a:t>:</a:t>
            </a:r>
            <a:endParaRPr lang="ru-RU" sz="1100" dirty="0"/>
          </a:p>
          <a:p>
            <a:pPr algn="just">
              <a:buFont typeface="Wingdings" panose="05000000000000000000" pitchFamily="2" charset="2"/>
              <a:buChar char="ü"/>
            </a:pPr>
            <a:r>
              <a:rPr lang="ru-RU" sz="1100" i="1" dirty="0" err="1"/>
              <a:t>Позитивне</a:t>
            </a:r>
            <a:r>
              <a:rPr lang="ru-RU" sz="1100" i="1" dirty="0"/>
              <a:t> </a:t>
            </a:r>
            <a:r>
              <a:rPr lang="ru-RU" sz="1100" i="1" dirty="0" err="1"/>
              <a:t>підтвердження</a:t>
            </a:r>
            <a:r>
              <a:rPr lang="ru-RU" sz="1100" i="1" dirty="0"/>
              <a:t> </a:t>
            </a:r>
            <a:r>
              <a:rPr lang="ru-RU" sz="1100" dirty="0"/>
              <a:t>– </a:t>
            </a:r>
            <a:r>
              <a:rPr lang="ru-RU" sz="1100" dirty="0" err="1"/>
              <a:t>це</a:t>
            </a:r>
            <a:r>
              <a:rPr lang="ru-RU" sz="1100" dirty="0"/>
              <a:t> </a:t>
            </a:r>
            <a:r>
              <a:rPr lang="ru-RU" sz="1100" dirty="0" err="1"/>
              <a:t>винагорода</a:t>
            </a:r>
            <a:r>
              <a:rPr lang="ru-RU" sz="1100" dirty="0"/>
              <a:t>, яку </a:t>
            </a:r>
            <a:r>
              <a:rPr lang="ru-RU" sz="1100" dirty="0" err="1"/>
              <a:t>ви</a:t>
            </a:r>
            <a:r>
              <a:rPr lang="ru-RU" sz="1100" dirty="0"/>
              <a:t> </a:t>
            </a:r>
            <a:r>
              <a:rPr lang="ru-RU" sz="1100" dirty="0" err="1"/>
              <a:t>даєте</a:t>
            </a:r>
            <a:r>
              <a:rPr lang="ru-RU" sz="1100" dirty="0"/>
              <a:t> </a:t>
            </a:r>
            <a:r>
              <a:rPr lang="ru-RU" sz="1100" dirty="0" err="1"/>
              <a:t>співробітнику</a:t>
            </a:r>
            <a:r>
              <a:rPr lang="ru-RU" sz="1100" dirty="0"/>
              <a:t>, коли </a:t>
            </a:r>
            <a:r>
              <a:rPr lang="ru-RU" sz="1100" dirty="0" err="1"/>
              <a:t>він</a:t>
            </a:r>
            <a:r>
              <a:rPr lang="ru-RU" sz="1100" dirty="0"/>
              <a:t> </a:t>
            </a:r>
            <a:r>
              <a:rPr lang="ru-RU" sz="1100" dirty="0" err="1"/>
              <a:t>демонструє</a:t>
            </a:r>
            <a:r>
              <a:rPr lang="ru-RU" sz="1100" dirty="0"/>
              <a:t> </a:t>
            </a:r>
            <a:r>
              <a:rPr lang="ru-RU" sz="1100" dirty="0" err="1"/>
              <a:t>бажану</a:t>
            </a:r>
            <a:r>
              <a:rPr lang="ru-RU" sz="1100" dirty="0"/>
              <a:t> </a:t>
            </a:r>
            <a:r>
              <a:rPr lang="ru-RU" sz="1100" dirty="0" err="1"/>
              <a:t>поведінку</a:t>
            </a:r>
            <a:r>
              <a:rPr lang="ru-RU" sz="1100" dirty="0"/>
              <a:t>. </a:t>
            </a:r>
            <a:r>
              <a:rPr lang="ru-RU" sz="1100" dirty="0" err="1"/>
              <a:t>Позитивне</a:t>
            </a:r>
            <a:r>
              <a:rPr lang="ru-RU" sz="1100" dirty="0"/>
              <a:t> </a:t>
            </a:r>
            <a:r>
              <a:rPr lang="ru-RU" sz="1100" dirty="0" err="1"/>
              <a:t>підтвердження</a:t>
            </a:r>
            <a:r>
              <a:rPr lang="ru-RU" sz="1100" dirty="0"/>
              <a:t> </a:t>
            </a:r>
            <a:r>
              <a:rPr lang="ru-RU" sz="1100" dirty="0" err="1"/>
              <a:t>спонукає</a:t>
            </a:r>
            <a:r>
              <a:rPr lang="ru-RU" sz="1100" dirty="0"/>
              <a:t> </a:t>
            </a:r>
            <a:r>
              <a:rPr lang="ru-RU" sz="1100" dirty="0" err="1"/>
              <a:t>співробітника</a:t>
            </a:r>
            <a:r>
              <a:rPr lang="ru-RU" sz="1100" dirty="0"/>
              <a:t> </a:t>
            </a:r>
            <a:r>
              <a:rPr lang="ru-RU" sz="1100" dirty="0" err="1"/>
              <a:t>продовжувати</a:t>
            </a:r>
            <a:r>
              <a:rPr lang="ru-RU" sz="1100" dirty="0"/>
              <a:t> </a:t>
            </a:r>
            <a:r>
              <a:rPr lang="ru-RU" sz="1100" dirty="0" err="1"/>
              <a:t>демонструвати</a:t>
            </a:r>
            <a:r>
              <a:rPr lang="ru-RU" sz="1100" dirty="0"/>
              <a:t> </a:t>
            </a:r>
            <a:r>
              <a:rPr lang="ru-RU" sz="1100" dirty="0" err="1"/>
              <a:t>цю</a:t>
            </a:r>
            <a:r>
              <a:rPr lang="ru-RU" sz="1100" dirty="0"/>
              <a:t> </a:t>
            </a:r>
            <a:r>
              <a:rPr lang="ru-RU" sz="1100" dirty="0" err="1"/>
              <a:t>поведінку</a:t>
            </a:r>
            <a:r>
              <a:rPr lang="ru-RU" sz="1100" dirty="0"/>
              <a:t>.</a:t>
            </a:r>
          </a:p>
          <a:p>
            <a:pPr algn="just">
              <a:buFont typeface="Wingdings" panose="05000000000000000000" pitchFamily="2" charset="2"/>
              <a:buChar char="ü"/>
            </a:pPr>
            <a:r>
              <a:rPr lang="ru-RU" sz="1100" i="1" dirty="0" err="1"/>
              <a:t>Негативне</a:t>
            </a:r>
            <a:r>
              <a:rPr lang="ru-RU" sz="1100" i="1" dirty="0"/>
              <a:t> </a:t>
            </a:r>
            <a:r>
              <a:rPr lang="ru-RU" sz="1100" i="1" dirty="0" err="1"/>
              <a:t>підтвердження</a:t>
            </a:r>
            <a:r>
              <a:rPr lang="ru-RU" sz="1100" i="1" dirty="0"/>
              <a:t> </a:t>
            </a:r>
            <a:r>
              <a:rPr lang="ru-RU" sz="1100" dirty="0"/>
              <a:t>також </a:t>
            </a:r>
            <a:r>
              <a:rPr lang="ru-RU" sz="1100" dirty="0" err="1"/>
              <a:t>використовує</a:t>
            </a:r>
            <a:r>
              <a:rPr lang="ru-RU" sz="1100" dirty="0"/>
              <a:t> нагороди. Тут </a:t>
            </a:r>
            <a:r>
              <a:rPr lang="ru-RU" sz="1100" dirty="0" err="1"/>
              <a:t>співробітник</a:t>
            </a:r>
            <a:r>
              <a:rPr lang="ru-RU" sz="1100" dirty="0"/>
              <a:t> </a:t>
            </a:r>
            <a:r>
              <a:rPr lang="ru-RU" sz="1100" dirty="0" err="1"/>
              <a:t>отримує</a:t>
            </a:r>
            <a:r>
              <a:rPr lang="ru-RU" sz="1100" dirty="0"/>
              <a:t> </a:t>
            </a:r>
            <a:r>
              <a:rPr lang="ru-RU" sz="1100" dirty="0" err="1"/>
              <a:t>винагороду</a:t>
            </a:r>
            <a:r>
              <a:rPr lang="ru-RU" sz="1100" dirty="0"/>
              <a:t> за </a:t>
            </a:r>
            <a:r>
              <a:rPr lang="ru-RU" sz="1100" dirty="0" err="1"/>
              <a:t>бажану</a:t>
            </a:r>
            <a:r>
              <a:rPr lang="ru-RU" sz="1100" dirty="0"/>
              <a:t> </a:t>
            </a:r>
            <a:r>
              <a:rPr lang="ru-RU" sz="1100" dirty="0" err="1"/>
              <a:t>поведінку</a:t>
            </a:r>
            <a:r>
              <a:rPr lang="ru-RU" sz="1100" dirty="0"/>
              <a:t> шляхом </a:t>
            </a:r>
            <a:r>
              <a:rPr lang="ru-RU" sz="1100" dirty="0" err="1"/>
              <a:t>видалення</a:t>
            </a:r>
            <a:r>
              <a:rPr lang="ru-RU" sz="1100" dirty="0"/>
              <a:t> </a:t>
            </a:r>
            <a:r>
              <a:rPr lang="ru-RU" sz="1100" dirty="0" err="1"/>
              <a:t>чогось</a:t>
            </a:r>
            <a:r>
              <a:rPr lang="ru-RU" sz="1100" dirty="0"/>
              <a:t> </a:t>
            </a:r>
            <a:r>
              <a:rPr lang="ru-RU" sz="1100" dirty="0" err="1"/>
              <a:t>неприємного</a:t>
            </a:r>
            <a:r>
              <a:rPr lang="ru-RU" sz="1100" dirty="0"/>
              <a:t>.</a:t>
            </a:r>
          </a:p>
          <a:p>
            <a:pPr algn="just">
              <a:buFont typeface="Wingdings" panose="05000000000000000000" pitchFamily="2" charset="2"/>
              <a:buChar char="ü"/>
            </a:pPr>
            <a:r>
              <a:rPr lang="ru-RU" sz="1100" i="1" dirty="0" err="1"/>
              <a:t>Покарання</a:t>
            </a:r>
            <a:r>
              <a:rPr lang="ru-RU" sz="1100" dirty="0"/>
              <a:t> </a:t>
            </a:r>
            <a:r>
              <a:rPr lang="ru-RU" sz="1100" dirty="0" err="1"/>
              <a:t>відбувається</a:t>
            </a:r>
            <a:r>
              <a:rPr lang="ru-RU" sz="1100" dirty="0"/>
              <a:t>, коли </a:t>
            </a:r>
            <a:r>
              <a:rPr lang="ru-RU" sz="1100" dirty="0" err="1"/>
              <a:t>ви</a:t>
            </a:r>
            <a:r>
              <a:rPr lang="ru-RU" sz="1100" dirty="0"/>
              <a:t> </a:t>
            </a:r>
            <a:r>
              <a:rPr lang="ru-RU" sz="1100" dirty="0" err="1"/>
              <a:t>використовуєте</a:t>
            </a:r>
            <a:r>
              <a:rPr lang="ru-RU" sz="1100" dirty="0"/>
              <a:t> </a:t>
            </a:r>
            <a:r>
              <a:rPr lang="ru-RU" sz="1100" dirty="0" err="1"/>
              <a:t>негативні</a:t>
            </a:r>
            <a:r>
              <a:rPr lang="ru-RU" sz="1100" dirty="0"/>
              <a:t> </a:t>
            </a:r>
            <a:r>
              <a:rPr lang="ru-RU" sz="1100" dirty="0" err="1"/>
              <a:t>наслідки</a:t>
            </a:r>
            <a:r>
              <a:rPr lang="ru-RU" sz="1100" dirty="0"/>
              <a:t> на </a:t>
            </a:r>
            <a:r>
              <a:rPr lang="ru-RU" sz="1100" dirty="0" err="1"/>
              <a:t>робочому</a:t>
            </a:r>
            <a:r>
              <a:rPr lang="ru-RU" sz="1100" dirty="0"/>
              <a:t> </a:t>
            </a:r>
            <a:r>
              <a:rPr lang="ru-RU" sz="1100" dirty="0" err="1"/>
              <a:t>місці</a:t>
            </a:r>
            <a:r>
              <a:rPr lang="ru-RU" sz="1100" dirty="0"/>
              <a:t>, </a:t>
            </a:r>
            <a:r>
              <a:rPr lang="ru-RU" sz="1100" dirty="0" err="1"/>
              <a:t>щоб</a:t>
            </a:r>
            <a:r>
              <a:rPr lang="ru-RU" sz="1100" dirty="0"/>
              <a:t> </a:t>
            </a:r>
            <a:r>
              <a:rPr lang="ru-RU" sz="1100" dirty="0" err="1"/>
              <a:t>утримати</a:t>
            </a:r>
            <a:r>
              <a:rPr lang="ru-RU" sz="1100" dirty="0"/>
              <a:t> </a:t>
            </a:r>
            <a:r>
              <a:rPr lang="ru-RU" sz="1100" dirty="0" err="1"/>
              <a:t>чи</a:t>
            </a:r>
            <a:r>
              <a:rPr lang="ru-RU" sz="1100" dirty="0"/>
              <a:t> </a:t>
            </a:r>
            <a:r>
              <a:rPr lang="ru-RU" sz="1100" dirty="0" err="1"/>
              <a:t>зупинити</a:t>
            </a:r>
            <a:r>
              <a:rPr lang="ru-RU" sz="1100" dirty="0"/>
              <a:t> </a:t>
            </a:r>
            <a:r>
              <a:rPr lang="ru-RU" sz="1100" dirty="0" err="1"/>
              <a:t>членів</a:t>
            </a:r>
            <a:r>
              <a:rPr lang="ru-RU" sz="1100" dirty="0"/>
              <a:t> </a:t>
            </a:r>
            <a:r>
              <a:rPr lang="ru-RU" sz="1100" dirty="0" err="1"/>
              <a:t>команди</a:t>
            </a:r>
            <a:r>
              <a:rPr lang="ru-RU" sz="1100" dirty="0"/>
              <a:t> </a:t>
            </a:r>
            <a:r>
              <a:rPr lang="ru-RU" sz="1100" dirty="0" err="1"/>
              <a:t>від</a:t>
            </a:r>
            <a:r>
              <a:rPr lang="ru-RU" sz="1100" dirty="0"/>
              <a:t> </a:t>
            </a:r>
            <a:r>
              <a:rPr lang="ru-RU" sz="1100" dirty="0" err="1"/>
              <a:t>небажаної</a:t>
            </a:r>
            <a:r>
              <a:rPr lang="ru-RU" sz="1100" dirty="0"/>
              <a:t> </a:t>
            </a:r>
            <a:r>
              <a:rPr lang="ru-RU" sz="1100" dirty="0" err="1"/>
              <a:t>поведінки</a:t>
            </a:r>
            <a:r>
              <a:rPr lang="ru-RU" sz="1100" dirty="0"/>
              <a:t>.</a:t>
            </a:r>
          </a:p>
          <a:p>
            <a:pPr algn="just">
              <a:buFont typeface="Wingdings" panose="05000000000000000000" pitchFamily="2" charset="2"/>
              <a:buChar char="ü"/>
            </a:pPr>
            <a:r>
              <a:rPr lang="ru-RU" sz="1100" i="1" dirty="0" err="1"/>
              <a:t>Наслідки</a:t>
            </a:r>
            <a:r>
              <a:rPr lang="ru-RU" sz="1100" dirty="0"/>
              <a:t> </a:t>
            </a:r>
            <a:r>
              <a:rPr lang="ru-RU" sz="1100" dirty="0" err="1"/>
              <a:t>відносяться</a:t>
            </a:r>
            <a:r>
              <a:rPr lang="ru-RU" sz="1100" dirty="0"/>
              <a:t> до </a:t>
            </a:r>
            <a:r>
              <a:rPr lang="ru-RU" sz="1100" dirty="0" err="1"/>
              <a:t>зупинки</a:t>
            </a:r>
            <a:r>
              <a:rPr lang="ru-RU" sz="1100" dirty="0"/>
              <a:t> </a:t>
            </a:r>
            <a:r>
              <a:rPr lang="ru-RU" sz="1100" dirty="0" err="1"/>
              <a:t>позитивних</a:t>
            </a:r>
            <a:r>
              <a:rPr lang="ru-RU" sz="1100" dirty="0"/>
              <a:t> </a:t>
            </a:r>
            <a:r>
              <a:rPr lang="ru-RU" sz="1100" dirty="0" err="1"/>
              <a:t>підкріплень</a:t>
            </a:r>
            <a:r>
              <a:rPr lang="ru-RU" sz="1100" dirty="0"/>
              <a:t>. Ви можете </a:t>
            </a:r>
            <a:r>
              <a:rPr lang="ru-RU" sz="1100" dirty="0" err="1"/>
              <a:t>зупинити</a:t>
            </a:r>
            <a:r>
              <a:rPr lang="ru-RU" sz="1100" dirty="0"/>
              <a:t> </a:t>
            </a:r>
            <a:r>
              <a:rPr lang="ru-RU" sz="1100" dirty="0" err="1"/>
              <a:t>поведінку</a:t>
            </a:r>
            <a:r>
              <a:rPr lang="ru-RU" sz="1100" dirty="0"/>
              <a:t>, </a:t>
            </a:r>
            <a:r>
              <a:rPr lang="ru-RU" sz="1100" dirty="0" err="1"/>
              <a:t>відмовившись</a:t>
            </a:r>
            <a:r>
              <a:rPr lang="ru-RU" sz="1100" dirty="0"/>
              <a:t> </a:t>
            </a:r>
            <a:r>
              <a:rPr lang="ru-RU" sz="1100" dirty="0" err="1"/>
              <a:t>від</a:t>
            </a:r>
            <a:r>
              <a:rPr lang="ru-RU" sz="1100" dirty="0"/>
              <a:t> позитивного </a:t>
            </a:r>
            <a:r>
              <a:rPr lang="ru-RU" sz="1100" dirty="0" err="1"/>
              <a:t>підтвердження</a:t>
            </a:r>
            <a:r>
              <a:rPr lang="ru-RU" sz="1100" dirty="0"/>
              <a:t>, яке </a:t>
            </a:r>
            <a:r>
              <a:rPr lang="ru-RU" sz="1100" dirty="0" err="1"/>
              <a:t>призвело</a:t>
            </a:r>
            <a:r>
              <a:rPr lang="ru-RU" sz="1100" dirty="0"/>
              <a:t> до </a:t>
            </a:r>
            <a:r>
              <a:rPr lang="ru-RU" sz="1100" dirty="0" err="1"/>
              <a:t>такої</a:t>
            </a:r>
            <a:r>
              <a:rPr lang="ru-RU" sz="1100" dirty="0"/>
              <a:t> </a:t>
            </a:r>
            <a:r>
              <a:rPr lang="ru-RU" sz="1100" dirty="0" err="1"/>
              <a:t>поведінки</a:t>
            </a:r>
            <a:r>
              <a:rPr lang="ru-RU" sz="1100" dirty="0"/>
              <a:t>.</a:t>
            </a:r>
          </a:p>
          <a:p>
            <a:pPr marL="139700" indent="0" algn="just">
              <a:buNone/>
            </a:pPr>
            <a:endParaRPr lang="ru-RU" sz="1100" dirty="0"/>
          </a:p>
          <a:p>
            <a:pPr marL="139700" indent="0" algn="just">
              <a:buNone/>
            </a:pPr>
            <a:r>
              <a:rPr lang="ru-RU" sz="1100" dirty="0" err="1"/>
              <a:t>Щоб</a:t>
            </a:r>
            <a:r>
              <a:rPr lang="ru-RU" sz="1100" dirty="0"/>
              <a:t> </a:t>
            </a:r>
            <a:r>
              <a:rPr lang="ru-RU" sz="1100" dirty="0" err="1"/>
              <a:t>досягти</a:t>
            </a:r>
            <a:r>
              <a:rPr lang="ru-RU" sz="1100" dirty="0"/>
              <a:t> </a:t>
            </a:r>
            <a:r>
              <a:rPr lang="ru-RU" sz="1100" dirty="0" err="1"/>
              <a:t>бажаної</a:t>
            </a:r>
            <a:r>
              <a:rPr lang="ru-RU" sz="1100" dirty="0"/>
              <a:t> </a:t>
            </a:r>
            <a:r>
              <a:rPr lang="ru-RU" sz="1100" dirty="0" err="1"/>
              <a:t>зміни</a:t>
            </a:r>
            <a:r>
              <a:rPr lang="ru-RU" sz="1100" dirty="0"/>
              <a:t> </a:t>
            </a:r>
            <a:r>
              <a:rPr lang="ru-RU" sz="1100" dirty="0" err="1"/>
              <a:t>поведінки</a:t>
            </a:r>
            <a:r>
              <a:rPr lang="ru-RU" sz="1100" dirty="0"/>
              <a:t>, </a:t>
            </a:r>
            <a:r>
              <a:rPr lang="ru-RU" sz="1100" dirty="0" err="1"/>
              <a:t>підкріплення</a:t>
            </a:r>
            <a:r>
              <a:rPr lang="ru-RU" sz="1100" dirty="0"/>
              <a:t> </a:t>
            </a:r>
            <a:r>
              <a:rPr lang="ru-RU" sz="1100" dirty="0" err="1"/>
              <a:t>має</a:t>
            </a:r>
            <a:r>
              <a:rPr lang="ru-RU" sz="1100" dirty="0"/>
              <a:t> бути </a:t>
            </a:r>
            <a:r>
              <a:rPr lang="ru-RU" sz="1100" dirty="0" err="1"/>
              <a:t>постійним</a:t>
            </a:r>
            <a:r>
              <a:rPr lang="ru-RU" sz="1100" dirty="0"/>
              <a:t>. </a:t>
            </a:r>
            <a:r>
              <a:rPr lang="ru-RU" sz="1100" dirty="0" err="1"/>
              <a:t>Існує</a:t>
            </a:r>
            <a:r>
              <a:rPr lang="ru-RU" sz="1100" dirty="0"/>
              <a:t> два </a:t>
            </a:r>
            <a:r>
              <a:rPr lang="ru-RU" sz="1100" dirty="0" err="1"/>
              <a:t>підходи</a:t>
            </a:r>
            <a:r>
              <a:rPr lang="ru-RU" sz="1100" dirty="0"/>
              <a:t>, </a:t>
            </a:r>
            <a:r>
              <a:rPr lang="ru-RU" sz="1100" dirty="0" err="1"/>
              <a:t>які</a:t>
            </a:r>
            <a:r>
              <a:rPr lang="ru-RU" sz="1100" dirty="0"/>
              <a:t> </a:t>
            </a:r>
            <a:r>
              <a:rPr lang="ru-RU" sz="1100" dirty="0" err="1"/>
              <a:t>можна</a:t>
            </a:r>
            <a:r>
              <a:rPr lang="ru-RU" sz="1100" dirty="0"/>
              <a:t> </a:t>
            </a:r>
            <a:r>
              <a:rPr lang="ru-RU" sz="1100" dirty="0" err="1"/>
              <a:t>використовувати</a:t>
            </a:r>
            <a:r>
              <a:rPr lang="ru-RU" sz="1100" dirty="0"/>
              <a:t> для </a:t>
            </a:r>
            <a:r>
              <a:rPr lang="ru-RU" sz="1100" dirty="0" err="1"/>
              <a:t>забезпечення</a:t>
            </a:r>
            <a:r>
              <a:rPr lang="ru-RU" sz="1100" dirty="0"/>
              <a:t> </a:t>
            </a:r>
            <a:r>
              <a:rPr lang="ru-RU" sz="1100" dirty="0" err="1"/>
              <a:t>підкріплення</a:t>
            </a:r>
            <a:r>
              <a:rPr lang="ru-RU" sz="1100" dirty="0"/>
              <a:t>:</a:t>
            </a:r>
          </a:p>
          <a:p>
            <a:pPr algn="just">
              <a:buFont typeface="Wingdings" panose="05000000000000000000" pitchFamily="2" charset="2"/>
              <a:buChar char="Ø"/>
            </a:pPr>
            <a:r>
              <a:rPr lang="ru-RU" sz="1100" dirty="0" err="1"/>
              <a:t>Безперервне</a:t>
            </a:r>
            <a:r>
              <a:rPr lang="ru-RU" sz="1100" dirty="0"/>
              <a:t> </a:t>
            </a:r>
            <a:r>
              <a:rPr lang="ru-RU" sz="1100" dirty="0" err="1"/>
              <a:t>підтвердження</a:t>
            </a:r>
            <a:r>
              <a:rPr lang="ru-RU" sz="1100" dirty="0"/>
              <a:t> </a:t>
            </a:r>
            <a:r>
              <a:rPr lang="ru-RU" sz="1100" dirty="0" err="1"/>
              <a:t>відбувається</a:t>
            </a:r>
            <a:r>
              <a:rPr lang="ru-RU" sz="1100" dirty="0"/>
              <a:t>, коли </a:t>
            </a:r>
            <a:r>
              <a:rPr lang="ru-RU" sz="1100" dirty="0" err="1"/>
              <a:t>бажана</a:t>
            </a:r>
            <a:r>
              <a:rPr lang="ru-RU" sz="1100" dirty="0"/>
              <a:t> </a:t>
            </a:r>
            <a:r>
              <a:rPr lang="ru-RU" sz="1100" dirty="0" err="1"/>
              <a:t>поведінка</a:t>
            </a:r>
            <a:r>
              <a:rPr lang="ru-RU" sz="1100" dirty="0"/>
              <a:t> </a:t>
            </a:r>
            <a:r>
              <a:rPr lang="ru-RU" sz="1100" dirty="0" err="1"/>
              <a:t>посилюється</a:t>
            </a:r>
            <a:r>
              <a:rPr lang="ru-RU" sz="1100" dirty="0"/>
              <a:t> </a:t>
            </a:r>
            <a:r>
              <a:rPr lang="ru-RU" sz="1100" dirty="0" err="1"/>
              <a:t>щоразу</a:t>
            </a:r>
            <a:r>
              <a:rPr lang="ru-RU" sz="1100" dirty="0"/>
              <a:t>, коли вона </a:t>
            </a:r>
            <a:r>
              <a:rPr lang="ru-RU" sz="1100" dirty="0" err="1"/>
              <a:t>спостерігається</a:t>
            </a:r>
            <a:r>
              <a:rPr lang="ru-RU" sz="1100" dirty="0"/>
              <a:t>.</a:t>
            </a:r>
          </a:p>
          <a:p>
            <a:pPr algn="just">
              <a:buFont typeface="Wingdings" panose="05000000000000000000" pitchFamily="2" charset="2"/>
              <a:buChar char="Ø"/>
            </a:pPr>
            <a:r>
              <a:rPr lang="ru-RU" sz="1100" dirty="0" err="1"/>
              <a:t>Уривчасте</a:t>
            </a:r>
            <a:r>
              <a:rPr lang="ru-RU" sz="1100" dirty="0"/>
              <a:t> </a:t>
            </a:r>
            <a:r>
              <a:rPr lang="ru-RU" sz="1100" dirty="0" err="1"/>
              <a:t>підтвердження</a:t>
            </a:r>
            <a:r>
              <a:rPr lang="ru-RU" sz="1100" dirty="0"/>
              <a:t> </a:t>
            </a:r>
            <a:r>
              <a:rPr lang="ru-RU" sz="1100" dirty="0" err="1"/>
              <a:t>відбувається</a:t>
            </a:r>
            <a:r>
              <a:rPr lang="ru-RU" sz="1100" dirty="0"/>
              <a:t>, коли </a:t>
            </a:r>
            <a:r>
              <a:rPr lang="ru-RU" sz="1100" dirty="0" err="1"/>
              <a:t>підкріплення</a:t>
            </a:r>
            <a:r>
              <a:rPr lang="ru-RU" sz="1100" dirty="0"/>
              <a:t> </a:t>
            </a:r>
            <a:r>
              <a:rPr lang="ru-RU" sz="1100" dirty="0" err="1"/>
              <a:t>дається</a:t>
            </a:r>
            <a:r>
              <a:rPr lang="ru-RU" sz="1100" dirty="0"/>
              <a:t> </a:t>
            </a:r>
            <a:r>
              <a:rPr lang="ru-RU" sz="1100" dirty="0" err="1"/>
              <a:t>періодично</a:t>
            </a:r>
            <a:r>
              <a:rPr lang="ru-RU" sz="1100" dirty="0"/>
              <a:t>, </a:t>
            </a:r>
            <a:r>
              <a:rPr lang="ru-RU" sz="1100" dirty="0" err="1"/>
              <a:t>це</a:t>
            </a:r>
            <a:r>
              <a:rPr lang="ru-RU" sz="1100" dirty="0"/>
              <a:t> </a:t>
            </a:r>
            <a:r>
              <a:rPr lang="ru-RU" sz="1100" dirty="0" err="1"/>
              <a:t>може</a:t>
            </a:r>
            <a:r>
              <a:rPr lang="ru-RU" sz="1100" dirty="0"/>
              <a:t> бути як </a:t>
            </a:r>
            <a:r>
              <a:rPr lang="ru-RU" sz="1100" dirty="0" err="1"/>
              <a:t>фіксований</a:t>
            </a:r>
            <a:r>
              <a:rPr lang="ru-RU" sz="1100" dirty="0"/>
              <a:t> день і час, так і </a:t>
            </a:r>
            <a:r>
              <a:rPr lang="ru-RU" sz="1100" dirty="0" err="1"/>
              <a:t>періодично</a:t>
            </a:r>
            <a:r>
              <a:rPr lang="ru-RU" sz="1100" dirty="0"/>
              <a:t>.</a:t>
            </a:r>
          </a:p>
        </p:txBody>
      </p:sp>
    </p:spTree>
    <p:extLst>
      <p:ext uri="{BB962C8B-B14F-4D97-AF65-F5344CB8AC3E}">
        <p14:creationId xmlns:p14="http://schemas.microsoft.com/office/powerpoint/2010/main" val="42023649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513"/>
        <p:cNvGrpSpPr/>
        <p:nvPr/>
      </p:nvGrpSpPr>
      <p:grpSpPr>
        <a:xfrm>
          <a:off x="0" y="0"/>
          <a:ext cx="0" cy="0"/>
          <a:chOff x="0" y="0"/>
          <a:chExt cx="0" cy="0"/>
        </a:xfrm>
      </p:grpSpPr>
      <p:sp>
        <p:nvSpPr>
          <p:cNvPr id="514" name="Google Shape;514;p22"/>
          <p:cNvSpPr txBox="1">
            <a:spLocks noGrp="1"/>
          </p:cNvSpPr>
          <p:nvPr>
            <p:ph type="title"/>
          </p:nvPr>
        </p:nvSpPr>
        <p:spPr>
          <a:xfrm>
            <a:off x="502474" y="711001"/>
            <a:ext cx="8238900" cy="564300"/>
          </a:xfrm>
          <a:prstGeom prst="rect">
            <a:avLst/>
          </a:prstGeom>
        </p:spPr>
        <p:txBody>
          <a:bodyPr spcFirstLastPara="1" wrap="square" lIns="91425" tIns="91425" rIns="91425" bIns="91425" anchor="t" anchorCtr="0">
            <a:noAutofit/>
          </a:bodyPr>
          <a:lstStyle/>
          <a:p>
            <a:r>
              <a:rPr lang="ru-RU" b="1" dirty="0"/>
              <a:t>Як </a:t>
            </a:r>
            <a:r>
              <a:rPr lang="ru-RU" b="1" dirty="0" err="1"/>
              <a:t>використовувати</a:t>
            </a:r>
            <a:r>
              <a:rPr lang="ru-RU" b="1" dirty="0"/>
              <a:t> на </a:t>
            </a:r>
            <a:r>
              <a:rPr lang="ru-RU" b="1" dirty="0" err="1"/>
              <a:t>практиці</a:t>
            </a:r>
            <a:endParaRPr lang="ru-RU" b="1" dirty="0"/>
          </a:p>
        </p:txBody>
      </p:sp>
      <p:grpSp>
        <p:nvGrpSpPr>
          <p:cNvPr id="515" name="Google Shape;515;p22"/>
          <p:cNvGrpSpPr/>
          <p:nvPr/>
        </p:nvGrpSpPr>
        <p:grpSpPr>
          <a:xfrm>
            <a:off x="457188" y="3406995"/>
            <a:ext cx="2505922" cy="1597712"/>
            <a:chOff x="457198" y="3406995"/>
            <a:chExt cx="1917602" cy="1329605"/>
          </a:xfrm>
        </p:grpSpPr>
        <p:sp>
          <p:nvSpPr>
            <p:cNvPr id="516" name="Google Shape;516;p22"/>
            <p:cNvSpPr txBox="1"/>
            <p:nvPr/>
          </p:nvSpPr>
          <p:spPr>
            <a:xfrm>
              <a:off x="457200" y="3997700"/>
              <a:ext cx="1917600" cy="738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1200" dirty="0" err="1"/>
                <a:t>необхідно</a:t>
              </a:r>
              <a:r>
                <a:rPr lang="ru-RU" sz="1200" dirty="0"/>
                <a:t> </a:t>
              </a:r>
              <a:r>
                <a:rPr lang="ru-RU" sz="1200" dirty="0" err="1"/>
                <a:t>визначити</a:t>
              </a:r>
              <a:r>
                <a:rPr lang="ru-RU" sz="1200" dirty="0"/>
                <a:t>, як і коли </a:t>
              </a:r>
              <a:r>
                <a:rPr lang="ru-RU" sz="1200" dirty="0" err="1"/>
                <a:t>ви</a:t>
              </a:r>
              <a:r>
                <a:rPr lang="ru-RU" sz="1200" dirty="0"/>
                <a:t> </a:t>
              </a:r>
              <a:r>
                <a:rPr lang="ru-RU" sz="1200" dirty="0" err="1"/>
                <a:t>посилюватимете</a:t>
              </a:r>
              <a:r>
                <a:rPr lang="ru-RU" sz="1200" dirty="0"/>
                <a:t> </a:t>
              </a:r>
              <a:r>
                <a:rPr lang="ru-RU" sz="1200" dirty="0" err="1"/>
                <a:t>нову</a:t>
              </a:r>
              <a:r>
                <a:rPr lang="ru-RU" sz="1200" dirty="0"/>
                <a:t> </a:t>
              </a:r>
              <a:r>
                <a:rPr lang="ru-RU" sz="1200" dirty="0" err="1"/>
                <a:t>поведінку</a:t>
              </a:r>
              <a:endParaRPr sz="1200" dirty="0">
                <a:sym typeface="Roboto"/>
              </a:endParaRPr>
            </a:p>
          </p:txBody>
        </p:sp>
        <p:sp>
          <p:nvSpPr>
            <p:cNvPr id="517" name="Google Shape;517;p22"/>
            <p:cNvSpPr txBox="1"/>
            <p:nvPr/>
          </p:nvSpPr>
          <p:spPr>
            <a:xfrm>
              <a:off x="457198" y="3406995"/>
              <a:ext cx="1917600" cy="590705"/>
            </a:xfrm>
            <a:prstGeom prst="rect">
              <a:avLst/>
            </a:prstGeom>
            <a:solidFill>
              <a:schemeClr val="accen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2000" dirty="0" err="1"/>
                <a:t>Підсилити</a:t>
              </a:r>
              <a:r>
                <a:rPr lang="ru-RU" sz="2000" dirty="0"/>
                <a:t> </a:t>
              </a:r>
              <a:r>
                <a:rPr lang="ru-RU" sz="2000" dirty="0" err="1"/>
                <a:t>бажану</a:t>
              </a:r>
              <a:r>
                <a:rPr lang="ru-RU" sz="2000" dirty="0"/>
                <a:t> </a:t>
              </a:r>
              <a:r>
                <a:rPr lang="ru-RU" sz="2000" dirty="0" err="1"/>
                <a:t>поведінку</a:t>
              </a:r>
              <a:endParaRPr sz="1600" b="1" dirty="0">
                <a:solidFill>
                  <a:schemeClr val="dk1"/>
                </a:solidFill>
                <a:latin typeface="Fira Sans Condensed"/>
                <a:ea typeface="Fira Sans Condensed"/>
                <a:cs typeface="Fira Sans Condensed"/>
                <a:sym typeface="Fira Sans Condensed"/>
              </a:endParaRPr>
            </a:p>
          </p:txBody>
        </p:sp>
      </p:grpSp>
      <p:grpSp>
        <p:nvGrpSpPr>
          <p:cNvPr id="518" name="Google Shape;518;p22"/>
          <p:cNvGrpSpPr/>
          <p:nvPr/>
        </p:nvGrpSpPr>
        <p:grpSpPr>
          <a:xfrm>
            <a:off x="6108748" y="1522204"/>
            <a:ext cx="2505922" cy="1449596"/>
            <a:chOff x="6770448" y="1258049"/>
            <a:chExt cx="1917602" cy="1449596"/>
          </a:xfrm>
        </p:grpSpPr>
        <p:sp>
          <p:nvSpPr>
            <p:cNvPr id="519" name="Google Shape;519;p22"/>
            <p:cNvSpPr txBox="1"/>
            <p:nvPr/>
          </p:nvSpPr>
          <p:spPr>
            <a:xfrm flipV="1">
              <a:off x="6770450" y="2434649"/>
              <a:ext cx="1917600" cy="4571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200" dirty="0">
                <a:solidFill>
                  <a:schemeClr val="dk1"/>
                </a:solidFill>
                <a:latin typeface="Roboto"/>
                <a:ea typeface="Roboto"/>
                <a:cs typeface="Roboto"/>
                <a:sym typeface="Roboto"/>
              </a:endParaRPr>
            </a:p>
          </p:txBody>
        </p:sp>
        <p:sp>
          <p:nvSpPr>
            <p:cNvPr id="520" name="Google Shape;520;p22"/>
            <p:cNvSpPr txBox="1"/>
            <p:nvPr/>
          </p:nvSpPr>
          <p:spPr>
            <a:xfrm>
              <a:off x="6770448" y="1258049"/>
              <a:ext cx="1917600" cy="1449596"/>
            </a:xfrm>
            <a:prstGeom prst="rect">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1800" dirty="0" err="1"/>
                <a:t>Визначення</a:t>
              </a:r>
              <a:r>
                <a:rPr lang="ru-RU" sz="1800" dirty="0"/>
                <a:t> того, як </a:t>
              </a:r>
              <a:r>
                <a:rPr lang="ru-RU" sz="1800" dirty="0" err="1"/>
                <a:t>поведінка</a:t>
              </a:r>
              <a:r>
                <a:rPr lang="ru-RU" sz="1800" dirty="0"/>
                <a:t>, </a:t>
              </a:r>
              <a:r>
                <a:rPr lang="ru-RU" sz="1800" dirty="0" err="1"/>
                <a:t>що</a:t>
              </a:r>
              <a:r>
                <a:rPr lang="ru-RU" sz="1800" dirty="0"/>
                <a:t> часто </a:t>
              </a:r>
              <a:r>
                <a:rPr lang="ru-RU" sz="1800" dirty="0" err="1"/>
                <a:t>розглядається</a:t>
              </a:r>
              <a:r>
                <a:rPr lang="ru-RU" sz="1800" dirty="0"/>
                <a:t>, </a:t>
              </a:r>
              <a:r>
                <a:rPr lang="ru-RU" sz="1800" dirty="0" err="1"/>
                <a:t>відбувається</a:t>
              </a:r>
              <a:r>
                <a:rPr lang="ru-RU" sz="1800" dirty="0"/>
                <a:t> в даний час</a:t>
              </a:r>
              <a:endParaRPr b="1" dirty="0">
                <a:solidFill>
                  <a:schemeClr val="dk1"/>
                </a:solidFill>
                <a:latin typeface="Fira Sans Condensed"/>
                <a:ea typeface="Fira Sans Condensed"/>
                <a:cs typeface="Fira Sans Condensed"/>
                <a:sym typeface="Fira Sans Condensed"/>
              </a:endParaRPr>
            </a:p>
          </p:txBody>
        </p:sp>
      </p:grpSp>
      <p:grpSp>
        <p:nvGrpSpPr>
          <p:cNvPr id="521" name="Google Shape;521;p22"/>
          <p:cNvGrpSpPr/>
          <p:nvPr/>
        </p:nvGrpSpPr>
        <p:grpSpPr>
          <a:xfrm>
            <a:off x="6182227" y="3560000"/>
            <a:ext cx="2505922" cy="1176600"/>
            <a:chOff x="6770448" y="3560000"/>
            <a:chExt cx="1917602" cy="1176600"/>
          </a:xfrm>
        </p:grpSpPr>
        <p:sp>
          <p:nvSpPr>
            <p:cNvPr id="522" name="Google Shape;522;p22"/>
            <p:cNvSpPr txBox="1"/>
            <p:nvPr/>
          </p:nvSpPr>
          <p:spPr>
            <a:xfrm>
              <a:off x="6770450" y="3997700"/>
              <a:ext cx="1917600" cy="738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1200" dirty="0" err="1"/>
                <a:t>визначити</a:t>
              </a:r>
              <a:r>
                <a:rPr lang="ru-RU" sz="1200" dirty="0"/>
                <a:t>, </a:t>
              </a:r>
              <a:r>
                <a:rPr lang="ru-RU" sz="1200" dirty="0" err="1"/>
                <a:t>чи</a:t>
              </a:r>
              <a:r>
                <a:rPr lang="ru-RU" sz="1200" dirty="0"/>
                <a:t> </a:t>
              </a:r>
              <a:r>
                <a:rPr lang="ru-RU" sz="1200" dirty="0" err="1"/>
                <a:t>швидко</a:t>
              </a:r>
              <a:r>
                <a:rPr lang="ru-RU" sz="1200" dirty="0"/>
                <a:t> </a:t>
              </a:r>
              <a:r>
                <a:rPr lang="ru-RU" sz="1200" dirty="0" err="1"/>
                <a:t>збільшується</a:t>
              </a:r>
              <a:r>
                <a:rPr lang="ru-RU" sz="1200" dirty="0"/>
                <a:t> нова </a:t>
              </a:r>
              <a:r>
                <a:rPr lang="ru-RU" sz="1200" dirty="0" err="1"/>
                <a:t>поведінка</a:t>
              </a:r>
              <a:r>
                <a:rPr lang="ru-RU" sz="1200" dirty="0"/>
                <a:t>, яку </a:t>
              </a:r>
              <a:r>
                <a:rPr lang="ru-RU" sz="1200" dirty="0" err="1"/>
                <a:t>ви</a:t>
              </a:r>
              <a:r>
                <a:rPr lang="ru-RU" sz="1200" dirty="0"/>
                <a:t> </a:t>
              </a:r>
              <a:r>
                <a:rPr lang="ru-RU" sz="1200" dirty="0" err="1"/>
                <a:t>хочете</a:t>
              </a:r>
              <a:endParaRPr sz="1200" dirty="0">
                <a:sym typeface="Roboto"/>
              </a:endParaRPr>
            </a:p>
          </p:txBody>
        </p:sp>
        <p:sp>
          <p:nvSpPr>
            <p:cNvPr id="523" name="Google Shape;523;p22"/>
            <p:cNvSpPr txBox="1"/>
            <p:nvPr/>
          </p:nvSpPr>
          <p:spPr>
            <a:xfrm>
              <a:off x="6770448" y="3560000"/>
              <a:ext cx="1917600" cy="437700"/>
            </a:xfrm>
            <a:prstGeom prst="rect">
              <a:avLst/>
            </a:prstGeom>
            <a:solidFill>
              <a:schemeClr val="accent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2000" dirty="0" err="1"/>
                <a:t>Оцінити</a:t>
              </a:r>
              <a:r>
                <a:rPr lang="ru-RU" sz="2000" dirty="0"/>
                <a:t> </a:t>
              </a:r>
              <a:r>
                <a:rPr lang="ru-RU" sz="2000" dirty="0" err="1"/>
                <a:t>зміну</a:t>
              </a:r>
              <a:endParaRPr sz="1600" b="1" dirty="0">
                <a:solidFill>
                  <a:schemeClr val="dk1"/>
                </a:solidFill>
                <a:latin typeface="Fira Sans Condensed"/>
                <a:ea typeface="Fira Sans Condensed"/>
                <a:cs typeface="Fira Sans Condensed"/>
                <a:sym typeface="Fira Sans Condensed"/>
              </a:endParaRPr>
            </a:p>
          </p:txBody>
        </p:sp>
      </p:grpSp>
      <p:grpSp>
        <p:nvGrpSpPr>
          <p:cNvPr id="524" name="Google Shape;524;p22"/>
          <p:cNvGrpSpPr/>
          <p:nvPr/>
        </p:nvGrpSpPr>
        <p:grpSpPr>
          <a:xfrm>
            <a:off x="457187" y="1492553"/>
            <a:ext cx="2505923" cy="1686797"/>
            <a:chOff x="457197" y="1190996"/>
            <a:chExt cx="1917603" cy="1243654"/>
          </a:xfrm>
        </p:grpSpPr>
        <p:sp>
          <p:nvSpPr>
            <p:cNvPr id="525" name="Google Shape;525;p22"/>
            <p:cNvSpPr txBox="1"/>
            <p:nvPr/>
          </p:nvSpPr>
          <p:spPr>
            <a:xfrm>
              <a:off x="457200" y="1695750"/>
              <a:ext cx="1917600" cy="738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1200" dirty="0" err="1"/>
                <a:t>Якщо</a:t>
              </a:r>
              <a:r>
                <a:rPr lang="ru-RU" sz="1200" dirty="0"/>
                <a:t> </a:t>
              </a:r>
              <a:r>
                <a:rPr lang="ru-RU" sz="1200" dirty="0" err="1"/>
                <a:t>ви</a:t>
              </a:r>
              <a:r>
                <a:rPr lang="ru-RU" sz="1200" dirty="0"/>
                <a:t> </a:t>
              </a:r>
              <a:r>
                <a:rPr lang="ru-RU" sz="1200" dirty="0" err="1"/>
                <a:t>хочете</a:t>
              </a:r>
              <a:r>
                <a:rPr lang="ru-RU" sz="1200" dirty="0"/>
                <a:t>, </a:t>
              </a:r>
              <a:r>
                <a:rPr lang="ru-RU" sz="1200" dirty="0" err="1"/>
                <a:t>щоб</a:t>
              </a:r>
              <a:r>
                <a:rPr lang="ru-RU" sz="1200" dirty="0"/>
                <a:t> </a:t>
              </a:r>
              <a:r>
                <a:rPr lang="ru-RU" sz="1200" dirty="0" err="1"/>
                <a:t>хтось</a:t>
              </a:r>
              <a:r>
                <a:rPr lang="ru-RU" sz="1200" dirty="0"/>
                <a:t> </a:t>
              </a:r>
              <a:r>
                <a:rPr lang="ru-RU" sz="1200" dirty="0" err="1"/>
                <a:t>змінив</a:t>
              </a:r>
              <a:r>
                <a:rPr lang="ru-RU" sz="1200" dirty="0"/>
                <a:t> свою </a:t>
              </a:r>
              <a:r>
                <a:rPr lang="ru-RU" sz="1200" dirty="0" err="1"/>
                <a:t>поведінку</a:t>
              </a:r>
              <a:r>
                <a:rPr lang="ru-RU" sz="1200" dirty="0"/>
                <a:t>, перше, </a:t>
              </a:r>
              <a:r>
                <a:rPr lang="ru-RU" sz="1200" dirty="0" err="1"/>
                <a:t>що</a:t>
              </a:r>
              <a:r>
                <a:rPr lang="ru-RU" sz="1200" dirty="0"/>
                <a:t> вам </a:t>
              </a:r>
              <a:r>
                <a:rPr lang="ru-RU" sz="1200" dirty="0" err="1"/>
                <a:t>потрібно</a:t>
              </a:r>
              <a:r>
                <a:rPr lang="ru-RU" sz="1200" dirty="0"/>
                <a:t> </a:t>
              </a:r>
              <a:r>
                <a:rPr lang="ru-RU" sz="1200" dirty="0" err="1"/>
                <a:t>зробити</a:t>
              </a:r>
              <a:r>
                <a:rPr lang="ru-RU" sz="1200" dirty="0"/>
                <a:t>, </a:t>
              </a:r>
              <a:r>
                <a:rPr lang="ru-RU" sz="1200" dirty="0" err="1"/>
                <a:t>це</a:t>
              </a:r>
              <a:r>
                <a:rPr lang="ru-RU" sz="1200" dirty="0"/>
                <a:t> </a:t>
              </a:r>
              <a:r>
                <a:rPr lang="ru-RU" sz="1200" dirty="0" err="1"/>
                <a:t>сказати</a:t>
              </a:r>
              <a:r>
                <a:rPr lang="ru-RU" sz="1200" dirty="0"/>
                <a:t> </a:t>
              </a:r>
              <a:r>
                <a:rPr lang="ru-RU" sz="1200" dirty="0" err="1"/>
                <a:t>йому</a:t>
              </a:r>
              <a:r>
                <a:rPr lang="ru-RU" sz="1200" dirty="0"/>
                <a:t> про </a:t>
              </a:r>
              <a:r>
                <a:rPr lang="ru-RU" sz="1200" dirty="0" err="1"/>
                <a:t>свої</a:t>
              </a:r>
              <a:r>
                <a:rPr lang="ru-RU" sz="1200" dirty="0"/>
                <a:t> </a:t>
              </a:r>
              <a:r>
                <a:rPr lang="ru-RU" sz="1200" dirty="0" err="1"/>
                <a:t>побажання</a:t>
              </a:r>
              <a:r>
                <a:rPr lang="ru-RU" sz="1200" dirty="0"/>
                <a:t>. </a:t>
              </a:r>
              <a:r>
                <a:rPr lang="ru-RU" sz="1200" dirty="0" err="1"/>
                <a:t>Робіть</a:t>
              </a:r>
              <a:r>
                <a:rPr lang="ru-RU" sz="1200" dirty="0"/>
                <a:t> </a:t>
              </a:r>
              <a:r>
                <a:rPr lang="ru-RU" sz="1200" dirty="0" err="1"/>
                <a:t>це</a:t>
              </a:r>
              <a:r>
                <a:rPr lang="ru-RU" sz="1200" dirty="0"/>
                <a:t> </a:t>
              </a:r>
              <a:r>
                <a:rPr lang="ru-RU" sz="1200" dirty="0" err="1"/>
                <a:t>якомога</a:t>
              </a:r>
              <a:r>
                <a:rPr lang="ru-RU" sz="1200" dirty="0"/>
                <a:t> </a:t>
              </a:r>
              <a:r>
                <a:rPr lang="ru-RU" sz="1200" dirty="0" err="1"/>
                <a:t>чіткіше</a:t>
              </a:r>
              <a:r>
                <a:rPr lang="ru-RU" sz="1200" dirty="0"/>
                <a:t> і </a:t>
              </a:r>
              <a:r>
                <a:rPr lang="ru-RU" sz="1200" dirty="0" err="1"/>
                <a:t>об'єктивніше</a:t>
              </a:r>
              <a:endParaRPr sz="1050" dirty="0">
                <a:solidFill>
                  <a:schemeClr val="dk1"/>
                </a:solidFill>
                <a:latin typeface="Roboto"/>
                <a:ea typeface="Roboto"/>
                <a:cs typeface="Roboto"/>
                <a:sym typeface="Roboto"/>
              </a:endParaRPr>
            </a:p>
          </p:txBody>
        </p:sp>
        <p:sp>
          <p:nvSpPr>
            <p:cNvPr id="526" name="Google Shape;526;p22"/>
            <p:cNvSpPr txBox="1"/>
            <p:nvPr/>
          </p:nvSpPr>
          <p:spPr>
            <a:xfrm>
              <a:off x="457197" y="1190996"/>
              <a:ext cx="1917600" cy="515240"/>
            </a:xfrm>
            <a:prstGeom prst="rect">
              <a:avLst/>
            </a:prstGeom>
            <a:solidFill>
              <a:schemeClr val="dk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2000" dirty="0" err="1"/>
                <a:t>Вкажіть</a:t>
              </a:r>
              <a:r>
                <a:rPr lang="ru-RU" sz="2000" dirty="0"/>
                <a:t> </a:t>
              </a:r>
              <a:r>
                <a:rPr lang="ru-RU" sz="2000" dirty="0" err="1"/>
                <a:t>бажану</a:t>
              </a:r>
              <a:r>
                <a:rPr lang="ru-RU" sz="2000" dirty="0"/>
                <a:t> </a:t>
              </a:r>
              <a:r>
                <a:rPr lang="ru-RU" sz="2000" dirty="0" err="1"/>
                <a:t>поведінку</a:t>
              </a:r>
              <a:endParaRPr sz="1600" b="1" dirty="0">
                <a:solidFill>
                  <a:schemeClr val="dk1"/>
                </a:solidFill>
                <a:latin typeface="Fira Sans Condensed"/>
                <a:ea typeface="Fira Sans Condensed"/>
                <a:cs typeface="Fira Sans Condensed"/>
                <a:sym typeface="Fira Sans Condensed"/>
              </a:endParaRPr>
            </a:p>
          </p:txBody>
        </p:sp>
      </p:grpSp>
      <p:grpSp>
        <p:nvGrpSpPr>
          <p:cNvPr id="528" name="Google Shape;528;p22"/>
          <p:cNvGrpSpPr/>
          <p:nvPr/>
        </p:nvGrpSpPr>
        <p:grpSpPr>
          <a:xfrm>
            <a:off x="3483849" y="2002750"/>
            <a:ext cx="2177613" cy="2600827"/>
            <a:chOff x="3483824" y="2002750"/>
            <a:chExt cx="2177613" cy="2600827"/>
          </a:xfrm>
        </p:grpSpPr>
        <p:sp>
          <p:nvSpPr>
            <p:cNvPr id="529" name="Google Shape;529;p22"/>
            <p:cNvSpPr/>
            <p:nvPr/>
          </p:nvSpPr>
          <p:spPr>
            <a:xfrm>
              <a:off x="4547871" y="2074550"/>
              <a:ext cx="448548" cy="362799"/>
            </a:xfrm>
            <a:custGeom>
              <a:avLst/>
              <a:gdLst/>
              <a:ahLst/>
              <a:cxnLst/>
              <a:rect l="l" t="t" r="r" b="b"/>
              <a:pathLst>
                <a:path w="25281" h="20448" extrusionOk="0">
                  <a:moveTo>
                    <a:pt x="21579" y="0"/>
                  </a:moveTo>
                  <a:cubicBezTo>
                    <a:pt x="20535" y="0"/>
                    <a:pt x="19651" y="569"/>
                    <a:pt x="19651" y="569"/>
                  </a:cubicBezTo>
                  <a:cubicBezTo>
                    <a:pt x="18644" y="219"/>
                    <a:pt x="17870" y="73"/>
                    <a:pt x="17239" y="73"/>
                  </a:cubicBezTo>
                  <a:cubicBezTo>
                    <a:pt x="14613" y="73"/>
                    <a:pt x="14436" y="2593"/>
                    <a:pt x="10113" y="3419"/>
                  </a:cubicBezTo>
                  <a:cubicBezTo>
                    <a:pt x="4850" y="4424"/>
                    <a:pt x="609" y="5220"/>
                    <a:pt x="316" y="10809"/>
                  </a:cubicBezTo>
                  <a:cubicBezTo>
                    <a:pt x="1" y="16817"/>
                    <a:pt x="5576" y="20447"/>
                    <a:pt x="11099" y="20447"/>
                  </a:cubicBezTo>
                  <a:cubicBezTo>
                    <a:pt x="12965" y="20447"/>
                    <a:pt x="14825" y="20033"/>
                    <a:pt x="16450" y="19156"/>
                  </a:cubicBezTo>
                  <a:cubicBezTo>
                    <a:pt x="21874" y="16229"/>
                    <a:pt x="25281" y="12806"/>
                    <a:pt x="24891" y="5679"/>
                  </a:cubicBezTo>
                  <a:cubicBezTo>
                    <a:pt x="24635" y="1004"/>
                    <a:pt x="22966" y="0"/>
                    <a:pt x="215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22"/>
            <p:cNvSpPr/>
            <p:nvPr/>
          </p:nvSpPr>
          <p:spPr>
            <a:xfrm>
              <a:off x="4876834" y="2147734"/>
              <a:ext cx="428304" cy="273944"/>
            </a:xfrm>
            <a:custGeom>
              <a:avLst/>
              <a:gdLst/>
              <a:ahLst/>
              <a:cxnLst/>
              <a:rect l="l" t="t" r="r" b="b"/>
              <a:pathLst>
                <a:path w="24140" h="15440" extrusionOk="0">
                  <a:moveTo>
                    <a:pt x="22893" y="1"/>
                  </a:moveTo>
                  <a:cubicBezTo>
                    <a:pt x="22491" y="1"/>
                    <a:pt x="22094" y="208"/>
                    <a:pt x="21912" y="681"/>
                  </a:cubicBezTo>
                  <a:cubicBezTo>
                    <a:pt x="21070" y="2500"/>
                    <a:pt x="20083" y="4278"/>
                    <a:pt x="18888" y="5883"/>
                  </a:cubicBezTo>
                  <a:cubicBezTo>
                    <a:pt x="16649" y="9210"/>
                    <a:pt x="13505" y="10503"/>
                    <a:pt x="10080" y="10503"/>
                  </a:cubicBezTo>
                  <a:cubicBezTo>
                    <a:pt x="8298" y="10503"/>
                    <a:pt x="6439" y="10153"/>
                    <a:pt x="4592" y="9557"/>
                  </a:cubicBezTo>
                  <a:lnTo>
                    <a:pt x="4592" y="9557"/>
                  </a:lnTo>
                  <a:cubicBezTo>
                    <a:pt x="4231" y="9415"/>
                    <a:pt x="3887" y="9352"/>
                    <a:pt x="3567" y="9352"/>
                  </a:cubicBezTo>
                  <a:cubicBezTo>
                    <a:pt x="1085" y="9352"/>
                    <a:pt x="0" y="13176"/>
                    <a:pt x="2811" y="14232"/>
                  </a:cubicBezTo>
                  <a:cubicBezTo>
                    <a:pt x="4819" y="15017"/>
                    <a:pt x="7009" y="15439"/>
                    <a:pt x="9192" y="15439"/>
                  </a:cubicBezTo>
                  <a:cubicBezTo>
                    <a:pt x="11977" y="15439"/>
                    <a:pt x="14748" y="14752"/>
                    <a:pt x="17113" y="13256"/>
                  </a:cubicBezTo>
                  <a:cubicBezTo>
                    <a:pt x="21099" y="10565"/>
                    <a:pt x="23138" y="5829"/>
                    <a:pt x="24002" y="1258"/>
                  </a:cubicBezTo>
                  <a:cubicBezTo>
                    <a:pt x="24139" y="492"/>
                    <a:pt x="23512" y="1"/>
                    <a:pt x="22893" y="1"/>
                  </a:cubicBezTo>
                  <a:close/>
                </a:path>
              </a:pathLst>
            </a:custGeom>
            <a:solidFill>
              <a:srgbClr val="F993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22"/>
            <p:cNvSpPr/>
            <p:nvPr/>
          </p:nvSpPr>
          <p:spPr>
            <a:xfrm>
              <a:off x="4926262" y="2208126"/>
              <a:ext cx="401832" cy="254108"/>
            </a:xfrm>
            <a:custGeom>
              <a:avLst/>
              <a:gdLst/>
              <a:ahLst/>
              <a:cxnLst/>
              <a:rect l="l" t="t" r="r" b="b"/>
              <a:pathLst>
                <a:path w="22648" h="14322" extrusionOk="0">
                  <a:moveTo>
                    <a:pt x="17368" y="1"/>
                  </a:moveTo>
                  <a:cubicBezTo>
                    <a:pt x="16925" y="1"/>
                    <a:pt x="16530" y="512"/>
                    <a:pt x="15250" y="2461"/>
                  </a:cubicBezTo>
                  <a:cubicBezTo>
                    <a:pt x="13215" y="5153"/>
                    <a:pt x="9949" y="6411"/>
                    <a:pt x="6728" y="6411"/>
                  </a:cubicBezTo>
                  <a:cubicBezTo>
                    <a:pt x="5245" y="6411"/>
                    <a:pt x="3772" y="6144"/>
                    <a:pt x="2433" y="5629"/>
                  </a:cubicBezTo>
                  <a:cubicBezTo>
                    <a:pt x="2028" y="5466"/>
                    <a:pt x="1623" y="5411"/>
                    <a:pt x="1262" y="5411"/>
                  </a:cubicBezTo>
                  <a:cubicBezTo>
                    <a:pt x="542" y="5411"/>
                    <a:pt x="0" y="5629"/>
                    <a:pt x="0" y="5629"/>
                  </a:cubicBezTo>
                  <a:lnTo>
                    <a:pt x="1743" y="14013"/>
                  </a:lnTo>
                  <a:cubicBezTo>
                    <a:pt x="2838" y="14224"/>
                    <a:pt x="3928" y="14322"/>
                    <a:pt x="5000" y="14322"/>
                  </a:cubicBezTo>
                  <a:cubicBezTo>
                    <a:pt x="14528" y="14322"/>
                    <a:pt x="22648" y="6547"/>
                    <a:pt x="20561" y="616"/>
                  </a:cubicBezTo>
                  <a:lnTo>
                    <a:pt x="20561" y="616"/>
                  </a:lnTo>
                  <a:cubicBezTo>
                    <a:pt x="20455" y="620"/>
                    <a:pt x="20353" y="621"/>
                    <a:pt x="20255" y="621"/>
                  </a:cubicBezTo>
                  <a:cubicBezTo>
                    <a:pt x="18402" y="621"/>
                    <a:pt x="17856" y="1"/>
                    <a:pt x="17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22"/>
            <p:cNvSpPr/>
            <p:nvPr/>
          </p:nvSpPr>
          <p:spPr>
            <a:xfrm>
              <a:off x="5024727" y="2042349"/>
              <a:ext cx="609473" cy="138054"/>
            </a:xfrm>
            <a:custGeom>
              <a:avLst/>
              <a:gdLst/>
              <a:ahLst/>
              <a:cxnLst/>
              <a:rect l="l" t="t" r="r" b="b"/>
              <a:pathLst>
                <a:path w="34351" h="7781" extrusionOk="0">
                  <a:moveTo>
                    <a:pt x="33674" y="0"/>
                  </a:moveTo>
                  <a:lnTo>
                    <a:pt x="561" y="5785"/>
                  </a:lnTo>
                  <a:cubicBezTo>
                    <a:pt x="552" y="5785"/>
                    <a:pt x="543" y="5784"/>
                    <a:pt x="534" y="5784"/>
                  </a:cubicBezTo>
                  <a:cubicBezTo>
                    <a:pt x="529" y="5784"/>
                    <a:pt x="525" y="5784"/>
                    <a:pt x="520" y="5785"/>
                  </a:cubicBezTo>
                  <a:cubicBezTo>
                    <a:pt x="213" y="5813"/>
                    <a:pt x="0" y="6281"/>
                    <a:pt x="50" y="6832"/>
                  </a:cubicBezTo>
                  <a:cubicBezTo>
                    <a:pt x="98" y="7365"/>
                    <a:pt x="371" y="7781"/>
                    <a:pt x="667" y="7781"/>
                  </a:cubicBezTo>
                  <a:cubicBezTo>
                    <a:pt x="677" y="7781"/>
                    <a:pt x="686" y="7780"/>
                    <a:pt x="696" y="7779"/>
                  </a:cubicBezTo>
                  <a:cubicBezTo>
                    <a:pt x="709" y="7778"/>
                    <a:pt x="722" y="7776"/>
                    <a:pt x="737" y="7772"/>
                  </a:cubicBezTo>
                  <a:lnTo>
                    <a:pt x="34351" y="7684"/>
                  </a:lnTo>
                  <a:lnTo>
                    <a:pt x="3367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22"/>
            <p:cNvSpPr/>
            <p:nvPr/>
          </p:nvSpPr>
          <p:spPr>
            <a:xfrm>
              <a:off x="5594478" y="2042243"/>
              <a:ext cx="66960" cy="136529"/>
            </a:xfrm>
            <a:custGeom>
              <a:avLst/>
              <a:gdLst/>
              <a:ahLst/>
              <a:cxnLst/>
              <a:rect l="l" t="t" r="r" b="b"/>
              <a:pathLst>
                <a:path w="3774" h="7695" extrusionOk="0">
                  <a:moveTo>
                    <a:pt x="1616" y="0"/>
                  </a:moveTo>
                  <a:cubicBezTo>
                    <a:pt x="1593" y="0"/>
                    <a:pt x="1571" y="1"/>
                    <a:pt x="1549" y="3"/>
                  </a:cubicBezTo>
                  <a:cubicBezTo>
                    <a:pt x="610" y="87"/>
                    <a:pt x="1" y="1875"/>
                    <a:pt x="188" y="3997"/>
                  </a:cubicBezTo>
                  <a:cubicBezTo>
                    <a:pt x="371" y="6070"/>
                    <a:pt x="1245" y="7695"/>
                    <a:pt x="2158" y="7695"/>
                  </a:cubicBezTo>
                  <a:cubicBezTo>
                    <a:pt x="2181" y="7695"/>
                    <a:pt x="2203" y="7694"/>
                    <a:pt x="2225" y="7692"/>
                  </a:cubicBezTo>
                  <a:cubicBezTo>
                    <a:pt x="3164" y="7608"/>
                    <a:pt x="3773" y="5822"/>
                    <a:pt x="3587" y="3698"/>
                  </a:cubicBezTo>
                  <a:cubicBezTo>
                    <a:pt x="3404" y="1625"/>
                    <a:pt x="2530" y="0"/>
                    <a:pt x="16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22"/>
            <p:cNvSpPr/>
            <p:nvPr/>
          </p:nvSpPr>
          <p:spPr>
            <a:xfrm>
              <a:off x="5603011" y="2059221"/>
              <a:ext cx="50318" cy="102569"/>
            </a:xfrm>
            <a:custGeom>
              <a:avLst/>
              <a:gdLst/>
              <a:ahLst/>
              <a:cxnLst/>
              <a:rect l="l" t="t" r="r" b="b"/>
              <a:pathLst>
                <a:path w="2836" h="5781" extrusionOk="0">
                  <a:moveTo>
                    <a:pt x="1215" y="0"/>
                  </a:moveTo>
                  <a:cubicBezTo>
                    <a:pt x="1198" y="0"/>
                    <a:pt x="1181" y="1"/>
                    <a:pt x="1164" y="2"/>
                  </a:cubicBezTo>
                  <a:cubicBezTo>
                    <a:pt x="457" y="65"/>
                    <a:pt x="0" y="1408"/>
                    <a:pt x="141" y="3003"/>
                  </a:cubicBezTo>
                  <a:cubicBezTo>
                    <a:pt x="278" y="4560"/>
                    <a:pt x="934" y="5781"/>
                    <a:pt x="1622" y="5781"/>
                  </a:cubicBezTo>
                  <a:cubicBezTo>
                    <a:pt x="1639" y="5781"/>
                    <a:pt x="1656" y="5780"/>
                    <a:pt x="1672" y="5778"/>
                  </a:cubicBezTo>
                  <a:cubicBezTo>
                    <a:pt x="2377" y="5715"/>
                    <a:pt x="2835" y="4372"/>
                    <a:pt x="2696" y="2778"/>
                  </a:cubicBezTo>
                  <a:cubicBezTo>
                    <a:pt x="2559" y="1221"/>
                    <a:pt x="1902" y="0"/>
                    <a:pt x="121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2"/>
            <p:cNvSpPr/>
            <p:nvPr/>
          </p:nvSpPr>
          <p:spPr>
            <a:xfrm>
              <a:off x="4864486" y="2274781"/>
              <a:ext cx="64068" cy="49608"/>
            </a:xfrm>
            <a:custGeom>
              <a:avLst/>
              <a:gdLst/>
              <a:ahLst/>
              <a:cxnLst/>
              <a:rect l="l" t="t" r="r" b="b"/>
              <a:pathLst>
                <a:path w="3611" h="2796" extrusionOk="0">
                  <a:moveTo>
                    <a:pt x="268" y="0"/>
                  </a:moveTo>
                  <a:cubicBezTo>
                    <a:pt x="224" y="497"/>
                    <a:pt x="1" y="1553"/>
                    <a:pt x="1" y="1553"/>
                  </a:cubicBezTo>
                  <a:cubicBezTo>
                    <a:pt x="263" y="2026"/>
                    <a:pt x="1375" y="2795"/>
                    <a:pt x="2289" y="2795"/>
                  </a:cubicBezTo>
                  <a:cubicBezTo>
                    <a:pt x="2801" y="2795"/>
                    <a:pt x="3250" y="2555"/>
                    <a:pt x="3456" y="1888"/>
                  </a:cubicBezTo>
                  <a:lnTo>
                    <a:pt x="3611" y="773"/>
                  </a:lnTo>
                  <a:lnTo>
                    <a:pt x="268" y="0"/>
                  </a:lnTo>
                  <a:close/>
                </a:path>
              </a:pathLst>
            </a:custGeom>
            <a:solidFill>
              <a:srgbClr val="F993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2"/>
            <p:cNvSpPr/>
            <p:nvPr/>
          </p:nvSpPr>
          <p:spPr>
            <a:xfrm>
              <a:off x="4435958" y="3299552"/>
              <a:ext cx="185941" cy="236401"/>
            </a:xfrm>
            <a:custGeom>
              <a:avLst/>
              <a:gdLst/>
              <a:ahLst/>
              <a:cxnLst/>
              <a:rect l="l" t="t" r="r" b="b"/>
              <a:pathLst>
                <a:path w="10480" h="13324" extrusionOk="0">
                  <a:moveTo>
                    <a:pt x="7505" y="1"/>
                  </a:moveTo>
                  <a:cubicBezTo>
                    <a:pt x="7065" y="424"/>
                    <a:pt x="2928" y="4637"/>
                    <a:pt x="2557" y="4901"/>
                  </a:cubicBezTo>
                  <a:cubicBezTo>
                    <a:pt x="2042" y="5424"/>
                    <a:pt x="249" y="6362"/>
                    <a:pt x="0" y="6747"/>
                  </a:cubicBezTo>
                  <a:lnTo>
                    <a:pt x="5183" y="13105"/>
                  </a:lnTo>
                  <a:cubicBezTo>
                    <a:pt x="5303" y="13254"/>
                    <a:pt x="5471" y="13323"/>
                    <a:pt x="5638" y="13323"/>
                  </a:cubicBezTo>
                  <a:cubicBezTo>
                    <a:pt x="5878" y="13323"/>
                    <a:pt x="6115" y="13179"/>
                    <a:pt x="6202" y="12917"/>
                  </a:cubicBezTo>
                  <a:cubicBezTo>
                    <a:pt x="6514" y="11415"/>
                    <a:pt x="5205" y="10255"/>
                    <a:pt x="4695" y="8717"/>
                  </a:cubicBezTo>
                  <a:cubicBezTo>
                    <a:pt x="4436" y="8041"/>
                    <a:pt x="4691" y="7276"/>
                    <a:pt x="5303" y="6891"/>
                  </a:cubicBezTo>
                  <a:lnTo>
                    <a:pt x="10480" y="3652"/>
                  </a:lnTo>
                  <a:lnTo>
                    <a:pt x="7505" y="1"/>
                  </a:lnTo>
                  <a:close/>
                </a:path>
              </a:pathLst>
            </a:custGeom>
            <a:solidFill>
              <a:srgbClr val="F993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22"/>
            <p:cNvSpPr/>
            <p:nvPr/>
          </p:nvSpPr>
          <p:spPr>
            <a:xfrm>
              <a:off x="4435958" y="3386521"/>
              <a:ext cx="123843" cy="150385"/>
            </a:xfrm>
            <a:custGeom>
              <a:avLst/>
              <a:gdLst/>
              <a:ahLst/>
              <a:cxnLst/>
              <a:rect l="l" t="t" r="r" b="b"/>
              <a:pathLst>
                <a:path w="6980" h="8476" extrusionOk="0">
                  <a:moveTo>
                    <a:pt x="2560" y="0"/>
                  </a:moveTo>
                  <a:cubicBezTo>
                    <a:pt x="2557" y="0"/>
                    <a:pt x="1238" y="338"/>
                    <a:pt x="454" y="1154"/>
                  </a:cubicBezTo>
                  <a:cubicBezTo>
                    <a:pt x="261" y="1356"/>
                    <a:pt x="101" y="1585"/>
                    <a:pt x="0" y="1847"/>
                  </a:cubicBezTo>
                  <a:lnTo>
                    <a:pt x="5227" y="8257"/>
                  </a:lnTo>
                  <a:cubicBezTo>
                    <a:pt x="5346" y="8403"/>
                    <a:pt x="5518" y="8476"/>
                    <a:pt x="5688" y="8476"/>
                  </a:cubicBezTo>
                  <a:cubicBezTo>
                    <a:pt x="5881" y="8476"/>
                    <a:pt x="6071" y="8384"/>
                    <a:pt x="6182" y="8201"/>
                  </a:cubicBezTo>
                  <a:cubicBezTo>
                    <a:pt x="6671" y="7397"/>
                    <a:pt x="6980" y="5738"/>
                    <a:pt x="4727" y="2658"/>
                  </a:cubicBezTo>
                  <a:cubicBezTo>
                    <a:pt x="4727" y="2658"/>
                    <a:pt x="3609" y="1897"/>
                    <a:pt x="25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2"/>
            <p:cNvSpPr/>
            <p:nvPr/>
          </p:nvSpPr>
          <p:spPr>
            <a:xfrm>
              <a:off x="4435958" y="3406995"/>
              <a:ext cx="109791" cy="129893"/>
            </a:xfrm>
            <a:custGeom>
              <a:avLst/>
              <a:gdLst/>
              <a:ahLst/>
              <a:cxnLst/>
              <a:rect l="l" t="t" r="r" b="b"/>
              <a:pathLst>
                <a:path w="6188" h="7321" extrusionOk="0">
                  <a:moveTo>
                    <a:pt x="454" y="0"/>
                  </a:moveTo>
                  <a:cubicBezTo>
                    <a:pt x="261" y="202"/>
                    <a:pt x="101" y="431"/>
                    <a:pt x="0" y="693"/>
                  </a:cubicBezTo>
                  <a:lnTo>
                    <a:pt x="5227" y="7103"/>
                  </a:lnTo>
                  <a:cubicBezTo>
                    <a:pt x="5345" y="7249"/>
                    <a:pt x="5515" y="7321"/>
                    <a:pt x="5684" y="7321"/>
                  </a:cubicBezTo>
                  <a:cubicBezTo>
                    <a:pt x="5881" y="7321"/>
                    <a:pt x="6077" y="7224"/>
                    <a:pt x="6187" y="7034"/>
                  </a:cubicBezTo>
                  <a:lnTo>
                    <a:pt x="454" y="0"/>
                  </a:lnTo>
                  <a:close/>
                </a:path>
              </a:pathLst>
            </a:custGeom>
            <a:solidFill>
              <a:srgbClr val="000000">
                <a:alpha val="24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2"/>
            <p:cNvSpPr/>
            <p:nvPr/>
          </p:nvSpPr>
          <p:spPr>
            <a:xfrm>
              <a:off x="4833757" y="3374581"/>
              <a:ext cx="161350" cy="180228"/>
            </a:xfrm>
            <a:custGeom>
              <a:avLst/>
              <a:gdLst/>
              <a:ahLst/>
              <a:cxnLst/>
              <a:rect l="l" t="t" r="r" b="b"/>
              <a:pathLst>
                <a:path w="9094" h="10158" extrusionOk="0">
                  <a:moveTo>
                    <a:pt x="860" y="1"/>
                  </a:moveTo>
                  <a:lnTo>
                    <a:pt x="247" y="4623"/>
                  </a:lnTo>
                  <a:cubicBezTo>
                    <a:pt x="276" y="4929"/>
                    <a:pt x="355" y="6615"/>
                    <a:pt x="356" y="6922"/>
                  </a:cubicBezTo>
                  <a:cubicBezTo>
                    <a:pt x="425" y="7653"/>
                    <a:pt x="1" y="9630"/>
                    <a:pt x="137" y="10068"/>
                  </a:cubicBezTo>
                  <a:lnTo>
                    <a:pt x="8329" y="10157"/>
                  </a:lnTo>
                  <a:cubicBezTo>
                    <a:pt x="8332" y="10157"/>
                    <a:pt x="8334" y="10157"/>
                    <a:pt x="8337" y="10157"/>
                  </a:cubicBezTo>
                  <a:cubicBezTo>
                    <a:pt x="8804" y="10157"/>
                    <a:pt x="9093" y="9642"/>
                    <a:pt x="8844" y="9248"/>
                  </a:cubicBezTo>
                  <a:cubicBezTo>
                    <a:pt x="7881" y="8058"/>
                    <a:pt x="6163" y="8318"/>
                    <a:pt x="4658" y="7726"/>
                  </a:cubicBezTo>
                  <a:cubicBezTo>
                    <a:pt x="3971" y="7493"/>
                    <a:pt x="3545" y="6809"/>
                    <a:pt x="3644" y="6092"/>
                  </a:cubicBezTo>
                  <a:lnTo>
                    <a:pt x="4472" y="41"/>
                  </a:lnTo>
                  <a:lnTo>
                    <a:pt x="860" y="1"/>
                  </a:lnTo>
                  <a:close/>
                </a:path>
              </a:pathLst>
            </a:custGeom>
            <a:solidFill>
              <a:srgbClr val="F993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2"/>
            <p:cNvSpPr/>
            <p:nvPr/>
          </p:nvSpPr>
          <p:spPr>
            <a:xfrm>
              <a:off x="4829712" y="3497388"/>
              <a:ext cx="165608" cy="57432"/>
            </a:xfrm>
            <a:custGeom>
              <a:avLst/>
              <a:gdLst/>
              <a:ahLst/>
              <a:cxnLst/>
              <a:rect l="l" t="t" r="r" b="b"/>
              <a:pathLst>
                <a:path w="9334" h="3237" extrusionOk="0">
                  <a:moveTo>
                    <a:pt x="584" y="0"/>
                  </a:moveTo>
                  <a:cubicBezTo>
                    <a:pt x="584" y="0"/>
                    <a:pt x="0" y="1230"/>
                    <a:pt x="125" y="2355"/>
                  </a:cubicBezTo>
                  <a:cubicBezTo>
                    <a:pt x="155" y="2632"/>
                    <a:pt x="229" y="2903"/>
                    <a:pt x="365" y="3146"/>
                  </a:cubicBezTo>
                  <a:lnTo>
                    <a:pt x="8638" y="3237"/>
                  </a:lnTo>
                  <a:cubicBezTo>
                    <a:pt x="8640" y="3237"/>
                    <a:pt x="8642" y="3237"/>
                    <a:pt x="8644" y="3237"/>
                  </a:cubicBezTo>
                  <a:cubicBezTo>
                    <a:pt x="9043" y="3237"/>
                    <a:pt x="9334" y="2846"/>
                    <a:pt x="9206" y="2468"/>
                  </a:cubicBezTo>
                  <a:cubicBezTo>
                    <a:pt x="8903" y="1579"/>
                    <a:pt x="7826" y="278"/>
                    <a:pt x="4014" y="40"/>
                  </a:cubicBezTo>
                  <a:cubicBezTo>
                    <a:pt x="4014" y="40"/>
                    <a:pt x="3475" y="193"/>
                    <a:pt x="2522" y="193"/>
                  </a:cubicBezTo>
                  <a:cubicBezTo>
                    <a:pt x="1996" y="193"/>
                    <a:pt x="1342" y="146"/>
                    <a:pt x="5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2"/>
            <p:cNvSpPr/>
            <p:nvPr/>
          </p:nvSpPr>
          <p:spPr>
            <a:xfrm>
              <a:off x="4831912" y="3539152"/>
              <a:ext cx="163550" cy="15667"/>
            </a:xfrm>
            <a:custGeom>
              <a:avLst/>
              <a:gdLst/>
              <a:ahLst/>
              <a:cxnLst/>
              <a:rect l="l" t="t" r="r" b="b"/>
              <a:pathLst>
                <a:path w="9218" h="883" extrusionOk="0">
                  <a:moveTo>
                    <a:pt x="1" y="1"/>
                  </a:moveTo>
                  <a:lnTo>
                    <a:pt x="1" y="1"/>
                  </a:lnTo>
                  <a:cubicBezTo>
                    <a:pt x="31" y="278"/>
                    <a:pt x="105" y="549"/>
                    <a:pt x="241" y="792"/>
                  </a:cubicBezTo>
                  <a:lnTo>
                    <a:pt x="8514" y="883"/>
                  </a:lnTo>
                  <a:cubicBezTo>
                    <a:pt x="8516" y="883"/>
                    <a:pt x="8518" y="883"/>
                    <a:pt x="8520" y="883"/>
                  </a:cubicBezTo>
                  <a:cubicBezTo>
                    <a:pt x="8924" y="883"/>
                    <a:pt x="9217" y="481"/>
                    <a:pt x="9077" y="99"/>
                  </a:cubicBezTo>
                  <a:lnTo>
                    <a:pt x="1" y="1"/>
                  </a:lnTo>
                  <a:close/>
                </a:path>
              </a:pathLst>
            </a:custGeom>
            <a:solidFill>
              <a:srgbClr val="000000">
                <a:alpha val="24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2"/>
            <p:cNvSpPr/>
            <p:nvPr/>
          </p:nvSpPr>
          <p:spPr>
            <a:xfrm>
              <a:off x="4868566" y="2182383"/>
              <a:ext cx="64565" cy="111033"/>
            </a:xfrm>
            <a:custGeom>
              <a:avLst/>
              <a:gdLst/>
              <a:ahLst/>
              <a:cxnLst/>
              <a:rect l="l" t="t" r="r" b="b"/>
              <a:pathLst>
                <a:path w="3639" h="6258" extrusionOk="0">
                  <a:moveTo>
                    <a:pt x="1855" y="1"/>
                  </a:moveTo>
                  <a:cubicBezTo>
                    <a:pt x="977" y="1"/>
                    <a:pt x="87" y="596"/>
                    <a:pt x="122" y="1683"/>
                  </a:cubicBezTo>
                  <a:cubicBezTo>
                    <a:pt x="124" y="1743"/>
                    <a:pt x="127" y="1803"/>
                    <a:pt x="133" y="1862"/>
                  </a:cubicBezTo>
                  <a:cubicBezTo>
                    <a:pt x="134" y="1862"/>
                    <a:pt x="134" y="1861"/>
                    <a:pt x="135" y="1861"/>
                  </a:cubicBezTo>
                  <a:lnTo>
                    <a:pt x="135" y="1861"/>
                  </a:lnTo>
                  <a:cubicBezTo>
                    <a:pt x="217" y="1861"/>
                    <a:pt x="182" y="3995"/>
                    <a:pt x="1" y="5529"/>
                  </a:cubicBezTo>
                  <a:cubicBezTo>
                    <a:pt x="1038" y="6158"/>
                    <a:pt x="2235" y="6258"/>
                    <a:pt x="2892" y="6258"/>
                  </a:cubicBezTo>
                  <a:cubicBezTo>
                    <a:pt x="3108" y="6258"/>
                    <a:pt x="3265" y="6247"/>
                    <a:pt x="3340" y="6241"/>
                  </a:cubicBezTo>
                  <a:cubicBezTo>
                    <a:pt x="3605" y="4283"/>
                    <a:pt x="3639" y="2474"/>
                    <a:pt x="3485" y="1317"/>
                  </a:cubicBezTo>
                  <a:cubicBezTo>
                    <a:pt x="3319" y="419"/>
                    <a:pt x="2591" y="1"/>
                    <a:pt x="1855" y="1"/>
                  </a:cubicBezTo>
                  <a:close/>
                </a:path>
              </a:pathLst>
            </a:custGeom>
            <a:solidFill>
              <a:srgbClr val="E57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2"/>
            <p:cNvSpPr/>
            <p:nvPr/>
          </p:nvSpPr>
          <p:spPr>
            <a:xfrm>
              <a:off x="4826838" y="2085284"/>
              <a:ext cx="202885" cy="197048"/>
            </a:xfrm>
            <a:custGeom>
              <a:avLst/>
              <a:gdLst/>
              <a:ahLst/>
              <a:cxnLst/>
              <a:rect l="l" t="t" r="r" b="b"/>
              <a:pathLst>
                <a:path w="11435" h="11106" extrusionOk="0">
                  <a:moveTo>
                    <a:pt x="4269" y="1"/>
                  </a:moveTo>
                  <a:cubicBezTo>
                    <a:pt x="3309" y="1"/>
                    <a:pt x="2328" y="384"/>
                    <a:pt x="1646" y="1085"/>
                  </a:cubicBezTo>
                  <a:cubicBezTo>
                    <a:pt x="405" y="2360"/>
                    <a:pt x="1" y="4096"/>
                    <a:pt x="247" y="5973"/>
                  </a:cubicBezTo>
                  <a:cubicBezTo>
                    <a:pt x="514" y="7496"/>
                    <a:pt x="1055" y="9209"/>
                    <a:pt x="2277" y="10204"/>
                  </a:cubicBezTo>
                  <a:lnTo>
                    <a:pt x="2278" y="10204"/>
                  </a:lnTo>
                  <a:cubicBezTo>
                    <a:pt x="2770" y="10601"/>
                    <a:pt x="3369" y="10850"/>
                    <a:pt x="4000" y="10965"/>
                  </a:cubicBezTo>
                  <a:cubicBezTo>
                    <a:pt x="4350" y="11061"/>
                    <a:pt x="4706" y="11106"/>
                    <a:pt x="5061" y="11106"/>
                  </a:cubicBezTo>
                  <a:cubicBezTo>
                    <a:pt x="8300" y="11106"/>
                    <a:pt x="11435" y="7381"/>
                    <a:pt x="8873" y="4730"/>
                  </a:cubicBezTo>
                  <a:cubicBezTo>
                    <a:pt x="7848" y="3808"/>
                    <a:pt x="7607" y="2157"/>
                    <a:pt x="6787" y="1237"/>
                  </a:cubicBezTo>
                  <a:cubicBezTo>
                    <a:pt x="6186" y="390"/>
                    <a:pt x="5238" y="1"/>
                    <a:pt x="4269" y="1"/>
                  </a:cubicBezTo>
                  <a:close/>
                </a:path>
              </a:pathLst>
            </a:custGeom>
            <a:solidFill>
              <a:srgbClr val="F993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2"/>
            <p:cNvSpPr/>
            <p:nvPr/>
          </p:nvSpPr>
          <p:spPr>
            <a:xfrm>
              <a:off x="4485651" y="2614940"/>
              <a:ext cx="617670" cy="863545"/>
            </a:xfrm>
            <a:custGeom>
              <a:avLst/>
              <a:gdLst/>
              <a:ahLst/>
              <a:cxnLst/>
              <a:rect l="l" t="t" r="r" b="b"/>
              <a:pathLst>
                <a:path w="34813" h="48671" extrusionOk="0">
                  <a:moveTo>
                    <a:pt x="16427" y="1"/>
                  </a:moveTo>
                  <a:cubicBezTo>
                    <a:pt x="14135" y="1"/>
                    <a:pt x="12186" y="730"/>
                    <a:pt x="11243" y="2490"/>
                  </a:cubicBezTo>
                  <a:cubicBezTo>
                    <a:pt x="6315" y="11679"/>
                    <a:pt x="11766" y="26542"/>
                    <a:pt x="986" y="40418"/>
                  </a:cubicBezTo>
                  <a:cubicBezTo>
                    <a:pt x="671" y="40822"/>
                    <a:pt x="342" y="41228"/>
                    <a:pt x="1" y="41630"/>
                  </a:cubicBezTo>
                  <a:cubicBezTo>
                    <a:pt x="1" y="41630"/>
                    <a:pt x="2038" y="45252"/>
                    <a:pt x="4234" y="45741"/>
                  </a:cubicBezTo>
                  <a:cubicBezTo>
                    <a:pt x="4669" y="45376"/>
                    <a:pt x="5093" y="45013"/>
                    <a:pt x="5503" y="44644"/>
                  </a:cubicBezTo>
                  <a:cubicBezTo>
                    <a:pt x="15250" y="35922"/>
                    <a:pt x="17948" y="26022"/>
                    <a:pt x="19083" y="15922"/>
                  </a:cubicBezTo>
                  <a:cubicBezTo>
                    <a:pt x="19083" y="15922"/>
                    <a:pt x="24454" y="26198"/>
                    <a:pt x="19324" y="45741"/>
                  </a:cubicBezTo>
                  <a:lnTo>
                    <a:pt x="19321" y="45741"/>
                  </a:lnTo>
                  <a:cubicBezTo>
                    <a:pt x="19173" y="46314"/>
                    <a:pt x="19020" y="46877"/>
                    <a:pt x="18853" y="47453"/>
                  </a:cubicBezTo>
                  <a:cubicBezTo>
                    <a:pt x="18853" y="47453"/>
                    <a:pt x="20342" y="48670"/>
                    <a:pt x="22532" y="48670"/>
                  </a:cubicBezTo>
                  <a:cubicBezTo>
                    <a:pt x="22890" y="48670"/>
                    <a:pt x="23268" y="48638"/>
                    <a:pt x="23661" y="48562"/>
                  </a:cubicBezTo>
                  <a:cubicBezTo>
                    <a:pt x="27137" y="41953"/>
                    <a:pt x="34812" y="26043"/>
                    <a:pt x="28189" y="5231"/>
                  </a:cubicBezTo>
                  <a:cubicBezTo>
                    <a:pt x="25662" y="2307"/>
                    <a:pt x="20501" y="1"/>
                    <a:pt x="164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2"/>
            <p:cNvSpPr/>
            <p:nvPr/>
          </p:nvSpPr>
          <p:spPr>
            <a:xfrm>
              <a:off x="4820664" y="2084681"/>
              <a:ext cx="125723" cy="181648"/>
            </a:xfrm>
            <a:custGeom>
              <a:avLst/>
              <a:gdLst/>
              <a:ahLst/>
              <a:cxnLst/>
              <a:rect l="l" t="t" r="r" b="b"/>
              <a:pathLst>
                <a:path w="7086" h="10238" extrusionOk="0">
                  <a:moveTo>
                    <a:pt x="4527" y="0"/>
                  </a:moveTo>
                  <a:cubicBezTo>
                    <a:pt x="1972" y="0"/>
                    <a:pt x="0" y="3231"/>
                    <a:pt x="595" y="6007"/>
                  </a:cubicBezTo>
                  <a:cubicBezTo>
                    <a:pt x="862" y="7530"/>
                    <a:pt x="1403" y="9243"/>
                    <a:pt x="2625" y="10238"/>
                  </a:cubicBezTo>
                  <a:lnTo>
                    <a:pt x="2626" y="10238"/>
                  </a:lnTo>
                  <a:cubicBezTo>
                    <a:pt x="1945" y="9418"/>
                    <a:pt x="1503" y="7567"/>
                    <a:pt x="1503" y="7567"/>
                  </a:cubicBezTo>
                  <a:lnTo>
                    <a:pt x="1806" y="6735"/>
                  </a:lnTo>
                  <a:cubicBezTo>
                    <a:pt x="7086" y="4947"/>
                    <a:pt x="6570" y="697"/>
                    <a:pt x="6570" y="697"/>
                  </a:cubicBezTo>
                  <a:cubicBezTo>
                    <a:pt x="5873" y="212"/>
                    <a:pt x="5181" y="0"/>
                    <a:pt x="4527" y="0"/>
                  </a:cubicBezTo>
                  <a:close/>
                </a:path>
              </a:pathLst>
            </a:custGeom>
            <a:solidFill>
              <a:srgbClr val="E57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2"/>
            <p:cNvSpPr/>
            <p:nvPr/>
          </p:nvSpPr>
          <p:spPr>
            <a:xfrm>
              <a:off x="4797884" y="2073752"/>
              <a:ext cx="137877" cy="122867"/>
            </a:xfrm>
            <a:custGeom>
              <a:avLst/>
              <a:gdLst/>
              <a:ahLst/>
              <a:cxnLst/>
              <a:rect l="l" t="t" r="r" b="b"/>
              <a:pathLst>
                <a:path w="7771" h="6925" extrusionOk="0">
                  <a:moveTo>
                    <a:pt x="4451" y="1"/>
                  </a:moveTo>
                  <a:cubicBezTo>
                    <a:pt x="1493" y="1"/>
                    <a:pt x="1" y="3489"/>
                    <a:pt x="1333" y="6009"/>
                  </a:cubicBezTo>
                  <a:lnTo>
                    <a:pt x="3051" y="6925"/>
                  </a:lnTo>
                  <a:cubicBezTo>
                    <a:pt x="7771" y="5134"/>
                    <a:pt x="7284" y="941"/>
                    <a:pt x="7284" y="941"/>
                  </a:cubicBezTo>
                  <a:cubicBezTo>
                    <a:pt x="6243" y="280"/>
                    <a:pt x="5288" y="1"/>
                    <a:pt x="44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2"/>
            <p:cNvSpPr/>
            <p:nvPr/>
          </p:nvSpPr>
          <p:spPr>
            <a:xfrm>
              <a:off x="4817843" y="2002750"/>
              <a:ext cx="105799" cy="109170"/>
            </a:xfrm>
            <a:custGeom>
              <a:avLst/>
              <a:gdLst/>
              <a:ahLst/>
              <a:cxnLst/>
              <a:rect l="l" t="t" r="r" b="b"/>
              <a:pathLst>
                <a:path w="5963" h="6153" extrusionOk="0">
                  <a:moveTo>
                    <a:pt x="2728" y="0"/>
                  </a:moveTo>
                  <a:cubicBezTo>
                    <a:pt x="1301" y="0"/>
                    <a:pt x="1" y="1405"/>
                    <a:pt x="602" y="3729"/>
                  </a:cubicBezTo>
                  <a:cubicBezTo>
                    <a:pt x="1090" y="5407"/>
                    <a:pt x="2196" y="6152"/>
                    <a:pt x="3235" y="6152"/>
                  </a:cubicBezTo>
                  <a:cubicBezTo>
                    <a:pt x="4662" y="6152"/>
                    <a:pt x="5962" y="4747"/>
                    <a:pt x="5361" y="2424"/>
                  </a:cubicBezTo>
                  <a:cubicBezTo>
                    <a:pt x="4873" y="745"/>
                    <a:pt x="3767" y="0"/>
                    <a:pt x="27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2"/>
            <p:cNvSpPr/>
            <p:nvPr/>
          </p:nvSpPr>
          <p:spPr>
            <a:xfrm>
              <a:off x="4810055" y="2177575"/>
              <a:ext cx="46060" cy="46663"/>
            </a:xfrm>
            <a:custGeom>
              <a:avLst/>
              <a:gdLst/>
              <a:ahLst/>
              <a:cxnLst/>
              <a:rect l="l" t="t" r="r" b="b"/>
              <a:pathLst>
                <a:path w="2596" h="2630" extrusionOk="0">
                  <a:moveTo>
                    <a:pt x="1235" y="0"/>
                  </a:moveTo>
                  <a:cubicBezTo>
                    <a:pt x="604" y="0"/>
                    <a:pt x="0" y="580"/>
                    <a:pt x="232" y="1556"/>
                  </a:cubicBezTo>
                  <a:cubicBezTo>
                    <a:pt x="392" y="2298"/>
                    <a:pt x="885" y="2630"/>
                    <a:pt x="1362" y="2630"/>
                  </a:cubicBezTo>
                  <a:cubicBezTo>
                    <a:pt x="1993" y="2630"/>
                    <a:pt x="2596" y="2050"/>
                    <a:pt x="2363" y="1073"/>
                  </a:cubicBezTo>
                  <a:cubicBezTo>
                    <a:pt x="2204" y="331"/>
                    <a:pt x="1712" y="0"/>
                    <a:pt x="1235" y="0"/>
                  </a:cubicBezTo>
                  <a:close/>
                </a:path>
              </a:pathLst>
            </a:custGeom>
            <a:solidFill>
              <a:srgbClr val="F993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2"/>
            <p:cNvSpPr/>
            <p:nvPr/>
          </p:nvSpPr>
          <p:spPr>
            <a:xfrm>
              <a:off x="4820097" y="3426457"/>
              <a:ext cx="99553" cy="52003"/>
            </a:xfrm>
            <a:custGeom>
              <a:avLst/>
              <a:gdLst/>
              <a:ahLst/>
              <a:cxnLst/>
              <a:rect l="l" t="t" r="r" b="b"/>
              <a:pathLst>
                <a:path w="5611" h="2931" extrusionOk="0">
                  <a:moveTo>
                    <a:pt x="467" y="0"/>
                  </a:moveTo>
                  <a:cubicBezTo>
                    <a:pt x="322" y="562"/>
                    <a:pt x="167" y="1132"/>
                    <a:pt x="0" y="1712"/>
                  </a:cubicBezTo>
                  <a:cubicBezTo>
                    <a:pt x="0" y="1712"/>
                    <a:pt x="1491" y="2930"/>
                    <a:pt x="3682" y="2930"/>
                  </a:cubicBezTo>
                  <a:cubicBezTo>
                    <a:pt x="4040" y="2930"/>
                    <a:pt x="4416" y="2898"/>
                    <a:pt x="4808" y="2822"/>
                  </a:cubicBezTo>
                  <a:cubicBezTo>
                    <a:pt x="4808" y="2822"/>
                    <a:pt x="5119" y="2311"/>
                    <a:pt x="5611" y="1361"/>
                  </a:cubicBezTo>
                  <a:lnTo>
                    <a:pt x="5611" y="1361"/>
                  </a:lnTo>
                  <a:cubicBezTo>
                    <a:pt x="5611" y="1361"/>
                    <a:pt x="5361" y="1384"/>
                    <a:pt x="4961" y="1384"/>
                  </a:cubicBezTo>
                  <a:cubicBezTo>
                    <a:pt x="3897" y="1384"/>
                    <a:pt x="1772" y="1218"/>
                    <a:pt x="4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2"/>
            <p:cNvSpPr/>
            <p:nvPr/>
          </p:nvSpPr>
          <p:spPr>
            <a:xfrm>
              <a:off x="4634574" y="2293339"/>
              <a:ext cx="381712" cy="427683"/>
            </a:xfrm>
            <a:custGeom>
              <a:avLst/>
              <a:gdLst/>
              <a:ahLst/>
              <a:cxnLst/>
              <a:rect l="l" t="t" r="r" b="b"/>
              <a:pathLst>
                <a:path w="21514" h="24105" extrusionOk="0">
                  <a:moveTo>
                    <a:pt x="12450" y="0"/>
                  </a:moveTo>
                  <a:cubicBezTo>
                    <a:pt x="9941" y="0"/>
                    <a:pt x="5733" y="532"/>
                    <a:pt x="3716" y="13928"/>
                  </a:cubicBezTo>
                  <a:cubicBezTo>
                    <a:pt x="3513" y="15292"/>
                    <a:pt x="1" y="19271"/>
                    <a:pt x="2573" y="21365"/>
                  </a:cubicBezTo>
                  <a:cubicBezTo>
                    <a:pt x="5719" y="22871"/>
                    <a:pt x="10336" y="24105"/>
                    <a:pt x="14622" y="24105"/>
                  </a:cubicBezTo>
                  <a:cubicBezTo>
                    <a:pt x="16451" y="24105"/>
                    <a:pt x="18220" y="23880"/>
                    <a:pt x="19789" y="23357"/>
                  </a:cubicBezTo>
                  <a:cubicBezTo>
                    <a:pt x="19789" y="23357"/>
                    <a:pt x="20337" y="22932"/>
                    <a:pt x="20186" y="21812"/>
                  </a:cubicBezTo>
                  <a:cubicBezTo>
                    <a:pt x="18825" y="17601"/>
                    <a:pt x="19925" y="15371"/>
                    <a:pt x="20650" y="13246"/>
                  </a:cubicBezTo>
                  <a:cubicBezTo>
                    <a:pt x="21514" y="10847"/>
                    <a:pt x="21307" y="9046"/>
                    <a:pt x="19727" y="6542"/>
                  </a:cubicBezTo>
                  <a:cubicBezTo>
                    <a:pt x="18834" y="5139"/>
                    <a:pt x="19844" y="1316"/>
                    <a:pt x="16440" y="827"/>
                  </a:cubicBezTo>
                  <a:cubicBezTo>
                    <a:pt x="16230" y="1328"/>
                    <a:pt x="15893" y="1521"/>
                    <a:pt x="15505" y="1521"/>
                  </a:cubicBezTo>
                  <a:cubicBezTo>
                    <a:pt x="14668" y="1521"/>
                    <a:pt x="13594" y="625"/>
                    <a:pt x="13058" y="4"/>
                  </a:cubicBezTo>
                  <a:cubicBezTo>
                    <a:pt x="12870" y="4"/>
                    <a:pt x="12666" y="0"/>
                    <a:pt x="1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2"/>
            <p:cNvSpPr/>
            <p:nvPr/>
          </p:nvSpPr>
          <p:spPr>
            <a:xfrm>
              <a:off x="4759793" y="2197215"/>
              <a:ext cx="409763" cy="278806"/>
            </a:xfrm>
            <a:custGeom>
              <a:avLst/>
              <a:gdLst/>
              <a:ahLst/>
              <a:cxnLst/>
              <a:rect l="l" t="t" r="r" b="b"/>
              <a:pathLst>
                <a:path w="23095" h="15714" extrusionOk="0">
                  <a:moveTo>
                    <a:pt x="21961" y="1"/>
                  </a:moveTo>
                  <a:cubicBezTo>
                    <a:pt x="20696" y="14"/>
                    <a:pt x="20838" y="1530"/>
                    <a:pt x="20503" y="2394"/>
                  </a:cubicBezTo>
                  <a:cubicBezTo>
                    <a:pt x="18713" y="8011"/>
                    <a:pt x="16754" y="10515"/>
                    <a:pt x="13763" y="10515"/>
                  </a:cubicBezTo>
                  <a:cubicBezTo>
                    <a:pt x="11748" y="10515"/>
                    <a:pt x="9265" y="9379"/>
                    <a:pt x="6051" y="7292"/>
                  </a:cubicBezTo>
                  <a:cubicBezTo>
                    <a:pt x="5494" y="6945"/>
                    <a:pt x="4941" y="6794"/>
                    <a:pt x="4421" y="6794"/>
                  </a:cubicBezTo>
                  <a:cubicBezTo>
                    <a:pt x="1788" y="6794"/>
                    <a:pt x="1" y="10662"/>
                    <a:pt x="2806" y="12446"/>
                  </a:cubicBezTo>
                  <a:cubicBezTo>
                    <a:pt x="5928" y="14121"/>
                    <a:pt x="9391" y="15713"/>
                    <a:pt x="13010" y="15713"/>
                  </a:cubicBezTo>
                  <a:cubicBezTo>
                    <a:pt x="13496" y="15713"/>
                    <a:pt x="13984" y="15685"/>
                    <a:pt x="14475" y="15624"/>
                  </a:cubicBezTo>
                  <a:cubicBezTo>
                    <a:pt x="20645" y="14454"/>
                    <a:pt x="22796" y="7474"/>
                    <a:pt x="23010" y="1976"/>
                  </a:cubicBezTo>
                  <a:cubicBezTo>
                    <a:pt x="23095" y="1120"/>
                    <a:pt x="23079" y="51"/>
                    <a:pt x="21961" y="1"/>
                  </a:cubicBezTo>
                  <a:close/>
                </a:path>
              </a:pathLst>
            </a:custGeom>
            <a:solidFill>
              <a:srgbClr val="F993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2"/>
            <p:cNvSpPr/>
            <p:nvPr/>
          </p:nvSpPr>
          <p:spPr>
            <a:xfrm>
              <a:off x="5114836" y="2088601"/>
              <a:ext cx="110323" cy="137398"/>
            </a:xfrm>
            <a:custGeom>
              <a:avLst/>
              <a:gdLst/>
              <a:ahLst/>
              <a:cxnLst/>
              <a:rect l="l" t="t" r="r" b="b"/>
              <a:pathLst>
                <a:path w="6218" h="7744" extrusionOk="0">
                  <a:moveTo>
                    <a:pt x="3787" y="1"/>
                  </a:moveTo>
                  <a:cubicBezTo>
                    <a:pt x="3714" y="1"/>
                    <a:pt x="3615" y="61"/>
                    <a:pt x="3486" y="198"/>
                  </a:cubicBezTo>
                  <a:cubicBezTo>
                    <a:pt x="3303" y="1192"/>
                    <a:pt x="3035" y="2169"/>
                    <a:pt x="2717" y="3126"/>
                  </a:cubicBezTo>
                  <a:cubicBezTo>
                    <a:pt x="2711" y="3125"/>
                    <a:pt x="2708" y="3122"/>
                    <a:pt x="2702" y="3122"/>
                  </a:cubicBezTo>
                  <a:cubicBezTo>
                    <a:pt x="2654" y="2813"/>
                    <a:pt x="2732" y="68"/>
                    <a:pt x="2283" y="68"/>
                  </a:cubicBezTo>
                  <a:cubicBezTo>
                    <a:pt x="2207" y="68"/>
                    <a:pt x="2116" y="146"/>
                    <a:pt x="2006" y="328"/>
                  </a:cubicBezTo>
                  <a:cubicBezTo>
                    <a:pt x="1993" y="1292"/>
                    <a:pt x="1939" y="2255"/>
                    <a:pt x="1832" y="3213"/>
                  </a:cubicBezTo>
                  <a:cubicBezTo>
                    <a:pt x="1826" y="3214"/>
                    <a:pt x="1591" y="3996"/>
                    <a:pt x="1170" y="4650"/>
                  </a:cubicBezTo>
                  <a:cubicBezTo>
                    <a:pt x="894" y="4312"/>
                    <a:pt x="981" y="3199"/>
                    <a:pt x="524" y="3199"/>
                  </a:cubicBezTo>
                  <a:cubicBezTo>
                    <a:pt x="517" y="3199"/>
                    <a:pt x="509" y="3199"/>
                    <a:pt x="501" y="3200"/>
                  </a:cubicBezTo>
                  <a:cubicBezTo>
                    <a:pt x="0" y="3498"/>
                    <a:pt x="526" y="4838"/>
                    <a:pt x="647" y="5329"/>
                  </a:cubicBezTo>
                  <a:cubicBezTo>
                    <a:pt x="669" y="5582"/>
                    <a:pt x="710" y="6291"/>
                    <a:pt x="876" y="6783"/>
                  </a:cubicBezTo>
                  <a:cubicBezTo>
                    <a:pt x="1019" y="7199"/>
                    <a:pt x="1926" y="7743"/>
                    <a:pt x="2485" y="7743"/>
                  </a:cubicBezTo>
                  <a:cubicBezTo>
                    <a:pt x="2632" y="7743"/>
                    <a:pt x="2755" y="7706"/>
                    <a:pt x="2834" y="7618"/>
                  </a:cubicBezTo>
                  <a:cubicBezTo>
                    <a:pt x="3985" y="6337"/>
                    <a:pt x="4675" y="5102"/>
                    <a:pt x="4708" y="4828"/>
                  </a:cubicBezTo>
                  <a:cubicBezTo>
                    <a:pt x="4885" y="4565"/>
                    <a:pt x="6217" y="1944"/>
                    <a:pt x="5638" y="1944"/>
                  </a:cubicBezTo>
                  <a:cubicBezTo>
                    <a:pt x="5567" y="1944"/>
                    <a:pt x="5468" y="1983"/>
                    <a:pt x="5334" y="2071"/>
                  </a:cubicBezTo>
                  <a:cubicBezTo>
                    <a:pt x="4997" y="2756"/>
                    <a:pt x="4623" y="3430"/>
                    <a:pt x="4171" y="4048"/>
                  </a:cubicBezTo>
                  <a:cubicBezTo>
                    <a:pt x="4169" y="4043"/>
                    <a:pt x="4167" y="4042"/>
                    <a:pt x="4164" y="4037"/>
                  </a:cubicBezTo>
                  <a:cubicBezTo>
                    <a:pt x="4322" y="3733"/>
                    <a:pt x="5399" y="587"/>
                    <a:pt x="4830" y="587"/>
                  </a:cubicBezTo>
                  <a:cubicBezTo>
                    <a:pt x="4757" y="587"/>
                    <a:pt x="4656" y="639"/>
                    <a:pt x="4522" y="757"/>
                  </a:cubicBezTo>
                  <a:cubicBezTo>
                    <a:pt x="4276" y="1690"/>
                    <a:pt x="3926" y="2595"/>
                    <a:pt x="3474" y="3447"/>
                  </a:cubicBezTo>
                  <a:cubicBezTo>
                    <a:pt x="3472" y="3444"/>
                    <a:pt x="3471" y="3444"/>
                    <a:pt x="3469" y="3443"/>
                  </a:cubicBezTo>
                  <a:cubicBezTo>
                    <a:pt x="3520" y="3110"/>
                    <a:pt x="4312" y="1"/>
                    <a:pt x="3787" y="1"/>
                  </a:cubicBezTo>
                  <a:close/>
                </a:path>
              </a:pathLst>
            </a:custGeom>
            <a:solidFill>
              <a:srgbClr val="F993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2"/>
            <p:cNvSpPr/>
            <p:nvPr/>
          </p:nvSpPr>
          <p:spPr>
            <a:xfrm>
              <a:off x="5125091" y="2215613"/>
              <a:ext cx="46521" cy="24449"/>
            </a:xfrm>
            <a:custGeom>
              <a:avLst/>
              <a:gdLst/>
              <a:ahLst/>
              <a:cxnLst/>
              <a:rect l="l" t="t" r="r" b="b"/>
              <a:pathLst>
                <a:path w="2622" h="1378" extrusionOk="0">
                  <a:moveTo>
                    <a:pt x="241" y="1"/>
                  </a:moveTo>
                  <a:cubicBezTo>
                    <a:pt x="241" y="1"/>
                    <a:pt x="1" y="304"/>
                    <a:pt x="96" y="670"/>
                  </a:cubicBezTo>
                  <a:cubicBezTo>
                    <a:pt x="96" y="670"/>
                    <a:pt x="742" y="1378"/>
                    <a:pt x="1885" y="1378"/>
                  </a:cubicBezTo>
                  <a:cubicBezTo>
                    <a:pt x="2065" y="1378"/>
                    <a:pt x="2256" y="1360"/>
                    <a:pt x="2459" y="1320"/>
                  </a:cubicBezTo>
                  <a:cubicBezTo>
                    <a:pt x="2457" y="1319"/>
                    <a:pt x="2622" y="1049"/>
                    <a:pt x="2483" y="661"/>
                  </a:cubicBezTo>
                  <a:lnTo>
                    <a:pt x="2483" y="661"/>
                  </a:lnTo>
                  <a:cubicBezTo>
                    <a:pt x="2483" y="661"/>
                    <a:pt x="2319" y="714"/>
                    <a:pt x="2044" y="714"/>
                  </a:cubicBezTo>
                  <a:cubicBezTo>
                    <a:pt x="1633" y="714"/>
                    <a:pt x="972" y="595"/>
                    <a:pt x="2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2"/>
            <p:cNvSpPr/>
            <p:nvPr/>
          </p:nvSpPr>
          <p:spPr>
            <a:xfrm>
              <a:off x="4807465" y="2450795"/>
              <a:ext cx="203879" cy="79469"/>
            </a:xfrm>
            <a:custGeom>
              <a:avLst/>
              <a:gdLst/>
              <a:ahLst/>
              <a:cxnLst/>
              <a:rect l="l" t="t" r="r" b="b"/>
              <a:pathLst>
                <a:path w="11491" h="4479" extrusionOk="0">
                  <a:moveTo>
                    <a:pt x="0" y="1"/>
                  </a:moveTo>
                  <a:cubicBezTo>
                    <a:pt x="1" y="1"/>
                    <a:pt x="2647" y="4479"/>
                    <a:pt x="9123" y="4479"/>
                  </a:cubicBezTo>
                  <a:cubicBezTo>
                    <a:pt x="9688" y="4479"/>
                    <a:pt x="10281" y="4445"/>
                    <a:pt x="10905" y="4371"/>
                  </a:cubicBezTo>
                  <a:cubicBezTo>
                    <a:pt x="11236" y="3400"/>
                    <a:pt x="11491" y="2451"/>
                    <a:pt x="11394" y="1341"/>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2"/>
            <p:cNvSpPr/>
            <p:nvPr/>
          </p:nvSpPr>
          <p:spPr>
            <a:xfrm>
              <a:off x="4691825" y="2261156"/>
              <a:ext cx="511942" cy="254516"/>
            </a:xfrm>
            <a:custGeom>
              <a:avLst/>
              <a:gdLst/>
              <a:ahLst/>
              <a:cxnLst/>
              <a:rect l="l" t="t" r="r" b="b"/>
              <a:pathLst>
                <a:path w="28854" h="14345" extrusionOk="0">
                  <a:moveTo>
                    <a:pt x="23710" y="0"/>
                  </a:moveTo>
                  <a:cubicBezTo>
                    <a:pt x="23082" y="0"/>
                    <a:pt x="22585" y="608"/>
                    <a:pt x="21151" y="3422"/>
                  </a:cubicBezTo>
                  <a:cubicBezTo>
                    <a:pt x="20226" y="5329"/>
                    <a:pt x="18520" y="6053"/>
                    <a:pt x="16806" y="6245"/>
                  </a:cubicBezTo>
                  <a:cubicBezTo>
                    <a:pt x="16670" y="6261"/>
                    <a:pt x="16535" y="6268"/>
                    <a:pt x="16399" y="6268"/>
                  </a:cubicBezTo>
                  <a:cubicBezTo>
                    <a:pt x="14827" y="6268"/>
                    <a:pt x="13298" y="5284"/>
                    <a:pt x="12086" y="4254"/>
                  </a:cubicBezTo>
                  <a:cubicBezTo>
                    <a:pt x="10773" y="3135"/>
                    <a:pt x="8774" y="2167"/>
                    <a:pt x="8774" y="2167"/>
                  </a:cubicBezTo>
                  <a:lnTo>
                    <a:pt x="8774" y="2167"/>
                  </a:lnTo>
                  <a:cubicBezTo>
                    <a:pt x="0" y="2542"/>
                    <a:pt x="6114" y="13888"/>
                    <a:pt x="13214" y="14243"/>
                  </a:cubicBezTo>
                  <a:cubicBezTo>
                    <a:pt x="13626" y="14308"/>
                    <a:pt x="14125" y="14345"/>
                    <a:pt x="14684" y="14345"/>
                  </a:cubicBezTo>
                  <a:cubicBezTo>
                    <a:pt x="18200" y="14345"/>
                    <a:pt x="24134" y="12884"/>
                    <a:pt x="26320" y="7711"/>
                  </a:cubicBezTo>
                  <a:cubicBezTo>
                    <a:pt x="28853" y="1717"/>
                    <a:pt x="26690" y="289"/>
                    <a:pt x="26690" y="289"/>
                  </a:cubicBezTo>
                  <a:lnTo>
                    <a:pt x="26690" y="289"/>
                  </a:lnTo>
                  <a:cubicBezTo>
                    <a:pt x="26376" y="334"/>
                    <a:pt x="26096" y="353"/>
                    <a:pt x="25845" y="353"/>
                  </a:cubicBezTo>
                  <a:cubicBezTo>
                    <a:pt x="24743" y="353"/>
                    <a:pt x="24189" y="0"/>
                    <a:pt x="237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2"/>
            <p:cNvSpPr/>
            <p:nvPr/>
          </p:nvSpPr>
          <p:spPr>
            <a:xfrm>
              <a:off x="4485598" y="3332001"/>
              <a:ext cx="97672" cy="94479"/>
            </a:xfrm>
            <a:custGeom>
              <a:avLst/>
              <a:gdLst/>
              <a:ahLst/>
              <a:cxnLst/>
              <a:rect l="l" t="t" r="r" b="b"/>
              <a:pathLst>
                <a:path w="5505" h="5325" extrusionOk="0">
                  <a:moveTo>
                    <a:pt x="988" y="1"/>
                  </a:moveTo>
                  <a:cubicBezTo>
                    <a:pt x="988" y="1"/>
                    <a:pt x="988" y="1"/>
                    <a:pt x="988" y="1"/>
                  </a:cubicBezTo>
                  <a:lnTo>
                    <a:pt x="988" y="1"/>
                  </a:lnTo>
                  <a:cubicBezTo>
                    <a:pt x="988" y="1"/>
                    <a:pt x="988" y="1"/>
                    <a:pt x="988" y="1"/>
                  </a:cubicBezTo>
                  <a:cubicBezTo>
                    <a:pt x="988" y="1"/>
                    <a:pt x="988" y="1"/>
                    <a:pt x="988" y="1"/>
                  </a:cubicBezTo>
                  <a:close/>
                  <a:moveTo>
                    <a:pt x="988" y="1"/>
                  </a:moveTo>
                  <a:cubicBezTo>
                    <a:pt x="673" y="405"/>
                    <a:pt x="343" y="811"/>
                    <a:pt x="1" y="1213"/>
                  </a:cubicBezTo>
                  <a:cubicBezTo>
                    <a:pt x="1" y="1213"/>
                    <a:pt x="2039" y="4835"/>
                    <a:pt x="4236" y="5324"/>
                  </a:cubicBezTo>
                  <a:cubicBezTo>
                    <a:pt x="4671" y="4959"/>
                    <a:pt x="5094" y="4596"/>
                    <a:pt x="5504" y="4227"/>
                  </a:cubicBezTo>
                  <a:cubicBezTo>
                    <a:pt x="2777" y="3340"/>
                    <a:pt x="988" y="3"/>
                    <a:pt x="9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2"/>
            <p:cNvSpPr/>
            <p:nvPr/>
          </p:nvSpPr>
          <p:spPr>
            <a:xfrm>
              <a:off x="5134334" y="2277017"/>
              <a:ext cx="53813" cy="160179"/>
            </a:xfrm>
            <a:custGeom>
              <a:avLst/>
              <a:gdLst/>
              <a:ahLst/>
              <a:cxnLst/>
              <a:rect l="l" t="t" r="r" b="b"/>
              <a:pathLst>
                <a:path w="3033" h="9028" extrusionOk="0">
                  <a:moveTo>
                    <a:pt x="2277" y="0"/>
                  </a:moveTo>
                  <a:cubicBezTo>
                    <a:pt x="2257" y="0"/>
                    <a:pt x="2236" y="6"/>
                    <a:pt x="2218" y="18"/>
                  </a:cubicBezTo>
                  <a:cubicBezTo>
                    <a:pt x="2168" y="48"/>
                    <a:pt x="2154" y="116"/>
                    <a:pt x="2184" y="166"/>
                  </a:cubicBezTo>
                  <a:cubicBezTo>
                    <a:pt x="2192" y="174"/>
                    <a:pt x="2802" y="1172"/>
                    <a:pt x="2344" y="3431"/>
                  </a:cubicBezTo>
                  <a:cubicBezTo>
                    <a:pt x="1675" y="6737"/>
                    <a:pt x="54" y="8831"/>
                    <a:pt x="38" y="8851"/>
                  </a:cubicBezTo>
                  <a:cubicBezTo>
                    <a:pt x="1" y="8900"/>
                    <a:pt x="8" y="8967"/>
                    <a:pt x="57" y="9004"/>
                  </a:cubicBezTo>
                  <a:cubicBezTo>
                    <a:pt x="74" y="9020"/>
                    <a:pt x="98" y="9027"/>
                    <a:pt x="123" y="9027"/>
                  </a:cubicBezTo>
                  <a:cubicBezTo>
                    <a:pt x="153" y="9027"/>
                    <a:pt x="184" y="9012"/>
                    <a:pt x="207" y="8988"/>
                  </a:cubicBezTo>
                  <a:cubicBezTo>
                    <a:pt x="224" y="8964"/>
                    <a:pt x="1874" y="6835"/>
                    <a:pt x="2555" y="3475"/>
                  </a:cubicBezTo>
                  <a:cubicBezTo>
                    <a:pt x="3032" y="1119"/>
                    <a:pt x="2394" y="92"/>
                    <a:pt x="2366" y="50"/>
                  </a:cubicBezTo>
                  <a:cubicBezTo>
                    <a:pt x="2347" y="17"/>
                    <a:pt x="2312" y="0"/>
                    <a:pt x="22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2"/>
            <p:cNvSpPr/>
            <p:nvPr/>
          </p:nvSpPr>
          <p:spPr>
            <a:xfrm>
              <a:off x="4904120" y="2322506"/>
              <a:ext cx="163887" cy="52039"/>
            </a:xfrm>
            <a:custGeom>
              <a:avLst/>
              <a:gdLst/>
              <a:ahLst/>
              <a:cxnLst/>
              <a:rect l="l" t="t" r="r" b="b"/>
              <a:pathLst>
                <a:path w="9237" h="2933" extrusionOk="0">
                  <a:moveTo>
                    <a:pt x="9114" y="0"/>
                  </a:moveTo>
                  <a:cubicBezTo>
                    <a:pt x="9075" y="0"/>
                    <a:pt x="9037" y="22"/>
                    <a:pt x="9017" y="60"/>
                  </a:cubicBezTo>
                  <a:cubicBezTo>
                    <a:pt x="7823" y="2430"/>
                    <a:pt x="5568" y="2715"/>
                    <a:pt x="4558" y="2715"/>
                  </a:cubicBezTo>
                  <a:cubicBezTo>
                    <a:pt x="4247" y="2715"/>
                    <a:pt x="4053" y="2688"/>
                    <a:pt x="4045" y="2686"/>
                  </a:cubicBezTo>
                  <a:cubicBezTo>
                    <a:pt x="4042" y="2685"/>
                    <a:pt x="4038" y="2685"/>
                    <a:pt x="4035" y="2685"/>
                  </a:cubicBezTo>
                  <a:cubicBezTo>
                    <a:pt x="2538" y="2616"/>
                    <a:pt x="214" y="731"/>
                    <a:pt x="191" y="714"/>
                  </a:cubicBezTo>
                  <a:cubicBezTo>
                    <a:pt x="170" y="697"/>
                    <a:pt x="146" y="689"/>
                    <a:pt x="122" y="689"/>
                  </a:cubicBezTo>
                  <a:cubicBezTo>
                    <a:pt x="91" y="689"/>
                    <a:pt x="60" y="703"/>
                    <a:pt x="38" y="728"/>
                  </a:cubicBezTo>
                  <a:cubicBezTo>
                    <a:pt x="0" y="774"/>
                    <a:pt x="8" y="841"/>
                    <a:pt x="53" y="881"/>
                  </a:cubicBezTo>
                  <a:cubicBezTo>
                    <a:pt x="150" y="958"/>
                    <a:pt x="2450" y="2821"/>
                    <a:pt x="4017" y="2899"/>
                  </a:cubicBezTo>
                  <a:cubicBezTo>
                    <a:pt x="4058" y="2904"/>
                    <a:pt x="4265" y="2932"/>
                    <a:pt x="4580" y="2932"/>
                  </a:cubicBezTo>
                  <a:cubicBezTo>
                    <a:pt x="4937" y="2932"/>
                    <a:pt x="5436" y="2897"/>
                    <a:pt x="5991" y="2758"/>
                  </a:cubicBezTo>
                  <a:cubicBezTo>
                    <a:pt x="6989" y="2508"/>
                    <a:pt x="8357" y="1850"/>
                    <a:pt x="9209" y="157"/>
                  </a:cubicBezTo>
                  <a:cubicBezTo>
                    <a:pt x="9237" y="104"/>
                    <a:pt x="9215" y="40"/>
                    <a:pt x="9162" y="12"/>
                  </a:cubicBezTo>
                  <a:cubicBezTo>
                    <a:pt x="9146" y="4"/>
                    <a:pt x="9130" y="0"/>
                    <a:pt x="9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2"/>
            <p:cNvSpPr/>
            <p:nvPr/>
          </p:nvSpPr>
          <p:spPr>
            <a:xfrm>
              <a:off x="3483824" y="3551553"/>
              <a:ext cx="1643293" cy="1052024"/>
            </a:xfrm>
            <a:custGeom>
              <a:avLst/>
              <a:gdLst/>
              <a:ahLst/>
              <a:cxnLst/>
              <a:rect l="l" t="t" r="r" b="b"/>
              <a:pathLst>
                <a:path w="92619" h="59294" extrusionOk="0">
                  <a:moveTo>
                    <a:pt x="92619" y="0"/>
                  </a:moveTo>
                  <a:lnTo>
                    <a:pt x="52739" y="50"/>
                  </a:lnTo>
                  <a:lnTo>
                    <a:pt x="60593" y="9643"/>
                  </a:lnTo>
                  <a:lnTo>
                    <a:pt x="3259" y="56623"/>
                  </a:lnTo>
                  <a:lnTo>
                    <a:pt x="0" y="59294"/>
                  </a:lnTo>
                  <a:lnTo>
                    <a:pt x="20202" y="59294"/>
                  </a:lnTo>
                  <a:lnTo>
                    <a:pt x="23462" y="56623"/>
                  </a:lnTo>
                  <a:lnTo>
                    <a:pt x="92619"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2"/>
            <p:cNvSpPr/>
            <p:nvPr/>
          </p:nvSpPr>
          <p:spPr>
            <a:xfrm>
              <a:off x="3842238" y="3551553"/>
              <a:ext cx="1284859" cy="1052024"/>
            </a:xfrm>
            <a:custGeom>
              <a:avLst/>
              <a:gdLst/>
              <a:ahLst/>
              <a:cxnLst/>
              <a:rect l="l" t="t" r="r" b="b"/>
              <a:pathLst>
                <a:path w="72417" h="59294" extrusionOk="0">
                  <a:moveTo>
                    <a:pt x="72417" y="0"/>
                  </a:moveTo>
                  <a:lnTo>
                    <a:pt x="3260" y="56623"/>
                  </a:lnTo>
                  <a:lnTo>
                    <a:pt x="0" y="59294"/>
                  </a:lnTo>
                  <a:lnTo>
                    <a:pt x="20682" y="59294"/>
                  </a:lnTo>
                  <a:lnTo>
                    <a:pt x="23904" y="56623"/>
                  </a:lnTo>
                  <a:lnTo>
                    <a:pt x="56645" y="29495"/>
                  </a:lnTo>
                  <a:lnTo>
                    <a:pt x="59637" y="33152"/>
                  </a:lnTo>
                  <a:lnTo>
                    <a:pt x="62705" y="36896"/>
                  </a:lnTo>
                  <a:lnTo>
                    <a:pt x="64497" y="39087"/>
                  </a:lnTo>
                  <a:lnTo>
                    <a:pt x="65388" y="34699"/>
                  </a:lnTo>
                  <a:lnTo>
                    <a:pt x="66906" y="27191"/>
                  </a:lnTo>
                  <a:lnTo>
                    <a:pt x="72417"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2"/>
            <p:cNvSpPr/>
            <p:nvPr/>
          </p:nvSpPr>
          <p:spPr>
            <a:xfrm>
              <a:off x="4357127" y="3965783"/>
              <a:ext cx="1062705" cy="637772"/>
            </a:xfrm>
            <a:custGeom>
              <a:avLst/>
              <a:gdLst/>
              <a:ahLst/>
              <a:cxnLst/>
              <a:rect l="l" t="t" r="r" b="b"/>
              <a:pathLst>
                <a:path w="59896" h="35946" extrusionOk="0">
                  <a:moveTo>
                    <a:pt x="59896" y="0"/>
                  </a:moveTo>
                  <a:lnTo>
                    <a:pt x="54586" y="8"/>
                  </a:lnTo>
                  <a:lnTo>
                    <a:pt x="30469" y="37"/>
                  </a:lnTo>
                  <a:lnTo>
                    <a:pt x="29041" y="40"/>
                  </a:lnTo>
                  <a:lnTo>
                    <a:pt x="28342" y="40"/>
                  </a:lnTo>
                  <a:lnTo>
                    <a:pt x="28622" y="383"/>
                  </a:lnTo>
                  <a:lnTo>
                    <a:pt x="29195" y="1080"/>
                  </a:lnTo>
                  <a:lnTo>
                    <a:pt x="34556" y="7629"/>
                  </a:lnTo>
                  <a:lnTo>
                    <a:pt x="3259" y="33275"/>
                  </a:lnTo>
                  <a:lnTo>
                    <a:pt x="1" y="35946"/>
                  </a:lnTo>
                  <a:lnTo>
                    <a:pt x="15994" y="35946"/>
                  </a:lnTo>
                  <a:lnTo>
                    <a:pt x="19257" y="33275"/>
                  </a:lnTo>
                  <a:lnTo>
                    <a:pt x="59896" y="0"/>
                  </a:ln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2"/>
            <p:cNvSpPr/>
            <p:nvPr/>
          </p:nvSpPr>
          <p:spPr>
            <a:xfrm>
              <a:off x="4640867" y="3965783"/>
              <a:ext cx="778949" cy="637772"/>
            </a:xfrm>
            <a:custGeom>
              <a:avLst/>
              <a:gdLst/>
              <a:ahLst/>
              <a:cxnLst/>
              <a:rect l="l" t="t" r="r" b="b"/>
              <a:pathLst>
                <a:path w="43903" h="35946" extrusionOk="0">
                  <a:moveTo>
                    <a:pt x="43903" y="0"/>
                  </a:moveTo>
                  <a:lnTo>
                    <a:pt x="3264" y="33275"/>
                  </a:lnTo>
                  <a:lnTo>
                    <a:pt x="1" y="35946"/>
                  </a:lnTo>
                  <a:lnTo>
                    <a:pt x="16205" y="35946"/>
                  </a:lnTo>
                  <a:lnTo>
                    <a:pt x="19430" y="33275"/>
                  </a:lnTo>
                  <a:lnTo>
                    <a:pt x="31424" y="23337"/>
                  </a:lnTo>
                  <a:lnTo>
                    <a:pt x="37638" y="30926"/>
                  </a:lnTo>
                  <a:lnTo>
                    <a:pt x="41394" y="12382"/>
                  </a:lnTo>
                  <a:lnTo>
                    <a:pt x="43903" y="0"/>
                  </a:ln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id="{F2485126-1564-19A1-D804-E63F25B1099F}"/>
              </a:ext>
            </a:extLst>
          </p:cNvPr>
          <p:cNvSpPr txBox="1"/>
          <p:nvPr/>
        </p:nvSpPr>
        <p:spPr>
          <a:xfrm>
            <a:off x="768774" y="-15097"/>
            <a:ext cx="7297539" cy="738664"/>
          </a:xfrm>
          <a:prstGeom prst="rect">
            <a:avLst/>
          </a:prstGeom>
          <a:noFill/>
        </p:spPr>
        <p:txBody>
          <a:bodyPr wrap="square">
            <a:spAutoFit/>
          </a:bodyPr>
          <a:lstStyle/>
          <a:p>
            <a:pPr algn="ctr"/>
            <a:r>
              <a:rPr lang="uk-UA" dirty="0"/>
              <a:t>Ґрунтуючись на </a:t>
            </a:r>
            <a:r>
              <a:rPr lang="uk-UA" dirty="0" err="1"/>
              <a:t>біхевіористських</a:t>
            </a:r>
            <a:r>
              <a:rPr lang="uk-UA" dirty="0"/>
              <a:t> принципах, ця теорія стверджує, що поведінка є функцією її наслідків. Позитивні та негативні підкріплення використовуються, щоб заохочувати або перешкоджати поведінці.</a:t>
            </a:r>
            <a:endParaRPr lang="ru-UA"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51033F-9439-FEF8-17FD-716E38CD42EF}"/>
              </a:ext>
            </a:extLst>
          </p:cNvPr>
          <p:cNvSpPr>
            <a:spLocks noGrp="1"/>
          </p:cNvSpPr>
          <p:nvPr>
            <p:ph type="title"/>
          </p:nvPr>
        </p:nvSpPr>
        <p:spPr>
          <a:xfrm>
            <a:off x="457200" y="124675"/>
            <a:ext cx="8238900" cy="564300"/>
          </a:xfrm>
        </p:spPr>
        <p:txBody>
          <a:bodyPr/>
          <a:lstStyle/>
          <a:p>
            <a:r>
              <a:rPr lang="ru-RU" b="1" dirty="0" err="1"/>
              <a:t>Теорія</a:t>
            </a:r>
            <a:r>
              <a:rPr lang="ru-RU" b="1" dirty="0"/>
              <a:t> </a:t>
            </a:r>
            <a:r>
              <a:rPr lang="ru-RU" b="1" dirty="0" err="1"/>
              <a:t>мотивації</a:t>
            </a:r>
            <a:r>
              <a:rPr lang="ru-RU" b="1" dirty="0"/>
              <a:t> Портера-</a:t>
            </a:r>
            <a:r>
              <a:rPr lang="ru-RU" b="1" dirty="0" err="1"/>
              <a:t>Лоулера</a:t>
            </a:r>
            <a:br>
              <a:rPr lang="ru-RU" b="1" dirty="0"/>
            </a:br>
            <a:r>
              <a:rPr lang="uk-UA" sz="2000" b="0" dirty="0"/>
              <a:t>комплексна теорія мотивації. Мотивація є одночасно функцією потреб, очікувань і сприйняття працівниками справедливої винагороди.</a:t>
            </a:r>
          </a:p>
        </p:txBody>
      </p:sp>
      <p:sp>
        <p:nvSpPr>
          <p:cNvPr id="3" name="Текст 2">
            <a:extLst>
              <a:ext uri="{FF2B5EF4-FFF2-40B4-BE49-F238E27FC236}">
                <a16:creationId xmlns:a16="http://schemas.microsoft.com/office/drawing/2014/main" id="{83C22ADB-C6DD-2159-B779-0AF0D90C84A0}"/>
              </a:ext>
            </a:extLst>
          </p:cNvPr>
          <p:cNvSpPr>
            <a:spLocks noGrp="1"/>
          </p:cNvSpPr>
          <p:nvPr>
            <p:ph type="body" idx="1"/>
          </p:nvPr>
        </p:nvSpPr>
        <p:spPr>
          <a:xfrm>
            <a:off x="25629" y="2298729"/>
            <a:ext cx="4008664" cy="2720096"/>
          </a:xfrm>
        </p:spPr>
        <p:txBody>
          <a:bodyPr/>
          <a:lstStyle/>
          <a:p>
            <a:pPr marL="139700" indent="0">
              <a:buNone/>
            </a:pPr>
            <a:r>
              <a:rPr lang="ru-RU" sz="1800" dirty="0"/>
              <a:t>5 </a:t>
            </a:r>
            <a:r>
              <a:rPr lang="ru-RU" sz="1800" dirty="0" err="1"/>
              <a:t>основних</a:t>
            </a:r>
            <a:r>
              <a:rPr lang="ru-RU" sz="1800" dirty="0"/>
              <a:t> </a:t>
            </a:r>
            <a:r>
              <a:rPr lang="ru-RU" sz="1800" dirty="0" err="1"/>
              <a:t>ситуаційних</a:t>
            </a:r>
            <a:r>
              <a:rPr lang="ru-RU" sz="1800" dirty="0"/>
              <a:t> </a:t>
            </a:r>
            <a:r>
              <a:rPr lang="ru-RU" sz="1800" dirty="0" err="1"/>
              <a:t>факторів</a:t>
            </a:r>
            <a:r>
              <a:rPr lang="ru-RU" sz="1800" dirty="0"/>
              <a:t>: </a:t>
            </a:r>
          </a:p>
          <a:p>
            <a:pPr>
              <a:buFont typeface="+mj-lt"/>
              <a:buAutoNum type="arabicPeriod"/>
            </a:pPr>
            <a:r>
              <a:rPr lang="ru-RU" sz="1800" dirty="0" err="1"/>
              <a:t>витрачені</a:t>
            </a:r>
            <a:r>
              <a:rPr lang="ru-RU" sz="1800" dirty="0"/>
              <a:t> </a:t>
            </a:r>
            <a:r>
              <a:rPr lang="ru-RU" sz="1800" dirty="0" err="1"/>
              <a:t>працівником</a:t>
            </a:r>
            <a:r>
              <a:rPr lang="ru-RU" sz="1800" dirty="0"/>
              <a:t> </a:t>
            </a:r>
            <a:r>
              <a:rPr lang="ru-RU" sz="1800" dirty="0" err="1"/>
              <a:t>зусилля</a:t>
            </a:r>
            <a:r>
              <a:rPr lang="ru-RU" sz="1800" dirty="0"/>
              <a:t>;</a:t>
            </a:r>
          </a:p>
          <a:p>
            <a:pPr>
              <a:buFont typeface="+mj-lt"/>
              <a:buAutoNum type="arabicPeriod"/>
            </a:pPr>
            <a:r>
              <a:rPr lang="ru-RU" sz="1800" dirty="0" err="1"/>
              <a:t>сприйняття</a:t>
            </a:r>
            <a:r>
              <a:rPr lang="ru-RU" sz="1800" dirty="0"/>
              <a:t>;</a:t>
            </a:r>
          </a:p>
          <a:p>
            <a:pPr>
              <a:buFont typeface="+mj-lt"/>
              <a:buAutoNum type="arabicPeriod"/>
            </a:pPr>
            <a:r>
              <a:rPr lang="ru-RU" sz="1800" dirty="0" err="1"/>
              <a:t>отримані</a:t>
            </a:r>
            <a:r>
              <a:rPr lang="ru-RU" sz="1800" dirty="0"/>
              <a:t> </a:t>
            </a:r>
            <a:r>
              <a:rPr lang="ru-RU" sz="1800" dirty="0" err="1"/>
              <a:t>результати</a:t>
            </a:r>
            <a:r>
              <a:rPr lang="ru-RU" sz="1800" dirty="0"/>
              <a:t>;</a:t>
            </a:r>
          </a:p>
          <a:p>
            <a:pPr>
              <a:buFont typeface="+mj-lt"/>
              <a:buAutoNum type="arabicPeriod"/>
            </a:pPr>
            <a:r>
              <a:rPr lang="ru-RU" sz="1800" dirty="0" err="1"/>
              <a:t>винагородження</a:t>
            </a:r>
            <a:r>
              <a:rPr lang="ru-RU" sz="1800" dirty="0"/>
              <a:t>;</a:t>
            </a:r>
          </a:p>
          <a:p>
            <a:pPr>
              <a:buFont typeface="+mj-lt"/>
              <a:buAutoNum type="arabicPeriod"/>
            </a:pPr>
            <a:r>
              <a:rPr lang="ru-RU" sz="1800" dirty="0" err="1"/>
              <a:t>ступінь</a:t>
            </a:r>
            <a:r>
              <a:rPr lang="ru-RU" sz="1800" dirty="0"/>
              <a:t> </a:t>
            </a:r>
            <a:r>
              <a:rPr lang="ru-RU" sz="1800" dirty="0" err="1"/>
              <a:t>задоволення</a:t>
            </a:r>
            <a:r>
              <a:rPr lang="ru-RU" sz="1800" dirty="0"/>
              <a:t>.</a:t>
            </a:r>
          </a:p>
          <a:p>
            <a:endParaRPr lang="ru-UA" dirty="0">
              <a:solidFill>
                <a:schemeClr val="dk1"/>
              </a:solidFill>
              <a:latin typeface="Fira Sans Condensed"/>
              <a:sym typeface="Fira Sans Condensed"/>
            </a:endParaRPr>
          </a:p>
        </p:txBody>
      </p:sp>
      <p:sp>
        <p:nvSpPr>
          <p:cNvPr id="5" name="TextBox 4">
            <a:extLst>
              <a:ext uri="{FF2B5EF4-FFF2-40B4-BE49-F238E27FC236}">
                <a16:creationId xmlns:a16="http://schemas.microsoft.com/office/drawing/2014/main" id="{70C97CB1-923D-5831-A50C-99C0309CB4B0}"/>
              </a:ext>
            </a:extLst>
          </p:cNvPr>
          <p:cNvSpPr txBox="1"/>
          <p:nvPr/>
        </p:nvSpPr>
        <p:spPr>
          <a:xfrm>
            <a:off x="4034293" y="2045703"/>
            <a:ext cx="4930093" cy="2973122"/>
          </a:xfrm>
          <a:prstGeom prst="rect">
            <a:avLst/>
          </a:prstGeom>
          <a:noFill/>
        </p:spPr>
        <p:txBody>
          <a:bodyPr wrap="square">
            <a:spAutoFit/>
          </a:bodyPr>
          <a:lstStyle/>
          <a:p>
            <a:pPr marL="171450" indent="-171450" algn="just">
              <a:lnSpc>
                <a:spcPct val="80000"/>
              </a:lnSpc>
              <a:buFont typeface="Wingdings" panose="05000000000000000000" pitchFamily="2" charset="2"/>
              <a:buChar char="Ø"/>
            </a:pPr>
            <a:r>
              <a:rPr lang="ru-RU" sz="1300" dirty="0" err="1"/>
              <a:t>рівень</a:t>
            </a:r>
            <a:r>
              <a:rPr lang="ru-RU" sz="1300" dirty="0"/>
              <a:t> </a:t>
            </a:r>
            <a:r>
              <a:rPr lang="ru-RU" sz="1300" dirty="0" err="1"/>
              <a:t>зусиль</a:t>
            </a:r>
            <a:r>
              <a:rPr lang="ru-RU" sz="1300" dirty="0"/>
              <a:t>, </a:t>
            </a:r>
            <a:r>
              <a:rPr lang="ru-RU" sz="1300" dirty="0" err="1"/>
              <a:t>що</a:t>
            </a:r>
            <a:r>
              <a:rPr lang="ru-RU" sz="1300" dirty="0"/>
              <a:t> </a:t>
            </a:r>
            <a:r>
              <a:rPr lang="ru-RU" sz="1300" dirty="0" err="1"/>
              <a:t>витрачаються</a:t>
            </a:r>
            <a:r>
              <a:rPr lang="ru-RU" sz="1300" dirty="0"/>
              <a:t> </a:t>
            </a:r>
            <a:r>
              <a:rPr lang="ru-RU" sz="1300" dirty="0" err="1"/>
              <a:t>залежить</a:t>
            </a:r>
            <a:r>
              <a:rPr lang="ru-RU" sz="1300" dirty="0"/>
              <a:t> </a:t>
            </a:r>
            <a:r>
              <a:rPr lang="ru-RU" sz="1300" dirty="0" err="1"/>
              <a:t>від</a:t>
            </a:r>
            <a:r>
              <a:rPr lang="ru-RU" sz="1300" dirty="0"/>
              <a:t> </a:t>
            </a:r>
            <a:r>
              <a:rPr lang="ru-RU" sz="1300" dirty="0" err="1"/>
              <a:t>цінності</a:t>
            </a:r>
            <a:r>
              <a:rPr lang="ru-RU" sz="1300" dirty="0"/>
              <a:t> </a:t>
            </a:r>
            <a:r>
              <a:rPr lang="ru-RU" sz="1300" dirty="0" err="1"/>
              <a:t>винагороди</a:t>
            </a:r>
            <a:r>
              <a:rPr lang="ru-RU" sz="1300" dirty="0"/>
              <a:t> і </a:t>
            </a:r>
            <a:r>
              <a:rPr lang="ru-RU" sz="1300" dirty="0" err="1"/>
              <a:t>від</a:t>
            </a:r>
            <a:r>
              <a:rPr lang="ru-RU" sz="1300" dirty="0"/>
              <a:t> </a:t>
            </a:r>
            <a:r>
              <a:rPr lang="ru-RU" sz="1300" dirty="0" err="1"/>
              <a:t>впевненості</a:t>
            </a:r>
            <a:r>
              <a:rPr lang="ru-RU" sz="1300" dirty="0"/>
              <a:t> в </a:t>
            </a:r>
            <a:r>
              <a:rPr lang="ru-RU" sz="1300" dirty="0" err="1"/>
              <a:t>наявності</a:t>
            </a:r>
            <a:r>
              <a:rPr lang="ru-RU" sz="1300" dirty="0"/>
              <a:t> </a:t>
            </a:r>
            <a:r>
              <a:rPr lang="ru-RU" sz="1300" dirty="0" err="1"/>
              <a:t>зв'язку</a:t>
            </a:r>
            <a:r>
              <a:rPr lang="ru-RU" sz="1300" dirty="0"/>
              <a:t> </a:t>
            </a:r>
            <a:r>
              <a:rPr lang="ru-RU" sz="1300" dirty="0" err="1"/>
              <a:t>між</a:t>
            </a:r>
            <a:r>
              <a:rPr lang="ru-RU" sz="1300" dirty="0"/>
              <a:t> </a:t>
            </a:r>
            <a:r>
              <a:rPr lang="ru-RU" sz="1300" dirty="0" err="1"/>
              <a:t>витратами</a:t>
            </a:r>
            <a:r>
              <a:rPr lang="ru-RU" sz="1300" dirty="0"/>
              <a:t> </a:t>
            </a:r>
            <a:r>
              <a:rPr lang="ru-RU" sz="1300" dirty="0" err="1"/>
              <a:t>зусиль</a:t>
            </a:r>
            <a:r>
              <a:rPr lang="ru-RU" sz="1300" dirty="0"/>
              <a:t> і </a:t>
            </a:r>
            <a:r>
              <a:rPr lang="ru-RU" sz="1300" dirty="0" err="1"/>
              <a:t>винагородою</a:t>
            </a:r>
            <a:endParaRPr lang="ru-RU" sz="1300" dirty="0"/>
          </a:p>
          <a:p>
            <a:pPr marL="171450" indent="-171450" algn="just">
              <a:lnSpc>
                <a:spcPct val="80000"/>
              </a:lnSpc>
              <a:buFont typeface="Wingdings" panose="05000000000000000000" pitchFamily="2" charset="2"/>
              <a:buChar char="Ø"/>
            </a:pPr>
            <a:r>
              <a:rPr lang="ru-RU" sz="1300" dirty="0"/>
              <a:t>на </a:t>
            </a:r>
            <a:r>
              <a:rPr lang="ru-RU" sz="1300" dirty="0" err="1"/>
              <a:t>результати</a:t>
            </a:r>
            <a:r>
              <a:rPr lang="ru-RU" sz="1300" dirty="0"/>
              <a:t>, </a:t>
            </a:r>
            <a:r>
              <a:rPr lang="ru-RU" sz="1300" dirty="0" err="1"/>
              <a:t>досягнуті</a:t>
            </a:r>
            <a:r>
              <a:rPr lang="ru-RU" sz="1300" dirty="0"/>
              <a:t> </a:t>
            </a:r>
            <a:r>
              <a:rPr lang="ru-RU" sz="1300" dirty="0" err="1"/>
              <a:t>працівником</a:t>
            </a:r>
            <a:r>
              <a:rPr lang="ru-RU" sz="1300" dirty="0"/>
              <a:t>, </a:t>
            </a:r>
            <a:r>
              <a:rPr lang="ru-RU" sz="1300" dirty="0" err="1"/>
              <a:t>впливають</a:t>
            </a:r>
            <a:r>
              <a:rPr lang="ru-RU" sz="1300" dirty="0"/>
              <a:t> три </a:t>
            </a:r>
            <a:r>
              <a:rPr lang="ru-RU" sz="1300" dirty="0" err="1"/>
              <a:t>фактори</a:t>
            </a:r>
            <a:r>
              <a:rPr lang="ru-RU" sz="1300" dirty="0"/>
              <a:t>: </a:t>
            </a:r>
            <a:r>
              <a:rPr lang="ru-RU" sz="1300" dirty="0" err="1"/>
              <a:t>витрачені</a:t>
            </a:r>
            <a:r>
              <a:rPr lang="ru-RU" sz="1300" dirty="0"/>
              <a:t> </a:t>
            </a:r>
            <a:r>
              <a:rPr lang="ru-RU" sz="1300" dirty="0" err="1"/>
              <a:t>зусилля</a:t>
            </a:r>
            <a:r>
              <a:rPr lang="ru-RU" sz="1300" dirty="0"/>
              <a:t>, </a:t>
            </a:r>
            <a:r>
              <a:rPr lang="ru-RU" sz="1300" dirty="0" err="1"/>
              <a:t>здібності</a:t>
            </a:r>
            <a:r>
              <a:rPr lang="ru-RU" sz="1300" dirty="0"/>
              <a:t> і </a:t>
            </a:r>
            <a:r>
              <a:rPr lang="ru-RU" sz="1300" dirty="0" err="1"/>
              <a:t>характерні</a:t>
            </a:r>
            <a:r>
              <a:rPr lang="ru-RU" sz="1300" dirty="0"/>
              <a:t> </a:t>
            </a:r>
            <a:r>
              <a:rPr lang="ru-RU" sz="1300" dirty="0" err="1"/>
              <a:t>особливості</a:t>
            </a:r>
            <a:r>
              <a:rPr lang="ru-RU" sz="1300" dirty="0"/>
              <a:t> </a:t>
            </a:r>
            <a:r>
              <a:rPr lang="ru-RU" sz="1300" dirty="0" err="1"/>
              <a:t>людини</a:t>
            </a:r>
            <a:r>
              <a:rPr lang="ru-RU" sz="1300" dirty="0"/>
              <a:t>, а також </a:t>
            </a:r>
            <a:r>
              <a:rPr lang="ru-RU" sz="1300" dirty="0" err="1"/>
              <a:t>від</a:t>
            </a:r>
            <a:r>
              <a:rPr lang="ru-RU" sz="1300" dirty="0"/>
              <a:t> </a:t>
            </a:r>
            <a:r>
              <a:rPr lang="ru-RU" sz="1300" dirty="0" err="1"/>
              <a:t>усвідомлення</a:t>
            </a:r>
            <a:r>
              <a:rPr lang="ru-RU" sz="1300" dirty="0"/>
              <a:t> нею </a:t>
            </a:r>
            <a:r>
              <a:rPr lang="ru-RU" sz="1300" dirty="0" err="1"/>
              <a:t>своєї</a:t>
            </a:r>
            <a:r>
              <a:rPr lang="ru-RU" sz="1300" dirty="0"/>
              <a:t> </a:t>
            </a:r>
            <a:r>
              <a:rPr lang="ru-RU" sz="1300" dirty="0" err="1"/>
              <a:t>ролі</a:t>
            </a:r>
            <a:r>
              <a:rPr lang="ru-RU" sz="1300" dirty="0"/>
              <a:t> в </a:t>
            </a:r>
            <a:r>
              <a:rPr lang="ru-RU" sz="1300" dirty="0" err="1"/>
              <a:t>процесі</a:t>
            </a:r>
            <a:r>
              <a:rPr lang="ru-RU" sz="1300" dirty="0"/>
              <a:t> </a:t>
            </a:r>
            <a:r>
              <a:rPr lang="ru-RU" sz="1300" dirty="0" err="1"/>
              <a:t>праці</a:t>
            </a:r>
            <a:r>
              <a:rPr lang="ru-RU" sz="1300" dirty="0"/>
              <a:t> </a:t>
            </a:r>
          </a:p>
          <a:p>
            <a:pPr marL="171450" indent="-171450" algn="just">
              <a:lnSpc>
                <a:spcPct val="80000"/>
              </a:lnSpc>
              <a:buFont typeface="Wingdings" panose="05000000000000000000" pitchFamily="2" charset="2"/>
              <a:buChar char="Ø"/>
            </a:pPr>
            <a:r>
              <a:rPr lang="ru-RU" sz="1300" dirty="0" err="1"/>
              <a:t>досягнення</a:t>
            </a:r>
            <a:r>
              <a:rPr lang="ru-RU" sz="1300" dirty="0"/>
              <a:t> </a:t>
            </a:r>
            <a:r>
              <a:rPr lang="ru-RU" sz="1300" dirty="0" err="1"/>
              <a:t>необхідного</a:t>
            </a:r>
            <a:r>
              <a:rPr lang="ru-RU" sz="1300" dirty="0"/>
              <a:t> </a:t>
            </a:r>
            <a:r>
              <a:rPr lang="ru-RU" sz="1300" dirty="0" err="1"/>
              <a:t>рівня</a:t>
            </a:r>
            <a:r>
              <a:rPr lang="ru-RU" sz="1300" dirty="0"/>
              <a:t> </a:t>
            </a:r>
            <a:r>
              <a:rPr lang="ru-RU" sz="1300" dirty="0" err="1"/>
              <a:t>результативності</a:t>
            </a:r>
            <a:r>
              <a:rPr lang="ru-RU" sz="1300" dirty="0"/>
              <a:t> </a:t>
            </a:r>
            <a:r>
              <a:rPr lang="ru-RU" sz="1300" dirty="0" err="1"/>
              <a:t>може</a:t>
            </a:r>
            <a:r>
              <a:rPr lang="ru-RU" sz="1300" dirty="0"/>
              <a:t> </a:t>
            </a:r>
            <a:r>
              <a:rPr lang="ru-RU" sz="1300" dirty="0" err="1"/>
              <a:t>призвести</a:t>
            </a:r>
            <a:r>
              <a:rPr lang="ru-RU" sz="1300" dirty="0"/>
              <a:t> до </a:t>
            </a:r>
            <a:r>
              <a:rPr lang="ru-RU" sz="1300" dirty="0" err="1"/>
              <a:t>внутрішньої</a:t>
            </a:r>
            <a:r>
              <a:rPr lang="ru-RU" sz="1300" dirty="0"/>
              <a:t> </a:t>
            </a:r>
            <a:r>
              <a:rPr lang="ru-RU" sz="1300" dirty="0" err="1"/>
              <a:t>винагороди</a:t>
            </a:r>
            <a:r>
              <a:rPr lang="ru-RU" sz="1300" dirty="0"/>
              <a:t>, </a:t>
            </a:r>
            <a:r>
              <a:rPr lang="ru-RU" sz="1300" dirty="0" err="1"/>
              <a:t>тобто</a:t>
            </a:r>
            <a:r>
              <a:rPr lang="ru-RU" sz="1300" dirty="0"/>
              <a:t> </a:t>
            </a:r>
            <a:r>
              <a:rPr lang="ru-RU" sz="1300" dirty="0" err="1"/>
              <a:t>відчуття</a:t>
            </a:r>
            <a:r>
              <a:rPr lang="ru-RU" sz="1300" dirty="0"/>
              <a:t> </a:t>
            </a:r>
            <a:r>
              <a:rPr lang="ru-RU" sz="1300" dirty="0" err="1"/>
              <a:t>задоволеності</a:t>
            </a:r>
            <a:r>
              <a:rPr lang="ru-RU" sz="1300" dirty="0"/>
              <a:t> </a:t>
            </a:r>
            <a:r>
              <a:rPr lang="ru-RU" sz="1300" dirty="0" err="1"/>
              <a:t>роботою</a:t>
            </a:r>
            <a:r>
              <a:rPr lang="ru-RU" sz="1300" dirty="0"/>
              <a:t>, </a:t>
            </a:r>
            <a:r>
              <a:rPr lang="ru-RU" sz="1300" dirty="0" err="1"/>
              <a:t>компетентності</a:t>
            </a:r>
            <a:r>
              <a:rPr lang="ru-RU" sz="1300" dirty="0"/>
              <a:t>, </a:t>
            </a:r>
            <a:r>
              <a:rPr lang="ru-RU" sz="1300" dirty="0" err="1"/>
              <a:t>самоповаги</a:t>
            </a:r>
            <a:r>
              <a:rPr lang="ru-RU" sz="1300" dirty="0"/>
              <a:t>, і </a:t>
            </a:r>
            <a:r>
              <a:rPr lang="ru-RU" sz="1300" dirty="0" err="1"/>
              <a:t>зовнішньої</a:t>
            </a:r>
            <a:r>
              <a:rPr lang="ru-RU" sz="1300" dirty="0"/>
              <a:t> </a:t>
            </a:r>
            <a:r>
              <a:rPr lang="ru-RU" sz="1300" dirty="0" err="1"/>
              <a:t>винагороди</a:t>
            </a:r>
            <a:r>
              <a:rPr lang="ru-RU" sz="1300" dirty="0"/>
              <a:t> — похвала </a:t>
            </a:r>
            <a:r>
              <a:rPr lang="ru-RU" sz="1300" dirty="0" err="1"/>
              <a:t>керівника</a:t>
            </a:r>
            <a:r>
              <a:rPr lang="ru-RU" sz="1300" dirty="0"/>
              <a:t>, </a:t>
            </a:r>
            <a:r>
              <a:rPr lang="ru-RU" sz="1300" dirty="0" err="1"/>
              <a:t>премія</a:t>
            </a:r>
            <a:r>
              <a:rPr lang="ru-RU" sz="1300" dirty="0"/>
              <a:t>, </a:t>
            </a:r>
            <a:r>
              <a:rPr lang="ru-RU" sz="1300" dirty="0" err="1"/>
              <a:t>просування</a:t>
            </a:r>
            <a:r>
              <a:rPr lang="ru-RU" sz="1300" dirty="0"/>
              <a:t> за службою </a:t>
            </a:r>
            <a:r>
              <a:rPr lang="ru-RU" sz="1300" dirty="0" err="1"/>
              <a:t>тощо</a:t>
            </a:r>
            <a:r>
              <a:rPr lang="ru-RU" sz="1300" dirty="0"/>
              <a:t> </a:t>
            </a:r>
          </a:p>
          <a:p>
            <a:pPr marL="171450" indent="-171450" algn="just">
              <a:lnSpc>
                <a:spcPct val="80000"/>
              </a:lnSpc>
              <a:buFont typeface="Wingdings" panose="05000000000000000000" pitchFamily="2" charset="2"/>
              <a:buChar char="Ø"/>
            </a:pPr>
            <a:r>
              <a:rPr lang="ru-RU" sz="1300" dirty="0" err="1"/>
              <a:t>лінія</a:t>
            </a:r>
            <a:r>
              <a:rPr lang="ru-RU" sz="1300" dirty="0"/>
              <a:t> </a:t>
            </a:r>
            <a:r>
              <a:rPr lang="ru-RU" sz="1300" dirty="0" err="1"/>
              <a:t>між</a:t>
            </a:r>
            <a:r>
              <a:rPr lang="ru-RU" sz="1300" dirty="0"/>
              <a:t> результатами і </a:t>
            </a:r>
            <a:r>
              <a:rPr lang="ru-RU" sz="1300" dirty="0" err="1"/>
              <a:t>винагородженням</a:t>
            </a:r>
            <a:r>
              <a:rPr lang="ru-RU" sz="1300" dirty="0"/>
              <a:t>, </a:t>
            </a:r>
            <a:r>
              <a:rPr lang="ru-RU" sz="1300" dirty="0" err="1"/>
              <a:t>що</a:t>
            </a:r>
            <a:r>
              <a:rPr lang="ru-RU" sz="1300" dirty="0"/>
              <a:t> </a:t>
            </a:r>
            <a:r>
              <a:rPr lang="ru-RU" sz="1300" dirty="0" err="1"/>
              <a:t>сприймається</a:t>
            </a:r>
            <a:r>
              <a:rPr lang="ru-RU" sz="1300" dirty="0"/>
              <a:t> як </a:t>
            </a:r>
            <a:r>
              <a:rPr lang="ru-RU" sz="1300" dirty="0" err="1"/>
              <a:t>справедливе</a:t>
            </a:r>
            <a:r>
              <a:rPr lang="ru-RU" sz="1300" dirty="0"/>
              <a:t> </a:t>
            </a:r>
            <a:r>
              <a:rPr lang="ru-RU" sz="1300" dirty="0" err="1"/>
              <a:t>виходить</a:t>
            </a:r>
            <a:r>
              <a:rPr lang="ru-RU" sz="1300" dirty="0"/>
              <a:t> з </a:t>
            </a:r>
            <a:r>
              <a:rPr lang="ru-RU" sz="1300" dirty="0" err="1"/>
              <a:t>теорії</a:t>
            </a:r>
            <a:r>
              <a:rPr lang="ru-RU" sz="1300" dirty="0"/>
              <a:t> </a:t>
            </a:r>
            <a:r>
              <a:rPr lang="ru-RU" sz="1300" dirty="0" err="1"/>
              <a:t>справедливості</a:t>
            </a:r>
            <a:r>
              <a:rPr lang="ru-RU" sz="1300" dirty="0"/>
              <a:t> і </a:t>
            </a:r>
            <a:r>
              <a:rPr lang="ru-RU" sz="1300" dirty="0" err="1"/>
              <a:t>показує</a:t>
            </a:r>
            <a:r>
              <a:rPr lang="ru-RU" sz="1300" dirty="0"/>
              <a:t>, </a:t>
            </a:r>
            <a:r>
              <a:rPr lang="ru-RU" sz="1300" dirty="0" err="1"/>
              <a:t>що</a:t>
            </a:r>
            <a:r>
              <a:rPr lang="ru-RU" sz="1300" dirty="0"/>
              <a:t> люди </a:t>
            </a:r>
            <a:r>
              <a:rPr lang="ru-RU" sz="1300" dirty="0" err="1"/>
              <a:t>мають</a:t>
            </a:r>
            <a:r>
              <a:rPr lang="ru-RU" sz="1300" dirty="0"/>
              <a:t> </a:t>
            </a:r>
            <a:r>
              <a:rPr lang="ru-RU" sz="1300" dirty="0" err="1"/>
              <a:t>власну</a:t>
            </a:r>
            <a:r>
              <a:rPr lang="ru-RU" sz="1300" dirty="0"/>
              <a:t> </a:t>
            </a:r>
            <a:r>
              <a:rPr lang="ru-RU" sz="1300" dirty="0" err="1"/>
              <a:t>оцінку</a:t>
            </a:r>
            <a:r>
              <a:rPr lang="ru-RU" sz="1300" dirty="0"/>
              <a:t> </a:t>
            </a:r>
            <a:r>
              <a:rPr lang="ru-RU" sz="1300" dirty="0" err="1"/>
              <a:t>ступеня</a:t>
            </a:r>
            <a:r>
              <a:rPr lang="ru-RU" sz="1300" dirty="0"/>
              <a:t> </a:t>
            </a:r>
            <a:r>
              <a:rPr lang="ru-RU" sz="1300" dirty="0" err="1"/>
              <a:t>справедливості</a:t>
            </a:r>
            <a:r>
              <a:rPr lang="ru-RU" sz="1300" dirty="0"/>
              <a:t> </a:t>
            </a:r>
            <a:r>
              <a:rPr lang="ru-RU" sz="1300" dirty="0" err="1"/>
              <a:t>винагороди</a:t>
            </a:r>
            <a:endParaRPr lang="ru-RU" sz="1300" dirty="0"/>
          </a:p>
          <a:p>
            <a:pPr marL="171450" indent="-171450" algn="just">
              <a:lnSpc>
                <a:spcPct val="80000"/>
              </a:lnSpc>
              <a:buFont typeface="Wingdings" panose="05000000000000000000" pitchFamily="2" charset="2"/>
              <a:buChar char="Ø"/>
            </a:pPr>
            <a:r>
              <a:rPr lang="ru-RU" sz="1300" dirty="0" err="1"/>
              <a:t>задоволення</a:t>
            </a:r>
            <a:r>
              <a:rPr lang="ru-RU" sz="1300" dirty="0"/>
              <a:t> є результатом </a:t>
            </a:r>
            <a:r>
              <a:rPr lang="ru-RU" sz="1300" dirty="0" err="1"/>
              <a:t>зовнішнього</a:t>
            </a:r>
            <a:r>
              <a:rPr lang="ru-RU" sz="1300" dirty="0"/>
              <a:t> і </a:t>
            </a:r>
            <a:r>
              <a:rPr lang="ru-RU" sz="1300" dirty="0" err="1"/>
              <a:t>внутрішнього</a:t>
            </a:r>
            <a:r>
              <a:rPr lang="ru-RU" sz="1300" dirty="0"/>
              <a:t> </a:t>
            </a:r>
            <a:r>
              <a:rPr lang="ru-RU" sz="1300" dirty="0" err="1"/>
              <a:t>винагородження</a:t>
            </a:r>
            <a:r>
              <a:rPr lang="ru-RU" sz="1300" dirty="0"/>
              <a:t> з </a:t>
            </a:r>
            <a:r>
              <a:rPr lang="ru-RU" sz="1300" dirty="0" err="1"/>
              <a:t>урахуванням</a:t>
            </a:r>
            <a:r>
              <a:rPr lang="ru-RU" sz="1300" dirty="0"/>
              <a:t> </a:t>
            </a:r>
            <a:r>
              <a:rPr lang="ru-RU" sz="1300" dirty="0" err="1"/>
              <a:t>їх</a:t>
            </a:r>
            <a:r>
              <a:rPr lang="ru-RU" sz="1300" dirty="0"/>
              <a:t> </a:t>
            </a:r>
            <a:r>
              <a:rPr lang="ru-RU" sz="1300" dirty="0" err="1"/>
              <a:t>справедливості</a:t>
            </a:r>
            <a:endParaRPr lang="ru-RU" sz="1300" dirty="0"/>
          </a:p>
        </p:txBody>
      </p:sp>
      <p:sp>
        <p:nvSpPr>
          <p:cNvPr id="7" name="TextBox 6">
            <a:extLst>
              <a:ext uri="{FF2B5EF4-FFF2-40B4-BE49-F238E27FC236}">
                <a16:creationId xmlns:a16="http://schemas.microsoft.com/office/drawing/2014/main" id="{0081323D-C91F-D8A0-D064-06365213678C}"/>
              </a:ext>
            </a:extLst>
          </p:cNvPr>
          <p:cNvSpPr txBox="1"/>
          <p:nvPr/>
        </p:nvSpPr>
        <p:spPr>
          <a:xfrm>
            <a:off x="253093" y="1395970"/>
            <a:ext cx="8711293" cy="523220"/>
          </a:xfrm>
          <a:prstGeom prst="rect">
            <a:avLst/>
          </a:prstGeom>
          <a:solidFill>
            <a:schemeClr val="accent2"/>
          </a:solidFill>
          <a:ln>
            <a:solidFill>
              <a:schemeClr val="accent1"/>
            </a:solidFill>
          </a:ln>
          <a:effectLst/>
          <a:scene3d>
            <a:camera prst="orthographicFront">
              <a:rot lat="0" lon="0" rev="0"/>
            </a:camera>
            <a:lightRig rig="glow" dir="t">
              <a:rot lat="0" lon="0" rev="14100000"/>
            </a:lightRig>
          </a:scene3d>
          <a:sp3d prstMaterial="softEdge">
            <a:bevelT w="127000" prst="artDeco"/>
          </a:sp3d>
        </p:spPr>
        <p:txBody>
          <a:bodyPr wrap="square">
            <a:spAutoFit/>
          </a:bodyPr>
          <a:lstStyle/>
          <a:p>
            <a:pPr algn="just"/>
            <a:r>
              <a:rPr lang="ru-RU" sz="1400" dirty="0" err="1">
                <a:effectLst/>
                <a:latin typeface="Arial" panose="020B0604020202020204" pitchFamily="34" charset="0"/>
              </a:rPr>
              <a:t>Досягнуті</a:t>
            </a:r>
            <a:r>
              <a:rPr lang="ru-RU" sz="1400" dirty="0">
                <a:effectLst/>
                <a:latin typeface="Arial" panose="020B0604020202020204" pitchFamily="34" charset="0"/>
              </a:rPr>
              <a:t> </a:t>
            </a:r>
            <a:r>
              <a:rPr lang="ru-RU" sz="1400" dirty="0" err="1">
                <a:effectLst/>
                <a:latin typeface="Arial" panose="020B0604020202020204" pitchFamily="34" charset="0"/>
              </a:rPr>
              <a:t>результати</a:t>
            </a:r>
            <a:r>
              <a:rPr lang="ru-RU" sz="1400" dirty="0">
                <a:effectLst/>
                <a:latin typeface="Arial" panose="020B0604020202020204" pitchFamily="34" charset="0"/>
              </a:rPr>
              <a:t> </a:t>
            </a:r>
            <a:r>
              <a:rPr lang="ru-RU" sz="1400" dirty="0" err="1">
                <a:effectLst/>
                <a:latin typeface="Arial" panose="020B0604020202020204" pitchFamily="34" charset="0"/>
              </a:rPr>
              <a:t>залежать</a:t>
            </a:r>
            <a:r>
              <a:rPr lang="ru-RU" sz="1400" dirty="0">
                <a:effectLst/>
                <a:latin typeface="Arial" panose="020B0604020202020204" pitchFamily="34" charset="0"/>
              </a:rPr>
              <a:t> </a:t>
            </a:r>
            <a:r>
              <a:rPr lang="ru-RU" sz="1400" dirty="0" err="1">
                <a:effectLst/>
                <a:latin typeface="Arial" panose="020B0604020202020204" pitchFamily="34" charset="0"/>
              </a:rPr>
              <a:t>від</a:t>
            </a:r>
            <a:r>
              <a:rPr lang="ru-RU" sz="1400" dirty="0">
                <a:effectLst/>
                <a:latin typeface="Arial" panose="020B0604020202020204" pitchFamily="34" charset="0"/>
              </a:rPr>
              <a:t> </a:t>
            </a:r>
            <a:r>
              <a:rPr lang="ru-RU" sz="1400" dirty="0" err="1">
                <a:effectLst/>
                <a:latin typeface="Arial" panose="020B0604020202020204" pitchFamily="34" charset="0"/>
              </a:rPr>
              <a:t>прикладених</a:t>
            </a:r>
            <a:r>
              <a:rPr lang="ru-RU" sz="1400" dirty="0">
                <a:effectLst/>
                <a:latin typeface="Arial" panose="020B0604020202020204" pitchFamily="34" charset="0"/>
              </a:rPr>
              <a:t> </a:t>
            </a:r>
            <a:r>
              <a:rPr lang="ru-RU" sz="1400" dirty="0" err="1">
                <a:effectLst/>
                <a:latin typeface="Arial" panose="020B0604020202020204" pitchFamily="34" charset="0"/>
              </a:rPr>
              <a:t>працівником</a:t>
            </a:r>
            <a:r>
              <a:rPr lang="ru-RU" sz="1400" dirty="0">
                <a:effectLst/>
                <a:latin typeface="Arial" panose="020B0604020202020204" pitchFamily="34" charset="0"/>
              </a:rPr>
              <a:t> </a:t>
            </a:r>
            <a:r>
              <a:rPr lang="ru-RU" sz="1400" dirty="0" err="1">
                <a:effectLst/>
                <a:latin typeface="Arial" panose="020B0604020202020204" pitchFamily="34" charset="0"/>
              </a:rPr>
              <a:t>зусиль</a:t>
            </a:r>
            <a:r>
              <a:rPr lang="ru-RU" sz="1400" dirty="0">
                <a:effectLst/>
                <a:latin typeface="Arial" panose="020B0604020202020204" pitchFamily="34" charset="0"/>
              </a:rPr>
              <a:t>, </a:t>
            </a:r>
            <a:r>
              <a:rPr lang="ru-RU" sz="1400" dirty="0" err="1">
                <a:effectLst/>
                <a:latin typeface="Arial" panose="020B0604020202020204" pitchFamily="34" charset="0"/>
              </a:rPr>
              <a:t>його</a:t>
            </a:r>
            <a:r>
              <a:rPr lang="ru-RU" sz="1400" dirty="0">
                <a:effectLst/>
                <a:latin typeface="Arial" panose="020B0604020202020204" pitchFamily="34" charset="0"/>
              </a:rPr>
              <a:t> </a:t>
            </a:r>
            <a:r>
              <a:rPr lang="ru-RU" sz="1400" dirty="0" err="1">
                <a:effectLst/>
                <a:latin typeface="Arial" panose="020B0604020202020204" pitchFamily="34" charset="0"/>
              </a:rPr>
              <a:t>здібностей</a:t>
            </a:r>
            <a:r>
              <a:rPr lang="ru-RU" sz="1400" dirty="0">
                <a:effectLst/>
                <a:latin typeface="Arial" panose="020B0604020202020204" pitchFamily="34" charset="0"/>
              </a:rPr>
              <a:t> і </a:t>
            </a:r>
            <a:r>
              <a:rPr lang="ru-RU" sz="1400" dirty="0" err="1">
                <a:effectLst/>
                <a:latin typeface="Arial" panose="020B0604020202020204" pitchFamily="34" charset="0"/>
              </a:rPr>
              <a:t>характерних</a:t>
            </a:r>
            <a:r>
              <a:rPr lang="ru-RU" sz="1400" dirty="0">
                <a:effectLst/>
                <a:latin typeface="Arial" panose="020B0604020202020204" pitchFamily="34" charset="0"/>
              </a:rPr>
              <a:t> </a:t>
            </a:r>
            <a:r>
              <a:rPr lang="ru-RU" sz="1400" dirty="0" err="1">
                <a:effectLst/>
                <a:latin typeface="Arial" panose="020B0604020202020204" pitchFamily="34" charset="0"/>
              </a:rPr>
              <a:t>особливостей</a:t>
            </a:r>
            <a:r>
              <a:rPr lang="ru-RU" sz="1400" dirty="0">
                <a:effectLst/>
                <a:latin typeface="Arial" panose="020B0604020202020204" pitchFamily="34" charset="0"/>
              </a:rPr>
              <a:t>, а також </a:t>
            </a:r>
            <a:r>
              <a:rPr lang="ru-RU" sz="1400" dirty="0" err="1">
                <a:effectLst/>
                <a:latin typeface="Arial" panose="020B0604020202020204" pitchFamily="34" charset="0"/>
              </a:rPr>
              <a:t>пізнання</a:t>
            </a:r>
            <a:r>
              <a:rPr lang="ru-RU" sz="1400" dirty="0">
                <a:effectLst/>
                <a:latin typeface="Arial" panose="020B0604020202020204" pitchFamily="34" charset="0"/>
              </a:rPr>
              <a:t> ним </a:t>
            </a:r>
            <a:r>
              <a:rPr lang="ru-RU" sz="1400" dirty="0" err="1">
                <a:effectLst/>
                <a:latin typeface="Arial" panose="020B0604020202020204" pitchFamily="34" charset="0"/>
              </a:rPr>
              <a:t>своєї</a:t>
            </a:r>
            <a:r>
              <a:rPr lang="ru-RU" sz="1400" dirty="0">
                <a:effectLst/>
                <a:latin typeface="Arial" panose="020B0604020202020204" pitchFamily="34" charset="0"/>
              </a:rPr>
              <a:t> </a:t>
            </a:r>
            <a:r>
              <a:rPr lang="ru-RU" sz="1400" dirty="0" err="1">
                <a:effectLst/>
                <a:latin typeface="Arial" panose="020B0604020202020204" pitchFamily="34" charset="0"/>
              </a:rPr>
              <a:t>ролі</a:t>
            </a:r>
            <a:r>
              <a:rPr lang="ru-RU" sz="1400" dirty="0">
                <a:effectLst/>
                <a:latin typeface="Arial" panose="020B0604020202020204" pitchFamily="34" charset="0"/>
              </a:rPr>
              <a:t>. Результативна </a:t>
            </a:r>
            <a:r>
              <a:rPr lang="ru-RU" sz="1400" dirty="0" err="1">
                <a:effectLst/>
                <a:latin typeface="Arial" panose="020B0604020202020204" pitchFamily="34" charset="0"/>
              </a:rPr>
              <a:t>праця</a:t>
            </a:r>
            <a:r>
              <a:rPr lang="ru-RU" sz="1400" dirty="0">
                <a:effectLst/>
                <a:latin typeface="Arial" panose="020B0604020202020204" pitchFamily="34" charset="0"/>
              </a:rPr>
              <a:t> </a:t>
            </a:r>
            <a:r>
              <a:rPr lang="ru-RU" sz="1400" dirty="0" err="1">
                <a:effectLst/>
                <a:latin typeface="Arial" panose="020B0604020202020204" pitchFamily="34" charset="0"/>
              </a:rPr>
              <a:t>призводить</a:t>
            </a:r>
            <a:r>
              <a:rPr lang="ru-RU" sz="1400" dirty="0">
                <a:effectLst/>
                <a:latin typeface="Arial" panose="020B0604020202020204" pitchFamily="34" charset="0"/>
              </a:rPr>
              <a:t> до </a:t>
            </a:r>
            <a:r>
              <a:rPr lang="ru-RU" sz="1400" dirty="0" err="1">
                <a:effectLst/>
                <a:latin typeface="Arial" panose="020B0604020202020204" pitchFamily="34" charset="0"/>
              </a:rPr>
              <a:t>задоволення</a:t>
            </a:r>
            <a:r>
              <a:rPr lang="ru-RU" sz="1400" dirty="0">
                <a:effectLst/>
                <a:latin typeface="Arial" panose="020B0604020202020204" pitchFamily="34" charset="0"/>
              </a:rPr>
              <a:t>.</a:t>
            </a:r>
            <a:endParaRPr lang="ru-UA" dirty="0"/>
          </a:p>
        </p:txBody>
      </p:sp>
    </p:spTree>
    <p:extLst>
      <p:ext uri="{BB962C8B-B14F-4D97-AF65-F5344CB8AC3E}">
        <p14:creationId xmlns:p14="http://schemas.microsoft.com/office/powerpoint/2010/main" val="23636331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l="-1000" r="-1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F2B713-E0B4-8282-935D-5FD10EB2E121}"/>
              </a:ext>
            </a:extLst>
          </p:cNvPr>
          <p:cNvSpPr>
            <a:spLocks noGrp="1"/>
          </p:cNvSpPr>
          <p:nvPr>
            <p:ph type="title"/>
          </p:nvPr>
        </p:nvSpPr>
        <p:spPr>
          <a:xfrm>
            <a:off x="285181" y="207368"/>
            <a:ext cx="8238900" cy="564300"/>
          </a:xfrm>
        </p:spPr>
        <p:txBody>
          <a:bodyPr/>
          <a:lstStyle/>
          <a:p>
            <a:r>
              <a:rPr lang="ru-RU" b="1" dirty="0" err="1"/>
              <a:t>Навіщо</a:t>
            </a:r>
            <a:r>
              <a:rPr lang="ru-RU" b="1" dirty="0"/>
              <a:t> </a:t>
            </a:r>
            <a:r>
              <a:rPr lang="ru-RU" b="1" dirty="0" err="1"/>
              <a:t>потрібні</a:t>
            </a:r>
            <a:r>
              <a:rPr lang="ru-RU" b="1" dirty="0"/>
              <a:t> </a:t>
            </a:r>
            <a:r>
              <a:rPr lang="ru-RU" b="1" dirty="0" err="1"/>
              <a:t>теорії</a:t>
            </a:r>
            <a:r>
              <a:rPr lang="ru-RU" b="1" dirty="0"/>
              <a:t> </a:t>
            </a:r>
            <a:r>
              <a:rPr lang="ru-RU" b="1" dirty="0" err="1"/>
              <a:t>мотивації</a:t>
            </a:r>
            <a:r>
              <a:rPr lang="ru-RU" b="1" dirty="0"/>
              <a:t>? </a:t>
            </a:r>
            <a:br>
              <a:rPr lang="ru-RU" b="1" dirty="0"/>
            </a:br>
            <a:endParaRPr lang="ru-UA" dirty="0"/>
          </a:p>
        </p:txBody>
      </p:sp>
      <p:sp>
        <p:nvSpPr>
          <p:cNvPr id="3" name="Текст 2">
            <a:extLst>
              <a:ext uri="{FF2B5EF4-FFF2-40B4-BE49-F238E27FC236}">
                <a16:creationId xmlns:a16="http://schemas.microsoft.com/office/drawing/2014/main" id="{D2F2DFE8-10FC-1A65-683D-50D4DC635674}"/>
              </a:ext>
            </a:extLst>
          </p:cNvPr>
          <p:cNvSpPr>
            <a:spLocks noGrp="1"/>
          </p:cNvSpPr>
          <p:nvPr>
            <p:ph type="body" idx="1"/>
          </p:nvPr>
        </p:nvSpPr>
        <p:spPr>
          <a:xfrm>
            <a:off x="1583871" y="1055782"/>
            <a:ext cx="5641521" cy="3656400"/>
          </a:xfrm>
        </p:spPr>
        <p:txBody>
          <a:bodyPr/>
          <a:lstStyle/>
          <a:p>
            <a:pPr marL="139700" indent="0" algn="just">
              <a:buNone/>
            </a:pPr>
            <a:r>
              <a:rPr lang="ru-RU" sz="1400" dirty="0" err="1"/>
              <a:t>Теорії</a:t>
            </a:r>
            <a:r>
              <a:rPr lang="ru-RU" sz="1400" dirty="0"/>
              <a:t> </a:t>
            </a:r>
            <a:r>
              <a:rPr lang="ru-RU" sz="1400" dirty="0" err="1"/>
              <a:t>мотивації</a:t>
            </a:r>
            <a:r>
              <a:rPr lang="ru-RU" sz="1400" dirty="0"/>
              <a:t> </a:t>
            </a:r>
            <a:r>
              <a:rPr lang="ru-RU" sz="1400" dirty="0" err="1"/>
              <a:t>дають</a:t>
            </a:r>
            <a:r>
              <a:rPr lang="ru-RU" sz="1400" dirty="0"/>
              <a:t> </a:t>
            </a:r>
            <a:r>
              <a:rPr lang="ru-RU" sz="1400" dirty="0" err="1"/>
              <a:t>уявлення</a:t>
            </a:r>
            <a:r>
              <a:rPr lang="ru-RU" sz="1400" dirty="0"/>
              <a:t> у тому, </a:t>
            </a:r>
            <a:r>
              <a:rPr lang="ru-RU" sz="1400" dirty="0" err="1"/>
              <a:t>що</a:t>
            </a:r>
            <a:r>
              <a:rPr lang="ru-RU" sz="1400" dirty="0"/>
              <a:t> </a:t>
            </a:r>
            <a:r>
              <a:rPr lang="ru-RU" sz="1400" dirty="0" err="1"/>
              <a:t>змушує</a:t>
            </a:r>
            <a:r>
              <a:rPr lang="ru-RU" sz="1400" dirty="0"/>
              <a:t> </a:t>
            </a:r>
            <a:r>
              <a:rPr lang="ru-RU" sz="1400" dirty="0" err="1"/>
              <a:t>працівника</a:t>
            </a:r>
            <a:r>
              <a:rPr lang="ru-RU" sz="1400" dirty="0"/>
              <a:t> </a:t>
            </a:r>
            <a:r>
              <a:rPr lang="ru-RU" sz="1400" dirty="0" err="1"/>
              <a:t>працювати</a:t>
            </a:r>
            <a:r>
              <a:rPr lang="ru-RU" sz="1400" dirty="0"/>
              <a:t> </a:t>
            </a:r>
            <a:r>
              <a:rPr lang="ru-RU" sz="1400" dirty="0" err="1"/>
              <a:t>краще</a:t>
            </a:r>
            <a:r>
              <a:rPr lang="ru-RU" sz="1400" dirty="0"/>
              <a:t>. Вони </a:t>
            </a:r>
            <a:r>
              <a:rPr lang="ru-RU" sz="1400" dirty="0" err="1"/>
              <a:t>дають</a:t>
            </a:r>
            <a:r>
              <a:rPr lang="ru-RU" sz="1400" dirty="0"/>
              <a:t> менеджерам </a:t>
            </a:r>
            <a:r>
              <a:rPr lang="ru-RU" sz="1400" dirty="0" err="1"/>
              <a:t>інструмент</a:t>
            </a:r>
            <a:r>
              <a:rPr lang="ru-RU" sz="1400" dirty="0"/>
              <a:t> </a:t>
            </a:r>
            <a:r>
              <a:rPr lang="ru-RU" sz="1400" dirty="0" err="1"/>
              <a:t>мотивації</a:t>
            </a:r>
            <a:r>
              <a:rPr lang="ru-RU" sz="1400" dirty="0"/>
              <a:t> </a:t>
            </a:r>
            <a:r>
              <a:rPr lang="ru-RU" sz="1400" dirty="0" err="1"/>
              <a:t>співробітників</a:t>
            </a:r>
            <a:r>
              <a:rPr lang="ru-RU" sz="1400" dirty="0"/>
              <a:t> і </a:t>
            </a:r>
            <a:r>
              <a:rPr lang="ru-RU" sz="1400" dirty="0" err="1"/>
              <a:t>допомагають</a:t>
            </a:r>
            <a:r>
              <a:rPr lang="ru-RU" sz="1400" dirty="0"/>
              <a:t> </a:t>
            </a:r>
            <a:r>
              <a:rPr lang="ru-RU" sz="1400" dirty="0" err="1"/>
              <a:t>їм</a:t>
            </a:r>
            <a:r>
              <a:rPr lang="ru-RU" sz="1400" dirty="0"/>
              <a:t> </a:t>
            </a:r>
            <a:r>
              <a:rPr lang="ru-RU" sz="1400" dirty="0" err="1"/>
              <a:t>зрозуміти</a:t>
            </a:r>
            <a:r>
              <a:rPr lang="ru-RU" sz="1400" dirty="0"/>
              <a:t>, як </a:t>
            </a:r>
            <a:r>
              <a:rPr lang="ru-RU" sz="1400" dirty="0" err="1"/>
              <a:t>краще</a:t>
            </a:r>
            <a:r>
              <a:rPr lang="ru-RU" sz="1400" dirty="0"/>
              <a:t> </a:t>
            </a:r>
            <a:r>
              <a:rPr lang="ru-RU" sz="1400" dirty="0" err="1"/>
              <a:t>управляти</a:t>
            </a:r>
            <a:r>
              <a:rPr lang="ru-RU" sz="1400" dirty="0"/>
              <a:t> персоналом. Тому не дивно, </a:t>
            </a:r>
            <a:r>
              <a:rPr lang="ru-RU" sz="1400" dirty="0" err="1"/>
              <a:t>що</a:t>
            </a:r>
            <a:r>
              <a:rPr lang="ru-RU" sz="1400" dirty="0"/>
              <a:t> в </a:t>
            </a:r>
            <a:r>
              <a:rPr lang="ru-RU" sz="1400" dirty="0" err="1"/>
              <a:t>галузі</a:t>
            </a:r>
            <a:r>
              <a:rPr lang="ru-RU" sz="1400" dirty="0"/>
              <a:t> </a:t>
            </a:r>
            <a:r>
              <a:rPr lang="ru-RU" sz="1400" dirty="0" err="1"/>
              <a:t>управління</a:t>
            </a:r>
            <a:r>
              <a:rPr lang="ru-RU" sz="1400" dirty="0"/>
              <a:t> </a:t>
            </a:r>
            <a:r>
              <a:rPr lang="ru-RU" sz="1400" dirty="0" err="1"/>
              <a:t>людськими</a:t>
            </a:r>
            <a:r>
              <a:rPr lang="ru-RU" sz="1400" dirty="0"/>
              <a:t> ресурсами та </a:t>
            </a:r>
            <a:r>
              <a:rPr lang="ru-RU" sz="1400" dirty="0" err="1"/>
              <a:t>організаційної</a:t>
            </a:r>
            <a:r>
              <a:rPr lang="ru-RU" sz="1400" dirty="0"/>
              <a:t> </a:t>
            </a:r>
            <a:r>
              <a:rPr lang="ru-RU" sz="1400" dirty="0" err="1"/>
              <a:t>поведінки</a:t>
            </a:r>
            <a:r>
              <a:rPr lang="ru-RU" sz="1400" dirty="0"/>
              <a:t> </a:t>
            </a:r>
            <a:r>
              <a:rPr lang="ru-RU" sz="1400" dirty="0" err="1"/>
              <a:t>дуже</a:t>
            </a:r>
            <a:r>
              <a:rPr lang="ru-RU" sz="1400" dirty="0"/>
              <a:t> </a:t>
            </a:r>
            <a:r>
              <a:rPr lang="ru-RU" sz="1400" dirty="0" err="1"/>
              <a:t>важливо</a:t>
            </a:r>
            <a:r>
              <a:rPr lang="ru-RU" sz="1400" dirty="0"/>
              <a:t> </a:t>
            </a:r>
            <a:r>
              <a:rPr lang="ru-RU" sz="1400" dirty="0" err="1"/>
              <a:t>зосередитися</a:t>
            </a:r>
            <a:r>
              <a:rPr lang="ru-RU" sz="1400" dirty="0"/>
              <a:t> на </a:t>
            </a:r>
            <a:r>
              <a:rPr lang="ru-RU" sz="1400" dirty="0" err="1"/>
              <a:t>мотивації</a:t>
            </a:r>
            <a:r>
              <a:rPr lang="ru-RU" sz="1400" dirty="0"/>
              <a:t> </a:t>
            </a:r>
            <a:r>
              <a:rPr lang="ru-RU" sz="1400" dirty="0" err="1"/>
              <a:t>працівників</a:t>
            </a:r>
            <a:r>
              <a:rPr lang="ru-RU" sz="1400" dirty="0"/>
              <a:t>.</a:t>
            </a:r>
          </a:p>
          <a:p>
            <a:pPr marL="139700" indent="0" algn="just">
              <a:buNone/>
            </a:pPr>
            <a:r>
              <a:rPr lang="ru-RU" sz="1400" dirty="0" err="1"/>
              <a:t>Нестача</a:t>
            </a:r>
            <a:r>
              <a:rPr lang="ru-RU" sz="1400" dirty="0"/>
              <a:t> </a:t>
            </a:r>
            <a:r>
              <a:rPr lang="ru-RU" sz="1400" dirty="0" err="1"/>
              <a:t>знань</a:t>
            </a:r>
            <a:r>
              <a:rPr lang="ru-RU" sz="1400" dirty="0"/>
              <a:t> про </a:t>
            </a:r>
            <a:r>
              <a:rPr lang="ru-RU" sz="1400" dirty="0" err="1"/>
              <a:t>теорії</a:t>
            </a:r>
            <a:r>
              <a:rPr lang="ru-RU" sz="1400" dirty="0"/>
              <a:t> </a:t>
            </a:r>
            <a:r>
              <a:rPr lang="ru-RU" sz="1400" dirty="0" err="1"/>
              <a:t>мотивації</a:t>
            </a:r>
            <a:r>
              <a:rPr lang="ru-RU" sz="1400" dirty="0"/>
              <a:t> </a:t>
            </a:r>
            <a:r>
              <a:rPr lang="ru-RU" sz="1400" dirty="0" err="1"/>
              <a:t>може</a:t>
            </a:r>
            <a:r>
              <a:rPr lang="ru-RU" sz="1400" dirty="0"/>
              <a:t> </a:t>
            </a:r>
            <a:r>
              <a:rPr lang="ru-RU" sz="1400" dirty="0" err="1"/>
              <a:t>призвести</a:t>
            </a:r>
            <a:r>
              <a:rPr lang="ru-RU" sz="1400" dirty="0"/>
              <a:t> </a:t>
            </a:r>
            <a:r>
              <a:rPr lang="ru-RU" sz="1400" dirty="0" err="1"/>
              <a:t>менеджерів</a:t>
            </a:r>
            <a:r>
              <a:rPr lang="ru-RU" sz="1400" dirty="0"/>
              <a:t> до думки, </a:t>
            </a:r>
            <a:r>
              <a:rPr lang="ru-RU" sz="1400" dirty="0" err="1"/>
              <a:t>що</a:t>
            </a:r>
            <a:r>
              <a:rPr lang="ru-RU" sz="1400" dirty="0"/>
              <a:t> </a:t>
            </a:r>
            <a:r>
              <a:rPr lang="ru-RU" sz="1400" dirty="0" err="1"/>
              <a:t>грошові</a:t>
            </a:r>
            <a:r>
              <a:rPr lang="ru-RU" sz="1400" dirty="0"/>
              <a:t> </a:t>
            </a:r>
            <a:r>
              <a:rPr lang="ru-RU" sz="1400" dirty="0" err="1"/>
              <a:t>стимули</a:t>
            </a:r>
            <a:r>
              <a:rPr lang="ru-RU" sz="1400" dirty="0"/>
              <a:t> є </a:t>
            </a:r>
            <a:r>
              <a:rPr lang="ru-RU" sz="1400" dirty="0" err="1"/>
              <a:t>єдиним</a:t>
            </a:r>
            <a:r>
              <a:rPr lang="ru-RU" sz="1400" dirty="0"/>
              <a:t> способом </a:t>
            </a:r>
            <a:r>
              <a:rPr lang="ru-RU" sz="1400" dirty="0" err="1"/>
              <a:t>мотивації</a:t>
            </a:r>
            <a:r>
              <a:rPr lang="ru-RU" sz="1400" dirty="0"/>
              <a:t> персоналу, </a:t>
            </a:r>
            <a:r>
              <a:rPr lang="ru-RU" sz="1400" dirty="0" err="1"/>
              <a:t>проте</a:t>
            </a:r>
            <a:r>
              <a:rPr lang="ru-RU" sz="1400" dirty="0"/>
              <a:t> </a:t>
            </a:r>
            <a:r>
              <a:rPr lang="ru-RU" sz="1400" dirty="0" err="1"/>
              <a:t>теорії</a:t>
            </a:r>
            <a:r>
              <a:rPr lang="ru-RU" sz="1400" dirty="0"/>
              <a:t> </a:t>
            </a:r>
            <a:r>
              <a:rPr lang="ru-RU" sz="1400" dirty="0" err="1"/>
              <a:t>допомогли</a:t>
            </a:r>
            <a:r>
              <a:rPr lang="ru-RU" sz="1400" dirty="0"/>
              <a:t> менеджерам </a:t>
            </a:r>
            <a:r>
              <a:rPr lang="ru-RU" sz="1400" dirty="0" err="1"/>
              <a:t>зрозуміти</a:t>
            </a:r>
            <a:r>
              <a:rPr lang="ru-RU" sz="1400" dirty="0"/>
              <a:t>, </a:t>
            </a:r>
            <a:r>
              <a:rPr lang="ru-RU" sz="1400" dirty="0" err="1"/>
              <a:t>що</a:t>
            </a:r>
            <a:r>
              <a:rPr lang="ru-RU" sz="1400" dirty="0"/>
              <a:t> у людей </a:t>
            </a:r>
            <a:r>
              <a:rPr lang="ru-RU" sz="1400" dirty="0" err="1"/>
              <a:t>різні</a:t>
            </a:r>
            <a:r>
              <a:rPr lang="ru-RU" sz="1400" dirty="0"/>
              <a:t> потреби. </a:t>
            </a:r>
            <a:r>
              <a:rPr lang="ru-RU" sz="1400" dirty="0" err="1"/>
              <a:t>Потрібно</a:t>
            </a:r>
            <a:r>
              <a:rPr lang="ru-RU" sz="1400" dirty="0"/>
              <a:t> </a:t>
            </a:r>
            <a:r>
              <a:rPr lang="ru-RU" sz="1400" dirty="0" err="1"/>
              <a:t>лише</a:t>
            </a:r>
            <a:r>
              <a:rPr lang="ru-RU" sz="1400" dirty="0"/>
              <a:t> </a:t>
            </a:r>
            <a:r>
              <a:rPr lang="ru-RU" sz="1400" dirty="0" err="1"/>
              <a:t>вміти</a:t>
            </a:r>
            <a:r>
              <a:rPr lang="ru-RU" sz="1400" dirty="0"/>
              <a:t> </a:t>
            </a:r>
            <a:r>
              <a:rPr lang="ru-RU" sz="1400" dirty="0" err="1"/>
              <a:t>з'ясувати</a:t>
            </a:r>
            <a:r>
              <a:rPr lang="ru-RU" sz="1400" dirty="0"/>
              <a:t>, </a:t>
            </a:r>
            <a:r>
              <a:rPr lang="ru-RU" sz="1400" dirty="0" err="1"/>
              <a:t>які</a:t>
            </a:r>
            <a:r>
              <a:rPr lang="ru-RU" sz="1400" dirty="0"/>
              <a:t> </a:t>
            </a:r>
            <a:r>
              <a:rPr lang="ru-RU" sz="1400" dirty="0" err="1"/>
              <a:t>це</a:t>
            </a:r>
            <a:r>
              <a:rPr lang="ru-RU" sz="1400" dirty="0"/>
              <a:t> потреби та </a:t>
            </a:r>
            <a:r>
              <a:rPr lang="ru-RU" sz="1400" dirty="0" err="1"/>
              <a:t>навчитися</a:t>
            </a:r>
            <a:r>
              <a:rPr lang="ru-RU" sz="1400" dirty="0"/>
              <a:t> правильно </a:t>
            </a:r>
            <a:r>
              <a:rPr lang="ru-RU" sz="1400" dirty="0" err="1"/>
              <a:t>впливати</a:t>
            </a:r>
            <a:r>
              <a:rPr lang="ru-RU" sz="1400" dirty="0"/>
              <a:t> на </a:t>
            </a:r>
            <a:r>
              <a:rPr lang="ru-RU" sz="1400" dirty="0" err="1"/>
              <a:t>співробітників</a:t>
            </a:r>
            <a:r>
              <a:rPr lang="ru-RU" sz="1400" dirty="0"/>
              <a:t>. </a:t>
            </a:r>
            <a:r>
              <a:rPr lang="ru-RU" sz="1400" dirty="0" err="1"/>
              <a:t>Мотивація</a:t>
            </a:r>
            <a:r>
              <a:rPr lang="ru-RU" sz="1400" dirty="0"/>
              <a:t> </a:t>
            </a:r>
            <a:r>
              <a:rPr lang="ru-RU" sz="1400" dirty="0" err="1"/>
              <a:t>впливає</a:t>
            </a:r>
            <a:r>
              <a:rPr lang="ru-RU" sz="1400" dirty="0"/>
              <a:t> як на </a:t>
            </a:r>
            <a:r>
              <a:rPr lang="ru-RU" sz="1400" dirty="0" err="1"/>
              <a:t>ефективність</a:t>
            </a:r>
            <a:r>
              <a:rPr lang="ru-RU" sz="1400" dirty="0"/>
              <a:t> персоналу, а й </a:t>
            </a:r>
            <a:r>
              <a:rPr lang="ru-RU" sz="1400" dirty="0" err="1"/>
              <a:t>утримання</a:t>
            </a:r>
            <a:r>
              <a:rPr lang="ru-RU" sz="1400" dirty="0"/>
              <a:t>, </a:t>
            </a:r>
            <a:r>
              <a:rPr lang="ru-RU" sz="1400" dirty="0" err="1"/>
              <a:t>залученість</a:t>
            </a:r>
            <a:r>
              <a:rPr lang="ru-RU" sz="1400" dirty="0"/>
              <a:t>, </a:t>
            </a:r>
            <a:r>
              <a:rPr lang="ru-RU" sz="1400" dirty="0" err="1"/>
              <a:t>задоволеність</a:t>
            </a:r>
            <a:r>
              <a:rPr lang="ru-RU" sz="1400" dirty="0"/>
              <a:t> </a:t>
            </a:r>
            <a:r>
              <a:rPr lang="ru-RU" sz="1400" dirty="0" err="1"/>
              <a:t>роботою</a:t>
            </a:r>
            <a:r>
              <a:rPr lang="ru-RU" sz="1400" dirty="0"/>
              <a:t>.</a:t>
            </a:r>
          </a:p>
        </p:txBody>
      </p:sp>
    </p:spTree>
    <p:extLst>
      <p:ext uri="{BB962C8B-B14F-4D97-AF65-F5344CB8AC3E}">
        <p14:creationId xmlns:p14="http://schemas.microsoft.com/office/powerpoint/2010/main" val="37362703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000"/>
            <a:lum/>
          </a:blip>
          <a:srcRect/>
          <a:stretch>
            <a:fillRect t="-9000" b="-9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4C330A-FF72-EF56-F9EA-CED160F4A0FA}"/>
              </a:ext>
            </a:extLst>
          </p:cNvPr>
          <p:cNvSpPr>
            <a:spLocks noGrp="1"/>
          </p:cNvSpPr>
          <p:nvPr>
            <p:ph type="title"/>
          </p:nvPr>
        </p:nvSpPr>
        <p:spPr>
          <a:xfrm>
            <a:off x="396578" y="1800943"/>
            <a:ext cx="8350843" cy="1362900"/>
          </a:xfrm>
        </p:spPr>
        <p:txBody>
          <a:bodyPr/>
          <a:lstStyle/>
          <a:p>
            <a:r>
              <a:rPr lang="uk-UA" dirty="0"/>
              <a:t>Стимулювання:</a:t>
            </a:r>
            <a:br>
              <a:rPr lang="uk-UA" dirty="0"/>
            </a:br>
            <a:r>
              <a:rPr lang="uk-UA" sz="8000" dirty="0"/>
              <a:t>форми і методи</a:t>
            </a:r>
            <a:endParaRPr lang="ru-UA" dirty="0"/>
          </a:p>
        </p:txBody>
      </p:sp>
    </p:spTree>
    <p:extLst>
      <p:ext uri="{BB962C8B-B14F-4D97-AF65-F5344CB8AC3E}">
        <p14:creationId xmlns:p14="http://schemas.microsoft.com/office/powerpoint/2010/main" val="35072165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25"/>
          <p:cNvSpPr txBox="1">
            <a:spLocks noGrp="1"/>
          </p:cNvSpPr>
          <p:nvPr>
            <p:ph type="title"/>
          </p:nvPr>
        </p:nvSpPr>
        <p:spPr>
          <a:xfrm>
            <a:off x="452550" y="120520"/>
            <a:ext cx="8238900" cy="56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sz="1200" b="1" dirty="0" err="1">
                <a:effectLst/>
                <a:latin typeface="Arial" panose="020B0604020202020204" pitchFamily="34" charset="0"/>
              </a:rPr>
              <a:t>Стимулювання</a:t>
            </a:r>
            <a:r>
              <a:rPr lang="ru-RU" sz="1200" b="1" dirty="0">
                <a:effectLst/>
                <a:latin typeface="Arial" panose="020B0604020202020204" pitchFamily="34" charset="0"/>
              </a:rPr>
              <a:t> </a:t>
            </a:r>
            <a:r>
              <a:rPr lang="ru-RU" sz="1200" b="1" dirty="0" err="1">
                <a:effectLst/>
                <a:latin typeface="Arial" panose="020B0604020202020204" pitchFamily="34" charset="0"/>
              </a:rPr>
              <a:t>праці</a:t>
            </a:r>
            <a:r>
              <a:rPr lang="ru-RU" sz="1200" b="1" dirty="0">
                <a:effectLst/>
                <a:latin typeface="Arial" panose="020B0604020202020204" pitchFamily="34" charset="0"/>
              </a:rPr>
              <a:t>,</a:t>
            </a:r>
            <a:r>
              <a:rPr lang="ru-RU" sz="1200" dirty="0">
                <a:effectLst/>
                <a:latin typeface="Arial" panose="020B0604020202020204" pitchFamily="34" charset="0"/>
              </a:rPr>
              <a:t> як </a:t>
            </a:r>
            <a:r>
              <a:rPr lang="ru-RU" sz="1200" dirty="0" err="1">
                <a:effectLst/>
                <a:latin typeface="Arial" panose="020B0604020202020204" pitchFamily="34" charset="0"/>
              </a:rPr>
              <a:t>спосіб</a:t>
            </a:r>
            <a:r>
              <a:rPr lang="ru-RU" sz="1200" dirty="0">
                <a:effectLst/>
                <a:latin typeface="Arial" panose="020B0604020202020204" pitchFamily="34" charset="0"/>
              </a:rPr>
              <a:t> </a:t>
            </a:r>
            <a:r>
              <a:rPr lang="ru-RU" sz="1200" dirty="0" err="1">
                <a:effectLst/>
                <a:latin typeface="Arial" panose="020B0604020202020204" pitchFamily="34" charset="0"/>
              </a:rPr>
              <a:t>управління</a:t>
            </a:r>
            <a:r>
              <a:rPr lang="ru-RU" sz="1200" dirty="0">
                <a:effectLst/>
                <a:latin typeface="Arial" panose="020B0604020202020204" pitchFamily="34" charset="0"/>
              </a:rPr>
              <a:t> персоналом, </a:t>
            </a:r>
            <a:r>
              <a:rPr lang="ru-RU" sz="1200" dirty="0" err="1">
                <a:effectLst/>
                <a:latin typeface="Arial" panose="020B0604020202020204" pitchFamily="34" charset="0"/>
              </a:rPr>
              <a:t>припускає</a:t>
            </a:r>
            <a:r>
              <a:rPr lang="ru-RU" sz="1200" dirty="0">
                <a:effectLst/>
                <a:latin typeface="Arial" panose="020B0604020202020204" pitchFamily="34" charset="0"/>
              </a:rPr>
              <a:t> </a:t>
            </a:r>
            <a:r>
              <a:rPr lang="ru-RU" sz="1200" dirty="0" err="1">
                <a:effectLst/>
                <a:latin typeface="Arial" panose="020B0604020202020204" pitchFamily="34" charset="0"/>
              </a:rPr>
              <a:t>використання</a:t>
            </a:r>
            <a:r>
              <a:rPr lang="ru-RU" sz="1200" dirty="0">
                <a:effectLst/>
                <a:latin typeface="Arial" panose="020B0604020202020204" pitchFamily="34" charset="0"/>
              </a:rPr>
              <a:t> </a:t>
            </a:r>
            <a:r>
              <a:rPr lang="ru-RU" sz="1200" dirty="0" err="1">
                <a:effectLst/>
                <a:latin typeface="Arial" panose="020B0604020202020204" pitchFamily="34" charset="0"/>
              </a:rPr>
              <a:t>усіх</a:t>
            </a:r>
            <a:r>
              <a:rPr lang="ru-RU" sz="1200" dirty="0">
                <a:effectLst/>
                <a:latin typeface="Arial" panose="020B0604020202020204" pitchFamily="34" charset="0"/>
              </a:rPr>
              <a:t> </a:t>
            </a:r>
            <a:r>
              <a:rPr lang="ru-RU" sz="1200" dirty="0" err="1">
                <a:effectLst/>
                <a:latin typeface="Arial" panose="020B0604020202020204" pitchFamily="34" charset="0"/>
              </a:rPr>
              <a:t>існуючих</a:t>
            </a:r>
            <a:r>
              <a:rPr lang="ru-RU" sz="1200" dirty="0">
                <a:effectLst/>
                <a:latin typeface="Arial" panose="020B0604020202020204" pitchFamily="34" charset="0"/>
              </a:rPr>
              <a:t> форм і </a:t>
            </a:r>
            <a:r>
              <a:rPr lang="ru-RU" sz="1200" dirty="0" err="1">
                <a:effectLst/>
                <a:latin typeface="Arial" panose="020B0604020202020204" pitchFamily="34" charset="0"/>
              </a:rPr>
              <a:t>методів</a:t>
            </a:r>
            <a:r>
              <a:rPr lang="ru-RU" sz="1200" dirty="0">
                <a:effectLst/>
                <a:latin typeface="Arial" panose="020B0604020202020204" pitchFamily="34" charset="0"/>
              </a:rPr>
              <a:t> </a:t>
            </a:r>
            <a:r>
              <a:rPr lang="ru-RU" sz="1200" dirty="0" err="1">
                <a:effectLst/>
                <a:latin typeface="Arial" panose="020B0604020202020204" pitchFamily="34" charset="0"/>
              </a:rPr>
              <a:t>регулювання</a:t>
            </a:r>
            <a:r>
              <a:rPr lang="ru-RU" sz="1200" dirty="0">
                <a:effectLst/>
                <a:latin typeface="Arial" panose="020B0604020202020204" pitchFamily="34" charset="0"/>
              </a:rPr>
              <a:t> </a:t>
            </a:r>
            <a:r>
              <a:rPr lang="ru-RU" sz="1200" dirty="0" err="1">
                <a:effectLst/>
                <a:latin typeface="Arial" panose="020B0604020202020204" pitchFamily="34" charset="0"/>
              </a:rPr>
              <a:t>трудової</a:t>
            </a:r>
            <a:r>
              <a:rPr lang="ru-RU" sz="1200" dirty="0">
                <a:effectLst/>
                <a:latin typeface="Arial" panose="020B0604020202020204" pitchFamily="34" charset="0"/>
              </a:rPr>
              <a:t> </a:t>
            </a:r>
            <a:r>
              <a:rPr lang="ru-RU" sz="1200" dirty="0" err="1">
                <a:effectLst/>
                <a:latin typeface="Arial" panose="020B0604020202020204" pitchFamily="34" charset="0"/>
              </a:rPr>
              <a:t>поведінки</a:t>
            </a:r>
            <a:r>
              <a:rPr lang="ru-RU" sz="1200" dirty="0">
                <a:effectLst/>
                <a:latin typeface="Arial" panose="020B0604020202020204" pitchFamily="34" charset="0"/>
              </a:rPr>
              <a:t>. </a:t>
            </a:r>
            <a:r>
              <a:rPr lang="ru-RU" sz="1200" dirty="0" err="1">
                <a:effectLst/>
                <a:latin typeface="Arial" panose="020B0604020202020204" pitchFamily="34" charset="0"/>
              </a:rPr>
              <a:t>Це</a:t>
            </a:r>
            <a:r>
              <a:rPr lang="ru-RU" sz="1200" dirty="0">
                <a:effectLst/>
                <a:latin typeface="Arial" panose="020B0604020202020204" pitchFamily="34" charset="0"/>
              </a:rPr>
              <a:t> </a:t>
            </a:r>
            <a:r>
              <a:rPr lang="ru-RU" sz="1200" dirty="0" err="1">
                <a:effectLst/>
                <a:latin typeface="Arial" panose="020B0604020202020204" pitchFamily="34" charset="0"/>
              </a:rPr>
              <a:t>вимагає</a:t>
            </a:r>
            <a:r>
              <a:rPr lang="ru-RU" sz="1200" dirty="0">
                <a:effectLst/>
                <a:latin typeface="Arial" panose="020B0604020202020204" pitchFamily="34" charset="0"/>
              </a:rPr>
              <a:t> </a:t>
            </a:r>
            <a:r>
              <a:rPr lang="ru-RU" sz="1200" dirty="0" err="1">
                <a:effectLst/>
                <a:latin typeface="Arial" panose="020B0604020202020204" pitchFamily="34" charset="0"/>
              </a:rPr>
              <a:t>чіткої</a:t>
            </a:r>
            <a:r>
              <a:rPr lang="ru-RU" sz="1200" dirty="0">
                <a:effectLst/>
                <a:latin typeface="Arial" panose="020B0604020202020204" pitchFamily="34" charset="0"/>
              </a:rPr>
              <a:t> </a:t>
            </a:r>
            <a:r>
              <a:rPr lang="ru-RU" sz="1200" dirty="0" err="1">
                <a:effectLst/>
                <a:latin typeface="Arial" panose="020B0604020202020204" pitchFamily="34" charset="0"/>
              </a:rPr>
              <a:t>систематизації</a:t>
            </a:r>
            <a:r>
              <a:rPr lang="ru-RU" sz="1200" dirty="0">
                <a:effectLst/>
                <a:latin typeface="Arial" panose="020B0604020202020204" pitchFamily="34" charset="0"/>
              </a:rPr>
              <a:t> </a:t>
            </a:r>
            <a:r>
              <a:rPr lang="ru-RU" sz="1200" dirty="0" err="1">
                <a:effectLst/>
                <a:latin typeface="Arial" panose="020B0604020202020204" pitchFamily="34" charset="0"/>
              </a:rPr>
              <a:t>стимулів</a:t>
            </a:r>
            <a:r>
              <a:rPr lang="ru-RU" sz="1200" dirty="0">
                <a:effectLst/>
                <a:latin typeface="Arial" panose="020B0604020202020204" pitchFamily="34" charset="0"/>
              </a:rPr>
              <a:t> </a:t>
            </a:r>
            <a:r>
              <a:rPr lang="ru-RU" sz="1200" dirty="0" err="1">
                <a:effectLst/>
                <a:latin typeface="Arial" panose="020B0604020202020204" pitchFamily="34" charset="0"/>
              </a:rPr>
              <a:t>трудової</a:t>
            </a:r>
            <a:r>
              <a:rPr lang="ru-RU" sz="1200" dirty="0">
                <a:effectLst/>
                <a:latin typeface="Arial" panose="020B0604020202020204" pitchFamily="34" charset="0"/>
              </a:rPr>
              <a:t> </a:t>
            </a:r>
            <a:r>
              <a:rPr lang="ru-RU" sz="1200" dirty="0" err="1">
                <a:effectLst/>
                <a:latin typeface="Arial" panose="020B0604020202020204" pitchFamily="34" charset="0"/>
              </a:rPr>
              <a:t>діяльності</a:t>
            </a:r>
            <a:r>
              <a:rPr lang="ru-RU" sz="1200" dirty="0">
                <a:effectLst/>
                <a:latin typeface="Arial" panose="020B0604020202020204" pitchFamily="34" charset="0"/>
              </a:rPr>
              <a:t>, </a:t>
            </a:r>
            <a:r>
              <a:rPr lang="ru-RU" sz="1200" dirty="0" err="1">
                <a:effectLst/>
                <a:latin typeface="Arial" panose="020B0604020202020204" pitchFamily="34" charset="0"/>
              </a:rPr>
              <a:t>виявлення</a:t>
            </a:r>
            <a:r>
              <a:rPr lang="ru-RU" sz="1200" dirty="0">
                <a:effectLst/>
                <a:latin typeface="Arial" panose="020B0604020202020204" pitchFamily="34" charset="0"/>
              </a:rPr>
              <a:t> </a:t>
            </a:r>
            <a:r>
              <a:rPr lang="ru-RU" sz="1200" dirty="0" err="1">
                <a:effectLst/>
                <a:latin typeface="Arial" panose="020B0604020202020204" pitchFamily="34" charset="0"/>
              </a:rPr>
              <a:t>загальних</a:t>
            </a:r>
            <a:r>
              <a:rPr lang="ru-RU" sz="1200" dirty="0">
                <a:effectLst/>
                <a:latin typeface="Arial" panose="020B0604020202020204" pitchFamily="34" charset="0"/>
              </a:rPr>
              <a:t> рис і </a:t>
            </a:r>
            <a:r>
              <a:rPr lang="ru-RU" sz="1200" dirty="0" err="1">
                <a:effectLst/>
                <a:latin typeface="Arial" panose="020B0604020202020204" pitchFamily="34" charset="0"/>
              </a:rPr>
              <a:t>відмінностей</a:t>
            </a:r>
            <a:r>
              <a:rPr lang="ru-RU" sz="1200" dirty="0">
                <a:effectLst/>
                <a:latin typeface="Arial" panose="020B0604020202020204" pitchFamily="34" charset="0"/>
              </a:rPr>
              <a:t> </a:t>
            </a:r>
            <a:r>
              <a:rPr lang="ru-RU" sz="1200" dirty="0" err="1">
                <a:effectLst/>
                <a:latin typeface="Arial" panose="020B0604020202020204" pitchFamily="34" charset="0"/>
              </a:rPr>
              <a:t>між</a:t>
            </a:r>
            <a:r>
              <a:rPr lang="ru-RU" sz="1200" dirty="0">
                <a:effectLst/>
                <a:latin typeface="Arial" panose="020B0604020202020204" pitchFamily="34" charset="0"/>
              </a:rPr>
              <a:t> ними, </a:t>
            </a:r>
            <a:r>
              <a:rPr lang="ru-RU" sz="1200" dirty="0" err="1">
                <a:effectLst/>
                <a:latin typeface="Arial" panose="020B0604020202020204" pitchFamily="34" charset="0"/>
              </a:rPr>
              <a:t>забезпечення</a:t>
            </a:r>
            <a:r>
              <a:rPr lang="ru-RU" sz="1200" dirty="0">
                <a:effectLst/>
                <a:latin typeface="Arial" panose="020B0604020202020204" pitchFamily="34" charset="0"/>
              </a:rPr>
              <a:t> </a:t>
            </a:r>
            <a:r>
              <a:rPr lang="ru-RU" sz="1200" dirty="0" err="1">
                <a:effectLst/>
                <a:latin typeface="Arial" panose="020B0604020202020204" pitchFamily="34" charset="0"/>
              </a:rPr>
              <a:t>їх</a:t>
            </a:r>
            <a:r>
              <a:rPr lang="ru-RU" sz="1200" dirty="0">
                <a:effectLst/>
                <a:latin typeface="Arial" panose="020B0604020202020204" pitchFamily="34" charset="0"/>
              </a:rPr>
              <a:t> </a:t>
            </a:r>
            <a:r>
              <a:rPr lang="ru-RU" sz="1200" dirty="0" err="1">
                <a:effectLst/>
                <a:latin typeface="Arial" panose="020B0604020202020204" pitchFamily="34" charset="0"/>
              </a:rPr>
              <a:t>гармонійної</a:t>
            </a:r>
            <a:r>
              <a:rPr lang="ru-RU" sz="1200" dirty="0">
                <a:effectLst/>
                <a:latin typeface="Arial" panose="020B0604020202020204" pitchFamily="34" charset="0"/>
              </a:rPr>
              <a:t> </a:t>
            </a:r>
            <a:r>
              <a:rPr lang="ru-RU" sz="1200" dirty="0" err="1">
                <a:effectLst/>
                <a:latin typeface="Arial" panose="020B0604020202020204" pitchFamily="34" charset="0"/>
              </a:rPr>
              <a:t>взаємодії</a:t>
            </a:r>
            <a:r>
              <a:rPr lang="ru-RU" sz="1200" dirty="0">
                <a:effectLst/>
                <a:latin typeface="Arial" panose="020B0604020202020204" pitchFamily="34" charset="0"/>
              </a:rPr>
              <a:t>. </a:t>
            </a:r>
            <a:r>
              <a:rPr lang="ru-RU" sz="1200" dirty="0" err="1">
                <a:effectLst/>
                <a:latin typeface="Arial" panose="020B0604020202020204" pitchFamily="34" charset="0"/>
              </a:rPr>
              <a:t>Мотиви</a:t>
            </a:r>
            <a:r>
              <a:rPr lang="ru-RU" sz="1200" dirty="0">
                <a:effectLst/>
                <a:latin typeface="Arial" panose="020B0604020202020204" pitchFamily="34" charset="0"/>
              </a:rPr>
              <a:t>, </a:t>
            </a:r>
            <a:r>
              <a:rPr lang="ru-RU" sz="1200" dirty="0" err="1">
                <a:effectLst/>
                <a:latin typeface="Arial" panose="020B0604020202020204" pitchFamily="34" charset="0"/>
              </a:rPr>
              <a:t>які</a:t>
            </a:r>
            <a:r>
              <a:rPr lang="ru-RU" sz="1200" dirty="0">
                <a:effectLst/>
                <a:latin typeface="Arial" panose="020B0604020202020204" pitchFamily="34" charset="0"/>
              </a:rPr>
              <a:t> </a:t>
            </a:r>
            <a:r>
              <a:rPr lang="ru-RU" sz="1200" dirty="0" err="1">
                <a:effectLst/>
                <a:latin typeface="Arial" panose="020B0604020202020204" pitchFamily="34" charset="0"/>
              </a:rPr>
              <a:t>формуються</a:t>
            </a:r>
            <a:r>
              <a:rPr lang="ru-RU" sz="1200" dirty="0">
                <a:effectLst/>
                <a:latin typeface="Arial" panose="020B0604020202020204" pitchFamily="34" charset="0"/>
              </a:rPr>
              <a:t> у </a:t>
            </a:r>
            <a:r>
              <a:rPr lang="ru-RU" sz="1200" dirty="0" err="1">
                <a:effectLst/>
                <a:latin typeface="Arial" panose="020B0604020202020204" pitchFamily="34" charset="0"/>
              </a:rPr>
              <a:t>людини</a:t>
            </a:r>
            <a:r>
              <a:rPr lang="ru-RU" sz="1200" dirty="0">
                <a:effectLst/>
                <a:latin typeface="Arial" panose="020B0604020202020204" pitchFamily="34" charset="0"/>
              </a:rPr>
              <a:t> </a:t>
            </a:r>
            <a:r>
              <a:rPr lang="ru-RU" sz="1200" dirty="0" err="1">
                <a:effectLst/>
                <a:latin typeface="Arial" panose="020B0604020202020204" pitchFamily="34" charset="0"/>
              </a:rPr>
              <a:t>під</a:t>
            </a:r>
            <a:r>
              <a:rPr lang="ru-RU" sz="1200" dirty="0">
                <a:effectLst/>
                <a:latin typeface="Arial" panose="020B0604020202020204" pitchFamily="34" charset="0"/>
              </a:rPr>
              <a:t> </a:t>
            </a:r>
            <a:r>
              <a:rPr lang="ru-RU" sz="1200" dirty="0" err="1">
                <a:effectLst/>
                <a:latin typeface="Arial" panose="020B0604020202020204" pitchFamily="34" charset="0"/>
              </a:rPr>
              <a:t>впливом</a:t>
            </a:r>
            <a:r>
              <a:rPr lang="ru-RU" sz="1200" dirty="0">
                <a:effectLst/>
                <a:latin typeface="Arial" panose="020B0604020202020204" pitchFamily="34" charset="0"/>
              </a:rPr>
              <a:t> </a:t>
            </a:r>
            <a:r>
              <a:rPr lang="ru-RU" sz="1200" dirty="0" err="1">
                <a:effectLst/>
                <a:latin typeface="Arial" panose="020B0604020202020204" pitchFamily="34" charset="0"/>
              </a:rPr>
              <a:t>безлічі</a:t>
            </a:r>
            <a:r>
              <a:rPr lang="ru-RU" sz="1200" dirty="0">
                <a:effectLst/>
                <a:latin typeface="Arial" panose="020B0604020202020204" pitchFamily="34" charset="0"/>
              </a:rPr>
              <a:t> </a:t>
            </a:r>
            <a:r>
              <a:rPr lang="ru-RU" sz="1200" dirty="0" err="1">
                <a:effectLst/>
                <a:latin typeface="Arial" panose="020B0604020202020204" pitchFamily="34" charset="0"/>
              </a:rPr>
              <a:t>обставин</a:t>
            </a:r>
            <a:r>
              <a:rPr lang="ru-RU" sz="1200" dirty="0">
                <a:effectLst/>
                <a:latin typeface="Arial" panose="020B0604020202020204" pitchFamily="34" charset="0"/>
              </a:rPr>
              <a:t>, </a:t>
            </a:r>
            <a:r>
              <a:rPr lang="ru-RU" sz="1200" dirty="0" err="1">
                <a:effectLst/>
                <a:latin typeface="Arial" panose="020B0604020202020204" pitchFamily="34" charset="0"/>
              </a:rPr>
              <a:t>включаються</a:t>
            </a:r>
            <a:r>
              <a:rPr lang="ru-RU" sz="1200" dirty="0">
                <a:effectLst/>
                <a:latin typeface="Arial" panose="020B0604020202020204" pitchFamily="34" charset="0"/>
              </a:rPr>
              <a:t> </a:t>
            </a:r>
            <a:r>
              <a:rPr lang="ru-RU" sz="1200" dirty="0" err="1">
                <a:effectLst/>
                <a:latin typeface="Arial" panose="020B0604020202020204" pitchFamily="34" charset="0"/>
              </a:rPr>
              <a:t>під</a:t>
            </a:r>
            <a:r>
              <a:rPr lang="ru-RU" sz="1200" dirty="0">
                <a:effectLst/>
                <a:latin typeface="Arial" panose="020B0604020202020204" pitchFamily="34" charset="0"/>
              </a:rPr>
              <a:t> </a:t>
            </a:r>
            <a:r>
              <a:rPr lang="ru-RU" sz="1200" dirty="0" err="1">
                <a:effectLst/>
                <a:latin typeface="Arial" panose="020B0604020202020204" pitchFamily="34" charset="0"/>
              </a:rPr>
              <a:t>впливом</a:t>
            </a:r>
            <a:r>
              <a:rPr lang="ru-RU" sz="1200" dirty="0">
                <a:effectLst/>
                <a:latin typeface="Arial" panose="020B0604020202020204" pitchFamily="34" charset="0"/>
              </a:rPr>
              <a:t> </a:t>
            </a:r>
            <a:r>
              <a:rPr lang="ru-RU" sz="1200" dirty="0" err="1">
                <a:effectLst/>
                <a:latin typeface="Arial" panose="020B0604020202020204" pitchFamily="34" charset="0"/>
              </a:rPr>
              <a:t>стимулів</a:t>
            </a:r>
            <a:r>
              <a:rPr lang="ru-RU" sz="1200" dirty="0">
                <a:effectLst/>
                <a:latin typeface="Arial" panose="020B0604020202020204" pitchFamily="34" charset="0"/>
              </a:rPr>
              <a:t>. </a:t>
            </a:r>
            <a:br>
              <a:rPr lang="ru-RU" sz="1200" dirty="0">
                <a:effectLst/>
                <a:latin typeface="Arial" panose="020B0604020202020204" pitchFamily="34" charset="0"/>
              </a:rPr>
            </a:br>
            <a:r>
              <a:rPr lang="ru-RU" sz="1200" dirty="0" err="1">
                <a:effectLst/>
                <a:latin typeface="Arial" panose="020B0604020202020204" pitchFamily="34" charset="0"/>
              </a:rPr>
              <a:t>Існує</a:t>
            </a:r>
            <a:r>
              <a:rPr lang="ru-RU" sz="1200" dirty="0">
                <a:effectLst/>
                <a:latin typeface="Arial" panose="020B0604020202020204" pitchFamily="34" charset="0"/>
              </a:rPr>
              <a:t> </a:t>
            </a:r>
            <a:r>
              <a:rPr lang="ru-RU" sz="1200" dirty="0" err="1">
                <a:effectLst/>
                <a:latin typeface="Arial" panose="020B0604020202020204" pitchFamily="34" charset="0"/>
              </a:rPr>
              <a:t>матеріальне</a:t>
            </a:r>
            <a:r>
              <a:rPr lang="ru-RU" sz="1200" dirty="0">
                <a:effectLst/>
                <a:latin typeface="Arial" panose="020B0604020202020204" pitchFamily="34" charset="0"/>
              </a:rPr>
              <a:t> і </a:t>
            </a:r>
            <a:r>
              <a:rPr lang="ru-RU" sz="1200" dirty="0" err="1">
                <a:effectLst/>
                <a:latin typeface="Arial" panose="020B0604020202020204" pitchFamily="34" charset="0"/>
              </a:rPr>
              <a:t>нематеріальне</a:t>
            </a:r>
            <a:r>
              <a:rPr lang="ru-RU" sz="1200" dirty="0">
                <a:effectLst/>
                <a:latin typeface="Arial" panose="020B0604020202020204" pitchFamily="34" charset="0"/>
              </a:rPr>
              <a:t> </a:t>
            </a:r>
            <a:r>
              <a:rPr lang="ru-RU" sz="1200" dirty="0" err="1">
                <a:effectLst/>
                <a:latin typeface="Arial" panose="020B0604020202020204" pitchFamily="34" charset="0"/>
              </a:rPr>
              <a:t>стимулювання</a:t>
            </a:r>
            <a:r>
              <a:rPr lang="ru-RU" sz="1200" dirty="0">
                <a:effectLst/>
                <a:latin typeface="Arial" panose="020B0604020202020204" pitchFamily="34" charset="0"/>
              </a:rPr>
              <a:t>.</a:t>
            </a:r>
            <a:endParaRPr sz="2000" dirty="0"/>
          </a:p>
        </p:txBody>
      </p:sp>
      <p:graphicFrame>
        <p:nvGraphicFramePr>
          <p:cNvPr id="703" name="Google Shape;703;p25"/>
          <p:cNvGraphicFramePr/>
          <p:nvPr>
            <p:extLst>
              <p:ext uri="{D42A27DB-BD31-4B8C-83A1-F6EECF244321}">
                <p14:modId xmlns:p14="http://schemas.microsoft.com/office/powerpoint/2010/main" val="3671328906"/>
              </p:ext>
            </p:extLst>
          </p:nvPr>
        </p:nvGraphicFramePr>
        <p:xfrm>
          <a:off x="0" y="1273629"/>
          <a:ext cx="9144000" cy="3633987"/>
        </p:xfrm>
        <a:graphic>
          <a:graphicData uri="http://schemas.openxmlformats.org/drawingml/2006/table">
            <a:tbl>
              <a:tblPr>
                <a:noFill/>
                <a:tableStyleId>{6F4F3BAC-61EB-42F4-A31A-F05D514A42E8}</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434183">
                <a:tc gridSpan="3">
                  <a:txBody>
                    <a:bodyPr/>
                    <a:lstStyle/>
                    <a:p>
                      <a:pPr marL="0" lvl="0" indent="0" algn="ctr" rtl="0">
                        <a:spcBef>
                          <a:spcPts val="0"/>
                        </a:spcBef>
                        <a:spcAft>
                          <a:spcPts val="0"/>
                        </a:spcAft>
                        <a:buNone/>
                      </a:pPr>
                      <a:r>
                        <a:rPr lang="uk-UA" sz="1600" b="1" dirty="0">
                          <a:solidFill>
                            <a:schemeClr val="lt1"/>
                          </a:solidFill>
                          <a:latin typeface="Fira Sans Condensed"/>
                          <a:ea typeface="Fira Sans Condensed"/>
                          <a:cs typeface="Fira Sans Condensed"/>
                          <a:sym typeface="Fira Sans Condensed"/>
                        </a:rPr>
                        <a:t>2 види стимулювання</a:t>
                      </a:r>
                      <a:endParaRPr sz="1600" b="1" dirty="0">
                        <a:solidFill>
                          <a:schemeClr val="lt1"/>
                        </a:solidFill>
                        <a:latin typeface="Fira Sans Condensed"/>
                        <a:ea typeface="Fira Sans Condensed"/>
                        <a:cs typeface="Fira Sans Condensed"/>
                        <a:sym typeface="Fira Sans Condensed"/>
                      </a:endParaRPr>
                    </a:p>
                  </a:txBody>
                  <a:tcPr marL="91425" marR="91425" marT="91425" marB="91425" anchor="ctr">
                    <a:lnL w="9525" cap="flat" cmpd="sng">
                      <a:solidFill>
                        <a:schemeClr val="accent6"/>
                      </a:solidFill>
                      <a:prstDash val="solid"/>
                      <a:round/>
                      <a:headEnd type="none" w="sm" len="sm"/>
                      <a:tailEnd type="none" w="sm" len="sm"/>
                    </a:lnL>
                    <a:lnR w="9525" cap="flat" cmpd="sng">
                      <a:solidFill>
                        <a:schemeClr val="accent6"/>
                      </a:solidFill>
                      <a:prstDash val="solid"/>
                      <a:round/>
                      <a:headEnd type="none" w="sm" len="sm"/>
                      <a:tailEnd type="none" w="sm" len="sm"/>
                    </a:lnR>
                    <a:lnT w="9525" cap="flat" cmpd="sng">
                      <a:solidFill>
                        <a:schemeClr val="accent6"/>
                      </a:solidFill>
                      <a:prstDash val="solid"/>
                      <a:round/>
                      <a:headEnd type="none" w="sm" len="sm"/>
                      <a:tailEnd type="none" w="sm" len="sm"/>
                    </a:lnT>
                    <a:lnB w="9525" cap="flat" cmpd="sng">
                      <a:solidFill>
                        <a:schemeClr val="accent6"/>
                      </a:solidFill>
                      <a:prstDash val="solid"/>
                      <a:round/>
                      <a:headEnd type="none" w="sm" len="sm"/>
                      <a:tailEnd type="none" w="sm" len="sm"/>
                    </a:lnB>
                    <a:solidFill>
                      <a:schemeClr val="accent6"/>
                    </a:solidFill>
                  </a:tcPr>
                </a:tc>
                <a:tc hMerge="1">
                  <a:txBody>
                    <a:bodyPr/>
                    <a:lstStyle/>
                    <a:p>
                      <a:endParaRPr lang="ru-UA"/>
                    </a:p>
                  </a:txBody>
                  <a:tcPr/>
                </a:tc>
                <a:tc hMerge="1">
                  <a:txBody>
                    <a:bodyPr/>
                    <a:lstStyle/>
                    <a:p>
                      <a:endParaRPr lang="ru-UA"/>
                    </a:p>
                  </a:txBody>
                  <a:tcPr/>
                </a:tc>
                <a:extLst>
                  <a:ext uri="{0D108BD9-81ED-4DB2-BD59-A6C34878D82A}">
                    <a16:rowId xmlns:a16="http://schemas.microsoft.com/office/drawing/2014/main" val="10000"/>
                  </a:ext>
                </a:extLst>
              </a:tr>
              <a:tr h="434183">
                <a:tc>
                  <a:txBody>
                    <a:bodyPr/>
                    <a:lstStyle/>
                    <a:p>
                      <a:pPr marL="0" lvl="0" indent="0" algn="ctr" rtl="0">
                        <a:spcBef>
                          <a:spcPts val="0"/>
                        </a:spcBef>
                        <a:spcAft>
                          <a:spcPts val="0"/>
                        </a:spcAft>
                        <a:buNone/>
                      </a:pPr>
                      <a:endParaRPr sz="1600" b="1" dirty="0">
                        <a:latin typeface="Fira Sans Condensed"/>
                        <a:ea typeface="Fira Sans Condensed"/>
                        <a:cs typeface="Fira Sans Condensed"/>
                        <a:sym typeface="Fira Sans Condensed"/>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accent6"/>
                      </a:solidFill>
                      <a:prstDash val="solid"/>
                      <a:round/>
                      <a:headEnd type="none" w="sm" len="sm"/>
                      <a:tailEnd type="none" w="sm" len="sm"/>
                    </a:lnT>
                    <a:lnB w="9525" cap="flat" cmpd="sng">
                      <a:solidFill>
                        <a:schemeClr val="lt2"/>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endParaRPr sz="1600" b="1" dirty="0">
                        <a:latin typeface="Fira Sans Condensed"/>
                        <a:ea typeface="Fira Sans Condensed"/>
                        <a:cs typeface="Fira Sans Condensed"/>
                        <a:sym typeface="Fira Sans Condensed"/>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accent6"/>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uk-UA" sz="1600" b="1" dirty="0">
                          <a:latin typeface="Fira Sans Condensed"/>
                          <a:ea typeface="Fira Sans Condensed"/>
                          <a:cs typeface="Fira Sans Condensed"/>
                          <a:sym typeface="Fira Sans Condensed"/>
                        </a:rPr>
                        <a:t>Приклади </a:t>
                      </a:r>
                      <a:endParaRPr sz="1600" b="1" dirty="0">
                        <a:latin typeface="Fira Sans Condensed"/>
                        <a:ea typeface="Fira Sans Condensed"/>
                        <a:cs typeface="Fira Sans Condensed"/>
                        <a:sym typeface="Fira Sans Condensed"/>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accent6"/>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360484">
                <a:tc>
                  <a:txBody>
                    <a:bodyPr/>
                    <a:lstStyle/>
                    <a:p>
                      <a:pPr marL="0" lvl="0" indent="0" algn="ctr" rtl="0">
                        <a:spcBef>
                          <a:spcPts val="0"/>
                        </a:spcBef>
                        <a:spcAft>
                          <a:spcPts val="0"/>
                        </a:spcAft>
                        <a:buNone/>
                      </a:pPr>
                      <a:r>
                        <a:rPr lang="ru-RU" sz="1600" b="1" i="0" u="none" strike="noStrike" cap="none" dirty="0" err="1">
                          <a:solidFill>
                            <a:srgbClr val="000000"/>
                          </a:solidFill>
                          <a:effectLst/>
                          <a:latin typeface="Arial"/>
                          <a:ea typeface="Arial"/>
                          <a:cs typeface="Arial"/>
                          <a:sym typeface="Arial"/>
                        </a:rPr>
                        <a:t>Нематеріальні</a:t>
                      </a:r>
                      <a:r>
                        <a:rPr lang="ru-RU" sz="1600" b="1" i="0" u="none" strike="noStrike" cap="none" dirty="0">
                          <a:solidFill>
                            <a:srgbClr val="000000"/>
                          </a:solidFill>
                          <a:effectLst/>
                          <a:latin typeface="Arial"/>
                          <a:ea typeface="Arial"/>
                          <a:cs typeface="Arial"/>
                          <a:sym typeface="Arial"/>
                        </a:rPr>
                        <a:t> </a:t>
                      </a:r>
                      <a:r>
                        <a:rPr lang="ru-RU" sz="1600" b="1" i="0" u="none" strike="noStrike" cap="none" dirty="0" err="1">
                          <a:solidFill>
                            <a:srgbClr val="000000"/>
                          </a:solidFill>
                          <a:effectLst/>
                          <a:latin typeface="Arial"/>
                          <a:ea typeface="Arial"/>
                          <a:cs typeface="Arial"/>
                          <a:sym typeface="Arial"/>
                        </a:rPr>
                        <a:t>стимули</a:t>
                      </a:r>
                      <a:endParaRPr lang="ru-RU" sz="1800" b="1" dirty="0">
                        <a:latin typeface="Fira Sans Condensed"/>
                        <a:ea typeface="Fira Sans Condensed"/>
                        <a:cs typeface="Fira Sans Condensed"/>
                        <a:sym typeface="Fira Sans Condensed"/>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accent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ru-RU" sz="1200" b="0" i="0" u="none" strike="noStrike" cap="none" dirty="0" err="1">
                          <a:solidFill>
                            <a:srgbClr val="000000"/>
                          </a:solidFill>
                          <a:effectLst/>
                          <a:latin typeface="Arial"/>
                          <a:ea typeface="Arial"/>
                          <a:cs typeface="Arial"/>
                          <a:sym typeface="Arial"/>
                        </a:rPr>
                        <a:t>виступають</a:t>
                      </a:r>
                      <a:r>
                        <a:rPr lang="ru-RU" sz="1200" b="0" i="0" u="none" strike="noStrike" cap="none" dirty="0">
                          <a:solidFill>
                            <a:srgbClr val="000000"/>
                          </a:solidFill>
                          <a:effectLst/>
                          <a:latin typeface="Arial"/>
                          <a:ea typeface="Arial"/>
                          <a:cs typeface="Arial"/>
                          <a:sym typeface="Arial"/>
                        </a:rPr>
                        <a:t> в </a:t>
                      </a:r>
                      <a:r>
                        <a:rPr lang="ru-RU" sz="1200" b="0" i="0" u="none" strike="noStrike" cap="none" dirty="0" err="1">
                          <a:solidFill>
                            <a:srgbClr val="000000"/>
                          </a:solidFill>
                          <a:effectLst/>
                          <a:latin typeface="Arial"/>
                          <a:ea typeface="Arial"/>
                          <a:cs typeface="Arial"/>
                          <a:sym typeface="Arial"/>
                        </a:rPr>
                        <a:t>різній</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формі</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їхня</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різноманітність</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обмежується</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тільки</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можливостями</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організації</a:t>
                      </a:r>
                      <a:r>
                        <a:rPr lang="ru-RU" sz="1200" b="0" i="0" u="none" strike="noStrike" cap="none" dirty="0">
                          <a:solidFill>
                            <a:srgbClr val="000000"/>
                          </a:solidFill>
                          <a:effectLst/>
                          <a:latin typeface="Arial"/>
                          <a:ea typeface="Arial"/>
                          <a:cs typeface="Arial"/>
                          <a:sym typeface="Arial"/>
                        </a:rPr>
                        <a:t> і потребами </a:t>
                      </a:r>
                      <a:r>
                        <a:rPr lang="ru-RU" sz="1200" b="0" i="0" u="none" strike="noStrike" cap="none" dirty="0" err="1">
                          <a:solidFill>
                            <a:srgbClr val="000000"/>
                          </a:solidFill>
                          <a:effectLst/>
                          <a:latin typeface="Arial"/>
                          <a:ea typeface="Arial"/>
                          <a:cs typeface="Arial"/>
                          <a:sym typeface="Arial"/>
                        </a:rPr>
                        <a:t>працівників</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Якщо</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конкретні</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стимули</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відповідають</a:t>
                      </a:r>
                      <a:r>
                        <a:rPr lang="ru-RU" sz="1200" b="0" i="0" u="none" strike="noStrike" cap="none" dirty="0">
                          <a:solidFill>
                            <a:srgbClr val="000000"/>
                          </a:solidFill>
                          <a:effectLst/>
                          <a:latin typeface="Arial"/>
                          <a:ea typeface="Arial"/>
                          <a:cs typeface="Arial"/>
                          <a:sym typeface="Arial"/>
                        </a:rPr>
                        <a:t> потребам </a:t>
                      </a:r>
                      <a:r>
                        <a:rPr lang="ru-RU" sz="1200" b="0" i="0" u="none" strike="noStrike" cap="none" dirty="0" err="1">
                          <a:solidFill>
                            <a:srgbClr val="000000"/>
                          </a:solidFill>
                          <a:effectLst/>
                          <a:latin typeface="Arial"/>
                          <a:ea typeface="Arial"/>
                          <a:cs typeface="Arial"/>
                          <a:sym typeface="Arial"/>
                        </a:rPr>
                        <a:t>тієї</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або</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іншої</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категорії</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працівників</a:t>
                      </a:r>
                      <a:r>
                        <a:rPr lang="ru-RU" sz="1200" b="0" i="0" u="none" strike="noStrike" cap="none" dirty="0">
                          <a:solidFill>
                            <a:srgbClr val="000000"/>
                          </a:solidFill>
                          <a:effectLst/>
                          <a:latin typeface="Arial"/>
                          <a:ea typeface="Arial"/>
                          <a:cs typeface="Arial"/>
                          <a:sym typeface="Arial"/>
                        </a:rPr>
                        <a:t>, то вони </a:t>
                      </a:r>
                      <a:r>
                        <a:rPr lang="ru-RU" sz="1200" b="0" i="0" u="none" strike="noStrike" cap="none" dirty="0" err="1">
                          <a:solidFill>
                            <a:srgbClr val="000000"/>
                          </a:solidFill>
                          <a:effectLst/>
                          <a:latin typeface="Arial"/>
                          <a:ea typeface="Arial"/>
                          <a:cs typeface="Arial"/>
                          <a:sym typeface="Arial"/>
                        </a:rPr>
                        <a:t>володіють</a:t>
                      </a:r>
                      <a:r>
                        <a:rPr lang="ru-RU" sz="1200" b="0" i="0" u="none" strike="noStrike" cap="none" dirty="0">
                          <a:solidFill>
                            <a:srgbClr val="000000"/>
                          </a:solidFill>
                          <a:effectLst/>
                          <a:latin typeface="Arial"/>
                          <a:ea typeface="Arial"/>
                          <a:cs typeface="Arial"/>
                          <a:sym typeface="Arial"/>
                        </a:rPr>
                        <a:t> великою </a:t>
                      </a:r>
                      <a:r>
                        <a:rPr lang="ru-RU" sz="1200" b="0" i="0" u="none" strike="noStrike" cap="none" dirty="0" err="1">
                          <a:solidFill>
                            <a:srgbClr val="000000"/>
                          </a:solidFill>
                          <a:effectLst/>
                          <a:latin typeface="Arial"/>
                          <a:ea typeface="Arial"/>
                          <a:cs typeface="Arial"/>
                          <a:sym typeface="Arial"/>
                        </a:rPr>
                        <a:t>мотиваційною</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дією</a:t>
                      </a:r>
                      <a:endParaRPr sz="1100" dirty="0">
                        <a:latin typeface="Roboto"/>
                        <a:ea typeface="Roboto"/>
                        <a:cs typeface="Roboto"/>
                        <a:sym typeface="Roboto"/>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accent6"/>
                      </a:solidFill>
                      <a:prstDash val="solid"/>
                      <a:round/>
                      <a:headEnd type="none" w="sm" len="sm"/>
                      <a:tailEnd type="none" w="sm" len="sm"/>
                    </a:lnR>
                    <a:lnT w="9525" cap="flat" cmpd="sng">
                      <a:solidFill>
                        <a:schemeClr val="dk2"/>
                      </a:solidFill>
                      <a:prstDash val="solid"/>
                      <a:round/>
                      <a:headEnd type="none" w="sm" len="sm"/>
                      <a:tailEnd type="none" w="sm" len="sm"/>
                    </a:lnT>
                    <a:lnB w="28575" cap="flat" cmpd="sng">
                      <a:solidFill>
                        <a:schemeClr val="accent6"/>
                      </a:solidFill>
                      <a:prstDash val="solid"/>
                      <a:round/>
                      <a:headEnd type="none" w="sm" len="sm"/>
                      <a:tailEnd type="none" w="sm" len="sm"/>
                    </a:lnB>
                  </a:tcPr>
                </a:tc>
                <a:tc>
                  <a:txBody>
                    <a:bodyPr/>
                    <a:lstStyle/>
                    <a:p>
                      <a:pPr marL="0" lvl="0" indent="0" algn="ctr" rtl="0">
                        <a:spcBef>
                          <a:spcPts val="0"/>
                        </a:spcBef>
                        <a:spcAft>
                          <a:spcPts val="0"/>
                        </a:spcAft>
                        <a:buNone/>
                      </a:pPr>
                      <a:r>
                        <a:rPr lang="ru-RU" sz="1200" b="0" i="0" u="none" strike="noStrike" cap="none" dirty="0" err="1">
                          <a:solidFill>
                            <a:srgbClr val="000000"/>
                          </a:solidFill>
                          <a:latin typeface="Roboto"/>
                          <a:ea typeface="Roboto"/>
                          <a:cs typeface="Roboto"/>
                          <a:sym typeface="Arial"/>
                        </a:rPr>
                        <a:t>творче</a:t>
                      </a:r>
                      <a:r>
                        <a:rPr lang="ru-RU" sz="1200" b="0" i="0" u="none" strike="noStrike" cap="none" dirty="0">
                          <a:solidFill>
                            <a:srgbClr val="000000"/>
                          </a:solidFill>
                          <a:latin typeface="Roboto"/>
                          <a:ea typeface="Roboto"/>
                          <a:cs typeface="Roboto"/>
                          <a:sym typeface="Arial"/>
                        </a:rPr>
                        <a:t> </a:t>
                      </a:r>
                      <a:r>
                        <a:rPr lang="ru-RU" sz="1200" b="0" i="0" u="none" strike="noStrike" cap="none" dirty="0" err="1">
                          <a:solidFill>
                            <a:srgbClr val="000000"/>
                          </a:solidFill>
                          <a:latin typeface="Roboto"/>
                          <a:ea typeface="Roboto"/>
                          <a:cs typeface="Roboto"/>
                          <a:sym typeface="Arial"/>
                        </a:rPr>
                        <a:t>стимулювання</a:t>
                      </a:r>
                      <a:r>
                        <a:rPr lang="ru-RU" sz="1200" b="0" i="0" u="none" strike="noStrike" cap="none" dirty="0">
                          <a:solidFill>
                            <a:srgbClr val="000000"/>
                          </a:solidFill>
                          <a:latin typeface="Roboto"/>
                          <a:ea typeface="Roboto"/>
                          <a:cs typeface="Roboto"/>
                          <a:sym typeface="Arial"/>
                        </a:rPr>
                        <a:t>; </a:t>
                      </a:r>
                      <a:r>
                        <a:rPr lang="ru-RU" sz="1200" b="0" i="0" u="none" strike="noStrike" cap="none" dirty="0" err="1">
                          <a:solidFill>
                            <a:srgbClr val="000000"/>
                          </a:solidFill>
                          <a:latin typeface="Roboto"/>
                          <a:ea typeface="Roboto"/>
                          <a:cs typeface="Roboto"/>
                          <a:sym typeface="Arial"/>
                        </a:rPr>
                        <a:t>організаційне</a:t>
                      </a:r>
                      <a:r>
                        <a:rPr lang="ru-RU" sz="1200" b="0" i="0" u="none" strike="noStrike" cap="none" dirty="0">
                          <a:solidFill>
                            <a:srgbClr val="000000"/>
                          </a:solidFill>
                          <a:latin typeface="Roboto"/>
                          <a:ea typeface="Roboto"/>
                          <a:cs typeface="Roboto"/>
                          <a:sym typeface="Arial"/>
                        </a:rPr>
                        <a:t> </a:t>
                      </a:r>
                      <a:r>
                        <a:rPr lang="ru-RU" sz="1200" b="0" i="0" u="none" strike="noStrike" cap="none" dirty="0" err="1">
                          <a:solidFill>
                            <a:srgbClr val="000000"/>
                          </a:solidFill>
                          <a:latin typeface="Roboto"/>
                          <a:ea typeface="Roboto"/>
                          <a:cs typeface="Roboto"/>
                          <a:sym typeface="Arial"/>
                        </a:rPr>
                        <a:t>стимулювання</a:t>
                      </a:r>
                      <a:r>
                        <a:rPr lang="ru-RU" sz="1200" b="0" i="0" u="none" strike="noStrike" cap="none" dirty="0">
                          <a:solidFill>
                            <a:srgbClr val="000000"/>
                          </a:solidFill>
                          <a:latin typeface="Roboto"/>
                          <a:ea typeface="Roboto"/>
                          <a:cs typeface="Roboto"/>
                          <a:sym typeface="Arial"/>
                        </a:rPr>
                        <a:t>; корпоративна культура; </a:t>
                      </a:r>
                      <a:r>
                        <a:rPr lang="ru-RU" sz="1200" b="0" i="0" u="none" strike="noStrike" cap="none" dirty="0" err="1">
                          <a:solidFill>
                            <a:srgbClr val="000000"/>
                          </a:solidFill>
                          <a:latin typeface="Roboto"/>
                          <a:ea typeface="Roboto"/>
                          <a:cs typeface="Roboto"/>
                          <a:sym typeface="Arial"/>
                        </a:rPr>
                        <a:t>моральне</a:t>
                      </a:r>
                      <a:r>
                        <a:rPr lang="ru-RU" sz="1200" b="0" i="0" u="none" strike="noStrike" cap="none" dirty="0">
                          <a:solidFill>
                            <a:srgbClr val="000000"/>
                          </a:solidFill>
                          <a:latin typeface="Roboto"/>
                          <a:ea typeface="Roboto"/>
                          <a:cs typeface="Roboto"/>
                          <a:sym typeface="Arial"/>
                        </a:rPr>
                        <a:t> </a:t>
                      </a:r>
                      <a:r>
                        <a:rPr lang="ru-RU" sz="1200" b="0" i="0" u="none" strike="noStrike" cap="none" dirty="0" err="1">
                          <a:solidFill>
                            <a:srgbClr val="000000"/>
                          </a:solidFill>
                          <a:latin typeface="Roboto"/>
                          <a:ea typeface="Roboto"/>
                          <a:cs typeface="Roboto"/>
                          <a:sym typeface="Arial"/>
                        </a:rPr>
                        <a:t>стимулювання</a:t>
                      </a:r>
                      <a:r>
                        <a:rPr lang="ru-RU" sz="1200" b="0" i="0" u="none" strike="noStrike" cap="none" dirty="0">
                          <a:solidFill>
                            <a:srgbClr val="000000"/>
                          </a:solidFill>
                          <a:latin typeface="Roboto"/>
                          <a:ea typeface="Roboto"/>
                          <a:cs typeface="Roboto"/>
                          <a:sym typeface="Arial"/>
                        </a:rPr>
                        <a:t>;</a:t>
                      </a:r>
                    </a:p>
                    <a:p>
                      <a:pPr marL="0" lvl="0" indent="0" algn="ctr" rtl="0">
                        <a:spcBef>
                          <a:spcPts val="0"/>
                        </a:spcBef>
                        <a:spcAft>
                          <a:spcPts val="0"/>
                        </a:spcAft>
                        <a:buNone/>
                      </a:pPr>
                      <a:r>
                        <a:rPr lang="ru-RU" sz="1200" b="0" i="0" u="none" strike="noStrike" cap="none" dirty="0" err="1">
                          <a:solidFill>
                            <a:srgbClr val="000000"/>
                          </a:solidFill>
                          <a:latin typeface="Roboto"/>
                          <a:ea typeface="Roboto"/>
                          <a:cs typeface="Roboto"/>
                          <a:sym typeface="Arial"/>
                        </a:rPr>
                        <a:t>стимулювання</a:t>
                      </a:r>
                      <a:r>
                        <a:rPr lang="ru-RU" sz="1200" b="0" i="0" u="none" strike="noStrike" cap="none" dirty="0">
                          <a:solidFill>
                            <a:srgbClr val="000000"/>
                          </a:solidFill>
                          <a:latin typeface="Roboto"/>
                          <a:ea typeface="Roboto"/>
                          <a:cs typeface="Roboto"/>
                          <a:sym typeface="Arial"/>
                        </a:rPr>
                        <a:t> </a:t>
                      </a:r>
                      <a:r>
                        <a:rPr lang="ru-RU" sz="1200" b="0" i="0" u="none" strike="noStrike" cap="none" dirty="0" err="1">
                          <a:solidFill>
                            <a:srgbClr val="000000"/>
                          </a:solidFill>
                          <a:latin typeface="Roboto"/>
                          <a:ea typeface="Roboto"/>
                          <a:cs typeface="Roboto"/>
                          <a:sym typeface="Arial"/>
                        </a:rPr>
                        <a:t>вільним</a:t>
                      </a:r>
                      <a:r>
                        <a:rPr lang="ru-RU" sz="1200" b="0" i="0" u="none" strike="noStrike" cap="none" dirty="0">
                          <a:solidFill>
                            <a:srgbClr val="000000"/>
                          </a:solidFill>
                          <a:latin typeface="Roboto"/>
                          <a:ea typeface="Roboto"/>
                          <a:cs typeface="Roboto"/>
                          <a:sym typeface="Arial"/>
                        </a:rPr>
                        <a:t> часом; </a:t>
                      </a:r>
                      <a:r>
                        <a:rPr lang="ru-RU" sz="1200" b="0" i="0" u="none" strike="noStrike" cap="none" dirty="0" err="1">
                          <a:solidFill>
                            <a:srgbClr val="000000"/>
                          </a:solidFill>
                          <a:latin typeface="Roboto"/>
                          <a:ea typeface="Roboto"/>
                          <a:cs typeface="Roboto"/>
                          <a:sym typeface="Arial"/>
                        </a:rPr>
                        <a:t>стимулювання</a:t>
                      </a:r>
                      <a:r>
                        <a:rPr lang="ru-RU" sz="1200" b="0" i="0" u="none" strike="noStrike" cap="none" dirty="0">
                          <a:solidFill>
                            <a:srgbClr val="000000"/>
                          </a:solidFill>
                          <a:latin typeface="Roboto"/>
                          <a:ea typeface="Roboto"/>
                          <a:cs typeface="Roboto"/>
                          <a:sym typeface="Arial"/>
                        </a:rPr>
                        <a:t> </a:t>
                      </a:r>
                      <a:r>
                        <a:rPr lang="ru-RU" sz="1200" b="0" i="0" u="none" strike="noStrike" cap="none" dirty="0" err="1">
                          <a:solidFill>
                            <a:srgbClr val="000000"/>
                          </a:solidFill>
                          <a:latin typeface="Roboto"/>
                          <a:ea typeface="Roboto"/>
                          <a:cs typeface="Roboto"/>
                          <a:sym typeface="Arial"/>
                        </a:rPr>
                        <a:t>навчанням</a:t>
                      </a:r>
                      <a:endParaRPr sz="1200" b="0" i="0" u="none" strike="noStrike" cap="none" dirty="0">
                        <a:solidFill>
                          <a:srgbClr val="000000"/>
                        </a:solidFill>
                        <a:latin typeface="Roboto"/>
                        <a:ea typeface="Roboto"/>
                        <a:cs typeface="Roboto"/>
                        <a:sym typeface="Roboto"/>
                      </a:endParaRPr>
                    </a:p>
                  </a:txBody>
                  <a:tcPr marL="91425" marR="91425" marT="91425" marB="91425" anchor="ctr">
                    <a:lnL w="9525" cap="flat" cmpd="sng">
                      <a:solidFill>
                        <a:schemeClr val="accent6"/>
                      </a:solidFill>
                      <a:prstDash val="solid"/>
                      <a:round/>
                      <a:headEnd type="none" w="sm" len="sm"/>
                      <a:tailEnd type="none" w="sm" len="sm"/>
                    </a:lnL>
                    <a:lnR w="9525" cap="flat" cmpd="sng">
                      <a:solidFill>
                        <a:schemeClr val="accent6"/>
                      </a:solidFill>
                      <a:prstDash val="lgDash"/>
                      <a:round/>
                      <a:headEnd type="none" w="sm" len="sm"/>
                      <a:tailEnd type="none" w="sm" len="sm"/>
                    </a:lnR>
                    <a:lnT w="9525" cap="flat" cmpd="sng">
                      <a:solidFill>
                        <a:schemeClr val="dk2"/>
                      </a:solidFill>
                      <a:prstDash val="solid"/>
                      <a:round/>
                      <a:headEnd type="none" w="sm" len="sm"/>
                      <a:tailEnd type="none" w="sm" len="sm"/>
                    </a:lnT>
                    <a:lnB w="28575" cap="flat" cmpd="sng">
                      <a:solidFill>
                        <a:schemeClr val="accent6"/>
                      </a:solidFill>
                      <a:prstDash val="solid"/>
                      <a:round/>
                      <a:headEnd type="none" w="sm" len="sm"/>
                      <a:tailEnd type="none" w="sm" len="sm"/>
                    </a:lnB>
                  </a:tcPr>
                </a:tc>
                <a:extLst>
                  <a:ext uri="{0D108BD9-81ED-4DB2-BD59-A6C34878D82A}">
                    <a16:rowId xmlns:a16="http://schemas.microsoft.com/office/drawing/2014/main" val="10002"/>
                  </a:ext>
                </a:extLst>
              </a:tr>
              <a:tr h="1302611">
                <a:tc>
                  <a:txBody>
                    <a:bodyPr/>
                    <a:lstStyle/>
                    <a:p>
                      <a:pPr marL="0" lvl="0" indent="0" algn="ctr" rtl="0">
                        <a:spcBef>
                          <a:spcPts val="0"/>
                        </a:spcBef>
                        <a:spcAft>
                          <a:spcPts val="0"/>
                        </a:spcAft>
                        <a:buNone/>
                      </a:pPr>
                      <a:r>
                        <a:rPr lang="ru-RU" sz="1600" b="1" i="0" u="none" strike="noStrike" cap="none" dirty="0" err="1">
                          <a:solidFill>
                            <a:srgbClr val="000000"/>
                          </a:solidFill>
                          <a:effectLst/>
                          <a:latin typeface="Arial"/>
                          <a:ea typeface="Arial"/>
                          <a:cs typeface="Arial"/>
                          <a:sym typeface="Arial"/>
                        </a:rPr>
                        <a:t>Матеріальні</a:t>
                      </a:r>
                      <a:r>
                        <a:rPr lang="ru-RU" sz="1600" b="1" i="0" u="none" strike="noStrike" cap="none" dirty="0">
                          <a:solidFill>
                            <a:srgbClr val="000000"/>
                          </a:solidFill>
                          <a:effectLst/>
                          <a:latin typeface="Arial"/>
                          <a:ea typeface="Arial"/>
                          <a:cs typeface="Arial"/>
                          <a:sym typeface="Arial"/>
                        </a:rPr>
                        <a:t> </a:t>
                      </a:r>
                      <a:r>
                        <a:rPr lang="ru-RU" sz="1600" b="1" i="0" u="none" strike="noStrike" cap="none" dirty="0" err="1">
                          <a:solidFill>
                            <a:srgbClr val="000000"/>
                          </a:solidFill>
                          <a:effectLst/>
                          <a:latin typeface="Arial"/>
                          <a:ea typeface="Arial"/>
                          <a:cs typeface="Arial"/>
                          <a:sym typeface="Arial"/>
                        </a:rPr>
                        <a:t>стимули</a:t>
                      </a:r>
                      <a:endParaRPr lang="ru-RU" sz="1800" b="1" dirty="0">
                        <a:latin typeface="Fira Sans Condensed"/>
                        <a:ea typeface="Fira Sans Condensed"/>
                        <a:cs typeface="Fira Sans Condensed"/>
                        <a:sym typeface="Fira Sans Condensed"/>
                      </a:endParaRPr>
                    </a:p>
                  </a:txBody>
                  <a:tcPr marL="91425" marR="91425" marT="91425" marB="91425" anchor="ctr">
                    <a:lnL w="9525" cap="flat" cmpd="sng">
                      <a:solidFill>
                        <a:schemeClr val="accent2"/>
                      </a:solidFill>
                      <a:prstDash val="solid"/>
                      <a:round/>
                      <a:headEnd type="none" w="sm" len="sm"/>
                      <a:tailEnd type="none" w="sm" len="sm"/>
                    </a:lnL>
                    <a:lnR w="9525" cap="flat" cmpd="sng" algn="ctr">
                      <a:solidFill>
                        <a:schemeClr val="accent2"/>
                      </a:solidFill>
                      <a:prstDash val="solid"/>
                      <a:round/>
                      <a:headEnd type="none" w="sm" len="sm"/>
                      <a:tailEnd type="none" w="sm" len="sm"/>
                    </a:lnR>
                    <a:lnT w="9525" cap="flat" cmpd="sng" algn="ctr">
                      <a:solidFill>
                        <a:schemeClr val="accent2"/>
                      </a:solidFill>
                      <a:prstDash val="solid"/>
                      <a:round/>
                      <a:headEnd type="none" w="sm" len="sm"/>
                      <a:tailEnd type="none" w="sm" len="sm"/>
                    </a:lnT>
                    <a:lnB w="9525" cap="flat" cmpd="sng">
                      <a:solidFill>
                        <a:schemeClr val="accent2"/>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ru-RU" sz="1200" b="0" i="0" u="none" strike="noStrike" cap="none" dirty="0" err="1">
                          <a:solidFill>
                            <a:srgbClr val="000000"/>
                          </a:solidFill>
                          <a:effectLst/>
                          <a:latin typeface="Arial"/>
                          <a:ea typeface="Arial"/>
                          <a:cs typeface="Arial"/>
                          <a:sym typeface="Arial"/>
                        </a:rPr>
                        <a:t>переважають</a:t>
                      </a:r>
                      <a:r>
                        <a:rPr lang="ru-RU" sz="1200" b="0" i="0" u="none" strike="noStrike" cap="none" dirty="0">
                          <a:solidFill>
                            <a:srgbClr val="000000"/>
                          </a:solidFill>
                          <a:effectLst/>
                          <a:latin typeface="Arial"/>
                          <a:ea typeface="Arial"/>
                          <a:cs typeface="Arial"/>
                          <a:sym typeface="Arial"/>
                        </a:rPr>
                        <a:t> у </a:t>
                      </a:r>
                      <a:r>
                        <a:rPr lang="ru-RU" sz="1200" b="0" i="0" u="none" strike="noStrike" cap="none" dirty="0" err="1">
                          <a:solidFill>
                            <a:srgbClr val="000000"/>
                          </a:solidFill>
                          <a:effectLst/>
                          <a:latin typeface="Arial"/>
                          <a:ea typeface="Arial"/>
                          <a:cs typeface="Arial"/>
                          <a:sym typeface="Arial"/>
                        </a:rPr>
                        <a:t>комплексі</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стимулів</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трудової</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діяльності</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регулює</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поведінку</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працівника</a:t>
                      </a:r>
                      <a:r>
                        <a:rPr lang="ru-RU" sz="1200" b="0" i="0" u="none" strike="noStrike" cap="none" dirty="0">
                          <a:solidFill>
                            <a:srgbClr val="000000"/>
                          </a:solidFill>
                          <a:effectLst/>
                          <a:latin typeface="Arial"/>
                          <a:ea typeface="Arial"/>
                          <a:cs typeface="Arial"/>
                          <a:sym typeface="Arial"/>
                        </a:rPr>
                        <a:t> на </a:t>
                      </a:r>
                      <a:r>
                        <a:rPr lang="ru-RU" sz="1200" b="0" i="0" u="none" strike="noStrike" cap="none" dirty="0" err="1">
                          <a:solidFill>
                            <a:srgbClr val="000000"/>
                          </a:solidFill>
                          <a:effectLst/>
                          <a:latin typeface="Arial"/>
                          <a:ea typeface="Arial"/>
                          <a:cs typeface="Arial"/>
                          <a:sym typeface="Arial"/>
                        </a:rPr>
                        <a:t>основі</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використання</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різних</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матеріальних</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грошових</a:t>
                      </a:r>
                      <a:r>
                        <a:rPr lang="ru-RU" sz="1200" b="0" i="0" u="none" strike="noStrike" cap="none" dirty="0">
                          <a:solidFill>
                            <a:srgbClr val="000000"/>
                          </a:solidFill>
                          <a:effectLst/>
                          <a:latin typeface="Arial"/>
                          <a:ea typeface="Arial"/>
                          <a:cs typeface="Arial"/>
                          <a:sym typeface="Arial"/>
                        </a:rPr>
                        <a:t> і </a:t>
                      </a:r>
                      <a:r>
                        <a:rPr lang="ru-RU" sz="1200" b="0" i="0" u="none" strike="noStrike" cap="none" dirty="0" err="1">
                          <a:solidFill>
                            <a:srgbClr val="000000"/>
                          </a:solidFill>
                          <a:effectLst/>
                          <a:latin typeface="Arial"/>
                          <a:ea typeface="Arial"/>
                          <a:cs typeface="Arial"/>
                          <a:sym typeface="Arial"/>
                        </a:rPr>
                        <a:t>негрошових</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видів</a:t>
                      </a:r>
                      <a:r>
                        <a:rPr lang="ru-RU" sz="1200" b="0" i="0" u="none" strike="noStrike" cap="none" dirty="0">
                          <a:solidFill>
                            <a:srgbClr val="000000"/>
                          </a:solidFill>
                          <a:effectLst/>
                          <a:latin typeface="Arial"/>
                          <a:ea typeface="Arial"/>
                          <a:cs typeface="Arial"/>
                          <a:sym typeface="Arial"/>
                        </a:rPr>
                        <a:t> </a:t>
                      </a:r>
                      <a:r>
                        <a:rPr lang="ru-RU" sz="1200" b="0" i="0" u="none" strike="noStrike" cap="none" dirty="0" err="1">
                          <a:solidFill>
                            <a:srgbClr val="000000"/>
                          </a:solidFill>
                          <a:effectLst/>
                          <a:latin typeface="Arial"/>
                          <a:ea typeface="Arial"/>
                          <a:cs typeface="Arial"/>
                          <a:sym typeface="Arial"/>
                        </a:rPr>
                        <a:t>заохочень</a:t>
                      </a:r>
                      <a:r>
                        <a:rPr lang="ru-RU" sz="1200" b="0" i="0" u="none" strike="noStrike" cap="none" dirty="0">
                          <a:solidFill>
                            <a:srgbClr val="000000"/>
                          </a:solidFill>
                          <a:effectLst/>
                          <a:latin typeface="Arial"/>
                          <a:ea typeface="Arial"/>
                          <a:cs typeface="Arial"/>
                          <a:sym typeface="Arial"/>
                        </a:rPr>
                        <a:t> і </a:t>
                      </a:r>
                      <a:r>
                        <a:rPr lang="ru-RU" sz="1200" b="0" i="0" u="none" strike="noStrike" cap="none" dirty="0" err="1">
                          <a:solidFill>
                            <a:srgbClr val="000000"/>
                          </a:solidFill>
                          <a:effectLst/>
                          <a:latin typeface="Arial"/>
                          <a:ea typeface="Arial"/>
                          <a:cs typeface="Arial"/>
                          <a:sym typeface="Arial"/>
                        </a:rPr>
                        <a:t>санкцій</a:t>
                      </a:r>
                      <a:endParaRPr lang="ru-RU" sz="1200" b="0" i="0" u="none" strike="noStrike" cap="none" dirty="0">
                        <a:solidFill>
                          <a:srgbClr val="000000"/>
                        </a:solidFill>
                        <a:effectLst/>
                        <a:latin typeface="Arial"/>
                        <a:ea typeface="Arial"/>
                        <a:cs typeface="Arial"/>
                        <a:sym typeface="Arial"/>
                      </a:endParaRPr>
                    </a:p>
                  </a:txBody>
                  <a:tcPr marL="91425" marR="91425" marT="91425" marB="91425" anchor="ctr">
                    <a:lnL w="9525" cap="flat" cmpd="sng" algn="ctr">
                      <a:solidFill>
                        <a:schemeClr val="accent2"/>
                      </a:solidFill>
                      <a:prstDash val="solid"/>
                      <a:round/>
                      <a:headEnd type="none" w="sm" len="sm"/>
                      <a:tailEnd type="none" w="sm" len="sm"/>
                    </a:lnL>
                    <a:lnR w="9525" cap="flat" cmpd="sng" algn="ctr">
                      <a:solidFill>
                        <a:schemeClr val="accent6"/>
                      </a:solidFill>
                      <a:prstDash val="solid"/>
                      <a:round/>
                      <a:headEnd type="none" w="sm" len="sm"/>
                      <a:tailEnd type="none" w="sm" len="sm"/>
                    </a:lnR>
                    <a:lnT w="28575" cap="flat" cmpd="sng" algn="ctr">
                      <a:solidFill>
                        <a:schemeClr val="accent6"/>
                      </a:solidFill>
                      <a:prstDash val="solid"/>
                      <a:round/>
                      <a:headEnd type="none" w="sm" len="sm"/>
                      <a:tailEnd type="none" w="sm" len="sm"/>
                    </a:lnT>
                    <a:lnB w="9525" cap="flat" cmpd="sng">
                      <a:solidFill>
                        <a:schemeClr val="accent6"/>
                      </a:solidFill>
                      <a:prstDash val="lgDash"/>
                      <a:round/>
                      <a:headEnd type="none" w="sm" len="sm"/>
                      <a:tailEnd type="none" w="sm" len="sm"/>
                    </a:lnB>
                  </a:tcPr>
                </a:tc>
                <a:tc>
                  <a:txBody>
                    <a:bodyPr/>
                    <a:lstStyle/>
                    <a:p>
                      <a:pPr marL="0" lvl="0" indent="0" algn="ctr" rtl="0">
                        <a:spcBef>
                          <a:spcPts val="0"/>
                        </a:spcBef>
                        <a:spcAft>
                          <a:spcPts val="0"/>
                        </a:spcAft>
                        <a:buNone/>
                      </a:pPr>
                      <a:r>
                        <a:rPr lang="uk-UA" sz="1200" dirty="0">
                          <a:latin typeface="Roboto"/>
                          <a:ea typeface="Roboto"/>
                          <a:cs typeface="Roboto"/>
                          <a:sym typeface="Roboto"/>
                        </a:rPr>
                        <a:t>Гроші </a:t>
                      </a:r>
                    </a:p>
                    <a:p>
                      <a:pPr marL="0" lvl="0" indent="0" algn="ctr" rtl="0">
                        <a:spcBef>
                          <a:spcPts val="0"/>
                        </a:spcBef>
                        <a:spcAft>
                          <a:spcPts val="0"/>
                        </a:spcAft>
                        <a:buNone/>
                      </a:pPr>
                      <a:r>
                        <a:rPr lang="uk-UA" sz="1200" dirty="0">
                          <a:latin typeface="Roboto"/>
                          <a:ea typeface="Roboto"/>
                          <a:cs typeface="Roboto"/>
                          <a:sym typeface="Roboto"/>
                        </a:rPr>
                        <a:t>Винагорода</a:t>
                      </a:r>
                    </a:p>
                    <a:p>
                      <a:pPr marL="0" lvl="0" indent="0" algn="ctr" rtl="0">
                        <a:spcBef>
                          <a:spcPts val="0"/>
                        </a:spcBef>
                        <a:spcAft>
                          <a:spcPts val="0"/>
                        </a:spcAft>
                        <a:buNone/>
                      </a:pPr>
                      <a:r>
                        <a:rPr lang="uk-UA" sz="1200" dirty="0">
                          <a:latin typeface="Roboto"/>
                          <a:ea typeface="Roboto"/>
                          <a:cs typeface="Roboto"/>
                          <a:sym typeface="Roboto"/>
                        </a:rPr>
                        <a:t>Санкції </a:t>
                      </a:r>
                    </a:p>
                    <a:p>
                      <a:pPr marL="0" lvl="0" indent="0" algn="ctr" rtl="0">
                        <a:spcBef>
                          <a:spcPts val="0"/>
                        </a:spcBef>
                        <a:spcAft>
                          <a:spcPts val="0"/>
                        </a:spcAft>
                        <a:buNone/>
                      </a:pPr>
                      <a:r>
                        <a:rPr lang="uk-UA" sz="1200" dirty="0">
                          <a:latin typeface="Roboto"/>
                          <a:ea typeface="Roboto"/>
                          <a:cs typeface="Roboto"/>
                          <a:sym typeface="Roboto"/>
                        </a:rPr>
                        <a:t>Тощо </a:t>
                      </a:r>
                      <a:endParaRPr sz="1200" dirty="0">
                        <a:latin typeface="Roboto"/>
                        <a:ea typeface="Roboto"/>
                        <a:cs typeface="Roboto"/>
                        <a:sym typeface="Roboto"/>
                      </a:endParaRPr>
                    </a:p>
                  </a:txBody>
                  <a:tcPr marL="91425" marR="91425" marT="91425" marB="91425" anchor="ctr">
                    <a:lnL w="9525" cap="flat" cmpd="sng" algn="ctr">
                      <a:solidFill>
                        <a:schemeClr val="accent6"/>
                      </a:solidFill>
                      <a:prstDash val="solid"/>
                      <a:round/>
                      <a:headEnd type="none" w="sm" len="sm"/>
                      <a:tailEnd type="none" w="sm" len="sm"/>
                    </a:lnL>
                    <a:lnR w="9525" cap="flat" cmpd="sng">
                      <a:solidFill>
                        <a:schemeClr val="accent6"/>
                      </a:solidFill>
                      <a:prstDash val="lgDash"/>
                      <a:round/>
                      <a:headEnd type="none" w="sm" len="sm"/>
                      <a:tailEnd type="none" w="sm" len="sm"/>
                    </a:lnR>
                    <a:lnT w="28575" cap="flat" cmpd="sng" algn="ctr">
                      <a:solidFill>
                        <a:schemeClr val="accent6"/>
                      </a:solidFill>
                      <a:prstDash val="solid"/>
                      <a:round/>
                      <a:headEnd type="none" w="sm" len="sm"/>
                      <a:tailEnd type="none" w="sm" len="sm"/>
                    </a:lnT>
                    <a:lnB w="9525" cap="flat" cmpd="sng">
                      <a:solidFill>
                        <a:schemeClr val="accent6"/>
                      </a:solidFill>
                      <a:prstDash val="lgDash"/>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009"/>
        <p:cNvGrpSpPr/>
        <p:nvPr/>
      </p:nvGrpSpPr>
      <p:grpSpPr>
        <a:xfrm>
          <a:off x="0" y="0"/>
          <a:ext cx="0" cy="0"/>
          <a:chOff x="0" y="0"/>
          <a:chExt cx="0" cy="0"/>
        </a:xfrm>
      </p:grpSpPr>
      <p:sp>
        <p:nvSpPr>
          <p:cNvPr id="1010" name="Google Shape;1010;p31"/>
          <p:cNvSpPr/>
          <p:nvPr/>
        </p:nvSpPr>
        <p:spPr>
          <a:xfrm>
            <a:off x="2590284" y="2054999"/>
            <a:ext cx="1746300" cy="1746300"/>
          </a:xfrm>
          <a:prstGeom prst="rect">
            <a:avLst/>
          </a:prstGeom>
          <a:solidFill>
            <a:schemeClr val="dk2"/>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1"/>
          <p:cNvSpPr/>
          <p:nvPr/>
        </p:nvSpPr>
        <p:spPr>
          <a:xfrm>
            <a:off x="4816730" y="2054961"/>
            <a:ext cx="1746300" cy="1746300"/>
          </a:xfrm>
          <a:prstGeom prst="rect">
            <a:avLst/>
          </a:prstGeom>
          <a:solidFill>
            <a:schemeClr val="lt2"/>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1"/>
          <p:cNvSpPr/>
          <p:nvPr/>
        </p:nvSpPr>
        <p:spPr>
          <a:xfrm>
            <a:off x="3459611" y="1815806"/>
            <a:ext cx="2224800" cy="22248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1"/>
          <p:cNvSpPr txBox="1">
            <a:spLocks noGrp="1"/>
          </p:cNvSpPr>
          <p:nvPr>
            <p:ph type="title"/>
          </p:nvPr>
        </p:nvSpPr>
        <p:spPr>
          <a:xfrm>
            <a:off x="457200" y="411475"/>
            <a:ext cx="8238900" cy="56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uk-UA" dirty="0"/>
              <a:t>Матеріальне стимулювання</a:t>
            </a:r>
            <a:endParaRPr dirty="0"/>
          </a:p>
        </p:txBody>
      </p:sp>
      <p:grpSp>
        <p:nvGrpSpPr>
          <p:cNvPr id="1014" name="Google Shape;1014;p31"/>
          <p:cNvGrpSpPr/>
          <p:nvPr/>
        </p:nvGrpSpPr>
        <p:grpSpPr>
          <a:xfrm>
            <a:off x="2943435" y="2027357"/>
            <a:ext cx="3255273" cy="1801514"/>
            <a:chOff x="1087525" y="4007425"/>
            <a:chExt cx="1904225" cy="1053825"/>
          </a:xfrm>
        </p:grpSpPr>
        <p:sp>
          <p:nvSpPr>
            <p:cNvPr id="1015" name="Google Shape;1015;p31"/>
            <p:cNvSpPr/>
            <p:nvPr/>
          </p:nvSpPr>
          <p:spPr>
            <a:xfrm>
              <a:off x="2267700" y="4131950"/>
              <a:ext cx="241750" cy="121025"/>
            </a:xfrm>
            <a:custGeom>
              <a:avLst/>
              <a:gdLst/>
              <a:ahLst/>
              <a:cxnLst/>
              <a:rect l="l" t="t" r="r" b="b"/>
              <a:pathLst>
                <a:path w="9670" h="4841" extrusionOk="0">
                  <a:moveTo>
                    <a:pt x="877" y="0"/>
                  </a:moveTo>
                  <a:cubicBezTo>
                    <a:pt x="857" y="0"/>
                    <a:pt x="842" y="6"/>
                    <a:pt x="832" y="19"/>
                  </a:cubicBezTo>
                  <a:cubicBezTo>
                    <a:pt x="752" y="129"/>
                    <a:pt x="1345" y="655"/>
                    <a:pt x="1345" y="655"/>
                  </a:cubicBezTo>
                  <a:cubicBezTo>
                    <a:pt x="1345" y="655"/>
                    <a:pt x="654" y="195"/>
                    <a:pt x="451" y="195"/>
                  </a:cubicBezTo>
                  <a:cubicBezTo>
                    <a:pt x="431" y="195"/>
                    <a:pt x="416" y="200"/>
                    <a:pt x="406" y="210"/>
                  </a:cubicBezTo>
                  <a:cubicBezTo>
                    <a:pt x="303" y="321"/>
                    <a:pt x="1082" y="1033"/>
                    <a:pt x="1082" y="1033"/>
                  </a:cubicBezTo>
                  <a:cubicBezTo>
                    <a:pt x="1082" y="1033"/>
                    <a:pt x="389" y="497"/>
                    <a:pt x="166" y="497"/>
                  </a:cubicBezTo>
                  <a:cubicBezTo>
                    <a:pt x="140" y="497"/>
                    <a:pt x="120" y="505"/>
                    <a:pt x="109" y="521"/>
                  </a:cubicBezTo>
                  <a:cubicBezTo>
                    <a:pt x="0" y="678"/>
                    <a:pt x="919" y="1481"/>
                    <a:pt x="919" y="1481"/>
                  </a:cubicBezTo>
                  <a:cubicBezTo>
                    <a:pt x="919" y="1481"/>
                    <a:pt x="492" y="1134"/>
                    <a:pt x="321" y="1134"/>
                  </a:cubicBezTo>
                  <a:cubicBezTo>
                    <a:pt x="288" y="1134"/>
                    <a:pt x="265" y="1147"/>
                    <a:pt x="257" y="1179"/>
                  </a:cubicBezTo>
                  <a:cubicBezTo>
                    <a:pt x="204" y="1372"/>
                    <a:pt x="2245" y="2943"/>
                    <a:pt x="4471" y="3736"/>
                  </a:cubicBezTo>
                  <a:cubicBezTo>
                    <a:pt x="7536" y="4826"/>
                    <a:pt x="9054" y="4841"/>
                    <a:pt x="9133" y="4841"/>
                  </a:cubicBezTo>
                  <a:cubicBezTo>
                    <a:pt x="9135" y="4841"/>
                    <a:pt x="9136" y="4841"/>
                    <a:pt x="9136" y="4841"/>
                  </a:cubicBezTo>
                  <a:lnTo>
                    <a:pt x="9669" y="1509"/>
                  </a:lnTo>
                  <a:lnTo>
                    <a:pt x="9669" y="1509"/>
                  </a:lnTo>
                  <a:cubicBezTo>
                    <a:pt x="9669" y="1509"/>
                    <a:pt x="9253" y="1544"/>
                    <a:pt x="8521" y="1544"/>
                  </a:cubicBezTo>
                  <a:cubicBezTo>
                    <a:pt x="7331" y="1544"/>
                    <a:pt x="5309" y="1451"/>
                    <a:pt x="2887" y="964"/>
                  </a:cubicBezTo>
                  <a:cubicBezTo>
                    <a:pt x="2428" y="872"/>
                    <a:pt x="2141" y="209"/>
                    <a:pt x="2006" y="209"/>
                  </a:cubicBezTo>
                  <a:cubicBezTo>
                    <a:pt x="2002" y="209"/>
                    <a:pt x="1998" y="210"/>
                    <a:pt x="1994" y="211"/>
                  </a:cubicBezTo>
                  <a:cubicBezTo>
                    <a:pt x="1857" y="260"/>
                    <a:pt x="2076" y="741"/>
                    <a:pt x="2076" y="741"/>
                  </a:cubicBezTo>
                  <a:cubicBezTo>
                    <a:pt x="2074" y="741"/>
                    <a:pt x="2072" y="741"/>
                    <a:pt x="2069" y="741"/>
                  </a:cubicBezTo>
                  <a:cubicBezTo>
                    <a:pt x="1940" y="741"/>
                    <a:pt x="1103" y="0"/>
                    <a:pt x="877" y="0"/>
                  </a:cubicBezTo>
                  <a:close/>
                </a:path>
              </a:pathLst>
            </a:custGeom>
            <a:solidFill>
              <a:srgbClr val="A359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1"/>
            <p:cNvSpPr/>
            <p:nvPr/>
          </p:nvSpPr>
          <p:spPr>
            <a:xfrm>
              <a:off x="2479075" y="4166175"/>
              <a:ext cx="201125" cy="114850"/>
            </a:xfrm>
            <a:custGeom>
              <a:avLst/>
              <a:gdLst/>
              <a:ahLst/>
              <a:cxnLst/>
              <a:rect l="l" t="t" r="r" b="b"/>
              <a:pathLst>
                <a:path w="8045" h="4594" extrusionOk="0">
                  <a:moveTo>
                    <a:pt x="373" y="3551"/>
                  </a:moveTo>
                  <a:cubicBezTo>
                    <a:pt x="373" y="3551"/>
                    <a:pt x="5673" y="4533"/>
                    <a:pt x="8020" y="4594"/>
                  </a:cubicBezTo>
                  <a:lnTo>
                    <a:pt x="8020" y="4594"/>
                  </a:lnTo>
                  <a:lnTo>
                    <a:pt x="8045" y="135"/>
                  </a:lnTo>
                  <a:cubicBezTo>
                    <a:pt x="8045" y="135"/>
                    <a:pt x="5315" y="343"/>
                    <a:pt x="699" y="0"/>
                  </a:cubicBezTo>
                  <a:lnTo>
                    <a:pt x="699" y="0"/>
                  </a:lnTo>
                  <a:cubicBezTo>
                    <a:pt x="699" y="0"/>
                    <a:pt x="1" y="1718"/>
                    <a:pt x="373" y="3551"/>
                  </a:cubicBezTo>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1"/>
            <p:cNvSpPr/>
            <p:nvPr/>
          </p:nvSpPr>
          <p:spPr>
            <a:xfrm>
              <a:off x="2072325" y="4018200"/>
              <a:ext cx="301400" cy="347475"/>
            </a:xfrm>
            <a:custGeom>
              <a:avLst/>
              <a:gdLst/>
              <a:ahLst/>
              <a:cxnLst/>
              <a:rect l="l" t="t" r="r" b="b"/>
              <a:pathLst>
                <a:path w="12056" h="13899" extrusionOk="0">
                  <a:moveTo>
                    <a:pt x="8143" y="101"/>
                  </a:moveTo>
                  <a:cubicBezTo>
                    <a:pt x="8111" y="112"/>
                    <a:pt x="8059" y="140"/>
                    <a:pt x="8032" y="161"/>
                  </a:cubicBezTo>
                  <a:lnTo>
                    <a:pt x="8032" y="161"/>
                  </a:lnTo>
                  <a:cubicBezTo>
                    <a:pt x="7389" y="659"/>
                    <a:pt x="7269" y="1342"/>
                    <a:pt x="7489" y="1880"/>
                  </a:cubicBezTo>
                  <a:lnTo>
                    <a:pt x="7489" y="1880"/>
                  </a:lnTo>
                  <a:cubicBezTo>
                    <a:pt x="7607" y="2168"/>
                    <a:pt x="7648" y="2482"/>
                    <a:pt x="7590" y="2785"/>
                  </a:cubicBezTo>
                  <a:lnTo>
                    <a:pt x="7590" y="2785"/>
                  </a:lnTo>
                  <a:lnTo>
                    <a:pt x="4471" y="1844"/>
                  </a:lnTo>
                  <a:lnTo>
                    <a:pt x="3532" y="4960"/>
                  </a:lnTo>
                  <a:cubicBezTo>
                    <a:pt x="3254" y="4840"/>
                    <a:pt x="3011" y="4649"/>
                    <a:pt x="2844" y="4396"/>
                  </a:cubicBezTo>
                  <a:lnTo>
                    <a:pt x="2844" y="4396"/>
                  </a:lnTo>
                  <a:cubicBezTo>
                    <a:pt x="2675" y="4139"/>
                    <a:pt x="2419" y="3938"/>
                    <a:pt x="2102" y="3842"/>
                  </a:cubicBezTo>
                  <a:lnTo>
                    <a:pt x="2102" y="3842"/>
                  </a:lnTo>
                  <a:cubicBezTo>
                    <a:pt x="1090" y="3537"/>
                    <a:pt x="1" y="4464"/>
                    <a:pt x="442" y="5756"/>
                  </a:cubicBezTo>
                  <a:lnTo>
                    <a:pt x="442" y="5756"/>
                  </a:lnTo>
                  <a:cubicBezTo>
                    <a:pt x="453" y="5789"/>
                    <a:pt x="480" y="5840"/>
                    <a:pt x="501" y="5868"/>
                  </a:cubicBezTo>
                  <a:lnTo>
                    <a:pt x="501" y="5868"/>
                  </a:lnTo>
                  <a:cubicBezTo>
                    <a:pt x="999" y="6511"/>
                    <a:pt x="1682" y="6631"/>
                    <a:pt x="2220" y="6411"/>
                  </a:cubicBezTo>
                  <a:lnTo>
                    <a:pt x="2220" y="6411"/>
                  </a:lnTo>
                  <a:cubicBezTo>
                    <a:pt x="2509" y="6293"/>
                    <a:pt x="2822" y="6252"/>
                    <a:pt x="3125" y="6309"/>
                  </a:cubicBezTo>
                  <a:lnTo>
                    <a:pt x="3125" y="6309"/>
                  </a:lnTo>
                  <a:lnTo>
                    <a:pt x="2185" y="9428"/>
                  </a:lnTo>
                  <a:lnTo>
                    <a:pt x="5301" y="10367"/>
                  </a:lnTo>
                  <a:cubicBezTo>
                    <a:pt x="5181" y="10645"/>
                    <a:pt x="4989" y="10889"/>
                    <a:pt x="4736" y="11056"/>
                  </a:cubicBezTo>
                  <a:lnTo>
                    <a:pt x="4736" y="11056"/>
                  </a:lnTo>
                  <a:cubicBezTo>
                    <a:pt x="4479" y="11225"/>
                    <a:pt x="4278" y="11481"/>
                    <a:pt x="4183" y="11799"/>
                  </a:cubicBezTo>
                  <a:lnTo>
                    <a:pt x="4183" y="11799"/>
                  </a:lnTo>
                  <a:cubicBezTo>
                    <a:pt x="3878" y="12809"/>
                    <a:pt x="4804" y="13899"/>
                    <a:pt x="6097" y="13458"/>
                  </a:cubicBezTo>
                  <a:lnTo>
                    <a:pt x="6097" y="13458"/>
                  </a:lnTo>
                  <a:cubicBezTo>
                    <a:pt x="6130" y="13446"/>
                    <a:pt x="6181" y="13420"/>
                    <a:pt x="6208" y="13398"/>
                  </a:cubicBezTo>
                  <a:lnTo>
                    <a:pt x="6208" y="13398"/>
                  </a:lnTo>
                  <a:cubicBezTo>
                    <a:pt x="6852" y="12901"/>
                    <a:pt x="6971" y="12217"/>
                    <a:pt x="6751" y="11680"/>
                  </a:cubicBezTo>
                  <a:lnTo>
                    <a:pt x="6751" y="11680"/>
                  </a:lnTo>
                  <a:cubicBezTo>
                    <a:pt x="6633" y="11390"/>
                    <a:pt x="6593" y="11077"/>
                    <a:pt x="6649" y="10775"/>
                  </a:cubicBezTo>
                  <a:lnTo>
                    <a:pt x="6649" y="10775"/>
                  </a:lnTo>
                  <a:lnTo>
                    <a:pt x="9769" y="11714"/>
                  </a:lnTo>
                  <a:lnTo>
                    <a:pt x="12056" y="4131"/>
                  </a:lnTo>
                  <a:lnTo>
                    <a:pt x="8940" y="3191"/>
                  </a:lnTo>
                  <a:cubicBezTo>
                    <a:pt x="9060" y="2914"/>
                    <a:pt x="9250" y="2671"/>
                    <a:pt x="9505" y="2504"/>
                  </a:cubicBezTo>
                  <a:lnTo>
                    <a:pt x="9505" y="2504"/>
                  </a:lnTo>
                  <a:cubicBezTo>
                    <a:pt x="9761" y="2335"/>
                    <a:pt x="9961" y="2078"/>
                    <a:pt x="10058" y="1761"/>
                  </a:cubicBezTo>
                  <a:lnTo>
                    <a:pt x="10058" y="1761"/>
                  </a:lnTo>
                  <a:cubicBezTo>
                    <a:pt x="10314" y="908"/>
                    <a:pt x="9697" y="0"/>
                    <a:pt x="8722" y="0"/>
                  </a:cubicBezTo>
                  <a:lnTo>
                    <a:pt x="8722" y="0"/>
                  </a:lnTo>
                  <a:cubicBezTo>
                    <a:pt x="8540" y="0"/>
                    <a:pt x="8347" y="32"/>
                    <a:pt x="8143" y="101"/>
                  </a:cubicBezTo>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1"/>
            <p:cNvSpPr/>
            <p:nvPr/>
          </p:nvSpPr>
          <p:spPr>
            <a:xfrm>
              <a:off x="2439200" y="4942125"/>
              <a:ext cx="70700" cy="70925"/>
            </a:xfrm>
            <a:custGeom>
              <a:avLst/>
              <a:gdLst/>
              <a:ahLst/>
              <a:cxnLst/>
              <a:rect l="l" t="t" r="r" b="b"/>
              <a:pathLst>
                <a:path w="2828" h="2837" extrusionOk="0">
                  <a:moveTo>
                    <a:pt x="441" y="1"/>
                  </a:moveTo>
                  <a:cubicBezTo>
                    <a:pt x="441" y="1"/>
                    <a:pt x="56" y="1579"/>
                    <a:pt x="0" y="2119"/>
                  </a:cubicBezTo>
                  <a:cubicBezTo>
                    <a:pt x="0" y="2119"/>
                    <a:pt x="863" y="2837"/>
                    <a:pt x="1664" y="2837"/>
                  </a:cubicBezTo>
                  <a:cubicBezTo>
                    <a:pt x="1946" y="2837"/>
                    <a:pt x="2220" y="2748"/>
                    <a:pt x="2446" y="2506"/>
                  </a:cubicBezTo>
                  <a:cubicBezTo>
                    <a:pt x="2446" y="2506"/>
                    <a:pt x="2506" y="1684"/>
                    <a:pt x="2828" y="804"/>
                  </a:cubicBezTo>
                  <a:lnTo>
                    <a:pt x="441" y="1"/>
                  </a:lnTo>
                  <a:close/>
                </a:path>
              </a:pathLst>
            </a:custGeom>
            <a:solidFill>
              <a:srgbClr val="A359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1"/>
            <p:cNvSpPr/>
            <p:nvPr/>
          </p:nvSpPr>
          <p:spPr>
            <a:xfrm>
              <a:off x="2357450" y="4985575"/>
              <a:ext cx="148200" cy="75675"/>
            </a:xfrm>
            <a:custGeom>
              <a:avLst/>
              <a:gdLst/>
              <a:ahLst/>
              <a:cxnLst/>
              <a:rect l="l" t="t" r="r" b="b"/>
              <a:pathLst>
                <a:path w="5928" h="3027" extrusionOk="0">
                  <a:moveTo>
                    <a:pt x="29" y="1267"/>
                  </a:moveTo>
                  <a:cubicBezTo>
                    <a:pt x="0" y="1635"/>
                    <a:pt x="5225" y="3027"/>
                    <a:pt x="5545" y="2559"/>
                  </a:cubicBezTo>
                  <a:lnTo>
                    <a:pt x="5545" y="2559"/>
                  </a:lnTo>
                  <a:cubicBezTo>
                    <a:pt x="5785" y="2209"/>
                    <a:pt x="5927" y="828"/>
                    <a:pt x="5778" y="680"/>
                  </a:cubicBezTo>
                  <a:lnTo>
                    <a:pt x="5778" y="680"/>
                  </a:lnTo>
                  <a:cubicBezTo>
                    <a:pt x="5717" y="621"/>
                    <a:pt x="5629" y="672"/>
                    <a:pt x="5479" y="722"/>
                  </a:cubicBezTo>
                  <a:lnTo>
                    <a:pt x="5479" y="722"/>
                  </a:lnTo>
                  <a:cubicBezTo>
                    <a:pt x="5306" y="782"/>
                    <a:pt x="5051" y="840"/>
                    <a:pt x="4663" y="730"/>
                  </a:cubicBezTo>
                  <a:lnTo>
                    <a:pt x="4663" y="730"/>
                  </a:lnTo>
                  <a:cubicBezTo>
                    <a:pt x="4139" y="582"/>
                    <a:pt x="3470" y="73"/>
                    <a:pt x="3355" y="12"/>
                  </a:cubicBezTo>
                  <a:lnTo>
                    <a:pt x="3355" y="12"/>
                  </a:lnTo>
                  <a:cubicBezTo>
                    <a:pt x="3340" y="5"/>
                    <a:pt x="3313" y="1"/>
                    <a:pt x="3278" y="1"/>
                  </a:cubicBezTo>
                  <a:lnTo>
                    <a:pt x="3278" y="1"/>
                  </a:lnTo>
                  <a:cubicBezTo>
                    <a:pt x="2739" y="1"/>
                    <a:pt x="60" y="868"/>
                    <a:pt x="29" y="1267"/>
                  </a:cubicBezTo>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1"/>
            <p:cNvSpPr/>
            <p:nvPr/>
          </p:nvSpPr>
          <p:spPr>
            <a:xfrm>
              <a:off x="2872875" y="4735100"/>
              <a:ext cx="85600" cy="70525"/>
            </a:xfrm>
            <a:custGeom>
              <a:avLst/>
              <a:gdLst/>
              <a:ahLst/>
              <a:cxnLst/>
              <a:rect l="l" t="t" r="r" b="b"/>
              <a:pathLst>
                <a:path w="3424" h="2821" extrusionOk="0">
                  <a:moveTo>
                    <a:pt x="790" y="1"/>
                  </a:moveTo>
                  <a:lnTo>
                    <a:pt x="0" y="2391"/>
                  </a:lnTo>
                  <a:cubicBezTo>
                    <a:pt x="0" y="2391"/>
                    <a:pt x="1580" y="2767"/>
                    <a:pt x="2121" y="2820"/>
                  </a:cubicBezTo>
                  <a:cubicBezTo>
                    <a:pt x="2121" y="2820"/>
                    <a:pt x="3424" y="1234"/>
                    <a:pt x="2494" y="371"/>
                  </a:cubicBezTo>
                  <a:cubicBezTo>
                    <a:pt x="2494" y="371"/>
                    <a:pt x="1670" y="317"/>
                    <a:pt x="790" y="1"/>
                  </a:cubicBezTo>
                  <a:close/>
                </a:path>
              </a:pathLst>
            </a:custGeom>
            <a:solidFill>
              <a:srgbClr val="A359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1"/>
            <p:cNvSpPr/>
            <p:nvPr/>
          </p:nvSpPr>
          <p:spPr>
            <a:xfrm>
              <a:off x="2913475" y="4741275"/>
              <a:ext cx="78275" cy="145925"/>
            </a:xfrm>
            <a:custGeom>
              <a:avLst/>
              <a:gdLst/>
              <a:ahLst/>
              <a:cxnLst/>
              <a:rect l="l" t="t" r="r" b="b"/>
              <a:pathLst>
                <a:path w="3131" h="5837" extrusionOk="0">
                  <a:moveTo>
                    <a:pt x="781" y="64"/>
                  </a:moveTo>
                  <a:cubicBezTo>
                    <a:pt x="654" y="195"/>
                    <a:pt x="1040" y="451"/>
                    <a:pt x="838" y="1178"/>
                  </a:cubicBezTo>
                  <a:lnTo>
                    <a:pt x="838" y="1178"/>
                  </a:lnTo>
                  <a:cubicBezTo>
                    <a:pt x="692" y="1702"/>
                    <a:pt x="187" y="2374"/>
                    <a:pt x="129" y="2490"/>
                  </a:cubicBezTo>
                  <a:lnTo>
                    <a:pt x="129" y="2490"/>
                  </a:lnTo>
                  <a:cubicBezTo>
                    <a:pt x="0" y="2740"/>
                    <a:pt x="976" y="5779"/>
                    <a:pt x="1402" y="5809"/>
                  </a:cubicBezTo>
                  <a:lnTo>
                    <a:pt x="1402" y="5809"/>
                  </a:lnTo>
                  <a:cubicBezTo>
                    <a:pt x="1770" y="5836"/>
                    <a:pt x="3131" y="603"/>
                    <a:pt x="2661" y="285"/>
                  </a:cubicBezTo>
                  <a:lnTo>
                    <a:pt x="2661" y="285"/>
                  </a:lnTo>
                  <a:cubicBezTo>
                    <a:pt x="2411" y="117"/>
                    <a:pt x="1645" y="0"/>
                    <a:pt x="1167" y="0"/>
                  </a:cubicBezTo>
                  <a:lnTo>
                    <a:pt x="1167" y="0"/>
                  </a:lnTo>
                  <a:cubicBezTo>
                    <a:pt x="971" y="0"/>
                    <a:pt x="824" y="21"/>
                    <a:pt x="781" y="64"/>
                  </a:cubicBezTo>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1"/>
            <p:cNvSpPr/>
            <p:nvPr/>
          </p:nvSpPr>
          <p:spPr>
            <a:xfrm>
              <a:off x="2433050" y="4427925"/>
              <a:ext cx="486100" cy="549925"/>
            </a:xfrm>
            <a:custGeom>
              <a:avLst/>
              <a:gdLst/>
              <a:ahLst/>
              <a:cxnLst/>
              <a:rect l="l" t="t" r="r" b="b"/>
              <a:pathLst>
                <a:path w="19444" h="21997" extrusionOk="0">
                  <a:moveTo>
                    <a:pt x="4034" y="1882"/>
                  </a:moveTo>
                  <a:cubicBezTo>
                    <a:pt x="4034" y="1882"/>
                    <a:pt x="447" y="12169"/>
                    <a:pt x="1" y="21020"/>
                  </a:cubicBezTo>
                  <a:lnTo>
                    <a:pt x="1" y="21020"/>
                  </a:lnTo>
                  <a:cubicBezTo>
                    <a:pt x="1" y="21020"/>
                    <a:pt x="1941" y="21996"/>
                    <a:pt x="3401" y="21550"/>
                  </a:cubicBezTo>
                  <a:lnTo>
                    <a:pt x="3401" y="21550"/>
                  </a:lnTo>
                  <a:cubicBezTo>
                    <a:pt x="3401" y="21550"/>
                    <a:pt x="6763" y="13372"/>
                    <a:pt x="8468" y="7262"/>
                  </a:cubicBezTo>
                  <a:lnTo>
                    <a:pt x="8468" y="7262"/>
                  </a:lnTo>
                  <a:cubicBezTo>
                    <a:pt x="8468" y="7262"/>
                    <a:pt x="7834" y="10762"/>
                    <a:pt x="9349" y="12800"/>
                  </a:cubicBezTo>
                  <a:lnTo>
                    <a:pt x="9349" y="12800"/>
                  </a:lnTo>
                  <a:cubicBezTo>
                    <a:pt x="11651" y="15897"/>
                    <a:pt x="18621" y="15093"/>
                    <a:pt x="18621" y="15093"/>
                  </a:cubicBezTo>
                  <a:lnTo>
                    <a:pt x="18621" y="15093"/>
                  </a:lnTo>
                  <a:cubicBezTo>
                    <a:pt x="18621" y="15093"/>
                    <a:pt x="19443" y="13773"/>
                    <a:pt x="19033" y="12208"/>
                  </a:cubicBezTo>
                  <a:lnTo>
                    <a:pt x="19033" y="12208"/>
                  </a:lnTo>
                  <a:cubicBezTo>
                    <a:pt x="19033" y="12208"/>
                    <a:pt x="14348" y="10013"/>
                    <a:pt x="14080" y="9604"/>
                  </a:cubicBezTo>
                  <a:lnTo>
                    <a:pt x="14080" y="9604"/>
                  </a:lnTo>
                  <a:cubicBezTo>
                    <a:pt x="13792" y="9163"/>
                    <a:pt x="14990" y="4052"/>
                    <a:pt x="12594" y="0"/>
                  </a:cubicBezTo>
                  <a:lnTo>
                    <a:pt x="1259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1"/>
            <p:cNvSpPr/>
            <p:nvPr/>
          </p:nvSpPr>
          <p:spPr>
            <a:xfrm>
              <a:off x="2566675" y="4072000"/>
              <a:ext cx="103425" cy="137875"/>
            </a:xfrm>
            <a:custGeom>
              <a:avLst/>
              <a:gdLst/>
              <a:ahLst/>
              <a:cxnLst/>
              <a:rect l="l" t="t" r="r" b="b"/>
              <a:pathLst>
                <a:path w="4137" h="5515" extrusionOk="0">
                  <a:moveTo>
                    <a:pt x="1796" y="0"/>
                  </a:moveTo>
                  <a:cubicBezTo>
                    <a:pt x="1446" y="0"/>
                    <a:pt x="1089" y="76"/>
                    <a:pt x="760" y="254"/>
                  </a:cubicBezTo>
                  <a:cubicBezTo>
                    <a:pt x="760" y="254"/>
                    <a:pt x="506" y="1131"/>
                    <a:pt x="424" y="1582"/>
                  </a:cubicBezTo>
                  <a:cubicBezTo>
                    <a:pt x="424" y="1582"/>
                    <a:pt x="154" y="1769"/>
                    <a:pt x="77" y="1981"/>
                  </a:cubicBezTo>
                  <a:cubicBezTo>
                    <a:pt x="0" y="2195"/>
                    <a:pt x="402" y="2308"/>
                    <a:pt x="402" y="2308"/>
                  </a:cubicBezTo>
                  <a:cubicBezTo>
                    <a:pt x="402" y="2308"/>
                    <a:pt x="244" y="2985"/>
                    <a:pt x="518" y="3359"/>
                  </a:cubicBezTo>
                  <a:cubicBezTo>
                    <a:pt x="736" y="3660"/>
                    <a:pt x="1632" y="3730"/>
                    <a:pt x="1632" y="3730"/>
                  </a:cubicBezTo>
                  <a:cubicBezTo>
                    <a:pt x="1632" y="3730"/>
                    <a:pt x="1675" y="5057"/>
                    <a:pt x="1697" y="5460"/>
                  </a:cubicBezTo>
                  <a:cubicBezTo>
                    <a:pt x="1697" y="5460"/>
                    <a:pt x="1959" y="5515"/>
                    <a:pt x="2318" y="5515"/>
                  </a:cubicBezTo>
                  <a:cubicBezTo>
                    <a:pt x="2909" y="5515"/>
                    <a:pt x="3763" y="5367"/>
                    <a:pt x="4136" y="4582"/>
                  </a:cubicBezTo>
                  <a:lnTo>
                    <a:pt x="3868" y="2370"/>
                  </a:lnTo>
                  <a:cubicBezTo>
                    <a:pt x="3868" y="2370"/>
                    <a:pt x="4057" y="1374"/>
                    <a:pt x="3545" y="744"/>
                  </a:cubicBezTo>
                  <a:cubicBezTo>
                    <a:pt x="3201" y="321"/>
                    <a:pt x="2514" y="0"/>
                    <a:pt x="1796" y="0"/>
                  </a:cubicBezTo>
                  <a:close/>
                </a:path>
              </a:pathLst>
            </a:custGeom>
            <a:solidFill>
              <a:srgbClr val="A359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1"/>
            <p:cNvSpPr/>
            <p:nvPr/>
          </p:nvSpPr>
          <p:spPr>
            <a:xfrm>
              <a:off x="2544850" y="4036750"/>
              <a:ext cx="130425" cy="106725"/>
            </a:xfrm>
            <a:custGeom>
              <a:avLst/>
              <a:gdLst/>
              <a:ahLst/>
              <a:cxnLst/>
              <a:rect l="l" t="t" r="r" b="b"/>
              <a:pathLst>
                <a:path w="5217" h="4269" extrusionOk="0">
                  <a:moveTo>
                    <a:pt x="2399" y="170"/>
                  </a:moveTo>
                  <a:cubicBezTo>
                    <a:pt x="2101" y="385"/>
                    <a:pt x="2497" y="709"/>
                    <a:pt x="2497" y="709"/>
                  </a:cubicBezTo>
                  <a:lnTo>
                    <a:pt x="2497" y="709"/>
                  </a:lnTo>
                  <a:cubicBezTo>
                    <a:pt x="2497" y="709"/>
                    <a:pt x="927" y="0"/>
                    <a:pt x="524" y="587"/>
                  </a:cubicBezTo>
                  <a:lnTo>
                    <a:pt x="524" y="587"/>
                  </a:lnTo>
                  <a:cubicBezTo>
                    <a:pt x="0" y="1348"/>
                    <a:pt x="1129" y="2123"/>
                    <a:pt x="1491" y="2295"/>
                  </a:cubicBezTo>
                  <a:lnTo>
                    <a:pt x="1491" y="2295"/>
                  </a:lnTo>
                  <a:cubicBezTo>
                    <a:pt x="2474" y="2764"/>
                    <a:pt x="2831" y="2826"/>
                    <a:pt x="2831" y="2826"/>
                  </a:cubicBezTo>
                  <a:lnTo>
                    <a:pt x="2831" y="2826"/>
                  </a:lnTo>
                  <a:cubicBezTo>
                    <a:pt x="2831" y="2826"/>
                    <a:pt x="2815" y="3246"/>
                    <a:pt x="2897" y="3299"/>
                  </a:cubicBezTo>
                  <a:lnTo>
                    <a:pt x="2897" y="3299"/>
                  </a:lnTo>
                  <a:cubicBezTo>
                    <a:pt x="3021" y="3378"/>
                    <a:pt x="3311" y="2941"/>
                    <a:pt x="3311" y="2941"/>
                  </a:cubicBezTo>
                  <a:lnTo>
                    <a:pt x="3311" y="2941"/>
                  </a:lnTo>
                  <a:cubicBezTo>
                    <a:pt x="3311" y="2941"/>
                    <a:pt x="3615" y="3024"/>
                    <a:pt x="3545" y="3280"/>
                  </a:cubicBezTo>
                  <a:lnTo>
                    <a:pt x="3545" y="3280"/>
                  </a:lnTo>
                  <a:cubicBezTo>
                    <a:pt x="3418" y="3746"/>
                    <a:pt x="3798" y="4076"/>
                    <a:pt x="4046" y="4167"/>
                  </a:cubicBezTo>
                  <a:lnTo>
                    <a:pt x="4046" y="4167"/>
                  </a:lnTo>
                  <a:cubicBezTo>
                    <a:pt x="4321" y="4268"/>
                    <a:pt x="4642" y="4223"/>
                    <a:pt x="4836" y="4031"/>
                  </a:cubicBezTo>
                  <a:lnTo>
                    <a:pt x="4836" y="4031"/>
                  </a:lnTo>
                  <a:cubicBezTo>
                    <a:pt x="4836" y="4031"/>
                    <a:pt x="5217" y="3317"/>
                    <a:pt x="5120" y="2203"/>
                  </a:cubicBezTo>
                  <a:lnTo>
                    <a:pt x="5120" y="2203"/>
                  </a:lnTo>
                  <a:cubicBezTo>
                    <a:pt x="5045" y="1350"/>
                    <a:pt x="4156" y="270"/>
                    <a:pt x="3848" y="382"/>
                  </a:cubicBezTo>
                  <a:lnTo>
                    <a:pt x="3848" y="382"/>
                  </a:lnTo>
                  <a:cubicBezTo>
                    <a:pt x="3541" y="494"/>
                    <a:pt x="3778" y="843"/>
                    <a:pt x="3778" y="843"/>
                  </a:cubicBezTo>
                  <a:lnTo>
                    <a:pt x="3778" y="843"/>
                  </a:lnTo>
                  <a:cubicBezTo>
                    <a:pt x="3778" y="843"/>
                    <a:pt x="2918" y="138"/>
                    <a:pt x="2521" y="138"/>
                  </a:cubicBezTo>
                  <a:lnTo>
                    <a:pt x="2521" y="138"/>
                  </a:lnTo>
                  <a:cubicBezTo>
                    <a:pt x="2473" y="138"/>
                    <a:pt x="2432" y="148"/>
                    <a:pt x="2399" y="17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1"/>
            <p:cNvSpPr/>
            <p:nvPr/>
          </p:nvSpPr>
          <p:spPr>
            <a:xfrm>
              <a:off x="2239725" y="4205550"/>
              <a:ext cx="242650" cy="101325"/>
            </a:xfrm>
            <a:custGeom>
              <a:avLst/>
              <a:gdLst/>
              <a:ahLst/>
              <a:cxnLst/>
              <a:rect l="l" t="t" r="r" b="b"/>
              <a:pathLst>
                <a:path w="9706" h="4053" extrusionOk="0">
                  <a:moveTo>
                    <a:pt x="820" y="0"/>
                  </a:moveTo>
                  <a:cubicBezTo>
                    <a:pt x="794" y="0"/>
                    <a:pt x="775" y="8"/>
                    <a:pt x="765" y="24"/>
                  </a:cubicBezTo>
                  <a:cubicBezTo>
                    <a:pt x="696" y="141"/>
                    <a:pt x="1337" y="609"/>
                    <a:pt x="1337" y="609"/>
                  </a:cubicBezTo>
                  <a:cubicBezTo>
                    <a:pt x="1337" y="609"/>
                    <a:pt x="641" y="236"/>
                    <a:pt x="419" y="236"/>
                  </a:cubicBezTo>
                  <a:cubicBezTo>
                    <a:pt x="391" y="236"/>
                    <a:pt x="370" y="242"/>
                    <a:pt x="360" y="256"/>
                  </a:cubicBezTo>
                  <a:cubicBezTo>
                    <a:pt x="267" y="376"/>
                    <a:pt x="1112" y="1009"/>
                    <a:pt x="1112" y="1009"/>
                  </a:cubicBezTo>
                  <a:cubicBezTo>
                    <a:pt x="1112" y="1009"/>
                    <a:pt x="404" y="565"/>
                    <a:pt x="165" y="565"/>
                  </a:cubicBezTo>
                  <a:cubicBezTo>
                    <a:pt x="130" y="565"/>
                    <a:pt x="106" y="574"/>
                    <a:pt x="94" y="595"/>
                  </a:cubicBezTo>
                  <a:cubicBezTo>
                    <a:pt x="1" y="761"/>
                    <a:pt x="993" y="1472"/>
                    <a:pt x="993" y="1472"/>
                  </a:cubicBezTo>
                  <a:cubicBezTo>
                    <a:pt x="993" y="1472"/>
                    <a:pt x="558" y="1183"/>
                    <a:pt x="379" y="1183"/>
                  </a:cubicBezTo>
                  <a:cubicBezTo>
                    <a:pt x="338" y="1183"/>
                    <a:pt x="311" y="1198"/>
                    <a:pt x="304" y="1235"/>
                  </a:cubicBezTo>
                  <a:cubicBezTo>
                    <a:pt x="272" y="1432"/>
                    <a:pt x="2454" y="2798"/>
                    <a:pt x="4746" y="3372"/>
                  </a:cubicBezTo>
                  <a:cubicBezTo>
                    <a:pt x="7159" y="3975"/>
                    <a:pt x="8611" y="4052"/>
                    <a:pt x="9196" y="4052"/>
                  </a:cubicBezTo>
                  <a:cubicBezTo>
                    <a:pt x="9398" y="4052"/>
                    <a:pt x="9497" y="4043"/>
                    <a:pt x="9497" y="4043"/>
                  </a:cubicBezTo>
                  <a:lnTo>
                    <a:pt x="9706" y="676"/>
                  </a:lnTo>
                  <a:lnTo>
                    <a:pt x="9706" y="676"/>
                  </a:lnTo>
                  <a:cubicBezTo>
                    <a:pt x="9706" y="676"/>
                    <a:pt x="8276" y="926"/>
                    <a:pt x="6026" y="926"/>
                  </a:cubicBezTo>
                  <a:cubicBezTo>
                    <a:pt x="5107" y="926"/>
                    <a:pt x="4052" y="884"/>
                    <a:pt x="2902" y="767"/>
                  </a:cubicBezTo>
                  <a:cubicBezTo>
                    <a:pt x="2441" y="720"/>
                    <a:pt x="2093" y="99"/>
                    <a:pt x="1956" y="99"/>
                  </a:cubicBezTo>
                  <a:cubicBezTo>
                    <a:pt x="1950" y="99"/>
                    <a:pt x="1945" y="101"/>
                    <a:pt x="1940" y="103"/>
                  </a:cubicBezTo>
                  <a:cubicBezTo>
                    <a:pt x="1810" y="166"/>
                    <a:pt x="2072" y="622"/>
                    <a:pt x="2072" y="622"/>
                  </a:cubicBezTo>
                  <a:cubicBezTo>
                    <a:pt x="2069" y="623"/>
                    <a:pt x="2066" y="624"/>
                    <a:pt x="2062" y="624"/>
                  </a:cubicBezTo>
                  <a:cubicBezTo>
                    <a:pt x="1922" y="624"/>
                    <a:pt x="1060" y="0"/>
                    <a:pt x="820" y="0"/>
                  </a:cubicBezTo>
                  <a:close/>
                </a:path>
              </a:pathLst>
            </a:custGeom>
            <a:solidFill>
              <a:srgbClr val="A359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1"/>
            <p:cNvSpPr/>
            <p:nvPr/>
          </p:nvSpPr>
          <p:spPr>
            <a:xfrm>
              <a:off x="2459900" y="4169475"/>
              <a:ext cx="309075" cy="323100"/>
            </a:xfrm>
            <a:custGeom>
              <a:avLst/>
              <a:gdLst/>
              <a:ahLst/>
              <a:cxnLst/>
              <a:rect l="l" t="t" r="r" b="b"/>
              <a:pathLst>
                <a:path w="12363" h="12924" extrusionOk="0">
                  <a:moveTo>
                    <a:pt x="289" y="1992"/>
                  </a:moveTo>
                  <a:cubicBezTo>
                    <a:pt x="289" y="1992"/>
                    <a:pt x="0" y="3857"/>
                    <a:pt x="394" y="5649"/>
                  </a:cubicBezTo>
                  <a:lnTo>
                    <a:pt x="394" y="5649"/>
                  </a:lnTo>
                  <a:cubicBezTo>
                    <a:pt x="394" y="5649"/>
                    <a:pt x="1787" y="5866"/>
                    <a:pt x="3060" y="5876"/>
                  </a:cubicBezTo>
                  <a:lnTo>
                    <a:pt x="3060" y="5876"/>
                  </a:lnTo>
                  <a:cubicBezTo>
                    <a:pt x="3362" y="5838"/>
                    <a:pt x="2565" y="12031"/>
                    <a:pt x="2876" y="12354"/>
                  </a:cubicBezTo>
                  <a:lnTo>
                    <a:pt x="2876" y="12354"/>
                  </a:lnTo>
                  <a:cubicBezTo>
                    <a:pt x="3445" y="12924"/>
                    <a:pt x="10683" y="12582"/>
                    <a:pt x="11925" y="11343"/>
                  </a:cubicBezTo>
                  <a:lnTo>
                    <a:pt x="11925" y="11343"/>
                  </a:lnTo>
                  <a:cubicBezTo>
                    <a:pt x="12363" y="10234"/>
                    <a:pt x="10888" y="781"/>
                    <a:pt x="9187" y="59"/>
                  </a:cubicBezTo>
                  <a:lnTo>
                    <a:pt x="9187" y="59"/>
                  </a:lnTo>
                  <a:cubicBezTo>
                    <a:pt x="9093" y="19"/>
                    <a:pt x="8992" y="1"/>
                    <a:pt x="8879" y="1"/>
                  </a:cubicBezTo>
                  <a:lnTo>
                    <a:pt x="8879" y="1"/>
                  </a:lnTo>
                  <a:cubicBezTo>
                    <a:pt x="7939" y="1"/>
                    <a:pt x="6153" y="1278"/>
                    <a:pt x="289" y="199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1"/>
            <p:cNvSpPr/>
            <p:nvPr/>
          </p:nvSpPr>
          <p:spPr>
            <a:xfrm>
              <a:off x="1495675" y="4906100"/>
              <a:ext cx="78700" cy="70650"/>
            </a:xfrm>
            <a:custGeom>
              <a:avLst/>
              <a:gdLst/>
              <a:ahLst/>
              <a:cxnLst/>
              <a:rect l="l" t="t" r="r" b="b"/>
              <a:pathLst>
                <a:path w="3148" h="2826" extrusionOk="0">
                  <a:moveTo>
                    <a:pt x="804" y="0"/>
                  </a:moveTo>
                  <a:cubicBezTo>
                    <a:pt x="485" y="881"/>
                    <a:pt x="1" y="1549"/>
                    <a:pt x="1" y="1549"/>
                  </a:cubicBezTo>
                  <a:cubicBezTo>
                    <a:pt x="69" y="2815"/>
                    <a:pt x="2123" y="2826"/>
                    <a:pt x="2123" y="2826"/>
                  </a:cubicBezTo>
                  <a:cubicBezTo>
                    <a:pt x="2427" y="2376"/>
                    <a:pt x="3147" y="921"/>
                    <a:pt x="3147" y="921"/>
                  </a:cubicBezTo>
                  <a:lnTo>
                    <a:pt x="80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1"/>
            <p:cNvSpPr/>
            <p:nvPr/>
          </p:nvSpPr>
          <p:spPr>
            <a:xfrm>
              <a:off x="1468775" y="4942100"/>
              <a:ext cx="134000" cy="111250"/>
            </a:xfrm>
            <a:custGeom>
              <a:avLst/>
              <a:gdLst/>
              <a:ahLst/>
              <a:cxnLst/>
              <a:rect l="l" t="t" r="r" b="b"/>
              <a:pathLst>
                <a:path w="5360" h="4450" extrusionOk="0">
                  <a:moveTo>
                    <a:pt x="1087" y="2"/>
                  </a:moveTo>
                  <a:cubicBezTo>
                    <a:pt x="877" y="18"/>
                    <a:pt x="98" y="1167"/>
                    <a:pt x="57" y="1589"/>
                  </a:cubicBezTo>
                  <a:lnTo>
                    <a:pt x="57" y="1589"/>
                  </a:lnTo>
                  <a:cubicBezTo>
                    <a:pt x="0" y="2154"/>
                    <a:pt x="4896" y="4450"/>
                    <a:pt x="5111" y="4149"/>
                  </a:cubicBezTo>
                  <a:lnTo>
                    <a:pt x="5111" y="4149"/>
                  </a:lnTo>
                  <a:cubicBezTo>
                    <a:pt x="5359" y="3801"/>
                    <a:pt x="3644" y="1110"/>
                    <a:pt x="3371" y="1048"/>
                  </a:cubicBezTo>
                  <a:lnTo>
                    <a:pt x="3371" y="1048"/>
                  </a:lnTo>
                  <a:cubicBezTo>
                    <a:pt x="3244" y="1021"/>
                    <a:pt x="2404" y="980"/>
                    <a:pt x="1907" y="757"/>
                  </a:cubicBezTo>
                  <a:lnTo>
                    <a:pt x="1907" y="757"/>
                  </a:lnTo>
                  <a:cubicBezTo>
                    <a:pt x="1231" y="452"/>
                    <a:pt x="1267" y="1"/>
                    <a:pt x="1095" y="1"/>
                  </a:cubicBezTo>
                  <a:lnTo>
                    <a:pt x="1095" y="1"/>
                  </a:lnTo>
                  <a:cubicBezTo>
                    <a:pt x="1092" y="1"/>
                    <a:pt x="1090" y="1"/>
                    <a:pt x="1087" y="2"/>
                  </a:cubicBez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1"/>
            <p:cNvSpPr/>
            <p:nvPr/>
          </p:nvSpPr>
          <p:spPr>
            <a:xfrm>
              <a:off x="1138900" y="4643050"/>
              <a:ext cx="72750" cy="72375"/>
            </a:xfrm>
            <a:custGeom>
              <a:avLst/>
              <a:gdLst/>
              <a:ahLst/>
              <a:cxnLst/>
              <a:rect l="l" t="t" r="r" b="b"/>
              <a:pathLst>
                <a:path w="2910" h="2895" extrusionOk="0">
                  <a:moveTo>
                    <a:pt x="1211" y="0"/>
                  </a:moveTo>
                  <a:cubicBezTo>
                    <a:pt x="1" y="380"/>
                    <a:pt x="496" y="2373"/>
                    <a:pt x="496" y="2373"/>
                  </a:cubicBezTo>
                  <a:cubicBezTo>
                    <a:pt x="1008" y="2556"/>
                    <a:pt x="2595" y="2895"/>
                    <a:pt x="2595" y="2895"/>
                  </a:cubicBezTo>
                  <a:lnTo>
                    <a:pt x="2909" y="397"/>
                  </a:lnTo>
                  <a:cubicBezTo>
                    <a:pt x="1978" y="305"/>
                    <a:pt x="1211" y="0"/>
                    <a:pt x="12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1"/>
            <p:cNvSpPr/>
            <p:nvPr/>
          </p:nvSpPr>
          <p:spPr>
            <a:xfrm>
              <a:off x="1087525" y="4627325"/>
              <a:ext cx="85800" cy="142275"/>
            </a:xfrm>
            <a:custGeom>
              <a:avLst/>
              <a:gdLst/>
              <a:ahLst/>
              <a:cxnLst/>
              <a:rect l="l" t="t" r="r" b="b"/>
              <a:pathLst>
                <a:path w="3432" h="5691" extrusionOk="0">
                  <a:moveTo>
                    <a:pt x="1580" y="6"/>
                  </a:moveTo>
                  <a:cubicBezTo>
                    <a:pt x="1018" y="91"/>
                    <a:pt x="0" y="5401"/>
                    <a:pt x="344" y="5535"/>
                  </a:cubicBezTo>
                  <a:lnTo>
                    <a:pt x="344" y="5535"/>
                  </a:lnTo>
                  <a:cubicBezTo>
                    <a:pt x="742" y="5691"/>
                    <a:pt x="2929" y="3365"/>
                    <a:pt x="2921" y="3085"/>
                  </a:cubicBezTo>
                  <a:lnTo>
                    <a:pt x="2921" y="3085"/>
                  </a:lnTo>
                  <a:cubicBezTo>
                    <a:pt x="2916" y="2954"/>
                    <a:pt x="2749" y="2131"/>
                    <a:pt x="2843" y="1594"/>
                  </a:cubicBezTo>
                  <a:lnTo>
                    <a:pt x="2843" y="1594"/>
                  </a:lnTo>
                  <a:cubicBezTo>
                    <a:pt x="2972" y="852"/>
                    <a:pt x="3432" y="786"/>
                    <a:pt x="3372" y="613"/>
                  </a:cubicBezTo>
                  <a:lnTo>
                    <a:pt x="3372" y="613"/>
                  </a:lnTo>
                  <a:cubicBezTo>
                    <a:pt x="3308" y="426"/>
                    <a:pt x="2156" y="0"/>
                    <a:pt x="1668" y="0"/>
                  </a:cubicBezTo>
                  <a:lnTo>
                    <a:pt x="1668" y="0"/>
                  </a:lnTo>
                  <a:cubicBezTo>
                    <a:pt x="1635" y="0"/>
                    <a:pt x="1605" y="2"/>
                    <a:pt x="1580" y="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1"/>
            <p:cNvSpPr/>
            <p:nvPr/>
          </p:nvSpPr>
          <p:spPr>
            <a:xfrm>
              <a:off x="1169100" y="4451200"/>
              <a:ext cx="603450" cy="498750"/>
            </a:xfrm>
            <a:custGeom>
              <a:avLst/>
              <a:gdLst/>
              <a:ahLst/>
              <a:cxnLst/>
              <a:rect l="l" t="t" r="r" b="b"/>
              <a:pathLst>
                <a:path w="24138" h="19950" extrusionOk="0">
                  <a:moveTo>
                    <a:pt x="7119" y="7794"/>
                  </a:moveTo>
                  <a:cubicBezTo>
                    <a:pt x="6497" y="8250"/>
                    <a:pt x="993" y="7859"/>
                    <a:pt x="993" y="7859"/>
                  </a:cubicBezTo>
                  <a:lnTo>
                    <a:pt x="993" y="7859"/>
                  </a:lnTo>
                  <a:cubicBezTo>
                    <a:pt x="0" y="9431"/>
                    <a:pt x="249" y="10880"/>
                    <a:pt x="249" y="10880"/>
                  </a:cubicBezTo>
                  <a:lnTo>
                    <a:pt x="249" y="10880"/>
                  </a:lnTo>
                  <a:cubicBezTo>
                    <a:pt x="692" y="11253"/>
                    <a:pt x="6949" y="13245"/>
                    <a:pt x="10074" y="11755"/>
                  </a:cubicBezTo>
                  <a:lnTo>
                    <a:pt x="10074" y="11755"/>
                  </a:lnTo>
                  <a:cubicBezTo>
                    <a:pt x="13631" y="10058"/>
                    <a:pt x="13719" y="5524"/>
                    <a:pt x="13719" y="5524"/>
                  </a:cubicBezTo>
                  <a:lnTo>
                    <a:pt x="13719" y="5524"/>
                  </a:lnTo>
                  <a:cubicBezTo>
                    <a:pt x="17156" y="10683"/>
                    <a:pt x="13451" y="18808"/>
                    <a:pt x="13451" y="18808"/>
                  </a:cubicBezTo>
                  <a:lnTo>
                    <a:pt x="13451" y="18808"/>
                  </a:lnTo>
                  <a:cubicBezTo>
                    <a:pt x="14443" y="19638"/>
                    <a:pt x="16679" y="19950"/>
                    <a:pt x="16679" y="19950"/>
                  </a:cubicBezTo>
                  <a:lnTo>
                    <a:pt x="16679" y="19950"/>
                  </a:lnTo>
                  <a:cubicBezTo>
                    <a:pt x="24138" y="10225"/>
                    <a:pt x="18230" y="1306"/>
                    <a:pt x="18230" y="1306"/>
                  </a:cubicBezTo>
                  <a:lnTo>
                    <a:pt x="18230" y="1306"/>
                  </a:lnTo>
                  <a:lnTo>
                    <a:pt x="8938" y="1"/>
                  </a:lnTo>
                  <a:cubicBezTo>
                    <a:pt x="6555" y="2458"/>
                    <a:pt x="7976" y="7168"/>
                    <a:pt x="7119" y="779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1"/>
            <p:cNvSpPr/>
            <p:nvPr/>
          </p:nvSpPr>
          <p:spPr>
            <a:xfrm>
              <a:off x="1207725" y="4209700"/>
              <a:ext cx="192450" cy="245225"/>
            </a:xfrm>
            <a:custGeom>
              <a:avLst/>
              <a:gdLst/>
              <a:ahLst/>
              <a:cxnLst/>
              <a:rect l="l" t="t" r="r" b="b"/>
              <a:pathLst>
                <a:path w="7698" h="9809" extrusionOk="0">
                  <a:moveTo>
                    <a:pt x="6458" y="1"/>
                  </a:moveTo>
                  <a:cubicBezTo>
                    <a:pt x="6458" y="1"/>
                    <a:pt x="3734" y="1269"/>
                    <a:pt x="1456" y="5616"/>
                  </a:cubicBezTo>
                  <a:cubicBezTo>
                    <a:pt x="690" y="7077"/>
                    <a:pt x="0" y="9013"/>
                    <a:pt x="88" y="9100"/>
                  </a:cubicBezTo>
                  <a:cubicBezTo>
                    <a:pt x="99" y="9112"/>
                    <a:pt x="112" y="9118"/>
                    <a:pt x="125" y="9118"/>
                  </a:cubicBezTo>
                  <a:cubicBezTo>
                    <a:pt x="261" y="9118"/>
                    <a:pt x="481" y="8561"/>
                    <a:pt x="481" y="8561"/>
                  </a:cubicBezTo>
                  <a:lnTo>
                    <a:pt x="481" y="8561"/>
                  </a:lnTo>
                  <a:cubicBezTo>
                    <a:pt x="480" y="8561"/>
                    <a:pt x="108" y="9617"/>
                    <a:pt x="266" y="9693"/>
                  </a:cubicBezTo>
                  <a:cubicBezTo>
                    <a:pt x="272" y="9696"/>
                    <a:pt x="279" y="9697"/>
                    <a:pt x="286" y="9697"/>
                  </a:cubicBezTo>
                  <a:cubicBezTo>
                    <a:pt x="453" y="9697"/>
                    <a:pt x="813" y="8846"/>
                    <a:pt x="813" y="8846"/>
                  </a:cubicBezTo>
                  <a:lnTo>
                    <a:pt x="813" y="8846"/>
                  </a:lnTo>
                  <a:cubicBezTo>
                    <a:pt x="813" y="8846"/>
                    <a:pt x="510" y="9765"/>
                    <a:pt x="644" y="9807"/>
                  </a:cubicBezTo>
                  <a:cubicBezTo>
                    <a:pt x="647" y="9808"/>
                    <a:pt x="651" y="9809"/>
                    <a:pt x="654" y="9809"/>
                  </a:cubicBezTo>
                  <a:cubicBezTo>
                    <a:pt x="798" y="9809"/>
                    <a:pt x="1193" y="9029"/>
                    <a:pt x="1193" y="9029"/>
                  </a:cubicBezTo>
                  <a:lnTo>
                    <a:pt x="1193" y="9029"/>
                  </a:lnTo>
                  <a:cubicBezTo>
                    <a:pt x="1193" y="9029"/>
                    <a:pt x="957" y="9716"/>
                    <a:pt x="1071" y="9768"/>
                  </a:cubicBezTo>
                  <a:cubicBezTo>
                    <a:pt x="1076" y="9771"/>
                    <a:pt x="1081" y="9772"/>
                    <a:pt x="1086" y="9772"/>
                  </a:cubicBezTo>
                  <a:cubicBezTo>
                    <a:pt x="1261" y="9772"/>
                    <a:pt x="1637" y="8655"/>
                    <a:pt x="1739" y="8632"/>
                  </a:cubicBezTo>
                  <a:cubicBezTo>
                    <a:pt x="1739" y="8632"/>
                    <a:pt x="1779" y="9092"/>
                    <a:pt x="1902" y="9092"/>
                  </a:cubicBezTo>
                  <a:cubicBezTo>
                    <a:pt x="1905" y="9092"/>
                    <a:pt x="1908" y="9092"/>
                    <a:pt x="1911" y="9091"/>
                  </a:cubicBezTo>
                  <a:cubicBezTo>
                    <a:pt x="2035" y="9071"/>
                    <a:pt x="2143" y="8106"/>
                    <a:pt x="3656" y="6280"/>
                  </a:cubicBezTo>
                  <a:cubicBezTo>
                    <a:pt x="5601" y="3931"/>
                    <a:pt x="7698" y="3189"/>
                    <a:pt x="7698" y="3189"/>
                  </a:cubicBezTo>
                  <a:lnTo>
                    <a:pt x="645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1"/>
            <p:cNvSpPr/>
            <p:nvPr/>
          </p:nvSpPr>
          <p:spPr>
            <a:xfrm>
              <a:off x="1635700" y="4183350"/>
              <a:ext cx="276025" cy="121275"/>
            </a:xfrm>
            <a:custGeom>
              <a:avLst/>
              <a:gdLst/>
              <a:ahLst/>
              <a:cxnLst/>
              <a:rect l="l" t="t" r="r" b="b"/>
              <a:pathLst>
                <a:path w="11041" h="4851" extrusionOk="0">
                  <a:moveTo>
                    <a:pt x="10303" y="0"/>
                  </a:moveTo>
                  <a:cubicBezTo>
                    <a:pt x="10078" y="0"/>
                    <a:pt x="9286" y="543"/>
                    <a:pt x="9155" y="543"/>
                  </a:cubicBezTo>
                  <a:cubicBezTo>
                    <a:pt x="9151" y="543"/>
                    <a:pt x="9148" y="543"/>
                    <a:pt x="9145" y="542"/>
                  </a:cubicBezTo>
                  <a:cubicBezTo>
                    <a:pt x="9145" y="542"/>
                    <a:pt x="9396" y="129"/>
                    <a:pt x="9278" y="70"/>
                  </a:cubicBezTo>
                  <a:cubicBezTo>
                    <a:pt x="9273" y="67"/>
                    <a:pt x="9268" y="66"/>
                    <a:pt x="9261" y="66"/>
                  </a:cubicBezTo>
                  <a:cubicBezTo>
                    <a:pt x="9106" y="66"/>
                    <a:pt x="8391" y="678"/>
                    <a:pt x="6187" y="1227"/>
                  </a:cubicBezTo>
                  <a:cubicBezTo>
                    <a:pt x="4872" y="1554"/>
                    <a:pt x="3681" y="1645"/>
                    <a:pt x="2763" y="1645"/>
                  </a:cubicBezTo>
                  <a:cubicBezTo>
                    <a:pt x="1615" y="1645"/>
                    <a:pt x="894" y="1503"/>
                    <a:pt x="894" y="1503"/>
                  </a:cubicBezTo>
                  <a:lnTo>
                    <a:pt x="1" y="4805"/>
                  </a:lnTo>
                  <a:cubicBezTo>
                    <a:pt x="1" y="4805"/>
                    <a:pt x="303" y="4851"/>
                    <a:pt x="851" y="4851"/>
                  </a:cubicBezTo>
                  <a:cubicBezTo>
                    <a:pt x="2078" y="4851"/>
                    <a:pt x="4533" y="4621"/>
                    <a:pt x="7583" y="3136"/>
                  </a:cubicBezTo>
                  <a:cubicBezTo>
                    <a:pt x="9067" y="2415"/>
                    <a:pt x="10770" y="1266"/>
                    <a:pt x="10752" y="1143"/>
                  </a:cubicBezTo>
                  <a:cubicBezTo>
                    <a:pt x="10747" y="1108"/>
                    <a:pt x="10721" y="1094"/>
                    <a:pt x="10681" y="1094"/>
                  </a:cubicBezTo>
                  <a:cubicBezTo>
                    <a:pt x="10515" y="1094"/>
                    <a:pt x="10115" y="1345"/>
                    <a:pt x="10115" y="1345"/>
                  </a:cubicBezTo>
                  <a:cubicBezTo>
                    <a:pt x="10115" y="1345"/>
                    <a:pt x="11041" y="715"/>
                    <a:pt x="10960" y="561"/>
                  </a:cubicBezTo>
                  <a:cubicBezTo>
                    <a:pt x="10949" y="541"/>
                    <a:pt x="10925" y="532"/>
                    <a:pt x="10891" y="532"/>
                  </a:cubicBezTo>
                  <a:cubicBezTo>
                    <a:pt x="10666" y="532"/>
                    <a:pt x="10017" y="918"/>
                    <a:pt x="10017" y="918"/>
                  </a:cubicBezTo>
                  <a:cubicBezTo>
                    <a:pt x="10017" y="918"/>
                    <a:pt x="10806" y="357"/>
                    <a:pt x="10724" y="244"/>
                  </a:cubicBezTo>
                  <a:cubicBezTo>
                    <a:pt x="10714" y="231"/>
                    <a:pt x="10693" y="225"/>
                    <a:pt x="10665" y="225"/>
                  </a:cubicBezTo>
                  <a:cubicBezTo>
                    <a:pt x="10455" y="225"/>
                    <a:pt x="9819" y="546"/>
                    <a:pt x="9819" y="546"/>
                  </a:cubicBezTo>
                  <a:cubicBezTo>
                    <a:pt x="9819" y="546"/>
                    <a:pt x="10417" y="132"/>
                    <a:pt x="10356" y="23"/>
                  </a:cubicBezTo>
                  <a:cubicBezTo>
                    <a:pt x="10347" y="7"/>
                    <a:pt x="10329" y="0"/>
                    <a:pt x="103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1"/>
            <p:cNvSpPr/>
            <p:nvPr/>
          </p:nvSpPr>
          <p:spPr>
            <a:xfrm>
              <a:off x="1355700" y="4188400"/>
              <a:ext cx="352150" cy="318250"/>
            </a:xfrm>
            <a:custGeom>
              <a:avLst/>
              <a:gdLst/>
              <a:ahLst/>
              <a:cxnLst/>
              <a:rect l="l" t="t" r="r" b="b"/>
              <a:pathLst>
                <a:path w="14086" h="12730" extrusionOk="0">
                  <a:moveTo>
                    <a:pt x="3038" y="69"/>
                  </a:moveTo>
                  <a:cubicBezTo>
                    <a:pt x="1653" y="198"/>
                    <a:pt x="1" y="968"/>
                    <a:pt x="1" y="968"/>
                  </a:cubicBezTo>
                  <a:lnTo>
                    <a:pt x="1" y="968"/>
                  </a:lnTo>
                  <a:cubicBezTo>
                    <a:pt x="508" y="2650"/>
                    <a:pt x="1230" y="3828"/>
                    <a:pt x="1586" y="4387"/>
                  </a:cubicBezTo>
                  <a:lnTo>
                    <a:pt x="1586" y="4387"/>
                  </a:lnTo>
                  <a:cubicBezTo>
                    <a:pt x="1891" y="4262"/>
                    <a:pt x="2235" y="4139"/>
                    <a:pt x="2577" y="4028"/>
                  </a:cubicBezTo>
                  <a:lnTo>
                    <a:pt x="2577" y="4028"/>
                  </a:lnTo>
                  <a:cubicBezTo>
                    <a:pt x="2577" y="4028"/>
                    <a:pt x="2505" y="7342"/>
                    <a:pt x="1194" y="10603"/>
                  </a:cubicBezTo>
                  <a:lnTo>
                    <a:pt x="1194" y="10603"/>
                  </a:lnTo>
                  <a:cubicBezTo>
                    <a:pt x="4714" y="12730"/>
                    <a:pt x="10238" y="12586"/>
                    <a:pt x="10890" y="12021"/>
                  </a:cubicBezTo>
                  <a:lnTo>
                    <a:pt x="10890" y="12021"/>
                  </a:lnTo>
                  <a:cubicBezTo>
                    <a:pt x="11308" y="8477"/>
                    <a:pt x="11155" y="5064"/>
                    <a:pt x="11155" y="5064"/>
                  </a:cubicBezTo>
                  <a:lnTo>
                    <a:pt x="11155" y="5064"/>
                  </a:lnTo>
                  <a:cubicBezTo>
                    <a:pt x="11999" y="5036"/>
                    <a:pt x="12831" y="4927"/>
                    <a:pt x="13630" y="4767"/>
                  </a:cubicBezTo>
                  <a:lnTo>
                    <a:pt x="13630" y="4767"/>
                  </a:lnTo>
                  <a:cubicBezTo>
                    <a:pt x="14086" y="3068"/>
                    <a:pt x="13578" y="968"/>
                    <a:pt x="13578" y="968"/>
                  </a:cubicBezTo>
                  <a:lnTo>
                    <a:pt x="13578" y="968"/>
                  </a:lnTo>
                  <a:cubicBezTo>
                    <a:pt x="13578" y="968"/>
                    <a:pt x="12389" y="984"/>
                    <a:pt x="11301" y="853"/>
                  </a:cubicBezTo>
                  <a:lnTo>
                    <a:pt x="11301" y="853"/>
                  </a:lnTo>
                  <a:cubicBezTo>
                    <a:pt x="7653" y="410"/>
                    <a:pt x="6296" y="0"/>
                    <a:pt x="4434" y="0"/>
                  </a:cubicBezTo>
                  <a:lnTo>
                    <a:pt x="4434" y="0"/>
                  </a:lnTo>
                  <a:cubicBezTo>
                    <a:pt x="4006" y="0"/>
                    <a:pt x="3552" y="22"/>
                    <a:pt x="3038" y="69"/>
                  </a:cubicBez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1"/>
            <p:cNvSpPr/>
            <p:nvPr/>
          </p:nvSpPr>
          <p:spPr>
            <a:xfrm>
              <a:off x="1516300" y="4101400"/>
              <a:ext cx="101650" cy="129400"/>
            </a:xfrm>
            <a:custGeom>
              <a:avLst/>
              <a:gdLst/>
              <a:ahLst/>
              <a:cxnLst/>
              <a:rect l="l" t="t" r="r" b="b"/>
              <a:pathLst>
                <a:path w="4066" h="5176" extrusionOk="0">
                  <a:moveTo>
                    <a:pt x="2764" y="1"/>
                  </a:moveTo>
                  <a:cubicBezTo>
                    <a:pt x="2265" y="1"/>
                    <a:pt x="1667" y="97"/>
                    <a:pt x="1213" y="467"/>
                  </a:cubicBezTo>
                  <a:cubicBezTo>
                    <a:pt x="268" y="1237"/>
                    <a:pt x="618" y="2705"/>
                    <a:pt x="618" y="2705"/>
                  </a:cubicBezTo>
                  <a:cubicBezTo>
                    <a:pt x="618" y="2705"/>
                    <a:pt x="197" y="3539"/>
                    <a:pt x="1" y="4067"/>
                  </a:cubicBezTo>
                  <a:cubicBezTo>
                    <a:pt x="1" y="4067"/>
                    <a:pt x="496" y="5176"/>
                    <a:pt x="1319" y="5176"/>
                  </a:cubicBezTo>
                  <a:cubicBezTo>
                    <a:pt x="1667" y="5176"/>
                    <a:pt x="2074" y="4977"/>
                    <a:pt x="2527" y="4411"/>
                  </a:cubicBezTo>
                  <a:lnTo>
                    <a:pt x="2609" y="3128"/>
                  </a:lnTo>
                  <a:cubicBezTo>
                    <a:pt x="2880" y="3098"/>
                    <a:pt x="3271" y="3069"/>
                    <a:pt x="3513" y="2870"/>
                  </a:cubicBezTo>
                  <a:cubicBezTo>
                    <a:pt x="3773" y="2654"/>
                    <a:pt x="3824" y="1645"/>
                    <a:pt x="3824" y="1645"/>
                  </a:cubicBezTo>
                  <a:cubicBezTo>
                    <a:pt x="3824" y="1645"/>
                    <a:pt x="4043" y="1439"/>
                    <a:pt x="4054" y="1355"/>
                  </a:cubicBezTo>
                  <a:cubicBezTo>
                    <a:pt x="4066" y="1274"/>
                    <a:pt x="3795" y="1161"/>
                    <a:pt x="3795" y="1161"/>
                  </a:cubicBezTo>
                  <a:cubicBezTo>
                    <a:pt x="3795" y="723"/>
                    <a:pt x="3730" y="114"/>
                    <a:pt x="3730" y="114"/>
                  </a:cubicBezTo>
                  <a:cubicBezTo>
                    <a:pt x="3730" y="114"/>
                    <a:pt x="3305" y="1"/>
                    <a:pt x="27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1"/>
            <p:cNvSpPr/>
            <p:nvPr/>
          </p:nvSpPr>
          <p:spPr>
            <a:xfrm>
              <a:off x="1347900" y="4056400"/>
              <a:ext cx="178200" cy="101850"/>
            </a:xfrm>
            <a:custGeom>
              <a:avLst/>
              <a:gdLst/>
              <a:ahLst/>
              <a:cxnLst/>
              <a:rect l="l" t="t" r="r" b="b"/>
              <a:pathLst>
                <a:path w="7128" h="4074" extrusionOk="0">
                  <a:moveTo>
                    <a:pt x="4514" y="520"/>
                  </a:moveTo>
                  <a:cubicBezTo>
                    <a:pt x="4253" y="847"/>
                    <a:pt x="4026" y="1172"/>
                    <a:pt x="3417" y="987"/>
                  </a:cubicBezTo>
                  <a:lnTo>
                    <a:pt x="3417" y="987"/>
                  </a:lnTo>
                  <a:cubicBezTo>
                    <a:pt x="2249" y="632"/>
                    <a:pt x="149" y="419"/>
                    <a:pt x="76" y="1705"/>
                  </a:cubicBezTo>
                  <a:lnTo>
                    <a:pt x="76" y="1705"/>
                  </a:lnTo>
                  <a:cubicBezTo>
                    <a:pt x="1" y="2992"/>
                    <a:pt x="1931" y="4073"/>
                    <a:pt x="3639" y="3391"/>
                  </a:cubicBezTo>
                  <a:lnTo>
                    <a:pt x="3639" y="3391"/>
                  </a:lnTo>
                  <a:cubicBezTo>
                    <a:pt x="4970" y="2859"/>
                    <a:pt x="5295" y="1335"/>
                    <a:pt x="6819" y="2164"/>
                  </a:cubicBezTo>
                  <a:lnTo>
                    <a:pt x="6819" y="2164"/>
                  </a:lnTo>
                  <a:cubicBezTo>
                    <a:pt x="6819" y="2164"/>
                    <a:pt x="7127" y="2017"/>
                    <a:pt x="7070" y="1705"/>
                  </a:cubicBezTo>
                  <a:lnTo>
                    <a:pt x="7070" y="1705"/>
                  </a:lnTo>
                  <a:cubicBezTo>
                    <a:pt x="7070" y="1705"/>
                    <a:pt x="6952" y="226"/>
                    <a:pt x="5650" y="20"/>
                  </a:cubicBezTo>
                  <a:lnTo>
                    <a:pt x="5650" y="20"/>
                  </a:lnTo>
                  <a:cubicBezTo>
                    <a:pt x="5567" y="6"/>
                    <a:pt x="5491" y="0"/>
                    <a:pt x="5419" y="0"/>
                  </a:cubicBezTo>
                  <a:lnTo>
                    <a:pt x="5419" y="0"/>
                  </a:lnTo>
                  <a:cubicBezTo>
                    <a:pt x="4954" y="0"/>
                    <a:pt x="4724" y="260"/>
                    <a:pt x="4514" y="52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31"/>
            <p:cNvSpPr/>
            <p:nvPr/>
          </p:nvSpPr>
          <p:spPr>
            <a:xfrm>
              <a:off x="1495150" y="4073450"/>
              <a:ext cx="116900" cy="110375"/>
            </a:xfrm>
            <a:custGeom>
              <a:avLst/>
              <a:gdLst/>
              <a:ahLst/>
              <a:cxnLst/>
              <a:rect l="l" t="t" r="r" b="b"/>
              <a:pathLst>
                <a:path w="4676" h="4415" extrusionOk="0">
                  <a:moveTo>
                    <a:pt x="2653" y="0"/>
                  </a:moveTo>
                  <a:cubicBezTo>
                    <a:pt x="1653" y="13"/>
                    <a:pt x="680" y="470"/>
                    <a:pt x="288" y="1751"/>
                  </a:cubicBezTo>
                  <a:lnTo>
                    <a:pt x="288" y="1751"/>
                  </a:lnTo>
                  <a:cubicBezTo>
                    <a:pt x="0" y="2694"/>
                    <a:pt x="541" y="4414"/>
                    <a:pt x="1503" y="4246"/>
                  </a:cubicBezTo>
                  <a:lnTo>
                    <a:pt x="1503" y="4246"/>
                  </a:lnTo>
                  <a:cubicBezTo>
                    <a:pt x="2360" y="4097"/>
                    <a:pt x="2365" y="2912"/>
                    <a:pt x="2365" y="2912"/>
                  </a:cubicBezTo>
                  <a:lnTo>
                    <a:pt x="2365" y="2912"/>
                  </a:lnTo>
                  <a:cubicBezTo>
                    <a:pt x="2365" y="2912"/>
                    <a:pt x="2045" y="2574"/>
                    <a:pt x="2188" y="2268"/>
                  </a:cubicBezTo>
                  <a:lnTo>
                    <a:pt x="2188" y="2268"/>
                  </a:lnTo>
                  <a:cubicBezTo>
                    <a:pt x="2373" y="1868"/>
                    <a:pt x="2690" y="2095"/>
                    <a:pt x="2690" y="2095"/>
                  </a:cubicBezTo>
                  <a:lnTo>
                    <a:pt x="2690" y="2095"/>
                  </a:lnTo>
                  <a:cubicBezTo>
                    <a:pt x="2690" y="2095"/>
                    <a:pt x="2672" y="2602"/>
                    <a:pt x="3108" y="2501"/>
                  </a:cubicBezTo>
                  <a:lnTo>
                    <a:pt x="3108" y="2501"/>
                  </a:lnTo>
                  <a:cubicBezTo>
                    <a:pt x="4018" y="2287"/>
                    <a:pt x="4676" y="1462"/>
                    <a:pt x="4637" y="1091"/>
                  </a:cubicBezTo>
                  <a:lnTo>
                    <a:pt x="4637" y="1091"/>
                  </a:lnTo>
                  <a:cubicBezTo>
                    <a:pt x="4574" y="505"/>
                    <a:pt x="3888" y="0"/>
                    <a:pt x="2704" y="0"/>
                  </a:cubicBezTo>
                  <a:lnTo>
                    <a:pt x="2704" y="0"/>
                  </a:lnTo>
                  <a:cubicBezTo>
                    <a:pt x="2687" y="0"/>
                    <a:pt x="2670" y="0"/>
                    <a:pt x="26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31"/>
            <p:cNvSpPr/>
            <p:nvPr/>
          </p:nvSpPr>
          <p:spPr>
            <a:xfrm>
              <a:off x="1848575" y="4007425"/>
              <a:ext cx="235500" cy="297075"/>
            </a:xfrm>
            <a:custGeom>
              <a:avLst/>
              <a:gdLst/>
              <a:ahLst/>
              <a:cxnLst/>
              <a:rect l="l" t="t" r="r" b="b"/>
              <a:pathLst>
                <a:path w="9420" h="11883" extrusionOk="0">
                  <a:moveTo>
                    <a:pt x="3362" y="55"/>
                  </a:moveTo>
                  <a:cubicBezTo>
                    <a:pt x="2722" y="236"/>
                    <a:pt x="2290" y="861"/>
                    <a:pt x="2346" y="1525"/>
                  </a:cubicBezTo>
                  <a:lnTo>
                    <a:pt x="2346" y="1525"/>
                  </a:lnTo>
                  <a:cubicBezTo>
                    <a:pt x="2378" y="1906"/>
                    <a:pt x="2555" y="2232"/>
                    <a:pt x="2814" y="2462"/>
                  </a:cubicBezTo>
                  <a:lnTo>
                    <a:pt x="2814" y="2462"/>
                  </a:lnTo>
                  <a:cubicBezTo>
                    <a:pt x="3055" y="2675"/>
                    <a:pt x="3237" y="2948"/>
                    <a:pt x="3322" y="3255"/>
                  </a:cubicBezTo>
                  <a:lnTo>
                    <a:pt x="3322" y="3255"/>
                  </a:lnTo>
                  <a:lnTo>
                    <a:pt x="3322" y="3255"/>
                  </a:lnTo>
                  <a:lnTo>
                    <a:pt x="1" y="3808"/>
                  </a:lnTo>
                  <a:lnTo>
                    <a:pt x="1345" y="11883"/>
                  </a:lnTo>
                  <a:lnTo>
                    <a:pt x="9420" y="10538"/>
                  </a:lnTo>
                  <a:lnTo>
                    <a:pt x="8867" y="7216"/>
                  </a:lnTo>
                  <a:cubicBezTo>
                    <a:pt x="8560" y="7303"/>
                    <a:pt x="8288" y="7483"/>
                    <a:pt x="8075" y="7724"/>
                  </a:cubicBezTo>
                  <a:lnTo>
                    <a:pt x="8075" y="7724"/>
                  </a:lnTo>
                  <a:cubicBezTo>
                    <a:pt x="7845" y="7984"/>
                    <a:pt x="7518" y="8160"/>
                    <a:pt x="7138" y="8192"/>
                  </a:cubicBezTo>
                  <a:lnTo>
                    <a:pt x="7138" y="8192"/>
                  </a:lnTo>
                  <a:cubicBezTo>
                    <a:pt x="6474" y="8249"/>
                    <a:pt x="5848" y="7818"/>
                    <a:pt x="5668" y="7176"/>
                  </a:cubicBezTo>
                  <a:lnTo>
                    <a:pt x="5668" y="7176"/>
                  </a:lnTo>
                  <a:cubicBezTo>
                    <a:pt x="5435" y="6354"/>
                    <a:pt x="5971" y="5534"/>
                    <a:pt x="6791" y="5397"/>
                  </a:cubicBezTo>
                  <a:lnTo>
                    <a:pt x="6791" y="5397"/>
                  </a:lnTo>
                  <a:cubicBezTo>
                    <a:pt x="7129" y="5341"/>
                    <a:pt x="7458" y="5411"/>
                    <a:pt x="7732" y="5571"/>
                  </a:cubicBezTo>
                  <a:lnTo>
                    <a:pt x="7732" y="5571"/>
                  </a:lnTo>
                  <a:cubicBezTo>
                    <a:pt x="8003" y="5730"/>
                    <a:pt x="8316" y="5796"/>
                    <a:pt x="8628" y="5781"/>
                  </a:cubicBezTo>
                  <a:lnTo>
                    <a:pt x="8628" y="5781"/>
                  </a:lnTo>
                  <a:lnTo>
                    <a:pt x="8076" y="2463"/>
                  </a:lnTo>
                  <a:lnTo>
                    <a:pt x="4758" y="3016"/>
                  </a:lnTo>
                  <a:cubicBezTo>
                    <a:pt x="4742" y="2703"/>
                    <a:pt x="4809" y="2390"/>
                    <a:pt x="4968" y="2119"/>
                  </a:cubicBezTo>
                  <a:lnTo>
                    <a:pt x="4968" y="2119"/>
                  </a:lnTo>
                  <a:cubicBezTo>
                    <a:pt x="5128" y="1845"/>
                    <a:pt x="5198" y="1516"/>
                    <a:pt x="5141" y="1178"/>
                  </a:cubicBezTo>
                  <a:lnTo>
                    <a:pt x="5141" y="1178"/>
                  </a:lnTo>
                  <a:cubicBezTo>
                    <a:pt x="5026" y="489"/>
                    <a:pt x="4429" y="0"/>
                    <a:pt x="3753" y="0"/>
                  </a:cubicBezTo>
                  <a:lnTo>
                    <a:pt x="3753" y="0"/>
                  </a:lnTo>
                  <a:cubicBezTo>
                    <a:pt x="3625" y="0"/>
                    <a:pt x="3493" y="18"/>
                    <a:pt x="3362" y="55"/>
                  </a:cubicBezTo>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1"/>
            <p:cNvSpPr/>
            <p:nvPr/>
          </p:nvSpPr>
          <p:spPr>
            <a:xfrm>
              <a:off x="1862600" y="4182450"/>
              <a:ext cx="11150" cy="14900"/>
            </a:xfrm>
            <a:custGeom>
              <a:avLst/>
              <a:gdLst/>
              <a:ahLst/>
              <a:cxnLst/>
              <a:rect l="l" t="t" r="r" b="b"/>
              <a:pathLst>
                <a:path w="446" h="596" extrusionOk="0">
                  <a:moveTo>
                    <a:pt x="337" y="0"/>
                  </a:moveTo>
                  <a:cubicBezTo>
                    <a:pt x="328" y="0"/>
                    <a:pt x="319" y="3"/>
                    <a:pt x="310" y="7"/>
                  </a:cubicBezTo>
                  <a:cubicBezTo>
                    <a:pt x="169" y="77"/>
                    <a:pt x="1" y="177"/>
                    <a:pt x="1" y="177"/>
                  </a:cubicBezTo>
                  <a:lnTo>
                    <a:pt x="47" y="595"/>
                  </a:lnTo>
                  <a:cubicBezTo>
                    <a:pt x="136" y="538"/>
                    <a:pt x="300" y="367"/>
                    <a:pt x="370" y="248"/>
                  </a:cubicBezTo>
                  <a:cubicBezTo>
                    <a:pt x="445" y="120"/>
                    <a:pt x="403" y="0"/>
                    <a:pt x="3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72" name="Google Shape;1072;p31"/>
          <p:cNvSpPr/>
          <p:nvPr/>
        </p:nvSpPr>
        <p:spPr>
          <a:xfrm>
            <a:off x="6485794" y="2176177"/>
            <a:ext cx="280118" cy="228960"/>
          </a:xfrm>
          <a:custGeom>
            <a:avLst/>
            <a:gdLst/>
            <a:ahLst/>
            <a:cxnLst/>
            <a:rect l="l" t="t" r="r" b="b"/>
            <a:pathLst>
              <a:path w="15808" h="12921" extrusionOk="0">
                <a:moveTo>
                  <a:pt x="7904" y="3930"/>
                </a:moveTo>
                <a:lnTo>
                  <a:pt x="7248" y="4585"/>
                </a:lnTo>
                <a:lnTo>
                  <a:pt x="7904" y="5240"/>
                </a:lnTo>
                <a:lnTo>
                  <a:pt x="8559" y="4585"/>
                </a:lnTo>
                <a:lnTo>
                  <a:pt x="7904" y="3930"/>
                </a:lnTo>
                <a:close/>
                <a:moveTo>
                  <a:pt x="7904" y="2620"/>
                </a:moveTo>
                <a:lnTo>
                  <a:pt x="9869" y="4585"/>
                </a:lnTo>
                <a:lnTo>
                  <a:pt x="7904" y="6550"/>
                </a:lnTo>
                <a:lnTo>
                  <a:pt x="5938" y="4585"/>
                </a:lnTo>
                <a:lnTo>
                  <a:pt x="7904" y="2620"/>
                </a:lnTo>
                <a:close/>
                <a:moveTo>
                  <a:pt x="7904" y="1"/>
                </a:moveTo>
                <a:lnTo>
                  <a:pt x="3319" y="4585"/>
                </a:lnTo>
                <a:lnTo>
                  <a:pt x="5588" y="6854"/>
                </a:lnTo>
                <a:lnTo>
                  <a:pt x="5588" y="8290"/>
                </a:lnTo>
                <a:lnTo>
                  <a:pt x="2809" y="8290"/>
                </a:lnTo>
                <a:lnTo>
                  <a:pt x="2809" y="7364"/>
                </a:lnTo>
                <a:lnTo>
                  <a:pt x="4400" y="7364"/>
                </a:lnTo>
                <a:lnTo>
                  <a:pt x="0" y="3012"/>
                </a:lnTo>
                <a:lnTo>
                  <a:pt x="0" y="10143"/>
                </a:lnTo>
                <a:lnTo>
                  <a:pt x="15808" y="10143"/>
                </a:lnTo>
                <a:lnTo>
                  <a:pt x="15808" y="3012"/>
                </a:lnTo>
                <a:lnTo>
                  <a:pt x="11408" y="7364"/>
                </a:lnTo>
                <a:lnTo>
                  <a:pt x="12998" y="7364"/>
                </a:lnTo>
                <a:lnTo>
                  <a:pt x="12998" y="8290"/>
                </a:lnTo>
                <a:lnTo>
                  <a:pt x="10219" y="8290"/>
                </a:lnTo>
                <a:lnTo>
                  <a:pt x="10219" y="6854"/>
                </a:lnTo>
                <a:lnTo>
                  <a:pt x="12488" y="4585"/>
                </a:lnTo>
                <a:lnTo>
                  <a:pt x="7904" y="1"/>
                </a:lnTo>
                <a:close/>
                <a:moveTo>
                  <a:pt x="0" y="11069"/>
                </a:moveTo>
                <a:lnTo>
                  <a:pt x="0" y="12921"/>
                </a:lnTo>
                <a:lnTo>
                  <a:pt x="15808" y="12921"/>
                </a:lnTo>
                <a:lnTo>
                  <a:pt x="15808" y="11069"/>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3" name="Google Shape;1073;p31"/>
          <p:cNvGrpSpPr/>
          <p:nvPr/>
        </p:nvGrpSpPr>
        <p:grpSpPr>
          <a:xfrm>
            <a:off x="2426021" y="2150596"/>
            <a:ext cx="180567" cy="280118"/>
            <a:chOff x="1515125" y="3624850"/>
            <a:chExt cx="254750" cy="395200"/>
          </a:xfrm>
        </p:grpSpPr>
        <p:sp>
          <p:nvSpPr>
            <p:cNvPr id="1074" name="Google Shape;1074;p31"/>
            <p:cNvSpPr/>
            <p:nvPr/>
          </p:nvSpPr>
          <p:spPr>
            <a:xfrm>
              <a:off x="1515125" y="3811625"/>
              <a:ext cx="254750" cy="208425"/>
            </a:xfrm>
            <a:custGeom>
              <a:avLst/>
              <a:gdLst/>
              <a:ahLst/>
              <a:cxnLst/>
              <a:rect l="l" t="t" r="r" b="b"/>
              <a:pathLst>
                <a:path w="10190" h="8337" extrusionOk="0">
                  <a:moveTo>
                    <a:pt x="6484" y="2779"/>
                  </a:moveTo>
                  <a:lnTo>
                    <a:pt x="6484" y="3705"/>
                  </a:lnTo>
                  <a:lnTo>
                    <a:pt x="3706" y="3705"/>
                  </a:lnTo>
                  <a:lnTo>
                    <a:pt x="3706" y="2779"/>
                  </a:lnTo>
                  <a:close/>
                  <a:moveTo>
                    <a:pt x="6484" y="4632"/>
                  </a:moveTo>
                  <a:lnTo>
                    <a:pt x="6484" y="5558"/>
                  </a:lnTo>
                  <a:lnTo>
                    <a:pt x="3706" y="5558"/>
                  </a:lnTo>
                  <a:lnTo>
                    <a:pt x="3706" y="4632"/>
                  </a:lnTo>
                  <a:close/>
                  <a:moveTo>
                    <a:pt x="6484" y="6484"/>
                  </a:moveTo>
                  <a:lnTo>
                    <a:pt x="6484" y="7410"/>
                  </a:lnTo>
                  <a:lnTo>
                    <a:pt x="3706" y="7410"/>
                  </a:lnTo>
                  <a:lnTo>
                    <a:pt x="3706" y="6484"/>
                  </a:lnTo>
                  <a:close/>
                  <a:moveTo>
                    <a:pt x="2779" y="0"/>
                  </a:moveTo>
                  <a:lnTo>
                    <a:pt x="2779" y="1853"/>
                  </a:lnTo>
                  <a:lnTo>
                    <a:pt x="1852" y="1853"/>
                  </a:lnTo>
                  <a:lnTo>
                    <a:pt x="1852" y="2779"/>
                  </a:lnTo>
                  <a:lnTo>
                    <a:pt x="2779" y="2779"/>
                  </a:lnTo>
                  <a:lnTo>
                    <a:pt x="2779" y="3705"/>
                  </a:lnTo>
                  <a:lnTo>
                    <a:pt x="1852" y="3705"/>
                  </a:lnTo>
                  <a:lnTo>
                    <a:pt x="1852" y="4632"/>
                  </a:lnTo>
                  <a:lnTo>
                    <a:pt x="2779" y="4632"/>
                  </a:lnTo>
                  <a:lnTo>
                    <a:pt x="2779" y="5558"/>
                  </a:lnTo>
                  <a:lnTo>
                    <a:pt x="1852" y="5558"/>
                  </a:lnTo>
                  <a:lnTo>
                    <a:pt x="1852" y="6484"/>
                  </a:lnTo>
                  <a:lnTo>
                    <a:pt x="2779" y="6484"/>
                  </a:lnTo>
                  <a:lnTo>
                    <a:pt x="2779" y="7410"/>
                  </a:lnTo>
                  <a:lnTo>
                    <a:pt x="0" y="7410"/>
                  </a:lnTo>
                  <a:lnTo>
                    <a:pt x="0" y="8336"/>
                  </a:lnTo>
                  <a:lnTo>
                    <a:pt x="10189" y="8336"/>
                  </a:lnTo>
                  <a:lnTo>
                    <a:pt x="10189" y="7410"/>
                  </a:lnTo>
                  <a:lnTo>
                    <a:pt x="7410" y="7410"/>
                  </a:lnTo>
                  <a:lnTo>
                    <a:pt x="7410" y="6484"/>
                  </a:lnTo>
                  <a:lnTo>
                    <a:pt x="8337" y="6484"/>
                  </a:lnTo>
                  <a:lnTo>
                    <a:pt x="8337" y="5558"/>
                  </a:lnTo>
                  <a:lnTo>
                    <a:pt x="7410" y="5558"/>
                  </a:lnTo>
                  <a:lnTo>
                    <a:pt x="7410" y="4632"/>
                  </a:lnTo>
                  <a:lnTo>
                    <a:pt x="8337" y="4632"/>
                  </a:lnTo>
                  <a:lnTo>
                    <a:pt x="8337" y="3705"/>
                  </a:lnTo>
                  <a:lnTo>
                    <a:pt x="7410" y="3705"/>
                  </a:lnTo>
                  <a:lnTo>
                    <a:pt x="7410" y="2779"/>
                  </a:lnTo>
                  <a:lnTo>
                    <a:pt x="8337" y="2779"/>
                  </a:lnTo>
                  <a:lnTo>
                    <a:pt x="8337" y="1853"/>
                  </a:lnTo>
                  <a:lnTo>
                    <a:pt x="7410" y="1853"/>
                  </a:lnTo>
                  <a:lnTo>
                    <a:pt x="7410" y="0"/>
                  </a:lnTo>
                  <a:lnTo>
                    <a:pt x="6484" y="0"/>
                  </a:lnTo>
                  <a:lnTo>
                    <a:pt x="6484" y="1853"/>
                  </a:lnTo>
                  <a:lnTo>
                    <a:pt x="3706" y="1853"/>
                  </a:lnTo>
                  <a:lnTo>
                    <a:pt x="370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1"/>
            <p:cNvSpPr/>
            <p:nvPr/>
          </p:nvSpPr>
          <p:spPr>
            <a:xfrm>
              <a:off x="1551775" y="3624850"/>
              <a:ext cx="181425" cy="171325"/>
            </a:xfrm>
            <a:custGeom>
              <a:avLst/>
              <a:gdLst/>
              <a:ahLst/>
              <a:cxnLst/>
              <a:rect l="l" t="t" r="r" b="b"/>
              <a:pathLst>
                <a:path w="7257" h="6853" extrusionOk="0">
                  <a:moveTo>
                    <a:pt x="3629" y="0"/>
                  </a:moveTo>
                  <a:lnTo>
                    <a:pt x="2501" y="2211"/>
                  </a:lnTo>
                  <a:lnTo>
                    <a:pt x="1" y="2587"/>
                  </a:lnTo>
                  <a:lnTo>
                    <a:pt x="1801" y="4360"/>
                  </a:lnTo>
                  <a:lnTo>
                    <a:pt x="1387" y="6852"/>
                  </a:lnTo>
                  <a:lnTo>
                    <a:pt x="3629" y="5688"/>
                  </a:lnTo>
                  <a:lnTo>
                    <a:pt x="5870" y="6852"/>
                  </a:lnTo>
                  <a:lnTo>
                    <a:pt x="5457" y="4360"/>
                  </a:lnTo>
                  <a:lnTo>
                    <a:pt x="7256" y="2587"/>
                  </a:lnTo>
                  <a:lnTo>
                    <a:pt x="4756" y="2211"/>
                  </a:lnTo>
                  <a:lnTo>
                    <a:pt x="362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6" name="Google Shape;1076;p31"/>
          <p:cNvGrpSpPr/>
          <p:nvPr/>
        </p:nvGrpSpPr>
        <p:grpSpPr>
          <a:xfrm>
            <a:off x="6485759" y="2788158"/>
            <a:ext cx="280118" cy="280082"/>
            <a:chOff x="1874500" y="3152325"/>
            <a:chExt cx="395200" cy="395150"/>
          </a:xfrm>
        </p:grpSpPr>
        <p:sp>
          <p:nvSpPr>
            <p:cNvPr id="1077" name="Google Shape;1077;p31"/>
            <p:cNvSpPr/>
            <p:nvPr/>
          </p:nvSpPr>
          <p:spPr>
            <a:xfrm>
              <a:off x="2037325" y="3246475"/>
              <a:ext cx="162100" cy="162075"/>
            </a:xfrm>
            <a:custGeom>
              <a:avLst/>
              <a:gdLst/>
              <a:ahLst/>
              <a:cxnLst/>
              <a:rect l="l" t="t" r="r" b="b"/>
              <a:pathLst>
                <a:path w="6484" h="6483" extrusionOk="0">
                  <a:moveTo>
                    <a:pt x="3705" y="1853"/>
                  </a:moveTo>
                  <a:lnTo>
                    <a:pt x="3705" y="4631"/>
                  </a:lnTo>
                  <a:lnTo>
                    <a:pt x="2779" y="4631"/>
                  </a:lnTo>
                  <a:lnTo>
                    <a:pt x="2779" y="1853"/>
                  </a:lnTo>
                  <a:close/>
                  <a:moveTo>
                    <a:pt x="3242" y="0"/>
                  </a:moveTo>
                  <a:cubicBezTo>
                    <a:pt x="1454" y="0"/>
                    <a:pt x="1" y="1454"/>
                    <a:pt x="1" y="3242"/>
                  </a:cubicBezTo>
                  <a:cubicBezTo>
                    <a:pt x="1" y="5029"/>
                    <a:pt x="1454" y="6483"/>
                    <a:pt x="3242" y="6483"/>
                  </a:cubicBezTo>
                  <a:cubicBezTo>
                    <a:pt x="5029" y="6483"/>
                    <a:pt x="6483" y="5029"/>
                    <a:pt x="6483" y="3242"/>
                  </a:cubicBezTo>
                  <a:cubicBezTo>
                    <a:pt x="6483" y="1454"/>
                    <a:pt x="5029" y="0"/>
                    <a:pt x="324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1"/>
            <p:cNvSpPr/>
            <p:nvPr/>
          </p:nvSpPr>
          <p:spPr>
            <a:xfrm>
              <a:off x="1991025" y="3152325"/>
              <a:ext cx="92625" cy="92625"/>
            </a:xfrm>
            <a:custGeom>
              <a:avLst/>
              <a:gdLst/>
              <a:ahLst/>
              <a:cxnLst/>
              <a:rect l="l" t="t" r="r" b="b"/>
              <a:pathLst>
                <a:path w="3705" h="3705" extrusionOk="0">
                  <a:moveTo>
                    <a:pt x="1853" y="1"/>
                  </a:moveTo>
                  <a:cubicBezTo>
                    <a:pt x="831" y="1"/>
                    <a:pt x="0" y="832"/>
                    <a:pt x="0" y="1852"/>
                  </a:cubicBezTo>
                  <a:cubicBezTo>
                    <a:pt x="0" y="2874"/>
                    <a:pt x="831" y="3704"/>
                    <a:pt x="1853" y="3704"/>
                  </a:cubicBezTo>
                  <a:cubicBezTo>
                    <a:pt x="2874" y="3704"/>
                    <a:pt x="3705" y="2874"/>
                    <a:pt x="3705" y="1852"/>
                  </a:cubicBezTo>
                  <a:cubicBezTo>
                    <a:pt x="3705" y="832"/>
                    <a:pt x="2874" y="1"/>
                    <a:pt x="185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1"/>
            <p:cNvSpPr/>
            <p:nvPr/>
          </p:nvSpPr>
          <p:spPr>
            <a:xfrm>
              <a:off x="2153075" y="3177025"/>
              <a:ext cx="69475" cy="69475"/>
            </a:xfrm>
            <a:custGeom>
              <a:avLst/>
              <a:gdLst/>
              <a:ahLst/>
              <a:cxnLst/>
              <a:rect l="l" t="t" r="r" b="b"/>
              <a:pathLst>
                <a:path w="2779" h="2779" extrusionOk="0">
                  <a:moveTo>
                    <a:pt x="1390" y="0"/>
                  </a:moveTo>
                  <a:cubicBezTo>
                    <a:pt x="624" y="0"/>
                    <a:pt x="1" y="623"/>
                    <a:pt x="1" y="1389"/>
                  </a:cubicBezTo>
                  <a:cubicBezTo>
                    <a:pt x="1" y="2155"/>
                    <a:pt x="624" y="2778"/>
                    <a:pt x="1390" y="2778"/>
                  </a:cubicBezTo>
                  <a:cubicBezTo>
                    <a:pt x="2156" y="2778"/>
                    <a:pt x="2779" y="2155"/>
                    <a:pt x="2779" y="1389"/>
                  </a:cubicBezTo>
                  <a:cubicBezTo>
                    <a:pt x="2779" y="623"/>
                    <a:pt x="2156" y="0"/>
                    <a:pt x="13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1"/>
            <p:cNvSpPr/>
            <p:nvPr/>
          </p:nvSpPr>
          <p:spPr>
            <a:xfrm>
              <a:off x="1874500" y="3431700"/>
              <a:ext cx="70225" cy="115775"/>
            </a:xfrm>
            <a:custGeom>
              <a:avLst/>
              <a:gdLst/>
              <a:ahLst/>
              <a:cxnLst/>
              <a:rect l="l" t="t" r="r" b="b"/>
              <a:pathLst>
                <a:path w="2809" h="4631" extrusionOk="0">
                  <a:moveTo>
                    <a:pt x="0" y="0"/>
                  </a:moveTo>
                  <a:lnTo>
                    <a:pt x="0" y="4631"/>
                  </a:lnTo>
                  <a:lnTo>
                    <a:pt x="2809" y="4631"/>
                  </a:lnTo>
                  <a:lnTo>
                    <a:pt x="280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31"/>
            <p:cNvSpPr/>
            <p:nvPr/>
          </p:nvSpPr>
          <p:spPr>
            <a:xfrm>
              <a:off x="1967875" y="3408525"/>
              <a:ext cx="301825" cy="138950"/>
            </a:xfrm>
            <a:custGeom>
              <a:avLst/>
              <a:gdLst/>
              <a:ahLst/>
              <a:cxnLst/>
              <a:rect l="l" t="t" r="r" b="b"/>
              <a:pathLst>
                <a:path w="12073" h="5558" extrusionOk="0">
                  <a:moveTo>
                    <a:pt x="1852" y="1"/>
                  </a:moveTo>
                  <a:cubicBezTo>
                    <a:pt x="829" y="1"/>
                    <a:pt x="1" y="927"/>
                    <a:pt x="1" y="927"/>
                  </a:cubicBezTo>
                  <a:lnTo>
                    <a:pt x="1" y="4631"/>
                  </a:lnTo>
                  <a:cubicBezTo>
                    <a:pt x="1218" y="5240"/>
                    <a:pt x="2562" y="5558"/>
                    <a:pt x="3923" y="5558"/>
                  </a:cubicBezTo>
                  <a:lnTo>
                    <a:pt x="4353" y="5558"/>
                  </a:lnTo>
                  <a:cubicBezTo>
                    <a:pt x="8699" y="5558"/>
                    <a:pt x="10825" y="2632"/>
                    <a:pt x="12073" y="1796"/>
                  </a:cubicBezTo>
                  <a:cubicBezTo>
                    <a:pt x="11716" y="1348"/>
                    <a:pt x="11190" y="1115"/>
                    <a:pt x="10660" y="1115"/>
                  </a:cubicBezTo>
                  <a:cubicBezTo>
                    <a:pt x="10248" y="1115"/>
                    <a:pt x="9834" y="1255"/>
                    <a:pt x="9495" y="1543"/>
                  </a:cubicBezTo>
                  <a:cubicBezTo>
                    <a:pt x="8900" y="2030"/>
                    <a:pt x="8712" y="2225"/>
                    <a:pt x="8313" y="2437"/>
                  </a:cubicBezTo>
                  <a:cubicBezTo>
                    <a:pt x="8327" y="2549"/>
                    <a:pt x="8334" y="2664"/>
                    <a:pt x="8334" y="2779"/>
                  </a:cubicBezTo>
                  <a:lnTo>
                    <a:pt x="8334" y="3705"/>
                  </a:lnTo>
                  <a:lnTo>
                    <a:pt x="3704" y="3705"/>
                  </a:lnTo>
                  <a:lnTo>
                    <a:pt x="3704" y="2779"/>
                  </a:lnTo>
                  <a:lnTo>
                    <a:pt x="7409" y="2779"/>
                  </a:lnTo>
                  <a:cubicBezTo>
                    <a:pt x="7409" y="1756"/>
                    <a:pt x="6580" y="927"/>
                    <a:pt x="5557" y="927"/>
                  </a:cubicBezTo>
                  <a:lnTo>
                    <a:pt x="3704" y="927"/>
                  </a:lnTo>
                  <a:cubicBezTo>
                    <a:pt x="3704" y="927"/>
                    <a:pt x="2875" y="1"/>
                    <a:pt x="185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2" name="Google Shape;1082;p31"/>
          <p:cNvSpPr/>
          <p:nvPr/>
        </p:nvSpPr>
        <p:spPr>
          <a:xfrm>
            <a:off x="2376250" y="3442632"/>
            <a:ext cx="280135" cy="246219"/>
          </a:xfrm>
          <a:custGeom>
            <a:avLst/>
            <a:gdLst/>
            <a:ahLst/>
            <a:cxnLst/>
            <a:rect l="l" t="t" r="r" b="b"/>
            <a:pathLst>
              <a:path w="15809" h="13895" extrusionOk="0">
                <a:moveTo>
                  <a:pt x="11146" y="4632"/>
                </a:moveTo>
                <a:lnTo>
                  <a:pt x="11146" y="5557"/>
                </a:lnTo>
                <a:lnTo>
                  <a:pt x="4663" y="5557"/>
                </a:lnTo>
                <a:lnTo>
                  <a:pt x="4663" y="4632"/>
                </a:lnTo>
                <a:close/>
                <a:moveTo>
                  <a:pt x="11146" y="10189"/>
                </a:moveTo>
                <a:lnTo>
                  <a:pt x="11146" y="11115"/>
                </a:lnTo>
                <a:lnTo>
                  <a:pt x="4663" y="11115"/>
                </a:lnTo>
                <a:lnTo>
                  <a:pt x="4663" y="10189"/>
                </a:lnTo>
                <a:close/>
                <a:moveTo>
                  <a:pt x="2178" y="0"/>
                </a:moveTo>
                <a:lnTo>
                  <a:pt x="0" y="2316"/>
                </a:lnTo>
                <a:lnTo>
                  <a:pt x="2178" y="4632"/>
                </a:lnTo>
                <a:lnTo>
                  <a:pt x="3737" y="4632"/>
                </a:lnTo>
                <a:lnTo>
                  <a:pt x="3737" y="5557"/>
                </a:lnTo>
                <a:lnTo>
                  <a:pt x="0" y="5557"/>
                </a:lnTo>
                <a:lnTo>
                  <a:pt x="1738" y="7873"/>
                </a:lnTo>
                <a:lnTo>
                  <a:pt x="0" y="10189"/>
                </a:lnTo>
                <a:lnTo>
                  <a:pt x="3737" y="10189"/>
                </a:lnTo>
                <a:lnTo>
                  <a:pt x="3737" y="11115"/>
                </a:lnTo>
                <a:lnTo>
                  <a:pt x="2810" y="11115"/>
                </a:lnTo>
                <a:lnTo>
                  <a:pt x="2810" y="12041"/>
                </a:lnTo>
                <a:lnTo>
                  <a:pt x="3737" y="12041"/>
                </a:lnTo>
                <a:lnTo>
                  <a:pt x="3737" y="13894"/>
                </a:lnTo>
                <a:lnTo>
                  <a:pt x="4663" y="13894"/>
                </a:lnTo>
                <a:lnTo>
                  <a:pt x="4663" y="12041"/>
                </a:lnTo>
                <a:lnTo>
                  <a:pt x="11146" y="12041"/>
                </a:lnTo>
                <a:lnTo>
                  <a:pt x="11146" y="13894"/>
                </a:lnTo>
                <a:lnTo>
                  <a:pt x="12073" y="13894"/>
                </a:lnTo>
                <a:lnTo>
                  <a:pt x="12073" y="12041"/>
                </a:lnTo>
                <a:lnTo>
                  <a:pt x="12999" y="12041"/>
                </a:lnTo>
                <a:lnTo>
                  <a:pt x="12999" y="11115"/>
                </a:lnTo>
                <a:lnTo>
                  <a:pt x="12073" y="11115"/>
                </a:lnTo>
                <a:lnTo>
                  <a:pt x="12073" y="10189"/>
                </a:lnTo>
                <a:lnTo>
                  <a:pt x="13631" y="10189"/>
                </a:lnTo>
                <a:lnTo>
                  <a:pt x="15808" y="7873"/>
                </a:lnTo>
                <a:lnTo>
                  <a:pt x="13631" y="5557"/>
                </a:lnTo>
                <a:lnTo>
                  <a:pt x="12073" y="5557"/>
                </a:lnTo>
                <a:lnTo>
                  <a:pt x="12073" y="4632"/>
                </a:lnTo>
                <a:lnTo>
                  <a:pt x="15808" y="4632"/>
                </a:lnTo>
                <a:lnTo>
                  <a:pt x="14072" y="2316"/>
                </a:lnTo>
                <a:lnTo>
                  <a:pt x="1580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3" name="Google Shape;1083;p31"/>
          <p:cNvGrpSpPr/>
          <p:nvPr/>
        </p:nvGrpSpPr>
        <p:grpSpPr>
          <a:xfrm>
            <a:off x="6551977" y="3425685"/>
            <a:ext cx="147749" cy="280118"/>
            <a:chOff x="2004075" y="2634675"/>
            <a:chExt cx="208450" cy="395200"/>
          </a:xfrm>
        </p:grpSpPr>
        <p:sp>
          <p:nvSpPr>
            <p:cNvPr id="1084" name="Google Shape;1084;p31"/>
            <p:cNvSpPr/>
            <p:nvPr/>
          </p:nvSpPr>
          <p:spPr>
            <a:xfrm>
              <a:off x="2004075" y="2634675"/>
              <a:ext cx="208450" cy="150525"/>
            </a:xfrm>
            <a:custGeom>
              <a:avLst/>
              <a:gdLst/>
              <a:ahLst/>
              <a:cxnLst/>
              <a:rect l="l" t="t" r="r" b="b"/>
              <a:pathLst>
                <a:path w="8338" h="6021" extrusionOk="0">
                  <a:moveTo>
                    <a:pt x="1198" y="0"/>
                  </a:moveTo>
                  <a:lnTo>
                    <a:pt x="1989" y="791"/>
                  </a:lnTo>
                  <a:cubicBezTo>
                    <a:pt x="2319" y="1121"/>
                    <a:pt x="2319" y="1657"/>
                    <a:pt x="1989" y="1988"/>
                  </a:cubicBezTo>
                  <a:cubicBezTo>
                    <a:pt x="625" y="3352"/>
                    <a:pt x="1" y="3831"/>
                    <a:pt x="1" y="5095"/>
                  </a:cubicBezTo>
                  <a:cubicBezTo>
                    <a:pt x="1" y="5456"/>
                    <a:pt x="59" y="5760"/>
                    <a:pt x="154" y="6020"/>
                  </a:cubicBezTo>
                  <a:lnTo>
                    <a:pt x="8201" y="6020"/>
                  </a:lnTo>
                  <a:cubicBezTo>
                    <a:pt x="8284" y="5789"/>
                    <a:pt x="8336" y="5522"/>
                    <a:pt x="8336" y="5212"/>
                  </a:cubicBezTo>
                  <a:lnTo>
                    <a:pt x="8336" y="5186"/>
                  </a:lnTo>
                  <a:cubicBezTo>
                    <a:pt x="8337" y="4519"/>
                    <a:pt x="8217" y="3839"/>
                    <a:pt x="6742" y="2857"/>
                  </a:cubicBezTo>
                  <a:lnTo>
                    <a:pt x="6304" y="2565"/>
                  </a:lnTo>
                  <a:lnTo>
                    <a:pt x="6070" y="3035"/>
                  </a:lnTo>
                  <a:cubicBezTo>
                    <a:pt x="5821" y="3533"/>
                    <a:pt x="5296" y="3710"/>
                    <a:pt x="5062" y="3710"/>
                  </a:cubicBezTo>
                  <a:cubicBezTo>
                    <a:pt x="4975" y="3710"/>
                    <a:pt x="4928" y="3686"/>
                    <a:pt x="4948" y="3645"/>
                  </a:cubicBezTo>
                  <a:cubicBezTo>
                    <a:pt x="5545" y="2450"/>
                    <a:pt x="5637" y="1505"/>
                    <a:pt x="5223" y="834"/>
                  </a:cubicBezTo>
                  <a:cubicBezTo>
                    <a:pt x="4842" y="219"/>
                    <a:pt x="4109" y="0"/>
                    <a:pt x="359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1"/>
            <p:cNvSpPr/>
            <p:nvPr/>
          </p:nvSpPr>
          <p:spPr>
            <a:xfrm>
              <a:off x="2027250" y="2808325"/>
              <a:ext cx="162100" cy="81075"/>
            </a:xfrm>
            <a:custGeom>
              <a:avLst/>
              <a:gdLst/>
              <a:ahLst/>
              <a:cxnLst/>
              <a:rect l="l" t="t" r="r" b="b"/>
              <a:pathLst>
                <a:path w="6484" h="3243" extrusionOk="0">
                  <a:moveTo>
                    <a:pt x="0" y="1"/>
                  </a:moveTo>
                  <a:cubicBezTo>
                    <a:pt x="0" y="1788"/>
                    <a:pt x="1454" y="3242"/>
                    <a:pt x="3241" y="3242"/>
                  </a:cubicBezTo>
                  <a:cubicBezTo>
                    <a:pt x="5029" y="3242"/>
                    <a:pt x="6484" y="1788"/>
                    <a:pt x="64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1"/>
            <p:cNvSpPr/>
            <p:nvPr/>
          </p:nvSpPr>
          <p:spPr>
            <a:xfrm>
              <a:off x="2071350" y="2905800"/>
              <a:ext cx="73875" cy="124075"/>
            </a:xfrm>
            <a:custGeom>
              <a:avLst/>
              <a:gdLst/>
              <a:ahLst/>
              <a:cxnLst/>
              <a:rect l="l" t="t" r="r" b="b"/>
              <a:pathLst>
                <a:path w="2955" h="4963" extrusionOk="0">
                  <a:moveTo>
                    <a:pt x="1" y="0"/>
                  </a:moveTo>
                  <a:lnTo>
                    <a:pt x="351" y="4963"/>
                  </a:lnTo>
                  <a:lnTo>
                    <a:pt x="2604" y="4963"/>
                  </a:lnTo>
                  <a:lnTo>
                    <a:pt x="2954" y="0"/>
                  </a:lnTo>
                  <a:lnTo>
                    <a:pt x="2954" y="0"/>
                  </a:lnTo>
                  <a:cubicBezTo>
                    <a:pt x="2495" y="174"/>
                    <a:pt x="1998" y="270"/>
                    <a:pt x="1477" y="270"/>
                  </a:cubicBezTo>
                  <a:cubicBezTo>
                    <a:pt x="958" y="270"/>
                    <a:pt x="460" y="174"/>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7" name="Google Shape;1087;p31"/>
          <p:cNvGrpSpPr/>
          <p:nvPr/>
        </p:nvGrpSpPr>
        <p:grpSpPr>
          <a:xfrm>
            <a:off x="2376234" y="2788431"/>
            <a:ext cx="280135" cy="279533"/>
            <a:chOff x="1494650" y="2635075"/>
            <a:chExt cx="395225" cy="394375"/>
          </a:xfrm>
        </p:grpSpPr>
        <p:sp>
          <p:nvSpPr>
            <p:cNvPr id="1088" name="Google Shape;1088;p31"/>
            <p:cNvSpPr/>
            <p:nvPr/>
          </p:nvSpPr>
          <p:spPr>
            <a:xfrm>
              <a:off x="1611175" y="2635075"/>
              <a:ext cx="254700" cy="254725"/>
            </a:xfrm>
            <a:custGeom>
              <a:avLst/>
              <a:gdLst/>
              <a:ahLst/>
              <a:cxnLst/>
              <a:rect l="l" t="t" r="r" b="b"/>
              <a:pathLst>
                <a:path w="10188" h="10189" extrusionOk="0">
                  <a:moveTo>
                    <a:pt x="4631" y="1"/>
                  </a:moveTo>
                  <a:lnTo>
                    <a:pt x="4631" y="1886"/>
                  </a:lnTo>
                  <a:cubicBezTo>
                    <a:pt x="4082" y="1965"/>
                    <a:pt x="3578" y="2181"/>
                    <a:pt x="3154" y="2499"/>
                  </a:cubicBezTo>
                  <a:lnTo>
                    <a:pt x="1820" y="1165"/>
                  </a:lnTo>
                  <a:lnTo>
                    <a:pt x="1165" y="1820"/>
                  </a:lnTo>
                  <a:lnTo>
                    <a:pt x="2499" y="3154"/>
                  </a:lnTo>
                  <a:cubicBezTo>
                    <a:pt x="2181" y="3579"/>
                    <a:pt x="1965" y="4083"/>
                    <a:pt x="1886" y="4631"/>
                  </a:cubicBezTo>
                  <a:lnTo>
                    <a:pt x="0" y="4631"/>
                  </a:lnTo>
                  <a:lnTo>
                    <a:pt x="0" y="5557"/>
                  </a:lnTo>
                  <a:lnTo>
                    <a:pt x="1886" y="5557"/>
                  </a:lnTo>
                  <a:cubicBezTo>
                    <a:pt x="1965" y="6106"/>
                    <a:pt x="2181" y="6610"/>
                    <a:pt x="2499" y="7035"/>
                  </a:cubicBezTo>
                  <a:lnTo>
                    <a:pt x="1165" y="8369"/>
                  </a:lnTo>
                  <a:lnTo>
                    <a:pt x="1820" y="9023"/>
                  </a:lnTo>
                  <a:lnTo>
                    <a:pt x="3154" y="7689"/>
                  </a:lnTo>
                  <a:cubicBezTo>
                    <a:pt x="3578" y="8007"/>
                    <a:pt x="4082" y="8224"/>
                    <a:pt x="4631" y="8302"/>
                  </a:cubicBezTo>
                  <a:lnTo>
                    <a:pt x="4631" y="10188"/>
                  </a:lnTo>
                  <a:lnTo>
                    <a:pt x="5557" y="10188"/>
                  </a:lnTo>
                  <a:lnTo>
                    <a:pt x="5557" y="8302"/>
                  </a:lnTo>
                  <a:cubicBezTo>
                    <a:pt x="6106" y="8224"/>
                    <a:pt x="6610" y="8007"/>
                    <a:pt x="7034" y="7689"/>
                  </a:cubicBezTo>
                  <a:lnTo>
                    <a:pt x="8368" y="9023"/>
                  </a:lnTo>
                  <a:lnTo>
                    <a:pt x="9023" y="8369"/>
                  </a:lnTo>
                  <a:lnTo>
                    <a:pt x="7689" y="7035"/>
                  </a:lnTo>
                  <a:cubicBezTo>
                    <a:pt x="8007" y="6610"/>
                    <a:pt x="8223" y="6106"/>
                    <a:pt x="8302" y="5557"/>
                  </a:cubicBezTo>
                  <a:lnTo>
                    <a:pt x="10188" y="5557"/>
                  </a:lnTo>
                  <a:lnTo>
                    <a:pt x="10188" y="4631"/>
                  </a:lnTo>
                  <a:lnTo>
                    <a:pt x="8302" y="4631"/>
                  </a:lnTo>
                  <a:cubicBezTo>
                    <a:pt x="8223" y="4083"/>
                    <a:pt x="8007" y="3579"/>
                    <a:pt x="7689" y="3154"/>
                  </a:cubicBezTo>
                  <a:lnTo>
                    <a:pt x="9023" y="1820"/>
                  </a:lnTo>
                  <a:lnTo>
                    <a:pt x="8368" y="1165"/>
                  </a:lnTo>
                  <a:lnTo>
                    <a:pt x="7034" y="2499"/>
                  </a:lnTo>
                  <a:cubicBezTo>
                    <a:pt x="6610" y="2181"/>
                    <a:pt x="6106" y="1965"/>
                    <a:pt x="5557" y="1886"/>
                  </a:cubicBezTo>
                  <a:lnTo>
                    <a:pt x="555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31"/>
            <p:cNvSpPr/>
            <p:nvPr/>
          </p:nvSpPr>
          <p:spPr>
            <a:xfrm>
              <a:off x="1494650" y="2913675"/>
              <a:ext cx="70250" cy="115775"/>
            </a:xfrm>
            <a:custGeom>
              <a:avLst/>
              <a:gdLst/>
              <a:ahLst/>
              <a:cxnLst/>
              <a:rect l="l" t="t" r="r" b="b"/>
              <a:pathLst>
                <a:path w="2810" h="4631" extrusionOk="0">
                  <a:moveTo>
                    <a:pt x="0" y="1"/>
                  </a:moveTo>
                  <a:lnTo>
                    <a:pt x="0" y="4631"/>
                  </a:lnTo>
                  <a:lnTo>
                    <a:pt x="2809" y="4631"/>
                  </a:lnTo>
                  <a:lnTo>
                    <a:pt x="280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31"/>
            <p:cNvSpPr/>
            <p:nvPr/>
          </p:nvSpPr>
          <p:spPr>
            <a:xfrm>
              <a:off x="1588025" y="2890525"/>
              <a:ext cx="301850" cy="138925"/>
            </a:xfrm>
            <a:custGeom>
              <a:avLst/>
              <a:gdLst/>
              <a:ahLst/>
              <a:cxnLst/>
              <a:rect l="l" t="t" r="r" b="b"/>
              <a:pathLst>
                <a:path w="12074" h="5557" extrusionOk="0">
                  <a:moveTo>
                    <a:pt x="1853" y="0"/>
                  </a:moveTo>
                  <a:cubicBezTo>
                    <a:pt x="830" y="0"/>
                    <a:pt x="1" y="927"/>
                    <a:pt x="1" y="927"/>
                  </a:cubicBezTo>
                  <a:lnTo>
                    <a:pt x="1" y="4631"/>
                  </a:lnTo>
                  <a:cubicBezTo>
                    <a:pt x="1219" y="5240"/>
                    <a:pt x="2562" y="5557"/>
                    <a:pt x="3923" y="5557"/>
                  </a:cubicBezTo>
                  <a:lnTo>
                    <a:pt x="4353" y="5557"/>
                  </a:lnTo>
                  <a:cubicBezTo>
                    <a:pt x="8699" y="5557"/>
                    <a:pt x="10825" y="2631"/>
                    <a:pt x="12073" y="1795"/>
                  </a:cubicBezTo>
                  <a:cubicBezTo>
                    <a:pt x="11716" y="1347"/>
                    <a:pt x="11190" y="1115"/>
                    <a:pt x="10660" y="1115"/>
                  </a:cubicBezTo>
                  <a:cubicBezTo>
                    <a:pt x="10249" y="1115"/>
                    <a:pt x="9834" y="1255"/>
                    <a:pt x="9495" y="1543"/>
                  </a:cubicBezTo>
                  <a:cubicBezTo>
                    <a:pt x="8900" y="2029"/>
                    <a:pt x="8712" y="2224"/>
                    <a:pt x="8315" y="2437"/>
                  </a:cubicBezTo>
                  <a:cubicBezTo>
                    <a:pt x="8328" y="2548"/>
                    <a:pt x="8336" y="2663"/>
                    <a:pt x="8336" y="2779"/>
                  </a:cubicBezTo>
                  <a:lnTo>
                    <a:pt x="8336" y="3705"/>
                  </a:lnTo>
                  <a:lnTo>
                    <a:pt x="3704" y="3705"/>
                  </a:lnTo>
                  <a:lnTo>
                    <a:pt x="3704" y="2779"/>
                  </a:lnTo>
                  <a:lnTo>
                    <a:pt x="7409" y="2779"/>
                  </a:lnTo>
                  <a:cubicBezTo>
                    <a:pt x="7409" y="1756"/>
                    <a:pt x="6580" y="927"/>
                    <a:pt x="5557" y="927"/>
                  </a:cubicBezTo>
                  <a:lnTo>
                    <a:pt x="3704" y="927"/>
                  </a:lnTo>
                  <a:cubicBezTo>
                    <a:pt x="3704" y="927"/>
                    <a:pt x="2876" y="0"/>
                    <a:pt x="18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id="{0C53C086-EFD6-C467-1839-6ED55B0A0451}"/>
              </a:ext>
            </a:extLst>
          </p:cNvPr>
          <p:cNvSpPr txBox="1"/>
          <p:nvPr/>
        </p:nvSpPr>
        <p:spPr>
          <a:xfrm>
            <a:off x="333585" y="1072625"/>
            <a:ext cx="1994799" cy="646331"/>
          </a:xfrm>
          <a:prstGeom prst="rect">
            <a:avLst/>
          </a:prstGeom>
          <a:noFill/>
        </p:spPr>
        <p:txBody>
          <a:bodyPr wrap="square">
            <a:spAutoFit/>
          </a:bodyPr>
          <a:lstStyle/>
          <a:p>
            <a:pPr algn="ctr"/>
            <a:r>
              <a:rPr lang="ru-RU" sz="1800" b="1" dirty="0" err="1">
                <a:effectLst/>
                <a:latin typeface="Arial" panose="020B0604020202020204" pitchFamily="34" charset="0"/>
              </a:rPr>
              <a:t>Постійна</a:t>
            </a:r>
            <a:r>
              <a:rPr lang="ru-RU" sz="1800" b="1" dirty="0">
                <a:effectLst/>
                <a:latin typeface="Arial" panose="020B0604020202020204" pitchFamily="34" charset="0"/>
              </a:rPr>
              <a:t> </a:t>
            </a:r>
            <a:r>
              <a:rPr lang="ru-RU" sz="1800" b="1" dirty="0" err="1">
                <a:effectLst/>
                <a:latin typeface="Arial" panose="020B0604020202020204" pitchFamily="34" charset="0"/>
              </a:rPr>
              <a:t>частина</a:t>
            </a:r>
            <a:endParaRPr lang="ru-UA" sz="1800" b="1" dirty="0"/>
          </a:p>
        </p:txBody>
      </p:sp>
      <p:sp>
        <p:nvSpPr>
          <p:cNvPr id="5" name="TextBox 4">
            <a:extLst>
              <a:ext uri="{FF2B5EF4-FFF2-40B4-BE49-F238E27FC236}">
                <a16:creationId xmlns:a16="http://schemas.microsoft.com/office/drawing/2014/main" id="{3F947251-1641-EF22-7301-D20268174F41}"/>
              </a:ext>
            </a:extLst>
          </p:cNvPr>
          <p:cNvSpPr txBox="1"/>
          <p:nvPr/>
        </p:nvSpPr>
        <p:spPr>
          <a:xfrm>
            <a:off x="312256" y="1824050"/>
            <a:ext cx="2037458" cy="2462213"/>
          </a:xfrm>
          <a:prstGeom prst="rect">
            <a:avLst/>
          </a:prstGeom>
          <a:noFill/>
        </p:spPr>
        <p:txBody>
          <a:bodyPr wrap="square">
            <a:spAutoFit/>
          </a:bodyPr>
          <a:lstStyle/>
          <a:p>
            <a:pPr algn="ctr"/>
            <a:r>
              <a:rPr lang="ru-RU" sz="1400" dirty="0" err="1">
                <a:effectLst/>
                <a:latin typeface="Arial" panose="020B0604020202020204" pitchFamily="34" charset="0"/>
              </a:rPr>
              <a:t>націлена</a:t>
            </a:r>
            <a:r>
              <a:rPr lang="ru-RU" sz="1400" dirty="0">
                <a:effectLst/>
                <a:latin typeface="Arial" panose="020B0604020202020204" pitchFamily="34" charset="0"/>
              </a:rPr>
              <a:t> на </a:t>
            </a:r>
            <a:r>
              <a:rPr lang="ru-RU" sz="1400" dirty="0" err="1">
                <a:effectLst/>
                <a:latin typeface="Arial" panose="020B0604020202020204" pitchFamily="34" charset="0"/>
              </a:rPr>
              <a:t>задоволення</a:t>
            </a:r>
            <a:r>
              <a:rPr lang="ru-RU" sz="1400" dirty="0">
                <a:effectLst/>
                <a:latin typeface="Arial" panose="020B0604020202020204" pitchFamily="34" charset="0"/>
              </a:rPr>
              <a:t> </a:t>
            </a:r>
            <a:r>
              <a:rPr lang="ru-RU" sz="1400" dirty="0" err="1">
                <a:effectLst/>
                <a:latin typeface="Arial" panose="020B0604020202020204" pitchFamily="34" charset="0"/>
              </a:rPr>
              <a:t>базових</a:t>
            </a:r>
            <a:r>
              <a:rPr lang="ru-RU" sz="1400" dirty="0">
                <a:effectLst/>
                <a:latin typeface="Arial" panose="020B0604020202020204" pitchFamily="34" charset="0"/>
              </a:rPr>
              <a:t> потреб </a:t>
            </a:r>
            <a:r>
              <a:rPr lang="ru-RU" sz="1400" dirty="0" err="1">
                <a:effectLst/>
                <a:latin typeface="Arial" panose="020B0604020202020204" pitchFamily="34" charset="0"/>
              </a:rPr>
              <a:t>працівника</a:t>
            </a:r>
            <a:r>
              <a:rPr lang="ru-RU" sz="1400" dirty="0">
                <a:effectLst/>
                <a:latin typeface="Arial" panose="020B0604020202020204" pitchFamily="34" charset="0"/>
              </a:rPr>
              <a:t> і </a:t>
            </a:r>
            <a:r>
              <a:rPr lang="ru-RU" sz="1400" dirty="0" err="1">
                <a:effectLst/>
                <a:latin typeface="Arial" panose="020B0604020202020204" pitchFamily="34" charset="0"/>
              </a:rPr>
              <a:t>членів</a:t>
            </a:r>
            <a:r>
              <a:rPr lang="ru-RU" sz="1400" dirty="0">
                <a:effectLst/>
                <a:latin typeface="Arial" panose="020B0604020202020204" pitchFamily="34" charset="0"/>
              </a:rPr>
              <a:t> </a:t>
            </a:r>
            <a:r>
              <a:rPr lang="ru-RU" sz="1400" dirty="0" err="1">
                <a:effectLst/>
                <a:latin typeface="Arial" panose="020B0604020202020204" pitchFamily="34" charset="0"/>
              </a:rPr>
              <a:t>його</a:t>
            </a:r>
            <a:r>
              <a:rPr lang="ru-RU" sz="1400" dirty="0">
                <a:effectLst/>
                <a:latin typeface="Arial" panose="020B0604020202020204" pitchFamily="34" charset="0"/>
              </a:rPr>
              <a:t> </a:t>
            </a:r>
            <a:r>
              <a:rPr lang="ru-RU" sz="1400" dirty="0" err="1">
                <a:effectLst/>
                <a:latin typeface="Arial" panose="020B0604020202020204" pitchFamily="34" charset="0"/>
              </a:rPr>
              <a:t>сім’ї</a:t>
            </a:r>
            <a:r>
              <a:rPr lang="ru-RU" sz="1400" dirty="0">
                <a:effectLst/>
                <a:latin typeface="Arial" panose="020B0604020202020204" pitchFamily="34" charset="0"/>
              </a:rPr>
              <a:t>, </a:t>
            </a:r>
            <a:r>
              <a:rPr lang="ru-RU" sz="1400" dirty="0" err="1">
                <a:effectLst/>
                <a:latin typeface="Arial" panose="020B0604020202020204" pitchFamily="34" charset="0"/>
              </a:rPr>
              <a:t>забезпечує</a:t>
            </a:r>
            <a:r>
              <a:rPr lang="ru-RU" sz="1400" dirty="0">
                <a:effectLst/>
                <a:latin typeface="Arial" panose="020B0604020202020204" pitchFamily="34" charset="0"/>
              </a:rPr>
              <a:t> </a:t>
            </a:r>
            <a:r>
              <a:rPr lang="ru-RU" sz="1400" dirty="0" err="1">
                <a:effectLst/>
                <a:latin typeface="Arial" panose="020B0604020202020204" pitchFamily="34" charset="0"/>
              </a:rPr>
              <a:t>формування</a:t>
            </a:r>
            <a:r>
              <a:rPr lang="ru-RU" sz="1400" dirty="0">
                <a:effectLst/>
                <a:latin typeface="Arial" panose="020B0604020202020204" pitchFamily="34" charset="0"/>
              </a:rPr>
              <a:t> </a:t>
            </a:r>
            <a:r>
              <a:rPr lang="ru-RU" sz="1400" dirty="0" err="1">
                <a:effectLst/>
                <a:latin typeface="Arial" panose="020B0604020202020204" pitchFamily="34" charset="0"/>
              </a:rPr>
              <a:t>відчуття</a:t>
            </a:r>
            <a:r>
              <a:rPr lang="ru-RU" sz="1400" dirty="0">
                <a:effectLst/>
                <a:latin typeface="Arial" panose="020B0604020202020204" pitchFamily="34" charset="0"/>
              </a:rPr>
              <a:t> </a:t>
            </a:r>
            <a:r>
              <a:rPr lang="ru-RU" sz="1400" dirty="0" err="1">
                <a:effectLst/>
                <a:latin typeface="Arial" panose="020B0604020202020204" pitchFamily="34" charset="0"/>
              </a:rPr>
              <a:t>стабільності</a:t>
            </a:r>
            <a:r>
              <a:rPr lang="ru-RU" sz="1400" dirty="0">
                <a:effectLst/>
                <a:latin typeface="Arial" panose="020B0604020202020204" pitchFamily="34" charset="0"/>
              </a:rPr>
              <a:t>, </a:t>
            </a:r>
            <a:r>
              <a:rPr lang="ru-RU" sz="1400" dirty="0" err="1">
                <a:effectLst/>
                <a:latin typeface="Arial" panose="020B0604020202020204" pitchFamily="34" charset="0"/>
              </a:rPr>
              <a:t>упевненості</a:t>
            </a:r>
            <a:r>
              <a:rPr lang="ru-RU" sz="1400" dirty="0">
                <a:effectLst/>
                <a:latin typeface="Arial" panose="020B0604020202020204" pitchFamily="34" charset="0"/>
              </a:rPr>
              <a:t> в </a:t>
            </a:r>
            <a:r>
              <a:rPr lang="ru-RU" sz="1400" dirty="0" err="1">
                <a:effectLst/>
                <a:latin typeface="Arial" panose="020B0604020202020204" pitchFamily="34" charset="0"/>
              </a:rPr>
              <a:t>завтрашньому</a:t>
            </a:r>
            <a:r>
              <a:rPr lang="ru-RU" sz="1400" dirty="0">
                <a:effectLst/>
                <a:latin typeface="Arial" panose="020B0604020202020204" pitchFamily="34" charset="0"/>
              </a:rPr>
              <a:t> </a:t>
            </a:r>
            <a:r>
              <a:rPr lang="ru-RU" sz="1400" dirty="0" err="1">
                <a:effectLst/>
                <a:latin typeface="Arial" panose="020B0604020202020204" pitchFamily="34" charset="0"/>
              </a:rPr>
              <a:t>дні</a:t>
            </a:r>
            <a:r>
              <a:rPr lang="ru-RU" sz="1400" dirty="0">
                <a:effectLst/>
                <a:latin typeface="Arial" panose="020B0604020202020204" pitchFamily="34" charset="0"/>
              </a:rPr>
              <a:t>, </a:t>
            </a:r>
            <a:r>
              <a:rPr lang="ru-RU" sz="1400" dirty="0" err="1">
                <a:effectLst/>
                <a:latin typeface="Arial" panose="020B0604020202020204" pitchFamily="34" charset="0"/>
              </a:rPr>
              <a:t>захищеності</a:t>
            </a:r>
            <a:r>
              <a:rPr lang="ru-RU" sz="1400" dirty="0">
                <a:effectLst/>
                <a:latin typeface="Arial" panose="020B0604020202020204" pitchFamily="34" charset="0"/>
              </a:rPr>
              <a:t> </a:t>
            </a:r>
            <a:r>
              <a:rPr lang="ru-RU" sz="1400" dirty="0" err="1">
                <a:effectLst/>
                <a:latin typeface="Arial" panose="020B0604020202020204" pitchFamily="34" charset="0"/>
              </a:rPr>
              <a:t>працівника</a:t>
            </a:r>
            <a:r>
              <a:rPr lang="ru-RU" sz="1400" dirty="0">
                <a:effectLst/>
                <a:latin typeface="Arial" panose="020B0604020202020204" pitchFamily="34" charset="0"/>
              </a:rPr>
              <a:t> </a:t>
            </a:r>
            <a:r>
              <a:rPr lang="ru-RU" sz="1400" dirty="0" err="1">
                <a:effectLst/>
                <a:latin typeface="Arial" panose="020B0604020202020204" pitchFamily="34" charset="0"/>
              </a:rPr>
              <a:t>тощо</a:t>
            </a:r>
            <a:endParaRPr lang="ru-UA" dirty="0"/>
          </a:p>
        </p:txBody>
      </p:sp>
      <p:sp>
        <p:nvSpPr>
          <p:cNvPr id="6" name="TextBox 5">
            <a:extLst>
              <a:ext uri="{FF2B5EF4-FFF2-40B4-BE49-F238E27FC236}">
                <a16:creationId xmlns:a16="http://schemas.microsoft.com/office/drawing/2014/main" id="{87CFABE7-5BDB-5361-F76B-5CE9B0B903DC}"/>
              </a:ext>
            </a:extLst>
          </p:cNvPr>
          <p:cNvSpPr txBox="1"/>
          <p:nvPr/>
        </p:nvSpPr>
        <p:spPr>
          <a:xfrm>
            <a:off x="6985915" y="1027615"/>
            <a:ext cx="1994799" cy="646331"/>
          </a:xfrm>
          <a:prstGeom prst="rect">
            <a:avLst/>
          </a:prstGeom>
          <a:noFill/>
        </p:spPr>
        <p:txBody>
          <a:bodyPr wrap="square">
            <a:spAutoFit/>
          </a:bodyPr>
          <a:lstStyle/>
          <a:p>
            <a:pPr algn="ctr"/>
            <a:r>
              <a:rPr lang="ru-RU" sz="1800" b="1" dirty="0" err="1">
                <a:effectLst/>
                <a:latin typeface="Arial" panose="020B0604020202020204" pitchFamily="34" charset="0"/>
              </a:rPr>
              <a:t>Змінна</a:t>
            </a:r>
            <a:r>
              <a:rPr lang="ru-RU" sz="1800" b="1" dirty="0">
                <a:effectLst/>
                <a:latin typeface="Arial" panose="020B0604020202020204" pitchFamily="34" charset="0"/>
              </a:rPr>
              <a:t> </a:t>
            </a:r>
          </a:p>
          <a:p>
            <a:pPr algn="ctr"/>
            <a:r>
              <a:rPr lang="ru-RU" sz="1800" b="1" dirty="0" err="1">
                <a:effectLst/>
                <a:latin typeface="Arial" panose="020B0604020202020204" pitchFamily="34" charset="0"/>
              </a:rPr>
              <a:t>частина</a:t>
            </a:r>
            <a:endParaRPr lang="ru-UA" sz="1800" b="1" dirty="0"/>
          </a:p>
        </p:txBody>
      </p:sp>
      <p:sp>
        <p:nvSpPr>
          <p:cNvPr id="8" name="TextBox 7">
            <a:extLst>
              <a:ext uri="{FF2B5EF4-FFF2-40B4-BE49-F238E27FC236}">
                <a16:creationId xmlns:a16="http://schemas.microsoft.com/office/drawing/2014/main" id="{F84EAACD-C473-2CB3-D65F-67CFBAE22B02}"/>
              </a:ext>
            </a:extLst>
          </p:cNvPr>
          <p:cNvSpPr txBox="1"/>
          <p:nvPr/>
        </p:nvSpPr>
        <p:spPr>
          <a:xfrm>
            <a:off x="7088369" y="1824709"/>
            <a:ext cx="1892345" cy="2677656"/>
          </a:xfrm>
          <a:prstGeom prst="rect">
            <a:avLst/>
          </a:prstGeom>
          <a:noFill/>
        </p:spPr>
        <p:txBody>
          <a:bodyPr wrap="square">
            <a:spAutoFit/>
          </a:bodyPr>
          <a:lstStyle/>
          <a:p>
            <a:pPr algn="ctr"/>
            <a:r>
              <a:rPr lang="ru-RU" sz="1400" dirty="0" err="1">
                <a:effectLst/>
                <a:latin typeface="Arial" panose="020B0604020202020204" pitchFamily="34" charset="0"/>
              </a:rPr>
              <a:t>орієнтує</a:t>
            </a:r>
            <a:r>
              <a:rPr lang="ru-RU" sz="1400" dirty="0">
                <a:effectLst/>
                <a:latin typeface="Arial" panose="020B0604020202020204" pitchFamily="34" charset="0"/>
              </a:rPr>
              <a:t> на </a:t>
            </a:r>
            <a:r>
              <a:rPr lang="ru-RU" sz="1400" dirty="0" err="1">
                <a:effectLst/>
                <a:latin typeface="Arial" panose="020B0604020202020204" pitchFamily="34" charset="0"/>
              </a:rPr>
              <a:t>досягнення</a:t>
            </a:r>
            <a:r>
              <a:rPr lang="ru-RU" sz="1400" dirty="0">
                <a:effectLst/>
                <a:latin typeface="Arial" panose="020B0604020202020204" pitchFamily="34" charset="0"/>
              </a:rPr>
              <a:t> </a:t>
            </a:r>
            <a:r>
              <a:rPr lang="ru-RU" sz="1400" dirty="0" err="1">
                <a:effectLst/>
                <a:latin typeface="Arial" panose="020B0604020202020204" pitchFamily="34" charset="0"/>
              </a:rPr>
              <a:t>заздалегідь</a:t>
            </a:r>
            <a:r>
              <a:rPr lang="ru-RU" sz="1400" dirty="0">
                <a:effectLst/>
                <a:latin typeface="Arial" panose="020B0604020202020204" pitchFamily="34" charset="0"/>
              </a:rPr>
              <a:t> </a:t>
            </a:r>
            <a:r>
              <a:rPr lang="ru-RU" sz="1400" dirty="0" err="1">
                <a:effectLst/>
                <a:latin typeface="Arial" panose="020B0604020202020204" pitchFamily="34" charset="0"/>
              </a:rPr>
              <a:t>заданих</a:t>
            </a:r>
            <a:r>
              <a:rPr lang="ru-RU" sz="1400" dirty="0">
                <a:effectLst/>
                <a:latin typeface="Arial" panose="020B0604020202020204" pitchFamily="34" charset="0"/>
              </a:rPr>
              <a:t> </a:t>
            </a:r>
            <a:r>
              <a:rPr lang="ru-RU" sz="1400" dirty="0" err="1">
                <a:effectLst/>
                <a:latin typeface="Arial" panose="020B0604020202020204" pitchFamily="34" charset="0"/>
              </a:rPr>
              <a:t>організаційних</a:t>
            </a:r>
            <a:r>
              <a:rPr lang="ru-RU" sz="1400" dirty="0">
                <a:effectLst/>
                <a:latin typeface="Arial" panose="020B0604020202020204" pitchFamily="34" charset="0"/>
              </a:rPr>
              <a:t> </a:t>
            </a:r>
            <a:r>
              <a:rPr lang="ru-RU" sz="1400" dirty="0" err="1">
                <a:effectLst/>
                <a:latin typeface="Arial" panose="020B0604020202020204" pitchFamily="34" charset="0"/>
              </a:rPr>
              <a:t>цілей</a:t>
            </a:r>
            <a:r>
              <a:rPr lang="ru-RU" sz="1400" dirty="0">
                <a:effectLst/>
                <a:latin typeface="Arial" panose="020B0604020202020204" pitchFamily="34" charset="0"/>
              </a:rPr>
              <a:t>, </a:t>
            </a:r>
            <a:r>
              <a:rPr lang="ru-RU" sz="1400" dirty="0" err="1">
                <a:effectLst/>
                <a:latin typeface="Arial" panose="020B0604020202020204" pitchFamily="34" charset="0"/>
              </a:rPr>
              <a:t>відображає</a:t>
            </a:r>
            <a:r>
              <a:rPr lang="ru-RU" sz="1400" dirty="0">
                <a:effectLst/>
                <a:latin typeface="Arial" panose="020B0604020202020204" pitchFamily="34" charset="0"/>
              </a:rPr>
              <a:t> </a:t>
            </a:r>
            <a:r>
              <a:rPr lang="ru-RU" sz="1400" dirty="0" err="1">
                <a:effectLst/>
                <a:latin typeface="Arial" panose="020B0604020202020204" pitchFamily="34" charset="0"/>
              </a:rPr>
              <a:t>індивідуальний</a:t>
            </a:r>
            <a:r>
              <a:rPr lang="ru-RU" sz="1400" dirty="0">
                <a:effectLst/>
                <a:latin typeface="Arial" panose="020B0604020202020204" pitchFamily="34" charset="0"/>
              </a:rPr>
              <a:t> </a:t>
            </a:r>
            <a:r>
              <a:rPr lang="ru-RU" sz="1400" dirty="0" err="1">
                <a:effectLst/>
                <a:latin typeface="Arial" panose="020B0604020202020204" pitchFamily="34" charset="0"/>
              </a:rPr>
              <a:t>внесок</a:t>
            </a:r>
            <a:r>
              <a:rPr lang="ru-RU" sz="1400" dirty="0">
                <a:effectLst/>
                <a:latin typeface="Arial" panose="020B0604020202020204" pitchFamily="34" charset="0"/>
              </a:rPr>
              <a:t> </a:t>
            </a:r>
            <a:r>
              <a:rPr lang="ru-RU" sz="1400" dirty="0" err="1">
                <a:effectLst/>
                <a:latin typeface="Arial" panose="020B0604020202020204" pitchFamily="34" charset="0"/>
              </a:rPr>
              <a:t>працівника</a:t>
            </a:r>
            <a:r>
              <a:rPr lang="ru-RU" sz="1400" dirty="0">
                <a:effectLst/>
                <a:latin typeface="Arial" panose="020B0604020202020204" pitchFamily="34" charset="0"/>
              </a:rPr>
              <a:t> в </a:t>
            </a:r>
            <a:r>
              <a:rPr lang="ru-RU" sz="1400" dirty="0" err="1">
                <a:effectLst/>
                <a:latin typeface="Arial" panose="020B0604020202020204" pitchFamily="34" charset="0"/>
              </a:rPr>
              <a:t>кінцеві</a:t>
            </a:r>
            <a:r>
              <a:rPr lang="ru-RU" sz="1400" dirty="0">
                <a:effectLst/>
                <a:latin typeface="Arial" panose="020B0604020202020204" pitchFamily="34" charset="0"/>
              </a:rPr>
              <a:t> </a:t>
            </a:r>
            <a:r>
              <a:rPr lang="ru-RU" sz="1400" dirty="0" err="1">
                <a:effectLst/>
                <a:latin typeface="Arial" panose="020B0604020202020204" pitchFamily="34" charset="0"/>
              </a:rPr>
              <a:t>результати</a:t>
            </a:r>
            <a:r>
              <a:rPr lang="ru-RU" sz="1400" dirty="0">
                <a:effectLst/>
                <a:latin typeface="Arial" panose="020B0604020202020204" pitchFamily="34" charset="0"/>
              </a:rPr>
              <a:t> </a:t>
            </a:r>
            <a:r>
              <a:rPr lang="ru-RU" sz="1400" dirty="0" err="1">
                <a:effectLst/>
                <a:latin typeface="Arial" panose="020B0604020202020204" pitchFamily="34" charset="0"/>
              </a:rPr>
              <a:t>діяльності</a:t>
            </a:r>
            <a:r>
              <a:rPr lang="ru-RU" sz="1400" dirty="0">
                <a:effectLst/>
                <a:latin typeface="Arial" panose="020B0604020202020204" pitchFamily="34" charset="0"/>
              </a:rPr>
              <a:t> </a:t>
            </a:r>
            <a:r>
              <a:rPr lang="ru-RU" sz="1400" dirty="0" err="1">
                <a:effectLst/>
                <a:latin typeface="Arial" panose="020B0604020202020204" pitchFamily="34" charset="0"/>
              </a:rPr>
              <a:t>підрозділу</a:t>
            </a:r>
            <a:r>
              <a:rPr lang="ru-RU" sz="1400" dirty="0">
                <a:effectLst/>
                <a:latin typeface="Arial" panose="020B0604020202020204" pitchFamily="34" charset="0"/>
              </a:rPr>
              <a:t> та </a:t>
            </a:r>
            <a:r>
              <a:rPr lang="ru-RU" sz="1400" dirty="0" err="1">
                <a:effectLst/>
                <a:latin typeface="Arial" panose="020B0604020202020204" pitchFamily="34" charset="0"/>
              </a:rPr>
              <a:t>підприємства</a:t>
            </a:r>
            <a:r>
              <a:rPr lang="ru-RU" sz="1400" dirty="0">
                <a:effectLst/>
                <a:latin typeface="Arial" panose="020B0604020202020204" pitchFamily="34" charset="0"/>
              </a:rPr>
              <a:t> в </a:t>
            </a:r>
            <a:r>
              <a:rPr lang="ru-RU" sz="1400" dirty="0" err="1">
                <a:effectLst/>
                <a:latin typeface="Arial" panose="020B0604020202020204" pitchFamily="34" charset="0"/>
              </a:rPr>
              <a:t>цілому</a:t>
            </a:r>
            <a:endParaRPr lang="ru-UA" dirty="0"/>
          </a:p>
        </p:txBody>
      </p:sp>
      <p:sp>
        <p:nvSpPr>
          <p:cNvPr id="10" name="TextBox 9">
            <a:extLst>
              <a:ext uri="{FF2B5EF4-FFF2-40B4-BE49-F238E27FC236}">
                <a16:creationId xmlns:a16="http://schemas.microsoft.com/office/drawing/2014/main" id="{1665D098-B8BF-7063-2649-43FE0E12B075}"/>
              </a:ext>
            </a:extLst>
          </p:cNvPr>
          <p:cNvSpPr txBox="1"/>
          <p:nvPr/>
        </p:nvSpPr>
        <p:spPr>
          <a:xfrm>
            <a:off x="12196" y="4374216"/>
            <a:ext cx="4572000" cy="784830"/>
          </a:xfrm>
          <a:prstGeom prst="rect">
            <a:avLst/>
          </a:prstGeom>
          <a:noFill/>
        </p:spPr>
        <p:txBody>
          <a:bodyPr wrap="square">
            <a:spAutoFit/>
          </a:bodyPr>
          <a:lstStyle/>
          <a:p>
            <a:pPr algn="ctr"/>
            <a:r>
              <a:rPr lang="ru-RU" sz="900" dirty="0" err="1">
                <a:effectLst/>
                <a:latin typeface="Arial" panose="020B0604020202020204" pitchFamily="34" charset="0"/>
              </a:rPr>
              <a:t>Основним</a:t>
            </a:r>
            <a:r>
              <a:rPr lang="ru-RU" sz="900" dirty="0">
                <a:effectLst/>
                <a:latin typeface="Arial" panose="020B0604020202020204" pitchFamily="34" charset="0"/>
              </a:rPr>
              <a:t> </a:t>
            </a:r>
            <a:r>
              <a:rPr lang="ru-RU" sz="900" dirty="0" err="1">
                <a:effectLst/>
                <a:latin typeface="Arial" panose="020B0604020202020204" pitchFamily="34" charset="0"/>
              </a:rPr>
              <a:t>елементом</a:t>
            </a:r>
            <a:r>
              <a:rPr lang="ru-RU" sz="900" dirty="0">
                <a:effectLst/>
                <a:latin typeface="Arial" panose="020B0604020202020204" pitchFamily="34" charset="0"/>
              </a:rPr>
              <a:t> </a:t>
            </a:r>
            <a:r>
              <a:rPr lang="ru-RU" sz="900" dirty="0" err="1">
                <a:effectLst/>
                <a:latin typeface="Arial" panose="020B0604020202020204" pitchFamily="34" charset="0"/>
              </a:rPr>
              <a:t>постійної</a:t>
            </a:r>
            <a:r>
              <a:rPr lang="ru-RU" sz="900" dirty="0">
                <a:effectLst/>
                <a:latin typeface="Arial" panose="020B0604020202020204" pitchFamily="34" charset="0"/>
              </a:rPr>
              <a:t> </a:t>
            </a:r>
            <a:r>
              <a:rPr lang="ru-RU" sz="900" dirty="0" err="1">
                <a:effectLst/>
                <a:latin typeface="Arial" panose="020B0604020202020204" pitchFamily="34" charset="0"/>
              </a:rPr>
              <a:t>частини</a:t>
            </a:r>
            <a:r>
              <a:rPr lang="ru-RU" sz="900" dirty="0">
                <a:effectLst/>
                <a:latin typeface="Arial" panose="020B0604020202020204" pitchFamily="34" charset="0"/>
              </a:rPr>
              <a:t> </a:t>
            </a:r>
            <a:r>
              <a:rPr lang="ru-RU" sz="900" dirty="0" err="1">
                <a:effectLst/>
                <a:latin typeface="Arial" panose="020B0604020202020204" pitchFamily="34" charset="0"/>
              </a:rPr>
              <a:t>матеріального</a:t>
            </a:r>
            <a:r>
              <a:rPr lang="ru-RU" sz="900" dirty="0">
                <a:effectLst/>
                <a:latin typeface="Arial" panose="020B0604020202020204" pitchFamily="34" charset="0"/>
              </a:rPr>
              <a:t> </a:t>
            </a:r>
            <a:r>
              <a:rPr lang="ru-RU" sz="900" dirty="0" err="1">
                <a:effectLst/>
                <a:latin typeface="Arial" panose="020B0604020202020204" pitchFamily="34" charset="0"/>
              </a:rPr>
              <a:t>стимулювання</a:t>
            </a:r>
            <a:r>
              <a:rPr lang="ru-RU" sz="900" dirty="0">
                <a:effectLst/>
                <a:latin typeface="Arial" panose="020B0604020202020204" pitchFamily="34" charset="0"/>
              </a:rPr>
              <a:t> є </a:t>
            </a:r>
            <a:r>
              <a:rPr lang="ru-RU" sz="900" dirty="0" err="1">
                <a:effectLst/>
                <a:latin typeface="Arial" panose="020B0604020202020204" pitchFamily="34" charset="0"/>
              </a:rPr>
              <a:t>посадовий</a:t>
            </a:r>
            <a:r>
              <a:rPr lang="ru-RU" sz="900" dirty="0">
                <a:effectLst/>
                <a:latin typeface="Arial" panose="020B0604020202020204" pitchFamily="34" charset="0"/>
              </a:rPr>
              <a:t> оклад, </a:t>
            </a:r>
            <a:r>
              <a:rPr lang="ru-RU" sz="900" dirty="0" err="1">
                <a:effectLst/>
                <a:latin typeface="Arial" panose="020B0604020202020204" pitchFamily="34" charset="0"/>
              </a:rPr>
              <a:t>який</a:t>
            </a:r>
            <a:r>
              <a:rPr lang="ru-RU" sz="900" dirty="0">
                <a:effectLst/>
                <a:latin typeface="Arial" panose="020B0604020202020204" pitchFamily="34" charset="0"/>
              </a:rPr>
              <a:t> </a:t>
            </a:r>
            <a:r>
              <a:rPr lang="ru-RU" sz="900" dirty="0" err="1">
                <a:effectLst/>
                <a:latin typeface="Arial" panose="020B0604020202020204" pitchFamily="34" charset="0"/>
              </a:rPr>
              <a:t>визначаться</a:t>
            </a:r>
            <a:r>
              <a:rPr lang="ru-RU" sz="900" dirty="0">
                <a:effectLst/>
                <a:latin typeface="Arial" panose="020B0604020202020204" pitchFamily="34" charset="0"/>
              </a:rPr>
              <a:t> </a:t>
            </a:r>
            <a:r>
              <a:rPr lang="ru-RU" sz="900" dirty="0" err="1">
                <a:effectLst/>
                <a:latin typeface="Arial" panose="020B0604020202020204" pitchFamily="34" charset="0"/>
              </a:rPr>
              <a:t>залежно</a:t>
            </a:r>
            <a:r>
              <a:rPr lang="ru-RU" sz="900" dirty="0">
                <a:effectLst/>
                <a:latin typeface="Arial" panose="020B0604020202020204" pitchFamily="34" charset="0"/>
              </a:rPr>
              <a:t> </a:t>
            </a:r>
            <a:r>
              <a:rPr lang="ru-RU" sz="900" dirty="0" err="1">
                <a:effectLst/>
                <a:latin typeface="Arial" panose="020B0604020202020204" pitchFamily="34" charset="0"/>
              </a:rPr>
              <a:t>від</a:t>
            </a:r>
            <a:r>
              <a:rPr lang="ru-RU" sz="900" dirty="0">
                <a:effectLst/>
                <a:latin typeface="Arial" panose="020B0604020202020204" pitchFamily="34" charset="0"/>
              </a:rPr>
              <a:t> </a:t>
            </a:r>
            <a:r>
              <a:rPr lang="ru-RU" sz="900" dirty="0" err="1">
                <a:effectLst/>
                <a:latin typeface="Arial" panose="020B0604020202020204" pitchFamily="34" charset="0"/>
              </a:rPr>
              <a:t>мінімального</a:t>
            </a:r>
            <a:r>
              <a:rPr lang="ru-RU" sz="900" dirty="0">
                <a:effectLst/>
                <a:latin typeface="Arial" panose="020B0604020202020204" pitchFamily="34" charset="0"/>
              </a:rPr>
              <a:t> </a:t>
            </a:r>
            <a:r>
              <a:rPr lang="ru-RU" sz="900" dirty="0" err="1">
                <a:effectLst/>
                <a:latin typeface="Arial" panose="020B0604020202020204" pitchFamily="34" charset="0"/>
              </a:rPr>
              <a:t>розміру</a:t>
            </a:r>
            <a:r>
              <a:rPr lang="ru-RU" sz="900" dirty="0">
                <a:effectLst/>
                <a:latin typeface="Arial" panose="020B0604020202020204" pitchFamily="34" charset="0"/>
              </a:rPr>
              <a:t> оплати </a:t>
            </a:r>
            <a:r>
              <a:rPr lang="ru-RU" sz="900" dirty="0" err="1">
                <a:effectLst/>
                <a:latin typeface="Arial" panose="020B0604020202020204" pitchFamily="34" charset="0"/>
              </a:rPr>
              <a:t>праці</a:t>
            </a:r>
            <a:r>
              <a:rPr lang="ru-RU" sz="900" dirty="0">
                <a:effectLst/>
                <a:latin typeface="Arial" panose="020B0604020202020204" pitchFamily="34" charset="0"/>
              </a:rPr>
              <a:t> на </a:t>
            </a:r>
            <a:r>
              <a:rPr lang="ru-RU" sz="900" dirty="0" err="1">
                <a:effectLst/>
                <a:latin typeface="Arial" panose="020B0604020202020204" pitchFamily="34" charset="0"/>
              </a:rPr>
              <a:t>підприємстві</a:t>
            </a:r>
            <a:r>
              <a:rPr lang="ru-RU" sz="900" dirty="0">
                <a:effectLst/>
                <a:latin typeface="Arial" panose="020B0604020202020204" pitchFamily="34" charset="0"/>
              </a:rPr>
              <a:t> і </a:t>
            </a:r>
            <a:r>
              <a:rPr lang="ru-RU" sz="900" dirty="0" err="1">
                <a:effectLst/>
                <a:latin typeface="Arial" panose="020B0604020202020204" pitchFamily="34" charset="0"/>
              </a:rPr>
              <a:t>рівня</a:t>
            </a:r>
            <a:r>
              <a:rPr lang="ru-RU" sz="900" dirty="0">
                <a:effectLst/>
                <a:latin typeface="Arial" panose="020B0604020202020204" pitchFamily="34" charset="0"/>
              </a:rPr>
              <a:t> оплати </a:t>
            </a:r>
            <a:r>
              <a:rPr lang="ru-RU" sz="900" dirty="0" err="1">
                <a:effectLst/>
                <a:latin typeface="Arial" panose="020B0604020202020204" pitchFamily="34" charset="0"/>
              </a:rPr>
              <a:t>праці</a:t>
            </a:r>
            <a:r>
              <a:rPr lang="ru-RU" sz="900" dirty="0">
                <a:effectLst/>
                <a:latin typeface="Arial" panose="020B0604020202020204" pitchFamily="34" charset="0"/>
              </a:rPr>
              <a:t>, </a:t>
            </a:r>
            <a:r>
              <a:rPr lang="ru-RU" sz="900" dirty="0" err="1">
                <a:effectLst/>
                <a:latin typeface="Arial" panose="020B0604020202020204" pitchFamily="34" charset="0"/>
              </a:rPr>
              <a:t>що</a:t>
            </a:r>
            <a:r>
              <a:rPr lang="ru-RU" sz="900" dirty="0">
                <a:effectLst/>
                <a:latin typeface="Arial" panose="020B0604020202020204" pitchFamily="34" charset="0"/>
              </a:rPr>
              <a:t> </a:t>
            </a:r>
            <a:r>
              <a:rPr lang="ru-RU" sz="900" dirty="0" err="1">
                <a:effectLst/>
                <a:latin typeface="Arial" panose="020B0604020202020204" pitchFamily="34" charset="0"/>
              </a:rPr>
              <a:t>склався</a:t>
            </a:r>
            <a:r>
              <a:rPr lang="ru-RU" sz="900" dirty="0">
                <a:effectLst/>
                <a:latin typeface="Arial" panose="020B0604020202020204" pitchFamily="34" charset="0"/>
              </a:rPr>
              <a:t> на ринку </a:t>
            </a:r>
            <a:r>
              <a:rPr lang="ru-RU" sz="900" dirty="0" err="1">
                <a:effectLst/>
                <a:latin typeface="Arial" panose="020B0604020202020204" pitchFamily="34" charset="0"/>
              </a:rPr>
              <a:t>праці</a:t>
            </a:r>
            <a:r>
              <a:rPr lang="ru-RU" sz="900" dirty="0">
                <a:effectLst/>
                <a:latin typeface="Arial" panose="020B0604020202020204" pitchFamily="34" charset="0"/>
              </a:rPr>
              <a:t> з </a:t>
            </a:r>
            <a:r>
              <a:rPr lang="ru-RU" sz="900" dirty="0" err="1">
                <a:effectLst/>
                <a:latin typeface="Arial" panose="020B0604020202020204" pitchFamily="34" charset="0"/>
              </a:rPr>
              <a:t>урахуванням</a:t>
            </a:r>
            <a:r>
              <a:rPr lang="ru-RU" sz="900" dirty="0">
                <a:effectLst/>
                <a:latin typeface="Arial" panose="020B0604020202020204" pitchFamily="34" charset="0"/>
              </a:rPr>
              <a:t> таких </a:t>
            </a:r>
            <a:r>
              <a:rPr lang="ru-RU" sz="900" dirty="0" err="1">
                <a:effectLst/>
                <a:latin typeface="Arial" panose="020B0604020202020204" pitchFamily="34" charset="0"/>
              </a:rPr>
              <a:t>додаткових</a:t>
            </a:r>
            <a:r>
              <a:rPr lang="ru-RU" sz="900" dirty="0">
                <a:effectLst/>
                <a:latin typeface="Arial" panose="020B0604020202020204" pitchFamily="34" charset="0"/>
              </a:rPr>
              <a:t> </a:t>
            </a:r>
            <a:r>
              <a:rPr lang="ru-RU" sz="900" dirty="0" err="1">
                <a:effectLst/>
                <a:latin typeface="Arial" panose="020B0604020202020204" pitchFamily="34" charset="0"/>
              </a:rPr>
              <a:t>чинників</a:t>
            </a:r>
            <a:r>
              <a:rPr lang="ru-RU" sz="900" dirty="0">
                <a:effectLst/>
                <a:latin typeface="Arial" panose="020B0604020202020204" pitchFamily="34" charset="0"/>
              </a:rPr>
              <a:t>, як </a:t>
            </a:r>
            <a:r>
              <a:rPr lang="ru-RU" sz="900" dirty="0" err="1">
                <a:effectLst/>
                <a:latin typeface="Arial" panose="020B0604020202020204" pitchFamily="34" charset="0"/>
              </a:rPr>
              <a:t>рівень</a:t>
            </a:r>
            <a:r>
              <a:rPr lang="ru-RU" sz="900" dirty="0">
                <a:effectLst/>
                <a:latin typeface="Arial" panose="020B0604020202020204" pitchFamily="34" charset="0"/>
              </a:rPr>
              <a:t> </a:t>
            </a:r>
            <a:r>
              <a:rPr lang="ru-RU" sz="900" dirty="0" err="1">
                <a:effectLst/>
                <a:latin typeface="Arial" panose="020B0604020202020204" pitchFamily="34" charset="0"/>
              </a:rPr>
              <a:t>освіти</a:t>
            </a:r>
            <a:r>
              <a:rPr lang="ru-RU" sz="900" dirty="0">
                <a:effectLst/>
                <a:latin typeface="Arial" panose="020B0604020202020204" pitchFamily="34" charset="0"/>
              </a:rPr>
              <a:t>, </a:t>
            </a:r>
            <a:r>
              <a:rPr lang="ru-RU" sz="900" dirty="0" err="1">
                <a:effectLst/>
                <a:latin typeface="Arial" panose="020B0604020202020204" pitchFamily="34" charset="0"/>
              </a:rPr>
              <a:t>особливий</a:t>
            </a:r>
            <a:r>
              <a:rPr lang="ru-RU" sz="900" dirty="0">
                <a:effectLst/>
                <a:latin typeface="Arial" panose="020B0604020202020204" pitchFamily="34" charset="0"/>
              </a:rPr>
              <a:t> характер </a:t>
            </a:r>
            <a:r>
              <a:rPr lang="ru-RU" sz="900" dirty="0" err="1">
                <a:effectLst/>
                <a:latin typeface="Arial" panose="020B0604020202020204" pitchFamily="34" charset="0"/>
              </a:rPr>
              <a:t>роботи</a:t>
            </a:r>
            <a:r>
              <a:rPr lang="ru-RU" sz="900" dirty="0">
                <a:effectLst/>
                <a:latin typeface="Arial" panose="020B0604020202020204" pitchFamily="34" charset="0"/>
              </a:rPr>
              <a:t>, стаж і </a:t>
            </a:r>
            <a:r>
              <a:rPr lang="ru-RU" sz="900" dirty="0" err="1">
                <a:effectLst/>
                <a:latin typeface="Arial" panose="020B0604020202020204" pitchFamily="34" charset="0"/>
              </a:rPr>
              <a:t>досвід</a:t>
            </a:r>
            <a:r>
              <a:rPr lang="ru-RU" sz="900" dirty="0">
                <a:effectLst/>
                <a:latin typeface="Arial" panose="020B0604020202020204" pitchFamily="34" charset="0"/>
              </a:rPr>
              <a:t> за </a:t>
            </a:r>
            <a:r>
              <a:rPr lang="ru-RU" sz="900" dirty="0" err="1">
                <a:effectLst/>
                <a:latin typeface="Arial" panose="020B0604020202020204" pitchFamily="34" charset="0"/>
              </a:rPr>
              <a:t>посадою</a:t>
            </a:r>
            <a:r>
              <a:rPr lang="ru-RU" sz="900" dirty="0">
                <a:effectLst/>
                <a:latin typeface="Arial" panose="020B0604020202020204" pitchFamily="34" charset="0"/>
              </a:rPr>
              <a:t>.</a:t>
            </a:r>
            <a:endParaRPr lang="ru-UA" sz="900" dirty="0"/>
          </a:p>
        </p:txBody>
      </p:sp>
      <p:sp>
        <p:nvSpPr>
          <p:cNvPr id="12" name="TextBox 11">
            <a:extLst>
              <a:ext uri="{FF2B5EF4-FFF2-40B4-BE49-F238E27FC236}">
                <a16:creationId xmlns:a16="http://schemas.microsoft.com/office/drawing/2014/main" id="{ABDC7AC5-24EE-9E81-6B50-A6BAAB489403}"/>
              </a:ext>
            </a:extLst>
          </p:cNvPr>
          <p:cNvSpPr txBox="1"/>
          <p:nvPr/>
        </p:nvSpPr>
        <p:spPr>
          <a:xfrm>
            <a:off x="4397213" y="4467329"/>
            <a:ext cx="4572000" cy="646331"/>
          </a:xfrm>
          <a:prstGeom prst="rect">
            <a:avLst/>
          </a:prstGeom>
          <a:noFill/>
        </p:spPr>
        <p:txBody>
          <a:bodyPr wrap="square">
            <a:spAutoFit/>
          </a:bodyPr>
          <a:lstStyle/>
          <a:p>
            <a:pPr algn="ctr"/>
            <a:r>
              <a:rPr lang="ru-RU" sz="900" dirty="0">
                <a:latin typeface="Arial" panose="020B0604020202020204" pitchFamily="34" charset="0"/>
              </a:rPr>
              <a:t>Головною і </a:t>
            </a:r>
            <a:r>
              <a:rPr lang="ru-RU" sz="900" dirty="0" err="1">
                <a:latin typeface="Arial" panose="020B0604020202020204" pitchFamily="34" charset="0"/>
              </a:rPr>
              <a:t>найбільш</a:t>
            </a:r>
            <a:r>
              <a:rPr lang="ru-RU" sz="900" dirty="0">
                <a:latin typeface="Arial" panose="020B0604020202020204" pitchFamily="34" charset="0"/>
              </a:rPr>
              <a:t> широко </a:t>
            </a:r>
            <a:r>
              <a:rPr lang="ru-RU" sz="900" dirty="0" err="1">
                <a:latin typeface="Arial" panose="020B0604020202020204" pitchFamily="34" charset="0"/>
              </a:rPr>
              <a:t>вживаною</a:t>
            </a:r>
            <a:r>
              <a:rPr lang="ru-RU" sz="900" dirty="0">
                <a:latin typeface="Arial" panose="020B0604020202020204" pitchFamily="34" charset="0"/>
              </a:rPr>
              <a:t> на </a:t>
            </a:r>
            <a:r>
              <a:rPr lang="ru-RU" sz="900" dirty="0" err="1">
                <a:latin typeface="Arial" panose="020B0604020202020204" pitchFamily="34" charset="0"/>
              </a:rPr>
              <a:t>практиці</a:t>
            </a:r>
            <a:r>
              <a:rPr lang="ru-RU" sz="900" dirty="0">
                <a:latin typeface="Arial" panose="020B0604020202020204" pitchFamily="34" charset="0"/>
              </a:rPr>
              <a:t> формою </a:t>
            </a:r>
            <a:r>
              <a:rPr lang="ru-RU" sz="900" dirty="0" err="1">
                <a:latin typeface="Arial" panose="020B0604020202020204" pitchFamily="34" charset="0"/>
              </a:rPr>
              <a:t>змінної</a:t>
            </a:r>
            <a:r>
              <a:rPr lang="ru-RU" sz="900" dirty="0">
                <a:latin typeface="Arial" panose="020B0604020202020204" pitchFamily="34" charset="0"/>
              </a:rPr>
              <a:t> </a:t>
            </a:r>
            <a:r>
              <a:rPr lang="ru-RU" sz="900" dirty="0" err="1">
                <a:latin typeface="Arial" panose="020B0604020202020204" pitchFamily="34" charset="0"/>
              </a:rPr>
              <a:t>частини</a:t>
            </a:r>
            <a:r>
              <a:rPr lang="ru-RU" sz="900" dirty="0">
                <a:latin typeface="Arial" panose="020B0604020202020204" pitchFamily="34" charset="0"/>
              </a:rPr>
              <a:t> </a:t>
            </a:r>
            <a:r>
              <a:rPr lang="ru-RU" sz="900" dirty="0" err="1">
                <a:latin typeface="Arial" panose="020B0604020202020204" pitchFamily="34" charset="0"/>
              </a:rPr>
              <a:t>стимулювання</a:t>
            </a:r>
            <a:r>
              <a:rPr lang="ru-RU" sz="900" dirty="0">
                <a:latin typeface="Arial" panose="020B0604020202020204" pitchFamily="34" charset="0"/>
              </a:rPr>
              <a:t> є </a:t>
            </a:r>
            <a:r>
              <a:rPr lang="ru-RU" sz="900" dirty="0" err="1">
                <a:latin typeface="Arial" panose="020B0604020202020204" pitchFamily="34" charset="0"/>
              </a:rPr>
              <a:t>премії</a:t>
            </a:r>
            <a:r>
              <a:rPr lang="ru-RU" sz="900" dirty="0">
                <a:latin typeface="Arial" panose="020B0604020202020204" pitchFamily="34" charset="0"/>
              </a:rPr>
              <a:t>. </a:t>
            </a:r>
            <a:r>
              <a:rPr lang="ru-RU" sz="900" dirty="0" err="1">
                <a:latin typeface="Arial" panose="020B0604020202020204" pitchFamily="34" charset="0"/>
              </a:rPr>
              <a:t>Преміювання</a:t>
            </a:r>
            <a:r>
              <a:rPr lang="ru-RU" sz="900" dirty="0">
                <a:latin typeface="Arial" panose="020B0604020202020204" pitchFamily="34" charset="0"/>
              </a:rPr>
              <a:t>, як метод </a:t>
            </a:r>
            <a:r>
              <a:rPr lang="ru-RU" sz="900" dirty="0" err="1">
                <a:latin typeface="Arial" panose="020B0604020202020204" pitchFamily="34" charset="0"/>
              </a:rPr>
              <a:t>стимулювання</a:t>
            </a:r>
            <a:r>
              <a:rPr lang="ru-RU" sz="900" dirty="0">
                <a:latin typeface="Arial" panose="020B0604020202020204" pitchFamily="34" charset="0"/>
              </a:rPr>
              <a:t>, </a:t>
            </a:r>
            <a:r>
              <a:rPr lang="ru-RU" sz="900" dirty="0" err="1">
                <a:latin typeface="Arial" panose="020B0604020202020204" pitchFamily="34" charset="0"/>
              </a:rPr>
              <a:t>пропонує</a:t>
            </a:r>
            <a:r>
              <a:rPr lang="ru-RU" sz="900" dirty="0">
                <a:latin typeface="Arial" panose="020B0604020202020204" pitchFamily="34" charset="0"/>
              </a:rPr>
              <a:t> </a:t>
            </a:r>
            <a:r>
              <a:rPr lang="ru-RU" sz="900" dirty="0" err="1">
                <a:latin typeface="Arial" panose="020B0604020202020204" pitchFamily="34" charset="0"/>
              </a:rPr>
              <a:t>заохочення</a:t>
            </a:r>
            <a:r>
              <a:rPr lang="ru-RU" sz="900" dirty="0">
                <a:latin typeface="Arial" panose="020B0604020202020204" pitchFamily="34" charset="0"/>
              </a:rPr>
              <a:t> персоналу за </a:t>
            </a:r>
            <a:r>
              <a:rPr lang="ru-RU" sz="900" dirty="0" err="1">
                <a:latin typeface="Arial" panose="020B0604020202020204" pitchFamily="34" charset="0"/>
              </a:rPr>
              <a:t>досягнення</a:t>
            </a:r>
            <a:r>
              <a:rPr lang="ru-RU" sz="900" dirty="0">
                <a:latin typeface="Arial" panose="020B0604020202020204" pitchFamily="34" charset="0"/>
              </a:rPr>
              <a:t> </a:t>
            </a:r>
            <a:r>
              <a:rPr lang="ru-RU" sz="900" dirty="0" err="1">
                <a:latin typeface="Arial" panose="020B0604020202020204" pitchFamily="34" charset="0"/>
              </a:rPr>
              <a:t>показників</a:t>
            </a:r>
            <a:r>
              <a:rPr lang="ru-RU" sz="900" dirty="0">
                <a:latin typeface="Arial" panose="020B0604020202020204" pitchFamily="34" charset="0"/>
              </a:rPr>
              <a:t>, </a:t>
            </a:r>
            <a:r>
              <a:rPr lang="ru-RU" sz="900" dirty="0" err="1">
                <a:latin typeface="Arial" panose="020B0604020202020204" pitchFamily="34" charset="0"/>
              </a:rPr>
              <a:t>що</a:t>
            </a:r>
            <a:r>
              <a:rPr lang="ru-RU" sz="900" dirty="0">
                <a:latin typeface="Arial" panose="020B0604020202020204" pitchFamily="34" charset="0"/>
              </a:rPr>
              <a:t> </a:t>
            </a:r>
            <a:r>
              <a:rPr lang="ru-RU" sz="900" dirty="0" err="1">
                <a:latin typeface="Arial" panose="020B0604020202020204" pitchFamily="34" charset="0"/>
              </a:rPr>
              <a:t>перевищують</a:t>
            </a:r>
            <a:r>
              <a:rPr lang="ru-RU" sz="900" dirty="0">
                <a:latin typeface="Arial" panose="020B0604020202020204" pitchFamily="34" charset="0"/>
              </a:rPr>
              <a:t> </a:t>
            </a:r>
            <a:r>
              <a:rPr lang="ru-RU" sz="900" dirty="0" err="1">
                <a:latin typeface="Arial" panose="020B0604020202020204" pitchFamily="34" charset="0"/>
              </a:rPr>
              <a:t>суспільну</a:t>
            </a:r>
            <a:r>
              <a:rPr lang="ru-RU" sz="900" dirty="0">
                <a:latin typeface="Arial" panose="020B0604020202020204" pitchFamily="34" charset="0"/>
              </a:rPr>
              <a:t> норму </a:t>
            </a:r>
            <a:r>
              <a:rPr lang="ru-RU" sz="900" dirty="0" err="1">
                <a:latin typeface="Arial" panose="020B0604020202020204" pitchFamily="34" charset="0"/>
              </a:rPr>
              <a:t>результатів</a:t>
            </a:r>
            <a:r>
              <a:rPr lang="ru-RU" sz="900" dirty="0">
                <a:latin typeface="Arial" panose="020B0604020202020204" pitchFamily="34" charset="0"/>
              </a:rPr>
              <a:t> </a:t>
            </a:r>
            <a:r>
              <a:rPr lang="ru-RU" sz="900" dirty="0" err="1">
                <a:latin typeface="Arial" panose="020B0604020202020204" pitchFamily="34" charset="0"/>
              </a:rPr>
              <a:t>праці</a:t>
            </a:r>
            <a:r>
              <a:rPr lang="ru-RU" sz="900" dirty="0">
                <a:latin typeface="Arial" panose="020B0604020202020204" pitchFamily="34" charset="0"/>
              </a:rPr>
              <a:t>.</a:t>
            </a:r>
            <a:endParaRPr lang="ru-UA" sz="900" dirty="0">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009"/>
        <p:cNvGrpSpPr/>
        <p:nvPr/>
      </p:nvGrpSpPr>
      <p:grpSpPr>
        <a:xfrm>
          <a:off x="0" y="0"/>
          <a:ext cx="0" cy="0"/>
          <a:chOff x="0" y="0"/>
          <a:chExt cx="0" cy="0"/>
        </a:xfrm>
      </p:grpSpPr>
      <p:sp>
        <p:nvSpPr>
          <p:cNvPr id="1010" name="Google Shape;1010;p31"/>
          <p:cNvSpPr/>
          <p:nvPr/>
        </p:nvSpPr>
        <p:spPr>
          <a:xfrm>
            <a:off x="2590284" y="2054999"/>
            <a:ext cx="1746300" cy="1746300"/>
          </a:xfrm>
          <a:prstGeom prst="rect">
            <a:avLst/>
          </a:prstGeom>
          <a:solidFill>
            <a:schemeClr val="dk2"/>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1"/>
          <p:cNvSpPr/>
          <p:nvPr/>
        </p:nvSpPr>
        <p:spPr>
          <a:xfrm>
            <a:off x="4816730" y="2054961"/>
            <a:ext cx="1746300" cy="1746300"/>
          </a:xfrm>
          <a:prstGeom prst="rect">
            <a:avLst/>
          </a:prstGeom>
          <a:solidFill>
            <a:schemeClr val="lt2"/>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1"/>
          <p:cNvSpPr/>
          <p:nvPr/>
        </p:nvSpPr>
        <p:spPr>
          <a:xfrm>
            <a:off x="3459611" y="1815806"/>
            <a:ext cx="2224800" cy="2224800"/>
          </a:xfrm>
          <a:prstGeom prst="rect">
            <a:avLst/>
          </a:prstGeom>
          <a:solidFill>
            <a:schemeClr val="lt1"/>
          </a:solidFill>
          <a:ln w="9525" cap="flat" cmpd="sng">
            <a:solidFill>
              <a:schemeClr val="accent6"/>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1"/>
          <p:cNvSpPr txBox="1">
            <a:spLocks noGrp="1"/>
          </p:cNvSpPr>
          <p:nvPr>
            <p:ph type="title"/>
          </p:nvPr>
        </p:nvSpPr>
        <p:spPr>
          <a:xfrm>
            <a:off x="457200" y="411475"/>
            <a:ext cx="8238900" cy="56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uk-UA" dirty="0"/>
              <a:t>Матеріальне стимулювання</a:t>
            </a:r>
            <a:endParaRPr dirty="0"/>
          </a:p>
        </p:txBody>
      </p:sp>
      <p:grpSp>
        <p:nvGrpSpPr>
          <p:cNvPr id="1014" name="Google Shape;1014;p31"/>
          <p:cNvGrpSpPr/>
          <p:nvPr/>
        </p:nvGrpSpPr>
        <p:grpSpPr>
          <a:xfrm>
            <a:off x="2943435" y="2027357"/>
            <a:ext cx="3255273" cy="1801514"/>
            <a:chOff x="1087525" y="4007425"/>
            <a:chExt cx="1904225" cy="1053825"/>
          </a:xfrm>
        </p:grpSpPr>
        <p:sp>
          <p:nvSpPr>
            <p:cNvPr id="1015" name="Google Shape;1015;p31"/>
            <p:cNvSpPr/>
            <p:nvPr/>
          </p:nvSpPr>
          <p:spPr>
            <a:xfrm>
              <a:off x="2267700" y="4131950"/>
              <a:ext cx="241750" cy="121025"/>
            </a:xfrm>
            <a:custGeom>
              <a:avLst/>
              <a:gdLst/>
              <a:ahLst/>
              <a:cxnLst/>
              <a:rect l="l" t="t" r="r" b="b"/>
              <a:pathLst>
                <a:path w="9670" h="4841" extrusionOk="0">
                  <a:moveTo>
                    <a:pt x="877" y="0"/>
                  </a:moveTo>
                  <a:cubicBezTo>
                    <a:pt x="857" y="0"/>
                    <a:pt x="842" y="6"/>
                    <a:pt x="832" y="19"/>
                  </a:cubicBezTo>
                  <a:cubicBezTo>
                    <a:pt x="752" y="129"/>
                    <a:pt x="1345" y="655"/>
                    <a:pt x="1345" y="655"/>
                  </a:cubicBezTo>
                  <a:cubicBezTo>
                    <a:pt x="1345" y="655"/>
                    <a:pt x="654" y="195"/>
                    <a:pt x="451" y="195"/>
                  </a:cubicBezTo>
                  <a:cubicBezTo>
                    <a:pt x="431" y="195"/>
                    <a:pt x="416" y="200"/>
                    <a:pt x="406" y="210"/>
                  </a:cubicBezTo>
                  <a:cubicBezTo>
                    <a:pt x="303" y="321"/>
                    <a:pt x="1082" y="1033"/>
                    <a:pt x="1082" y="1033"/>
                  </a:cubicBezTo>
                  <a:cubicBezTo>
                    <a:pt x="1082" y="1033"/>
                    <a:pt x="389" y="497"/>
                    <a:pt x="166" y="497"/>
                  </a:cubicBezTo>
                  <a:cubicBezTo>
                    <a:pt x="140" y="497"/>
                    <a:pt x="120" y="505"/>
                    <a:pt x="109" y="521"/>
                  </a:cubicBezTo>
                  <a:cubicBezTo>
                    <a:pt x="0" y="678"/>
                    <a:pt x="919" y="1481"/>
                    <a:pt x="919" y="1481"/>
                  </a:cubicBezTo>
                  <a:cubicBezTo>
                    <a:pt x="919" y="1481"/>
                    <a:pt x="492" y="1134"/>
                    <a:pt x="321" y="1134"/>
                  </a:cubicBezTo>
                  <a:cubicBezTo>
                    <a:pt x="288" y="1134"/>
                    <a:pt x="265" y="1147"/>
                    <a:pt x="257" y="1179"/>
                  </a:cubicBezTo>
                  <a:cubicBezTo>
                    <a:pt x="204" y="1372"/>
                    <a:pt x="2245" y="2943"/>
                    <a:pt x="4471" y="3736"/>
                  </a:cubicBezTo>
                  <a:cubicBezTo>
                    <a:pt x="7536" y="4826"/>
                    <a:pt x="9054" y="4841"/>
                    <a:pt x="9133" y="4841"/>
                  </a:cubicBezTo>
                  <a:cubicBezTo>
                    <a:pt x="9135" y="4841"/>
                    <a:pt x="9136" y="4841"/>
                    <a:pt x="9136" y="4841"/>
                  </a:cubicBezTo>
                  <a:lnTo>
                    <a:pt x="9669" y="1509"/>
                  </a:lnTo>
                  <a:lnTo>
                    <a:pt x="9669" y="1509"/>
                  </a:lnTo>
                  <a:cubicBezTo>
                    <a:pt x="9669" y="1509"/>
                    <a:pt x="9253" y="1544"/>
                    <a:pt x="8521" y="1544"/>
                  </a:cubicBezTo>
                  <a:cubicBezTo>
                    <a:pt x="7331" y="1544"/>
                    <a:pt x="5309" y="1451"/>
                    <a:pt x="2887" y="964"/>
                  </a:cubicBezTo>
                  <a:cubicBezTo>
                    <a:pt x="2428" y="872"/>
                    <a:pt x="2141" y="209"/>
                    <a:pt x="2006" y="209"/>
                  </a:cubicBezTo>
                  <a:cubicBezTo>
                    <a:pt x="2002" y="209"/>
                    <a:pt x="1998" y="210"/>
                    <a:pt x="1994" y="211"/>
                  </a:cubicBezTo>
                  <a:cubicBezTo>
                    <a:pt x="1857" y="260"/>
                    <a:pt x="2076" y="741"/>
                    <a:pt x="2076" y="741"/>
                  </a:cubicBezTo>
                  <a:cubicBezTo>
                    <a:pt x="2074" y="741"/>
                    <a:pt x="2072" y="741"/>
                    <a:pt x="2069" y="741"/>
                  </a:cubicBezTo>
                  <a:cubicBezTo>
                    <a:pt x="1940" y="741"/>
                    <a:pt x="1103" y="0"/>
                    <a:pt x="877" y="0"/>
                  </a:cubicBezTo>
                  <a:close/>
                </a:path>
              </a:pathLst>
            </a:custGeom>
            <a:solidFill>
              <a:srgbClr val="A359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1"/>
            <p:cNvSpPr/>
            <p:nvPr/>
          </p:nvSpPr>
          <p:spPr>
            <a:xfrm>
              <a:off x="2479075" y="4166175"/>
              <a:ext cx="201125" cy="114850"/>
            </a:xfrm>
            <a:custGeom>
              <a:avLst/>
              <a:gdLst/>
              <a:ahLst/>
              <a:cxnLst/>
              <a:rect l="l" t="t" r="r" b="b"/>
              <a:pathLst>
                <a:path w="8045" h="4594" extrusionOk="0">
                  <a:moveTo>
                    <a:pt x="373" y="3551"/>
                  </a:moveTo>
                  <a:cubicBezTo>
                    <a:pt x="373" y="3551"/>
                    <a:pt x="5673" y="4533"/>
                    <a:pt x="8020" y="4594"/>
                  </a:cubicBezTo>
                  <a:lnTo>
                    <a:pt x="8020" y="4594"/>
                  </a:lnTo>
                  <a:lnTo>
                    <a:pt x="8045" y="135"/>
                  </a:lnTo>
                  <a:cubicBezTo>
                    <a:pt x="8045" y="135"/>
                    <a:pt x="5315" y="343"/>
                    <a:pt x="699" y="0"/>
                  </a:cubicBezTo>
                  <a:lnTo>
                    <a:pt x="699" y="0"/>
                  </a:lnTo>
                  <a:cubicBezTo>
                    <a:pt x="699" y="0"/>
                    <a:pt x="1" y="1718"/>
                    <a:pt x="373" y="3551"/>
                  </a:cubicBezTo>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1"/>
            <p:cNvSpPr/>
            <p:nvPr/>
          </p:nvSpPr>
          <p:spPr>
            <a:xfrm>
              <a:off x="2072325" y="4018200"/>
              <a:ext cx="301400" cy="347475"/>
            </a:xfrm>
            <a:custGeom>
              <a:avLst/>
              <a:gdLst/>
              <a:ahLst/>
              <a:cxnLst/>
              <a:rect l="l" t="t" r="r" b="b"/>
              <a:pathLst>
                <a:path w="12056" h="13899" extrusionOk="0">
                  <a:moveTo>
                    <a:pt x="8143" y="101"/>
                  </a:moveTo>
                  <a:cubicBezTo>
                    <a:pt x="8111" y="112"/>
                    <a:pt x="8059" y="140"/>
                    <a:pt x="8032" y="161"/>
                  </a:cubicBezTo>
                  <a:lnTo>
                    <a:pt x="8032" y="161"/>
                  </a:lnTo>
                  <a:cubicBezTo>
                    <a:pt x="7389" y="659"/>
                    <a:pt x="7269" y="1342"/>
                    <a:pt x="7489" y="1880"/>
                  </a:cubicBezTo>
                  <a:lnTo>
                    <a:pt x="7489" y="1880"/>
                  </a:lnTo>
                  <a:cubicBezTo>
                    <a:pt x="7607" y="2168"/>
                    <a:pt x="7648" y="2482"/>
                    <a:pt x="7590" y="2785"/>
                  </a:cubicBezTo>
                  <a:lnTo>
                    <a:pt x="7590" y="2785"/>
                  </a:lnTo>
                  <a:lnTo>
                    <a:pt x="4471" y="1844"/>
                  </a:lnTo>
                  <a:lnTo>
                    <a:pt x="3532" y="4960"/>
                  </a:lnTo>
                  <a:cubicBezTo>
                    <a:pt x="3254" y="4840"/>
                    <a:pt x="3011" y="4649"/>
                    <a:pt x="2844" y="4396"/>
                  </a:cubicBezTo>
                  <a:lnTo>
                    <a:pt x="2844" y="4396"/>
                  </a:lnTo>
                  <a:cubicBezTo>
                    <a:pt x="2675" y="4139"/>
                    <a:pt x="2419" y="3938"/>
                    <a:pt x="2102" y="3842"/>
                  </a:cubicBezTo>
                  <a:lnTo>
                    <a:pt x="2102" y="3842"/>
                  </a:lnTo>
                  <a:cubicBezTo>
                    <a:pt x="1090" y="3537"/>
                    <a:pt x="1" y="4464"/>
                    <a:pt x="442" y="5756"/>
                  </a:cubicBezTo>
                  <a:lnTo>
                    <a:pt x="442" y="5756"/>
                  </a:lnTo>
                  <a:cubicBezTo>
                    <a:pt x="453" y="5789"/>
                    <a:pt x="480" y="5840"/>
                    <a:pt x="501" y="5868"/>
                  </a:cubicBezTo>
                  <a:lnTo>
                    <a:pt x="501" y="5868"/>
                  </a:lnTo>
                  <a:cubicBezTo>
                    <a:pt x="999" y="6511"/>
                    <a:pt x="1682" y="6631"/>
                    <a:pt x="2220" y="6411"/>
                  </a:cubicBezTo>
                  <a:lnTo>
                    <a:pt x="2220" y="6411"/>
                  </a:lnTo>
                  <a:cubicBezTo>
                    <a:pt x="2509" y="6293"/>
                    <a:pt x="2822" y="6252"/>
                    <a:pt x="3125" y="6309"/>
                  </a:cubicBezTo>
                  <a:lnTo>
                    <a:pt x="3125" y="6309"/>
                  </a:lnTo>
                  <a:lnTo>
                    <a:pt x="2185" y="9428"/>
                  </a:lnTo>
                  <a:lnTo>
                    <a:pt x="5301" y="10367"/>
                  </a:lnTo>
                  <a:cubicBezTo>
                    <a:pt x="5181" y="10645"/>
                    <a:pt x="4989" y="10889"/>
                    <a:pt x="4736" y="11056"/>
                  </a:cubicBezTo>
                  <a:lnTo>
                    <a:pt x="4736" y="11056"/>
                  </a:lnTo>
                  <a:cubicBezTo>
                    <a:pt x="4479" y="11225"/>
                    <a:pt x="4278" y="11481"/>
                    <a:pt x="4183" y="11799"/>
                  </a:cubicBezTo>
                  <a:lnTo>
                    <a:pt x="4183" y="11799"/>
                  </a:lnTo>
                  <a:cubicBezTo>
                    <a:pt x="3878" y="12809"/>
                    <a:pt x="4804" y="13899"/>
                    <a:pt x="6097" y="13458"/>
                  </a:cubicBezTo>
                  <a:lnTo>
                    <a:pt x="6097" y="13458"/>
                  </a:lnTo>
                  <a:cubicBezTo>
                    <a:pt x="6130" y="13446"/>
                    <a:pt x="6181" y="13420"/>
                    <a:pt x="6208" y="13398"/>
                  </a:cubicBezTo>
                  <a:lnTo>
                    <a:pt x="6208" y="13398"/>
                  </a:lnTo>
                  <a:cubicBezTo>
                    <a:pt x="6852" y="12901"/>
                    <a:pt x="6971" y="12217"/>
                    <a:pt x="6751" y="11680"/>
                  </a:cubicBezTo>
                  <a:lnTo>
                    <a:pt x="6751" y="11680"/>
                  </a:lnTo>
                  <a:cubicBezTo>
                    <a:pt x="6633" y="11390"/>
                    <a:pt x="6593" y="11077"/>
                    <a:pt x="6649" y="10775"/>
                  </a:cubicBezTo>
                  <a:lnTo>
                    <a:pt x="6649" y="10775"/>
                  </a:lnTo>
                  <a:lnTo>
                    <a:pt x="9769" y="11714"/>
                  </a:lnTo>
                  <a:lnTo>
                    <a:pt x="12056" y="4131"/>
                  </a:lnTo>
                  <a:lnTo>
                    <a:pt x="8940" y="3191"/>
                  </a:lnTo>
                  <a:cubicBezTo>
                    <a:pt x="9060" y="2914"/>
                    <a:pt x="9250" y="2671"/>
                    <a:pt x="9505" y="2504"/>
                  </a:cubicBezTo>
                  <a:lnTo>
                    <a:pt x="9505" y="2504"/>
                  </a:lnTo>
                  <a:cubicBezTo>
                    <a:pt x="9761" y="2335"/>
                    <a:pt x="9961" y="2078"/>
                    <a:pt x="10058" y="1761"/>
                  </a:cubicBezTo>
                  <a:lnTo>
                    <a:pt x="10058" y="1761"/>
                  </a:lnTo>
                  <a:cubicBezTo>
                    <a:pt x="10314" y="908"/>
                    <a:pt x="9697" y="0"/>
                    <a:pt x="8722" y="0"/>
                  </a:cubicBezTo>
                  <a:lnTo>
                    <a:pt x="8722" y="0"/>
                  </a:lnTo>
                  <a:cubicBezTo>
                    <a:pt x="8540" y="0"/>
                    <a:pt x="8347" y="32"/>
                    <a:pt x="8143" y="101"/>
                  </a:cubicBezTo>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1"/>
            <p:cNvSpPr/>
            <p:nvPr/>
          </p:nvSpPr>
          <p:spPr>
            <a:xfrm>
              <a:off x="2439200" y="4942125"/>
              <a:ext cx="70700" cy="70925"/>
            </a:xfrm>
            <a:custGeom>
              <a:avLst/>
              <a:gdLst/>
              <a:ahLst/>
              <a:cxnLst/>
              <a:rect l="l" t="t" r="r" b="b"/>
              <a:pathLst>
                <a:path w="2828" h="2837" extrusionOk="0">
                  <a:moveTo>
                    <a:pt x="441" y="1"/>
                  </a:moveTo>
                  <a:cubicBezTo>
                    <a:pt x="441" y="1"/>
                    <a:pt x="56" y="1579"/>
                    <a:pt x="0" y="2119"/>
                  </a:cubicBezTo>
                  <a:cubicBezTo>
                    <a:pt x="0" y="2119"/>
                    <a:pt x="863" y="2837"/>
                    <a:pt x="1664" y="2837"/>
                  </a:cubicBezTo>
                  <a:cubicBezTo>
                    <a:pt x="1946" y="2837"/>
                    <a:pt x="2220" y="2748"/>
                    <a:pt x="2446" y="2506"/>
                  </a:cubicBezTo>
                  <a:cubicBezTo>
                    <a:pt x="2446" y="2506"/>
                    <a:pt x="2506" y="1684"/>
                    <a:pt x="2828" y="804"/>
                  </a:cubicBezTo>
                  <a:lnTo>
                    <a:pt x="441" y="1"/>
                  </a:lnTo>
                  <a:close/>
                </a:path>
              </a:pathLst>
            </a:custGeom>
            <a:solidFill>
              <a:srgbClr val="A359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1"/>
            <p:cNvSpPr/>
            <p:nvPr/>
          </p:nvSpPr>
          <p:spPr>
            <a:xfrm>
              <a:off x="2357450" y="4985575"/>
              <a:ext cx="148200" cy="75675"/>
            </a:xfrm>
            <a:custGeom>
              <a:avLst/>
              <a:gdLst/>
              <a:ahLst/>
              <a:cxnLst/>
              <a:rect l="l" t="t" r="r" b="b"/>
              <a:pathLst>
                <a:path w="5928" h="3027" extrusionOk="0">
                  <a:moveTo>
                    <a:pt x="29" y="1267"/>
                  </a:moveTo>
                  <a:cubicBezTo>
                    <a:pt x="0" y="1635"/>
                    <a:pt x="5225" y="3027"/>
                    <a:pt x="5545" y="2559"/>
                  </a:cubicBezTo>
                  <a:lnTo>
                    <a:pt x="5545" y="2559"/>
                  </a:lnTo>
                  <a:cubicBezTo>
                    <a:pt x="5785" y="2209"/>
                    <a:pt x="5927" y="828"/>
                    <a:pt x="5778" y="680"/>
                  </a:cubicBezTo>
                  <a:lnTo>
                    <a:pt x="5778" y="680"/>
                  </a:lnTo>
                  <a:cubicBezTo>
                    <a:pt x="5717" y="621"/>
                    <a:pt x="5629" y="672"/>
                    <a:pt x="5479" y="722"/>
                  </a:cubicBezTo>
                  <a:lnTo>
                    <a:pt x="5479" y="722"/>
                  </a:lnTo>
                  <a:cubicBezTo>
                    <a:pt x="5306" y="782"/>
                    <a:pt x="5051" y="840"/>
                    <a:pt x="4663" y="730"/>
                  </a:cubicBezTo>
                  <a:lnTo>
                    <a:pt x="4663" y="730"/>
                  </a:lnTo>
                  <a:cubicBezTo>
                    <a:pt x="4139" y="582"/>
                    <a:pt x="3470" y="73"/>
                    <a:pt x="3355" y="12"/>
                  </a:cubicBezTo>
                  <a:lnTo>
                    <a:pt x="3355" y="12"/>
                  </a:lnTo>
                  <a:cubicBezTo>
                    <a:pt x="3340" y="5"/>
                    <a:pt x="3313" y="1"/>
                    <a:pt x="3278" y="1"/>
                  </a:cubicBezTo>
                  <a:lnTo>
                    <a:pt x="3278" y="1"/>
                  </a:lnTo>
                  <a:cubicBezTo>
                    <a:pt x="2739" y="1"/>
                    <a:pt x="60" y="868"/>
                    <a:pt x="29" y="1267"/>
                  </a:cubicBezTo>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1"/>
            <p:cNvSpPr/>
            <p:nvPr/>
          </p:nvSpPr>
          <p:spPr>
            <a:xfrm>
              <a:off x="2872875" y="4735100"/>
              <a:ext cx="85600" cy="70525"/>
            </a:xfrm>
            <a:custGeom>
              <a:avLst/>
              <a:gdLst/>
              <a:ahLst/>
              <a:cxnLst/>
              <a:rect l="l" t="t" r="r" b="b"/>
              <a:pathLst>
                <a:path w="3424" h="2821" extrusionOk="0">
                  <a:moveTo>
                    <a:pt x="790" y="1"/>
                  </a:moveTo>
                  <a:lnTo>
                    <a:pt x="0" y="2391"/>
                  </a:lnTo>
                  <a:cubicBezTo>
                    <a:pt x="0" y="2391"/>
                    <a:pt x="1580" y="2767"/>
                    <a:pt x="2121" y="2820"/>
                  </a:cubicBezTo>
                  <a:cubicBezTo>
                    <a:pt x="2121" y="2820"/>
                    <a:pt x="3424" y="1234"/>
                    <a:pt x="2494" y="371"/>
                  </a:cubicBezTo>
                  <a:cubicBezTo>
                    <a:pt x="2494" y="371"/>
                    <a:pt x="1670" y="317"/>
                    <a:pt x="790" y="1"/>
                  </a:cubicBezTo>
                  <a:close/>
                </a:path>
              </a:pathLst>
            </a:custGeom>
            <a:solidFill>
              <a:srgbClr val="A359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1"/>
            <p:cNvSpPr/>
            <p:nvPr/>
          </p:nvSpPr>
          <p:spPr>
            <a:xfrm>
              <a:off x="2913475" y="4741275"/>
              <a:ext cx="78275" cy="145925"/>
            </a:xfrm>
            <a:custGeom>
              <a:avLst/>
              <a:gdLst/>
              <a:ahLst/>
              <a:cxnLst/>
              <a:rect l="l" t="t" r="r" b="b"/>
              <a:pathLst>
                <a:path w="3131" h="5837" extrusionOk="0">
                  <a:moveTo>
                    <a:pt x="781" y="64"/>
                  </a:moveTo>
                  <a:cubicBezTo>
                    <a:pt x="654" y="195"/>
                    <a:pt x="1040" y="451"/>
                    <a:pt x="838" y="1178"/>
                  </a:cubicBezTo>
                  <a:lnTo>
                    <a:pt x="838" y="1178"/>
                  </a:lnTo>
                  <a:cubicBezTo>
                    <a:pt x="692" y="1702"/>
                    <a:pt x="187" y="2374"/>
                    <a:pt x="129" y="2490"/>
                  </a:cubicBezTo>
                  <a:lnTo>
                    <a:pt x="129" y="2490"/>
                  </a:lnTo>
                  <a:cubicBezTo>
                    <a:pt x="0" y="2740"/>
                    <a:pt x="976" y="5779"/>
                    <a:pt x="1402" y="5809"/>
                  </a:cubicBezTo>
                  <a:lnTo>
                    <a:pt x="1402" y="5809"/>
                  </a:lnTo>
                  <a:cubicBezTo>
                    <a:pt x="1770" y="5836"/>
                    <a:pt x="3131" y="603"/>
                    <a:pt x="2661" y="285"/>
                  </a:cubicBezTo>
                  <a:lnTo>
                    <a:pt x="2661" y="285"/>
                  </a:lnTo>
                  <a:cubicBezTo>
                    <a:pt x="2411" y="117"/>
                    <a:pt x="1645" y="0"/>
                    <a:pt x="1167" y="0"/>
                  </a:cubicBezTo>
                  <a:lnTo>
                    <a:pt x="1167" y="0"/>
                  </a:lnTo>
                  <a:cubicBezTo>
                    <a:pt x="971" y="0"/>
                    <a:pt x="824" y="21"/>
                    <a:pt x="781" y="64"/>
                  </a:cubicBezTo>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1"/>
            <p:cNvSpPr/>
            <p:nvPr/>
          </p:nvSpPr>
          <p:spPr>
            <a:xfrm>
              <a:off x="2433050" y="4427925"/>
              <a:ext cx="486100" cy="549925"/>
            </a:xfrm>
            <a:custGeom>
              <a:avLst/>
              <a:gdLst/>
              <a:ahLst/>
              <a:cxnLst/>
              <a:rect l="l" t="t" r="r" b="b"/>
              <a:pathLst>
                <a:path w="19444" h="21997" extrusionOk="0">
                  <a:moveTo>
                    <a:pt x="4034" y="1882"/>
                  </a:moveTo>
                  <a:cubicBezTo>
                    <a:pt x="4034" y="1882"/>
                    <a:pt x="447" y="12169"/>
                    <a:pt x="1" y="21020"/>
                  </a:cubicBezTo>
                  <a:lnTo>
                    <a:pt x="1" y="21020"/>
                  </a:lnTo>
                  <a:cubicBezTo>
                    <a:pt x="1" y="21020"/>
                    <a:pt x="1941" y="21996"/>
                    <a:pt x="3401" y="21550"/>
                  </a:cubicBezTo>
                  <a:lnTo>
                    <a:pt x="3401" y="21550"/>
                  </a:lnTo>
                  <a:cubicBezTo>
                    <a:pt x="3401" y="21550"/>
                    <a:pt x="6763" y="13372"/>
                    <a:pt x="8468" y="7262"/>
                  </a:cubicBezTo>
                  <a:lnTo>
                    <a:pt x="8468" y="7262"/>
                  </a:lnTo>
                  <a:cubicBezTo>
                    <a:pt x="8468" y="7262"/>
                    <a:pt x="7834" y="10762"/>
                    <a:pt x="9349" y="12800"/>
                  </a:cubicBezTo>
                  <a:lnTo>
                    <a:pt x="9349" y="12800"/>
                  </a:lnTo>
                  <a:cubicBezTo>
                    <a:pt x="11651" y="15897"/>
                    <a:pt x="18621" y="15093"/>
                    <a:pt x="18621" y="15093"/>
                  </a:cubicBezTo>
                  <a:lnTo>
                    <a:pt x="18621" y="15093"/>
                  </a:lnTo>
                  <a:cubicBezTo>
                    <a:pt x="18621" y="15093"/>
                    <a:pt x="19443" y="13773"/>
                    <a:pt x="19033" y="12208"/>
                  </a:cubicBezTo>
                  <a:lnTo>
                    <a:pt x="19033" y="12208"/>
                  </a:lnTo>
                  <a:cubicBezTo>
                    <a:pt x="19033" y="12208"/>
                    <a:pt x="14348" y="10013"/>
                    <a:pt x="14080" y="9604"/>
                  </a:cubicBezTo>
                  <a:lnTo>
                    <a:pt x="14080" y="9604"/>
                  </a:lnTo>
                  <a:cubicBezTo>
                    <a:pt x="13792" y="9163"/>
                    <a:pt x="14990" y="4052"/>
                    <a:pt x="12594" y="0"/>
                  </a:cubicBezTo>
                  <a:lnTo>
                    <a:pt x="1259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1"/>
            <p:cNvSpPr/>
            <p:nvPr/>
          </p:nvSpPr>
          <p:spPr>
            <a:xfrm>
              <a:off x="2566675" y="4072000"/>
              <a:ext cx="103425" cy="137875"/>
            </a:xfrm>
            <a:custGeom>
              <a:avLst/>
              <a:gdLst/>
              <a:ahLst/>
              <a:cxnLst/>
              <a:rect l="l" t="t" r="r" b="b"/>
              <a:pathLst>
                <a:path w="4137" h="5515" extrusionOk="0">
                  <a:moveTo>
                    <a:pt x="1796" y="0"/>
                  </a:moveTo>
                  <a:cubicBezTo>
                    <a:pt x="1446" y="0"/>
                    <a:pt x="1089" y="76"/>
                    <a:pt x="760" y="254"/>
                  </a:cubicBezTo>
                  <a:cubicBezTo>
                    <a:pt x="760" y="254"/>
                    <a:pt x="506" y="1131"/>
                    <a:pt x="424" y="1582"/>
                  </a:cubicBezTo>
                  <a:cubicBezTo>
                    <a:pt x="424" y="1582"/>
                    <a:pt x="154" y="1769"/>
                    <a:pt x="77" y="1981"/>
                  </a:cubicBezTo>
                  <a:cubicBezTo>
                    <a:pt x="0" y="2195"/>
                    <a:pt x="402" y="2308"/>
                    <a:pt x="402" y="2308"/>
                  </a:cubicBezTo>
                  <a:cubicBezTo>
                    <a:pt x="402" y="2308"/>
                    <a:pt x="244" y="2985"/>
                    <a:pt x="518" y="3359"/>
                  </a:cubicBezTo>
                  <a:cubicBezTo>
                    <a:pt x="736" y="3660"/>
                    <a:pt x="1632" y="3730"/>
                    <a:pt x="1632" y="3730"/>
                  </a:cubicBezTo>
                  <a:cubicBezTo>
                    <a:pt x="1632" y="3730"/>
                    <a:pt x="1675" y="5057"/>
                    <a:pt x="1697" y="5460"/>
                  </a:cubicBezTo>
                  <a:cubicBezTo>
                    <a:pt x="1697" y="5460"/>
                    <a:pt x="1959" y="5515"/>
                    <a:pt x="2318" y="5515"/>
                  </a:cubicBezTo>
                  <a:cubicBezTo>
                    <a:pt x="2909" y="5515"/>
                    <a:pt x="3763" y="5367"/>
                    <a:pt x="4136" y="4582"/>
                  </a:cubicBezTo>
                  <a:lnTo>
                    <a:pt x="3868" y="2370"/>
                  </a:lnTo>
                  <a:cubicBezTo>
                    <a:pt x="3868" y="2370"/>
                    <a:pt x="4057" y="1374"/>
                    <a:pt x="3545" y="744"/>
                  </a:cubicBezTo>
                  <a:cubicBezTo>
                    <a:pt x="3201" y="321"/>
                    <a:pt x="2514" y="0"/>
                    <a:pt x="1796" y="0"/>
                  </a:cubicBezTo>
                  <a:close/>
                </a:path>
              </a:pathLst>
            </a:custGeom>
            <a:solidFill>
              <a:srgbClr val="A359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1"/>
            <p:cNvSpPr/>
            <p:nvPr/>
          </p:nvSpPr>
          <p:spPr>
            <a:xfrm>
              <a:off x="2544850" y="4036750"/>
              <a:ext cx="130425" cy="106725"/>
            </a:xfrm>
            <a:custGeom>
              <a:avLst/>
              <a:gdLst/>
              <a:ahLst/>
              <a:cxnLst/>
              <a:rect l="l" t="t" r="r" b="b"/>
              <a:pathLst>
                <a:path w="5217" h="4269" extrusionOk="0">
                  <a:moveTo>
                    <a:pt x="2399" y="170"/>
                  </a:moveTo>
                  <a:cubicBezTo>
                    <a:pt x="2101" y="385"/>
                    <a:pt x="2497" y="709"/>
                    <a:pt x="2497" y="709"/>
                  </a:cubicBezTo>
                  <a:lnTo>
                    <a:pt x="2497" y="709"/>
                  </a:lnTo>
                  <a:cubicBezTo>
                    <a:pt x="2497" y="709"/>
                    <a:pt x="927" y="0"/>
                    <a:pt x="524" y="587"/>
                  </a:cubicBezTo>
                  <a:lnTo>
                    <a:pt x="524" y="587"/>
                  </a:lnTo>
                  <a:cubicBezTo>
                    <a:pt x="0" y="1348"/>
                    <a:pt x="1129" y="2123"/>
                    <a:pt x="1491" y="2295"/>
                  </a:cubicBezTo>
                  <a:lnTo>
                    <a:pt x="1491" y="2295"/>
                  </a:lnTo>
                  <a:cubicBezTo>
                    <a:pt x="2474" y="2764"/>
                    <a:pt x="2831" y="2826"/>
                    <a:pt x="2831" y="2826"/>
                  </a:cubicBezTo>
                  <a:lnTo>
                    <a:pt x="2831" y="2826"/>
                  </a:lnTo>
                  <a:cubicBezTo>
                    <a:pt x="2831" y="2826"/>
                    <a:pt x="2815" y="3246"/>
                    <a:pt x="2897" y="3299"/>
                  </a:cubicBezTo>
                  <a:lnTo>
                    <a:pt x="2897" y="3299"/>
                  </a:lnTo>
                  <a:cubicBezTo>
                    <a:pt x="3021" y="3378"/>
                    <a:pt x="3311" y="2941"/>
                    <a:pt x="3311" y="2941"/>
                  </a:cubicBezTo>
                  <a:lnTo>
                    <a:pt x="3311" y="2941"/>
                  </a:lnTo>
                  <a:cubicBezTo>
                    <a:pt x="3311" y="2941"/>
                    <a:pt x="3615" y="3024"/>
                    <a:pt x="3545" y="3280"/>
                  </a:cubicBezTo>
                  <a:lnTo>
                    <a:pt x="3545" y="3280"/>
                  </a:lnTo>
                  <a:cubicBezTo>
                    <a:pt x="3418" y="3746"/>
                    <a:pt x="3798" y="4076"/>
                    <a:pt x="4046" y="4167"/>
                  </a:cubicBezTo>
                  <a:lnTo>
                    <a:pt x="4046" y="4167"/>
                  </a:lnTo>
                  <a:cubicBezTo>
                    <a:pt x="4321" y="4268"/>
                    <a:pt x="4642" y="4223"/>
                    <a:pt x="4836" y="4031"/>
                  </a:cubicBezTo>
                  <a:lnTo>
                    <a:pt x="4836" y="4031"/>
                  </a:lnTo>
                  <a:cubicBezTo>
                    <a:pt x="4836" y="4031"/>
                    <a:pt x="5217" y="3317"/>
                    <a:pt x="5120" y="2203"/>
                  </a:cubicBezTo>
                  <a:lnTo>
                    <a:pt x="5120" y="2203"/>
                  </a:lnTo>
                  <a:cubicBezTo>
                    <a:pt x="5045" y="1350"/>
                    <a:pt x="4156" y="270"/>
                    <a:pt x="3848" y="382"/>
                  </a:cubicBezTo>
                  <a:lnTo>
                    <a:pt x="3848" y="382"/>
                  </a:lnTo>
                  <a:cubicBezTo>
                    <a:pt x="3541" y="494"/>
                    <a:pt x="3778" y="843"/>
                    <a:pt x="3778" y="843"/>
                  </a:cubicBezTo>
                  <a:lnTo>
                    <a:pt x="3778" y="843"/>
                  </a:lnTo>
                  <a:cubicBezTo>
                    <a:pt x="3778" y="843"/>
                    <a:pt x="2918" y="138"/>
                    <a:pt x="2521" y="138"/>
                  </a:cubicBezTo>
                  <a:lnTo>
                    <a:pt x="2521" y="138"/>
                  </a:lnTo>
                  <a:cubicBezTo>
                    <a:pt x="2473" y="138"/>
                    <a:pt x="2432" y="148"/>
                    <a:pt x="2399" y="17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1"/>
            <p:cNvSpPr/>
            <p:nvPr/>
          </p:nvSpPr>
          <p:spPr>
            <a:xfrm>
              <a:off x="2239725" y="4205550"/>
              <a:ext cx="242650" cy="101325"/>
            </a:xfrm>
            <a:custGeom>
              <a:avLst/>
              <a:gdLst/>
              <a:ahLst/>
              <a:cxnLst/>
              <a:rect l="l" t="t" r="r" b="b"/>
              <a:pathLst>
                <a:path w="9706" h="4053" extrusionOk="0">
                  <a:moveTo>
                    <a:pt x="820" y="0"/>
                  </a:moveTo>
                  <a:cubicBezTo>
                    <a:pt x="794" y="0"/>
                    <a:pt x="775" y="8"/>
                    <a:pt x="765" y="24"/>
                  </a:cubicBezTo>
                  <a:cubicBezTo>
                    <a:pt x="696" y="141"/>
                    <a:pt x="1337" y="609"/>
                    <a:pt x="1337" y="609"/>
                  </a:cubicBezTo>
                  <a:cubicBezTo>
                    <a:pt x="1337" y="609"/>
                    <a:pt x="641" y="236"/>
                    <a:pt x="419" y="236"/>
                  </a:cubicBezTo>
                  <a:cubicBezTo>
                    <a:pt x="391" y="236"/>
                    <a:pt x="370" y="242"/>
                    <a:pt x="360" y="256"/>
                  </a:cubicBezTo>
                  <a:cubicBezTo>
                    <a:pt x="267" y="376"/>
                    <a:pt x="1112" y="1009"/>
                    <a:pt x="1112" y="1009"/>
                  </a:cubicBezTo>
                  <a:cubicBezTo>
                    <a:pt x="1112" y="1009"/>
                    <a:pt x="404" y="565"/>
                    <a:pt x="165" y="565"/>
                  </a:cubicBezTo>
                  <a:cubicBezTo>
                    <a:pt x="130" y="565"/>
                    <a:pt x="106" y="574"/>
                    <a:pt x="94" y="595"/>
                  </a:cubicBezTo>
                  <a:cubicBezTo>
                    <a:pt x="1" y="761"/>
                    <a:pt x="993" y="1472"/>
                    <a:pt x="993" y="1472"/>
                  </a:cubicBezTo>
                  <a:cubicBezTo>
                    <a:pt x="993" y="1472"/>
                    <a:pt x="558" y="1183"/>
                    <a:pt x="379" y="1183"/>
                  </a:cubicBezTo>
                  <a:cubicBezTo>
                    <a:pt x="338" y="1183"/>
                    <a:pt x="311" y="1198"/>
                    <a:pt x="304" y="1235"/>
                  </a:cubicBezTo>
                  <a:cubicBezTo>
                    <a:pt x="272" y="1432"/>
                    <a:pt x="2454" y="2798"/>
                    <a:pt x="4746" y="3372"/>
                  </a:cubicBezTo>
                  <a:cubicBezTo>
                    <a:pt x="7159" y="3975"/>
                    <a:pt x="8611" y="4052"/>
                    <a:pt x="9196" y="4052"/>
                  </a:cubicBezTo>
                  <a:cubicBezTo>
                    <a:pt x="9398" y="4052"/>
                    <a:pt x="9497" y="4043"/>
                    <a:pt x="9497" y="4043"/>
                  </a:cubicBezTo>
                  <a:lnTo>
                    <a:pt x="9706" y="676"/>
                  </a:lnTo>
                  <a:lnTo>
                    <a:pt x="9706" y="676"/>
                  </a:lnTo>
                  <a:cubicBezTo>
                    <a:pt x="9706" y="676"/>
                    <a:pt x="8276" y="926"/>
                    <a:pt x="6026" y="926"/>
                  </a:cubicBezTo>
                  <a:cubicBezTo>
                    <a:pt x="5107" y="926"/>
                    <a:pt x="4052" y="884"/>
                    <a:pt x="2902" y="767"/>
                  </a:cubicBezTo>
                  <a:cubicBezTo>
                    <a:pt x="2441" y="720"/>
                    <a:pt x="2093" y="99"/>
                    <a:pt x="1956" y="99"/>
                  </a:cubicBezTo>
                  <a:cubicBezTo>
                    <a:pt x="1950" y="99"/>
                    <a:pt x="1945" y="101"/>
                    <a:pt x="1940" y="103"/>
                  </a:cubicBezTo>
                  <a:cubicBezTo>
                    <a:pt x="1810" y="166"/>
                    <a:pt x="2072" y="622"/>
                    <a:pt x="2072" y="622"/>
                  </a:cubicBezTo>
                  <a:cubicBezTo>
                    <a:pt x="2069" y="623"/>
                    <a:pt x="2066" y="624"/>
                    <a:pt x="2062" y="624"/>
                  </a:cubicBezTo>
                  <a:cubicBezTo>
                    <a:pt x="1922" y="624"/>
                    <a:pt x="1060" y="0"/>
                    <a:pt x="820" y="0"/>
                  </a:cubicBezTo>
                  <a:close/>
                </a:path>
              </a:pathLst>
            </a:custGeom>
            <a:solidFill>
              <a:srgbClr val="A359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1"/>
            <p:cNvSpPr/>
            <p:nvPr/>
          </p:nvSpPr>
          <p:spPr>
            <a:xfrm>
              <a:off x="2459900" y="4169475"/>
              <a:ext cx="309075" cy="323100"/>
            </a:xfrm>
            <a:custGeom>
              <a:avLst/>
              <a:gdLst/>
              <a:ahLst/>
              <a:cxnLst/>
              <a:rect l="l" t="t" r="r" b="b"/>
              <a:pathLst>
                <a:path w="12363" h="12924" extrusionOk="0">
                  <a:moveTo>
                    <a:pt x="289" y="1992"/>
                  </a:moveTo>
                  <a:cubicBezTo>
                    <a:pt x="289" y="1992"/>
                    <a:pt x="0" y="3857"/>
                    <a:pt x="394" y="5649"/>
                  </a:cubicBezTo>
                  <a:lnTo>
                    <a:pt x="394" y="5649"/>
                  </a:lnTo>
                  <a:cubicBezTo>
                    <a:pt x="394" y="5649"/>
                    <a:pt x="1787" y="5866"/>
                    <a:pt x="3060" y="5876"/>
                  </a:cubicBezTo>
                  <a:lnTo>
                    <a:pt x="3060" y="5876"/>
                  </a:lnTo>
                  <a:cubicBezTo>
                    <a:pt x="3362" y="5838"/>
                    <a:pt x="2565" y="12031"/>
                    <a:pt x="2876" y="12354"/>
                  </a:cubicBezTo>
                  <a:lnTo>
                    <a:pt x="2876" y="12354"/>
                  </a:lnTo>
                  <a:cubicBezTo>
                    <a:pt x="3445" y="12924"/>
                    <a:pt x="10683" y="12582"/>
                    <a:pt x="11925" y="11343"/>
                  </a:cubicBezTo>
                  <a:lnTo>
                    <a:pt x="11925" y="11343"/>
                  </a:lnTo>
                  <a:cubicBezTo>
                    <a:pt x="12363" y="10234"/>
                    <a:pt x="10888" y="781"/>
                    <a:pt x="9187" y="59"/>
                  </a:cubicBezTo>
                  <a:lnTo>
                    <a:pt x="9187" y="59"/>
                  </a:lnTo>
                  <a:cubicBezTo>
                    <a:pt x="9093" y="19"/>
                    <a:pt x="8992" y="1"/>
                    <a:pt x="8879" y="1"/>
                  </a:cubicBezTo>
                  <a:lnTo>
                    <a:pt x="8879" y="1"/>
                  </a:lnTo>
                  <a:cubicBezTo>
                    <a:pt x="7939" y="1"/>
                    <a:pt x="6153" y="1278"/>
                    <a:pt x="289" y="199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1"/>
            <p:cNvSpPr/>
            <p:nvPr/>
          </p:nvSpPr>
          <p:spPr>
            <a:xfrm>
              <a:off x="1495675" y="4906100"/>
              <a:ext cx="78700" cy="70650"/>
            </a:xfrm>
            <a:custGeom>
              <a:avLst/>
              <a:gdLst/>
              <a:ahLst/>
              <a:cxnLst/>
              <a:rect l="l" t="t" r="r" b="b"/>
              <a:pathLst>
                <a:path w="3148" h="2826" extrusionOk="0">
                  <a:moveTo>
                    <a:pt x="804" y="0"/>
                  </a:moveTo>
                  <a:cubicBezTo>
                    <a:pt x="485" y="881"/>
                    <a:pt x="1" y="1549"/>
                    <a:pt x="1" y="1549"/>
                  </a:cubicBezTo>
                  <a:cubicBezTo>
                    <a:pt x="69" y="2815"/>
                    <a:pt x="2123" y="2826"/>
                    <a:pt x="2123" y="2826"/>
                  </a:cubicBezTo>
                  <a:cubicBezTo>
                    <a:pt x="2427" y="2376"/>
                    <a:pt x="3147" y="921"/>
                    <a:pt x="3147" y="921"/>
                  </a:cubicBezTo>
                  <a:lnTo>
                    <a:pt x="80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1"/>
            <p:cNvSpPr/>
            <p:nvPr/>
          </p:nvSpPr>
          <p:spPr>
            <a:xfrm>
              <a:off x="1468775" y="4942100"/>
              <a:ext cx="134000" cy="111250"/>
            </a:xfrm>
            <a:custGeom>
              <a:avLst/>
              <a:gdLst/>
              <a:ahLst/>
              <a:cxnLst/>
              <a:rect l="l" t="t" r="r" b="b"/>
              <a:pathLst>
                <a:path w="5360" h="4450" extrusionOk="0">
                  <a:moveTo>
                    <a:pt x="1087" y="2"/>
                  </a:moveTo>
                  <a:cubicBezTo>
                    <a:pt x="877" y="18"/>
                    <a:pt x="98" y="1167"/>
                    <a:pt x="57" y="1589"/>
                  </a:cubicBezTo>
                  <a:lnTo>
                    <a:pt x="57" y="1589"/>
                  </a:lnTo>
                  <a:cubicBezTo>
                    <a:pt x="0" y="2154"/>
                    <a:pt x="4896" y="4450"/>
                    <a:pt x="5111" y="4149"/>
                  </a:cubicBezTo>
                  <a:lnTo>
                    <a:pt x="5111" y="4149"/>
                  </a:lnTo>
                  <a:cubicBezTo>
                    <a:pt x="5359" y="3801"/>
                    <a:pt x="3644" y="1110"/>
                    <a:pt x="3371" y="1048"/>
                  </a:cubicBezTo>
                  <a:lnTo>
                    <a:pt x="3371" y="1048"/>
                  </a:lnTo>
                  <a:cubicBezTo>
                    <a:pt x="3244" y="1021"/>
                    <a:pt x="2404" y="980"/>
                    <a:pt x="1907" y="757"/>
                  </a:cubicBezTo>
                  <a:lnTo>
                    <a:pt x="1907" y="757"/>
                  </a:lnTo>
                  <a:cubicBezTo>
                    <a:pt x="1231" y="452"/>
                    <a:pt x="1267" y="1"/>
                    <a:pt x="1095" y="1"/>
                  </a:cubicBezTo>
                  <a:lnTo>
                    <a:pt x="1095" y="1"/>
                  </a:lnTo>
                  <a:cubicBezTo>
                    <a:pt x="1092" y="1"/>
                    <a:pt x="1090" y="1"/>
                    <a:pt x="1087" y="2"/>
                  </a:cubicBez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1"/>
            <p:cNvSpPr/>
            <p:nvPr/>
          </p:nvSpPr>
          <p:spPr>
            <a:xfrm>
              <a:off x="1138900" y="4643050"/>
              <a:ext cx="72750" cy="72375"/>
            </a:xfrm>
            <a:custGeom>
              <a:avLst/>
              <a:gdLst/>
              <a:ahLst/>
              <a:cxnLst/>
              <a:rect l="l" t="t" r="r" b="b"/>
              <a:pathLst>
                <a:path w="2910" h="2895" extrusionOk="0">
                  <a:moveTo>
                    <a:pt x="1211" y="0"/>
                  </a:moveTo>
                  <a:cubicBezTo>
                    <a:pt x="1" y="380"/>
                    <a:pt x="496" y="2373"/>
                    <a:pt x="496" y="2373"/>
                  </a:cubicBezTo>
                  <a:cubicBezTo>
                    <a:pt x="1008" y="2556"/>
                    <a:pt x="2595" y="2895"/>
                    <a:pt x="2595" y="2895"/>
                  </a:cubicBezTo>
                  <a:lnTo>
                    <a:pt x="2909" y="397"/>
                  </a:lnTo>
                  <a:cubicBezTo>
                    <a:pt x="1978" y="305"/>
                    <a:pt x="1211" y="0"/>
                    <a:pt x="12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1"/>
            <p:cNvSpPr/>
            <p:nvPr/>
          </p:nvSpPr>
          <p:spPr>
            <a:xfrm>
              <a:off x="1087525" y="4627325"/>
              <a:ext cx="85800" cy="142275"/>
            </a:xfrm>
            <a:custGeom>
              <a:avLst/>
              <a:gdLst/>
              <a:ahLst/>
              <a:cxnLst/>
              <a:rect l="l" t="t" r="r" b="b"/>
              <a:pathLst>
                <a:path w="3432" h="5691" extrusionOk="0">
                  <a:moveTo>
                    <a:pt x="1580" y="6"/>
                  </a:moveTo>
                  <a:cubicBezTo>
                    <a:pt x="1018" y="91"/>
                    <a:pt x="0" y="5401"/>
                    <a:pt x="344" y="5535"/>
                  </a:cubicBezTo>
                  <a:lnTo>
                    <a:pt x="344" y="5535"/>
                  </a:lnTo>
                  <a:cubicBezTo>
                    <a:pt x="742" y="5691"/>
                    <a:pt x="2929" y="3365"/>
                    <a:pt x="2921" y="3085"/>
                  </a:cubicBezTo>
                  <a:lnTo>
                    <a:pt x="2921" y="3085"/>
                  </a:lnTo>
                  <a:cubicBezTo>
                    <a:pt x="2916" y="2954"/>
                    <a:pt x="2749" y="2131"/>
                    <a:pt x="2843" y="1594"/>
                  </a:cubicBezTo>
                  <a:lnTo>
                    <a:pt x="2843" y="1594"/>
                  </a:lnTo>
                  <a:cubicBezTo>
                    <a:pt x="2972" y="852"/>
                    <a:pt x="3432" y="786"/>
                    <a:pt x="3372" y="613"/>
                  </a:cubicBezTo>
                  <a:lnTo>
                    <a:pt x="3372" y="613"/>
                  </a:lnTo>
                  <a:cubicBezTo>
                    <a:pt x="3308" y="426"/>
                    <a:pt x="2156" y="0"/>
                    <a:pt x="1668" y="0"/>
                  </a:cubicBezTo>
                  <a:lnTo>
                    <a:pt x="1668" y="0"/>
                  </a:lnTo>
                  <a:cubicBezTo>
                    <a:pt x="1635" y="0"/>
                    <a:pt x="1605" y="2"/>
                    <a:pt x="1580" y="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1"/>
            <p:cNvSpPr/>
            <p:nvPr/>
          </p:nvSpPr>
          <p:spPr>
            <a:xfrm>
              <a:off x="1169100" y="4451200"/>
              <a:ext cx="603450" cy="498750"/>
            </a:xfrm>
            <a:custGeom>
              <a:avLst/>
              <a:gdLst/>
              <a:ahLst/>
              <a:cxnLst/>
              <a:rect l="l" t="t" r="r" b="b"/>
              <a:pathLst>
                <a:path w="24138" h="19950" extrusionOk="0">
                  <a:moveTo>
                    <a:pt x="7119" y="7794"/>
                  </a:moveTo>
                  <a:cubicBezTo>
                    <a:pt x="6497" y="8250"/>
                    <a:pt x="993" y="7859"/>
                    <a:pt x="993" y="7859"/>
                  </a:cubicBezTo>
                  <a:lnTo>
                    <a:pt x="993" y="7859"/>
                  </a:lnTo>
                  <a:cubicBezTo>
                    <a:pt x="0" y="9431"/>
                    <a:pt x="249" y="10880"/>
                    <a:pt x="249" y="10880"/>
                  </a:cubicBezTo>
                  <a:lnTo>
                    <a:pt x="249" y="10880"/>
                  </a:lnTo>
                  <a:cubicBezTo>
                    <a:pt x="692" y="11253"/>
                    <a:pt x="6949" y="13245"/>
                    <a:pt x="10074" y="11755"/>
                  </a:cubicBezTo>
                  <a:lnTo>
                    <a:pt x="10074" y="11755"/>
                  </a:lnTo>
                  <a:cubicBezTo>
                    <a:pt x="13631" y="10058"/>
                    <a:pt x="13719" y="5524"/>
                    <a:pt x="13719" y="5524"/>
                  </a:cubicBezTo>
                  <a:lnTo>
                    <a:pt x="13719" y="5524"/>
                  </a:lnTo>
                  <a:cubicBezTo>
                    <a:pt x="17156" y="10683"/>
                    <a:pt x="13451" y="18808"/>
                    <a:pt x="13451" y="18808"/>
                  </a:cubicBezTo>
                  <a:lnTo>
                    <a:pt x="13451" y="18808"/>
                  </a:lnTo>
                  <a:cubicBezTo>
                    <a:pt x="14443" y="19638"/>
                    <a:pt x="16679" y="19950"/>
                    <a:pt x="16679" y="19950"/>
                  </a:cubicBezTo>
                  <a:lnTo>
                    <a:pt x="16679" y="19950"/>
                  </a:lnTo>
                  <a:cubicBezTo>
                    <a:pt x="24138" y="10225"/>
                    <a:pt x="18230" y="1306"/>
                    <a:pt x="18230" y="1306"/>
                  </a:cubicBezTo>
                  <a:lnTo>
                    <a:pt x="18230" y="1306"/>
                  </a:lnTo>
                  <a:lnTo>
                    <a:pt x="8938" y="1"/>
                  </a:lnTo>
                  <a:cubicBezTo>
                    <a:pt x="6555" y="2458"/>
                    <a:pt x="7976" y="7168"/>
                    <a:pt x="7119" y="779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1"/>
            <p:cNvSpPr/>
            <p:nvPr/>
          </p:nvSpPr>
          <p:spPr>
            <a:xfrm>
              <a:off x="1207725" y="4209700"/>
              <a:ext cx="192450" cy="245225"/>
            </a:xfrm>
            <a:custGeom>
              <a:avLst/>
              <a:gdLst/>
              <a:ahLst/>
              <a:cxnLst/>
              <a:rect l="l" t="t" r="r" b="b"/>
              <a:pathLst>
                <a:path w="7698" h="9809" extrusionOk="0">
                  <a:moveTo>
                    <a:pt x="6458" y="1"/>
                  </a:moveTo>
                  <a:cubicBezTo>
                    <a:pt x="6458" y="1"/>
                    <a:pt x="3734" y="1269"/>
                    <a:pt x="1456" y="5616"/>
                  </a:cubicBezTo>
                  <a:cubicBezTo>
                    <a:pt x="690" y="7077"/>
                    <a:pt x="0" y="9013"/>
                    <a:pt x="88" y="9100"/>
                  </a:cubicBezTo>
                  <a:cubicBezTo>
                    <a:pt x="99" y="9112"/>
                    <a:pt x="112" y="9118"/>
                    <a:pt x="125" y="9118"/>
                  </a:cubicBezTo>
                  <a:cubicBezTo>
                    <a:pt x="261" y="9118"/>
                    <a:pt x="481" y="8561"/>
                    <a:pt x="481" y="8561"/>
                  </a:cubicBezTo>
                  <a:lnTo>
                    <a:pt x="481" y="8561"/>
                  </a:lnTo>
                  <a:cubicBezTo>
                    <a:pt x="480" y="8561"/>
                    <a:pt x="108" y="9617"/>
                    <a:pt x="266" y="9693"/>
                  </a:cubicBezTo>
                  <a:cubicBezTo>
                    <a:pt x="272" y="9696"/>
                    <a:pt x="279" y="9697"/>
                    <a:pt x="286" y="9697"/>
                  </a:cubicBezTo>
                  <a:cubicBezTo>
                    <a:pt x="453" y="9697"/>
                    <a:pt x="813" y="8846"/>
                    <a:pt x="813" y="8846"/>
                  </a:cubicBezTo>
                  <a:lnTo>
                    <a:pt x="813" y="8846"/>
                  </a:lnTo>
                  <a:cubicBezTo>
                    <a:pt x="813" y="8846"/>
                    <a:pt x="510" y="9765"/>
                    <a:pt x="644" y="9807"/>
                  </a:cubicBezTo>
                  <a:cubicBezTo>
                    <a:pt x="647" y="9808"/>
                    <a:pt x="651" y="9809"/>
                    <a:pt x="654" y="9809"/>
                  </a:cubicBezTo>
                  <a:cubicBezTo>
                    <a:pt x="798" y="9809"/>
                    <a:pt x="1193" y="9029"/>
                    <a:pt x="1193" y="9029"/>
                  </a:cubicBezTo>
                  <a:lnTo>
                    <a:pt x="1193" y="9029"/>
                  </a:lnTo>
                  <a:cubicBezTo>
                    <a:pt x="1193" y="9029"/>
                    <a:pt x="957" y="9716"/>
                    <a:pt x="1071" y="9768"/>
                  </a:cubicBezTo>
                  <a:cubicBezTo>
                    <a:pt x="1076" y="9771"/>
                    <a:pt x="1081" y="9772"/>
                    <a:pt x="1086" y="9772"/>
                  </a:cubicBezTo>
                  <a:cubicBezTo>
                    <a:pt x="1261" y="9772"/>
                    <a:pt x="1637" y="8655"/>
                    <a:pt x="1739" y="8632"/>
                  </a:cubicBezTo>
                  <a:cubicBezTo>
                    <a:pt x="1739" y="8632"/>
                    <a:pt x="1779" y="9092"/>
                    <a:pt x="1902" y="9092"/>
                  </a:cubicBezTo>
                  <a:cubicBezTo>
                    <a:pt x="1905" y="9092"/>
                    <a:pt x="1908" y="9092"/>
                    <a:pt x="1911" y="9091"/>
                  </a:cubicBezTo>
                  <a:cubicBezTo>
                    <a:pt x="2035" y="9071"/>
                    <a:pt x="2143" y="8106"/>
                    <a:pt x="3656" y="6280"/>
                  </a:cubicBezTo>
                  <a:cubicBezTo>
                    <a:pt x="5601" y="3931"/>
                    <a:pt x="7698" y="3189"/>
                    <a:pt x="7698" y="3189"/>
                  </a:cubicBezTo>
                  <a:lnTo>
                    <a:pt x="645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1"/>
            <p:cNvSpPr/>
            <p:nvPr/>
          </p:nvSpPr>
          <p:spPr>
            <a:xfrm>
              <a:off x="1635700" y="4183350"/>
              <a:ext cx="276025" cy="121275"/>
            </a:xfrm>
            <a:custGeom>
              <a:avLst/>
              <a:gdLst/>
              <a:ahLst/>
              <a:cxnLst/>
              <a:rect l="l" t="t" r="r" b="b"/>
              <a:pathLst>
                <a:path w="11041" h="4851" extrusionOk="0">
                  <a:moveTo>
                    <a:pt x="10303" y="0"/>
                  </a:moveTo>
                  <a:cubicBezTo>
                    <a:pt x="10078" y="0"/>
                    <a:pt x="9286" y="543"/>
                    <a:pt x="9155" y="543"/>
                  </a:cubicBezTo>
                  <a:cubicBezTo>
                    <a:pt x="9151" y="543"/>
                    <a:pt x="9148" y="543"/>
                    <a:pt x="9145" y="542"/>
                  </a:cubicBezTo>
                  <a:cubicBezTo>
                    <a:pt x="9145" y="542"/>
                    <a:pt x="9396" y="129"/>
                    <a:pt x="9278" y="70"/>
                  </a:cubicBezTo>
                  <a:cubicBezTo>
                    <a:pt x="9273" y="67"/>
                    <a:pt x="9268" y="66"/>
                    <a:pt x="9261" y="66"/>
                  </a:cubicBezTo>
                  <a:cubicBezTo>
                    <a:pt x="9106" y="66"/>
                    <a:pt x="8391" y="678"/>
                    <a:pt x="6187" y="1227"/>
                  </a:cubicBezTo>
                  <a:cubicBezTo>
                    <a:pt x="4872" y="1554"/>
                    <a:pt x="3681" y="1645"/>
                    <a:pt x="2763" y="1645"/>
                  </a:cubicBezTo>
                  <a:cubicBezTo>
                    <a:pt x="1615" y="1645"/>
                    <a:pt x="894" y="1503"/>
                    <a:pt x="894" y="1503"/>
                  </a:cubicBezTo>
                  <a:lnTo>
                    <a:pt x="1" y="4805"/>
                  </a:lnTo>
                  <a:cubicBezTo>
                    <a:pt x="1" y="4805"/>
                    <a:pt x="303" y="4851"/>
                    <a:pt x="851" y="4851"/>
                  </a:cubicBezTo>
                  <a:cubicBezTo>
                    <a:pt x="2078" y="4851"/>
                    <a:pt x="4533" y="4621"/>
                    <a:pt x="7583" y="3136"/>
                  </a:cubicBezTo>
                  <a:cubicBezTo>
                    <a:pt x="9067" y="2415"/>
                    <a:pt x="10770" y="1266"/>
                    <a:pt x="10752" y="1143"/>
                  </a:cubicBezTo>
                  <a:cubicBezTo>
                    <a:pt x="10747" y="1108"/>
                    <a:pt x="10721" y="1094"/>
                    <a:pt x="10681" y="1094"/>
                  </a:cubicBezTo>
                  <a:cubicBezTo>
                    <a:pt x="10515" y="1094"/>
                    <a:pt x="10115" y="1345"/>
                    <a:pt x="10115" y="1345"/>
                  </a:cubicBezTo>
                  <a:cubicBezTo>
                    <a:pt x="10115" y="1345"/>
                    <a:pt x="11041" y="715"/>
                    <a:pt x="10960" y="561"/>
                  </a:cubicBezTo>
                  <a:cubicBezTo>
                    <a:pt x="10949" y="541"/>
                    <a:pt x="10925" y="532"/>
                    <a:pt x="10891" y="532"/>
                  </a:cubicBezTo>
                  <a:cubicBezTo>
                    <a:pt x="10666" y="532"/>
                    <a:pt x="10017" y="918"/>
                    <a:pt x="10017" y="918"/>
                  </a:cubicBezTo>
                  <a:cubicBezTo>
                    <a:pt x="10017" y="918"/>
                    <a:pt x="10806" y="357"/>
                    <a:pt x="10724" y="244"/>
                  </a:cubicBezTo>
                  <a:cubicBezTo>
                    <a:pt x="10714" y="231"/>
                    <a:pt x="10693" y="225"/>
                    <a:pt x="10665" y="225"/>
                  </a:cubicBezTo>
                  <a:cubicBezTo>
                    <a:pt x="10455" y="225"/>
                    <a:pt x="9819" y="546"/>
                    <a:pt x="9819" y="546"/>
                  </a:cubicBezTo>
                  <a:cubicBezTo>
                    <a:pt x="9819" y="546"/>
                    <a:pt x="10417" y="132"/>
                    <a:pt x="10356" y="23"/>
                  </a:cubicBezTo>
                  <a:cubicBezTo>
                    <a:pt x="10347" y="7"/>
                    <a:pt x="10329" y="0"/>
                    <a:pt x="103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1"/>
            <p:cNvSpPr/>
            <p:nvPr/>
          </p:nvSpPr>
          <p:spPr>
            <a:xfrm>
              <a:off x="1355700" y="4188400"/>
              <a:ext cx="352150" cy="318250"/>
            </a:xfrm>
            <a:custGeom>
              <a:avLst/>
              <a:gdLst/>
              <a:ahLst/>
              <a:cxnLst/>
              <a:rect l="l" t="t" r="r" b="b"/>
              <a:pathLst>
                <a:path w="14086" h="12730" extrusionOk="0">
                  <a:moveTo>
                    <a:pt x="3038" y="69"/>
                  </a:moveTo>
                  <a:cubicBezTo>
                    <a:pt x="1653" y="198"/>
                    <a:pt x="1" y="968"/>
                    <a:pt x="1" y="968"/>
                  </a:cubicBezTo>
                  <a:lnTo>
                    <a:pt x="1" y="968"/>
                  </a:lnTo>
                  <a:cubicBezTo>
                    <a:pt x="508" y="2650"/>
                    <a:pt x="1230" y="3828"/>
                    <a:pt x="1586" y="4387"/>
                  </a:cubicBezTo>
                  <a:lnTo>
                    <a:pt x="1586" y="4387"/>
                  </a:lnTo>
                  <a:cubicBezTo>
                    <a:pt x="1891" y="4262"/>
                    <a:pt x="2235" y="4139"/>
                    <a:pt x="2577" y="4028"/>
                  </a:cubicBezTo>
                  <a:lnTo>
                    <a:pt x="2577" y="4028"/>
                  </a:lnTo>
                  <a:cubicBezTo>
                    <a:pt x="2577" y="4028"/>
                    <a:pt x="2505" y="7342"/>
                    <a:pt x="1194" y="10603"/>
                  </a:cubicBezTo>
                  <a:lnTo>
                    <a:pt x="1194" y="10603"/>
                  </a:lnTo>
                  <a:cubicBezTo>
                    <a:pt x="4714" y="12730"/>
                    <a:pt x="10238" y="12586"/>
                    <a:pt x="10890" y="12021"/>
                  </a:cubicBezTo>
                  <a:lnTo>
                    <a:pt x="10890" y="12021"/>
                  </a:lnTo>
                  <a:cubicBezTo>
                    <a:pt x="11308" y="8477"/>
                    <a:pt x="11155" y="5064"/>
                    <a:pt x="11155" y="5064"/>
                  </a:cubicBezTo>
                  <a:lnTo>
                    <a:pt x="11155" y="5064"/>
                  </a:lnTo>
                  <a:cubicBezTo>
                    <a:pt x="11999" y="5036"/>
                    <a:pt x="12831" y="4927"/>
                    <a:pt x="13630" y="4767"/>
                  </a:cubicBezTo>
                  <a:lnTo>
                    <a:pt x="13630" y="4767"/>
                  </a:lnTo>
                  <a:cubicBezTo>
                    <a:pt x="14086" y="3068"/>
                    <a:pt x="13578" y="968"/>
                    <a:pt x="13578" y="968"/>
                  </a:cubicBezTo>
                  <a:lnTo>
                    <a:pt x="13578" y="968"/>
                  </a:lnTo>
                  <a:cubicBezTo>
                    <a:pt x="13578" y="968"/>
                    <a:pt x="12389" y="984"/>
                    <a:pt x="11301" y="853"/>
                  </a:cubicBezTo>
                  <a:lnTo>
                    <a:pt x="11301" y="853"/>
                  </a:lnTo>
                  <a:cubicBezTo>
                    <a:pt x="7653" y="410"/>
                    <a:pt x="6296" y="0"/>
                    <a:pt x="4434" y="0"/>
                  </a:cubicBezTo>
                  <a:lnTo>
                    <a:pt x="4434" y="0"/>
                  </a:lnTo>
                  <a:cubicBezTo>
                    <a:pt x="4006" y="0"/>
                    <a:pt x="3552" y="22"/>
                    <a:pt x="3038" y="69"/>
                  </a:cubicBez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1"/>
            <p:cNvSpPr/>
            <p:nvPr/>
          </p:nvSpPr>
          <p:spPr>
            <a:xfrm>
              <a:off x="1516300" y="4101400"/>
              <a:ext cx="101650" cy="129400"/>
            </a:xfrm>
            <a:custGeom>
              <a:avLst/>
              <a:gdLst/>
              <a:ahLst/>
              <a:cxnLst/>
              <a:rect l="l" t="t" r="r" b="b"/>
              <a:pathLst>
                <a:path w="4066" h="5176" extrusionOk="0">
                  <a:moveTo>
                    <a:pt x="2764" y="1"/>
                  </a:moveTo>
                  <a:cubicBezTo>
                    <a:pt x="2265" y="1"/>
                    <a:pt x="1667" y="97"/>
                    <a:pt x="1213" y="467"/>
                  </a:cubicBezTo>
                  <a:cubicBezTo>
                    <a:pt x="268" y="1237"/>
                    <a:pt x="618" y="2705"/>
                    <a:pt x="618" y="2705"/>
                  </a:cubicBezTo>
                  <a:cubicBezTo>
                    <a:pt x="618" y="2705"/>
                    <a:pt x="197" y="3539"/>
                    <a:pt x="1" y="4067"/>
                  </a:cubicBezTo>
                  <a:cubicBezTo>
                    <a:pt x="1" y="4067"/>
                    <a:pt x="496" y="5176"/>
                    <a:pt x="1319" y="5176"/>
                  </a:cubicBezTo>
                  <a:cubicBezTo>
                    <a:pt x="1667" y="5176"/>
                    <a:pt x="2074" y="4977"/>
                    <a:pt x="2527" y="4411"/>
                  </a:cubicBezTo>
                  <a:lnTo>
                    <a:pt x="2609" y="3128"/>
                  </a:lnTo>
                  <a:cubicBezTo>
                    <a:pt x="2880" y="3098"/>
                    <a:pt x="3271" y="3069"/>
                    <a:pt x="3513" y="2870"/>
                  </a:cubicBezTo>
                  <a:cubicBezTo>
                    <a:pt x="3773" y="2654"/>
                    <a:pt x="3824" y="1645"/>
                    <a:pt x="3824" y="1645"/>
                  </a:cubicBezTo>
                  <a:cubicBezTo>
                    <a:pt x="3824" y="1645"/>
                    <a:pt x="4043" y="1439"/>
                    <a:pt x="4054" y="1355"/>
                  </a:cubicBezTo>
                  <a:cubicBezTo>
                    <a:pt x="4066" y="1274"/>
                    <a:pt x="3795" y="1161"/>
                    <a:pt x="3795" y="1161"/>
                  </a:cubicBezTo>
                  <a:cubicBezTo>
                    <a:pt x="3795" y="723"/>
                    <a:pt x="3730" y="114"/>
                    <a:pt x="3730" y="114"/>
                  </a:cubicBezTo>
                  <a:cubicBezTo>
                    <a:pt x="3730" y="114"/>
                    <a:pt x="3305" y="1"/>
                    <a:pt x="27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1"/>
            <p:cNvSpPr/>
            <p:nvPr/>
          </p:nvSpPr>
          <p:spPr>
            <a:xfrm>
              <a:off x="1347900" y="4056400"/>
              <a:ext cx="178200" cy="101850"/>
            </a:xfrm>
            <a:custGeom>
              <a:avLst/>
              <a:gdLst/>
              <a:ahLst/>
              <a:cxnLst/>
              <a:rect l="l" t="t" r="r" b="b"/>
              <a:pathLst>
                <a:path w="7128" h="4074" extrusionOk="0">
                  <a:moveTo>
                    <a:pt x="4514" y="520"/>
                  </a:moveTo>
                  <a:cubicBezTo>
                    <a:pt x="4253" y="847"/>
                    <a:pt x="4026" y="1172"/>
                    <a:pt x="3417" y="987"/>
                  </a:cubicBezTo>
                  <a:lnTo>
                    <a:pt x="3417" y="987"/>
                  </a:lnTo>
                  <a:cubicBezTo>
                    <a:pt x="2249" y="632"/>
                    <a:pt x="149" y="419"/>
                    <a:pt x="76" y="1705"/>
                  </a:cubicBezTo>
                  <a:lnTo>
                    <a:pt x="76" y="1705"/>
                  </a:lnTo>
                  <a:cubicBezTo>
                    <a:pt x="1" y="2992"/>
                    <a:pt x="1931" y="4073"/>
                    <a:pt x="3639" y="3391"/>
                  </a:cubicBezTo>
                  <a:lnTo>
                    <a:pt x="3639" y="3391"/>
                  </a:lnTo>
                  <a:cubicBezTo>
                    <a:pt x="4970" y="2859"/>
                    <a:pt x="5295" y="1335"/>
                    <a:pt x="6819" y="2164"/>
                  </a:cubicBezTo>
                  <a:lnTo>
                    <a:pt x="6819" y="2164"/>
                  </a:lnTo>
                  <a:cubicBezTo>
                    <a:pt x="6819" y="2164"/>
                    <a:pt x="7127" y="2017"/>
                    <a:pt x="7070" y="1705"/>
                  </a:cubicBezTo>
                  <a:lnTo>
                    <a:pt x="7070" y="1705"/>
                  </a:lnTo>
                  <a:cubicBezTo>
                    <a:pt x="7070" y="1705"/>
                    <a:pt x="6952" y="226"/>
                    <a:pt x="5650" y="20"/>
                  </a:cubicBezTo>
                  <a:lnTo>
                    <a:pt x="5650" y="20"/>
                  </a:lnTo>
                  <a:cubicBezTo>
                    <a:pt x="5567" y="6"/>
                    <a:pt x="5491" y="0"/>
                    <a:pt x="5419" y="0"/>
                  </a:cubicBezTo>
                  <a:lnTo>
                    <a:pt x="5419" y="0"/>
                  </a:lnTo>
                  <a:cubicBezTo>
                    <a:pt x="4954" y="0"/>
                    <a:pt x="4724" y="260"/>
                    <a:pt x="4514" y="52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31"/>
            <p:cNvSpPr/>
            <p:nvPr/>
          </p:nvSpPr>
          <p:spPr>
            <a:xfrm>
              <a:off x="1495150" y="4073450"/>
              <a:ext cx="116900" cy="110375"/>
            </a:xfrm>
            <a:custGeom>
              <a:avLst/>
              <a:gdLst/>
              <a:ahLst/>
              <a:cxnLst/>
              <a:rect l="l" t="t" r="r" b="b"/>
              <a:pathLst>
                <a:path w="4676" h="4415" extrusionOk="0">
                  <a:moveTo>
                    <a:pt x="2653" y="0"/>
                  </a:moveTo>
                  <a:cubicBezTo>
                    <a:pt x="1653" y="13"/>
                    <a:pt x="680" y="470"/>
                    <a:pt x="288" y="1751"/>
                  </a:cubicBezTo>
                  <a:lnTo>
                    <a:pt x="288" y="1751"/>
                  </a:lnTo>
                  <a:cubicBezTo>
                    <a:pt x="0" y="2694"/>
                    <a:pt x="541" y="4414"/>
                    <a:pt x="1503" y="4246"/>
                  </a:cubicBezTo>
                  <a:lnTo>
                    <a:pt x="1503" y="4246"/>
                  </a:lnTo>
                  <a:cubicBezTo>
                    <a:pt x="2360" y="4097"/>
                    <a:pt x="2365" y="2912"/>
                    <a:pt x="2365" y="2912"/>
                  </a:cubicBezTo>
                  <a:lnTo>
                    <a:pt x="2365" y="2912"/>
                  </a:lnTo>
                  <a:cubicBezTo>
                    <a:pt x="2365" y="2912"/>
                    <a:pt x="2045" y="2574"/>
                    <a:pt x="2188" y="2268"/>
                  </a:cubicBezTo>
                  <a:lnTo>
                    <a:pt x="2188" y="2268"/>
                  </a:lnTo>
                  <a:cubicBezTo>
                    <a:pt x="2373" y="1868"/>
                    <a:pt x="2690" y="2095"/>
                    <a:pt x="2690" y="2095"/>
                  </a:cubicBezTo>
                  <a:lnTo>
                    <a:pt x="2690" y="2095"/>
                  </a:lnTo>
                  <a:cubicBezTo>
                    <a:pt x="2690" y="2095"/>
                    <a:pt x="2672" y="2602"/>
                    <a:pt x="3108" y="2501"/>
                  </a:cubicBezTo>
                  <a:lnTo>
                    <a:pt x="3108" y="2501"/>
                  </a:lnTo>
                  <a:cubicBezTo>
                    <a:pt x="4018" y="2287"/>
                    <a:pt x="4676" y="1462"/>
                    <a:pt x="4637" y="1091"/>
                  </a:cubicBezTo>
                  <a:lnTo>
                    <a:pt x="4637" y="1091"/>
                  </a:lnTo>
                  <a:cubicBezTo>
                    <a:pt x="4574" y="505"/>
                    <a:pt x="3888" y="0"/>
                    <a:pt x="2704" y="0"/>
                  </a:cubicBezTo>
                  <a:lnTo>
                    <a:pt x="2704" y="0"/>
                  </a:lnTo>
                  <a:cubicBezTo>
                    <a:pt x="2687" y="0"/>
                    <a:pt x="2670" y="0"/>
                    <a:pt x="26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31"/>
            <p:cNvSpPr/>
            <p:nvPr/>
          </p:nvSpPr>
          <p:spPr>
            <a:xfrm>
              <a:off x="1848575" y="4007425"/>
              <a:ext cx="235500" cy="297075"/>
            </a:xfrm>
            <a:custGeom>
              <a:avLst/>
              <a:gdLst/>
              <a:ahLst/>
              <a:cxnLst/>
              <a:rect l="l" t="t" r="r" b="b"/>
              <a:pathLst>
                <a:path w="9420" h="11883" extrusionOk="0">
                  <a:moveTo>
                    <a:pt x="3362" y="55"/>
                  </a:moveTo>
                  <a:cubicBezTo>
                    <a:pt x="2722" y="236"/>
                    <a:pt x="2290" y="861"/>
                    <a:pt x="2346" y="1525"/>
                  </a:cubicBezTo>
                  <a:lnTo>
                    <a:pt x="2346" y="1525"/>
                  </a:lnTo>
                  <a:cubicBezTo>
                    <a:pt x="2378" y="1906"/>
                    <a:pt x="2555" y="2232"/>
                    <a:pt x="2814" y="2462"/>
                  </a:cubicBezTo>
                  <a:lnTo>
                    <a:pt x="2814" y="2462"/>
                  </a:lnTo>
                  <a:cubicBezTo>
                    <a:pt x="3055" y="2675"/>
                    <a:pt x="3237" y="2948"/>
                    <a:pt x="3322" y="3255"/>
                  </a:cubicBezTo>
                  <a:lnTo>
                    <a:pt x="3322" y="3255"/>
                  </a:lnTo>
                  <a:lnTo>
                    <a:pt x="3322" y="3255"/>
                  </a:lnTo>
                  <a:lnTo>
                    <a:pt x="1" y="3808"/>
                  </a:lnTo>
                  <a:lnTo>
                    <a:pt x="1345" y="11883"/>
                  </a:lnTo>
                  <a:lnTo>
                    <a:pt x="9420" y="10538"/>
                  </a:lnTo>
                  <a:lnTo>
                    <a:pt x="8867" y="7216"/>
                  </a:lnTo>
                  <a:cubicBezTo>
                    <a:pt x="8560" y="7303"/>
                    <a:pt x="8288" y="7483"/>
                    <a:pt x="8075" y="7724"/>
                  </a:cubicBezTo>
                  <a:lnTo>
                    <a:pt x="8075" y="7724"/>
                  </a:lnTo>
                  <a:cubicBezTo>
                    <a:pt x="7845" y="7984"/>
                    <a:pt x="7518" y="8160"/>
                    <a:pt x="7138" y="8192"/>
                  </a:cubicBezTo>
                  <a:lnTo>
                    <a:pt x="7138" y="8192"/>
                  </a:lnTo>
                  <a:cubicBezTo>
                    <a:pt x="6474" y="8249"/>
                    <a:pt x="5848" y="7818"/>
                    <a:pt x="5668" y="7176"/>
                  </a:cubicBezTo>
                  <a:lnTo>
                    <a:pt x="5668" y="7176"/>
                  </a:lnTo>
                  <a:cubicBezTo>
                    <a:pt x="5435" y="6354"/>
                    <a:pt x="5971" y="5534"/>
                    <a:pt x="6791" y="5397"/>
                  </a:cubicBezTo>
                  <a:lnTo>
                    <a:pt x="6791" y="5397"/>
                  </a:lnTo>
                  <a:cubicBezTo>
                    <a:pt x="7129" y="5341"/>
                    <a:pt x="7458" y="5411"/>
                    <a:pt x="7732" y="5571"/>
                  </a:cubicBezTo>
                  <a:lnTo>
                    <a:pt x="7732" y="5571"/>
                  </a:lnTo>
                  <a:cubicBezTo>
                    <a:pt x="8003" y="5730"/>
                    <a:pt x="8316" y="5796"/>
                    <a:pt x="8628" y="5781"/>
                  </a:cubicBezTo>
                  <a:lnTo>
                    <a:pt x="8628" y="5781"/>
                  </a:lnTo>
                  <a:lnTo>
                    <a:pt x="8076" y="2463"/>
                  </a:lnTo>
                  <a:lnTo>
                    <a:pt x="4758" y="3016"/>
                  </a:lnTo>
                  <a:cubicBezTo>
                    <a:pt x="4742" y="2703"/>
                    <a:pt x="4809" y="2390"/>
                    <a:pt x="4968" y="2119"/>
                  </a:cubicBezTo>
                  <a:lnTo>
                    <a:pt x="4968" y="2119"/>
                  </a:lnTo>
                  <a:cubicBezTo>
                    <a:pt x="5128" y="1845"/>
                    <a:pt x="5198" y="1516"/>
                    <a:pt x="5141" y="1178"/>
                  </a:cubicBezTo>
                  <a:lnTo>
                    <a:pt x="5141" y="1178"/>
                  </a:lnTo>
                  <a:cubicBezTo>
                    <a:pt x="5026" y="489"/>
                    <a:pt x="4429" y="0"/>
                    <a:pt x="3753" y="0"/>
                  </a:cubicBezTo>
                  <a:lnTo>
                    <a:pt x="3753" y="0"/>
                  </a:lnTo>
                  <a:cubicBezTo>
                    <a:pt x="3625" y="0"/>
                    <a:pt x="3493" y="18"/>
                    <a:pt x="3362" y="55"/>
                  </a:cubicBezTo>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1"/>
            <p:cNvSpPr/>
            <p:nvPr/>
          </p:nvSpPr>
          <p:spPr>
            <a:xfrm>
              <a:off x="1862600" y="4182450"/>
              <a:ext cx="11150" cy="14900"/>
            </a:xfrm>
            <a:custGeom>
              <a:avLst/>
              <a:gdLst/>
              <a:ahLst/>
              <a:cxnLst/>
              <a:rect l="l" t="t" r="r" b="b"/>
              <a:pathLst>
                <a:path w="446" h="596" extrusionOk="0">
                  <a:moveTo>
                    <a:pt x="337" y="0"/>
                  </a:moveTo>
                  <a:cubicBezTo>
                    <a:pt x="328" y="0"/>
                    <a:pt x="319" y="3"/>
                    <a:pt x="310" y="7"/>
                  </a:cubicBezTo>
                  <a:cubicBezTo>
                    <a:pt x="169" y="77"/>
                    <a:pt x="1" y="177"/>
                    <a:pt x="1" y="177"/>
                  </a:cubicBezTo>
                  <a:lnTo>
                    <a:pt x="47" y="595"/>
                  </a:lnTo>
                  <a:cubicBezTo>
                    <a:pt x="136" y="538"/>
                    <a:pt x="300" y="367"/>
                    <a:pt x="370" y="248"/>
                  </a:cubicBezTo>
                  <a:cubicBezTo>
                    <a:pt x="445" y="120"/>
                    <a:pt x="403" y="0"/>
                    <a:pt x="3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72" name="Google Shape;1072;p31"/>
          <p:cNvSpPr/>
          <p:nvPr/>
        </p:nvSpPr>
        <p:spPr>
          <a:xfrm>
            <a:off x="6485794" y="2176177"/>
            <a:ext cx="280118" cy="228960"/>
          </a:xfrm>
          <a:custGeom>
            <a:avLst/>
            <a:gdLst/>
            <a:ahLst/>
            <a:cxnLst/>
            <a:rect l="l" t="t" r="r" b="b"/>
            <a:pathLst>
              <a:path w="15808" h="12921" extrusionOk="0">
                <a:moveTo>
                  <a:pt x="7904" y="3930"/>
                </a:moveTo>
                <a:lnTo>
                  <a:pt x="7248" y="4585"/>
                </a:lnTo>
                <a:lnTo>
                  <a:pt x="7904" y="5240"/>
                </a:lnTo>
                <a:lnTo>
                  <a:pt x="8559" y="4585"/>
                </a:lnTo>
                <a:lnTo>
                  <a:pt x="7904" y="3930"/>
                </a:lnTo>
                <a:close/>
                <a:moveTo>
                  <a:pt x="7904" y="2620"/>
                </a:moveTo>
                <a:lnTo>
                  <a:pt x="9869" y="4585"/>
                </a:lnTo>
                <a:lnTo>
                  <a:pt x="7904" y="6550"/>
                </a:lnTo>
                <a:lnTo>
                  <a:pt x="5938" y="4585"/>
                </a:lnTo>
                <a:lnTo>
                  <a:pt x="7904" y="2620"/>
                </a:lnTo>
                <a:close/>
                <a:moveTo>
                  <a:pt x="7904" y="1"/>
                </a:moveTo>
                <a:lnTo>
                  <a:pt x="3319" y="4585"/>
                </a:lnTo>
                <a:lnTo>
                  <a:pt x="5588" y="6854"/>
                </a:lnTo>
                <a:lnTo>
                  <a:pt x="5588" y="8290"/>
                </a:lnTo>
                <a:lnTo>
                  <a:pt x="2809" y="8290"/>
                </a:lnTo>
                <a:lnTo>
                  <a:pt x="2809" y="7364"/>
                </a:lnTo>
                <a:lnTo>
                  <a:pt x="4400" y="7364"/>
                </a:lnTo>
                <a:lnTo>
                  <a:pt x="0" y="3012"/>
                </a:lnTo>
                <a:lnTo>
                  <a:pt x="0" y="10143"/>
                </a:lnTo>
                <a:lnTo>
                  <a:pt x="15808" y="10143"/>
                </a:lnTo>
                <a:lnTo>
                  <a:pt x="15808" y="3012"/>
                </a:lnTo>
                <a:lnTo>
                  <a:pt x="11408" y="7364"/>
                </a:lnTo>
                <a:lnTo>
                  <a:pt x="12998" y="7364"/>
                </a:lnTo>
                <a:lnTo>
                  <a:pt x="12998" y="8290"/>
                </a:lnTo>
                <a:lnTo>
                  <a:pt x="10219" y="8290"/>
                </a:lnTo>
                <a:lnTo>
                  <a:pt x="10219" y="6854"/>
                </a:lnTo>
                <a:lnTo>
                  <a:pt x="12488" y="4585"/>
                </a:lnTo>
                <a:lnTo>
                  <a:pt x="7904" y="1"/>
                </a:lnTo>
                <a:close/>
                <a:moveTo>
                  <a:pt x="0" y="11069"/>
                </a:moveTo>
                <a:lnTo>
                  <a:pt x="0" y="12921"/>
                </a:lnTo>
                <a:lnTo>
                  <a:pt x="15808" y="12921"/>
                </a:lnTo>
                <a:lnTo>
                  <a:pt x="15808" y="11069"/>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3" name="Google Shape;1073;p31"/>
          <p:cNvGrpSpPr/>
          <p:nvPr/>
        </p:nvGrpSpPr>
        <p:grpSpPr>
          <a:xfrm>
            <a:off x="2426021" y="2150596"/>
            <a:ext cx="180567" cy="280118"/>
            <a:chOff x="1515125" y="3624850"/>
            <a:chExt cx="254750" cy="395200"/>
          </a:xfrm>
        </p:grpSpPr>
        <p:sp>
          <p:nvSpPr>
            <p:cNvPr id="1074" name="Google Shape;1074;p31"/>
            <p:cNvSpPr/>
            <p:nvPr/>
          </p:nvSpPr>
          <p:spPr>
            <a:xfrm>
              <a:off x="1515125" y="3811625"/>
              <a:ext cx="254750" cy="208425"/>
            </a:xfrm>
            <a:custGeom>
              <a:avLst/>
              <a:gdLst/>
              <a:ahLst/>
              <a:cxnLst/>
              <a:rect l="l" t="t" r="r" b="b"/>
              <a:pathLst>
                <a:path w="10190" h="8337" extrusionOk="0">
                  <a:moveTo>
                    <a:pt x="6484" y="2779"/>
                  </a:moveTo>
                  <a:lnTo>
                    <a:pt x="6484" y="3705"/>
                  </a:lnTo>
                  <a:lnTo>
                    <a:pt x="3706" y="3705"/>
                  </a:lnTo>
                  <a:lnTo>
                    <a:pt x="3706" y="2779"/>
                  </a:lnTo>
                  <a:close/>
                  <a:moveTo>
                    <a:pt x="6484" y="4632"/>
                  </a:moveTo>
                  <a:lnTo>
                    <a:pt x="6484" y="5558"/>
                  </a:lnTo>
                  <a:lnTo>
                    <a:pt x="3706" y="5558"/>
                  </a:lnTo>
                  <a:lnTo>
                    <a:pt x="3706" y="4632"/>
                  </a:lnTo>
                  <a:close/>
                  <a:moveTo>
                    <a:pt x="6484" y="6484"/>
                  </a:moveTo>
                  <a:lnTo>
                    <a:pt x="6484" y="7410"/>
                  </a:lnTo>
                  <a:lnTo>
                    <a:pt x="3706" y="7410"/>
                  </a:lnTo>
                  <a:lnTo>
                    <a:pt x="3706" y="6484"/>
                  </a:lnTo>
                  <a:close/>
                  <a:moveTo>
                    <a:pt x="2779" y="0"/>
                  </a:moveTo>
                  <a:lnTo>
                    <a:pt x="2779" y="1853"/>
                  </a:lnTo>
                  <a:lnTo>
                    <a:pt x="1852" y="1853"/>
                  </a:lnTo>
                  <a:lnTo>
                    <a:pt x="1852" y="2779"/>
                  </a:lnTo>
                  <a:lnTo>
                    <a:pt x="2779" y="2779"/>
                  </a:lnTo>
                  <a:lnTo>
                    <a:pt x="2779" y="3705"/>
                  </a:lnTo>
                  <a:lnTo>
                    <a:pt x="1852" y="3705"/>
                  </a:lnTo>
                  <a:lnTo>
                    <a:pt x="1852" y="4632"/>
                  </a:lnTo>
                  <a:lnTo>
                    <a:pt x="2779" y="4632"/>
                  </a:lnTo>
                  <a:lnTo>
                    <a:pt x="2779" y="5558"/>
                  </a:lnTo>
                  <a:lnTo>
                    <a:pt x="1852" y="5558"/>
                  </a:lnTo>
                  <a:lnTo>
                    <a:pt x="1852" y="6484"/>
                  </a:lnTo>
                  <a:lnTo>
                    <a:pt x="2779" y="6484"/>
                  </a:lnTo>
                  <a:lnTo>
                    <a:pt x="2779" y="7410"/>
                  </a:lnTo>
                  <a:lnTo>
                    <a:pt x="0" y="7410"/>
                  </a:lnTo>
                  <a:lnTo>
                    <a:pt x="0" y="8336"/>
                  </a:lnTo>
                  <a:lnTo>
                    <a:pt x="10189" y="8336"/>
                  </a:lnTo>
                  <a:lnTo>
                    <a:pt x="10189" y="7410"/>
                  </a:lnTo>
                  <a:lnTo>
                    <a:pt x="7410" y="7410"/>
                  </a:lnTo>
                  <a:lnTo>
                    <a:pt x="7410" y="6484"/>
                  </a:lnTo>
                  <a:lnTo>
                    <a:pt x="8337" y="6484"/>
                  </a:lnTo>
                  <a:lnTo>
                    <a:pt x="8337" y="5558"/>
                  </a:lnTo>
                  <a:lnTo>
                    <a:pt x="7410" y="5558"/>
                  </a:lnTo>
                  <a:lnTo>
                    <a:pt x="7410" y="4632"/>
                  </a:lnTo>
                  <a:lnTo>
                    <a:pt x="8337" y="4632"/>
                  </a:lnTo>
                  <a:lnTo>
                    <a:pt x="8337" y="3705"/>
                  </a:lnTo>
                  <a:lnTo>
                    <a:pt x="7410" y="3705"/>
                  </a:lnTo>
                  <a:lnTo>
                    <a:pt x="7410" y="2779"/>
                  </a:lnTo>
                  <a:lnTo>
                    <a:pt x="8337" y="2779"/>
                  </a:lnTo>
                  <a:lnTo>
                    <a:pt x="8337" y="1853"/>
                  </a:lnTo>
                  <a:lnTo>
                    <a:pt x="7410" y="1853"/>
                  </a:lnTo>
                  <a:lnTo>
                    <a:pt x="7410" y="0"/>
                  </a:lnTo>
                  <a:lnTo>
                    <a:pt x="6484" y="0"/>
                  </a:lnTo>
                  <a:lnTo>
                    <a:pt x="6484" y="1853"/>
                  </a:lnTo>
                  <a:lnTo>
                    <a:pt x="3706" y="1853"/>
                  </a:lnTo>
                  <a:lnTo>
                    <a:pt x="370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1"/>
            <p:cNvSpPr/>
            <p:nvPr/>
          </p:nvSpPr>
          <p:spPr>
            <a:xfrm>
              <a:off x="1551775" y="3624850"/>
              <a:ext cx="181425" cy="171325"/>
            </a:xfrm>
            <a:custGeom>
              <a:avLst/>
              <a:gdLst/>
              <a:ahLst/>
              <a:cxnLst/>
              <a:rect l="l" t="t" r="r" b="b"/>
              <a:pathLst>
                <a:path w="7257" h="6853" extrusionOk="0">
                  <a:moveTo>
                    <a:pt x="3629" y="0"/>
                  </a:moveTo>
                  <a:lnTo>
                    <a:pt x="2501" y="2211"/>
                  </a:lnTo>
                  <a:lnTo>
                    <a:pt x="1" y="2587"/>
                  </a:lnTo>
                  <a:lnTo>
                    <a:pt x="1801" y="4360"/>
                  </a:lnTo>
                  <a:lnTo>
                    <a:pt x="1387" y="6852"/>
                  </a:lnTo>
                  <a:lnTo>
                    <a:pt x="3629" y="5688"/>
                  </a:lnTo>
                  <a:lnTo>
                    <a:pt x="5870" y="6852"/>
                  </a:lnTo>
                  <a:lnTo>
                    <a:pt x="5457" y="4360"/>
                  </a:lnTo>
                  <a:lnTo>
                    <a:pt x="7256" y="2587"/>
                  </a:lnTo>
                  <a:lnTo>
                    <a:pt x="4756" y="2211"/>
                  </a:lnTo>
                  <a:lnTo>
                    <a:pt x="362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6" name="Google Shape;1076;p31"/>
          <p:cNvGrpSpPr/>
          <p:nvPr/>
        </p:nvGrpSpPr>
        <p:grpSpPr>
          <a:xfrm>
            <a:off x="6485759" y="2788158"/>
            <a:ext cx="280118" cy="280082"/>
            <a:chOff x="1874500" y="3152325"/>
            <a:chExt cx="395200" cy="395150"/>
          </a:xfrm>
        </p:grpSpPr>
        <p:sp>
          <p:nvSpPr>
            <p:cNvPr id="1077" name="Google Shape;1077;p31"/>
            <p:cNvSpPr/>
            <p:nvPr/>
          </p:nvSpPr>
          <p:spPr>
            <a:xfrm>
              <a:off x="2037325" y="3246475"/>
              <a:ext cx="162100" cy="162075"/>
            </a:xfrm>
            <a:custGeom>
              <a:avLst/>
              <a:gdLst/>
              <a:ahLst/>
              <a:cxnLst/>
              <a:rect l="l" t="t" r="r" b="b"/>
              <a:pathLst>
                <a:path w="6484" h="6483" extrusionOk="0">
                  <a:moveTo>
                    <a:pt x="3705" y="1853"/>
                  </a:moveTo>
                  <a:lnTo>
                    <a:pt x="3705" y="4631"/>
                  </a:lnTo>
                  <a:lnTo>
                    <a:pt x="2779" y="4631"/>
                  </a:lnTo>
                  <a:lnTo>
                    <a:pt x="2779" y="1853"/>
                  </a:lnTo>
                  <a:close/>
                  <a:moveTo>
                    <a:pt x="3242" y="0"/>
                  </a:moveTo>
                  <a:cubicBezTo>
                    <a:pt x="1454" y="0"/>
                    <a:pt x="1" y="1454"/>
                    <a:pt x="1" y="3242"/>
                  </a:cubicBezTo>
                  <a:cubicBezTo>
                    <a:pt x="1" y="5029"/>
                    <a:pt x="1454" y="6483"/>
                    <a:pt x="3242" y="6483"/>
                  </a:cubicBezTo>
                  <a:cubicBezTo>
                    <a:pt x="5029" y="6483"/>
                    <a:pt x="6483" y="5029"/>
                    <a:pt x="6483" y="3242"/>
                  </a:cubicBezTo>
                  <a:cubicBezTo>
                    <a:pt x="6483" y="1454"/>
                    <a:pt x="5029" y="0"/>
                    <a:pt x="324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1"/>
            <p:cNvSpPr/>
            <p:nvPr/>
          </p:nvSpPr>
          <p:spPr>
            <a:xfrm>
              <a:off x="1991025" y="3152325"/>
              <a:ext cx="92625" cy="92625"/>
            </a:xfrm>
            <a:custGeom>
              <a:avLst/>
              <a:gdLst/>
              <a:ahLst/>
              <a:cxnLst/>
              <a:rect l="l" t="t" r="r" b="b"/>
              <a:pathLst>
                <a:path w="3705" h="3705" extrusionOk="0">
                  <a:moveTo>
                    <a:pt x="1853" y="1"/>
                  </a:moveTo>
                  <a:cubicBezTo>
                    <a:pt x="831" y="1"/>
                    <a:pt x="0" y="832"/>
                    <a:pt x="0" y="1852"/>
                  </a:cubicBezTo>
                  <a:cubicBezTo>
                    <a:pt x="0" y="2874"/>
                    <a:pt x="831" y="3704"/>
                    <a:pt x="1853" y="3704"/>
                  </a:cubicBezTo>
                  <a:cubicBezTo>
                    <a:pt x="2874" y="3704"/>
                    <a:pt x="3705" y="2874"/>
                    <a:pt x="3705" y="1852"/>
                  </a:cubicBezTo>
                  <a:cubicBezTo>
                    <a:pt x="3705" y="832"/>
                    <a:pt x="2874" y="1"/>
                    <a:pt x="185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1"/>
            <p:cNvSpPr/>
            <p:nvPr/>
          </p:nvSpPr>
          <p:spPr>
            <a:xfrm>
              <a:off x="2153075" y="3177025"/>
              <a:ext cx="69475" cy="69475"/>
            </a:xfrm>
            <a:custGeom>
              <a:avLst/>
              <a:gdLst/>
              <a:ahLst/>
              <a:cxnLst/>
              <a:rect l="l" t="t" r="r" b="b"/>
              <a:pathLst>
                <a:path w="2779" h="2779" extrusionOk="0">
                  <a:moveTo>
                    <a:pt x="1390" y="0"/>
                  </a:moveTo>
                  <a:cubicBezTo>
                    <a:pt x="624" y="0"/>
                    <a:pt x="1" y="623"/>
                    <a:pt x="1" y="1389"/>
                  </a:cubicBezTo>
                  <a:cubicBezTo>
                    <a:pt x="1" y="2155"/>
                    <a:pt x="624" y="2778"/>
                    <a:pt x="1390" y="2778"/>
                  </a:cubicBezTo>
                  <a:cubicBezTo>
                    <a:pt x="2156" y="2778"/>
                    <a:pt x="2779" y="2155"/>
                    <a:pt x="2779" y="1389"/>
                  </a:cubicBezTo>
                  <a:cubicBezTo>
                    <a:pt x="2779" y="623"/>
                    <a:pt x="2156" y="0"/>
                    <a:pt x="13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1"/>
            <p:cNvSpPr/>
            <p:nvPr/>
          </p:nvSpPr>
          <p:spPr>
            <a:xfrm>
              <a:off x="1874500" y="3431700"/>
              <a:ext cx="70225" cy="115775"/>
            </a:xfrm>
            <a:custGeom>
              <a:avLst/>
              <a:gdLst/>
              <a:ahLst/>
              <a:cxnLst/>
              <a:rect l="l" t="t" r="r" b="b"/>
              <a:pathLst>
                <a:path w="2809" h="4631" extrusionOk="0">
                  <a:moveTo>
                    <a:pt x="0" y="0"/>
                  </a:moveTo>
                  <a:lnTo>
                    <a:pt x="0" y="4631"/>
                  </a:lnTo>
                  <a:lnTo>
                    <a:pt x="2809" y="4631"/>
                  </a:lnTo>
                  <a:lnTo>
                    <a:pt x="280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31"/>
            <p:cNvSpPr/>
            <p:nvPr/>
          </p:nvSpPr>
          <p:spPr>
            <a:xfrm>
              <a:off x="1967875" y="3408525"/>
              <a:ext cx="301825" cy="138950"/>
            </a:xfrm>
            <a:custGeom>
              <a:avLst/>
              <a:gdLst/>
              <a:ahLst/>
              <a:cxnLst/>
              <a:rect l="l" t="t" r="r" b="b"/>
              <a:pathLst>
                <a:path w="12073" h="5558" extrusionOk="0">
                  <a:moveTo>
                    <a:pt x="1852" y="1"/>
                  </a:moveTo>
                  <a:cubicBezTo>
                    <a:pt x="829" y="1"/>
                    <a:pt x="1" y="927"/>
                    <a:pt x="1" y="927"/>
                  </a:cubicBezTo>
                  <a:lnTo>
                    <a:pt x="1" y="4631"/>
                  </a:lnTo>
                  <a:cubicBezTo>
                    <a:pt x="1218" y="5240"/>
                    <a:pt x="2562" y="5558"/>
                    <a:pt x="3923" y="5558"/>
                  </a:cubicBezTo>
                  <a:lnTo>
                    <a:pt x="4353" y="5558"/>
                  </a:lnTo>
                  <a:cubicBezTo>
                    <a:pt x="8699" y="5558"/>
                    <a:pt x="10825" y="2632"/>
                    <a:pt x="12073" y="1796"/>
                  </a:cubicBezTo>
                  <a:cubicBezTo>
                    <a:pt x="11716" y="1348"/>
                    <a:pt x="11190" y="1115"/>
                    <a:pt x="10660" y="1115"/>
                  </a:cubicBezTo>
                  <a:cubicBezTo>
                    <a:pt x="10248" y="1115"/>
                    <a:pt x="9834" y="1255"/>
                    <a:pt x="9495" y="1543"/>
                  </a:cubicBezTo>
                  <a:cubicBezTo>
                    <a:pt x="8900" y="2030"/>
                    <a:pt x="8712" y="2225"/>
                    <a:pt x="8313" y="2437"/>
                  </a:cubicBezTo>
                  <a:cubicBezTo>
                    <a:pt x="8327" y="2549"/>
                    <a:pt x="8334" y="2664"/>
                    <a:pt x="8334" y="2779"/>
                  </a:cubicBezTo>
                  <a:lnTo>
                    <a:pt x="8334" y="3705"/>
                  </a:lnTo>
                  <a:lnTo>
                    <a:pt x="3704" y="3705"/>
                  </a:lnTo>
                  <a:lnTo>
                    <a:pt x="3704" y="2779"/>
                  </a:lnTo>
                  <a:lnTo>
                    <a:pt x="7409" y="2779"/>
                  </a:lnTo>
                  <a:cubicBezTo>
                    <a:pt x="7409" y="1756"/>
                    <a:pt x="6580" y="927"/>
                    <a:pt x="5557" y="927"/>
                  </a:cubicBezTo>
                  <a:lnTo>
                    <a:pt x="3704" y="927"/>
                  </a:lnTo>
                  <a:cubicBezTo>
                    <a:pt x="3704" y="927"/>
                    <a:pt x="2875" y="1"/>
                    <a:pt x="185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2" name="Google Shape;1082;p31"/>
          <p:cNvSpPr/>
          <p:nvPr/>
        </p:nvSpPr>
        <p:spPr>
          <a:xfrm>
            <a:off x="2376250" y="3442632"/>
            <a:ext cx="280135" cy="246219"/>
          </a:xfrm>
          <a:custGeom>
            <a:avLst/>
            <a:gdLst/>
            <a:ahLst/>
            <a:cxnLst/>
            <a:rect l="l" t="t" r="r" b="b"/>
            <a:pathLst>
              <a:path w="15809" h="13895" extrusionOk="0">
                <a:moveTo>
                  <a:pt x="11146" y="4632"/>
                </a:moveTo>
                <a:lnTo>
                  <a:pt x="11146" y="5557"/>
                </a:lnTo>
                <a:lnTo>
                  <a:pt x="4663" y="5557"/>
                </a:lnTo>
                <a:lnTo>
                  <a:pt x="4663" y="4632"/>
                </a:lnTo>
                <a:close/>
                <a:moveTo>
                  <a:pt x="11146" y="10189"/>
                </a:moveTo>
                <a:lnTo>
                  <a:pt x="11146" y="11115"/>
                </a:lnTo>
                <a:lnTo>
                  <a:pt x="4663" y="11115"/>
                </a:lnTo>
                <a:lnTo>
                  <a:pt x="4663" y="10189"/>
                </a:lnTo>
                <a:close/>
                <a:moveTo>
                  <a:pt x="2178" y="0"/>
                </a:moveTo>
                <a:lnTo>
                  <a:pt x="0" y="2316"/>
                </a:lnTo>
                <a:lnTo>
                  <a:pt x="2178" y="4632"/>
                </a:lnTo>
                <a:lnTo>
                  <a:pt x="3737" y="4632"/>
                </a:lnTo>
                <a:lnTo>
                  <a:pt x="3737" y="5557"/>
                </a:lnTo>
                <a:lnTo>
                  <a:pt x="0" y="5557"/>
                </a:lnTo>
                <a:lnTo>
                  <a:pt x="1738" y="7873"/>
                </a:lnTo>
                <a:lnTo>
                  <a:pt x="0" y="10189"/>
                </a:lnTo>
                <a:lnTo>
                  <a:pt x="3737" y="10189"/>
                </a:lnTo>
                <a:lnTo>
                  <a:pt x="3737" y="11115"/>
                </a:lnTo>
                <a:lnTo>
                  <a:pt x="2810" y="11115"/>
                </a:lnTo>
                <a:lnTo>
                  <a:pt x="2810" y="12041"/>
                </a:lnTo>
                <a:lnTo>
                  <a:pt x="3737" y="12041"/>
                </a:lnTo>
                <a:lnTo>
                  <a:pt x="3737" y="13894"/>
                </a:lnTo>
                <a:lnTo>
                  <a:pt x="4663" y="13894"/>
                </a:lnTo>
                <a:lnTo>
                  <a:pt x="4663" y="12041"/>
                </a:lnTo>
                <a:lnTo>
                  <a:pt x="11146" y="12041"/>
                </a:lnTo>
                <a:lnTo>
                  <a:pt x="11146" y="13894"/>
                </a:lnTo>
                <a:lnTo>
                  <a:pt x="12073" y="13894"/>
                </a:lnTo>
                <a:lnTo>
                  <a:pt x="12073" y="12041"/>
                </a:lnTo>
                <a:lnTo>
                  <a:pt x="12999" y="12041"/>
                </a:lnTo>
                <a:lnTo>
                  <a:pt x="12999" y="11115"/>
                </a:lnTo>
                <a:lnTo>
                  <a:pt x="12073" y="11115"/>
                </a:lnTo>
                <a:lnTo>
                  <a:pt x="12073" y="10189"/>
                </a:lnTo>
                <a:lnTo>
                  <a:pt x="13631" y="10189"/>
                </a:lnTo>
                <a:lnTo>
                  <a:pt x="15808" y="7873"/>
                </a:lnTo>
                <a:lnTo>
                  <a:pt x="13631" y="5557"/>
                </a:lnTo>
                <a:lnTo>
                  <a:pt x="12073" y="5557"/>
                </a:lnTo>
                <a:lnTo>
                  <a:pt x="12073" y="4632"/>
                </a:lnTo>
                <a:lnTo>
                  <a:pt x="15808" y="4632"/>
                </a:lnTo>
                <a:lnTo>
                  <a:pt x="14072" y="2316"/>
                </a:lnTo>
                <a:lnTo>
                  <a:pt x="1580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3" name="Google Shape;1083;p31"/>
          <p:cNvGrpSpPr/>
          <p:nvPr/>
        </p:nvGrpSpPr>
        <p:grpSpPr>
          <a:xfrm>
            <a:off x="6551977" y="3425685"/>
            <a:ext cx="147749" cy="280118"/>
            <a:chOff x="2004075" y="2634675"/>
            <a:chExt cx="208450" cy="395200"/>
          </a:xfrm>
        </p:grpSpPr>
        <p:sp>
          <p:nvSpPr>
            <p:cNvPr id="1084" name="Google Shape;1084;p31"/>
            <p:cNvSpPr/>
            <p:nvPr/>
          </p:nvSpPr>
          <p:spPr>
            <a:xfrm>
              <a:off x="2004075" y="2634675"/>
              <a:ext cx="208450" cy="150525"/>
            </a:xfrm>
            <a:custGeom>
              <a:avLst/>
              <a:gdLst/>
              <a:ahLst/>
              <a:cxnLst/>
              <a:rect l="l" t="t" r="r" b="b"/>
              <a:pathLst>
                <a:path w="8338" h="6021" extrusionOk="0">
                  <a:moveTo>
                    <a:pt x="1198" y="0"/>
                  </a:moveTo>
                  <a:lnTo>
                    <a:pt x="1989" y="791"/>
                  </a:lnTo>
                  <a:cubicBezTo>
                    <a:pt x="2319" y="1121"/>
                    <a:pt x="2319" y="1657"/>
                    <a:pt x="1989" y="1988"/>
                  </a:cubicBezTo>
                  <a:cubicBezTo>
                    <a:pt x="625" y="3352"/>
                    <a:pt x="1" y="3831"/>
                    <a:pt x="1" y="5095"/>
                  </a:cubicBezTo>
                  <a:cubicBezTo>
                    <a:pt x="1" y="5456"/>
                    <a:pt x="59" y="5760"/>
                    <a:pt x="154" y="6020"/>
                  </a:cubicBezTo>
                  <a:lnTo>
                    <a:pt x="8201" y="6020"/>
                  </a:lnTo>
                  <a:cubicBezTo>
                    <a:pt x="8284" y="5789"/>
                    <a:pt x="8336" y="5522"/>
                    <a:pt x="8336" y="5212"/>
                  </a:cubicBezTo>
                  <a:lnTo>
                    <a:pt x="8336" y="5186"/>
                  </a:lnTo>
                  <a:cubicBezTo>
                    <a:pt x="8337" y="4519"/>
                    <a:pt x="8217" y="3839"/>
                    <a:pt x="6742" y="2857"/>
                  </a:cubicBezTo>
                  <a:lnTo>
                    <a:pt x="6304" y="2565"/>
                  </a:lnTo>
                  <a:lnTo>
                    <a:pt x="6070" y="3035"/>
                  </a:lnTo>
                  <a:cubicBezTo>
                    <a:pt x="5821" y="3533"/>
                    <a:pt x="5296" y="3710"/>
                    <a:pt x="5062" y="3710"/>
                  </a:cubicBezTo>
                  <a:cubicBezTo>
                    <a:pt x="4975" y="3710"/>
                    <a:pt x="4928" y="3686"/>
                    <a:pt x="4948" y="3645"/>
                  </a:cubicBezTo>
                  <a:cubicBezTo>
                    <a:pt x="5545" y="2450"/>
                    <a:pt x="5637" y="1505"/>
                    <a:pt x="5223" y="834"/>
                  </a:cubicBezTo>
                  <a:cubicBezTo>
                    <a:pt x="4842" y="219"/>
                    <a:pt x="4109" y="0"/>
                    <a:pt x="359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1"/>
            <p:cNvSpPr/>
            <p:nvPr/>
          </p:nvSpPr>
          <p:spPr>
            <a:xfrm>
              <a:off x="2027250" y="2808325"/>
              <a:ext cx="162100" cy="81075"/>
            </a:xfrm>
            <a:custGeom>
              <a:avLst/>
              <a:gdLst/>
              <a:ahLst/>
              <a:cxnLst/>
              <a:rect l="l" t="t" r="r" b="b"/>
              <a:pathLst>
                <a:path w="6484" h="3243" extrusionOk="0">
                  <a:moveTo>
                    <a:pt x="0" y="1"/>
                  </a:moveTo>
                  <a:cubicBezTo>
                    <a:pt x="0" y="1788"/>
                    <a:pt x="1454" y="3242"/>
                    <a:pt x="3241" y="3242"/>
                  </a:cubicBezTo>
                  <a:cubicBezTo>
                    <a:pt x="5029" y="3242"/>
                    <a:pt x="6484" y="1788"/>
                    <a:pt x="64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1"/>
            <p:cNvSpPr/>
            <p:nvPr/>
          </p:nvSpPr>
          <p:spPr>
            <a:xfrm>
              <a:off x="2071350" y="2905800"/>
              <a:ext cx="73875" cy="124075"/>
            </a:xfrm>
            <a:custGeom>
              <a:avLst/>
              <a:gdLst/>
              <a:ahLst/>
              <a:cxnLst/>
              <a:rect l="l" t="t" r="r" b="b"/>
              <a:pathLst>
                <a:path w="2955" h="4963" extrusionOk="0">
                  <a:moveTo>
                    <a:pt x="1" y="0"/>
                  </a:moveTo>
                  <a:lnTo>
                    <a:pt x="351" y="4963"/>
                  </a:lnTo>
                  <a:lnTo>
                    <a:pt x="2604" y="4963"/>
                  </a:lnTo>
                  <a:lnTo>
                    <a:pt x="2954" y="0"/>
                  </a:lnTo>
                  <a:lnTo>
                    <a:pt x="2954" y="0"/>
                  </a:lnTo>
                  <a:cubicBezTo>
                    <a:pt x="2495" y="174"/>
                    <a:pt x="1998" y="270"/>
                    <a:pt x="1477" y="270"/>
                  </a:cubicBezTo>
                  <a:cubicBezTo>
                    <a:pt x="958" y="270"/>
                    <a:pt x="460" y="174"/>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7" name="Google Shape;1087;p31"/>
          <p:cNvGrpSpPr/>
          <p:nvPr/>
        </p:nvGrpSpPr>
        <p:grpSpPr>
          <a:xfrm>
            <a:off x="2376234" y="2788431"/>
            <a:ext cx="280135" cy="279533"/>
            <a:chOff x="1494650" y="2635075"/>
            <a:chExt cx="395225" cy="394375"/>
          </a:xfrm>
        </p:grpSpPr>
        <p:sp>
          <p:nvSpPr>
            <p:cNvPr id="1088" name="Google Shape;1088;p31"/>
            <p:cNvSpPr/>
            <p:nvPr/>
          </p:nvSpPr>
          <p:spPr>
            <a:xfrm>
              <a:off x="1611175" y="2635075"/>
              <a:ext cx="254700" cy="254725"/>
            </a:xfrm>
            <a:custGeom>
              <a:avLst/>
              <a:gdLst/>
              <a:ahLst/>
              <a:cxnLst/>
              <a:rect l="l" t="t" r="r" b="b"/>
              <a:pathLst>
                <a:path w="10188" h="10189" extrusionOk="0">
                  <a:moveTo>
                    <a:pt x="4631" y="1"/>
                  </a:moveTo>
                  <a:lnTo>
                    <a:pt x="4631" y="1886"/>
                  </a:lnTo>
                  <a:cubicBezTo>
                    <a:pt x="4082" y="1965"/>
                    <a:pt x="3578" y="2181"/>
                    <a:pt x="3154" y="2499"/>
                  </a:cubicBezTo>
                  <a:lnTo>
                    <a:pt x="1820" y="1165"/>
                  </a:lnTo>
                  <a:lnTo>
                    <a:pt x="1165" y="1820"/>
                  </a:lnTo>
                  <a:lnTo>
                    <a:pt x="2499" y="3154"/>
                  </a:lnTo>
                  <a:cubicBezTo>
                    <a:pt x="2181" y="3579"/>
                    <a:pt x="1965" y="4083"/>
                    <a:pt x="1886" y="4631"/>
                  </a:cubicBezTo>
                  <a:lnTo>
                    <a:pt x="0" y="4631"/>
                  </a:lnTo>
                  <a:lnTo>
                    <a:pt x="0" y="5557"/>
                  </a:lnTo>
                  <a:lnTo>
                    <a:pt x="1886" y="5557"/>
                  </a:lnTo>
                  <a:cubicBezTo>
                    <a:pt x="1965" y="6106"/>
                    <a:pt x="2181" y="6610"/>
                    <a:pt x="2499" y="7035"/>
                  </a:cubicBezTo>
                  <a:lnTo>
                    <a:pt x="1165" y="8369"/>
                  </a:lnTo>
                  <a:lnTo>
                    <a:pt x="1820" y="9023"/>
                  </a:lnTo>
                  <a:lnTo>
                    <a:pt x="3154" y="7689"/>
                  </a:lnTo>
                  <a:cubicBezTo>
                    <a:pt x="3578" y="8007"/>
                    <a:pt x="4082" y="8224"/>
                    <a:pt x="4631" y="8302"/>
                  </a:cubicBezTo>
                  <a:lnTo>
                    <a:pt x="4631" y="10188"/>
                  </a:lnTo>
                  <a:lnTo>
                    <a:pt x="5557" y="10188"/>
                  </a:lnTo>
                  <a:lnTo>
                    <a:pt x="5557" y="8302"/>
                  </a:lnTo>
                  <a:cubicBezTo>
                    <a:pt x="6106" y="8224"/>
                    <a:pt x="6610" y="8007"/>
                    <a:pt x="7034" y="7689"/>
                  </a:cubicBezTo>
                  <a:lnTo>
                    <a:pt x="8368" y="9023"/>
                  </a:lnTo>
                  <a:lnTo>
                    <a:pt x="9023" y="8369"/>
                  </a:lnTo>
                  <a:lnTo>
                    <a:pt x="7689" y="7035"/>
                  </a:lnTo>
                  <a:cubicBezTo>
                    <a:pt x="8007" y="6610"/>
                    <a:pt x="8223" y="6106"/>
                    <a:pt x="8302" y="5557"/>
                  </a:cubicBezTo>
                  <a:lnTo>
                    <a:pt x="10188" y="5557"/>
                  </a:lnTo>
                  <a:lnTo>
                    <a:pt x="10188" y="4631"/>
                  </a:lnTo>
                  <a:lnTo>
                    <a:pt x="8302" y="4631"/>
                  </a:lnTo>
                  <a:cubicBezTo>
                    <a:pt x="8223" y="4083"/>
                    <a:pt x="8007" y="3579"/>
                    <a:pt x="7689" y="3154"/>
                  </a:cubicBezTo>
                  <a:lnTo>
                    <a:pt x="9023" y="1820"/>
                  </a:lnTo>
                  <a:lnTo>
                    <a:pt x="8368" y="1165"/>
                  </a:lnTo>
                  <a:lnTo>
                    <a:pt x="7034" y="2499"/>
                  </a:lnTo>
                  <a:cubicBezTo>
                    <a:pt x="6610" y="2181"/>
                    <a:pt x="6106" y="1965"/>
                    <a:pt x="5557" y="1886"/>
                  </a:cubicBezTo>
                  <a:lnTo>
                    <a:pt x="555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31"/>
            <p:cNvSpPr/>
            <p:nvPr/>
          </p:nvSpPr>
          <p:spPr>
            <a:xfrm>
              <a:off x="1494650" y="2913675"/>
              <a:ext cx="70250" cy="115775"/>
            </a:xfrm>
            <a:custGeom>
              <a:avLst/>
              <a:gdLst/>
              <a:ahLst/>
              <a:cxnLst/>
              <a:rect l="l" t="t" r="r" b="b"/>
              <a:pathLst>
                <a:path w="2810" h="4631" extrusionOk="0">
                  <a:moveTo>
                    <a:pt x="0" y="1"/>
                  </a:moveTo>
                  <a:lnTo>
                    <a:pt x="0" y="4631"/>
                  </a:lnTo>
                  <a:lnTo>
                    <a:pt x="2809" y="4631"/>
                  </a:lnTo>
                  <a:lnTo>
                    <a:pt x="280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31"/>
            <p:cNvSpPr/>
            <p:nvPr/>
          </p:nvSpPr>
          <p:spPr>
            <a:xfrm>
              <a:off x="1588025" y="2890525"/>
              <a:ext cx="301850" cy="138925"/>
            </a:xfrm>
            <a:custGeom>
              <a:avLst/>
              <a:gdLst/>
              <a:ahLst/>
              <a:cxnLst/>
              <a:rect l="l" t="t" r="r" b="b"/>
              <a:pathLst>
                <a:path w="12074" h="5557" extrusionOk="0">
                  <a:moveTo>
                    <a:pt x="1853" y="0"/>
                  </a:moveTo>
                  <a:cubicBezTo>
                    <a:pt x="830" y="0"/>
                    <a:pt x="1" y="927"/>
                    <a:pt x="1" y="927"/>
                  </a:cubicBezTo>
                  <a:lnTo>
                    <a:pt x="1" y="4631"/>
                  </a:lnTo>
                  <a:cubicBezTo>
                    <a:pt x="1219" y="5240"/>
                    <a:pt x="2562" y="5557"/>
                    <a:pt x="3923" y="5557"/>
                  </a:cubicBezTo>
                  <a:lnTo>
                    <a:pt x="4353" y="5557"/>
                  </a:lnTo>
                  <a:cubicBezTo>
                    <a:pt x="8699" y="5557"/>
                    <a:pt x="10825" y="2631"/>
                    <a:pt x="12073" y="1795"/>
                  </a:cubicBezTo>
                  <a:cubicBezTo>
                    <a:pt x="11716" y="1347"/>
                    <a:pt x="11190" y="1115"/>
                    <a:pt x="10660" y="1115"/>
                  </a:cubicBezTo>
                  <a:cubicBezTo>
                    <a:pt x="10249" y="1115"/>
                    <a:pt x="9834" y="1255"/>
                    <a:pt x="9495" y="1543"/>
                  </a:cubicBezTo>
                  <a:cubicBezTo>
                    <a:pt x="8900" y="2029"/>
                    <a:pt x="8712" y="2224"/>
                    <a:pt x="8315" y="2437"/>
                  </a:cubicBezTo>
                  <a:cubicBezTo>
                    <a:pt x="8328" y="2548"/>
                    <a:pt x="8336" y="2663"/>
                    <a:pt x="8336" y="2779"/>
                  </a:cubicBezTo>
                  <a:lnTo>
                    <a:pt x="8336" y="3705"/>
                  </a:lnTo>
                  <a:lnTo>
                    <a:pt x="3704" y="3705"/>
                  </a:lnTo>
                  <a:lnTo>
                    <a:pt x="3704" y="2779"/>
                  </a:lnTo>
                  <a:lnTo>
                    <a:pt x="7409" y="2779"/>
                  </a:lnTo>
                  <a:cubicBezTo>
                    <a:pt x="7409" y="1756"/>
                    <a:pt x="6580" y="927"/>
                    <a:pt x="5557" y="927"/>
                  </a:cubicBezTo>
                  <a:lnTo>
                    <a:pt x="3704" y="927"/>
                  </a:lnTo>
                  <a:cubicBezTo>
                    <a:pt x="3704" y="927"/>
                    <a:pt x="2876" y="0"/>
                    <a:pt x="18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id="{0C53C086-EFD6-C467-1839-6ED55B0A0451}"/>
              </a:ext>
            </a:extLst>
          </p:cNvPr>
          <p:cNvSpPr txBox="1"/>
          <p:nvPr/>
        </p:nvSpPr>
        <p:spPr>
          <a:xfrm>
            <a:off x="333585" y="1072625"/>
            <a:ext cx="1994799" cy="369332"/>
          </a:xfrm>
          <a:prstGeom prst="rect">
            <a:avLst/>
          </a:prstGeom>
          <a:noFill/>
        </p:spPr>
        <p:txBody>
          <a:bodyPr wrap="square">
            <a:spAutoFit/>
          </a:bodyPr>
          <a:lstStyle/>
          <a:p>
            <a:pPr algn="ctr"/>
            <a:r>
              <a:rPr lang="ru-RU" sz="1800" b="1" dirty="0" err="1">
                <a:effectLst/>
                <a:latin typeface="Arial" panose="020B0604020202020204" pitchFamily="34" charset="0"/>
              </a:rPr>
              <a:t>Пряме</a:t>
            </a:r>
            <a:endParaRPr lang="ru-UA" sz="1800" b="1" dirty="0"/>
          </a:p>
        </p:txBody>
      </p:sp>
      <p:sp>
        <p:nvSpPr>
          <p:cNvPr id="5" name="TextBox 4">
            <a:extLst>
              <a:ext uri="{FF2B5EF4-FFF2-40B4-BE49-F238E27FC236}">
                <a16:creationId xmlns:a16="http://schemas.microsoft.com/office/drawing/2014/main" id="{3F947251-1641-EF22-7301-D20268174F41}"/>
              </a:ext>
            </a:extLst>
          </p:cNvPr>
          <p:cNvSpPr txBox="1"/>
          <p:nvPr/>
        </p:nvSpPr>
        <p:spPr>
          <a:xfrm>
            <a:off x="312256" y="1824050"/>
            <a:ext cx="2037458" cy="1200329"/>
          </a:xfrm>
          <a:prstGeom prst="rect">
            <a:avLst/>
          </a:prstGeom>
          <a:noFill/>
        </p:spPr>
        <p:txBody>
          <a:bodyPr wrap="square">
            <a:spAutoFit/>
          </a:bodyPr>
          <a:lstStyle/>
          <a:p>
            <a:pPr algn="ctr"/>
            <a:r>
              <a:rPr lang="ru-RU" sz="1800" dirty="0" err="1">
                <a:effectLst/>
                <a:latin typeface="Arial" panose="020B0604020202020204" pitchFamily="34" charset="0"/>
              </a:rPr>
              <a:t>полягає</a:t>
            </a:r>
            <a:r>
              <a:rPr lang="ru-RU" sz="1800" dirty="0">
                <a:effectLst/>
                <a:latin typeface="Arial" panose="020B0604020202020204" pitchFamily="34" charset="0"/>
              </a:rPr>
              <a:t> у </a:t>
            </a:r>
            <a:r>
              <a:rPr lang="ru-RU" sz="1800" dirty="0" err="1">
                <a:effectLst/>
                <a:latin typeface="Arial" panose="020B0604020202020204" pitchFamily="34" charset="0"/>
              </a:rPr>
              <a:t>виплаті</a:t>
            </a:r>
            <a:r>
              <a:rPr lang="ru-RU" sz="1800" dirty="0">
                <a:effectLst/>
                <a:latin typeface="Arial" panose="020B0604020202020204" pitchFamily="34" charset="0"/>
              </a:rPr>
              <a:t> </a:t>
            </a:r>
            <a:r>
              <a:rPr lang="ru-RU" sz="1800" dirty="0" err="1">
                <a:effectLst/>
                <a:latin typeface="Arial" panose="020B0604020202020204" pitchFamily="34" charset="0"/>
              </a:rPr>
              <a:t>заробітної</a:t>
            </a:r>
            <a:r>
              <a:rPr lang="ru-RU" sz="1800" dirty="0">
                <a:effectLst/>
                <a:latin typeface="Arial" panose="020B0604020202020204" pitchFamily="34" charset="0"/>
              </a:rPr>
              <a:t> плати, </a:t>
            </a:r>
            <a:r>
              <a:rPr lang="ru-RU" sz="1800" dirty="0" err="1">
                <a:effectLst/>
                <a:latin typeface="Arial" panose="020B0604020202020204" pitchFamily="34" charset="0"/>
              </a:rPr>
              <a:t>премій</a:t>
            </a:r>
            <a:r>
              <a:rPr lang="ru-RU" sz="1800" dirty="0">
                <a:effectLst/>
                <a:latin typeface="Arial" panose="020B0604020202020204" pitchFamily="34" charset="0"/>
              </a:rPr>
              <a:t> і доплат</a:t>
            </a:r>
            <a:endParaRPr lang="ru-UA" dirty="0"/>
          </a:p>
        </p:txBody>
      </p:sp>
      <p:sp>
        <p:nvSpPr>
          <p:cNvPr id="6" name="TextBox 5">
            <a:extLst>
              <a:ext uri="{FF2B5EF4-FFF2-40B4-BE49-F238E27FC236}">
                <a16:creationId xmlns:a16="http://schemas.microsoft.com/office/drawing/2014/main" id="{87CFABE7-5BDB-5361-F76B-5CE9B0B903DC}"/>
              </a:ext>
            </a:extLst>
          </p:cNvPr>
          <p:cNvSpPr txBox="1"/>
          <p:nvPr/>
        </p:nvSpPr>
        <p:spPr>
          <a:xfrm>
            <a:off x="6985915" y="1027615"/>
            <a:ext cx="1994799" cy="369332"/>
          </a:xfrm>
          <a:prstGeom prst="rect">
            <a:avLst/>
          </a:prstGeom>
          <a:noFill/>
        </p:spPr>
        <p:txBody>
          <a:bodyPr wrap="square">
            <a:spAutoFit/>
          </a:bodyPr>
          <a:lstStyle/>
          <a:p>
            <a:pPr algn="ctr"/>
            <a:r>
              <a:rPr lang="ru-RU" sz="1800" b="1" dirty="0" err="1">
                <a:effectLst/>
                <a:latin typeface="Arial" panose="020B0604020202020204" pitchFamily="34" charset="0"/>
              </a:rPr>
              <a:t>Непряме</a:t>
            </a:r>
            <a:endParaRPr lang="ru-UA" sz="1800" b="1" dirty="0"/>
          </a:p>
        </p:txBody>
      </p:sp>
      <p:sp>
        <p:nvSpPr>
          <p:cNvPr id="8" name="TextBox 7">
            <a:extLst>
              <a:ext uri="{FF2B5EF4-FFF2-40B4-BE49-F238E27FC236}">
                <a16:creationId xmlns:a16="http://schemas.microsoft.com/office/drawing/2014/main" id="{F84EAACD-C473-2CB3-D65F-67CFBAE22B02}"/>
              </a:ext>
            </a:extLst>
          </p:cNvPr>
          <p:cNvSpPr txBox="1"/>
          <p:nvPr/>
        </p:nvSpPr>
        <p:spPr>
          <a:xfrm>
            <a:off x="7088369" y="1824709"/>
            <a:ext cx="1892345" cy="3139321"/>
          </a:xfrm>
          <a:prstGeom prst="rect">
            <a:avLst/>
          </a:prstGeom>
          <a:noFill/>
        </p:spPr>
        <p:txBody>
          <a:bodyPr wrap="square">
            <a:spAutoFit/>
          </a:bodyPr>
          <a:lstStyle/>
          <a:p>
            <a:pPr algn="ctr"/>
            <a:r>
              <a:rPr lang="ru-RU" sz="1100" dirty="0" err="1">
                <a:effectLst/>
                <a:latin typeface="Arial" panose="020B0604020202020204" pitchFamily="34" charset="0"/>
              </a:rPr>
              <a:t>медичне</a:t>
            </a:r>
            <a:r>
              <a:rPr lang="ru-RU" sz="1100" dirty="0">
                <a:effectLst/>
                <a:latin typeface="Arial" panose="020B0604020202020204" pitchFamily="34" charset="0"/>
              </a:rPr>
              <a:t> </a:t>
            </a:r>
            <a:r>
              <a:rPr lang="ru-RU" sz="1100" dirty="0" err="1">
                <a:effectLst/>
                <a:latin typeface="Arial" panose="020B0604020202020204" pitchFamily="34" charset="0"/>
              </a:rPr>
              <a:t>страхування</a:t>
            </a:r>
            <a:r>
              <a:rPr lang="ru-RU" sz="1100" dirty="0">
                <a:effectLst/>
                <a:latin typeface="Arial" panose="020B0604020202020204" pitchFamily="34" charset="0"/>
              </a:rPr>
              <a:t> і оплата </a:t>
            </a:r>
            <a:r>
              <a:rPr lang="ru-RU" sz="1100" dirty="0" err="1">
                <a:effectLst/>
                <a:latin typeface="Arial" panose="020B0604020202020204" pitchFamily="34" charset="0"/>
              </a:rPr>
              <a:t>мобільного</a:t>
            </a:r>
            <a:r>
              <a:rPr lang="ru-RU" sz="1100" dirty="0">
                <a:effectLst/>
                <a:latin typeface="Arial" panose="020B0604020202020204" pitchFamily="34" charset="0"/>
              </a:rPr>
              <a:t> </a:t>
            </a:r>
            <a:r>
              <a:rPr lang="ru-RU" sz="1100" dirty="0" err="1">
                <a:effectLst/>
                <a:latin typeface="Arial" panose="020B0604020202020204" pitchFamily="34" charset="0"/>
              </a:rPr>
              <a:t>зв’язку</a:t>
            </a:r>
            <a:r>
              <a:rPr lang="ru-RU" sz="1100" dirty="0">
                <a:effectLst/>
                <a:latin typeface="Arial" panose="020B0604020202020204" pitchFamily="34" charset="0"/>
              </a:rPr>
              <a:t>, </a:t>
            </a:r>
            <a:r>
              <a:rPr lang="ru-RU" sz="1100" dirty="0" err="1">
                <a:effectLst/>
                <a:latin typeface="Arial" panose="020B0604020202020204" pitchFamily="34" charset="0"/>
              </a:rPr>
              <a:t>транспортне</a:t>
            </a:r>
            <a:r>
              <a:rPr lang="ru-RU" sz="1100" dirty="0">
                <a:effectLst/>
                <a:latin typeface="Arial" panose="020B0604020202020204" pitchFamily="34" charset="0"/>
              </a:rPr>
              <a:t> </a:t>
            </a:r>
            <a:r>
              <a:rPr lang="ru-RU" sz="1100" dirty="0" err="1">
                <a:effectLst/>
                <a:latin typeface="Arial" panose="020B0604020202020204" pitchFamily="34" charset="0"/>
              </a:rPr>
              <a:t>обслуговування</a:t>
            </a:r>
            <a:r>
              <a:rPr lang="ru-RU" sz="1100" dirty="0">
                <a:effectLst/>
                <a:latin typeface="Arial" panose="020B0604020202020204" pitchFamily="34" charset="0"/>
              </a:rPr>
              <a:t>, оплата </a:t>
            </a:r>
            <a:r>
              <a:rPr lang="ru-RU" sz="1100" dirty="0" err="1">
                <a:effectLst/>
                <a:latin typeface="Arial" panose="020B0604020202020204" pitchFamily="34" charset="0"/>
              </a:rPr>
              <a:t>живлення</a:t>
            </a:r>
            <a:r>
              <a:rPr lang="ru-RU" sz="1100" dirty="0">
                <a:effectLst/>
                <a:latin typeface="Arial" panose="020B0604020202020204" pitchFamily="34" charset="0"/>
              </a:rPr>
              <a:t> і </a:t>
            </a:r>
            <a:r>
              <a:rPr lang="ru-RU" sz="1100" dirty="0" err="1">
                <a:effectLst/>
                <a:latin typeface="Arial" panose="020B0604020202020204" pitchFamily="34" charset="0"/>
              </a:rPr>
              <a:t>абонементів</a:t>
            </a:r>
            <a:r>
              <a:rPr lang="ru-RU" sz="1100" dirty="0">
                <a:effectLst/>
                <a:latin typeface="Arial" panose="020B0604020202020204" pitchFamily="34" charset="0"/>
              </a:rPr>
              <a:t> у </a:t>
            </a:r>
            <a:r>
              <a:rPr lang="ru-RU" sz="1100" dirty="0" err="1">
                <a:effectLst/>
                <a:latin typeface="Arial" panose="020B0604020202020204" pitchFamily="34" charset="0"/>
              </a:rPr>
              <a:t>спортивні</a:t>
            </a:r>
            <a:r>
              <a:rPr lang="ru-RU" sz="1100" dirty="0">
                <a:effectLst/>
                <a:latin typeface="Arial" panose="020B0604020202020204" pitchFamily="34" charset="0"/>
              </a:rPr>
              <a:t> клуби, </a:t>
            </a:r>
            <a:r>
              <a:rPr lang="ru-RU" sz="1100" dirty="0" err="1">
                <a:effectLst/>
                <a:latin typeface="Arial" panose="020B0604020202020204" pitchFamily="34" charset="0"/>
              </a:rPr>
              <a:t>крім</a:t>
            </a:r>
            <a:r>
              <a:rPr lang="ru-RU" sz="1100" dirty="0">
                <a:effectLst/>
                <a:latin typeface="Arial" panose="020B0604020202020204" pitchFamily="34" charset="0"/>
              </a:rPr>
              <a:t> того, для </a:t>
            </a:r>
            <a:r>
              <a:rPr lang="ru-RU" sz="1100" dirty="0" err="1">
                <a:effectLst/>
                <a:latin typeface="Arial" panose="020B0604020202020204" pitchFamily="34" charset="0"/>
              </a:rPr>
              <a:t>стимулювання</a:t>
            </a:r>
            <a:r>
              <a:rPr lang="ru-RU" sz="1100" dirty="0">
                <a:effectLst/>
                <a:latin typeface="Arial" panose="020B0604020202020204" pitchFamily="34" charset="0"/>
              </a:rPr>
              <a:t> </a:t>
            </a:r>
            <a:r>
              <a:rPr lang="ru-RU" sz="1100" dirty="0" err="1">
                <a:effectLst/>
                <a:latin typeface="Arial" panose="020B0604020202020204" pitchFamily="34" charset="0"/>
              </a:rPr>
              <a:t>управлінського</a:t>
            </a:r>
            <a:r>
              <a:rPr lang="ru-RU" sz="1100" dirty="0">
                <a:effectLst/>
                <a:latin typeface="Arial" panose="020B0604020202020204" pitchFamily="34" charset="0"/>
              </a:rPr>
              <a:t> персоналу </a:t>
            </a:r>
            <a:r>
              <a:rPr lang="ru-RU" sz="1100" dirty="0" err="1">
                <a:effectLst/>
                <a:latin typeface="Arial" panose="020B0604020202020204" pitchFamily="34" charset="0"/>
              </a:rPr>
              <a:t>використовується</a:t>
            </a:r>
            <a:r>
              <a:rPr lang="ru-RU" sz="1100" dirty="0">
                <a:effectLst/>
                <a:latin typeface="Arial" panose="020B0604020202020204" pitchFamily="34" charset="0"/>
              </a:rPr>
              <a:t> </a:t>
            </a:r>
            <a:r>
              <a:rPr lang="ru-RU" sz="1100" dirty="0" err="1">
                <a:effectLst/>
                <a:latin typeface="Arial" panose="020B0604020202020204" pitchFamily="34" charset="0"/>
              </a:rPr>
              <a:t>придбання</a:t>
            </a:r>
            <a:r>
              <a:rPr lang="ru-RU" sz="1100" dirty="0">
                <a:effectLst/>
                <a:latin typeface="Arial" panose="020B0604020202020204" pitchFamily="34" charset="0"/>
              </a:rPr>
              <a:t> за </a:t>
            </a:r>
            <a:r>
              <a:rPr lang="ru-RU" sz="1100" dirty="0" err="1">
                <a:effectLst/>
                <a:latin typeface="Arial" panose="020B0604020202020204" pitchFamily="34" charset="0"/>
              </a:rPr>
              <a:t>рахунок</a:t>
            </a:r>
            <a:r>
              <a:rPr lang="ru-RU" sz="1100" dirty="0">
                <a:effectLst/>
                <a:latin typeface="Arial" panose="020B0604020202020204" pitchFamily="34" charset="0"/>
              </a:rPr>
              <a:t> </a:t>
            </a:r>
            <a:r>
              <a:rPr lang="ru-RU" sz="1100" dirty="0" err="1">
                <a:effectLst/>
                <a:latin typeface="Arial" panose="020B0604020202020204" pitchFamily="34" charset="0"/>
              </a:rPr>
              <a:t>засобів</a:t>
            </a:r>
            <a:r>
              <a:rPr lang="ru-RU" sz="1100" dirty="0">
                <a:effectLst/>
                <a:latin typeface="Arial" panose="020B0604020202020204" pitchFamily="34" charset="0"/>
              </a:rPr>
              <a:t> </a:t>
            </a:r>
            <a:r>
              <a:rPr lang="ru-RU" sz="1100" dirty="0" err="1">
                <a:effectLst/>
                <a:latin typeface="Arial" panose="020B0604020202020204" pitchFamily="34" charset="0"/>
              </a:rPr>
              <a:t>працедавця</a:t>
            </a:r>
            <a:r>
              <a:rPr lang="ru-RU" sz="1100" dirty="0">
                <a:effectLst/>
                <a:latin typeface="Arial" panose="020B0604020202020204" pitchFamily="34" charset="0"/>
              </a:rPr>
              <a:t> </a:t>
            </a:r>
            <a:r>
              <a:rPr lang="ru-RU" sz="1100" dirty="0" err="1">
                <a:effectLst/>
                <a:latin typeface="Arial" panose="020B0604020202020204" pitchFamily="34" charset="0"/>
              </a:rPr>
              <a:t>квитків</a:t>
            </a:r>
            <a:r>
              <a:rPr lang="ru-RU" sz="1100" dirty="0">
                <a:effectLst/>
                <a:latin typeface="Arial" panose="020B0604020202020204" pitchFamily="34" charset="0"/>
              </a:rPr>
              <a:t> на </a:t>
            </a:r>
            <a:r>
              <a:rPr lang="ru-RU" sz="1100" dirty="0" err="1">
                <a:effectLst/>
                <a:latin typeface="Arial" panose="020B0604020202020204" pitchFamily="34" charset="0"/>
              </a:rPr>
              <a:t>літак</a:t>
            </a:r>
            <a:r>
              <a:rPr lang="ru-RU" sz="1100" dirty="0">
                <a:effectLst/>
                <a:latin typeface="Arial" panose="020B0604020202020204" pitchFamily="34" charset="0"/>
              </a:rPr>
              <a:t>, </a:t>
            </a:r>
            <a:r>
              <a:rPr lang="ru-RU" sz="1100" dirty="0" err="1">
                <a:effectLst/>
                <a:latin typeface="Arial" panose="020B0604020202020204" pitchFamily="34" charset="0"/>
              </a:rPr>
              <a:t>закріплення</a:t>
            </a:r>
            <a:r>
              <a:rPr lang="ru-RU" sz="1100" dirty="0">
                <a:effectLst/>
                <a:latin typeface="Arial" panose="020B0604020202020204" pitchFamily="34" charset="0"/>
              </a:rPr>
              <a:t> </a:t>
            </a:r>
            <a:r>
              <a:rPr lang="ru-RU" sz="1100" dirty="0" err="1">
                <a:effectLst/>
                <a:latin typeface="Arial" panose="020B0604020202020204" pitchFamily="34" charset="0"/>
              </a:rPr>
              <a:t>місця</a:t>
            </a:r>
            <a:r>
              <a:rPr lang="ru-RU" sz="1100" dirty="0">
                <a:effectLst/>
                <a:latin typeface="Arial" panose="020B0604020202020204" pitchFamily="34" charset="0"/>
              </a:rPr>
              <a:t> на </a:t>
            </a:r>
            <a:r>
              <a:rPr lang="ru-RU" sz="1100" dirty="0" err="1">
                <a:effectLst/>
                <a:latin typeface="Arial" panose="020B0604020202020204" pitchFamily="34" charset="0"/>
              </a:rPr>
              <a:t>парковці</a:t>
            </a:r>
            <a:r>
              <a:rPr lang="ru-RU" sz="1100" dirty="0">
                <a:effectLst/>
                <a:latin typeface="Arial" panose="020B0604020202020204" pitchFamily="34" charset="0"/>
              </a:rPr>
              <a:t>, </a:t>
            </a:r>
            <a:r>
              <a:rPr lang="ru-RU" sz="1100" dirty="0" err="1">
                <a:effectLst/>
                <a:latin typeface="Arial" panose="020B0604020202020204" pitchFamily="34" charset="0"/>
              </a:rPr>
              <a:t>що</a:t>
            </a:r>
            <a:r>
              <a:rPr lang="ru-RU" sz="1100" dirty="0">
                <a:effectLst/>
                <a:latin typeface="Arial" panose="020B0604020202020204" pitchFamily="34" charset="0"/>
              </a:rPr>
              <a:t> </a:t>
            </a:r>
            <a:r>
              <a:rPr lang="ru-RU" sz="1100" dirty="0" err="1">
                <a:effectLst/>
                <a:latin typeface="Arial" panose="020B0604020202020204" pitchFamily="34" charset="0"/>
              </a:rPr>
              <a:t>охороняється</a:t>
            </a:r>
            <a:r>
              <a:rPr lang="ru-RU" sz="1100" dirty="0">
                <a:effectLst/>
                <a:latin typeface="Arial" panose="020B0604020202020204" pitchFamily="34" charset="0"/>
              </a:rPr>
              <a:t>, </a:t>
            </a:r>
            <a:r>
              <a:rPr lang="ru-RU" sz="1100" dirty="0" err="1">
                <a:effectLst/>
                <a:latin typeface="Arial" panose="020B0604020202020204" pitchFamily="34" charset="0"/>
              </a:rPr>
              <a:t>надання</a:t>
            </a:r>
            <a:r>
              <a:rPr lang="ru-RU" sz="1100" dirty="0">
                <a:effectLst/>
                <a:latin typeface="Arial" panose="020B0604020202020204" pitchFamily="34" charset="0"/>
              </a:rPr>
              <a:t> </a:t>
            </a:r>
            <a:r>
              <a:rPr lang="ru-RU" sz="1100" dirty="0" err="1">
                <a:effectLst/>
                <a:latin typeface="Arial" panose="020B0604020202020204" pitchFamily="34" charset="0"/>
              </a:rPr>
              <a:t>кредитів</a:t>
            </a:r>
            <a:r>
              <a:rPr lang="ru-RU" sz="1100" dirty="0">
                <a:effectLst/>
                <a:latin typeface="Arial" panose="020B0604020202020204" pitchFamily="34" charset="0"/>
              </a:rPr>
              <a:t>, </a:t>
            </a:r>
            <a:r>
              <a:rPr lang="ru-RU" sz="1100" dirty="0" err="1">
                <a:effectLst/>
                <a:latin typeface="Arial" panose="020B0604020202020204" pitchFamily="34" charset="0"/>
              </a:rPr>
              <a:t>організація</a:t>
            </a:r>
            <a:r>
              <a:rPr lang="ru-RU" sz="1100" dirty="0">
                <a:effectLst/>
                <a:latin typeface="Arial" panose="020B0604020202020204" pitchFamily="34" charset="0"/>
              </a:rPr>
              <a:t> </a:t>
            </a:r>
            <a:r>
              <a:rPr lang="ru-RU" sz="1100" dirty="0" err="1">
                <a:effectLst/>
                <a:latin typeface="Arial" panose="020B0604020202020204" pitchFamily="34" charset="0"/>
              </a:rPr>
              <a:t>антистресових</a:t>
            </a:r>
            <a:r>
              <a:rPr lang="ru-RU" sz="1100" dirty="0">
                <a:effectLst/>
                <a:latin typeface="Arial" panose="020B0604020202020204" pitchFamily="34" charset="0"/>
              </a:rPr>
              <a:t> і </a:t>
            </a:r>
            <a:r>
              <a:rPr lang="ru-RU" sz="1100" dirty="0" err="1">
                <a:effectLst/>
                <a:latin typeface="Arial" panose="020B0604020202020204" pitchFamily="34" charset="0"/>
              </a:rPr>
              <a:t>заходів</a:t>
            </a:r>
            <a:r>
              <a:rPr lang="ru-RU" sz="1100" dirty="0">
                <a:effectLst/>
                <a:latin typeface="Arial" panose="020B0604020202020204" pitchFamily="34" charset="0"/>
              </a:rPr>
              <a:t> </a:t>
            </a:r>
            <a:r>
              <a:rPr lang="ru-RU" sz="1100" dirty="0" err="1">
                <a:effectLst/>
                <a:latin typeface="Arial" panose="020B0604020202020204" pitchFamily="34" charset="0"/>
              </a:rPr>
              <a:t>дозвілля</a:t>
            </a:r>
            <a:endParaRPr lang="ru-UA" sz="1000" dirty="0"/>
          </a:p>
        </p:txBody>
      </p:sp>
      <p:sp>
        <p:nvSpPr>
          <p:cNvPr id="4" name="TextBox 3">
            <a:extLst>
              <a:ext uri="{FF2B5EF4-FFF2-40B4-BE49-F238E27FC236}">
                <a16:creationId xmlns:a16="http://schemas.microsoft.com/office/drawing/2014/main" id="{7A0F3013-84C0-21B5-0F61-55282A2456A6}"/>
              </a:ext>
            </a:extLst>
          </p:cNvPr>
          <p:cNvSpPr txBox="1"/>
          <p:nvPr/>
        </p:nvSpPr>
        <p:spPr>
          <a:xfrm>
            <a:off x="7160079" y="1321601"/>
            <a:ext cx="4572000" cy="307777"/>
          </a:xfrm>
          <a:prstGeom prst="rect">
            <a:avLst/>
          </a:prstGeom>
          <a:noFill/>
        </p:spPr>
        <p:txBody>
          <a:bodyPr wrap="square">
            <a:spAutoFit/>
          </a:bodyPr>
          <a:lstStyle/>
          <a:p>
            <a:r>
              <a:rPr lang="ru-RU" sz="1400" dirty="0" err="1">
                <a:effectLst/>
                <a:latin typeface="Arial" panose="020B0604020202020204" pitchFamily="34" charset="0"/>
              </a:rPr>
              <a:t>Соціальний</a:t>
            </a:r>
            <a:r>
              <a:rPr lang="ru-RU" sz="1400" dirty="0">
                <a:effectLst/>
                <a:latin typeface="Arial" panose="020B0604020202020204" pitchFamily="34" charset="0"/>
              </a:rPr>
              <a:t> пакет</a:t>
            </a:r>
            <a:endParaRPr lang="ru-UA" dirty="0"/>
          </a:p>
        </p:txBody>
      </p:sp>
    </p:spTree>
    <p:extLst>
      <p:ext uri="{BB962C8B-B14F-4D97-AF65-F5344CB8AC3E}">
        <p14:creationId xmlns:p14="http://schemas.microsoft.com/office/powerpoint/2010/main" val="15108924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000"/>
            <a:lum/>
          </a:blip>
          <a:srcRect/>
          <a:stretch>
            <a:fillRect l="-8000" r="-8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117AE8-3AC5-5DAF-6EAC-EB13D9E3FFF9}"/>
              </a:ext>
            </a:extLst>
          </p:cNvPr>
          <p:cNvSpPr>
            <a:spLocks noGrp="1"/>
          </p:cNvSpPr>
          <p:nvPr>
            <p:ph type="title"/>
          </p:nvPr>
        </p:nvSpPr>
        <p:spPr>
          <a:xfrm>
            <a:off x="1207867" y="3433800"/>
            <a:ext cx="6728266" cy="1362900"/>
          </a:xfrm>
        </p:spPr>
        <p:txBody>
          <a:bodyPr/>
          <a:lstStyle/>
          <a:p>
            <a:r>
              <a:rPr lang="ru-RU" sz="1800" dirty="0" err="1">
                <a:effectLst/>
                <a:latin typeface="Arial" panose="020B0604020202020204" pitchFamily="34" charset="0"/>
              </a:rPr>
              <a:t>Матеріальні</a:t>
            </a:r>
            <a:r>
              <a:rPr lang="ru-RU" sz="1800" dirty="0">
                <a:effectLst/>
                <a:latin typeface="Arial" panose="020B0604020202020204" pitchFamily="34" charset="0"/>
              </a:rPr>
              <a:t> і </a:t>
            </a:r>
            <a:r>
              <a:rPr lang="ru-RU" sz="1800" dirty="0" err="1">
                <a:effectLst/>
                <a:latin typeface="Arial" panose="020B0604020202020204" pitchFamily="34" charset="0"/>
              </a:rPr>
              <a:t>нематеріальні</a:t>
            </a:r>
            <a:r>
              <a:rPr lang="ru-RU" sz="1800" dirty="0">
                <a:effectLst/>
                <a:latin typeface="Arial" panose="020B0604020202020204" pitchFamily="34" charset="0"/>
              </a:rPr>
              <a:t> </a:t>
            </a:r>
            <a:r>
              <a:rPr lang="ru-RU" sz="1800" dirty="0" err="1">
                <a:effectLst/>
                <a:latin typeface="Arial" panose="020B0604020202020204" pitchFamily="34" charset="0"/>
              </a:rPr>
              <a:t>стимули</a:t>
            </a:r>
            <a:r>
              <a:rPr lang="ru-RU" sz="1800" dirty="0">
                <a:effectLst/>
                <a:latin typeface="Arial" panose="020B0604020202020204" pitchFamily="34" charset="0"/>
              </a:rPr>
              <a:t> </a:t>
            </a:r>
            <a:r>
              <a:rPr lang="ru-RU" sz="1800" dirty="0" err="1">
                <a:effectLst/>
                <a:latin typeface="Arial" panose="020B0604020202020204" pitchFamily="34" charset="0"/>
              </a:rPr>
              <a:t>взаємно</a:t>
            </a:r>
            <a:r>
              <a:rPr lang="ru-RU" sz="1800" dirty="0">
                <a:effectLst/>
                <a:latin typeface="Arial" panose="020B0604020202020204" pitchFamily="34" charset="0"/>
              </a:rPr>
              <a:t> </a:t>
            </a:r>
            <a:r>
              <a:rPr lang="ru-RU" sz="1800" dirty="0" err="1">
                <a:effectLst/>
                <a:latin typeface="Arial" panose="020B0604020202020204" pitchFamily="34" charset="0"/>
              </a:rPr>
              <a:t>доповнюють</a:t>
            </a:r>
            <a:r>
              <a:rPr lang="ru-RU" sz="1800" dirty="0">
                <a:effectLst/>
                <a:latin typeface="Arial" panose="020B0604020202020204" pitchFamily="34" charset="0"/>
              </a:rPr>
              <a:t> і </a:t>
            </a:r>
            <a:r>
              <a:rPr lang="ru-RU" sz="1800" dirty="0" err="1">
                <a:effectLst/>
                <a:latin typeface="Arial" panose="020B0604020202020204" pitchFamily="34" charset="0"/>
              </a:rPr>
              <a:t>узагальнюють</a:t>
            </a:r>
            <a:r>
              <a:rPr lang="ru-RU" sz="1800" dirty="0">
                <a:effectLst/>
                <a:latin typeface="Arial" panose="020B0604020202020204" pitchFamily="34" charset="0"/>
              </a:rPr>
              <a:t> один одного. </a:t>
            </a:r>
            <a:br>
              <a:rPr lang="en-US" sz="1800" dirty="0">
                <a:effectLst/>
                <a:latin typeface="Arial" panose="020B0604020202020204" pitchFamily="34" charset="0"/>
              </a:rPr>
            </a:br>
            <a:r>
              <a:rPr lang="ru-RU" sz="1800" dirty="0" err="1">
                <a:effectLst/>
                <a:latin typeface="Arial" panose="020B0604020202020204" pitchFamily="34" charset="0"/>
              </a:rPr>
              <a:t>Наприклад</a:t>
            </a:r>
            <a:r>
              <a:rPr lang="ru-RU" sz="1800" dirty="0">
                <a:effectLst/>
                <a:latin typeface="Arial" panose="020B0604020202020204" pitchFamily="34" charset="0"/>
              </a:rPr>
              <a:t>, </a:t>
            </a:r>
            <a:r>
              <a:rPr lang="ru-RU" sz="1800" dirty="0" err="1">
                <a:effectLst/>
                <a:latin typeface="Arial" panose="020B0604020202020204" pitchFamily="34" charset="0"/>
              </a:rPr>
              <a:t>отримання</a:t>
            </a:r>
            <a:r>
              <a:rPr lang="ru-RU" sz="1800" dirty="0">
                <a:effectLst/>
                <a:latin typeface="Arial" panose="020B0604020202020204" pitchFamily="34" charset="0"/>
              </a:rPr>
              <a:t> </a:t>
            </a:r>
            <a:r>
              <a:rPr lang="ru-RU" sz="1800" dirty="0" err="1">
                <a:effectLst/>
                <a:latin typeface="Arial" panose="020B0604020202020204" pitchFamily="34" charset="0"/>
              </a:rPr>
              <a:t>нової</a:t>
            </a:r>
            <a:r>
              <a:rPr lang="ru-RU" sz="1800" dirty="0">
                <a:effectLst/>
                <a:latin typeface="Arial" panose="020B0604020202020204" pitchFamily="34" charset="0"/>
              </a:rPr>
              <a:t> посади і </a:t>
            </a:r>
            <a:r>
              <a:rPr lang="ru-RU" sz="1800" dirty="0" err="1">
                <a:effectLst/>
                <a:latin typeface="Arial" panose="020B0604020202020204" pitchFamily="34" charset="0"/>
              </a:rPr>
              <a:t>відповідно</a:t>
            </a:r>
            <a:r>
              <a:rPr lang="ru-RU" sz="1800" dirty="0">
                <a:effectLst/>
                <a:latin typeface="Arial" panose="020B0604020202020204" pitchFamily="34" charset="0"/>
              </a:rPr>
              <a:t> </a:t>
            </a:r>
            <a:r>
              <a:rPr lang="ru-RU" sz="1800" dirty="0" err="1">
                <a:effectLst/>
                <a:latin typeface="Arial" panose="020B0604020202020204" pitchFamily="34" charset="0"/>
              </a:rPr>
              <a:t>підвищення</a:t>
            </a:r>
            <a:r>
              <a:rPr lang="ru-RU" sz="1800" dirty="0">
                <a:effectLst/>
                <a:latin typeface="Arial" panose="020B0604020202020204" pitchFamily="34" charset="0"/>
              </a:rPr>
              <a:t> </a:t>
            </a:r>
            <a:r>
              <a:rPr lang="ru-RU" sz="1800" dirty="0" err="1">
                <a:effectLst/>
                <a:latin typeface="Arial" panose="020B0604020202020204" pitchFamily="34" charset="0"/>
              </a:rPr>
              <a:t>заробітної</a:t>
            </a:r>
            <a:r>
              <a:rPr lang="ru-RU" sz="1800" dirty="0">
                <a:effectLst/>
                <a:latin typeface="Arial" panose="020B0604020202020204" pitchFamily="34" charset="0"/>
              </a:rPr>
              <a:t> плати </a:t>
            </a:r>
            <a:r>
              <a:rPr lang="ru-RU" sz="1800" dirty="0" err="1">
                <a:effectLst/>
                <a:latin typeface="Arial" panose="020B0604020202020204" pitchFamily="34" charset="0"/>
              </a:rPr>
              <a:t>дають</a:t>
            </a:r>
            <a:r>
              <a:rPr lang="ru-RU" sz="1800" dirty="0">
                <a:effectLst/>
                <a:latin typeface="Arial" panose="020B0604020202020204" pitchFamily="34" charset="0"/>
              </a:rPr>
              <a:t> не </a:t>
            </a:r>
            <a:r>
              <a:rPr lang="ru-RU" sz="1800" dirty="0" err="1">
                <a:effectLst/>
                <a:latin typeface="Arial" panose="020B0604020202020204" pitchFamily="34" charset="0"/>
              </a:rPr>
              <a:t>тільки</a:t>
            </a:r>
            <a:r>
              <a:rPr lang="ru-RU" sz="1800" dirty="0">
                <a:effectLst/>
                <a:latin typeface="Arial" panose="020B0604020202020204" pitchFamily="34" charset="0"/>
              </a:rPr>
              <a:t> </a:t>
            </a:r>
            <a:r>
              <a:rPr lang="ru-RU" sz="1800" dirty="0" err="1">
                <a:effectLst/>
                <a:latin typeface="Arial" panose="020B0604020202020204" pitchFamily="34" charset="0"/>
              </a:rPr>
              <a:t>можливість</a:t>
            </a:r>
            <a:r>
              <a:rPr lang="ru-RU" sz="1800" dirty="0">
                <a:effectLst/>
                <a:latin typeface="Arial" panose="020B0604020202020204" pitchFamily="34" charset="0"/>
              </a:rPr>
              <a:t> </a:t>
            </a:r>
            <a:r>
              <a:rPr lang="ru-RU" sz="1800" dirty="0" err="1">
                <a:effectLst/>
                <a:latin typeface="Arial" panose="020B0604020202020204" pitchFamily="34" charset="0"/>
              </a:rPr>
              <a:t>отримання</a:t>
            </a:r>
            <a:r>
              <a:rPr lang="ru-RU" sz="1800" dirty="0">
                <a:effectLst/>
                <a:latin typeface="Arial" panose="020B0604020202020204" pitchFamily="34" charset="0"/>
              </a:rPr>
              <a:t> </a:t>
            </a:r>
            <a:r>
              <a:rPr lang="ru-RU" sz="1800" dirty="0" err="1">
                <a:effectLst/>
                <a:latin typeface="Arial" panose="020B0604020202020204" pitchFamily="34" charset="0"/>
              </a:rPr>
              <a:t>додаткових</a:t>
            </a:r>
            <a:r>
              <a:rPr lang="ru-RU" sz="1800" dirty="0">
                <a:effectLst/>
                <a:latin typeface="Arial" panose="020B0604020202020204" pitchFamily="34" charset="0"/>
              </a:rPr>
              <a:t> </a:t>
            </a:r>
            <a:r>
              <a:rPr lang="ru-RU" sz="1800" dirty="0" err="1">
                <a:effectLst/>
                <a:latin typeface="Arial" panose="020B0604020202020204" pitchFamily="34" charset="0"/>
              </a:rPr>
              <a:t>матеріальних</a:t>
            </a:r>
            <a:r>
              <a:rPr lang="ru-RU" sz="1800" dirty="0">
                <a:effectLst/>
                <a:latin typeface="Arial" panose="020B0604020202020204" pitchFamily="34" charset="0"/>
              </a:rPr>
              <a:t> благ, </a:t>
            </a:r>
            <a:r>
              <a:rPr lang="ru-RU" sz="1800" dirty="0" err="1">
                <a:effectLst/>
                <a:latin typeface="Arial" panose="020B0604020202020204" pitchFamily="34" charset="0"/>
              </a:rPr>
              <a:t>але</a:t>
            </a:r>
            <a:r>
              <a:rPr lang="ru-RU" sz="1800" dirty="0">
                <a:effectLst/>
                <a:latin typeface="Arial" panose="020B0604020202020204" pitchFamily="34" charset="0"/>
              </a:rPr>
              <a:t> і </a:t>
            </a:r>
            <a:r>
              <a:rPr lang="ru-RU" sz="1800" dirty="0" err="1">
                <a:effectLst/>
                <a:latin typeface="Arial" panose="020B0604020202020204" pitchFamily="34" charset="0"/>
              </a:rPr>
              <a:t>більшу</a:t>
            </a:r>
            <a:r>
              <a:rPr lang="ru-RU" sz="1800" dirty="0">
                <a:effectLst/>
                <a:latin typeface="Arial" panose="020B0604020202020204" pitchFamily="34" charset="0"/>
              </a:rPr>
              <a:t> </a:t>
            </a:r>
            <a:r>
              <a:rPr lang="ru-RU" sz="1800" dirty="0" err="1">
                <a:effectLst/>
                <a:latin typeface="Arial" panose="020B0604020202020204" pitchFamily="34" charset="0"/>
              </a:rPr>
              <a:t>популярність</a:t>
            </a:r>
            <a:r>
              <a:rPr lang="ru-RU" sz="1800" dirty="0">
                <a:effectLst/>
                <a:latin typeface="Arial" panose="020B0604020202020204" pitchFamily="34" charset="0"/>
              </a:rPr>
              <a:t>, </a:t>
            </a:r>
            <a:r>
              <a:rPr lang="ru-RU" sz="1800" dirty="0" err="1">
                <a:effectLst/>
                <a:latin typeface="Arial" panose="020B0604020202020204" pitchFamily="34" charset="0"/>
              </a:rPr>
              <a:t>тобто</a:t>
            </a:r>
            <a:r>
              <a:rPr lang="ru-RU" sz="1800" dirty="0">
                <a:effectLst/>
                <a:latin typeface="Arial" panose="020B0604020202020204" pitchFamily="34" charset="0"/>
              </a:rPr>
              <a:t> </a:t>
            </a:r>
            <a:r>
              <a:rPr lang="ru-RU" sz="1800" dirty="0" err="1">
                <a:effectLst/>
                <a:latin typeface="Arial" panose="020B0604020202020204" pitchFamily="34" charset="0"/>
              </a:rPr>
              <a:t>задоволення</a:t>
            </a:r>
            <a:r>
              <a:rPr lang="ru-RU" sz="1800" dirty="0">
                <a:effectLst/>
                <a:latin typeface="Arial" panose="020B0604020202020204" pitchFamily="34" charset="0"/>
              </a:rPr>
              <a:t> </a:t>
            </a:r>
            <a:r>
              <a:rPr lang="ru-RU" sz="1800" dirty="0" err="1">
                <a:effectLst/>
                <a:latin typeface="Arial" panose="020B0604020202020204" pitchFamily="34" charset="0"/>
              </a:rPr>
              <a:t>моральних</a:t>
            </a:r>
            <a:r>
              <a:rPr lang="ru-RU" sz="1800" dirty="0">
                <a:effectLst/>
                <a:latin typeface="Arial" panose="020B0604020202020204" pitchFamily="34" charset="0"/>
              </a:rPr>
              <a:t> потреб. </a:t>
            </a:r>
            <a:endParaRPr lang="ru-UA" dirty="0"/>
          </a:p>
        </p:txBody>
      </p:sp>
    </p:spTree>
    <p:extLst>
      <p:ext uri="{BB962C8B-B14F-4D97-AF65-F5344CB8AC3E}">
        <p14:creationId xmlns:p14="http://schemas.microsoft.com/office/powerpoint/2010/main" val="41913340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743B57C8-7933-4C06-A8F6-8BF61C64B0D0}"/>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t="15716"/>
          <a:stretch/>
        </p:blipFill>
        <p:spPr>
          <a:xfrm>
            <a:off x="0" y="0"/>
            <a:ext cx="9144000" cy="5143500"/>
          </a:xfrm>
        </p:spPr>
      </p:pic>
      <p:grpSp>
        <p:nvGrpSpPr>
          <p:cNvPr id="20" name="Group 19">
            <a:extLst>
              <a:ext uri="{FF2B5EF4-FFF2-40B4-BE49-F238E27FC236}">
                <a16:creationId xmlns:a16="http://schemas.microsoft.com/office/drawing/2014/main" id="{DCC1329B-DB36-4C2B-A441-904D9ED77A41}"/>
              </a:ext>
            </a:extLst>
          </p:cNvPr>
          <p:cNvGrpSpPr/>
          <p:nvPr/>
        </p:nvGrpSpPr>
        <p:grpSpPr>
          <a:xfrm>
            <a:off x="337458" y="1343143"/>
            <a:ext cx="4680857" cy="2457215"/>
            <a:chOff x="449943" y="1019941"/>
            <a:chExt cx="6241143" cy="3276287"/>
          </a:xfrm>
        </p:grpSpPr>
        <p:grpSp>
          <p:nvGrpSpPr>
            <p:cNvPr id="15" name="Group 14">
              <a:extLst>
                <a:ext uri="{FF2B5EF4-FFF2-40B4-BE49-F238E27FC236}">
                  <a16:creationId xmlns:a16="http://schemas.microsoft.com/office/drawing/2014/main" id="{BC28B457-25C8-4E87-9E4D-78EA4EEFA8F7}"/>
                </a:ext>
              </a:extLst>
            </p:cNvPr>
            <p:cNvGrpSpPr/>
            <p:nvPr/>
          </p:nvGrpSpPr>
          <p:grpSpPr>
            <a:xfrm>
              <a:off x="449943" y="1019941"/>
              <a:ext cx="6214122" cy="2939875"/>
              <a:chOff x="456435" y="1019941"/>
              <a:chExt cx="6214122" cy="2939875"/>
            </a:xfrm>
          </p:grpSpPr>
          <p:grpSp>
            <p:nvGrpSpPr>
              <p:cNvPr id="10" name="Group 9">
                <a:extLst>
                  <a:ext uri="{FF2B5EF4-FFF2-40B4-BE49-F238E27FC236}">
                    <a16:creationId xmlns:a16="http://schemas.microsoft.com/office/drawing/2014/main" id="{EAFD5F72-D7BA-4B62-BF69-5B652FC17C0A}"/>
                  </a:ext>
                </a:extLst>
              </p:cNvPr>
              <p:cNvGrpSpPr/>
              <p:nvPr/>
            </p:nvGrpSpPr>
            <p:grpSpPr>
              <a:xfrm>
                <a:off x="456435" y="2059118"/>
                <a:ext cx="6214122" cy="1900698"/>
                <a:chOff x="519188" y="2059118"/>
                <a:chExt cx="6214122" cy="1900698"/>
              </a:xfrm>
            </p:grpSpPr>
            <p:sp>
              <p:nvSpPr>
                <p:cNvPr id="4" name="TextBox 3">
                  <a:extLst>
                    <a:ext uri="{FF2B5EF4-FFF2-40B4-BE49-F238E27FC236}">
                      <a16:creationId xmlns:a16="http://schemas.microsoft.com/office/drawing/2014/main" id="{A996E37C-32D8-4CF3-8DC1-235BB5E61C80}"/>
                    </a:ext>
                  </a:extLst>
                </p:cNvPr>
                <p:cNvSpPr txBox="1"/>
                <p:nvPr/>
              </p:nvSpPr>
              <p:spPr>
                <a:xfrm>
                  <a:off x="519188" y="2059118"/>
                  <a:ext cx="6214122" cy="1600439"/>
                </a:xfrm>
                <a:prstGeom prst="rect">
                  <a:avLst/>
                </a:prstGeom>
                <a:noFill/>
              </p:spPr>
              <p:txBody>
                <a:bodyPr wrap="square" rtlCol="0">
                  <a:spAutoFit/>
                </a:bodyPr>
                <a:lstStyle/>
                <a:p>
                  <a:r>
                    <a:rPr lang="ru-RU" sz="2400" dirty="0" err="1">
                      <a:solidFill>
                        <a:schemeClr val="tx1">
                          <a:lumMod val="95000"/>
                          <a:lumOff val="5000"/>
                        </a:schemeClr>
                      </a:solidFill>
                      <a:latin typeface="Georgia" panose="02040502050405020303" pitchFamily="18" charset="0"/>
                      <a:cs typeface="Arial" panose="020B0604020202020204" pitchFamily="34" charset="0"/>
                    </a:rPr>
                    <a:t>Найскладніше</a:t>
                  </a:r>
                  <a:r>
                    <a:rPr lang="ru-RU" sz="2400" dirty="0">
                      <a:solidFill>
                        <a:schemeClr val="tx1">
                          <a:lumMod val="95000"/>
                          <a:lumOff val="5000"/>
                        </a:schemeClr>
                      </a:solidFill>
                      <a:latin typeface="Georgia" panose="02040502050405020303" pitchFamily="18" charset="0"/>
                      <a:cs typeface="Arial" panose="020B0604020202020204" pitchFamily="34" charset="0"/>
                    </a:rPr>
                    <a:t> </a:t>
                  </a:r>
                  <a:r>
                    <a:rPr lang="ru-RU" sz="2400" dirty="0" err="1">
                      <a:solidFill>
                        <a:schemeClr val="tx1">
                          <a:lumMod val="95000"/>
                          <a:lumOff val="5000"/>
                        </a:schemeClr>
                      </a:solidFill>
                      <a:latin typeface="Georgia" panose="02040502050405020303" pitchFamily="18" charset="0"/>
                      <a:cs typeface="Arial" panose="020B0604020202020204" pitchFamily="34" charset="0"/>
                    </a:rPr>
                    <a:t>почати</a:t>
                  </a:r>
                  <a:r>
                    <a:rPr lang="ru-RU" sz="2400" dirty="0">
                      <a:solidFill>
                        <a:schemeClr val="tx1">
                          <a:lumMod val="95000"/>
                          <a:lumOff val="5000"/>
                        </a:schemeClr>
                      </a:solidFill>
                      <a:latin typeface="Georgia" panose="02040502050405020303" pitchFamily="18" charset="0"/>
                      <a:cs typeface="Arial" panose="020B0604020202020204" pitchFamily="34" charset="0"/>
                    </a:rPr>
                    <a:t> </a:t>
                  </a:r>
                  <a:r>
                    <a:rPr lang="ru-RU" sz="2400" dirty="0" err="1">
                      <a:solidFill>
                        <a:schemeClr val="tx1">
                          <a:lumMod val="95000"/>
                          <a:lumOff val="5000"/>
                        </a:schemeClr>
                      </a:solidFill>
                      <a:latin typeface="Georgia" panose="02040502050405020303" pitchFamily="18" charset="0"/>
                      <a:cs typeface="Arial" panose="020B0604020202020204" pitchFamily="34" charset="0"/>
                    </a:rPr>
                    <a:t>діяти</a:t>
                  </a:r>
                  <a:r>
                    <a:rPr lang="ru-RU" sz="2400" dirty="0">
                      <a:solidFill>
                        <a:schemeClr val="tx1">
                          <a:lumMod val="95000"/>
                          <a:lumOff val="5000"/>
                        </a:schemeClr>
                      </a:solidFill>
                      <a:latin typeface="Georgia" panose="02040502050405020303" pitchFamily="18" charset="0"/>
                      <a:cs typeface="Arial" panose="020B0604020202020204" pitchFamily="34" charset="0"/>
                    </a:rPr>
                    <a:t>, все </a:t>
                  </a:r>
                  <a:r>
                    <a:rPr lang="ru-RU" sz="2400" dirty="0" err="1">
                      <a:solidFill>
                        <a:schemeClr val="tx1">
                          <a:lumMod val="95000"/>
                          <a:lumOff val="5000"/>
                        </a:schemeClr>
                      </a:solidFill>
                      <a:latin typeface="Georgia" panose="02040502050405020303" pitchFamily="18" charset="0"/>
                      <a:cs typeface="Arial" panose="020B0604020202020204" pitchFamily="34" charset="0"/>
                    </a:rPr>
                    <a:t>інше</a:t>
                  </a:r>
                  <a:r>
                    <a:rPr lang="ru-RU" sz="2400" dirty="0">
                      <a:solidFill>
                        <a:schemeClr val="tx1">
                          <a:lumMod val="95000"/>
                          <a:lumOff val="5000"/>
                        </a:schemeClr>
                      </a:solidFill>
                      <a:latin typeface="Georgia" panose="02040502050405020303" pitchFamily="18" charset="0"/>
                      <a:cs typeface="Arial" panose="020B0604020202020204" pitchFamily="34" charset="0"/>
                    </a:rPr>
                    <a:t> </a:t>
                  </a:r>
                  <a:r>
                    <a:rPr lang="ru-RU" sz="2400" dirty="0" err="1">
                      <a:solidFill>
                        <a:schemeClr val="tx1">
                          <a:lumMod val="95000"/>
                          <a:lumOff val="5000"/>
                        </a:schemeClr>
                      </a:solidFill>
                      <a:latin typeface="Georgia" panose="02040502050405020303" pitchFamily="18" charset="0"/>
                      <a:cs typeface="Arial" panose="020B0604020202020204" pitchFamily="34" charset="0"/>
                    </a:rPr>
                    <a:t>залежить</a:t>
                  </a:r>
                  <a:r>
                    <a:rPr lang="ru-RU" sz="2400" dirty="0">
                      <a:solidFill>
                        <a:schemeClr val="tx1">
                          <a:lumMod val="95000"/>
                          <a:lumOff val="5000"/>
                        </a:schemeClr>
                      </a:solidFill>
                      <a:latin typeface="Georgia" panose="02040502050405020303" pitchFamily="18" charset="0"/>
                      <a:cs typeface="Arial" panose="020B0604020202020204" pitchFamily="34" charset="0"/>
                    </a:rPr>
                    <a:t> </a:t>
                  </a:r>
                  <a:r>
                    <a:rPr lang="ru-RU" sz="2400" dirty="0" err="1">
                      <a:solidFill>
                        <a:schemeClr val="tx1">
                          <a:lumMod val="95000"/>
                          <a:lumOff val="5000"/>
                        </a:schemeClr>
                      </a:solidFill>
                      <a:latin typeface="Georgia" panose="02040502050405020303" pitchFamily="18" charset="0"/>
                      <a:cs typeface="Arial" panose="020B0604020202020204" pitchFamily="34" charset="0"/>
                    </a:rPr>
                    <a:t>тільки</a:t>
                  </a:r>
                  <a:r>
                    <a:rPr lang="ru-RU" sz="2400" dirty="0">
                      <a:solidFill>
                        <a:schemeClr val="tx1">
                          <a:lumMod val="95000"/>
                          <a:lumOff val="5000"/>
                        </a:schemeClr>
                      </a:solidFill>
                      <a:latin typeface="Georgia" panose="02040502050405020303" pitchFamily="18" charset="0"/>
                      <a:cs typeface="Arial" panose="020B0604020202020204" pitchFamily="34" charset="0"/>
                    </a:rPr>
                    <a:t> </a:t>
                  </a:r>
                  <a:r>
                    <a:rPr lang="ru-RU" sz="2400" dirty="0" err="1">
                      <a:solidFill>
                        <a:schemeClr val="tx1">
                          <a:lumMod val="95000"/>
                          <a:lumOff val="5000"/>
                        </a:schemeClr>
                      </a:solidFill>
                      <a:latin typeface="Georgia" panose="02040502050405020303" pitchFamily="18" charset="0"/>
                      <a:cs typeface="Arial" panose="020B0604020202020204" pitchFamily="34" charset="0"/>
                    </a:rPr>
                    <a:t>від</a:t>
                  </a:r>
                  <a:r>
                    <a:rPr lang="ru-RU" sz="2400" dirty="0">
                      <a:solidFill>
                        <a:schemeClr val="tx1">
                          <a:lumMod val="95000"/>
                          <a:lumOff val="5000"/>
                        </a:schemeClr>
                      </a:solidFill>
                      <a:latin typeface="Georgia" panose="02040502050405020303" pitchFamily="18" charset="0"/>
                      <a:cs typeface="Arial" panose="020B0604020202020204" pitchFamily="34" charset="0"/>
                    </a:rPr>
                    <a:t> </a:t>
                  </a:r>
                  <a:r>
                    <a:rPr lang="ru-RU" sz="2400" dirty="0" err="1">
                      <a:solidFill>
                        <a:schemeClr val="tx1">
                          <a:lumMod val="95000"/>
                          <a:lumOff val="5000"/>
                        </a:schemeClr>
                      </a:solidFill>
                      <a:latin typeface="Georgia" panose="02040502050405020303" pitchFamily="18" charset="0"/>
                      <a:cs typeface="Arial" panose="020B0604020202020204" pitchFamily="34" charset="0"/>
                    </a:rPr>
                    <a:t>наполегливості</a:t>
                  </a:r>
                  <a:r>
                    <a:rPr lang="ru-RU" sz="2400" dirty="0">
                      <a:solidFill>
                        <a:schemeClr val="tx1">
                          <a:lumMod val="95000"/>
                          <a:lumOff val="5000"/>
                        </a:schemeClr>
                      </a:solidFill>
                      <a:latin typeface="Georgia" panose="02040502050405020303" pitchFamily="18" charset="0"/>
                      <a:cs typeface="Arial" panose="020B0604020202020204" pitchFamily="34" charset="0"/>
                    </a:rPr>
                    <a:t>.</a:t>
                  </a:r>
                  <a:endParaRPr lang="ko-KR" altLang="en-US" sz="2400" dirty="0">
                    <a:solidFill>
                      <a:schemeClr val="tx1">
                        <a:lumMod val="95000"/>
                        <a:lumOff val="5000"/>
                      </a:schemeClr>
                    </a:solidFill>
                    <a:latin typeface="Georgia" panose="02040502050405020303" pitchFamily="18" charset="0"/>
                    <a:cs typeface="Arial" panose="020B0604020202020204" pitchFamily="34" charset="0"/>
                  </a:endParaRPr>
                </a:p>
              </p:txBody>
            </p:sp>
            <p:sp>
              <p:nvSpPr>
                <p:cNvPr id="9" name="TextBox 8">
                  <a:extLst>
                    <a:ext uri="{FF2B5EF4-FFF2-40B4-BE49-F238E27FC236}">
                      <a16:creationId xmlns:a16="http://schemas.microsoft.com/office/drawing/2014/main" id="{AE3828ED-137A-4550-A131-1DC9BE0F0B8D}"/>
                    </a:ext>
                  </a:extLst>
                </p:cNvPr>
                <p:cNvSpPr txBox="1"/>
                <p:nvPr/>
              </p:nvSpPr>
              <p:spPr>
                <a:xfrm>
                  <a:off x="519188" y="3621261"/>
                  <a:ext cx="6086697" cy="338555"/>
                </a:xfrm>
                <a:prstGeom prst="rect">
                  <a:avLst/>
                </a:prstGeom>
                <a:noFill/>
              </p:spPr>
              <p:txBody>
                <a:bodyPr wrap="square" rtlCol="0">
                  <a:spAutoFit/>
                </a:bodyPr>
                <a:lstStyle/>
                <a:p>
                  <a:pPr algn="r"/>
                  <a:r>
                    <a:rPr lang="ru-RU" sz="1050" dirty="0" err="1"/>
                    <a:t>Амелія</a:t>
                  </a:r>
                  <a:r>
                    <a:rPr lang="ru-RU" sz="1050" dirty="0"/>
                    <a:t> </a:t>
                  </a:r>
                  <a:r>
                    <a:rPr lang="ru-RU" sz="1050" dirty="0" err="1"/>
                    <a:t>Ергарт</a:t>
                  </a:r>
                  <a:endParaRPr lang="en-US" sz="900" dirty="0">
                    <a:solidFill>
                      <a:schemeClr val="tx1">
                        <a:lumMod val="95000"/>
                        <a:lumOff val="5000"/>
                      </a:schemeClr>
                    </a:solidFill>
                    <a:latin typeface="Candara" panose="020E0502030303020204" pitchFamily="34" charset="0"/>
                  </a:endParaRPr>
                </a:p>
              </p:txBody>
            </p:sp>
          </p:grpSp>
          <p:grpSp>
            <p:nvGrpSpPr>
              <p:cNvPr id="11" name="Group 10">
                <a:extLst>
                  <a:ext uri="{FF2B5EF4-FFF2-40B4-BE49-F238E27FC236}">
                    <a16:creationId xmlns:a16="http://schemas.microsoft.com/office/drawing/2014/main" id="{AE765E21-5970-49CB-875D-8FEAA3585F1D}"/>
                  </a:ext>
                </a:extLst>
              </p:cNvPr>
              <p:cNvGrpSpPr/>
              <p:nvPr/>
            </p:nvGrpSpPr>
            <p:grpSpPr>
              <a:xfrm>
                <a:off x="456435" y="1019941"/>
                <a:ext cx="1016532" cy="1016532"/>
                <a:chOff x="456435" y="1194112"/>
                <a:chExt cx="1016532" cy="1016532"/>
              </a:xfrm>
            </p:grpSpPr>
            <p:grpSp>
              <p:nvGrpSpPr>
                <p:cNvPr id="12" name="Group 11">
                  <a:extLst>
                    <a:ext uri="{FF2B5EF4-FFF2-40B4-BE49-F238E27FC236}">
                      <a16:creationId xmlns:a16="http://schemas.microsoft.com/office/drawing/2014/main" id="{927EEC4C-80CC-4610-9C80-8C5BEBF8C9A6}"/>
                    </a:ext>
                  </a:extLst>
                </p:cNvPr>
                <p:cNvGrpSpPr/>
                <p:nvPr/>
              </p:nvGrpSpPr>
              <p:grpSpPr>
                <a:xfrm>
                  <a:off x="456435" y="1194112"/>
                  <a:ext cx="1016532" cy="1016532"/>
                  <a:chOff x="9617506" y="-268377"/>
                  <a:chExt cx="1016532" cy="1016532"/>
                </a:xfrm>
              </p:grpSpPr>
              <p:sp>
                <p:nvSpPr>
                  <p:cNvPr id="13" name="Oval 12">
                    <a:extLst>
                      <a:ext uri="{FF2B5EF4-FFF2-40B4-BE49-F238E27FC236}">
                        <a16:creationId xmlns:a16="http://schemas.microsoft.com/office/drawing/2014/main" id="{90278A30-BEC3-490A-AB6A-293487D63805}"/>
                      </a:ext>
                    </a:extLst>
                  </p:cNvPr>
                  <p:cNvSpPr/>
                  <p:nvPr/>
                </p:nvSpPr>
                <p:spPr>
                  <a:xfrm>
                    <a:off x="9617506" y="-268377"/>
                    <a:ext cx="1016532" cy="1016532"/>
                  </a:xfrm>
                  <a:prstGeom prst="ellipse">
                    <a:avLst/>
                  </a:prstGeom>
                  <a:gradFill>
                    <a:gsLst>
                      <a:gs pos="0">
                        <a:srgbClr val="00B0F0"/>
                      </a:gs>
                      <a:gs pos="100000">
                        <a:srgbClr val="0070C0"/>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Oval 13">
                    <a:extLst>
                      <a:ext uri="{FF2B5EF4-FFF2-40B4-BE49-F238E27FC236}">
                        <a16:creationId xmlns:a16="http://schemas.microsoft.com/office/drawing/2014/main" id="{62B4E358-98F1-48B2-A5C7-2A1CC2DC34C7}"/>
                      </a:ext>
                    </a:extLst>
                  </p:cNvPr>
                  <p:cNvSpPr/>
                  <p:nvPr/>
                </p:nvSpPr>
                <p:spPr>
                  <a:xfrm>
                    <a:off x="9751695" y="-134188"/>
                    <a:ext cx="748155" cy="748155"/>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pic>
              <p:nvPicPr>
                <p:cNvPr id="1026" name="Picture 2" descr="Motivation ">
                  <a:extLst>
                    <a:ext uri="{FF2B5EF4-FFF2-40B4-BE49-F238E27FC236}">
                      <a16:creationId xmlns:a16="http://schemas.microsoft.com/office/drawing/2014/main" id="{B6B43D66-3369-4B6D-9665-825A711EB5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901" y="1397578"/>
                  <a:ext cx="609600" cy="60960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8" name="Group 17">
              <a:extLst>
                <a:ext uri="{FF2B5EF4-FFF2-40B4-BE49-F238E27FC236}">
                  <a16:creationId xmlns:a16="http://schemas.microsoft.com/office/drawing/2014/main" id="{C4BAB95E-629F-4751-B29B-A739544C386F}"/>
                </a:ext>
              </a:extLst>
            </p:cNvPr>
            <p:cNvGrpSpPr/>
            <p:nvPr/>
          </p:nvGrpSpPr>
          <p:grpSpPr>
            <a:xfrm>
              <a:off x="449943" y="4238171"/>
              <a:ext cx="6241143" cy="58057"/>
              <a:chOff x="449943" y="4238171"/>
              <a:chExt cx="6241143" cy="58057"/>
            </a:xfrm>
          </p:grpSpPr>
          <p:cxnSp>
            <p:nvCxnSpPr>
              <p:cNvPr id="17" name="Straight Connector 16">
                <a:extLst>
                  <a:ext uri="{FF2B5EF4-FFF2-40B4-BE49-F238E27FC236}">
                    <a16:creationId xmlns:a16="http://schemas.microsoft.com/office/drawing/2014/main" id="{0B70FD86-2FAC-4A93-B98A-8E7171332DE5}"/>
                  </a:ext>
                </a:extLst>
              </p:cNvPr>
              <p:cNvCxnSpPr>
                <a:cxnSpLocks/>
              </p:cNvCxnSpPr>
              <p:nvPr/>
            </p:nvCxnSpPr>
            <p:spPr>
              <a:xfrm flipH="1">
                <a:off x="449943" y="4238171"/>
                <a:ext cx="6241143"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6A8726B-FAB6-4EE6-BB64-33149C265629}"/>
                  </a:ext>
                </a:extLst>
              </p:cNvPr>
              <p:cNvCxnSpPr>
                <a:cxnSpLocks/>
              </p:cNvCxnSpPr>
              <p:nvPr/>
            </p:nvCxnSpPr>
            <p:spPr>
              <a:xfrm flipH="1">
                <a:off x="456435" y="4296228"/>
                <a:ext cx="5673766"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880058818"/>
      </p:ext>
    </p:extLst>
  </p:cSld>
  <p:clrMapOvr>
    <a:masterClrMapping/>
  </p:clrMapOvr>
</p:sld>
</file>

<file path=ppt/theme/theme1.xml><?xml version="1.0" encoding="utf-8"?>
<a:theme xmlns:a="http://schemas.openxmlformats.org/drawingml/2006/main" name="Internal Motivation Infographics by Slidesgo">
  <a:themeElements>
    <a:clrScheme name="Simple Light">
      <a:dk1>
        <a:srgbClr val="000000"/>
      </a:dk1>
      <a:lt1>
        <a:srgbClr val="FFFFFF"/>
      </a:lt1>
      <a:dk2>
        <a:srgbClr val="FFCE9E"/>
      </a:dk2>
      <a:lt2>
        <a:srgbClr val="FFCBDE"/>
      </a:lt2>
      <a:accent1>
        <a:srgbClr val="A5738E"/>
      </a:accent1>
      <a:accent2>
        <a:srgbClr val="D5AEE4"/>
      </a:accent2>
      <a:accent3>
        <a:srgbClr val="FFA7A1"/>
      </a:accent3>
      <a:accent4>
        <a:srgbClr val="FF8A82"/>
      </a:accent4>
      <a:accent5>
        <a:srgbClr val="A3D7FF"/>
      </a:accent5>
      <a:accent6>
        <a:srgbClr val="638097"/>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TotalTime>
  <Words>4711</Words>
  <Application>Microsoft Office PowerPoint</Application>
  <PresentationFormat>Экран (16:9)</PresentationFormat>
  <Paragraphs>317</Paragraphs>
  <Slides>35</Slides>
  <Notes>14</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2</vt:i4>
      </vt:variant>
      <vt:variant>
        <vt:lpstr>Заголовки слайдов</vt:lpstr>
      </vt:variant>
      <vt:variant>
        <vt:i4>35</vt:i4>
      </vt:variant>
    </vt:vector>
  </HeadingPairs>
  <TitlesOfParts>
    <vt:vector size="48" baseType="lpstr">
      <vt:lpstr>Times New Roman</vt:lpstr>
      <vt:lpstr>Wingdings</vt:lpstr>
      <vt:lpstr>Roboto</vt:lpstr>
      <vt:lpstr>Fira Sans Condensed SemiBold</vt:lpstr>
      <vt:lpstr>Candara</vt:lpstr>
      <vt:lpstr>Proxima Nova</vt:lpstr>
      <vt:lpstr>Arial</vt:lpstr>
      <vt:lpstr>Georgia</vt:lpstr>
      <vt:lpstr>Platypi</vt:lpstr>
      <vt:lpstr>Proxima Nova Semibold</vt:lpstr>
      <vt:lpstr>Fira Sans Condensed</vt:lpstr>
      <vt:lpstr>Internal Motivation Infographics by Slidesgo</vt:lpstr>
      <vt:lpstr>Slidesgo Final Pages</vt:lpstr>
      <vt:lpstr>Тема 3. Система мотивації та стимулювання персоналу </vt:lpstr>
      <vt:lpstr>Зміст лекції</vt:lpstr>
      <vt:lpstr>МОТИВАЦІЯ – це …</vt:lpstr>
      <vt:lpstr>Різниця між мотивацією та стимулюванням</vt:lpstr>
      <vt:lpstr>Мотив VS Стимул</vt:lpstr>
      <vt:lpstr>Презентация PowerPoint</vt:lpstr>
      <vt:lpstr>Задачі мотивації та стимулювання:</vt:lpstr>
      <vt:lpstr>Теорії мотивації дають менеджерам уявлення про поведінку працівників, керовану їхніми пристрастями та інтересами. Застосовуючи ці теорії, керівництво може поставити співробітників у сценарії, які сприяють індивідуальному просуванню та сприяють загальному прогресу організації.</vt:lpstr>
      <vt:lpstr>Теорії змісту</vt:lpstr>
      <vt:lpstr>Процес мотивації</vt:lpstr>
      <vt:lpstr>Презентация PowerPoint</vt:lpstr>
      <vt:lpstr>Двофакторна теорія мотивації Герцберга</vt:lpstr>
      <vt:lpstr>Теорія потреб Макклелланда</vt:lpstr>
      <vt:lpstr>Презентация PowerPoint</vt:lpstr>
      <vt:lpstr>Теорія потреб К. Альдерфера (ERG)</vt:lpstr>
      <vt:lpstr>Альдерфер спробував встановити зв'язок між задоволенням потреб і їх активізацією, і в результаті визначив наступні сім принципів:</vt:lpstr>
      <vt:lpstr>Теорія X, Y (Макгрегора) та Z (Оучи)</vt:lpstr>
      <vt:lpstr>Процесні теорії</vt:lpstr>
      <vt:lpstr>Теорія очікування Врума</vt:lpstr>
      <vt:lpstr>Теорія Врума ґрунтується на ідеї, що чим більше працівник цінує результат, тим більше він буде мотивований його досягти. Чим більше зусиль вони докладають для досягнення успіху, тим більша впевненість у тому, що вони отримають винагороду, яка їх задовольнить.</vt:lpstr>
      <vt:lpstr>Презентация PowerPoint</vt:lpstr>
      <vt:lpstr>Презентация PowerPoint</vt:lpstr>
      <vt:lpstr>Презентация PowerPoint</vt:lpstr>
      <vt:lpstr>Теорія постановки цілей Локка</vt:lpstr>
      <vt:lpstr>Теорія справедливості Адамса  стверджує, що справедливість мотивує людей. Якщо працівники відчують нерівність у своєму співвідношенні витрат і випуску порівняно з іншими, вони будуть мотивовані відновити справедливість.</vt:lpstr>
      <vt:lpstr>Теорія підкріплення В. Скіннера внутрішні потреби людей можна ігнорувати, коли ви намагаєтеся мотивувати їх поводитися певним чином. Навіщо? Тому що це передбачає, що люди вчаться змінювати свою поведінку залежно від того, що відбувається з ними, якщо поводитися певним чином і використовувати важелі. </vt:lpstr>
      <vt:lpstr>Як використовувати на практиці</vt:lpstr>
      <vt:lpstr>Теорія мотивації Портера-Лоулера комплексна теорія мотивації. Мотивація є одночасно функцією потреб, очікувань і сприйняття працівниками справедливої винагороди.</vt:lpstr>
      <vt:lpstr>Навіщо потрібні теорії мотивації?  </vt:lpstr>
      <vt:lpstr>Стимулювання: форми і методи</vt:lpstr>
      <vt:lpstr>Стимулювання праці, як спосіб управління персоналом, припускає використання усіх існуючих форм і методів регулювання трудової поведінки. Це вимагає чіткої систематизації стимулів трудової діяльності, виявлення загальних рис і відмінностей між ними, забезпечення їх гармонійної взаємодії. Мотиви, які формуються у людини під впливом безлічі обставин, включаються під впливом стимулів.  Існує матеріальне і нематеріальне стимулювання.</vt:lpstr>
      <vt:lpstr>Матеріальне стимулювання</vt:lpstr>
      <vt:lpstr>Матеріальне стимулювання</vt:lpstr>
      <vt:lpstr>Матеріальні і нематеріальні стимули взаємно доповнюють і узагальнюють один одного.  Наприклад, отримання нової посади і відповідно підвищення заробітної плати дають не тільки можливість отримання додаткових матеріальних благ, але і більшу популярність, тобто задоволення моральних потреб.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Вікторія Ігорівна Борщ</cp:lastModifiedBy>
  <cp:revision>121</cp:revision>
  <dcterms:modified xsi:type="dcterms:W3CDTF">2024-10-11T14:56:35Z</dcterms:modified>
</cp:coreProperties>
</file>