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8" r:id="rId46"/>
    <p:sldId id="302" r:id="rId47"/>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50" y="6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914"/>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99"/>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0" y="926744"/>
            <a:ext cx="7122159" cy="1054100"/>
          </a:xfrm>
          <a:prstGeom prst="rect">
            <a:avLst/>
          </a:prstGeom>
        </p:spPr>
      </p:pic>
      <p:pic>
        <p:nvPicPr>
          <p:cNvPr id="18" name="bg object 18"/>
          <p:cNvPicPr/>
          <p:nvPr/>
        </p:nvPicPr>
        <p:blipFill>
          <a:blip r:embed="rId3" cstate="print"/>
          <a:stretch>
            <a:fillRect/>
          </a:stretch>
        </p:blipFill>
        <p:spPr>
          <a:xfrm>
            <a:off x="0" y="914"/>
            <a:ext cx="7241537" cy="1902459"/>
          </a:xfrm>
          <a:prstGeom prst="rect">
            <a:avLst/>
          </a:prstGeom>
        </p:spPr>
      </p:pic>
      <p:sp>
        <p:nvSpPr>
          <p:cNvPr id="19" name="bg object 19"/>
          <p:cNvSpPr/>
          <p:nvPr/>
        </p:nvSpPr>
        <p:spPr>
          <a:xfrm>
            <a:off x="900430" y="1217574"/>
            <a:ext cx="7415530" cy="2471420"/>
          </a:xfrm>
          <a:custGeom>
            <a:avLst/>
            <a:gdLst/>
            <a:ahLst/>
            <a:cxnLst/>
            <a:rect l="l" t="t" r="r" b="b"/>
            <a:pathLst>
              <a:path w="7415530" h="2471420">
                <a:moveTo>
                  <a:pt x="7415530" y="0"/>
                </a:moveTo>
                <a:lnTo>
                  <a:pt x="0" y="0"/>
                </a:lnTo>
                <a:lnTo>
                  <a:pt x="0" y="2471420"/>
                </a:lnTo>
                <a:lnTo>
                  <a:pt x="3708400" y="2471420"/>
                </a:lnTo>
                <a:lnTo>
                  <a:pt x="7415530" y="2471420"/>
                </a:lnTo>
                <a:lnTo>
                  <a:pt x="7415530" y="0"/>
                </a:lnTo>
                <a:close/>
              </a:path>
            </a:pathLst>
          </a:custGeom>
          <a:solidFill>
            <a:srgbClr val="000000">
              <a:alpha val="38999"/>
            </a:srgbClr>
          </a:solidFill>
        </p:spPr>
        <p:txBody>
          <a:bodyPr wrap="square" lIns="0" tIns="0" rIns="0" bIns="0" rtlCol="0"/>
          <a:lstStyle/>
          <a:p>
            <a:endParaRPr/>
          </a:p>
        </p:txBody>
      </p:sp>
      <p:sp>
        <p:nvSpPr>
          <p:cNvPr id="20" name="bg object 20"/>
          <p:cNvSpPr/>
          <p:nvPr/>
        </p:nvSpPr>
        <p:spPr>
          <a:xfrm>
            <a:off x="900430" y="1198524"/>
            <a:ext cx="7415530" cy="2471420"/>
          </a:xfrm>
          <a:custGeom>
            <a:avLst/>
            <a:gdLst/>
            <a:ahLst/>
            <a:cxnLst/>
            <a:rect l="l" t="t" r="r" b="b"/>
            <a:pathLst>
              <a:path w="7415530" h="2471420">
                <a:moveTo>
                  <a:pt x="7415530" y="0"/>
                </a:moveTo>
                <a:lnTo>
                  <a:pt x="0" y="0"/>
                </a:lnTo>
                <a:lnTo>
                  <a:pt x="0" y="2471420"/>
                </a:lnTo>
                <a:lnTo>
                  <a:pt x="3708400" y="2471420"/>
                </a:lnTo>
                <a:lnTo>
                  <a:pt x="7415530" y="2471420"/>
                </a:lnTo>
                <a:lnTo>
                  <a:pt x="7415530" y="0"/>
                </a:lnTo>
                <a:close/>
              </a:path>
            </a:pathLst>
          </a:custGeom>
          <a:solidFill>
            <a:srgbClr val="FFFF99"/>
          </a:solidFill>
        </p:spPr>
        <p:txBody>
          <a:bodyPr wrap="square" lIns="0" tIns="0" rIns="0" bIns="0" rtlCol="0"/>
          <a:lstStyle/>
          <a:p>
            <a:endParaRPr/>
          </a:p>
        </p:txBody>
      </p:sp>
      <p:sp>
        <p:nvSpPr>
          <p:cNvPr id="2" name="Holder 2"/>
          <p:cNvSpPr>
            <a:spLocks noGrp="1"/>
          </p:cNvSpPr>
          <p:nvPr>
            <p:ph type="ctrTitle"/>
          </p:nvPr>
        </p:nvSpPr>
        <p:spPr>
          <a:xfrm>
            <a:off x="1664970" y="1820824"/>
            <a:ext cx="5881370" cy="1488439"/>
          </a:xfrm>
          <a:prstGeom prst="rect">
            <a:avLst/>
          </a:prstGeom>
        </p:spPr>
        <p:txBody>
          <a:bodyPr wrap="square" lIns="0" tIns="0" rIns="0" bIns="0">
            <a:spAutoFit/>
          </a:bodyPr>
          <a:lstStyle>
            <a:lvl1pPr>
              <a:defRPr sz="1800" b="1" i="0">
                <a:solidFill>
                  <a:schemeClr val="tx1"/>
                </a:solidFill>
                <a:latin typeface="Arial"/>
                <a:cs typeface="Arial"/>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4400" b="1" i="0">
                <a:solidFill>
                  <a:srgbClr val="BF000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4400" b="1" i="0">
                <a:solidFill>
                  <a:srgbClr val="BF000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3/28/2024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914"/>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99"/>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3/28/2024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914"/>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99"/>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3/28/2024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914"/>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99"/>
          </a:solidFill>
        </p:spPr>
        <p:txBody>
          <a:bodyPr wrap="square" lIns="0" tIns="0" rIns="0" bIns="0" rtlCol="0"/>
          <a:lstStyle/>
          <a:p>
            <a:endParaRPr/>
          </a:p>
        </p:txBody>
      </p:sp>
      <p:pic>
        <p:nvPicPr>
          <p:cNvPr id="17" name="bg object 17"/>
          <p:cNvPicPr/>
          <p:nvPr/>
        </p:nvPicPr>
        <p:blipFill>
          <a:blip r:embed="rId7" cstate="print"/>
          <a:stretch>
            <a:fillRect/>
          </a:stretch>
        </p:blipFill>
        <p:spPr>
          <a:xfrm>
            <a:off x="0" y="926744"/>
            <a:ext cx="7122159" cy="1054100"/>
          </a:xfrm>
          <a:prstGeom prst="rect">
            <a:avLst/>
          </a:prstGeom>
        </p:spPr>
      </p:pic>
      <p:pic>
        <p:nvPicPr>
          <p:cNvPr id="18" name="bg object 18"/>
          <p:cNvPicPr/>
          <p:nvPr/>
        </p:nvPicPr>
        <p:blipFill>
          <a:blip r:embed="rId8" cstate="print"/>
          <a:stretch>
            <a:fillRect/>
          </a:stretch>
        </p:blipFill>
        <p:spPr>
          <a:xfrm>
            <a:off x="0" y="914"/>
            <a:ext cx="7241537" cy="1902459"/>
          </a:xfrm>
          <a:prstGeom prst="rect">
            <a:avLst/>
          </a:prstGeom>
        </p:spPr>
      </p:pic>
      <p:sp>
        <p:nvSpPr>
          <p:cNvPr id="2" name="Holder 2"/>
          <p:cNvSpPr>
            <a:spLocks noGrp="1"/>
          </p:cNvSpPr>
          <p:nvPr>
            <p:ph type="title"/>
          </p:nvPr>
        </p:nvSpPr>
        <p:spPr>
          <a:xfrm>
            <a:off x="0" y="914"/>
            <a:ext cx="8962390" cy="764540"/>
          </a:xfrm>
          <a:prstGeom prst="rect">
            <a:avLst/>
          </a:prstGeom>
        </p:spPr>
        <p:txBody>
          <a:bodyPr wrap="square" lIns="0" tIns="0" rIns="0" bIns="0">
            <a:spAutoFit/>
          </a:bodyPr>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a:xfrm>
            <a:off x="636269" y="1754784"/>
            <a:ext cx="7943215" cy="2037079"/>
          </a:xfrm>
          <a:prstGeom prst="rect">
            <a:avLst/>
          </a:prstGeom>
        </p:spPr>
        <p:txBody>
          <a:bodyPr wrap="square" lIns="0" tIns="0" rIns="0" bIns="0">
            <a:spAutoFit/>
          </a:bodyPr>
          <a:lstStyle>
            <a:lvl1pPr>
              <a:defRPr sz="4400" b="1" i="0">
                <a:solidFill>
                  <a:srgbClr val="BF0000"/>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3/28/2024</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18" Type="http://schemas.openxmlformats.org/officeDocument/2006/relationships/image" Target="../media/image45.png"/><Relationship Id="rId3" Type="http://schemas.openxmlformats.org/officeDocument/2006/relationships/image" Target="../media/image30.png"/><Relationship Id="rId21" Type="http://schemas.openxmlformats.org/officeDocument/2006/relationships/image" Target="../media/image48.pn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image" Target="../media/image29.png"/><Relationship Id="rId16" Type="http://schemas.openxmlformats.org/officeDocument/2006/relationships/image" Target="../media/image43.png"/><Relationship Id="rId20" Type="http://schemas.openxmlformats.org/officeDocument/2006/relationships/image" Target="../media/image47.png"/><Relationship Id="rId1" Type="http://schemas.openxmlformats.org/officeDocument/2006/relationships/slideLayout" Target="../slideLayouts/slideLayout5.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19" Type="http://schemas.openxmlformats.org/officeDocument/2006/relationships/image" Target="../media/image46.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 Id="rId22" Type="http://schemas.openxmlformats.org/officeDocument/2006/relationships/image" Target="../media/image49.jpg"/></Relationships>
</file>

<file path=ppt/slides/_rels/slide1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52.jp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53.jp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jpg"/><Relationship Id="rId4" Type="http://schemas.openxmlformats.org/officeDocument/2006/relationships/image" Target="../media/image58.jp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jp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64.jp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80.jpg"/><Relationship Id="rId5" Type="http://schemas.openxmlformats.org/officeDocument/2006/relationships/image" Target="../media/image79.png"/><Relationship Id="rId4" Type="http://schemas.openxmlformats.org/officeDocument/2006/relationships/image" Target="../media/image78.png"/></Relationships>
</file>

<file path=ppt/slides/_rels/slide3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3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3" Type="http://schemas.openxmlformats.org/officeDocument/2006/relationships/image" Target="../media/image101.png"/><Relationship Id="rId18" Type="http://schemas.openxmlformats.org/officeDocument/2006/relationships/image" Target="../media/image106.png"/><Relationship Id="rId26" Type="http://schemas.openxmlformats.org/officeDocument/2006/relationships/image" Target="../media/image114.png"/><Relationship Id="rId21" Type="http://schemas.openxmlformats.org/officeDocument/2006/relationships/image" Target="../media/image109.png"/><Relationship Id="rId34" Type="http://schemas.openxmlformats.org/officeDocument/2006/relationships/image" Target="../media/image122.png"/><Relationship Id="rId7" Type="http://schemas.openxmlformats.org/officeDocument/2006/relationships/image" Target="../media/image95.png"/><Relationship Id="rId12" Type="http://schemas.openxmlformats.org/officeDocument/2006/relationships/image" Target="../media/image100.png"/><Relationship Id="rId17" Type="http://schemas.openxmlformats.org/officeDocument/2006/relationships/image" Target="../media/image105.png"/><Relationship Id="rId25" Type="http://schemas.openxmlformats.org/officeDocument/2006/relationships/image" Target="../media/image113.png"/><Relationship Id="rId33" Type="http://schemas.openxmlformats.org/officeDocument/2006/relationships/image" Target="../media/image121.png"/><Relationship Id="rId38" Type="http://schemas.openxmlformats.org/officeDocument/2006/relationships/image" Target="../media/image126.png"/><Relationship Id="rId2" Type="http://schemas.openxmlformats.org/officeDocument/2006/relationships/image" Target="../media/image90.png"/><Relationship Id="rId16" Type="http://schemas.openxmlformats.org/officeDocument/2006/relationships/image" Target="../media/image104.png"/><Relationship Id="rId20" Type="http://schemas.openxmlformats.org/officeDocument/2006/relationships/image" Target="../media/image108.png"/><Relationship Id="rId29" Type="http://schemas.openxmlformats.org/officeDocument/2006/relationships/image" Target="../media/image117.png"/><Relationship Id="rId1" Type="http://schemas.openxmlformats.org/officeDocument/2006/relationships/slideLayout" Target="../slideLayouts/slideLayout2.xml"/><Relationship Id="rId6" Type="http://schemas.openxmlformats.org/officeDocument/2006/relationships/image" Target="../media/image94.png"/><Relationship Id="rId11" Type="http://schemas.openxmlformats.org/officeDocument/2006/relationships/image" Target="../media/image99.png"/><Relationship Id="rId24" Type="http://schemas.openxmlformats.org/officeDocument/2006/relationships/image" Target="../media/image112.png"/><Relationship Id="rId32" Type="http://schemas.openxmlformats.org/officeDocument/2006/relationships/image" Target="../media/image120.png"/><Relationship Id="rId37" Type="http://schemas.openxmlformats.org/officeDocument/2006/relationships/image" Target="../media/image125.png"/><Relationship Id="rId5" Type="http://schemas.openxmlformats.org/officeDocument/2006/relationships/image" Target="../media/image93.png"/><Relationship Id="rId15" Type="http://schemas.openxmlformats.org/officeDocument/2006/relationships/image" Target="../media/image103.png"/><Relationship Id="rId23" Type="http://schemas.openxmlformats.org/officeDocument/2006/relationships/image" Target="../media/image111.png"/><Relationship Id="rId28" Type="http://schemas.openxmlformats.org/officeDocument/2006/relationships/image" Target="../media/image116.png"/><Relationship Id="rId36" Type="http://schemas.openxmlformats.org/officeDocument/2006/relationships/image" Target="../media/image124.png"/><Relationship Id="rId10" Type="http://schemas.openxmlformats.org/officeDocument/2006/relationships/image" Target="../media/image98.png"/><Relationship Id="rId19" Type="http://schemas.openxmlformats.org/officeDocument/2006/relationships/image" Target="../media/image107.png"/><Relationship Id="rId31" Type="http://schemas.openxmlformats.org/officeDocument/2006/relationships/image" Target="../media/image119.png"/><Relationship Id="rId4" Type="http://schemas.openxmlformats.org/officeDocument/2006/relationships/image" Target="../media/image92.png"/><Relationship Id="rId9" Type="http://schemas.openxmlformats.org/officeDocument/2006/relationships/image" Target="../media/image97.png"/><Relationship Id="rId14" Type="http://schemas.openxmlformats.org/officeDocument/2006/relationships/image" Target="../media/image102.png"/><Relationship Id="rId22" Type="http://schemas.openxmlformats.org/officeDocument/2006/relationships/image" Target="../media/image110.png"/><Relationship Id="rId27" Type="http://schemas.openxmlformats.org/officeDocument/2006/relationships/image" Target="../media/image115.png"/><Relationship Id="rId30" Type="http://schemas.openxmlformats.org/officeDocument/2006/relationships/image" Target="../media/image118.png"/><Relationship Id="rId35" Type="http://schemas.openxmlformats.org/officeDocument/2006/relationships/image" Target="../media/image123.png"/><Relationship Id="rId8" Type="http://schemas.openxmlformats.org/officeDocument/2006/relationships/image" Target="../media/image96.png"/><Relationship Id="rId3" Type="http://schemas.openxmlformats.org/officeDocument/2006/relationships/image" Target="../media/image91.png"/></Relationships>
</file>

<file path=ppt/slides/_rels/slide38.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8" Type="http://schemas.openxmlformats.org/officeDocument/2006/relationships/image" Target="../media/image134.jpg"/><Relationship Id="rId13" Type="http://schemas.openxmlformats.org/officeDocument/2006/relationships/image" Target="../media/image139.jp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5" Type="http://schemas.openxmlformats.org/officeDocument/2006/relationships/image" Target="../media/image141.jp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jpg"/></Relationships>
</file>

<file path=ppt/slides/_rels/slide41.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143.png"/><Relationship Id="rId7" Type="http://schemas.openxmlformats.org/officeDocument/2006/relationships/image" Target="../media/image147.png"/><Relationship Id="rId12" Type="http://schemas.openxmlformats.org/officeDocument/2006/relationships/image" Target="../media/image139.jpg"/><Relationship Id="rId2" Type="http://schemas.openxmlformats.org/officeDocument/2006/relationships/image" Target="../media/image142.png"/><Relationship Id="rId1" Type="http://schemas.openxmlformats.org/officeDocument/2006/relationships/slideLayout" Target="../slideLayouts/slideLayout2.xml"/><Relationship Id="rId6" Type="http://schemas.openxmlformats.org/officeDocument/2006/relationships/image" Target="../media/image146.png"/><Relationship Id="rId11" Type="http://schemas.openxmlformats.org/officeDocument/2006/relationships/image" Target="../media/image151.png"/><Relationship Id="rId5" Type="http://schemas.openxmlformats.org/officeDocument/2006/relationships/image" Target="../media/image145.png"/><Relationship Id="rId10" Type="http://schemas.openxmlformats.org/officeDocument/2006/relationships/image" Target="../media/image150.png"/><Relationship Id="rId4" Type="http://schemas.openxmlformats.org/officeDocument/2006/relationships/image" Target="../media/image144.png"/><Relationship Id="rId9" Type="http://schemas.openxmlformats.org/officeDocument/2006/relationships/image" Target="../media/image149.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152.jp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5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676400" y="1981200"/>
            <a:ext cx="5869940" cy="1490152"/>
          </a:xfrm>
          <a:prstGeom prst="rect">
            <a:avLst/>
          </a:prstGeom>
        </p:spPr>
        <p:txBody>
          <a:bodyPr vert="horz" wrap="square" lIns="0" tIns="12700" rIns="0" bIns="0" rtlCol="0">
            <a:spAutoFit/>
          </a:bodyPr>
          <a:lstStyle/>
          <a:p>
            <a:pPr marL="12700" marR="5080" algn="ctr">
              <a:lnSpc>
                <a:spcPct val="100000"/>
              </a:lnSpc>
              <a:spcBef>
                <a:spcPts val="100"/>
              </a:spcBef>
            </a:pPr>
            <a:r>
              <a:rPr sz="3200" dirty="0">
                <a:solidFill>
                  <a:srgbClr val="BF0000"/>
                </a:solidFill>
              </a:rPr>
              <a:t>Основні</a:t>
            </a:r>
            <a:r>
              <a:rPr sz="3200" spc="-60" dirty="0">
                <a:solidFill>
                  <a:srgbClr val="BF0000"/>
                </a:solidFill>
              </a:rPr>
              <a:t> </a:t>
            </a:r>
            <a:r>
              <a:rPr sz="3200" dirty="0">
                <a:solidFill>
                  <a:srgbClr val="BF0000"/>
                </a:solidFill>
              </a:rPr>
              <a:t>принципи</a:t>
            </a:r>
            <a:r>
              <a:rPr sz="3200" spc="-50" dirty="0">
                <a:solidFill>
                  <a:srgbClr val="BF0000"/>
                </a:solidFill>
              </a:rPr>
              <a:t> </a:t>
            </a:r>
            <a:r>
              <a:rPr sz="3200" dirty="0">
                <a:solidFill>
                  <a:srgbClr val="BF0000"/>
                </a:solidFill>
              </a:rPr>
              <a:t>та</a:t>
            </a:r>
            <a:r>
              <a:rPr sz="3200" spc="-65" dirty="0">
                <a:solidFill>
                  <a:srgbClr val="BF0000"/>
                </a:solidFill>
              </a:rPr>
              <a:t> </a:t>
            </a:r>
            <a:r>
              <a:rPr sz="3200" spc="-10" dirty="0">
                <a:solidFill>
                  <a:srgbClr val="BF0000"/>
                </a:solidFill>
              </a:rPr>
              <a:t>методи </a:t>
            </a:r>
            <a:r>
              <a:rPr sz="3200" dirty="0">
                <a:solidFill>
                  <a:srgbClr val="BF0000"/>
                </a:solidFill>
              </a:rPr>
              <a:t>формування</a:t>
            </a:r>
            <a:r>
              <a:rPr sz="3200" spc="-105" dirty="0">
                <a:solidFill>
                  <a:srgbClr val="BF0000"/>
                </a:solidFill>
              </a:rPr>
              <a:t> </a:t>
            </a:r>
            <a:r>
              <a:rPr sz="3200" dirty="0">
                <a:solidFill>
                  <a:srgbClr val="BF0000"/>
                </a:solidFill>
              </a:rPr>
              <a:t>системи</a:t>
            </a:r>
            <a:r>
              <a:rPr sz="3200" spc="-110" dirty="0">
                <a:solidFill>
                  <a:srgbClr val="BF0000"/>
                </a:solidFill>
              </a:rPr>
              <a:t> </a:t>
            </a:r>
            <a:r>
              <a:rPr sz="3200" dirty="0">
                <a:solidFill>
                  <a:srgbClr val="BF0000"/>
                </a:solidFill>
              </a:rPr>
              <a:t>цін</a:t>
            </a:r>
            <a:r>
              <a:rPr sz="3200" spc="-105" dirty="0">
                <a:solidFill>
                  <a:srgbClr val="BF0000"/>
                </a:solidFill>
              </a:rPr>
              <a:t> </a:t>
            </a:r>
            <a:r>
              <a:rPr sz="3200" spc="-25" dirty="0">
                <a:solidFill>
                  <a:srgbClr val="BF0000"/>
                </a:solidFill>
              </a:rPr>
              <a:t>на </a:t>
            </a:r>
            <a:r>
              <a:rPr sz="3200" dirty="0">
                <a:solidFill>
                  <a:srgbClr val="BF0000"/>
                </a:solidFill>
              </a:rPr>
              <a:t>лікарські</a:t>
            </a:r>
            <a:r>
              <a:rPr sz="3200" spc="-70" dirty="0">
                <a:solidFill>
                  <a:srgbClr val="BF0000"/>
                </a:solidFill>
              </a:rPr>
              <a:t> </a:t>
            </a:r>
            <a:r>
              <a:rPr sz="3200" spc="-10" dirty="0">
                <a:solidFill>
                  <a:srgbClr val="BF0000"/>
                </a:solidFill>
              </a:rPr>
              <a:t>засоби</a:t>
            </a:r>
            <a:endParaRPr sz="3200" dirty="0"/>
          </a:p>
        </p:txBody>
      </p:sp>
      <p:sp>
        <p:nvSpPr>
          <p:cNvPr id="3" name="object 3"/>
          <p:cNvSpPr txBox="1"/>
          <p:nvPr/>
        </p:nvSpPr>
        <p:spPr>
          <a:xfrm>
            <a:off x="4343400" y="4495800"/>
            <a:ext cx="3962400" cy="948978"/>
          </a:xfrm>
          <a:prstGeom prst="rect">
            <a:avLst/>
          </a:prstGeom>
        </p:spPr>
        <p:txBody>
          <a:bodyPr vert="horz" wrap="square" lIns="0" tIns="12700" rIns="0" bIns="0" rtlCol="0">
            <a:spAutoFit/>
          </a:bodyPr>
          <a:lstStyle/>
          <a:p>
            <a:pPr marL="12700" marR="5080" algn="ctr">
              <a:lnSpc>
                <a:spcPct val="100000"/>
              </a:lnSpc>
              <a:spcBef>
                <a:spcPts val="100"/>
              </a:spcBef>
            </a:pPr>
            <a:endParaRPr lang="uk-UA" sz="2000" b="1" dirty="0" smtClean="0">
              <a:latin typeface="Arial"/>
              <a:cs typeface="Arial"/>
            </a:endParaRPr>
          </a:p>
          <a:p>
            <a:pPr marL="12700" marR="5080" algn="ctr">
              <a:lnSpc>
                <a:spcPct val="100000"/>
              </a:lnSpc>
              <a:spcBef>
                <a:spcPts val="100"/>
              </a:spcBef>
            </a:pPr>
            <a:r>
              <a:rPr lang="uk-UA" sz="2000" b="1" dirty="0" smtClean="0">
                <a:latin typeface="Arial"/>
                <a:cs typeface="Arial"/>
              </a:rPr>
              <a:t>Кафедра менеджменту охорони здоров'я </a:t>
            </a:r>
            <a:endParaRPr sz="2000" b="1" dirty="0">
              <a:latin typeface="Arial"/>
              <a:cs typeface="Arial"/>
            </a:endParaRPr>
          </a:p>
        </p:txBody>
      </p:sp>
      <p:pic>
        <p:nvPicPr>
          <p:cNvPr id="4" name="object 4"/>
          <p:cNvPicPr/>
          <p:nvPr/>
        </p:nvPicPr>
        <p:blipFill>
          <a:blip r:embed="rId2" cstate="print"/>
          <a:stretch>
            <a:fillRect/>
          </a:stretch>
        </p:blipFill>
        <p:spPr>
          <a:xfrm>
            <a:off x="685800" y="4011574"/>
            <a:ext cx="3352800" cy="2236826"/>
          </a:xfrm>
          <a:prstGeom prst="rect">
            <a:avLst/>
          </a:prstGeom>
        </p:spPr>
      </p:pic>
      <p:sp>
        <p:nvSpPr>
          <p:cNvPr id="10" name="object 3"/>
          <p:cNvSpPr txBox="1"/>
          <p:nvPr/>
        </p:nvSpPr>
        <p:spPr>
          <a:xfrm>
            <a:off x="1219200" y="527103"/>
            <a:ext cx="6934200" cy="997709"/>
          </a:xfrm>
          <a:prstGeom prst="rect">
            <a:avLst/>
          </a:prstGeom>
        </p:spPr>
        <p:txBody>
          <a:bodyPr vert="horz" wrap="square" lIns="0" tIns="12700" rIns="0" bIns="0" rtlCol="0">
            <a:spAutoFit/>
          </a:bodyPr>
          <a:lstStyle/>
          <a:p>
            <a:pPr marL="12700" marR="5080" algn="ctr">
              <a:lnSpc>
                <a:spcPct val="100000"/>
              </a:lnSpc>
              <a:spcBef>
                <a:spcPts val="100"/>
              </a:spcBef>
            </a:pPr>
            <a:r>
              <a:rPr lang="uk-UA" sz="3200" b="1" dirty="0" smtClean="0">
                <a:solidFill>
                  <a:schemeClr val="accent1">
                    <a:lumMod val="75000"/>
                  </a:schemeClr>
                </a:solidFill>
                <a:latin typeface="Arial"/>
                <a:cs typeface="Arial"/>
              </a:rPr>
              <a:t>Одеський національний медичний університет</a:t>
            </a:r>
            <a:endParaRPr sz="3200" b="1" dirty="0">
              <a:solidFill>
                <a:schemeClr val="accent1">
                  <a:lumMod val="75000"/>
                </a:schemeClr>
              </a:solidFill>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79070" y="61874"/>
            <a:ext cx="8983980" cy="1228090"/>
            <a:chOff x="179070" y="61874"/>
            <a:chExt cx="8983980" cy="1228090"/>
          </a:xfrm>
        </p:grpSpPr>
        <p:pic>
          <p:nvPicPr>
            <p:cNvPr id="3" name="object 3"/>
            <p:cNvPicPr/>
            <p:nvPr/>
          </p:nvPicPr>
          <p:blipFill>
            <a:blip r:embed="rId2" cstate="print"/>
            <a:stretch>
              <a:fillRect/>
            </a:stretch>
          </p:blipFill>
          <p:spPr>
            <a:xfrm>
              <a:off x="179070" y="61874"/>
              <a:ext cx="1553210" cy="1228090"/>
            </a:xfrm>
            <a:prstGeom prst="rect">
              <a:avLst/>
            </a:prstGeom>
          </p:spPr>
        </p:pic>
        <p:sp>
          <p:nvSpPr>
            <p:cNvPr id="4" name="object 4"/>
            <p:cNvSpPr/>
            <p:nvPr/>
          </p:nvSpPr>
          <p:spPr>
            <a:xfrm>
              <a:off x="1764030" y="209194"/>
              <a:ext cx="7379970" cy="720090"/>
            </a:xfrm>
            <a:custGeom>
              <a:avLst/>
              <a:gdLst/>
              <a:ahLst/>
              <a:cxnLst/>
              <a:rect l="l" t="t" r="r" b="b"/>
              <a:pathLst>
                <a:path w="7379970" h="720090">
                  <a:moveTo>
                    <a:pt x="7284720" y="2540"/>
                  </a:moveTo>
                  <a:lnTo>
                    <a:pt x="95250" y="2540"/>
                  </a:lnTo>
                  <a:lnTo>
                    <a:pt x="88900" y="5079"/>
                  </a:lnTo>
                  <a:lnTo>
                    <a:pt x="82550" y="6350"/>
                  </a:lnTo>
                  <a:lnTo>
                    <a:pt x="76200" y="8890"/>
                  </a:lnTo>
                  <a:lnTo>
                    <a:pt x="71119" y="11429"/>
                  </a:lnTo>
                  <a:lnTo>
                    <a:pt x="64769" y="13970"/>
                  </a:lnTo>
                  <a:lnTo>
                    <a:pt x="59689" y="16509"/>
                  </a:lnTo>
                  <a:lnTo>
                    <a:pt x="49530" y="24129"/>
                  </a:lnTo>
                  <a:lnTo>
                    <a:pt x="44450" y="26670"/>
                  </a:lnTo>
                  <a:lnTo>
                    <a:pt x="39369" y="31750"/>
                  </a:lnTo>
                  <a:lnTo>
                    <a:pt x="34289" y="35559"/>
                  </a:lnTo>
                  <a:lnTo>
                    <a:pt x="30480" y="40640"/>
                  </a:lnTo>
                  <a:lnTo>
                    <a:pt x="26669" y="44450"/>
                  </a:lnTo>
                  <a:lnTo>
                    <a:pt x="15239" y="59690"/>
                  </a:lnTo>
                  <a:lnTo>
                    <a:pt x="10159" y="72390"/>
                  </a:lnTo>
                  <a:lnTo>
                    <a:pt x="7619" y="77470"/>
                  </a:lnTo>
                  <a:lnTo>
                    <a:pt x="5080" y="83820"/>
                  </a:lnTo>
                  <a:lnTo>
                    <a:pt x="3809" y="88900"/>
                  </a:lnTo>
                  <a:lnTo>
                    <a:pt x="0" y="107950"/>
                  </a:lnTo>
                  <a:lnTo>
                    <a:pt x="0" y="612139"/>
                  </a:lnTo>
                  <a:lnTo>
                    <a:pt x="5080" y="637539"/>
                  </a:lnTo>
                  <a:lnTo>
                    <a:pt x="7619" y="642620"/>
                  </a:lnTo>
                  <a:lnTo>
                    <a:pt x="10159" y="648970"/>
                  </a:lnTo>
                  <a:lnTo>
                    <a:pt x="12700" y="654050"/>
                  </a:lnTo>
                  <a:lnTo>
                    <a:pt x="15239" y="660400"/>
                  </a:lnTo>
                  <a:lnTo>
                    <a:pt x="30480" y="680720"/>
                  </a:lnTo>
                  <a:lnTo>
                    <a:pt x="34289" y="684529"/>
                  </a:lnTo>
                  <a:lnTo>
                    <a:pt x="39369" y="688339"/>
                  </a:lnTo>
                  <a:lnTo>
                    <a:pt x="44450" y="693420"/>
                  </a:lnTo>
                  <a:lnTo>
                    <a:pt x="49530" y="697229"/>
                  </a:lnTo>
                  <a:lnTo>
                    <a:pt x="54609" y="699770"/>
                  </a:lnTo>
                  <a:lnTo>
                    <a:pt x="64769" y="707389"/>
                  </a:lnTo>
                  <a:lnTo>
                    <a:pt x="71119" y="709929"/>
                  </a:lnTo>
                  <a:lnTo>
                    <a:pt x="76200" y="712470"/>
                  </a:lnTo>
                  <a:lnTo>
                    <a:pt x="82550" y="713739"/>
                  </a:lnTo>
                  <a:lnTo>
                    <a:pt x="88900" y="716279"/>
                  </a:lnTo>
                  <a:lnTo>
                    <a:pt x="95250" y="717550"/>
                  </a:lnTo>
                  <a:lnTo>
                    <a:pt x="100330" y="718820"/>
                  </a:lnTo>
                  <a:lnTo>
                    <a:pt x="106680" y="718820"/>
                  </a:lnTo>
                  <a:lnTo>
                    <a:pt x="113030" y="720089"/>
                  </a:lnTo>
                  <a:lnTo>
                    <a:pt x="7273290" y="718820"/>
                  </a:lnTo>
                  <a:lnTo>
                    <a:pt x="7278370" y="717550"/>
                  </a:lnTo>
                  <a:lnTo>
                    <a:pt x="7284720" y="717550"/>
                  </a:lnTo>
                  <a:lnTo>
                    <a:pt x="7291070" y="715010"/>
                  </a:lnTo>
                  <a:lnTo>
                    <a:pt x="7297420" y="713739"/>
                  </a:lnTo>
                  <a:lnTo>
                    <a:pt x="7302500" y="711200"/>
                  </a:lnTo>
                  <a:lnTo>
                    <a:pt x="7308850" y="708660"/>
                  </a:lnTo>
                  <a:lnTo>
                    <a:pt x="7313930" y="706120"/>
                  </a:lnTo>
                  <a:lnTo>
                    <a:pt x="7320280" y="703579"/>
                  </a:lnTo>
                  <a:lnTo>
                    <a:pt x="7330440" y="695960"/>
                  </a:lnTo>
                  <a:lnTo>
                    <a:pt x="7360920" y="664210"/>
                  </a:lnTo>
                  <a:lnTo>
                    <a:pt x="7363460" y="659129"/>
                  </a:lnTo>
                  <a:lnTo>
                    <a:pt x="7367270" y="654050"/>
                  </a:lnTo>
                  <a:lnTo>
                    <a:pt x="7369810" y="647700"/>
                  </a:lnTo>
                  <a:lnTo>
                    <a:pt x="7372350" y="642620"/>
                  </a:lnTo>
                  <a:lnTo>
                    <a:pt x="7373620" y="636270"/>
                  </a:lnTo>
                  <a:lnTo>
                    <a:pt x="7376160" y="629920"/>
                  </a:lnTo>
                  <a:lnTo>
                    <a:pt x="7377430" y="624839"/>
                  </a:lnTo>
                  <a:lnTo>
                    <a:pt x="7378700" y="618489"/>
                  </a:lnTo>
                  <a:lnTo>
                    <a:pt x="7378700" y="612139"/>
                  </a:lnTo>
                  <a:lnTo>
                    <a:pt x="7379970" y="605789"/>
                  </a:lnTo>
                  <a:lnTo>
                    <a:pt x="7379970" y="114300"/>
                  </a:lnTo>
                  <a:lnTo>
                    <a:pt x="7378700" y="107950"/>
                  </a:lnTo>
                  <a:lnTo>
                    <a:pt x="7378700" y="101600"/>
                  </a:lnTo>
                  <a:lnTo>
                    <a:pt x="7376160" y="88900"/>
                  </a:lnTo>
                  <a:lnTo>
                    <a:pt x="7373620" y="83820"/>
                  </a:lnTo>
                  <a:lnTo>
                    <a:pt x="7371080" y="77470"/>
                  </a:lnTo>
                  <a:lnTo>
                    <a:pt x="7368540" y="72390"/>
                  </a:lnTo>
                  <a:lnTo>
                    <a:pt x="7367270" y="66040"/>
                  </a:lnTo>
                  <a:lnTo>
                    <a:pt x="7363460" y="60959"/>
                  </a:lnTo>
                  <a:lnTo>
                    <a:pt x="7359650" y="54609"/>
                  </a:lnTo>
                  <a:lnTo>
                    <a:pt x="7357110" y="49529"/>
                  </a:lnTo>
                  <a:lnTo>
                    <a:pt x="7353300" y="44450"/>
                  </a:lnTo>
                  <a:lnTo>
                    <a:pt x="7348220" y="40640"/>
                  </a:lnTo>
                  <a:lnTo>
                    <a:pt x="7344410" y="35559"/>
                  </a:lnTo>
                  <a:lnTo>
                    <a:pt x="7335520" y="26670"/>
                  </a:lnTo>
                  <a:lnTo>
                    <a:pt x="7330440" y="24129"/>
                  </a:lnTo>
                  <a:lnTo>
                    <a:pt x="7320280" y="16509"/>
                  </a:lnTo>
                  <a:lnTo>
                    <a:pt x="7313930" y="13970"/>
                  </a:lnTo>
                  <a:lnTo>
                    <a:pt x="7308850" y="11429"/>
                  </a:lnTo>
                  <a:lnTo>
                    <a:pt x="7302500" y="8890"/>
                  </a:lnTo>
                  <a:lnTo>
                    <a:pt x="7297420" y="6350"/>
                  </a:lnTo>
                  <a:lnTo>
                    <a:pt x="7291070" y="5079"/>
                  </a:lnTo>
                  <a:lnTo>
                    <a:pt x="7284720" y="2540"/>
                  </a:lnTo>
                  <a:close/>
                </a:path>
                <a:path w="7379970" h="720090">
                  <a:moveTo>
                    <a:pt x="7265670" y="0"/>
                  </a:moveTo>
                  <a:lnTo>
                    <a:pt x="113030" y="0"/>
                  </a:lnTo>
                  <a:lnTo>
                    <a:pt x="100330" y="2540"/>
                  </a:lnTo>
                  <a:lnTo>
                    <a:pt x="7278370" y="2540"/>
                  </a:lnTo>
                  <a:lnTo>
                    <a:pt x="7265670" y="0"/>
                  </a:lnTo>
                  <a:close/>
                </a:path>
              </a:pathLst>
            </a:custGeom>
            <a:solidFill>
              <a:srgbClr val="000000">
                <a:alpha val="38999"/>
              </a:srgbClr>
            </a:solidFill>
          </p:spPr>
          <p:txBody>
            <a:bodyPr wrap="square" lIns="0" tIns="0" rIns="0" bIns="0" rtlCol="0"/>
            <a:lstStyle/>
            <a:p>
              <a:endParaRPr/>
            </a:p>
          </p:txBody>
        </p:sp>
        <p:sp>
          <p:nvSpPr>
            <p:cNvPr id="5" name="object 5"/>
            <p:cNvSpPr/>
            <p:nvPr/>
          </p:nvSpPr>
          <p:spPr>
            <a:xfrm>
              <a:off x="1764030" y="209194"/>
              <a:ext cx="7379970" cy="720090"/>
            </a:xfrm>
            <a:custGeom>
              <a:avLst/>
              <a:gdLst/>
              <a:ahLst/>
              <a:cxnLst/>
              <a:rect l="l" t="t" r="r" b="b"/>
              <a:pathLst>
                <a:path w="7379970" h="720090">
                  <a:moveTo>
                    <a:pt x="0" y="120650"/>
                  </a:moveTo>
                  <a:lnTo>
                    <a:pt x="0" y="114300"/>
                  </a:lnTo>
                  <a:lnTo>
                    <a:pt x="0" y="107950"/>
                  </a:lnTo>
                  <a:lnTo>
                    <a:pt x="1269" y="101600"/>
                  </a:lnTo>
                  <a:lnTo>
                    <a:pt x="2539" y="95250"/>
                  </a:lnTo>
                  <a:lnTo>
                    <a:pt x="3809" y="88900"/>
                  </a:lnTo>
                  <a:lnTo>
                    <a:pt x="5080" y="83820"/>
                  </a:lnTo>
                  <a:lnTo>
                    <a:pt x="7619" y="77470"/>
                  </a:lnTo>
                  <a:lnTo>
                    <a:pt x="10159" y="72390"/>
                  </a:lnTo>
                  <a:lnTo>
                    <a:pt x="12700" y="66040"/>
                  </a:lnTo>
                  <a:lnTo>
                    <a:pt x="30480" y="40640"/>
                  </a:lnTo>
                  <a:lnTo>
                    <a:pt x="34289" y="35559"/>
                  </a:lnTo>
                  <a:lnTo>
                    <a:pt x="39369" y="31750"/>
                  </a:lnTo>
                  <a:lnTo>
                    <a:pt x="44450" y="26670"/>
                  </a:lnTo>
                  <a:lnTo>
                    <a:pt x="49530" y="24129"/>
                  </a:lnTo>
                  <a:lnTo>
                    <a:pt x="54609" y="20320"/>
                  </a:lnTo>
                  <a:lnTo>
                    <a:pt x="59689" y="16509"/>
                  </a:lnTo>
                  <a:lnTo>
                    <a:pt x="64769" y="13970"/>
                  </a:lnTo>
                  <a:lnTo>
                    <a:pt x="71119" y="11429"/>
                  </a:lnTo>
                  <a:lnTo>
                    <a:pt x="76200" y="8890"/>
                  </a:lnTo>
                  <a:lnTo>
                    <a:pt x="82550" y="6350"/>
                  </a:lnTo>
                  <a:lnTo>
                    <a:pt x="88900" y="5079"/>
                  </a:lnTo>
                  <a:lnTo>
                    <a:pt x="95250" y="2540"/>
                  </a:lnTo>
                  <a:lnTo>
                    <a:pt x="100330" y="2540"/>
                  </a:lnTo>
                  <a:lnTo>
                    <a:pt x="106680" y="1270"/>
                  </a:lnTo>
                  <a:lnTo>
                    <a:pt x="113030" y="0"/>
                  </a:lnTo>
                  <a:lnTo>
                    <a:pt x="119380" y="0"/>
                  </a:lnTo>
                  <a:lnTo>
                    <a:pt x="7259320" y="0"/>
                  </a:lnTo>
                  <a:lnTo>
                    <a:pt x="7265670" y="0"/>
                  </a:lnTo>
                  <a:lnTo>
                    <a:pt x="7272020" y="1270"/>
                  </a:lnTo>
                  <a:lnTo>
                    <a:pt x="7278370" y="2540"/>
                  </a:lnTo>
                  <a:lnTo>
                    <a:pt x="7284720" y="2540"/>
                  </a:lnTo>
                  <a:lnTo>
                    <a:pt x="7291070" y="5079"/>
                  </a:lnTo>
                  <a:lnTo>
                    <a:pt x="7297420" y="6350"/>
                  </a:lnTo>
                  <a:lnTo>
                    <a:pt x="7302500" y="8890"/>
                  </a:lnTo>
                  <a:lnTo>
                    <a:pt x="7308850" y="11429"/>
                  </a:lnTo>
                  <a:lnTo>
                    <a:pt x="7313930" y="13970"/>
                  </a:lnTo>
                  <a:lnTo>
                    <a:pt x="7320280" y="16509"/>
                  </a:lnTo>
                  <a:lnTo>
                    <a:pt x="7325360" y="20320"/>
                  </a:lnTo>
                  <a:lnTo>
                    <a:pt x="7330440" y="24129"/>
                  </a:lnTo>
                  <a:lnTo>
                    <a:pt x="7335520" y="26670"/>
                  </a:lnTo>
                  <a:lnTo>
                    <a:pt x="7340600" y="31750"/>
                  </a:lnTo>
                  <a:lnTo>
                    <a:pt x="7344410" y="35559"/>
                  </a:lnTo>
                  <a:lnTo>
                    <a:pt x="7348220" y="40640"/>
                  </a:lnTo>
                  <a:lnTo>
                    <a:pt x="7353300" y="44450"/>
                  </a:lnTo>
                  <a:lnTo>
                    <a:pt x="7357110" y="49529"/>
                  </a:lnTo>
                  <a:lnTo>
                    <a:pt x="7359650" y="54609"/>
                  </a:lnTo>
                  <a:lnTo>
                    <a:pt x="7363460" y="60959"/>
                  </a:lnTo>
                  <a:lnTo>
                    <a:pt x="7367270" y="66040"/>
                  </a:lnTo>
                  <a:lnTo>
                    <a:pt x="7368540" y="72390"/>
                  </a:lnTo>
                  <a:lnTo>
                    <a:pt x="7371080" y="77470"/>
                  </a:lnTo>
                  <a:lnTo>
                    <a:pt x="7373620" y="83820"/>
                  </a:lnTo>
                  <a:lnTo>
                    <a:pt x="7376160" y="88900"/>
                  </a:lnTo>
                  <a:lnTo>
                    <a:pt x="7377430" y="95250"/>
                  </a:lnTo>
                  <a:lnTo>
                    <a:pt x="7378700" y="101600"/>
                  </a:lnTo>
                  <a:lnTo>
                    <a:pt x="7378700" y="107950"/>
                  </a:lnTo>
                  <a:lnTo>
                    <a:pt x="7379970" y="114300"/>
                  </a:lnTo>
                  <a:lnTo>
                    <a:pt x="7379970" y="120650"/>
                  </a:lnTo>
                  <a:lnTo>
                    <a:pt x="7379970" y="599439"/>
                  </a:lnTo>
                  <a:lnTo>
                    <a:pt x="7379970" y="605789"/>
                  </a:lnTo>
                  <a:lnTo>
                    <a:pt x="7378700" y="612139"/>
                  </a:lnTo>
                  <a:lnTo>
                    <a:pt x="7378700" y="618489"/>
                  </a:lnTo>
                  <a:lnTo>
                    <a:pt x="7377430" y="624839"/>
                  </a:lnTo>
                  <a:lnTo>
                    <a:pt x="7376160" y="629920"/>
                  </a:lnTo>
                  <a:lnTo>
                    <a:pt x="7373620" y="636270"/>
                  </a:lnTo>
                  <a:lnTo>
                    <a:pt x="7372350" y="642620"/>
                  </a:lnTo>
                  <a:lnTo>
                    <a:pt x="7369810" y="647700"/>
                  </a:lnTo>
                  <a:lnTo>
                    <a:pt x="7367270" y="654050"/>
                  </a:lnTo>
                  <a:lnTo>
                    <a:pt x="7363460" y="659129"/>
                  </a:lnTo>
                  <a:lnTo>
                    <a:pt x="7340600" y="688339"/>
                  </a:lnTo>
                  <a:lnTo>
                    <a:pt x="7335520" y="693420"/>
                  </a:lnTo>
                  <a:lnTo>
                    <a:pt x="7330440" y="695960"/>
                  </a:lnTo>
                  <a:lnTo>
                    <a:pt x="7325360" y="699770"/>
                  </a:lnTo>
                  <a:lnTo>
                    <a:pt x="7320280" y="703579"/>
                  </a:lnTo>
                  <a:lnTo>
                    <a:pt x="7313930" y="706120"/>
                  </a:lnTo>
                  <a:lnTo>
                    <a:pt x="7308850" y="708660"/>
                  </a:lnTo>
                  <a:lnTo>
                    <a:pt x="7302500" y="711200"/>
                  </a:lnTo>
                  <a:lnTo>
                    <a:pt x="7297420" y="713739"/>
                  </a:lnTo>
                  <a:lnTo>
                    <a:pt x="7291070" y="715010"/>
                  </a:lnTo>
                  <a:lnTo>
                    <a:pt x="7284720" y="717550"/>
                  </a:lnTo>
                  <a:lnTo>
                    <a:pt x="7278370" y="717550"/>
                  </a:lnTo>
                  <a:lnTo>
                    <a:pt x="7273290" y="718820"/>
                  </a:lnTo>
                  <a:lnTo>
                    <a:pt x="7265670" y="718820"/>
                  </a:lnTo>
                  <a:lnTo>
                    <a:pt x="7260590" y="718820"/>
                  </a:lnTo>
                  <a:lnTo>
                    <a:pt x="119380" y="720089"/>
                  </a:lnTo>
                  <a:lnTo>
                    <a:pt x="113030" y="720089"/>
                  </a:lnTo>
                  <a:lnTo>
                    <a:pt x="106680" y="718820"/>
                  </a:lnTo>
                  <a:lnTo>
                    <a:pt x="100330" y="718820"/>
                  </a:lnTo>
                  <a:lnTo>
                    <a:pt x="95250" y="717550"/>
                  </a:lnTo>
                  <a:lnTo>
                    <a:pt x="88900" y="716279"/>
                  </a:lnTo>
                  <a:lnTo>
                    <a:pt x="82550" y="713739"/>
                  </a:lnTo>
                  <a:lnTo>
                    <a:pt x="76200" y="712470"/>
                  </a:lnTo>
                  <a:lnTo>
                    <a:pt x="71119" y="709929"/>
                  </a:lnTo>
                  <a:lnTo>
                    <a:pt x="64769" y="707389"/>
                  </a:lnTo>
                  <a:lnTo>
                    <a:pt x="59689" y="703579"/>
                  </a:lnTo>
                  <a:lnTo>
                    <a:pt x="54609" y="699770"/>
                  </a:lnTo>
                  <a:lnTo>
                    <a:pt x="49530" y="697229"/>
                  </a:lnTo>
                  <a:lnTo>
                    <a:pt x="44450" y="693420"/>
                  </a:lnTo>
                  <a:lnTo>
                    <a:pt x="39369" y="688339"/>
                  </a:lnTo>
                  <a:lnTo>
                    <a:pt x="34289" y="684529"/>
                  </a:lnTo>
                  <a:lnTo>
                    <a:pt x="30480" y="680720"/>
                  </a:lnTo>
                  <a:lnTo>
                    <a:pt x="26669" y="675639"/>
                  </a:lnTo>
                  <a:lnTo>
                    <a:pt x="22859" y="670560"/>
                  </a:lnTo>
                  <a:lnTo>
                    <a:pt x="19050" y="665479"/>
                  </a:lnTo>
                  <a:lnTo>
                    <a:pt x="15239" y="660400"/>
                  </a:lnTo>
                  <a:lnTo>
                    <a:pt x="12700" y="654050"/>
                  </a:lnTo>
                  <a:lnTo>
                    <a:pt x="10159" y="648970"/>
                  </a:lnTo>
                  <a:lnTo>
                    <a:pt x="7619" y="642620"/>
                  </a:lnTo>
                  <a:lnTo>
                    <a:pt x="5080" y="637539"/>
                  </a:lnTo>
                  <a:lnTo>
                    <a:pt x="3809" y="631189"/>
                  </a:lnTo>
                  <a:lnTo>
                    <a:pt x="2539" y="624839"/>
                  </a:lnTo>
                  <a:lnTo>
                    <a:pt x="1269" y="618489"/>
                  </a:lnTo>
                  <a:lnTo>
                    <a:pt x="0" y="612139"/>
                  </a:lnTo>
                  <a:lnTo>
                    <a:pt x="0" y="605789"/>
                  </a:lnTo>
                  <a:lnTo>
                    <a:pt x="0" y="599439"/>
                  </a:lnTo>
                  <a:lnTo>
                    <a:pt x="0" y="120650"/>
                  </a:lnTo>
                  <a:close/>
                </a:path>
              </a:pathLst>
            </a:custGeom>
            <a:ln w="38097">
              <a:solidFill>
                <a:srgbClr val="000000"/>
              </a:solidFill>
            </a:ln>
          </p:spPr>
          <p:txBody>
            <a:bodyPr wrap="square" lIns="0" tIns="0" rIns="0" bIns="0" rtlCol="0"/>
            <a:lstStyle/>
            <a:p>
              <a:endParaRPr/>
            </a:p>
          </p:txBody>
        </p:sp>
        <p:sp>
          <p:nvSpPr>
            <p:cNvPr id="6" name="object 6"/>
            <p:cNvSpPr/>
            <p:nvPr/>
          </p:nvSpPr>
          <p:spPr>
            <a:xfrm>
              <a:off x="1744980" y="190156"/>
              <a:ext cx="7418070" cy="758190"/>
            </a:xfrm>
            <a:custGeom>
              <a:avLst/>
              <a:gdLst/>
              <a:ahLst/>
              <a:cxnLst/>
              <a:rect l="l" t="t" r="r" b="b"/>
              <a:pathLst>
                <a:path w="7418070" h="758190">
                  <a:moveTo>
                    <a:pt x="38087" y="19037"/>
                  </a:moveTo>
                  <a:lnTo>
                    <a:pt x="32512" y="5575"/>
                  </a:lnTo>
                  <a:lnTo>
                    <a:pt x="19050" y="0"/>
                  </a:lnTo>
                  <a:lnTo>
                    <a:pt x="5575" y="5575"/>
                  </a:lnTo>
                  <a:lnTo>
                    <a:pt x="0" y="19037"/>
                  </a:lnTo>
                  <a:lnTo>
                    <a:pt x="5575" y="32512"/>
                  </a:lnTo>
                  <a:lnTo>
                    <a:pt x="19050" y="38087"/>
                  </a:lnTo>
                  <a:lnTo>
                    <a:pt x="32512" y="32512"/>
                  </a:lnTo>
                  <a:lnTo>
                    <a:pt x="38087" y="19037"/>
                  </a:lnTo>
                  <a:close/>
                </a:path>
                <a:path w="7418070" h="758190">
                  <a:moveTo>
                    <a:pt x="7418057" y="739127"/>
                  </a:moveTo>
                  <a:lnTo>
                    <a:pt x="7412482" y="725665"/>
                  </a:lnTo>
                  <a:lnTo>
                    <a:pt x="7399020" y="720090"/>
                  </a:lnTo>
                  <a:lnTo>
                    <a:pt x="7385545" y="725665"/>
                  </a:lnTo>
                  <a:lnTo>
                    <a:pt x="7379970" y="739127"/>
                  </a:lnTo>
                  <a:lnTo>
                    <a:pt x="7385545" y="752602"/>
                  </a:lnTo>
                  <a:lnTo>
                    <a:pt x="7399020" y="758177"/>
                  </a:lnTo>
                  <a:lnTo>
                    <a:pt x="7412482" y="752602"/>
                  </a:lnTo>
                  <a:lnTo>
                    <a:pt x="7418057" y="739127"/>
                  </a:lnTo>
                  <a:close/>
                </a:path>
              </a:pathLst>
            </a:custGeom>
            <a:solidFill>
              <a:srgbClr val="000000">
                <a:alpha val="38999"/>
              </a:srgbClr>
            </a:solidFill>
          </p:spPr>
          <p:txBody>
            <a:bodyPr wrap="square" lIns="0" tIns="0" rIns="0" bIns="0" rtlCol="0"/>
            <a:lstStyle/>
            <a:p>
              <a:endParaRPr/>
            </a:p>
          </p:txBody>
        </p:sp>
        <p:sp>
          <p:nvSpPr>
            <p:cNvPr id="7" name="object 7"/>
            <p:cNvSpPr/>
            <p:nvPr/>
          </p:nvSpPr>
          <p:spPr>
            <a:xfrm>
              <a:off x="1764030" y="190144"/>
              <a:ext cx="7379970" cy="718820"/>
            </a:xfrm>
            <a:custGeom>
              <a:avLst/>
              <a:gdLst/>
              <a:ahLst/>
              <a:cxnLst/>
              <a:rect l="l" t="t" r="r" b="b"/>
              <a:pathLst>
                <a:path w="7379970" h="718819">
                  <a:moveTo>
                    <a:pt x="7272020" y="0"/>
                  </a:moveTo>
                  <a:lnTo>
                    <a:pt x="106680" y="0"/>
                  </a:lnTo>
                  <a:lnTo>
                    <a:pt x="100330" y="1270"/>
                  </a:lnTo>
                  <a:lnTo>
                    <a:pt x="95250" y="2540"/>
                  </a:lnTo>
                  <a:lnTo>
                    <a:pt x="82550" y="5079"/>
                  </a:lnTo>
                  <a:lnTo>
                    <a:pt x="76200" y="7620"/>
                  </a:lnTo>
                  <a:lnTo>
                    <a:pt x="71119" y="10159"/>
                  </a:lnTo>
                  <a:lnTo>
                    <a:pt x="64769" y="12700"/>
                  </a:lnTo>
                  <a:lnTo>
                    <a:pt x="59689" y="15240"/>
                  </a:lnTo>
                  <a:lnTo>
                    <a:pt x="34289" y="34290"/>
                  </a:lnTo>
                  <a:lnTo>
                    <a:pt x="30480" y="39370"/>
                  </a:lnTo>
                  <a:lnTo>
                    <a:pt x="26669" y="43179"/>
                  </a:lnTo>
                  <a:lnTo>
                    <a:pt x="22859" y="48259"/>
                  </a:lnTo>
                  <a:lnTo>
                    <a:pt x="19050" y="54609"/>
                  </a:lnTo>
                  <a:lnTo>
                    <a:pt x="15239" y="59690"/>
                  </a:lnTo>
                  <a:lnTo>
                    <a:pt x="12700" y="64770"/>
                  </a:lnTo>
                  <a:lnTo>
                    <a:pt x="10159" y="71120"/>
                  </a:lnTo>
                  <a:lnTo>
                    <a:pt x="7619" y="76200"/>
                  </a:lnTo>
                  <a:lnTo>
                    <a:pt x="5080" y="82550"/>
                  </a:lnTo>
                  <a:lnTo>
                    <a:pt x="3809" y="88900"/>
                  </a:lnTo>
                  <a:lnTo>
                    <a:pt x="2539" y="93979"/>
                  </a:lnTo>
                  <a:lnTo>
                    <a:pt x="0" y="106679"/>
                  </a:lnTo>
                  <a:lnTo>
                    <a:pt x="0" y="610870"/>
                  </a:lnTo>
                  <a:lnTo>
                    <a:pt x="5080" y="636270"/>
                  </a:lnTo>
                  <a:lnTo>
                    <a:pt x="7619" y="641350"/>
                  </a:lnTo>
                  <a:lnTo>
                    <a:pt x="10159" y="647700"/>
                  </a:lnTo>
                  <a:lnTo>
                    <a:pt x="12700" y="652779"/>
                  </a:lnTo>
                  <a:lnTo>
                    <a:pt x="15239" y="659129"/>
                  </a:lnTo>
                  <a:lnTo>
                    <a:pt x="30480" y="679450"/>
                  </a:lnTo>
                  <a:lnTo>
                    <a:pt x="39369" y="688339"/>
                  </a:lnTo>
                  <a:lnTo>
                    <a:pt x="54609" y="699770"/>
                  </a:lnTo>
                  <a:lnTo>
                    <a:pt x="59689" y="702310"/>
                  </a:lnTo>
                  <a:lnTo>
                    <a:pt x="64769" y="706120"/>
                  </a:lnTo>
                  <a:lnTo>
                    <a:pt x="71119" y="708660"/>
                  </a:lnTo>
                  <a:lnTo>
                    <a:pt x="76200" y="711200"/>
                  </a:lnTo>
                  <a:lnTo>
                    <a:pt x="82550" y="712470"/>
                  </a:lnTo>
                  <a:lnTo>
                    <a:pt x="88900" y="715010"/>
                  </a:lnTo>
                  <a:lnTo>
                    <a:pt x="95250" y="716279"/>
                  </a:lnTo>
                  <a:lnTo>
                    <a:pt x="100330" y="717550"/>
                  </a:lnTo>
                  <a:lnTo>
                    <a:pt x="106680" y="717550"/>
                  </a:lnTo>
                  <a:lnTo>
                    <a:pt x="113030" y="718820"/>
                  </a:lnTo>
                  <a:lnTo>
                    <a:pt x="7265670" y="718820"/>
                  </a:lnTo>
                  <a:lnTo>
                    <a:pt x="7273290" y="717550"/>
                  </a:lnTo>
                  <a:lnTo>
                    <a:pt x="7278370" y="716279"/>
                  </a:lnTo>
                  <a:lnTo>
                    <a:pt x="7284720" y="716279"/>
                  </a:lnTo>
                  <a:lnTo>
                    <a:pt x="7291070" y="713739"/>
                  </a:lnTo>
                  <a:lnTo>
                    <a:pt x="7297420" y="712470"/>
                  </a:lnTo>
                  <a:lnTo>
                    <a:pt x="7302500" y="709929"/>
                  </a:lnTo>
                  <a:lnTo>
                    <a:pt x="7308850" y="707389"/>
                  </a:lnTo>
                  <a:lnTo>
                    <a:pt x="7313930" y="704850"/>
                  </a:lnTo>
                  <a:lnTo>
                    <a:pt x="7320280" y="702310"/>
                  </a:lnTo>
                  <a:lnTo>
                    <a:pt x="7330440" y="694689"/>
                  </a:lnTo>
                  <a:lnTo>
                    <a:pt x="7335520" y="692150"/>
                  </a:lnTo>
                  <a:lnTo>
                    <a:pt x="7353300" y="674370"/>
                  </a:lnTo>
                  <a:lnTo>
                    <a:pt x="7360920" y="664210"/>
                  </a:lnTo>
                  <a:lnTo>
                    <a:pt x="7363460" y="657860"/>
                  </a:lnTo>
                  <a:lnTo>
                    <a:pt x="7367270" y="652779"/>
                  </a:lnTo>
                  <a:lnTo>
                    <a:pt x="7369810" y="646429"/>
                  </a:lnTo>
                  <a:lnTo>
                    <a:pt x="7372350" y="641350"/>
                  </a:lnTo>
                  <a:lnTo>
                    <a:pt x="7373620" y="635000"/>
                  </a:lnTo>
                  <a:lnTo>
                    <a:pt x="7376160" y="629920"/>
                  </a:lnTo>
                  <a:lnTo>
                    <a:pt x="7378700" y="617220"/>
                  </a:lnTo>
                  <a:lnTo>
                    <a:pt x="7378700" y="610870"/>
                  </a:lnTo>
                  <a:lnTo>
                    <a:pt x="7379970" y="604520"/>
                  </a:lnTo>
                  <a:lnTo>
                    <a:pt x="7379970" y="113029"/>
                  </a:lnTo>
                  <a:lnTo>
                    <a:pt x="7378700" y="106679"/>
                  </a:lnTo>
                  <a:lnTo>
                    <a:pt x="7378700" y="100329"/>
                  </a:lnTo>
                  <a:lnTo>
                    <a:pt x="7377430" y="93979"/>
                  </a:lnTo>
                  <a:lnTo>
                    <a:pt x="7376160" y="88900"/>
                  </a:lnTo>
                  <a:lnTo>
                    <a:pt x="7371080" y="76200"/>
                  </a:lnTo>
                  <a:lnTo>
                    <a:pt x="7368540" y="71120"/>
                  </a:lnTo>
                  <a:lnTo>
                    <a:pt x="7367270" y="64770"/>
                  </a:lnTo>
                  <a:lnTo>
                    <a:pt x="7359650" y="54609"/>
                  </a:lnTo>
                  <a:lnTo>
                    <a:pt x="7357110" y="48259"/>
                  </a:lnTo>
                  <a:lnTo>
                    <a:pt x="7353300" y="43179"/>
                  </a:lnTo>
                  <a:lnTo>
                    <a:pt x="7348220" y="39370"/>
                  </a:lnTo>
                  <a:lnTo>
                    <a:pt x="7344410" y="34290"/>
                  </a:lnTo>
                  <a:lnTo>
                    <a:pt x="7340600" y="30479"/>
                  </a:lnTo>
                  <a:lnTo>
                    <a:pt x="7320280" y="15240"/>
                  </a:lnTo>
                  <a:lnTo>
                    <a:pt x="7313930" y="12700"/>
                  </a:lnTo>
                  <a:lnTo>
                    <a:pt x="7308850" y="10159"/>
                  </a:lnTo>
                  <a:lnTo>
                    <a:pt x="7302500" y="7620"/>
                  </a:lnTo>
                  <a:lnTo>
                    <a:pt x="7297420" y="5079"/>
                  </a:lnTo>
                  <a:lnTo>
                    <a:pt x="7272020" y="0"/>
                  </a:lnTo>
                  <a:close/>
                </a:path>
              </a:pathLst>
            </a:custGeom>
            <a:solidFill>
              <a:srgbClr val="FFFFFF"/>
            </a:solidFill>
          </p:spPr>
          <p:txBody>
            <a:bodyPr wrap="square" lIns="0" tIns="0" rIns="0" bIns="0" rtlCol="0"/>
            <a:lstStyle/>
            <a:p>
              <a:endParaRPr/>
            </a:p>
          </p:txBody>
        </p:sp>
        <p:sp>
          <p:nvSpPr>
            <p:cNvPr id="8" name="object 8"/>
            <p:cNvSpPr/>
            <p:nvPr/>
          </p:nvSpPr>
          <p:spPr>
            <a:xfrm>
              <a:off x="1764030" y="190144"/>
              <a:ext cx="7379970" cy="718820"/>
            </a:xfrm>
            <a:custGeom>
              <a:avLst/>
              <a:gdLst/>
              <a:ahLst/>
              <a:cxnLst/>
              <a:rect l="l" t="t" r="r" b="b"/>
              <a:pathLst>
                <a:path w="7379970" h="718819">
                  <a:moveTo>
                    <a:pt x="0" y="119379"/>
                  </a:moveTo>
                  <a:lnTo>
                    <a:pt x="0" y="113029"/>
                  </a:lnTo>
                  <a:lnTo>
                    <a:pt x="0" y="106679"/>
                  </a:lnTo>
                  <a:lnTo>
                    <a:pt x="1269" y="100329"/>
                  </a:lnTo>
                  <a:lnTo>
                    <a:pt x="2539" y="93979"/>
                  </a:lnTo>
                  <a:lnTo>
                    <a:pt x="3809" y="88900"/>
                  </a:lnTo>
                  <a:lnTo>
                    <a:pt x="5080" y="82550"/>
                  </a:lnTo>
                  <a:lnTo>
                    <a:pt x="7619" y="76200"/>
                  </a:lnTo>
                  <a:lnTo>
                    <a:pt x="10159" y="71120"/>
                  </a:lnTo>
                  <a:lnTo>
                    <a:pt x="12700" y="64770"/>
                  </a:lnTo>
                  <a:lnTo>
                    <a:pt x="15239" y="59690"/>
                  </a:lnTo>
                  <a:lnTo>
                    <a:pt x="19050" y="54609"/>
                  </a:lnTo>
                  <a:lnTo>
                    <a:pt x="22859" y="48259"/>
                  </a:lnTo>
                  <a:lnTo>
                    <a:pt x="26669" y="43179"/>
                  </a:lnTo>
                  <a:lnTo>
                    <a:pt x="30480" y="39370"/>
                  </a:lnTo>
                  <a:lnTo>
                    <a:pt x="34289" y="34290"/>
                  </a:lnTo>
                  <a:lnTo>
                    <a:pt x="39369" y="30479"/>
                  </a:lnTo>
                  <a:lnTo>
                    <a:pt x="44450" y="26670"/>
                  </a:lnTo>
                  <a:lnTo>
                    <a:pt x="49530" y="22859"/>
                  </a:lnTo>
                  <a:lnTo>
                    <a:pt x="54609" y="19050"/>
                  </a:lnTo>
                  <a:lnTo>
                    <a:pt x="59689" y="15240"/>
                  </a:lnTo>
                  <a:lnTo>
                    <a:pt x="64769" y="12700"/>
                  </a:lnTo>
                  <a:lnTo>
                    <a:pt x="71119" y="10159"/>
                  </a:lnTo>
                  <a:lnTo>
                    <a:pt x="76200" y="7620"/>
                  </a:lnTo>
                  <a:lnTo>
                    <a:pt x="82550" y="5079"/>
                  </a:lnTo>
                  <a:lnTo>
                    <a:pt x="88900" y="3809"/>
                  </a:lnTo>
                  <a:lnTo>
                    <a:pt x="95250" y="2540"/>
                  </a:lnTo>
                  <a:lnTo>
                    <a:pt x="100330" y="1270"/>
                  </a:lnTo>
                  <a:lnTo>
                    <a:pt x="106680" y="0"/>
                  </a:lnTo>
                  <a:lnTo>
                    <a:pt x="113030" y="0"/>
                  </a:lnTo>
                  <a:lnTo>
                    <a:pt x="119380" y="0"/>
                  </a:lnTo>
                  <a:lnTo>
                    <a:pt x="7259320" y="0"/>
                  </a:lnTo>
                  <a:lnTo>
                    <a:pt x="7265670" y="0"/>
                  </a:lnTo>
                  <a:lnTo>
                    <a:pt x="7272020" y="0"/>
                  </a:lnTo>
                  <a:lnTo>
                    <a:pt x="7278370" y="1270"/>
                  </a:lnTo>
                  <a:lnTo>
                    <a:pt x="7284720" y="2540"/>
                  </a:lnTo>
                  <a:lnTo>
                    <a:pt x="7291070" y="3809"/>
                  </a:lnTo>
                  <a:lnTo>
                    <a:pt x="7297420" y="5079"/>
                  </a:lnTo>
                  <a:lnTo>
                    <a:pt x="7302500" y="7620"/>
                  </a:lnTo>
                  <a:lnTo>
                    <a:pt x="7308850" y="10159"/>
                  </a:lnTo>
                  <a:lnTo>
                    <a:pt x="7313930" y="12700"/>
                  </a:lnTo>
                  <a:lnTo>
                    <a:pt x="7320280" y="15240"/>
                  </a:lnTo>
                  <a:lnTo>
                    <a:pt x="7325360" y="19050"/>
                  </a:lnTo>
                  <a:lnTo>
                    <a:pt x="7330440" y="22859"/>
                  </a:lnTo>
                  <a:lnTo>
                    <a:pt x="7335520" y="26670"/>
                  </a:lnTo>
                  <a:lnTo>
                    <a:pt x="7340600" y="30479"/>
                  </a:lnTo>
                  <a:lnTo>
                    <a:pt x="7344410" y="34290"/>
                  </a:lnTo>
                  <a:lnTo>
                    <a:pt x="7348220" y="39370"/>
                  </a:lnTo>
                  <a:lnTo>
                    <a:pt x="7353300" y="43179"/>
                  </a:lnTo>
                  <a:lnTo>
                    <a:pt x="7357110" y="48259"/>
                  </a:lnTo>
                  <a:lnTo>
                    <a:pt x="7359650" y="54609"/>
                  </a:lnTo>
                  <a:lnTo>
                    <a:pt x="7363460" y="59690"/>
                  </a:lnTo>
                  <a:lnTo>
                    <a:pt x="7367270" y="64770"/>
                  </a:lnTo>
                  <a:lnTo>
                    <a:pt x="7368540" y="71120"/>
                  </a:lnTo>
                  <a:lnTo>
                    <a:pt x="7371080" y="76200"/>
                  </a:lnTo>
                  <a:lnTo>
                    <a:pt x="7373620" y="82550"/>
                  </a:lnTo>
                  <a:lnTo>
                    <a:pt x="7376160" y="88900"/>
                  </a:lnTo>
                  <a:lnTo>
                    <a:pt x="7377430" y="93979"/>
                  </a:lnTo>
                  <a:lnTo>
                    <a:pt x="7378700" y="100329"/>
                  </a:lnTo>
                  <a:lnTo>
                    <a:pt x="7378700" y="106679"/>
                  </a:lnTo>
                  <a:lnTo>
                    <a:pt x="7379970" y="113029"/>
                  </a:lnTo>
                  <a:lnTo>
                    <a:pt x="7379970" y="119379"/>
                  </a:lnTo>
                  <a:lnTo>
                    <a:pt x="7379970" y="598170"/>
                  </a:lnTo>
                  <a:lnTo>
                    <a:pt x="7379970" y="604520"/>
                  </a:lnTo>
                  <a:lnTo>
                    <a:pt x="7378700" y="610870"/>
                  </a:lnTo>
                  <a:lnTo>
                    <a:pt x="7378700" y="617220"/>
                  </a:lnTo>
                  <a:lnTo>
                    <a:pt x="7377430" y="623570"/>
                  </a:lnTo>
                  <a:lnTo>
                    <a:pt x="7376160" y="629920"/>
                  </a:lnTo>
                  <a:lnTo>
                    <a:pt x="7373620" y="635000"/>
                  </a:lnTo>
                  <a:lnTo>
                    <a:pt x="7372350" y="641350"/>
                  </a:lnTo>
                  <a:lnTo>
                    <a:pt x="7369810" y="646429"/>
                  </a:lnTo>
                  <a:lnTo>
                    <a:pt x="7367270" y="652779"/>
                  </a:lnTo>
                  <a:lnTo>
                    <a:pt x="7363460" y="657860"/>
                  </a:lnTo>
                  <a:lnTo>
                    <a:pt x="7360920" y="664210"/>
                  </a:lnTo>
                  <a:lnTo>
                    <a:pt x="7357110" y="669289"/>
                  </a:lnTo>
                  <a:lnTo>
                    <a:pt x="7353300" y="674370"/>
                  </a:lnTo>
                  <a:lnTo>
                    <a:pt x="7349490" y="678179"/>
                  </a:lnTo>
                  <a:lnTo>
                    <a:pt x="7344410" y="683260"/>
                  </a:lnTo>
                  <a:lnTo>
                    <a:pt x="7340600" y="687070"/>
                  </a:lnTo>
                  <a:lnTo>
                    <a:pt x="7335520" y="692150"/>
                  </a:lnTo>
                  <a:lnTo>
                    <a:pt x="7330440" y="694689"/>
                  </a:lnTo>
                  <a:lnTo>
                    <a:pt x="7325360" y="698500"/>
                  </a:lnTo>
                  <a:lnTo>
                    <a:pt x="7320280" y="702310"/>
                  </a:lnTo>
                  <a:lnTo>
                    <a:pt x="7313930" y="704850"/>
                  </a:lnTo>
                  <a:lnTo>
                    <a:pt x="7308850" y="707389"/>
                  </a:lnTo>
                  <a:lnTo>
                    <a:pt x="7302500" y="709929"/>
                  </a:lnTo>
                  <a:lnTo>
                    <a:pt x="7297420" y="712470"/>
                  </a:lnTo>
                  <a:lnTo>
                    <a:pt x="7291070" y="713739"/>
                  </a:lnTo>
                  <a:lnTo>
                    <a:pt x="7284720" y="716279"/>
                  </a:lnTo>
                  <a:lnTo>
                    <a:pt x="7278370" y="716279"/>
                  </a:lnTo>
                  <a:lnTo>
                    <a:pt x="7273290" y="717550"/>
                  </a:lnTo>
                  <a:lnTo>
                    <a:pt x="7265670" y="718820"/>
                  </a:lnTo>
                  <a:lnTo>
                    <a:pt x="7260590" y="718820"/>
                  </a:lnTo>
                  <a:lnTo>
                    <a:pt x="119380" y="718820"/>
                  </a:lnTo>
                  <a:lnTo>
                    <a:pt x="113030" y="718820"/>
                  </a:lnTo>
                  <a:lnTo>
                    <a:pt x="106680" y="717550"/>
                  </a:lnTo>
                  <a:lnTo>
                    <a:pt x="100330" y="717550"/>
                  </a:lnTo>
                  <a:lnTo>
                    <a:pt x="95250" y="716279"/>
                  </a:lnTo>
                  <a:lnTo>
                    <a:pt x="88900" y="715010"/>
                  </a:lnTo>
                  <a:lnTo>
                    <a:pt x="82550" y="712470"/>
                  </a:lnTo>
                  <a:lnTo>
                    <a:pt x="76200" y="711200"/>
                  </a:lnTo>
                  <a:lnTo>
                    <a:pt x="71119" y="708660"/>
                  </a:lnTo>
                  <a:lnTo>
                    <a:pt x="64769" y="706120"/>
                  </a:lnTo>
                  <a:lnTo>
                    <a:pt x="59689" y="702310"/>
                  </a:lnTo>
                  <a:lnTo>
                    <a:pt x="54609" y="699770"/>
                  </a:lnTo>
                  <a:lnTo>
                    <a:pt x="49530" y="695960"/>
                  </a:lnTo>
                  <a:lnTo>
                    <a:pt x="44450" y="692150"/>
                  </a:lnTo>
                  <a:lnTo>
                    <a:pt x="39369" y="688339"/>
                  </a:lnTo>
                  <a:lnTo>
                    <a:pt x="34289" y="683260"/>
                  </a:lnTo>
                  <a:lnTo>
                    <a:pt x="30480" y="679450"/>
                  </a:lnTo>
                  <a:lnTo>
                    <a:pt x="26669" y="674370"/>
                  </a:lnTo>
                  <a:lnTo>
                    <a:pt x="22859" y="669289"/>
                  </a:lnTo>
                  <a:lnTo>
                    <a:pt x="19050" y="664210"/>
                  </a:lnTo>
                  <a:lnTo>
                    <a:pt x="15239" y="659129"/>
                  </a:lnTo>
                  <a:lnTo>
                    <a:pt x="12700" y="652779"/>
                  </a:lnTo>
                  <a:lnTo>
                    <a:pt x="10159" y="647700"/>
                  </a:lnTo>
                  <a:lnTo>
                    <a:pt x="7619" y="641350"/>
                  </a:lnTo>
                  <a:lnTo>
                    <a:pt x="5080" y="636270"/>
                  </a:lnTo>
                  <a:lnTo>
                    <a:pt x="3809" y="629920"/>
                  </a:lnTo>
                  <a:lnTo>
                    <a:pt x="2539" y="623570"/>
                  </a:lnTo>
                  <a:lnTo>
                    <a:pt x="1269" y="617220"/>
                  </a:lnTo>
                  <a:lnTo>
                    <a:pt x="0" y="610870"/>
                  </a:lnTo>
                  <a:lnTo>
                    <a:pt x="0" y="604520"/>
                  </a:lnTo>
                  <a:lnTo>
                    <a:pt x="0" y="599439"/>
                  </a:lnTo>
                  <a:lnTo>
                    <a:pt x="0" y="119379"/>
                  </a:lnTo>
                  <a:close/>
                </a:path>
              </a:pathLst>
            </a:custGeom>
            <a:ln w="38097">
              <a:solidFill>
                <a:srgbClr val="FFFFFF"/>
              </a:solidFill>
            </a:ln>
          </p:spPr>
          <p:txBody>
            <a:bodyPr wrap="square" lIns="0" tIns="0" rIns="0" bIns="0" rtlCol="0"/>
            <a:lstStyle/>
            <a:p>
              <a:endParaRPr/>
            </a:p>
          </p:txBody>
        </p:sp>
        <p:sp>
          <p:nvSpPr>
            <p:cNvPr id="9" name="object 9"/>
            <p:cNvSpPr/>
            <p:nvPr/>
          </p:nvSpPr>
          <p:spPr>
            <a:xfrm>
              <a:off x="1744980" y="171106"/>
              <a:ext cx="7418070" cy="756920"/>
            </a:xfrm>
            <a:custGeom>
              <a:avLst/>
              <a:gdLst/>
              <a:ahLst/>
              <a:cxnLst/>
              <a:rect l="l" t="t" r="r" b="b"/>
              <a:pathLst>
                <a:path w="7418070" h="756919">
                  <a:moveTo>
                    <a:pt x="38087" y="19037"/>
                  </a:moveTo>
                  <a:lnTo>
                    <a:pt x="32512" y="5575"/>
                  </a:lnTo>
                  <a:lnTo>
                    <a:pt x="19050" y="0"/>
                  </a:lnTo>
                  <a:lnTo>
                    <a:pt x="5575" y="5575"/>
                  </a:lnTo>
                  <a:lnTo>
                    <a:pt x="0" y="19037"/>
                  </a:lnTo>
                  <a:lnTo>
                    <a:pt x="5575" y="32512"/>
                  </a:lnTo>
                  <a:lnTo>
                    <a:pt x="19050" y="38087"/>
                  </a:lnTo>
                  <a:lnTo>
                    <a:pt x="32512" y="32512"/>
                  </a:lnTo>
                  <a:lnTo>
                    <a:pt x="38087" y="19037"/>
                  </a:lnTo>
                  <a:close/>
                </a:path>
                <a:path w="7418070" h="756919">
                  <a:moveTo>
                    <a:pt x="7418057" y="737857"/>
                  </a:moveTo>
                  <a:lnTo>
                    <a:pt x="7412482" y="724395"/>
                  </a:lnTo>
                  <a:lnTo>
                    <a:pt x="7399020" y="718820"/>
                  </a:lnTo>
                  <a:lnTo>
                    <a:pt x="7385545" y="724395"/>
                  </a:lnTo>
                  <a:lnTo>
                    <a:pt x="7379970" y="737857"/>
                  </a:lnTo>
                  <a:lnTo>
                    <a:pt x="7385545" y="751332"/>
                  </a:lnTo>
                  <a:lnTo>
                    <a:pt x="7399020" y="756907"/>
                  </a:lnTo>
                  <a:lnTo>
                    <a:pt x="7412482" y="751332"/>
                  </a:lnTo>
                  <a:lnTo>
                    <a:pt x="7418057" y="737857"/>
                  </a:lnTo>
                  <a:close/>
                </a:path>
              </a:pathLst>
            </a:custGeom>
            <a:solidFill>
              <a:srgbClr val="FFFFFF"/>
            </a:solidFill>
          </p:spPr>
          <p:txBody>
            <a:bodyPr wrap="square" lIns="0" tIns="0" rIns="0" bIns="0" rtlCol="0"/>
            <a:lstStyle/>
            <a:p>
              <a:endParaRPr/>
            </a:p>
          </p:txBody>
        </p:sp>
      </p:grpSp>
      <p:sp>
        <p:nvSpPr>
          <p:cNvPr id="10" name="object 10"/>
          <p:cNvSpPr txBox="1"/>
          <p:nvPr/>
        </p:nvSpPr>
        <p:spPr>
          <a:xfrm>
            <a:off x="7329639" y="1330604"/>
            <a:ext cx="1404620" cy="391160"/>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Arial"/>
                <a:cs typeface="Arial"/>
              </a:rPr>
              <a:t>лікарські</a:t>
            </a:r>
            <a:endParaRPr sz="2400">
              <a:latin typeface="Arial"/>
              <a:cs typeface="Arial"/>
            </a:endParaRPr>
          </a:p>
        </p:txBody>
      </p:sp>
      <p:sp>
        <p:nvSpPr>
          <p:cNvPr id="11" name="object 11"/>
          <p:cNvSpPr txBox="1"/>
          <p:nvPr/>
        </p:nvSpPr>
        <p:spPr>
          <a:xfrm>
            <a:off x="266700" y="1330604"/>
            <a:ext cx="6763384" cy="756920"/>
          </a:xfrm>
          <a:prstGeom prst="rect">
            <a:avLst/>
          </a:prstGeom>
        </p:spPr>
        <p:txBody>
          <a:bodyPr vert="horz" wrap="square" lIns="0" tIns="12700" rIns="0" bIns="0" rtlCol="0">
            <a:spAutoFit/>
          </a:bodyPr>
          <a:lstStyle/>
          <a:p>
            <a:pPr marL="468630" marR="5080" indent="-455930">
              <a:lnSpc>
                <a:spcPct val="100000"/>
              </a:lnSpc>
              <a:spcBef>
                <a:spcPts val="100"/>
              </a:spcBef>
              <a:tabLst>
                <a:tab pos="467995" algn="l"/>
                <a:tab pos="2026920" algn="l"/>
                <a:tab pos="3839845" algn="l"/>
                <a:tab pos="6396355" algn="l"/>
              </a:tabLst>
            </a:pPr>
            <a:r>
              <a:rPr sz="1900" b="1" spc="-25" dirty="0">
                <a:solidFill>
                  <a:srgbClr val="3333CC"/>
                </a:solidFill>
                <a:latin typeface="Arial"/>
                <a:cs typeface="Arial"/>
              </a:rPr>
              <a:t>1.</a:t>
            </a:r>
            <a:r>
              <a:rPr sz="1900" b="1" dirty="0">
                <a:solidFill>
                  <a:srgbClr val="3333CC"/>
                </a:solidFill>
                <a:latin typeface="Arial"/>
                <a:cs typeface="Arial"/>
              </a:rPr>
              <a:t>	</a:t>
            </a:r>
            <a:r>
              <a:rPr sz="2400" b="1" spc="-10" dirty="0">
                <a:latin typeface="Arial"/>
                <a:cs typeface="Arial"/>
              </a:rPr>
              <a:t>Основні</a:t>
            </a:r>
            <a:r>
              <a:rPr sz="2400" b="1" dirty="0">
                <a:latin typeface="Arial"/>
                <a:cs typeface="Arial"/>
              </a:rPr>
              <a:t>	</a:t>
            </a:r>
            <a:r>
              <a:rPr sz="2400" b="1" spc="-10" dirty="0">
                <a:latin typeface="Arial"/>
                <a:cs typeface="Arial"/>
              </a:rPr>
              <a:t>принципи</a:t>
            </a:r>
            <a:r>
              <a:rPr sz="2400" b="1" dirty="0">
                <a:latin typeface="Arial"/>
                <a:cs typeface="Arial"/>
              </a:rPr>
              <a:t>	</a:t>
            </a:r>
            <a:r>
              <a:rPr sz="2400" b="1" spc="-10" dirty="0">
                <a:latin typeface="Arial"/>
                <a:cs typeface="Arial"/>
              </a:rPr>
              <a:t>ціноутворення</a:t>
            </a:r>
            <a:r>
              <a:rPr sz="2400" b="1" dirty="0">
                <a:latin typeface="Arial"/>
                <a:cs typeface="Arial"/>
              </a:rPr>
              <a:t>	</a:t>
            </a:r>
            <a:r>
              <a:rPr sz="2400" b="1" spc="-25" dirty="0">
                <a:latin typeface="Arial"/>
                <a:cs typeface="Arial"/>
              </a:rPr>
              <a:t>на </a:t>
            </a:r>
            <a:r>
              <a:rPr sz="2400" b="1" spc="-10" dirty="0">
                <a:latin typeface="Arial"/>
                <a:cs typeface="Arial"/>
              </a:rPr>
              <a:t>засоби</a:t>
            </a:r>
            <a:endParaRPr sz="2400">
              <a:latin typeface="Arial"/>
              <a:cs typeface="Arial"/>
            </a:endParaRPr>
          </a:p>
        </p:txBody>
      </p:sp>
      <p:sp>
        <p:nvSpPr>
          <p:cNvPr id="12" name="object 12"/>
          <p:cNvSpPr txBox="1"/>
          <p:nvPr/>
        </p:nvSpPr>
        <p:spPr>
          <a:xfrm>
            <a:off x="266700" y="2163724"/>
            <a:ext cx="8470265" cy="2423160"/>
          </a:xfrm>
          <a:prstGeom prst="rect">
            <a:avLst/>
          </a:prstGeom>
        </p:spPr>
        <p:txBody>
          <a:bodyPr vert="horz" wrap="square" lIns="0" tIns="12700" rIns="0" bIns="0" rtlCol="0">
            <a:spAutoFit/>
          </a:bodyPr>
          <a:lstStyle/>
          <a:p>
            <a:pPr marL="468630" marR="6350" indent="-455930">
              <a:lnSpc>
                <a:spcPct val="100000"/>
              </a:lnSpc>
              <a:spcBef>
                <a:spcPts val="100"/>
              </a:spcBef>
              <a:buClr>
                <a:srgbClr val="3333CC"/>
              </a:buClr>
              <a:buSzPct val="79166"/>
              <a:buAutoNum type="arabicPeriod" startAt="2"/>
              <a:tabLst>
                <a:tab pos="468630" algn="l"/>
                <a:tab pos="1398270" algn="l"/>
                <a:tab pos="1859280" algn="l"/>
                <a:tab pos="3500120" algn="l"/>
                <a:tab pos="4098925" algn="l"/>
                <a:tab pos="4593590" algn="l"/>
                <a:tab pos="5640070" algn="l"/>
                <a:tab pos="5866765" algn="l"/>
              </a:tabLst>
            </a:pPr>
            <a:r>
              <a:rPr sz="2400" b="1" spc="-20" dirty="0">
                <a:latin typeface="Arial"/>
                <a:cs typeface="Arial"/>
              </a:rPr>
              <a:t>Види</a:t>
            </a:r>
            <a:r>
              <a:rPr sz="2400" b="1" dirty="0">
                <a:latin typeface="Arial"/>
                <a:cs typeface="Arial"/>
              </a:rPr>
              <a:t>	</a:t>
            </a:r>
            <a:r>
              <a:rPr sz="2400" b="1" spc="-25" dirty="0">
                <a:latin typeface="Arial"/>
                <a:cs typeface="Arial"/>
              </a:rPr>
              <a:t>та</a:t>
            </a:r>
            <a:r>
              <a:rPr sz="2400" b="1" dirty="0">
                <a:latin typeface="Arial"/>
                <a:cs typeface="Arial"/>
              </a:rPr>
              <a:t>	</a:t>
            </a:r>
            <a:r>
              <a:rPr sz="2400" b="1" spc="-10" dirty="0">
                <a:latin typeface="Arial"/>
                <a:cs typeface="Arial"/>
              </a:rPr>
              <a:t>структура</a:t>
            </a:r>
            <a:r>
              <a:rPr sz="2400" b="1" dirty="0">
                <a:latin typeface="Arial"/>
                <a:cs typeface="Arial"/>
              </a:rPr>
              <a:t>	</a:t>
            </a:r>
            <a:r>
              <a:rPr sz="2400" b="1" spc="-25" dirty="0">
                <a:latin typeface="Arial"/>
                <a:cs typeface="Arial"/>
              </a:rPr>
              <a:t>цін</a:t>
            </a:r>
            <a:r>
              <a:rPr sz="2400" b="1" dirty="0">
                <a:latin typeface="Arial"/>
                <a:cs typeface="Arial"/>
              </a:rPr>
              <a:t>	</a:t>
            </a:r>
            <a:r>
              <a:rPr sz="2400" b="1" spc="-25" dirty="0">
                <a:latin typeface="Arial"/>
                <a:cs typeface="Arial"/>
              </a:rPr>
              <a:t>на</a:t>
            </a:r>
            <a:r>
              <a:rPr sz="2400" b="1" dirty="0">
                <a:latin typeface="Arial"/>
                <a:cs typeface="Arial"/>
              </a:rPr>
              <a:t>	</a:t>
            </a:r>
            <a:r>
              <a:rPr sz="2400" b="1" spc="-10" dirty="0">
                <a:latin typeface="Arial"/>
                <a:cs typeface="Arial"/>
              </a:rPr>
              <a:t>готові</a:t>
            </a:r>
            <a:r>
              <a:rPr sz="2400" b="1" dirty="0">
                <a:latin typeface="Arial"/>
                <a:cs typeface="Arial"/>
              </a:rPr>
              <a:t>	</a:t>
            </a:r>
            <a:r>
              <a:rPr sz="2400" b="1" spc="-50" dirty="0">
                <a:latin typeface="Arial"/>
                <a:cs typeface="Arial"/>
              </a:rPr>
              <a:t>і</a:t>
            </a:r>
            <a:r>
              <a:rPr sz="2400" b="1" dirty="0">
                <a:latin typeface="Arial"/>
                <a:cs typeface="Arial"/>
              </a:rPr>
              <a:t>	</a:t>
            </a:r>
            <a:r>
              <a:rPr sz="2400" b="1" spc="-10" dirty="0">
                <a:latin typeface="Arial"/>
                <a:cs typeface="Arial"/>
              </a:rPr>
              <a:t>екстремпоральні </a:t>
            </a:r>
            <a:r>
              <a:rPr sz="2400" b="1" dirty="0">
                <a:latin typeface="Arial"/>
                <a:cs typeface="Arial"/>
              </a:rPr>
              <a:t>лікарські</a:t>
            </a:r>
            <a:r>
              <a:rPr sz="2400" b="1" spc="-85" dirty="0">
                <a:latin typeface="Arial"/>
                <a:cs typeface="Arial"/>
              </a:rPr>
              <a:t> </a:t>
            </a:r>
            <a:r>
              <a:rPr sz="2400" b="1" spc="-10" dirty="0">
                <a:latin typeface="Arial"/>
                <a:cs typeface="Arial"/>
              </a:rPr>
              <a:t>засоби</a:t>
            </a:r>
            <a:endParaRPr sz="2400" dirty="0">
              <a:latin typeface="Arial"/>
              <a:cs typeface="Arial"/>
            </a:endParaRPr>
          </a:p>
          <a:p>
            <a:pPr marL="468630" marR="5715" indent="-455930">
              <a:lnSpc>
                <a:spcPct val="100000"/>
              </a:lnSpc>
              <a:spcBef>
                <a:spcPts val="800"/>
              </a:spcBef>
              <a:buClr>
                <a:srgbClr val="3333CC"/>
              </a:buClr>
              <a:buSzPct val="79166"/>
              <a:buAutoNum type="arabicPeriod" startAt="2"/>
              <a:tabLst>
                <a:tab pos="468630" algn="l"/>
                <a:tab pos="2898775" algn="l"/>
                <a:tab pos="3415665" algn="l"/>
                <a:tab pos="4956810" algn="l"/>
                <a:tab pos="6167120" algn="l"/>
                <a:tab pos="6659245" algn="l"/>
              </a:tabLst>
            </a:pPr>
            <a:r>
              <a:rPr sz="2400" b="1" spc="-10" dirty="0">
                <a:latin typeface="Arial"/>
                <a:cs typeface="Arial"/>
              </a:rPr>
              <a:t>Ціноутворення</a:t>
            </a:r>
            <a:r>
              <a:rPr sz="2400" b="1" dirty="0">
                <a:latin typeface="Arial"/>
                <a:cs typeface="Arial"/>
              </a:rPr>
              <a:t>	</a:t>
            </a:r>
            <a:r>
              <a:rPr sz="2400" b="1" spc="-25" dirty="0">
                <a:latin typeface="Arial"/>
                <a:cs typeface="Arial"/>
              </a:rPr>
              <a:t>на</a:t>
            </a:r>
            <a:r>
              <a:rPr sz="2400" b="1" dirty="0">
                <a:latin typeface="Arial"/>
                <a:cs typeface="Arial"/>
              </a:rPr>
              <a:t>	</a:t>
            </a:r>
            <a:r>
              <a:rPr sz="2400" b="1" spc="-10" dirty="0">
                <a:latin typeface="Arial"/>
                <a:cs typeface="Arial"/>
              </a:rPr>
              <a:t>лікарські</a:t>
            </a:r>
            <a:r>
              <a:rPr sz="2400" b="1" dirty="0">
                <a:latin typeface="Arial"/>
                <a:cs typeface="Arial"/>
              </a:rPr>
              <a:t>	</a:t>
            </a:r>
            <a:r>
              <a:rPr sz="2400" b="1" spc="-10" dirty="0">
                <a:latin typeface="Arial"/>
                <a:cs typeface="Arial"/>
              </a:rPr>
              <a:t>засоби</a:t>
            </a:r>
            <a:r>
              <a:rPr sz="2400" b="1" dirty="0">
                <a:latin typeface="Arial"/>
                <a:cs typeface="Arial"/>
              </a:rPr>
              <a:t>	</a:t>
            </a:r>
            <a:r>
              <a:rPr sz="2400" b="1" spc="-25" dirty="0">
                <a:latin typeface="Arial"/>
                <a:cs typeface="Arial"/>
              </a:rPr>
              <a:t>як</a:t>
            </a:r>
            <a:r>
              <a:rPr sz="2400" b="1" dirty="0">
                <a:latin typeface="Arial"/>
                <a:cs typeface="Arial"/>
              </a:rPr>
              <a:t>	</a:t>
            </a:r>
            <a:r>
              <a:rPr sz="2400" b="1" spc="-10" dirty="0">
                <a:latin typeface="Arial"/>
                <a:cs typeface="Arial"/>
              </a:rPr>
              <a:t>міжнародна проблема</a:t>
            </a:r>
            <a:endParaRPr sz="2400" dirty="0">
              <a:latin typeface="Arial"/>
              <a:cs typeface="Arial"/>
            </a:endParaRPr>
          </a:p>
          <a:p>
            <a:pPr marL="468630" marR="5080" indent="-455930">
              <a:lnSpc>
                <a:spcPct val="100000"/>
              </a:lnSpc>
              <a:spcBef>
                <a:spcPts val="800"/>
              </a:spcBef>
              <a:buClr>
                <a:srgbClr val="3333CC"/>
              </a:buClr>
              <a:buSzPct val="79166"/>
              <a:buAutoNum type="arabicPeriod" startAt="2"/>
              <a:tabLst>
                <a:tab pos="468630" algn="l"/>
                <a:tab pos="1795780" algn="l"/>
                <a:tab pos="3797300" algn="l"/>
                <a:tab pos="5996305" algn="l"/>
                <a:tab pos="7447280" algn="l"/>
                <a:tab pos="8103234" algn="l"/>
              </a:tabLst>
            </a:pPr>
            <a:r>
              <a:rPr sz="2400" b="1" spc="-10" dirty="0">
                <a:latin typeface="Arial"/>
                <a:cs typeface="Arial"/>
              </a:rPr>
              <a:t>Методи</a:t>
            </a:r>
            <a:r>
              <a:rPr sz="2400" b="1" dirty="0">
                <a:latin typeface="Arial"/>
                <a:cs typeface="Arial"/>
              </a:rPr>
              <a:t>	</a:t>
            </a:r>
            <a:r>
              <a:rPr sz="2400" b="1" spc="-10" dirty="0">
                <a:latin typeface="Arial"/>
                <a:cs typeface="Arial"/>
              </a:rPr>
              <a:t>державного</a:t>
            </a:r>
            <a:r>
              <a:rPr sz="2400" b="1" dirty="0">
                <a:latin typeface="Arial"/>
                <a:cs typeface="Arial"/>
              </a:rPr>
              <a:t>	</a:t>
            </a:r>
            <a:r>
              <a:rPr sz="2400" b="1" spc="-10" dirty="0">
                <a:latin typeface="Arial"/>
                <a:cs typeface="Arial"/>
              </a:rPr>
              <a:t>регулювання</a:t>
            </a:r>
            <a:r>
              <a:rPr sz="2400" b="1" dirty="0">
                <a:latin typeface="Arial"/>
                <a:cs typeface="Arial"/>
              </a:rPr>
              <a:t>	</a:t>
            </a:r>
            <a:r>
              <a:rPr sz="2400" b="1" spc="-10" dirty="0">
                <a:latin typeface="Arial"/>
                <a:cs typeface="Arial"/>
              </a:rPr>
              <a:t>системи</a:t>
            </a:r>
            <a:r>
              <a:rPr sz="2400" b="1" dirty="0">
                <a:latin typeface="Arial"/>
                <a:cs typeface="Arial"/>
              </a:rPr>
              <a:t>	</a:t>
            </a:r>
            <a:r>
              <a:rPr sz="2400" b="1" spc="-25" dirty="0">
                <a:latin typeface="Arial"/>
                <a:cs typeface="Arial"/>
              </a:rPr>
              <a:t>цін</a:t>
            </a:r>
            <a:r>
              <a:rPr sz="2400" b="1" dirty="0">
                <a:latin typeface="Arial"/>
                <a:cs typeface="Arial"/>
              </a:rPr>
              <a:t>	</a:t>
            </a:r>
            <a:r>
              <a:rPr sz="2400" b="1" spc="-25" dirty="0">
                <a:latin typeface="Arial"/>
                <a:cs typeface="Arial"/>
              </a:rPr>
              <a:t>на </a:t>
            </a:r>
            <a:r>
              <a:rPr sz="2400" b="1" dirty="0">
                <a:latin typeface="Arial"/>
                <a:cs typeface="Arial"/>
              </a:rPr>
              <a:t>лікарські</a:t>
            </a:r>
            <a:r>
              <a:rPr sz="2400" b="1" spc="-85" dirty="0">
                <a:latin typeface="Arial"/>
                <a:cs typeface="Arial"/>
              </a:rPr>
              <a:t> </a:t>
            </a:r>
            <a:r>
              <a:rPr sz="2400" b="1" spc="-10" dirty="0">
                <a:latin typeface="Arial"/>
                <a:cs typeface="Arial"/>
              </a:rPr>
              <a:t>засоби</a:t>
            </a:r>
            <a:endParaRPr sz="2400" dirty="0">
              <a:latin typeface="Arial"/>
              <a:cs typeface="Arial"/>
            </a:endParaRPr>
          </a:p>
        </p:txBody>
      </p:sp>
      <p:sp>
        <p:nvSpPr>
          <p:cNvPr id="13" name="object 13"/>
          <p:cNvSpPr txBox="1"/>
          <p:nvPr/>
        </p:nvSpPr>
        <p:spPr>
          <a:xfrm>
            <a:off x="266700" y="4724044"/>
            <a:ext cx="228600" cy="318135"/>
          </a:xfrm>
          <a:prstGeom prst="rect">
            <a:avLst/>
          </a:prstGeom>
        </p:spPr>
        <p:txBody>
          <a:bodyPr vert="horz" wrap="square" lIns="0" tIns="15240" rIns="0" bIns="0" rtlCol="0">
            <a:spAutoFit/>
          </a:bodyPr>
          <a:lstStyle/>
          <a:p>
            <a:pPr marL="12700">
              <a:lnSpc>
                <a:spcPct val="100000"/>
              </a:lnSpc>
              <a:spcBef>
                <a:spcPts val="120"/>
              </a:spcBef>
            </a:pPr>
            <a:r>
              <a:rPr sz="1900" b="1" spc="-25" dirty="0">
                <a:solidFill>
                  <a:srgbClr val="3333CC"/>
                </a:solidFill>
                <a:latin typeface="Arial"/>
                <a:cs typeface="Arial"/>
              </a:rPr>
              <a:t>5.</a:t>
            </a:r>
            <a:endParaRPr sz="1900">
              <a:latin typeface="Arial"/>
              <a:cs typeface="Arial"/>
            </a:endParaRPr>
          </a:p>
        </p:txBody>
      </p:sp>
      <p:sp>
        <p:nvSpPr>
          <p:cNvPr id="14" name="object 14"/>
          <p:cNvSpPr txBox="1"/>
          <p:nvPr/>
        </p:nvSpPr>
        <p:spPr>
          <a:xfrm>
            <a:off x="266700" y="4663084"/>
            <a:ext cx="8471535" cy="1224280"/>
          </a:xfrm>
          <a:prstGeom prst="rect">
            <a:avLst/>
          </a:prstGeom>
        </p:spPr>
        <p:txBody>
          <a:bodyPr vert="horz" wrap="square" lIns="0" tIns="12700" rIns="0" bIns="0" rtlCol="0" anchor="ctr">
            <a:spAutoFit/>
          </a:bodyPr>
          <a:lstStyle/>
          <a:p>
            <a:pPr marL="468630" marR="5080" indent="368300" algn="l">
              <a:lnSpc>
                <a:spcPct val="100000"/>
              </a:lnSpc>
              <a:spcBef>
                <a:spcPts val="100"/>
              </a:spcBef>
              <a:tabLst>
                <a:tab pos="2743200" algn="l"/>
                <a:tab pos="4911725" algn="l"/>
                <a:tab pos="7280909" algn="l"/>
                <a:tab pos="8104505" algn="l"/>
              </a:tabLst>
            </a:pPr>
            <a:r>
              <a:rPr sz="2400" b="1" spc="-10" dirty="0">
                <a:latin typeface="Arial"/>
                <a:cs typeface="Arial"/>
              </a:rPr>
              <a:t>Проблеми</a:t>
            </a:r>
            <a:r>
              <a:rPr sz="2400" b="1" dirty="0">
                <a:latin typeface="Arial"/>
                <a:cs typeface="Arial"/>
              </a:rPr>
              <a:t>	</a:t>
            </a:r>
            <a:r>
              <a:rPr sz="2400" b="1" spc="-10" dirty="0">
                <a:latin typeface="Arial"/>
                <a:cs typeface="Arial"/>
              </a:rPr>
              <a:t>державного</a:t>
            </a:r>
            <a:r>
              <a:rPr sz="2400" b="1" dirty="0">
                <a:latin typeface="Arial"/>
                <a:cs typeface="Arial"/>
              </a:rPr>
              <a:t>	</a:t>
            </a:r>
            <a:r>
              <a:rPr sz="2400" b="1" spc="-10" dirty="0">
                <a:latin typeface="Arial"/>
                <a:cs typeface="Arial"/>
              </a:rPr>
              <a:t>регулювання</a:t>
            </a:r>
            <a:r>
              <a:rPr sz="2400" b="1" dirty="0">
                <a:latin typeface="Arial"/>
                <a:cs typeface="Arial"/>
              </a:rPr>
              <a:t>	</a:t>
            </a:r>
            <a:r>
              <a:rPr sz="2400" b="1" spc="-25" dirty="0">
                <a:latin typeface="Arial"/>
                <a:cs typeface="Arial"/>
              </a:rPr>
              <a:t>цін</a:t>
            </a:r>
            <a:r>
              <a:rPr sz="2400" b="1" dirty="0">
                <a:latin typeface="Arial"/>
                <a:cs typeface="Arial"/>
              </a:rPr>
              <a:t>	</a:t>
            </a:r>
            <a:r>
              <a:rPr sz="2400" b="1" spc="-25" dirty="0">
                <a:latin typeface="Arial"/>
                <a:cs typeface="Arial"/>
              </a:rPr>
              <a:t>на </a:t>
            </a:r>
            <a:r>
              <a:rPr sz="2400" b="1" dirty="0">
                <a:latin typeface="Arial"/>
                <a:cs typeface="Arial"/>
              </a:rPr>
              <a:t>лікарські</a:t>
            </a:r>
            <a:r>
              <a:rPr sz="2400" b="1" spc="-55" dirty="0">
                <a:latin typeface="Arial"/>
                <a:cs typeface="Arial"/>
              </a:rPr>
              <a:t> </a:t>
            </a:r>
            <a:r>
              <a:rPr sz="2400" b="1" dirty="0">
                <a:latin typeface="Arial"/>
                <a:cs typeface="Arial"/>
              </a:rPr>
              <a:t>засоби</a:t>
            </a:r>
            <a:r>
              <a:rPr sz="2400" b="1" spc="-60" dirty="0">
                <a:latin typeface="Arial"/>
                <a:cs typeface="Arial"/>
              </a:rPr>
              <a:t> </a:t>
            </a:r>
            <a:r>
              <a:rPr sz="2400" b="1" dirty="0">
                <a:latin typeface="Arial"/>
                <a:cs typeface="Arial"/>
              </a:rPr>
              <a:t>в</a:t>
            </a:r>
            <a:r>
              <a:rPr sz="2400" b="1" spc="-75" dirty="0">
                <a:latin typeface="Arial"/>
                <a:cs typeface="Arial"/>
              </a:rPr>
              <a:t> </a:t>
            </a:r>
            <a:r>
              <a:rPr sz="2400" b="1" spc="-10" dirty="0">
                <a:latin typeface="Arial"/>
                <a:cs typeface="Arial"/>
              </a:rPr>
              <a:t>Україні</a:t>
            </a:r>
            <a:endParaRPr sz="2400" dirty="0">
              <a:latin typeface="Arial"/>
              <a:cs typeface="Arial"/>
            </a:endParaRPr>
          </a:p>
          <a:p>
            <a:pPr marL="12700">
              <a:lnSpc>
                <a:spcPct val="100000"/>
              </a:lnSpc>
              <a:spcBef>
                <a:spcPts val="800"/>
              </a:spcBef>
              <a:tabLst>
                <a:tab pos="467995" algn="l"/>
              </a:tabLst>
            </a:pPr>
            <a:r>
              <a:rPr sz="1900" b="1" spc="-25" dirty="0">
                <a:solidFill>
                  <a:srgbClr val="3333CC"/>
                </a:solidFill>
                <a:latin typeface="Arial"/>
                <a:cs typeface="Arial"/>
              </a:rPr>
              <a:t>6.</a:t>
            </a:r>
            <a:r>
              <a:rPr sz="1900" b="1" dirty="0">
                <a:solidFill>
                  <a:srgbClr val="3333CC"/>
                </a:solidFill>
                <a:latin typeface="Arial"/>
                <a:cs typeface="Arial"/>
              </a:rPr>
              <a:t>	</a:t>
            </a:r>
            <a:r>
              <a:rPr sz="2400" b="1" spc="-10" dirty="0">
                <a:latin typeface="Arial"/>
                <a:cs typeface="Arial"/>
              </a:rPr>
              <a:t>Референтне</a:t>
            </a:r>
            <a:r>
              <a:rPr sz="2400" b="1" spc="-95" dirty="0">
                <a:latin typeface="Arial"/>
                <a:cs typeface="Arial"/>
              </a:rPr>
              <a:t> </a:t>
            </a:r>
            <a:r>
              <a:rPr sz="2400" b="1" dirty="0">
                <a:latin typeface="Arial"/>
                <a:cs typeface="Arial"/>
              </a:rPr>
              <a:t>ціноутворення</a:t>
            </a:r>
            <a:r>
              <a:rPr sz="2400" b="1" spc="-90" dirty="0">
                <a:latin typeface="Arial"/>
                <a:cs typeface="Arial"/>
              </a:rPr>
              <a:t> </a:t>
            </a:r>
            <a:r>
              <a:rPr sz="2400" b="1" dirty="0">
                <a:latin typeface="Arial"/>
                <a:cs typeface="Arial"/>
              </a:rPr>
              <a:t>на</a:t>
            </a:r>
            <a:r>
              <a:rPr sz="2400" b="1" spc="-95" dirty="0">
                <a:latin typeface="Arial"/>
                <a:cs typeface="Arial"/>
              </a:rPr>
              <a:t> </a:t>
            </a:r>
            <a:r>
              <a:rPr sz="2400" b="1" dirty="0">
                <a:latin typeface="Arial"/>
                <a:cs typeface="Arial"/>
              </a:rPr>
              <a:t>лікарські</a:t>
            </a:r>
            <a:r>
              <a:rPr sz="2400" b="1" spc="-80" dirty="0">
                <a:latin typeface="Arial"/>
                <a:cs typeface="Arial"/>
              </a:rPr>
              <a:t> </a:t>
            </a:r>
            <a:r>
              <a:rPr sz="2400" b="1" spc="-10" dirty="0">
                <a:latin typeface="Arial"/>
                <a:cs typeface="Arial"/>
              </a:rPr>
              <a:t>засоби</a:t>
            </a:r>
            <a:endParaRPr sz="2400" dirty="0">
              <a:latin typeface="Arial"/>
              <a:cs typeface="Arial"/>
            </a:endParaRPr>
          </a:p>
        </p:txBody>
      </p:sp>
      <p:sp>
        <p:nvSpPr>
          <p:cNvPr id="15" name="object 15"/>
          <p:cNvSpPr/>
          <p:nvPr/>
        </p:nvSpPr>
        <p:spPr>
          <a:xfrm>
            <a:off x="8317230" y="6166764"/>
            <a:ext cx="575310" cy="364490"/>
          </a:xfrm>
          <a:custGeom>
            <a:avLst/>
            <a:gdLst/>
            <a:ahLst/>
            <a:cxnLst/>
            <a:rect l="l" t="t" r="r" b="b"/>
            <a:pathLst>
              <a:path w="575309" h="364490">
                <a:moveTo>
                  <a:pt x="575310" y="0"/>
                </a:moveTo>
                <a:lnTo>
                  <a:pt x="0" y="0"/>
                </a:lnTo>
                <a:lnTo>
                  <a:pt x="0" y="364489"/>
                </a:lnTo>
                <a:lnTo>
                  <a:pt x="288290" y="364489"/>
                </a:lnTo>
                <a:lnTo>
                  <a:pt x="575310" y="364489"/>
                </a:lnTo>
                <a:lnTo>
                  <a:pt x="575310" y="0"/>
                </a:lnTo>
                <a:close/>
              </a:path>
            </a:pathLst>
          </a:custGeom>
          <a:solidFill>
            <a:srgbClr val="F3FBE3"/>
          </a:solidFill>
        </p:spPr>
        <p:txBody>
          <a:bodyPr wrap="square" lIns="0" tIns="0" rIns="0" bIns="0" rtlCol="0"/>
          <a:lstStyle/>
          <a:p>
            <a:endParaRPr/>
          </a:p>
        </p:txBody>
      </p:sp>
      <p:sp>
        <p:nvSpPr>
          <p:cNvPr id="16" name="object 16"/>
          <p:cNvSpPr txBox="1"/>
          <p:nvPr/>
        </p:nvSpPr>
        <p:spPr>
          <a:xfrm>
            <a:off x="8317230" y="6166764"/>
            <a:ext cx="575310" cy="364490"/>
          </a:xfrm>
          <a:prstGeom prst="rect">
            <a:avLst/>
          </a:prstGeom>
          <a:ln w="38097">
            <a:solidFill>
              <a:srgbClr val="A9E924"/>
            </a:solidFill>
          </a:ln>
        </p:spPr>
        <p:txBody>
          <a:bodyPr vert="horz" wrap="square" lIns="0" tIns="30480" rIns="0" bIns="0" rtlCol="0">
            <a:spAutoFit/>
          </a:bodyPr>
          <a:lstStyle/>
          <a:p>
            <a:pPr algn="ctr">
              <a:lnSpc>
                <a:spcPct val="100000"/>
              </a:lnSpc>
              <a:spcBef>
                <a:spcPts val="240"/>
              </a:spcBef>
            </a:pPr>
            <a:r>
              <a:rPr sz="2000" b="1" spc="-50" dirty="0">
                <a:solidFill>
                  <a:srgbClr val="496200"/>
                </a:solidFill>
                <a:latin typeface="Arial"/>
                <a:cs typeface="Arial"/>
              </a:rPr>
              <a:t>2</a:t>
            </a:r>
            <a:endParaRPr sz="2000">
              <a:latin typeface="Arial"/>
              <a:cs typeface="Arial"/>
            </a:endParaRPr>
          </a:p>
        </p:txBody>
      </p:sp>
      <p:sp>
        <p:nvSpPr>
          <p:cNvPr id="17" name="object 17"/>
          <p:cNvSpPr txBox="1">
            <a:spLocks noGrp="1"/>
          </p:cNvSpPr>
          <p:nvPr>
            <p:ph type="title"/>
          </p:nvPr>
        </p:nvSpPr>
        <p:spPr>
          <a:xfrm>
            <a:off x="4151629" y="262534"/>
            <a:ext cx="2604135" cy="574040"/>
          </a:xfrm>
          <a:prstGeom prst="rect">
            <a:avLst/>
          </a:prstGeom>
        </p:spPr>
        <p:txBody>
          <a:bodyPr vert="horz" wrap="square" lIns="0" tIns="12700" rIns="0" bIns="0" rtlCol="0">
            <a:spAutoFit/>
          </a:bodyPr>
          <a:lstStyle/>
          <a:p>
            <a:pPr marL="12700">
              <a:lnSpc>
                <a:spcPct val="100000"/>
              </a:lnSpc>
              <a:spcBef>
                <a:spcPts val="100"/>
              </a:spcBef>
            </a:pPr>
            <a:r>
              <a:rPr sz="3600" dirty="0">
                <a:solidFill>
                  <a:srgbClr val="BF0000"/>
                </a:solidFill>
              </a:rPr>
              <a:t>План</a:t>
            </a:r>
            <a:r>
              <a:rPr sz="3600" spc="-10" dirty="0">
                <a:solidFill>
                  <a:srgbClr val="BF0000"/>
                </a:solidFill>
              </a:rPr>
              <a:t> лекції</a:t>
            </a:r>
            <a:endParaRPr sz="3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672" y="153721"/>
            <a:ext cx="8973185" cy="534035"/>
            <a:chOff x="-4672" y="153721"/>
            <a:chExt cx="8973185" cy="534035"/>
          </a:xfrm>
        </p:grpSpPr>
        <p:pic>
          <p:nvPicPr>
            <p:cNvPr id="3" name="object 3"/>
            <p:cNvPicPr/>
            <p:nvPr/>
          </p:nvPicPr>
          <p:blipFill>
            <a:blip r:embed="rId2" cstate="print"/>
            <a:stretch>
              <a:fillRect/>
            </a:stretch>
          </p:blipFill>
          <p:spPr>
            <a:xfrm>
              <a:off x="0" y="178714"/>
              <a:ext cx="8963660" cy="502919"/>
            </a:xfrm>
            <a:prstGeom prst="rect">
              <a:avLst/>
            </a:prstGeom>
          </p:spPr>
        </p:pic>
        <p:sp>
          <p:nvSpPr>
            <p:cNvPr id="4" name="object 4"/>
            <p:cNvSpPr/>
            <p:nvPr/>
          </p:nvSpPr>
          <p:spPr>
            <a:xfrm>
              <a:off x="0" y="178714"/>
              <a:ext cx="8964930" cy="504190"/>
            </a:xfrm>
            <a:custGeom>
              <a:avLst/>
              <a:gdLst/>
              <a:ahLst/>
              <a:cxnLst/>
              <a:rect l="l" t="t" r="r" b="b"/>
              <a:pathLst>
                <a:path w="8964930" h="504190">
                  <a:moveTo>
                    <a:pt x="0" y="504189"/>
                  </a:moveTo>
                  <a:lnTo>
                    <a:pt x="8964930" y="504189"/>
                  </a:lnTo>
                  <a:lnTo>
                    <a:pt x="8964930" y="0"/>
                  </a:lnTo>
                  <a:lnTo>
                    <a:pt x="0" y="0"/>
                  </a:lnTo>
                  <a:lnTo>
                    <a:pt x="0" y="504189"/>
                  </a:lnTo>
                  <a:close/>
                </a:path>
              </a:pathLst>
            </a:custGeom>
            <a:ln w="3175">
              <a:solidFill>
                <a:srgbClr val="000000"/>
              </a:solidFill>
            </a:ln>
          </p:spPr>
          <p:txBody>
            <a:bodyPr wrap="square" lIns="0" tIns="0" rIns="0" bIns="0" rtlCol="0"/>
            <a:lstStyle/>
            <a:p>
              <a:endParaRPr/>
            </a:p>
          </p:txBody>
        </p:sp>
        <p:sp>
          <p:nvSpPr>
            <p:cNvPr id="5" name="object 5"/>
            <p:cNvSpPr/>
            <p:nvPr/>
          </p:nvSpPr>
          <p:spPr>
            <a:xfrm>
              <a:off x="0" y="177444"/>
              <a:ext cx="8963660" cy="505459"/>
            </a:xfrm>
            <a:custGeom>
              <a:avLst/>
              <a:gdLst/>
              <a:ahLst/>
              <a:cxnLst/>
              <a:rect l="l" t="t" r="r" b="b"/>
              <a:pathLst>
                <a:path w="8963660" h="505459">
                  <a:moveTo>
                    <a:pt x="4481830" y="505460"/>
                  </a:moveTo>
                  <a:lnTo>
                    <a:pt x="0" y="505460"/>
                  </a:lnTo>
                  <a:lnTo>
                    <a:pt x="0" y="0"/>
                  </a:lnTo>
                  <a:lnTo>
                    <a:pt x="8963660" y="0"/>
                  </a:lnTo>
                  <a:lnTo>
                    <a:pt x="8963660" y="505460"/>
                  </a:lnTo>
                  <a:lnTo>
                    <a:pt x="4481830" y="505460"/>
                  </a:lnTo>
                  <a:close/>
                </a:path>
              </a:pathLst>
            </a:custGeom>
            <a:ln w="9344">
              <a:solidFill>
                <a:srgbClr val="00000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0" y="158394"/>
              <a:ext cx="8963660" cy="504189"/>
            </a:xfrm>
            <a:prstGeom prst="rect">
              <a:avLst/>
            </a:prstGeom>
          </p:spPr>
        </p:pic>
        <p:sp>
          <p:nvSpPr>
            <p:cNvPr id="7" name="object 7"/>
            <p:cNvSpPr/>
            <p:nvPr/>
          </p:nvSpPr>
          <p:spPr>
            <a:xfrm>
              <a:off x="0" y="158394"/>
              <a:ext cx="8963660" cy="504190"/>
            </a:xfrm>
            <a:custGeom>
              <a:avLst/>
              <a:gdLst/>
              <a:ahLst/>
              <a:cxnLst/>
              <a:rect l="l" t="t" r="r" b="b"/>
              <a:pathLst>
                <a:path w="8963660" h="504190">
                  <a:moveTo>
                    <a:pt x="4481830" y="504189"/>
                  </a:moveTo>
                  <a:lnTo>
                    <a:pt x="0" y="504189"/>
                  </a:lnTo>
                  <a:lnTo>
                    <a:pt x="0" y="0"/>
                  </a:lnTo>
                  <a:lnTo>
                    <a:pt x="8963660" y="0"/>
                  </a:lnTo>
                  <a:lnTo>
                    <a:pt x="8963660" y="504189"/>
                  </a:lnTo>
                  <a:lnTo>
                    <a:pt x="4481830" y="504189"/>
                  </a:lnTo>
                  <a:close/>
                </a:path>
              </a:pathLst>
            </a:custGeom>
            <a:ln w="9344">
              <a:solidFill>
                <a:srgbClr val="F8F8F8"/>
              </a:solidFill>
            </a:ln>
          </p:spPr>
          <p:txBody>
            <a:bodyPr wrap="square" lIns="0" tIns="0" rIns="0" bIns="0" rtlCol="0"/>
            <a:lstStyle/>
            <a:p>
              <a:endParaRPr/>
            </a:p>
          </p:txBody>
        </p:sp>
      </p:grpSp>
      <p:sp>
        <p:nvSpPr>
          <p:cNvPr id="8" name="object 8"/>
          <p:cNvSpPr txBox="1">
            <a:spLocks noGrp="1"/>
          </p:cNvSpPr>
          <p:nvPr>
            <p:ph type="title"/>
          </p:nvPr>
        </p:nvSpPr>
        <p:spPr>
          <a:xfrm>
            <a:off x="0" y="185064"/>
            <a:ext cx="8963660" cy="452120"/>
          </a:xfrm>
          <a:prstGeom prst="rect">
            <a:avLst/>
          </a:prstGeom>
        </p:spPr>
        <p:txBody>
          <a:bodyPr vert="horz" wrap="square" lIns="0" tIns="12700" rIns="0" bIns="0" rtlCol="0">
            <a:spAutoFit/>
          </a:bodyPr>
          <a:lstStyle/>
          <a:p>
            <a:pPr marL="455930" algn="ctr">
              <a:lnSpc>
                <a:spcPct val="100000"/>
              </a:lnSpc>
              <a:spcBef>
                <a:spcPts val="100"/>
              </a:spcBef>
            </a:pPr>
            <a:r>
              <a:rPr sz="2800" spc="-10" dirty="0">
                <a:solidFill>
                  <a:srgbClr val="BF0000"/>
                </a:solidFill>
              </a:rPr>
              <a:t>Інформаційні</a:t>
            </a:r>
            <a:r>
              <a:rPr sz="2800" spc="-160" dirty="0">
                <a:solidFill>
                  <a:srgbClr val="BF0000"/>
                </a:solidFill>
              </a:rPr>
              <a:t> </a:t>
            </a:r>
            <a:r>
              <a:rPr sz="2800" spc="-10" dirty="0">
                <a:solidFill>
                  <a:srgbClr val="BF0000"/>
                </a:solidFill>
              </a:rPr>
              <a:t>ресурси</a:t>
            </a:r>
            <a:endParaRPr sz="2800"/>
          </a:p>
        </p:txBody>
      </p:sp>
      <p:grpSp>
        <p:nvGrpSpPr>
          <p:cNvPr id="9" name="object 9"/>
          <p:cNvGrpSpPr/>
          <p:nvPr/>
        </p:nvGrpSpPr>
        <p:grpSpPr>
          <a:xfrm>
            <a:off x="293687" y="791171"/>
            <a:ext cx="7595234" cy="4702175"/>
            <a:chOff x="293687" y="791171"/>
            <a:chExt cx="7595234" cy="4702175"/>
          </a:xfrm>
        </p:grpSpPr>
        <p:pic>
          <p:nvPicPr>
            <p:cNvPr id="10" name="object 10"/>
            <p:cNvPicPr/>
            <p:nvPr/>
          </p:nvPicPr>
          <p:blipFill>
            <a:blip r:embed="rId4" cstate="print"/>
            <a:stretch>
              <a:fillRect/>
            </a:stretch>
          </p:blipFill>
          <p:spPr>
            <a:xfrm>
              <a:off x="298450" y="816254"/>
              <a:ext cx="7584439" cy="4672330"/>
            </a:xfrm>
            <a:prstGeom prst="rect">
              <a:avLst/>
            </a:prstGeom>
          </p:spPr>
        </p:pic>
        <p:sp>
          <p:nvSpPr>
            <p:cNvPr id="11" name="object 11"/>
            <p:cNvSpPr/>
            <p:nvPr/>
          </p:nvSpPr>
          <p:spPr>
            <a:xfrm>
              <a:off x="298450" y="816254"/>
              <a:ext cx="7586980" cy="4672330"/>
            </a:xfrm>
            <a:custGeom>
              <a:avLst/>
              <a:gdLst/>
              <a:ahLst/>
              <a:cxnLst/>
              <a:rect l="l" t="t" r="r" b="b"/>
              <a:pathLst>
                <a:path w="7586980" h="4672330">
                  <a:moveTo>
                    <a:pt x="0" y="4672330"/>
                  </a:moveTo>
                  <a:lnTo>
                    <a:pt x="7586980" y="4672330"/>
                  </a:lnTo>
                  <a:lnTo>
                    <a:pt x="7586980" y="0"/>
                  </a:lnTo>
                  <a:lnTo>
                    <a:pt x="0" y="0"/>
                  </a:lnTo>
                  <a:lnTo>
                    <a:pt x="0" y="4672330"/>
                  </a:lnTo>
                  <a:close/>
                </a:path>
              </a:pathLst>
            </a:custGeom>
            <a:ln w="3175">
              <a:solidFill>
                <a:srgbClr val="000000"/>
              </a:solidFill>
            </a:ln>
          </p:spPr>
          <p:txBody>
            <a:bodyPr wrap="square" lIns="0" tIns="0" rIns="0" bIns="0" rtlCol="0"/>
            <a:lstStyle/>
            <a:p>
              <a:endParaRPr/>
            </a:p>
          </p:txBody>
        </p:sp>
        <p:sp>
          <p:nvSpPr>
            <p:cNvPr id="12" name="object 12"/>
            <p:cNvSpPr/>
            <p:nvPr/>
          </p:nvSpPr>
          <p:spPr>
            <a:xfrm>
              <a:off x="298450" y="816254"/>
              <a:ext cx="7585709" cy="4672330"/>
            </a:xfrm>
            <a:custGeom>
              <a:avLst/>
              <a:gdLst/>
              <a:ahLst/>
              <a:cxnLst/>
              <a:rect l="l" t="t" r="r" b="b"/>
              <a:pathLst>
                <a:path w="7585709" h="4672330">
                  <a:moveTo>
                    <a:pt x="3793490" y="4672330"/>
                  </a:moveTo>
                  <a:lnTo>
                    <a:pt x="0" y="4672330"/>
                  </a:lnTo>
                  <a:lnTo>
                    <a:pt x="0" y="0"/>
                  </a:lnTo>
                  <a:lnTo>
                    <a:pt x="7585709" y="0"/>
                  </a:lnTo>
                  <a:lnTo>
                    <a:pt x="7585709" y="4672330"/>
                  </a:lnTo>
                  <a:lnTo>
                    <a:pt x="3793490" y="4672330"/>
                  </a:lnTo>
                  <a:close/>
                </a:path>
              </a:pathLst>
            </a:custGeom>
            <a:ln w="9344">
              <a:solidFill>
                <a:srgbClr val="000000"/>
              </a:solidFill>
            </a:ln>
          </p:spPr>
          <p:txBody>
            <a:bodyPr wrap="square" lIns="0" tIns="0" rIns="0" bIns="0" rtlCol="0"/>
            <a:lstStyle/>
            <a:p>
              <a:endParaRPr/>
            </a:p>
          </p:txBody>
        </p:sp>
        <p:pic>
          <p:nvPicPr>
            <p:cNvPr id="13" name="object 13"/>
            <p:cNvPicPr/>
            <p:nvPr/>
          </p:nvPicPr>
          <p:blipFill>
            <a:blip r:embed="rId5" cstate="print"/>
            <a:stretch>
              <a:fillRect/>
            </a:stretch>
          </p:blipFill>
          <p:spPr>
            <a:xfrm>
              <a:off x="298450" y="795934"/>
              <a:ext cx="7584439" cy="4672329"/>
            </a:xfrm>
            <a:prstGeom prst="rect">
              <a:avLst/>
            </a:prstGeom>
          </p:spPr>
        </p:pic>
        <p:sp>
          <p:nvSpPr>
            <p:cNvPr id="14" name="object 14"/>
            <p:cNvSpPr/>
            <p:nvPr/>
          </p:nvSpPr>
          <p:spPr>
            <a:xfrm>
              <a:off x="298450" y="795934"/>
              <a:ext cx="7585709" cy="4672330"/>
            </a:xfrm>
            <a:custGeom>
              <a:avLst/>
              <a:gdLst/>
              <a:ahLst/>
              <a:cxnLst/>
              <a:rect l="l" t="t" r="r" b="b"/>
              <a:pathLst>
                <a:path w="7585709" h="4672330">
                  <a:moveTo>
                    <a:pt x="3793490" y="4672330"/>
                  </a:moveTo>
                  <a:lnTo>
                    <a:pt x="0" y="4672330"/>
                  </a:lnTo>
                  <a:lnTo>
                    <a:pt x="0" y="0"/>
                  </a:lnTo>
                  <a:lnTo>
                    <a:pt x="7585709" y="0"/>
                  </a:lnTo>
                  <a:lnTo>
                    <a:pt x="7585709" y="4672330"/>
                  </a:lnTo>
                  <a:lnTo>
                    <a:pt x="3793490" y="4672330"/>
                  </a:lnTo>
                  <a:close/>
                </a:path>
              </a:pathLst>
            </a:custGeom>
            <a:ln w="9344">
              <a:solidFill>
                <a:srgbClr val="F8F8F8"/>
              </a:solidFill>
            </a:ln>
          </p:spPr>
          <p:txBody>
            <a:bodyPr wrap="square" lIns="0" tIns="0" rIns="0" bIns="0" rtlCol="0"/>
            <a:lstStyle/>
            <a:p>
              <a:endParaRPr/>
            </a:p>
          </p:txBody>
        </p:sp>
      </p:grpSp>
      <p:sp>
        <p:nvSpPr>
          <p:cNvPr id="15" name="object 15"/>
          <p:cNvSpPr txBox="1"/>
          <p:nvPr/>
        </p:nvSpPr>
        <p:spPr>
          <a:xfrm>
            <a:off x="375920" y="736244"/>
            <a:ext cx="8234680" cy="4503797"/>
          </a:xfrm>
          <a:prstGeom prst="rect">
            <a:avLst/>
          </a:prstGeom>
        </p:spPr>
        <p:txBody>
          <a:bodyPr vert="horz" wrap="square" lIns="0" tIns="104140" rIns="0" bIns="0" rtlCol="0">
            <a:spAutoFit/>
          </a:bodyPr>
          <a:lstStyle/>
          <a:p>
            <a:pPr marL="2178050">
              <a:lnSpc>
                <a:spcPct val="100000"/>
              </a:lnSpc>
              <a:spcBef>
                <a:spcPts val="820"/>
              </a:spcBef>
            </a:pPr>
            <a:r>
              <a:rPr sz="1800" b="1" u="sng" spc="-25" dirty="0">
                <a:solidFill>
                  <a:srgbClr val="BF0000"/>
                </a:solidFill>
                <a:uFill>
                  <a:solidFill>
                    <a:srgbClr val="BF0000"/>
                  </a:solidFill>
                </a:uFill>
                <a:latin typeface="Arial"/>
                <a:cs typeface="Arial"/>
              </a:rPr>
              <a:t>Нормативно-</a:t>
            </a:r>
            <a:r>
              <a:rPr sz="1800" b="1" u="sng" spc="-10" dirty="0">
                <a:solidFill>
                  <a:srgbClr val="BF0000"/>
                </a:solidFill>
                <a:uFill>
                  <a:solidFill>
                    <a:srgbClr val="BF0000"/>
                  </a:solidFill>
                </a:uFill>
                <a:latin typeface="Arial"/>
                <a:cs typeface="Arial"/>
              </a:rPr>
              <a:t>правова</a:t>
            </a:r>
            <a:r>
              <a:rPr sz="1800" b="1" u="sng" spc="20" dirty="0">
                <a:solidFill>
                  <a:srgbClr val="BF0000"/>
                </a:solidFill>
                <a:uFill>
                  <a:solidFill>
                    <a:srgbClr val="BF0000"/>
                  </a:solidFill>
                </a:uFill>
                <a:latin typeface="Arial"/>
                <a:cs typeface="Arial"/>
              </a:rPr>
              <a:t> </a:t>
            </a:r>
            <a:r>
              <a:rPr sz="1800" b="1" u="sng" spc="-20" dirty="0">
                <a:solidFill>
                  <a:srgbClr val="BF0000"/>
                </a:solidFill>
                <a:uFill>
                  <a:solidFill>
                    <a:srgbClr val="BF0000"/>
                  </a:solidFill>
                </a:uFill>
                <a:latin typeface="Arial"/>
                <a:cs typeface="Arial"/>
              </a:rPr>
              <a:t>база:</a:t>
            </a:r>
            <a:endParaRPr sz="1800" dirty="0">
              <a:latin typeface="Arial"/>
              <a:cs typeface="Arial"/>
            </a:endParaRPr>
          </a:p>
          <a:p>
            <a:pPr marL="227329" indent="-214629">
              <a:lnSpc>
                <a:spcPct val="100000"/>
              </a:lnSpc>
              <a:spcBef>
                <a:spcPts val="600"/>
              </a:spcBef>
              <a:buAutoNum type="arabicPeriod"/>
              <a:tabLst>
                <a:tab pos="227329" algn="l"/>
              </a:tabLst>
            </a:pPr>
            <a:r>
              <a:rPr sz="1500" b="1" dirty="0">
                <a:latin typeface="Arial"/>
                <a:cs typeface="Arial"/>
              </a:rPr>
              <a:t>Закон</a:t>
            </a:r>
            <a:r>
              <a:rPr sz="1500" b="1" spc="-25" dirty="0">
                <a:latin typeface="Arial"/>
                <a:cs typeface="Arial"/>
              </a:rPr>
              <a:t> </a:t>
            </a:r>
            <a:r>
              <a:rPr sz="1500" b="1" dirty="0">
                <a:latin typeface="Arial"/>
                <a:cs typeface="Arial"/>
              </a:rPr>
              <a:t>України</a:t>
            </a:r>
            <a:r>
              <a:rPr sz="1500" b="1" spc="-5" dirty="0">
                <a:latin typeface="Arial"/>
                <a:cs typeface="Arial"/>
              </a:rPr>
              <a:t> </a:t>
            </a:r>
            <a:r>
              <a:rPr sz="1500" b="1" dirty="0">
                <a:latin typeface="Arial"/>
                <a:cs typeface="Arial"/>
              </a:rPr>
              <a:t>від</a:t>
            </a:r>
            <a:r>
              <a:rPr sz="1500" b="1" spc="-15" dirty="0">
                <a:latin typeface="Arial"/>
                <a:cs typeface="Arial"/>
              </a:rPr>
              <a:t> </a:t>
            </a:r>
            <a:r>
              <a:rPr sz="1500" b="1" dirty="0">
                <a:latin typeface="Arial"/>
                <a:cs typeface="Arial"/>
              </a:rPr>
              <a:t>21.06.2012</a:t>
            </a:r>
            <a:r>
              <a:rPr sz="1500" b="1" spc="-5" dirty="0">
                <a:latin typeface="Arial"/>
                <a:cs typeface="Arial"/>
              </a:rPr>
              <a:t> </a:t>
            </a:r>
            <a:r>
              <a:rPr sz="1500" b="1" dirty="0">
                <a:latin typeface="Arial"/>
                <a:cs typeface="Arial"/>
              </a:rPr>
              <a:t>р.</a:t>
            </a:r>
            <a:r>
              <a:rPr sz="1500" b="1" spc="-10" dirty="0">
                <a:latin typeface="Arial"/>
                <a:cs typeface="Arial"/>
              </a:rPr>
              <a:t> №5007-</a:t>
            </a:r>
            <a:r>
              <a:rPr sz="1500" b="1" dirty="0">
                <a:latin typeface="Arial"/>
                <a:cs typeface="Arial"/>
              </a:rPr>
              <a:t>VI</a:t>
            </a:r>
            <a:r>
              <a:rPr sz="1500" b="1" spc="-10" dirty="0">
                <a:latin typeface="Arial"/>
                <a:cs typeface="Arial"/>
              </a:rPr>
              <a:t> </a:t>
            </a:r>
            <a:r>
              <a:rPr lang="uk-UA" sz="1500" b="1" spc="-10" dirty="0" smtClean="0">
                <a:latin typeface="Arial"/>
                <a:cs typeface="Arial"/>
              </a:rPr>
              <a:t>«Про ціни та ціноутворення»</a:t>
            </a:r>
          </a:p>
          <a:p>
            <a:pPr marL="227329" indent="-214629">
              <a:lnSpc>
                <a:spcPct val="100000"/>
              </a:lnSpc>
              <a:spcBef>
                <a:spcPts val="600"/>
              </a:spcBef>
              <a:buAutoNum type="arabicPeriod"/>
              <a:tabLst>
                <a:tab pos="227329" algn="l"/>
              </a:tabLst>
            </a:pPr>
            <a:r>
              <a:rPr sz="1500" b="1" dirty="0" err="1" smtClean="0">
                <a:latin typeface="Arial"/>
                <a:cs typeface="Arial"/>
              </a:rPr>
              <a:t>Постанова</a:t>
            </a:r>
            <a:r>
              <a:rPr sz="1500" b="1" spc="-45" dirty="0" smtClean="0">
                <a:latin typeface="Arial"/>
                <a:cs typeface="Arial"/>
              </a:rPr>
              <a:t> </a:t>
            </a:r>
            <a:r>
              <a:rPr sz="1500" b="1" dirty="0">
                <a:latin typeface="Arial"/>
                <a:cs typeface="Arial"/>
              </a:rPr>
              <a:t>КМУ</a:t>
            </a:r>
            <a:r>
              <a:rPr sz="1500" b="1" spc="-5" dirty="0">
                <a:latin typeface="Arial"/>
                <a:cs typeface="Arial"/>
              </a:rPr>
              <a:t> </a:t>
            </a:r>
            <a:r>
              <a:rPr sz="1500" b="1" dirty="0">
                <a:latin typeface="Arial"/>
                <a:cs typeface="Arial"/>
              </a:rPr>
              <a:t>№</a:t>
            </a:r>
            <a:r>
              <a:rPr sz="1500" b="1" spc="-15" dirty="0">
                <a:latin typeface="Arial"/>
                <a:cs typeface="Arial"/>
              </a:rPr>
              <a:t> </a:t>
            </a:r>
            <a:r>
              <a:rPr sz="1500" b="1" dirty="0">
                <a:latin typeface="Arial"/>
                <a:cs typeface="Arial"/>
              </a:rPr>
              <a:t>333</a:t>
            </a:r>
            <a:r>
              <a:rPr sz="1500" b="1" spc="-10" dirty="0">
                <a:latin typeface="Arial"/>
                <a:cs typeface="Arial"/>
              </a:rPr>
              <a:t> </a:t>
            </a:r>
            <a:r>
              <a:rPr sz="1500" b="1" dirty="0">
                <a:latin typeface="Arial"/>
                <a:cs typeface="Arial"/>
              </a:rPr>
              <a:t>від</a:t>
            </a:r>
            <a:r>
              <a:rPr sz="1500" b="1" spc="-15" dirty="0">
                <a:latin typeface="Arial"/>
                <a:cs typeface="Arial"/>
              </a:rPr>
              <a:t> </a:t>
            </a:r>
            <a:r>
              <a:rPr sz="1500" b="1" dirty="0">
                <a:latin typeface="Arial"/>
                <a:cs typeface="Arial"/>
              </a:rPr>
              <a:t>25.03.2009</a:t>
            </a:r>
            <a:r>
              <a:rPr sz="1500" b="1" spc="-10" dirty="0">
                <a:latin typeface="Arial"/>
                <a:cs typeface="Arial"/>
              </a:rPr>
              <a:t> </a:t>
            </a:r>
            <a:r>
              <a:rPr sz="1500" b="1" dirty="0">
                <a:latin typeface="Arial"/>
                <a:cs typeface="Arial"/>
              </a:rPr>
              <a:t>р.</a:t>
            </a:r>
            <a:r>
              <a:rPr sz="1500" b="1" spc="-10" dirty="0">
                <a:latin typeface="Arial"/>
                <a:cs typeface="Arial"/>
              </a:rPr>
              <a:t> </a:t>
            </a:r>
            <a:r>
              <a:rPr lang="uk-UA" sz="1500" b="1" spc="-10" dirty="0" smtClean="0">
                <a:latin typeface="Arial"/>
                <a:cs typeface="Arial"/>
              </a:rPr>
              <a:t>«Про деякі питання державного </a:t>
            </a:r>
            <a:r>
              <a:rPr sz="1500" b="1" spc="-10" dirty="0">
                <a:latin typeface="Arial"/>
                <a:cs typeface="Arial"/>
              </a:rPr>
              <a:t>	</a:t>
            </a:r>
            <a:r>
              <a:rPr sz="1500" b="1" dirty="0">
                <a:latin typeface="Arial"/>
                <a:cs typeface="Arial"/>
              </a:rPr>
              <a:t>регулювання</a:t>
            </a:r>
            <a:r>
              <a:rPr sz="1500" b="1" spc="-50" dirty="0">
                <a:latin typeface="Arial"/>
                <a:cs typeface="Arial"/>
              </a:rPr>
              <a:t> </a:t>
            </a:r>
            <a:r>
              <a:rPr sz="1500" b="1" dirty="0">
                <a:latin typeface="Arial"/>
                <a:cs typeface="Arial"/>
              </a:rPr>
              <a:t>цін</a:t>
            </a:r>
            <a:r>
              <a:rPr sz="1500" b="1" spc="-45" dirty="0">
                <a:latin typeface="Arial"/>
                <a:cs typeface="Arial"/>
              </a:rPr>
              <a:t> </a:t>
            </a:r>
            <a:r>
              <a:rPr sz="1500" b="1" dirty="0">
                <a:latin typeface="Arial"/>
                <a:cs typeface="Arial"/>
              </a:rPr>
              <a:t>на</a:t>
            </a:r>
            <a:r>
              <a:rPr sz="1500" b="1" spc="-40" dirty="0">
                <a:latin typeface="Arial"/>
                <a:cs typeface="Arial"/>
              </a:rPr>
              <a:t> </a:t>
            </a:r>
            <a:r>
              <a:rPr sz="1500" b="1" dirty="0">
                <a:latin typeface="Arial"/>
                <a:cs typeface="Arial"/>
              </a:rPr>
              <a:t>лікарські</a:t>
            </a:r>
            <a:r>
              <a:rPr sz="1500" b="1" spc="-45" dirty="0">
                <a:latin typeface="Arial"/>
                <a:cs typeface="Arial"/>
              </a:rPr>
              <a:t> </a:t>
            </a:r>
            <a:r>
              <a:rPr sz="1500" b="1" dirty="0">
                <a:latin typeface="Arial"/>
                <a:cs typeface="Arial"/>
              </a:rPr>
              <a:t>засоби</a:t>
            </a:r>
            <a:r>
              <a:rPr sz="1500" b="1" spc="-40" dirty="0">
                <a:latin typeface="Arial"/>
                <a:cs typeface="Arial"/>
              </a:rPr>
              <a:t> </a:t>
            </a:r>
            <a:r>
              <a:rPr sz="1500" b="1" dirty="0">
                <a:latin typeface="Arial"/>
                <a:cs typeface="Arial"/>
              </a:rPr>
              <a:t>і</a:t>
            </a:r>
            <a:r>
              <a:rPr sz="1500" b="1" spc="-45" dirty="0">
                <a:latin typeface="Arial"/>
                <a:cs typeface="Arial"/>
              </a:rPr>
              <a:t> </a:t>
            </a:r>
            <a:r>
              <a:rPr sz="1500" b="1" dirty="0">
                <a:latin typeface="Arial"/>
                <a:cs typeface="Arial"/>
              </a:rPr>
              <a:t>вироби</a:t>
            </a:r>
            <a:r>
              <a:rPr sz="1500" b="1" spc="-40" dirty="0">
                <a:latin typeface="Arial"/>
                <a:cs typeface="Arial"/>
              </a:rPr>
              <a:t> </a:t>
            </a:r>
            <a:r>
              <a:rPr sz="1500" b="1" dirty="0">
                <a:latin typeface="Arial"/>
                <a:cs typeface="Arial"/>
              </a:rPr>
              <a:t>медичного</a:t>
            </a:r>
            <a:r>
              <a:rPr sz="1500" b="1" spc="-35" dirty="0">
                <a:latin typeface="Arial"/>
                <a:cs typeface="Arial"/>
              </a:rPr>
              <a:t> </a:t>
            </a:r>
            <a:r>
              <a:rPr sz="1500" b="1" spc="-10" dirty="0">
                <a:latin typeface="Arial"/>
                <a:cs typeface="Arial"/>
              </a:rPr>
              <a:t>призначення»</a:t>
            </a:r>
            <a:endParaRPr sz="1500" dirty="0">
              <a:latin typeface="Arial"/>
              <a:cs typeface="Arial"/>
            </a:endParaRPr>
          </a:p>
          <a:p>
            <a:pPr marL="227329" marR="192405" indent="-214629">
              <a:lnSpc>
                <a:spcPct val="100000"/>
              </a:lnSpc>
              <a:spcBef>
                <a:spcPts val="600"/>
              </a:spcBef>
              <a:buAutoNum type="arabicPeriod"/>
              <a:tabLst>
                <a:tab pos="228600" algn="l"/>
              </a:tabLst>
            </a:pPr>
            <a:r>
              <a:rPr sz="1500" b="1" dirty="0">
                <a:latin typeface="Arial"/>
                <a:cs typeface="Arial"/>
              </a:rPr>
              <a:t>Постанова</a:t>
            </a:r>
            <a:r>
              <a:rPr sz="1500" b="1" spc="-55" dirty="0">
                <a:latin typeface="Arial"/>
                <a:cs typeface="Arial"/>
              </a:rPr>
              <a:t> </a:t>
            </a:r>
            <a:r>
              <a:rPr sz="1500" b="1" dirty="0">
                <a:latin typeface="Arial"/>
                <a:cs typeface="Arial"/>
              </a:rPr>
              <a:t>КМУ</a:t>
            </a:r>
            <a:r>
              <a:rPr sz="1500" b="1" spc="-20" dirty="0">
                <a:latin typeface="Arial"/>
                <a:cs typeface="Arial"/>
              </a:rPr>
              <a:t> </a:t>
            </a:r>
            <a:r>
              <a:rPr sz="1500" b="1" dirty="0">
                <a:latin typeface="Arial"/>
                <a:cs typeface="Arial"/>
              </a:rPr>
              <a:t>№</a:t>
            </a:r>
            <a:r>
              <a:rPr sz="1500" b="1" spc="-30" dirty="0">
                <a:latin typeface="Arial"/>
                <a:cs typeface="Arial"/>
              </a:rPr>
              <a:t> </a:t>
            </a:r>
            <a:r>
              <a:rPr sz="1500" b="1" dirty="0">
                <a:latin typeface="Arial"/>
                <a:cs typeface="Arial"/>
              </a:rPr>
              <a:t>955</a:t>
            </a:r>
            <a:r>
              <a:rPr sz="1500" b="1" spc="-20" dirty="0">
                <a:latin typeface="Arial"/>
                <a:cs typeface="Arial"/>
              </a:rPr>
              <a:t> </a:t>
            </a:r>
            <a:r>
              <a:rPr sz="1500" b="1" dirty="0">
                <a:latin typeface="Arial"/>
                <a:cs typeface="Arial"/>
              </a:rPr>
              <a:t>від</a:t>
            </a:r>
            <a:r>
              <a:rPr sz="1500" b="1" spc="-30" dirty="0">
                <a:latin typeface="Arial"/>
                <a:cs typeface="Arial"/>
              </a:rPr>
              <a:t> </a:t>
            </a:r>
            <a:r>
              <a:rPr sz="1500" b="1" dirty="0">
                <a:latin typeface="Arial"/>
                <a:cs typeface="Arial"/>
              </a:rPr>
              <a:t>17.10.2008</a:t>
            </a:r>
            <a:r>
              <a:rPr sz="1500" b="1" spc="-15" dirty="0">
                <a:latin typeface="Arial"/>
                <a:cs typeface="Arial"/>
              </a:rPr>
              <a:t> </a:t>
            </a:r>
            <a:r>
              <a:rPr sz="1500" b="1" dirty="0">
                <a:latin typeface="Arial"/>
                <a:cs typeface="Arial"/>
              </a:rPr>
              <a:t>р.</a:t>
            </a:r>
            <a:r>
              <a:rPr sz="1500" b="1" spc="-25" dirty="0">
                <a:latin typeface="Arial"/>
                <a:cs typeface="Arial"/>
              </a:rPr>
              <a:t> </a:t>
            </a:r>
            <a:r>
              <a:rPr lang="uk-UA" sz="1500" b="1" spc="-25" dirty="0" smtClean="0">
                <a:latin typeface="Arial"/>
                <a:cs typeface="Arial"/>
              </a:rPr>
              <a:t>«Про заходи щодо стабілізації цін на лікарські засоби</a:t>
            </a:r>
            <a:r>
              <a:rPr sz="1500" b="1" spc="-50" dirty="0" smtClean="0">
                <a:latin typeface="Arial"/>
                <a:cs typeface="Arial"/>
              </a:rPr>
              <a:t> </a:t>
            </a:r>
            <a:r>
              <a:rPr sz="1500" b="1" dirty="0">
                <a:latin typeface="Arial"/>
                <a:cs typeface="Arial"/>
              </a:rPr>
              <a:t>і</a:t>
            </a:r>
            <a:r>
              <a:rPr sz="1500" b="1" spc="-40" dirty="0">
                <a:latin typeface="Arial"/>
                <a:cs typeface="Arial"/>
              </a:rPr>
              <a:t> </a:t>
            </a:r>
            <a:r>
              <a:rPr sz="1500" b="1" dirty="0">
                <a:latin typeface="Arial"/>
                <a:cs typeface="Arial"/>
              </a:rPr>
              <a:t>вироби</a:t>
            </a:r>
            <a:r>
              <a:rPr sz="1500" b="1" spc="-55" dirty="0">
                <a:latin typeface="Arial"/>
                <a:cs typeface="Arial"/>
              </a:rPr>
              <a:t> </a:t>
            </a:r>
            <a:r>
              <a:rPr sz="1500" b="1" dirty="0">
                <a:latin typeface="Arial"/>
                <a:cs typeface="Arial"/>
              </a:rPr>
              <a:t>медичного</a:t>
            </a:r>
            <a:r>
              <a:rPr sz="1500" b="1" spc="-40" dirty="0">
                <a:latin typeface="Arial"/>
                <a:cs typeface="Arial"/>
              </a:rPr>
              <a:t> </a:t>
            </a:r>
            <a:r>
              <a:rPr sz="1500" b="1" dirty="0">
                <a:latin typeface="Arial"/>
                <a:cs typeface="Arial"/>
              </a:rPr>
              <a:t>призначення»,</a:t>
            </a:r>
            <a:r>
              <a:rPr sz="1500" b="1" spc="-50" dirty="0">
                <a:latin typeface="Arial"/>
                <a:cs typeface="Arial"/>
              </a:rPr>
              <a:t> </a:t>
            </a:r>
            <a:r>
              <a:rPr sz="1500" b="1" dirty="0" err="1" smtClean="0">
                <a:latin typeface="Arial"/>
                <a:cs typeface="Arial"/>
              </a:rPr>
              <a:t>зм</a:t>
            </a:r>
            <a:r>
              <a:rPr lang="uk-UA" sz="1500" b="1" dirty="0" smtClean="0">
                <a:latin typeface="Arial"/>
                <a:cs typeface="Arial"/>
              </a:rPr>
              <a:t>і</a:t>
            </a:r>
            <a:r>
              <a:rPr sz="1500" b="1" dirty="0" smtClean="0">
                <a:latin typeface="Arial"/>
                <a:cs typeface="Arial"/>
              </a:rPr>
              <a:t>н</a:t>
            </a:r>
            <a:r>
              <a:rPr sz="1500" b="1" dirty="0">
                <a:latin typeface="Arial"/>
                <a:cs typeface="Arial"/>
              </a:rPr>
              <a:t>.</a:t>
            </a:r>
            <a:r>
              <a:rPr sz="1500" b="1" spc="-45" dirty="0">
                <a:latin typeface="Arial"/>
                <a:cs typeface="Arial"/>
              </a:rPr>
              <a:t> </a:t>
            </a:r>
            <a:r>
              <a:rPr sz="1500" b="1" dirty="0">
                <a:latin typeface="Arial"/>
                <a:cs typeface="Arial"/>
              </a:rPr>
              <a:t>та</a:t>
            </a:r>
            <a:r>
              <a:rPr sz="1500" b="1" spc="-45" dirty="0">
                <a:latin typeface="Arial"/>
                <a:cs typeface="Arial"/>
              </a:rPr>
              <a:t> </a:t>
            </a:r>
            <a:r>
              <a:rPr sz="1500" b="1" spc="-20" dirty="0">
                <a:latin typeface="Arial"/>
                <a:cs typeface="Arial"/>
              </a:rPr>
              <a:t>доп.</a:t>
            </a:r>
            <a:endParaRPr sz="1500" dirty="0">
              <a:latin typeface="Arial"/>
              <a:cs typeface="Arial"/>
            </a:endParaRPr>
          </a:p>
          <a:p>
            <a:pPr marL="3097530">
              <a:lnSpc>
                <a:spcPct val="100000"/>
              </a:lnSpc>
              <a:spcBef>
                <a:spcPts val="590"/>
              </a:spcBef>
            </a:pPr>
            <a:r>
              <a:rPr sz="1800" b="1" u="sng" spc="-10" dirty="0">
                <a:solidFill>
                  <a:srgbClr val="BF0000"/>
                </a:solidFill>
                <a:uFill>
                  <a:solidFill>
                    <a:srgbClr val="BF0000"/>
                  </a:solidFill>
                </a:uFill>
                <a:latin typeface="Arial"/>
                <a:cs typeface="Arial"/>
              </a:rPr>
              <a:t>Література</a:t>
            </a:r>
            <a:endParaRPr sz="1800" dirty="0">
              <a:latin typeface="Arial"/>
              <a:cs typeface="Arial"/>
            </a:endParaRPr>
          </a:p>
          <a:p>
            <a:pPr marL="228600" marR="215265" indent="-215900">
              <a:lnSpc>
                <a:spcPct val="100000"/>
              </a:lnSpc>
              <a:spcBef>
                <a:spcPts val="600"/>
              </a:spcBef>
              <a:buClr>
                <a:srgbClr val="001F5F"/>
              </a:buClr>
              <a:buAutoNum type="arabicPeriod" startAt="4"/>
              <a:tabLst>
                <a:tab pos="228600" algn="l"/>
              </a:tabLst>
            </a:pPr>
            <a:r>
              <a:rPr sz="1600" b="1" spc="-10" dirty="0">
                <a:latin typeface="Arial"/>
                <a:cs typeface="Arial"/>
              </a:rPr>
              <a:t>Організація</a:t>
            </a:r>
            <a:r>
              <a:rPr sz="1600" b="1" spc="-45" dirty="0">
                <a:latin typeface="Arial"/>
                <a:cs typeface="Arial"/>
              </a:rPr>
              <a:t> </a:t>
            </a:r>
            <a:r>
              <a:rPr sz="1600" b="1" dirty="0">
                <a:latin typeface="Arial"/>
                <a:cs typeface="Arial"/>
              </a:rPr>
              <a:t>та</a:t>
            </a:r>
            <a:r>
              <a:rPr sz="1600" b="1" spc="-50" dirty="0">
                <a:latin typeface="Arial"/>
                <a:cs typeface="Arial"/>
              </a:rPr>
              <a:t> </a:t>
            </a:r>
            <a:r>
              <a:rPr sz="1600" b="1" dirty="0">
                <a:latin typeface="Arial"/>
                <a:cs typeface="Arial"/>
              </a:rPr>
              <a:t>економіка</a:t>
            </a:r>
            <a:r>
              <a:rPr sz="1600" b="1" spc="-50" dirty="0">
                <a:latin typeface="Arial"/>
                <a:cs typeface="Arial"/>
              </a:rPr>
              <a:t> </a:t>
            </a:r>
            <a:r>
              <a:rPr sz="1600" b="1" spc="-10" dirty="0">
                <a:latin typeface="Arial"/>
                <a:cs typeface="Arial"/>
              </a:rPr>
              <a:t>фармації.</a:t>
            </a:r>
            <a:r>
              <a:rPr sz="1600" b="1" spc="-50" dirty="0">
                <a:latin typeface="Arial"/>
                <a:cs typeface="Arial"/>
              </a:rPr>
              <a:t> </a:t>
            </a:r>
            <a:r>
              <a:rPr sz="1600" b="1" dirty="0">
                <a:latin typeface="Arial"/>
                <a:cs typeface="Arial"/>
              </a:rPr>
              <a:t>Ч.</a:t>
            </a:r>
            <a:r>
              <a:rPr sz="1600" b="1" spc="-50" dirty="0">
                <a:latin typeface="Arial"/>
                <a:cs typeface="Arial"/>
              </a:rPr>
              <a:t> </a:t>
            </a:r>
            <a:r>
              <a:rPr sz="1600" b="1" dirty="0">
                <a:latin typeface="Arial"/>
                <a:cs typeface="Arial"/>
              </a:rPr>
              <a:t>3.</a:t>
            </a:r>
            <a:r>
              <a:rPr sz="1600" b="1" spc="-45" dirty="0">
                <a:latin typeface="Arial"/>
                <a:cs typeface="Arial"/>
              </a:rPr>
              <a:t> </a:t>
            </a:r>
            <a:r>
              <a:rPr sz="1600" b="1" dirty="0">
                <a:latin typeface="Arial"/>
                <a:cs typeface="Arial"/>
              </a:rPr>
              <a:t>Основи</a:t>
            </a:r>
            <a:r>
              <a:rPr sz="1600" b="1" spc="-50" dirty="0">
                <a:latin typeface="Arial"/>
                <a:cs typeface="Arial"/>
              </a:rPr>
              <a:t> </a:t>
            </a:r>
            <a:r>
              <a:rPr sz="1600" b="1" spc="-10" dirty="0">
                <a:latin typeface="Arial"/>
                <a:cs typeface="Arial"/>
              </a:rPr>
              <a:t>економіки</a:t>
            </a:r>
            <a:r>
              <a:rPr sz="1600" b="1" spc="-45" dirty="0">
                <a:latin typeface="Arial"/>
                <a:cs typeface="Arial"/>
              </a:rPr>
              <a:t> </a:t>
            </a:r>
            <a:r>
              <a:rPr sz="1600" b="1" spc="-10" dirty="0">
                <a:latin typeface="Arial"/>
                <a:cs typeface="Arial"/>
              </a:rPr>
              <a:t>фармації: </a:t>
            </a:r>
            <a:r>
              <a:rPr sz="1600" b="1" dirty="0">
                <a:latin typeface="Arial"/>
                <a:cs typeface="Arial"/>
              </a:rPr>
              <a:t>нац.</a:t>
            </a:r>
            <a:r>
              <a:rPr sz="1600" b="1" spc="-55" dirty="0">
                <a:latin typeface="Arial"/>
                <a:cs typeface="Arial"/>
              </a:rPr>
              <a:t> </a:t>
            </a:r>
            <a:r>
              <a:rPr sz="1600" b="1" dirty="0">
                <a:latin typeface="Arial"/>
                <a:cs typeface="Arial"/>
              </a:rPr>
              <a:t>підруч.</a:t>
            </a:r>
            <a:r>
              <a:rPr sz="1600" b="1" spc="-45" dirty="0">
                <a:latin typeface="Arial"/>
                <a:cs typeface="Arial"/>
              </a:rPr>
              <a:t> </a:t>
            </a:r>
            <a:r>
              <a:rPr sz="1600" b="1" dirty="0">
                <a:latin typeface="Arial"/>
                <a:cs typeface="Arial"/>
              </a:rPr>
              <a:t>для</a:t>
            </a:r>
            <a:r>
              <a:rPr sz="1600" b="1" spc="-45" dirty="0">
                <a:latin typeface="Arial"/>
                <a:cs typeface="Arial"/>
              </a:rPr>
              <a:t> </a:t>
            </a:r>
            <a:r>
              <a:rPr sz="1600" b="1" dirty="0">
                <a:latin typeface="Arial"/>
                <a:cs typeface="Arial"/>
              </a:rPr>
              <a:t>студентів</a:t>
            </a:r>
            <a:r>
              <a:rPr sz="1600" b="1" spc="-40" dirty="0">
                <a:latin typeface="Arial"/>
                <a:cs typeface="Arial"/>
              </a:rPr>
              <a:t> </a:t>
            </a:r>
            <a:r>
              <a:rPr sz="1600" b="1" spc="-10" dirty="0">
                <a:latin typeface="Arial"/>
                <a:cs typeface="Arial"/>
              </a:rPr>
              <a:t>фармац.</a:t>
            </a:r>
            <a:r>
              <a:rPr sz="1600" b="1" spc="-45" dirty="0">
                <a:latin typeface="Arial"/>
                <a:cs typeface="Arial"/>
              </a:rPr>
              <a:t> </a:t>
            </a:r>
            <a:r>
              <a:rPr sz="1600" b="1" spc="-20" dirty="0">
                <a:latin typeface="Arial"/>
                <a:cs typeface="Arial"/>
              </a:rPr>
              <a:t>ф-</a:t>
            </a:r>
            <a:r>
              <a:rPr sz="1600" b="1" dirty="0">
                <a:latin typeface="Arial"/>
                <a:cs typeface="Arial"/>
              </a:rPr>
              <a:t>тів</a:t>
            </a:r>
            <a:r>
              <a:rPr sz="1600" b="1" spc="-40" dirty="0">
                <a:latin typeface="Arial"/>
                <a:cs typeface="Arial"/>
              </a:rPr>
              <a:t> </a:t>
            </a:r>
            <a:r>
              <a:rPr sz="1600" b="1" dirty="0">
                <a:latin typeface="Arial"/>
                <a:cs typeface="Arial"/>
              </a:rPr>
              <a:t>ВНЗ</a:t>
            </a:r>
            <a:r>
              <a:rPr sz="1600" b="1" spc="-50" dirty="0">
                <a:latin typeface="Arial"/>
                <a:cs typeface="Arial"/>
              </a:rPr>
              <a:t> </a:t>
            </a:r>
            <a:r>
              <a:rPr sz="1600" b="1" dirty="0">
                <a:latin typeface="Arial"/>
                <a:cs typeface="Arial"/>
              </a:rPr>
              <a:t>МОЗ</a:t>
            </a:r>
            <a:r>
              <a:rPr sz="1600" b="1" spc="-50" dirty="0">
                <a:latin typeface="Arial"/>
                <a:cs typeface="Arial"/>
              </a:rPr>
              <a:t> </a:t>
            </a:r>
            <a:r>
              <a:rPr sz="1600" b="1" spc="-10" dirty="0">
                <a:latin typeface="Arial"/>
                <a:cs typeface="Arial"/>
              </a:rPr>
              <a:t>України</a:t>
            </a:r>
            <a:r>
              <a:rPr sz="1600" b="1" spc="-45" dirty="0">
                <a:latin typeface="Arial"/>
                <a:cs typeface="Arial"/>
              </a:rPr>
              <a:t> </a:t>
            </a:r>
            <a:r>
              <a:rPr sz="1600" b="1" dirty="0">
                <a:latin typeface="Arial"/>
                <a:cs typeface="Arial"/>
              </a:rPr>
              <a:t>/</a:t>
            </a:r>
            <a:r>
              <a:rPr sz="1600" b="1" spc="-45" dirty="0">
                <a:latin typeface="Arial"/>
                <a:cs typeface="Arial"/>
              </a:rPr>
              <a:t> </a:t>
            </a:r>
            <a:r>
              <a:rPr sz="1600" b="1" dirty="0">
                <a:latin typeface="Arial"/>
                <a:cs typeface="Arial"/>
              </a:rPr>
              <a:t>А.</a:t>
            </a:r>
            <a:r>
              <a:rPr sz="1600" b="1" spc="-45" dirty="0">
                <a:latin typeface="Arial"/>
                <a:cs typeface="Arial"/>
              </a:rPr>
              <a:t> </a:t>
            </a:r>
            <a:r>
              <a:rPr sz="1600" b="1" spc="-25" dirty="0">
                <a:latin typeface="Arial"/>
                <a:cs typeface="Arial"/>
              </a:rPr>
              <a:t>С. </a:t>
            </a:r>
            <a:r>
              <a:rPr sz="1600" b="1" spc="-10" dirty="0">
                <a:latin typeface="Arial"/>
                <a:cs typeface="Arial"/>
              </a:rPr>
              <a:t>Немченко,</a:t>
            </a:r>
            <a:r>
              <a:rPr sz="1600" b="1" spc="-60" dirty="0">
                <a:latin typeface="Arial"/>
                <a:cs typeface="Arial"/>
              </a:rPr>
              <a:t> </a:t>
            </a:r>
            <a:r>
              <a:rPr sz="1600" b="1" spc="-114" dirty="0">
                <a:latin typeface="Arial"/>
                <a:cs typeface="Arial"/>
              </a:rPr>
              <a:t>Г.</a:t>
            </a:r>
            <a:r>
              <a:rPr sz="1600" b="1" spc="-5" dirty="0">
                <a:latin typeface="Arial"/>
                <a:cs typeface="Arial"/>
              </a:rPr>
              <a:t> </a:t>
            </a:r>
            <a:r>
              <a:rPr sz="1600" b="1" dirty="0">
                <a:latin typeface="Arial"/>
                <a:cs typeface="Arial"/>
              </a:rPr>
              <a:t>Л.</a:t>
            </a:r>
            <a:r>
              <a:rPr sz="1600" b="1" spc="-30" dirty="0">
                <a:latin typeface="Arial"/>
                <a:cs typeface="Arial"/>
              </a:rPr>
              <a:t> </a:t>
            </a:r>
            <a:r>
              <a:rPr sz="1600" b="1" spc="-10" dirty="0">
                <a:latin typeface="Arial"/>
                <a:cs typeface="Arial"/>
              </a:rPr>
              <a:t>Панфілова,</a:t>
            </a:r>
            <a:r>
              <a:rPr sz="1600" b="1" spc="-40" dirty="0">
                <a:latin typeface="Arial"/>
                <a:cs typeface="Arial"/>
              </a:rPr>
              <a:t> </a:t>
            </a:r>
            <a:r>
              <a:rPr sz="1600" b="1" dirty="0">
                <a:latin typeface="Arial"/>
                <a:cs typeface="Arial"/>
              </a:rPr>
              <a:t>В.</a:t>
            </a:r>
            <a:r>
              <a:rPr sz="1600" b="1" spc="-30" dirty="0">
                <a:latin typeface="Arial"/>
                <a:cs typeface="Arial"/>
              </a:rPr>
              <a:t> </a:t>
            </a:r>
            <a:r>
              <a:rPr sz="1600" b="1" dirty="0">
                <a:latin typeface="Arial"/>
                <a:cs typeface="Arial"/>
              </a:rPr>
              <a:t>М.</a:t>
            </a:r>
            <a:r>
              <a:rPr sz="1600" b="1" spc="-35" dirty="0">
                <a:latin typeface="Arial"/>
                <a:cs typeface="Arial"/>
              </a:rPr>
              <a:t> </a:t>
            </a:r>
            <a:r>
              <a:rPr sz="1600" b="1" dirty="0">
                <a:latin typeface="Arial"/>
                <a:cs typeface="Arial"/>
              </a:rPr>
              <a:t>Назаркіна</a:t>
            </a:r>
            <a:r>
              <a:rPr sz="1600" b="1" spc="-30" dirty="0">
                <a:latin typeface="Arial"/>
                <a:cs typeface="Arial"/>
              </a:rPr>
              <a:t> </a:t>
            </a:r>
            <a:r>
              <a:rPr sz="1600" b="1" dirty="0">
                <a:latin typeface="Arial"/>
                <a:cs typeface="Arial"/>
              </a:rPr>
              <a:t>та</a:t>
            </a:r>
            <a:r>
              <a:rPr sz="1600" b="1" spc="-30" dirty="0">
                <a:latin typeface="Arial"/>
                <a:cs typeface="Arial"/>
              </a:rPr>
              <a:t> </a:t>
            </a:r>
            <a:r>
              <a:rPr sz="1600" b="1" dirty="0">
                <a:latin typeface="Arial"/>
                <a:cs typeface="Arial"/>
              </a:rPr>
              <a:t>ін.;</a:t>
            </a:r>
            <a:r>
              <a:rPr sz="1600" b="1" spc="-25" dirty="0">
                <a:latin typeface="Arial"/>
                <a:cs typeface="Arial"/>
              </a:rPr>
              <a:t> </a:t>
            </a:r>
            <a:r>
              <a:rPr sz="1600" b="1" dirty="0">
                <a:latin typeface="Arial"/>
                <a:cs typeface="Arial"/>
              </a:rPr>
              <a:t>за</a:t>
            </a:r>
            <a:r>
              <a:rPr sz="1600" b="1" spc="-35" dirty="0">
                <a:latin typeface="Arial"/>
                <a:cs typeface="Arial"/>
              </a:rPr>
              <a:t> </a:t>
            </a:r>
            <a:r>
              <a:rPr sz="1600" b="1" dirty="0">
                <a:latin typeface="Arial"/>
                <a:cs typeface="Arial"/>
              </a:rPr>
              <a:t>ред.</a:t>
            </a:r>
            <a:r>
              <a:rPr sz="1600" b="1" spc="-35" dirty="0">
                <a:latin typeface="Arial"/>
                <a:cs typeface="Arial"/>
              </a:rPr>
              <a:t> </a:t>
            </a:r>
            <a:r>
              <a:rPr sz="1600" b="1" dirty="0">
                <a:latin typeface="Arial"/>
                <a:cs typeface="Arial"/>
              </a:rPr>
              <a:t>А.</a:t>
            </a:r>
            <a:r>
              <a:rPr sz="1600" b="1" spc="-30" dirty="0">
                <a:latin typeface="Arial"/>
                <a:cs typeface="Arial"/>
              </a:rPr>
              <a:t> </a:t>
            </a:r>
            <a:r>
              <a:rPr sz="1600" b="1" spc="-25" dirty="0">
                <a:latin typeface="Arial"/>
                <a:cs typeface="Arial"/>
              </a:rPr>
              <a:t>С. </a:t>
            </a:r>
            <a:r>
              <a:rPr sz="1600" b="1" spc="-10" dirty="0">
                <a:latin typeface="Arial"/>
                <a:cs typeface="Arial"/>
              </a:rPr>
              <a:t>Немченко.</a:t>
            </a:r>
            <a:r>
              <a:rPr sz="1600" b="1" spc="-35" dirty="0">
                <a:latin typeface="Arial"/>
                <a:cs typeface="Arial"/>
              </a:rPr>
              <a:t> </a:t>
            </a:r>
            <a:r>
              <a:rPr sz="1600" b="1" dirty="0">
                <a:latin typeface="Arial"/>
                <a:cs typeface="Arial"/>
              </a:rPr>
              <a:t>Харків</a:t>
            </a:r>
            <a:r>
              <a:rPr sz="1600" b="1" spc="-30" dirty="0">
                <a:latin typeface="Arial"/>
                <a:cs typeface="Arial"/>
              </a:rPr>
              <a:t> </a:t>
            </a:r>
            <a:r>
              <a:rPr sz="1600" b="1" dirty="0">
                <a:latin typeface="Arial"/>
                <a:cs typeface="Arial"/>
              </a:rPr>
              <a:t>:</a:t>
            </a:r>
            <a:r>
              <a:rPr sz="1600" b="1" spc="-35" dirty="0">
                <a:latin typeface="Arial"/>
                <a:cs typeface="Arial"/>
              </a:rPr>
              <a:t> </a:t>
            </a:r>
            <a:r>
              <a:rPr sz="1600" b="1" dirty="0">
                <a:latin typeface="Arial"/>
                <a:cs typeface="Arial"/>
              </a:rPr>
              <a:t>НФаУ</a:t>
            </a:r>
            <a:r>
              <a:rPr sz="1600" b="1" spc="-30" dirty="0">
                <a:latin typeface="Arial"/>
                <a:cs typeface="Arial"/>
              </a:rPr>
              <a:t> </a:t>
            </a:r>
            <a:r>
              <a:rPr sz="1600" b="1" dirty="0">
                <a:latin typeface="Arial"/>
                <a:cs typeface="Arial"/>
              </a:rPr>
              <a:t>:</a:t>
            </a:r>
            <a:r>
              <a:rPr sz="1600" b="1" spc="-35" dirty="0">
                <a:latin typeface="Arial"/>
                <a:cs typeface="Arial"/>
              </a:rPr>
              <a:t> </a:t>
            </a:r>
            <a:r>
              <a:rPr sz="1600" b="1" spc="-10" dirty="0">
                <a:latin typeface="Arial"/>
                <a:cs typeface="Arial"/>
              </a:rPr>
              <a:t>Золоті</a:t>
            </a:r>
            <a:r>
              <a:rPr sz="1600" b="1" spc="-30" dirty="0">
                <a:latin typeface="Arial"/>
                <a:cs typeface="Arial"/>
              </a:rPr>
              <a:t> </a:t>
            </a:r>
            <a:r>
              <a:rPr sz="1600" b="1" spc="-10" dirty="0">
                <a:latin typeface="Arial"/>
                <a:cs typeface="Arial"/>
              </a:rPr>
              <a:t>сторінки,</a:t>
            </a:r>
            <a:r>
              <a:rPr sz="1600" b="1" spc="-30" dirty="0">
                <a:latin typeface="Arial"/>
                <a:cs typeface="Arial"/>
              </a:rPr>
              <a:t> </a:t>
            </a:r>
            <a:r>
              <a:rPr sz="1600" b="1" dirty="0">
                <a:latin typeface="Arial"/>
                <a:cs typeface="Arial"/>
              </a:rPr>
              <a:t>2017.</a:t>
            </a:r>
            <a:r>
              <a:rPr sz="1600" b="1" spc="-30" dirty="0">
                <a:latin typeface="Arial"/>
                <a:cs typeface="Arial"/>
              </a:rPr>
              <a:t> </a:t>
            </a:r>
            <a:r>
              <a:rPr sz="1600" b="1" dirty="0">
                <a:latin typeface="Arial"/>
                <a:cs typeface="Arial"/>
              </a:rPr>
              <a:t>–</a:t>
            </a:r>
            <a:r>
              <a:rPr sz="1600" b="1" spc="-30" dirty="0">
                <a:latin typeface="Arial"/>
                <a:cs typeface="Arial"/>
              </a:rPr>
              <a:t> </a:t>
            </a:r>
            <a:r>
              <a:rPr sz="1600" b="1" dirty="0">
                <a:latin typeface="Arial"/>
                <a:cs typeface="Arial"/>
              </a:rPr>
              <a:t>272</a:t>
            </a:r>
            <a:r>
              <a:rPr sz="1600" b="1" spc="-35" dirty="0">
                <a:latin typeface="Arial"/>
                <a:cs typeface="Arial"/>
              </a:rPr>
              <a:t> </a:t>
            </a:r>
            <a:r>
              <a:rPr sz="1600" b="1" dirty="0">
                <a:latin typeface="Arial"/>
                <a:cs typeface="Arial"/>
              </a:rPr>
              <a:t>c.</a:t>
            </a:r>
            <a:r>
              <a:rPr sz="1600" b="1" spc="-30" dirty="0">
                <a:latin typeface="Arial"/>
                <a:cs typeface="Arial"/>
              </a:rPr>
              <a:t> </a:t>
            </a:r>
            <a:r>
              <a:rPr sz="1600" b="1" spc="-50" dirty="0">
                <a:latin typeface="Arial"/>
                <a:cs typeface="Arial"/>
              </a:rPr>
              <a:t>– </a:t>
            </a:r>
            <a:r>
              <a:rPr sz="1600" b="1" spc="-10" dirty="0">
                <a:latin typeface="Arial"/>
                <a:cs typeface="Arial"/>
              </a:rPr>
              <a:t>(</a:t>
            </a:r>
            <a:r>
              <a:rPr sz="1600" b="1" spc="-10" dirty="0">
                <a:solidFill>
                  <a:srgbClr val="FF0000"/>
                </a:solidFill>
                <a:latin typeface="Arial"/>
                <a:cs typeface="Arial"/>
              </a:rPr>
              <a:t>Національний</a:t>
            </a:r>
            <a:r>
              <a:rPr sz="1600" b="1" spc="-15" dirty="0">
                <a:solidFill>
                  <a:srgbClr val="FF0000"/>
                </a:solidFill>
                <a:latin typeface="Arial"/>
                <a:cs typeface="Arial"/>
              </a:rPr>
              <a:t> </a:t>
            </a:r>
            <a:r>
              <a:rPr sz="1600" b="1" spc="-10" dirty="0">
                <a:solidFill>
                  <a:srgbClr val="FF0000"/>
                </a:solidFill>
                <a:latin typeface="Arial"/>
                <a:cs typeface="Arial"/>
              </a:rPr>
              <a:t>підручник</a:t>
            </a:r>
            <a:r>
              <a:rPr sz="1600" b="1" spc="-10" dirty="0">
                <a:latin typeface="Arial"/>
                <a:cs typeface="Arial"/>
              </a:rPr>
              <a:t>).</a:t>
            </a:r>
            <a:endParaRPr sz="1600" dirty="0">
              <a:latin typeface="Arial"/>
              <a:cs typeface="Arial"/>
            </a:endParaRPr>
          </a:p>
          <a:p>
            <a:pPr marL="227329" marR="5080" indent="-214629">
              <a:lnSpc>
                <a:spcPct val="100000"/>
              </a:lnSpc>
              <a:spcBef>
                <a:spcPts val="590"/>
              </a:spcBef>
              <a:buClr>
                <a:srgbClr val="001F5F"/>
              </a:buClr>
              <a:buAutoNum type="arabicPeriod" startAt="4"/>
              <a:tabLst>
                <a:tab pos="228600" algn="l"/>
              </a:tabLst>
            </a:pPr>
            <a:r>
              <a:rPr sz="1500" b="1" dirty="0">
                <a:latin typeface="Arial"/>
                <a:cs typeface="Arial"/>
              </a:rPr>
              <a:t>Організація</a:t>
            </a:r>
            <a:r>
              <a:rPr sz="1500" b="1" spc="-45" dirty="0">
                <a:latin typeface="Arial"/>
                <a:cs typeface="Arial"/>
              </a:rPr>
              <a:t> </a:t>
            </a:r>
            <a:r>
              <a:rPr sz="1500" b="1" spc="-10" dirty="0">
                <a:latin typeface="Arial"/>
                <a:cs typeface="Arial"/>
              </a:rPr>
              <a:t>фармацевтичного</a:t>
            </a:r>
            <a:r>
              <a:rPr sz="1500" b="1" spc="-45" dirty="0">
                <a:latin typeface="Arial"/>
                <a:cs typeface="Arial"/>
              </a:rPr>
              <a:t> </a:t>
            </a:r>
            <a:r>
              <a:rPr sz="1500" b="1" spc="-10" dirty="0">
                <a:latin typeface="Arial"/>
                <a:cs typeface="Arial"/>
              </a:rPr>
              <a:t>забезпечення</a:t>
            </a:r>
            <a:r>
              <a:rPr sz="1500" b="1" spc="-50" dirty="0">
                <a:latin typeface="Arial"/>
                <a:cs typeface="Arial"/>
              </a:rPr>
              <a:t> </a:t>
            </a:r>
            <a:r>
              <a:rPr sz="1500" b="1" dirty="0">
                <a:latin typeface="Arial"/>
                <a:cs typeface="Arial"/>
              </a:rPr>
              <a:t>населення:</a:t>
            </a:r>
            <a:r>
              <a:rPr sz="1500" b="1" spc="-45" dirty="0">
                <a:latin typeface="Arial"/>
                <a:cs typeface="Arial"/>
              </a:rPr>
              <a:t> </a:t>
            </a:r>
            <a:r>
              <a:rPr sz="1500" b="1" dirty="0">
                <a:latin typeface="Arial"/>
                <a:cs typeface="Arial"/>
              </a:rPr>
              <a:t>навч.</a:t>
            </a:r>
            <a:r>
              <a:rPr sz="1500" b="1" spc="-45" dirty="0">
                <a:latin typeface="Arial"/>
                <a:cs typeface="Arial"/>
              </a:rPr>
              <a:t> </a:t>
            </a:r>
            <a:r>
              <a:rPr sz="1500" b="1" dirty="0">
                <a:latin typeface="Arial"/>
                <a:cs typeface="Arial"/>
              </a:rPr>
              <a:t>посіб.</a:t>
            </a:r>
            <a:r>
              <a:rPr sz="1500" b="1" spc="-45" dirty="0">
                <a:latin typeface="Arial"/>
                <a:cs typeface="Arial"/>
              </a:rPr>
              <a:t> </a:t>
            </a:r>
            <a:r>
              <a:rPr sz="1500" b="1" spc="-25" dirty="0">
                <a:latin typeface="Arial"/>
                <a:cs typeface="Arial"/>
              </a:rPr>
              <a:t>для 	</a:t>
            </a:r>
            <a:r>
              <a:rPr sz="1500" b="1" dirty="0">
                <a:latin typeface="Arial"/>
                <a:cs typeface="Arial"/>
              </a:rPr>
              <a:t>студ.</a:t>
            </a:r>
            <a:r>
              <a:rPr sz="1500" b="1" spc="-45" dirty="0">
                <a:latin typeface="Arial"/>
                <a:cs typeface="Arial"/>
              </a:rPr>
              <a:t> </a:t>
            </a:r>
            <a:r>
              <a:rPr sz="1500" b="1" dirty="0">
                <a:latin typeface="Arial"/>
                <a:cs typeface="Arial"/>
              </a:rPr>
              <a:t>вищ.</a:t>
            </a:r>
            <a:r>
              <a:rPr sz="1500" b="1" spc="-45" dirty="0">
                <a:latin typeface="Arial"/>
                <a:cs typeface="Arial"/>
              </a:rPr>
              <a:t> </a:t>
            </a:r>
            <a:r>
              <a:rPr sz="1500" b="1" dirty="0">
                <a:latin typeface="Arial"/>
                <a:cs typeface="Arial"/>
              </a:rPr>
              <a:t>навч.</a:t>
            </a:r>
            <a:r>
              <a:rPr sz="1500" b="1" spc="-45" dirty="0">
                <a:latin typeface="Arial"/>
                <a:cs typeface="Arial"/>
              </a:rPr>
              <a:t> </a:t>
            </a:r>
            <a:r>
              <a:rPr sz="1500" b="1" dirty="0">
                <a:latin typeface="Arial"/>
                <a:cs typeface="Arial"/>
              </a:rPr>
              <a:t>закл.</a:t>
            </a:r>
            <a:r>
              <a:rPr sz="1500" b="1" spc="-45" dirty="0">
                <a:latin typeface="Arial"/>
                <a:cs typeface="Arial"/>
              </a:rPr>
              <a:t> </a:t>
            </a:r>
            <a:r>
              <a:rPr sz="1500" b="1" dirty="0">
                <a:latin typeface="Arial"/>
                <a:cs typeface="Arial"/>
              </a:rPr>
              <a:t>/А.С.</a:t>
            </a:r>
            <a:r>
              <a:rPr sz="1500" b="1" spc="-45" dirty="0">
                <a:latin typeface="Arial"/>
                <a:cs typeface="Arial"/>
              </a:rPr>
              <a:t> </a:t>
            </a:r>
            <a:r>
              <a:rPr sz="1500" b="1" dirty="0">
                <a:latin typeface="Arial"/>
                <a:cs typeface="Arial"/>
              </a:rPr>
              <a:t>Немченко,</a:t>
            </a:r>
            <a:r>
              <a:rPr sz="1500" b="1" spc="-45" dirty="0">
                <a:latin typeface="Arial"/>
                <a:cs typeface="Arial"/>
              </a:rPr>
              <a:t> </a:t>
            </a:r>
            <a:r>
              <a:rPr sz="1500" b="1" dirty="0">
                <a:latin typeface="Arial"/>
                <a:cs typeface="Arial"/>
              </a:rPr>
              <a:t>В.М.</a:t>
            </a:r>
            <a:r>
              <a:rPr sz="1500" b="1" spc="-45" dirty="0">
                <a:latin typeface="Arial"/>
                <a:cs typeface="Arial"/>
              </a:rPr>
              <a:t> </a:t>
            </a:r>
            <a:r>
              <a:rPr sz="1500" b="1" dirty="0">
                <a:latin typeface="Arial"/>
                <a:cs typeface="Arial"/>
              </a:rPr>
              <a:t>Назаркіна,</a:t>
            </a:r>
            <a:r>
              <a:rPr sz="1500" b="1" spc="-45" dirty="0">
                <a:latin typeface="Arial"/>
                <a:cs typeface="Arial"/>
              </a:rPr>
              <a:t> </a:t>
            </a:r>
            <a:r>
              <a:rPr sz="1500" b="1" spc="-30" dirty="0">
                <a:latin typeface="Arial"/>
                <a:cs typeface="Arial"/>
              </a:rPr>
              <a:t>Г.Л.</a:t>
            </a:r>
            <a:r>
              <a:rPr sz="1500" b="1" spc="-50" dirty="0">
                <a:latin typeface="Arial"/>
                <a:cs typeface="Arial"/>
              </a:rPr>
              <a:t> </a:t>
            </a:r>
            <a:r>
              <a:rPr sz="1500" b="1" dirty="0">
                <a:latin typeface="Arial"/>
                <a:cs typeface="Arial"/>
              </a:rPr>
              <a:t>Панфілова</a:t>
            </a:r>
            <a:r>
              <a:rPr sz="1500" b="1" spc="-50" dirty="0">
                <a:latin typeface="Arial"/>
                <a:cs typeface="Arial"/>
              </a:rPr>
              <a:t> </a:t>
            </a:r>
            <a:r>
              <a:rPr sz="1500" b="1" dirty="0">
                <a:latin typeface="Arial"/>
                <a:cs typeface="Arial"/>
              </a:rPr>
              <a:t>та</a:t>
            </a:r>
            <a:r>
              <a:rPr sz="1500" b="1" spc="-40" dirty="0">
                <a:latin typeface="Arial"/>
                <a:cs typeface="Arial"/>
              </a:rPr>
              <a:t> </a:t>
            </a:r>
            <a:r>
              <a:rPr sz="1500" b="1" spc="-20" dirty="0">
                <a:latin typeface="Arial"/>
                <a:cs typeface="Arial"/>
              </a:rPr>
              <a:t>ін.; </a:t>
            </a:r>
            <a:r>
              <a:rPr sz="1500" b="1" dirty="0" err="1" smtClean="0">
                <a:latin typeface="Arial"/>
                <a:cs typeface="Arial"/>
              </a:rPr>
              <a:t>За</a:t>
            </a:r>
            <a:r>
              <a:rPr sz="1500" b="1" spc="-35" dirty="0" smtClean="0">
                <a:latin typeface="Arial"/>
                <a:cs typeface="Arial"/>
              </a:rPr>
              <a:t> </a:t>
            </a:r>
            <a:r>
              <a:rPr sz="1500" b="1" dirty="0">
                <a:latin typeface="Arial"/>
                <a:cs typeface="Arial"/>
              </a:rPr>
              <a:t>ред.</a:t>
            </a:r>
            <a:r>
              <a:rPr sz="1500" b="1" spc="-40" dirty="0">
                <a:latin typeface="Arial"/>
                <a:cs typeface="Arial"/>
              </a:rPr>
              <a:t> </a:t>
            </a:r>
            <a:r>
              <a:rPr sz="1500" b="1" dirty="0">
                <a:latin typeface="Arial"/>
                <a:cs typeface="Arial"/>
              </a:rPr>
              <a:t>А.С.</a:t>
            </a:r>
            <a:r>
              <a:rPr sz="1500" b="1" spc="-35" dirty="0">
                <a:latin typeface="Arial"/>
                <a:cs typeface="Arial"/>
              </a:rPr>
              <a:t> </a:t>
            </a:r>
            <a:r>
              <a:rPr sz="1500" b="1" dirty="0">
                <a:latin typeface="Arial"/>
                <a:cs typeface="Arial"/>
              </a:rPr>
              <a:t>Немченко</a:t>
            </a:r>
            <a:r>
              <a:rPr sz="1500" b="1" spc="-40" dirty="0">
                <a:latin typeface="Arial"/>
                <a:cs typeface="Arial"/>
              </a:rPr>
              <a:t> </a:t>
            </a:r>
            <a:r>
              <a:rPr sz="1500" b="1" dirty="0">
                <a:latin typeface="Arial"/>
                <a:cs typeface="Arial"/>
              </a:rPr>
              <a:t>[ЕЛЕКТРОННИЙ</a:t>
            </a:r>
            <a:r>
              <a:rPr sz="1500" b="1" spc="-40" dirty="0">
                <a:latin typeface="Arial"/>
                <a:cs typeface="Arial"/>
              </a:rPr>
              <a:t> </a:t>
            </a:r>
            <a:r>
              <a:rPr sz="1500" b="1" spc="-10" dirty="0">
                <a:latin typeface="Arial"/>
                <a:cs typeface="Arial"/>
              </a:rPr>
              <a:t>РЕСУРС]</a:t>
            </a:r>
            <a:endParaRPr sz="1500" dirty="0">
              <a:latin typeface="Arial"/>
              <a:cs typeface="Arial"/>
            </a:endParaRPr>
          </a:p>
          <a:p>
            <a:pPr marL="227329" marR="62230" indent="-214629">
              <a:lnSpc>
                <a:spcPts val="1789"/>
              </a:lnSpc>
              <a:spcBef>
                <a:spcPts val="655"/>
              </a:spcBef>
              <a:buClr>
                <a:srgbClr val="001F5F"/>
              </a:buClr>
              <a:buAutoNum type="arabicPeriod" startAt="4"/>
              <a:tabLst>
                <a:tab pos="228600" algn="l"/>
              </a:tabLst>
            </a:pPr>
            <a:r>
              <a:rPr sz="1500" b="1" dirty="0">
                <a:latin typeface="Arial"/>
                <a:cs typeface="Arial"/>
              </a:rPr>
              <a:t>Немченко</a:t>
            </a:r>
            <a:r>
              <a:rPr sz="1500" b="1" spc="-40" dirty="0">
                <a:latin typeface="Arial"/>
                <a:cs typeface="Arial"/>
              </a:rPr>
              <a:t> </a:t>
            </a:r>
            <a:r>
              <a:rPr sz="1500" b="1" dirty="0">
                <a:latin typeface="Arial"/>
                <a:cs typeface="Arial"/>
              </a:rPr>
              <a:t>А.С.,</a:t>
            </a:r>
            <a:r>
              <a:rPr sz="1500" b="1" spc="-40" dirty="0">
                <a:latin typeface="Arial"/>
                <a:cs typeface="Arial"/>
              </a:rPr>
              <a:t> </a:t>
            </a:r>
            <a:r>
              <a:rPr sz="1500" b="1" dirty="0">
                <a:latin typeface="Arial"/>
                <a:cs typeface="Arial"/>
              </a:rPr>
              <a:t>Косяченко</a:t>
            </a:r>
            <a:r>
              <a:rPr sz="1500" b="1" spc="-30" dirty="0">
                <a:latin typeface="Arial"/>
                <a:cs typeface="Arial"/>
              </a:rPr>
              <a:t> </a:t>
            </a:r>
            <a:r>
              <a:rPr sz="1500" b="1" dirty="0">
                <a:latin typeface="Arial"/>
                <a:cs typeface="Arial"/>
              </a:rPr>
              <a:t>К.Л.,</a:t>
            </a:r>
            <a:r>
              <a:rPr sz="1500" b="1" spc="-40" dirty="0">
                <a:latin typeface="Arial"/>
                <a:cs typeface="Arial"/>
              </a:rPr>
              <a:t> </a:t>
            </a:r>
            <a:r>
              <a:rPr sz="1500" b="1" dirty="0">
                <a:latin typeface="Arial"/>
                <a:cs typeface="Arial"/>
              </a:rPr>
              <a:t>Немченко</a:t>
            </a:r>
            <a:r>
              <a:rPr sz="1500" b="1" spc="-40" dirty="0">
                <a:latin typeface="Arial"/>
                <a:cs typeface="Arial"/>
              </a:rPr>
              <a:t> </a:t>
            </a:r>
            <a:r>
              <a:rPr sz="1500" b="1" dirty="0">
                <a:latin typeface="Arial"/>
                <a:cs typeface="Arial"/>
              </a:rPr>
              <a:t>О.А.</a:t>
            </a:r>
            <a:r>
              <a:rPr sz="1500" b="1" spc="335" dirty="0">
                <a:latin typeface="Arial"/>
                <a:cs typeface="Arial"/>
              </a:rPr>
              <a:t> </a:t>
            </a:r>
            <a:r>
              <a:rPr sz="1500" b="1" dirty="0">
                <a:latin typeface="Arial"/>
                <a:cs typeface="Arial"/>
              </a:rPr>
              <a:t>Ціноутворення</a:t>
            </a:r>
            <a:r>
              <a:rPr sz="1500" b="1" spc="-35" dirty="0">
                <a:latin typeface="Arial"/>
                <a:cs typeface="Arial"/>
              </a:rPr>
              <a:t> </a:t>
            </a:r>
            <a:r>
              <a:rPr sz="1500" b="1" dirty="0">
                <a:latin typeface="Arial"/>
                <a:cs typeface="Arial"/>
              </a:rPr>
              <a:t>на</a:t>
            </a:r>
            <a:r>
              <a:rPr sz="1500" b="1" spc="-35" dirty="0">
                <a:latin typeface="Arial"/>
                <a:cs typeface="Arial"/>
              </a:rPr>
              <a:t> </a:t>
            </a:r>
            <a:r>
              <a:rPr sz="1500" b="1" spc="-10" dirty="0">
                <a:latin typeface="Arial"/>
                <a:cs typeface="Arial"/>
              </a:rPr>
              <a:t>лікарські 	</a:t>
            </a:r>
            <a:r>
              <a:rPr sz="1500" b="1" dirty="0">
                <a:latin typeface="Arial"/>
                <a:cs typeface="Arial"/>
              </a:rPr>
              <a:t>засоби</a:t>
            </a:r>
            <a:r>
              <a:rPr sz="1500" b="1" spc="-25" dirty="0">
                <a:latin typeface="Arial"/>
                <a:cs typeface="Arial"/>
              </a:rPr>
              <a:t> </a:t>
            </a:r>
            <a:r>
              <a:rPr sz="1500" b="1" dirty="0">
                <a:latin typeface="Arial"/>
                <a:cs typeface="Arial"/>
              </a:rPr>
              <a:t>,</a:t>
            </a:r>
            <a:r>
              <a:rPr sz="1500" b="1" spc="-25" dirty="0">
                <a:latin typeface="Arial"/>
                <a:cs typeface="Arial"/>
              </a:rPr>
              <a:t> </a:t>
            </a:r>
            <a:r>
              <a:rPr sz="1500" b="1" dirty="0">
                <a:latin typeface="Arial"/>
                <a:cs typeface="Arial"/>
              </a:rPr>
              <a:t>-</a:t>
            </a:r>
            <a:r>
              <a:rPr sz="1500" b="1" spc="-20" dirty="0">
                <a:latin typeface="Arial"/>
                <a:cs typeface="Arial"/>
              </a:rPr>
              <a:t> </a:t>
            </a:r>
            <a:r>
              <a:rPr sz="1500" b="1" dirty="0">
                <a:latin typeface="Arial"/>
                <a:cs typeface="Arial"/>
              </a:rPr>
              <a:t>Х.</a:t>
            </a:r>
            <a:r>
              <a:rPr sz="1500" b="1" spc="-25" dirty="0">
                <a:latin typeface="Arial"/>
                <a:cs typeface="Arial"/>
              </a:rPr>
              <a:t> </a:t>
            </a:r>
            <a:r>
              <a:rPr sz="1500" b="1" dirty="0">
                <a:latin typeface="Arial"/>
                <a:cs typeface="Arial"/>
              </a:rPr>
              <a:t>:</a:t>
            </a:r>
            <a:r>
              <a:rPr sz="1500" b="1" spc="-25" dirty="0">
                <a:latin typeface="Arial"/>
                <a:cs typeface="Arial"/>
              </a:rPr>
              <a:t> </a:t>
            </a:r>
            <a:r>
              <a:rPr sz="1500" b="1" dirty="0">
                <a:latin typeface="Arial"/>
                <a:cs typeface="Arial"/>
              </a:rPr>
              <a:t>Апостроф,</a:t>
            </a:r>
            <a:r>
              <a:rPr sz="1500" b="1" spc="-25" dirty="0">
                <a:latin typeface="Arial"/>
                <a:cs typeface="Arial"/>
              </a:rPr>
              <a:t> </a:t>
            </a:r>
            <a:r>
              <a:rPr sz="1500" b="1" dirty="0">
                <a:latin typeface="Arial"/>
                <a:cs typeface="Arial"/>
              </a:rPr>
              <a:t>2012.</a:t>
            </a:r>
            <a:r>
              <a:rPr sz="1500" b="1" spc="-25" dirty="0">
                <a:latin typeface="Arial"/>
                <a:cs typeface="Arial"/>
              </a:rPr>
              <a:t> </a:t>
            </a:r>
            <a:r>
              <a:rPr sz="1500" b="1" dirty="0">
                <a:latin typeface="Arial"/>
                <a:cs typeface="Arial"/>
              </a:rPr>
              <a:t>–</a:t>
            </a:r>
            <a:r>
              <a:rPr sz="1500" b="1" spc="-20" dirty="0">
                <a:latin typeface="Arial"/>
                <a:cs typeface="Arial"/>
              </a:rPr>
              <a:t> </a:t>
            </a:r>
            <a:r>
              <a:rPr sz="1500" b="1" spc="-10" dirty="0">
                <a:latin typeface="Arial"/>
                <a:cs typeface="Arial"/>
              </a:rPr>
              <a:t>304с.</a:t>
            </a:r>
            <a:endParaRPr sz="1500" dirty="0">
              <a:latin typeface="Arial"/>
              <a:cs typeface="Arial"/>
            </a:endParaRPr>
          </a:p>
        </p:txBody>
      </p:sp>
      <p:grpSp>
        <p:nvGrpSpPr>
          <p:cNvPr id="16" name="object 16"/>
          <p:cNvGrpSpPr/>
          <p:nvPr/>
        </p:nvGrpSpPr>
        <p:grpSpPr>
          <a:xfrm>
            <a:off x="7383780" y="1340764"/>
            <a:ext cx="1760220" cy="4368800"/>
            <a:chOff x="7383780" y="1340764"/>
            <a:chExt cx="1760220" cy="4368800"/>
          </a:xfrm>
        </p:grpSpPr>
        <p:pic>
          <p:nvPicPr>
            <p:cNvPr id="17" name="object 17"/>
            <p:cNvPicPr/>
            <p:nvPr/>
          </p:nvPicPr>
          <p:blipFill>
            <a:blip r:embed="rId6" cstate="print"/>
            <a:stretch>
              <a:fillRect/>
            </a:stretch>
          </p:blipFill>
          <p:spPr>
            <a:xfrm>
              <a:off x="7740650" y="1340764"/>
              <a:ext cx="1402994" cy="2237740"/>
            </a:xfrm>
            <a:prstGeom prst="rect">
              <a:avLst/>
            </a:prstGeom>
          </p:spPr>
        </p:pic>
        <p:pic>
          <p:nvPicPr>
            <p:cNvPr id="18" name="object 18"/>
            <p:cNvPicPr/>
            <p:nvPr/>
          </p:nvPicPr>
          <p:blipFill>
            <a:blip r:embed="rId7" cstate="print"/>
            <a:stretch>
              <a:fillRect/>
            </a:stretch>
          </p:blipFill>
          <p:spPr>
            <a:xfrm>
              <a:off x="7383780" y="3716934"/>
              <a:ext cx="1759864" cy="1992630"/>
            </a:xfrm>
            <a:prstGeom prst="rect">
              <a:avLst/>
            </a:prstGeom>
          </p:spPr>
        </p:pic>
      </p:grpSp>
      <p:sp>
        <p:nvSpPr>
          <p:cNvPr id="19" name="object 19"/>
          <p:cNvSpPr/>
          <p:nvPr/>
        </p:nvSpPr>
        <p:spPr>
          <a:xfrm>
            <a:off x="8430259" y="6320434"/>
            <a:ext cx="575310" cy="364490"/>
          </a:xfrm>
          <a:custGeom>
            <a:avLst/>
            <a:gdLst/>
            <a:ahLst/>
            <a:cxnLst/>
            <a:rect l="l" t="t" r="r" b="b"/>
            <a:pathLst>
              <a:path w="575309" h="364490">
                <a:moveTo>
                  <a:pt x="575310" y="0"/>
                </a:moveTo>
                <a:lnTo>
                  <a:pt x="0" y="0"/>
                </a:lnTo>
                <a:lnTo>
                  <a:pt x="0" y="364490"/>
                </a:lnTo>
                <a:lnTo>
                  <a:pt x="287020" y="364490"/>
                </a:lnTo>
                <a:lnTo>
                  <a:pt x="575310" y="364490"/>
                </a:lnTo>
                <a:lnTo>
                  <a:pt x="575310" y="0"/>
                </a:lnTo>
                <a:close/>
              </a:path>
            </a:pathLst>
          </a:custGeom>
          <a:solidFill>
            <a:srgbClr val="F3FBE3"/>
          </a:solidFill>
        </p:spPr>
        <p:txBody>
          <a:bodyPr wrap="square" lIns="0" tIns="0" rIns="0" bIns="0" rtlCol="0"/>
          <a:lstStyle/>
          <a:p>
            <a:endParaRPr/>
          </a:p>
        </p:txBody>
      </p:sp>
      <p:sp>
        <p:nvSpPr>
          <p:cNvPr id="20" name="object 20"/>
          <p:cNvSpPr txBox="1"/>
          <p:nvPr/>
        </p:nvSpPr>
        <p:spPr>
          <a:xfrm>
            <a:off x="8430259" y="6320434"/>
            <a:ext cx="575310" cy="364490"/>
          </a:xfrm>
          <a:prstGeom prst="rect">
            <a:avLst/>
          </a:prstGeom>
          <a:ln w="38097">
            <a:solidFill>
              <a:srgbClr val="A9E924"/>
            </a:solidFill>
          </a:ln>
        </p:spPr>
        <p:txBody>
          <a:bodyPr vert="horz" wrap="square" lIns="0" tIns="30480" rIns="0" bIns="0" rtlCol="0">
            <a:spAutoFit/>
          </a:bodyPr>
          <a:lstStyle/>
          <a:p>
            <a:pPr algn="ctr">
              <a:lnSpc>
                <a:spcPct val="100000"/>
              </a:lnSpc>
              <a:spcBef>
                <a:spcPts val="240"/>
              </a:spcBef>
            </a:pPr>
            <a:r>
              <a:rPr sz="2000" b="1" spc="-50" dirty="0">
                <a:solidFill>
                  <a:srgbClr val="496200"/>
                </a:solidFill>
                <a:latin typeface="Arial"/>
                <a:cs typeface="Arial"/>
              </a:rPr>
              <a:t>3</a:t>
            </a:r>
            <a:endParaRPr sz="200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14"/>
            <a:ext cx="7241540" cy="1979930"/>
            <a:chOff x="0" y="914"/>
            <a:chExt cx="7241540" cy="1979930"/>
          </a:xfrm>
        </p:grpSpPr>
        <p:pic>
          <p:nvPicPr>
            <p:cNvPr id="3" name="object 3"/>
            <p:cNvPicPr/>
            <p:nvPr/>
          </p:nvPicPr>
          <p:blipFill>
            <a:blip r:embed="rId2" cstate="print"/>
            <a:stretch>
              <a:fillRect/>
            </a:stretch>
          </p:blipFill>
          <p:spPr>
            <a:xfrm>
              <a:off x="0" y="926744"/>
              <a:ext cx="7122159" cy="1054100"/>
            </a:xfrm>
            <a:prstGeom prst="rect">
              <a:avLst/>
            </a:prstGeom>
          </p:spPr>
        </p:pic>
        <p:pic>
          <p:nvPicPr>
            <p:cNvPr id="4" name="object 4"/>
            <p:cNvPicPr/>
            <p:nvPr/>
          </p:nvPicPr>
          <p:blipFill>
            <a:blip r:embed="rId3" cstate="print"/>
            <a:stretch>
              <a:fillRect/>
            </a:stretch>
          </p:blipFill>
          <p:spPr>
            <a:xfrm>
              <a:off x="0" y="914"/>
              <a:ext cx="7241537" cy="1902459"/>
            </a:xfrm>
            <a:prstGeom prst="rect">
              <a:avLst/>
            </a:prstGeom>
          </p:spPr>
        </p:pic>
      </p:grpSp>
      <p:grpSp>
        <p:nvGrpSpPr>
          <p:cNvPr id="5" name="object 5"/>
          <p:cNvGrpSpPr/>
          <p:nvPr/>
        </p:nvGrpSpPr>
        <p:grpSpPr>
          <a:xfrm>
            <a:off x="-4672" y="-3758"/>
            <a:ext cx="9152255" cy="909955"/>
            <a:chOff x="-4672" y="-3758"/>
            <a:chExt cx="9152255" cy="909955"/>
          </a:xfrm>
        </p:grpSpPr>
        <p:pic>
          <p:nvPicPr>
            <p:cNvPr id="6" name="object 6"/>
            <p:cNvPicPr/>
            <p:nvPr/>
          </p:nvPicPr>
          <p:blipFill>
            <a:blip r:embed="rId4" cstate="print"/>
            <a:stretch>
              <a:fillRect/>
            </a:stretch>
          </p:blipFill>
          <p:spPr>
            <a:xfrm>
              <a:off x="0" y="21234"/>
              <a:ext cx="9143644" cy="880109"/>
            </a:xfrm>
            <a:prstGeom prst="rect">
              <a:avLst/>
            </a:prstGeom>
          </p:spPr>
        </p:pic>
        <p:sp>
          <p:nvSpPr>
            <p:cNvPr id="7" name="object 7"/>
            <p:cNvSpPr/>
            <p:nvPr/>
          </p:nvSpPr>
          <p:spPr>
            <a:xfrm>
              <a:off x="0" y="21234"/>
              <a:ext cx="9144000" cy="881380"/>
            </a:xfrm>
            <a:custGeom>
              <a:avLst/>
              <a:gdLst/>
              <a:ahLst/>
              <a:cxnLst/>
              <a:rect l="l" t="t" r="r" b="b"/>
              <a:pathLst>
                <a:path w="9144000" h="881380">
                  <a:moveTo>
                    <a:pt x="0" y="881379"/>
                  </a:moveTo>
                  <a:lnTo>
                    <a:pt x="9144000" y="881379"/>
                  </a:lnTo>
                  <a:lnTo>
                    <a:pt x="9144000" y="0"/>
                  </a:lnTo>
                  <a:lnTo>
                    <a:pt x="0" y="0"/>
                  </a:lnTo>
                  <a:lnTo>
                    <a:pt x="0" y="881379"/>
                  </a:lnTo>
                  <a:close/>
                </a:path>
              </a:pathLst>
            </a:custGeom>
            <a:ln w="3175">
              <a:solidFill>
                <a:srgbClr val="000000"/>
              </a:solidFill>
            </a:ln>
          </p:spPr>
          <p:txBody>
            <a:bodyPr wrap="square" lIns="0" tIns="0" rIns="0" bIns="0" rtlCol="0"/>
            <a:lstStyle/>
            <a:p>
              <a:endParaRPr/>
            </a:p>
          </p:txBody>
        </p:sp>
        <p:sp>
          <p:nvSpPr>
            <p:cNvPr id="8" name="object 8"/>
            <p:cNvSpPr/>
            <p:nvPr/>
          </p:nvSpPr>
          <p:spPr>
            <a:xfrm>
              <a:off x="0" y="21234"/>
              <a:ext cx="9142730" cy="880110"/>
            </a:xfrm>
            <a:custGeom>
              <a:avLst/>
              <a:gdLst/>
              <a:ahLst/>
              <a:cxnLst/>
              <a:rect l="l" t="t" r="r" b="b"/>
              <a:pathLst>
                <a:path w="9142730" h="880110">
                  <a:moveTo>
                    <a:pt x="4572000" y="880109"/>
                  </a:moveTo>
                  <a:lnTo>
                    <a:pt x="0" y="880109"/>
                  </a:lnTo>
                  <a:lnTo>
                    <a:pt x="0" y="0"/>
                  </a:lnTo>
                  <a:lnTo>
                    <a:pt x="9142730" y="0"/>
                  </a:lnTo>
                  <a:lnTo>
                    <a:pt x="9142730" y="880109"/>
                  </a:lnTo>
                  <a:lnTo>
                    <a:pt x="4572000" y="880109"/>
                  </a:lnTo>
                  <a:close/>
                </a:path>
              </a:pathLst>
            </a:custGeom>
            <a:ln w="9344">
              <a:solidFill>
                <a:srgbClr val="000000"/>
              </a:solidFill>
            </a:ln>
          </p:spPr>
          <p:txBody>
            <a:bodyPr wrap="square" lIns="0" tIns="0" rIns="0" bIns="0" rtlCol="0"/>
            <a:lstStyle/>
            <a:p>
              <a:endParaRPr/>
            </a:p>
          </p:txBody>
        </p:sp>
        <p:pic>
          <p:nvPicPr>
            <p:cNvPr id="9" name="object 9"/>
            <p:cNvPicPr/>
            <p:nvPr/>
          </p:nvPicPr>
          <p:blipFill>
            <a:blip r:embed="rId5" cstate="print"/>
            <a:stretch>
              <a:fillRect/>
            </a:stretch>
          </p:blipFill>
          <p:spPr>
            <a:xfrm>
              <a:off x="0" y="914"/>
              <a:ext cx="9143644" cy="880109"/>
            </a:xfrm>
            <a:prstGeom prst="rect">
              <a:avLst/>
            </a:prstGeom>
          </p:spPr>
        </p:pic>
        <p:sp>
          <p:nvSpPr>
            <p:cNvPr id="10" name="object 10"/>
            <p:cNvSpPr/>
            <p:nvPr/>
          </p:nvSpPr>
          <p:spPr>
            <a:xfrm>
              <a:off x="0" y="914"/>
              <a:ext cx="9142730" cy="880110"/>
            </a:xfrm>
            <a:custGeom>
              <a:avLst/>
              <a:gdLst/>
              <a:ahLst/>
              <a:cxnLst/>
              <a:rect l="l" t="t" r="r" b="b"/>
              <a:pathLst>
                <a:path w="9142730" h="880110">
                  <a:moveTo>
                    <a:pt x="4572000" y="880109"/>
                  </a:moveTo>
                  <a:lnTo>
                    <a:pt x="0" y="880109"/>
                  </a:lnTo>
                  <a:lnTo>
                    <a:pt x="0" y="0"/>
                  </a:lnTo>
                  <a:lnTo>
                    <a:pt x="9142730" y="0"/>
                  </a:lnTo>
                  <a:lnTo>
                    <a:pt x="9142730" y="880109"/>
                  </a:lnTo>
                  <a:lnTo>
                    <a:pt x="4572000" y="880109"/>
                  </a:lnTo>
                  <a:close/>
                </a:path>
              </a:pathLst>
            </a:custGeom>
            <a:ln w="9344">
              <a:solidFill>
                <a:srgbClr val="F8F8F8"/>
              </a:solidFill>
            </a:ln>
          </p:spPr>
          <p:txBody>
            <a:bodyPr wrap="square" lIns="0" tIns="0" rIns="0" bIns="0" rtlCol="0"/>
            <a:lstStyle/>
            <a:p>
              <a:endParaRPr/>
            </a:p>
          </p:txBody>
        </p:sp>
      </p:grpSp>
      <p:sp>
        <p:nvSpPr>
          <p:cNvPr id="11" name="object 11"/>
          <p:cNvSpPr txBox="1">
            <a:spLocks noGrp="1"/>
          </p:cNvSpPr>
          <p:nvPr>
            <p:ph type="title"/>
          </p:nvPr>
        </p:nvSpPr>
        <p:spPr>
          <a:xfrm>
            <a:off x="1515110" y="92354"/>
            <a:ext cx="6104255" cy="756920"/>
          </a:xfrm>
          <a:prstGeom prst="rect">
            <a:avLst/>
          </a:prstGeom>
        </p:spPr>
        <p:txBody>
          <a:bodyPr vert="horz" wrap="square" lIns="0" tIns="12700" rIns="0" bIns="0" rtlCol="0">
            <a:spAutoFit/>
          </a:bodyPr>
          <a:lstStyle/>
          <a:p>
            <a:pPr marL="1163320" marR="5080" indent="-1150620">
              <a:lnSpc>
                <a:spcPct val="100000"/>
              </a:lnSpc>
              <a:spcBef>
                <a:spcPts val="100"/>
              </a:spcBef>
            </a:pPr>
            <a:r>
              <a:rPr sz="2400" dirty="0">
                <a:solidFill>
                  <a:srgbClr val="BF0000"/>
                </a:solidFill>
              </a:rPr>
              <a:t>Основні</a:t>
            </a:r>
            <a:r>
              <a:rPr sz="2400" spc="-55" dirty="0">
                <a:solidFill>
                  <a:srgbClr val="BF0000"/>
                </a:solidFill>
              </a:rPr>
              <a:t> </a:t>
            </a:r>
            <a:r>
              <a:rPr sz="2400" dirty="0">
                <a:solidFill>
                  <a:srgbClr val="BF0000"/>
                </a:solidFill>
              </a:rPr>
              <a:t>тенденції</a:t>
            </a:r>
            <a:r>
              <a:rPr sz="2400" spc="-60" dirty="0">
                <a:solidFill>
                  <a:srgbClr val="BF0000"/>
                </a:solidFill>
              </a:rPr>
              <a:t> </a:t>
            </a:r>
            <a:r>
              <a:rPr sz="2400" dirty="0">
                <a:solidFill>
                  <a:srgbClr val="BF0000"/>
                </a:solidFill>
              </a:rPr>
              <a:t>в</a:t>
            </a:r>
            <a:r>
              <a:rPr sz="2400" spc="-55" dirty="0">
                <a:solidFill>
                  <a:srgbClr val="BF0000"/>
                </a:solidFill>
              </a:rPr>
              <a:t> </a:t>
            </a:r>
            <a:r>
              <a:rPr sz="2400" dirty="0">
                <a:solidFill>
                  <a:srgbClr val="BF0000"/>
                </a:solidFill>
              </a:rPr>
              <a:t>зміні</a:t>
            </a:r>
            <a:r>
              <a:rPr sz="2400" spc="-55" dirty="0">
                <a:solidFill>
                  <a:srgbClr val="BF0000"/>
                </a:solidFill>
              </a:rPr>
              <a:t> </a:t>
            </a:r>
            <a:r>
              <a:rPr sz="2400" dirty="0">
                <a:solidFill>
                  <a:srgbClr val="BF0000"/>
                </a:solidFill>
              </a:rPr>
              <a:t>пріоритетів</a:t>
            </a:r>
            <a:r>
              <a:rPr sz="2400" spc="-55" dirty="0">
                <a:solidFill>
                  <a:srgbClr val="BF0000"/>
                </a:solidFill>
              </a:rPr>
              <a:t> </a:t>
            </a:r>
            <a:r>
              <a:rPr sz="2400" spc="-25" dirty="0">
                <a:solidFill>
                  <a:srgbClr val="BF0000"/>
                </a:solidFill>
              </a:rPr>
              <a:t>на </a:t>
            </a:r>
            <a:r>
              <a:rPr sz="2400" spc="-10" dirty="0">
                <a:solidFill>
                  <a:srgbClr val="BF0000"/>
                </a:solidFill>
              </a:rPr>
              <a:t>фармацевтичному</a:t>
            </a:r>
            <a:r>
              <a:rPr sz="2400" spc="-140" dirty="0">
                <a:solidFill>
                  <a:srgbClr val="BF0000"/>
                </a:solidFill>
              </a:rPr>
              <a:t> </a:t>
            </a:r>
            <a:r>
              <a:rPr sz="2400" spc="-10" dirty="0">
                <a:solidFill>
                  <a:srgbClr val="BF0000"/>
                </a:solidFill>
              </a:rPr>
              <a:t>ринку</a:t>
            </a:r>
            <a:endParaRPr sz="2400"/>
          </a:p>
        </p:txBody>
      </p:sp>
      <p:grpSp>
        <p:nvGrpSpPr>
          <p:cNvPr id="12" name="object 12"/>
          <p:cNvGrpSpPr/>
          <p:nvPr/>
        </p:nvGrpSpPr>
        <p:grpSpPr>
          <a:xfrm>
            <a:off x="237172" y="881023"/>
            <a:ext cx="8660130" cy="5930900"/>
            <a:chOff x="179070" y="765454"/>
            <a:chExt cx="8335009" cy="6092190"/>
          </a:xfrm>
        </p:grpSpPr>
        <p:sp>
          <p:nvSpPr>
            <p:cNvPr id="13" name="object 13"/>
            <p:cNvSpPr/>
            <p:nvPr/>
          </p:nvSpPr>
          <p:spPr>
            <a:xfrm>
              <a:off x="387350" y="1982113"/>
              <a:ext cx="6846570" cy="3735070"/>
            </a:xfrm>
            <a:custGeom>
              <a:avLst/>
              <a:gdLst/>
              <a:ahLst/>
              <a:cxnLst/>
              <a:rect l="l" t="t" r="r" b="b"/>
              <a:pathLst>
                <a:path w="6846570" h="3735070">
                  <a:moveTo>
                    <a:pt x="6350" y="1889760"/>
                  </a:moveTo>
                  <a:lnTo>
                    <a:pt x="0" y="1889760"/>
                  </a:lnTo>
                  <a:lnTo>
                    <a:pt x="0" y="1896110"/>
                  </a:lnTo>
                  <a:lnTo>
                    <a:pt x="2540" y="1896110"/>
                  </a:lnTo>
                  <a:lnTo>
                    <a:pt x="6350" y="1896110"/>
                  </a:lnTo>
                  <a:lnTo>
                    <a:pt x="6350" y="1889760"/>
                  </a:lnTo>
                  <a:close/>
                </a:path>
                <a:path w="6846570" h="3735070">
                  <a:moveTo>
                    <a:pt x="6350" y="822960"/>
                  </a:moveTo>
                  <a:lnTo>
                    <a:pt x="0" y="822960"/>
                  </a:lnTo>
                  <a:lnTo>
                    <a:pt x="0" y="829310"/>
                  </a:lnTo>
                  <a:lnTo>
                    <a:pt x="2540" y="829310"/>
                  </a:lnTo>
                  <a:lnTo>
                    <a:pt x="6350" y="829310"/>
                  </a:lnTo>
                  <a:lnTo>
                    <a:pt x="6350" y="822960"/>
                  </a:lnTo>
                  <a:close/>
                </a:path>
                <a:path w="6846570" h="3735070">
                  <a:moveTo>
                    <a:pt x="636270" y="3728720"/>
                  </a:moveTo>
                  <a:lnTo>
                    <a:pt x="629920" y="3728720"/>
                  </a:lnTo>
                  <a:lnTo>
                    <a:pt x="629920" y="3735070"/>
                  </a:lnTo>
                  <a:lnTo>
                    <a:pt x="633730" y="3735070"/>
                  </a:lnTo>
                  <a:lnTo>
                    <a:pt x="636270" y="3735070"/>
                  </a:lnTo>
                  <a:lnTo>
                    <a:pt x="636270" y="3728720"/>
                  </a:lnTo>
                  <a:close/>
                </a:path>
                <a:path w="6846570" h="3735070">
                  <a:moveTo>
                    <a:pt x="636270" y="2523490"/>
                  </a:moveTo>
                  <a:lnTo>
                    <a:pt x="629920" y="2523490"/>
                  </a:lnTo>
                  <a:lnTo>
                    <a:pt x="629920" y="2529840"/>
                  </a:lnTo>
                  <a:lnTo>
                    <a:pt x="633730" y="2529840"/>
                  </a:lnTo>
                  <a:lnTo>
                    <a:pt x="636270" y="2529840"/>
                  </a:lnTo>
                  <a:lnTo>
                    <a:pt x="636270" y="2523490"/>
                  </a:lnTo>
                  <a:close/>
                </a:path>
                <a:path w="6846570" h="3735070">
                  <a:moveTo>
                    <a:pt x="636270" y="1889760"/>
                  </a:moveTo>
                  <a:lnTo>
                    <a:pt x="629920" y="1889760"/>
                  </a:lnTo>
                  <a:lnTo>
                    <a:pt x="629920" y="1896110"/>
                  </a:lnTo>
                  <a:lnTo>
                    <a:pt x="633730" y="1896110"/>
                  </a:lnTo>
                  <a:lnTo>
                    <a:pt x="636270" y="1896110"/>
                  </a:lnTo>
                  <a:lnTo>
                    <a:pt x="636270" y="1889760"/>
                  </a:lnTo>
                  <a:close/>
                </a:path>
                <a:path w="6846570" h="3735070">
                  <a:moveTo>
                    <a:pt x="636270" y="1620520"/>
                  </a:moveTo>
                  <a:lnTo>
                    <a:pt x="629920" y="1620520"/>
                  </a:lnTo>
                  <a:lnTo>
                    <a:pt x="629920" y="1626870"/>
                  </a:lnTo>
                  <a:lnTo>
                    <a:pt x="633730" y="1626870"/>
                  </a:lnTo>
                  <a:lnTo>
                    <a:pt x="636270" y="1626870"/>
                  </a:lnTo>
                  <a:lnTo>
                    <a:pt x="636270" y="1620520"/>
                  </a:lnTo>
                  <a:close/>
                </a:path>
                <a:path w="6846570" h="3735070">
                  <a:moveTo>
                    <a:pt x="636270" y="822960"/>
                  </a:moveTo>
                  <a:lnTo>
                    <a:pt x="629920" y="822960"/>
                  </a:lnTo>
                  <a:lnTo>
                    <a:pt x="629920" y="829310"/>
                  </a:lnTo>
                  <a:lnTo>
                    <a:pt x="633730" y="829310"/>
                  </a:lnTo>
                  <a:lnTo>
                    <a:pt x="636270" y="829310"/>
                  </a:lnTo>
                  <a:lnTo>
                    <a:pt x="636270" y="822960"/>
                  </a:lnTo>
                  <a:close/>
                </a:path>
                <a:path w="6846570" h="3735070">
                  <a:moveTo>
                    <a:pt x="2166620" y="2312670"/>
                  </a:moveTo>
                  <a:lnTo>
                    <a:pt x="2160270" y="2312670"/>
                  </a:lnTo>
                  <a:lnTo>
                    <a:pt x="2160270" y="2319020"/>
                  </a:lnTo>
                  <a:lnTo>
                    <a:pt x="2164080" y="2319020"/>
                  </a:lnTo>
                  <a:lnTo>
                    <a:pt x="2166620" y="2319020"/>
                  </a:lnTo>
                  <a:lnTo>
                    <a:pt x="2166620" y="2312670"/>
                  </a:lnTo>
                  <a:close/>
                </a:path>
                <a:path w="6846570" h="3735070">
                  <a:moveTo>
                    <a:pt x="2166620" y="2101850"/>
                  </a:moveTo>
                  <a:lnTo>
                    <a:pt x="2160270" y="2101850"/>
                  </a:lnTo>
                  <a:lnTo>
                    <a:pt x="2160270" y="2108200"/>
                  </a:lnTo>
                  <a:lnTo>
                    <a:pt x="2164080" y="2108200"/>
                  </a:lnTo>
                  <a:lnTo>
                    <a:pt x="2166620" y="2108200"/>
                  </a:lnTo>
                  <a:lnTo>
                    <a:pt x="2166620" y="2101850"/>
                  </a:lnTo>
                  <a:close/>
                </a:path>
                <a:path w="6846570" h="3735070">
                  <a:moveTo>
                    <a:pt x="2166620" y="1084580"/>
                  </a:moveTo>
                  <a:lnTo>
                    <a:pt x="2160270" y="1084580"/>
                  </a:lnTo>
                  <a:lnTo>
                    <a:pt x="2160270" y="1088390"/>
                  </a:lnTo>
                  <a:lnTo>
                    <a:pt x="2164080" y="1088390"/>
                  </a:lnTo>
                  <a:lnTo>
                    <a:pt x="2166620" y="1088390"/>
                  </a:lnTo>
                  <a:lnTo>
                    <a:pt x="2166620" y="1084580"/>
                  </a:lnTo>
                  <a:close/>
                </a:path>
                <a:path w="6846570" h="3735070">
                  <a:moveTo>
                    <a:pt x="2166620" y="822960"/>
                  </a:moveTo>
                  <a:lnTo>
                    <a:pt x="2160270" y="822960"/>
                  </a:lnTo>
                  <a:lnTo>
                    <a:pt x="2160270" y="829310"/>
                  </a:lnTo>
                  <a:lnTo>
                    <a:pt x="2164080" y="829310"/>
                  </a:lnTo>
                  <a:lnTo>
                    <a:pt x="2166620" y="829310"/>
                  </a:lnTo>
                  <a:lnTo>
                    <a:pt x="2166620" y="822960"/>
                  </a:lnTo>
                  <a:close/>
                </a:path>
                <a:path w="6846570" h="3735070">
                  <a:moveTo>
                    <a:pt x="2166620" y="0"/>
                  </a:moveTo>
                  <a:lnTo>
                    <a:pt x="2160270" y="0"/>
                  </a:lnTo>
                  <a:lnTo>
                    <a:pt x="2160270" y="5080"/>
                  </a:lnTo>
                  <a:lnTo>
                    <a:pt x="2164080" y="5080"/>
                  </a:lnTo>
                  <a:lnTo>
                    <a:pt x="2166620" y="5080"/>
                  </a:lnTo>
                  <a:lnTo>
                    <a:pt x="2166620" y="0"/>
                  </a:lnTo>
                  <a:close/>
                </a:path>
                <a:path w="6846570" h="3735070">
                  <a:moveTo>
                    <a:pt x="3966210" y="3728720"/>
                  </a:moveTo>
                  <a:lnTo>
                    <a:pt x="3959860" y="3728720"/>
                  </a:lnTo>
                  <a:lnTo>
                    <a:pt x="3959860" y="3735070"/>
                  </a:lnTo>
                  <a:lnTo>
                    <a:pt x="3963670" y="3735070"/>
                  </a:lnTo>
                  <a:lnTo>
                    <a:pt x="3966210" y="3735070"/>
                  </a:lnTo>
                  <a:lnTo>
                    <a:pt x="3966210" y="3728720"/>
                  </a:lnTo>
                  <a:close/>
                </a:path>
                <a:path w="6846570" h="3735070">
                  <a:moveTo>
                    <a:pt x="3966210" y="2523490"/>
                  </a:moveTo>
                  <a:lnTo>
                    <a:pt x="3959860" y="2523490"/>
                  </a:lnTo>
                  <a:lnTo>
                    <a:pt x="3959860" y="2529840"/>
                  </a:lnTo>
                  <a:lnTo>
                    <a:pt x="3963670" y="2529840"/>
                  </a:lnTo>
                  <a:lnTo>
                    <a:pt x="3966210" y="2529840"/>
                  </a:lnTo>
                  <a:lnTo>
                    <a:pt x="3966210" y="2523490"/>
                  </a:lnTo>
                  <a:close/>
                </a:path>
                <a:path w="6846570" h="3735070">
                  <a:moveTo>
                    <a:pt x="3966210" y="1889760"/>
                  </a:moveTo>
                  <a:lnTo>
                    <a:pt x="3959860" y="1889760"/>
                  </a:lnTo>
                  <a:lnTo>
                    <a:pt x="3959860" y="1896110"/>
                  </a:lnTo>
                  <a:lnTo>
                    <a:pt x="3963670" y="1896110"/>
                  </a:lnTo>
                  <a:lnTo>
                    <a:pt x="3966210" y="1896110"/>
                  </a:lnTo>
                  <a:lnTo>
                    <a:pt x="3966210" y="1889760"/>
                  </a:lnTo>
                  <a:close/>
                </a:path>
                <a:path w="6846570" h="3735070">
                  <a:moveTo>
                    <a:pt x="3966210" y="822960"/>
                  </a:moveTo>
                  <a:lnTo>
                    <a:pt x="3959860" y="822960"/>
                  </a:lnTo>
                  <a:lnTo>
                    <a:pt x="3959860" y="829310"/>
                  </a:lnTo>
                  <a:lnTo>
                    <a:pt x="3963670" y="829310"/>
                  </a:lnTo>
                  <a:lnTo>
                    <a:pt x="3966210" y="829310"/>
                  </a:lnTo>
                  <a:lnTo>
                    <a:pt x="3966210" y="822960"/>
                  </a:lnTo>
                  <a:close/>
                </a:path>
                <a:path w="6846570" h="3735070">
                  <a:moveTo>
                    <a:pt x="5407660" y="3155950"/>
                  </a:moveTo>
                  <a:lnTo>
                    <a:pt x="5403850" y="3155950"/>
                  </a:lnTo>
                  <a:lnTo>
                    <a:pt x="5403850" y="3162300"/>
                  </a:lnTo>
                  <a:lnTo>
                    <a:pt x="5406390" y="3162300"/>
                  </a:lnTo>
                  <a:lnTo>
                    <a:pt x="5407660" y="3162300"/>
                  </a:lnTo>
                  <a:lnTo>
                    <a:pt x="5407660" y="3155950"/>
                  </a:lnTo>
                  <a:close/>
                </a:path>
                <a:path w="6846570" h="3735070">
                  <a:moveTo>
                    <a:pt x="5407660" y="2946400"/>
                  </a:moveTo>
                  <a:lnTo>
                    <a:pt x="5403850" y="2946400"/>
                  </a:lnTo>
                  <a:lnTo>
                    <a:pt x="5403850" y="2952750"/>
                  </a:lnTo>
                  <a:lnTo>
                    <a:pt x="5406390" y="2952750"/>
                  </a:lnTo>
                  <a:lnTo>
                    <a:pt x="5407660" y="2952750"/>
                  </a:lnTo>
                  <a:lnTo>
                    <a:pt x="5407660" y="2946400"/>
                  </a:lnTo>
                  <a:close/>
                </a:path>
                <a:path w="6846570" h="3735070">
                  <a:moveTo>
                    <a:pt x="5407660" y="2101850"/>
                  </a:moveTo>
                  <a:lnTo>
                    <a:pt x="5403850" y="2101850"/>
                  </a:lnTo>
                  <a:lnTo>
                    <a:pt x="5403850" y="2108200"/>
                  </a:lnTo>
                  <a:lnTo>
                    <a:pt x="5406390" y="2108200"/>
                  </a:lnTo>
                  <a:lnTo>
                    <a:pt x="5407660" y="2108200"/>
                  </a:lnTo>
                  <a:lnTo>
                    <a:pt x="5407660" y="2101850"/>
                  </a:lnTo>
                  <a:close/>
                </a:path>
                <a:path w="6846570" h="3735070">
                  <a:moveTo>
                    <a:pt x="5407660" y="1347470"/>
                  </a:moveTo>
                  <a:lnTo>
                    <a:pt x="5403850" y="1347470"/>
                  </a:lnTo>
                  <a:lnTo>
                    <a:pt x="5403850" y="1352550"/>
                  </a:lnTo>
                  <a:lnTo>
                    <a:pt x="5406390" y="1352550"/>
                  </a:lnTo>
                  <a:lnTo>
                    <a:pt x="5407660" y="1352550"/>
                  </a:lnTo>
                  <a:lnTo>
                    <a:pt x="5407660" y="1347470"/>
                  </a:lnTo>
                  <a:close/>
                </a:path>
                <a:path w="6846570" h="3735070">
                  <a:moveTo>
                    <a:pt x="5407660" y="1084580"/>
                  </a:moveTo>
                  <a:lnTo>
                    <a:pt x="5403850" y="1084580"/>
                  </a:lnTo>
                  <a:lnTo>
                    <a:pt x="5403850" y="1088390"/>
                  </a:lnTo>
                  <a:lnTo>
                    <a:pt x="5406390" y="1088390"/>
                  </a:lnTo>
                  <a:lnTo>
                    <a:pt x="5407660" y="1088390"/>
                  </a:lnTo>
                  <a:lnTo>
                    <a:pt x="5407660" y="1084580"/>
                  </a:lnTo>
                  <a:close/>
                </a:path>
                <a:path w="6846570" h="3735070">
                  <a:moveTo>
                    <a:pt x="6846570" y="822960"/>
                  </a:moveTo>
                  <a:lnTo>
                    <a:pt x="6840220" y="822960"/>
                  </a:lnTo>
                  <a:lnTo>
                    <a:pt x="6840220" y="829310"/>
                  </a:lnTo>
                  <a:lnTo>
                    <a:pt x="6842760" y="829310"/>
                  </a:lnTo>
                  <a:lnTo>
                    <a:pt x="6846570" y="829310"/>
                  </a:lnTo>
                  <a:lnTo>
                    <a:pt x="6846570" y="822960"/>
                  </a:lnTo>
                  <a:close/>
                </a:path>
              </a:pathLst>
            </a:custGeom>
            <a:solidFill>
              <a:srgbClr val="000000"/>
            </a:solidFill>
          </p:spPr>
          <p:txBody>
            <a:bodyPr wrap="square" lIns="0" tIns="0" rIns="0" bIns="0" rtlCol="0"/>
            <a:lstStyle/>
            <a:p>
              <a:endParaRPr/>
            </a:p>
          </p:txBody>
        </p:sp>
        <p:pic>
          <p:nvPicPr>
            <p:cNvPr id="14" name="object 14"/>
            <p:cNvPicPr/>
            <p:nvPr/>
          </p:nvPicPr>
          <p:blipFill>
            <a:blip r:embed="rId6" cstate="print"/>
            <a:stretch>
              <a:fillRect/>
            </a:stretch>
          </p:blipFill>
          <p:spPr>
            <a:xfrm>
              <a:off x="179070" y="765454"/>
              <a:ext cx="8335009" cy="6092190"/>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14"/>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99"/>
          </a:solidFill>
        </p:spPr>
        <p:txBody>
          <a:bodyPr wrap="square" lIns="0" tIns="0" rIns="0" bIns="0" rtlCol="0"/>
          <a:lstStyle/>
          <a:p>
            <a:endParaRPr/>
          </a:p>
        </p:txBody>
      </p:sp>
      <p:grpSp>
        <p:nvGrpSpPr>
          <p:cNvPr id="3" name="object 3"/>
          <p:cNvGrpSpPr/>
          <p:nvPr/>
        </p:nvGrpSpPr>
        <p:grpSpPr>
          <a:xfrm>
            <a:off x="0" y="914"/>
            <a:ext cx="8799830" cy="5356860"/>
            <a:chOff x="0" y="914"/>
            <a:chExt cx="8799830" cy="5356860"/>
          </a:xfrm>
        </p:grpSpPr>
        <p:pic>
          <p:nvPicPr>
            <p:cNvPr id="4" name="object 4"/>
            <p:cNvPicPr/>
            <p:nvPr/>
          </p:nvPicPr>
          <p:blipFill>
            <a:blip r:embed="rId2" cstate="print"/>
            <a:stretch>
              <a:fillRect/>
            </a:stretch>
          </p:blipFill>
          <p:spPr>
            <a:xfrm>
              <a:off x="0" y="914"/>
              <a:ext cx="7241537" cy="1979929"/>
            </a:xfrm>
            <a:prstGeom prst="rect">
              <a:avLst/>
            </a:prstGeom>
          </p:spPr>
        </p:pic>
        <p:sp>
          <p:nvSpPr>
            <p:cNvPr id="5" name="object 5"/>
            <p:cNvSpPr/>
            <p:nvPr/>
          </p:nvSpPr>
          <p:spPr>
            <a:xfrm>
              <a:off x="571500" y="1215034"/>
              <a:ext cx="8228330" cy="4142740"/>
            </a:xfrm>
            <a:custGeom>
              <a:avLst/>
              <a:gdLst/>
              <a:ahLst/>
              <a:cxnLst/>
              <a:rect l="l" t="t" r="r" b="b"/>
              <a:pathLst>
                <a:path w="8228330" h="4142740">
                  <a:moveTo>
                    <a:pt x="8228330" y="0"/>
                  </a:moveTo>
                  <a:lnTo>
                    <a:pt x="0" y="0"/>
                  </a:lnTo>
                  <a:lnTo>
                    <a:pt x="0" y="4142740"/>
                  </a:lnTo>
                  <a:lnTo>
                    <a:pt x="4114800" y="4142740"/>
                  </a:lnTo>
                  <a:lnTo>
                    <a:pt x="8228330" y="4142740"/>
                  </a:lnTo>
                  <a:lnTo>
                    <a:pt x="8228330" y="0"/>
                  </a:lnTo>
                  <a:close/>
                </a:path>
              </a:pathLst>
            </a:custGeom>
            <a:solidFill>
              <a:srgbClr val="FFFFFF"/>
            </a:solidFill>
          </p:spPr>
          <p:txBody>
            <a:bodyPr wrap="square" lIns="0" tIns="0" rIns="0" bIns="0" rtlCol="0"/>
            <a:lstStyle/>
            <a:p>
              <a:endParaRPr/>
            </a:p>
          </p:txBody>
        </p:sp>
      </p:grpSp>
      <p:sp>
        <p:nvSpPr>
          <p:cNvPr id="6" name="object 6"/>
          <p:cNvSpPr txBox="1">
            <a:spLocks noGrp="1"/>
          </p:cNvSpPr>
          <p:nvPr>
            <p:ph type="title"/>
          </p:nvPr>
        </p:nvSpPr>
        <p:spPr>
          <a:xfrm>
            <a:off x="571500" y="1215034"/>
            <a:ext cx="8228330" cy="4142740"/>
          </a:xfrm>
          <a:prstGeom prst="rect">
            <a:avLst/>
          </a:prstGeom>
          <a:ln w="25518">
            <a:solidFill>
              <a:srgbClr val="A9E1C9"/>
            </a:solidFill>
          </a:ln>
        </p:spPr>
        <p:txBody>
          <a:bodyPr vert="horz" wrap="square" lIns="0" tIns="422909" rIns="0" bIns="0" rtlCol="0">
            <a:spAutoFit/>
          </a:bodyPr>
          <a:lstStyle/>
          <a:p>
            <a:pPr>
              <a:lnSpc>
                <a:spcPct val="100000"/>
              </a:lnSpc>
              <a:spcBef>
                <a:spcPts val="3329"/>
              </a:spcBef>
            </a:pPr>
            <a:endParaRPr sz="4400">
              <a:latin typeface="Times New Roman"/>
              <a:cs typeface="Times New Roman"/>
            </a:endParaRPr>
          </a:p>
          <a:p>
            <a:pPr marL="1891030" marR="1431925" indent="-353060" algn="just">
              <a:lnSpc>
                <a:spcPct val="100000"/>
              </a:lnSpc>
            </a:pPr>
            <a:r>
              <a:rPr sz="4400" dirty="0">
                <a:solidFill>
                  <a:srgbClr val="001F5F"/>
                </a:solidFill>
              </a:rPr>
              <a:t>Основні</a:t>
            </a:r>
            <a:r>
              <a:rPr sz="4400" spc="-204" dirty="0">
                <a:solidFill>
                  <a:srgbClr val="001F5F"/>
                </a:solidFill>
              </a:rPr>
              <a:t> </a:t>
            </a:r>
            <a:r>
              <a:rPr sz="4400" spc="-10" dirty="0">
                <a:solidFill>
                  <a:srgbClr val="001F5F"/>
                </a:solidFill>
              </a:rPr>
              <a:t>принципи </a:t>
            </a:r>
            <a:r>
              <a:rPr sz="4400" dirty="0">
                <a:solidFill>
                  <a:srgbClr val="001F5F"/>
                </a:solidFill>
              </a:rPr>
              <a:t>ціноутворення</a:t>
            </a:r>
            <a:r>
              <a:rPr sz="4400" spc="-229" dirty="0">
                <a:solidFill>
                  <a:srgbClr val="001F5F"/>
                </a:solidFill>
              </a:rPr>
              <a:t> </a:t>
            </a:r>
            <a:r>
              <a:rPr sz="4400" spc="-25" dirty="0">
                <a:solidFill>
                  <a:srgbClr val="001F5F"/>
                </a:solidFill>
              </a:rPr>
              <a:t>на </a:t>
            </a:r>
            <a:r>
              <a:rPr sz="4400" dirty="0">
                <a:solidFill>
                  <a:srgbClr val="001F5F"/>
                </a:solidFill>
              </a:rPr>
              <a:t>лікарські</a:t>
            </a:r>
            <a:r>
              <a:rPr sz="4400" spc="-80" dirty="0">
                <a:solidFill>
                  <a:srgbClr val="001F5F"/>
                </a:solidFill>
              </a:rPr>
              <a:t> </a:t>
            </a:r>
            <a:r>
              <a:rPr sz="4400" spc="-10" dirty="0">
                <a:solidFill>
                  <a:srgbClr val="001F5F"/>
                </a:solidFill>
              </a:rPr>
              <a:t>засоби</a:t>
            </a:r>
            <a:endParaRPr sz="4400"/>
          </a:p>
        </p:txBody>
      </p:sp>
      <p:sp>
        <p:nvSpPr>
          <p:cNvPr id="7" name="object 7"/>
          <p:cNvSpPr/>
          <p:nvPr/>
        </p:nvSpPr>
        <p:spPr>
          <a:xfrm>
            <a:off x="8388350" y="190144"/>
            <a:ext cx="576580" cy="364490"/>
          </a:xfrm>
          <a:custGeom>
            <a:avLst/>
            <a:gdLst/>
            <a:ahLst/>
            <a:cxnLst/>
            <a:rect l="l" t="t" r="r" b="b"/>
            <a:pathLst>
              <a:path w="576579" h="364490">
                <a:moveTo>
                  <a:pt x="576579" y="0"/>
                </a:moveTo>
                <a:lnTo>
                  <a:pt x="0" y="0"/>
                </a:lnTo>
                <a:lnTo>
                  <a:pt x="0" y="364489"/>
                </a:lnTo>
                <a:lnTo>
                  <a:pt x="288290" y="364489"/>
                </a:lnTo>
                <a:lnTo>
                  <a:pt x="576579" y="364489"/>
                </a:lnTo>
                <a:lnTo>
                  <a:pt x="576579" y="0"/>
                </a:lnTo>
                <a:close/>
              </a:path>
            </a:pathLst>
          </a:custGeom>
          <a:solidFill>
            <a:srgbClr val="F3FBE3"/>
          </a:solidFill>
        </p:spPr>
        <p:txBody>
          <a:bodyPr wrap="square" lIns="0" tIns="0" rIns="0" bIns="0" rtlCol="0"/>
          <a:lstStyle/>
          <a:p>
            <a:endParaRPr/>
          </a:p>
        </p:txBody>
      </p:sp>
      <p:sp>
        <p:nvSpPr>
          <p:cNvPr id="8" name="object 8"/>
          <p:cNvSpPr txBox="1"/>
          <p:nvPr/>
        </p:nvSpPr>
        <p:spPr>
          <a:xfrm>
            <a:off x="8388350" y="190144"/>
            <a:ext cx="576580" cy="364490"/>
          </a:xfrm>
          <a:prstGeom prst="rect">
            <a:avLst/>
          </a:prstGeom>
          <a:ln w="38097">
            <a:solidFill>
              <a:srgbClr val="A9E924"/>
            </a:solidFill>
          </a:ln>
        </p:spPr>
        <p:txBody>
          <a:bodyPr vert="horz" wrap="square" lIns="0" tIns="29209" rIns="0" bIns="0" rtlCol="0">
            <a:spAutoFit/>
          </a:bodyPr>
          <a:lstStyle/>
          <a:p>
            <a:pPr algn="ctr">
              <a:lnSpc>
                <a:spcPct val="100000"/>
              </a:lnSpc>
              <a:spcBef>
                <a:spcPts val="229"/>
              </a:spcBef>
            </a:pPr>
            <a:r>
              <a:rPr sz="2000" b="1" spc="-50" dirty="0">
                <a:solidFill>
                  <a:srgbClr val="496200"/>
                </a:solidFill>
                <a:latin typeface="Arial"/>
                <a:cs typeface="Arial"/>
              </a:rPr>
              <a:t>5</a:t>
            </a:r>
            <a:endParaRPr sz="200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14"/>
            <a:ext cx="8458200" cy="5942330"/>
            <a:chOff x="0" y="914"/>
            <a:chExt cx="8458200" cy="5942330"/>
          </a:xfrm>
        </p:grpSpPr>
        <p:pic>
          <p:nvPicPr>
            <p:cNvPr id="3" name="object 3"/>
            <p:cNvPicPr/>
            <p:nvPr/>
          </p:nvPicPr>
          <p:blipFill>
            <a:blip r:embed="rId2" cstate="print"/>
            <a:stretch>
              <a:fillRect/>
            </a:stretch>
          </p:blipFill>
          <p:spPr>
            <a:xfrm>
              <a:off x="0" y="2286914"/>
              <a:ext cx="8182609" cy="3656329"/>
            </a:xfrm>
            <a:prstGeom prst="rect">
              <a:avLst/>
            </a:prstGeom>
          </p:spPr>
        </p:pic>
        <p:pic>
          <p:nvPicPr>
            <p:cNvPr id="4" name="object 4"/>
            <p:cNvPicPr/>
            <p:nvPr/>
          </p:nvPicPr>
          <p:blipFill>
            <a:blip r:embed="rId3" cstate="print"/>
            <a:stretch>
              <a:fillRect/>
            </a:stretch>
          </p:blipFill>
          <p:spPr>
            <a:xfrm>
              <a:off x="0" y="914"/>
              <a:ext cx="8458193" cy="5855969"/>
            </a:xfrm>
            <a:prstGeom prst="rect">
              <a:avLst/>
            </a:prstGeom>
          </p:spPr>
        </p:pic>
      </p:grpSp>
      <p:pic>
        <p:nvPicPr>
          <p:cNvPr id="5" name="object 5"/>
          <p:cNvPicPr/>
          <p:nvPr/>
        </p:nvPicPr>
        <p:blipFill>
          <a:blip r:embed="rId4" cstate="print"/>
          <a:stretch>
            <a:fillRect/>
          </a:stretch>
        </p:blipFill>
        <p:spPr>
          <a:xfrm>
            <a:off x="394970" y="190144"/>
            <a:ext cx="8352790" cy="6263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14"/>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99"/>
          </a:solidFill>
        </p:spPr>
        <p:txBody>
          <a:bodyPr wrap="square" lIns="0" tIns="0" rIns="0" bIns="0" rtlCol="0"/>
          <a:lstStyle/>
          <a:p>
            <a:endParaRPr/>
          </a:p>
        </p:txBody>
      </p:sp>
      <p:grpSp>
        <p:nvGrpSpPr>
          <p:cNvPr id="3" name="object 3"/>
          <p:cNvGrpSpPr/>
          <p:nvPr/>
        </p:nvGrpSpPr>
        <p:grpSpPr>
          <a:xfrm>
            <a:off x="0" y="914"/>
            <a:ext cx="8458200" cy="5942330"/>
            <a:chOff x="0" y="914"/>
            <a:chExt cx="8458200" cy="5942330"/>
          </a:xfrm>
        </p:grpSpPr>
        <p:pic>
          <p:nvPicPr>
            <p:cNvPr id="4" name="object 4"/>
            <p:cNvPicPr/>
            <p:nvPr/>
          </p:nvPicPr>
          <p:blipFill>
            <a:blip r:embed="rId2" cstate="print"/>
            <a:stretch>
              <a:fillRect/>
            </a:stretch>
          </p:blipFill>
          <p:spPr>
            <a:xfrm>
              <a:off x="0" y="2286914"/>
              <a:ext cx="8182609" cy="3656329"/>
            </a:xfrm>
            <a:prstGeom prst="rect">
              <a:avLst/>
            </a:prstGeom>
          </p:spPr>
        </p:pic>
        <p:pic>
          <p:nvPicPr>
            <p:cNvPr id="5" name="object 5"/>
            <p:cNvPicPr/>
            <p:nvPr/>
          </p:nvPicPr>
          <p:blipFill>
            <a:blip r:embed="rId3" cstate="print"/>
            <a:stretch>
              <a:fillRect/>
            </a:stretch>
          </p:blipFill>
          <p:spPr>
            <a:xfrm>
              <a:off x="0" y="914"/>
              <a:ext cx="8458193" cy="5855969"/>
            </a:xfrm>
            <a:prstGeom prst="rect">
              <a:avLst/>
            </a:prstGeom>
          </p:spPr>
        </p:pic>
      </p:grpSp>
      <p:grpSp>
        <p:nvGrpSpPr>
          <p:cNvPr id="6" name="object 6"/>
          <p:cNvGrpSpPr/>
          <p:nvPr/>
        </p:nvGrpSpPr>
        <p:grpSpPr>
          <a:xfrm>
            <a:off x="174397" y="146101"/>
            <a:ext cx="8074025" cy="487045"/>
            <a:chOff x="174397" y="146101"/>
            <a:chExt cx="8074025" cy="487045"/>
          </a:xfrm>
        </p:grpSpPr>
        <p:pic>
          <p:nvPicPr>
            <p:cNvPr id="7" name="object 7"/>
            <p:cNvPicPr/>
            <p:nvPr/>
          </p:nvPicPr>
          <p:blipFill>
            <a:blip r:embed="rId4" cstate="print"/>
            <a:stretch>
              <a:fillRect/>
            </a:stretch>
          </p:blipFill>
          <p:spPr>
            <a:xfrm>
              <a:off x="179069" y="172364"/>
              <a:ext cx="8064500" cy="454659"/>
            </a:xfrm>
            <a:prstGeom prst="rect">
              <a:avLst/>
            </a:prstGeom>
          </p:spPr>
        </p:pic>
        <p:sp>
          <p:nvSpPr>
            <p:cNvPr id="8" name="object 8"/>
            <p:cNvSpPr/>
            <p:nvPr/>
          </p:nvSpPr>
          <p:spPr>
            <a:xfrm>
              <a:off x="179069" y="172364"/>
              <a:ext cx="8064500" cy="455930"/>
            </a:xfrm>
            <a:custGeom>
              <a:avLst/>
              <a:gdLst/>
              <a:ahLst/>
              <a:cxnLst/>
              <a:rect l="l" t="t" r="r" b="b"/>
              <a:pathLst>
                <a:path w="8064500" h="455930">
                  <a:moveTo>
                    <a:pt x="0" y="455929"/>
                  </a:moveTo>
                  <a:lnTo>
                    <a:pt x="8064500" y="455929"/>
                  </a:lnTo>
                  <a:lnTo>
                    <a:pt x="8064500" y="0"/>
                  </a:lnTo>
                  <a:lnTo>
                    <a:pt x="0" y="0"/>
                  </a:lnTo>
                  <a:lnTo>
                    <a:pt x="0" y="455929"/>
                  </a:lnTo>
                  <a:close/>
                </a:path>
              </a:pathLst>
            </a:custGeom>
            <a:ln w="3175">
              <a:solidFill>
                <a:srgbClr val="000000"/>
              </a:solidFill>
            </a:ln>
          </p:spPr>
          <p:txBody>
            <a:bodyPr wrap="square" lIns="0" tIns="0" rIns="0" bIns="0" rtlCol="0"/>
            <a:lstStyle/>
            <a:p>
              <a:endParaRPr/>
            </a:p>
          </p:txBody>
        </p:sp>
        <p:sp>
          <p:nvSpPr>
            <p:cNvPr id="9" name="object 9"/>
            <p:cNvSpPr/>
            <p:nvPr/>
          </p:nvSpPr>
          <p:spPr>
            <a:xfrm>
              <a:off x="179069" y="171094"/>
              <a:ext cx="8064500" cy="457200"/>
            </a:xfrm>
            <a:custGeom>
              <a:avLst/>
              <a:gdLst/>
              <a:ahLst/>
              <a:cxnLst/>
              <a:rect l="l" t="t" r="r" b="b"/>
              <a:pathLst>
                <a:path w="8064500" h="457200">
                  <a:moveTo>
                    <a:pt x="4032250" y="457200"/>
                  </a:moveTo>
                  <a:lnTo>
                    <a:pt x="0" y="457200"/>
                  </a:lnTo>
                  <a:lnTo>
                    <a:pt x="0" y="0"/>
                  </a:lnTo>
                  <a:lnTo>
                    <a:pt x="8064500" y="0"/>
                  </a:lnTo>
                  <a:lnTo>
                    <a:pt x="8064500" y="457200"/>
                  </a:lnTo>
                  <a:lnTo>
                    <a:pt x="4032250" y="457200"/>
                  </a:lnTo>
                  <a:close/>
                </a:path>
              </a:pathLst>
            </a:custGeom>
            <a:ln w="9344">
              <a:solidFill>
                <a:srgbClr val="000000"/>
              </a:solidFill>
            </a:ln>
          </p:spPr>
          <p:txBody>
            <a:bodyPr wrap="square" lIns="0" tIns="0" rIns="0" bIns="0" rtlCol="0"/>
            <a:lstStyle/>
            <a:p>
              <a:endParaRPr/>
            </a:p>
          </p:txBody>
        </p:sp>
        <p:pic>
          <p:nvPicPr>
            <p:cNvPr id="10" name="object 10"/>
            <p:cNvPicPr/>
            <p:nvPr/>
          </p:nvPicPr>
          <p:blipFill>
            <a:blip r:embed="rId5" cstate="print"/>
            <a:stretch>
              <a:fillRect/>
            </a:stretch>
          </p:blipFill>
          <p:spPr>
            <a:xfrm>
              <a:off x="179069" y="152044"/>
              <a:ext cx="8064500" cy="454660"/>
            </a:xfrm>
            <a:prstGeom prst="rect">
              <a:avLst/>
            </a:prstGeom>
          </p:spPr>
        </p:pic>
        <p:sp>
          <p:nvSpPr>
            <p:cNvPr id="11" name="object 11"/>
            <p:cNvSpPr/>
            <p:nvPr/>
          </p:nvSpPr>
          <p:spPr>
            <a:xfrm>
              <a:off x="179069" y="150774"/>
              <a:ext cx="8064500" cy="457200"/>
            </a:xfrm>
            <a:custGeom>
              <a:avLst/>
              <a:gdLst/>
              <a:ahLst/>
              <a:cxnLst/>
              <a:rect l="l" t="t" r="r" b="b"/>
              <a:pathLst>
                <a:path w="8064500" h="457200">
                  <a:moveTo>
                    <a:pt x="4032250" y="457200"/>
                  </a:moveTo>
                  <a:lnTo>
                    <a:pt x="0" y="457200"/>
                  </a:lnTo>
                  <a:lnTo>
                    <a:pt x="0" y="0"/>
                  </a:lnTo>
                  <a:lnTo>
                    <a:pt x="8064500" y="0"/>
                  </a:lnTo>
                  <a:lnTo>
                    <a:pt x="8064500" y="457200"/>
                  </a:lnTo>
                  <a:lnTo>
                    <a:pt x="4032250" y="457200"/>
                  </a:lnTo>
                  <a:close/>
                </a:path>
              </a:pathLst>
            </a:custGeom>
            <a:ln w="9344">
              <a:solidFill>
                <a:srgbClr val="F8F8F8"/>
              </a:solidFill>
            </a:ln>
          </p:spPr>
          <p:txBody>
            <a:bodyPr wrap="square" lIns="0" tIns="0" rIns="0" bIns="0" rtlCol="0"/>
            <a:lstStyle/>
            <a:p>
              <a:endParaRPr/>
            </a:p>
          </p:txBody>
        </p:sp>
      </p:grpSp>
      <p:sp>
        <p:nvSpPr>
          <p:cNvPr id="12" name="object 12"/>
          <p:cNvSpPr txBox="1">
            <a:spLocks noGrp="1"/>
          </p:cNvSpPr>
          <p:nvPr>
            <p:ph type="title"/>
          </p:nvPr>
        </p:nvSpPr>
        <p:spPr>
          <a:xfrm>
            <a:off x="179070" y="183794"/>
            <a:ext cx="8064500" cy="391160"/>
          </a:xfrm>
          <a:prstGeom prst="rect">
            <a:avLst/>
          </a:prstGeom>
        </p:spPr>
        <p:txBody>
          <a:bodyPr vert="horz" wrap="square" lIns="0" tIns="12700" rIns="0" bIns="0" rtlCol="0">
            <a:spAutoFit/>
          </a:bodyPr>
          <a:lstStyle/>
          <a:p>
            <a:pPr algn="ctr">
              <a:lnSpc>
                <a:spcPct val="100000"/>
              </a:lnSpc>
              <a:spcBef>
                <a:spcPts val="100"/>
              </a:spcBef>
            </a:pPr>
            <a:r>
              <a:rPr sz="2400" spc="-10" dirty="0">
                <a:solidFill>
                  <a:srgbClr val="BF0000"/>
                </a:solidFill>
              </a:rPr>
              <a:t>Визначення</a:t>
            </a:r>
            <a:r>
              <a:rPr sz="2400" spc="-40" dirty="0">
                <a:solidFill>
                  <a:srgbClr val="BF0000"/>
                </a:solidFill>
              </a:rPr>
              <a:t> </a:t>
            </a:r>
            <a:r>
              <a:rPr sz="2400" dirty="0">
                <a:solidFill>
                  <a:srgbClr val="BF0000"/>
                </a:solidFill>
              </a:rPr>
              <a:t>та</a:t>
            </a:r>
            <a:r>
              <a:rPr sz="2400" spc="-45" dirty="0">
                <a:solidFill>
                  <a:srgbClr val="BF0000"/>
                </a:solidFill>
              </a:rPr>
              <a:t> </a:t>
            </a:r>
            <a:r>
              <a:rPr sz="2400" spc="-10" dirty="0">
                <a:solidFill>
                  <a:srgbClr val="BF0000"/>
                </a:solidFill>
              </a:rPr>
              <a:t>характеристика</a:t>
            </a:r>
            <a:r>
              <a:rPr sz="2400" spc="-35" dirty="0">
                <a:solidFill>
                  <a:srgbClr val="BF0000"/>
                </a:solidFill>
              </a:rPr>
              <a:t> </a:t>
            </a:r>
            <a:r>
              <a:rPr sz="2400" spc="-20" dirty="0">
                <a:solidFill>
                  <a:srgbClr val="BF0000"/>
                </a:solidFill>
              </a:rPr>
              <a:t>ціни</a:t>
            </a:r>
            <a:endParaRPr sz="2400"/>
          </a:p>
        </p:txBody>
      </p:sp>
      <p:sp>
        <p:nvSpPr>
          <p:cNvPr id="13" name="object 13"/>
          <p:cNvSpPr/>
          <p:nvPr/>
        </p:nvSpPr>
        <p:spPr>
          <a:xfrm>
            <a:off x="8388350" y="190144"/>
            <a:ext cx="576580" cy="364490"/>
          </a:xfrm>
          <a:custGeom>
            <a:avLst/>
            <a:gdLst/>
            <a:ahLst/>
            <a:cxnLst/>
            <a:rect l="l" t="t" r="r" b="b"/>
            <a:pathLst>
              <a:path w="576579" h="364490">
                <a:moveTo>
                  <a:pt x="576579" y="0"/>
                </a:moveTo>
                <a:lnTo>
                  <a:pt x="0" y="0"/>
                </a:lnTo>
                <a:lnTo>
                  <a:pt x="0" y="364489"/>
                </a:lnTo>
                <a:lnTo>
                  <a:pt x="288290" y="364489"/>
                </a:lnTo>
                <a:lnTo>
                  <a:pt x="576579" y="364489"/>
                </a:lnTo>
                <a:lnTo>
                  <a:pt x="576579" y="0"/>
                </a:lnTo>
                <a:close/>
              </a:path>
            </a:pathLst>
          </a:custGeom>
          <a:solidFill>
            <a:srgbClr val="F3FBE3"/>
          </a:solidFill>
        </p:spPr>
        <p:txBody>
          <a:bodyPr wrap="square" lIns="0" tIns="0" rIns="0" bIns="0" rtlCol="0"/>
          <a:lstStyle/>
          <a:p>
            <a:endParaRPr/>
          </a:p>
        </p:txBody>
      </p:sp>
      <p:sp>
        <p:nvSpPr>
          <p:cNvPr id="14" name="object 14"/>
          <p:cNvSpPr txBox="1"/>
          <p:nvPr/>
        </p:nvSpPr>
        <p:spPr>
          <a:xfrm>
            <a:off x="8388350" y="190144"/>
            <a:ext cx="576580" cy="364490"/>
          </a:xfrm>
          <a:prstGeom prst="rect">
            <a:avLst/>
          </a:prstGeom>
          <a:ln w="38097">
            <a:solidFill>
              <a:srgbClr val="A9E924"/>
            </a:solidFill>
          </a:ln>
        </p:spPr>
        <p:txBody>
          <a:bodyPr vert="horz" wrap="square" lIns="0" tIns="29209" rIns="0" bIns="0" rtlCol="0">
            <a:spAutoFit/>
          </a:bodyPr>
          <a:lstStyle/>
          <a:p>
            <a:pPr algn="ctr">
              <a:lnSpc>
                <a:spcPct val="100000"/>
              </a:lnSpc>
              <a:spcBef>
                <a:spcPts val="229"/>
              </a:spcBef>
            </a:pPr>
            <a:r>
              <a:rPr sz="2000" b="1" spc="-50" dirty="0">
                <a:solidFill>
                  <a:srgbClr val="496200"/>
                </a:solidFill>
                <a:latin typeface="Arial"/>
                <a:cs typeface="Arial"/>
              </a:rPr>
              <a:t>7</a:t>
            </a:r>
            <a:endParaRPr sz="2000">
              <a:latin typeface="Arial"/>
              <a:cs typeface="Arial"/>
            </a:endParaRPr>
          </a:p>
        </p:txBody>
      </p:sp>
      <p:pic>
        <p:nvPicPr>
          <p:cNvPr id="15" name="object 15"/>
          <p:cNvPicPr/>
          <p:nvPr/>
        </p:nvPicPr>
        <p:blipFill>
          <a:blip r:embed="rId6" cstate="print"/>
          <a:stretch>
            <a:fillRect/>
          </a:stretch>
        </p:blipFill>
        <p:spPr>
          <a:xfrm>
            <a:off x="323850" y="766724"/>
            <a:ext cx="8208009" cy="52552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762" y="914"/>
            <a:ext cx="9152255" cy="5942330"/>
            <a:chOff x="-4762" y="914"/>
            <a:chExt cx="9152255" cy="5942330"/>
          </a:xfrm>
        </p:grpSpPr>
        <p:pic>
          <p:nvPicPr>
            <p:cNvPr id="3" name="object 3"/>
            <p:cNvPicPr/>
            <p:nvPr/>
          </p:nvPicPr>
          <p:blipFill>
            <a:blip r:embed="rId2" cstate="print"/>
            <a:stretch>
              <a:fillRect/>
            </a:stretch>
          </p:blipFill>
          <p:spPr>
            <a:xfrm>
              <a:off x="0" y="914"/>
              <a:ext cx="9143644" cy="5942329"/>
            </a:xfrm>
            <a:prstGeom prst="rect">
              <a:avLst/>
            </a:prstGeom>
          </p:spPr>
        </p:pic>
        <p:sp>
          <p:nvSpPr>
            <p:cNvPr id="4" name="object 4"/>
            <p:cNvSpPr/>
            <p:nvPr/>
          </p:nvSpPr>
          <p:spPr>
            <a:xfrm>
              <a:off x="0" y="210464"/>
              <a:ext cx="9144000" cy="577850"/>
            </a:xfrm>
            <a:custGeom>
              <a:avLst/>
              <a:gdLst/>
              <a:ahLst/>
              <a:cxnLst/>
              <a:rect l="l" t="t" r="r" b="b"/>
              <a:pathLst>
                <a:path w="9144000" h="577850">
                  <a:moveTo>
                    <a:pt x="0" y="577850"/>
                  </a:moveTo>
                  <a:lnTo>
                    <a:pt x="9144000" y="577850"/>
                  </a:lnTo>
                  <a:lnTo>
                    <a:pt x="9144000" y="0"/>
                  </a:lnTo>
                  <a:lnTo>
                    <a:pt x="0" y="0"/>
                  </a:lnTo>
                  <a:lnTo>
                    <a:pt x="0" y="577850"/>
                  </a:lnTo>
                  <a:close/>
                </a:path>
              </a:pathLst>
            </a:custGeom>
            <a:ln w="3175">
              <a:solidFill>
                <a:srgbClr val="000000"/>
              </a:solidFill>
            </a:ln>
          </p:spPr>
          <p:txBody>
            <a:bodyPr wrap="square" lIns="0" tIns="0" rIns="0" bIns="0" rtlCol="0"/>
            <a:lstStyle/>
            <a:p>
              <a:endParaRPr/>
            </a:p>
          </p:txBody>
        </p:sp>
        <p:sp>
          <p:nvSpPr>
            <p:cNvPr id="5" name="object 5"/>
            <p:cNvSpPr/>
            <p:nvPr/>
          </p:nvSpPr>
          <p:spPr>
            <a:xfrm>
              <a:off x="0" y="209194"/>
              <a:ext cx="9142730" cy="577850"/>
            </a:xfrm>
            <a:custGeom>
              <a:avLst/>
              <a:gdLst/>
              <a:ahLst/>
              <a:cxnLst/>
              <a:rect l="l" t="t" r="r" b="b"/>
              <a:pathLst>
                <a:path w="9142730" h="577850">
                  <a:moveTo>
                    <a:pt x="4572000" y="577850"/>
                  </a:moveTo>
                  <a:lnTo>
                    <a:pt x="0" y="577850"/>
                  </a:lnTo>
                  <a:lnTo>
                    <a:pt x="0" y="0"/>
                  </a:lnTo>
                  <a:lnTo>
                    <a:pt x="9142730" y="0"/>
                  </a:lnTo>
                  <a:lnTo>
                    <a:pt x="9142730" y="577850"/>
                  </a:lnTo>
                  <a:lnTo>
                    <a:pt x="4572000" y="577850"/>
                  </a:lnTo>
                  <a:close/>
                </a:path>
              </a:pathLst>
            </a:custGeom>
            <a:ln w="9344">
              <a:solidFill>
                <a:srgbClr val="00000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0" y="190144"/>
              <a:ext cx="9143644" cy="576579"/>
            </a:xfrm>
            <a:prstGeom prst="rect">
              <a:avLst/>
            </a:prstGeom>
          </p:spPr>
        </p:pic>
        <p:sp>
          <p:nvSpPr>
            <p:cNvPr id="7" name="object 7"/>
            <p:cNvSpPr/>
            <p:nvPr/>
          </p:nvSpPr>
          <p:spPr>
            <a:xfrm>
              <a:off x="0" y="190144"/>
              <a:ext cx="9142730" cy="576580"/>
            </a:xfrm>
            <a:custGeom>
              <a:avLst/>
              <a:gdLst/>
              <a:ahLst/>
              <a:cxnLst/>
              <a:rect l="l" t="t" r="r" b="b"/>
              <a:pathLst>
                <a:path w="9142730" h="576580">
                  <a:moveTo>
                    <a:pt x="4572000" y="576579"/>
                  </a:moveTo>
                  <a:lnTo>
                    <a:pt x="0" y="576579"/>
                  </a:lnTo>
                  <a:lnTo>
                    <a:pt x="0" y="0"/>
                  </a:lnTo>
                  <a:lnTo>
                    <a:pt x="9142730" y="0"/>
                  </a:lnTo>
                  <a:lnTo>
                    <a:pt x="9142730" y="576579"/>
                  </a:lnTo>
                  <a:lnTo>
                    <a:pt x="4572000" y="576579"/>
                  </a:lnTo>
                  <a:close/>
                </a:path>
              </a:pathLst>
            </a:custGeom>
            <a:ln w="9344">
              <a:solidFill>
                <a:srgbClr val="F8F8F8"/>
              </a:solidFill>
            </a:ln>
          </p:spPr>
          <p:txBody>
            <a:bodyPr wrap="square" lIns="0" tIns="0" rIns="0" bIns="0" rtlCol="0"/>
            <a:lstStyle/>
            <a:p>
              <a:endParaRPr/>
            </a:p>
          </p:txBody>
        </p:sp>
      </p:grpSp>
      <p:sp>
        <p:nvSpPr>
          <p:cNvPr id="8" name="object 8"/>
          <p:cNvSpPr txBox="1">
            <a:spLocks noGrp="1"/>
          </p:cNvSpPr>
          <p:nvPr>
            <p:ph type="title"/>
          </p:nvPr>
        </p:nvSpPr>
        <p:spPr>
          <a:prstGeom prst="rect">
            <a:avLst/>
          </a:prstGeom>
        </p:spPr>
        <p:txBody>
          <a:bodyPr vert="horz" wrap="square" lIns="0" tIns="233679" rIns="0" bIns="0" rtlCol="0">
            <a:spAutoFit/>
          </a:bodyPr>
          <a:lstStyle/>
          <a:p>
            <a:pPr marL="692785">
              <a:lnSpc>
                <a:spcPct val="100000"/>
              </a:lnSpc>
              <a:spcBef>
                <a:spcPts val="100"/>
              </a:spcBef>
            </a:pPr>
            <a:r>
              <a:rPr sz="3200" dirty="0">
                <a:solidFill>
                  <a:srgbClr val="BF0000"/>
                </a:solidFill>
              </a:rPr>
              <a:t>Зміст</a:t>
            </a:r>
            <a:r>
              <a:rPr sz="3200" spc="-60" dirty="0">
                <a:solidFill>
                  <a:srgbClr val="BF0000"/>
                </a:solidFill>
              </a:rPr>
              <a:t> </a:t>
            </a:r>
            <a:r>
              <a:rPr sz="3200" dirty="0">
                <a:solidFill>
                  <a:srgbClr val="BF0000"/>
                </a:solidFill>
              </a:rPr>
              <a:t>системи</a:t>
            </a:r>
            <a:r>
              <a:rPr sz="3200" spc="-60" dirty="0">
                <a:solidFill>
                  <a:srgbClr val="BF0000"/>
                </a:solidFill>
              </a:rPr>
              <a:t> </a:t>
            </a:r>
            <a:r>
              <a:rPr sz="3200" dirty="0">
                <a:solidFill>
                  <a:srgbClr val="BF0000"/>
                </a:solidFill>
              </a:rPr>
              <a:t>цін</a:t>
            </a:r>
            <a:r>
              <a:rPr sz="3200" spc="-65" dirty="0">
                <a:solidFill>
                  <a:srgbClr val="BF0000"/>
                </a:solidFill>
              </a:rPr>
              <a:t> </a:t>
            </a:r>
            <a:r>
              <a:rPr sz="3200" dirty="0">
                <a:solidFill>
                  <a:srgbClr val="BF0000"/>
                </a:solidFill>
              </a:rPr>
              <a:t>в</a:t>
            </a:r>
            <a:r>
              <a:rPr sz="3200" spc="-60" dirty="0">
                <a:solidFill>
                  <a:srgbClr val="BF0000"/>
                </a:solidFill>
              </a:rPr>
              <a:t> </a:t>
            </a:r>
            <a:r>
              <a:rPr sz="3200" dirty="0">
                <a:solidFill>
                  <a:srgbClr val="BF0000"/>
                </a:solidFill>
              </a:rPr>
              <a:t>економічній</a:t>
            </a:r>
            <a:r>
              <a:rPr sz="3200" spc="-55" dirty="0">
                <a:solidFill>
                  <a:srgbClr val="BF0000"/>
                </a:solidFill>
              </a:rPr>
              <a:t> </a:t>
            </a:r>
            <a:r>
              <a:rPr sz="3200" spc="-10" dirty="0">
                <a:solidFill>
                  <a:srgbClr val="BF0000"/>
                </a:solidFill>
              </a:rPr>
              <a:t>теорії</a:t>
            </a:r>
            <a:endParaRPr sz="3200"/>
          </a:p>
        </p:txBody>
      </p:sp>
      <p:pic>
        <p:nvPicPr>
          <p:cNvPr id="9" name="object 9"/>
          <p:cNvPicPr/>
          <p:nvPr/>
        </p:nvPicPr>
        <p:blipFill>
          <a:blip r:embed="rId4" cstate="print"/>
          <a:stretch>
            <a:fillRect/>
          </a:stretch>
        </p:blipFill>
        <p:spPr>
          <a:xfrm>
            <a:off x="394970" y="908964"/>
            <a:ext cx="8280400" cy="56159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547304" y="-7532"/>
            <a:ext cx="1913889" cy="551815"/>
          </a:xfrm>
          <a:prstGeom prst="rect">
            <a:avLst/>
          </a:prstGeom>
        </p:spPr>
        <p:txBody>
          <a:bodyPr vert="horz" wrap="square" lIns="0" tIns="12700" rIns="0" bIns="0" rtlCol="0">
            <a:spAutoFit/>
          </a:bodyPr>
          <a:lstStyle/>
          <a:p>
            <a:pPr marL="12700">
              <a:lnSpc>
                <a:spcPct val="100000"/>
              </a:lnSpc>
              <a:spcBef>
                <a:spcPts val="100"/>
              </a:spcBef>
              <a:tabLst>
                <a:tab pos="1771650" algn="l"/>
              </a:tabLst>
            </a:pPr>
            <a:r>
              <a:rPr sz="3450" spc="-275" dirty="0" smtClean="0">
                <a:solidFill>
                  <a:srgbClr val="BD000A"/>
                </a:solidFill>
                <a:latin typeface="Arial"/>
                <a:cs typeface="Arial"/>
              </a:rPr>
              <a:t>TECT</a:t>
            </a:r>
            <a:r>
              <a:rPr sz="3450" spc="90" dirty="0" smtClean="0">
                <a:solidFill>
                  <a:srgbClr val="BD000A"/>
                </a:solidFill>
                <a:latin typeface="Arial"/>
                <a:cs typeface="Arial"/>
              </a:rPr>
              <a:t> </a:t>
            </a:r>
            <a:r>
              <a:rPr sz="3450" spc="-1830" dirty="0">
                <a:solidFill>
                  <a:srgbClr val="BF0003"/>
                </a:solidFill>
                <a:latin typeface="Arial"/>
                <a:cs typeface="Arial"/>
              </a:rPr>
              <a:t>№</a:t>
            </a:r>
            <a:r>
              <a:rPr sz="3450" dirty="0">
                <a:solidFill>
                  <a:srgbClr val="BF0003"/>
                </a:solidFill>
                <a:latin typeface="Arial"/>
                <a:cs typeface="Arial"/>
              </a:rPr>
              <a:t>	</a:t>
            </a:r>
            <a:r>
              <a:rPr sz="3450" spc="-950" dirty="0">
                <a:solidFill>
                  <a:srgbClr val="B10103"/>
                </a:solidFill>
                <a:latin typeface="Arial"/>
                <a:cs typeface="Arial"/>
              </a:rPr>
              <a:t>1</a:t>
            </a:r>
            <a:endParaRPr sz="3450" dirty="0">
              <a:latin typeface="Arial"/>
              <a:cs typeface="Arial"/>
            </a:endParaRPr>
          </a:p>
        </p:txBody>
      </p:sp>
      <p:sp>
        <p:nvSpPr>
          <p:cNvPr id="3" name="object 3"/>
          <p:cNvSpPr txBox="1"/>
          <p:nvPr/>
        </p:nvSpPr>
        <p:spPr>
          <a:xfrm>
            <a:off x="695310" y="642968"/>
            <a:ext cx="7567295" cy="442429"/>
          </a:xfrm>
          <a:prstGeom prst="rect">
            <a:avLst/>
          </a:prstGeom>
        </p:spPr>
        <p:txBody>
          <a:bodyPr vert="horz" wrap="square" lIns="0" tIns="11430" rIns="0" bIns="0" rtlCol="0">
            <a:spAutoFit/>
          </a:bodyPr>
          <a:lstStyle/>
          <a:p>
            <a:pPr marL="12700" algn="just">
              <a:lnSpc>
                <a:spcPct val="100000"/>
              </a:lnSpc>
              <a:spcBef>
                <a:spcPts val="90"/>
              </a:spcBef>
              <a:tabLst>
                <a:tab pos="3306445" algn="l"/>
              </a:tabLst>
            </a:pPr>
            <a:r>
              <a:rPr sz="2800" spc="-395" dirty="0">
                <a:latin typeface="Arial"/>
                <a:cs typeface="Arial"/>
              </a:rPr>
              <a:t>Яка</a:t>
            </a:r>
            <a:r>
              <a:rPr sz="2800" spc="315" dirty="0">
                <a:latin typeface="Arial"/>
                <a:cs typeface="Arial"/>
              </a:rPr>
              <a:t> </a:t>
            </a:r>
            <a:r>
              <a:rPr sz="2800" dirty="0">
                <a:latin typeface="Arial"/>
                <a:cs typeface="Arial"/>
              </a:rPr>
              <a:t>з</a:t>
            </a:r>
            <a:r>
              <a:rPr sz="2800" spc="120" dirty="0">
                <a:latin typeface="Arial"/>
                <a:cs typeface="Arial"/>
              </a:rPr>
              <a:t> </a:t>
            </a:r>
            <a:r>
              <a:rPr sz="2800" spc="-310" dirty="0" err="1" smtClean="0">
                <a:latin typeface="Arial"/>
                <a:cs typeface="Arial"/>
              </a:rPr>
              <a:t>наведених</a:t>
            </a:r>
            <a:r>
              <a:rPr lang="uk-UA" sz="2800" spc="-310" dirty="0" smtClean="0">
                <a:latin typeface="Arial"/>
                <a:cs typeface="Arial"/>
              </a:rPr>
              <a:t> </a:t>
            </a:r>
            <a:r>
              <a:rPr sz="2800" spc="-185" dirty="0" err="1" smtClean="0">
                <a:latin typeface="Arial"/>
                <a:cs typeface="Arial"/>
              </a:rPr>
              <a:t>функцій</a:t>
            </a:r>
            <a:r>
              <a:rPr sz="2800" dirty="0" smtClean="0">
                <a:latin typeface="Arial"/>
                <a:cs typeface="Arial"/>
              </a:rPr>
              <a:t> </a:t>
            </a:r>
            <a:r>
              <a:rPr sz="2800" spc="-100" dirty="0" err="1">
                <a:latin typeface="Arial"/>
                <a:cs typeface="Arial"/>
              </a:rPr>
              <a:t>ціни</a:t>
            </a:r>
            <a:r>
              <a:rPr sz="2800" spc="-100" dirty="0">
                <a:latin typeface="Arial"/>
                <a:cs typeface="Arial"/>
              </a:rPr>
              <a:t> </a:t>
            </a:r>
            <a:r>
              <a:rPr lang="uk-UA" sz="2800" spc="-340" dirty="0" smtClean="0">
                <a:latin typeface="Arial"/>
                <a:cs typeface="Arial"/>
              </a:rPr>
              <a:t>дозволяє </a:t>
            </a:r>
            <a:endParaRPr sz="2800" dirty="0">
              <a:latin typeface="Arial"/>
              <a:cs typeface="Arial"/>
            </a:endParaRPr>
          </a:p>
        </p:txBody>
      </p:sp>
      <p:sp>
        <p:nvSpPr>
          <p:cNvPr id="4" name="object 4"/>
          <p:cNvSpPr txBox="1"/>
          <p:nvPr/>
        </p:nvSpPr>
        <p:spPr>
          <a:xfrm>
            <a:off x="3884392" y="1121059"/>
            <a:ext cx="4443095" cy="448841"/>
          </a:xfrm>
          <a:prstGeom prst="rect">
            <a:avLst/>
          </a:prstGeom>
        </p:spPr>
        <p:txBody>
          <a:bodyPr vert="horz" wrap="square" lIns="0" tIns="17780" rIns="0" bIns="0" rtlCol="0">
            <a:spAutoFit/>
          </a:bodyPr>
          <a:lstStyle/>
          <a:p>
            <a:pPr marL="12700">
              <a:lnSpc>
                <a:spcPct val="100000"/>
              </a:lnSpc>
              <a:spcBef>
                <a:spcPts val="140"/>
              </a:spcBef>
              <a:tabLst>
                <a:tab pos="2392045" algn="l"/>
                <a:tab pos="4203700" algn="l"/>
              </a:tabLst>
            </a:pPr>
            <a:r>
              <a:rPr sz="2800" spc="-305" dirty="0">
                <a:latin typeface="Arial"/>
                <a:cs typeface="Arial"/>
              </a:rPr>
              <a:t>соціальну</a:t>
            </a:r>
            <a:r>
              <a:rPr sz="2800" dirty="0">
                <a:latin typeface="Arial"/>
                <a:cs typeface="Arial"/>
              </a:rPr>
              <a:t>	</a:t>
            </a:r>
            <a:r>
              <a:rPr sz="2800" spc="-315" dirty="0">
                <a:latin typeface="Arial"/>
                <a:cs typeface="Arial"/>
              </a:rPr>
              <a:t>задачу</a:t>
            </a:r>
            <a:r>
              <a:rPr sz="2800" dirty="0">
                <a:latin typeface="Arial"/>
                <a:cs typeface="Arial"/>
              </a:rPr>
              <a:t>	</a:t>
            </a:r>
            <a:r>
              <a:rPr sz="2800" spc="-85" dirty="0">
                <a:latin typeface="Arial"/>
                <a:cs typeface="Arial"/>
              </a:rPr>
              <a:t>в</a:t>
            </a:r>
            <a:endParaRPr sz="2800" dirty="0">
              <a:latin typeface="Arial"/>
              <a:cs typeface="Arial"/>
            </a:endParaRPr>
          </a:p>
        </p:txBody>
      </p:sp>
      <p:sp>
        <p:nvSpPr>
          <p:cNvPr id="5" name="object 5"/>
          <p:cNvSpPr txBox="1"/>
          <p:nvPr/>
        </p:nvSpPr>
        <p:spPr>
          <a:xfrm>
            <a:off x="693865" y="1121060"/>
            <a:ext cx="2621990" cy="2328843"/>
          </a:xfrm>
          <a:prstGeom prst="rect">
            <a:avLst/>
          </a:prstGeom>
        </p:spPr>
        <p:txBody>
          <a:bodyPr vert="horz" wrap="square" lIns="0" tIns="17780" rIns="0" bIns="0" rtlCol="0">
            <a:spAutoFit/>
          </a:bodyPr>
          <a:lstStyle/>
          <a:p>
            <a:pPr marL="12700">
              <a:lnSpc>
                <a:spcPts val="4115"/>
              </a:lnSpc>
              <a:spcBef>
                <a:spcPts val="140"/>
              </a:spcBef>
            </a:pPr>
            <a:r>
              <a:rPr sz="2800" spc="-310" dirty="0">
                <a:latin typeface="Arial"/>
                <a:cs typeface="Arial"/>
              </a:rPr>
              <a:t>реалізовувати</a:t>
            </a:r>
            <a:endParaRPr sz="2800" dirty="0">
              <a:latin typeface="Arial"/>
              <a:cs typeface="Arial"/>
            </a:endParaRPr>
          </a:p>
          <a:p>
            <a:pPr marL="15240">
              <a:lnSpc>
                <a:spcPts val="3995"/>
              </a:lnSpc>
            </a:pPr>
            <a:r>
              <a:rPr sz="2800" spc="-130" dirty="0">
                <a:latin typeface="Arial"/>
                <a:cs typeface="Arial"/>
              </a:rPr>
              <a:t>економіці?</a:t>
            </a:r>
            <a:endParaRPr sz="2800" dirty="0">
              <a:latin typeface="Arial"/>
              <a:cs typeface="Arial"/>
            </a:endParaRPr>
          </a:p>
          <a:p>
            <a:pPr marL="204470">
              <a:lnSpc>
                <a:spcPct val="100000"/>
              </a:lnSpc>
              <a:spcBef>
                <a:spcPts val="2825"/>
              </a:spcBef>
            </a:pPr>
            <a:r>
              <a:rPr sz="2800" spc="-170" dirty="0">
                <a:latin typeface="Arial"/>
                <a:cs typeface="Arial"/>
              </a:rPr>
              <a:t>А)</a:t>
            </a:r>
            <a:r>
              <a:rPr sz="2800" spc="-45" dirty="0">
                <a:latin typeface="Arial"/>
                <a:cs typeface="Arial"/>
              </a:rPr>
              <a:t> </a:t>
            </a:r>
            <a:r>
              <a:rPr sz="2800" spc="-220" dirty="0">
                <a:latin typeface="Arial"/>
                <a:cs typeface="Arial"/>
              </a:rPr>
              <a:t>розподільна</a:t>
            </a:r>
            <a:endParaRPr sz="2800" dirty="0">
              <a:latin typeface="Arial"/>
              <a:cs typeface="Arial"/>
            </a:endParaRPr>
          </a:p>
          <a:p>
            <a:pPr marL="205740">
              <a:lnSpc>
                <a:spcPct val="100000"/>
              </a:lnSpc>
              <a:spcBef>
                <a:spcPts val="355"/>
              </a:spcBef>
            </a:pPr>
            <a:r>
              <a:rPr sz="2800" spc="-290" dirty="0">
                <a:latin typeface="Arial"/>
                <a:cs typeface="Arial"/>
              </a:rPr>
              <a:t>Б)</a:t>
            </a:r>
            <a:r>
              <a:rPr sz="2800" spc="110" dirty="0">
                <a:latin typeface="Arial"/>
                <a:cs typeface="Arial"/>
              </a:rPr>
              <a:t> </a:t>
            </a:r>
            <a:r>
              <a:rPr sz="2800" spc="-275" dirty="0">
                <a:latin typeface="Arial"/>
                <a:cs typeface="Arial"/>
              </a:rPr>
              <a:t>облікова</a:t>
            </a:r>
            <a:endParaRPr sz="2800" dirty="0">
              <a:latin typeface="Arial"/>
              <a:cs typeface="Arial"/>
            </a:endParaRPr>
          </a:p>
        </p:txBody>
      </p:sp>
      <p:sp>
        <p:nvSpPr>
          <p:cNvPr id="6" name="object 6"/>
          <p:cNvSpPr txBox="1"/>
          <p:nvPr/>
        </p:nvSpPr>
        <p:spPr>
          <a:xfrm>
            <a:off x="888852" y="3506712"/>
            <a:ext cx="7569348" cy="951286"/>
          </a:xfrm>
          <a:prstGeom prst="rect">
            <a:avLst/>
          </a:prstGeom>
        </p:spPr>
        <p:txBody>
          <a:bodyPr vert="horz" wrap="square" lIns="0" tIns="12065" rIns="0" bIns="0" rtlCol="0">
            <a:spAutoFit/>
          </a:bodyPr>
          <a:lstStyle/>
          <a:p>
            <a:pPr marL="12700" marR="5080" indent="1905">
              <a:lnSpc>
                <a:spcPct val="112200"/>
              </a:lnSpc>
              <a:spcBef>
                <a:spcPts val="95"/>
              </a:spcBef>
            </a:pPr>
            <a:r>
              <a:rPr sz="2800" spc="-270" dirty="0">
                <a:latin typeface="Arial"/>
                <a:cs typeface="Arial"/>
              </a:rPr>
              <a:t>В)</a:t>
            </a:r>
            <a:r>
              <a:rPr sz="2800" spc="50" dirty="0">
                <a:latin typeface="Arial"/>
                <a:cs typeface="Arial"/>
              </a:rPr>
              <a:t> </a:t>
            </a:r>
            <a:r>
              <a:rPr sz="2800" spc="-190" dirty="0">
                <a:latin typeface="Arial"/>
                <a:cs typeface="Arial"/>
              </a:rPr>
              <a:t>збалансованого</a:t>
            </a:r>
            <a:r>
              <a:rPr sz="2800" spc="-170" dirty="0">
                <a:latin typeface="Arial"/>
                <a:cs typeface="Arial"/>
              </a:rPr>
              <a:t> </a:t>
            </a:r>
            <a:r>
              <a:rPr sz="2800" spc="-125" dirty="0">
                <a:latin typeface="Arial"/>
                <a:cs typeface="Arial"/>
              </a:rPr>
              <a:t>попиту</a:t>
            </a:r>
            <a:r>
              <a:rPr sz="2800" spc="25" dirty="0">
                <a:latin typeface="Arial"/>
                <a:cs typeface="Arial"/>
              </a:rPr>
              <a:t> </a:t>
            </a:r>
            <a:r>
              <a:rPr sz="2800" dirty="0">
                <a:latin typeface="Arial"/>
                <a:cs typeface="Arial"/>
              </a:rPr>
              <a:t>i</a:t>
            </a:r>
            <a:r>
              <a:rPr sz="2800" spc="-125" dirty="0">
                <a:latin typeface="Arial"/>
                <a:cs typeface="Arial"/>
              </a:rPr>
              <a:t> </a:t>
            </a:r>
            <a:r>
              <a:rPr sz="2800" spc="-130" dirty="0" err="1">
                <a:latin typeface="Arial"/>
                <a:cs typeface="Arial"/>
              </a:rPr>
              <a:t>пропозицїі</a:t>
            </a:r>
            <a:r>
              <a:rPr sz="2800" spc="-130" dirty="0">
                <a:latin typeface="Arial"/>
                <a:cs typeface="Arial"/>
              </a:rPr>
              <a:t> </a:t>
            </a:r>
            <a:endParaRPr lang="uk-UA" sz="2800" spc="-130" dirty="0" smtClean="0">
              <a:latin typeface="Arial"/>
              <a:cs typeface="Arial"/>
            </a:endParaRPr>
          </a:p>
          <a:p>
            <a:pPr marL="12700" marR="5080" indent="1905">
              <a:lnSpc>
                <a:spcPct val="112200"/>
              </a:lnSpc>
              <a:spcBef>
                <a:spcPts val="95"/>
              </a:spcBef>
            </a:pPr>
            <a:r>
              <a:rPr sz="2800" spc="-85" dirty="0" smtClean="0">
                <a:solidFill>
                  <a:srgbClr val="00070F"/>
                </a:solidFill>
                <a:latin typeface="Arial"/>
                <a:cs typeface="Arial"/>
              </a:rPr>
              <a:t>Г</a:t>
            </a:r>
            <a:r>
              <a:rPr sz="2800" spc="-85" dirty="0">
                <a:solidFill>
                  <a:srgbClr val="00070F"/>
                </a:solidFill>
                <a:latin typeface="Arial"/>
                <a:cs typeface="Arial"/>
              </a:rPr>
              <a:t>)</a:t>
            </a:r>
            <a:r>
              <a:rPr sz="2800" spc="-125" dirty="0">
                <a:solidFill>
                  <a:srgbClr val="00070F"/>
                </a:solidFill>
                <a:latin typeface="Arial"/>
                <a:cs typeface="Arial"/>
              </a:rPr>
              <a:t> </a:t>
            </a:r>
            <a:r>
              <a:rPr sz="2800" spc="-105" dirty="0" err="1" smtClean="0">
                <a:latin typeface="Arial"/>
                <a:cs typeface="Arial"/>
              </a:rPr>
              <a:t>сти</a:t>
            </a:r>
            <a:r>
              <a:rPr lang="uk-UA" sz="2800" spc="-105" dirty="0" smtClean="0">
                <a:latin typeface="Arial"/>
                <a:cs typeface="Arial"/>
              </a:rPr>
              <a:t>м</a:t>
            </a:r>
            <a:r>
              <a:rPr sz="2800" spc="-105" dirty="0" err="1" smtClean="0">
                <a:latin typeface="Arial"/>
                <a:cs typeface="Arial"/>
              </a:rPr>
              <a:t>улююча</a:t>
            </a:r>
            <a:endParaRPr sz="2800" dirty="0">
              <a:latin typeface="Arial"/>
              <a:cs typeface="Arial"/>
            </a:endParaRPr>
          </a:p>
        </p:txBody>
      </p:sp>
      <p:sp>
        <p:nvSpPr>
          <p:cNvPr id="7" name="object 7"/>
          <p:cNvSpPr txBox="1"/>
          <p:nvPr/>
        </p:nvSpPr>
        <p:spPr>
          <a:xfrm>
            <a:off x="8601979" y="189610"/>
            <a:ext cx="172720" cy="342900"/>
          </a:xfrm>
          <a:prstGeom prst="rect">
            <a:avLst/>
          </a:prstGeom>
        </p:spPr>
        <p:txBody>
          <a:bodyPr vert="horz" wrap="square" lIns="0" tIns="16510" rIns="0" bIns="0" rtlCol="0">
            <a:spAutoFit/>
          </a:bodyPr>
          <a:lstStyle/>
          <a:p>
            <a:pPr marL="12700">
              <a:lnSpc>
                <a:spcPct val="100000"/>
              </a:lnSpc>
              <a:spcBef>
                <a:spcPts val="130"/>
              </a:spcBef>
            </a:pPr>
            <a:r>
              <a:rPr sz="2050" spc="-50" dirty="0">
                <a:solidFill>
                  <a:srgbClr val="485915"/>
                </a:solidFill>
                <a:latin typeface="Arial"/>
                <a:cs typeface="Arial"/>
              </a:rPr>
              <a:t>9</a:t>
            </a:r>
            <a:endParaRPr sz="205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14"/>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99"/>
          </a:solidFill>
        </p:spPr>
        <p:txBody>
          <a:bodyPr wrap="square" lIns="0" tIns="0" rIns="0" bIns="0" rtlCol="0"/>
          <a:lstStyle/>
          <a:p>
            <a:endParaRPr/>
          </a:p>
        </p:txBody>
      </p:sp>
      <p:grpSp>
        <p:nvGrpSpPr>
          <p:cNvPr id="3" name="object 3"/>
          <p:cNvGrpSpPr/>
          <p:nvPr/>
        </p:nvGrpSpPr>
        <p:grpSpPr>
          <a:xfrm>
            <a:off x="0" y="914"/>
            <a:ext cx="8804910" cy="5382260"/>
            <a:chOff x="0" y="914"/>
            <a:chExt cx="8804910" cy="5382260"/>
          </a:xfrm>
        </p:grpSpPr>
        <p:pic>
          <p:nvPicPr>
            <p:cNvPr id="4" name="object 4"/>
            <p:cNvPicPr/>
            <p:nvPr/>
          </p:nvPicPr>
          <p:blipFill>
            <a:blip r:embed="rId2" cstate="print"/>
            <a:stretch>
              <a:fillRect/>
            </a:stretch>
          </p:blipFill>
          <p:spPr>
            <a:xfrm>
              <a:off x="0" y="914"/>
              <a:ext cx="8798560" cy="5377180"/>
            </a:xfrm>
            <a:prstGeom prst="rect">
              <a:avLst/>
            </a:prstGeom>
          </p:spPr>
        </p:pic>
        <p:sp>
          <p:nvSpPr>
            <p:cNvPr id="5" name="object 5"/>
            <p:cNvSpPr/>
            <p:nvPr/>
          </p:nvSpPr>
          <p:spPr>
            <a:xfrm>
              <a:off x="571500" y="1235354"/>
              <a:ext cx="8228330" cy="4142740"/>
            </a:xfrm>
            <a:custGeom>
              <a:avLst/>
              <a:gdLst/>
              <a:ahLst/>
              <a:cxnLst/>
              <a:rect l="l" t="t" r="r" b="b"/>
              <a:pathLst>
                <a:path w="8228330" h="4142740">
                  <a:moveTo>
                    <a:pt x="0" y="4142740"/>
                  </a:moveTo>
                  <a:lnTo>
                    <a:pt x="8228330" y="4142740"/>
                  </a:lnTo>
                  <a:lnTo>
                    <a:pt x="8228330" y="0"/>
                  </a:lnTo>
                  <a:lnTo>
                    <a:pt x="0" y="0"/>
                  </a:lnTo>
                  <a:lnTo>
                    <a:pt x="0" y="4142740"/>
                  </a:lnTo>
                  <a:close/>
                </a:path>
              </a:pathLst>
            </a:custGeom>
            <a:ln w="3175">
              <a:solidFill>
                <a:srgbClr val="000000"/>
              </a:solidFill>
            </a:ln>
          </p:spPr>
          <p:txBody>
            <a:bodyPr wrap="square" lIns="0" tIns="0" rIns="0" bIns="0" rtlCol="0"/>
            <a:lstStyle/>
            <a:p>
              <a:endParaRPr/>
            </a:p>
          </p:txBody>
        </p:sp>
        <p:sp>
          <p:nvSpPr>
            <p:cNvPr id="6" name="object 6"/>
            <p:cNvSpPr/>
            <p:nvPr/>
          </p:nvSpPr>
          <p:spPr>
            <a:xfrm>
              <a:off x="571500" y="1235354"/>
              <a:ext cx="8228330" cy="4142740"/>
            </a:xfrm>
            <a:custGeom>
              <a:avLst/>
              <a:gdLst/>
              <a:ahLst/>
              <a:cxnLst/>
              <a:rect l="l" t="t" r="r" b="b"/>
              <a:pathLst>
                <a:path w="8228330" h="4142740">
                  <a:moveTo>
                    <a:pt x="4114800" y="4142740"/>
                  </a:moveTo>
                  <a:lnTo>
                    <a:pt x="0" y="4142740"/>
                  </a:lnTo>
                  <a:lnTo>
                    <a:pt x="0" y="0"/>
                  </a:lnTo>
                  <a:lnTo>
                    <a:pt x="8228330" y="0"/>
                  </a:lnTo>
                  <a:lnTo>
                    <a:pt x="8228330" y="4142740"/>
                  </a:lnTo>
                  <a:lnTo>
                    <a:pt x="4114800" y="4142740"/>
                  </a:lnTo>
                  <a:close/>
                </a:path>
              </a:pathLst>
            </a:custGeom>
            <a:ln w="9344">
              <a:solidFill>
                <a:srgbClr val="000000"/>
              </a:solidFill>
            </a:ln>
          </p:spPr>
          <p:txBody>
            <a:bodyPr wrap="square" lIns="0" tIns="0" rIns="0" bIns="0" rtlCol="0"/>
            <a:lstStyle/>
            <a:p>
              <a:endParaRPr/>
            </a:p>
          </p:txBody>
        </p:sp>
        <p:pic>
          <p:nvPicPr>
            <p:cNvPr id="7" name="object 7"/>
            <p:cNvPicPr/>
            <p:nvPr/>
          </p:nvPicPr>
          <p:blipFill>
            <a:blip r:embed="rId3" cstate="print"/>
            <a:stretch>
              <a:fillRect/>
            </a:stretch>
          </p:blipFill>
          <p:spPr>
            <a:xfrm>
              <a:off x="571500" y="1216304"/>
              <a:ext cx="8227059" cy="4141470"/>
            </a:xfrm>
            <a:prstGeom prst="rect">
              <a:avLst/>
            </a:prstGeom>
          </p:spPr>
        </p:pic>
        <p:sp>
          <p:nvSpPr>
            <p:cNvPr id="8" name="object 8"/>
            <p:cNvSpPr/>
            <p:nvPr/>
          </p:nvSpPr>
          <p:spPr>
            <a:xfrm>
              <a:off x="571500" y="1215034"/>
              <a:ext cx="8228330" cy="4142740"/>
            </a:xfrm>
            <a:custGeom>
              <a:avLst/>
              <a:gdLst/>
              <a:ahLst/>
              <a:cxnLst/>
              <a:rect l="l" t="t" r="r" b="b"/>
              <a:pathLst>
                <a:path w="8228330" h="4142740">
                  <a:moveTo>
                    <a:pt x="4114800" y="4142740"/>
                  </a:moveTo>
                  <a:lnTo>
                    <a:pt x="0" y="4142740"/>
                  </a:lnTo>
                  <a:lnTo>
                    <a:pt x="0" y="0"/>
                  </a:lnTo>
                  <a:lnTo>
                    <a:pt x="8228330" y="0"/>
                  </a:lnTo>
                  <a:lnTo>
                    <a:pt x="8228330" y="4142740"/>
                  </a:lnTo>
                  <a:lnTo>
                    <a:pt x="4114800" y="4142740"/>
                  </a:lnTo>
                  <a:close/>
                </a:path>
              </a:pathLst>
            </a:custGeom>
            <a:ln w="9344">
              <a:solidFill>
                <a:srgbClr val="F8F8F8"/>
              </a:solidFill>
            </a:ln>
          </p:spPr>
          <p:txBody>
            <a:bodyPr wrap="square" lIns="0" tIns="0" rIns="0" bIns="0" rtlCol="0"/>
            <a:lstStyle/>
            <a:p>
              <a:endParaRPr/>
            </a:p>
          </p:txBody>
        </p:sp>
      </p:grpSp>
      <p:sp>
        <p:nvSpPr>
          <p:cNvPr id="9" name="object 9"/>
          <p:cNvSpPr txBox="1">
            <a:spLocks noGrp="1"/>
          </p:cNvSpPr>
          <p:nvPr>
            <p:ph type="title"/>
          </p:nvPr>
        </p:nvSpPr>
        <p:spPr>
          <a:xfrm>
            <a:off x="1224280" y="2267864"/>
            <a:ext cx="7135495" cy="2037080"/>
          </a:xfrm>
          <a:prstGeom prst="rect">
            <a:avLst/>
          </a:prstGeom>
        </p:spPr>
        <p:txBody>
          <a:bodyPr vert="horz" wrap="square" lIns="0" tIns="12700" rIns="0" bIns="0" rtlCol="0">
            <a:spAutoFit/>
          </a:bodyPr>
          <a:lstStyle/>
          <a:p>
            <a:pPr marL="249554" marR="5080" indent="-237490">
              <a:lnSpc>
                <a:spcPct val="100000"/>
              </a:lnSpc>
              <a:spcBef>
                <a:spcPts val="100"/>
              </a:spcBef>
            </a:pPr>
            <a:r>
              <a:rPr sz="4400" dirty="0">
                <a:solidFill>
                  <a:srgbClr val="BF0000"/>
                </a:solidFill>
              </a:rPr>
              <a:t>Види</a:t>
            </a:r>
            <a:r>
              <a:rPr sz="4400" spc="-70" dirty="0">
                <a:solidFill>
                  <a:srgbClr val="BF0000"/>
                </a:solidFill>
              </a:rPr>
              <a:t> </a:t>
            </a:r>
            <a:r>
              <a:rPr sz="4400" dirty="0">
                <a:solidFill>
                  <a:srgbClr val="BF0000"/>
                </a:solidFill>
              </a:rPr>
              <a:t>та</a:t>
            </a:r>
            <a:r>
              <a:rPr sz="4400" spc="-60" dirty="0">
                <a:solidFill>
                  <a:srgbClr val="BF0000"/>
                </a:solidFill>
              </a:rPr>
              <a:t> </a:t>
            </a:r>
            <a:r>
              <a:rPr sz="4400" dirty="0">
                <a:solidFill>
                  <a:srgbClr val="BF0000"/>
                </a:solidFill>
              </a:rPr>
              <a:t>структура</a:t>
            </a:r>
            <a:r>
              <a:rPr sz="4400" spc="-55" dirty="0">
                <a:solidFill>
                  <a:srgbClr val="BF0000"/>
                </a:solidFill>
              </a:rPr>
              <a:t> </a:t>
            </a:r>
            <a:r>
              <a:rPr sz="4400" dirty="0">
                <a:solidFill>
                  <a:srgbClr val="BF0000"/>
                </a:solidFill>
              </a:rPr>
              <a:t>цін</a:t>
            </a:r>
            <a:r>
              <a:rPr sz="4400" spc="-60" dirty="0">
                <a:solidFill>
                  <a:srgbClr val="BF0000"/>
                </a:solidFill>
              </a:rPr>
              <a:t> </a:t>
            </a:r>
            <a:r>
              <a:rPr sz="4400" spc="-25" dirty="0">
                <a:solidFill>
                  <a:srgbClr val="BF0000"/>
                </a:solidFill>
              </a:rPr>
              <a:t>на </a:t>
            </a:r>
            <a:r>
              <a:rPr sz="4400" dirty="0">
                <a:solidFill>
                  <a:srgbClr val="BF0000"/>
                </a:solidFill>
              </a:rPr>
              <a:t>готові</a:t>
            </a:r>
            <a:r>
              <a:rPr sz="4400" spc="-145" dirty="0">
                <a:solidFill>
                  <a:srgbClr val="BF0000"/>
                </a:solidFill>
              </a:rPr>
              <a:t> </a:t>
            </a:r>
            <a:r>
              <a:rPr sz="4400" dirty="0">
                <a:solidFill>
                  <a:srgbClr val="BF0000"/>
                </a:solidFill>
              </a:rPr>
              <a:t>і</a:t>
            </a:r>
            <a:r>
              <a:rPr sz="4400" spc="-140" dirty="0">
                <a:solidFill>
                  <a:srgbClr val="BF0000"/>
                </a:solidFill>
              </a:rPr>
              <a:t> </a:t>
            </a:r>
            <a:r>
              <a:rPr sz="4400" spc="-10" dirty="0">
                <a:solidFill>
                  <a:srgbClr val="BF0000"/>
                </a:solidFill>
              </a:rPr>
              <a:t>екстремпоральні</a:t>
            </a:r>
            <a:endParaRPr sz="4400"/>
          </a:p>
          <a:p>
            <a:pPr marL="1383030">
              <a:lnSpc>
                <a:spcPct val="100000"/>
              </a:lnSpc>
            </a:pPr>
            <a:r>
              <a:rPr sz="4400" dirty="0">
                <a:solidFill>
                  <a:srgbClr val="BF0000"/>
                </a:solidFill>
              </a:rPr>
              <a:t>лікарські</a:t>
            </a:r>
            <a:r>
              <a:rPr sz="4400" spc="-80" dirty="0">
                <a:solidFill>
                  <a:srgbClr val="BF0000"/>
                </a:solidFill>
              </a:rPr>
              <a:t> </a:t>
            </a:r>
            <a:r>
              <a:rPr sz="4400" spc="-10" dirty="0">
                <a:solidFill>
                  <a:srgbClr val="BF0000"/>
                </a:solidFill>
              </a:rPr>
              <a:t>засоби</a:t>
            </a:r>
            <a:endParaRPr sz="4400"/>
          </a:p>
        </p:txBody>
      </p:sp>
      <p:sp>
        <p:nvSpPr>
          <p:cNvPr id="10" name="object 10"/>
          <p:cNvSpPr/>
          <p:nvPr/>
        </p:nvSpPr>
        <p:spPr>
          <a:xfrm>
            <a:off x="8388350" y="190144"/>
            <a:ext cx="576580" cy="364490"/>
          </a:xfrm>
          <a:custGeom>
            <a:avLst/>
            <a:gdLst/>
            <a:ahLst/>
            <a:cxnLst/>
            <a:rect l="l" t="t" r="r" b="b"/>
            <a:pathLst>
              <a:path w="576579" h="364490">
                <a:moveTo>
                  <a:pt x="576579" y="0"/>
                </a:moveTo>
                <a:lnTo>
                  <a:pt x="0" y="0"/>
                </a:lnTo>
                <a:lnTo>
                  <a:pt x="0" y="364489"/>
                </a:lnTo>
                <a:lnTo>
                  <a:pt x="288290" y="364489"/>
                </a:lnTo>
                <a:lnTo>
                  <a:pt x="576579" y="364489"/>
                </a:lnTo>
                <a:lnTo>
                  <a:pt x="576579" y="0"/>
                </a:lnTo>
                <a:close/>
              </a:path>
            </a:pathLst>
          </a:custGeom>
          <a:solidFill>
            <a:srgbClr val="F3FBE3"/>
          </a:solidFill>
        </p:spPr>
        <p:txBody>
          <a:bodyPr wrap="square" lIns="0" tIns="0" rIns="0" bIns="0" rtlCol="0"/>
          <a:lstStyle/>
          <a:p>
            <a:endParaRPr/>
          </a:p>
        </p:txBody>
      </p:sp>
      <p:sp>
        <p:nvSpPr>
          <p:cNvPr id="11" name="object 11"/>
          <p:cNvSpPr txBox="1"/>
          <p:nvPr/>
        </p:nvSpPr>
        <p:spPr>
          <a:xfrm>
            <a:off x="8388350" y="190144"/>
            <a:ext cx="576580" cy="364490"/>
          </a:xfrm>
          <a:prstGeom prst="rect">
            <a:avLst/>
          </a:prstGeom>
          <a:ln w="38097">
            <a:solidFill>
              <a:srgbClr val="A9E924"/>
            </a:solidFill>
          </a:ln>
        </p:spPr>
        <p:txBody>
          <a:bodyPr vert="horz" wrap="square" lIns="0" tIns="29209" rIns="0" bIns="0" rtlCol="0">
            <a:spAutoFit/>
          </a:bodyPr>
          <a:lstStyle/>
          <a:p>
            <a:pPr marL="146050">
              <a:lnSpc>
                <a:spcPct val="100000"/>
              </a:lnSpc>
              <a:spcBef>
                <a:spcPts val="229"/>
              </a:spcBef>
            </a:pPr>
            <a:r>
              <a:rPr sz="2000" b="1" spc="-25" dirty="0">
                <a:solidFill>
                  <a:srgbClr val="496200"/>
                </a:solidFill>
                <a:latin typeface="Arial"/>
                <a:cs typeface="Arial"/>
              </a:rPr>
              <a:t>10</a:t>
            </a:r>
            <a:endParaRPr sz="200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14"/>
            <a:ext cx="8458200" cy="5942330"/>
            <a:chOff x="0" y="914"/>
            <a:chExt cx="8458200" cy="5942330"/>
          </a:xfrm>
        </p:grpSpPr>
        <p:pic>
          <p:nvPicPr>
            <p:cNvPr id="3" name="object 3"/>
            <p:cNvPicPr/>
            <p:nvPr/>
          </p:nvPicPr>
          <p:blipFill>
            <a:blip r:embed="rId2" cstate="print"/>
            <a:stretch>
              <a:fillRect/>
            </a:stretch>
          </p:blipFill>
          <p:spPr>
            <a:xfrm>
              <a:off x="0" y="2286914"/>
              <a:ext cx="8182609" cy="3656329"/>
            </a:xfrm>
            <a:prstGeom prst="rect">
              <a:avLst/>
            </a:prstGeom>
          </p:spPr>
        </p:pic>
        <p:pic>
          <p:nvPicPr>
            <p:cNvPr id="4" name="object 4"/>
            <p:cNvPicPr/>
            <p:nvPr/>
          </p:nvPicPr>
          <p:blipFill>
            <a:blip r:embed="rId3" cstate="print"/>
            <a:stretch>
              <a:fillRect/>
            </a:stretch>
          </p:blipFill>
          <p:spPr>
            <a:xfrm>
              <a:off x="0" y="914"/>
              <a:ext cx="8458193" cy="5855969"/>
            </a:xfrm>
            <a:prstGeom prst="rect">
              <a:avLst/>
            </a:prstGeom>
          </p:spPr>
        </p:pic>
      </p:grpSp>
      <p:pic>
        <p:nvPicPr>
          <p:cNvPr id="5" name="object 5"/>
          <p:cNvPicPr/>
          <p:nvPr/>
        </p:nvPicPr>
        <p:blipFill>
          <a:blip r:embed="rId4" cstate="print"/>
          <a:stretch>
            <a:fillRect/>
          </a:stretch>
        </p:blipFill>
        <p:spPr>
          <a:xfrm>
            <a:off x="251459" y="116484"/>
            <a:ext cx="8642350" cy="633729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14"/>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99"/>
          </a:solidFill>
        </p:spPr>
        <p:txBody>
          <a:bodyPr wrap="square" lIns="0" tIns="0" rIns="0" bIns="0" rtlCol="0"/>
          <a:lstStyle/>
          <a:p>
            <a:endParaRPr/>
          </a:p>
        </p:txBody>
      </p:sp>
      <p:grpSp>
        <p:nvGrpSpPr>
          <p:cNvPr id="3" name="object 3"/>
          <p:cNvGrpSpPr/>
          <p:nvPr/>
        </p:nvGrpSpPr>
        <p:grpSpPr>
          <a:xfrm>
            <a:off x="0" y="914"/>
            <a:ext cx="8458200" cy="5942330"/>
            <a:chOff x="0" y="914"/>
            <a:chExt cx="8458200" cy="5942330"/>
          </a:xfrm>
        </p:grpSpPr>
        <p:pic>
          <p:nvPicPr>
            <p:cNvPr id="4" name="object 4"/>
            <p:cNvPicPr/>
            <p:nvPr/>
          </p:nvPicPr>
          <p:blipFill>
            <a:blip r:embed="rId2" cstate="print"/>
            <a:stretch>
              <a:fillRect/>
            </a:stretch>
          </p:blipFill>
          <p:spPr>
            <a:xfrm>
              <a:off x="0" y="2286914"/>
              <a:ext cx="8182609" cy="3656329"/>
            </a:xfrm>
            <a:prstGeom prst="rect">
              <a:avLst/>
            </a:prstGeom>
          </p:spPr>
        </p:pic>
        <p:pic>
          <p:nvPicPr>
            <p:cNvPr id="5" name="object 5"/>
            <p:cNvPicPr/>
            <p:nvPr/>
          </p:nvPicPr>
          <p:blipFill>
            <a:blip r:embed="rId3" cstate="print"/>
            <a:stretch>
              <a:fillRect/>
            </a:stretch>
          </p:blipFill>
          <p:spPr>
            <a:xfrm>
              <a:off x="0" y="914"/>
              <a:ext cx="8458193" cy="5855969"/>
            </a:xfrm>
            <a:prstGeom prst="rect">
              <a:avLst/>
            </a:prstGeom>
          </p:spPr>
        </p:pic>
      </p:grpSp>
      <p:grpSp>
        <p:nvGrpSpPr>
          <p:cNvPr id="6" name="object 6"/>
          <p:cNvGrpSpPr/>
          <p:nvPr/>
        </p:nvGrpSpPr>
        <p:grpSpPr>
          <a:xfrm>
            <a:off x="-13017" y="-12103"/>
            <a:ext cx="9170035" cy="502284"/>
            <a:chOff x="-13017" y="-12103"/>
            <a:chExt cx="9170035" cy="502284"/>
          </a:xfrm>
        </p:grpSpPr>
        <p:sp>
          <p:nvSpPr>
            <p:cNvPr id="7" name="object 7"/>
            <p:cNvSpPr/>
            <p:nvPr/>
          </p:nvSpPr>
          <p:spPr>
            <a:xfrm>
              <a:off x="0" y="914"/>
              <a:ext cx="9144000" cy="476250"/>
            </a:xfrm>
            <a:custGeom>
              <a:avLst/>
              <a:gdLst/>
              <a:ahLst/>
              <a:cxnLst/>
              <a:rect l="l" t="t" r="r" b="b"/>
              <a:pathLst>
                <a:path w="9144000" h="476250">
                  <a:moveTo>
                    <a:pt x="9144000" y="0"/>
                  </a:moveTo>
                  <a:lnTo>
                    <a:pt x="0" y="0"/>
                  </a:lnTo>
                  <a:lnTo>
                    <a:pt x="0" y="476250"/>
                  </a:lnTo>
                  <a:lnTo>
                    <a:pt x="4572000" y="476250"/>
                  </a:lnTo>
                  <a:lnTo>
                    <a:pt x="9144000" y="476250"/>
                  </a:lnTo>
                  <a:lnTo>
                    <a:pt x="9144000" y="0"/>
                  </a:lnTo>
                  <a:close/>
                </a:path>
              </a:pathLst>
            </a:custGeom>
            <a:solidFill>
              <a:srgbClr val="FFFFFF"/>
            </a:solidFill>
          </p:spPr>
          <p:txBody>
            <a:bodyPr wrap="square" lIns="0" tIns="0" rIns="0" bIns="0" rtlCol="0"/>
            <a:lstStyle/>
            <a:p>
              <a:endParaRPr/>
            </a:p>
          </p:txBody>
        </p:sp>
        <p:sp>
          <p:nvSpPr>
            <p:cNvPr id="8" name="object 8"/>
            <p:cNvSpPr/>
            <p:nvPr/>
          </p:nvSpPr>
          <p:spPr>
            <a:xfrm>
              <a:off x="0" y="914"/>
              <a:ext cx="9144000" cy="476250"/>
            </a:xfrm>
            <a:custGeom>
              <a:avLst/>
              <a:gdLst/>
              <a:ahLst/>
              <a:cxnLst/>
              <a:rect l="l" t="t" r="r" b="b"/>
              <a:pathLst>
                <a:path w="9144000" h="476250">
                  <a:moveTo>
                    <a:pt x="4572000" y="476250"/>
                  </a:moveTo>
                  <a:lnTo>
                    <a:pt x="0" y="476250"/>
                  </a:lnTo>
                  <a:lnTo>
                    <a:pt x="0" y="0"/>
                  </a:lnTo>
                  <a:lnTo>
                    <a:pt x="9144000" y="0"/>
                  </a:lnTo>
                  <a:lnTo>
                    <a:pt x="9144000" y="476250"/>
                  </a:lnTo>
                  <a:lnTo>
                    <a:pt x="4572000" y="476250"/>
                  </a:lnTo>
                  <a:close/>
                </a:path>
              </a:pathLst>
            </a:custGeom>
            <a:ln w="25518">
              <a:solidFill>
                <a:srgbClr val="3333CC"/>
              </a:solidFill>
            </a:ln>
          </p:spPr>
          <p:txBody>
            <a:bodyPr wrap="square" lIns="0" tIns="0" rIns="0" bIns="0" rtlCol="0"/>
            <a:lstStyle/>
            <a:p>
              <a:endParaRPr/>
            </a:p>
          </p:txBody>
        </p:sp>
      </p:grpSp>
      <p:sp>
        <p:nvSpPr>
          <p:cNvPr id="9" name="object 9"/>
          <p:cNvSpPr txBox="1">
            <a:spLocks noGrp="1"/>
          </p:cNvSpPr>
          <p:nvPr>
            <p:ph type="title"/>
          </p:nvPr>
        </p:nvSpPr>
        <p:spPr>
          <a:xfrm>
            <a:off x="1264919" y="-11785"/>
            <a:ext cx="6607175" cy="452120"/>
          </a:xfrm>
          <a:prstGeom prst="rect">
            <a:avLst/>
          </a:prstGeom>
        </p:spPr>
        <p:txBody>
          <a:bodyPr vert="horz" wrap="square" lIns="0" tIns="12700" rIns="0" bIns="0" rtlCol="0">
            <a:spAutoFit/>
          </a:bodyPr>
          <a:lstStyle/>
          <a:p>
            <a:pPr marL="12700">
              <a:lnSpc>
                <a:spcPct val="100000"/>
              </a:lnSpc>
              <a:spcBef>
                <a:spcPts val="100"/>
              </a:spcBef>
            </a:pPr>
            <a:r>
              <a:rPr sz="2800" dirty="0">
                <a:solidFill>
                  <a:srgbClr val="BF0000"/>
                </a:solidFill>
              </a:rPr>
              <a:t>Основні</a:t>
            </a:r>
            <a:r>
              <a:rPr sz="2800" spc="-85" dirty="0">
                <a:solidFill>
                  <a:srgbClr val="BF0000"/>
                </a:solidFill>
              </a:rPr>
              <a:t> </a:t>
            </a:r>
            <a:r>
              <a:rPr sz="2800" dirty="0">
                <a:solidFill>
                  <a:srgbClr val="BF0000"/>
                </a:solidFill>
              </a:rPr>
              <a:t>види</a:t>
            </a:r>
            <a:r>
              <a:rPr sz="2800" spc="-90" dirty="0">
                <a:solidFill>
                  <a:srgbClr val="BF0000"/>
                </a:solidFill>
              </a:rPr>
              <a:t> </a:t>
            </a:r>
            <a:r>
              <a:rPr sz="2800" dirty="0">
                <a:solidFill>
                  <a:srgbClr val="BF0000"/>
                </a:solidFill>
              </a:rPr>
              <a:t>цін</a:t>
            </a:r>
            <a:r>
              <a:rPr sz="2800" spc="-80" dirty="0">
                <a:solidFill>
                  <a:srgbClr val="BF0000"/>
                </a:solidFill>
              </a:rPr>
              <a:t> </a:t>
            </a:r>
            <a:r>
              <a:rPr sz="2800" dirty="0">
                <a:solidFill>
                  <a:srgbClr val="BF0000"/>
                </a:solidFill>
              </a:rPr>
              <a:t>на</a:t>
            </a:r>
            <a:r>
              <a:rPr sz="2800" spc="-85" dirty="0">
                <a:solidFill>
                  <a:srgbClr val="BF0000"/>
                </a:solidFill>
              </a:rPr>
              <a:t> </a:t>
            </a:r>
            <a:r>
              <a:rPr sz="2800" dirty="0">
                <a:solidFill>
                  <a:srgbClr val="BF0000"/>
                </a:solidFill>
              </a:rPr>
              <a:t>лікарські</a:t>
            </a:r>
            <a:r>
              <a:rPr sz="2800" spc="-85" dirty="0">
                <a:solidFill>
                  <a:srgbClr val="BF0000"/>
                </a:solidFill>
              </a:rPr>
              <a:t> </a:t>
            </a:r>
            <a:r>
              <a:rPr sz="2800" spc="-10" dirty="0">
                <a:solidFill>
                  <a:srgbClr val="BF0000"/>
                </a:solidFill>
              </a:rPr>
              <a:t>засоби</a:t>
            </a:r>
            <a:endParaRPr sz="2800"/>
          </a:p>
        </p:txBody>
      </p:sp>
      <p:sp>
        <p:nvSpPr>
          <p:cNvPr id="10" name="object 10"/>
          <p:cNvSpPr/>
          <p:nvPr/>
        </p:nvSpPr>
        <p:spPr>
          <a:xfrm>
            <a:off x="8243569" y="6166764"/>
            <a:ext cx="576580" cy="364490"/>
          </a:xfrm>
          <a:custGeom>
            <a:avLst/>
            <a:gdLst/>
            <a:ahLst/>
            <a:cxnLst/>
            <a:rect l="l" t="t" r="r" b="b"/>
            <a:pathLst>
              <a:path w="576579" h="364490">
                <a:moveTo>
                  <a:pt x="576579" y="0"/>
                </a:moveTo>
                <a:lnTo>
                  <a:pt x="0" y="0"/>
                </a:lnTo>
                <a:lnTo>
                  <a:pt x="0" y="364489"/>
                </a:lnTo>
                <a:lnTo>
                  <a:pt x="288289" y="364489"/>
                </a:lnTo>
                <a:lnTo>
                  <a:pt x="576579" y="364489"/>
                </a:lnTo>
                <a:lnTo>
                  <a:pt x="576579" y="0"/>
                </a:lnTo>
                <a:close/>
              </a:path>
            </a:pathLst>
          </a:custGeom>
          <a:solidFill>
            <a:srgbClr val="F3FBE3"/>
          </a:solidFill>
        </p:spPr>
        <p:txBody>
          <a:bodyPr wrap="square" lIns="0" tIns="0" rIns="0" bIns="0" rtlCol="0"/>
          <a:lstStyle/>
          <a:p>
            <a:endParaRPr/>
          </a:p>
        </p:txBody>
      </p:sp>
      <p:sp>
        <p:nvSpPr>
          <p:cNvPr id="11" name="object 11"/>
          <p:cNvSpPr txBox="1"/>
          <p:nvPr/>
        </p:nvSpPr>
        <p:spPr>
          <a:xfrm>
            <a:off x="8243569" y="6166764"/>
            <a:ext cx="576580" cy="364490"/>
          </a:xfrm>
          <a:prstGeom prst="rect">
            <a:avLst/>
          </a:prstGeom>
          <a:ln w="38097">
            <a:solidFill>
              <a:srgbClr val="A9E924"/>
            </a:solidFill>
          </a:ln>
        </p:spPr>
        <p:txBody>
          <a:bodyPr vert="horz" wrap="square" lIns="0" tIns="30480" rIns="0" bIns="0" rtlCol="0">
            <a:spAutoFit/>
          </a:bodyPr>
          <a:lstStyle/>
          <a:p>
            <a:pPr marL="147320">
              <a:lnSpc>
                <a:spcPct val="100000"/>
              </a:lnSpc>
              <a:spcBef>
                <a:spcPts val="240"/>
              </a:spcBef>
            </a:pPr>
            <a:r>
              <a:rPr sz="2000" b="1" spc="-25" dirty="0">
                <a:solidFill>
                  <a:srgbClr val="496200"/>
                </a:solidFill>
                <a:latin typeface="Arial"/>
                <a:cs typeface="Arial"/>
              </a:rPr>
              <a:t>12</a:t>
            </a:r>
            <a:endParaRPr sz="2000">
              <a:latin typeface="Arial"/>
              <a:cs typeface="Arial"/>
            </a:endParaRPr>
          </a:p>
        </p:txBody>
      </p:sp>
      <p:grpSp>
        <p:nvGrpSpPr>
          <p:cNvPr id="12" name="object 12"/>
          <p:cNvGrpSpPr/>
          <p:nvPr/>
        </p:nvGrpSpPr>
        <p:grpSpPr>
          <a:xfrm>
            <a:off x="-16509" y="971194"/>
            <a:ext cx="3376929" cy="604520"/>
            <a:chOff x="-16509" y="971194"/>
            <a:chExt cx="3376929" cy="604520"/>
          </a:xfrm>
        </p:grpSpPr>
        <p:sp>
          <p:nvSpPr>
            <p:cNvPr id="13" name="object 13"/>
            <p:cNvSpPr/>
            <p:nvPr/>
          </p:nvSpPr>
          <p:spPr>
            <a:xfrm>
              <a:off x="2540" y="1010564"/>
              <a:ext cx="3338829" cy="546100"/>
            </a:xfrm>
            <a:custGeom>
              <a:avLst/>
              <a:gdLst/>
              <a:ahLst/>
              <a:cxnLst/>
              <a:rect l="l" t="t" r="r" b="b"/>
              <a:pathLst>
                <a:path w="3338829" h="546100">
                  <a:moveTo>
                    <a:pt x="3302000" y="543559"/>
                  </a:moveTo>
                  <a:lnTo>
                    <a:pt x="38100" y="543559"/>
                  </a:lnTo>
                  <a:lnTo>
                    <a:pt x="40640" y="544829"/>
                  </a:lnTo>
                  <a:lnTo>
                    <a:pt x="44450" y="546100"/>
                  </a:lnTo>
                  <a:lnTo>
                    <a:pt x="3293110" y="546100"/>
                  </a:lnTo>
                  <a:lnTo>
                    <a:pt x="3295650" y="544829"/>
                  </a:lnTo>
                  <a:lnTo>
                    <a:pt x="3298190" y="544829"/>
                  </a:lnTo>
                  <a:lnTo>
                    <a:pt x="3302000" y="543559"/>
                  </a:lnTo>
                  <a:close/>
                </a:path>
                <a:path w="3338829" h="546100">
                  <a:moveTo>
                    <a:pt x="3303270" y="2539"/>
                  </a:moveTo>
                  <a:lnTo>
                    <a:pt x="35560" y="2539"/>
                  </a:lnTo>
                  <a:lnTo>
                    <a:pt x="22860" y="8889"/>
                  </a:lnTo>
                  <a:lnTo>
                    <a:pt x="21590" y="11429"/>
                  </a:lnTo>
                  <a:lnTo>
                    <a:pt x="19050" y="12700"/>
                  </a:lnTo>
                  <a:lnTo>
                    <a:pt x="11430" y="20319"/>
                  </a:lnTo>
                  <a:lnTo>
                    <a:pt x="2540" y="38100"/>
                  </a:lnTo>
                  <a:lnTo>
                    <a:pt x="2540" y="40639"/>
                  </a:lnTo>
                  <a:lnTo>
                    <a:pt x="1269" y="43179"/>
                  </a:lnTo>
                  <a:lnTo>
                    <a:pt x="1269" y="48259"/>
                  </a:lnTo>
                  <a:lnTo>
                    <a:pt x="0" y="50800"/>
                  </a:lnTo>
                  <a:lnTo>
                    <a:pt x="0" y="495300"/>
                  </a:lnTo>
                  <a:lnTo>
                    <a:pt x="1269" y="497839"/>
                  </a:lnTo>
                  <a:lnTo>
                    <a:pt x="1269" y="502919"/>
                  </a:lnTo>
                  <a:lnTo>
                    <a:pt x="2540" y="506729"/>
                  </a:lnTo>
                  <a:lnTo>
                    <a:pt x="3810" y="509269"/>
                  </a:lnTo>
                  <a:lnTo>
                    <a:pt x="3810" y="511809"/>
                  </a:lnTo>
                  <a:lnTo>
                    <a:pt x="10160" y="524509"/>
                  </a:lnTo>
                  <a:lnTo>
                    <a:pt x="16510" y="530859"/>
                  </a:lnTo>
                  <a:lnTo>
                    <a:pt x="19050" y="532129"/>
                  </a:lnTo>
                  <a:lnTo>
                    <a:pt x="20320" y="534669"/>
                  </a:lnTo>
                  <a:lnTo>
                    <a:pt x="22860" y="535939"/>
                  </a:lnTo>
                  <a:lnTo>
                    <a:pt x="25400" y="538479"/>
                  </a:lnTo>
                  <a:lnTo>
                    <a:pt x="35560" y="543559"/>
                  </a:lnTo>
                  <a:lnTo>
                    <a:pt x="3304540" y="543559"/>
                  </a:lnTo>
                  <a:lnTo>
                    <a:pt x="3309620" y="541019"/>
                  </a:lnTo>
                  <a:lnTo>
                    <a:pt x="3312160" y="538479"/>
                  </a:lnTo>
                  <a:lnTo>
                    <a:pt x="3317240" y="535939"/>
                  </a:lnTo>
                  <a:lnTo>
                    <a:pt x="3321050" y="532129"/>
                  </a:lnTo>
                  <a:lnTo>
                    <a:pt x="3323590" y="530859"/>
                  </a:lnTo>
                  <a:lnTo>
                    <a:pt x="3326130" y="525779"/>
                  </a:lnTo>
                  <a:lnTo>
                    <a:pt x="3328670" y="524509"/>
                  </a:lnTo>
                  <a:lnTo>
                    <a:pt x="3331210" y="519429"/>
                  </a:lnTo>
                  <a:lnTo>
                    <a:pt x="3333750" y="516889"/>
                  </a:lnTo>
                  <a:lnTo>
                    <a:pt x="3333750" y="514350"/>
                  </a:lnTo>
                  <a:lnTo>
                    <a:pt x="3336290" y="509269"/>
                  </a:lnTo>
                  <a:lnTo>
                    <a:pt x="3337560" y="505459"/>
                  </a:lnTo>
                  <a:lnTo>
                    <a:pt x="3337560" y="502919"/>
                  </a:lnTo>
                  <a:lnTo>
                    <a:pt x="3338830" y="500379"/>
                  </a:lnTo>
                  <a:lnTo>
                    <a:pt x="3338830" y="48259"/>
                  </a:lnTo>
                  <a:lnTo>
                    <a:pt x="3337560" y="45719"/>
                  </a:lnTo>
                  <a:lnTo>
                    <a:pt x="3337560" y="43179"/>
                  </a:lnTo>
                  <a:lnTo>
                    <a:pt x="3336290" y="39369"/>
                  </a:lnTo>
                  <a:lnTo>
                    <a:pt x="3336290" y="36829"/>
                  </a:lnTo>
                  <a:lnTo>
                    <a:pt x="3328670" y="21589"/>
                  </a:lnTo>
                  <a:lnTo>
                    <a:pt x="3318510" y="11429"/>
                  </a:lnTo>
                  <a:lnTo>
                    <a:pt x="3315970" y="10159"/>
                  </a:lnTo>
                  <a:lnTo>
                    <a:pt x="3313430" y="7619"/>
                  </a:lnTo>
                  <a:lnTo>
                    <a:pt x="3303270" y="2539"/>
                  </a:lnTo>
                  <a:close/>
                </a:path>
                <a:path w="3338829" h="546100">
                  <a:moveTo>
                    <a:pt x="3295650" y="0"/>
                  </a:moveTo>
                  <a:lnTo>
                    <a:pt x="43180" y="0"/>
                  </a:lnTo>
                  <a:lnTo>
                    <a:pt x="38100" y="2539"/>
                  </a:lnTo>
                  <a:lnTo>
                    <a:pt x="3300730" y="2539"/>
                  </a:lnTo>
                  <a:lnTo>
                    <a:pt x="3295650" y="0"/>
                  </a:lnTo>
                  <a:close/>
                </a:path>
              </a:pathLst>
            </a:custGeom>
            <a:solidFill>
              <a:srgbClr val="000000">
                <a:alpha val="38999"/>
              </a:srgbClr>
            </a:solidFill>
          </p:spPr>
          <p:txBody>
            <a:bodyPr wrap="square" lIns="0" tIns="0" rIns="0" bIns="0" rtlCol="0"/>
            <a:lstStyle/>
            <a:p>
              <a:endParaRPr/>
            </a:p>
          </p:txBody>
        </p:sp>
        <p:sp>
          <p:nvSpPr>
            <p:cNvPr id="14" name="object 14"/>
            <p:cNvSpPr/>
            <p:nvPr/>
          </p:nvSpPr>
          <p:spPr>
            <a:xfrm>
              <a:off x="2540" y="1010564"/>
              <a:ext cx="3338829" cy="546100"/>
            </a:xfrm>
            <a:custGeom>
              <a:avLst/>
              <a:gdLst/>
              <a:ahLst/>
              <a:cxnLst/>
              <a:rect l="l" t="t" r="r" b="b"/>
              <a:pathLst>
                <a:path w="3338829" h="546100">
                  <a:moveTo>
                    <a:pt x="0" y="54609"/>
                  </a:moveTo>
                  <a:lnTo>
                    <a:pt x="0" y="50800"/>
                  </a:lnTo>
                  <a:lnTo>
                    <a:pt x="1269" y="48259"/>
                  </a:lnTo>
                  <a:lnTo>
                    <a:pt x="1269" y="45719"/>
                  </a:lnTo>
                  <a:lnTo>
                    <a:pt x="1269" y="43179"/>
                  </a:lnTo>
                  <a:lnTo>
                    <a:pt x="2540" y="40639"/>
                  </a:lnTo>
                  <a:lnTo>
                    <a:pt x="2540" y="38100"/>
                  </a:lnTo>
                  <a:lnTo>
                    <a:pt x="3810" y="35559"/>
                  </a:lnTo>
                  <a:lnTo>
                    <a:pt x="5080" y="33019"/>
                  </a:lnTo>
                  <a:lnTo>
                    <a:pt x="6349" y="30479"/>
                  </a:lnTo>
                  <a:lnTo>
                    <a:pt x="7620" y="27939"/>
                  </a:lnTo>
                  <a:lnTo>
                    <a:pt x="8890" y="25400"/>
                  </a:lnTo>
                  <a:lnTo>
                    <a:pt x="10160" y="22859"/>
                  </a:lnTo>
                  <a:lnTo>
                    <a:pt x="11430" y="20319"/>
                  </a:lnTo>
                  <a:lnTo>
                    <a:pt x="12700" y="19050"/>
                  </a:lnTo>
                  <a:lnTo>
                    <a:pt x="15240" y="16509"/>
                  </a:lnTo>
                  <a:lnTo>
                    <a:pt x="17780" y="13969"/>
                  </a:lnTo>
                  <a:lnTo>
                    <a:pt x="19050" y="12700"/>
                  </a:lnTo>
                  <a:lnTo>
                    <a:pt x="21590" y="11429"/>
                  </a:lnTo>
                  <a:lnTo>
                    <a:pt x="22860" y="8889"/>
                  </a:lnTo>
                  <a:lnTo>
                    <a:pt x="25400" y="7619"/>
                  </a:lnTo>
                  <a:lnTo>
                    <a:pt x="27939" y="6350"/>
                  </a:lnTo>
                  <a:lnTo>
                    <a:pt x="30480" y="5079"/>
                  </a:lnTo>
                  <a:lnTo>
                    <a:pt x="33019" y="3809"/>
                  </a:lnTo>
                  <a:lnTo>
                    <a:pt x="35560" y="2539"/>
                  </a:lnTo>
                  <a:lnTo>
                    <a:pt x="38100" y="2539"/>
                  </a:lnTo>
                  <a:lnTo>
                    <a:pt x="40640" y="1269"/>
                  </a:lnTo>
                  <a:lnTo>
                    <a:pt x="43180" y="0"/>
                  </a:lnTo>
                  <a:lnTo>
                    <a:pt x="46990" y="0"/>
                  </a:lnTo>
                  <a:lnTo>
                    <a:pt x="49529" y="0"/>
                  </a:lnTo>
                  <a:lnTo>
                    <a:pt x="3284220" y="0"/>
                  </a:lnTo>
                  <a:lnTo>
                    <a:pt x="3295650" y="0"/>
                  </a:lnTo>
                  <a:lnTo>
                    <a:pt x="3298190" y="1269"/>
                  </a:lnTo>
                  <a:lnTo>
                    <a:pt x="3300730" y="2539"/>
                  </a:lnTo>
                  <a:lnTo>
                    <a:pt x="3303270" y="2539"/>
                  </a:lnTo>
                  <a:lnTo>
                    <a:pt x="3305810" y="3809"/>
                  </a:lnTo>
                  <a:lnTo>
                    <a:pt x="3308350" y="5079"/>
                  </a:lnTo>
                  <a:lnTo>
                    <a:pt x="3310890" y="6350"/>
                  </a:lnTo>
                  <a:lnTo>
                    <a:pt x="3313430" y="7619"/>
                  </a:lnTo>
                  <a:lnTo>
                    <a:pt x="3315970" y="10159"/>
                  </a:lnTo>
                  <a:lnTo>
                    <a:pt x="3318510" y="11429"/>
                  </a:lnTo>
                  <a:lnTo>
                    <a:pt x="3321050" y="13969"/>
                  </a:lnTo>
                  <a:lnTo>
                    <a:pt x="3322320" y="15239"/>
                  </a:lnTo>
                  <a:lnTo>
                    <a:pt x="3324860" y="17779"/>
                  </a:lnTo>
                  <a:lnTo>
                    <a:pt x="3326130" y="19050"/>
                  </a:lnTo>
                  <a:lnTo>
                    <a:pt x="3328670" y="21589"/>
                  </a:lnTo>
                  <a:lnTo>
                    <a:pt x="3329940" y="24129"/>
                  </a:lnTo>
                  <a:lnTo>
                    <a:pt x="3331210" y="26669"/>
                  </a:lnTo>
                  <a:lnTo>
                    <a:pt x="3332480" y="29209"/>
                  </a:lnTo>
                  <a:lnTo>
                    <a:pt x="3333750" y="31750"/>
                  </a:lnTo>
                  <a:lnTo>
                    <a:pt x="3335020" y="34289"/>
                  </a:lnTo>
                  <a:lnTo>
                    <a:pt x="3336290" y="36829"/>
                  </a:lnTo>
                  <a:lnTo>
                    <a:pt x="3336290" y="39369"/>
                  </a:lnTo>
                  <a:lnTo>
                    <a:pt x="3337560" y="43179"/>
                  </a:lnTo>
                  <a:lnTo>
                    <a:pt x="3337560" y="45719"/>
                  </a:lnTo>
                  <a:lnTo>
                    <a:pt x="3338830" y="48259"/>
                  </a:lnTo>
                  <a:lnTo>
                    <a:pt x="3338830" y="50800"/>
                  </a:lnTo>
                  <a:lnTo>
                    <a:pt x="3338830" y="491489"/>
                  </a:lnTo>
                  <a:lnTo>
                    <a:pt x="3338830" y="500379"/>
                  </a:lnTo>
                  <a:lnTo>
                    <a:pt x="3337560" y="502919"/>
                  </a:lnTo>
                  <a:lnTo>
                    <a:pt x="3337560" y="505459"/>
                  </a:lnTo>
                  <a:lnTo>
                    <a:pt x="3336290" y="509269"/>
                  </a:lnTo>
                  <a:lnTo>
                    <a:pt x="3335020" y="511809"/>
                  </a:lnTo>
                  <a:lnTo>
                    <a:pt x="3333750" y="514350"/>
                  </a:lnTo>
                  <a:lnTo>
                    <a:pt x="3333750" y="516889"/>
                  </a:lnTo>
                  <a:lnTo>
                    <a:pt x="3331210" y="519429"/>
                  </a:lnTo>
                  <a:lnTo>
                    <a:pt x="3329940" y="521969"/>
                  </a:lnTo>
                  <a:lnTo>
                    <a:pt x="3328670" y="524509"/>
                  </a:lnTo>
                  <a:lnTo>
                    <a:pt x="3326130" y="525779"/>
                  </a:lnTo>
                  <a:lnTo>
                    <a:pt x="3324860" y="528319"/>
                  </a:lnTo>
                  <a:lnTo>
                    <a:pt x="3323590" y="530859"/>
                  </a:lnTo>
                  <a:lnTo>
                    <a:pt x="3321050" y="532129"/>
                  </a:lnTo>
                  <a:lnTo>
                    <a:pt x="3318510" y="534669"/>
                  </a:lnTo>
                  <a:lnTo>
                    <a:pt x="3317240" y="535939"/>
                  </a:lnTo>
                  <a:lnTo>
                    <a:pt x="3314700" y="537209"/>
                  </a:lnTo>
                  <a:lnTo>
                    <a:pt x="3312160" y="538479"/>
                  </a:lnTo>
                  <a:lnTo>
                    <a:pt x="3309620" y="541019"/>
                  </a:lnTo>
                  <a:lnTo>
                    <a:pt x="3307080" y="542289"/>
                  </a:lnTo>
                  <a:lnTo>
                    <a:pt x="3304540" y="543559"/>
                  </a:lnTo>
                  <a:lnTo>
                    <a:pt x="3302000" y="543559"/>
                  </a:lnTo>
                  <a:lnTo>
                    <a:pt x="3298190" y="544829"/>
                  </a:lnTo>
                  <a:lnTo>
                    <a:pt x="3295650" y="544829"/>
                  </a:lnTo>
                  <a:lnTo>
                    <a:pt x="3293110" y="546100"/>
                  </a:lnTo>
                  <a:lnTo>
                    <a:pt x="3290570" y="546100"/>
                  </a:lnTo>
                  <a:lnTo>
                    <a:pt x="44450" y="546100"/>
                  </a:lnTo>
                  <a:lnTo>
                    <a:pt x="40640" y="544829"/>
                  </a:lnTo>
                  <a:lnTo>
                    <a:pt x="38100" y="543559"/>
                  </a:lnTo>
                  <a:lnTo>
                    <a:pt x="35560" y="543559"/>
                  </a:lnTo>
                  <a:lnTo>
                    <a:pt x="33019" y="542289"/>
                  </a:lnTo>
                  <a:lnTo>
                    <a:pt x="30480" y="541019"/>
                  </a:lnTo>
                  <a:lnTo>
                    <a:pt x="27939" y="539750"/>
                  </a:lnTo>
                  <a:lnTo>
                    <a:pt x="25400" y="538479"/>
                  </a:lnTo>
                  <a:lnTo>
                    <a:pt x="22860" y="535939"/>
                  </a:lnTo>
                  <a:lnTo>
                    <a:pt x="20320" y="534669"/>
                  </a:lnTo>
                  <a:lnTo>
                    <a:pt x="19050" y="532129"/>
                  </a:lnTo>
                  <a:lnTo>
                    <a:pt x="16510" y="530859"/>
                  </a:lnTo>
                  <a:lnTo>
                    <a:pt x="13970" y="528319"/>
                  </a:lnTo>
                  <a:lnTo>
                    <a:pt x="12700" y="527050"/>
                  </a:lnTo>
                  <a:lnTo>
                    <a:pt x="10160" y="524509"/>
                  </a:lnTo>
                  <a:lnTo>
                    <a:pt x="8890" y="521969"/>
                  </a:lnTo>
                  <a:lnTo>
                    <a:pt x="7620" y="519429"/>
                  </a:lnTo>
                  <a:lnTo>
                    <a:pt x="6349" y="516889"/>
                  </a:lnTo>
                  <a:lnTo>
                    <a:pt x="5080" y="514350"/>
                  </a:lnTo>
                  <a:lnTo>
                    <a:pt x="3810" y="511809"/>
                  </a:lnTo>
                  <a:lnTo>
                    <a:pt x="3810" y="509269"/>
                  </a:lnTo>
                  <a:lnTo>
                    <a:pt x="2540" y="506729"/>
                  </a:lnTo>
                  <a:lnTo>
                    <a:pt x="1269" y="502919"/>
                  </a:lnTo>
                  <a:lnTo>
                    <a:pt x="1269" y="500379"/>
                  </a:lnTo>
                  <a:lnTo>
                    <a:pt x="1269" y="497839"/>
                  </a:lnTo>
                  <a:lnTo>
                    <a:pt x="0" y="495300"/>
                  </a:lnTo>
                  <a:lnTo>
                    <a:pt x="0" y="492759"/>
                  </a:lnTo>
                  <a:lnTo>
                    <a:pt x="0" y="54609"/>
                  </a:lnTo>
                  <a:close/>
                </a:path>
              </a:pathLst>
            </a:custGeom>
            <a:ln w="38097">
              <a:solidFill>
                <a:srgbClr val="000000"/>
              </a:solidFill>
            </a:ln>
          </p:spPr>
          <p:txBody>
            <a:bodyPr wrap="square" lIns="0" tIns="0" rIns="0" bIns="0" rtlCol="0"/>
            <a:lstStyle/>
            <a:p>
              <a:endParaRPr/>
            </a:p>
          </p:txBody>
        </p:sp>
        <p:sp>
          <p:nvSpPr>
            <p:cNvPr id="15" name="object 15"/>
            <p:cNvSpPr/>
            <p:nvPr/>
          </p:nvSpPr>
          <p:spPr>
            <a:xfrm>
              <a:off x="-16497" y="991526"/>
              <a:ext cx="3376929" cy="584200"/>
            </a:xfrm>
            <a:custGeom>
              <a:avLst/>
              <a:gdLst/>
              <a:ahLst/>
              <a:cxnLst/>
              <a:rect l="l" t="t" r="r" b="b"/>
              <a:pathLst>
                <a:path w="3376929" h="584200">
                  <a:moveTo>
                    <a:pt x="38074" y="19037"/>
                  </a:moveTo>
                  <a:lnTo>
                    <a:pt x="32499" y="5575"/>
                  </a:lnTo>
                  <a:lnTo>
                    <a:pt x="19037" y="0"/>
                  </a:lnTo>
                  <a:lnTo>
                    <a:pt x="5575" y="5575"/>
                  </a:lnTo>
                  <a:lnTo>
                    <a:pt x="0" y="19037"/>
                  </a:lnTo>
                  <a:lnTo>
                    <a:pt x="5575" y="32512"/>
                  </a:lnTo>
                  <a:lnTo>
                    <a:pt x="19037" y="38087"/>
                  </a:lnTo>
                  <a:lnTo>
                    <a:pt x="32499" y="32512"/>
                  </a:lnTo>
                  <a:lnTo>
                    <a:pt x="38074" y="19037"/>
                  </a:lnTo>
                  <a:close/>
                </a:path>
                <a:path w="3376929" h="584200">
                  <a:moveTo>
                    <a:pt x="3376904" y="565137"/>
                  </a:moveTo>
                  <a:lnTo>
                    <a:pt x="3371329" y="551675"/>
                  </a:lnTo>
                  <a:lnTo>
                    <a:pt x="3357867" y="546100"/>
                  </a:lnTo>
                  <a:lnTo>
                    <a:pt x="3344392" y="551675"/>
                  </a:lnTo>
                  <a:lnTo>
                    <a:pt x="3338817" y="565137"/>
                  </a:lnTo>
                  <a:lnTo>
                    <a:pt x="3344392" y="578612"/>
                  </a:lnTo>
                  <a:lnTo>
                    <a:pt x="3357867" y="584187"/>
                  </a:lnTo>
                  <a:lnTo>
                    <a:pt x="3371329" y="578612"/>
                  </a:lnTo>
                  <a:lnTo>
                    <a:pt x="3376904" y="565137"/>
                  </a:lnTo>
                  <a:close/>
                </a:path>
              </a:pathLst>
            </a:custGeom>
            <a:solidFill>
              <a:srgbClr val="000000">
                <a:alpha val="38999"/>
              </a:srgbClr>
            </a:solidFill>
          </p:spPr>
          <p:txBody>
            <a:bodyPr wrap="square" lIns="0" tIns="0" rIns="0" bIns="0" rtlCol="0"/>
            <a:lstStyle/>
            <a:p>
              <a:endParaRPr/>
            </a:p>
          </p:txBody>
        </p:sp>
        <p:sp>
          <p:nvSpPr>
            <p:cNvPr id="16" name="object 16"/>
            <p:cNvSpPr/>
            <p:nvPr/>
          </p:nvSpPr>
          <p:spPr>
            <a:xfrm>
              <a:off x="2540" y="990244"/>
              <a:ext cx="3338829" cy="547370"/>
            </a:xfrm>
            <a:custGeom>
              <a:avLst/>
              <a:gdLst/>
              <a:ahLst/>
              <a:cxnLst/>
              <a:rect l="l" t="t" r="r" b="b"/>
              <a:pathLst>
                <a:path w="3338829" h="547369">
                  <a:moveTo>
                    <a:pt x="3290570" y="546100"/>
                  </a:moveTo>
                  <a:lnTo>
                    <a:pt x="49529" y="546100"/>
                  </a:lnTo>
                  <a:lnTo>
                    <a:pt x="52069" y="547370"/>
                  </a:lnTo>
                  <a:lnTo>
                    <a:pt x="3288030" y="547370"/>
                  </a:lnTo>
                  <a:lnTo>
                    <a:pt x="3290570" y="546100"/>
                  </a:lnTo>
                  <a:close/>
                </a:path>
                <a:path w="3338829" h="547369">
                  <a:moveTo>
                    <a:pt x="3295650" y="544829"/>
                  </a:moveTo>
                  <a:lnTo>
                    <a:pt x="40640" y="544829"/>
                  </a:lnTo>
                  <a:lnTo>
                    <a:pt x="44450" y="546100"/>
                  </a:lnTo>
                  <a:lnTo>
                    <a:pt x="3293110" y="546100"/>
                  </a:lnTo>
                  <a:lnTo>
                    <a:pt x="3295650" y="544829"/>
                  </a:lnTo>
                  <a:close/>
                </a:path>
                <a:path w="3338829" h="547369">
                  <a:moveTo>
                    <a:pt x="3305810" y="3810"/>
                  </a:moveTo>
                  <a:lnTo>
                    <a:pt x="33019" y="3810"/>
                  </a:lnTo>
                  <a:lnTo>
                    <a:pt x="25400" y="7620"/>
                  </a:lnTo>
                  <a:lnTo>
                    <a:pt x="21590" y="11429"/>
                  </a:lnTo>
                  <a:lnTo>
                    <a:pt x="19050" y="12700"/>
                  </a:lnTo>
                  <a:lnTo>
                    <a:pt x="17780" y="15239"/>
                  </a:lnTo>
                  <a:lnTo>
                    <a:pt x="15240" y="16510"/>
                  </a:lnTo>
                  <a:lnTo>
                    <a:pt x="11430" y="20320"/>
                  </a:lnTo>
                  <a:lnTo>
                    <a:pt x="2540" y="38100"/>
                  </a:lnTo>
                  <a:lnTo>
                    <a:pt x="2540" y="40639"/>
                  </a:lnTo>
                  <a:lnTo>
                    <a:pt x="1269" y="43179"/>
                  </a:lnTo>
                  <a:lnTo>
                    <a:pt x="1269" y="49529"/>
                  </a:lnTo>
                  <a:lnTo>
                    <a:pt x="0" y="50800"/>
                  </a:lnTo>
                  <a:lnTo>
                    <a:pt x="0" y="495300"/>
                  </a:lnTo>
                  <a:lnTo>
                    <a:pt x="1269" y="497839"/>
                  </a:lnTo>
                  <a:lnTo>
                    <a:pt x="1269" y="504189"/>
                  </a:lnTo>
                  <a:lnTo>
                    <a:pt x="3810" y="509270"/>
                  </a:lnTo>
                  <a:lnTo>
                    <a:pt x="3810" y="511810"/>
                  </a:lnTo>
                  <a:lnTo>
                    <a:pt x="10160" y="524510"/>
                  </a:lnTo>
                  <a:lnTo>
                    <a:pt x="16510" y="530860"/>
                  </a:lnTo>
                  <a:lnTo>
                    <a:pt x="19050" y="532129"/>
                  </a:lnTo>
                  <a:lnTo>
                    <a:pt x="20320" y="534670"/>
                  </a:lnTo>
                  <a:lnTo>
                    <a:pt x="22860" y="535939"/>
                  </a:lnTo>
                  <a:lnTo>
                    <a:pt x="25400" y="538479"/>
                  </a:lnTo>
                  <a:lnTo>
                    <a:pt x="38100" y="544829"/>
                  </a:lnTo>
                  <a:lnTo>
                    <a:pt x="3298190" y="544829"/>
                  </a:lnTo>
                  <a:lnTo>
                    <a:pt x="3302000" y="543560"/>
                  </a:lnTo>
                  <a:lnTo>
                    <a:pt x="3304540" y="543560"/>
                  </a:lnTo>
                  <a:lnTo>
                    <a:pt x="3312160" y="539750"/>
                  </a:lnTo>
                  <a:lnTo>
                    <a:pt x="3314700" y="537210"/>
                  </a:lnTo>
                  <a:lnTo>
                    <a:pt x="3317240" y="535939"/>
                  </a:lnTo>
                  <a:lnTo>
                    <a:pt x="3321050" y="532129"/>
                  </a:lnTo>
                  <a:lnTo>
                    <a:pt x="3323590" y="530860"/>
                  </a:lnTo>
                  <a:lnTo>
                    <a:pt x="3326130" y="525779"/>
                  </a:lnTo>
                  <a:lnTo>
                    <a:pt x="3328670" y="524510"/>
                  </a:lnTo>
                  <a:lnTo>
                    <a:pt x="3331210" y="519429"/>
                  </a:lnTo>
                  <a:lnTo>
                    <a:pt x="3333750" y="516889"/>
                  </a:lnTo>
                  <a:lnTo>
                    <a:pt x="3333750" y="514350"/>
                  </a:lnTo>
                  <a:lnTo>
                    <a:pt x="3337560" y="506729"/>
                  </a:lnTo>
                  <a:lnTo>
                    <a:pt x="3337560" y="502920"/>
                  </a:lnTo>
                  <a:lnTo>
                    <a:pt x="3338830" y="500379"/>
                  </a:lnTo>
                  <a:lnTo>
                    <a:pt x="3338830" y="48260"/>
                  </a:lnTo>
                  <a:lnTo>
                    <a:pt x="3337560" y="45720"/>
                  </a:lnTo>
                  <a:lnTo>
                    <a:pt x="3337560" y="43179"/>
                  </a:lnTo>
                  <a:lnTo>
                    <a:pt x="3336290" y="39370"/>
                  </a:lnTo>
                  <a:lnTo>
                    <a:pt x="3336290" y="36829"/>
                  </a:lnTo>
                  <a:lnTo>
                    <a:pt x="3328670" y="21589"/>
                  </a:lnTo>
                  <a:lnTo>
                    <a:pt x="3326130" y="20320"/>
                  </a:lnTo>
                  <a:lnTo>
                    <a:pt x="3324860" y="17779"/>
                  </a:lnTo>
                  <a:lnTo>
                    <a:pt x="3318510" y="11429"/>
                  </a:lnTo>
                  <a:lnTo>
                    <a:pt x="3315970" y="10160"/>
                  </a:lnTo>
                  <a:lnTo>
                    <a:pt x="3313430" y="7620"/>
                  </a:lnTo>
                  <a:lnTo>
                    <a:pt x="3305810" y="3810"/>
                  </a:lnTo>
                  <a:close/>
                </a:path>
                <a:path w="3338829" h="547369">
                  <a:moveTo>
                    <a:pt x="3298190" y="1270"/>
                  </a:moveTo>
                  <a:lnTo>
                    <a:pt x="40640" y="1270"/>
                  </a:lnTo>
                  <a:lnTo>
                    <a:pt x="35560" y="3810"/>
                  </a:lnTo>
                  <a:lnTo>
                    <a:pt x="3303270" y="3810"/>
                  </a:lnTo>
                  <a:lnTo>
                    <a:pt x="3298190" y="1270"/>
                  </a:lnTo>
                  <a:close/>
                </a:path>
                <a:path w="3338829" h="547369">
                  <a:moveTo>
                    <a:pt x="3293110" y="0"/>
                  </a:moveTo>
                  <a:lnTo>
                    <a:pt x="46990" y="0"/>
                  </a:lnTo>
                  <a:lnTo>
                    <a:pt x="43180" y="1270"/>
                  </a:lnTo>
                  <a:lnTo>
                    <a:pt x="3295650" y="1270"/>
                  </a:lnTo>
                  <a:lnTo>
                    <a:pt x="3293110" y="0"/>
                  </a:lnTo>
                  <a:close/>
                </a:path>
              </a:pathLst>
            </a:custGeom>
            <a:solidFill>
              <a:srgbClr val="FFFFFF"/>
            </a:solidFill>
          </p:spPr>
          <p:txBody>
            <a:bodyPr wrap="square" lIns="0" tIns="0" rIns="0" bIns="0" rtlCol="0"/>
            <a:lstStyle/>
            <a:p>
              <a:endParaRPr/>
            </a:p>
          </p:txBody>
        </p:sp>
        <p:sp>
          <p:nvSpPr>
            <p:cNvPr id="17" name="object 17"/>
            <p:cNvSpPr/>
            <p:nvPr/>
          </p:nvSpPr>
          <p:spPr>
            <a:xfrm>
              <a:off x="2540" y="990244"/>
              <a:ext cx="3338829" cy="547370"/>
            </a:xfrm>
            <a:custGeom>
              <a:avLst/>
              <a:gdLst/>
              <a:ahLst/>
              <a:cxnLst/>
              <a:rect l="l" t="t" r="r" b="b"/>
              <a:pathLst>
                <a:path w="3338829" h="547369">
                  <a:moveTo>
                    <a:pt x="0" y="54610"/>
                  </a:moveTo>
                  <a:lnTo>
                    <a:pt x="0" y="50800"/>
                  </a:lnTo>
                  <a:lnTo>
                    <a:pt x="1269" y="49529"/>
                  </a:lnTo>
                  <a:lnTo>
                    <a:pt x="1269" y="45720"/>
                  </a:lnTo>
                  <a:lnTo>
                    <a:pt x="1269" y="43179"/>
                  </a:lnTo>
                  <a:lnTo>
                    <a:pt x="2540" y="40639"/>
                  </a:lnTo>
                  <a:lnTo>
                    <a:pt x="2540" y="38100"/>
                  </a:lnTo>
                  <a:lnTo>
                    <a:pt x="3810" y="35560"/>
                  </a:lnTo>
                  <a:lnTo>
                    <a:pt x="5080" y="33020"/>
                  </a:lnTo>
                  <a:lnTo>
                    <a:pt x="6349" y="30479"/>
                  </a:lnTo>
                  <a:lnTo>
                    <a:pt x="7620" y="27939"/>
                  </a:lnTo>
                  <a:lnTo>
                    <a:pt x="8890" y="25400"/>
                  </a:lnTo>
                  <a:lnTo>
                    <a:pt x="10160" y="22860"/>
                  </a:lnTo>
                  <a:lnTo>
                    <a:pt x="11430" y="20320"/>
                  </a:lnTo>
                  <a:lnTo>
                    <a:pt x="12700" y="19050"/>
                  </a:lnTo>
                  <a:lnTo>
                    <a:pt x="15240" y="16510"/>
                  </a:lnTo>
                  <a:lnTo>
                    <a:pt x="17780" y="15239"/>
                  </a:lnTo>
                  <a:lnTo>
                    <a:pt x="19050" y="12700"/>
                  </a:lnTo>
                  <a:lnTo>
                    <a:pt x="21590" y="11429"/>
                  </a:lnTo>
                  <a:lnTo>
                    <a:pt x="22860" y="10160"/>
                  </a:lnTo>
                  <a:lnTo>
                    <a:pt x="25400" y="7620"/>
                  </a:lnTo>
                  <a:lnTo>
                    <a:pt x="27939" y="6350"/>
                  </a:lnTo>
                  <a:lnTo>
                    <a:pt x="30480" y="5079"/>
                  </a:lnTo>
                  <a:lnTo>
                    <a:pt x="33019" y="3810"/>
                  </a:lnTo>
                  <a:lnTo>
                    <a:pt x="35560" y="3810"/>
                  </a:lnTo>
                  <a:lnTo>
                    <a:pt x="38100" y="2539"/>
                  </a:lnTo>
                  <a:lnTo>
                    <a:pt x="40640" y="1270"/>
                  </a:lnTo>
                  <a:lnTo>
                    <a:pt x="43180" y="1270"/>
                  </a:lnTo>
                  <a:lnTo>
                    <a:pt x="46990" y="0"/>
                  </a:lnTo>
                  <a:lnTo>
                    <a:pt x="3284220" y="0"/>
                  </a:lnTo>
                  <a:lnTo>
                    <a:pt x="3293110" y="0"/>
                  </a:lnTo>
                  <a:lnTo>
                    <a:pt x="3295650" y="1270"/>
                  </a:lnTo>
                  <a:lnTo>
                    <a:pt x="3298190" y="1270"/>
                  </a:lnTo>
                  <a:lnTo>
                    <a:pt x="3300730" y="2539"/>
                  </a:lnTo>
                  <a:lnTo>
                    <a:pt x="3303270" y="3810"/>
                  </a:lnTo>
                  <a:lnTo>
                    <a:pt x="3305810" y="3810"/>
                  </a:lnTo>
                  <a:lnTo>
                    <a:pt x="3308350" y="5079"/>
                  </a:lnTo>
                  <a:lnTo>
                    <a:pt x="3310890" y="6350"/>
                  </a:lnTo>
                  <a:lnTo>
                    <a:pt x="3313430" y="7620"/>
                  </a:lnTo>
                  <a:lnTo>
                    <a:pt x="3315970" y="10160"/>
                  </a:lnTo>
                  <a:lnTo>
                    <a:pt x="3318510" y="11429"/>
                  </a:lnTo>
                  <a:lnTo>
                    <a:pt x="3321050" y="13970"/>
                  </a:lnTo>
                  <a:lnTo>
                    <a:pt x="3322320" y="15239"/>
                  </a:lnTo>
                  <a:lnTo>
                    <a:pt x="3324860" y="17779"/>
                  </a:lnTo>
                  <a:lnTo>
                    <a:pt x="3326130" y="20320"/>
                  </a:lnTo>
                  <a:lnTo>
                    <a:pt x="3328670" y="21589"/>
                  </a:lnTo>
                  <a:lnTo>
                    <a:pt x="3329940" y="24129"/>
                  </a:lnTo>
                  <a:lnTo>
                    <a:pt x="3331210" y="26670"/>
                  </a:lnTo>
                  <a:lnTo>
                    <a:pt x="3332480" y="29210"/>
                  </a:lnTo>
                  <a:lnTo>
                    <a:pt x="3333750" y="31750"/>
                  </a:lnTo>
                  <a:lnTo>
                    <a:pt x="3335020" y="34289"/>
                  </a:lnTo>
                  <a:lnTo>
                    <a:pt x="3336290" y="36829"/>
                  </a:lnTo>
                  <a:lnTo>
                    <a:pt x="3336290" y="39370"/>
                  </a:lnTo>
                  <a:lnTo>
                    <a:pt x="3337560" y="43179"/>
                  </a:lnTo>
                  <a:lnTo>
                    <a:pt x="3337560" y="45720"/>
                  </a:lnTo>
                  <a:lnTo>
                    <a:pt x="3338830" y="48260"/>
                  </a:lnTo>
                  <a:lnTo>
                    <a:pt x="3338830" y="50800"/>
                  </a:lnTo>
                  <a:lnTo>
                    <a:pt x="3338830" y="491489"/>
                  </a:lnTo>
                  <a:lnTo>
                    <a:pt x="3338830" y="500379"/>
                  </a:lnTo>
                  <a:lnTo>
                    <a:pt x="3337560" y="502920"/>
                  </a:lnTo>
                  <a:lnTo>
                    <a:pt x="3337560" y="506729"/>
                  </a:lnTo>
                  <a:lnTo>
                    <a:pt x="3336290" y="509270"/>
                  </a:lnTo>
                  <a:lnTo>
                    <a:pt x="3335020" y="511810"/>
                  </a:lnTo>
                  <a:lnTo>
                    <a:pt x="3333750" y="514350"/>
                  </a:lnTo>
                  <a:lnTo>
                    <a:pt x="3333750" y="516889"/>
                  </a:lnTo>
                  <a:lnTo>
                    <a:pt x="3331210" y="519429"/>
                  </a:lnTo>
                  <a:lnTo>
                    <a:pt x="3329940" y="521970"/>
                  </a:lnTo>
                  <a:lnTo>
                    <a:pt x="3328670" y="524510"/>
                  </a:lnTo>
                  <a:lnTo>
                    <a:pt x="3326130" y="525779"/>
                  </a:lnTo>
                  <a:lnTo>
                    <a:pt x="3324860" y="528320"/>
                  </a:lnTo>
                  <a:lnTo>
                    <a:pt x="3323590" y="530860"/>
                  </a:lnTo>
                  <a:lnTo>
                    <a:pt x="3321050" y="532129"/>
                  </a:lnTo>
                  <a:lnTo>
                    <a:pt x="3318510" y="534670"/>
                  </a:lnTo>
                  <a:lnTo>
                    <a:pt x="3317240" y="535939"/>
                  </a:lnTo>
                  <a:lnTo>
                    <a:pt x="3314700" y="537210"/>
                  </a:lnTo>
                  <a:lnTo>
                    <a:pt x="3312160" y="539750"/>
                  </a:lnTo>
                  <a:lnTo>
                    <a:pt x="3309620" y="541020"/>
                  </a:lnTo>
                  <a:lnTo>
                    <a:pt x="3307080" y="542289"/>
                  </a:lnTo>
                  <a:lnTo>
                    <a:pt x="3304540" y="543560"/>
                  </a:lnTo>
                  <a:lnTo>
                    <a:pt x="3302000" y="543560"/>
                  </a:lnTo>
                  <a:lnTo>
                    <a:pt x="3298190" y="544829"/>
                  </a:lnTo>
                  <a:lnTo>
                    <a:pt x="3295650" y="544829"/>
                  </a:lnTo>
                  <a:lnTo>
                    <a:pt x="3293110" y="546100"/>
                  </a:lnTo>
                  <a:lnTo>
                    <a:pt x="3290570" y="546100"/>
                  </a:lnTo>
                  <a:lnTo>
                    <a:pt x="3288030" y="547370"/>
                  </a:lnTo>
                  <a:lnTo>
                    <a:pt x="3284220" y="547370"/>
                  </a:lnTo>
                  <a:lnTo>
                    <a:pt x="54610" y="547370"/>
                  </a:lnTo>
                  <a:lnTo>
                    <a:pt x="52069" y="547370"/>
                  </a:lnTo>
                  <a:lnTo>
                    <a:pt x="49529" y="546100"/>
                  </a:lnTo>
                  <a:lnTo>
                    <a:pt x="46990" y="546100"/>
                  </a:lnTo>
                  <a:lnTo>
                    <a:pt x="44450" y="546100"/>
                  </a:lnTo>
                  <a:lnTo>
                    <a:pt x="40640" y="544829"/>
                  </a:lnTo>
                  <a:lnTo>
                    <a:pt x="38100" y="544829"/>
                  </a:lnTo>
                  <a:lnTo>
                    <a:pt x="35560" y="543560"/>
                  </a:lnTo>
                  <a:lnTo>
                    <a:pt x="33019" y="542289"/>
                  </a:lnTo>
                  <a:lnTo>
                    <a:pt x="30480" y="541020"/>
                  </a:lnTo>
                  <a:lnTo>
                    <a:pt x="27939" y="539750"/>
                  </a:lnTo>
                  <a:lnTo>
                    <a:pt x="25400" y="538479"/>
                  </a:lnTo>
                  <a:lnTo>
                    <a:pt x="22860" y="535939"/>
                  </a:lnTo>
                  <a:lnTo>
                    <a:pt x="20320" y="534670"/>
                  </a:lnTo>
                  <a:lnTo>
                    <a:pt x="19050" y="532129"/>
                  </a:lnTo>
                  <a:lnTo>
                    <a:pt x="16510" y="530860"/>
                  </a:lnTo>
                  <a:lnTo>
                    <a:pt x="13970" y="528320"/>
                  </a:lnTo>
                  <a:lnTo>
                    <a:pt x="12700" y="527050"/>
                  </a:lnTo>
                  <a:lnTo>
                    <a:pt x="10160" y="524510"/>
                  </a:lnTo>
                  <a:lnTo>
                    <a:pt x="8890" y="521970"/>
                  </a:lnTo>
                  <a:lnTo>
                    <a:pt x="7620" y="519429"/>
                  </a:lnTo>
                  <a:lnTo>
                    <a:pt x="6349" y="516889"/>
                  </a:lnTo>
                  <a:lnTo>
                    <a:pt x="5080" y="514350"/>
                  </a:lnTo>
                  <a:lnTo>
                    <a:pt x="3810" y="511810"/>
                  </a:lnTo>
                  <a:lnTo>
                    <a:pt x="3810" y="509270"/>
                  </a:lnTo>
                  <a:lnTo>
                    <a:pt x="2540" y="506729"/>
                  </a:lnTo>
                  <a:lnTo>
                    <a:pt x="1269" y="504189"/>
                  </a:lnTo>
                  <a:lnTo>
                    <a:pt x="1269" y="501650"/>
                  </a:lnTo>
                  <a:lnTo>
                    <a:pt x="1269" y="497839"/>
                  </a:lnTo>
                  <a:lnTo>
                    <a:pt x="0" y="495300"/>
                  </a:lnTo>
                  <a:lnTo>
                    <a:pt x="0" y="492760"/>
                  </a:lnTo>
                  <a:lnTo>
                    <a:pt x="0" y="54610"/>
                  </a:lnTo>
                  <a:close/>
                </a:path>
              </a:pathLst>
            </a:custGeom>
            <a:ln w="38097">
              <a:solidFill>
                <a:srgbClr val="2D2DB8"/>
              </a:solidFill>
            </a:ln>
          </p:spPr>
          <p:txBody>
            <a:bodyPr wrap="square" lIns="0" tIns="0" rIns="0" bIns="0" rtlCol="0"/>
            <a:lstStyle/>
            <a:p>
              <a:endParaRPr/>
            </a:p>
          </p:txBody>
        </p:sp>
        <p:sp>
          <p:nvSpPr>
            <p:cNvPr id="18" name="object 18"/>
            <p:cNvSpPr/>
            <p:nvPr/>
          </p:nvSpPr>
          <p:spPr>
            <a:xfrm>
              <a:off x="-16497" y="971206"/>
              <a:ext cx="3376929" cy="585470"/>
            </a:xfrm>
            <a:custGeom>
              <a:avLst/>
              <a:gdLst/>
              <a:ahLst/>
              <a:cxnLst/>
              <a:rect l="l" t="t" r="r" b="b"/>
              <a:pathLst>
                <a:path w="3376929" h="585469">
                  <a:moveTo>
                    <a:pt x="38074" y="19037"/>
                  </a:moveTo>
                  <a:lnTo>
                    <a:pt x="32499" y="5575"/>
                  </a:lnTo>
                  <a:lnTo>
                    <a:pt x="19037" y="0"/>
                  </a:lnTo>
                  <a:lnTo>
                    <a:pt x="5575" y="5575"/>
                  </a:lnTo>
                  <a:lnTo>
                    <a:pt x="0" y="19037"/>
                  </a:lnTo>
                  <a:lnTo>
                    <a:pt x="5575" y="32512"/>
                  </a:lnTo>
                  <a:lnTo>
                    <a:pt x="19037" y="38087"/>
                  </a:lnTo>
                  <a:lnTo>
                    <a:pt x="32499" y="32512"/>
                  </a:lnTo>
                  <a:lnTo>
                    <a:pt x="38074" y="19037"/>
                  </a:lnTo>
                  <a:close/>
                </a:path>
                <a:path w="3376929" h="585469">
                  <a:moveTo>
                    <a:pt x="3376904" y="566407"/>
                  </a:moveTo>
                  <a:lnTo>
                    <a:pt x="3371329" y="552945"/>
                  </a:lnTo>
                  <a:lnTo>
                    <a:pt x="3357867" y="547370"/>
                  </a:lnTo>
                  <a:lnTo>
                    <a:pt x="3344392" y="552945"/>
                  </a:lnTo>
                  <a:lnTo>
                    <a:pt x="3338817" y="566407"/>
                  </a:lnTo>
                  <a:lnTo>
                    <a:pt x="3344392" y="579882"/>
                  </a:lnTo>
                  <a:lnTo>
                    <a:pt x="3357867" y="585457"/>
                  </a:lnTo>
                  <a:lnTo>
                    <a:pt x="3371329" y="579882"/>
                  </a:lnTo>
                  <a:lnTo>
                    <a:pt x="3376904" y="566407"/>
                  </a:lnTo>
                  <a:close/>
                </a:path>
              </a:pathLst>
            </a:custGeom>
            <a:solidFill>
              <a:srgbClr val="2D2DB8"/>
            </a:solidFill>
          </p:spPr>
          <p:txBody>
            <a:bodyPr wrap="square" lIns="0" tIns="0" rIns="0" bIns="0" rtlCol="0"/>
            <a:lstStyle/>
            <a:p>
              <a:endParaRPr/>
            </a:p>
          </p:txBody>
        </p:sp>
      </p:grpSp>
      <p:sp>
        <p:nvSpPr>
          <p:cNvPr id="19" name="object 19"/>
          <p:cNvSpPr txBox="1"/>
          <p:nvPr/>
        </p:nvSpPr>
        <p:spPr>
          <a:xfrm>
            <a:off x="60960" y="1000404"/>
            <a:ext cx="2884805"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BF0000"/>
                </a:solidFill>
                <a:latin typeface="Arial"/>
                <a:cs typeface="Arial"/>
              </a:rPr>
              <a:t>За</a:t>
            </a:r>
            <a:r>
              <a:rPr sz="1800" b="1" spc="-50" dirty="0">
                <a:solidFill>
                  <a:srgbClr val="BF0000"/>
                </a:solidFill>
                <a:latin typeface="Arial"/>
                <a:cs typeface="Arial"/>
              </a:rPr>
              <a:t> </a:t>
            </a:r>
            <a:r>
              <a:rPr sz="1800" b="1" dirty="0">
                <a:solidFill>
                  <a:srgbClr val="BF0000"/>
                </a:solidFill>
                <a:latin typeface="Arial"/>
                <a:cs typeface="Arial"/>
              </a:rPr>
              <a:t>сферою</a:t>
            </a:r>
            <a:r>
              <a:rPr sz="1800" b="1" spc="-40" dirty="0">
                <a:solidFill>
                  <a:srgbClr val="BF0000"/>
                </a:solidFill>
                <a:latin typeface="Arial"/>
                <a:cs typeface="Arial"/>
              </a:rPr>
              <a:t> </a:t>
            </a:r>
            <a:r>
              <a:rPr sz="1800" b="1" spc="-10" dirty="0">
                <a:solidFill>
                  <a:srgbClr val="BF0000"/>
                </a:solidFill>
                <a:latin typeface="Arial"/>
                <a:cs typeface="Arial"/>
              </a:rPr>
              <a:t>застосування</a:t>
            </a:r>
            <a:endParaRPr sz="1800">
              <a:latin typeface="Arial"/>
              <a:cs typeface="Arial"/>
            </a:endParaRPr>
          </a:p>
        </p:txBody>
      </p:sp>
      <p:grpSp>
        <p:nvGrpSpPr>
          <p:cNvPr id="20" name="object 20"/>
          <p:cNvGrpSpPr/>
          <p:nvPr/>
        </p:nvGrpSpPr>
        <p:grpSpPr>
          <a:xfrm>
            <a:off x="323532" y="1524596"/>
            <a:ext cx="4256405" cy="1701164"/>
            <a:chOff x="323532" y="1524596"/>
            <a:chExt cx="4256405" cy="1701164"/>
          </a:xfrm>
        </p:grpSpPr>
        <p:sp>
          <p:nvSpPr>
            <p:cNvPr id="21" name="object 21"/>
            <p:cNvSpPr/>
            <p:nvPr/>
          </p:nvSpPr>
          <p:spPr>
            <a:xfrm>
              <a:off x="336550" y="1537614"/>
              <a:ext cx="334010" cy="974090"/>
            </a:xfrm>
            <a:custGeom>
              <a:avLst/>
              <a:gdLst/>
              <a:ahLst/>
              <a:cxnLst/>
              <a:rect l="l" t="t" r="r" b="b"/>
              <a:pathLst>
                <a:path w="334009" h="974089">
                  <a:moveTo>
                    <a:pt x="0" y="0"/>
                  </a:moveTo>
                  <a:lnTo>
                    <a:pt x="0" y="974089"/>
                  </a:lnTo>
                  <a:lnTo>
                    <a:pt x="334009" y="974089"/>
                  </a:lnTo>
                </a:path>
              </a:pathLst>
            </a:custGeom>
            <a:ln w="25518">
              <a:solidFill>
                <a:srgbClr val="2727A2"/>
              </a:solidFill>
            </a:ln>
          </p:spPr>
          <p:txBody>
            <a:bodyPr wrap="square" lIns="0" tIns="0" rIns="0" bIns="0" rtlCol="0"/>
            <a:lstStyle/>
            <a:p>
              <a:endParaRPr/>
            </a:p>
          </p:txBody>
        </p:sp>
        <p:sp>
          <p:nvSpPr>
            <p:cNvPr id="22" name="object 22"/>
            <p:cNvSpPr/>
            <p:nvPr/>
          </p:nvSpPr>
          <p:spPr>
            <a:xfrm>
              <a:off x="323786" y="1524863"/>
              <a:ext cx="360045" cy="1000125"/>
            </a:xfrm>
            <a:custGeom>
              <a:avLst/>
              <a:gdLst/>
              <a:ahLst/>
              <a:cxnLst/>
              <a:rect l="l" t="t" r="r" b="b"/>
              <a:pathLst>
                <a:path w="360045" h="100012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60045" h="1000125">
                  <a:moveTo>
                    <a:pt x="359524" y="986840"/>
                  </a:moveTo>
                  <a:lnTo>
                    <a:pt x="355790" y="977823"/>
                  </a:lnTo>
                  <a:lnTo>
                    <a:pt x="346773" y="974090"/>
                  </a:lnTo>
                  <a:lnTo>
                    <a:pt x="337743" y="977823"/>
                  </a:lnTo>
                  <a:lnTo>
                    <a:pt x="334010" y="986840"/>
                  </a:lnTo>
                  <a:lnTo>
                    <a:pt x="337743" y="995870"/>
                  </a:lnTo>
                  <a:lnTo>
                    <a:pt x="346773" y="999604"/>
                  </a:lnTo>
                  <a:lnTo>
                    <a:pt x="355790" y="995870"/>
                  </a:lnTo>
                  <a:lnTo>
                    <a:pt x="359524" y="986840"/>
                  </a:lnTo>
                  <a:close/>
                </a:path>
              </a:pathLst>
            </a:custGeom>
            <a:solidFill>
              <a:srgbClr val="2727A2"/>
            </a:solidFill>
          </p:spPr>
          <p:txBody>
            <a:bodyPr wrap="square" lIns="0" tIns="0" rIns="0" bIns="0" rtlCol="0"/>
            <a:lstStyle/>
            <a:p>
              <a:endParaRPr/>
            </a:p>
          </p:txBody>
        </p:sp>
        <p:sp>
          <p:nvSpPr>
            <p:cNvPr id="23" name="object 23"/>
            <p:cNvSpPr/>
            <p:nvPr/>
          </p:nvSpPr>
          <p:spPr>
            <a:xfrm>
              <a:off x="670560" y="1809394"/>
              <a:ext cx="3896360" cy="1403350"/>
            </a:xfrm>
            <a:custGeom>
              <a:avLst/>
              <a:gdLst/>
              <a:ahLst/>
              <a:cxnLst/>
              <a:rect l="l" t="t" r="r" b="b"/>
              <a:pathLst>
                <a:path w="3896360" h="1403350">
                  <a:moveTo>
                    <a:pt x="3764279" y="1402079"/>
                  </a:moveTo>
                  <a:lnTo>
                    <a:pt x="133350" y="1402079"/>
                  </a:lnTo>
                  <a:lnTo>
                    <a:pt x="140970" y="1403350"/>
                  </a:lnTo>
                  <a:lnTo>
                    <a:pt x="3756660" y="1403350"/>
                  </a:lnTo>
                  <a:lnTo>
                    <a:pt x="3764279" y="1402079"/>
                  </a:lnTo>
                  <a:close/>
                </a:path>
                <a:path w="3896360" h="1403350">
                  <a:moveTo>
                    <a:pt x="3770629" y="1270"/>
                  </a:moveTo>
                  <a:lnTo>
                    <a:pt x="125730" y="1270"/>
                  </a:lnTo>
                  <a:lnTo>
                    <a:pt x="118110" y="2539"/>
                  </a:lnTo>
                  <a:lnTo>
                    <a:pt x="111760" y="3810"/>
                  </a:lnTo>
                  <a:lnTo>
                    <a:pt x="104140" y="5079"/>
                  </a:lnTo>
                  <a:lnTo>
                    <a:pt x="97790" y="7620"/>
                  </a:lnTo>
                  <a:lnTo>
                    <a:pt x="90170" y="10160"/>
                  </a:lnTo>
                  <a:lnTo>
                    <a:pt x="83820" y="12700"/>
                  </a:lnTo>
                  <a:lnTo>
                    <a:pt x="76200" y="15239"/>
                  </a:lnTo>
                  <a:lnTo>
                    <a:pt x="71120" y="19050"/>
                  </a:lnTo>
                  <a:lnTo>
                    <a:pt x="58420" y="26670"/>
                  </a:lnTo>
                  <a:lnTo>
                    <a:pt x="52070" y="31750"/>
                  </a:lnTo>
                  <a:lnTo>
                    <a:pt x="31750" y="52070"/>
                  </a:lnTo>
                  <a:lnTo>
                    <a:pt x="26670" y="58420"/>
                  </a:lnTo>
                  <a:lnTo>
                    <a:pt x="22860" y="64770"/>
                  </a:lnTo>
                  <a:lnTo>
                    <a:pt x="19050" y="69850"/>
                  </a:lnTo>
                  <a:lnTo>
                    <a:pt x="15240" y="77470"/>
                  </a:lnTo>
                  <a:lnTo>
                    <a:pt x="10160" y="90170"/>
                  </a:lnTo>
                  <a:lnTo>
                    <a:pt x="7620" y="97789"/>
                  </a:lnTo>
                  <a:lnTo>
                    <a:pt x="5080" y="104139"/>
                  </a:lnTo>
                  <a:lnTo>
                    <a:pt x="3810" y="111760"/>
                  </a:lnTo>
                  <a:lnTo>
                    <a:pt x="2540" y="118110"/>
                  </a:lnTo>
                  <a:lnTo>
                    <a:pt x="1270" y="125729"/>
                  </a:lnTo>
                  <a:lnTo>
                    <a:pt x="1270" y="133350"/>
                  </a:lnTo>
                  <a:lnTo>
                    <a:pt x="0" y="140970"/>
                  </a:lnTo>
                  <a:lnTo>
                    <a:pt x="0" y="1263650"/>
                  </a:lnTo>
                  <a:lnTo>
                    <a:pt x="1270" y="1270000"/>
                  </a:lnTo>
                  <a:lnTo>
                    <a:pt x="1270" y="1277620"/>
                  </a:lnTo>
                  <a:lnTo>
                    <a:pt x="2540" y="1285239"/>
                  </a:lnTo>
                  <a:lnTo>
                    <a:pt x="3810" y="1291589"/>
                  </a:lnTo>
                  <a:lnTo>
                    <a:pt x="5080" y="1299210"/>
                  </a:lnTo>
                  <a:lnTo>
                    <a:pt x="7620" y="1306829"/>
                  </a:lnTo>
                  <a:lnTo>
                    <a:pt x="12700" y="1319529"/>
                  </a:lnTo>
                  <a:lnTo>
                    <a:pt x="16510" y="1325879"/>
                  </a:lnTo>
                  <a:lnTo>
                    <a:pt x="19050" y="1333500"/>
                  </a:lnTo>
                  <a:lnTo>
                    <a:pt x="22860" y="1338579"/>
                  </a:lnTo>
                  <a:lnTo>
                    <a:pt x="27940" y="1344929"/>
                  </a:lnTo>
                  <a:lnTo>
                    <a:pt x="31750" y="1351279"/>
                  </a:lnTo>
                  <a:lnTo>
                    <a:pt x="77470" y="1388110"/>
                  </a:lnTo>
                  <a:lnTo>
                    <a:pt x="97790" y="1395729"/>
                  </a:lnTo>
                  <a:lnTo>
                    <a:pt x="104140" y="1398270"/>
                  </a:lnTo>
                  <a:lnTo>
                    <a:pt x="111760" y="1399539"/>
                  </a:lnTo>
                  <a:lnTo>
                    <a:pt x="118110" y="1400810"/>
                  </a:lnTo>
                  <a:lnTo>
                    <a:pt x="125730" y="1402079"/>
                  </a:lnTo>
                  <a:lnTo>
                    <a:pt x="3771900" y="1402079"/>
                  </a:lnTo>
                  <a:lnTo>
                    <a:pt x="3778250" y="1400810"/>
                  </a:lnTo>
                  <a:lnTo>
                    <a:pt x="3785869" y="1399539"/>
                  </a:lnTo>
                  <a:lnTo>
                    <a:pt x="3792219" y="1398270"/>
                  </a:lnTo>
                  <a:lnTo>
                    <a:pt x="3799840" y="1395729"/>
                  </a:lnTo>
                  <a:lnTo>
                    <a:pt x="3806190" y="1393189"/>
                  </a:lnTo>
                  <a:lnTo>
                    <a:pt x="3813810" y="1390650"/>
                  </a:lnTo>
                  <a:lnTo>
                    <a:pt x="3820160" y="1386839"/>
                  </a:lnTo>
                  <a:lnTo>
                    <a:pt x="3826510" y="1384300"/>
                  </a:lnTo>
                  <a:lnTo>
                    <a:pt x="3832860" y="1380489"/>
                  </a:lnTo>
                  <a:lnTo>
                    <a:pt x="3839210" y="1375410"/>
                  </a:lnTo>
                  <a:lnTo>
                    <a:pt x="3844290" y="1371600"/>
                  </a:lnTo>
                  <a:lnTo>
                    <a:pt x="3850640" y="1366520"/>
                  </a:lnTo>
                  <a:lnTo>
                    <a:pt x="3881119" y="1325879"/>
                  </a:lnTo>
                  <a:lnTo>
                    <a:pt x="3883660" y="1319529"/>
                  </a:lnTo>
                  <a:lnTo>
                    <a:pt x="3887469" y="1313179"/>
                  </a:lnTo>
                  <a:lnTo>
                    <a:pt x="3890010" y="1305560"/>
                  </a:lnTo>
                  <a:lnTo>
                    <a:pt x="3891279" y="1299210"/>
                  </a:lnTo>
                  <a:lnTo>
                    <a:pt x="3893819" y="1291589"/>
                  </a:lnTo>
                  <a:lnTo>
                    <a:pt x="3895090" y="1285239"/>
                  </a:lnTo>
                  <a:lnTo>
                    <a:pt x="3895090" y="1277620"/>
                  </a:lnTo>
                  <a:lnTo>
                    <a:pt x="3896360" y="1270000"/>
                  </a:lnTo>
                  <a:lnTo>
                    <a:pt x="3896360" y="133350"/>
                  </a:lnTo>
                  <a:lnTo>
                    <a:pt x="3895090" y="125729"/>
                  </a:lnTo>
                  <a:lnTo>
                    <a:pt x="3895090" y="118110"/>
                  </a:lnTo>
                  <a:lnTo>
                    <a:pt x="3892550" y="111760"/>
                  </a:lnTo>
                  <a:lnTo>
                    <a:pt x="3891279" y="104139"/>
                  </a:lnTo>
                  <a:lnTo>
                    <a:pt x="3890010" y="97789"/>
                  </a:lnTo>
                  <a:lnTo>
                    <a:pt x="3887469" y="90170"/>
                  </a:lnTo>
                  <a:lnTo>
                    <a:pt x="3883660" y="83820"/>
                  </a:lnTo>
                  <a:lnTo>
                    <a:pt x="3881119" y="77470"/>
                  </a:lnTo>
                  <a:lnTo>
                    <a:pt x="3869690" y="58420"/>
                  </a:lnTo>
                  <a:lnTo>
                    <a:pt x="3864610" y="52070"/>
                  </a:lnTo>
                  <a:lnTo>
                    <a:pt x="3860800" y="46989"/>
                  </a:lnTo>
                  <a:lnTo>
                    <a:pt x="3855719" y="41910"/>
                  </a:lnTo>
                  <a:lnTo>
                    <a:pt x="3849369" y="36829"/>
                  </a:lnTo>
                  <a:lnTo>
                    <a:pt x="3839210" y="26670"/>
                  </a:lnTo>
                  <a:lnTo>
                    <a:pt x="3820160" y="15239"/>
                  </a:lnTo>
                  <a:lnTo>
                    <a:pt x="3813810" y="12700"/>
                  </a:lnTo>
                  <a:lnTo>
                    <a:pt x="3806190" y="10160"/>
                  </a:lnTo>
                  <a:lnTo>
                    <a:pt x="3799840" y="7620"/>
                  </a:lnTo>
                  <a:lnTo>
                    <a:pt x="3792219" y="5079"/>
                  </a:lnTo>
                  <a:lnTo>
                    <a:pt x="3785869" y="3810"/>
                  </a:lnTo>
                  <a:lnTo>
                    <a:pt x="3770629" y="1270"/>
                  </a:lnTo>
                  <a:close/>
                </a:path>
                <a:path w="3896360" h="1403350">
                  <a:moveTo>
                    <a:pt x="3756660" y="0"/>
                  </a:moveTo>
                  <a:lnTo>
                    <a:pt x="140970" y="0"/>
                  </a:lnTo>
                  <a:lnTo>
                    <a:pt x="133350" y="1270"/>
                  </a:lnTo>
                  <a:lnTo>
                    <a:pt x="3763010" y="1270"/>
                  </a:lnTo>
                  <a:lnTo>
                    <a:pt x="3756660" y="0"/>
                  </a:lnTo>
                  <a:close/>
                </a:path>
              </a:pathLst>
            </a:custGeom>
            <a:solidFill>
              <a:srgbClr val="CCCCEB">
                <a:alpha val="89999"/>
              </a:srgbClr>
            </a:solidFill>
          </p:spPr>
          <p:txBody>
            <a:bodyPr wrap="square" lIns="0" tIns="0" rIns="0" bIns="0" rtlCol="0"/>
            <a:lstStyle/>
            <a:p>
              <a:endParaRPr/>
            </a:p>
          </p:txBody>
        </p:sp>
        <p:sp>
          <p:nvSpPr>
            <p:cNvPr id="24" name="object 24"/>
            <p:cNvSpPr/>
            <p:nvPr/>
          </p:nvSpPr>
          <p:spPr>
            <a:xfrm>
              <a:off x="670560" y="1809394"/>
              <a:ext cx="3896360" cy="1403350"/>
            </a:xfrm>
            <a:custGeom>
              <a:avLst/>
              <a:gdLst/>
              <a:ahLst/>
              <a:cxnLst/>
              <a:rect l="l" t="t" r="r" b="b"/>
              <a:pathLst>
                <a:path w="3896360" h="1403350">
                  <a:moveTo>
                    <a:pt x="0" y="140970"/>
                  </a:moveTo>
                  <a:lnTo>
                    <a:pt x="1270" y="133350"/>
                  </a:lnTo>
                  <a:lnTo>
                    <a:pt x="1270" y="125729"/>
                  </a:lnTo>
                  <a:lnTo>
                    <a:pt x="2540" y="118110"/>
                  </a:lnTo>
                  <a:lnTo>
                    <a:pt x="3810" y="111760"/>
                  </a:lnTo>
                  <a:lnTo>
                    <a:pt x="5080" y="104139"/>
                  </a:lnTo>
                  <a:lnTo>
                    <a:pt x="7620" y="97789"/>
                  </a:lnTo>
                  <a:lnTo>
                    <a:pt x="10160" y="90170"/>
                  </a:lnTo>
                  <a:lnTo>
                    <a:pt x="12700" y="83820"/>
                  </a:lnTo>
                  <a:lnTo>
                    <a:pt x="15240" y="77470"/>
                  </a:lnTo>
                  <a:lnTo>
                    <a:pt x="19050" y="69850"/>
                  </a:lnTo>
                  <a:lnTo>
                    <a:pt x="22860" y="64770"/>
                  </a:lnTo>
                  <a:lnTo>
                    <a:pt x="26670" y="58420"/>
                  </a:lnTo>
                  <a:lnTo>
                    <a:pt x="31750" y="52070"/>
                  </a:lnTo>
                  <a:lnTo>
                    <a:pt x="36830" y="46989"/>
                  </a:lnTo>
                  <a:lnTo>
                    <a:pt x="41910" y="41910"/>
                  </a:lnTo>
                  <a:lnTo>
                    <a:pt x="46990" y="36829"/>
                  </a:lnTo>
                  <a:lnTo>
                    <a:pt x="52070" y="31750"/>
                  </a:lnTo>
                  <a:lnTo>
                    <a:pt x="58420" y="26670"/>
                  </a:lnTo>
                  <a:lnTo>
                    <a:pt x="64770" y="22860"/>
                  </a:lnTo>
                  <a:lnTo>
                    <a:pt x="71120" y="19050"/>
                  </a:lnTo>
                  <a:lnTo>
                    <a:pt x="76200" y="15239"/>
                  </a:lnTo>
                  <a:lnTo>
                    <a:pt x="83820" y="12700"/>
                  </a:lnTo>
                  <a:lnTo>
                    <a:pt x="90170" y="10160"/>
                  </a:lnTo>
                  <a:lnTo>
                    <a:pt x="97790" y="7620"/>
                  </a:lnTo>
                  <a:lnTo>
                    <a:pt x="104140" y="5079"/>
                  </a:lnTo>
                  <a:lnTo>
                    <a:pt x="111760" y="3810"/>
                  </a:lnTo>
                  <a:lnTo>
                    <a:pt x="118110" y="2539"/>
                  </a:lnTo>
                  <a:lnTo>
                    <a:pt x="125730" y="1270"/>
                  </a:lnTo>
                  <a:lnTo>
                    <a:pt x="133350" y="1270"/>
                  </a:lnTo>
                  <a:lnTo>
                    <a:pt x="140970" y="0"/>
                  </a:lnTo>
                  <a:lnTo>
                    <a:pt x="3756660" y="0"/>
                  </a:lnTo>
                  <a:lnTo>
                    <a:pt x="3763010" y="1270"/>
                  </a:lnTo>
                  <a:lnTo>
                    <a:pt x="3770629" y="1270"/>
                  </a:lnTo>
                  <a:lnTo>
                    <a:pt x="3806190" y="10160"/>
                  </a:lnTo>
                  <a:lnTo>
                    <a:pt x="3813810" y="12700"/>
                  </a:lnTo>
                  <a:lnTo>
                    <a:pt x="3820160" y="15239"/>
                  </a:lnTo>
                  <a:lnTo>
                    <a:pt x="3826510" y="19050"/>
                  </a:lnTo>
                  <a:lnTo>
                    <a:pt x="3832860" y="22860"/>
                  </a:lnTo>
                  <a:lnTo>
                    <a:pt x="3839210" y="26670"/>
                  </a:lnTo>
                  <a:lnTo>
                    <a:pt x="3844290" y="31750"/>
                  </a:lnTo>
                  <a:lnTo>
                    <a:pt x="3849369" y="36829"/>
                  </a:lnTo>
                  <a:lnTo>
                    <a:pt x="3855719" y="41910"/>
                  </a:lnTo>
                  <a:lnTo>
                    <a:pt x="3860800" y="46989"/>
                  </a:lnTo>
                  <a:lnTo>
                    <a:pt x="3864610" y="52070"/>
                  </a:lnTo>
                  <a:lnTo>
                    <a:pt x="3869690" y="58420"/>
                  </a:lnTo>
                  <a:lnTo>
                    <a:pt x="3873500" y="64770"/>
                  </a:lnTo>
                  <a:lnTo>
                    <a:pt x="3877310" y="71120"/>
                  </a:lnTo>
                  <a:lnTo>
                    <a:pt x="3881119" y="77470"/>
                  </a:lnTo>
                  <a:lnTo>
                    <a:pt x="3883660" y="83820"/>
                  </a:lnTo>
                  <a:lnTo>
                    <a:pt x="3887469" y="90170"/>
                  </a:lnTo>
                  <a:lnTo>
                    <a:pt x="3890010" y="97789"/>
                  </a:lnTo>
                  <a:lnTo>
                    <a:pt x="3891279" y="104139"/>
                  </a:lnTo>
                  <a:lnTo>
                    <a:pt x="3892550" y="111760"/>
                  </a:lnTo>
                  <a:lnTo>
                    <a:pt x="3895090" y="118110"/>
                  </a:lnTo>
                  <a:lnTo>
                    <a:pt x="3895090" y="125729"/>
                  </a:lnTo>
                  <a:lnTo>
                    <a:pt x="3896360" y="133350"/>
                  </a:lnTo>
                  <a:lnTo>
                    <a:pt x="3896360" y="140970"/>
                  </a:lnTo>
                  <a:lnTo>
                    <a:pt x="3896360" y="1262379"/>
                  </a:lnTo>
                  <a:lnTo>
                    <a:pt x="3896360" y="1270000"/>
                  </a:lnTo>
                  <a:lnTo>
                    <a:pt x="3895090" y="1277620"/>
                  </a:lnTo>
                  <a:lnTo>
                    <a:pt x="3895090" y="1285239"/>
                  </a:lnTo>
                  <a:lnTo>
                    <a:pt x="3893819" y="1291589"/>
                  </a:lnTo>
                  <a:lnTo>
                    <a:pt x="3891279" y="1299210"/>
                  </a:lnTo>
                  <a:lnTo>
                    <a:pt x="3890010" y="1305560"/>
                  </a:lnTo>
                  <a:lnTo>
                    <a:pt x="3887469" y="1313179"/>
                  </a:lnTo>
                  <a:lnTo>
                    <a:pt x="3883660" y="1319529"/>
                  </a:lnTo>
                  <a:lnTo>
                    <a:pt x="3881119" y="1325879"/>
                  </a:lnTo>
                  <a:lnTo>
                    <a:pt x="3877310" y="1332229"/>
                  </a:lnTo>
                  <a:lnTo>
                    <a:pt x="3873500" y="1338579"/>
                  </a:lnTo>
                  <a:lnTo>
                    <a:pt x="3869690" y="1344929"/>
                  </a:lnTo>
                  <a:lnTo>
                    <a:pt x="3865879" y="1350010"/>
                  </a:lnTo>
                  <a:lnTo>
                    <a:pt x="3860800" y="1356360"/>
                  </a:lnTo>
                  <a:lnTo>
                    <a:pt x="3855719" y="1361439"/>
                  </a:lnTo>
                  <a:lnTo>
                    <a:pt x="3850640" y="1366520"/>
                  </a:lnTo>
                  <a:lnTo>
                    <a:pt x="3844290" y="1371600"/>
                  </a:lnTo>
                  <a:lnTo>
                    <a:pt x="3839210" y="1375410"/>
                  </a:lnTo>
                  <a:lnTo>
                    <a:pt x="3832860" y="1380489"/>
                  </a:lnTo>
                  <a:lnTo>
                    <a:pt x="3826510" y="1384300"/>
                  </a:lnTo>
                  <a:lnTo>
                    <a:pt x="3820160" y="1386839"/>
                  </a:lnTo>
                  <a:lnTo>
                    <a:pt x="3813810" y="1390650"/>
                  </a:lnTo>
                  <a:lnTo>
                    <a:pt x="3806190" y="1393189"/>
                  </a:lnTo>
                  <a:lnTo>
                    <a:pt x="3799840" y="1395729"/>
                  </a:lnTo>
                  <a:lnTo>
                    <a:pt x="3792219" y="1398270"/>
                  </a:lnTo>
                  <a:lnTo>
                    <a:pt x="3785869" y="1399539"/>
                  </a:lnTo>
                  <a:lnTo>
                    <a:pt x="3778250" y="1400810"/>
                  </a:lnTo>
                  <a:lnTo>
                    <a:pt x="3771900" y="1402079"/>
                  </a:lnTo>
                  <a:lnTo>
                    <a:pt x="3764279" y="1402079"/>
                  </a:lnTo>
                  <a:lnTo>
                    <a:pt x="3756660" y="1403350"/>
                  </a:lnTo>
                  <a:lnTo>
                    <a:pt x="140970" y="1403350"/>
                  </a:lnTo>
                  <a:lnTo>
                    <a:pt x="133350" y="1402079"/>
                  </a:lnTo>
                  <a:lnTo>
                    <a:pt x="125730" y="1402079"/>
                  </a:lnTo>
                  <a:lnTo>
                    <a:pt x="118110" y="1400810"/>
                  </a:lnTo>
                  <a:lnTo>
                    <a:pt x="111760" y="1399539"/>
                  </a:lnTo>
                  <a:lnTo>
                    <a:pt x="104140" y="1398270"/>
                  </a:lnTo>
                  <a:lnTo>
                    <a:pt x="97790" y="1395729"/>
                  </a:lnTo>
                  <a:lnTo>
                    <a:pt x="90170" y="1393189"/>
                  </a:lnTo>
                  <a:lnTo>
                    <a:pt x="83820" y="1390650"/>
                  </a:lnTo>
                  <a:lnTo>
                    <a:pt x="77470" y="1388110"/>
                  </a:lnTo>
                  <a:lnTo>
                    <a:pt x="71120" y="1384300"/>
                  </a:lnTo>
                  <a:lnTo>
                    <a:pt x="64770" y="1380489"/>
                  </a:lnTo>
                  <a:lnTo>
                    <a:pt x="58420" y="1376679"/>
                  </a:lnTo>
                  <a:lnTo>
                    <a:pt x="52070" y="1371600"/>
                  </a:lnTo>
                  <a:lnTo>
                    <a:pt x="46990" y="1366520"/>
                  </a:lnTo>
                  <a:lnTo>
                    <a:pt x="41910" y="1361439"/>
                  </a:lnTo>
                  <a:lnTo>
                    <a:pt x="36830" y="1356360"/>
                  </a:lnTo>
                  <a:lnTo>
                    <a:pt x="31750" y="1351279"/>
                  </a:lnTo>
                  <a:lnTo>
                    <a:pt x="27940" y="1344929"/>
                  </a:lnTo>
                  <a:lnTo>
                    <a:pt x="22860" y="1338579"/>
                  </a:lnTo>
                  <a:lnTo>
                    <a:pt x="19050" y="1333500"/>
                  </a:lnTo>
                  <a:lnTo>
                    <a:pt x="16510" y="1325879"/>
                  </a:lnTo>
                  <a:lnTo>
                    <a:pt x="12700" y="1319529"/>
                  </a:lnTo>
                  <a:lnTo>
                    <a:pt x="10160" y="1313179"/>
                  </a:lnTo>
                  <a:lnTo>
                    <a:pt x="7620" y="1306829"/>
                  </a:lnTo>
                  <a:lnTo>
                    <a:pt x="5080" y="1299210"/>
                  </a:lnTo>
                  <a:lnTo>
                    <a:pt x="3810" y="1291589"/>
                  </a:lnTo>
                  <a:lnTo>
                    <a:pt x="2540" y="1285239"/>
                  </a:lnTo>
                  <a:lnTo>
                    <a:pt x="1270" y="1277620"/>
                  </a:lnTo>
                  <a:lnTo>
                    <a:pt x="1270" y="1270000"/>
                  </a:lnTo>
                  <a:lnTo>
                    <a:pt x="0" y="1263650"/>
                  </a:lnTo>
                  <a:lnTo>
                    <a:pt x="0" y="140970"/>
                  </a:lnTo>
                  <a:close/>
                </a:path>
              </a:pathLst>
            </a:custGeom>
            <a:ln w="25518">
              <a:solidFill>
                <a:srgbClr val="3333CC"/>
              </a:solidFill>
            </a:ln>
          </p:spPr>
          <p:txBody>
            <a:bodyPr wrap="square" lIns="0" tIns="0" rIns="0" bIns="0" rtlCol="0"/>
            <a:lstStyle/>
            <a:p>
              <a:endParaRPr/>
            </a:p>
          </p:txBody>
        </p:sp>
        <p:sp>
          <p:nvSpPr>
            <p:cNvPr id="25" name="object 25"/>
            <p:cNvSpPr/>
            <p:nvPr/>
          </p:nvSpPr>
          <p:spPr>
            <a:xfrm>
              <a:off x="657796" y="1796643"/>
              <a:ext cx="3922395" cy="1429385"/>
            </a:xfrm>
            <a:custGeom>
              <a:avLst/>
              <a:gdLst/>
              <a:ahLst/>
              <a:cxnLst/>
              <a:rect l="l" t="t" r="r" b="b"/>
              <a:pathLst>
                <a:path w="3922395" h="142938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922395" h="1429385">
                  <a:moveTo>
                    <a:pt x="3921874" y="1416100"/>
                  </a:moveTo>
                  <a:lnTo>
                    <a:pt x="3918140" y="1407083"/>
                  </a:lnTo>
                  <a:lnTo>
                    <a:pt x="3909123" y="1403350"/>
                  </a:lnTo>
                  <a:lnTo>
                    <a:pt x="3900093" y="1407083"/>
                  </a:lnTo>
                  <a:lnTo>
                    <a:pt x="3896360" y="1416100"/>
                  </a:lnTo>
                  <a:lnTo>
                    <a:pt x="3900093" y="1425130"/>
                  </a:lnTo>
                  <a:lnTo>
                    <a:pt x="3909123" y="1428864"/>
                  </a:lnTo>
                  <a:lnTo>
                    <a:pt x="3918140" y="1425130"/>
                  </a:lnTo>
                  <a:lnTo>
                    <a:pt x="3921874" y="1416100"/>
                  </a:lnTo>
                  <a:close/>
                </a:path>
              </a:pathLst>
            </a:custGeom>
            <a:solidFill>
              <a:srgbClr val="3333CC"/>
            </a:solidFill>
          </p:spPr>
          <p:txBody>
            <a:bodyPr wrap="square" lIns="0" tIns="0" rIns="0" bIns="0" rtlCol="0"/>
            <a:lstStyle/>
            <a:p>
              <a:endParaRPr/>
            </a:p>
          </p:txBody>
        </p:sp>
      </p:grpSp>
      <p:sp>
        <p:nvSpPr>
          <p:cNvPr id="26" name="object 26"/>
          <p:cNvSpPr txBox="1"/>
          <p:nvPr/>
        </p:nvSpPr>
        <p:spPr>
          <a:xfrm>
            <a:off x="918210" y="1899564"/>
            <a:ext cx="3439795" cy="1196340"/>
          </a:xfrm>
          <a:prstGeom prst="rect">
            <a:avLst/>
          </a:prstGeom>
        </p:spPr>
        <p:txBody>
          <a:bodyPr vert="horz" wrap="square" lIns="0" tIns="34290" rIns="0" bIns="0" rtlCol="0">
            <a:spAutoFit/>
          </a:bodyPr>
          <a:lstStyle/>
          <a:p>
            <a:pPr marL="12700" marR="5080" indent="-2540" algn="ctr">
              <a:lnSpc>
                <a:spcPct val="89800"/>
              </a:lnSpc>
              <a:spcBef>
                <a:spcPts val="270"/>
              </a:spcBef>
            </a:pPr>
            <a:r>
              <a:rPr sz="1400" b="1" spc="-10" dirty="0">
                <a:solidFill>
                  <a:srgbClr val="BF0000"/>
                </a:solidFill>
                <a:latin typeface="Arial"/>
                <a:cs typeface="Arial"/>
              </a:rPr>
              <a:t>Оптово-</a:t>
            </a:r>
            <a:r>
              <a:rPr sz="1400" b="1" dirty="0">
                <a:solidFill>
                  <a:srgbClr val="BF0000"/>
                </a:solidFill>
                <a:latin typeface="Arial"/>
                <a:cs typeface="Arial"/>
              </a:rPr>
              <a:t>відпускна</a:t>
            </a:r>
            <a:r>
              <a:rPr sz="1400" b="1" spc="-40" dirty="0">
                <a:solidFill>
                  <a:srgbClr val="BF0000"/>
                </a:solidFill>
                <a:latin typeface="Arial"/>
                <a:cs typeface="Arial"/>
              </a:rPr>
              <a:t> </a:t>
            </a:r>
            <a:r>
              <a:rPr sz="1400" b="1" dirty="0" err="1">
                <a:solidFill>
                  <a:srgbClr val="BF0000"/>
                </a:solidFill>
                <a:latin typeface="Arial"/>
                <a:cs typeface="Arial"/>
              </a:rPr>
              <a:t>виробника</a:t>
            </a:r>
            <a:r>
              <a:rPr sz="1400" b="1" spc="-40" dirty="0">
                <a:solidFill>
                  <a:srgbClr val="BF0000"/>
                </a:solidFill>
                <a:latin typeface="Arial"/>
                <a:cs typeface="Arial"/>
              </a:rPr>
              <a:t> </a:t>
            </a:r>
            <a:r>
              <a:rPr sz="1400" dirty="0" smtClean="0">
                <a:solidFill>
                  <a:schemeClr val="tx1"/>
                </a:solidFill>
                <a:latin typeface="Arial"/>
                <a:cs typeface="Arial"/>
              </a:rPr>
              <a:t>-</a:t>
            </a:r>
            <a:r>
              <a:rPr lang="uk-UA" sz="1400" dirty="0" smtClean="0">
                <a:solidFill>
                  <a:schemeClr val="tx1"/>
                </a:solidFill>
                <a:latin typeface="Arial"/>
                <a:cs typeface="Arial"/>
              </a:rPr>
              <a:t> </a:t>
            </a:r>
            <a:r>
              <a:rPr sz="1400" spc="-20" dirty="0" err="1" smtClean="0">
                <a:solidFill>
                  <a:schemeClr val="tx1"/>
                </a:solidFill>
                <a:latin typeface="Arial"/>
                <a:cs typeface="Arial"/>
              </a:rPr>
              <a:t>ціна</a:t>
            </a:r>
            <a:r>
              <a:rPr sz="1400" spc="-20" dirty="0" smtClean="0">
                <a:solidFill>
                  <a:schemeClr val="tx1"/>
                </a:solidFill>
                <a:latin typeface="Arial"/>
                <a:cs typeface="Arial"/>
              </a:rPr>
              <a:t> </a:t>
            </a:r>
            <a:r>
              <a:rPr sz="1400" dirty="0">
                <a:latin typeface="Arial"/>
                <a:cs typeface="Arial"/>
              </a:rPr>
              <a:t>одиниці</a:t>
            </a:r>
            <a:r>
              <a:rPr sz="1400" spc="-55" dirty="0">
                <a:latin typeface="Arial"/>
                <a:cs typeface="Arial"/>
              </a:rPr>
              <a:t> </a:t>
            </a:r>
            <a:r>
              <a:rPr sz="1400" spc="-10" dirty="0">
                <a:latin typeface="Arial"/>
                <a:cs typeface="Arial"/>
              </a:rPr>
              <a:t>імпортованого</a:t>
            </a:r>
            <a:r>
              <a:rPr sz="1400" spc="-30" dirty="0">
                <a:latin typeface="Arial"/>
                <a:cs typeface="Arial"/>
              </a:rPr>
              <a:t> </a:t>
            </a:r>
            <a:r>
              <a:rPr sz="1400" dirty="0">
                <a:latin typeface="Arial"/>
                <a:cs typeface="Arial"/>
              </a:rPr>
              <a:t>товару</a:t>
            </a:r>
            <a:r>
              <a:rPr sz="1400" spc="-45" dirty="0">
                <a:latin typeface="Arial"/>
                <a:cs typeface="Arial"/>
              </a:rPr>
              <a:t> </a:t>
            </a:r>
            <a:r>
              <a:rPr sz="1400" dirty="0">
                <a:latin typeface="Arial"/>
                <a:cs typeface="Arial"/>
              </a:rPr>
              <a:t>або</a:t>
            </a:r>
            <a:r>
              <a:rPr sz="1400" spc="-45" dirty="0">
                <a:latin typeface="Arial"/>
                <a:cs typeface="Arial"/>
              </a:rPr>
              <a:t> </a:t>
            </a:r>
            <a:r>
              <a:rPr sz="1400" spc="-20" dirty="0">
                <a:latin typeface="Arial"/>
                <a:cs typeface="Arial"/>
              </a:rPr>
              <a:t>ціна </a:t>
            </a:r>
            <a:r>
              <a:rPr sz="1400" dirty="0">
                <a:latin typeface="Arial"/>
                <a:cs typeface="Arial"/>
              </a:rPr>
              <a:t>одиниці</a:t>
            </a:r>
            <a:r>
              <a:rPr sz="1400" spc="-35" dirty="0">
                <a:latin typeface="Arial"/>
                <a:cs typeface="Arial"/>
              </a:rPr>
              <a:t> </a:t>
            </a:r>
            <a:r>
              <a:rPr sz="1400" spc="-25" dirty="0">
                <a:latin typeface="Arial"/>
                <a:cs typeface="Arial"/>
              </a:rPr>
              <a:t>товару, </a:t>
            </a:r>
            <a:r>
              <a:rPr sz="1400" spc="-10" dirty="0">
                <a:latin typeface="Arial"/>
                <a:cs typeface="Arial"/>
              </a:rPr>
              <a:t>встановлена</a:t>
            </a:r>
            <a:r>
              <a:rPr sz="1400" spc="-35" dirty="0">
                <a:latin typeface="Arial"/>
                <a:cs typeface="Arial"/>
              </a:rPr>
              <a:t> </a:t>
            </a:r>
            <a:r>
              <a:rPr sz="1400" spc="-10" dirty="0">
                <a:latin typeface="Arial"/>
                <a:cs typeface="Arial"/>
              </a:rPr>
              <a:t>договором, </a:t>
            </a:r>
            <a:r>
              <a:rPr sz="1400" dirty="0">
                <a:latin typeface="Arial"/>
                <a:cs typeface="Arial"/>
              </a:rPr>
              <a:t>укладеним</a:t>
            </a:r>
            <a:r>
              <a:rPr sz="1400" spc="-25" dirty="0">
                <a:latin typeface="Arial"/>
                <a:cs typeface="Arial"/>
              </a:rPr>
              <a:t> </a:t>
            </a:r>
            <a:r>
              <a:rPr sz="1400" dirty="0">
                <a:latin typeface="Arial"/>
                <a:cs typeface="Arial"/>
              </a:rPr>
              <a:t>між</a:t>
            </a:r>
            <a:r>
              <a:rPr sz="1400" spc="-25" dirty="0">
                <a:latin typeface="Arial"/>
                <a:cs typeface="Arial"/>
              </a:rPr>
              <a:t> </a:t>
            </a:r>
            <a:r>
              <a:rPr sz="1400" dirty="0">
                <a:latin typeface="Arial"/>
                <a:cs typeface="Arial"/>
              </a:rPr>
              <a:t>вітчизняним</a:t>
            </a:r>
            <a:r>
              <a:rPr sz="1400" spc="-30" dirty="0">
                <a:latin typeface="Arial"/>
                <a:cs typeface="Arial"/>
              </a:rPr>
              <a:t> </a:t>
            </a:r>
            <a:r>
              <a:rPr sz="1400" dirty="0">
                <a:latin typeface="Arial"/>
                <a:cs typeface="Arial"/>
              </a:rPr>
              <a:t>виробником</a:t>
            </a:r>
            <a:r>
              <a:rPr sz="1400" spc="-20" dirty="0">
                <a:latin typeface="Arial"/>
                <a:cs typeface="Arial"/>
              </a:rPr>
              <a:t> </a:t>
            </a:r>
            <a:r>
              <a:rPr sz="1400" spc="-50" dirty="0">
                <a:latin typeface="Arial"/>
                <a:cs typeface="Arial"/>
              </a:rPr>
              <a:t>і </a:t>
            </a:r>
            <a:r>
              <a:rPr sz="1400" dirty="0">
                <a:latin typeface="Arial"/>
                <a:cs typeface="Arial"/>
              </a:rPr>
              <a:t>суб'єктом</a:t>
            </a:r>
            <a:r>
              <a:rPr sz="1400" spc="-30" dirty="0">
                <a:latin typeface="Arial"/>
                <a:cs typeface="Arial"/>
              </a:rPr>
              <a:t> </a:t>
            </a:r>
            <a:r>
              <a:rPr sz="1400" dirty="0">
                <a:latin typeface="Arial"/>
                <a:cs typeface="Arial"/>
              </a:rPr>
              <a:t>господарської</a:t>
            </a:r>
            <a:r>
              <a:rPr sz="1400" spc="-20" dirty="0">
                <a:latin typeface="Arial"/>
                <a:cs typeface="Arial"/>
              </a:rPr>
              <a:t> </a:t>
            </a:r>
            <a:r>
              <a:rPr sz="1400" dirty="0">
                <a:latin typeface="Arial"/>
                <a:cs typeface="Arial"/>
              </a:rPr>
              <a:t>діяльності,</a:t>
            </a:r>
            <a:r>
              <a:rPr sz="1400" spc="-25" dirty="0">
                <a:latin typeface="Arial"/>
                <a:cs typeface="Arial"/>
              </a:rPr>
              <a:t> </a:t>
            </a:r>
            <a:r>
              <a:rPr sz="1400" spc="-20" dirty="0">
                <a:latin typeface="Arial"/>
                <a:cs typeface="Arial"/>
              </a:rPr>
              <a:t>який </a:t>
            </a:r>
            <a:r>
              <a:rPr sz="1400" dirty="0">
                <a:latin typeface="Arial"/>
                <a:cs typeface="Arial"/>
              </a:rPr>
              <a:t>здійснює</a:t>
            </a:r>
            <a:r>
              <a:rPr sz="1400" spc="-70" dirty="0">
                <a:latin typeface="Arial"/>
                <a:cs typeface="Arial"/>
              </a:rPr>
              <a:t> </a:t>
            </a:r>
            <a:r>
              <a:rPr sz="1400" dirty="0">
                <a:latin typeface="Arial"/>
                <a:cs typeface="Arial"/>
              </a:rPr>
              <a:t>оптову</a:t>
            </a:r>
            <a:r>
              <a:rPr sz="1400" spc="-70" dirty="0">
                <a:latin typeface="Arial"/>
                <a:cs typeface="Arial"/>
              </a:rPr>
              <a:t> </a:t>
            </a:r>
            <a:r>
              <a:rPr sz="1400" dirty="0">
                <a:latin typeface="Arial"/>
                <a:cs typeface="Arial"/>
              </a:rPr>
              <a:t>торгівлю</a:t>
            </a:r>
            <a:r>
              <a:rPr sz="1400" spc="-70" dirty="0">
                <a:latin typeface="Arial"/>
                <a:cs typeface="Arial"/>
              </a:rPr>
              <a:t> </a:t>
            </a:r>
            <a:r>
              <a:rPr sz="1400" spc="-25" dirty="0">
                <a:latin typeface="Arial"/>
                <a:cs typeface="Arial"/>
              </a:rPr>
              <a:t>ЛЗ</a:t>
            </a:r>
            <a:endParaRPr sz="1400" dirty="0">
              <a:latin typeface="Arial"/>
              <a:cs typeface="Arial"/>
            </a:endParaRPr>
          </a:p>
        </p:txBody>
      </p:sp>
      <p:grpSp>
        <p:nvGrpSpPr>
          <p:cNvPr id="27" name="object 27"/>
          <p:cNvGrpSpPr/>
          <p:nvPr/>
        </p:nvGrpSpPr>
        <p:grpSpPr>
          <a:xfrm>
            <a:off x="323532" y="1524596"/>
            <a:ext cx="4304665" cy="3112135"/>
            <a:chOff x="323532" y="1524596"/>
            <a:chExt cx="4304665" cy="3112135"/>
          </a:xfrm>
        </p:grpSpPr>
        <p:sp>
          <p:nvSpPr>
            <p:cNvPr id="28" name="object 28"/>
            <p:cNvSpPr/>
            <p:nvPr/>
          </p:nvSpPr>
          <p:spPr>
            <a:xfrm>
              <a:off x="336550" y="1537614"/>
              <a:ext cx="299720" cy="2540000"/>
            </a:xfrm>
            <a:custGeom>
              <a:avLst/>
              <a:gdLst/>
              <a:ahLst/>
              <a:cxnLst/>
              <a:rect l="l" t="t" r="r" b="b"/>
              <a:pathLst>
                <a:path w="299720" h="2540000">
                  <a:moveTo>
                    <a:pt x="0" y="0"/>
                  </a:moveTo>
                  <a:lnTo>
                    <a:pt x="0" y="2539999"/>
                  </a:lnTo>
                  <a:lnTo>
                    <a:pt x="299720" y="2539999"/>
                  </a:lnTo>
                </a:path>
              </a:pathLst>
            </a:custGeom>
            <a:ln w="25518">
              <a:solidFill>
                <a:srgbClr val="2727A2"/>
              </a:solidFill>
            </a:ln>
          </p:spPr>
          <p:txBody>
            <a:bodyPr wrap="square" lIns="0" tIns="0" rIns="0" bIns="0" rtlCol="0"/>
            <a:lstStyle/>
            <a:p>
              <a:endParaRPr/>
            </a:p>
          </p:txBody>
        </p:sp>
        <p:sp>
          <p:nvSpPr>
            <p:cNvPr id="29" name="object 29"/>
            <p:cNvSpPr/>
            <p:nvPr/>
          </p:nvSpPr>
          <p:spPr>
            <a:xfrm>
              <a:off x="323786" y="1524863"/>
              <a:ext cx="325755" cy="2566035"/>
            </a:xfrm>
            <a:custGeom>
              <a:avLst/>
              <a:gdLst/>
              <a:ahLst/>
              <a:cxnLst/>
              <a:rect l="l" t="t" r="r" b="b"/>
              <a:pathLst>
                <a:path w="325755" h="256603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25755" h="2566035">
                  <a:moveTo>
                    <a:pt x="325234" y="2552750"/>
                  </a:moveTo>
                  <a:lnTo>
                    <a:pt x="321500" y="2543733"/>
                  </a:lnTo>
                  <a:lnTo>
                    <a:pt x="312483" y="2540000"/>
                  </a:lnTo>
                  <a:lnTo>
                    <a:pt x="303453" y="2543733"/>
                  </a:lnTo>
                  <a:lnTo>
                    <a:pt x="299720" y="2552750"/>
                  </a:lnTo>
                  <a:lnTo>
                    <a:pt x="303453" y="2561780"/>
                  </a:lnTo>
                  <a:lnTo>
                    <a:pt x="312483" y="2565514"/>
                  </a:lnTo>
                  <a:lnTo>
                    <a:pt x="321500" y="2561780"/>
                  </a:lnTo>
                  <a:lnTo>
                    <a:pt x="325234" y="2552750"/>
                  </a:lnTo>
                  <a:close/>
                </a:path>
              </a:pathLst>
            </a:custGeom>
            <a:solidFill>
              <a:srgbClr val="2727A2"/>
            </a:solidFill>
          </p:spPr>
          <p:txBody>
            <a:bodyPr wrap="square" lIns="0" tIns="0" rIns="0" bIns="0" rtlCol="0"/>
            <a:lstStyle/>
            <a:p>
              <a:endParaRPr/>
            </a:p>
          </p:txBody>
        </p:sp>
        <p:sp>
          <p:nvSpPr>
            <p:cNvPr id="30" name="object 30"/>
            <p:cNvSpPr/>
            <p:nvPr/>
          </p:nvSpPr>
          <p:spPr>
            <a:xfrm>
              <a:off x="636270" y="3531514"/>
              <a:ext cx="3978910" cy="1092200"/>
            </a:xfrm>
            <a:custGeom>
              <a:avLst/>
              <a:gdLst/>
              <a:ahLst/>
              <a:cxnLst/>
              <a:rect l="l" t="t" r="r" b="b"/>
              <a:pathLst>
                <a:path w="3978910" h="1092200">
                  <a:moveTo>
                    <a:pt x="3886200" y="1269"/>
                  </a:moveTo>
                  <a:lnTo>
                    <a:pt x="92709" y="1269"/>
                  </a:lnTo>
                  <a:lnTo>
                    <a:pt x="86359" y="2539"/>
                  </a:lnTo>
                  <a:lnTo>
                    <a:pt x="81279" y="3809"/>
                  </a:lnTo>
                  <a:lnTo>
                    <a:pt x="74929" y="5079"/>
                  </a:lnTo>
                  <a:lnTo>
                    <a:pt x="49529" y="17779"/>
                  </a:lnTo>
                  <a:lnTo>
                    <a:pt x="45720" y="21589"/>
                  </a:lnTo>
                  <a:lnTo>
                    <a:pt x="40639" y="24129"/>
                  </a:lnTo>
                  <a:lnTo>
                    <a:pt x="36829" y="27939"/>
                  </a:lnTo>
                  <a:lnTo>
                    <a:pt x="31750" y="31750"/>
                  </a:lnTo>
                  <a:lnTo>
                    <a:pt x="27939" y="36829"/>
                  </a:lnTo>
                  <a:lnTo>
                    <a:pt x="24129" y="40639"/>
                  </a:lnTo>
                  <a:lnTo>
                    <a:pt x="21589" y="45719"/>
                  </a:lnTo>
                  <a:lnTo>
                    <a:pt x="17779" y="49529"/>
                  </a:lnTo>
                  <a:lnTo>
                    <a:pt x="5079" y="74929"/>
                  </a:lnTo>
                  <a:lnTo>
                    <a:pt x="3809" y="81279"/>
                  </a:lnTo>
                  <a:lnTo>
                    <a:pt x="2539" y="86359"/>
                  </a:lnTo>
                  <a:lnTo>
                    <a:pt x="1270" y="92709"/>
                  </a:lnTo>
                  <a:lnTo>
                    <a:pt x="1270" y="97789"/>
                  </a:lnTo>
                  <a:lnTo>
                    <a:pt x="0" y="104139"/>
                  </a:lnTo>
                  <a:lnTo>
                    <a:pt x="0" y="988059"/>
                  </a:lnTo>
                  <a:lnTo>
                    <a:pt x="1270" y="994409"/>
                  </a:lnTo>
                  <a:lnTo>
                    <a:pt x="1270" y="999489"/>
                  </a:lnTo>
                  <a:lnTo>
                    <a:pt x="17779" y="1042669"/>
                  </a:lnTo>
                  <a:lnTo>
                    <a:pt x="21589" y="1046479"/>
                  </a:lnTo>
                  <a:lnTo>
                    <a:pt x="24129" y="1051559"/>
                  </a:lnTo>
                  <a:lnTo>
                    <a:pt x="36829" y="1064259"/>
                  </a:lnTo>
                  <a:lnTo>
                    <a:pt x="40639" y="1066799"/>
                  </a:lnTo>
                  <a:lnTo>
                    <a:pt x="45720" y="1070609"/>
                  </a:lnTo>
                  <a:lnTo>
                    <a:pt x="49529" y="1074419"/>
                  </a:lnTo>
                  <a:lnTo>
                    <a:pt x="69850" y="1084579"/>
                  </a:lnTo>
                  <a:lnTo>
                    <a:pt x="74929" y="1085849"/>
                  </a:lnTo>
                  <a:lnTo>
                    <a:pt x="81279" y="1088389"/>
                  </a:lnTo>
                  <a:lnTo>
                    <a:pt x="86359" y="1089659"/>
                  </a:lnTo>
                  <a:lnTo>
                    <a:pt x="92709" y="1090929"/>
                  </a:lnTo>
                  <a:lnTo>
                    <a:pt x="97789" y="1090929"/>
                  </a:lnTo>
                  <a:lnTo>
                    <a:pt x="104139" y="1092199"/>
                  </a:lnTo>
                  <a:lnTo>
                    <a:pt x="3881119" y="1090929"/>
                  </a:lnTo>
                  <a:lnTo>
                    <a:pt x="3886200" y="1089659"/>
                  </a:lnTo>
                  <a:lnTo>
                    <a:pt x="3892550" y="1088389"/>
                  </a:lnTo>
                  <a:lnTo>
                    <a:pt x="3897629" y="1088389"/>
                  </a:lnTo>
                  <a:lnTo>
                    <a:pt x="3903979" y="1085849"/>
                  </a:lnTo>
                  <a:lnTo>
                    <a:pt x="3909059" y="1084579"/>
                  </a:lnTo>
                  <a:lnTo>
                    <a:pt x="3929379" y="1074419"/>
                  </a:lnTo>
                  <a:lnTo>
                    <a:pt x="3934459" y="1070609"/>
                  </a:lnTo>
                  <a:lnTo>
                    <a:pt x="3938269" y="1066799"/>
                  </a:lnTo>
                  <a:lnTo>
                    <a:pt x="3943350" y="1062989"/>
                  </a:lnTo>
                  <a:lnTo>
                    <a:pt x="3954779" y="1051559"/>
                  </a:lnTo>
                  <a:lnTo>
                    <a:pt x="3958590" y="1046479"/>
                  </a:lnTo>
                  <a:lnTo>
                    <a:pt x="3963669" y="1036319"/>
                  </a:lnTo>
                  <a:lnTo>
                    <a:pt x="3967479" y="1032509"/>
                  </a:lnTo>
                  <a:lnTo>
                    <a:pt x="3970019" y="1026159"/>
                  </a:lnTo>
                  <a:lnTo>
                    <a:pt x="3971290" y="1021079"/>
                  </a:lnTo>
                  <a:lnTo>
                    <a:pt x="3973829" y="1015999"/>
                  </a:lnTo>
                  <a:lnTo>
                    <a:pt x="3975100" y="1010919"/>
                  </a:lnTo>
                  <a:lnTo>
                    <a:pt x="3976369" y="1004569"/>
                  </a:lnTo>
                  <a:lnTo>
                    <a:pt x="3977640" y="999489"/>
                  </a:lnTo>
                  <a:lnTo>
                    <a:pt x="3977640" y="994409"/>
                  </a:lnTo>
                  <a:lnTo>
                    <a:pt x="3978909" y="988059"/>
                  </a:lnTo>
                  <a:lnTo>
                    <a:pt x="3978909" y="104139"/>
                  </a:lnTo>
                  <a:lnTo>
                    <a:pt x="3977640" y="97789"/>
                  </a:lnTo>
                  <a:lnTo>
                    <a:pt x="3977640" y="92709"/>
                  </a:lnTo>
                  <a:lnTo>
                    <a:pt x="3976369" y="86359"/>
                  </a:lnTo>
                  <a:lnTo>
                    <a:pt x="3975100" y="81279"/>
                  </a:lnTo>
                  <a:lnTo>
                    <a:pt x="3972559" y="74929"/>
                  </a:lnTo>
                  <a:lnTo>
                    <a:pt x="3971290" y="69850"/>
                  </a:lnTo>
                  <a:lnTo>
                    <a:pt x="3961129" y="49529"/>
                  </a:lnTo>
                  <a:lnTo>
                    <a:pt x="3957319" y="45719"/>
                  </a:lnTo>
                  <a:lnTo>
                    <a:pt x="3953509" y="40639"/>
                  </a:lnTo>
                  <a:lnTo>
                    <a:pt x="3950969" y="36829"/>
                  </a:lnTo>
                  <a:lnTo>
                    <a:pt x="3947159" y="31750"/>
                  </a:lnTo>
                  <a:lnTo>
                    <a:pt x="3942079" y="27939"/>
                  </a:lnTo>
                  <a:lnTo>
                    <a:pt x="3938269" y="24129"/>
                  </a:lnTo>
                  <a:lnTo>
                    <a:pt x="3933190" y="21589"/>
                  </a:lnTo>
                  <a:lnTo>
                    <a:pt x="3929379" y="17779"/>
                  </a:lnTo>
                  <a:lnTo>
                    <a:pt x="3909059" y="7619"/>
                  </a:lnTo>
                  <a:lnTo>
                    <a:pt x="3902709" y="5079"/>
                  </a:lnTo>
                  <a:lnTo>
                    <a:pt x="3892550" y="2539"/>
                  </a:lnTo>
                  <a:lnTo>
                    <a:pt x="3886200" y="1269"/>
                  </a:lnTo>
                  <a:close/>
                </a:path>
                <a:path w="3978910" h="1092200">
                  <a:moveTo>
                    <a:pt x="3874769" y="0"/>
                  </a:moveTo>
                  <a:lnTo>
                    <a:pt x="104139" y="0"/>
                  </a:lnTo>
                  <a:lnTo>
                    <a:pt x="97789" y="1269"/>
                  </a:lnTo>
                  <a:lnTo>
                    <a:pt x="3881119" y="1269"/>
                  </a:lnTo>
                  <a:lnTo>
                    <a:pt x="3874769" y="0"/>
                  </a:lnTo>
                  <a:close/>
                </a:path>
              </a:pathLst>
            </a:custGeom>
            <a:solidFill>
              <a:srgbClr val="CCCCEB">
                <a:alpha val="89999"/>
              </a:srgbClr>
            </a:solidFill>
          </p:spPr>
          <p:txBody>
            <a:bodyPr wrap="square" lIns="0" tIns="0" rIns="0" bIns="0" rtlCol="0"/>
            <a:lstStyle/>
            <a:p>
              <a:endParaRPr/>
            </a:p>
          </p:txBody>
        </p:sp>
        <p:sp>
          <p:nvSpPr>
            <p:cNvPr id="31" name="object 31"/>
            <p:cNvSpPr/>
            <p:nvPr/>
          </p:nvSpPr>
          <p:spPr>
            <a:xfrm>
              <a:off x="636270" y="3531514"/>
              <a:ext cx="3978910" cy="1092200"/>
            </a:xfrm>
            <a:custGeom>
              <a:avLst/>
              <a:gdLst/>
              <a:ahLst/>
              <a:cxnLst/>
              <a:rect l="l" t="t" r="r" b="b"/>
              <a:pathLst>
                <a:path w="3978910" h="1092200">
                  <a:moveTo>
                    <a:pt x="0" y="109219"/>
                  </a:moveTo>
                  <a:lnTo>
                    <a:pt x="0" y="104139"/>
                  </a:lnTo>
                  <a:lnTo>
                    <a:pt x="1270" y="97789"/>
                  </a:lnTo>
                  <a:lnTo>
                    <a:pt x="1270" y="92709"/>
                  </a:lnTo>
                  <a:lnTo>
                    <a:pt x="2539" y="86359"/>
                  </a:lnTo>
                  <a:lnTo>
                    <a:pt x="3809" y="81279"/>
                  </a:lnTo>
                  <a:lnTo>
                    <a:pt x="5079" y="74929"/>
                  </a:lnTo>
                  <a:lnTo>
                    <a:pt x="7620" y="69850"/>
                  </a:lnTo>
                  <a:lnTo>
                    <a:pt x="10159" y="64769"/>
                  </a:lnTo>
                  <a:lnTo>
                    <a:pt x="12700" y="59689"/>
                  </a:lnTo>
                  <a:lnTo>
                    <a:pt x="15239" y="54609"/>
                  </a:lnTo>
                  <a:lnTo>
                    <a:pt x="17779" y="49529"/>
                  </a:lnTo>
                  <a:lnTo>
                    <a:pt x="21589" y="45719"/>
                  </a:lnTo>
                  <a:lnTo>
                    <a:pt x="24129" y="40639"/>
                  </a:lnTo>
                  <a:lnTo>
                    <a:pt x="27939" y="36829"/>
                  </a:lnTo>
                  <a:lnTo>
                    <a:pt x="31750" y="31750"/>
                  </a:lnTo>
                  <a:lnTo>
                    <a:pt x="36829" y="27939"/>
                  </a:lnTo>
                  <a:lnTo>
                    <a:pt x="40639" y="24129"/>
                  </a:lnTo>
                  <a:lnTo>
                    <a:pt x="45720" y="21589"/>
                  </a:lnTo>
                  <a:lnTo>
                    <a:pt x="49529" y="17779"/>
                  </a:lnTo>
                  <a:lnTo>
                    <a:pt x="54609" y="15239"/>
                  </a:lnTo>
                  <a:lnTo>
                    <a:pt x="59689" y="12700"/>
                  </a:lnTo>
                  <a:lnTo>
                    <a:pt x="64770" y="10159"/>
                  </a:lnTo>
                  <a:lnTo>
                    <a:pt x="69850" y="7619"/>
                  </a:lnTo>
                  <a:lnTo>
                    <a:pt x="74929" y="5079"/>
                  </a:lnTo>
                  <a:lnTo>
                    <a:pt x="81279" y="3809"/>
                  </a:lnTo>
                  <a:lnTo>
                    <a:pt x="86359" y="2539"/>
                  </a:lnTo>
                  <a:lnTo>
                    <a:pt x="92709" y="1269"/>
                  </a:lnTo>
                  <a:lnTo>
                    <a:pt x="97789" y="1269"/>
                  </a:lnTo>
                  <a:lnTo>
                    <a:pt x="104139" y="0"/>
                  </a:lnTo>
                  <a:lnTo>
                    <a:pt x="109220" y="0"/>
                  </a:lnTo>
                  <a:lnTo>
                    <a:pt x="3869690" y="0"/>
                  </a:lnTo>
                  <a:lnTo>
                    <a:pt x="3874769" y="0"/>
                  </a:lnTo>
                  <a:lnTo>
                    <a:pt x="3881119" y="1269"/>
                  </a:lnTo>
                  <a:lnTo>
                    <a:pt x="3886200" y="1269"/>
                  </a:lnTo>
                  <a:lnTo>
                    <a:pt x="3892550" y="2539"/>
                  </a:lnTo>
                  <a:lnTo>
                    <a:pt x="3919219" y="12700"/>
                  </a:lnTo>
                  <a:lnTo>
                    <a:pt x="3924300" y="15239"/>
                  </a:lnTo>
                  <a:lnTo>
                    <a:pt x="3929379" y="17779"/>
                  </a:lnTo>
                  <a:lnTo>
                    <a:pt x="3933190" y="21589"/>
                  </a:lnTo>
                  <a:lnTo>
                    <a:pt x="3938269" y="24129"/>
                  </a:lnTo>
                  <a:lnTo>
                    <a:pt x="3942079" y="27939"/>
                  </a:lnTo>
                  <a:lnTo>
                    <a:pt x="3947159" y="31750"/>
                  </a:lnTo>
                  <a:lnTo>
                    <a:pt x="3950969" y="36829"/>
                  </a:lnTo>
                  <a:lnTo>
                    <a:pt x="3953509" y="40639"/>
                  </a:lnTo>
                  <a:lnTo>
                    <a:pt x="3957319" y="45719"/>
                  </a:lnTo>
                  <a:lnTo>
                    <a:pt x="3961129" y="49529"/>
                  </a:lnTo>
                  <a:lnTo>
                    <a:pt x="3963669" y="54609"/>
                  </a:lnTo>
                  <a:lnTo>
                    <a:pt x="3966209" y="59689"/>
                  </a:lnTo>
                  <a:lnTo>
                    <a:pt x="3968750" y="64769"/>
                  </a:lnTo>
                  <a:lnTo>
                    <a:pt x="3971290" y="69850"/>
                  </a:lnTo>
                  <a:lnTo>
                    <a:pt x="3972559" y="74929"/>
                  </a:lnTo>
                  <a:lnTo>
                    <a:pt x="3975100" y="81279"/>
                  </a:lnTo>
                  <a:lnTo>
                    <a:pt x="3976369" y="86359"/>
                  </a:lnTo>
                  <a:lnTo>
                    <a:pt x="3977640" y="92709"/>
                  </a:lnTo>
                  <a:lnTo>
                    <a:pt x="3977640" y="97789"/>
                  </a:lnTo>
                  <a:lnTo>
                    <a:pt x="3978909" y="104139"/>
                  </a:lnTo>
                  <a:lnTo>
                    <a:pt x="3978909" y="109219"/>
                  </a:lnTo>
                  <a:lnTo>
                    <a:pt x="3978909" y="982979"/>
                  </a:lnTo>
                  <a:lnTo>
                    <a:pt x="3978909" y="988059"/>
                  </a:lnTo>
                  <a:lnTo>
                    <a:pt x="3977640" y="994409"/>
                  </a:lnTo>
                  <a:lnTo>
                    <a:pt x="3977640" y="999489"/>
                  </a:lnTo>
                  <a:lnTo>
                    <a:pt x="3976369" y="1004569"/>
                  </a:lnTo>
                  <a:lnTo>
                    <a:pt x="3975100" y="1010919"/>
                  </a:lnTo>
                  <a:lnTo>
                    <a:pt x="3973829" y="1015999"/>
                  </a:lnTo>
                  <a:lnTo>
                    <a:pt x="3971290" y="1021079"/>
                  </a:lnTo>
                  <a:lnTo>
                    <a:pt x="3970019" y="1026159"/>
                  </a:lnTo>
                  <a:lnTo>
                    <a:pt x="3967479" y="1032509"/>
                  </a:lnTo>
                  <a:lnTo>
                    <a:pt x="3963669" y="1036319"/>
                  </a:lnTo>
                  <a:lnTo>
                    <a:pt x="3961129" y="1041399"/>
                  </a:lnTo>
                  <a:lnTo>
                    <a:pt x="3958590" y="1046479"/>
                  </a:lnTo>
                  <a:lnTo>
                    <a:pt x="3954779" y="1051559"/>
                  </a:lnTo>
                  <a:lnTo>
                    <a:pt x="3950969" y="1055369"/>
                  </a:lnTo>
                  <a:lnTo>
                    <a:pt x="3947159" y="1059179"/>
                  </a:lnTo>
                  <a:lnTo>
                    <a:pt x="3943350" y="1062989"/>
                  </a:lnTo>
                  <a:lnTo>
                    <a:pt x="3938269" y="1066799"/>
                  </a:lnTo>
                  <a:lnTo>
                    <a:pt x="3934459" y="1070609"/>
                  </a:lnTo>
                  <a:lnTo>
                    <a:pt x="3929379" y="1074419"/>
                  </a:lnTo>
                  <a:lnTo>
                    <a:pt x="3924300" y="1076959"/>
                  </a:lnTo>
                  <a:lnTo>
                    <a:pt x="3919219" y="1079499"/>
                  </a:lnTo>
                  <a:lnTo>
                    <a:pt x="3914140" y="1082039"/>
                  </a:lnTo>
                  <a:lnTo>
                    <a:pt x="3909059" y="1084579"/>
                  </a:lnTo>
                  <a:lnTo>
                    <a:pt x="3903979" y="1085849"/>
                  </a:lnTo>
                  <a:lnTo>
                    <a:pt x="3897629" y="1088389"/>
                  </a:lnTo>
                  <a:lnTo>
                    <a:pt x="3892550" y="1088389"/>
                  </a:lnTo>
                  <a:lnTo>
                    <a:pt x="3886200" y="1089659"/>
                  </a:lnTo>
                  <a:lnTo>
                    <a:pt x="3881119" y="1090929"/>
                  </a:lnTo>
                  <a:lnTo>
                    <a:pt x="3876040" y="1090929"/>
                  </a:lnTo>
                  <a:lnTo>
                    <a:pt x="3869690" y="1090929"/>
                  </a:lnTo>
                  <a:lnTo>
                    <a:pt x="109220" y="1092199"/>
                  </a:lnTo>
                  <a:lnTo>
                    <a:pt x="104139" y="1092199"/>
                  </a:lnTo>
                  <a:lnTo>
                    <a:pt x="97789" y="1090929"/>
                  </a:lnTo>
                  <a:lnTo>
                    <a:pt x="92709" y="1090929"/>
                  </a:lnTo>
                  <a:lnTo>
                    <a:pt x="86359" y="1089659"/>
                  </a:lnTo>
                  <a:lnTo>
                    <a:pt x="81279" y="1088389"/>
                  </a:lnTo>
                  <a:lnTo>
                    <a:pt x="74929" y="1085849"/>
                  </a:lnTo>
                  <a:lnTo>
                    <a:pt x="69850" y="1084579"/>
                  </a:lnTo>
                  <a:lnTo>
                    <a:pt x="64770" y="1082039"/>
                  </a:lnTo>
                  <a:lnTo>
                    <a:pt x="59689" y="1079499"/>
                  </a:lnTo>
                  <a:lnTo>
                    <a:pt x="54609" y="1076959"/>
                  </a:lnTo>
                  <a:lnTo>
                    <a:pt x="49529" y="1074419"/>
                  </a:lnTo>
                  <a:lnTo>
                    <a:pt x="45720" y="1070609"/>
                  </a:lnTo>
                  <a:lnTo>
                    <a:pt x="40639" y="1066799"/>
                  </a:lnTo>
                  <a:lnTo>
                    <a:pt x="36829" y="1064259"/>
                  </a:lnTo>
                  <a:lnTo>
                    <a:pt x="31750" y="1059179"/>
                  </a:lnTo>
                  <a:lnTo>
                    <a:pt x="27939" y="1055369"/>
                  </a:lnTo>
                  <a:lnTo>
                    <a:pt x="24129" y="1051559"/>
                  </a:lnTo>
                  <a:lnTo>
                    <a:pt x="21589" y="1046479"/>
                  </a:lnTo>
                  <a:lnTo>
                    <a:pt x="17779" y="1042669"/>
                  </a:lnTo>
                  <a:lnTo>
                    <a:pt x="15239" y="1037589"/>
                  </a:lnTo>
                  <a:lnTo>
                    <a:pt x="12700" y="1032509"/>
                  </a:lnTo>
                  <a:lnTo>
                    <a:pt x="10159" y="1027429"/>
                  </a:lnTo>
                  <a:lnTo>
                    <a:pt x="7620" y="1022349"/>
                  </a:lnTo>
                  <a:lnTo>
                    <a:pt x="5079" y="1015999"/>
                  </a:lnTo>
                  <a:lnTo>
                    <a:pt x="3809" y="1010919"/>
                  </a:lnTo>
                  <a:lnTo>
                    <a:pt x="2539" y="1005839"/>
                  </a:lnTo>
                  <a:lnTo>
                    <a:pt x="1270" y="999489"/>
                  </a:lnTo>
                  <a:lnTo>
                    <a:pt x="1270" y="994409"/>
                  </a:lnTo>
                  <a:lnTo>
                    <a:pt x="0" y="988059"/>
                  </a:lnTo>
                  <a:lnTo>
                    <a:pt x="0" y="982979"/>
                  </a:lnTo>
                  <a:lnTo>
                    <a:pt x="0" y="109219"/>
                  </a:lnTo>
                  <a:close/>
                </a:path>
              </a:pathLst>
            </a:custGeom>
            <a:ln w="25518">
              <a:solidFill>
                <a:srgbClr val="3333CC"/>
              </a:solidFill>
            </a:ln>
          </p:spPr>
          <p:txBody>
            <a:bodyPr wrap="square" lIns="0" tIns="0" rIns="0" bIns="0" rtlCol="0"/>
            <a:lstStyle/>
            <a:p>
              <a:endParaRPr/>
            </a:p>
          </p:txBody>
        </p:sp>
        <p:sp>
          <p:nvSpPr>
            <p:cNvPr id="32" name="object 32"/>
            <p:cNvSpPr/>
            <p:nvPr/>
          </p:nvSpPr>
          <p:spPr>
            <a:xfrm>
              <a:off x="623506" y="3518763"/>
              <a:ext cx="4004945" cy="1118235"/>
            </a:xfrm>
            <a:custGeom>
              <a:avLst/>
              <a:gdLst/>
              <a:ahLst/>
              <a:cxnLst/>
              <a:rect l="l" t="t" r="r" b="b"/>
              <a:pathLst>
                <a:path w="4004945" h="1118235">
                  <a:moveTo>
                    <a:pt x="25514" y="12763"/>
                  </a:moveTo>
                  <a:lnTo>
                    <a:pt x="21780" y="3733"/>
                  </a:lnTo>
                  <a:lnTo>
                    <a:pt x="12763" y="0"/>
                  </a:lnTo>
                  <a:lnTo>
                    <a:pt x="3733" y="3733"/>
                  </a:lnTo>
                  <a:lnTo>
                    <a:pt x="0" y="12763"/>
                  </a:lnTo>
                  <a:lnTo>
                    <a:pt x="3733" y="21780"/>
                  </a:lnTo>
                  <a:lnTo>
                    <a:pt x="12763" y="25514"/>
                  </a:lnTo>
                  <a:lnTo>
                    <a:pt x="21780" y="21780"/>
                  </a:lnTo>
                  <a:lnTo>
                    <a:pt x="25514" y="12763"/>
                  </a:lnTo>
                  <a:close/>
                </a:path>
                <a:path w="4004945" h="1118235">
                  <a:moveTo>
                    <a:pt x="4004424" y="1104950"/>
                  </a:moveTo>
                  <a:lnTo>
                    <a:pt x="4000690" y="1095933"/>
                  </a:lnTo>
                  <a:lnTo>
                    <a:pt x="3991673" y="1092200"/>
                  </a:lnTo>
                  <a:lnTo>
                    <a:pt x="3982643" y="1095933"/>
                  </a:lnTo>
                  <a:lnTo>
                    <a:pt x="3978910" y="1104950"/>
                  </a:lnTo>
                  <a:lnTo>
                    <a:pt x="3982643" y="1113980"/>
                  </a:lnTo>
                  <a:lnTo>
                    <a:pt x="3991673" y="1117714"/>
                  </a:lnTo>
                  <a:lnTo>
                    <a:pt x="4000690" y="1113980"/>
                  </a:lnTo>
                  <a:lnTo>
                    <a:pt x="4004424" y="1104950"/>
                  </a:lnTo>
                  <a:close/>
                </a:path>
              </a:pathLst>
            </a:custGeom>
            <a:solidFill>
              <a:srgbClr val="3333CC"/>
            </a:solidFill>
          </p:spPr>
          <p:txBody>
            <a:bodyPr wrap="square" lIns="0" tIns="0" rIns="0" bIns="0" rtlCol="0"/>
            <a:lstStyle/>
            <a:p>
              <a:endParaRPr/>
            </a:p>
          </p:txBody>
        </p:sp>
      </p:grpSp>
      <p:sp>
        <p:nvSpPr>
          <p:cNvPr id="33" name="object 33"/>
          <p:cNvSpPr txBox="1"/>
          <p:nvPr/>
        </p:nvSpPr>
        <p:spPr>
          <a:xfrm>
            <a:off x="715009" y="3560724"/>
            <a:ext cx="3848100" cy="1005840"/>
          </a:xfrm>
          <a:prstGeom prst="rect">
            <a:avLst/>
          </a:prstGeom>
        </p:spPr>
        <p:txBody>
          <a:bodyPr vert="horz" wrap="square" lIns="0" tIns="36830" rIns="0" bIns="0" rtlCol="0">
            <a:spAutoFit/>
          </a:bodyPr>
          <a:lstStyle/>
          <a:p>
            <a:pPr marL="12700" marR="5080" indent="5080" algn="ctr">
              <a:lnSpc>
                <a:spcPts val="1510"/>
              </a:lnSpc>
              <a:spcBef>
                <a:spcPts val="290"/>
              </a:spcBef>
            </a:pPr>
            <a:r>
              <a:rPr sz="1400" b="1" dirty="0">
                <a:solidFill>
                  <a:srgbClr val="BF0000"/>
                </a:solidFill>
                <a:latin typeface="Arial"/>
                <a:cs typeface="Arial"/>
              </a:rPr>
              <a:t>Закупівельна</a:t>
            </a:r>
            <a:r>
              <a:rPr sz="1400" b="1" spc="-20" dirty="0">
                <a:solidFill>
                  <a:srgbClr val="BF0000"/>
                </a:solidFill>
                <a:latin typeface="Arial"/>
                <a:cs typeface="Arial"/>
              </a:rPr>
              <a:t> </a:t>
            </a:r>
            <a:r>
              <a:rPr sz="1400" b="1" spc="-10" dirty="0">
                <a:solidFill>
                  <a:srgbClr val="BF0000"/>
                </a:solidFill>
                <a:latin typeface="Arial"/>
                <a:cs typeface="Arial"/>
              </a:rPr>
              <a:t>дистриб'ютора</a:t>
            </a:r>
            <a:r>
              <a:rPr sz="1400" b="1" spc="-20" dirty="0">
                <a:solidFill>
                  <a:srgbClr val="BF0000"/>
                </a:solidFill>
                <a:latin typeface="Arial"/>
                <a:cs typeface="Arial"/>
              </a:rPr>
              <a:t> </a:t>
            </a:r>
            <a:r>
              <a:rPr sz="1400" dirty="0">
                <a:solidFill>
                  <a:schemeClr val="tx1"/>
                </a:solidFill>
                <a:latin typeface="Arial"/>
                <a:cs typeface="Arial"/>
              </a:rPr>
              <a:t>-</a:t>
            </a:r>
            <a:r>
              <a:rPr sz="1400" b="1" spc="-10" dirty="0">
                <a:solidFill>
                  <a:srgbClr val="BF0000"/>
                </a:solidFill>
                <a:latin typeface="Arial"/>
                <a:cs typeface="Arial"/>
              </a:rPr>
              <a:t> </a:t>
            </a:r>
            <a:r>
              <a:rPr sz="1400" dirty="0">
                <a:solidFill>
                  <a:schemeClr val="tx1"/>
                </a:solidFill>
                <a:latin typeface="Arial"/>
                <a:cs typeface="Arial"/>
              </a:rPr>
              <a:t>ціна</a:t>
            </a:r>
            <a:r>
              <a:rPr sz="1400" b="1" spc="20" dirty="0">
                <a:solidFill>
                  <a:srgbClr val="BF0000"/>
                </a:solidFill>
                <a:latin typeface="Arial"/>
                <a:cs typeface="Arial"/>
              </a:rPr>
              <a:t> </a:t>
            </a:r>
            <a:r>
              <a:rPr sz="1400" spc="-10" dirty="0">
                <a:latin typeface="Arial"/>
                <a:cs typeface="Arial"/>
              </a:rPr>
              <a:t>одиниці </a:t>
            </a:r>
            <a:r>
              <a:rPr sz="1400" spc="-25" dirty="0">
                <a:latin typeface="Arial"/>
                <a:cs typeface="Arial"/>
              </a:rPr>
              <a:t>товару,</a:t>
            </a:r>
            <a:r>
              <a:rPr sz="1400" spc="-15" dirty="0">
                <a:latin typeface="Arial"/>
                <a:cs typeface="Arial"/>
              </a:rPr>
              <a:t> </a:t>
            </a:r>
            <a:r>
              <a:rPr sz="1400" dirty="0">
                <a:latin typeface="Arial"/>
                <a:cs typeface="Arial"/>
              </a:rPr>
              <a:t>яка</a:t>
            </a:r>
            <a:r>
              <a:rPr sz="1400" spc="-30" dirty="0">
                <a:latin typeface="Arial"/>
                <a:cs typeface="Arial"/>
              </a:rPr>
              <a:t> </a:t>
            </a:r>
            <a:r>
              <a:rPr sz="1400" dirty="0">
                <a:latin typeface="Arial"/>
                <a:cs typeface="Arial"/>
              </a:rPr>
              <a:t>визначається</a:t>
            </a:r>
            <a:r>
              <a:rPr sz="1400" spc="-20" dirty="0">
                <a:latin typeface="Arial"/>
                <a:cs typeface="Arial"/>
              </a:rPr>
              <a:t> </a:t>
            </a:r>
            <a:r>
              <a:rPr sz="1400" spc="-10" dirty="0">
                <a:latin typeface="Arial"/>
                <a:cs typeface="Arial"/>
              </a:rPr>
              <a:t>суб'єктом </a:t>
            </a:r>
            <a:r>
              <a:rPr sz="1400" dirty="0">
                <a:latin typeface="Arial"/>
                <a:cs typeface="Arial"/>
              </a:rPr>
              <a:t>господарської</a:t>
            </a:r>
            <a:r>
              <a:rPr sz="1400" spc="-25" dirty="0">
                <a:latin typeface="Arial"/>
                <a:cs typeface="Arial"/>
              </a:rPr>
              <a:t> </a:t>
            </a:r>
            <a:r>
              <a:rPr sz="1400" spc="-10" dirty="0">
                <a:latin typeface="Arial"/>
                <a:cs typeface="Arial"/>
              </a:rPr>
              <a:t>господарювання,</a:t>
            </a:r>
            <a:r>
              <a:rPr sz="1400" spc="-25" dirty="0">
                <a:latin typeface="Arial"/>
                <a:cs typeface="Arial"/>
              </a:rPr>
              <a:t> </a:t>
            </a:r>
            <a:r>
              <a:rPr sz="1400" dirty="0">
                <a:latin typeface="Arial"/>
                <a:cs typeface="Arial"/>
              </a:rPr>
              <a:t>який</a:t>
            </a:r>
            <a:r>
              <a:rPr sz="1400" spc="-40" dirty="0">
                <a:latin typeface="Arial"/>
                <a:cs typeface="Arial"/>
              </a:rPr>
              <a:t> </a:t>
            </a:r>
            <a:r>
              <a:rPr sz="1400" spc="-10" dirty="0">
                <a:latin typeface="Arial"/>
                <a:cs typeface="Arial"/>
              </a:rPr>
              <a:t>здійснює </a:t>
            </a:r>
            <a:r>
              <a:rPr sz="1400" dirty="0">
                <a:latin typeface="Arial"/>
                <a:cs typeface="Arial"/>
              </a:rPr>
              <a:t>оптову</a:t>
            </a:r>
            <a:r>
              <a:rPr sz="1400" spc="-45" dirty="0">
                <a:latin typeface="Arial"/>
                <a:cs typeface="Arial"/>
              </a:rPr>
              <a:t> </a:t>
            </a:r>
            <a:r>
              <a:rPr sz="1400" dirty="0">
                <a:latin typeface="Arial"/>
                <a:cs typeface="Arial"/>
              </a:rPr>
              <a:t>торгівлю</a:t>
            </a:r>
            <a:r>
              <a:rPr sz="1400" spc="-40" dirty="0">
                <a:latin typeface="Arial"/>
                <a:cs typeface="Arial"/>
              </a:rPr>
              <a:t> </a:t>
            </a:r>
            <a:r>
              <a:rPr sz="1400" dirty="0">
                <a:latin typeface="Arial"/>
                <a:cs typeface="Arial"/>
              </a:rPr>
              <a:t>ЛЗ,</a:t>
            </a:r>
            <a:r>
              <a:rPr sz="1400" spc="-40" dirty="0">
                <a:latin typeface="Arial"/>
                <a:cs typeface="Arial"/>
              </a:rPr>
              <a:t> </a:t>
            </a:r>
            <a:r>
              <a:rPr sz="1400" dirty="0">
                <a:latin typeface="Arial"/>
                <a:cs typeface="Arial"/>
              </a:rPr>
              <a:t>для</a:t>
            </a:r>
            <a:r>
              <a:rPr sz="1400" spc="-50" dirty="0">
                <a:latin typeface="Arial"/>
                <a:cs typeface="Arial"/>
              </a:rPr>
              <a:t> </a:t>
            </a:r>
            <a:r>
              <a:rPr sz="1400" dirty="0">
                <a:latin typeface="Arial"/>
                <a:cs typeface="Arial"/>
              </a:rPr>
              <a:t>подальшої</a:t>
            </a:r>
            <a:r>
              <a:rPr sz="1400" spc="-40" dirty="0">
                <a:latin typeface="Arial"/>
                <a:cs typeface="Arial"/>
              </a:rPr>
              <a:t> </a:t>
            </a:r>
            <a:r>
              <a:rPr sz="1400" spc="-10" dirty="0">
                <a:latin typeface="Arial"/>
                <a:cs typeface="Arial"/>
              </a:rPr>
              <a:t>реалізації </a:t>
            </a:r>
            <a:r>
              <a:rPr sz="1400" dirty="0">
                <a:latin typeface="Arial"/>
                <a:cs typeface="Arial"/>
              </a:rPr>
              <a:t>через</a:t>
            </a:r>
            <a:r>
              <a:rPr sz="1400" spc="-60" dirty="0">
                <a:latin typeface="Arial"/>
                <a:cs typeface="Arial"/>
              </a:rPr>
              <a:t> </a:t>
            </a:r>
            <a:r>
              <a:rPr sz="1400" dirty="0">
                <a:latin typeface="Arial"/>
                <a:cs typeface="Arial"/>
              </a:rPr>
              <a:t>аптечну</a:t>
            </a:r>
            <a:r>
              <a:rPr sz="1400" spc="-60" dirty="0">
                <a:latin typeface="Arial"/>
                <a:cs typeface="Arial"/>
              </a:rPr>
              <a:t> </a:t>
            </a:r>
            <a:r>
              <a:rPr sz="1400" spc="-10" dirty="0">
                <a:latin typeface="Arial"/>
                <a:cs typeface="Arial"/>
              </a:rPr>
              <a:t>мережу</a:t>
            </a:r>
            <a:endParaRPr sz="1400" dirty="0">
              <a:latin typeface="Arial"/>
              <a:cs typeface="Arial"/>
            </a:endParaRPr>
          </a:p>
        </p:txBody>
      </p:sp>
      <p:grpSp>
        <p:nvGrpSpPr>
          <p:cNvPr id="34" name="object 34"/>
          <p:cNvGrpSpPr/>
          <p:nvPr/>
        </p:nvGrpSpPr>
        <p:grpSpPr>
          <a:xfrm>
            <a:off x="323532" y="1524596"/>
            <a:ext cx="4393565" cy="4472305"/>
            <a:chOff x="323532" y="1524596"/>
            <a:chExt cx="4393565" cy="4472305"/>
          </a:xfrm>
        </p:grpSpPr>
        <p:sp>
          <p:nvSpPr>
            <p:cNvPr id="35" name="object 35"/>
            <p:cNvSpPr/>
            <p:nvPr/>
          </p:nvSpPr>
          <p:spPr>
            <a:xfrm>
              <a:off x="336550" y="1537614"/>
              <a:ext cx="330200" cy="3900170"/>
            </a:xfrm>
            <a:custGeom>
              <a:avLst/>
              <a:gdLst/>
              <a:ahLst/>
              <a:cxnLst/>
              <a:rect l="l" t="t" r="r" b="b"/>
              <a:pathLst>
                <a:path w="330200" h="3900170">
                  <a:moveTo>
                    <a:pt x="0" y="0"/>
                  </a:moveTo>
                  <a:lnTo>
                    <a:pt x="0" y="3900169"/>
                  </a:lnTo>
                  <a:lnTo>
                    <a:pt x="330200" y="3900169"/>
                  </a:lnTo>
                </a:path>
              </a:pathLst>
            </a:custGeom>
            <a:ln w="25518">
              <a:solidFill>
                <a:srgbClr val="2727A2"/>
              </a:solidFill>
            </a:ln>
          </p:spPr>
          <p:txBody>
            <a:bodyPr wrap="square" lIns="0" tIns="0" rIns="0" bIns="0" rtlCol="0"/>
            <a:lstStyle/>
            <a:p>
              <a:endParaRPr/>
            </a:p>
          </p:txBody>
        </p:sp>
        <p:sp>
          <p:nvSpPr>
            <p:cNvPr id="36" name="object 36"/>
            <p:cNvSpPr/>
            <p:nvPr/>
          </p:nvSpPr>
          <p:spPr>
            <a:xfrm>
              <a:off x="323786" y="1524863"/>
              <a:ext cx="356235" cy="3926204"/>
            </a:xfrm>
            <a:custGeom>
              <a:avLst/>
              <a:gdLst/>
              <a:ahLst/>
              <a:cxnLst/>
              <a:rect l="l" t="t" r="r" b="b"/>
              <a:pathLst>
                <a:path w="356234" h="3926204">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56234" h="3926204">
                  <a:moveTo>
                    <a:pt x="355714" y="3912920"/>
                  </a:moveTo>
                  <a:lnTo>
                    <a:pt x="351980" y="3903903"/>
                  </a:lnTo>
                  <a:lnTo>
                    <a:pt x="342963" y="3900170"/>
                  </a:lnTo>
                  <a:lnTo>
                    <a:pt x="333933" y="3903903"/>
                  </a:lnTo>
                  <a:lnTo>
                    <a:pt x="330200" y="3912920"/>
                  </a:lnTo>
                  <a:lnTo>
                    <a:pt x="333933" y="3921950"/>
                  </a:lnTo>
                  <a:lnTo>
                    <a:pt x="342963" y="3925684"/>
                  </a:lnTo>
                  <a:lnTo>
                    <a:pt x="351980" y="3921950"/>
                  </a:lnTo>
                  <a:lnTo>
                    <a:pt x="355714" y="3912920"/>
                  </a:lnTo>
                  <a:close/>
                </a:path>
              </a:pathLst>
            </a:custGeom>
            <a:solidFill>
              <a:srgbClr val="2727A2"/>
            </a:solidFill>
          </p:spPr>
          <p:txBody>
            <a:bodyPr wrap="square" lIns="0" tIns="0" rIns="0" bIns="0" rtlCol="0"/>
            <a:lstStyle/>
            <a:p>
              <a:endParaRPr/>
            </a:p>
          </p:txBody>
        </p:sp>
        <p:sp>
          <p:nvSpPr>
            <p:cNvPr id="37" name="object 37"/>
            <p:cNvSpPr/>
            <p:nvPr/>
          </p:nvSpPr>
          <p:spPr>
            <a:xfrm>
              <a:off x="666750" y="4891684"/>
              <a:ext cx="4037329" cy="1092200"/>
            </a:xfrm>
            <a:custGeom>
              <a:avLst/>
              <a:gdLst/>
              <a:ahLst/>
              <a:cxnLst/>
              <a:rect l="l" t="t" r="r" b="b"/>
              <a:pathLst>
                <a:path w="4037329" h="1092200">
                  <a:moveTo>
                    <a:pt x="3944620" y="1270"/>
                  </a:moveTo>
                  <a:lnTo>
                    <a:pt x="92709" y="1270"/>
                  </a:lnTo>
                  <a:lnTo>
                    <a:pt x="86359" y="2540"/>
                  </a:lnTo>
                  <a:lnTo>
                    <a:pt x="76200" y="5080"/>
                  </a:lnTo>
                  <a:lnTo>
                    <a:pt x="69850" y="7620"/>
                  </a:lnTo>
                  <a:lnTo>
                    <a:pt x="49529" y="17780"/>
                  </a:lnTo>
                  <a:lnTo>
                    <a:pt x="45720" y="21590"/>
                  </a:lnTo>
                  <a:lnTo>
                    <a:pt x="40640" y="24130"/>
                  </a:lnTo>
                  <a:lnTo>
                    <a:pt x="36829" y="27940"/>
                  </a:lnTo>
                  <a:lnTo>
                    <a:pt x="31750" y="31750"/>
                  </a:lnTo>
                  <a:lnTo>
                    <a:pt x="27940" y="35560"/>
                  </a:lnTo>
                  <a:lnTo>
                    <a:pt x="25400" y="40640"/>
                  </a:lnTo>
                  <a:lnTo>
                    <a:pt x="21590" y="45720"/>
                  </a:lnTo>
                  <a:lnTo>
                    <a:pt x="17779" y="49530"/>
                  </a:lnTo>
                  <a:lnTo>
                    <a:pt x="7620" y="69850"/>
                  </a:lnTo>
                  <a:lnTo>
                    <a:pt x="6350" y="74930"/>
                  </a:lnTo>
                  <a:lnTo>
                    <a:pt x="3809" y="81280"/>
                  </a:lnTo>
                  <a:lnTo>
                    <a:pt x="2540" y="86360"/>
                  </a:lnTo>
                  <a:lnTo>
                    <a:pt x="1270" y="92710"/>
                  </a:lnTo>
                  <a:lnTo>
                    <a:pt x="1270" y="97790"/>
                  </a:lnTo>
                  <a:lnTo>
                    <a:pt x="0" y="104140"/>
                  </a:lnTo>
                  <a:lnTo>
                    <a:pt x="0" y="988060"/>
                  </a:lnTo>
                  <a:lnTo>
                    <a:pt x="1270" y="994410"/>
                  </a:lnTo>
                  <a:lnTo>
                    <a:pt x="1270" y="999490"/>
                  </a:lnTo>
                  <a:lnTo>
                    <a:pt x="2540" y="1005840"/>
                  </a:lnTo>
                  <a:lnTo>
                    <a:pt x="3809" y="1010920"/>
                  </a:lnTo>
                  <a:lnTo>
                    <a:pt x="6350" y="1016000"/>
                  </a:lnTo>
                  <a:lnTo>
                    <a:pt x="7620" y="1022350"/>
                  </a:lnTo>
                  <a:lnTo>
                    <a:pt x="15240" y="1037590"/>
                  </a:lnTo>
                  <a:lnTo>
                    <a:pt x="17779" y="1041400"/>
                  </a:lnTo>
                  <a:lnTo>
                    <a:pt x="25400" y="1051560"/>
                  </a:lnTo>
                  <a:lnTo>
                    <a:pt x="27940" y="1055370"/>
                  </a:lnTo>
                  <a:lnTo>
                    <a:pt x="36829" y="1064260"/>
                  </a:lnTo>
                  <a:lnTo>
                    <a:pt x="40640" y="1066800"/>
                  </a:lnTo>
                  <a:lnTo>
                    <a:pt x="45720" y="1070610"/>
                  </a:lnTo>
                  <a:lnTo>
                    <a:pt x="49529" y="1074420"/>
                  </a:lnTo>
                  <a:lnTo>
                    <a:pt x="69850" y="1084580"/>
                  </a:lnTo>
                  <a:lnTo>
                    <a:pt x="76200" y="1085850"/>
                  </a:lnTo>
                  <a:lnTo>
                    <a:pt x="81279" y="1088390"/>
                  </a:lnTo>
                  <a:lnTo>
                    <a:pt x="86359" y="1089660"/>
                  </a:lnTo>
                  <a:lnTo>
                    <a:pt x="92709" y="1089660"/>
                  </a:lnTo>
                  <a:lnTo>
                    <a:pt x="97790" y="1090930"/>
                  </a:lnTo>
                  <a:lnTo>
                    <a:pt x="104140" y="1092200"/>
                  </a:lnTo>
                  <a:lnTo>
                    <a:pt x="3939540" y="1090930"/>
                  </a:lnTo>
                  <a:lnTo>
                    <a:pt x="3944620" y="1089660"/>
                  </a:lnTo>
                  <a:lnTo>
                    <a:pt x="3950970" y="1088390"/>
                  </a:lnTo>
                  <a:lnTo>
                    <a:pt x="3956050" y="1087120"/>
                  </a:lnTo>
                  <a:lnTo>
                    <a:pt x="3962400" y="1085850"/>
                  </a:lnTo>
                  <a:lnTo>
                    <a:pt x="3967479" y="1084580"/>
                  </a:lnTo>
                  <a:lnTo>
                    <a:pt x="3982720" y="1076960"/>
                  </a:lnTo>
                  <a:lnTo>
                    <a:pt x="3987800" y="1073150"/>
                  </a:lnTo>
                  <a:lnTo>
                    <a:pt x="3991610" y="1070610"/>
                  </a:lnTo>
                  <a:lnTo>
                    <a:pt x="3996690" y="1066800"/>
                  </a:lnTo>
                  <a:lnTo>
                    <a:pt x="4000500" y="1062990"/>
                  </a:lnTo>
                  <a:lnTo>
                    <a:pt x="4005579" y="1059180"/>
                  </a:lnTo>
                  <a:lnTo>
                    <a:pt x="4009390" y="1055370"/>
                  </a:lnTo>
                  <a:lnTo>
                    <a:pt x="4011929" y="1051560"/>
                  </a:lnTo>
                  <a:lnTo>
                    <a:pt x="4019550" y="1041400"/>
                  </a:lnTo>
                  <a:lnTo>
                    <a:pt x="4022090" y="1036320"/>
                  </a:lnTo>
                  <a:lnTo>
                    <a:pt x="4024629" y="1032510"/>
                  </a:lnTo>
                  <a:lnTo>
                    <a:pt x="4027170" y="1026160"/>
                  </a:lnTo>
                  <a:lnTo>
                    <a:pt x="4029710" y="1021080"/>
                  </a:lnTo>
                  <a:lnTo>
                    <a:pt x="4030979" y="1016000"/>
                  </a:lnTo>
                  <a:lnTo>
                    <a:pt x="4033520" y="1010920"/>
                  </a:lnTo>
                  <a:lnTo>
                    <a:pt x="4034790" y="1004570"/>
                  </a:lnTo>
                  <a:lnTo>
                    <a:pt x="4036060" y="999490"/>
                  </a:lnTo>
                  <a:lnTo>
                    <a:pt x="4036060" y="994410"/>
                  </a:lnTo>
                  <a:lnTo>
                    <a:pt x="4037329" y="988060"/>
                  </a:lnTo>
                  <a:lnTo>
                    <a:pt x="4036060" y="109220"/>
                  </a:lnTo>
                  <a:lnTo>
                    <a:pt x="4036060" y="97790"/>
                  </a:lnTo>
                  <a:lnTo>
                    <a:pt x="4034790" y="92710"/>
                  </a:lnTo>
                  <a:lnTo>
                    <a:pt x="4033520" y="86360"/>
                  </a:lnTo>
                  <a:lnTo>
                    <a:pt x="4033520" y="81280"/>
                  </a:lnTo>
                  <a:lnTo>
                    <a:pt x="4030979" y="74930"/>
                  </a:lnTo>
                  <a:lnTo>
                    <a:pt x="4029710" y="69850"/>
                  </a:lnTo>
                  <a:lnTo>
                    <a:pt x="4019550" y="49530"/>
                  </a:lnTo>
                  <a:lnTo>
                    <a:pt x="4015740" y="45720"/>
                  </a:lnTo>
                  <a:lnTo>
                    <a:pt x="4008120" y="35560"/>
                  </a:lnTo>
                  <a:lnTo>
                    <a:pt x="3996690" y="24130"/>
                  </a:lnTo>
                  <a:lnTo>
                    <a:pt x="3991610" y="21590"/>
                  </a:lnTo>
                  <a:lnTo>
                    <a:pt x="3986529" y="17780"/>
                  </a:lnTo>
                  <a:lnTo>
                    <a:pt x="3982720" y="15240"/>
                  </a:lnTo>
                  <a:lnTo>
                    <a:pt x="3977640" y="12700"/>
                  </a:lnTo>
                  <a:lnTo>
                    <a:pt x="3971290" y="10160"/>
                  </a:lnTo>
                  <a:lnTo>
                    <a:pt x="3961129" y="5080"/>
                  </a:lnTo>
                  <a:lnTo>
                    <a:pt x="3956050" y="3810"/>
                  </a:lnTo>
                  <a:lnTo>
                    <a:pt x="3949700" y="2540"/>
                  </a:lnTo>
                  <a:lnTo>
                    <a:pt x="3944620" y="1270"/>
                  </a:lnTo>
                  <a:close/>
                </a:path>
                <a:path w="4037329" h="1092200">
                  <a:moveTo>
                    <a:pt x="3933190" y="0"/>
                  </a:moveTo>
                  <a:lnTo>
                    <a:pt x="104140" y="0"/>
                  </a:lnTo>
                  <a:lnTo>
                    <a:pt x="97790" y="1270"/>
                  </a:lnTo>
                  <a:lnTo>
                    <a:pt x="3939540" y="1270"/>
                  </a:lnTo>
                  <a:lnTo>
                    <a:pt x="3933190" y="0"/>
                  </a:lnTo>
                  <a:close/>
                </a:path>
              </a:pathLst>
            </a:custGeom>
            <a:solidFill>
              <a:srgbClr val="CCCCEB">
                <a:alpha val="89999"/>
              </a:srgbClr>
            </a:solidFill>
          </p:spPr>
          <p:txBody>
            <a:bodyPr wrap="square" lIns="0" tIns="0" rIns="0" bIns="0" rtlCol="0"/>
            <a:lstStyle/>
            <a:p>
              <a:endParaRPr/>
            </a:p>
          </p:txBody>
        </p:sp>
        <p:sp>
          <p:nvSpPr>
            <p:cNvPr id="38" name="object 38"/>
            <p:cNvSpPr/>
            <p:nvPr/>
          </p:nvSpPr>
          <p:spPr>
            <a:xfrm>
              <a:off x="666750" y="4891684"/>
              <a:ext cx="4037329" cy="1092200"/>
            </a:xfrm>
            <a:custGeom>
              <a:avLst/>
              <a:gdLst/>
              <a:ahLst/>
              <a:cxnLst/>
              <a:rect l="l" t="t" r="r" b="b"/>
              <a:pathLst>
                <a:path w="4037329" h="1092200">
                  <a:moveTo>
                    <a:pt x="0" y="109220"/>
                  </a:moveTo>
                  <a:lnTo>
                    <a:pt x="0" y="104140"/>
                  </a:lnTo>
                  <a:lnTo>
                    <a:pt x="1270" y="97790"/>
                  </a:lnTo>
                  <a:lnTo>
                    <a:pt x="1270" y="92710"/>
                  </a:lnTo>
                  <a:lnTo>
                    <a:pt x="2540" y="86360"/>
                  </a:lnTo>
                  <a:lnTo>
                    <a:pt x="3809" y="81280"/>
                  </a:lnTo>
                  <a:lnTo>
                    <a:pt x="6350" y="74930"/>
                  </a:lnTo>
                  <a:lnTo>
                    <a:pt x="7620" y="69850"/>
                  </a:lnTo>
                  <a:lnTo>
                    <a:pt x="10159" y="64770"/>
                  </a:lnTo>
                  <a:lnTo>
                    <a:pt x="12700" y="59690"/>
                  </a:lnTo>
                  <a:lnTo>
                    <a:pt x="15240" y="54610"/>
                  </a:lnTo>
                  <a:lnTo>
                    <a:pt x="17779" y="49530"/>
                  </a:lnTo>
                  <a:lnTo>
                    <a:pt x="21590" y="45720"/>
                  </a:lnTo>
                  <a:lnTo>
                    <a:pt x="25400" y="40640"/>
                  </a:lnTo>
                  <a:lnTo>
                    <a:pt x="27940" y="35560"/>
                  </a:lnTo>
                  <a:lnTo>
                    <a:pt x="31750" y="31750"/>
                  </a:lnTo>
                  <a:lnTo>
                    <a:pt x="36829" y="27940"/>
                  </a:lnTo>
                  <a:lnTo>
                    <a:pt x="40640" y="24130"/>
                  </a:lnTo>
                  <a:lnTo>
                    <a:pt x="45720" y="21590"/>
                  </a:lnTo>
                  <a:lnTo>
                    <a:pt x="49529" y="17780"/>
                  </a:lnTo>
                  <a:lnTo>
                    <a:pt x="54609" y="15240"/>
                  </a:lnTo>
                  <a:lnTo>
                    <a:pt x="59690" y="12700"/>
                  </a:lnTo>
                  <a:lnTo>
                    <a:pt x="64770" y="10160"/>
                  </a:lnTo>
                  <a:lnTo>
                    <a:pt x="69850" y="7620"/>
                  </a:lnTo>
                  <a:lnTo>
                    <a:pt x="76200" y="5080"/>
                  </a:lnTo>
                  <a:lnTo>
                    <a:pt x="81279" y="3810"/>
                  </a:lnTo>
                  <a:lnTo>
                    <a:pt x="86359" y="2540"/>
                  </a:lnTo>
                  <a:lnTo>
                    <a:pt x="92709" y="1270"/>
                  </a:lnTo>
                  <a:lnTo>
                    <a:pt x="97790" y="1270"/>
                  </a:lnTo>
                  <a:lnTo>
                    <a:pt x="104140" y="0"/>
                  </a:lnTo>
                  <a:lnTo>
                    <a:pt x="109220" y="0"/>
                  </a:lnTo>
                  <a:lnTo>
                    <a:pt x="3928110" y="0"/>
                  </a:lnTo>
                  <a:lnTo>
                    <a:pt x="3933190" y="0"/>
                  </a:lnTo>
                  <a:lnTo>
                    <a:pt x="3939540" y="1270"/>
                  </a:lnTo>
                  <a:lnTo>
                    <a:pt x="3944620" y="1270"/>
                  </a:lnTo>
                  <a:lnTo>
                    <a:pt x="3949700" y="2540"/>
                  </a:lnTo>
                  <a:lnTo>
                    <a:pt x="3956050" y="3810"/>
                  </a:lnTo>
                  <a:lnTo>
                    <a:pt x="3961129" y="5080"/>
                  </a:lnTo>
                  <a:lnTo>
                    <a:pt x="3966210" y="7620"/>
                  </a:lnTo>
                  <a:lnTo>
                    <a:pt x="3971290" y="10160"/>
                  </a:lnTo>
                  <a:lnTo>
                    <a:pt x="3977640" y="12700"/>
                  </a:lnTo>
                  <a:lnTo>
                    <a:pt x="3982720" y="15240"/>
                  </a:lnTo>
                  <a:lnTo>
                    <a:pt x="3986529" y="17780"/>
                  </a:lnTo>
                  <a:lnTo>
                    <a:pt x="3991610" y="21590"/>
                  </a:lnTo>
                  <a:lnTo>
                    <a:pt x="3996690" y="24130"/>
                  </a:lnTo>
                  <a:lnTo>
                    <a:pt x="4000500" y="27940"/>
                  </a:lnTo>
                  <a:lnTo>
                    <a:pt x="4004310" y="31750"/>
                  </a:lnTo>
                  <a:lnTo>
                    <a:pt x="4008120" y="35560"/>
                  </a:lnTo>
                  <a:lnTo>
                    <a:pt x="4011929" y="40640"/>
                  </a:lnTo>
                  <a:lnTo>
                    <a:pt x="4015740" y="45720"/>
                  </a:lnTo>
                  <a:lnTo>
                    <a:pt x="4019550" y="49530"/>
                  </a:lnTo>
                  <a:lnTo>
                    <a:pt x="4022090" y="54610"/>
                  </a:lnTo>
                  <a:lnTo>
                    <a:pt x="4024629" y="59690"/>
                  </a:lnTo>
                  <a:lnTo>
                    <a:pt x="4027170" y="64770"/>
                  </a:lnTo>
                  <a:lnTo>
                    <a:pt x="4029710" y="69850"/>
                  </a:lnTo>
                  <a:lnTo>
                    <a:pt x="4030979" y="74930"/>
                  </a:lnTo>
                  <a:lnTo>
                    <a:pt x="4033520" y="81280"/>
                  </a:lnTo>
                  <a:lnTo>
                    <a:pt x="4033520" y="86360"/>
                  </a:lnTo>
                  <a:lnTo>
                    <a:pt x="4034790" y="92710"/>
                  </a:lnTo>
                  <a:lnTo>
                    <a:pt x="4036060" y="97790"/>
                  </a:lnTo>
                  <a:lnTo>
                    <a:pt x="4036060" y="104140"/>
                  </a:lnTo>
                  <a:lnTo>
                    <a:pt x="4036060" y="109220"/>
                  </a:lnTo>
                  <a:lnTo>
                    <a:pt x="4037329" y="981710"/>
                  </a:lnTo>
                  <a:lnTo>
                    <a:pt x="4037329" y="988060"/>
                  </a:lnTo>
                  <a:lnTo>
                    <a:pt x="4036060" y="994410"/>
                  </a:lnTo>
                  <a:lnTo>
                    <a:pt x="4036060" y="999490"/>
                  </a:lnTo>
                  <a:lnTo>
                    <a:pt x="4034790" y="1004570"/>
                  </a:lnTo>
                  <a:lnTo>
                    <a:pt x="4033520" y="1010920"/>
                  </a:lnTo>
                  <a:lnTo>
                    <a:pt x="4030979" y="1016000"/>
                  </a:lnTo>
                  <a:lnTo>
                    <a:pt x="4029710" y="1021080"/>
                  </a:lnTo>
                  <a:lnTo>
                    <a:pt x="4027170" y="1026160"/>
                  </a:lnTo>
                  <a:lnTo>
                    <a:pt x="4024629" y="1032510"/>
                  </a:lnTo>
                  <a:lnTo>
                    <a:pt x="4022090" y="1036320"/>
                  </a:lnTo>
                  <a:lnTo>
                    <a:pt x="4019550" y="1041400"/>
                  </a:lnTo>
                  <a:lnTo>
                    <a:pt x="4015740" y="1046480"/>
                  </a:lnTo>
                  <a:lnTo>
                    <a:pt x="4011929" y="1051560"/>
                  </a:lnTo>
                  <a:lnTo>
                    <a:pt x="4009390" y="1055370"/>
                  </a:lnTo>
                  <a:lnTo>
                    <a:pt x="4005579" y="1059180"/>
                  </a:lnTo>
                  <a:lnTo>
                    <a:pt x="4000500" y="1062990"/>
                  </a:lnTo>
                  <a:lnTo>
                    <a:pt x="3996690" y="1066800"/>
                  </a:lnTo>
                  <a:lnTo>
                    <a:pt x="3991610" y="1070610"/>
                  </a:lnTo>
                  <a:lnTo>
                    <a:pt x="3987800" y="1073150"/>
                  </a:lnTo>
                  <a:lnTo>
                    <a:pt x="3982720" y="1076960"/>
                  </a:lnTo>
                  <a:lnTo>
                    <a:pt x="3977640" y="1079500"/>
                  </a:lnTo>
                  <a:lnTo>
                    <a:pt x="3972560" y="1082040"/>
                  </a:lnTo>
                  <a:lnTo>
                    <a:pt x="3967479" y="1084580"/>
                  </a:lnTo>
                  <a:lnTo>
                    <a:pt x="3962400" y="1085850"/>
                  </a:lnTo>
                  <a:lnTo>
                    <a:pt x="3956050" y="1087120"/>
                  </a:lnTo>
                  <a:lnTo>
                    <a:pt x="3950970" y="1088390"/>
                  </a:lnTo>
                  <a:lnTo>
                    <a:pt x="3944620" y="1089660"/>
                  </a:lnTo>
                  <a:lnTo>
                    <a:pt x="3939540" y="1090930"/>
                  </a:lnTo>
                  <a:lnTo>
                    <a:pt x="3933190" y="1090930"/>
                  </a:lnTo>
                  <a:lnTo>
                    <a:pt x="3928110" y="1090930"/>
                  </a:lnTo>
                  <a:lnTo>
                    <a:pt x="109220" y="1092200"/>
                  </a:lnTo>
                  <a:lnTo>
                    <a:pt x="104140" y="1092200"/>
                  </a:lnTo>
                  <a:lnTo>
                    <a:pt x="97790" y="1090930"/>
                  </a:lnTo>
                  <a:lnTo>
                    <a:pt x="92709" y="1089660"/>
                  </a:lnTo>
                  <a:lnTo>
                    <a:pt x="86359" y="1089660"/>
                  </a:lnTo>
                  <a:lnTo>
                    <a:pt x="81279" y="1088390"/>
                  </a:lnTo>
                  <a:lnTo>
                    <a:pt x="76200" y="1085850"/>
                  </a:lnTo>
                  <a:lnTo>
                    <a:pt x="69850" y="1084580"/>
                  </a:lnTo>
                  <a:lnTo>
                    <a:pt x="64770" y="1082040"/>
                  </a:lnTo>
                  <a:lnTo>
                    <a:pt x="59690" y="1079500"/>
                  </a:lnTo>
                  <a:lnTo>
                    <a:pt x="54609" y="1076960"/>
                  </a:lnTo>
                  <a:lnTo>
                    <a:pt x="49529" y="1074420"/>
                  </a:lnTo>
                  <a:lnTo>
                    <a:pt x="45720" y="1070610"/>
                  </a:lnTo>
                  <a:lnTo>
                    <a:pt x="40640" y="1066800"/>
                  </a:lnTo>
                  <a:lnTo>
                    <a:pt x="36829" y="1064260"/>
                  </a:lnTo>
                  <a:lnTo>
                    <a:pt x="31750" y="1059180"/>
                  </a:lnTo>
                  <a:lnTo>
                    <a:pt x="27940" y="1055370"/>
                  </a:lnTo>
                  <a:lnTo>
                    <a:pt x="25400" y="1051560"/>
                  </a:lnTo>
                  <a:lnTo>
                    <a:pt x="21590" y="1046480"/>
                  </a:lnTo>
                  <a:lnTo>
                    <a:pt x="17779" y="1041400"/>
                  </a:lnTo>
                  <a:lnTo>
                    <a:pt x="15240" y="1037590"/>
                  </a:lnTo>
                  <a:lnTo>
                    <a:pt x="12700" y="1032510"/>
                  </a:lnTo>
                  <a:lnTo>
                    <a:pt x="10159" y="1027430"/>
                  </a:lnTo>
                  <a:lnTo>
                    <a:pt x="7620" y="1022350"/>
                  </a:lnTo>
                  <a:lnTo>
                    <a:pt x="6350" y="1016000"/>
                  </a:lnTo>
                  <a:lnTo>
                    <a:pt x="3809" y="1010920"/>
                  </a:lnTo>
                  <a:lnTo>
                    <a:pt x="2540" y="1005840"/>
                  </a:lnTo>
                  <a:lnTo>
                    <a:pt x="1270" y="999490"/>
                  </a:lnTo>
                  <a:lnTo>
                    <a:pt x="1270" y="994410"/>
                  </a:lnTo>
                  <a:lnTo>
                    <a:pt x="0" y="988060"/>
                  </a:lnTo>
                  <a:lnTo>
                    <a:pt x="0" y="982980"/>
                  </a:lnTo>
                  <a:lnTo>
                    <a:pt x="0" y="109220"/>
                  </a:lnTo>
                  <a:close/>
                </a:path>
              </a:pathLst>
            </a:custGeom>
            <a:ln w="25518">
              <a:solidFill>
                <a:srgbClr val="3333CC"/>
              </a:solidFill>
            </a:ln>
          </p:spPr>
          <p:txBody>
            <a:bodyPr wrap="square" lIns="0" tIns="0" rIns="0" bIns="0" rtlCol="0"/>
            <a:lstStyle/>
            <a:p>
              <a:endParaRPr/>
            </a:p>
          </p:txBody>
        </p:sp>
        <p:sp>
          <p:nvSpPr>
            <p:cNvPr id="39" name="object 39"/>
            <p:cNvSpPr/>
            <p:nvPr/>
          </p:nvSpPr>
          <p:spPr>
            <a:xfrm>
              <a:off x="653986" y="4878933"/>
              <a:ext cx="4063365" cy="1118235"/>
            </a:xfrm>
            <a:custGeom>
              <a:avLst/>
              <a:gdLst/>
              <a:ahLst/>
              <a:cxnLst/>
              <a:rect l="l" t="t" r="r" b="b"/>
              <a:pathLst>
                <a:path w="4063365" h="111823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4063365" h="1118235">
                  <a:moveTo>
                    <a:pt x="4062844" y="1104950"/>
                  </a:moveTo>
                  <a:lnTo>
                    <a:pt x="4059110" y="1095933"/>
                  </a:lnTo>
                  <a:lnTo>
                    <a:pt x="4050093" y="1092200"/>
                  </a:lnTo>
                  <a:lnTo>
                    <a:pt x="4041063" y="1095933"/>
                  </a:lnTo>
                  <a:lnTo>
                    <a:pt x="4037330" y="1104950"/>
                  </a:lnTo>
                  <a:lnTo>
                    <a:pt x="4041063" y="1113980"/>
                  </a:lnTo>
                  <a:lnTo>
                    <a:pt x="4050093" y="1117714"/>
                  </a:lnTo>
                  <a:lnTo>
                    <a:pt x="4059110" y="1113980"/>
                  </a:lnTo>
                  <a:lnTo>
                    <a:pt x="4062844" y="1104950"/>
                  </a:lnTo>
                  <a:close/>
                </a:path>
              </a:pathLst>
            </a:custGeom>
            <a:solidFill>
              <a:srgbClr val="3333CC"/>
            </a:solidFill>
          </p:spPr>
          <p:txBody>
            <a:bodyPr wrap="square" lIns="0" tIns="0" rIns="0" bIns="0" rtlCol="0"/>
            <a:lstStyle/>
            <a:p>
              <a:endParaRPr/>
            </a:p>
          </p:txBody>
        </p:sp>
      </p:grpSp>
      <p:sp>
        <p:nvSpPr>
          <p:cNvPr id="40" name="object 40"/>
          <p:cNvSpPr txBox="1"/>
          <p:nvPr/>
        </p:nvSpPr>
        <p:spPr>
          <a:xfrm>
            <a:off x="842010" y="5017414"/>
            <a:ext cx="3717925" cy="810222"/>
          </a:xfrm>
          <a:prstGeom prst="rect">
            <a:avLst/>
          </a:prstGeom>
        </p:spPr>
        <p:txBody>
          <a:bodyPr vert="horz" wrap="square" lIns="0" tIns="34290" rIns="0" bIns="0" rtlCol="0">
            <a:spAutoFit/>
          </a:bodyPr>
          <a:lstStyle/>
          <a:p>
            <a:pPr marL="12700" marR="5080" algn="ctr">
              <a:lnSpc>
                <a:spcPct val="89700"/>
              </a:lnSpc>
              <a:spcBef>
                <a:spcPts val="270"/>
              </a:spcBef>
            </a:pPr>
            <a:r>
              <a:rPr sz="1400" b="1" dirty="0">
                <a:solidFill>
                  <a:srgbClr val="BF0000"/>
                </a:solidFill>
                <a:latin typeface="Arial"/>
                <a:cs typeface="Arial"/>
              </a:rPr>
              <a:t>Роздрібна</a:t>
            </a:r>
            <a:r>
              <a:rPr sz="1400" b="1" spc="-40" dirty="0">
                <a:solidFill>
                  <a:srgbClr val="BF0000"/>
                </a:solidFill>
                <a:latin typeface="Arial"/>
                <a:cs typeface="Arial"/>
              </a:rPr>
              <a:t> </a:t>
            </a:r>
            <a:r>
              <a:rPr sz="1400" b="1" dirty="0">
                <a:solidFill>
                  <a:srgbClr val="BF0000"/>
                </a:solidFill>
                <a:latin typeface="Arial"/>
                <a:cs typeface="Arial"/>
              </a:rPr>
              <a:t>аптеки</a:t>
            </a:r>
            <a:r>
              <a:rPr sz="1400" b="1" spc="-15" dirty="0">
                <a:solidFill>
                  <a:srgbClr val="BF0000"/>
                </a:solidFill>
                <a:latin typeface="Arial"/>
                <a:cs typeface="Arial"/>
              </a:rPr>
              <a:t> </a:t>
            </a:r>
            <a:r>
              <a:rPr sz="1400" dirty="0">
                <a:latin typeface="Arial"/>
                <a:cs typeface="Arial"/>
              </a:rPr>
              <a:t>-</a:t>
            </a:r>
            <a:r>
              <a:rPr sz="1400" spc="-30" dirty="0">
                <a:latin typeface="Arial"/>
                <a:cs typeface="Arial"/>
              </a:rPr>
              <a:t> </a:t>
            </a:r>
            <a:r>
              <a:rPr sz="1400" dirty="0">
                <a:latin typeface="Arial"/>
                <a:cs typeface="Arial"/>
              </a:rPr>
              <a:t>ціна</a:t>
            </a:r>
            <a:r>
              <a:rPr sz="1400" spc="-35" dirty="0">
                <a:latin typeface="Arial"/>
                <a:cs typeface="Arial"/>
              </a:rPr>
              <a:t> </a:t>
            </a:r>
            <a:r>
              <a:rPr sz="1400" dirty="0">
                <a:latin typeface="Arial"/>
                <a:cs typeface="Arial"/>
              </a:rPr>
              <a:t>одиниці</a:t>
            </a:r>
            <a:r>
              <a:rPr sz="1400" spc="-40" dirty="0">
                <a:latin typeface="Arial"/>
                <a:cs typeface="Arial"/>
              </a:rPr>
              <a:t> </a:t>
            </a:r>
            <a:r>
              <a:rPr sz="1400" spc="-25" dirty="0">
                <a:latin typeface="Arial"/>
                <a:cs typeface="Arial"/>
              </a:rPr>
              <a:t>товару,</a:t>
            </a:r>
            <a:r>
              <a:rPr sz="1400" spc="-30" dirty="0">
                <a:latin typeface="Arial"/>
                <a:cs typeface="Arial"/>
              </a:rPr>
              <a:t> </a:t>
            </a:r>
            <a:r>
              <a:rPr sz="1400" spc="-25" dirty="0">
                <a:latin typeface="Arial"/>
                <a:cs typeface="Arial"/>
              </a:rPr>
              <a:t>яка </a:t>
            </a:r>
            <a:r>
              <a:rPr sz="1400" dirty="0">
                <a:latin typeface="Arial"/>
                <a:cs typeface="Arial"/>
              </a:rPr>
              <a:t>визначається</a:t>
            </a:r>
            <a:r>
              <a:rPr sz="1400" spc="-20" dirty="0">
                <a:latin typeface="Arial"/>
                <a:cs typeface="Arial"/>
              </a:rPr>
              <a:t> </a:t>
            </a:r>
            <a:r>
              <a:rPr sz="1400" dirty="0" err="1">
                <a:latin typeface="Arial"/>
                <a:cs typeface="Arial"/>
              </a:rPr>
              <a:t>суб'єктом</a:t>
            </a:r>
            <a:r>
              <a:rPr sz="1400" spc="-25" dirty="0">
                <a:latin typeface="Arial"/>
                <a:cs typeface="Arial"/>
              </a:rPr>
              <a:t> </a:t>
            </a:r>
            <a:r>
              <a:rPr sz="1400" spc="-10" dirty="0" err="1" smtClean="0">
                <a:latin typeface="Arial"/>
                <a:cs typeface="Arial"/>
              </a:rPr>
              <a:t>господарювання</a:t>
            </a:r>
            <a:r>
              <a:rPr sz="1400" spc="-10" dirty="0">
                <a:latin typeface="Arial"/>
                <a:cs typeface="Arial"/>
              </a:rPr>
              <a:t>,</a:t>
            </a:r>
            <a:r>
              <a:rPr sz="1400" spc="-15" dirty="0">
                <a:latin typeface="Arial"/>
                <a:cs typeface="Arial"/>
              </a:rPr>
              <a:t> </a:t>
            </a:r>
            <a:r>
              <a:rPr sz="1400" dirty="0">
                <a:latin typeface="Arial"/>
                <a:cs typeface="Arial"/>
              </a:rPr>
              <a:t>який</a:t>
            </a:r>
            <a:r>
              <a:rPr sz="1400" spc="-25" dirty="0">
                <a:latin typeface="Arial"/>
                <a:cs typeface="Arial"/>
              </a:rPr>
              <a:t> </a:t>
            </a:r>
            <a:r>
              <a:rPr sz="1400" dirty="0">
                <a:latin typeface="Arial"/>
                <a:cs typeface="Arial"/>
              </a:rPr>
              <a:t>здійснює</a:t>
            </a:r>
            <a:r>
              <a:rPr sz="1400" spc="-20" dirty="0">
                <a:latin typeface="Arial"/>
                <a:cs typeface="Arial"/>
              </a:rPr>
              <a:t> </a:t>
            </a:r>
            <a:r>
              <a:rPr sz="1400" spc="-10" dirty="0">
                <a:latin typeface="Arial"/>
                <a:cs typeface="Arial"/>
              </a:rPr>
              <a:t>реалізацію </a:t>
            </a:r>
            <a:r>
              <a:rPr sz="1400" dirty="0">
                <a:latin typeface="Arial"/>
                <a:cs typeface="Arial"/>
              </a:rPr>
              <a:t>товару</a:t>
            </a:r>
            <a:r>
              <a:rPr sz="1400" spc="-70" dirty="0">
                <a:latin typeface="Arial"/>
                <a:cs typeface="Arial"/>
              </a:rPr>
              <a:t> </a:t>
            </a:r>
            <a:r>
              <a:rPr sz="1400" dirty="0">
                <a:latin typeface="Arial"/>
                <a:cs typeface="Arial"/>
              </a:rPr>
              <a:t>через</a:t>
            </a:r>
            <a:r>
              <a:rPr sz="1400" spc="-70" dirty="0">
                <a:latin typeface="Arial"/>
                <a:cs typeface="Arial"/>
              </a:rPr>
              <a:t> </a:t>
            </a:r>
            <a:r>
              <a:rPr sz="1400" dirty="0">
                <a:latin typeface="Arial"/>
                <a:cs typeface="Arial"/>
              </a:rPr>
              <a:t>аптечну</a:t>
            </a:r>
            <a:r>
              <a:rPr sz="1400" spc="-65" dirty="0">
                <a:latin typeface="Arial"/>
                <a:cs typeface="Arial"/>
              </a:rPr>
              <a:t> </a:t>
            </a:r>
            <a:r>
              <a:rPr sz="1400" spc="-10" dirty="0">
                <a:latin typeface="Arial"/>
                <a:cs typeface="Arial"/>
              </a:rPr>
              <a:t>мережу</a:t>
            </a:r>
            <a:endParaRPr sz="1400" dirty="0">
              <a:latin typeface="Arial"/>
              <a:cs typeface="Arial"/>
            </a:endParaRPr>
          </a:p>
        </p:txBody>
      </p:sp>
      <p:grpSp>
        <p:nvGrpSpPr>
          <p:cNvPr id="41" name="object 41"/>
          <p:cNvGrpSpPr/>
          <p:nvPr/>
        </p:nvGrpSpPr>
        <p:grpSpPr>
          <a:xfrm>
            <a:off x="4598670" y="971194"/>
            <a:ext cx="3214370" cy="604520"/>
            <a:chOff x="4598670" y="971194"/>
            <a:chExt cx="3214370" cy="604520"/>
          </a:xfrm>
        </p:grpSpPr>
        <p:sp>
          <p:nvSpPr>
            <p:cNvPr id="42" name="object 42"/>
            <p:cNvSpPr/>
            <p:nvPr/>
          </p:nvSpPr>
          <p:spPr>
            <a:xfrm>
              <a:off x="4617720" y="1010564"/>
              <a:ext cx="3176270" cy="546100"/>
            </a:xfrm>
            <a:custGeom>
              <a:avLst/>
              <a:gdLst/>
              <a:ahLst/>
              <a:cxnLst/>
              <a:rect l="l" t="t" r="r" b="b"/>
              <a:pathLst>
                <a:path w="3176270" h="546100">
                  <a:moveTo>
                    <a:pt x="3139439" y="543559"/>
                  </a:moveTo>
                  <a:lnTo>
                    <a:pt x="38100" y="543559"/>
                  </a:lnTo>
                  <a:lnTo>
                    <a:pt x="43179" y="546100"/>
                  </a:lnTo>
                  <a:lnTo>
                    <a:pt x="3130550" y="546100"/>
                  </a:lnTo>
                  <a:lnTo>
                    <a:pt x="3133089" y="544829"/>
                  </a:lnTo>
                  <a:lnTo>
                    <a:pt x="3136900" y="544829"/>
                  </a:lnTo>
                  <a:lnTo>
                    <a:pt x="3139439" y="543559"/>
                  </a:lnTo>
                  <a:close/>
                </a:path>
                <a:path w="3176270" h="546100">
                  <a:moveTo>
                    <a:pt x="3141979" y="2539"/>
                  </a:moveTo>
                  <a:lnTo>
                    <a:pt x="35559" y="2539"/>
                  </a:lnTo>
                  <a:lnTo>
                    <a:pt x="22859" y="8889"/>
                  </a:lnTo>
                  <a:lnTo>
                    <a:pt x="19050" y="12700"/>
                  </a:lnTo>
                  <a:lnTo>
                    <a:pt x="16509" y="13969"/>
                  </a:lnTo>
                  <a:lnTo>
                    <a:pt x="15239" y="16509"/>
                  </a:lnTo>
                  <a:lnTo>
                    <a:pt x="11429" y="20319"/>
                  </a:lnTo>
                  <a:lnTo>
                    <a:pt x="10159" y="22859"/>
                  </a:lnTo>
                  <a:lnTo>
                    <a:pt x="7619" y="25400"/>
                  </a:lnTo>
                  <a:lnTo>
                    <a:pt x="3809" y="33019"/>
                  </a:lnTo>
                  <a:lnTo>
                    <a:pt x="3809" y="35559"/>
                  </a:lnTo>
                  <a:lnTo>
                    <a:pt x="1269" y="40639"/>
                  </a:lnTo>
                  <a:lnTo>
                    <a:pt x="1269" y="45719"/>
                  </a:lnTo>
                  <a:lnTo>
                    <a:pt x="0" y="48259"/>
                  </a:lnTo>
                  <a:lnTo>
                    <a:pt x="0" y="497839"/>
                  </a:lnTo>
                  <a:lnTo>
                    <a:pt x="1269" y="500379"/>
                  </a:lnTo>
                  <a:lnTo>
                    <a:pt x="1269" y="506729"/>
                  </a:lnTo>
                  <a:lnTo>
                    <a:pt x="10159" y="524509"/>
                  </a:lnTo>
                  <a:lnTo>
                    <a:pt x="20319" y="534669"/>
                  </a:lnTo>
                  <a:lnTo>
                    <a:pt x="22859" y="535939"/>
                  </a:lnTo>
                  <a:lnTo>
                    <a:pt x="25400" y="538479"/>
                  </a:lnTo>
                  <a:lnTo>
                    <a:pt x="35559" y="543559"/>
                  </a:lnTo>
                  <a:lnTo>
                    <a:pt x="3141979" y="543559"/>
                  </a:lnTo>
                  <a:lnTo>
                    <a:pt x="3147059" y="541019"/>
                  </a:lnTo>
                  <a:lnTo>
                    <a:pt x="3149600" y="538479"/>
                  </a:lnTo>
                  <a:lnTo>
                    <a:pt x="3154679" y="535939"/>
                  </a:lnTo>
                  <a:lnTo>
                    <a:pt x="3158489" y="532129"/>
                  </a:lnTo>
                  <a:lnTo>
                    <a:pt x="3161029" y="530859"/>
                  </a:lnTo>
                  <a:lnTo>
                    <a:pt x="3162300" y="528319"/>
                  </a:lnTo>
                  <a:lnTo>
                    <a:pt x="3166109" y="524509"/>
                  </a:lnTo>
                  <a:lnTo>
                    <a:pt x="3167379" y="521969"/>
                  </a:lnTo>
                  <a:lnTo>
                    <a:pt x="3169920" y="519429"/>
                  </a:lnTo>
                  <a:lnTo>
                    <a:pt x="3172459" y="514350"/>
                  </a:lnTo>
                  <a:lnTo>
                    <a:pt x="3172459" y="511809"/>
                  </a:lnTo>
                  <a:lnTo>
                    <a:pt x="3173729" y="509269"/>
                  </a:lnTo>
                  <a:lnTo>
                    <a:pt x="3175000" y="505459"/>
                  </a:lnTo>
                  <a:lnTo>
                    <a:pt x="3175000" y="502919"/>
                  </a:lnTo>
                  <a:lnTo>
                    <a:pt x="3176270" y="500379"/>
                  </a:lnTo>
                  <a:lnTo>
                    <a:pt x="3176270" y="48259"/>
                  </a:lnTo>
                  <a:lnTo>
                    <a:pt x="3175000" y="45719"/>
                  </a:lnTo>
                  <a:lnTo>
                    <a:pt x="3175000" y="39369"/>
                  </a:lnTo>
                  <a:lnTo>
                    <a:pt x="3166109" y="21589"/>
                  </a:lnTo>
                  <a:lnTo>
                    <a:pt x="3155950" y="11429"/>
                  </a:lnTo>
                  <a:lnTo>
                    <a:pt x="3153409" y="10159"/>
                  </a:lnTo>
                  <a:lnTo>
                    <a:pt x="3150870" y="7619"/>
                  </a:lnTo>
                  <a:lnTo>
                    <a:pt x="3143250" y="3809"/>
                  </a:lnTo>
                  <a:lnTo>
                    <a:pt x="3141979" y="2539"/>
                  </a:lnTo>
                  <a:close/>
                </a:path>
                <a:path w="3176270" h="546100">
                  <a:moveTo>
                    <a:pt x="3133089" y="0"/>
                  </a:moveTo>
                  <a:lnTo>
                    <a:pt x="43179" y="0"/>
                  </a:lnTo>
                  <a:lnTo>
                    <a:pt x="38100" y="2539"/>
                  </a:lnTo>
                  <a:lnTo>
                    <a:pt x="3138170" y="2539"/>
                  </a:lnTo>
                  <a:lnTo>
                    <a:pt x="3133089" y="0"/>
                  </a:lnTo>
                  <a:close/>
                </a:path>
              </a:pathLst>
            </a:custGeom>
            <a:solidFill>
              <a:srgbClr val="000000">
                <a:alpha val="38999"/>
              </a:srgbClr>
            </a:solidFill>
          </p:spPr>
          <p:txBody>
            <a:bodyPr wrap="square" lIns="0" tIns="0" rIns="0" bIns="0" rtlCol="0"/>
            <a:lstStyle/>
            <a:p>
              <a:endParaRPr/>
            </a:p>
          </p:txBody>
        </p:sp>
        <p:sp>
          <p:nvSpPr>
            <p:cNvPr id="43" name="object 43"/>
            <p:cNvSpPr/>
            <p:nvPr/>
          </p:nvSpPr>
          <p:spPr>
            <a:xfrm>
              <a:off x="4617720" y="1010564"/>
              <a:ext cx="3176270" cy="546100"/>
            </a:xfrm>
            <a:custGeom>
              <a:avLst/>
              <a:gdLst/>
              <a:ahLst/>
              <a:cxnLst/>
              <a:rect l="l" t="t" r="r" b="b"/>
              <a:pathLst>
                <a:path w="3176270" h="546100">
                  <a:moveTo>
                    <a:pt x="0" y="54609"/>
                  </a:moveTo>
                  <a:lnTo>
                    <a:pt x="0" y="50800"/>
                  </a:lnTo>
                  <a:lnTo>
                    <a:pt x="0" y="48259"/>
                  </a:lnTo>
                  <a:lnTo>
                    <a:pt x="1269" y="45719"/>
                  </a:lnTo>
                  <a:lnTo>
                    <a:pt x="1269" y="43179"/>
                  </a:lnTo>
                  <a:lnTo>
                    <a:pt x="1269" y="40639"/>
                  </a:lnTo>
                  <a:lnTo>
                    <a:pt x="2539" y="38100"/>
                  </a:lnTo>
                  <a:lnTo>
                    <a:pt x="3809" y="35559"/>
                  </a:lnTo>
                  <a:lnTo>
                    <a:pt x="3809" y="33019"/>
                  </a:lnTo>
                  <a:lnTo>
                    <a:pt x="5079" y="30479"/>
                  </a:lnTo>
                  <a:lnTo>
                    <a:pt x="6350" y="27939"/>
                  </a:lnTo>
                  <a:lnTo>
                    <a:pt x="7619" y="25400"/>
                  </a:lnTo>
                  <a:lnTo>
                    <a:pt x="10159" y="22859"/>
                  </a:lnTo>
                  <a:lnTo>
                    <a:pt x="11429" y="20319"/>
                  </a:lnTo>
                  <a:lnTo>
                    <a:pt x="12700" y="19050"/>
                  </a:lnTo>
                  <a:lnTo>
                    <a:pt x="15239" y="16509"/>
                  </a:lnTo>
                  <a:lnTo>
                    <a:pt x="16509" y="13969"/>
                  </a:lnTo>
                  <a:lnTo>
                    <a:pt x="19050" y="12700"/>
                  </a:lnTo>
                  <a:lnTo>
                    <a:pt x="20319" y="11429"/>
                  </a:lnTo>
                  <a:lnTo>
                    <a:pt x="22859" y="8889"/>
                  </a:lnTo>
                  <a:lnTo>
                    <a:pt x="25400" y="7619"/>
                  </a:lnTo>
                  <a:lnTo>
                    <a:pt x="27939" y="6350"/>
                  </a:lnTo>
                  <a:lnTo>
                    <a:pt x="30479" y="5079"/>
                  </a:lnTo>
                  <a:lnTo>
                    <a:pt x="33019" y="3809"/>
                  </a:lnTo>
                  <a:lnTo>
                    <a:pt x="35559" y="2539"/>
                  </a:lnTo>
                  <a:lnTo>
                    <a:pt x="38100" y="2539"/>
                  </a:lnTo>
                  <a:lnTo>
                    <a:pt x="40639" y="1269"/>
                  </a:lnTo>
                  <a:lnTo>
                    <a:pt x="43179" y="0"/>
                  </a:lnTo>
                  <a:lnTo>
                    <a:pt x="45719" y="0"/>
                  </a:lnTo>
                  <a:lnTo>
                    <a:pt x="49529" y="0"/>
                  </a:lnTo>
                  <a:lnTo>
                    <a:pt x="3121659" y="0"/>
                  </a:lnTo>
                  <a:lnTo>
                    <a:pt x="3133089" y="0"/>
                  </a:lnTo>
                  <a:lnTo>
                    <a:pt x="3135629" y="1269"/>
                  </a:lnTo>
                  <a:lnTo>
                    <a:pt x="3138170" y="2539"/>
                  </a:lnTo>
                  <a:lnTo>
                    <a:pt x="3141979" y="2539"/>
                  </a:lnTo>
                  <a:lnTo>
                    <a:pt x="3143250" y="3809"/>
                  </a:lnTo>
                  <a:lnTo>
                    <a:pt x="3145789" y="5079"/>
                  </a:lnTo>
                  <a:lnTo>
                    <a:pt x="3148329" y="6350"/>
                  </a:lnTo>
                  <a:lnTo>
                    <a:pt x="3150870" y="7619"/>
                  </a:lnTo>
                  <a:lnTo>
                    <a:pt x="3153409" y="10159"/>
                  </a:lnTo>
                  <a:lnTo>
                    <a:pt x="3155950" y="11429"/>
                  </a:lnTo>
                  <a:lnTo>
                    <a:pt x="3158489" y="13969"/>
                  </a:lnTo>
                  <a:lnTo>
                    <a:pt x="3159759" y="15239"/>
                  </a:lnTo>
                  <a:lnTo>
                    <a:pt x="3162300" y="17779"/>
                  </a:lnTo>
                  <a:lnTo>
                    <a:pt x="3163570" y="19050"/>
                  </a:lnTo>
                  <a:lnTo>
                    <a:pt x="3166109" y="21589"/>
                  </a:lnTo>
                  <a:lnTo>
                    <a:pt x="3167379" y="24129"/>
                  </a:lnTo>
                  <a:lnTo>
                    <a:pt x="3168650" y="26669"/>
                  </a:lnTo>
                  <a:lnTo>
                    <a:pt x="3169920" y="29209"/>
                  </a:lnTo>
                  <a:lnTo>
                    <a:pt x="3171189" y="31750"/>
                  </a:lnTo>
                  <a:lnTo>
                    <a:pt x="3172459" y="34289"/>
                  </a:lnTo>
                  <a:lnTo>
                    <a:pt x="3173729" y="36829"/>
                  </a:lnTo>
                  <a:lnTo>
                    <a:pt x="3175000" y="39369"/>
                  </a:lnTo>
                  <a:lnTo>
                    <a:pt x="3175000" y="43179"/>
                  </a:lnTo>
                  <a:lnTo>
                    <a:pt x="3175000" y="45719"/>
                  </a:lnTo>
                  <a:lnTo>
                    <a:pt x="3176270" y="48259"/>
                  </a:lnTo>
                  <a:lnTo>
                    <a:pt x="3176270" y="50800"/>
                  </a:lnTo>
                  <a:lnTo>
                    <a:pt x="3176270" y="491489"/>
                  </a:lnTo>
                  <a:lnTo>
                    <a:pt x="3176270" y="500379"/>
                  </a:lnTo>
                  <a:lnTo>
                    <a:pt x="3175000" y="502919"/>
                  </a:lnTo>
                  <a:lnTo>
                    <a:pt x="3175000" y="505459"/>
                  </a:lnTo>
                  <a:lnTo>
                    <a:pt x="3173729" y="509269"/>
                  </a:lnTo>
                  <a:lnTo>
                    <a:pt x="3172459" y="511809"/>
                  </a:lnTo>
                  <a:lnTo>
                    <a:pt x="3172459" y="514350"/>
                  </a:lnTo>
                  <a:lnTo>
                    <a:pt x="3171189" y="516889"/>
                  </a:lnTo>
                  <a:lnTo>
                    <a:pt x="3169920" y="519429"/>
                  </a:lnTo>
                  <a:lnTo>
                    <a:pt x="3167379" y="521969"/>
                  </a:lnTo>
                  <a:lnTo>
                    <a:pt x="3166109" y="524509"/>
                  </a:lnTo>
                  <a:lnTo>
                    <a:pt x="3164839" y="525779"/>
                  </a:lnTo>
                  <a:lnTo>
                    <a:pt x="3162300" y="528319"/>
                  </a:lnTo>
                  <a:lnTo>
                    <a:pt x="3161029" y="530859"/>
                  </a:lnTo>
                  <a:lnTo>
                    <a:pt x="3158489" y="532129"/>
                  </a:lnTo>
                  <a:lnTo>
                    <a:pt x="3155950" y="534669"/>
                  </a:lnTo>
                  <a:lnTo>
                    <a:pt x="3154679" y="535939"/>
                  </a:lnTo>
                  <a:lnTo>
                    <a:pt x="3152139" y="537209"/>
                  </a:lnTo>
                  <a:lnTo>
                    <a:pt x="3149600" y="538479"/>
                  </a:lnTo>
                  <a:lnTo>
                    <a:pt x="3147059" y="541019"/>
                  </a:lnTo>
                  <a:lnTo>
                    <a:pt x="3144520" y="542289"/>
                  </a:lnTo>
                  <a:lnTo>
                    <a:pt x="3141979" y="543559"/>
                  </a:lnTo>
                  <a:lnTo>
                    <a:pt x="3139439" y="543559"/>
                  </a:lnTo>
                  <a:lnTo>
                    <a:pt x="3136900" y="544829"/>
                  </a:lnTo>
                  <a:lnTo>
                    <a:pt x="3133089" y="544829"/>
                  </a:lnTo>
                  <a:lnTo>
                    <a:pt x="3130550" y="546100"/>
                  </a:lnTo>
                  <a:lnTo>
                    <a:pt x="3128009" y="546100"/>
                  </a:lnTo>
                  <a:lnTo>
                    <a:pt x="43179" y="546100"/>
                  </a:lnTo>
                  <a:lnTo>
                    <a:pt x="40639" y="544829"/>
                  </a:lnTo>
                  <a:lnTo>
                    <a:pt x="38100" y="543559"/>
                  </a:lnTo>
                  <a:lnTo>
                    <a:pt x="35559" y="543559"/>
                  </a:lnTo>
                  <a:lnTo>
                    <a:pt x="33019" y="542289"/>
                  </a:lnTo>
                  <a:lnTo>
                    <a:pt x="30479" y="541019"/>
                  </a:lnTo>
                  <a:lnTo>
                    <a:pt x="27939" y="539750"/>
                  </a:lnTo>
                  <a:lnTo>
                    <a:pt x="25400" y="538479"/>
                  </a:lnTo>
                  <a:lnTo>
                    <a:pt x="22859" y="535939"/>
                  </a:lnTo>
                  <a:lnTo>
                    <a:pt x="20319" y="534669"/>
                  </a:lnTo>
                  <a:lnTo>
                    <a:pt x="17779" y="532129"/>
                  </a:lnTo>
                  <a:lnTo>
                    <a:pt x="16509" y="530859"/>
                  </a:lnTo>
                  <a:lnTo>
                    <a:pt x="13969" y="528319"/>
                  </a:lnTo>
                  <a:lnTo>
                    <a:pt x="12700" y="527050"/>
                  </a:lnTo>
                  <a:lnTo>
                    <a:pt x="10159" y="524509"/>
                  </a:lnTo>
                  <a:lnTo>
                    <a:pt x="8889" y="521969"/>
                  </a:lnTo>
                  <a:lnTo>
                    <a:pt x="7619" y="519429"/>
                  </a:lnTo>
                  <a:lnTo>
                    <a:pt x="6350" y="516889"/>
                  </a:lnTo>
                  <a:lnTo>
                    <a:pt x="5079" y="514350"/>
                  </a:lnTo>
                  <a:lnTo>
                    <a:pt x="3809" y="511809"/>
                  </a:lnTo>
                  <a:lnTo>
                    <a:pt x="2539" y="509269"/>
                  </a:lnTo>
                  <a:lnTo>
                    <a:pt x="1269" y="506729"/>
                  </a:lnTo>
                  <a:lnTo>
                    <a:pt x="1269" y="502919"/>
                  </a:lnTo>
                  <a:lnTo>
                    <a:pt x="1269" y="500379"/>
                  </a:lnTo>
                  <a:lnTo>
                    <a:pt x="0" y="497839"/>
                  </a:lnTo>
                  <a:lnTo>
                    <a:pt x="0" y="495300"/>
                  </a:lnTo>
                  <a:lnTo>
                    <a:pt x="0" y="492759"/>
                  </a:lnTo>
                  <a:lnTo>
                    <a:pt x="0" y="54609"/>
                  </a:lnTo>
                  <a:close/>
                </a:path>
              </a:pathLst>
            </a:custGeom>
            <a:ln w="38097">
              <a:solidFill>
                <a:srgbClr val="000000"/>
              </a:solidFill>
            </a:ln>
          </p:spPr>
          <p:txBody>
            <a:bodyPr wrap="square" lIns="0" tIns="0" rIns="0" bIns="0" rtlCol="0"/>
            <a:lstStyle/>
            <a:p>
              <a:endParaRPr/>
            </a:p>
          </p:txBody>
        </p:sp>
        <p:sp>
          <p:nvSpPr>
            <p:cNvPr id="44" name="object 44"/>
            <p:cNvSpPr/>
            <p:nvPr/>
          </p:nvSpPr>
          <p:spPr>
            <a:xfrm>
              <a:off x="4598670" y="991526"/>
              <a:ext cx="3214370" cy="584200"/>
            </a:xfrm>
            <a:custGeom>
              <a:avLst/>
              <a:gdLst/>
              <a:ahLst/>
              <a:cxnLst/>
              <a:rect l="l" t="t" r="r" b="b"/>
              <a:pathLst>
                <a:path w="3214370" h="584200">
                  <a:moveTo>
                    <a:pt x="38087" y="19037"/>
                  </a:moveTo>
                  <a:lnTo>
                    <a:pt x="32512" y="5575"/>
                  </a:lnTo>
                  <a:lnTo>
                    <a:pt x="19050" y="0"/>
                  </a:lnTo>
                  <a:lnTo>
                    <a:pt x="5575" y="5575"/>
                  </a:lnTo>
                  <a:lnTo>
                    <a:pt x="0" y="19037"/>
                  </a:lnTo>
                  <a:lnTo>
                    <a:pt x="5575" y="32512"/>
                  </a:lnTo>
                  <a:lnTo>
                    <a:pt x="19050" y="38087"/>
                  </a:lnTo>
                  <a:lnTo>
                    <a:pt x="32512" y="32512"/>
                  </a:lnTo>
                  <a:lnTo>
                    <a:pt x="38087" y="19037"/>
                  </a:lnTo>
                  <a:close/>
                </a:path>
                <a:path w="3214370" h="584200">
                  <a:moveTo>
                    <a:pt x="3214357" y="565137"/>
                  </a:moveTo>
                  <a:lnTo>
                    <a:pt x="3208782" y="551675"/>
                  </a:lnTo>
                  <a:lnTo>
                    <a:pt x="3195320" y="546100"/>
                  </a:lnTo>
                  <a:lnTo>
                    <a:pt x="3181845" y="551675"/>
                  </a:lnTo>
                  <a:lnTo>
                    <a:pt x="3176270" y="565137"/>
                  </a:lnTo>
                  <a:lnTo>
                    <a:pt x="3181845" y="578612"/>
                  </a:lnTo>
                  <a:lnTo>
                    <a:pt x="3195320" y="584187"/>
                  </a:lnTo>
                  <a:lnTo>
                    <a:pt x="3208782" y="578612"/>
                  </a:lnTo>
                  <a:lnTo>
                    <a:pt x="3214357" y="565137"/>
                  </a:lnTo>
                  <a:close/>
                </a:path>
              </a:pathLst>
            </a:custGeom>
            <a:solidFill>
              <a:srgbClr val="000000">
                <a:alpha val="38999"/>
              </a:srgbClr>
            </a:solidFill>
          </p:spPr>
          <p:txBody>
            <a:bodyPr wrap="square" lIns="0" tIns="0" rIns="0" bIns="0" rtlCol="0"/>
            <a:lstStyle/>
            <a:p>
              <a:endParaRPr/>
            </a:p>
          </p:txBody>
        </p:sp>
        <p:sp>
          <p:nvSpPr>
            <p:cNvPr id="45" name="object 45"/>
            <p:cNvSpPr/>
            <p:nvPr/>
          </p:nvSpPr>
          <p:spPr>
            <a:xfrm>
              <a:off x="4617720" y="990244"/>
              <a:ext cx="3176270" cy="547370"/>
            </a:xfrm>
            <a:custGeom>
              <a:avLst/>
              <a:gdLst/>
              <a:ahLst/>
              <a:cxnLst/>
              <a:rect l="l" t="t" r="r" b="b"/>
              <a:pathLst>
                <a:path w="3176270" h="547369">
                  <a:moveTo>
                    <a:pt x="3128009" y="546100"/>
                  </a:moveTo>
                  <a:lnTo>
                    <a:pt x="49529" y="546100"/>
                  </a:lnTo>
                  <a:lnTo>
                    <a:pt x="52069" y="547370"/>
                  </a:lnTo>
                  <a:lnTo>
                    <a:pt x="3125470" y="547370"/>
                  </a:lnTo>
                  <a:lnTo>
                    <a:pt x="3128009" y="546100"/>
                  </a:lnTo>
                  <a:close/>
                </a:path>
                <a:path w="3176270" h="547369">
                  <a:moveTo>
                    <a:pt x="3133089" y="544829"/>
                  </a:moveTo>
                  <a:lnTo>
                    <a:pt x="40639" y="544829"/>
                  </a:lnTo>
                  <a:lnTo>
                    <a:pt x="43179" y="546100"/>
                  </a:lnTo>
                  <a:lnTo>
                    <a:pt x="3130550" y="546100"/>
                  </a:lnTo>
                  <a:lnTo>
                    <a:pt x="3133089" y="544829"/>
                  </a:lnTo>
                  <a:close/>
                </a:path>
                <a:path w="3176270" h="547369">
                  <a:moveTo>
                    <a:pt x="3143250" y="3810"/>
                  </a:moveTo>
                  <a:lnTo>
                    <a:pt x="33019" y="3810"/>
                  </a:lnTo>
                  <a:lnTo>
                    <a:pt x="25400" y="7620"/>
                  </a:lnTo>
                  <a:lnTo>
                    <a:pt x="22859" y="10160"/>
                  </a:lnTo>
                  <a:lnTo>
                    <a:pt x="20319" y="11429"/>
                  </a:lnTo>
                  <a:lnTo>
                    <a:pt x="11429" y="20320"/>
                  </a:lnTo>
                  <a:lnTo>
                    <a:pt x="10159" y="22860"/>
                  </a:lnTo>
                  <a:lnTo>
                    <a:pt x="7619" y="25400"/>
                  </a:lnTo>
                  <a:lnTo>
                    <a:pt x="3809" y="33020"/>
                  </a:lnTo>
                  <a:lnTo>
                    <a:pt x="3809" y="35560"/>
                  </a:lnTo>
                  <a:lnTo>
                    <a:pt x="1269" y="40639"/>
                  </a:lnTo>
                  <a:lnTo>
                    <a:pt x="1269" y="45720"/>
                  </a:lnTo>
                  <a:lnTo>
                    <a:pt x="0" y="49529"/>
                  </a:lnTo>
                  <a:lnTo>
                    <a:pt x="0" y="497839"/>
                  </a:lnTo>
                  <a:lnTo>
                    <a:pt x="1269" y="501650"/>
                  </a:lnTo>
                  <a:lnTo>
                    <a:pt x="1269" y="506729"/>
                  </a:lnTo>
                  <a:lnTo>
                    <a:pt x="10159" y="524510"/>
                  </a:lnTo>
                  <a:lnTo>
                    <a:pt x="20319" y="534670"/>
                  </a:lnTo>
                  <a:lnTo>
                    <a:pt x="22859" y="535939"/>
                  </a:lnTo>
                  <a:lnTo>
                    <a:pt x="25400" y="538479"/>
                  </a:lnTo>
                  <a:lnTo>
                    <a:pt x="38100" y="544829"/>
                  </a:lnTo>
                  <a:lnTo>
                    <a:pt x="3136900" y="544829"/>
                  </a:lnTo>
                  <a:lnTo>
                    <a:pt x="3139439" y="543560"/>
                  </a:lnTo>
                  <a:lnTo>
                    <a:pt x="3141979" y="543560"/>
                  </a:lnTo>
                  <a:lnTo>
                    <a:pt x="3149600" y="539750"/>
                  </a:lnTo>
                  <a:lnTo>
                    <a:pt x="3152139" y="537210"/>
                  </a:lnTo>
                  <a:lnTo>
                    <a:pt x="3154679" y="535939"/>
                  </a:lnTo>
                  <a:lnTo>
                    <a:pt x="3158489" y="532129"/>
                  </a:lnTo>
                  <a:lnTo>
                    <a:pt x="3161029" y="530860"/>
                  </a:lnTo>
                  <a:lnTo>
                    <a:pt x="3162300" y="528320"/>
                  </a:lnTo>
                  <a:lnTo>
                    <a:pt x="3166109" y="524510"/>
                  </a:lnTo>
                  <a:lnTo>
                    <a:pt x="3167379" y="521970"/>
                  </a:lnTo>
                  <a:lnTo>
                    <a:pt x="3169920" y="519429"/>
                  </a:lnTo>
                  <a:lnTo>
                    <a:pt x="3172459" y="514350"/>
                  </a:lnTo>
                  <a:lnTo>
                    <a:pt x="3172459" y="511810"/>
                  </a:lnTo>
                  <a:lnTo>
                    <a:pt x="3175000" y="506729"/>
                  </a:lnTo>
                  <a:lnTo>
                    <a:pt x="3175000" y="502920"/>
                  </a:lnTo>
                  <a:lnTo>
                    <a:pt x="3176270" y="500379"/>
                  </a:lnTo>
                  <a:lnTo>
                    <a:pt x="3176270" y="48260"/>
                  </a:lnTo>
                  <a:lnTo>
                    <a:pt x="3175000" y="45720"/>
                  </a:lnTo>
                  <a:lnTo>
                    <a:pt x="3175000" y="39370"/>
                  </a:lnTo>
                  <a:lnTo>
                    <a:pt x="3166109" y="21589"/>
                  </a:lnTo>
                  <a:lnTo>
                    <a:pt x="3163570" y="20320"/>
                  </a:lnTo>
                  <a:lnTo>
                    <a:pt x="3162300" y="17779"/>
                  </a:lnTo>
                  <a:lnTo>
                    <a:pt x="3155950" y="11429"/>
                  </a:lnTo>
                  <a:lnTo>
                    <a:pt x="3153409" y="10160"/>
                  </a:lnTo>
                  <a:lnTo>
                    <a:pt x="3150870" y="7620"/>
                  </a:lnTo>
                  <a:lnTo>
                    <a:pt x="3143250" y="3810"/>
                  </a:lnTo>
                  <a:close/>
                </a:path>
                <a:path w="3176270" h="547369">
                  <a:moveTo>
                    <a:pt x="3135629" y="1270"/>
                  </a:moveTo>
                  <a:lnTo>
                    <a:pt x="40639" y="1270"/>
                  </a:lnTo>
                  <a:lnTo>
                    <a:pt x="35559" y="3810"/>
                  </a:lnTo>
                  <a:lnTo>
                    <a:pt x="3141979" y="3810"/>
                  </a:lnTo>
                  <a:lnTo>
                    <a:pt x="3138170" y="2539"/>
                  </a:lnTo>
                  <a:lnTo>
                    <a:pt x="3135629" y="1270"/>
                  </a:lnTo>
                  <a:close/>
                </a:path>
                <a:path w="3176270" h="547369">
                  <a:moveTo>
                    <a:pt x="3130550" y="0"/>
                  </a:moveTo>
                  <a:lnTo>
                    <a:pt x="45719" y="0"/>
                  </a:lnTo>
                  <a:lnTo>
                    <a:pt x="43179" y="1270"/>
                  </a:lnTo>
                  <a:lnTo>
                    <a:pt x="3133089" y="1270"/>
                  </a:lnTo>
                  <a:lnTo>
                    <a:pt x="3130550" y="0"/>
                  </a:lnTo>
                  <a:close/>
                </a:path>
              </a:pathLst>
            </a:custGeom>
            <a:solidFill>
              <a:srgbClr val="FFFFFF"/>
            </a:solidFill>
          </p:spPr>
          <p:txBody>
            <a:bodyPr wrap="square" lIns="0" tIns="0" rIns="0" bIns="0" rtlCol="0"/>
            <a:lstStyle/>
            <a:p>
              <a:endParaRPr/>
            </a:p>
          </p:txBody>
        </p:sp>
        <p:sp>
          <p:nvSpPr>
            <p:cNvPr id="46" name="object 46"/>
            <p:cNvSpPr/>
            <p:nvPr/>
          </p:nvSpPr>
          <p:spPr>
            <a:xfrm>
              <a:off x="4617720" y="990244"/>
              <a:ext cx="3176270" cy="547370"/>
            </a:xfrm>
            <a:custGeom>
              <a:avLst/>
              <a:gdLst/>
              <a:ahLst/>
              <a:cxnLst/>
              <a:rect l="l" t="t" r="r" b="b"/>
              <a:pathLst>
                <a:path w="3176270" h="547369">
                  <a:moveTo>
                    <a:pt x="0" y="54610"/>
                  </a:moveTo>
                  <a:lnTo>
                    <a:pt x="0" y="50800"/>
                  </a:lnTo>
                  <a:lnTo>
                    <a:pt x="0" y="49529"/>
                  </a:lnTo>
                  <a:lnTo>
                    <a:pt x="1269" y="45720"/>
                  </a:lnTo>
                  <a:lnTo>
                    <a:pt x="1269" y="43179"/>
                  </a:lnTo>
                  <a:lnTo>
                    <a:pt x="1269" y="40639"/>
                  </a:lnTo>
                  <a:lnTo>
                    <a:pt x="2539" y="38100"/>
                  </a:lnTo>
                  <a:lnTo>
                    <a:pt x="3809" y="35560"/>
                  </a:lnTo>
                  <a:lnTo>
                    <a:pt x="3809" y="33020"/>
                  </a:lnTo>
                  <a:lnTo>
                    <a:pt x="5079" y="30479"/>
                  </a:lnTo>
                  <a:lnTo>
                    <a:pt x="6350" y="27939"/>
                  </a:lnTo>
                  <a:lnTo>
                    <a:pt x="7619" y="25400"/>
                  </a:lnTo>
                  <a:lnTo>
                    <a:pt x="10159" y="22860"/>
                  </a:lnTo>
                  <a:lnTo>
                    <a:pt x="11429" y="20320"/>
                  </a:lnTo>
                  <a:lnTo>
                    <a:pt x="12700" y="19050"/>
                  </a:lnTo>
                  <a:lnTo>
                    <a:pt x="15239" y="16510"/>
                  </a:lnTo>
                  <a:lnTo>
                    <a:pt x="16509" y="15239"/>
                  </a:lnTo>
                  <a:lnTo>
                    <a:pt x="19050" y="12700"/>
                  </a:lnTo>
                  <a:lnTo>
                    <a:pt x="20319" y="11429"/>
                  </a:lnTo>
                  <a:lnTo>
                    <a:pt x="22859" y="10160"/>
                  </a:lnTo>
                  <a:lnTo>
                    <a:pt x="25400" y="7620"/>
                  </a:lnTo>
                  <a:lnTo>
                    <a:pt x="27939" y="6350"/>
                  </a:lnTo>
                  <a:lnTo>
                    <a:pt x="30479" y="5079"/>
                  </a:lnTo>
                  <a:lnTo>
                    <a:pt x="33019" y="3810"/>
                  </a:lnTo>
                  <a:lnTo>
                    <a:pt x="35559" y="3810"/>
                  </a:lnTo>
                  <a:lnTo>
                    <a:pt x="38100" y="2539"/>
                  </a:lnTo>
                  <a:lnTo>
                    <a:pt x="40639" y="1270"/>
                  </a:lnTo>
                  <a:lnTo>
                    <a:pt x="43179" y="1270"/>
                  </a:lnTo>
                  <a:lnTo>
                    <a:pt x="45719" y="0"/>
                  </a:lnTo>
                  <a:lnTo>
                    <a:pt x="3121659" y="0"/>
                  </a:lnTo>
                  <a:lnTo>
                    <a:pt x="3130550" y="0"/>
                  </a:lnTo>
                  <a:lnTo>
                    <a:pt x="3133089" y="1270"/>
                  </a:lnTo>
                  <a:lnTo>
                    <a:pt x="3135629" y="1270"/>
                  </a:lnTo>
                  <a:lnTo>
                    <a:pt x="3138170" y="2539"/>
                  </a:lnTo>
                  <a:lnTo>
                    <a:pt x="3141979" y="3810"/>
                  </a:lnTo>
                  <a:lnTo>
                    <a:pt x="3143250" y="3810"/>
                  </a:lnTo>
                  <a:lnTo>
                    <a:pt x="3145789" y="5079"/>
                  </a:lnTo>
                  <a:lnTo>
                    <a:pt x="3148329" y="6350"/>
                  </a:lnTo>
                  <a:lnTo>
                    <a:pt x="3150870" y="7620"/>
                  </a:lnTo>
                  <a:lnTo>
                    <a:pt x="3153409" y="10160"/>
                  </a:lnTo>
                  <a:lnTo>
                    <a:pt x="3155950" y="11429"/>
                  </a:lnTo>
                  <a:lnTo>
                    <a:pt x="3158489" y="13970"/>
                  </a:lnTo>
                  <a:lnTo>
                    <a:pt x="3159759" y="15239"/>
                  </a:lnTo>
                  <a:lnTo>
                    <a:pt x="3162300" y="17779"/>
                  </a:lnTo>
                  <a:lnTo>
                    <a:pt x="3163570" y="20320"/>
                  </a:lnTo>
                  <a:lnTo>
                    <a:pt x="3166109" y="21589"/>
                  </a:lnTo>
                  <a:lnTo>
                    <a:pt x="3167379" y="24129"/>
                  </a:lnTo>
                  <a:lnTo>
                    <a:pt x="3168650" y="26670"/>
                  </a:lnTo>
                  <a:lnTo>
                    <a:pt x="3169920" y="29210"/>
                  </a:lnTo>
                  <a:lnTo>
                    <a:pt x="3171189" y="31750"/>
                  </a:lnTo>
                  <a:lnTo>
                    <a:pt x="3172459" y="34289"/>
                  </a:lnTo>
                  <a:lnTo>
                    <a:pt x="3173729" y="36829"/>
                  </a:lnTo>
                  <a:lnTo>
                    <a:pt x="3175000" y="39370"/>
                  </a:lnTo>
                  <a:lnTo>
                    <a:pt x="3175000" y="43179"/>
                  </a:lnTo>
                  <a:lnTo>
                    <a:pt x="3175000" y="45720"/>
                  </a:lnTo>
                  <a:lnTo>
                    <a:pt x="3176270" y="48260"/>
                  </a:lnTo>
                  <a:lnTo>
                    <a:pt x="3176270" y="491489"/>
                  </a:lnTo>
                  <a:lnTo>
                    <a:pt x="3176270" y="500379"/>
                  </a:lnTo>
                  <a:lnTo>
                    <a:pt x="3175000" y="502920"/>
                  </a:lnTo>
                  <a:lnTo>
                    <a:pt x="3175000" y="506729"/>
                  </a:lnTo>
                  <a:lnTo>
                    <a:pt x="3173729" y="509270"/>
                  </a:lnTo>
                  <a:lnTo>
                    <a:pt x="3172459" y="511810"/>
                  </a:lnTo>
                  <a:lnTo>
                    <a:pt x="3172459" y="514350"/>
                  </a:lnTo>
                  <a:lnTo>
                    <a:pt x="3171189" y="516889"/>
                  </a:lnTo>
                  <a:lnTo>
                    <a:pt x="3169920" y="519429"/>
                  </a:lnTo>
                  <a:lnTo>
                    <a:pt x="3167379" y="521970"/>
                  </a:lnTo>
                  <a:lnTo>
                    <a:pt x="3166109" y="524510"/>
                  </a:lnTo>
                  <a:lnTo>
                    <a:pt x="3164839" y="525779"/>
                  </a:lnTo>
                  <a:lnTo>
                    <a:pt x="3162300" y="528320"/>
                  </a:lnTo>
                  <a:lnTo>
                    <a:pt x="3161029" y="530860"/>
                  </a:lnTo>
                  <a:lnTo>
                    <a:pt x="3158489" y="532129"/>
                  </a:lnTo>
                  <a:lnTo>
                    <a:pt x="3155950" y="534670"/>
                  </a:lnTo>
                  <a:lnTo>
                    <a:pt x="3154679" y="535939"/>
                  </a:lnTo>
                  <a:lnTo>
                    <a:pt x="3152139" y="537210"/>
                  </a:lnTo>
                  <a:lnTo>
                    <a:pt x="3149600" y="539750"/>
                  </a:lnTo>
                  <a:lnTo>
                    <a:pt x="3147059" y="541020"/>
                  </a:lnTo>
                  <a:lnTo>
                    <a:pt x="3144520" y="542289"/>
                  </a:lnTo>
                  <a:lnTo>
                    <a:pt x="3141979" y="543560"/>
                  </a:lnTo>
                  <a:lnTo>
                    <a:pt x="3139439" y="543560"/>
                  </a:lnTo>
                  <a:lnTo>
                    <a:pt x="3136900" y="544829"/>
                  </a:lnTo>
                  <a:lnTo>
                    <a:pt x="3133089" y="544829"/>
                  </a:lnTo>
                  <a:lnTo>
                    <a:pt x="3130550" y="546100"/>
                  </a:lnTo>
                  <a:lnTo>
                    <a:pt x="3128009" y="546100"/>
                  </a:lnTo>
                  <a:lnTo>
                    <a:pt x="3125470" y="547370"/>
                  </a:lnTo>
                  <a:lnTo>
                    <a:pt x="3121659" y="547370"/>
                  </a:lnTo>
                  <a:lnTo>
                    <a:pt x="54609" y="547370"/>
                  </a:lnTo>
                  <a:lnTo>
                    <a:pt x="52069" y="547370"/>
                  </a:lnTo>
                  <a:lnTo>
                    <a:pt x="49529" y="546100"/>
                  </a:lnTo>
                  <a:lnTo>
                    <a:pt x="45719" y="546100"/>
                  </a:lnTo>
                  <a:lnTo>
                    <a:pt x="43179" y="546100"/>
                  </a:lnTo>
                  <a:lnTo>
                    <a:pt x="40639" y="544829"/>
                  </a:lnTo>
                  <a:lnTo>
                    <a:pt x="38100" y="544829"/>
                  </a:lnTo>
                  <a:lnTo>
                    <a:pt x="35559" y="543560"/>
                  </a:lnTo>
                  <a:lnTo>
                    <a:pt x="33019" y="542289"/>
                  </a:lnTo>
                  <a:lnTo>
                    <a:pt x="30479" y="541020"/>
                  </a:lnTo>
                  <a:lnTo>
                    <a:pt x="27939" y="539750"/>
                  </a:lnTo>
                  <a:lnTo>
                    <a:pt x="25400" y="538479"/>
                  </a:lnTo>
                  <a:lnTo>
                    <a:pt x="22859" y="535939"/>
                  </a:lnTo>
                  <a:lnTo>
                    <a:pt x="20319" y="534670"/>
                  </a:lnTo>
                  <a:lnTo>
                    <a:pt x="17779" y="532129"/>
                  </a:lnTo>
                  <a:lnTo>
                    <a:pt x="16509" y="530860"/>
                  </a:lnTo>
                  <a:lnTo>
                    <a:pt x="13969" y="528320"/>
                  </a:lnTo>
                  <a:lnTo>
                    <a:pt x="12700" y="527050"/>
                  </a:lnTo>
                  <a:lnTo>
                    <a:pt x="10159" y="524510"/>
                  </a:lnTo>
                  <a:lnTo>
                    <a:pt x="8889" y="521970"/>
                  </a:lnTo>
                  <a:lnTo>
                    <a:pt x="7619" y="519429"/>
                  </a:lnTo>
                  <a:lnTo>
                    <a:pt x="6350" y="516889"/>
                  </a:lnTo>
                  <a:lnTo>
                    <a:pt x="5079" y="514350"/>
                  </a:lnTo>
                  <a:lnTo>
                    <a:pt x="3809" y="511810"/>
                  </a:lnTo>
                  <a:lnTo>
                    <a:pt x="2539" y="509270"/>
                  </a:lnTo>
                  <a:lnTo>
                    <a:pt x="1269" y="506729"/>
                  </a:lnTo>
                  <a:lnTo>
                    <a:pt x="1269" y="504189"/>
                  </a:lnTo>
                  <a:lnTo>
                    <a:pt x="1269" y="501650"/>
                  </a:lnTo>
                  <a:lnTo>
                    <a:pt x="0" y="497839"/>
                  </a:lnTo>
                  <a:lnTo>
                    <a:pt x="0" y="495300"/>
                  </a:lnTo>
                  <a:lnTo>
                    <a:pt x="0" y="492760"/>
                  </a:lnTo>
                  <a:lnTo>
                    <a:pt x="0" y="54610"/>
                  </a:lnTo>
                  <a:close/>
                </a:path>
              </a:pathLst>
            </a:custGeom>
            <a:ln w="38097">
              <a:solidFill>
                <a:srgbClr val="2D2DB8"/>
              </a:solidFill>
            </a:ln>
          </p:spPr>
          <p:txBody>
            <a:bodyPr wrap="square" lIns="0" tIns="0" rIns="0" bIns="0" rtlCol="0"/>
            <a:lstStyle/>
            <a:p>
              <a:endParaRPr/>
            </a:p>
          </p:txBody>
        </p:sp>
        <p:sp>
          <p:nvSpPr>
            <p:cNvPr id="47" name="object 47"/>
            <p:cNvSpPr/>
            <p:nvPr/>
          </p:nvSpPr>
          <p:spPr>
            <a:xfrm>
              <a:off x="4598670" y="971206"/>
              <a:ext cx="3214370" cy="585470"/>
            </a:xfrm>
            <a:custGeom>
              <a:avLst/>
              <a:gdLst/>
              <a:ahLst/>
              <a:cxnLst/>
              <a:rect l="l" t="t" r="r" b="b"/>
              <a:pathLst>
                <a:path w="3214370" h="585469">
                  <a:moveTo>
                    <a:pt x="38087" y="19037"/>
                  </a:moveTo>
                  <a:lnTo>
                    <a:pt x="32512" y="5575"/>
                  </a:lnTo>
                  <a:lnTo>
                    <a:pt x="19050" y="0"/>
                  </a:lnTo>
                  <a:lnTo>
                    <a:pt x="5575" y="5575"/>
                  </a:lnTo>
                  <a:lnTo>
                    <a:pt x="0" y="19037"/>
                  </a:lnTo>
                  <a:lnTo>
                    <a:pt x="5575" y="32512"/>
                  </a:lnTo>
                  <a:lnTo>
                    <a:pt x="19050" y="38087"/>
                  </a:lnTo>
                  <a:lnTo>
                    <a:pt x="32512" y="32512"/>
                  </a:lnTo>
                  <a:lnTo>
                    <a:pt x="38087" y="19037"/>
                  </a:lnTo>
                  <a:close/>
                </a:path>
                <a:path w="3214370" h="585469">
                  <a:moveTo>
                    <a:pt x="3214357" y="566407"/>
                  </a:moveTo>
                  <a:lnTo>
                    <a:pt x="3208782" y="552945"/>
                  </a:lnTo>
                  <a:lnTo>
                    <a:pt x="3195320" y="547370"/>
                  </a:lnTo>
                  <a:lnTo>
                    <a:pt x="3181845" y="552945"/>
                  </a:lnTo>
                  <a:lnTo>
                    <a:pt x="3176270" y="566407"/>
                  </a:lnTo>
                  <a:lnTo>
                    <a:pt x="3181845" y="579882"/>
                  </a:lnTo>
                  <a:lnTo>
                    <a:pt x="3195320" y="585457"/>
                  </a:lnTo>
                  <a:lnTo>
                    <a:pt x="3208782" y="579882"/>
                  </a:lnTo>
                  <a:lnTo>
                    <a:pt x="3214357" y="566407"/>
                  </a:lnTo>
                  <a:close/>
                </a:path>
              </a:pathLst>
            </a:custGeom>
            <a:solidFill>
              <a:srgbClr val="2D2DB8"/>
            </a:solidFill>
          </p:spPr>
          <p:txBody>
            <a:bodyPr wrap="square" lIns="0" tIns="0" rIns="0" bIns="0" rtlCol="0"/>
            <a:lstStyle/>
            <a:p>
              <a:endParaRPr/>
            </a:p>
          </p:txBody>
        </p:sp>
      </p:grpSp>
      <p:sp>
        <p:nvSpPr>
          <p:cNvPr id="48" name="object 48"/>
          <p:cNvSpPr txBox="1"/>
          <p:nvPr/>
        </p:nvSpPr>
        <p:spPr>
          <a:xfrm>
            <a:off x="4977129" y="1096924"/>
            <a:ext cx="241046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BF0000"/>
                </a:solidFill>
                <a:latin typeface="Arial"/>
                <a:cs typeface="Arial"/>
              </a:rPr>
              <a:t>За</a:t>
            </a:r>
            <a:r>
              <a:rPr sz="1800" b="1" spc="-40" dirty="0">
                <a:solidFill>
                  <a:srgbClr val="BF0000"/>
                </a:solidFill>
                <a:latin typeface="Arial"/>
                <a:cs typeface="Arial"/>
              </a:rPr>
              <a:t> </a:t>
            </a:r>
            <a:r>
              <a:rPr sz="1800" b="1" spc="-10" dirty="0">
                <a:solidFill>
                  <a:srgbClr val="BF0000"/>
                </a:solidFill>
                <a:latin typeface="Arial"/>
                <a:cs typeface="Arial"/>
              </a:rPr>
              <a:t>впливом</a:t>
            </a:r>
            <a:r>
              <a:rPr sz="1800" b="1" spc="-35" dirty="0">
                <a:solidFill>
                  <a:srgbClr val="BF0000"/>
                </a:solidFill>
                <a:latin typeface="Arial"/>
                <a:cs typeface="Arial"/>
              </a:rPr>
              <a:t> </a:t>
            </a:r>
            <a:r>
              <a:rPr sz="1800" b="1" spc="-10" dirty="0">
                <a:solidFill>
                  <a:srgbClr val="BF0000"/>
                </a:solidFill>
                <a:latin typeface="Arial"/>
                <a:cs typeface="Arial"/>
              </a:rPr>
              <a:t>держави</a:t>
            </a:r>
            <a:endParaRPr sz="1800">
              <a:latin typeface="Arial"/>
              <a:cs typeface="Arial"/>
            </a:endParaRPr>
          </a:p>
        </p:txBody>
      </p:sp>
      <p:grpSp>
        <p:nvGrpSpPr>
          <p:cNvPr id="49" name="object 49"/>
          <p:cNvGrpSpPr/>
          <p:nvPr/>
        </p:nvGrpSpPr>
        <p:grpSpPr>
          <a:xfrm>
            <a:off x="4922202" y="1524596"/>
            <a:ext cx="3985895" cy="1390015"/>
            <a:chOff x="4922202" y="1524596"/>
            <a:chExt cx="3985895" cy="1390015"/>
          </a:xfrm>
        </p:grpSpPr>
        <p:sp>
          <p:nvSpPr>
            <p:cNvPr id="50" name="object 50"/>
            <p:cNvSpPr/>
            <p:nvPr/>
          </p:nvSpPr>
          <p:spPr>
            <a:xfrm>
              <a:off x="4935220" y="1537614"/>
              <a:ext cx="317500" cy="817880"/>
            </a:xfrm>
            <a:custGeom>
              <a:avLst/>
              <a:gdLst/>
              <a:ahLst/>
              <a:cxnLst/>
              <a:rect l="l" t="t" r="r" b="b"/>
              <a:pathLst>
                <a:path w="317500" h="817880">
                  <a:moveTo>
                    <a:pt x="0" y="0"/>
                  </a:moveTo>
                  <a:lnTo>
                    <a:pt x="0" y="817879"/>
                  </a:lnTo>
                  <a:lnTo>
                    <a:pt x="317500" y="817879"/>
                  </a:lnTo>
                </a:path>
              </a:pathLst>
            </a:custGeom>
            <a:ln w="25518">
              <a:solidFill>
                <a:srgbClr val="2727A2"/>
              </a:solidFill>
            </a:ln>
          </p:spPr>
          <p:txBody>
            <a:bodyPr wrap="square" lIns="0" tIns="0" rIns="0" bIns="0" rtlCol="0"/>
            <a:lstStyle/>
            <a:p>
              <a:endParaRPr/>
            </a:p>
          </p:txBody>
        </p:sp>
        <p:sp>
          <p:nvSpPr>
            <p:cNvPr id="51" name="object 51"/>
            <p:cNvSpPr/>
            <p:nvPr/>
          </p:nvSpPr>
          <p:spPr>
            <a:xfrm>
              <a:off x="4922456" y="1524863"/>
              <a:ext cx="343535" cy="843915"/>
            </a:xfrm>
            <a:custGeom>
              <a:avLst/>
              <a:gdLst/>
              <a:ahLst/>
              <a:cxnLst/>
              <a:rect l="l" t="t" r="r" b="b"/>
              <a:pathLst>
                <a:path w="343535" h="843914">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43535" h="843914">
                  <a:moveTo>
                    <a:pt x="343014" y="830630"/>
                  </a:moveTo>
                  <a:lnTo>
                    <a:pt x="339280" y="821613"/>
                  </a:lnTo>
                  <a:lnTo>
                    <a:pt x="330263" y="817880"/>
                  </a:lnTo>
                  <a:lnTo>
                    <a:pt x="321233" y="821613"/>
                  </a:lnTo>
                  <a:lnTo>
                    <a:pt x="317500" y="830630"/>
                  </a:lnTo>
                  <a:lnTo>
                    <a:pt x="321233" y="839660"/>
                  </a:lnTo>
                  <a:lnTo>
                    <a:pt x="330263" y="843394"/>
                  </a:lnTo>
                  <a:lnTo>
                    <a:pt x="339280" y="839660"/>
                  </a:lnTo>
                  <a:lnTo>
                    <a:pt x="343014" y="830630"/>
                  </a:lnTo>
                  <a:close/>
                </a:path>
              </a:pathLst>
            </a:custGeom>
            <a:solidFill>
              <a:srgbClr val="2727A2"/>
            </a:solidFill>
          </p:spPr>
          <p:txBody>
            <a:bodyPr wrap="square" lIns="0" tIns="0" rIns="0" bIns="0" rtlCol="0"/>
            <a:lstStyle/>
            <a:p>
              <a:endParaRPr/>
            </a:p>
          </p:txBody>
        </p:sp>
        <p:sp>
          <p:nvSpPr>
            <p:cNvPr id="52" name="object 52"/>
            <p:cNvSpPr/>
            <p:nvPr/>
          </p:nvSpPr>
          <p:spPr>
            <a:xfrm>
              <a:off x="5252720" y="1809394"/>
              <a:ext cx="3642360" cy="1092200"/>
            </a:xfrm>
            <a:custGeom>
              <a:avLst/>
              <a:gdLst/>
              <a:ahLst/>
              <a:cxnLst/>
              <a:rect l="l" t="t" r="r" b="b"/>
              <a:pathLst>
                <a:path w="3642359" h="1092200">
                  <a:moveTo>
                    <a:pt x="3554729" y="2539"/>
                  </a:moveTo>
                  <a:lnTo>
                    <a:pt x="86359" y="2539"/>
                  </a:lnTo>
                  <a:lnTo>
                    <a:pt x="81279" y="3810"/>
                  </a:lnTo>
                  <a:lnTo>
                    <a:pt x="76200" y="6350"/>
                  </a:lnTo>
                  <a:lnTo>
                    <a:pt x="69850" y="7620"/>
                  </a:lnTo>
                  <a:lnTo>
                    <a:pt x="49529" y="17779"/>
                  </a:lnTo>
                  <a:lnTo>
                    <a:pt x="45719" y="21589"/>
                  </a:lnTo>
                  <a:lnTo>
                    <a:pt x="40639" y="25400"/>
                  </a:lnTo>
                  <a:lnTo>
                    <a:pt x="33019" y="33020"/>
                  </a:lnTo>
                  <a:lnTo>
                    <a:pt x="27939" y="36829"/>
                  </a:lnTo>
                  <a:lnTo>
                    <a:pt x="25400" y="40639"/>
                  </a:lnTo>
                  <a:lnTo>
                    <a:pt x="17779" y="50800"/>
                  </a:lnTo>
                  <a:lnTo>
                    <a:pt x="15239" y="54610"/>
                  </a:lnTo>
                  <a:lnTo>
                    <a:pt x="7619" y="69850"/>
                  </a:lnTo>
                  <a:lnTo>
                    <a:pt x="6350" y="76200"/>
                  </a:lnTo>
                  <a:lnTo>
                    <a:pt x="3809" y="81279"/>
                  </a:lnTo>
                  <a:lnTo>
                    <a:pt x="2539" y="86360"/>
                  </a:lnTo>
                  <a:lnTo>
                    <a:pt x="1269" y="92710"/>
                  </a:lnTo>
                  <a:lnTo>
                    <a:pt x="1269" y="97789"/>
                  </a:lnTo>
                  <a:lnTo>
                    <a:pt x="0" y="104139"/>
                  </a:lnTo>
                  <a:lnTo>
                    <a:pt x="0" y="989329"/>
                  </a:lnTo>
                  <a:lnTo>
                    <a:pt x="1269" y="994410"/>
                  </a:lnTo>
                  <a:lnTo>
                    <a:pt x="1269" y="999489"/>
                  </a:lnTo>
                  <a:lnTo>
                    <a:pt x="2539" y="1005839"/>
                  </a:lnTo>
                  <a:lnTo>
                    <a:pt x="3809" y="1010920"/>
                  </a:lnTo>
                  <a:lnTo>
                    <a:pt x="6350" y="1017270"/>
                  </a:lnTo>
                  <a:lnTo>
                    <a:pt x="7619" y="1022350"/>
                  </a:lnTo>
                  <a:lnTo>
                    <a:pt x="17779" y="1042670"/>
                  </a:lnTo>
                  <a:lnTo>
                    <a:pt x="21589" y="1046479"/>
                  </a:lnTo>
                  <a:lnTo>
                    <a:pt x="25400" y="1051560"/>
                  </a:lnTo>
                  <a:lnTo>
                    <a:pt x="27939" y="1056639"/>
                  </a:lnTo>
                  <a:lnTo>
                    <a:pt x="33019" y="1060450"/>
                  </a:lnTo>
                  <a:lnTo>
                    <a:pt x="40639" y="1068070"/>
                  </a:lnTo>
                  <a:lnTo>
                    <a:pt x="45719" y="1070610"/>
                  </a:lnTo>
                  <a:lnTo>
                    <a:pt x="49529" y="1074420"/>
                  </a:lnTo>
                  <a:lnTo>
                    <a:pt x="54609" y="1076960"/>
                  </a:lnTo>
                  <a:lnTo>
                    <a:pt x="59689" y="1080770"/>
                  </a:lnTo>
                  <a:lnTo>
                    <a:pt x="64769" y="1083310"/>
                  </a:lnTo>
                  <a:lnTo>
                    <a:pt x="69850" y="1084579"/>
                  </a:lnTo>
                  <a:lnTo>
                    <a:pt x="76200" y="1087120"/>
                  </a:lnTo>
                  <a:lnTo>
                    <a:pt x="86359" y="1089660"/>
                  </a:lnTo>
                  <a:lnTo>
                    <a:pt x="92709" y="1090929"/>
                  </a:lnTo>
                  <a:lnTo>
                    <a:pt x="97789" y="1090929"/>
                  </a:lnTo>
                  <a:lnTo>
                    <a:pt x="104139" y="1092200"/>
                  </a:lnTo>
                  <a:lnTo>
                    <a:pt x="3538220" y="1092200"/>
                  </a:lnTo>
                  <a:lnTo>
                    <a:pt x="3544570" y="1090929"/>
                  </a:lnTo>
                  <a:lnTo>
                    <a:pt x="3549650" y="1089660"/>
                  </a:lnTo>
                  <a:lnTo>
                    <a:pt x="3556000" y="1089660"/>
                  </a:lnTo>
                  <a:lnTo>
                    <a:pt x="3561079" y="1088389"/>
                  </a:lnTo>
                  <a:lnTo>
                    <a:pt x="3566159" y="1085850"/>
                  </a:lnTo>
                  <a:lnTo>
                    <a:pt x="3572509" y="1084579"/>
                  </a:lnTo>
                  <a:lnTo>
                    <a:pt x="3616959" y="1051560"/>
                  </a:lnTo>
                  <a:lnTo>
                    <a:pt x="3636009" y="1016000"/>
                  </a:lnTo>
                  <a:lnTo>
                    <a:pt x="3638550" y="1010920"/>
                  </a:lnTo>
                  <a:lnTo>
                    <a:pt x="3639820" y="1005839"/>
                  </a:lnTo>
                  <a:lnTo>
                    <a:pt x="3639820" y="999489"/>
                  </a:lnTo>
                  <a:lnTo>
                    <a:pt x="3641089" y="994410"/>
                  </a:lnTo>
                  <a:lnTo>
                    <a:pt x="3642359" y="988060"/>
                  </a:lnTo>
                  <a:lnTo>
                    <a:pt x="3641089" y="109220"/>
                  </a:lnTo>
                  <a:lnTo>
                    <a:pt x="3641089" y="97789"/>
                  </a:lnTo>
                  <a:lnTo>
                    <a:pt x="3639820" y="92710"/>
                  </a:lnTo>
                  <a:lnTo>
                    <a:pt x="3638550" y="86360"/>
                  </a:lnTo>
                  <a:lnTo>
                    <a:pt x="3636009" y="76200"/>
                  </a:lnTo>
                  <a:lnTo>
                    <a:pt x="3634739" y="69850"/>
                  </a:lnTo>
                  <a:lnTo>
                    <a:pt x="3627120" y="54610"/>
                  </a:lnTo>
                  <a:lnTo>
                    <a:pt x="3623309" y="50800"/>
                  </a:lnTo>
                  <a:lnTo>
                    <a:pt x="3620770" y="45720"/>
                  </a:lnTo>
                  <a:lnTo>
                    <a:pt x="3616959" y="40639"/>
                  </a:lnTo>
                  <a:lnTo>
                    <a:pt x="3601720" y="25400"/>
                  </a:lnTo>
                  <a:lnTo>
                    <a:pt x="3591559" y="17779"/>
                  </a:lnTo>
                  <a:lnTo>
                    <a:pt x="3586479" y="15239"/>
                  </a:lnTo>
                  <a:lnTo>
                    <a:pt x="3582670" y="12700"/>
                  </a:lnTo>
                  <a:lnTo>
                    <a:pt x="3576320" y="10160"/>
                  </a:lnTo>
                  <a:lnTo>
                    <a:pt x="3571239" y="7620"/>
                  </a:lnTo>
                  <a:lnTo>
                    <a:pt x="3566159" y="6350"/>
                  </a:lnTo>
                  <a:lnTo>
                    <a:pt x="3559809" y="3810"/>
                  </a:lnTo>
                  <a:lnTo>
                    <a:pt x="3554729" y="2539"/>
                  </a:lnTo>
                  <a:close/>
                </a:path>
                <a:path w="3642359" h="1092200">
                  <a:moveTo>
                    <a:pt x="3538220" y="0"/>
                  </a:moveTo>
                  <a:lnTo>
                    <a:pt x="104139" y="0"/>
                  </a:lnTo>
                  <a:lnTo>
                    <a:pt x="97789" y="1270"/>
                  </a:lnTo>
                  <a:lnTo>
                    <a:pt x="92709" y="2539"/>
                  </a:lnTo>
                  <a:lnTo>
                    <a:pt x="3549650" y="2539"/>
                  </a:lnTo>
                  <a:lnTo>
                    <a:pt x="3543300" y="1270"/>
                  </a:lnTo>
                  <a:lnTo>
                    <a:pt x="3538220" y="0"/>
                  </a:lnTo>
                  <a:close/>
                </a:path>
              </a:pathLst>
            </a:custGeom>
            <a:solidFill>
              <a:srgbClr val="CCCCEB">
                <a:alpha val="89999"/>
              </a:srgbClr>
            </a:solidFill>
          </p:spPr>
          <p:txBody>
            <a:bodyPr wrap="square" lIns="0" tIns="0" rIns="0" bIns="0" rtlCol="0"/>
            <a:lstStyle/>
            <a:p>
              <a:endParaRPr/>
            </a:p>
          </p:txBody>
        </p:sp>
        <p:sp>
          <p:nvSpPr>
            <p:cNvPr id="53" name="object 53"/>
            <p:cNvSpPr/>
            <p:nvPr/>
          </p:nvSpPr>
          <p:spPr>
            <a:xfrm>
              <a:off x="5252720" y="1809394"/>
              <a:ext cx="3642360" cy="1092200"/>
            </a:xfrm>
            <a:custGeom>
              <a:avLst/>
              <a:gdLst/>
              <a:ahLst/>
              <a:cxnLst/>
              <a:rect l="l" t="t" r="r" b="b"/>
              <a:pathLst>
                <a:path w="3642359" h="1092200">
                  <a:moveTo>
                    <a:pt x="0" y="109220"/>
                  </a:moveTo>
                  <a:lnTo>
                    <a:pt x="0" y="104139"/>
                  </a:lnTo>
                  <a:lnTo>
                    <a:pt x="1269" y="97789"/>
                  </a:lnTo>
                  <a:lnTo>
                    <a:pt x="1269" y="92710"/>
                  </a:lnTo>
                  <a:lnTo>
                    <a:pt x="2539" y="86360"/>
                  </a:lnTo>
                  <a:lnTo>
                    <a:pt x="3809" y="81279"/>
                  </a:lnTo>
                  <a:lnTo>
                    <a:pt x="6350" y="76200"/>
                  </a:lnTo>
                  <a:lnTo>
                    <a:pt x="7619" y="69850"/>
                  </a:lnTo>
                  <a:lnTo>
                    <a:pt x="10159" y="64770"/>
                  </a:lnTo>
                  <a:lnTo>
                    <a:pt x="12700" y="59689"/>
                  </a:lnTo>
                  <a:lnTo>
                    <a:pt x="15239" y="54610"/>
                  </a:lnTo>
                  <a:lnTo>
                    <a:pt x="17779" y="50800"/>
                  </a:lnTo>
                  <a:lnTo>
                    <a:pt x="21589" y="45720"/>
                  </a:lnTo>
                  <a:lnTo>
                    <a:pt x="25400" y="40639"/>
                  </a:lnTo>
                  <a:lnTo>
                    <a:pt x="27939" y="36829"/>
                  </a:lnTo>
                  <a:lnTo>
                    <a:pt x="33019" y="33020"/>
                  </a:lnTo>
                  <a:lnTo>
                    <a:pt x="36829" y="29210"/>
                  </a:lnTo>
                  <a:lnTo>
                    <a:pt x="40639" y="25400"/>
                  </a:lnTo>
                  <a:lnTo>
                    <a:pt x="45719" y="21589"/>
                  </a:lnTo>
                  <a:lnTo>
                    <a:pt x="49529" y="17779"/>
                  </a:lnTo>
                  <a:lnTo>
                    <a:pt x="54609" y="15239"/>
                  </a:lnTo>
                  <a:lnTo>
                    <a:pt x="59689" y="12700"/>
                  </a:lnTo>
                  <a:lnTo>
                    <a:pt x="64769" y="10160"/>
                  </a:lnTo>
                  <a:lnTo>
                    <a:pt x="69850" y="7620"/>
                  </a:lnTo>
                  <a:lnTo>
                    <a:pt x="76200" y="6350"/>
                  </a:lnTo>
                  <a:lnTo>
                    <a:pt x="81279" y="3810"/>
                  </a:lnTo>
                  <a:lnTo>
                    <a:pt x="86359" y="2539"/>
                  </a:lnTo>
                  <a:lnTo>
                    <a:pt x="92709" y="2539"/>
                  </a:lnTo>
                  <a:lnTo>
                    <a:pt x="97789" y="1270"/>
                  </a:lnTo>
                  <a:lnTo>
                    <a:pt x="104139" y="0"/>
                  </a:lnTo>
                  <a:lnTo>
                    <a:pt x="109219" y="0"/>
                  </a:lnTo>
                  <a:lnTo>
                    <a:pt x="3531870" y="0"/>
                  </a:lnTo>
                  <a:lnTo>
                    <a:pt x="3538220" y="0"/>
                  </a:lnTo>
                  <a:lnTo>
                    <a:pt x="3543300" y="1270"/>
                  </a:lnTo>
                  <a:lnTo>
                    <a:pt x="3549650" y="2539"/>
                  </a:lnTo>
                  <a:lnTo>
                    <a:pt x="3554729" y="2539"/>
                  </a:lnTo>
                  <a:lnTo>
                    <a:pt x="3559809" y="3810"/>
                  </a:lnTo>
                  <a:lnTo>
                    <a:pt x="3566159" y="6350"/>
                  </a:lnTo>
                  <a:lnTo>
                    <a:pt x="3571239" y="7620"/>
                  </a:lnTo>
                  <a:lnTo>
                    <a:pt x="3576320" y="10160"/>
                  </a:lnTo>
                  <a:lnTo>
                    <a:pt x="3582670" y="12700"/>
                  </a:lnTo>
                  <a:lnTo>
                    <a:pt x="3586479" y="15239"/>
                  </a:lnTo>
                  <a:lnTo>
                    <a:pt x="3591559" y="17779"/>
                  </a:lnTo>
                  <a:lnTo>
                    <a:pt x="3596639" y="21589"/>
                  </a:lnTo>
                  <a:lnTo>
                    <a:pt x="3601720" y="25400"/>
                  </a:lnTo>
                  <a:lnTo>
                    <a:pt x="3605529" y="29210"/>
                  </a:lnTo>
                  <a:lnTo>
                    <a:pt x="3609339" y="33020"/>
                  </a:lnTo>
                  <a:lnTo>
                    <a:pt x="3613150" y="36829"/>
                  </a:lnTo>
                  <a:lnTo>
                    <a:pt x="3616959" y="40639"/>
                  </a:lnTo>
                  <a:lnTo>
                    <a:pt x="3620770" y="45720"/>
                  </a:lnTo>
                  <a:lnTo>
                    <a:pt x="3623309" y="50800"/>
                  </a:lnTo>
                  <a:lnTo>
                    <a:pt x="3627120" y="54610"/>
                  </a:lnTo>
                  <a:lnTo>
                    <a:pt x="3629659" y="59689"/>
                  </a:lnTo>
                  <a:lnTo>
                    <a:pt x="3632200" y="64770"/>
                  </a:lnTo>
                  <a:lnTo>
                    <a:pt x="3634739" y="69850"/>
                  </a:lnTo>
                  <a:lnTo>
                    <a:pt x="3636009" y="76200"/>
                  </a:lnTo>
                  <a:lnTo>
                    <a:pt x="3637279" y="81279"/>
                  </a:lnTo>
                  <a:lnTo>
                    <a:pt x="3638550" y="86360"/>
                  </a:lnTo>
                  <a:lnTo>
                    <a:pt x="3639820" y="92710"/>
                  </a:lnTo>
                  <a:lnTo>
                    <a:pt x="3641089" y="97789"/>
                  </a:lnTo>
                  <a:lnTo>
                    <a:pt x="3641089" y="104139"/>
                  </a:lnTo>
                  <a:lnTo>
                    <a:pt x="3641089" y="109220"/>
                  </a:lnTo>
                  <a:lnTo>
                    <a:pt x="3642359" y="982979"/>
                  </a:lnTo>
                  <a:lnTo>
                    <a:pt x="3642359" y="988060"/>
                  </a:lnTo>
                  <a:lnTo>
                    <a:pt x="3641089" y="994410"/>
                  </a:lnTo>
                  <a:lnTo>
                    <a:pt x="3639820" y="999489"/>
                  </a:lnTo>
                  <a:lnTo>
                    <a:pt x="3639820" y="1005839"/>
                  </a:lnTo>
                  <a:lnTo>
                    <a:pt x="3638550" y="1010920"/>
                  </a:lnTo>
                  <a:lnTo>
                    <a:pt x="3636009" y="1016000"/>
                  </a:lnTo>
                  <a:lnTo>
                    <a:pt x="3634739" y="1022350"/>
                  </a:lnTo>
                  <a:lnTo>
                    <a:pt x="3632200" y="1027429"/>
                  </a:lnTo>
                  <a:lnTo>
                    <a:pt x="3629659" y="1032510"/>
                  </a:lnTo>
                  <a:lnTo>
                    <a:pt x="3627120" y="1037589"/>
                  </a:lnTo>
                  <a:lnTo>
                    <a:pt x="3609339" y="1059179"/>
                  </a:lnTo>
                  <a:lnTo>
                    <a:pt x="3605529" y="1062989"/>
                  </a:lnTo>
                  <a:lnTo>
                    <a:pt x="3601720" y="1066800"/>
                  </a:lnTo>
                  <a:lnTo>
                    <a:pt x="3596639" y="1070610"/>
                  </a:lnTo>
                  <a:lnTo>
                    <a:pt x="3591559" y="1074420"/>
                  </a:lnTo>
                  <a:lnTo>
                    <a:pt x="3587750" y="1076960"/>
                  </a:lnTo>
                  <a:lnTo>
                    <a:pt x="3582670" y="1079500"/>
                  </a:lnTo>
                  <a:lnTo>
                    <a:pt x="3577589" y="1082039"/>
                  </a:lnTo>
                  <a:lnTo>
                    <a:pt x="3572509" y="1084579"/>
                  </a:lnTo>
                  <a:lnTo>
                    <a:pt x="3566159" y="1085850"/>
                  </a:lnTo>
                  <a:lnTo>
                    <a:pt x="3561079" y="1088389"/>
                  </a:lnTo>
                  <a:lnTo>
                    <a:pt x="3556000" y="1089660"/>
                  </a:lnTo>
                  <a:lnTo>
                    <a:pt x="3549650" y="1089660"/>
                  </a:lnTo>
                  <a:lnTo>
                    <a:pt x="3544570" y="1090929"/>
                  </a:lnTo>
                  <a:lnTo>
                    <a:pt x="3538220" y="1092200"/>
                  </a:lnTo>
                  <a:lnTo>
                    <a:pt x="3533139" y="1092200"/>
                  </a:lnTo>
                  <a:lnTo>
                    <a:pt x="109219" y="1092200"/>
                  </a:lnTo>
                  <a:lnTo>
                    <a:pt x="104139" y="1092200"/>
                  </a:lnTo>
                  <a:lnTo>
                    <a:pt x="97789" y="1090929"/>
                  </a:lnTo>
                  <a:lnTo>
                    <a:pt x="92709" y="1090929"/>
                  </a:lnTo>
                  <a:lnTo>
                    <a:pt x="86359" y="1089660"/>
                  </a:lnTo>
                  <a:lnTo>
                    <a:pt x="81279" y="1088389"/>
                  </a:lnTo>
                  <a:lnTo>
                    <a:pt x="76200" y="1087120"/>
                  </a:lnTo>
                  <a:lnTo>
                    <a:pt x="69850" y="1084579"/>
                  </a:lnTo>
                  <a:lnTo>
                    <a:pt x="64769" y="1083310"/>
                  </a:lnTo>
                  <a:lnTo>
                    <a:pt x="59689" y="1080770"/>
                  </a:lnTo>
                  <a:lnTo>
                    <a:pt x="54609" y="1076960"/>
                  </a:lnTo>
                  <a:lnTo>
                    <a:pt x="49529" y="1074420"/>
                  </a:lnTo>
                  <a:lnTo>
                    <a:pt x="45719" y="1070610"/>
                  </a:lnTo>
                  <a:lnTo>
                    <a:pt x="40639" y="1068070"/>
                  </a:lnTo>
                  <a:lnTo>
                    <a:pt x="36829" y="1064260"/>
                  </a:lnTo>
                  <a:lnTo>
                    <a:pt x="33019" y="1060450"/>
                  </a:lnTo>
                  <a:lnTo>
                    <a:pt x="27939" y="1056639"/>
                  </a:lnTo>
                  <a:lnTo>
                    <a:pt x="25400" y="1051560"/>
                  </a:lnTo>
                  <a:lnTo>
                    <a:pt x="21589" y="1046479"/>
                  </a:lnTo>
                  <a:lnTo>
                    <a:pt x="17779" y="1042670"/>
                  </a:lnTo>
                  <a:lnTo>
                    <a:pt x="15239" y="1037589"/>
                  </a:lnTo>
                  <a:lnTo>
                    <a:pt x="12700" y="1032510"/>
                  </a:lnTo>
                  <a:lnTo>
                    <a:pt x="10159" y="1027429"/>
                  </a:lnTo>
                  <a:lnTo>
                    <a:pt x="7619" y="1022350"/>
                  </a:lnTo>
                  <a:lnTo>
                    <a:pt x="6350" y="1017270"/>
                  </a:lnTo>
                  <a:lnTo>
                    <a:pt x="3809" y="1010920"/>
                  </a:lnTo>
                  <a:lnTo>
                    <a:pt x="2539" y="1005839"/>
                  </a:lnTo>
                  <a:lnTo>
                    <a:pt x="1269" y="999489"/>
                  </a:lnTo>
                  <a:lnTo>
                    <a:pt x="1269" y="994410"/>
                  </a:lnTo>
                  <a:lnTo>
                    <a:pt x="0" y="989329"/>
                  </a:lnTo>
                  <a:lnTo>
                    <a:pt x="0" y="982979"/>
                  </a:lnTo>
                  <a:lnTo>
                    <a:pt x="0" y="109220"/>
                  </a:lnTo>
                  <a:close/>
                </a:path>
              </a:pathLst>
            </a:custGeom>
            <a:ln w="25518">
              <a:solidFill>
                <a:srgbClr val="3333CC"/>
              </a:solidFill>
            </a:ln>
          </p:spPr>
          <p:txBody>
            <a:bodyPr wrap="square" lIns="0" tIns="0" rIns="0" bIns="0" rtlCol="0"/>
            <a:lstStyle/>
            <a:p>
              <a:endParaRPr/>
            </a:p>
          </p:txBody>
        </p:sp>
        <p:sp>
          <p:nvSpPr>
            <p:cNvPr id="54" name="object 54"/>
            <p:cNvSpPr/>
            <p:nvPr/>
          </p:nvSpPr>
          <p:spPr>
            <a:xfrm>
              <a:off x="5239956" y="1796643"/>
              <a:ext cx="3668395" cy="1118235"/>
            </a:xfrm>
            <a:custGeom>
              <a:avLst/>
              <a:gdLst/>
              <a:ahLst/>
              <a:cxnLst/>
              <a:rect l="l" t="t" r="r" b="b"/>
              <a:pathLst>
                <a:path w="3668395" h="111823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668395" h="1118235">
                  <a:moveTo>
                    <a:pt x="3667874" y="1104950"/>
                  </a:moveTo>
                  <a:lnTo>
                    <a:pt x="3664140" y="1095933"/>
                  </a:lnTo>
                  <a:lnTo>
                    <a:pt x="3655123" y="1092200"/>
                  </a:lnTo>
                  <a:lnTo>
                    <a:pt x="3646093" y="1095933"/>
                  </a:lnTo>
                  <a:lnTo>
                    <a:pt x="3642360" y="1104950"/>
                  </a:lnTo>
                  <a:lnTo>
                    <a:pt x="3646093" y="1113980"/>
                  </a:lnTo>
                  <a:lnTo>
                    <a:pt x="3655123" y="1117714"/>
                  </a:lnTo>
                  <a:lnTo>
                    <a:pt x="3664140" y="1113980"/>
                  </a:lnTo>
                  <a:lnTo>
                    <a:pt x="3667874" y="1104950"/>
                  </a:lnTo>
                  <a:close/>
                </a:path>
              </a:pathLst>
            </a:custGeom>
            <a:solidFill>
              <a:srgbClr val="3333CC"/>
            </a:solidFill>
          </p:spPr>
          <p:txBody>
            <a:bodyPr wrap="square" lIns="0" tIns="0" rIns="0" bIns="0" rtlCol="0"/>
            <a:lstStyle/>
            <a:p>
              <a:endParaRPr/>
            </a:p>
          </p:txBody>
        </p:sp>
      </p:grpSp>
      <p:sp>
        <p:nvSpPr>
          <p:cNvPr id="55" name="object 55"/>
          <p:cNvSpPr txBox="1"/>
          <p:nvPr/>
        </p:nvSpPr>
        <p:spPr>
          <a:xfrm>
            <a:off x="5356859" y="2030374"/>
            <a:ext cx="3462654" cy="622300"/>
          </a:xfrm>
          <a:prstGeom prst="rect">
            <a:avLst/>
          </a:prstGeom>
        </p:spPr>
        <p:txBody>
          <a:bodyPr vert="horz" wrap="square" lIns="0" tIns="36830" rIns="0" bIns="0" rtlCol="0">
            <a:spAutoFit/>
          </a:bodyPr>
          <a:lstStyle/>
          <a:p>
            <a:pPr marL="12065" marR="5080" algn="ctr">
              <a:lnSpc>
                <a:spcPts val="1510"/>
              </a:lnSpc>
              <a:spcBef>
                <a:spcPts val="290"/>
              </a:spcBef>
            </a:pPr>
            <a:r>
              <a:rPr sz="1400" b="1" spc="-10" dirty="0">
                <a:solidFill>
                  <a:srgbClr val="BF0000"/>
                </a:solidFill>
                <a:latin typeface="Arial"/>
                <a:cs typeface="Arial"/>
              </a:rPr>
              <a:t>Регульована </a:t>
            </a:r>
            <a:r>
              <a:rPr sz="1400" b="1" dirty="0">
                <a:solidFill>
                  <a:srgbClr val="BF0000"/>
                </a:solidFill>
                <a:latin typeface="Arial"/>
                <a:cs typeface="Arial"/>
              </a:rPr>
              <a:t>ціна</a:t>
            </a:r>
            <a:r>
              <a:rPr sz="1400" b="1" spc="15" dirty="0">
                <a:solidFill>
                  <a:srgbClr val="BF0000"/>
                </a:solidFill>
                <a:latin typeface="Arial"/>
                <a:cs typeface="Arial"/>
              </a:rPr>
              <a:t> </a:t>
            </a:r>
            <a:r>
              <a:rPr sz="1400" dirty="0">
                <a:latin typeface="Arial"/>
                <a:cs typeface="Arial"/>
              </a:rPr>
              <a:t>-</a:t>
            </a:r>
            <a:r>
              <a:rPr sz="1400" spc="-5" dirty="0">
                <a:latin typeface="Arial"/>
                <a:cs typeface="Arial"/>
              </a:rPr>
              <a:t> </a:t>
            </a:r>
            <a:r>
              <a:rPr sz="1400" dirty="0">
                <a:latin typeface="Arial"/>
                <a:cs typeface="Arial"/>
              </a:rPr>
              <a:t>ціна, на </a:t>
            </a:r>
            <a:r>
              <a:rPr sz="1400" spc="-10" dirty="0">
                <a:latin typeface="Arial"/>
                <a:cs typeface="Arial"/>
              </a:rPr>
              <a:t>формування </a:t>
            </a:r>
            <a:r>
              <a:rPr sz="1400" dirty="0">
                <a:latin typeface="Arial"/>
                <a:cs typeface="Arial"/>
              </a:rPr>
              <a:t>якої</a:t>
            </a:r>
            <a:r>
              <a:rPr sz="1400" spc="-40" dirty="0">
                <a:latin typeface="Arial"/>
                <a:cs typeface="Arial"/>
              </a:rPr>
              <a:t> </a:t>
            </a:r>
            <a:r>
              <a:rPr sz="1400" dirty="0">
                <a:latin typeface="Arial"/>
                <a:cs typeface="Arial"/>
              </a:rPr>
              <a:t>органи</a:t>
            </a:r>
            <a:r>
              <a:rPr sz="1400" spc="-45" dirty="0">
                <a:latin typeface="Arial"/>
                <a:cs typeface="Arial"/>
              </a:rPr>
              <a:t> </a:t>
            </a:r>
            <a:r>
              <a:rPr sz="1400" dirty="0">
                <a:latin typeface="Arial"/>
                <a:cs typeface="Arial"/>
              </a:rPr>
              <a:t>державного</a:t>
            </a:r>
            <a:r>
              <a:rPr sz="1400" spc="-35" dirty="0">
                <a:latin typeface="Arial"/>
                <a:cs typeface="Arial"/>
              </a:rPr>
              <a:t> </a:t>
            </a:r>
            <a:r>
              <a:rPr sz="1400" spc="-10" dirty="0">
                <a:latin typeface="Arial"/>
                <a:cs typeface="Arial"/>
              </a:rPr>
              <a:t>управління </a:t>
            </a:r>
            <a:r>
              <a:rPr sz="1400" dirty="0">
                <a:latin typeface="Arial"/>
                <a:cs typeface="Arial"/>
              </a:rPr>
              <a:t>накладають</a:t>
            </a:r>
            <a:r>
              <a:rPr sz="1400" spc="-40" dirty="0">
                <a:latin typeface="Arial"/>
                <a:cs typeface="Arial"/>
              </a:rPr>
              <a:t> </a:t>
            </a:r>
            <a:r>
              <a:rPr sz="1400" dirty="0">
                <a:latin typeface="Arial"/>
                <a:cs typeface="Arial"/>
              </a:rPr>
              <a:t>певні</a:t>
            </a:r>
            <a:r>
              <a:rPr sz="1400" spc="-40" dirty="0">
                <a:latin typeface="Arial"/>
                <a:cs typeface="Arial"/>
              </a:rPr>
              <a:t> </a:t>
            </a:r>
            <a:r>
              <a:rPr sz="1400" spc="-10" dirty="0">
                <a:latin typeface="Arial"/>
                <a:cs typeface="Arial"/>
              </a:rPr>
              <a:t>обмеження</a:t>
            </a:r>
            <a:endParaRPr sz="1400">
              <a:latin typeface="Arial"/>
              <a:cs typeface="Arial"/>
            </a:endParaRPr>
          </a:p>
        </p:txBody>
      </p:sp>
      <p:grpSp>
        <p:nvGrpSpPr>
          <p:cNvPr id="56" name="object 56"/>
          <p:cNvGrpSpPr/>
          <p:nvPr/>
        </p:nvGrpSpPr>
        <p:grpSpPr>
          <a:xfrm>
            <a:off x="4922202" y="1524596"/>
            <a:ext cx="4091304" cy="2753995"/>
            <a:chOff x="4922202" y="1524596"/>
            <a:chExt cx="4091304" cy="2753995"/>
          </a:xfrm>
        </p:grpSpPr>
        <p:sp>
          <p:nvSpPr>
            <p:cNvPr id="57" name="object 57"/>
            <p:cNvSpPr/>
            <p:nvPr/>
          </p:nvSpPr>
          <p:spPr>
            <a:xfrm>
              <a:off x="4935220" y="1537614"/>
              <a:ext cx="317500" cy="2183130"/>
            </a:xfrm>
            <a:custGeom>
              <a:avLst/>
              <a:gdLst/>
              <a:ahLst/>
              <a:cxnLst/>
              <a:rect l="l" t="t" r="r" b="b"/>
              <a:pathLst>
                <a:path w="317500" h="2183129">
                  <a:moveTo>
                    <a:pt x="0" y="0"/>
                  </a:moveTo>
                  <a:lnTo>
                    <a:pt x="0" y="2183129"/>
                  </a:lnTo>
                  <a:lnTo>
                    <a:pt x="317500" y="2183129"/>
                  </a:lnTo>
                </a:path>
              </a:pathLst>
            </a:custGeom>
            <a:ln w="25518">
              <a:solidFill>
                <a:srgbClr val="2727A2"/>
              </a:solidFill>
            </a:ln>
          </p:spPr>
          <p:txBody>
            <a:bodyPr wrap="square" lIns="0" tIns="0" rIns="0" bIns="0" rtlCol="0"/>
            <a:lstStyle/>
            <a:p>
              <a:endParaRPr/>
            </a:p>
          </p:txBody>
        </p:sp>
        <p:sp>
          <p:nvSpPr>
            <p:cNvPr id="58" name="object 58"/>
            <p:cNvSpPr/>
            <p:nvPr/>
          </p:nvSpPr>
          <p:spPr>
            <a:xfrm>
              <a:off x="4922456" y="1524863"/>
              <a:ext cx="343535" cy="2209165"/>
            </a:xfrm>
            <a:custGeom>
              <a:avLst/>
              <a:gdLst/>
              <a:ahLst/>
              <a:cxnLst/>
              <a:rect l="l" t="t" r="r" b="b"/>
              <a:pathLst>
                <a:path w="343535" h="220916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43535" h="2209165">
                  <a:moveTo>
                    <a:pt x="343014" y="2195880"/>
                  </a:moveTo>
                  <a:lnTo>
                    <a:pt x="339280" y="2186863"/>
                  </a:lnTo>
                  <a:lnTo>
                    <a:pt x="330263" y="2183130"/>
                  </a:lnTo>
                  <a:lnTo>
                    <a:pt x="321233" y="2186863"/>
                  </a:lnTo>
                  <a:lnTo>
                    <a:pt x="317500" y="2195880"/>
                  </a:lnTo>
                  <a:lnTo>
                    <a:pt x="321233" y="2204910"/>
                  </a:lnTo>
                  <a:lnTo>
                    <a:pt x="330263" y="2208644"/>
                  </a:lnTo>
                  <a:lnTo>
                    <a:pt x="339280" y="2204910"/>
                  </a:lnTo>
                  <a:lnTo>
                    <a:pt x="343014" y="2195880"/>
                  </a:lnTo>
                  <a:close/>
                </a:path>
              </a:pathLst>
            </a:custGeom>
            <a:solidFill>
              <a:srgbClr val="2727A2"/>
            </a:solidFill>
          </p:spPr>
          <p:txBody>
            <a:bodyPr wrap="square" lIns="0" tIns="0" rIns="0" bIns="0" rtlCol="0"/>
            <a:lstStyle/>
            <a:p>
              <a:endParaRPr/>
            </a:p>
          </p:txBody>
        </p:sp>
        <p:sp>
          <p:nvSpPr>
            <p:cNvPr id="59" name="object 59"/>
            <p:cNvSpPr/>
            <p:nvPr/>
          </p:nvSpPr>
          <p:spPr>
            <a:xfrm>
              <a:off x="5252720" y="3174644"/>
              <a:ext cx="3747770" cy="1090930"/>
            </a:xfrm>
            <a:custGeom>
              <a:avLst/>
              <a:gdLst/>
              <a:ahLst/>
              <a:cxnLst/>
              <a:rect l="l" t="t" r="r" b="b"/>
              <a:pathLst>
                <a:path w="3747770" h="1090929">
                  <a:moveTo>
                    <a:pt x="3649979" y="0"/>
                  </a:moveTo>
                  <a:lnTo>
                    <a:pt x="97789" y="0"/>
                  </a:lnTo>
                  <a:lnTo>
                    <a:pt x="92709" y="1270"/>
                  </a:lnTo>
                  <a:lnTo>
                    <a:pt x="86359" y="2539"/>
                  </a:lnTo>
                  <a:lnTo>
                    <a:pt x="81279" y="3810"/>
                  </a:lnTo>
                  <a:lnTo>
                    <a:pt x="74929" y="5079"/>
                  </a:lnTo>
                  <a:lnTo>
                    <a:pt x="69850" y="6350"/>
                  </a:lnTo>
                  <a:lnTo>
                    <a:pt x="54609" y="13970"/>
                  </a:lnTo>
                  <a:lnTo>
                    <a:pt x="49529" y="17779"/>
                  </a:lnTo>
                  <a:lnTo>
                    <a:pt x="44450" y="20320"/>
                  </a:lnTo>
                  <a:lnTo>
                    <a:pt x="40639" y="24129"/>
                  </a:lnTo>
                  <a:lnTo>
                    <a:pt x="35559" y="27939"/>
                  </a:lnTo>
                  <a:lnTo>
                    <a:pt x="24129" y="39370"/>
                  </a:lnTo>
                  <a:lnTo>
                    <a:pt x="20319" y="44450"/>
                  </a:lnTo>
                  <a:lnTo>
                    <a:pt x="15239" y="54610"/>
                  </a:lnTo>
                  <a:lnTo>
                    <a:pt x="11429" y="59689"/>
                  </a:lnTo>
                  <a:lnTo>
                    <a:pt x="8889" y="64770"/>
                  </a:lnTo>
                  <a:lnTo>
                    <a:pt x="7619" y="69850"/>
                  </a:lnTo>
                  <a:lnTo>
                    <a:pt x="5079" y="74929"/>
                  </a:lnTo>
                  <a:lnTo>
                    <a:pt x="3809" y="81279"/>
                  </a:lnTo>
                  <a:lnTo>
                    <a:pt x="1269" y="91439"/>
                  </a:lnTo>
                  <a:lnTo>
                    <a:pt x="1269" y="97789"/>
                  </a:lnTo>
                  <a:lnTo>
                    <a:pt x="0" y="102870"/>
                  </a:lnTo>
                  <a:lnTo>
                    <a:pt x="0" y="988060"/>
                  </a:lnTo>
                  <a:lnTo>
                    <a:pt x="1269" y="993139"/>
                  </a:lnTo>
                  <a:lnTo>
                    <a:pt x="1269" y="999489"/>
                  </a:lnTo>
                  <a:lnTo>
                    <a:pt x="3809" y="1009650"/>
                  </a:lnTo>
                  <a:lnTo>
                    <a:pt x="5079" y="1016000"/>
                  </a:lnTo>
                  <a:lnTo>
                    <a:pt x="7619" y="1021080"/>
                  </a:lnTo>
                  <a:lnTo>
                    <a:pt x="8889" y="1026160"/>
                  </a:lnTo>
                  <a:lnTo>
                    <a:pt x="11429" y="1031239"/>
                  </a:lnTo>
                  <a:lnTo>
                    <a:pt x="15239" y="1036319"/>
                  </a:lnTo>
                  <a:lnTo>
                    <a:pt x="20319" y="1046480"/>
                  </a:lnTo>
                  <a:lnTo>
                    <a:pt x="24129" y="1050289"/>
                  </a:lnTo>
                  <a:lnTo>
                    <a:pt x="27939" y="1055370"/>
                  </a:lnTo>
                  <a:lnTo>
                    <a:pt x="35559" y="1062989"/>
                  </a:lnTo>
                  <a:lnTo>
                    <a:pt x="40639" y="1066800"/>
                  </a:lnTo>
                  <a:lnTo>
                    <a:pt x="44450" y="1070610"/>
                  </a:lnTo>
                  <a:lnTo>
                    <a:pt x="49529" y="1073150"/>
                  </a:lnTo>
                  <a:lnTo>
                    <a:pt x="54609" y="1076960"/>
                  </a:lnTo>
                  <a:lnTo>
                    <a:pt x="69850" y="1084580"/>
                  </a:lnTo>
                  <a:lnTo>
                    <a:pt x="74929" y="1085850"/>
                  </a:lnTo>
                  <a:lnTo>
                    <a:pt x="81279" y="1087120"/>
                  </a:lnTo>
                  <a:lnTo>
                    <a:pt x="86359" y="1088389"/>
                  </a:lnTo>
                  <a:lnTo>
                    <a:pt x="92709" y="1089660"/>
                  </a:lnTo>
                  <a:lnTo>
                    <a:pt x="97789" y="1090930"/>
                  </a:lnTo>
                  <a:lnTo>
                    <a:pt x="3644900" y="1090930"/>
                  </a:lnTo>
                  <a:lnTo>
                    <a:pt x="3649979" y="1089660"/>
                  </a:lnTo>
                  <a:lnTo>
                    <a:pt x="3655059" y="1089660"/>
                  </a:lnTo>
                  <a:lnTo>
                    <a:pt x="3661409" y="1088389"/>
                  </a:lnTo>
                  <a:lnTo>
                    <a:pt x="3666489" y="1087120"/>
                  </a:lnTo>
                  <a:lnTo>
                    <a:pt x="3672839" y="1085850"/>
                  </a:lnTo>
                  <a:lnTo>
                    <a:pt x="3677920" y="1083310"/>
                  </a:lnTo>
                  <a:lnTo>
                    <a:pt x="3683000" y="1082039"/>
                  </a:lnTo>
                  <a:lnTo>
                    <a:pt x="3688079" y="1079500"/>
                  </a:lnTo>
                  <a:lnTo>
                    <a:pt x="3693159" y="1075689"/>
                  </a:lnTo>
                  <a:lnTo>
                    <a:pt x="3698239" y="1073150"/>
                  </a:lnTo>
                  <a:lnTo>
                    <a:pt x="3702050" y="1069339"/>
                  </a:lnTo>
                  <a:lnTo>
                    <a:pt x="3707129" y="1066800"/>
                  </a:lnTo>
                  <a:lnTo>
                    <a:pt x="3712209" y="1062989"/>
                  </a:lnTo>
                  <a:lnTo>
                    <a:pt x="3719829" y="1055370"/>
                  </a:lnTo>
                  <a:lnTo>
                    <a:pt x="3723639" y="1050289"/>
                  </a:lnTo>
                  <a:lnTo>
                    <a:pt x="3726179" y="1045210"/>
                  </a:lnTo>
                  <a:lnTo>
                    <a:pt x="3729989" y="1041400"/>
                  </a:lnTo>
                  <a:lnTo>
                    <a:pt x="3732529" y="1036319"/>
                  </a:lnTo>
                  <a:lnTo>
                    <a:pt x="3736339" y="1031239"/>
                  </a:lnTo>
                  <a:lnTo>
                    <a:pt x="3738879" y="1026160"/>
                  </a:lnTo>
                  <a:lnTo>
                    <a:pt x="3740150" y="1021080"/>
                  </a:lnTo>
                  <a:lnTo>
                    <a:pt x="3742689" y="1016000"/>
                  </a:lnTo>
                  <a:lnTo>
                    <a:pt x="3743959" y="1009650"/>
                  </a:lnTo>
                  <a:lnTo>
                    <a:pt x="3745229" y="1004569"/>
                  </a:lnTo>
                  <a:lnTo>
                    <a:pt x="3746500" y="998219"/>
                  </a:lnTo>
                  <a:lnTo>
                    <a:pt x="3746500" y="993139"/>
                  </a:lnTo>
                  <a:lnTo>
                    <a:pt x="3747770" y="988060"/>
                  </a:lnTo>
                  <a:lnTo>
                    <a:pt x="3747770" y="102870"/>
                  </a:lnTo>
                  <a:lnTo>
                    <a:pt x="3746500" y="97789"/>
                  </a:lnTo>
                  <a:lnTo>
                    <a:pt x="3745229" y="91439"/>
                  </a:lnTo>
                  <a:lnTo>
                    <a:pt x="3745229" y="86360"/>
                  </a:lnTo>
                  <a:lnTo>
                    <a:pt x="3743959" y="81279"/>
                  </a:lnTo>
                  <a:lnTo>
                    <a:pt x="3741420" y="74929"/>
                  </a:lnTo>
                  <a:lnTo>
                    <a:pt x="3740150" y="69850"/>
                  </a:lnTo>
                  <a:lnTo>
                    <a:pt x="3729989" y="49529"/>
                  </a:lnTo>
                  <a:lnTo>
                    <a:pt x="3722370" y="39370"/>
                  </a:lnTo>
                  <a:lnTo>
                    <a:pt x="3719829" y="35560"/>
                  </a:lnTo>
                  <a:lnTo>
                    <a:pt x="3714750" y="31750"/>
                  </a:lnTo>
                  <a:lnTo>
                    <a:pt x="3707129" y="24129"/>
                  </a:lnTo>
                  <a:lnTo>
                    <a:pt x="3702050" y="20320"/>
                  </a:lnTo>
                  <a:lnTo>
                    <a:pt x="3696970" y="17779"/>
                  </a:lnTo>
                  <a:lnTo>
                    <a:pt x="3693159" y="13970"/>
                  </a:lnTo>
                  <a:lnTo>
                    <a:pt x="3677920" y="6350"/>
                  </a:lnTo>
                  <a:lnTo>
                    <a:pt x="3671570" y="5079"/>
                  </a:lnTo>
                  <a:lnTo>
                    <a:pt x="3661409" y="2539"/>
                  </a:lnTo>
                  <a:lnTo>
                    <a:pt x="3655059" y="1270"/>
                  </a:lnTo>
                  <a:lnTo>
                    <a:pt x="3649979" y="0"/>
                  </a:lnTo>
                  <a:close/>
                </a:path>
              </a:pathLst>
            </a:custGeom>
            <a:solidFill>
              <a:srgbClr val="CCCCEB">
                <a:alpha val="89999"/>
              </a:srgbClr>
            </a:solidFill>
          </p:spPr>
          <p:txBody>
            <a:bodyPr wrap="square" lIns="0" tIns="0" rIns="0" bIns="0" rtlCol="0"/>
            <a:lstStyle/>
            <a:p>
              <a:endParaRPr/>
            </a:p>
          </p:txBody>
        </p:sp>
        <p:sp>
          <p:nvSpPr>
            <p:cNvPr id="60" name="object 60"/>
            <p:cNvSpPr/>
            <p:nvPr/>
          </p:nvSpPr>
          <p:spPr>
            <a:xfrm>
              <a:off x="5252720" y="3174644"/>
              <a:ext cx="3747770" cy="1090930"/>
            </a:xfrm>
            <a:custGeom>
              <a:avLst/>
              <a:gdLst/>
              <a:ahLst/>
              <a:cxnLst/>
              <a:rect l="l" t="t" r="r" b="b"/>
              <a:pathLst>
                <a:path w="3747770" h="1090929">
                  <a:moveTo>
                    <a:pt x="0" y="109220"/>
                  </a:moveTo>
                  <a:lnTo>
                    <a:pt x="0" y="102870"/>
                  </a:lnTo>
                  <a:lnTo>
                    <a:pt x="1269" y="97789"/>
                  </a:lnTo>
                  <a:lnTo>
                    <a:pt x="1269" y="91439"/>
                  </a:lnTo>
                  <a:lnTo>
                    <a:pt x="2539" y="86360"/>
                  </a:lnTo>
                  <a:lnTo>
                    <a:pt x="3809" y="81279"/>
                  </a:lnTo>
                  <a:lnTo>
                    <a:pt x="5079" y="74929"/>
                  </a:lnTo>
                  <a:lnTo>
                    <a:pt x="7619" y="69850"/>
                  </a:lnTo>
                  <a:lnTo>
                    <a:pt x="8889" y="64770"/>
                  </a:lnTo>
                  <a:lnTo>
                    <a:pt x="11429" y="59689"/>
                  </a:lnTo>
                  <a:lnTo>
                    <a:pt x="15239" y="54610"/>
                  </a:lnTo>
                  <a:lnTo>
                    <a:pt x="17779" y="49529"/>
                  </a:lnTo>
                  <a:lnTo>
                    <a:pt x="20319" y="44450"/>
                  </a:lnTo>
                  <a:lnTo>
                    <a:pt x="24129" y="39370"/>
                  </a:lnTo>
                  <a:lnTo>
                    <a:pt x="27939" y="35560"/>
                  </a:lnTo>
                  <a:lnTo>
                    <a:pt x="31750" y="31750"/>
                  </a:lnTo>
                  <a:lnTo>
                    <a:pt x="35559" y="27939"/>
                  </a:lnTo>
                  <a:lnTo>
                    <a:pt x="40639" y="24129"/>
                  </a:lnTo>
                  <a:lnTo>
                    <a:pt x="44450" y="20320"/>
                  </a:lnTo>
                  <a:lnTo>
                    <a:pt x="49529" y="17779"/>
                  </a:lnTo>
                  <a:lnTo>
                    <a:pt x="54609" y="13970"/>
                  </a:lnTo>
                  <a:lnTo>
                    <a:pt x="59689" y="11429"/>
                  </a:lnTo>
                  <a:lnTo>
                    <a:pt x="64769" y="8889"/>
                  </a:lnTo>
                  <a:lnTo>
                    <a:pt x="69850" y="6350"/>
                  </a:lnTo>
                  <a:lnTo>
                    <a:pt x="74929" y="5079"/>
                  </a:lnTo>
                  <a:lnTo>
                    <a:pt x="81279" y="3810"/>
                  </a:lnTo>
                  <a:lnTo>
                    <a:pt x="86359" y="2539"/>
                  </a:lnTo>
                  <a:lnTo>
                    <a:pt x="92709" y="1270"/>
                  </a:lnTo>
                  <a:lnTo>
                    <a:pt x="97789" y="0"/>
                  </a:lnTo>
                  <a:lnTo>
                    <a:pt x="102869" y="0"/>
                  </a:lnTo>
                  <a:lnTo>
                    <a:pt x="3638550" y="0"/>
                  </a:lnTo>
                  <a:lnTo>
                    <a:pt x="3649979" y="0"/>
                  </a:lnTo>
                  <a:lnTo>
                    <a:pt x="3655059" y="1270"/>
                  </a:lnTo>
                  <a:lnTo>
                    <a:pt x="3661409" y="2539"/>
                  </a:lnTo>
                  <a:lnTo>
                    <a:pt x="3666489" y="3810"/>
                  </a:lnTo>
                  <a:lnTo>
                    <a:pt x="3671570" y="5079"/>
                  </a:lnTo>
                  <a:lnTo>
                    <a:pt x="3677920" y="6350"/>
                  </a:lnTo>
                  <a:lnTo>
                    <a:pt x="3683000" y="8889"/>
                  </a:lnTo>
                  <a:lnTo>
                    <a:pt x="3688079" y="11429"/>
                  </a:lnTo>
                  <a:lnTo>
                    <a:pt x="3693159" y="13970"/>
                  </a:lnTo>
                  <a:lnTo>
                    <a:pt x="3696970" y="17779"/>
                  </a:lnTo>
                  <a:lnTo>
                    <a:pt x="3702050" y="20320"/>
                  </a:lnTo>
                  <a:lnTo>
                    <a:pt x="3707129" y="24129"/>
                  </a:lnTo>
                  <a:lnTo>
                    <a:pt x="3710939" y="27939"/>
                  </a:lnTo>
                  <a:lnTo>
                    <a:pt x="3714750" y="31750"/>
                  </a:lnTo>
                  <a:lnTo>
                    <a:pt x="3719829" y="35560"/>
                  </a:lnTo>
                  <a:lnTo>
                    <a:pt x="3722370" y="39370"/>
                  </a:lnTo>
                  <a:lnTo>
                    <a:pt x="3726179" y="44450"/>
                  </a:lnTo>
                  <a:lnTo>
                    <a:pt x="3729989" y="49529"/>
                  </a:lnTo>
                  <a:lnTo>
                    <a:pt x="3732529" y="54610"/>
                  </a:lnTo>
                  <a:lnTo>
                    <a:pt x="3735070" y="59689"/>
                  </a:lnTo>
                  <a:lnTo>
                    <a:pt x="3737609" y="64770"/>
                  </a:lnTo>
                  <a:lnTo>
                    <a:pt x="3740150" y="69850"/>
                  </a:lnTo>
                  <a:lnTo>
                    <a:pt x="3741420" y="74929"/>
                  </a:lnTo>
                  <a:lnTo>
                    <a:pt x="3743959" y="81279"/>
                  </a:lnTo>
                  <a:lnTo>
                    <a:pt x="3745229" y="86360"/>
                  </a:lnTo>
                  <a:lnTo>
                    <a:pt x="3745229" y="91439"/>
                  </a:lnTo>
                  <a:lnTo>
                    <a:pt x="3746500" y="97789"/>
                  </a:lnTo>
                  <a:lnTo>
                    <a:pt x="3747770" y="102870"/>
                  </a:lnTo>
                  <a:lnTo>
                    <a:pt x="3747770" y="109220"/>
                  </a:lnTo>
                  <a:lnTo>
                    <a:pt x="3747770" y="981710"/>
                  </a:lnTo>
                  <a:lnTo>
                    <a:pt x="3747770" y="988060"/>
                  </a:lnTo>
                  <a:lnTo>
                    <a:pt x="3746500" y="993139"/>
                  </a:lnTo>
                  <a:lnTo>
                    <a:pt x="3746500" y="998219"/>
                  </a:lnTo>
                  <a:lnTo>
                    <a:pt x="3745229" y="1004569"/>
                  </a:lnTo>
                  <a:lnTo>
                    <a:pt x="3743959" y="1009650"/>
                  </a:lnTo>
                  <a:lnTo>
                    <a:pt x="3742689" y="1016000"/>
                  </a:lnTo>
                  <a:lnTo>
                    <a:pt x="3740150" y="1021080"/>
                  </a:lnTo>
                  <a:lnTo>
                    <a:pt x="3738879" y="1026160"/>
                  </a:lnTo>
                  <a:lnTo>
                    <a:pt x="3736339" y="1031239"/>
                  </a:lnTo>
                  <a:lnTo>
                    <a:pt x="3732529" y="1036319"/>
                  </a:lnTo>
                  <a:lnTo>
                    <a:pt x="3729989" y="1041400"/>
                  </a:lnTo>
                  <a:lnTo>
                    <a:pt x="3726179" y="1045210"/>
                  </a:lnTo>
                  <a:lnTo>
                    <a:pt x="3702050" y="1069339"/>
                  </a:lnTo>
                  <a:lnTo>
                    <a:pt x="3698239" y="1073150"/>
                  </a:lnTo>
                  <a:lnTo>
                    <a:pt x="3693159" y="1075689"/>
                  </a:lnTo>
                  <a:lnTo>
                    <a:pt x="3688079" y="1079500"/>
                  </a:lnTo>
                  <a:lnTo>
                    <a:pt x="3683000" y="1082039"/>
                  </a:lnTo>
                  <a:lnTo>
                    <a:pt x="3677920" y="1083310"/>
                  </a:lnTo>
                  <a:lnTo>
                    <a:pt x="3672839" y="1085850"/>
                  </a:lnTo>
                  <a:lnTo>
                    <a:pt x="3666489" y="1087120"/>
                  </a:lnTo>
                  <a:lnTo>
                    <a:pt x="3661409" y="1088389"/>
                  </a:lnTo>
                  <a:lnTo>
                    <a:pt x="3655059" y="1089660"/>
                  </a:lnTo>
                  <a:lnTo>
                    <a:pt x="3649979" y="1089660"/>
                  </a:lnTo>
                  <a:lnTo>
                    <a:pt x="3644900" y="1090930"/>
                  </a:lnTo>
                  <a:lnTo>
                    <a:pt x="97789" y="1090930"/>
                  </a:lnTo>
                  <a:lnTo>
                    <a:pt x="92709" y="1089660"/>
                  </a:lnTo>
                  <a:lnTo>
                    <a:pt x="86359" y="1088389"/>
                  </a:lnTo>
                  <a:lnTo>
                    <a:pt x="81279" y="1087120"/>
                  </a:lnTo>
                  <a:lnTo>
                    <a:pt x="74929" y="1085850"/>
                  </a:lnTo>
                  <a:lnTo>
                    <a:pt x="69850" y="1084580"/>
                  </a:lnTo>
                  <a:lnTo>
                    <a:pt x="64769" y="1082039"/>
                  </a:lnTo>
                  <a:lnTo>
                    <a:pt x="59689" y="1079500"/>
                  </a:lnTo>
                  <a:lnTo>
                    <a:pt x="54609" y="1076960"/>
                  </a:lnTo>
                  <a:lnTo>
                    <a:pt x="49529" y="1073150"/>
                  </a:lnTo>
                  <a:lnTo>
                    <a:pt x="44450" y="1070610"/>
                  </a:lnTo>
                  <a:lnTo>
                    <a:pt x="40639" y="1066800"/>
                  </a:lnTo>
                  <a:lnTo>
                    <a:pt x="35559" y="1062989"/>
                  </a:lnTo>
                  <a:lnTo>
                    <a:pt x="31750" y="1059180"/>
                  </a:lnTo>
                  <a:lnTo>
                    <a:pt x="27939" y="1055370"/>
                  </a:lnTo>
                  <a:lnTo>
                    <a:pt x="24129" y="1050289"/>
                  </a:lnTo>
                  <a:lnTo>
                    <a:pt x="20319" y="1046480"/>
                  </a:lnTo>
                  <a:lnTo>
                    <a:pt x="17779" y="1041400"/>
                  </a:lnTo>
                  <a:lnTo>
                    <a:pt x="15239" y="1036319"/>
                  </a:lnTo>
                  <a:lnTo>
                    <a:pt x="11429" y="1031239"/>
                  </a:lnTo>
                  <a:lnTo>
                    <a:pt x="8889" y="1026160"/>
                  </a:lnTo>
                  <a:lnTo>
                    <a:pt x="7619" y="1021080"/>
                  </a:lnTo>
                  <a:lnTo>
                    <a:pt x="5079" y="1016000"/>
                  </a:lnTo>
                  <a:lnTo>
                    <a:pt x="3809" y="1009650"/>
                  </a:lnTo>
                  <a:lnTo>
                    <a:pt x="2539" y="1004569"/>
                  </a:lnTo>
                  <a:lnTo>
                    <a:pt x="1269" y="999489"/>
                  </a:lnTo>
                  <a:lnTo>
                    <a:pt x="1269" y="993139"/>
                  </a:lnTo>
                  <a:lnTo>
                    <a:pt x="0" y="988060"/>
                  </a:lnTo>
                  <a:lnTo>
                    <a:pt x="0" y="981710"/>
                  </a:lnTo>
                  <a:lnTo>
                    <a:pt x="0" y="109220"/>
                  </a:lnTo>
                  <a:close/>
                </a:path>
              </a:pathLst>
            </a:custGeom>
            <a:ln w="25518">
              <a:solidFill>
                <a:srgbClr val="3333CC"/>
              </a:solidFill>
            </a:ln>
          </p:spPr>
          <p:txBody>
            <a:bodyPr wrap="square" lIns="0" tIns="0" rIns="0" bIns="0" rtlCol="0"/>
            <a:lstStyle/>
            <a:p>
              <a:endParaRPr/>
            </a:p>
          </p:txBody>
        </p:sp>
        <p:sp>
          <p:nvSpPr>
            <p:cNvPr id="61" name="object 61"/>
            <p:cNvSpPr/>
            <p:nvPr/>
          </p:nvSpPr>
          <p:spPr>
            <a:xfrm>
              <a:off x="5239956" y="3161893"/>
              <a:ext cx="3773804" cy="1116965"/>
            </a:xfrm>
            <a:custGeom>
              <a:avLst/>
              <a:gdLst/>
              <a:ahLst/>
              <a:cxnLst/>
              <a:rect l="l" t="t" r="r" b="b"/>
              <a:pathLst>
                <a:path w="3773804" h="1116964">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773804" h="1116964">
                  <a:moveTo>
                    <a:pt x="3773284" y="1103680"/>
                  </a:moveTo>
                  <a:lnTo>
                    <a:pt x="3769550" y="1094663"/>
                  </a:lnTo>
                  <a:lnTo>
                    <a:pt x="3760533" y="1090930"/>
                  </a:lnTo>
                  <a:lnTo>
                    <a:pt x="3751503" y="1094663"/>
                  </a:lnTo>
                  <a:lnTo>
                    <a:pt x="3747770" y="1103680"/>
                  </a:lnTo>
                  <a:lnTo>
                    <a:pt x="3751503" y="1112710"/>
                  </a:lnTo>
                  <a:lnTo>
                    <a:pt x="3760533" y="1116444"/>
                  </a:lnTo>
                  <a:lnTo>
                    <a:pt x="3769550" y="1112710"/>
                  </a:lnTo>
                  <a:lnTo>
                    <a:pt x="3773284" y="1103680"/>
                  </a:lnTo>
                  <a:close/>
                </a:path>
              </a:pathLst>
            </a:custGeom>
            <a:solidFill>
              <a:srgbClr val="3333CC"/>
            </a:solidFill>
          </p:spPr>
          <p:txBody>
            <a:bodyPr wrap="square" lIns="0" tIns="0" rIns="0" bIns="0" rtlCol="0"/>
            <a:lstStyle/>
            <a:p>
              <a:endParaRPr/>
            </a:p>
          </p:txBody>
        </p:sp>
      </p:grpSp>
      <p:sp>
        <p:nvSpPr>
          <p:cNvPr id="62" name="object 62"/>
          <p:cNvSpPr txBox="1"/>
          <p:nvPr/>
        </p:nvSpPr>
        <p:spPr>
          <a:xfrm>
            <a:off x="5378450" y="3490874"/>
            <a:ext cx="3523615" cy="430530"/>
          </a:xfrm>
          <a:prstGeom prst="rect">
            <a:avLst/>
          </a:prstGeom>
        </p:spPr>
        <p:txBody>
          <a:bodyPr vert="horz" wrap="square" lIns="0" tIns="36830" rIns="0" bIns="0" rtlCol="0">
            <a:spAutoFit/>
          </a:bodyPr>
          <a:lstStyle/>
          <a:p>
            <a:pPr marL="12700" marR="5080" indent="125730">
              <a:lnSpc>
                <a:spcPts val="1510"/>
              </a:lnSpc>
              <a:spcBef>
                <a:spcPts val="290"/>
              </a:spcBef>
            </a:pPr>
            <a:r>
              <a:rPr sz="1400" b="1" dirty="0">
                <a:solidFill>
                  <a:srgbClr val="BF0000"/>
                </a:solidFill>
                <a:latin typeface="Arial"/>
                <a:cs typeface="Arial"/>
              </a:rPr>
              <a:t>Вільна</a:t>
            </a:r>
            <a:r>
              <a:rPr sz="1400" b="1" spc="-5" dirty="0">
                <a:solidFill>
                  <a:srgbClr val="BF0000"/>
                </a:solidFill>
                <a:latin typeface="Arial"/>
                <a:cs typeface="Arial"/>
              </a:rPr>
              <a:t> </a:t>
            </a:r>
            <a:r>
              <a:rPr sz="1400" b="1" dirty="0">
                <a:solidFill>
                  <a:srgbClr val="BF0000"/>
                </a:solidFill>
                <a:latin typeface="Arial"/>
                <a:cs typeface="Arial"/>
              </a:rPr>
              <a:t>ціна</a:t>
            </a:r>
            <a:r>
              <a:rPr sz="1400" b="1" spc="10" dirty="0">
                <a:solidFill>
                  <a:srgbClr val="BF0000"/>
                </a:solidFill>
                <a:latin typeface="Arial"/>
                <a:cs typeface="Arial"/>
              </a:rPr>
              <a:t> </a:t>
            </a:r>
            <a:r>
              <a:rPr sz="1400" dirty="0">
                <a:latin typeface="Arial"/>
                <a:cs typeface="Arial"/>
              </a:rPr>
              <a:t>-</a:t>
            </a:r>
            <a:r>
              <a:rPr sz="1400" spc="-10" dirty="0">
                <a:latin typeface="Arial"/>
                <a:cs typeface="Arial"/>
              </a:rPr>
              <a:t> </a:t>
            </a:r>
            <a:r>
              <a:rPr sz="1400" dirty="0">
                <a:latin typeface="Arial"/>
                <a:cs typeface="Arial"/>
              </a:rPr>
              <a:t>ціна, яка</a:t>
            </a:r>
            <a:r>
              <a:rPr sz="1400" spc="-5" dirty="0">
                <a:latin typeface="Arial"/>
                <a:cs typeface="Arial"/>
              </a:rPr>
              <a:t> </a:t>
            </a:r>
            <a:r>
              <a:rPr sz="1400" dirty="0">
                <a:latin typeface="Arial"/>
                <a:cs typeface="Arial"/>
              </a:rPr>
              <a:t>формується</a:t>
            </a:r>
            <a:r>
              <a:rPr sz="1400" spc="-10" dirty="0">
                <a:latin typeface="Arial"/>
                <a:cs typeface="Arial"/>
              </a:rPr>
              <a:t> </a:t>
            </a:r>
            <a:r>
              <a:rPr sz="1400" spc="-25" dirty="0">
                <a:latin typeface="Arial"/>
                <a:cs typeface="Arial"/>
              </a:rPr>
              <a:t>під </a:t>
            </a:r>
            <a:r>
              <a:rPr sz="1400" dirty="0">
                <a:latin typeface="Arial"/>
                <a:cs typeface="Arial"/>
              </a:rPr>
              <a:t>впливом</a:t>
            </a:r>
            <a:r>
              <a:rPr sz="1400" spc="-45" dirty="0">
                <a:latin typeface="Arial"/>
                <a:cs typeface="Arial"/>
              </a:rPr>
              <a:t> </a:t>
            </a:r>
            <a:r>
              <a:rPr sz="1400" dirty="0">
                <a:latin typeface="Arial"/>
                <a:cs typeface="Arial"/>
              </a:rPr>
              <a:t>ринкової</a:t>
            </a:r>
            <a:r>
              <a:rPr sz="1400" spc="-30" dirty="0">
                <a:latin typeface="Arial"/>
                <a:cs typeface="Arial"/>
              </a:rPr>
              <a:t> </a:t>
            </a:r>
            <a:r>
              <a:rPr sz="1400" dirty="0">
                <a:latin typeface="Arial"/>
                <a:cs typeface="Arial"/>
              </a:rPr>
              <a:t>кон'юнктури</a:t>
            </a:r>
            <a:r>
              <a:rPr sz="1400" spc="-40" dirty="0">
                <a:latin typeface="Arial"/>
                <a:cs typeface="Arial"/>
              </a:rPr>
              <a:t> </a:t>
            </a:r>
            <a:r>
              <a:rPr sz="1400" spc="-10" dirty="0">
                <a:latin typeface="Arial"/>
                <a:cs typeface="Arial"/>
              </a:rPr>
              <a:t>фармринку</a:t>
            </a:r>
            <a:endParaRPr sz="1400">
              <a:latin typeface="Arial"/>
              <a:cs typeface="Arial"/>
            </a:endParaRPr>
          </a:p>
        </p:txBody>
      </p:sp>
      <p:grpSp>
        <p:nvGrpSpPr>
          <p:cNvPr id="63" name="object 63"/>
          <p:cNvGrpSpPr/>
          <p:nvPr/>
        </p:nvGrpSpPr>
        <p:grpSpPr>
          <a:xfrm>
            <a:off x="4922460" y="1524855"/>
            <a:ext cx="4231005" cy="4119245"/>
            <a:chOff x="4922460" y="1524855"/>
            <a:chExt cx="4231005" cy="4119245"/>
          </a:xfrm>
        </p:grpSpPr>
        <p:sp>
          <p:nvSpPr>
            <p:cNvPr id="64" name="object 64"/>
            <p:cNvSpPr/>
            <p:nvPr/>
          </p:nvSpPr>
          <p:spPr>
            <a:xfrm>
              <a:off x="4935219" y="1537614"/>
              <a:ext cx="317500" cy="3547110"/>
            </a:xfrm>
            <a:custGeom>
              <a:avLst/>
              <a:gdLst/>
              <a:ahLst/>
              <a:cxnLst/>
              <a:rect l="l" t="t" r="r" b="b"/>
              <a:pathLst>
                <a:path w="317500" h="3547110">
                  <a:moveTo>
                    <a:pt x="0" y="0"/>
                  </a:moveTo>
                  <a:lnTo>
                    <a:pt x="0" y="3547109"/>
                  </a:lnTo>
                  <a:lnTo>
                    <a:pt x="317500" y="3547109"/>
                  </a:lnTo>
                </a:path>
              </a:pathLst>
            </a:custGeom>
            <a:ln w="25518">
              <a:solidFill>
                <a:srgbClr val="2727A2"/>
              </a:solidFill>
            </a:ln>
          </p:spPr>
          <p:txBody>
            <a:bodyPr wrap="square" lIns="0" tIns="0" rIns="0" bIns="0" rtlCol="0"/>
            <a:lstStyle/>
            <a:p>
              <a:endParaRPr/>
            </a:p>
          </p:txBody>
        </p:sp>
        <p:sp>
          <p:nvSpPr>
            <p:cNvPr id="65" name="object 65"/>
            <p:cNvSpPr/>
            <p:nvPr/>
          </p:nvSpPr>
          <p:spPr>
            <a:xfrm>
              <a:off x="4922456" y="1524863"/>
              <a:ext cx="343535" cy="3573145"/>
            </a:xfrm>
            <a:custGeom>
              <a:avLst/>
              <a:gdLst/>
              <a:ahLst/>
              <a:cxnLst/>
              <a:rect l="l" t="t" r="r" b="b"/>
              <a:pathLst>
                <a:path w="343535" h="357314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43535" h="3573145">
                  <a:moveTo>
                    <a:pt x="343014" y="3559860"/>
                  </a:moveTo>
                  <a:lnTo>
                    <a:pt x="339280" y="3550843"/>
                  </a:lnTo>
                  <a:lnTo>
                    <a:pt x="330263" y="3547110"/>
                  </a:lnTo>
                  <a:lnTo>
                    <a:pt x="321233" y="3550843"/>
                  </a:lnTo>
                  <a:lnTo>
                    <a:pt x="317500" y="3559860"/>
                  </a:lnTo>
                  <a:lnTo>
                    <a:pt x="321233" y="3568890"/>
                  </a:lnTo>
                  <a:lnTo>
                    <a:pt x="330263" y="3572624"/>
                  </a:lnTo>
                  <a:lnTo>
                    <a:pt x="339280" y="3568890"/>
                  </a:lnTo>
                  <a:lnTo>
                    <a:pt x="343014" y="3559860"/>
                  </a:lnTo>
                  <a:close/>
                </a:path>
              </a:pathLst>
            </a:custGeom>
            <a:solidFill>
              <a:srgbClr val="2727A2"/>
            </a:solidFill>
          </p:spPr>
          <p:txBody>
            <a:bodyPr wrap="square" lIns="0" tIns="0" rIns="0" bIns="0" rtlCol="0"/>
            <a:lstStyle/>
            <a:p>
              <a:endParaRPr/>
            </a:p>
          </p:txBody>
        </p:sp>
        <p:sp>
          <p:nvSpPr>
            <p:cNvPr id="66" name="object 66"/>
            <p:cNvSpPr/>
            <p:nvPr/>
          </p:nvSpPr>
          <p:spPr>
            <a:xfrm>
              <a:off x="5252719" y="4538624"/>
              <a:ext cx="3887470" cy="1092200"/>
            </a:xfrm>
            <a:custGeom>
              <a:avLst/>
              <a:gdLst/>
              <a:ahLst/>
              <a:cxnLst/>
              <a:rect l="l" t="t" r="r" b="b"/>
              <a:pathLst>
                <a:path w="3887470" h="1092200">
                  <a:moveTo>
                    <a:pt x="3796029" y="1270"/>
                  </a:moveTo>
                  <a:lnTo>
                    <a:pt x="92709" y="1270"/>
                  </a:lnTo>
                  <a:lnTo>
                    <a:pt x="86359" y="2540"/>
                  </a:lnTo>
                  <a:lnTo>
                    <a:pt x="81279" y="3810"/>
                  </a:lnTo>
                  <a:lnTo>
                    <a:pt x="76200" y="6350"/>
                  </a:lnTo>
                  <a:lnTo>
                    <a:pt x="69850" y="7620"/>
                  </a:lnTo>
                  <a:lnTo>
                    <a:pt x="49529" y="17780"/>
                  </a:lnTo>
                  <a:lnTo>
                    <a:pt x="45719" y="21590"/>
                  </a:lnTo>
                  <a:lnTo>
                    <a:pt x="40639" y="25400"/>
                  </a:lnTo>
                  <a:lnTo>
                    <a:pt x="36829" y="27940"/>
                  </a:lnTo>
                  <a:lnTo>
                    <a:pt x="33019" y="33020"/>
                  </a:lnTo>
                  <a:lnTo>
                    <a:pt x="27939" y="36830"/>
                  </a:lnTo>
                  <a:lnTo>
                    <a:pt x="25400" y="40640"/>
                  </a:lnTo>
                  <a:lnTo>
                    <a:pt x="21589" y="45720"/>
                  </a:lnTo>
                  <a:lnTo>
                    <a:pt x="17779" y="49530"/>
                  </a:lnTo>
                  <a:lnTo>
                    <a:pt x="7619" y="69850"/>
                  </a:lnTo>
                  <a:lnTo>
                    <a:pt x="6350" y="76200"/>
                  </a:lnTo>
                  <a:lnTo>
                    <a:pt x="3809" y="81280"/>
                  </a:lnTo>
                  <a:lnTo>
                    <a:pt x="2539" y="86360"/>
                  </a:lnTo>
                  <a:lnTo>
                    <a:pt x="1269" y="92710"/>
                  </a:lnTo>
                  <a:lnTo>
                    <a:pt x="1269" y="97790"/>
                  </a:lnTo>
                  <a:lnTo>
                    <a:pt x="0" y="104140"/>
                  </a:lnTo>
                  <a:lnTo>
                    <a:pt x="0" y="988060"/>
                  </a:lnTo>
                  <a:lnTo>
                    <a:pt x="1269" y="994410"/>
                  </a:lnTo>
                  <a:lnTo>
                    <a:pt x="1269" y="999490"/>
                  </a:lnTo>
                  <a:lnTo>
                    <a:pt x="2539" y="1005840"/>
                  </a:lnTo>
                  <a:lnTo>
                    <a:pt x="3809" y="1010920"/>
                  </a:lnTo>
                  <a:lnTo>
                    <a:pt x="6350" y="1017270"/>
                  </a:lnTo>
                  <a:lnTo>
                    <a:pt x="7619" y="1022350"/>
                  </a:lnTo>
                  <a:lnTo>
                    <a:pt x="17779" y="1042670"/>
                  </a:lnTo>
                  <a:lnTo>
                    <a:pt x="21589" y="1046480"/>
                  </a:lnTo>
                  <a:lnTo>
                    <a:pt x="25400" y="1051560"/>
                  </a:lnTo>
                  <a:lnTo>
                    <a:pt x="27939" y="1055370"/>
                  </a:lnTo>
                  <a:lnTo>
                    <a:pt x="40639" y="1068070"/>
                  </a:lnTo>
                  <a:lnTo>
                    <a:pt x="45719" y="1070610"/>
                  </a:lnTo>
                  <a:lnTo>
                    <a:pt x="49529" y="1074420"/>
                  </a:lnTo>
                  <a:lnTo>
                    <a:pt x="69850" y="1084580"/>
                  </a:lnTo>
                  <a:lnTo>
                    <a:pt x="76200" y="1087120"/>
                  </a:lnTo>
                  <a:lnTo>
                    <a:pt x="86359" y="1089660"/>
                  </a:lnTo>
                  <a:lnTo>
                    <a:pt x="92709" y="1090930"/>
                  </a:lnTo>
                  <a:lnTo>
                    <a:pt x="97789" y="1090930"/>
                  </a:lnTo>
                  <a:lnTo>
                    <a:pt x="104139" y="1092200"/>
                  </a:lnTo>
                  <a:lnTo>
                    <a:pt x="3784600" y="1092200"/>
                  </a:lnTo>
                  <a:lnTo>
                    <a:pt x="3790950" y="1090930"/>
                  </a:lnTo>
                  <a:lnTo>
                    <a:pt x="3796029" y="1089660"/>
                  </a:lnTo>
                  <a:lnTo>
                    <a:pt x="3801109" y="1089660"/>
                  </a:lnTo>
                  <a:lnTo>
                    <a:pt x="3807459" y="1088390"/>
                  </a:lnTo>
                  <a:lnTo>
                    <a:pt x="3812539" y="1085850"/>
                  </a:lnTo>
                  <a:lnTo>
                    <a:pt x="3817620" y="1084580"/>
                  </a:lnTo>
                  <a:lnTo>
                    <a:pt x="3822700" y="1082040"/>
                  </a:lnTo>
                  <a:lnTo>
                    <a:pt x="3829050" y="1079500"/>
                  </a:lnTo>
                  <a:lnTo>
                    <a:pt x="3834129" y="1076960"/>
                  </a:lnTo>
                  <a:lnTo>
                    <a:pt x="3863339" y="1051560"/>
                  </a:lnTo>
                  <a:lnTo>
                    <a:pt x="3873500" y="1036320"/>
                  </a:lnTo>
                  <a:lnTo>
                    <a:pt x="3876039" y="1032510"/>
                  </a:lnTo>
                  <a:lnTo>
                    <a:pt x="3881120" y="1022350"/>
                  </a:lnTo>
                  <a:lnTo>
                    <a:pt x="3882389" y="1016000"/>
                  </a:lnTo>
                  <a:lnTo>
                    <a:pt x="3884929" y="1010920"/>
                  </a:lnTo>
                  <a:lnTo>
                    <a:pt x="3884929" y="1005840"/>
                  </a:lnTo>
                  <a:lnTo>
                    <a:pt x="3886200" y="999490"/>
                  </a:lnTo>
                  <a:lnTo>
                    <a:pt x="3887470" y="994410"/>
                  </a:lnTo>
                  <a:lnTo>
                    <a:pt x="3887470" y="97790"/>
                  </a:lnTo>
                  <a:lnTo>
                    <a:pt x="3886200" y="92710"/>
                  </a:lnTo>
                  <a:lnTo>
                    <a:pt x="3884929" y="86360"/>
                  </a:lnTo>
                  <a:lnTo>
                    <a:pt x="3882389" y="76200"/>
                  </a:lnTo>
                  <a:lnTo>
                    <a:pt x="3879850" y="69850"/>
                  </a:lnTo>
                  <a:lnTo>
                    <a:pt x="3878579" y="64770"/>
                  </a:lnTo>
                  <a:lnTo>
                    <a:pt x="3873500" y="54610"/>
                  </a:lnTo>
                  <a:lnTo>
                    <a:pt x="3869689" y="49530"/>
                  </a:lnTo>
                  <a:lnTo>
                    <a:pt x="3867150" y="45720"/>
                  </a:lnTo>
                  <a:lnTo>
                    <a:pt x="3863339" y="40640"/>
                  </a:lnTo>
                  <a:lnTo>
                    <a:pt x="3855720" y="33020"/>
                  </a:lnTo>
                  <a:lnTo>
                    <a:pt x="3851909" y="27940"/>
                  </a:lnTo>
                  <a:lnTo>
                    <a:pt x="3846829" y="25400"/>
                  </a:lnTo>
                  <a:lnTo>
                    <a:pt x="3843020" y="21590"/>
                  </a:lnTo>
                  <a:lnTo>
                    <a:pt x="3837939" y="17780"/>
                  </a:lnTo>
                  <a:lnTo>
                    <a:pt x="3817620" y="7620"/>
                  </a:lnTo>
                  <a:lnTo>
                    <a:pt x="3812539" y="6350"/>
                  </a:lnTo>
                  <a:lnTo>
                    <a:pt x="3806189" y="3810"/>
                  </a:lnTo>
                  <a:lnTo>
                    <a:pt x="3796029" y="1270"/>
                  </a:lnTo>
                  <a:close/>
                </a:path>
                <a:path w="3887470" h="1092200">
                  <a:moveTo>
                    <a:pt x="3784600" y="0"/>
                  </a:moveTo>
                  <a:lnTo>
                    <a:pt x="104139" y="0"/>
                  </a:lnTo>
                  <a:lnTo>
                    <a:pt x="97789" y="1270"/>
                  </a:lnTo>
                  <a:lnTo>
                    <a:pt x="3789679" y="1270"/>
                  </a:lnTo>
                  <a:lnTo>
                    <a:pt x="3784600" y="0"/>
                  </a:lnTo>
                  <a:close/>
                </a:path>
              </a:pathLst>
            </a:custGeom>
            <a:solidFill>
              <a:srgbClr val="CCCCEB">
                <a:alpha val="89999"/>
              </a:srgbClr>
            </a:solidFill>
          </p:spPr>
          <p:txBody>
            <a:bodyPr wrap="square" lIns="0" tIns="0" rIns="0" bIns="0" rtlCol="0"/>
            <a:lstStyle/>
            <a:p>
              <a:endParaRPr/>
            </a:p>
          </p:txBody>
        </p:sp>
        <p:sp>
          <p:nvSpPr>
            <p:cNvPr id="67" name="object 67"/>
            <p:cNvSpPr/>
            <p:nvPr/>
          </p:nvSpPr>
          <p:spPr>
            <a:xfrm>
              <a:off x="5252719" y="4538624"/>
              <a:ext cx="3887470" cy="1092200"/>
            </a:xfrm>
            <a:custGeom>
              <a:avLst/>
              <a:gdLst/>
              <a:ahLst/>
              <a:cxnLst/>
              <a:rect l="l" t="t" r="r" b="b"/>
              <a:pathLst>
                <a:path w="3887470" h="1092200">
                  <a:moveTo>
                    <a:pt x="0" y="109220"/>
                  </a:moveTo>
                  <a:lnTo>
                    <a:pt x="0" y="104140"/>
                  </a:lnTo>
                  <a:lnTo>
                    <a:pt x="1269" y="97790"/>
                  </a:lnTo>
                  <a:lnTo>
                    <a:pt x="1269" y="92710"/>
                  </a:lnTo>
                  <a:lnTo>
                    <a:pt x="2539" y="86360"/>
                  </a:lnTo>
                  <a:lnTo>
                    <a:pt x="3809" y="81280"/>
                  </a:lnTo>
                  <a:lnTo>
                    <a:pt x="6350" y="76200"/>
                  </a:lnTo>
                  <a:lnTo>
                    <a:pt x="7619" y="69850"/>
                  </a:lnTo>
                  <a:lnTo>
                    <a:pt x="10159" y="64770"/>
                  </a:lnTo>
                  <a:lnTo>
                    <a:pt x="12700" y="59690"/>
                  </a:lnTo>
                  <a:lnTo>
                    <a:pt x="15239" y="54610"/>
                  </a:lnTo>
                  <a:lnTo>
                    <a:pt x="17779" y="49530"/>
                  </a:lnTo>
                  <a:lnTo>
                    <a:pt x="21589" y="45720"/>
                  </a:lnTo>
                  <a:lnTo>
                    <a:pt x="25400" y="40640"/>
                  </a:lnTo>
                  <a:lnTo>
                    <a:pt x="27939" y="36830"/>
                  </a:lnTo>
                  <a:lnTo>
                    <a:pt x="33019" y="33020"/>
                  </a:lnTo>
                  <a:lnTo>
                    <a:pt x="36829" y="27940"/>
                  </a:lnTo>
                  <a:lnTo>
                    <a:pt x="40639" y="25400"/>
                  </a:lnTo>
                  <a:lnTo>
                    <a:pt x="45719" y="21590"/>
                  </a:lnTo>
                  <a:lnTo>
                    <a:pt x="49529" y="17780"/>
                  </a:lnTo>
                  <a:lnTo>
                    <a:pt x="54609" y="15240"/>
                  </a:lnTo>
                  <a:lnTo>
                    <a:pt x="59689" y="12700"/>
                  </a:lnTo>
                  <a:lnTo>
                    <a:pt x="64769" y="10160"/>
                  </a:lnTo>
                  <a:lnTo>
                    <a:pt x="69850" y="7620"/>
                  </a:lnTo>
                  <a:lnTo>
                    <a:pt x="76200" y="6350"/>
                  </a:lnTo>
                  <a:lnTo>
                    <a:pt x="81279" y="3810"/>
                  </a:lnTo>
                  <a:lnTo>
                    <a:pt x="86359" y="2540"/>
                  </a:lnTo>
                  <a:lnTo>
                    <a:pt x="92709" y="1270"/>
                  </a:lnTo>
                  <a:lnTo>
                    <a:pt x="97789" y="1270"/>
                  </a:lnTo>
                  <a:lnTo>
                    <a:pt x="104139" y="0"/>
                  </a:lnTo>
                  <a:lnTo>
                    <a:pt x="109219" y="0"/>
                  </a:lnTo>
                  <a:lnTo>
                    <a:pt x="3778250" y="0"/>
                  </a:lnTo>
                  <a:lnTo>
                    <a:pt x="3784600" y="0"/>
                  </a:lnTo>
                  <a:lnTo>
                    <a:pt x="3789679" y="1270"/>
                  </a:lnTo>
                  <a:lnTo>
                    <a:pt x="3796029" y="1270"/>
                  </a:lnTo>
                  <a:lnTo>
                    <a:pt x="3801109" y="2540"/>
                  </a:lnTo>
                  <a:lnTo>
                    <a:pt x="3806189" y="3810"/>
                  </a:lnTo>
                  <a:lnTo>
                    <a:pt x="3812539" y="6350"/>
                  </a:lnTo>
                  <a:lnTo>
                    <a:pt x="3817620" y="7620"/>
                  </a:lnTo>
                  <a:lnTo>
                    <a:pt x="3822700" y="10160"/>
                  </a:lnTo>
                  <a:lnTo>
                    <a:pt x="3827779" y="12700"/>
                  </a:lnTo>
                  <a:lnTo>
                    <a:pt x="3832859" y="15240"/>
                  </a:lnTo>
                  <a:lnTo>
                    <a:pt x="3837939" y="17780"/>
                  </a:lnTo>
                  <a:lnTo>
                    <a:pt x="3843020" y="21590"/>
                  </a:lnTo>
                  <a:lnTo>
                    <a:pt x="3846829" y="25400"/>
                  </a:lnTo>
                  <a:lnTo>
                    <a:pt x="3851909" y="27940"/>
                  </a:lnTo>
                  <a:lnTo>
                    <a:pt x="3855720" y="33020"/>
                  </a:lnTo>
                  <a:lnTo>
                    <a:pt x="3859529" y="36830"/>
                  </a:lnTo>
                  <a:lnTo>
                    <a:pt x="3863339" y="40640"/>
                  </a:lnTo>
                  <a:lnTo>
                    <a:pt x="3867150" y="45720"/>
                  </a:lnTo>
                  <a:lnTo>
                    <a:pt x="3869689" y="49530"/>
                  </a:lnTo>
                  <a:lnTo>
                    <a:pt x="3873500" y="54610"/>
                  </a:lnTo>
                  <a:lnTo>
                    <a:pt x="3876039" y="59690"/>
                  </a:lnTo>
                  <a:lnTo>
                    <a:pt x="3878579" y="64770"/>
                  </a:lnTo>
                  <a:lnTo>
                    <a:pt x="3879850" y="69850"/>
                  </a:lnTo>
                  <a:lnTo>
                    <a:pt x="3882389" y="76200"/>
                  </a:lnTo>
                  <a:lnTo>
                    <a:pt x="3883659" y="81280"/>
                  </a:lnTo>
                  <a:lnTo>
                    <a:pt x="3884929" y="86360"/>
                  </a:lnTo>
                  <a:lnTo>
                    <a:pt x="3886200" y="92710"/>
                  </a:lnTo>
                  <a:lnTo>
                    <a:pt x="3887470" y="97790"/>
                  </a:lnTo>
                  <a:lnTo>
                    <a:pt x="3887470" y="104140"/>
                  </a:lnTo>
                  <a:lnTo>
                    <a:pt x="3887470" y="109220"/>
                  </a:lnTo>
                  <a:lnTo>
                    <a:pt x="3887470" y="982980"/>
                  </a:lnTo>
                  <a:lnTo>
                    <a:pt x="3887470" y="988060"/>
                  </a:lnTo>
                  <a:lnTo>
                    <a:pt x="3887470" y="994410"/>
                  </a:lnTo>
                  <a:lnTo>
                    <a:pt x="3886200" y="999490"/>
                  </a:lnTo>
                  <a:lnTo>
                    <a:pt x="3884929" y="1005840"/>
                  </a:lnTo>
                  <a:lnTo>
                    <a:pt x="3884929" y="1010920"/>
                  </a:lnTo>
                  <a:lnTo>
                    <a:pt x="3882389" y="1016000"/>
                  </a:lnTo>
                  <a:lnTo>
                    <a:pt x="3881120" y="1022350"/>
                  </a:lnTo>
                  <a:lnTo>
                    <a:pt x="3878579" y="1027430"/>
                  </a:lnTo>
                  <a:lnTo>
                    <a:pt x="3876039" y="1032510"/>
                  </a:lnTo>
                  <a:lnTo>
                    <a:pt x="3873500" y="1036320"/>
                  </a:lnTo>
                  <a:lnTo>
                    <a:pt x="3870959" y="1041400"/>
                  </a:lnTo>
                  <a:lnTo>
                    <a:pt x="3867150" y="1046480"/>
                  </a:lnTo>
                  <a:lnTo>
                    <a:pt x="3863339" y="1051560"/>
                  </a:lnTo>
                  <a:lnTo>
                    <a:pt x="3859529" y="1055370"/>
                  </a:lnTo>
                  <a:lnTo>
                    <a:pt x="3855720" y="1059180"/>
                  </a:lnTo>
                  <a:lnTo>
                    <a:pt x="3851909" y="1062990"/>
                  </a:lnTo>
                  <a:lnTo>
                    <a:pt x="3848100" y="1066800"/>
                  </a:lnTo>
                  <a:lnTo>
                    <a:pt x="3843020" y="1070610"/>
                  </a:lnTo>
                  <a:lnTo>
                    <a:pt x="3837939" y="1074420"/>
                  </a:lnTo>
                  <a:lnTo>
                    <a:pt x="3834129" y="1076960"/>
                  </a:lnTo>
                  <a:lnTo>
                    <a:pt x="3829050" y="1079500"/>
                  </a:lnTo>
                  <a:lnTo>
                    <a:pt x="3822700" y="1082040"/>
                  </a:lnTo>
                  <a:lnTo>
                    <a:pt x="3817620" y="1084580"/>
                  </a:lnTo>
                  <a:lnTo>
                    <a:pt x="3812539" y="1085850"/>
                  </a:lnTo>
                  <a:lnTo>
                    <a:pt x="3807459" y="1088390"/>
                  </a:lnTo>
                  <a:lnTo>
                    <a:pt x="3801109" y="1089660"/>
                  </a:lnTo>
                  <a:lnTo>
                    <a:pt x="3796029" y="1089660"/>
                  </a:lnTo>
                  <a:lnTo>
                    <a:pt x="3790950" y="1090930"/>
                  </a:lnTo>
                  <a:lnTo>
                    <a:pt x="3784600" y="1092200"/>
                  </a:lnTo>
                  <a:lnTo>
                    <a:pt x="3779520" y="1092200"/>
                  </a:lnTo>
                  <a:lnTo>
                    <a:pt x="109219" y="1092200"/>
                  </a:lnTo>
                  <a:lnTo>
                    <a:pt x="104139" y="1092200"/>
                  </a:lnTo>
                  <a:lnTo>
                    <a:pt x="97789" y="1090930"/>
                  </a:lnTo>
                  <a:lnTo>
                    <a:pt x="92709" y="1090930"/>
                  </a:lnTo>
                  <a:lnTo>
                    <a:pt x="86359" y="1089660"/>
                  </a:lnTo>
                  <a:lnTo>
                    <a:pt x="81279" y="1088390"/>
                  </a:lnTo>
                  <a:lnTo>
                    <a:pt x="76200" y="1087120"/>
                  </a:lnTo>
                  <a:lnTo>
                    <a:pt x="69850" y="1084580"/>
                  </a:lnTo>
                  <a:lnTo>
                    <a:pt x="64769" y="1082040"/>
                  </a:lnTo>
                  <a:lnTo>
                    <a:pt x="59689" y="1079500"/>
                  </a:lnTo>
                  <a:lnTo>
                    <a:pt x="54609" y="1076960"/>
                  </a:lnTo>
                  <a:lnTo>
                    <a:pt x="49529" y="1074420"/>
                  </a:lnTo>
                  <a:lnTo>
                    <a:pt x="45719" y="1070610"/>
                  </a:lnTo>
                  <a:lnTo>
                    <a:pt x="40639" y="1068070"/>
                  </a:lnTo>
                  <a:lnTo>
                    <a:pt x="36829" y="1064260"/>
                  </a:lnTo>
                  <a:lnTo>
                    <a:pt x="33019" y="1060450"/>
                  </a:lnTo>
                  <a:lnTo>
                    <a:pt x="27939" y="1055370"/>
                  </a:lnTo>
                  <a:lnTo>
                    <a:pt x="25400" y="1051560"/>
                  </a:lnTo>
                  <a:lnTo>
                    <a:pt x="21589" y="1046480"/>
                  </a:lnTo>
                  <a:lnTo>
                    <a:pt x="17779" y="1042670"/>
                  </a:lnTo>
                  <a:lnTo>
                    <a:pt x="15239" y="1037590"/>
                  </a:lnTo>
                  <a:lnTo>
                    <a:pt x="12700" y="1032510"/>
                  </a:lnTo>
                  <a:lnTo>
                    <a:pt x="10159" y="1027430"/>
                  </a:lnTo>
                  <a:lnTo>
                    <a:pt x="7619" y="1022350"/>
                  </a:lnTo>
                  <a:lnTo>
                    <a:pt x="6350" y="1017270"/>
                  </a:lnTo>
                  <a:lnTo>
                    <a:pt x="3809" y="1010920"/>
                  </a:lnTo>
                  <a:lnTo>
                    <a:pt x="2539" y="1005840"/>
                  </a:lnTo>
                  <a:lnTo>
                    <a:pt x="1269" y="999490"/>
                  </a:lnTo>
                  <a:lnTo>
                    <a:pt x="1269" y="994410"/>
                  </a:lnTo>
                  <a:lnTo>
                    <a:pt x="0" y="988060"/>
                  </a:lnTo>
                  <a:lnTo>
                    <a:pt x="0" y="982980"/>
                  </a:lnTo>
                  <a:lnTo>
                    <a:pt x="0" y="109220"/>
                  </a:lnTo>
                  <a:close/>
                </a:path>
              </a:pathLst>
            </a:custGeom>
            <a:ln w="25518">
              <a:solidFill>
                <a:srgbClr val="3333CC"/>
              </a:solidFill>
            </a:ln>
          </p:spPr>
          <p:txBody>
            <a:bodyPr wrap="square" lIns="0" tIns="0" rIns="0" bIns="0" rtlCol="0"/>
            <a:lstStyle/>
            <a:p>
              <a:endParaRPr/>
            </a:p>
          </p:txBody>
        </p:sp>
        <p:sp>
          <p:nvSpPr>
            <p:cNvPr id="68" name="object 68"/>
            <p:cNvSpPr/>
            <p:nvPr/>
          </p:nvSpPr>
          <p:spPr>
            <a:xfrm>
              <a:off x="5239956" y="4525873"/>
              <a:ext cx="3913504" cy="1118235"/>
            </a:xfrm>
            <a:custGeom>
              <a:avLst/>
              <a:gdLst/>
              <a:ahLst/>
              <a:cxnLst/>
              <a:rect l="l" t="t" r="r" b="b"/>
              <a:pathLst>
                <a:path w="3913504" h="111823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913504" h="1118235">
                  <a:moveTo>
                    <a:pt x="3912984" y="1104950"/>
                  </a:moveTo>
                  <a:lnTo>
                    <a:pt x="3909250" y="1095933"/>
                  </a:lnTo>
                  <a:lnTo>
                    <a:pt x="3900233" y="1092200"/>
                  </a:lnTo>
                  <a:lnTo>
                    <a:pt x="3891203" y="1095933"/>
                  </a:lnTo>
                  <a:lnTo>
                    <a:pt x="3887470" y="1104950"/>
                  </a:lnTo>
                  <a:lnTo>
                    <a:pt x="3891203" y="1113980"/>
                  </a:lnTo>
                  <a:lnTo>
                    <a:pt x="3900233" y="1117714"/>
                  </a:lnTo>
                  <a:lnTo>
                    <a:pt x="3909250" y="1113980"/>
                  </a:lnTo>
                  <a:lnTo>
                    <a:pt x="3912984" y="1104950"/>
                  </a:lnTo>
                  <a:close/>
                </a:path>
              </a:pathLst>
            </a:custGeom>
            <a:solidFill>
              <a:srgbClr val="3333CC"/>
            </a:solidFill>
          </p:spPr>
          <p:txBody>
            <a:bodyPr wrap="square" lIns="0" tIns="0" rIns="0" bIns="0" rtlCol="0"/>
            <a:lstStyle/>
            <a:p>
              <a:endParaRPr/>
            </a:p>
          </p:txBody>
        </p:sp>
      </p:grpSp>
      <p:sp>
        <p:nvSpPr>
          <p:cNvPr id="69" name="object 69"/>
          <p:cNvSpPr txBox="1"/>
          <p:nvPr/>
        </p:nvSpPr>
        <p:spPr>
          <a:xfrm>
            <a:off x="5412740" y="4759604"/>
            <a:ext cx="3595370" cy="622300"/>
          </a:xfrm>
          <a:prstGeom prst="rect">
            <a:avLst/>
          </a:prstGeom>
        </p:spPr>
        <p:txBody>
          <a:bodyPr vert="horz" wrap="square" lIns="0" tIns="36830" rIns="0" bIns="0" rtlCol="0">
            <a:spAutoFit/>
          </a:bodyPr>
          <a:lstStyle/>
          <a:p>
            <a:pPr marL="12065" marR="5080" indent="2540" algn="ctr">
              <a:lnSpc>
                <a:spcPts val="1510"/>
              </a:lnSpc>
              <a:spcBef>
                <a:spcPts val="290"/>
              </a:spcBef>
            </a:pPr>
            <a:r>
              <a:rPr sz="1400" b="1" dirty="0">
                <a:solidFill>
                  <a:srgbClr val="BF0000"/>
                </a:solidFill>
                <a:latin typeface="Arial"/>
                <a:cs typeface="Arial"/>
              </a:rPr>
              <a:t>Фіксована</a:t>
            </a:r>
            <a:r>
              <a:rPr sz="1400" b="1" spc="-20" dirty="0">
                <a:solidFill>
                  <a:srgbClr val="BF0000"/>
                </a:solidFill>
                <a:latin typeface="Arial"/>
                <a:cs typeface="Arial"/>
              </a:rPr>
              <a:t> </a:t>
            </a:r>
            <a:r>
              <a:rPr sz="1400" b="1" dirty="0">
                <a:solidFill>
                  <a:srgbClr val="BF0000"/>
                </a:solidFill>
                <a:latin typeface="Arial"/>
                <a:cs typeface="Arial"/>
              </a:rPr>
              <a:t>ціна</a:t>
            </a:r>
            <a:r>
              <a:rPr sz="1400" b="1" spc="5" dirty="0">
                <a:solidFill>
                  <a:srgbClr val="BF0000"/>
                </a:solidFill>
                <a:latin typeface="Arial"/>
                <a:cs typeface="Arial"/>
              </a:rPr>
              <a:t> </a:t>
            </a:r>
            <a:r>
              <a:rPr sz="1400" dirty="0">
                <a:latin typeface="Arial"/>
                <a:cs typeface="Arial"/>
              </a:rPr>
              <a:t>-</a:t>
            </a:r>
            <a:r>
              <a:rPr sz="1400" spc="-20" dirty="0">
                <a:latin typeface="Arial"/>
                <a:cs typeface="Arial"/>
              </a:rPr>
              <a:t> </a:t>
            </a:r>
            <a:r>
              <a:rPr sz="1400" dirty="0">
                <a:latin typeface="Arial"/>
                <a:cs typeface="Arial"/>
              </a:rPr>
              <a:t>ціна,</a:t>
            </a:r>
            <a:r>
              <a:rPr sz="1400" spc="-10" dirty="0">
                <a:latin typeface="Arial"/>
                <a:cs typeface="Arial"/>
              </a:rPr>
              <a:t> </a:t>
            </a:r>
            <a:r>
              <a:rPr sz="1400" dirty="0">
                <a:latin typeface="Arial"/>
                <a:cs typeface="Arial"/>
              </a:rPr>
              <a:t>яка</a:t>
            </a:r>
            <a:r>
              <a:rPr sz="1400" spc="-20" dirty="0">
                <a:latin typeface="Arial"/>
                <a:cs typeface="Arial"/>
              </a:rPr>
              <a:t> </a:t>
            </a:r>
            <a:r>
              <a:rPr sz="1400" spc="-10" dirty="0">
                <a:latin typeface="Arial"/>
                <a:cs typeface="Arial"/>
              </a:rPr>
              <a:t>тимчасово </a:t>
            </a:r>
            <a:r>
              <a:rPr sz="1400" dirty="0">
                <a:latin typeface="Arial"/>
                <a:cs typeface="Arial"/>
              </a:rPr>
              <a:t>встановлюється</a:t>
            </a:r>
            <a:r>
              <a:rPr sz="1400" spc="-75" dirty="0">
                <a:latin typeface="Arial"/>
                <a:cs typeface="Arial"/>
              </a:rPr>
              <a:t> </a:t>
            </a:r>
            <a:r>
              <a:rPr sz="1400" dirty="0" err="1">
                <a:latin typeface="Arial"/>
                <a:cs typeface="Arial"/>
              </a:rPr>
              <a:t>органами</a:t>
            </a:r>
            <a:r>
              <a:rPr sz="1400" spc="-80" dirty="0">
                <a:latin typeface="Arial"/>
                <a:cs typeface="Arial"/>
              </a:rPr>
              <a:t> </a:t>
            </a:r>
            <a:r>
              <a:rPr lang="uk-UA" sz="1400" spc="-10" dirty="0" smtClean="0">
                <a:latin typeface="Arial"/>
                <a:cs typeface="Arial"/>
              </a:rPr>
              <a:t>держав</a:t>
            </a:r>
            <a:r>
              <a:rPr sz="1400" spc="-10" dirty="0" err="1" smtClean="0">
                <a:latin typeface="Arial"/>
                <a:cs typeface="Arial"/>
              </a:rPr>
              <a:t>ного</a:t>
            </a:r>
            <a:r>
              <a:rPr sz="1400" spc="-10" dirty="0" smtClean="0">
                <a:latin typeface="Arial"/>
                <a:cs typeface="Arial"/>
              </a:rPr>
              <a:t> </a:t>
            </a:r>
            <a:r>
              <a:rPr sz="1400" dirty="0">
                <a:latin typeface="Arial"/>
                <a:cs typeface="Arial"/>
              </a:rPr>
              <a:t>управління</a:t>
            </a:r>
            <a:r>
              <a:rPr sz="1400" spc="-50" dirty="0">
                <a:latin typeface="Arial"/>
                <a:cs typeface="Arial"/>
              </a:rPr>
              <a:t> </a:t>
            </a:r>
            <a:r>
              <a:rPr sz="1400" dirty="0" err="1">
                <a:latin typeface="Arial"/>
                <a:cs typeface="Arial"/>
              </a:rPr>
              <a:t>на</a:t>
            </a:r>
            <a:r>
              <a:rPr sz="1400" spc="-40" dirty="0">
                <a:latin typeface="Arial"/>
                <a:cs typeface="Arial"/>
              </a:rPr>
              <a:t> </a:t>
            </a:r>
            <a:r>
              <a:rPr sz="1400" dirty="0" err="1" smtClean="0">
                <a:latin typeface="Arial"/>
                <a:cs typeface="Arial"/>
              </a:rPr>
              <a:t>відповідн</a:t>
            </a:r>
            <a:r>
              <a:rPr lang="uk-UA" sz="1400" dirty="0" err="1" smtClean="0">
                <a:latin typeface="Arial"/>
                <a:cs typeface="Arial"/>
              </a:rPr>
              <a:t>ому</a:t>
            </a:r>
            <a:r>
              <a:rPr sz="1400" spc="-50" dirty="0" smtClean="0">
                <a:latin typeface="Arial"/>
                <a:cs typeface="Arial"/>
              </a:rPr>
              <a:t> </a:t>
            </a:r>
            <a:r>
              <a:rPr sz="1400" spc="-20" dirty="0">
                <a:latin typeface="Arial"/>
                <a:cs typeface="Arial"/>
              </a:rPr>
              <a:t>рівні</a:t>
            </a:r>
            <a:endParaRPr sz="1400" dirty="0">
              <a:latin typeface="Arial"/>
              <a:cs typeface="Arial"/>
            </a:endParaRPr>
          </a:p>
        </p:txBody>
      </p:sp>
      <p:grpSp>
        <p:nvGrpSpPr>
          <p:cNvPr id="70" name="object 70"/>
          <p:cNvGrpSpPr/>
          <p:nvPr/>
        </p:nvGrpSpPr>
        <p:grpSpPr>
          <a:xfrm>
            <a:off x="1902867" y="472491"/>
            <a:ext cx="5193665" cy="394335"/>
            <a:chOff x="1902867" y="472491"/>
            <a:chExt cx="5193665" cy="394335"/>
          </a:xfrm>
        </p:grpSpPr>
        <p:pic>
          <p:nvPicPr>
            <p:cNvPr id="71" name="object 71"/>
            <p:cNvPicPr/>
            <p:nvPr/>
          </p:nvPicPr>
          <p:blipFill>
            <a:blip r:embed="rId4" cstate="print"/>
            <a:stretch>
              <a:fillRect/>
            </a:stretch>
          </p:blipFill>
          <p:spPr>
            <a:xfrm>
              <a:off x="1907540" y="497484"/>
              <a:ext cx="5184139" cy="364489"/>
            </a:xfrm>
            <a:prstGeom prst="rect">
              <a:avLst/>
            </a:prstGeom>
          </p:spPr>
        </p:pic>
        <p:sp>
          <p:nvSpPr>
            <p:cNvPr id="72" name="object 72"/>
            <p:cNvSpPr/>
            <p:nvPr/>
          </p:nvSpPr>
          <p:spPr>
            <a:xfrm>
              <a:off x="1907540" y="497484"/>
              <a:ext cx="5184140" cy="364490"/>
            </a:xfrm>
            <a:custGeom>
              <a:avLst/>
              <a:gdLst/>
              <a:ahLst/>
              <a:cxnLst/>
              <a:rect l="l" t="t" r="r" b="b"/>
              <a:pathLst>
                <a:path w="5184140" h="364490">
                  <a:moveTo>
                    <a:pt x="0" y="364489"/>
                  </a:moveTo>
                  <a:lnTo>
                    <a:pt x="5184140" y="364489"/>
                  </a:lnTo>
                  <a:lnTo>
                    <a:pt x="5184140" y="0"/>
                  </a:lnTo>
                  <a:lnTo>
                    <a:pt x="0" y="0"/>
                  </a:lnTo>
                  <a:lnTo>
                    <a:pt x="0" y="364489"/>
                  </a:lnTo>
                  <a:close/>
                </a:path>
              </a:pathLst>
            </a:custGeom>
            <a:ln w="3175">
              <a:solidFill>
                <a:srgbClr val="000000"/>
              </a:solidFill>
            </a:ln>
          </p:spPr>
          <p:txBody>
            <a:bodyPr wrap="square" lIns="0" tIns="0" rIns="0" bIns="0" rtlCol="0"/>
            <a:lstStyle/>
            <a:p>
              <a:endParaRPr/>
            </a:p>
          </p:txBody>
        </p:sp>
        <p:sp>
          <p:nvSpPr>
            <p:cNvPr id="73" name="object 73"/>
            <p:cNvSpPr/>
            <p:nvPr/>
          </p:nvSpPr>
          <p:spPr>
            <a:xfrm>
              <a:off x="1907540" y="497484"/>
              <a:ext cx="5184140" cy="364490"/>
            </a:xfrm>
            <a:custGeom>
              <a:avLst/>
              <a:gdLst/>
              <a:ahLst/>
              <a:cxnLst/>
              <a:rect l="l" t="t" r="r" b="b"/>
              <a:pathLst>
                <a:path w="5184140" h="364490">
                  <a:moveTo>
                    <a:pt x="2592070" y="364489"/>
                  </a:moveTo>
                  <a:lnTo>
                    <a:pt x="0" y="364489"/>
                  </a:lnTo>
                  <a:lnTo>
                    <a:pt x="0" y="0"/>
                  </a:lnTo>
                  <a:lnTo>
                    <a:pt x="5184140" y="0"/>
                  </a:lnTo>
                  <a:lnTo>
                    <a:pt x="5184140" y="364489"/>
                  </a:lnTo>
                  <a:lnTo>
                    <a:pt x="2592070" y="364489"/>
                  </a:lnTo>
                  <a:close/>
                </a:path>
              </a:pathLst>
            </a:custGeom>
            <a:ln w="9344">
              <a:solidFill>
                <a:srgbClr val="000000"/>
              </a:solidFill>
            </a:ln>
          </p:spPr>
          <p:txBody>
            <a:bodyPr wrap="square" lIns="0" tIns="0" rIns="0" bIns="0" rtlCol="0"/>
            <a:lstStyle/>
            <a:p>
              <a:endParaRPr/>
            </a:p>
          </p:txBody>
        </p:sp>
        <p:pic>
          <p:nvPicPr>
            <p:cNvPr id="74" name="object 74"/>
            <p:cNvPicPr/>
            <p:nvPr/>
          </p:nvPicPr>
          <p:blipFill>
            <a:blip r:embed="rId5" cstate="print"/>
            <a:stretch>
              <a:fillRect/>
            </a:stretch>
          </p:blipFill>
          <p:spPr>
            <a:xfrm>
              <a:off x="1907540" y="477164"/>
              <a:ext cx="5184139" cy="364489"/>
            </a:xfrm>
            <a:prstGeom prst="rect">
              <a:avLst/>
            </a:prstGeom>
          </p:spPr>
        </p:pic>
        <p:sp>
          <p:nvSpPr>
            <p:cNvPr id="75" name="object 75"/>
            <p:cNvSpPr/>
            <p:nvPr/>
          </p:nvSpPr>
          <p:spPr>
            <a:xfrm>
              <a:off x="1907540" y="477164"/>
              <a:ext cx="5184140" cy="364490"/>
            </a:xfrm>
            <a:custGeom>
              <a:avLst/>
              <a:gdLst/>
              <a:ahLst/>
              <a:cxnLst/>
              <a:rect l="l" t="t" r="r" b="b"/>
              <a:pathLst>
                <a:path w="5184140" h="364490">
                  <a:moveTo>
                    <a:pt x="2592070" y="364489"/>
                  </a:moveTo>
                  <a:lnTo>
                    <a:pt x="0" y="364489"/>
                  </a:lnTo>
                  <a:lnTo>
                    <a:pt x="0" y="0"/>
                  </a:lnTo>
                  <a:lnTo>
                    <a:pt x="5184140" y="0"/>
                  </a:lnTo>
                  <a:lnTo>
                    <a:pt x="5184140" y="364489"/>
                  </a:lnTo>
                  <a:lnTo>
                    <a:pt x="2592070" y="364489"/>
                  </a:lnTo>
                  <a:close/>
                </a:path>
              </a:pathLst>
            </a:custGeom>
            <a:ln w="9344">
              <a:solidFill>
                <a:srgbClr val="F8F8F8"/>
              </a:solidFill>
            </a:ln>
          </p:spPr>
          <p:txBody>
            <a:bodyPr wrap="square" lIns="0" tIns="0" rIns="0" bIns="0" rtlCol="0"/>
            <a:lstStyle/>
            <a:p>
              <a:endParaRPr/>
            </a:p>
          </p:txBody>
        </p:sp>
      </p:grpSp>
      <p:sp>
        <p:nvSpPr>
          <p:cNvPr id="76" name="object 76"/>
          <p:cNvSpPr txBox="1"/>
          <p:nvPr/>
        </p:nvSpPr>
        <p:spPr>
          <a:xfrm>
            <a:off x="1912212" y="508914"/>
            <a:ext cx="5175250" cy="299720"/>
          </a:xfrm>
          <a:prstGeom prst="rect">
            <a:avLst/>
          </a:prstGeom>
        </p:spPr>
        <p:txBody>
          <a:bodyPr vert="horz" wrap="square" lIns="0" tIns="12700" rIns="0" bIns="0" rtlCol="0">
            <a:spAutoFit/>
          </a:bodyPr>
          <a:lstStyle/>
          <a:p>
            <a:pPr algn="ctr">
              <a:lnSpc>
                <a:spcPct val="100000"/>
              </a:lnSpc>
              <a:spcBef>
                <a:spcPts val="100"/>
              </a:spcBef>
            </a:pPr>
            <a:r>
              <a:rPr sz="1800" b="1" dirty="0" err="1" smtClean="0">
                <a:solidFill>
                  <a:srgbClr val="15155C"/>
                </a:solidFill>
                <a:latin typeface="Arial"/>
                <a:cs typeface="Arial"/>
              </a:rPr>
              <a:t>Класифікаці</a:t>
            </a:r>
            <a:r>
              <a:rPr lang="uk-UA" sz="1800" b="1" dirty="0" smtClean="0">
                <a:solidFill>
                  <a:srgbClr val="15155C"/>
                </a:solidFill>
                <a:latin typeface="Arial"/>
                <a:cs typeface="Arial"/>
              </a:rPr>
              <a:t>я</a:t>
            </a:r>
            <a:r>
              <a:rPr sz="1800" b="1" spc="-85" dirty="0" smtClean="0">
                <a:solidFill>
                  <a:srgbClr val="15155C"/>
                </a:solidFill>
                <a:latin typeface="Arial"/>
                <a:cs typeface="Arial"/>
              </a:rPr>
              <a:t> </a:t>
            </a:r>
            <a:r>
              <a:rPr sz="1800" b="1" spc="-25" dirty="0">
                <a:solidFill>
                  <a:srgbClr val="15155C"/>
                </a:solidFill>
                <a:latin typeface="Arial"/>
                <a:cs typeface="Arial"/>
              </a:rPr>
              <a:t>цін</a:t>
            </a:r>
            <a:endParaRPr sz="1800" dirty="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14"/>
            <a:ext cx="8809355" cy="6450965"/>
            <a:chOff x="0" y="914"/>
            <a:chExt cx="8809355" cy="6450965"/>
          </a:xfrm>
        </p:grpSpPr>
        <p:pic>
          <p:nvPicPr>
            <p:cNvPr id="3" name="object 3"/>
            <p:cNvPicPr/>
            <p:nvPr/>
          </p:nvPicPr>
          <p:blipFill>
            <a:blip r:embed="rId2" cstate="print"/>
            <a:stretch>
              <a:fillRect/>
            </a:stretch>
          </p:blipFill>
          <p:spPr>
            <a:xfrm>
              <a:off x="0" y="914"/>
              <a:ext cx="8808720" cy="5942329"/>
            </a:xfrm>
            <a:prstGeom prst="rect">
              <a:avLst/>
            </a:prstGeom>
          </p:spPr>
        </p:pic>
        <p:sp>
          <p:nvSpPr>
            <p:cNvPr id="4" name="object 4"/>
            <p:cNvSpPr/>
            <p:nvPr/>
          </p:nvSpPr>
          <p:spPr>
            <a:xfrm>
              <a:off x="4272279" y="1270914"/>
              <a:ext cx="4536440" cy="430530"/>
            </a:xfrm>
            <a:custGeom>
              <a:avLst/>
              <a:gdLst/>
              <a:ahLst/>
              <a:cxnLst/>
              <a:rect l="l" t="t" r="r" b="b"/>
              <a:pathLst>
                <a:path w="4536440" h="430530">
                  <a:moveTo>
                    <a:pt x="4536439" y="430530"/>
                  </a:moveTo>
                  <a:lnTo>
                    <a:pt x="4536439" y="80009"/>
                  </a:lnTo>
                </a:path>
                <a:path w="4536440" h="430530">
                  <a:moveTo>
                    <a:pt x="4467225" y="0"/>
                  </a:moveTo>
                  <a:lnTo>
                    <a:pt x="69214" y="0"/>
                  </a:lnTo>
                </a:path>
                <a:path w="4536440" h="430530">
                  <a:moveTo>
                    <a:pt x="0" y="74929"/>
                  </a:moveTo>
                  <a:lnTo>
                    <a:pt x="0" y="430529"/>
                  </a:lnTo>
                </a:path>
              </a:pathLst>
            </a:custGeom>
            <a:ln w="3175">
              <a:solidFill>
                <a:srgbClr val="000000"/>
              </a:solidFill>
            </a:ln>
          </p:spPr>
          <p:txBody>
            <a:bodyPr wrap="square" lIns="0" tIns="0" rIns="0" bIns="0" rtlCol="0"/>
            <a:lstStyle/>
            <a:p>
              <a:endParaRPr/>
            </a:p>
          </p:txBody>
        </p:sp>
        <p:pic>
          <p:nvPicPr>
            <p:cNvPr id="5" name="object 5"/>
            <p:cNvPicPr/>
            <p:nvPr/>
          </p:nvPicPr>
          <p:blipFill>
            <a:blip r:embed="rId3" cstate="print"/>
            <a:stretch>
              <a:fillRect/>
            </a:stretch>
          </p:blipFill>
          <p:spPr>
            <a:xfrm>
              <a:off x="4272279" y="1248054"/>
              <a:ext cx="4536440" cy="506729"/>
            </a:xfrm>
            <a:prstGeom prst="rect">
              <a:avLst/>
            </a:prstGeom>
          </p:spPr>
        </p:pic>
        <p:pic>
          <p:nvPicPr>
            <p:cNvPr id="6" name="object 6"/>
            <p:cNvPicPr/>
            <p:nvPr/>
          </p:nvPicPr>
          <p:blipFill>
            <a:blip r:embed="rId4" cstate="print"/>
            <a:stretch>
              <a:fillRect/>
            </a:stretch>
          </p:blipFill>
          <p:spPr>
            <a:xfrm>
              <a:off x="4272279" y="1790344"/>
              <a:ext cx="4536440" cy="506729"/>
            </a:xfrm>
            <a:prstGeom prst="rect">
              <a:avLst/>
            </a:prstGeom>
          </p:spPr>
        </p:pic>
        <p:sp>
          <p:nvSpPr>
            <p:cNvPr id="7" name="object 7"/>
            <p:cNvSpPr/>
            <p:nvPr/>
          </p:nvSpPr>
          <p:spPr>
            <a:xfrm>
              <a:off x="4272279" y="1790344"/>
              <a:ext cx="4536440" cy="431800"/>
            </a:xfrm>
            <a:custGeom>
              <a:avLst/>
              <a:gdLst/>
              <a:ahLst/>
              <a:cxnLst/>
              <a:rect l="l" t="t" r="r" b="b"/>
              <a:pathLst>
                <a:path w="4536440" h="431800">
                  <a:moveTo>
                    <a:pt x="4536439" y="430530"/>
                  </a:moveTo>
                  <a:lnTo>
                    <a:pt x="4536439" y="80009"/>
                  </a:lnTo>
                </a:path>
                <a:path w="4536440" h="431800">
                  <a:moveTo>
                    <a:pt x="4469130" y="0"/>
                  </a:moveTo>
                  <a:lnTo>
                    <a:pt x="67309" y="0"/>
                  </a:lnTo>
                </a:path>
                <a:path w="4536440" h="431800">
                  <a:moveTo>
                    <a:pt x="0" y="74929"/>
                  </a:moveTo>
                  <a:lnTo>
                    <a:pt x="0" y="431800"/>
                  </a:lnTo>
                </a:path>
                <a:path w="4536440" h="431800">
                  <a:moveTo>
                    <a:pt x="4460240" y="0"/>
                  </a:moveTo>
                  <a:lnTo>
                    <a:pt x="74930" y="0"/>
                  </a:lnTo>
                </a:path>
              </a:pathLst>
            </a:custGeom>
            <a:ln w="3175">
              <a:solidFill>
                <a:srgbClr val="000000"/>
              </a:solidFill>
            </a:ln>
          </p:spPr>
          <p:txBody>
            <a:bodyPr wrap="square" lIns="0" tIns="0" rIns="0" bIns="0" rtlCol="0"/>
            <a:lstStyle/>
            <a:p>
              <a:endParaRPr/>
            </a:p>
          </p:txBody>
        </p:sp>
        <p:pic>
          <p:nvPicPr>
            <p:cNvPr id="8" name="object 8"/>
            <p:cNvPicPr/>
            <p:nvPr/>
          </p:nvPicPr>
          <p:blipFill>
            <a:blip r:embed="rId5" cstate="print"/>
            <a:stretch>
              <a:fillRect/>
            </a:stretch>
          </p:blipFill>
          <p:spPr>
            <a:xfrm>
              <a:off x="4272279" y="1767484"/>
              <a:ext cx="4536440" cy="505460"/>
            </a:xfrm>
            <a:prstGeom prst="rect">
              <a:avLst/>
            </a:prstGeom>
          </p:spPr>
        </p:pic>
        <p:pic>
          <p:nvPicPr>
            <p:cNvPr id="9" name="object 9"/>
            <p:cNvPicPr/>
            <p:nvPr/>
          </p:nvPicPr>
          <p:blipFill>
            <a:blip r:embed="rId6" cstate="print"/>
            <a:stretch>
              <a:fillRect/>
            </a:stretch>
          </p:blipFill>
          <p:spPr>
            <a:xfrm>
              <a:off x="4272279" y="2309774"/>
              <a:ext cx="4536440" cy="506730"/>
            </a:xfrm>
            <a:prstGeom prst="rect">
              <a:avLst/>
            </a:prstGeom>
          </p:spPr>
        </p:pic>
        <p:sp>
          <p:nvSpPr>
            <p:cNvPr id="10" name="object 10"/>
            <p:cNvSpPr/>
            <p:nvPr/>
          </p:nvSpPr>
          <p:spPr>
            <a:xfrm>
              <a:off x="4272279" y="2309774"/>
              <a:ext cx="4536440" cy="431800"/>
            </a:xfrm>
            <a:custGeom>
              <a:avLst/>
              <a:gdLst/>
              <a:ahLst/>
              <a:cxnLst/>
              <a:rect l="l" t="t" r="r" b="b"/>
              <a:pathLst>
                <a:path w="4536440" h="431800">
                  <a:moveTo>
                    <a:pt x="4536439" y="430530"/>
                  </a:moveTo>
                  <a:lnTo>
                    <a:pt x="4536439" y="77469"/>
                  </a:lnTo>
                </a:path>
                <a:path w="4536440" h="431800">
                  <a:moveTo>
                    <a:pt x="0" y="74930"/>
                  </a:moveTo>
                  <a:lnTo>
                    <a:pt x="0" y="431800"/>
                  </a:lnTo>
                </a:path>
                <a:path w="4536440" h="431800">
                  <a:moveTo>
                    <a:pt x="4469130" y="0"/>
                  </a:moveTo>
                  <a:lnTo>
                    <a:pt x="67310" y="0"/>
                  </a:lnTo>
                </a:path>
                <a:path w="4536440" h="431800">
                  <a:moveTo>
                    <a:pt x="4465320" y="0"/>
                  </a:moveTo>
                  <a:lnTo>
                    <a:pt x="71120" y="0"/>
                  </a:lnTo>
                </a:path>
              </a:pathLst>
            </a:custGeom>
            <a:ln w="3175">
              <a:solidFill>
                <a:srgbClr val="000000"/>
              </a:solidFill>
            </a:ln>
          </p:spPr>
          <p:txBody>
            <a:bodyPr wrap="square" lIns="0" tIns="0" rIns="0" bIns="0" rtlCol="0"/>
            <a:lstStyle/>
            <a:p>
              <a:endParaRPr/>
            </a:p>
          </p:txBody>
        </p:sp>
        <p:pic>
          <p:nvPicPr>
            <p:cNvPr id="11" name="object 11"/>
            <p:cNvPicPr/>
            <p:nvPr/>
          </p:nvPicPr>
          <p:blipFill>
            <a:blip r:embed="rId7" cstate="print"/>
            <a:stretch>
              <a:fillRect/>
            </a:stretch>
          </p:blipFill>
          <p:spPr>
            <a:xfrm>
              <a:off x="4272279" y="2285644"/>
              <a:ext cx="4536440" cy="508000"/>
            </a:xfrm>
            <a:prstGeom prst="rect">
              <a:avLst/>
            </a:prstGeom>
          </p:spPr>
        </p:pic>
        <p:pic>
          <p:nvPicPr>
            <p:cNvPr id="12" name="object 12"/>
            <p:cNvPicPr/>
            <p:nvPr/>
          </p:nvPicPr>
          <p:blipFill>
            <a:blip r:embed="rId8" cstate="print"/>
            <a:stretch>
              <a:fillRect/>
            </a:stretch>
          </p:blipFill>
          <p:spPr>
            <a:xfrm>
              <a:off x="4272279" y="2829204"/>
              <a:ext cx="4536440" cy="506729"/>
            </a:xfrm>
            <a:prstGeom prst="rect">
              <a:avLst/>
            </a:prstGeom>
          </p:spPr>
        </p:pic>
        <p:sp>
          <p:nvSpPr>
            <p:cNvPr id="13" name="object 13"/>
            <p:cNvSpPr/>
            <p:nvPr/>
          </p:nvSpPr>
          <p:spPr>
            <a:xfrm>
              <a:off x="4272279" y="2829204"/>
              <a:ext cx="4536440" cy="431800"/>
            </a:xfrm>
            <a:custGeom>
              <a:avLst/>
              <a:gdLst/>
              <a:ahLst/>
              <a:cxnLst/>
              <a:rect l="l" t="t" r="r" b="b"/>
              <a:pathLst>
                <a:path w="4536440" h="431800">
                  <a:moveTo>
                    <a:pt x="4536439" y="430530"/>
                  </a:moveTo>
                  <a:lnTo>
                    <a:pt x="4536439" y="78739"/>
                  </a:lnTo>
                </a:path>
                <a:path w="4536440" h="431800">
                  <a:moveTo>
                    <a:pt x="0" y="74929"/>
                  </a:moveTo>
                  <a:lnTo>
                    <a:pt x="0" y="431800"/>
                  </a:lnTo>
                </a:path>
                <a:path w="4536440" h="431800">
                  <a:moveTo>
                    <a:pt x="4465320" y="0"/>
                  </a:moveTo>
                  <a:lnTo>
                    <a:pt x="71119" y="0"/>
                  </a:lnTo>
                </a:path>
              </a:pathLst>
            </a:custGeom>
            <a:ln w="3175">
              <a:solidFill>
                <a:srgbClr val="000000"/>
              </a:solidFill>
            </a:ln>
          </p:spPr>
          <p:txBody>
            <a:bodyPr wrap="square" lIns="0" tIns="0" rIns="0" bIns="0" rtlCol="0"/>
            <a:lstStyle/>
            <a:p>
              <a:endParaRPr/>
            </a:p>
          </p:txBody>
        </p:sp>
        <p:pic>
          <p:nvPicPr>
            <p:cNvPr id="14" name="object 14"/>
            <p:cNvPicPr/>
            <p:nvPr/>
          </p:nvPicPr>
          <p:blipFill>
            <a:blip r:embed="rId9" cstate="print"/>
            <a:stretch>
              <a:fillRect/>
            </a:stretch>
          </p:blipFill>
          <p:spPr>
            <a:xfrm>
              <a:off x="4272279" y="2805074"/>
              <a:ext cx="4536440" cy="508000"/>
            </a:xfrm>
            <a:prstGeom prst="rect">
              <a:avLst/>
            </a:prstGeom>
          </p:spPr>
        </p:pic>
        <p:pic>
          <p:nvPicPr>
            <p:cNvPr id="15" name="object 15"/>
            <p:cNvPicPr/>
            <p:nvPr/>
          </p:nvPicPr>
          <p:blipFill>
            <a:blip r:embed="rId10" cstate="print"/>
            <a:stretch>
              <a:fillRect/>
            </a:stretch>
          </p:blipFill>
          <p:spPr>
            <a:xfrm>
              <a:off x="4272279" y="3347364"/>
              <a:ext cx="4536440" cy="507999"/>
            </a:xfrm>
            <a:prstGeom prst="rect">
              <a:avLst/>
            </a:prstGeom>
          </p:spPr>
        </p:pic>
        <p:sp>
          <p:nvSpPr>
            <p:cNvPr id="16" name="object 16"/>
            <p:cNvSpPr/>
            <p:nvPr/>
          </p:nvSpPr>
          <p:spPr>
            <a:xfrm>
              <a:off x="4272279" y="3347364"/>
              <a:ext cx="4536440" cy="508000"/>
            </a:xfrm>
            <a:custGeom>
              <a:avLst/>
              <a:gdLst/>
              <a:ahLst/>
              <a:cxnLst/>
              <a:rect l="l" t="t" r="r" b="b"/>
              <a:pathLst>
                <a:path w="4536440" h="508000">
                  <a:moveTo>
                    <a:pt x="74930" y="507999"/>
                  </a:moveTo>
                  <a:lnTo>
                    <a:pt x="4456430" y="507999"/>
                  </a:lnTo>
                </a:path>
                <a:path w="4536440" h="508000">
                  <a:moveTo>
                    <a:pt x="4536439" y="431800"/>
                  </a:moveTo>
                  <a:lnTo>
                    <a:pt x="4536439" y="80009"/>
                  </a:lnTo>
                </a:path>
                <a:path w="4536440" h="508000">
                  <a:moveTo>
                    <a:pt x="0" y="74929"/>
                  </a:moveTo>
                  <a:lnTo>
                    <a:pt x="0" y="431799"/>
                  </a:lnTo>
                </a:path>
                <a:path w="4536440" h="508000">
                  <a:moveTo>
                    <a:pt x="4460240" y="0"/>
                  </a:moveTo>
                  <a:lnTo>
                    <a:pt x="74930" y="0"/>
                  </a:lnTo>
                </a:path>
              </a:pathLst>
            </a:custGeom>
            <a:ln w="3175">
              <a:solidFill>
                <a:srgbClr val="000000"/>
              </a:solidFill>
            </a:ln>
          </p:spPr>
          <p:txBody>
            <a:bodyPr wrap="square" lIns="0" tIns="0" rIns="0" bIns="0" rtlCol="0"/>
            <a:lstStyle/>
            <a:p>
              <a:endParaRPr/>
            </a:p>
          </p:txBody>
        </p:sp>
        <p:pic>
          <p:nvPicPr>
            <p:cNvPr id="17" name="object 17"/>
            <p:cNvPicPr/>
            <p:nvPr/>
          </p:nvPicPr>
          <p:blipFill>
            <a:blip r:embed="rId11" cstate="print"/>
            <a:stretch>
              <a:fillRect/>
            </a:stretch>
          </p:blipFill>
          <p:spPr>
            <a:xfrm>
              <a:off x="4272279" y="3324504"/>
              <a:ext cx="4536440" cy="508000"/>
            </a:xfrm>
            <a:prstGeom prst="rect">
              <a:avLst/>
            </a:prstGeom>
          </p:spPr>
        </p:pic>
        <p:pic>
          <p:nvPicPr>
            <p:cNvPr id="18" name="object 18"/>
            <p:cNvPicPr/>
            <p:nvPr/>
          </p:nvPicPr>
          <p:blipFill>
            <a:blip r:embed="rId12" cstate="print"/>
            <a:stretch>
              <a:fillRect/>
            </a:stretch>
          </p:blipFill>
          <p:spPr>
            <a:xfrm>
              <a:off x="4272279" y="3866794"/>
              <a:ext cx="4536440" cy="508000"/>
            </a:xfrm>
            <a:prstGeom prst="rect">
              <a:avLst/>
            </a:prstGeom>
          </p:spPr>
        </p:pic>
        <p:sp>
          <p:nvSpPr>
            <p:cNvPr id="19" name="object 19"/>
            <p:cNvSpPr/>
            <p:nvPr/>
          </p:nvSpPr>
          <p:spPr>
            <a:xfrm>
              <a:off x="4272279" y="3866794"/>
              <a:ext cx="4536440" cy="431800"/>
            </a:xfrm>
            <a:custGeom>
              <a:avLst/>
              <a:gdLst/>
              <a:ahLst/>
              <a:cxnLst/>
              <a:rect l="l" t="t" r="r" b="b"/>
              <a:pathLst>
                <a:path w="4536440" h="431800">
                  <a:moveTo>
                    <a:pt x="4536439" y="431800"/>
                  </a:moveTo>
                  <a:lnTo>
                    <a:pt x="4536439" y="80009"/>
                  </a:lnTo>
                </a:path>
                <a:path w="4536440" h="431800">
                  <a:moveTo>
                    <a:pt x="4465320" y="0"/>
                  </a:moveTo>
                  <a:lnTo>
                    <a:pt x="71120" y="0"/>
                  </a:lnTo>
                </a:path>
                <a:path w="4536440" h="431800">
                  <a:moveTo>
                    <a:pt x="0" y="74930"/>
                  </a:moveTo>
                  <a:lnTo>
                    <a:pt x="0" y="431800"/>
                  </a:lnTo>
                </a:path>
              </a:pathLst>
            </a:custGeom>
            <a:ln w="3175">
              <a:solidFill>
                <a:srgbClr val="000000"/>
              </a:solidFill>
            </a:ln>
          </p:spPr>
          <p:txBody>
            <a:bodyPr wrap="square" lIns="0" tIns="0" rIns="0" bIns="0" rtlCol="0"/>
            <a:lstStyle/>
            <a:p>
              <a:endParaRPr/>
            </a:p>
          </p:txBody>
        </p:sp>
        <p:pic>
          <p:nvPicPr>
            <p:cNvPr id="20" name="object 20"/>
            <p:cNvPicPr/>
            <p:nvPr/>
          </p:nvPicPr>
          <p:blipFill>
            <a:blip r:embed="rId13" cstate="print"/>
            <a:stretch>
              <a:fillRect/>
            </a:stretch>
          </p:blipFill>
          <p:spPr>
            <a:xfrm>
              <a:off x="4272279" y="3843934"/>
              <a:ext cx="4536440" cy="506730"/>
            </a:xfrm>
            <a:prstGeom prst="rect">
              <a:avLst/>
            </a:prstGeom>
          </p:spPr>
        </p:pic>
        <p:pic>
          <p:nvPicPr>
            <p:cNvPr id="21" name="object 21"/>
            <p:cNvPicPr/>
            <p:nvPr/>
          </p:nvPicPr>
          <p:blipFill>
            <a:blip r:embed="rId14" cstate="print"/>
            <a:stretch>
              <a:fillRect/>
            </a:stretch>
          </p:blipFill>
          <p:spPr>
            <a:xfrm>
              <a:off x="4272279" y="4386224"/>
              <a:ext cx="4536440" cy="506730"/>
            </a:xfrm>
            <a:prstGeom prst="rect">
              <a:avLst/>
            </a:prstGeom>
          </p:spPr>
        </p:pic>
        <p:sp>
          <p:nvSpPr>
            <p:cNvPr id="22" name="object 22"/>
            <p:cNvSpPr/>
            <p:nvPr/>
          </p:nvSpPr>
          <p:spPr>
            <a:xfrm>
              <a:off x="4272279" y="4386224"/>
              <a:ext cx="4536440" cy="431800"/>
            </a:xfrm>
            <a:custGeom>
              <a:avLst/>
              <a:gdLst/>
              <a:ahLst/>
              <a:cxnLst/>
              <a:rect l="l" t="t" r="r" b="b"/>
              <a:pathLst>
                <a:path w="4536440" h="431800">
                  <a:moveTo>
                    <a:pt x="4536439" y="431800"/>
                  </a:moveTo>
                  <a:lnTo>
                    <a:pt x="4536439" y="80009"/>
                  </a:lnTo>
                </a:path>
                <a:path w="4536440" h="431800">
                  <a:moveTo>
                    <a:pt x="4465320" y="0"/>
                  </a:moveTo>
                  <a:lnTo>
                    <a:pt x="71120" y="0"/>
                  </a:lnTo>
                </a:path>
                <a:path w="4536440" h="431800">
                  <a:moveTo>
                    <a:pt x="0" y="74930"/>
                  </a:moveTo>
                  <a:lnTo>
                    <a:pt x="0" y="431800"/>
                  </a:lnTo>
                </a:path>
                <a:path w="4536440" h="431800">
                  <a:moveTo>
                    <a:pt x="4460240" y="0"/>
                  </a:moveTo>
                  <a:lnTo>
                    <a:pt x="74930" y="0"/>
                  </a:lnTo>
                </a:path>
              </a:pathLst>
            </a:custGeom>
            <a:ln w="3175">
              <a:solidFill>
                <a:srgbClr val="000000"/>
              </a:solidFill>
            </a:ln>
          </p:spPr>
          <p:txBody>
            <a:bodyPr wrap="square" lIns="0" tIns="0" rIns="0" bIns="0" rtlCol="0"/>
            <a:lstStyle/>
            <a:p>
              <a:endParaRPr/>
            </a:p>
          </p:txBody>
        </p:sp>
        <p:pic>
          <p:nvPicPr>
            <p:cNvPr id="23" name="object 23"/>
            <p:cNvPicPr/>
            <p:nvPr/>
          </p:nvPicPr>
          <p:blipFill>
            <a:blip r:embed="rId15" cstate="print"/>
            <a:stretch>
              <a:fillRect/>
            </a:stretch>
          </p:blipFill>
          <p:spPr>
            <a:xfrm>
              <a:off x="4272279" y="4363364"/>
              <a:ext cx="4536440" cy="506730"/>
            </a:xfrm>
            <a:prstGeom prst="rect">
              <a:avLst/>
            </a:prstGeom>
          </p:spPr>
        </p:pic>
        <p:pic>
          <p:nvPicPr>
            <p:cNvPr id="24" name="object 24"/>
            <p:cNvPicPr/>
            <p:nvPr/>
          </p:nvPicPr>
          <p:blipFill>
            <a:blip r:embed="rId16" cstate="print"/>
            <a:stretch>
              <a:fillRect/>
            </a:stretch>
          </p:blipFill>
          <p:spPr>
            <a:xfrm>
              <a:off x="4272279" y="4905654"/>
              <a:ext cx="4536440" cy="506729"/>
            </a:xfrm>
            <a:prstGeom prst="rect">
              <a:avLst/>
            </a:prstGeom>
          </p:spPr>
        </p:pic>
        <p:sp>
          <p:nvSpPr>
            <p:cNvPr id="25" name="object 25"/>
            <p:cNvSpPr/>
            <p:nvPr/>
          </p:nvSpPr>
          <p:spPr>
            <a:xfrm>
              <a:off x="4272279" y="4905654"/>
              <a:ext cx="4536440" cy="431800"/>
            </a:xfrm>
            <a:custGeom>
              <a:avLst/>
              <a:gdLst/>
              <a:ahLst/>
              <a:cxnLst/>
              <a:rect l="l" t="t" r="r" b="b"/>
              <a:pathLst>
                <a:path w="4536440" h="431800">
                  <a:moveTo>
                    <a:pt x="4536439" y="431800"/>
                  </a:moveTo>
                  <a:lnTo>
                    <a:pt x="4536439" y="80009"/>
                  </a:lnTo>
                </a:path>
                <a:path w="4536440" h="431800">
                  <a:moveTo>
                    <a:pt x="0" y="74929"/>
                  </a:moveTo>
                  <a:lnTo>
                    <a:pt x="0" y="431799"/>
                  </a:lnTo>
                </a:path>
                <a:path w="4536440" h="431800">
                  <a:moveTo>
                    <a:pt x="4465320" y="0"/>
                  </a:moveTo>
                  <a:lnTo>
                    <a:pt x="71120" y="0"/>
                  </a:lnTo>
                </a:path>
                <a:path w="4536440" h="431800">
                  <a:moveTo>
                    <a:pt x="4460240" y="0"/>
                  </a:moveTo>
                  <a:lnTo>
                    <a:pt x="74930" y="0"/>
                  </a:lnTo>
                </a:path>
              </a:pathLst>
            </a:custGeom>
            <a:ln w="3175">
              <a:solidFill>
                <a:srgbClr val="000000"/>
              </a:solidFill>
            </a:ln>
          </p:spPr>
          <p:txBody>
            <a:bodyPr wrap="square" lIns="0" tIns="0" rIns="0" bIns="0" rtlCol="0"/>
            <a:lstStyle/>
            <a:p>
              <a:endParaRPr/>
            </a:p>
          </p:txBody>
        </p:sp>
        <p:pic>
          <p:nvPicPr>
            <p:cNvPr id="26" name="object 26"/>
            <p:cNvPicPr/>
            <p:nvPr/>
          </p:nvPicPr>
          <p:blipFill>
            <a:blip r:embed="rId17" cstate="print"/>
            <a:stretch>
              <a:fillRect/>
            </a:stretch>
          </p:blipFill>
          <p:spPr>
            <a:xfrm>
              <a:off x="4272279" y="4882794"/>
              <a:ext cx="4536440" cy="506730"/>
            </a:xfrm>
            <a:prstGeom prst="rect">
              <a:avLst/>
            </a:prstGeom>
          </p:spPr>
        </p:pic>
        <p:pic>
          <p:nvPicPr>
            <p:cNvPr id="27" name="object 27"/>
            <p:cNvPicPr/>
            <p:nvPr/>
          </p:nvPicPr>
          <p:blipFill>
            <a:blip r:embed="rId18" cstate="print"/>
            <a:stretch>
              <a:fillRect/>
            </a:stretch>
          </p:blipFill>
          <p:spPr>
            <a:xfrm>
              <a:off x="4272279" y="5425084"/>
              <a:ext cx="4536440" cy="505459"/>
            </a:xfrm>
            <a:prstGeom prst="rect">
              <a:avLst/>
            </a:prstGeom>
          </p:spPr>
        </p:pic>
        <p:sp>
          <p:nvSpPr>
            <p:cNvPr id="28" name="object 28"/>
            <p:cNvSpPr/>
            <p:nvPr/>
          </p:nvSpPr>
          <p:spPr>
            <a:xfrm>
              <a:off x="4272279" y="5425084"/>
              <a:ext cx="4536440" cy="431800"/>
            </a:xfrm>
            <a:custGeom>
              <a:avLst/>
              <a:gdLst/>
              <a:ahLst/>
              <a:cxnLst/>
              <a:rect l="l" t="t" r="r" b="b"/>
              <a:pathLst>
                <a:path w="4536440" h="431800">
                  <a:moveTo>
                    <a:pt x="4536439" y="429260"/>
                  </a:moveTo>
                  <a:lnTo>
                    <a:pt x="4536439" y="78739"/>
                  </a:lnTo>
                </a:path>
                <a:path w="4536440" h="431800">
                  <a:moveTo>
                    <a:pt x="0" y="73660"/>
                  </a:moveTo>
                  <a:lnTo>
                    <a:pt x="0" y="431800"/>
                  </a:lnTo>
                </a:path>
                <a:path w="4536440" h="431800">
                  <a:moveTo>
                    <a:pt x="4465320" y="0"/>
                  </a:moveTo>
                  <a:lnTo>
                    <a:pt x="71119" y="0"/>
                  </a:lnTo>
                </a:path>
              </a:pathLst>
            </a:custGeom>
            <a:ln w="3175">
              <a:solidFill>
                <a:srgbClr val="000000"/>
              </a:solidFill>
            </a:ln>
          </p:spPr>
          <p:txBody>
            <a:bodyPr wrap="square" lIns="0" tIns="0" rIns="0" bIns="0" rtlCol="0"/>
            <a:lstStyle/>
            <a:p>
              <a:endParaRPr/>
            </a:p>
          </p:txBody>
        </p:sp>
        <p:pic>
          <p:nvPicPr>
            <p:cNvPr id="29" name="object 29"/>
            <p:cNvPicPr/>
            <p:nvPr/>
          </p:nvPicPr>
          <p:blipFill>
            <a:blip r:embed="rId19" cstate="print"/>
            <a:stretch>
              <a:fillRect/>
            </a:stretch>
          </p:blipFill>
          <p:spPr>
            <a:xfrm>
              <a:off x="4272279" y="5402224"/>
              <a:ext cx="4536440" cy="506729"/>
            </a:xfrm>
            <a:prstGeom prst="rect">
              <a:avLst/>
            </a:prstGeom>
          </p:spPr>
        </p:pic>
        <p:pic>
          <p:nvPicPr>
            <p:cNvPr id="30" name="object 30"/>
            <p:cNvPicPr/>
            <p:nvPr/>
          </p:nvPicPr>
          <p:blipFill>
            <a:blip r:embed="rId20" cstate="print"/>
            <a:stretch>
              <a:fillRect/>
            </a:stretch>
          </p:blipFill>
          <p:spPr>
            <a:xfrm>
              <a:off x="4272279" y="5943244"/>
              <a:ext cx="4536440" cy="508000"/>
            </a:xfrm>
            <a:prstGeom prst="rect">
              <a:avLst/>
            </a:prstGeom>
          </p:spPr>
        </p:pic>
        <p:sp>
          <p:nvSpPr>
            <p:cNvPr id="31" name="object 31"/>
            <p:cNvSpPr/>
            <p:nvPr/>
          </p:nvSpPr>
          <p:spPr>
            <a:xfrm>
              <a:off x="4272279" y="5943244"/>
              <a:ext cx="4536440" cy="508000"/>
            </a:xfrm>
            <a:custGeom>
              <a:avLst/>
              <a:gdLst/>
              <a:ahLst/>
              <a:cxnLst/>
              <a:rect l="l" t="t" r="r" b="b"/>
              <a:pathLst>
                <a:path w="4536440" h="508000">
                  <a:moveTo>
                    <a:pt x="74930" y="508000"/>
                  </a:moveTo>
                  <a:lnTo>
                    <a:pt x="4456430" y="508000"/>
                  </a:lnTo>
                </a:path>
                <a:path w="4536440" h="508000">
                  <a:moveTo>
                    <a:pt x="4536439" y="431800"/>
                  </a:moveTo>
                  <a:lnTo>
                    <a:pt x="4536439" y="80009"/>
                  </a:lnTo>
                </a:path>
                <a:path w="4536440" h="508000">
                  <a:moveTo>
                    <a:pt x="4469130" y="0"/>
                  </a:moveTo>
                  <a:lnTo>
                    <a:pt x="67310" y="0"/>
                  </a:lnTo>
                </a:path>
                <a:path w="4536440" h="508000">
                  <a:moveTo>
                    <a:pt x="0" y="74930"/>
                  </a:moveTo>
                  <a:lnTo>
                    <a:pt x="0" y="431800"/>
                  </a:lnTo>
                </a:path>
              </a:pathLst>
            </a:custGeom>
            <a:ln w="3175">
              <a:solidFill>
                <a:srgbClr val="000000"/>
              </a:solidFill>
            </a:ln>
          </p:spPr>
          <p:txBody>
            <a:bodyPr wrap="square" lIns="0" tIns="0" rIns="0" bIns="0" rtlCol="0"/>
            <a:lstStyle/>
            <a:p>
              <a:endParaRPr/>
            </a:p>
          </p:txBody>
        </p:sp>
        <p:pic>
          <p:nvPicPr>
            <p:cNvPr id="32" name="object 32"/>
            <p:cNvPicPr/>
            <p:nvPr/>
          </p:nvPicPr>
          <p:blipFill>
            <a:blip r:embed="rId21" cstate="print"/>
            <a:stretch>
              <a:fillRect/>
            </a:stretch>
          </p:blipFill>
          <p:spPr>
            <a:xfrm>
              <a:off x="4272279" y="5920384"/>
              <a:ext cx="4536440" cy="508000"/>
            </a:xfrm>
            <a:prstGeom prst="rect">
              <a:avLst/>
            </a:prstGeom>
          </p:spPr>
        </p:pic>
      </p:grpSp>
      <p:sp>
        <p:nvSpPr>
          <p:cNvPr id="33" name="object 33"/>
          <p:cNvSpPr txBox="1"/>
          <p:nvPr/>
        </p:nvSpPr>
        <p:spPr>
          <a:xfrm>
            <a:off x="4354829" y="1302664"/>
            <a:ext cx="4307205" cy="5045710"/>
          </a:xfrm>
          <a:prstGeom prst="rect">
            <a:avLst/>
          </a:prstGeom>
        </p:spPr>
        <p:txBody>
          <a:bodyPr vert="horz" wrap="square" lIns="0" tIns="33020" rIns="0" bIns="0" rtlCol="0">
            <a:spAutoFit/>
          </a:bodyPr>
          <a:lstStyle/>
          <a:p>
            <a:pPr marL="12700" marR="5080" indent="127635">
              <a:lnSpc>
                <a:spcPts val="1300"/>
              </a:lnSpc>
              <a:spcBef>
                <a:spcPts val="260"/>
              </a:spcBef>
              <a:buClr>
                <a:srgbClr val="252599"/>
              </a:buClr>
              <a:buFont typeface="Arial"/>
              <a:buAutoNum type="arabicPlain"/>
              <a:tabLst>
                <a:tab pos="140335" algn="l"/>
              </a:tabLst>
            </a:pPr>
            <a:r>
              <a:rPr sz="1200" b="1" dirty="0">
                <a:solidFill>
                  <a:srgbClr val="252599"/>
                </a:solidFill>
                <a:latin typeface="Arial"/>
                <a:cs typeface="Arial"/>
              </a:rPr>
              <a:t>-</a:t>
            </a:r>
            <a:r>
              <a:rPr sz="1200" b="1" spc="-25" dirty="0">
                <a:solidFill>
                  <a:srgbClr val="252599"/>
                </a:solidFill>
                <a:latin typeface="Arial"/>
                <a:cs typeface="Arial"/>
              </a:rPr>
              <a:t> </a:t>
            </a:r>
            <a:r>
              <a:rPr sz="1200" b="1" spc="-10" dirty="0">
                <a:solidFill>
                  <a:srgbClr val="252599"/>
                </a:solidFill>
                <a:latin typeface="Arial"/>
                <a:cs typeface="Arial"/>
              </a:rPr>
              <a:t>стоимость</a:t>
            </a:r>
            <a:r>
              <a:rPr sz="1200" b="1" spc="-35" dirty="0">
                <a:solidFill>
                  <a:srgbClr val="252599"/>
                </a:solidFill>
                <a:latin typeface="Arial"/>
                <a:cs typeface="Arial"/>
              </a:rPr>
              <a:t> </a:t>
            </a:r>
            <a:r>
              <a:rPr sz="1200" b="1" dirty="0">
                <a:solidFill>
                  <a:srgbClr val="252599"/>
                </a:solidFill>
                <a:latin typeface="Arial"/>
                <a:cs typeface="Arial"/>
              </a:rPr>
              <a:t>сырья</a:t>
            </a:r>
            <a:r>
              <a:rPr sz="1200" b="1" spc="-20" dirty="0">
                <a:solidFill>
                  <a:srgbClr val="252599"/>
                </a:solidFill>
                <a:latin typeface="Arial"/>
                <a:cs typeface="Arial"/>
              </a:rPr>
              <a:t> </a:t>
            </a:r>
            <a:r>
              <a:rPr sz="1200" b="1" dirty="0">
                <a:solidFill>
                  <a:srgbClr val="252599"/>
                </a:solidFill>
                <a:latin typeface="Arial"/>
                <a:cs typeface="Arial"/>
              </a:rPr>
              <a:t>и</a:t>
            </a:r>
            <a:r>
              <a:rPr sz="1200" b="1" spc="-25" dirty="0">
                <a:solidFill>
                  <a:srgbClr val="252599"/>
                </a:solidFill>
                <a:latin typeface="Arial"/>
                <a:cs typeface="Arial"/>
              </a:rPr>
              <a:t> </a:t>
            </a:r>
            <a:r>
              <a:rPr sz="1200" b="1" spc="-10" dirty="0">
                <a:solidFill>
                  <a:srgbClr val="252599"/>
                </a:solidFill>
                <a:latin typeface="Arial"/>
                <a:cs typeface="Arial"/>
              </a:rPr>
              <a:t>основных</a:t>
            </a:r>
            <a:r>
              <a:rPr sz="1200" b="1" spc="-25" dirty="0">
                <a:solidFill>
                  <a:srgbClr val="252599"/>
                </a:solidFill>
                <a:latin typeface="Arial"/>
                <a:cs typeface="Arial"/>
              </a:rPr>
              <a:t> </a:t>
            </a:r>
            <a:r>
              <a:rPr sz="1200" b="1" dirty="0">
                <a:solidFill>
                  <a:srgbClr val="252599"/>
                </a:solidFill>
                <a:latin typeface="Arial"/>
                <a:cs typeface="Arial"/>
              </a:rPr>
              <a:t>материалов</a:t>
            </a:r>
            <a:r>
              <a:rPr sz="1200" b="1" spc="-20" dirty="0">
                <a:solidFill>
                  <a:srgbClr val="252599"/>
                </a:solidFill>
                <a:latin typeface="Arial"/>
                <a:cs typeface="Arial"/>
              </a:rPr>
              <a:t> </a:t>
            </a:r>
            <a:r>
              <a:rPr sz="1200" b="1" spc="-10" dirty="0">
                <a:solidFill>
                  <a:srgbClr val="252599"/>
                </a:solidFill>
                <a:latin typeface="Arial"/>
                <a:cs typeface="Arial"/>
              </a:rPr>
              <a:t>(входящих ингредиентов,</a:t>
            </a:r>
            <a:r>
              <a:rPr sz="1200" b="1" spc="-15" dirty="0">
                <a:solidFill>
                  <a:srgbClr val="252599"/>
                </a:solidFill>
                <a:latin typeface="Arial"/>
                <a:cs typeface="Arial"/>
              </a:rPr>
              <a:t> </a:t>
            </a:r>
            <a:r>
              <a:rPr sz="1200" b="1" dirty="0">
                <a:solidFill>
                  <a:srgbClr val="252599"/>
                </a:solidFill>
                <a:latin typeface="Arial"/>
                <a:cs typeface="Arial"/>
              </a:rPr>
              <a:t>тары, </a:t>
            </a:r>
            <a:r>
              <a:rPr sz="1200" b="1" spc="-10" dirty="0">
                <a:solidFill>
                  <a:srgbClr val="252599"/>
                </a:solidFill>
                <a:latin typeface="Arial"/>
                <a:cs typeface="Arial"/>
              </a:rPr>
              <a:t>паковочных</a:t>
            </a:r>
            <a:r>
              <a:rPr sz="1200" b="1" spc="-5" dirty="0">
                <a:solidFill>
                  <a:srgbClr val="252599"/>
                </a:solidFill>
                <a:latin typeface="Arial"/>
                <a:cs typeface="Arial"/>
              </a:rPr>
              <a:t> </a:t>
            </a:r>
            <a:r>
              <a:rPr sz="1200" b="1" spc="-10" dirty="0">
                <a:solidFill>
                  <a:srgbClr val="252599"/>
                </a:solidFill>
                <a:latin typeface="Arial"/>
                <a:cs typeface="Arial"/>
              </a:rPr>
              <a:t>материалов, </a:t>
            </a:r>
            <a:r>
              <a:rPr sz="1200" b="1" dirty="0">
                <a:solidFill>
                  <a:srgbClr val="252599"/>
                </a:solidFill>
                <a:latin typeface="Arial"/>
                <a:cs typeface="Arial"/>
              </a:rPr>
              <a:t>и</a:t>
            </a:r>
            <a:r>
              <a:rPr sz="1200" b="1" spc="-15" dirty="0">
                <a:solidFill>
                  <a:srgbClr val="252599"/>
                </a:solidFill>
                <a:latin typeface="Arial"/>
                <a:cs typeface="Arial"/>
              </a:rPr>
              <a:t> </a:t>
            </a:r>
            <a:r>
              <a:rPr sz="1200" b="1" spc="-20" dirty="0">
                <a:solidFill>
                  <a:srgbClr val="252599"/>
                </a:solidFill>
                <a:latin typeface="Arial"/>
                <a:cs typeface="Arial"/>
              </a:rPr>
              <a:t>др.)</a:t>
            </a:r>
            <a:endParaRPr sz="1200">
              <a:latin typeface="Arial"/>
              <a:cs typeface="Arial"/>
            </a:endParaRPr>
          </a:p>
          <a:p>
            <a:pPr marL="12700" marR="273050" indent="127635">
              <a:lnSpc>
                <a:spcPts val="1290"/>
              </a:lnSpc>
              <a:spcBef>
                <a:spcPts val="855"/>
              </a:spcBef>
              <a:buAutoNum type="arabicPlain"/>
              <a:tabLst>
                <a:tab pos="140335" algn="l"/>
              </a:tabLst>
            </a:pPr>
            <a:r>
              <a:rPr sz="1200" b="1" dirty="0">
                <a:solidFill>
                  <a:srgbClr val="252599"/>
                </a:solidFill>
                <a:latin typeface="Arial"/>
                <a:cs typeface="Arial"/>
              </a:rPr>
              <a:t>-</a:t>
            </a:r>
            <a:r>
              <a:rPr sz="1200" b="1" spc="-55" dirty="0">
                <a:solidFill>
                  <a:srgbClr val="252599"/>
                </a:solidFill>
                <a:latin typeface="Arial"/>
                <a:cs typeface="Arial"/>
              </a:rPr>
              <a:t> </a:t>
            </a:r>
            <a:r>
              <a:rPr sz="1200" b="1" dirty="0">
                <a:solidFill>
                  <a:srgbClr val="252599"/>
                </a:solidFill>
                <a:latin typeface="Arial"/>
                <a:cs typeface="Arial"/>
              </a:rPr>
              <a:t>другие</a:t>
            </a:r>
            <a:r>
              <a:rPr sz="1200" b="1" spc="-45" dirty="0">
                <a:solidFill>
                  <a:srgbClr val="252599"/>
                </a:solidFill>
                <a:latin typeface="Arial"/>
                <a:cs typeface="Arial"/>
              </a:rPr>
              <a:t> </a:t>
            </a:r>
            <a:r>
              <a:rPr sz="1200" b="1" dirty="0">
                <a:solidFill>
                  <a:srgbClr val="252599"/>
                </a:solidFill>
                <a:latin typeface="Arial"/>
                <a:cs typeface="Arial"/>
              </a:rPr>
              <a:t>материальные</a:t>
            </a:r>
            <a:r>
              <a:rPr sz="1200" b="1" spc="-50" dirty="0">
                <a:solidFill>
                  <a:srgbClr val="252599"/>
                </a:solidFill>
                <a:latin typeface="Arial"/>
                <a:cs typeface="Arial"/>
              </a:rPr>
              <a:t> </a:t>
            </a:r>
            <a:r>
              <a:rPr sz="1200" b="1" dirty="0">
                <a:solidFill>
                  <a:srgbClr val="252599"/>
                </a:solidFill>
                <a:latin typeface="Arial"/>
                <a:cs typeface="Arial"/>
              </a:rPr>
              <a:t>затраты</a:t>
            </a:r>
            <a:r>
              <a:rPr sz="1200" b="1" spc="-50" dirty="0">
                <a:solidFill>
                  <a:srgbClr val="252599"/>
                </a:solidFill>
                <a:latin typeface="Arial"/>
                <a:cs typeface="Arial"/>
              </a:rPr>
              <a:t> </a:t>
            </a:r>
            <a:r>
              <a:rPr sz="1200" b="1" spc="-10" dirty="0">
                <a:solidFill>
                  <a:srgbClr val="252599"/>
                </a:solidFill>
                <a:latin typeface="Arial"/>
                <a:cs typeface="Arial"/>
              </a:rPr>
              <a:t>(вспомогательные </a:t>
            </a:r>
            <a:r>
              <a:rPr sz="1200" b="1" dirty="0">
                <a:solidFill>
                  <a:srgbClr val="252599"/>
                </a:solidFill>
                <a:latin typeface="Arial"/>
                <a:cs typeface="Arial"/>
              </a:rPr>
              <a:t>материалы,</a:t>
            </a:r>
            <a:r>
              <a:rPr sz="1200" b="1" spc="-25" dirty="0">
                <a:solidFill>
                  <a:srgbClr val="252599"/>
                </a:solidFill>
                <a:latin typeface="Arial"/>
                <a:cs typeface="Arial"/>
              </a:rPr>
              <a:t> </a:t>
            </a:r>
            <a:r>
              <a:rPr sz="1200" b="1" spc="-10" dirty="0">
                <a:solidFill>
                  <a:srgbClr val="252599"/>
                </a:solidFill>
                <a:latin typeface="Arial"/>
                <a:cs typeface="Arial"/>
              </a:rPr>
              <a:t>освоения</a:t>
            </a:r>
            <a:r>
              <a:rPr sz="1200" b="1" spc="-35" dirty="0">
                <a:solidFill>
                  <a:srgbClr val="252599"/>
                </a:solidFill>
                <a:latin typeface="Arial"/>
                <a:cs typeface="Arial"/>
              </a:rPr>
              <a:t> </a:t>
            </a:r>
            <a:r>
              <a:rPr sz="1200" b="1" dirty="0">
                <a:solidFill>
                  <a:srgbClr val="252599"/>
                </a:solidFill>
                <a:latin typeface="Arial"/>
                <a:cs typeface="Arial"/>
              </a:rPr>
              <a:t>и</a:t>
            </a:r>
            <a:r>
              <a:rPr sz="1200" b="1" spc="-35" dirty="0">
                <a:solidFill>
                  <a:srgbClr val="252599"/>
                </a:solidFill>
                <a:latin typeface="Arial"/>
                <a:cs typeface="Arial"/>
              </a:rPr>
              <a:t> </a:t>
            </a:r>
            <a:r>
              <a:rPr sz="1200" b="1" spc="-10" dirty="0">
                <a:solidFill>
                  <a:srgbClr val="252599"/>
                </a:solidFill>
                <a:latin typeface="Arial"/>
                <a:cs typeface="Arial"/>
              </a:rPr>
              <a:t>подготовка,</a:t>
            </a:r>
            <a:r>
              <a:rPr sz="1200" b="1" spc="-30" dirty="0">
                <a:solidFill>
                  <a:srgbClr val="252599"/>
                </a:solidFill>
                <a:latin typeface="Arial"/>
                <a:cs typeface="Arial"/>
              </a:rPr>
              <a:t> </a:t>
            </a:r>
            <a:r>
              <a:rPr sz="1200" b="1" spc="-10" dirty="0">
                <a:solidFill>
                  <a:srgbClr val="252599"/>
                </a:solidFill>
                <a:latin typeface="Arial"/>
                <a:cs typeface="Arial"/>
              </a:rPr>
              <a:t>производства, </a:t>
            </a:r>
            <a:r>
              <a:rPr sz="1200" b="1" dirty="0">
                <a:solidFill>
                  <a:srgbClr val="252599"/>
                </a:solidFill>
                <a:latin typeface="Arial"/>
                <a:cs typeface="Arial"/>
              </a:rPr>
              <a:t>цеховые</a:t>
            </a:r>
            <a:r>
              <a:rPr sz="1200" b="1" spc="-45" dirty="0">
                <a:solidFill>
                  <a:srgbClr val="252599"/>
                </a:solidFill>
                <a:latin typeface="Arial"/>
                <a:cs typeface="Arial"/>
              </a:rPr>
              <a:t> </a:t>
            </a:r>
            <a:r>
              <a:rPr sz="1200" b="1" dirty="0">
                <a:solidFill>
                  <a:srgbClr val="252599"/>
                </a:solidFill>
                <a:latin typeface="Arial"/>
                <a:cs typeface="Arial"/>
              </a:rPr>
              <a:t>и</a:t>
            </a:r>
            <a:r>
              <a:rPr sz="1200" b="1" spc="-40" dirty="0">
                <a:solidFill>
                  <a:srgbClr val="252599"/>
                </a:solidFill>
                <a:latin typeface="Arial"/>
                <a:cs typeface="Arial"/>
              </a:rPr>
              <a:t> </a:t>
            </a:r>
            <a:r>
              <a:rPr sz="1200" b="1" dirty="0">
                <a:solidFill>
                  <a:srgbClr val="252599"/>
                </a:solidFill>
                <a:latin typeface="Arial"/>
                <a:cs typeface="Arial"/>
              </a:rPr>
              <a:t>др.</a:t>
            </a:r>
            <a:r>
              <a:rPr sz="1200" b="1" spc="-35" dirty="0">
                <a:solidFill>
                  <a:srgbClr val="252599"/>
                </a:solidFill>
                <a:latin typeface="Arial"/>
                <a:cs typeface="Arial"/>
              </a:rPr>
              <a:t> </a:t>
            </a:r>
            <a:r>
              <a:rPr sz="1200" b="1" spc="-10" dirty="0">
                <a:solidFill>
                  <a:srgbClr val="252599"/>
                </a:solidFill>
                <a:latin typeface="Arial"/>
                <a:cs typeface="Arial"/>
              </a:rPr>
              <a:t>расходы);</a:t>
            </a:r>
            <a:endParaRPr sz="1200">
              <a:latin typeface="Arial"/>
              <a:cs typeface="Arial"/>
            </a:endParaRPr>
          </a:p>
          <a:p>
            <a:pPr marL="12700" marR="409575" indent="127635">
              <a:lnSpc>
                <a:spcPts val="1290"/>
              </a:lnSpc>
              <a:spcBef>
                <a:spcPts val="860"/>
              </a:spcBef>
              <a:buAutoNum type="arabicPlain"/>
              <a:tabLst>
                <a:tab pos="140335" algn="l"/>
              </a:tabLst>
            </a:pPr>
            <a:r>
              <a:rPr sz="1200" b="1" dirty="0">
                <a:solidFill>
                  <a:srgbClr val="252599"/>
                </a:solidFill>
                <a:latin typeface="Arial"/>
                <a:cs typeface="Arial"/>
              </a:rPr>
              <a:t>-</a:t>
            </a:r>
            <a:r>
              <a:rPr sz="1200" b="1" spc="-20" dirty="0">
                <a:solidFill>
                  <a:srgbClr val="252599"/>
                </a:solidFill>
                <a:latin typeface="Arial"/>
                <a:cs typeface="Arial"/>
              </a:rPr>
              <a:t> </a:t>
            </a:r>
            <a:r>
              <a:rPr sz="1200" b="1" spc="-10" dirty="0">
                <a:solidFill>
                  <a:srgbClr val="252599"/>
                </a:solidFill>
                <a:latin typeface="Arial"/>
                <a:cs typeface="Arial"/>
              </a:rPr>
              <a:t>трудовые</a:t>
            </a:r>
            <a:r>
              <a:rPr sz="1200" b="1" spc="-20" dirty="0">
                <a:solidFill>
                  <a:srgbClr val="252599"/>
                </a:solidFill>
                <a:latin typeface="Arial"/>
                <a:cs typeface="Arial"/>
              </a:rPr>
              <a:t> </a:t>
            </a:r>
            <a:r>
              <a:rPr sz="1200" b="1" dirty="0">
                <a:solidFill>
                  <a:srgbClr val="252599"/>
                </a:solidFill>
                <a:latin typeface="Arial"/>
                <a:cs typeface="Arial"/>
              </a:rPr>
              <a:t>затраты</a:t>
            </a:r>
            <a:r>
              <a:rPr sz="1200" b="1" spc="-15" dirty="0">
                <a:solidFill>
                  <a:srgbClr val="252599"/>
                </a:solidFill>
                <a:latin typeface="Arial"/>
                <a:cs typeface="Arial"/>
              </a:rPr>
              <a:t> </a:t>
            </a:r>
            <a:r>
              <a:rPr sz="1200" b="1" spc="-10" dirty="0">
                <a:solidFill>
                  <a:srgbClr val="252599"/>
                </a:solidFill>
                <a:latin typeface="Arial"/>
                <a:cs typeface="Arial"/>
              </a:rPr>
              <a:t>(основная</a:t>
            </a:r>
            <a:r>
              <a:rPr sz="1200" b="1" spc="-20" dirty="0">
                <a:solidFill>
                  <a:srgbClr val="252599"/>
                </a:solidFill>
                <a:latin typeface="Arial"/>
                <a:cs typeface="Arial"/>
              </a:rPr>
              <a:t> </a:t>
            </a:r>
            <a:r>
              <a:rPr sz="1200" b="1" dirty="0">
                <a:solidFill>
                  <a:srgbClr val="252599"/>
                </a:solidFill>
                <a:latin typeface="Arial"/>
                <a:cs typeface="Arial"/>
              </a:rPr>
              <a:t>и</a:t>
            </a:r>
            <a:r>
              <a:rPr sz="1200" b="1" spc="-20" dirty="0">
                <a:solidFill>
                  <a:srgbClr val="252599"/>
                </a:solidFill>
                <a:latin typeface="Arial"/>
                <a:cs typeface="Arial"/>
              </a:rPr>
              <a:t> </a:t>
            </a:r>
            <a:r>
              <a:rPr sz="1200" b="1" spc="-10" dirty="0">
                <a:solidFill>
                  <a:srgbClr val="252599"/>
                </a:solidFill>
                <a:latin typeface="Arial"/>
                <a:cs typeface="Arial"/>
              </a:rPr>
              <a:t>дополнительная заработная</a:t>
            </a:r>
            <a:r>
              <a:rPr sz="1200" b="1" dirty="0">
                <a:solidFill>
                  <a:srgbClr val="252599"/>
                </a:solidFill>
                <a:latin typeface="Arial"/>
                <a:cs typeface="Arial"/>
              </a:rPr>
              <a:t> </a:t>
            </a:r>
            <a:r>
              <a:rPr sz="1200" b="1" spc="-10" dirty="0">
                <a:solidFill>
                  <a:srgbClr val="252599"/>
                </a:solidFill>
                <a:latin typeface="Arial"/>
                <a:cs typeface="Arial"/>
              </a:rPr>
              <a:t>плата);</a:t>
            </a:r>
            <a:endParaRPr sz="1200">
              <a:latin typeface="Arial"/>
              <a:cs typeface="Arial"/>
            </a:endParaRPr>
          </a:p>
          <a:p>
            <a:pPr>
              <a:lnSpc>
                <a:spcPct val="100000"/>
              </a:lnSpc>
              <a:spcBef>
                <a:spcPts val="615"/>
              </a:spcBef>
              <a:buClr>
                <a:srgbClr val="252599"/>
              </a:buClr>
              <a:buFont typeface="Arial"/>
              <a:buAutoNum type="arabicPlain"/>
            </a:pPr>
            <a:endParaRPr sz="1200">
              <a:latin typeface="Arial"/>
              <a:cs typeface="Arial"/>
            </a:endParaRPr>
          </a:p>
          <a:p>
            <a:pPr marL="140335" indent="-127635">
              <a:lnSpc>
                <a:spcPct val="100000"/>
              </a:lnSpc>
              <a:buAutoNum type="arabicPlain"/>
              <a:tabLst>
                <a:tab pos="140335" algn="l"/>
              </a:tabLst>
            </a:pPr>
            <a:r>
              <a:rPr sz="1200" b="1" dirty="0">
                <a:solidFill>
                  <a:srgbClr val="252599"/>
                </a:solidFill>
                <a:latin typeface="Arial"/>
                <a:cs typeface="Arial"/>
              </a:rPr>
              <a:t>-</a:t>
            </a:r>
            <a:r>
              <a:rPr sz="1200" b="1" spc="330" dirty="0">
                <a:solidFill>
                  <a:srgbClr val="252599"/>
                </a:solidFill>
                <a:latin typeface="Arial"/>
                <a:cs typeface="Arial"/>
              </a:rPr>
              <a:t> </a:t>
            </a:r>
            <a:r>
              <a:rPr sz="1200" b="1" spc="-10" dirty="0">
                <a:solidFill>
                  <a:srgbClr val="252599"/>
                </a:solidFill>
                <a:latin typeface="Arial"/>
                <a:cs typeface="Arial"/>
              </a:rPr>
              <a:t>внепроизводственные расходы;</a:t>
            </a:r>
            <a:endParaRPr sz="1200">
              <a:latin typeface="Arial"/>
              <a:cs typeface="Arial"/>
            </a:endParaRPr>
          </a:p>
          <a:p>
            <a:pPr>
              <a:lnSpc>
                <a:spcPct val="100000"/>
              </a:lnSpc>
              <a:spcBef>
                <a:spcPts val="1260"/>
              </a:spcBef>
              <a:buClr>
                <a:srgbClr val="252599"/>
              </a:buClr>
              <a:buFont typeface="Arial"/>
              <a:buAutoNum type="arabicPlain"/>
            </a:pPr>
            <a:endParaRPr sz="1200">
              <a:latin typeface="Arial"/>
              <a:cs typeface="Arial"/>
            </a:endParaRPr>
          </a:p>
          <a:p>
            <a:pPr marL="140335" indent="-127635">
              <a:lnSpc>
                <a:spcPct val="100000"/>
              </a:lnSpc>
              <a:buAutoNum type="arabicPlain"/>
              <a:tabLst>
                <a:tab pos="140335" algn="l"/>
              </a:tabLst>
            </a:pPr>
            <a:r>
              <a:rPr sz="1200" b="1" dirty="0">
                <a:solidFill>
                  <a:srgbClr val="252599"/>
                </a:solidFill>
                <a:latin typeface="Arial"/>
                <a:cs typeface="Arial"/>
              </a:rPr>
              <a:t>-</a:t>
            </a:r>
            <a:r>
              <a:rPr sz="1200" b="1" spc="-35" dirty="0">
                <a:solidFill>
                  <a:srgbClr val="252599"/>
                </a:solidFill>
                <a:latin typeface="Arial"/>
                <a:cs typeface="Arial"/>
              </a:rPr>
              <a:t> </a:t>
            </a:r>
            <a:r>
              <a:rPr sz="1200" b="1" dirty="0">
                <a:solidFill>
                  <a:srgbClr val="252599"/>
                </a:solidFill>
                <a:latin typeface="Arial"/>
                <a:cs typeface="Arial"/>
              </a:rPr>
              <a:t>затраты</a:t>
            </a:r>
            <a:r>
              <a:rPr sz="1200" b="1" spc="-25" dirty="0">
                <a:solidFill>
                  <a:srgbClr val="252599"/>
                </a:solidFill>
                <a:latin typeface="Arial"/>
                <a:cs typeface="Arial"/>
              </a:rPr>
              <a:t> </a:t>
            </a:r>
            <a:r>
              <a:rPr sz="1200" b="1" dirty="0">
                <a:solidFill>
                  <a:srgbClr val="252599"/>
                </a:solidFill>
                <a:latin typeface="Arial"/>
                <a:cs typeface="Arial"/>
              </a:rPr>
              <a:t>на</a:t>
            </a:r>
            <a:r>
              <a:rPr sz="1200" b="1" spc="-30" dirty="0">
                <a:solidFill>
                  <a:srgbClr val="252599"/>
                </a:solidFill>
                <a:latin typeface="Arial"/>
                <a:cs typeface="Arial"/>
              </a:rPr>
              <a:t> </a:t>
            </a:r>
            <a:r>
              <a:rPr sz="1200" b="1" dirty="0">
                <a:solidFill>
                  <a:srgbClr val="252599"/>
                </a:solidFill>
                <a:latin typeface="Arial"/>
                <a:cs typeface="Arial"/>
              </a:rPr>
              <a:t>научные</a:t>
            </a:r>
            <a:r>
              <a:rPr sz="1200" b="1" spc="-30" dirty="0">
                <a:solidFill>
                  <a:srgbClr val="252599"/>
                </a:solidFill>
                <a:latin typeface="Arial"/>
                <a:cs typeface="Arial"/>
              </a:rPr>
              <a:t> </a:t>
            </a:r>
            <a:r>
              <a:rPr sz="1200" b="1" spc="-10" dirty="0">
                <a:solidFill>
                  <a:srgbClr val="252599"/>
                </a:solidFill>
                <a:latin typeface="Arial"/>
                <a:cs typeface="Arial"/>
              </a:rPr>
              <a:t>исследования;</a:t>
            </a:r>
            <a:endParaRPr sz="1200">
              <a:latin typeface="Arial"/>
              <a:cs typeface="Arial"/>
            </a:endParaRPr>
          </a:p>
          <a:p>
            <a:pPr>
              <a:lnSpc>
                <a:spcPct val="100000"/>
              </a:lnSpc>
              <a:spcBef>
                <a:spcPts val="1270"/>
              </a:spcBef>
              <a:buClr>
                <a:srgbClr val="252599"/>
              </a:buClr>
              <a:buFont typeface="Arial"/>
              <a:buAutoNum type="arabicPlain"/>
            </a:pPr>
            <a:endParaRPr sz="1200">
              <a:latin typeface="Arial"/>
              <a:cs typeface="Arial"/>
            </a:endParaRPr>
          </a:p>
          <a:p>
            <a:pPr marL="140335" indent="-127635">
              <a:lnSpc>
                <a:spcPct val="100000"/>
              </a:lnSpc>
              <a:buAutoNum type="arabicPlain"/>
              <a:tabLst>
                <a:tab pos="140335" algn="l"/>
              </a:tabLst>
            </a:pPr>
            <a:r>
              <a:rPr sz="1200" b="1" dirty="0">
                <a:solidFill>
                  <a:srgbClr val="252599"/>
                </a:solidFill>
                <a:latin typeface="Arial"/>
                <a:cs typeface="Arial"/>
              </a:rPr>
              <a:t>-</a:t>
            </a:r>
            <a:r>
              <a:rPr sz="1200" b="1" spc="-10" dirty="0">
                <a:solidFill>
                  <a:srgbClr val="252599"/>
                </a:solidFill>
                <a:latin typeface="Arial"/>
                <a:cs typeface="Arial"/>
              </a:rPr>
              <a:t> расходы </a:t>
            </a:r>
            <a:r>
              <a:rPr sz="1200" b="1" dirty="0">
                <a:solidFill>
                  <a:srgbClr val="252599"/>
                </a:solidFill>
                <a:latin typeface="Arial"/>
                <a:cs typeface="Arial"/>
              </a:rPr>
              <a:t>на</a:t>
            </a:r>
            <a:r>
              <a:rPr sz="1200" b="1" spc="5" dirty="0">
                <a:solidFill>
                  <a:srgbClr val="252599"/>
                </a:solidFill>
                <a:latin typeface="Arial"/>
                <a:cs typeface="Arial"/>
              </a:rPr>
              <a:t> </a:t>
            </a:r>
            <a:r>
              <a:rPr sz="1200" b="1" spc="-10" dirty="0">
                <a:solidFill>
                  <a:srgbClr val="252599"/>
                </a:solidFill>
                <a:latin typeface="Arial"/>
                <a:cs typeface="Arial"/>
              </a:rPr>
              <a:t>фармацевтическую</a:t>
            </a:r>
            <a:r>
              <a:rPr sz="1200" b="1" dirty="0">
                <a:solidFill>
                  <a:srgbClr val="252599"/>
                </a:solidFill>
                <a:latin typeface="Arial"/>
                <a:cs typeface="Arial"/>
              </a:rPr>
              <a:t> </a:t>
            </a:r>
            <a:r>
              <a:rPr sz="1200" b="1" spc="-10" dirty="0">
                <a:solidFill>
                  <a:srgbClr val="252599"/>
                </a:solidFill>
                <a:latin typeface="Arial"/>
                <a:cs typeface="Arial"/>
              </a:rPr>
              <a:t>информацию;</a:t>
            </a:r>
            <a:endParaRPr sz="1200">
              <a:latin typeface="Arial"/>
              <a:cs typeface="Arial"/>
            </a:endParaRPr>
          </a:p>
          <a:p>
            <a:pPr>
              <a:lnSpc>
                <a:spcPct val="100000"/>
              </a:lnSpc>
              <a:spcBef>
                <a:spcPts val="1270"/>
              </a:spcBef>
              <a:buClr>
                <a:srgbClr val="252599"/>
              </a:buClr>
              <a:buFont typeface="Arial"/>
              <a:buAutoNum type="arabicPlain"/>
            </a:pPr>
            <a:endParaRPr sz="1200">
              <a:latin typeface="Arial"/>
              <a:cs typeface="Arial"/>
            </a:endParaRPr>
          </a:p>
          <a:p>
            <a:pPr marL="140335" indent="-127635">
              <a:lnSpc>
                <a:spcPct val="100000"/>
              </a:lnSpc>
              <a:buAutoNum type="arabicPlain"/>
              <a:tabLst>
                <a:tab pos="140335" algn="l"/>
              </a:tabLst>
            </a:pPr>
            <a:r>
              <a:rPr sz="1200" b="1" dirty="0">
                <a:solidFill>
                  <a:srgbClr val="252599"/>
                </a:solidFill>
                <a:latin typeface="Arial"/>
                <a:cs typeface="Arial"/>
              </a:rPr>
              <a:t>-</a:t>
            </a:r>
            <a:r>
              <a:rPr sz="1200" b="1" spc="-10" dirty="0">
                <a:solidFill>
                  <a:srgbClr val="252599"/>
                </a:solidFill>
                <a:latin typeface="Arial"/>
                <a:cs typeface="Arial"/>
              </a:rPr>
              <a:t> </a:t>
            </a:r>
            <a:r>
              <a:rPr sz="1200" b="1" dirty="0">
                <a:solidFill>
                  <a:srgbClr val="252599"/>
                </a:solidFill>
                <a:latin typeface="Arial"/>
                <a:cs typeface="Arial"/>
              </a:rPr>
              <a:t>прибыль</a:t>
            </a:r>
            <a:r>
              <a:rPr sz="1200" b="1" spc="-5" dirty="0">
                <a:solidFill>
                  <a:srgbClr val="252599"/>
                </a:solidFill>
                <a:latin typeface="Arial"/>
                <a:cs typeface="Arial"/>
              </a:rPr>
              <a:t> </a:t>
            </a:r>
            <a:r>
              <a:rPr sz="1200" b="1" spc="-10" dirty="0">
                <a:solidFill>
                  <a:srgbClr val="252599"/>
                </a:solidFill>
                <a:latin typeface="Arial"/>
                <a:cs typeface="Arial"/>
              </a:rPr>
              <a:t>фармацевтических</a:t>
            </a:r>
            <a:r>
              <a:rPr sz="1200" b="1" dirty="0">
                <a:solidFill>
                  <a:srgbClr val="252599"/>
                </a:solidFill>
                <a:latin typeface="Arial"/>
                <a:cs typeface="Arial"/>
              </a:rPr>
              <a:t> </a:t>
            </a:r>
            <a:r>
              <a:rPr sz="1200" b="1" spc="-10" dirty="0">
                <a:solidFill>
                  <a:srgbClr val="252599"/>
                </a:solidFill>
                <a:latin typeface="Arial"/>
                <a:cs typeface="Arial"/>
              </a:rPr>
              <a:t>предприятий;</a:t>
            </a:r>
            <a:endParaRPr sz="1200">
              <a:latin typeface="Arial"/>
              <a:cs typeface="Arial"/>
            </a:endParaRPr>
          </a:p>
          <a:p>
            <a:pPr>
              <a:lnSpc>
                <a:spcPct val="100000"/>
              </a:lnSpc>
              <a:spcBef>
                <a:spcPts val="1270"/>
              </a:spcBef>
              <a:buClr>
                <a:srgbClr val="252599"/>
              </a:buClr>
              <a:buFont typeface="Arial"/>
              <a:buAutoNum type="arabicPlain"/>
            </a:pPr>
            <a:endParaRPr sz="1200">
              <a:latin typeface="Arial"/>
              <a:cs typeface="Arial"/>
            </a:endParaRPr>
          </a:p>
          <a:p>
            <a:pPr marL="140335" indent="-127635">
              <a:lnSpc>
                <a:spcPct val="100000"/>
              </a:lnSpc>
              <a:buAutoNum type="arabicPlain"/>
              <a:tabLst>
                <a:tab pos="140335" algn="l"/>
              </a:tabLst>
            </a:pPr>
            <a:r>
              <a:rPr sz="1200" b="1" dirty="0">
                <a:solidFill>
                  <a:srgbClr val="252599"/>
                </a:solidFill>
                <a:latin typeface="Arial"/>
                <a:cs typeface="Arial"/>
              </a:rPr>
              <a:t>-</a:t>
            </a:r>
            <a:r>
              <a:rPr sz="1200" b="1" spc="-35" dirty="0">
                <a:solidFill>
                  <a:srgbClr val="252599"/>
                </a:solidFill>
                <a:latin typeface="Arial"/>
                <a:cs typeface="Arial"/>
              </a:rPr>
              <a:t> </a:t>
            </a:r>
            <a:r>
              <a:rPr sz="1200" b="1" dirty="0">
                <a:solidFill>
                  <a:srgbClr val="252599"/>
                </a:solidFill>
                <a:latin typeface="Arial"/>
                <a:cs typeface="Arial"/>
              </a:rPr>
              <a:t>налоги:</a:t>
            </a:r>
            <a:r>
              <a:rPr sz="1200" b="1" spc="-35" dirty="0">
                <a:solidFill>
                  <a:srgbClr val="252599"/>
                </a:solidFill>
                <a:latin typeface="Arial"/>
                <a:cs typeface="Arial"/>
              </a:rPr>
              <a:t> </a:t>
            </a:r>
            <a:r>
              <a:rPr sz="1200" b="1" dirty="0">
                <a:solidFill>
                  <a:srgbClr val="252599"/>
                </a:solidFill>
                <a:latin typeface="Arial"/>
                <a:cs typeface="Arial"/>
              </a:rPr>
              <a:t>налог</a:t>
            </a:r>
            <a:r>
              <a:rPr sz="1200" b="1" spc="-30" dirty="0">
                <a:solidFill>
                  <a:srgbClr val="252599"/>
                </a:solidFill>
                <a:latin typeface="Arial"/>
                <a:cs typeface="Arial"/>
              </a:rPr>
              <a:t> </a:t>
            </a:r>
            <a:r>
              <a:rPr sz="1200" b="1" dirty="0">
                <a:solidFill>
                  <a:srgbClr val="252599"/>
                </a:solidFill>
                <a:latin typeface="Arial"/>
                <a:cs typeface="Arial"/>
              </a:rPr>
              <a:t>на</a:t>
            </a:r>
            <a:r>
              <a:rPr sz="1200" b="1" spc="-25" dirty="0">
                <a:solidFill>
                  <a:srgbClr val="252599"/>
                </a:solidFill>
                <a:latin typeface="Arial"/>
                <a:cs typeface="Arial"/>
              </a:rPr>
              <a:t> </a:t>
            </a:r>
            <a:r>
              <a:rPr sz="1200" b="1" dirty="0">
                <a:solidFill>
                  <a:srgbClr val="252599"/>
                </a:solidFill>
                <a:latin typeface="Arial"/>
                <a:cs typeface="Arial"/>
              </a:rPr>
              <a:t>прибыль,</a:t>
            </a:r>
            <a:r>
              <a:rPr sz="1200" b="1" spc="-20" dirty="0">
                <a:solidFill>
                  <a:srgbClr val="252599"/>
                </a:solidFill>
                <a:latin typeface="Arial"/>
                <a:cs typeface="Arial"/>
              </a:rPr>
              <a:t> </a:t>
            </a:r>
            <a:r>
              <a:rPr sz="1200" b="1" dirty="0">
                <a:solidFill>
                  <a:srgbClr val="252599"/>
                </a:solidFill>
                <a:latin typeface="Arial"/>
                <a:cs typeface="Arial"/>
              </a:rPr>
              <a:t>НДС</a:t>
            </a:r>
            <a:r>
              <a:rPr sz="1200" b="1" spc="-30" dirty="0">
                <a:solidFill>
                  <a:srgbClr val="252599"/>
                </a:solidFill>
                <a:latin typeface="Arial"/>
                <a:cs typeface="Arial"/>
              </a:rPr>
              <a:t> </a:t>
            </a:r>
            <a:r>
              <a:rPr sz="1200" b="1" dirty="0">
                <a:solidFill>
                  <a:srgbClr val="252599"/>
                </a:solidFill>
                <a:latin typeface="Arial"/>
                <a:cs typeface="Arial"/>
              </a:rPr>
              <a:t>и</a:t>
            </a:r>
            <a:r>
              <a:rPr sz="1200" b="1" spc="-35" dirty="0">
                <a:solidFill>
                  <a:srgbClr val="252599"/>
                </a:solidFill>
                <a:latin typeface="Arial"/>
                <a:cs typeface="Arial"/>
              </a:rPr>
              <a:t> </a:t>
            </a:r>
            <a:r>
              <a:rPr sz="1200" b="1" spc="-20" dirty="0">
                <a:solidFill>
                  <a:srgbClr val="252599"/>
                </a:solidFill>
                <a:latin typeface="Arial"/>
                <a:cs typeface="Arial"/>
              </a:rPr>
              <a:t>др.;</a:t>
            </a:r>
            <a:endParaRPr sz="1200">
              <a:latin typeface="Arial"/>
              <a:cs typeface="Arial"/>
            </a:endParaRPr>
          </a:p>
          <a:p>
            <a:pPr>
              <a:lnSpc>
                <a:spcPct val="100000"/>
              </a:lnSpc>
              <a:spcBef>
                <a:spcPts val="785"/>
              </a:spcBef>
              <a:buClr>
                <a:srgbClr val="252599"/>
              </a:buClr>
              <a:buFont typeface="Arial"/>
              <a:buAutoNum type="arabicPlain"/>
            </a:pPr>
            <a:endParaRPr sz="1200">
              <a:latin typeface="Arial"/>
              <a:cs typeface="Arial"/>
            </a:endParaRPr>
          </a:p>
          <a:p>
            <a:pPr marL="12700" marR="130810" indent="127635">
              <a:lnSpc>
                <a:spcPts val="1290"/>
              </a:lnSpc>
              <a:buAutoNum type="arabicPlain"/>
              <a:tabLst>
                <a:tab pos="140335" algn="l"/>
              </a:tabLst>
            </a:pPr>
            <a:r>
              <a:rPr sz="1200" b="1" dirty="0">
                <a:solidFill>
                  <a:srgbClr val="252599"/>
                </a:solidFill>
                <a:latin typeface="Arial"/>
                <a:cs typeface="Arial"/>
              </a:rPr>
              <a:t>– </a:t>
            </a:r>
            <a:r>
              <a:rPr sz="1200" b="1" spc="-20" dirty="0">
                <a:solidFill>
                  <a:srgbClr val="252599"/>
                </a:solidFill>
                <a:latin typeface="Arial"/>
                <a:cs typeface="Arial"/>
              </a:rPr>
              <a:t>снабженческо-</a:t>
            </a:r>
            <a:r>
              <a:rPr sz="1200" b="1" dirty="0">
                <a:solidFill>
                  <a:srgbClr val="252599"/>
                </a:solidFill>
                <a:latin typeface="Arial"/>
                <a:cs typeface="Arial"/>
              </a:rPr>
              <a:t>сбытовая</a:t>
            </a:r>
            <a:r>
              <a:rPr sz="1200" b="1" spc="-5" dirty="0">
                <a:solidFill>
                  <a:srgbClr val="252599"/>
                </a:solidFill>
                <a:latin typeface="Arial"/>
                <a:cs typeface="Arial"/>
              </a:rPr>
              <a:t> </a:t>
            </a:r>
            <a:r>
              <a:rPr sz="1200" b="1" dirty="0">
                <a:solidFill>
                  <a:srgbClr val="252599"/>
                </a:solidFill>
                <a:latin typeface="Arial"/>
                <a:cs typeface="Arial"/>
              </a:rPr>
              <a:t>наценка </a:t>
            </a:r>
            <a:r>
              <a:rPr sz="1200" b="1" spc="-10" dirty="0">
                <a:solidFill>
                  <a:srgbClr val="252599"/>
                </a:solidFill>
                <a:latin typeface="Arial"/>
                <a:cs typeface="Arial"/>
              </a:rPr>
              <a:t>оптовой торговли (расходы,</a:t>
            </a:r>
            <a:r>
              <a:rPr sz="1200" b="1" spc="-45" dirty="0">
                <a:solidFill>
                  <a:srgbClr val="252599"/>
                </a:solidFill>
                <a:latin typeface="Arial"/>
                <a:cs typeface="Arial"/>
              </a:rPr>
              <a:t> </a:t>
            </a:r>
            <a:r>
              <a:rPr sz="1200" b="1" dirty="0">
                <a:solidFill>
                  <a:srgbClr val="252599"/>
                </a:solidFill>
                <a:latin typeface="Arial"/>
                <a:cs typeface="Arial"/>
              </a:rPr>
              <a:t>прибыль,</a:t>
            </a:r>
            <a:r>
              <a:rPr sz="1200" b="1" spc="-45" dirty="0">
                <a:solidFill>
                  <a:srgbClr val="252599"/>
                </a:solidFill>
                <a:latin typeface="Arial"/>
                <a:cs typeface="Arial"/>
              </a:rPr>
              <a:t> </a:t>
            </a:r>
            <a:r>
              <a:rPr sz="1200" b="1" dirty="0">
                <a:solidFill>
                  <a:srgbClr val="252599"/>
                </a:solidFill>
                <a:latin typeface="Arial"/>
                <a:cs typeface="Arial"/>
              </a:rPr>
              <a:t>налоги,</a:t>
            </a:r>
            <a:r>
              <a:rPr sz="1200" b="1" spc="-40" dirty="0">
                <a:solidFill>
                  <a:srgbClr val="252599"/>
                </a:solidFill>
                <a:latin typeface="Arial"/>
                <a:cs typeface="Arial"/>
              </a:rPr>
              <a:t> </a:t>
            </a:r>
            <a:r>
              <a:rPr sz="1200" b="1" dirty="0">
                <a:solidFill>
                  <a:srgbClr val="252599"/>
                </a:solidFill>
                <a:latin typeface="Arial"/>
                <a:cs typeface="Arial"/>
              </a:rPr>
              <a:t>в</a:t>
            </a:r>
            <a:r>
              <a:rPr sz="1200" b="1" spc="-50" dirty="0">
                <a:solidFill>
                  <a:srgbClr val="252599"/>
                </a:solidFill>
                <a:latin typeface="Arial"/>
                <a:cs typeface="Arial"/>
              </a:rPr>
              <a:t> </a:t>
            </a:r>
            <a:r>
              <a:rPr sz="1200" b="1" spc="-20" dirty="0">
                <a:solidFill>
                  <a:srgbClr val="252599"/>
                </a:solidFill>
                <a:latin typeface="Arial"/>
                <a:cs typeface="Arial"/>
              </a:rPr>
              <a:t>т.ч.</a:t>
            </a:r>
            <a:r>
              <a:rPr sz="1200" b="1" spc="-35" dirty="0">
                <a:solidFill>
                  <a:srgbClr val="252599"/>
                </a:solidFill>
                <a:latin typeface="Arial"/>
                <a:cs typeface="Arial"/>
              </a:rPr>
              <a:t> </a:t>
            </a:r>
            <a:r>
              <a:rPr sz="1200" b="1" spc="-20" dirty="0">
                <a:solidFill>
                  <a:srgbClr val="252599"/>
                </a:solidFill>
                <a:latin typeface="Arial"/>
                <a:cs typeface="Arial"/>
              </a:rPr>
              <a:t>НДС);</a:t>
            </a:r>
            <a:endParaRPr sz="1200">
              <a:latin typeface="Arial"/>
              <a:cs typeface="Arial"/>
            </a:endParaRPr>
          </a:p>
          <a:p>
            <a:pPr>
              <a:lnSpc>
                <a:spcPct val="100000"/>
              </a:lnSpc>
              <a:spcBef>
                <a:spcPts val="130"/>
              </a:spcBef>
              <a:buClr>
                <a:srgbClr val="252599"/>
              </a:buClr>
              <a:buFont typeface="Arial"/>
              <a:buAutoNum type="arabicPlain"/>
            </a:pPr>
            <a:endParaRPr sz="1200">
              <a:latin typeface="Arial"/>
              <a:cs typeface="Arial"/>
            </a:endParaRPr>
          </a:p>
          <a:p>
            <a:pPr marL="12700" marR="463550" indent="212725">
              <a:lnSpc>
                <a:spcPts val="1290"/>
              </a:lnSpc>
              <a:buAutoNum type="arabicPlain"/>
              <a:tabLst>
                <a:tab pos="225425" algn="l"/>
              </a:tabLst>
            </a:pPr>
            <a:r>
              <a:rPr sz="1200" b="1" dirty="0">
                <a:solidFill>
                  <a:srgbClr val="252599"/>
                </a:solidFill>
                <a:latin typeface="Arial"/>
                <a:cs typeface="Arial"/>
              </a:rPr>
              <a:t>-</a:t>
            </a:r>
            <a:r>
              <a:rPr sz="1200" b="1" spc="-15" dirty="0">
                <a:solidFill>
                  <a:srgbClr val="252599"/>
                </a:solidFill>
                <a:latin typeface="Arial"/>
                <a:cs typeface="Arial"/>
              </a:rPr>
              <a:t> </a:t>
            </a:r>
            <a:r>
              <a:rPr sz="1200" b="1" spc="-10" dirty="0">
                <a:solidFill>
                  <a:srgbClr val="252599"/>
                </a:solidFill>
                <a:latin typeface="Arial"/>
                <a:cs typeface="Arial"/>
              </a:rPr>
              <a:t>торговая</a:t>
            </a:r>
            <a:r>
              <a:rPr sz="1200" b="1" spc="-25" dirty="0">
                <a:solidFill>
                  <a:srgbClr val="252599"/>
                </a:solidFill>
                <a:latin typeface="Arial"/>
                <a:cs typeface="Arial"/>
              </a:rPr>
              <a:t> </a:t>
            </a:r>
            <a:r>
              <a:rPr sz="1200" b="1" spc="-10" dirty="0">
                <a:solidFill>
                  <a:srgbClr val="252599"/>
                </a:solidFill>
                <a:latin typeface="Arial"/>
                <a:cs typeface="Arial"/>
              </a:rPr>
              <a:t>(розничная)</a:t>
            </a:r>
            <a:r>
              <a:rPr sz="1200" b="1" spc="-25" dirty="0">
                <a:solidFill>
                  <a:srgbClr val="252599"/>
                </a:solidFill>
                <a:latin typeface="Arial"/>
                <a:cs typeface="Arial"/>
              </a:rPr>
              <a:t> </a:t>
            </a:r>
            <a:r>
              <a:rPr sz="1200" b="1" dirty="0">
                <a:solidFill>
                  <a:srgbClr val="252599"/>
                </a:solidFill>
                <a:latin typeface="Arial"/>
                <a:cs typeface="Arial"/>
              </a:rPr>
              <a:t>наценка</a:t>
            </a:r>
            <a:r>
              <a:rPr sz="1200" b="1" spc="-10" dirty="0">
                <a:solidFill>
                  <a:srgbClr val="252599"/>
                </a:solidFill>
                <a:latin typeface="Arial"/>
                <a:cs typeface="Arial"/>
              </a:rPr>
              <a:t> </a:t>
            </a:r>
            <a:r>
              <a:rPr sz="1200" b="1" dirty="0">
                <a:solidFill>
                  <a:srgbClr val="252599"/>
                </a:solidFill>
                <a:latin typeface="Arial"/>
                <a:cs typeface="Arial"/>
              </a:rPr>
              <a:t>аптек</a:t>
            </a:r>
            <a:r>
              <a:rPr sz="1200" b="1" spc="-25" dirty="0">
                <a:solidFill>
                  <a:srgbClr val="252599"/>
                </a:solidFill>
                <a:latin typeface="Arial"/>
                <a:cs typeface="Arial"/>
              </a:rPr>
              <a:t> </a:t>
            </a:r>
            <a:r>
              <a:rPr sz="1200" b="1" spc="-10" dirty="0">
                <a:solidFill>
                  <a:srgbClr val="252599"/>
                </a:solidFill>
                <a:latin typeface="Arial"/>
                <a:cs typeface="Arial"/>
              </a:rPr>
              <a:t>(расходы, </a:t>
            </a:r>
            <a:r>
              <a:rPr sz="1200" b="1" dirty="0">
                <a:solidFill>
                  <a:srgbClr val="252599"/>
                </a:solidFill>
                <a:latin typeface="Arial"/>
                <a:cs typeface="Arial"/>
              </a:rPr>
              <a:t>прибыль,</a:t>
            </a:r>
            <a:r>
              <a:rPr sz="1200" b="1" spc="-40" dirty="0">
                <a:solidFill>
                  <a:srgbClr val="252599"/>
                </a:solidFill>
                <a:latin typeface="Arial"/>
                <a:cs typeface="Arial"/>
              </a:rPr>
              <a:t> </a:t>
            </a:r>
            <a:r>
              <a:rPr sz="1200" b="1" spc="-20" dirty="0">
                <a:solidFill>
                  <a:srgbClr val="252599"/>
                </a:solidFill>
                <a:latin typeface="Arial"/>
                <a:cs typeface="Arial"/>
              </a:rPr>
              <a:t>налог,</a:t>
            </a:r>
            <a:r>
              <a:rPr sz="1200" b="1" spc="-35" dirty="0">
                <a:solidFill>
                  <a:srgbClr val="252599"/>
                </a:solidFill>
                <a:latin typeface="Arial"/>
                <a:cs typeface="Arial"/>
              </a:rPr>
              <a:t> </a:t>
            </a:r>
            <a:r>
              <a:rPr sz="1200" b="1" dirty="0">
                <a:solidFill>
                  <a:srgbClr val="252599"/>
                </a:solidFill>
                <a:latin typeface="Arial"/>
                <a:cs typeface="Arial"/>
              </a:rPr>
              <a:t>в</a:t>
            </a:r>
            <a:r>
              <a:rPr sz="1200" b="1" spc="-50" dirty="0">
                <a:solidFill>
                  <a:srgbClr val="252599"/>
                </a:solidFill>
                <a:latin typeface="Arial"/>
                <a:cs typeface="Arial"/>
              </a:rPr>
              <a:t> </a:t>
            </a:r>
            <a:r>
              <a:rPr sz="1200" b="1" spc="-20" dirty="0">
                <a:solidFill>
                  <a:srgbClr val="252599"/>
                </a:solidFill>
                <a:latin typeface="Arial"/>
                <a:cs typeface="Arial"/>
              </a:rPr>
              <a:t>т.ч.</a:t>
            </a:r>
            <a:r>
              <a:rPr sz="1200" b="1" spc="-35" dirty="0">
                <a:solidFill>
                  <a:srgbClr val="252599"/>
                </a:solidFill>
                <a:latin typeface="Arial"/>
                <a:cs typeface="Arial"/>
              </a:rPr>
              <a:t> </a:t>
            </a:r>
            <a:r>
              <a:rPr sz="1200" b="1" spc="-20" dirty="0">
                <a:solidFill>
                  <a:srgbClr val="252599"/>
                </a:solidFill>
                <a:latin typeface="Arial"/>
                <a:cs typeface="Arial"/>
              </a:rPr>
              <a:t>НДС).</a:t>
            </a:r>
            <a:endParaRPr sz="1200">
              <a:latin typeface="Arial"/>
              <a:cs typeface="Arial"/>
            </a:endParaRPr>
          </a:p>
        </p:txBody>
      </p:sp>
      <p:pic>
        <p:nvPicPr>
          <p:cNvPr id="34" name="object 34"/>
          <p:cNvPicPr/>
          <p:nvPr/>
        </p:nvPicPr>
        <p:blipFill>
          <a:blip r:embed="rId22" cstate="print"/>
          <a:stretch>
            <a:fillRect/>
          </a:stretch>
        </p:blipFill>
        <p:spPr>
          <a:xfrm>
            <a:off x="468630" y="79538"/>
            <a:ext cx="8351520" cy="65532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14"/>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99"/>
          </a:solidFill>
        </p:spPr>
        <p:txBody>
          <a:bodyPr wrap="square" lIns="0" tIns="0" rIns="0" bIns="0" rtlCol="0"/>
          <a:lstStyle/>
          <a:p>
            <a:endParaRPr/>
          </a:p>
        </p:txBody>
      </p:sp>
      <p:sp>
        <p:nvSpPr>
          <p:cNvPr id="3" name="object 3"/>
          <p:cNvSpPr/>
          <p:nvPr/>
        </p:nvSpPr>
        <p:spPr>
          <a:xfrm>
            <a:off x="991869" y="914"/>
            <a:ext cx="1600200" cy="6856730"/>
          </a:xfrm>
          <a:custGeom>
            <a:avLst/>
            <a:gdLst/>
            <a:ahLst/>
            <a:cxnLst/>
            <a:rect l="l" t="t" r="r" b="b"/>
            <a:pathLst>
              <a:path w="1600200" h="6856730">
                <a:moveTo>
                  <a:pt x="1600200" y="0"/>
                </a:moveTo>
                <a:lnTo>
                  <a:pt x="0" y="0"/>
                </a:lnTo>
                <a:lnTo>
                  <a:pt x="0" y="6856730"/>
                </a:lnTo>
                <a:lnTo>
                  <a:pt x="800100" y="6856730"/>
                </a:lnTo>
                <a:lnTo>
                  <a:pt x="1600200" y="6856730"/>
                </a:lnTo>
                <a:lnTo>
                  <a:pt x="1600200" y="0"/>
                </a:lnTo>
                <a:close/>
              </a:path>
            </a:pathLst>
          </a:custGeom>
          <a:solidFill>
            <a:srgbClr val="FFFFFF">
              <a:alpha val="9999"/>
            </a:srgbClr>
          </a:solidFill>
        </p:spPr>
        <p:txBody>
          <a:bodyPr wrap="square" lIns="0" tIns="0" rIns="0" bIns="0" rtlCol="0"/>
          <a:lstStyle/>
          <a:p>
            <a:endParaRPr/>
          </a:p>
        </p:txBody>
      </p:sp>
      <p:sp>
        <p:nvSpPr>
          <p:cNvPr id="4" name="object 4"/>
          <p:cNvSpPr/>
          <p:nvPr/>
        </p:nvSpPr>
        <p:spPr>
          <a:xfrm>
            <a:off x="77470" y="913"/>
            <a:ext cx="990600" cy="6856730"/>
          </a:xfrm>
          <a:custGeom>
            <a:avLst/>
            <a:gdLst/>
            <a:ahLst/>
            <a:cxnLst/>
            <a:rect l="l" t="t" r="r" b="b"/>
            <a:pathLst>
              <a:path w="990600" h="6856730">
                <a:moveTo>
                  <a:pt x="990600" y="0"/>
                </a:moveTo>
                <a:lnTo>
                  <a:pt x="457200" y="0"/>
                </a:lnTo>
                <a:lnTo>
                  <a:pt x="228600" y="0"/>
                </a:lnTo>
                <a:lnTo>
                  <a:pt x="0" y="0"/>
                </a:lnTo>
                <a:lnTo>
                  <a:pt x="0" y="6856730"/>
                </a:lnTo>
                <a:lnTo>
                  <a:pt x="228600" y="6856730"/>
                </a:lnTo>
                <a:lnTo>
                  <a:pt x="457200" y="6856730"/>
                </a:lnTo>
                <a:lnTo>
                  <a:pt x="609600" y="6856730"/>
                </a:lnTo>
                <a:lnTo>
                  <a:pt x="990600" y="6856730"/>
                </a:lnTo>
                <a:lnTo>
                  <a:pt x="990600" y="0"/>
                </a:lnTo>
                <a:close/>
              </a:path>
            </a:pathLst>
          </a:custGeom>
          <a:solidFill>
            <a:srgbClr val="FFFFFF">
              <a:alpha val="9999"/>
            </a:srgbClr>
          </a:solidFill>
        </p:spPr>
        <p:txBody>
          <a:bodyPr wrap="square" lIns="0" tIns="0" rIns="0" bIns="0" rtlCol="0"/>
          <a:lstStyle/>
          <a:p>
            <a:endParaRPr/>
          </a:p>
        </p:txBody>
      </p:sp>
      <p:sp>
        <p:nvSpPr>
          <p:cNvPr id="5" name="object 5"/>
          <p:cNvSpPr/>
          <p:nvPr/>
        </p:nvSpPr>
        <p:spPr>
          <a:xfrm>
            <a:off x="1414780" y="914"/>
            <a:ext cx="1598930" cy="6856730"/>
          </a:xfrm>
          <a:custGeom>
            <a:avLst/>
            <a:gdLst/>
            <a:ahLst/>
            <a:cxnLst/>
            <a:rect l="l" t="t" r="r" b="b"/>
            <a:pathLst>
              <a:path w="1598930" h="6856730">
                <a:moveTo>
                  <a:pt x="1598930" y="0"/>
                </a:moveTo>
                <a:lnTo>
                  <a:pt x="0" y="0"/>
                </a:lnTo>
                <a:lnTo>
                  <a:pt x="0" y="6856730"/>
                </a:lnTo>
                <a:lnTo>
                  <a:pt x="800100" y="6856730"/>
                </a:lnTo>
                <a:lnTo>
                  <a:pt x="1598930" y="6856730"/>
                </a:lnTo>
                <a:lnTo>
                  <a:pt x="1598930" y="0"/>
                </a:lnTo>
                <a:close/>
              </a:path>
            </a:pathLst>
          </a:custGeom>
          <a:solidFill>
            <a:srgbClr val="FFFFFF">
              <a:alpha val="9999"/>
            </a:srgbClr>
          </a:solidFill>
        </p:spPr>
        <p:txBody>
          <a:bodyPr wrap="square" lIns="0" tIns="0" rIns="0" bIns="0" rtlCol="0"/>
          <a:lstStyle/>
          <a:p>
            <a:endParaRPr/>
          </a:p>
        </p:txBody>
      </p:sp>
      <p:sp>
        <p:nvSpPr>
          <p:cNvPr id="6" name="object 6"/>
          <p:cNvSpPr/>
          <p:nvPr/>
        </p:nvSpPr>
        <p:spPr>
          <a:xfrm>
            <a:off x="499110" y="913"/>
            <a:ext cx="991869" cy="6856730"/>
          </a:xfrm>
          <a:custGeom>
            <a:avLst/>
            <a:gdLst/>
            <a:ahLst/>
            <a:cxnLst/>
            <a:rect l="l" t="t" r="r" b="b"/>
            <a:pathLst>
              <a:path w="991869" h="6856730">
                <a:moveTo>
                  <a:pt x="991870" y="0"/>
                </a:moveTo>
                <a:lnTo>
                  <a:pt x="457200" y="0"/>
                </a:lnTo>
                <a:lnTo>
                  <a:pt x="229870" y="0"/>
                </a:lnTo>
                <a:lnTo>
                  <a:pt x="0" y="0"/>
                </a:lnTo>
                <a:lnTo>
                  <a:pt x="0" y="6856730"/>
                </a:lnTo>
                <a:lnTo>
                  <a:pt x="991870" y="6856730"/>
                </a:lnTo>
                <a:lnTo>
                  <a:pt x="991870" y="0"/>
                </a:lnTo>
                <a:close/>
              </a:path>
            </a:pathLst>
          </a:custGeom>
          <a:solidFill>
            <a:srgbClr val="FFFFFF">
              <a:alpha val="9999"/>
            </a:srgbClr>
          </a:solidFill>
        </p:spPr>
        <p:txBody>
          <a:bodyPr wrap="square" lIns="0" tIns="0" rIns="0" bIns="0" rtlCol="0"/>
          <a:lstStyle/>
          <a:p>
            <a:endParaRPr/>
          </a:p>
        </p:txBody>
      </p:sp>
      <p:sp>
        <p:nvSpPr>
          <p:cNvPr id="7" name="object 7"/>
          <p:cNvSpPr/>
          <p:nvPr/>
        </p:nvSpPr>
        <p:spPr>
          <a:xfrm>
            <a:off x="6708140" y="914"/>
            <a:ext cx="1598930" cy="6858000"/>
          </a:xfrm>
          <a:custGeom>
            <a:avLst/>
            <a:gdLst/>
            <a:ahLst/>
            <a:cxnLst/>
            <a:rect l="l" t="t" r="r" b="b"/>
            <a:pathLst>
              <a:path w="1598929" h="6858000">
                <a:moveTo>
                  <a:pt x="1598929" y="0"/>
                </a:moveTo>
                <a:lnTo>
                  <a:pt x="798829" y="0"/>
                </a:lnTo>
                <a:lnTo>
                  <a:pt x="0" y="0"/>
                </a:lnTo>
                <a:lnTo>
                  <a:pt x="0" y="6858000"/>
                </a:lnTo>
                <a:lnTo>
                  <a:pt x="1598929" y="6858000"/>
                </a:lnTo>
                <a:lnTo>
                  <a:pt x="1598929" y="0"/>
                </a:lnTo>
                <a:close/>
              </a:path>
            </a:pathLst>
          </a:custGeom>
          <a:solidFill>
            <a:srgbClr val="FFFFFF">
              <a:alpha val="9999"/>
            </a:srgbClr>
          </a:solidFill>
        </p:spPr>
        <p:txBody>
          <a:bodyPr wrap="square" lIns="0" tIns="0" rIns="0" bIns="0" rtlCol="0"/>
          <a:lstStyle/>
          <a:p>
            <a:endParaRPr/>
          </a:p>
        </p:txBody>
      </p:sp>
      <p:sp>
        <p:nvSpPr>
          <p:cNvPr id="8" name="object 8"/>
          <p:cNvSpPr/>
          <p:nvPr/>
        </p:nvSpPr>
        <p:spPr>
          <a:xfrm>
            <a:off x="8230870" y="913"/>
            <a:ext cx="913130" cy="6858000"/>
          </a:xfrm>
          <a:custGeom>
            <a:avLst/>
            <a:gdLst/>
            <a:ahLst/>
            <a:cxnLst/>
            <a:rect l="l" t="t" r="r" b="b"/>
            <a:pathLst>
              <a:path w="913129" h="6858000">
                <a:moveTo>
                  <a:pt x="912761" y="0"/>
                </a:moveTo>
                <a:lnTo>
                  <a:pt x="762000" y="0"/>
                </a:lnTo>
                <a:lnTo>
                  <a:pt x="534670" y="0"/>
                </a:lnTo>
                <a:lnTo>
                  <a:pt x="381000" y="0"/>
                </a:lnTo>
                <a:lnTo>
                  <a:pt x="0" y="0"/>
                </a:lnTo>
                <a:lnTo>
                  <a:pt x="0" y="6858000"/>
                </a:lnTo>
                <a:lnTo>
                  <a:pt x="762000" y="6858000"/>
                </a:lnTo>
                <a:lnTo>
                  <a:pt x="762000" y="6856730"/>
                </a:lnTo>
                <a:lnTo>
                  <a:pt x="912761" y="6856730"/>
                </a:lnTo>
                <a:lnTo>
                  <a:pt x="912761" y="0"/>
                </a:lnTo>
                <a:close/>
              </a:path>
            </a:pathLst>
          </a:custGeom>
          <a:solidFill>
            <a:srgbClr val="FFFFFF">
              <a:alpha val="9999"/>
            </a:srgbClr>
          </a:solidFill>
        </p:spPr>
        <p:txBody>
          <a:bodyPr wrap="square" lIns="0" tIns="0" rIns="0" bIns="0" rtlCol="0"/>
          <a:lstStyle/>
          <a:p>
            <a:endParaRPr/>
          </a:p>
        </p:txBody>
      </p:sp>
      <p:sp>
        <p:nvSpPr>
          <p:cNvPr id="9" name="object 9"/>
          <p:cNvSpPr/>
          <p:nvPr/>
        </p:nvSpPr>
        <p:spPr>
          <a:xfrm>
            <a:off x="3887470" y="914"/>
            <a:ext cx="2819400" cy="6856730"/>
          </a:xfrm>
          <a:custGeom>
            <a:avLst/>
            <a:gdLst/>
            <a:ahLst/>
            <a:cxnLst/>
            <a:rect l="l" t="t" r="r" b="b"/>
            <a:pathLst>
              <a:path w="2819400" h="6856730">
                <a:moveTo>
                  <a:pt x="2819400" y="0"/>
                </a:moveTo>
                <a:lnTo>
                  <a:pt x="0" y="0"/>
                </a:lnTo>
                <a:lnTo>
                  <a:pt x="0" y="6856730"/>
                </a:lnTo>
                <a:lnTo>
                  <a:pt x="1409700" y="6856730"/>
                </a:lnTo>
                <a:lnTo>
                  <a:pt x="2819400" y="6856730"/>
                </a:lnTo>
                <a:lnTo>
                  <a:pt x="2819400" y="0"/>
                </a:lnTo>
                <a:close/>
              </a:path>
            </a:pathLst>
          </a:custGeom>
          <a:solidFill>
            <a:srgbClr val="FFFFFF">
              <a:alpha val="9999"/>
            </a:srgbClr>
          </a:solidFill>
        </p:spPr>
        <p:txBody>
          <a:bodyPr wrap="square" lIns="0" tIns="0" rIns="0" bIns="0" rtlCol="0"/>
          <a:lstStyle/>
          <a:p>
            <a:endParaRPr/>
          </a:p>
        </p:txBody>
      </p:sp>
      <p:grpSp>
        <p:nvGrpSpPr>
          <p:cNvPr id="10" name="object 10"/>
          <p:cNvGrpSpPr/>
          <p:nvPr/>
        </p:nvGrpSpPr>
        <p:grpSpPr>
          <a:xfrm>
            <a:off x="50105" y="-7937"/>
            <a:ext cx="9100185" cy="6871970"/>
            <a:chOff x="50105" y="-7937"/>
            <a:chExt cx="9100185" cy="6871970"/>
          </a:xfrm>
        </p:grpSpPr>
        <p:sp>
          <p:nvSpPr>
            <p:cNvPr id="11" name="object 11"/>
            <p:cNvSpPr/>
            <p:nvPr/>
          </p:nvSpPr>
          <p:spPr>
            <a:xfrm>
              <a:off x="2973070" y="913"/>
              <a:ext cx="990600" cy="6856730"/>
            </a:xfrm>
            <a:custGeom>
              <a:avLst/>
              <a:gdLst/>
              <a:ahLst/>
              <a:cxnLst/>
              <a:rect l="l" t="t" r="r" b="b"/>
              <a:pathLst>
                <a:path w="990600" h="6856730">
                  <a:moveTo>
                    <a:pt x="990600" y="0"/>
                  </a:moveTo>
                  <a:lnTo>
                    <a:pt x="457200" y="0"/>
                  </a:lnTo>
                  <a:lnTo>
                    <a:pt x="228600" y="0"/>
                  </a:lnTo>
                  <a:lnTo>
                    <a:pt x="0" y="0"/>
                  </a:lnTo>
                  <a:lnTo>
                    <a:pt x="0" y="6856730"/>
                  </a:lnTo>
                  <a:lnTo>
                    <a:pt x="228600" y="6856730"/>
                  </a:lnTo>
                  <a:lnTo>
                    <a:pt x="457200" y="6856730"/>
                  </a:lnTo>
                  <a:lnTo>
                    <a:pt x="609600" y="6856730"/>
                  </a:lnTo>
                  <a:lnTo>
                    <a:pt x="990600" y="6856730"/>
                  </a:lnTo>
                  <a:lnTo>
                    <a:pt x="990600" y="0"/>
                  </a:lnTo>
                  <a:close/>
                </a:path>
              </a:pathLst>
            </a:custGeom>
            <a:solidFill>
              <a:srgbClr val="FFFFFF">
                <a:alpha val="9999"/>
              </a:srgbClr>
            </a:solidFill>
          </p:spPr>
          <p:txBody>
            <a:bodyPr wrap="square" lIns="0" tIns="0" rIns="0" bIns="0" rtlCol="0"/>
            <a:lstStyle/>
            <a:p>
              <a:endParaRPr/>
            </a:p>
          </p:txBody>
        </p:sp>
        <p:sp>
          <p:nvSpPr>
            <p:cNvPr id="12" name="object 12"/>
            <p:cNvSpPr/>
            <p:nvPr/>
          </p:nvSpPr>
          <p:spPr>
            <a:xfrm>
              <a:off x="3521770" y="2546054"/>
              <a:ext cx="12700" cy="12700"/>
            </a:xfrm>
            <a:custGeom>
              <a:avLst/>
              <a:gdLst/>
              <a:ahLst/>
              <a:cxnLst/>
              <a:rect l="l" t="t" r="r" b="b"/>
              <a:pathLst>
                <a:path w="12700" h="12700">
                  <a:moveTo>
                    <a:pt x="0" y="6289"/>
                  </a:moveTo>
                  <a:lnTo>
                    <a:pt x="1842" y="1842"/>
                  </a:lnTo>
                  <a:lnTo>
                    <a:pt x="6289" y="0"/>
                  </a:lnTo>
                  <a:lnTo>
                    <a:pt x="10737" y="1842"/>
                  </a:lnTo>
                  <a:lnTo>
                    <a:pt x="12579" y="6289"/>
                  </a:lnTo>
                  <a:lnTo>
                    <a:pt x="10737" y="10737"/>
                  </a:lnTo>
                  <a:lnTo>
                    <a:pt x="6289" y="12579"/>
                  </a:lnTo>
                  <a:lnTo>
                    <a:pt x="1842" y="10737"/>
                  </a:lnTo>
                  <a:lnTo>
                    <a:pt x="0" y="6289"/>
                  </a:lnTo>
                  <a:close/>
                </a:path>
              </a:pathLst>
            </a:custGeom>
            <a:solidFill>
              <a:srgbClr val="FFFFFF">
                <a:alpha val="12998"/>
              </a:srgbClr>
            </a:solidFill>
          </p:spPr>
          <p:txBody>
            <a:bodyPr wrap="square" lIns="0" tIns="0" rIns="0" bIns="0" rtlCol="0"/>
            <a:lstStyle/>
            <a:p>
              <a:endParaRPr/>
            </a:p>
          </p:txBody>
        </p:sp>
        <p:pic>
          <p:nvPicPr>
            <p:cNvPr id="13" name="object 13"/>
            <p:cNvPicPr/>
            <p:nvPr/>
          </p:nvPicPr>
          <p:blipFill>
            <a:blip r:embed="rId2" cstate="print"/>
            <a:stretch>
              <a:fillRect/>
            </a:stretch>
          </p:blipFill>
          <p:spPr>
            <a:xfrm>
              <a:off x="50105" y="210524"/>
              <a:ext cx="9099828" cy="6653409"/>
            </a:xfrm>
            <a:prstGeom prst="rect">
              <a:avLst/>
            </a:prstGeom>
          </p:spPr>
        </p:pic>
        <p:sp>
          <p:nvSpPr>
            <p:cNvPr id="14" name="object 14"/>
            <p:cNvSpPr/>
            <p:nvPr/>
          </p:nvSpPr>
          <p:spPr>
            <a:xfrm>
              <a:off x="3502720" y="12404"/>
              <a:ext cx="12700" cy="12700"/>
            </a:xfrm>
            <a:custGeom>
              <a:avLst/>
              <a:gdLst/>
              <a:ahLst/>
              <a:cxnLst/>
              <a:rect l="l" t="t" r="r" b="b"/>
              <a:pathLst>
                <a:path w="12700" h="12700">
                  <a:moveTo>
                    <a:pt x="0" y="6289"/>
                  </a:moveTo>
                  <a:lnTo>
                    <a:pt x="1842" y="1842"/>
                  </a:lnTo>
                  <a:lnTo>
                    <a:pt x="6289" y="0"/>
                  </a:lnTo>
                  <a:lnTo>
                    <a:pt x="10737" y="1842"/>
                  </a:lnTo>
                  <a:lnTo>
                    <a:pt x="12579" y="6289"/>
                  </a:lnTo>
                  <a:lnTo>
                    <a:pt x="10737" y="10737"/>
                  </a:lnTo>
                  <a:lnTo>
                    <a:pt x="6289" y="12579"/>
                  </a:lnTo>
                  <a:lnTo>
                    <a:pt x="1842" y="10737"/>
                  </a:lnTo>
                  <a:lnTo>
                    <a:pt x="0" y="6289"/>
                  </a:lnTo>
                  <a:close/>
                </a:path>
              </a:pathLst>
            </a:custGeom>
            <a:solidFill>
              <a:srgbClr val="FFFFFF">
                <a:alpha val="7998"/>
              </a:srgbClr>
            </a:solidFill>
          </p:spPr>
          <p:txBody>
            <a:bodyPr wrap="square" lIns="0" tIns="0" rIns="0" bIns="0" rtlCol="0"/>
            <a:lstStyle/>
            <a:p>
              <a:endParaRPr/>
            </a:p>
          </p:txBody>
        </p:sp>
        <p:sp>
          <p:nvSpPr>
            <p:cNvPr id="15" name="object 15"/>
            <p:cNvSpPr/>
            <p:nvPr/>
          </p:nvSpPr>
          <p:spPr>
            <a:xfrm>
              <a:off x="457199" y="333654"/>
              <a:ext cx="8228330" cy="6187440"/>
            </a:xfrm>
            <a:custGeom>
              <a:avLst/>
              <a:gdLst/>
              <a:ahLst/>
              <a:cxnLst/>
              <a:rect l="l" t="t" r="r" b="b"/>
              <a:pathLst>
                <a:path w="8228330" h="6187440">
                  <a:moveTo>
                    <a:pt x="8228330" y="0"/>
                  </a:moveTo>
                  <a:lnTo>
                    <a:pt x="0" y="0"/>
                  </a:lnTo>
                  <a:lnTo>
                    <a:pt x="0" y="6187440"/>
                  </a:lnTo>
                  <a:lnTo>
                    <a:pt x="4114800" y="6187440"/>
                  </a:lnTo>
                  <a:lnTo>
                    <a:pt x="8228330" y="6187440"/>
                  </a:lnTo>
                  <a:lnTo>
                    <a:pt x="8228330" y="0"/>
                  </a:lnTo>
                  <a:close/>
                </a:path>
              </a:pathLst>
            </a:custGeom>
            <a:solidFill>
              <a:srgbClr val="FFFFFF"/>
            </a:solidFill>
          </p:spPr>
          <p:txBody>
            <a:bodyPr wrap="square" lIns="0" tIns="0" rIns="0" bIns="0" rtlCol="0"/>
            <a:lstStyle/>
            <a:p>
              <a:endParaRPr/>
            </a:p>
          </p:txBody>
        </p:sp>
        <p:sp>
          <p:nvSpPr>
            <p:cNvPr id="16" name="object 16"/>
            <p:cNvSpPr/>
            <p:nvPr/>
          </p:nvSpPr>
          <p:spPr>
            <a:xfrm>
              <a:off x="457199" y="333654"/>
              <a:ext cx="8228330" cy="6187440"/>
            </a:xfrm>
            <a:custGeom>
              <a:avLst/>
              <a:gdLst/>
              <a:ahLst/>
              <a:cxnLst/>
              <a:rect l="l" t="t" r="r" b="b"/>
              <a:pathLst>
                <a:path w="8228330" h="6187440">
                  <a:moveTo>
                    <a:pt x="4114800" y="6187440"/>
                  </a:moveTo>
                  <a:lnTo>
                    <a:pt x="0" y="6187440"/>
                  </a:lnTo>
                  <a:lnTo>
                    <a:pt x="0" y="0"/>
                  </a:lnTo>
                  <a:lnTo>
                    <a:pt x="8228330" y="0"/>
                  </a:lnTo>
                  <a:lnTo>
                    <a:pt x="8228330" y="6187440"/>
                  </a:lnTo>
                  <a:lnTo>
                    <a:pt x="4114800" y="6187440"/>
                  </a:lnTo>
                  <a:close/>
                </a:path>
              </a:pathLst>
            </a:custGeom>
            <a:ln w="6469">
              <a:solidFill>
                <a:srgbClr val="000000"/>
              </a:solidFill>
            </a:ln>
          </p:spPr>
          <p:txBody>
            <a:bodyPr wrap="square" lIns="0" tIns="0" rIns="0" bIns="0" rtlCol="0"/>
            <a:lstStyle/>
            <a:p>
              <a:endParaRPr/>
            </a:p>
          </p:txBody>
        </p:sp>
        <p:sp>
          <p:nvSpPr>
            <p:cNvPr id="17" name="object 17"/>
            <p:cNvSpPr/>
            <p:nvPr/>
          </p:nvSpPr>
          <p:spPr>
            <a:xfrm>
              <a:off x="4560569" y="0"/>
              <a:ext cx="3679190" cy="678180"/>
            </a:xfrm>
            <a:custGeom>
              <a:avLst/>
              <a:gdLst/>
              <a:ahLst/>
              <a:cxnLst/>
              <a:rect l="l" t="t" r="r" b="b"/>
              <a:pathLst>
                <a:path w="3679190" h="678180">
                  <a:moveTo>
                    <a:pt x="3679189" y="0"/>
                  </a:moveTo>
                  <a:lnTo>
                    <a:pt x="0" y="0"/>
                  </a:lnTo>
                  <a:lnTo>
                    <a:pt x="0" y="677824"/>
                  </a:lnTo>
                  <a:lnTo>
                    <a:pt x="3679189" y="677824"/>
                  </a:lnTo>
                  <a:lnTo>
                    <a:pt x="3679189" y="0"/>
                  </a:lnTo>
                  <a:close/>
                </a:path>
              </a:pathLst>
            </a:custGeom>
            <a:solidFill>
              <a:srgbClr val="F4F4F4"/>
            </a:solidFill>
          </p:spPr>
          <p:txBody>
            <a:bodyPr wrap="square" lIns="0" tIns="0" rIns="0" bIns="0" rtlCol="0"/>
            <a:lstStyle/>
            <a:p>
              <a:endParaRPr/>
            </a:p>
          </p:txBody>
        </p:sp>
        <p:sp>
          <p:nvSpPr>
            <p:cNvPr id="18" name="object 18"/>
            <p:cNvSpPr/>
            <p:nvPr/>
          </p:nvSpPr>
          <p:spPr>
            <a:xfrm>
              <a:off x="4560569" y="0"/>
              <a:ext cx="3679190" cy="678180"/>
            </a:xfrm>
            <a:custGeom>
              <a:avLst/>
              <a:gdLst/>
              <a:ahLst/>
              <a:cxnLst/>
              <a:rect l="l" t="t" r="r" b="b"/>
              <a:pathLst>
                <a:path w="3679190" h="678180">
                  <a:moveTo>
                    <a:pt x="1840229" y="677824"/>
                  </a:moveTo>
                  <a:lnTo>
                    <a:pt x="0" y="677824"/>
                  </a:lnTo>
                  <a:lnTo>
                    <a:pt x="0" y="0"/>
                  </a:lnTo>
                </a:path>
                <a:path w="3679190" h="678180">
                  <a:moveTo>
                    <a:pt x="3679189" y="0"/>
                  </a:moveTo>
                  <a:lnTo>
                    <a:pt x="3679189" y="677824"/>
                  </a:lnTo>
                  <a:lnTo>
                    <a:pt x="1840229" y="677824"/>
                  </a:lnTo>
                </a:path>
              </a:pathLst>
            </a:custGeom>
            <a:ln w="15813">
              <a:solidFill>
                <a:srgbClr val="73A40F"/>
              </a:solidFill>
            </a:ln>
          </p:spPr>
          <p:txBody>
            <a:bodyPr wrap="square" lIns="0" tIns="0" rIns="0" bIns="0" rtlCol="0"/>
            <a:lstStyle/>
            <a:p>
              <a:endParaRPr/>
            </a:p>
          </p:txBody>
        </p:sp>
        <p:sp>
          <p:nvSpPr>
            <p:cNvPr id="19" name="object 19"/>
            <p:cNvSpPr/>
            <p:nvPr/>
          </p:nvSpPr>
          <p:spPr>
            <a:xfrm>
              <a:off x="4649469" y="0"/>
              <a:ext cx="3505200" cy="601980"/>
            </a:xfrm>
            <a:custGeom>
              <a:avLst/>
              <a:gdLst/>
              <a:ahLst/>
              <a:cxnLst/>
              <a:rect l="l" t="t" r="r" b="b"/>
              <a:pathLst>
                <a:path w="3505200" h="601980">
                  <a:moveTo>
                    <a:pt x="3505200" y="0"/>
                  </a:moveTo>
                  <a:lnTo>
                    <a:pt x="0" y="0"/>
                  </a:lnTo>
                  <a:lnTo>
                    <a:pt x="0" y="601624"/>
                  </a:lnTo>
                  <a:lnTo>
                    <a:pt x="3505200" y="601624"/>
                  </a:lnTo>
                  <a:lnTo>
                    <a:pt x="3505200" y="0"/>
                  </a:lnTo>
                  <a:close/>
                </a:path>
              </a:pathLst>
            </a:custGeom>
            <a:solidFill>
              <a:srgbClr val="706759"/>
            </a:solidFill>
          </p:spPr>
          <p:txBody>
            <a:bodyPr wrap="square" lIns="0" tIns="0" rIns="0" bIns="0" rtlCol="0"/>
            <a:lstStyle/>
            <a:p>
              <a:endParaRPr/>
            </a:p>
          </p:txBody>
        </p:sp>
        <p:sp>
          <p:nvSpPr>
            <p:cNvPr id="20" name="object 20"/>
            <p:cNvSpPr/>
            <p:nvPr/>
          </p:nvSpPr>
          <p:spPr>
            <a:xfrm>
              <a:off x="2339339" y="1336954"/>
              <a:ext cx="4464050" cy="701040"/>
            </a:xfrm>
            <a:custGeom>
              <a:avLst/>
              <a:gdLst/>
              <a:ahLst/>
              <a:cxnLst/>
              <a:rect l="l" t="t" r="r" b="b"/>
              <a:pathLst>
                <a:path w="4464050" h="701039">
                  <a:moveTo>
                    <a:pt x="4464050" y="0"/>
                  </a:moveTo>
                  <a:lnTo>
                    <a:pt x="0" y="0"/>
                  </a:lnTo>
                  <a:lnTo>
                    <a:pt x="0" y="701039"/>
                  </a:lnTo>
                  <a:lnTo>
                    <a:pt x="2232660" y="701039"/>
                  </a:lnTo>
                  <a:lnTo>
                    <a:pt x="4464050" y="701039"/>
                  </a:lnTo>
                  <a:lnTo>
                    <a:pt x="4464050" y="0"/>
                  </a:lnTo>
                  <a:close/>
                </a:path>
              </a:pathLst>
            </a:custGeom>
            <a:solidFill>
              <a:srgbClr val="8EE4E8"/>
            </a:solidFill>
          </p:spPr>
          <p:txBody>
            <a:bodyPr wrap="square" lIns="0" tIns="0" rIns="0" bIns="0" rtlCol="0"/>
            <a:lstStyle/>
            <a:p>
              <a:endParaRPr/>
            </a:p>
          </p:txBody>
        </p:sp>
      </p:grpSp>
      <p:sp>
        <p:nvSpPr>
          <p:cNvPr id="21" name="object 21"/>
          <p:cNvSpPr txBox="1">
            <a:spLocks noGrp="1"/>
          </p:cNvSpPr>
          <p:nvPr>
            <p:ph type="title"/>
          </p:nvPr>
        </p:nvSpPr>
        <p:spPr>
          <a:xfrm>
            <a:off x="2339339" y="1336954"/>
            <a:ext cx="4464050" cy="701040"/>
          </a:xfrm>
          <a:prstGeom prst="rect">
            <a:avLst/>
          </a:prstGeom>
          <a:ln w="9344">
            <a:solidFill>
              <a:srgbClr val="006FBF"/>
            </a:solidFill>
          </a:ln>
        </p:spPr>
        <p:txBody>
          <a:bodyPr vert="horz" wrap="square" lIns="0" tIns="58419" rIns="0" bIns="0" rtlCol="0">
            <a:spAutoFit/>
          </a:bodyPr>
          <a:lstStyle/>
          <a:p>
            <a:pPr>
              <a:lnSpc>
                <a:spcPct val="100000"/>
              </a:lnSpc>
              <a:spcBef>
                <a:spcPts val="459"/>
              </a:spcBef>
            </a:pPr>
            <a:endParaRPr sz="2000">
              <a:latin typeface="Times New Roman"/>
              <a:cs typeface="Times New Roman"/>
            </a:endParaRPr>
          </a:p>
          <a:p>
            <a:pPr marL="635" algn="ctr">
              <a:lnSpc>
                <a:spcPct val="100000"/>
              </a:lnSpc>
            </a:pPr>
            <a:r>
              <a:rPr sz="2000" spc="-10" dirty="0"/>
              <a:t>Тариф</a:t>
            </a:r>
            <a:endParaRPr sz="2000"/>
          </a:p>
        </p:txBody>
      </p:sp>
      <p:grpSp>
        <p:nvGrpSpPr>
          <p:cNvPr id="22" name="object 22"/>
          <p:cNvGrpSpPr/>
          <p:nvPr/>
        </p:nvGrpSpPr>
        <p:grpSpPr>
          <a:xfrm>
            <a:off x="2191067" y="3705821"/>
            <a:ext cx="4977765" cy="826769"/>
            <a:chOff x="2191067" y="3705821"/>
            <a:chExt cx="4977765" cy="826769"/>
          </a:xfrm>
        </p:grpSpPr>
        <p:sp>
          <p:nvSpPr>
            <p:cNvPr id="23" name="object 23"/>
            <p:cNvSpPr/>
            <p:nvPr/>
          </p:nvSpPr>
          <p:spPr>
            <a:xfrm>
              <a:off x="2195829" y="3710584"/>
              <a:ext cx="4968240" cy="377190"/>
            </a:xfrm>
            <a:custGeom>
              <a:avLst/>
              <a:gdLst/>
              <a:ahLst/>
              <a:cxnLst/>
              <a:rect l="l" t="t" r="r" b="b"/>
              <a:pathLst>
                <a:path w="4968240" h="377189">
                  <a:moveTo>
                    <a:pt x="4968240" y="0"/>
                  </a:moveTo>
                  <a:lnTo>
                    <a:pt x="4968240" y="10160"/>
                  </a:lnTo>
                  <a:lnTo>
                    <a:pt x="4968240" y="20320"/>
                  </a:lnTo>
                  <a:lnTo>
                    <a:pt x="4966970" y="29210"/>
                  </a:lnTo>
                  <a:lnTo>
                    <a:pt x="4966970" y="76200"/>
                  </a:lnTo>
                  <a:lnTo>
                    <a:pt x="4965700" y="85090"/>
                  </a:lnTo>
                  <a:lnTo>
                    <a:pt x="4965700" y="93980"/>
                  </a:lnTo>
                  <a:lnTo>
                    <a:pt x="4965700" y="101600"/>
                  </a:lnTo>
                  <a:lnTo>
                    <a:pt x="4964430" y="109220"/>
                  </a:lnTo>
                  <a:lnTo>
                    <a:pt x="4964430" y="118110"/>
                  </a:lnTo>
                  <a:lnTo>
                    <a:pt x="4963160" y="124460"/>
                  </a:lnTo>
                  <a:lnTo>
                    <a:pt x="4963160" y="132080"/>
                  </a:lnTo>
                  <a:lnTo>
                    <a:pt x="4961890" y="138430"/>
                  </a:lnTo>
                  <a:lnTo>
                    <a:pt x="4961890" y="144780"/>
                  </a:lnTo>
                  <a:lnTo>
                    <a:pt x="4961890" y="151130"/>
                  </a:lnTo>
                  <a:lnTo>
                    <a:pt x="4960620" y="156210"/>
                  </a:lnTo>
                  <a:lnTo>
                    <a:pt x="4959350" y="161290"/>
                  </a:lnTo>
                  <a:lnTo>
                    <a:pt x="4959350" y="166370"/>
                  </a:lnTo>
                  <a:lnTo>
                    <a:pt x="4958080" y="170180"/>
                  </a:lnTo>
                  <a:lnTo>
                    <a:pt x="4956810" y="175260"/>
                  </a:lnTo>
                  <a:lnTo>
                    <a:pt x="4956810" y="177800"/>
                  </a:lnTo>
                  <a:lnTo>
                    <a:pt x="4955540" y="181610"/>
                  </a:lnTo>
                  <a:lnTo>
                    <a:pt x="4954270" y="182880"/>
                  </a:lnTo>
                  <a:lnTo>
                    <a:pt x="4954270" y="185420"/>
                  </a:lnTo>
                  <a:lnTo>
                    <a:pt x="4953000" y="186690"/>
                  </a:lnTo>
                  <a:lnTo>
                    <a:pt x="2524760" y="190500"/>
                  </a:lnTo>
                  <a:lnTo>
                    <a:pt x="2524760" y="191770"/>
                  </a:lnTo>
                  <a:lnTo>
                    <a:pt x="2523490" y="193040"/>
                  </a:lnTo>
                  <a:lnTo>
                    <a:pt x="2522220" y="195580"/>
                  </a:lnTo>
                  <a:lnTo>
                    <a:pt x="2522220" y="198120"/>
                  </a:lnTo>
                  <a:lnTo>
                    <a:pt x="2520949" y="201930"/>
                  </a:lnTo>
                  <a:lnTo>
                    <a:pt x="2519680" y="205740"/>
                  </a:lnTo>
                  <a:lnTo>
                    <a:pt x="2519680" y="209550"/>
                  </a:lnTo>
                  <a:lnTo>
                    <a:pt x="2518410" y="214630"/>
                  </a:lnTo>
                  <a:lnTo>
                    <a:pt x="2517140" y="219710"/>
                  </a:lnTo>
                  <a:lnTo>
                    <a:pt x="2517140" y="224790"/>
                  </a:lnTo>
                  <a:lnTo>
                    <a:pt x="2515870" y="231140"/>
                  </a:lnTo>
                  <a:lnTo>
                    <a:pt x="2515870" y="237490"/>
                  </a:lnTo>
                  <a:lnTo>
                    <a:pt x="2514599" y="243840"/>
                  </a:lnTo>
                  <a:lnTo>
                    <a:pt x="2514599" y="251460"/>
                  </a:lnTo>
                  <a:lnTo>
                    <a:pt x="2513330" y="259080"/>
                  </a:lnTo>
                  <a:lnTo>
                    <a:pt x="2513330" y="266700"/>
                  </a:lnTo>
                  <a:lnTo>
                    <a:pt x="2512060" y="274320"/>
                  </a:lnTo>
                  <a:lnTo>
                    <a:pt x="2512060" y="283210"/>
                  </a:lnTo>
                  <a:lnTo>
                    <a:pt x="2512060" y="290830"/>
                  </a:lnTo>
                  <a:lnTo>
                    <a:pt x="2512060" y="300990"/>
                  </a:lnTo>
                  <a:lnTo>
                    <a:pt x="2510790" y="309880"/>
                  </a:lnTo>
                  <a:lnTo>
                    <a:pt x="2510790" y="318770"/>
                  </a:lnTo>
                  <a:lnTo>
                    <a:pt x="2510790" y="327660"/>
                  </a:lnTo>
                  <a:lnTo>
                    <a:pt x="2510790" y="337820"/>
                  </a:lnTo>
                  <a:lnTo>
                    <a:pt x="2510790" y="346710"/>
                  </a:lnTo>
                  <a:lnTo>
                    <a:pt x="2509520" y="356870"/>
                  </a:lnTo>
                  <a:lnTo>
                    <a:pt x="2509520" y="367030"/>
                  </a:lnTo>
                  <a:lnTo>
                    <a:pt x="2509520" y="377190"/>
                  </a:lnTo>
                  <a:lnTo>
                    <a:pt x="2509520" y="377190"/>
                  </a:lnTo>
                  <a:lnTo>
                    <a:pt x="2509520" y="320040"/>
                  </a:lnTo>
                  <a:lnTo>
                    <a:pt x="2508249" y="309880"/>
                  </a:lnTo>
                  <a:lnTo>
                    <a:pt x="2508249" y="300990"/>
                  </a:lnTo>
                  <a:lnTo>
                    <a:pt x="2508249" y="292100"/>
                  </a:lnTo>
                  <a:lnTo>
                    <a:pt x="2506980" y="283210"/>
                  </a:lnTo>
                  <a:lnTo>
                    <a:pt x="2506980" y="275590"/>
                  </a:lnTo>
                  <a:lnTo>
                    <a:pt x="2506980" y="267970"/>
                  </a:lnTo>
                  <a:lnTo>
                    <a:pt x="2505710" y="259080"/>
                  </a:lnTo>
                  <a:lnTo>
                    <a:pt x="2505710" y="252730"/>
                  </a:lnTo>
                  <a:lnTo>
                    <a:pt x="2504440" y="245110"/>
                  </a:lnTo>
                  <a:lnTo>
                    <a:pt x="2504440" y="238760"/>
                  </a:lnTo>
                  <a:lnTo>
                    <a:pt x="2503170" y="232410"/>
                  </a:lnTo>
                  <a:lnTo>
                    <a:pt x="2503170" y="226060"/>
                  </a:lnTo>
                  <a:lnTo>
                    <a:pt x="2501899" y="220980"/>
                  </a:lnTo>
                  <a:lnTo>
                    <a:pt x="2501899" y="215900"/>
                  </a:lnTo>
                  <a:lnTo>
                    <a:pt x="2500630" y="210820"/>
                  </a:lnTo>
                  <a:lnTo>
                    <a:pt x="2500630" y="207010"/>
                  </a:lnTo>
                  <a:lnTo>
                    <a:pt x="2499360" y="201930"/>
                  </a:lnTo>
                  <a:lnTo>
                    <a:pt x="2498090" y="199390"/>
                  </a:lnTo>
                  <a:lnTo>
                    <a:pt x="2498090" y="195580"/>
                  </a:lnTo>
                  <a:lnTo>
                    <a:pt x="2496820" y="194310"/>
                  </a:lnTo>
                  <a:lnTo>
                    <a:pt x="2495549" y="191770"/>
                  </a:lnTo>
                  <a:lnTo>
                    <a:pt x="2495549" y="190500"/>
                  </a:lnTo>
                  <a:lnTo>
                    <a:pt x="2494280" y="189230"/>
                  </a:lnTo>
                  <a:lnTo>
                    <a:pt x="2493010" y="189230"/>
                  </a:lnTo>
                  <a:lnTo>
                    <a:pt x="16509" y="189230"/>
                  </a:lnTo>
                  <a:lnTo>
                    <a:pt x="15239" y="187960"/>
                  </a:lnTo>
                  <a:lnTo>
                    <a:pt x="13969" y="187960"/>
                  </a:lnTo>
                  <a:lnTo>
                    <a:pt x="13969" y="186690"/>
                  </a:lnTo>
                  <a:lnTo>
                    <a:pt x="12700" y="185420"/>
                  </a:lnTo>
                  <a:lnTo>
                    <a:pt x="11430" y="182880"/>
                  </a:lnTo>
                  <a:lnTo>
                    <a:pt x="11430" y="179070"/>
                  </a:lnTo>
                  <a:lnTo>
                    <a:pt x="10159" y="176530"/>
                  </a:lnTo>
                  <a:lnTo>
                    <a:pt x="8889" y="172720"/>
                  </a:lnTo>
                  <a:lnTo>
                    <a:pt x="8889" y="167640"/>
                  </a:lnTo>
                  <a:lnTo>
                    <a:pt x="7619" y="163830"/>
                  </a:lnTo>
                  <a:lnTo>
                    <a:pt x="7619" y="158750"/>
                  </a:lnTo>
                  <a:lnTo>
                    <a:pt x="6350" y="152400"/>
                  </a:lnTo>
                  <a:lnTo>
                    <a:pt x="5080" y="147320"/>
                  </a:lnTo>
                  <a:lnTo>
                    <a:pt x="5080" y="140970"/>
                  </a:lnTo>
                  <a:lnTo>
                    <a:pt x="3809" y="133350"/>
                  </a:lnTo>
                  <a:lnTo>
                    <a:pt x="3809" y="127000"/>
                  </a:lnTo>
                  <a:lnTo>
                    <a:pt x="2539" y="119380"/>
                  </a:lnTo>
                  <a:lnTo>
                    <a:pt x="2539" y="111760"/>
                  </a:lnTo>
                  <a:lnTo>
                    <a:pt x="2539" y="102870"/>
                  </a:lnTo>
                  <a:lnTo>
                    <a:pt x="1269" y="95250"/>
                  </a:lnTo>
                  <a:lnTo>
                    <a:pt x="1269" y="86360"/>
                  </a:lnTo>
                  <a:lnTo>
                    <a:pt x="1269" y="77470"/>
                  </a:lnTo>
                  <a:lnTo>
                    <a:pt x="0" y="68580"/>
                  </a:lnTo>
                  <a:lnTo>
                    <a:pt x="0" y="10160"/>
                  </a:lnTo>
                  <a:lnTo>
                    <a:pt x="0" y="1270"/>
                  </a:lnTo>
                </a:path>
              </a:pathLst>
            </a:custGeom>
            <a:ln w="9344">
              <a:solidFill>
                <a:srgbClr val="006FBF"/>
              </a:solidFill>
            </a:ln>
          </p:spPr>
          <p:txBody>
            <a:bodyPr wrap="square" lIns="0" tIns="0" rIns="0" bIns="0" rtlCol="0"/>
            <a:lstStyle/>
            <a:p>
              <a:endParaRPr/>
            </a:p>
          </p:txBody>
        </p:sp>
        <p:sp>
          <p:nvSpPr>
            <p:cNvPr id="24" name="object 24"/>
            <p:cNvSpPr/>
            <p:nvPr/>
          </p:nvSpPr>
          <p:spPr>
            <a:xfrm>
              <a:off x="2191156" y="3705923"/>
              <a:ext cx="4977765" cy="386715"/>
            </a:xfrm>
            <a:custGeom>
              <a:avLst/>
              <a:gdLst/>
              <a:ahLst/>
              <a:cxnLst/>
              <a:rect l="l" t="t" r="r" b="b"/>
              <a:pathLst>
                <a:path w="4977765" h="386714">
                  <a:moveTo>
                    <a:pt x="9334" y="381850"/>
                  </a:moveTo>
                  <a:lnTo>
                    <a:pt x="7975" y="378548"/>
                  </a:lnTo>
                  <a:lnTo>
                    <a:pt x="4673" y="377190"/>
                  </a:lnTo>
                  <a:lnTo>
                    <a:pt x="1358" y="378548"/>
                  </a:lnTo>
                  <a:lnTo>
                    <a:pt x="0" y="381850"/>
                  </a:lnTo>
                  <a:lnTo>
                    <a:pt x="1358" y="385165"/>
                  </a:lnTo>
                  <a:lnTo>
                    <a:pt x="4673" y="386524"/>
                  </a:lnTo>
                  <a:lnTo>
                    <a:pt x="7975" y="385165"/>
                  </a:lnTo>
                  <a:lnTo>
                    <a:pt x="9334" y="381850"/>
                  </a:lnTo>
                  <a:close/>
                </a:path>
                <a:path w="4977765" h="386714">
                  <a:moveTo>
                    <a:pt x="4977574" y="4660"/>
                  </a:moveTo>
                  <a:lnTo>
                    <a:pt x="4976215" y="1358"/>
                  </a:lnTo>
                  <a:lnTo>
                    <a:pt x="4972913" y="0"/>
                  </a:lnTo>
                  <a:lnTo>
                    <a:pt x="4969599" y="1358"/>
                  </a:lnTo>
                  <a:lnTo>
                    <a:pt x="4968240" y="4660"/>
                  </a:lnTo>
                  <a:lnTo>
                    <a:pt x="4969599" y="7975"/>
                  </a:lnTo>
                  <a:lnTo>
                    <a:pt x="4972913" y="9334"/>
                  </a:lnTo>
                  <a:lnTo>
                    <a:pt x="4976215" y="7975"/>
                  </a:lnTo>
                  <a:lnTo>
                    <a:pt x="4977574" y="4660"/>
                  </a:lnTo>
                  <a:close/>
                </a:path>
              </a:pathLst>
            </a:custGeom>
            <a:solidFill>
              <a:srgbClr val="006FBF"/>
            </a:solidFill>
          </p:spPr>
          <p:txBody>
            <a:bodyPr wrap="square" lIns="0" tIns="0" rIns="0" bIns="0" rtlCol="0"/>
            <a:lstStyle/>
            <a:p>
              <a:endParaRPr/>
            </a:p>
          </p:txBody>
        </p:sp>
        <p:sp>
          <p:nvSpPr>
            <p:cNvPr id="25" name="object 25"/>
            <p:cNvSpPr/>
            <p:nvPr/>
          </p:nvSpPr>
          <p:spPr>
            <a:xfrm>
              <a:off x="4287519" y="4076344"/>
              <a:ext cx="810260" cy="455930"/>
            </a:xfrm>
            <a:custGeom>
              <a:avLst/>
              <a:gdLst/>
              <a:ahLst/>
              <a:cxnLst/>
              <a:rect l="l" t="t" r="r" b="b"/>
              <a:pathLst>
                <a:path w="810260" h="455929">
                  <a:moveTo>
                    <a:pt x="810259" y="0"/>
                  </a:moveTo>
                  <a:lnTo>
                    <a:pt x="0" y="0"/>
                  </a:lnTo>
                  <a:lnTo>
                    <a:pt x="0" y="455930"/>
                  </a:lnTo>
                  <a:lnTo>
                    <a:pt x="405129" y="455930"/>
                  </a:lnTo>
                  <a:lnTo>
                    <a:pt x="810259" y="455930"/>
                  </a:lnTo>
                  <a:lnTo>
                    <a:pt x="810259" y="0"/>
                  </a:lnTo>
                  <a:close/>
                </a:path>
              </a:pathLst>
            </a:custGeom>
            <a:solidFill>
              <a:srgbClr val="FFFFFF"/>
            </a:solidFill>
          </p:spPr>
          <p:txBody>
            <a:bodyPr wrap="square" lIns="0" tIns="0" rIns="0" bIns="0" rtlCol="0"/>
            <a:lstStyle/>
            <a:p>
              <a:endParaRPr/>
            </a:p>
          </p:txBody>
        </p:sp>
      </p:grpSp>
      <p:sp>
        <p:nvSpPr>
          <p:cNvPr id="26" name="object 26"/>
          <p:cNvSpPr txBox="1"/>
          <p:nvPr/>
        </p:nvSpPr>
        <p:spPr>
          <a:xfrm>
            <a:off x="4287520" y="4076344"/>
            <a:ext cx="810260" cy="455930"/>
          </a:xfrm>
          <a:prstGeom prst="rect">
            <a:avLst/>
          </a:prstGeom>
          <a:ln w="15813">
            <a:solidFill>
              <a:srgbClr val="006FBF"/>
            </a:solidFill>
          </a:ln>
        </p:spPr>
        <p:txBody>
          <a:bodyPr vert="horz" wrap="square" lIns="0" tIns="44450" rIns="0" bIns="0" rtlCol="0">
            <a:spAutoFit/>
          </a:bodyPr>
          <a:lstStyle/>
          <a:p>
            <a:pPr marL="89535">
              <a:lnSpc>
                <a:spcPct val="100000"/>
              </a:lnSpc>
              <a:spcBef>
                <a:spcPts val="350"/>
              </a:spcBef>
            </a:pPr>
            <a:r>
              <a:rPr sz="2400" b="1" spc="-25" dirty="0">
                <a:latin typeface="Arial"/>
                <a:cs typeface="Arial"/>
              </a:rPr>
              <a:t>60%</a:t>
            </a:r>
            <a:endParaRPr sz="2400">
              <a:latin typeface="Arial"/>
              <a:cs typeface="Arial"/>
            </a:endParaRPr>
          </a:p>
        </p:txBody>
      </p:sp>
      <p:grpSp>
        <p:nvGrpSpPr>
          <p:cNvPr id="27" name="object 27"/>
          <p:cNvGrpSpPr/>
          <p:nvPr/>
        </p:nvGrpSpPr>
        <p:grpSpPr>
          <a:xfrm>
            <a:off x="1161763" y="4556117"/>
            <a:ext cx="6946265" cy="1614805"/>
            <a:chOff x="1161763" y="4556117"/>
            <a:chExt cx="6946265" cy="1614805"/>
          </a:xfrm>
        </p:grpSpPr>
        <p:sp>
          <p:nvSpPr>
            <p:cNvPr id="28" name="object 28"/>
            <p:cNvSpPr/>
            <p:nvPr/>
          </p:nvSpPr>
          <p:spPr>
            <a:xfrm>
              <a:off x="1656079" y="4976774"/>
              <a:ext cx="6443980" cy="1186180"/>
            </a:xfrm>
            <a:custGeom>
              <a:avLst/>
              <a:gdLst/>
              <a:ahLst/>
              <a:cxnLst/>
              <a:rect l="l" t="t" r="r" b="b"/>
              <a:pathLst>
                <a:path w="6443980" h="1186179">
                  <a:moveTo>
                    <a:pt x="6443980" y="0"/>
                  </a:moveTo>
                  <a:lnTo>
                    <a:pt x="0" y="0"/>
                  </a:lnTo>
                  <a:lnTo>
                    <a:pt x="0" y="1186180"/>
                  </a:lnTo>
                  <a:lnTo>
                    <a:pt x="3221990" y="1186180"/>
                  </a:lnTo>
                  <a:lnTo>
                    <a:pt x="6443980" y="1186180"/>
                  </a:lnTo>
                  <a:lnTo>
                    <a:pt x="6443980" y="0"/>
                  </a:lnTo>
                  <a:close/>
                </a:path>
              </a:pathLst>
            </a:custGeom>
            <a:solidFill>
              <a:srgbClr val="E1FAFD"/>
            </a:solidFill>
          </p:spPr>
          <p:txBody>
            <a:bodyPr wrap="square" lIns="0" tIns="0" rIns="0" bIns="0" rtlCol="0"/>
            <a:lstStyle/>
            <a:p>
              <a:endParaRPr/>
            </a:p>
          </p:txBody>
        </p:sp>
        <p:sp>
          <p:nvSpPr>
            <p:cNvPr id="29" name="object 29"/>
            <p:cNvSpPr/>
            <p:nvPr/>
          </p:nvSpPr>
          <p:spPr>
            <a:xfrm>
              <a:off x="1656079" y="4976774"/>
              <a:ext cx="6443980" cy="1186180"/>
            </a:xfrm>
            <a:custGeom>
              <a:avLst/>
              <a:gdLst/>
              <a:ahLst/>
              <a:cxnLst/>
              <a:rect l="l" t="t" r="r" b="b"/>
              <a:pathLst>
                <a:path w="6443980" h="1186179">
                  <a:moveTo>
                    <a:pt x="3221990" y="1186180"/>
                  </a:moveTo>
                  <a:lnTo>
                    <a:pt x="0" y="1186180"/>
                  </a:lnTo>
                  <a:lnTo>
                    <a:pt x="0" y="0"/>
                  </a:lnTo>
                  <a:lnTo>
                    <a:pt x="6443980" y="0"/>
                  </a:lnTo>
                  <a:lnTo>
                    <a:pt x="6443980" y="1186180"/>
                  </a:lnTo>
                  <a:lnTo>
                    <a:pt x="3221990" y="1186180"/>
                  </a:lnTo>
                  <a:close/>
                </a:path>
              </a:pathLst>
            </a:custGeom>
            <a:ln w="15813">
              <a:solidFill>
                <a:srgbClr val="006FBF"/>
              </a:solidFill>
            </a:ln>
          </p:spPr>
          <p:txBody>
            <a:bodyPr wrap="square" lIns="0" tIns="0" rIns="0" bIns="0" rtlCol="0"/>
            <a:lstStyle/>
            <a:p>
              <a:endParaRPr/>
            </a:p>
          </p:txBody>
        </p:sp>
        <p:sp>
          <p:nvSpPr>
            <p:cNvPr id="30" name="object 30"/>
            <p:cNvSpPr/>
            <p:nvPr/>
          </p:nvSpPr>
          <p:spPr>
            <a:xfrm>
              <a:off x="1169669" y="4564024"/>
              <a:ext cx="601980" cy="501650"/>
            </a:xfrm>
            <a:custGeom>
              <a:avLst/>
              <a:gdLst/>
              <a:ahLst/>
              <a:cxnLst/>
              <a:rect l="l" t="t" r="r" b="b"/>
              <a:pathLst>
                <a:path w="601980" h="501650">
                  <a:moveTo>
                    <a:pt x="601980" y="0"/>
                  </a:moveTo>
                  <a:lnTo>
                    <a:pt x="0" y="0"/>
                  </a:lnTo>
                  <a:lnTo>
                    <a:pt x="0" y="501650"/>
                  </a:lnTo>
                  <a:lnTo>
                    <a:pt x="300990" y="501650"/>
                  </a:lnTo>
                  <a:lnTo>
                    <a:pt x="601980" y="501650"/>
                  </a:lnTo>
                  <a:lnTo>
                    <a:pt x="601980" y="0"/>
                  </a:lnTo>
                  <a:close/>
                </a:path>
              </a:pathLst>
            </a:custGeom>
            <a:solidFill>
              <a:srgbClr val="FFFFFF"/>
            </a:solidFill>
          </p:spPr>
          <p:txBody>
            <a:bodyPr wrap="square" lIns="0" tIns="0" rIns="0" bIns="0" rtlCol="0"/>
            <a:lstStyle/>
            <a:p>
              <a:endParaRPr/>
            </a:p>
          </p:txBody>
        </p:sp>
        <p:sp>
          <p:nvSpPr>
            <p:cNvPr id="31" name="object 31"/>
            <p:cNvSpPr/>
            <p:nvPr/>
          </p:nvSpPr>
          <p:spPr>
            <a:xfrm>
              <a:off x="1169669" y="4564024"/>
              <a:ext cx="601980" cy="501650"/>
            </a:xfrm>
            <a:custGeom>
              <a:avLst/>
              <a:gdLst/>
              <a:ahLst/>
              <a:cxnLst/>
              <a:rect l="l" t="t" r="r" b="b"/>
              <a:pathLst>
                <a:path w="601980" h="501650">
                  <a:moveTo>
                    <a:pt x="300990" y="501650"/>
                  </a:moveTo>
                  <a:lnTo>
                    <a:pt x="0" y="501650"/>
                  </a:lnTo>
                  <a:lnTo>
                    <a:pt x="0" y="0"/>
                  </a:lnTo>
                  <a:lnTo>
                    <a:pt x="601980" y="0"/>
                  </a:lnTo>
                  <a:lnTo>
                    <a:pt x="601980" y="501650"/>
                  </a:lnTo>
                  <a:lnTo>
                    <a:pt x="300990" y="501650"/>
                  </a:lnTo>
                  <a:close/>
                </a:path>
              </a:pathLst>
            </a:custGeom>
            <a:ln w="15813">
              <a:solidFill>
                <a:srgbClr val="006FBF"/>
              </a:solidFill>
            </a:ln>
          </p:spPr>
          <p:txBody>
            <a:bodyPr wrap="square" lIns="0" tIns="0" rIns="0" bIns="0" rtlCol="0"/>
            <a:lstStyle/>
            <a:p>
              <a:endParaRPr/>
            </a:p>
          </p:txBody>
        </p:sp>
      </p:grpSp>
      <p:sp>
        <p:nvSpPr>
          <p:cNvPr id="32" name="object 32"/>
          <p:cNvSpPr txBox="1"/>
          <p:nvPr/>
        </p:nvSpPr>
        <p:spPr>
          <a:xfrm>
            <a:off x="1247139" y="4594345"/>
            <a:ext cx="6570345" cy="1536065"/>
          </a:xfrm>
          <a:prstGeom prst="rect">
            <a:avLst/>
          </a:prstGeom>
        </p:spPr>
        <p:txBody>
          <a:bodyPr vert="horz" wrap="square" lIns="0" tIns="151130" rIns="0" bIns="0" rtlCol="0">
            <a:spAutoFit/>
          </a:bodyPr>
          <a:lstStyle/>
          <a:p>
            <a:pPr marL="12700">
              <a:lnSpc>
                <a:spcPct val="100000"/>
              </a:lnSpc>
              <a:spcBef>
                <a:spcPts val="1190"/>
              </a:spcBef>
            </a:pPr>
            <a:r>
              <a:rPr sz="1800" b="1" spc="-25" dirty="0">
                <a:solidFill>
                  <a:srgbClr val="BF0000"/>
                </a:solidFill>
                <a:latin typeface="Arial"/>
                <a:cs typeface="Arial"/>
              </a:rPr>
              <a:t>NB!</a:t>
            </a:r>
            <a:endParaRPr sz="1800">
              <a:latin typeface="Arial"/>
              <a:cs typeface="Arial"/>
            </a:endParaRPr>
          </a:p>
          <a:p>
            <a:pPr marL="700405" marR="5080" indent="1905" algn="ctr">
              <a:lnSpc>
                <a:spcPct val="149700"/>
              </a:lnSpc>
              <a:spcBef>
                <a:spcPts val="15"/>
              </a:spcBef>
            </a:pPr>
            <a:r>
              <a:rPr sz="1600" b="1" dirty="0">
                <a:latin typeface="Arial"/>
                <a:cs typeface="Arial"/>
              </a:rPr>
              <a:t>Цена</a:t>
            </a:r>
            <a:r>
              <a:rPr sz="1600" b="1" spc="-50" dirty="0">
                <a:latin typeface="Arial"/>
                <a:cs typeface="Arial"/>
              </a:rPr>
              <a:t> </a:t>
            </a:r>
            <a:r>
              <a:rPr sz="1600" b="1" dirty="0">
                <a:latin typeface="Arial"/>
                <a:cs typeface="Arial"/>
              </a:rPr>
              <a:t>на</a:t>
            </a:r>
            <a:r>
              <a:rPr sz="1600" b="1" spc="-40" dirty="0">
                <a:latin typeface="Arial"/>
                <a:cs typeface="Arial"/>
              </a:rPr>
              <a:t> </a:t>
            </a:r>
            <a:r>
              <a:rPr sz="1600" b="1" dirty="0">
                <a:latin typeface="Arial"/>
                <a:cs typeface="Arial"/>
              </a:rPr>
              <a:t>ЭЛС</a:t>
            </a:r>
            <a:r>
              <a:rPr sz="1600" b="1" spc="-45" dirty="0">
                <a:latin typeface="Arial"/>
                <a:cs typeface="Arial"/>
              </a:rPr>
              <a:t> </a:t>
            </a:r>
            <a:r>
              <a:rPr sz="1600" b="1" spc="-20" dirty="0">
                <a:latin typeface="Arial"/>
                <a:cs typeface="Arial"/>
              </a:rPr>
              <a:t>формируется</a:t>
            </a:r>
            <a:r>
              <a:rPr sz="1600" b="1" spc="-35" dirty="0">
                <a:latin typeface="Arial"/>
                <a:cs typeface="Arial"/>
              </a:rPr>
              <a:t> </a:t>
            </a:r>
            <a:r>
              <a:rPr sz="1600" b="1" spc="-10" dirty="0">
                <a:latin typeface="Arial"/>
                <a:cs typeface="Arial"/>
              </a:rPr>
              <a:t>исходя</a:t>
            </a:r>
            <a:r>
              <a:rPr sz="1600" b="1" spc="-35" dirty="0">
                <a:latin typeface="Arial"/>
                <a:cs typeface="Arial"/>
              </a:rPr>
              <a:t> </a:t>
            </a:r>
            <a:r>
              <a:rPr sz="1600" b="1" dirty="0">
                <a:latin typeface="Arial"/>
                <a:cs typeface="Arial"/>
              </a:rPr>
              <a:t>из</a:t>
            </a:r>
            <a:r>
              <a:rPr sz="1600" b="1" spc="-45" dirty="0">
                <a:latin typeface="Arial"/>
                <a:cs typeface="Arial"/>
              </a:rPr>
              <a:t> </a:t>
            </a:r>
            <a:r>
              <a:rPr sz="1600" b="1" dirty="0">
                <a:latin typeface="Arial"/>
                <a:cs typeface="Arial"/>
              </a:rPr>
              <a:t>розничных</a:t>
            </a:r>
            <a:r>
              <a:rPr sz="1600" b="1" spc="-40" dirty="0">
                <a:latin typeface="Arial"/>
                <a:cs typeface="Arial"/>
              </a:rPr>
              <a:t> </a:t>
            </a:r>
            <a:r>
              <a:rPr sz="1600" b="1" dirty="0">
                <a:latin typeface="Arial"/>
                <a:cs typeface="Arial"/>
              </a:rPr>
              <a:t>цен</a:t>
            </a:r>
            <a:r>
              <a:rPr sz="1600" b="1" spc="-40" dirty="0">
                <a:latin typeface="Arial"/>
                <a:cs typeface="Arial"/>
              </a:rPr>
              <a:t> </a:t>
            </a:r>
            <a:r>
              <a:rPr sz="1600" b="1" spc="-25" dirty="0">
                <a:latin typeface="Arial"/>
                <a:cs typeface="Arial"/>
              </a:rPr>
              <a:t>на </a:t>
            </a:r>
            <a:r>
              <a:rPr sz="1600" b="1" dirty="0">
                <a:latin typeface="Arial"/>
                <a:cs typeface="Arial"/>
              </a:rPr>
              <a:t>ингредиенты</a:t>
            </a:r>
            <a:r>
              <a:rPr sz="1600" b="1" spc="-45" dirty="0">
                <a:latin typeface="Arial"/>
                <a:cs typeface="Arial"/>
              </a:rPr>
              <a:t> </a:t>
            </a:r>
            <a:r>
              <a:rPr sz="1600" b="1" dirty="0">
                <a:latin typeface="Arial"/>
                <a:cs typeface="Arial"/>
              </a:rPr>
              <a:t>и</a:t>
            </a:r>
            <a:r>
              <a:rPr sz="1600" b="1" spc="-40" dirty="0">
                <a:latin typeface="Arial"/>
                <a:cs typeface="Arial"/>
              </a:rPr>
              <a:t> </a:t>
            </a:r>
            <a:r>
              <a:rPr sz="1600" b="1" spc="-10" dirty="0">
                <a:latin typeface="Arial"/>
                <a:cs typeface="Arial"/>
              </a:rPr>
              <a:t>утвержденных</a:t>
            </a:r>
            <a:r>
              <a:rPr sz="1600" b="1" spc="-45" dirty="0">
                <a:latin typeface="Arial"/>
                <a:cs typeface="Arial"/>
              </a:rPr>
              <a:t> </a:t>
            </a:r>
            <a:r>
              <a:rPr sz="1600" b="1" dirty="0">
                <a:latin typeface="Arial"/>
                <a:cs typeface="Arial"/>
              </a:rPr>
              <a:t>тарифов</a:t>
            </a:r>
            <a:r>
              <a:rPr sz="1600" b="1" spc="-40" dirty="0">
                <a:latin typeface="Arial"/>
                <a:cs typeface="Arial"/>
              </a:rPr>
              <a:t> </a:t>
            </a:r>
            <a:r>
              <a:rPr sz="1600" b="1" dirty="0">
                <a:latin typeface="Arial"/>
                <a:cs typeface="Arial"/>
              </a:rPr>
              <a:t>за</a:t>
            </a:r>
            <a:r>
              <a:rPr sz="1600" b="1" spc="-45" dirty="0">
                <a:latin typeface="Arial"/>
                <a:cs typeface="Arial"/>
              </a:rPr>
              <a:t> </a:t>
            </a:r>
            <a:r>
              <a:rPr sz="1600" b="1" spc="-20" dirty="0">
                <a:latin typeface="Arial"/>
                <a:cs typeface="Arial"/>
              </a:rPr>
              <a:t>изготовление</a:t>
            </a:r>
            <a:r>
              <a:rPr sz="1600" b="1" spc="-35" dirty="0">
                <a:latin typeface="Arial"/>
                <a:cs typeface="Arial"/>
              </a:rPr>
              <a:t> </a:t>
            </a:r>
            <a:r>
              <a:rPr sz="1600" b="1" spc="-50" dirty="0">
                <a:latin typeface="Arial"/>
                <a:cs typeface="Arial"/>
              </a:rPr>
              <a:t>и </a:t>
            </a:r>
            <a:r>
              <a:rPr sz="1600" b="1" dirty="0">
                <a:latin typeface="Arial"/>
                <a:cs typeface="Arial"/>
              </a:rPr>
              <a:t>фасовку</a:t>
            </a:r>
            <a:r>
              <a:rPr sz="1600" b="1" spc="-30" dirty="0">
                <a:latin typeface="Arial"/>
                <a:cs typeface="Arial"/>
              </a:rPr>
              <a:t> </a:t>
            </a:r>
            <a:r>
              <a:rPr sz="1600" b="1" dirty="0">
                <a:latin typeface="Arial"/>
                <a:cs typeface="Arial"/>
              </a:rPr>
              <a:t>с</a:t>
            </a:r>
            <a:r>
              <a:rPr sz="1600" b="1" spc="-25" dirty="0">
                <a:latin typeface="Arial"/>
                <a:cs typeface="Arial"/>
              </a:rPr>
              <a:t> </a:t>
            </a:r>
            <a:r>
              <a:rPr sz="1600" b="1" spc="-10" dirty="0">
                <a:latin typeface="Arial"/>
                <a:cs typeface="Arial"/>
              </a:rPr>
              <a:t>учетом</a:t>
            </a:r>
            <a:r>
              <a:rPr sz="1600" b="1" spc="-30" dirty="0">
                <a:latin typeface="Arial"/>
                <a:cs typeface="Arial"/>
              </a:rPr>
              <a:t> </a:t>
            </a:r>
            <a:r>
              <a:rPr sz="1600" b="1" dirty="0">
                <a:latin typeface="Arial"/>
                <a:cs typeface="Arial"/>
              </a:rPr>
              <a:t>НДС</a:t>
            </a:r>
            <a:r>
              <a:rPr sz="1600" b="1" spc="-30" dirty="0">
                <a:latin typeface="Arial"/>
                <a:cs typeface="Arial"/>
              </a:rPr>
              <a:t> </a:t>
            </a:r>
            <a:r>
              <a:rPr sz="1600" b="1" dirty="0">
                <a:latin typeface="Arial"/>
                <a:cs typeface="Arial"/>
              </a:rPr>
              <a:t>–</a:t>
            </a:r>
            <a:r>
              <a:rPr sz="1600" b="1" spc="-15" dirty="0">
                <a:latin typeface="Arial"/>
                <a:cs typeface="Arial"/>
              </a:rPr>
              <a:t> </a:t>
            </a:r>
            <a:r>
              <a:rPr sz="1600" b="1" spc="-25" dirty="0">
                <a:solidFill>
                  <a:srgbClr val="FF0000"/>
                </a:solidFill>
                <a:latin typeface="Arial"/>
                <a:cs typeface="Arial"/>
              </a:rPr>
              <a:t>20%</a:t>
            </a:r>
            <a:endParaRPr sz="1600">
              <a:latin typeface="Arial"/>
              <a:cs typeface="Arial"/>
            </a:endParaRPr>
          </a:p>
        </p:txBody>
      </p:sp>
      <p:pic>
        <p:nvPicPr>
          <p:cNvPr id="33" name="object 33"/>
          <p:cNvPicPr/>
          <p:nvPr/>
        </p:nvPicPr>
        <p:blipFill>
          <a:blip r:embed="rId3" cstate="print"/>
          <a:stretch>
            <a:fillRect/>
          </a:stretch>
        </p:blipFill>
        <p:spPr>
          <a:xfrm>
            <a:off x="468630" y="261264"/>
            <a:ext cx="8351520" cy="626364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14"/>
            <a:ext cx="7241540" cy="1979930"/>
            <a:chOff x="0" y="914"/>
            <a:chExt cx="7241540" cy="1979930"/>
          </a:xfrm>
        </p:grpSpPr>
        <p:pic>
          <p:nvPicPr>
            <p:cNvPr id="3" name="object 3"/>
            <p:cNvPicPr/>
            <p:nvPr/>
          </p:nvPicPr>
          <p:blipFill>
            <a:blip r:embed="rId2" cstate="print"/>
            <a:stretch>
              <a:fillRect/>
            </a:stretch>
          </p:blipFill>
          <p:spPr>
            <a:xfrm>
              <a:off x="0" y="926744"/>
              <a:ext cx="7122159" cy="1054100"/>
            </a:xfrm>
            <a:prstGeom prst="rect">
              <a:avLst/>
            </a:prstGeom>
          </p:spPr>
        </p:pic>
        <p:pic>
          <p:nvPicPr>
            <p:cNvPr id="4" name="object 4"/>
            <p:cNvPicPr/>
            <p:nvPr/>
          </p:nvPicPr>
          <p:blipFill>
            <a:blip r:embed="rId3" cstate="print"/>
            <a:stretch>
              <a:fillRect/>
            </a:stretch>
          </p:blipFill>
          <p:spPr>
            <a:xfrm>
              <a:off x="0" y="914"/>
              <a:ext cx="7241537" cy="1902459"/>
            </a:xfrm>
            <a:prstGeom prst="rect">
              <a:avLst/>
            </a:prstGeom>
          </p:spPr>
        </p:pic>
      </p:grpSp>
      <p:sp>
        <p:nvSpPr>
          <p:cNvPr id="5" name="object 5"/>
          <p:cNvSpPr txBox="1"/>
          <p:nvPr/>
        </p:nvSpPr>
        <p:spPr>
          <a:xfrm>
            <a:off x="977900" y="2499004"/>
            <a:ext cx="3358515" cy="2137410"/>
          </a:xfrm>
          <a:prstGeom prst="rect">
            <a:avLst/>
          </a:prstGeom>
        </p:spPr>
        <p:txBody>
          <a:bodyPr vert="horz" wrap="square" lIns="0" tIns="12700" rIns="0" bIns="0" rtlCol="0">
            <a:spAutoFit/>
          </a:bodyPr>
          <a:lstStyle/>
          <a:p>
            <a:pPr marL="12700" marR="1035050">
              <a:lnSpc>
                <a:spcPct val="123800"/>
              </a:lnSpc>
              <a:spcBef>
                <a:spcPts val="100"/>
              </a:spcBef>
            </a:pPr>
            <a:r>
              <a:rPr sz="2800" dirty="0">
                <a:latin typeface="Arial"/>
                <a:cs typeface="Arial"/>
              </a:rPr>
              <a:t>А)</a:t>
            </a:r>
            <a:r>
              <a:rPr sz="2800" spc="-25" dirty="0">
                <a:latin typeface="Arial"/>
                <a:cs typeface="Arial"/>
              </a:rPr>
              <a:t> </a:t>
            </a:r>
            <a:r>
              <a:rPr sz="2800" spc="-10" dirty="0">
                <a:latin typeface="Arial"/>
                <a:cs typeface="Arial"/>
              </a:rPr>
              <a:t>закупочная </a:t>
            </a:r>
            <a:r>
              <a:rPr sz="2800" dirty="0">
                <a:latin typeface="Arial"/>
                <a:cs typeface="Arial"/>
              </a:rPr>
              <a:t>Б)</a:t>
            </a:r>
            <a:r>
              <a:rPr sz="2800" spc="-15" dirty="0">
                <a:latin typeface="Arial"/>
                <a:cs typeface="Arial"/>
              </a:rPr>
              <a:t> </a:t>
            </a:r>
            <a:r>
              <a:rPr sz="2800" spc="-10" dirty="0">
                <a:latin typeface="Arial"/>
                <a:cs typeface="Arial"/>
              </a:rPr>
              <a:t>оптовая</a:t>
            </a:r>
            <a:endParaRPr sz="2800">
              <a:latin typeface="Arial"/>
              <a:cs typeface="Arial"/>
            </a:endParaRPr>
          </a:p>
          <a:p>
            <a:pPr marL="12700" marR="5080">
              <a:lnSpc>
                <a:spcPct val="123500"/>
              </a:lnSpc>
              <a:spcBef>
                <a:spcPts val="10"/>
              </a:spcBef>
            </a:pPr>
            <a:r>
              <a:rPr sz="2800" dirty="0">
                <a:latin typeface="Arial"/>
                <a:cs typeface="Arial"/>
              </a:rPr>
              <a:t>В)</a:t>
            </a:r>
            <a:r>
              <a:rPr sz="2800" spc="35" dirty="0">
                <a:latin typeface="Arial"/>
                <a:cs typeface="Arial"/>
              </a:rPr>
              <a:t> </a:t>
            </a:r>
            <a:r>
              <a:rPr sz="2800" spc="-40" dirty="0">
                <a:latin typeface="Arial"/>
                <a:cs typeface="Arial"/>
              </a:rPr>
              <a:t>оптово-</a:t>
            </a:r>
            <a:r>
              <a:rPr sz="2800" spc="-10" dirty="0">
                <a:latin typeface="Arial"/>
                <a:cs typeface="Arial"/>
              </a:rPr>
              <a:t>отпускная </a:t>
            </a:r>
            <a:r>
              <a:rPr sz="2800" dirty="0">
                <a:latin typeface="Arial"/>
                <a:cs typeface="Arial"/>
              </a:rPr>
              <a:t>Г)</a:t>
            </a:r>
            <a:r>
              <a:rPr sz="2800" spc="-25" dirty="0">
                <a:latin typeface="Arial"/>
                <a:cs typeface="Arial"/>
              </a:rPr>
              <a:t> </a:t>
            </a:r>
            <a:r>
              <a:rPr sz="2800" spc="-10" dirty="0">
                <a:latin typeface="Arial"/>
                <a:cs typeface="Arial"/>
              </a:rPr>
              <a:t>розничная</a:t>
            </a:r>
            <a:endParaRPr sz="2800">
              <a:latin typeface="Arial"/>
              <a:cs typeface="Arial"/>
            </a:endParaRPr>
          </a:p>
        </p:txBody>
      </p:sp>
      <p:pic>
        <p:nvPicPr>
          <p:cNvPr id="6" name="object 6"/>
          <p:cNvPicPr/>
          <p:nvPr/>
        </p:nvPicPr>
        <p:blipFill>
          <a:blip r:embed="rId4" cstate="print"/>
          <a:stretch>
            <a:fillRect/>
          </a:stretch>
        </p:blipFill>
        <p:spPr>
          <a:xfrm>
            <a:off x="609600" y="457200"/>
            <a:ext cx="8064500" cy="59042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14"/>
            <a:ext cx="7241540" cy="1979930"/>
            <a:chOff x="0" y="914"/>
            <a:chExt cx="7241540" cy="1979930"/>
          </a:xfrm>
        </p:grpSpPr>
        <p:pic>
          <p:nvPicPr>
            <p:cNvPr id="3" name="object 3"/>
            <p:cNvPicPr/>
            <p:nvPr/>
          </p:nvPicPr>
          <p:blipFill>
            <a:blip r:embed="rId2" cstate="print"/>
            <a:stretch>
              <a:fillRect/>
            </a:stretch>
          </p:blipFill>
          <p:spPr>
            <a:xfrm>
              <a:off x="0" y="926744"/>
              <a:ext cx="7122159" cy="1054100"/>
            </a:xfrm>
            <a:prstGeom prst="rect">
              <a:avLst/>
            </a:prstGeom>
          </p:spPr>
        </p:pic>
        <p:pic>
          <p:nvPicPr>
            <p:cNvPr id="4" name="object 4"/>
            <p:cNvPicPr/>
            <p:nvPr/>
          </p:nvPicPr>
          <p:blipFill>
            <a:blip r:embed="rId3" cstate="print"/>
            <a:stretch>
              <a:fillRect/>
            </a:stretch>
          </p:blipFill>
          <p:spPr>
            <a:xfrm>
              <a:off x="0" y="914"/>
              <a:ext cx="7241537" cy="1902459"/>
            </a:xfrm>
            <a:prstGeom prst="rect">
              <a:avLst/>
            </a:prstGeom>
          </p:spPr>
        </p:pic>
      </p:grpSp>
      <p:sp>
        <p:nvSpPr>
          <p:cNvPr id="5" name="object 5"/>
          <p:cNvSpPr txBox="1"/>
          <p:nvPr/>
        </p:nvSpPr>
        <p:spPr>
          <a:xfrm>
            <a:off x="977900" y="2499004"/>
            <a:ext cx="7054850" cy="2564130"/>
          </a:xfrm>
          <a:prstGeom prst="rect">
            <a:avLst/>
          </a:prstGeom>
        </p:spPr>
        <p:txBody>
          <a:bodyPr vert="horz" wrap="square" lIns="0" tIns="114300" rIns="0" bIns="0" rtlCol="0">
            <a:spAutoFit/>
          </a:bodyPr>
          <a:lstStyle/>
          <a:p>
            <a:pPr marL="12700">
              <a:lnSpc>
                <a:spcPct val="100000"/>
              </a:lnSpc>
              <a:spcBef>
                <a:spcPts val="900"/>
              </a:spcBef>
            </a:pPr>
            <a:r>
              <a:rPr sz="2800" dirty="0">
                <a:latin typeface="Arial"/>
                <a:cs typeface="Arial"/>
              </a:rPr>
              <a:t>А)</a:t>
            </a:r>
            <a:r>
              <a:rPr sz="2800" spc="-60" dirty="0">
                <a:latin typeface="Arial"/>
                <a:cs typeface="Arial"/>
              </a:rPr>
              <a:t> </a:t>
            </a:r>
            <a:r>
              <a:rPr sz="2800" spc="-20" dirty="0">
                <a:latin typeface="Arial"/>
                <a:cs typeface="Arial"/>
              </a:rPr>
              <a:t>Розничная</a:t>
            </a:r>
            <a:r>
              <a:rPr sz="2800" spc="-70" dirty="0">
                <a:latin typeface="Arial"/>
                <a:cs typeface="Arial"/>
              </a:rPr>
              <a:t> </a:t>
            </a:r>
            <a:r>
              <a:rPr sz="2800" dirty="0">
                <a:latin typeface="Arial"/>
                <a:cs typeface="Arial"/>
              </a:rPr>
              <a:t>цена</a:t>
            </a:r>
            <a:r>
              <a:rPr sz="2800" spc="-65" dirty="0">
                <a:latin typeface="Arial"/>
                <a:cs typeface="Arial"/>
              </a:rPr>
              <a:t> </a:t>
            </a:r>
            <a:r>
              <a:rPr sz="2800" spc="-20" dirty="0">
                <a:latin typeface="Arial"/>
                <a:cs typeface="Arial"/>
              </a:rPr>
              <a:t>ингредиентов</a:t>
            </a:r>
            <a:r>
              <a:rPr sz="2800" spc="-65" dirty="0">
                <a:latin typeface="Arial"/>
                <a:cs typeface="Arial"/>
              </a:rPr>
              <a:t> </a:t>
            </a:r>
            <a:r>
              <a:rPr sz="2800" dirty="0">
                <a:latin typeface="Arial"/>
                <a:cs typeface="Arial"/>
              </a:rPr>
              <a:t>и</a:t>
            </a:r>
            <a:r>
              <a:rPr sz="2800" spc="-65" dirty="0">
                <a:latin typeface="Arial"/>
                <a:cs typeface="Arial"/>
              </a:rPr>
              <a:t> </a:t>
            </a:r>
            <a:r>
              <a:rPr sz="2800" spc="-10" dirty="0">
                <a:latin typeface="Arial"/>
                <a:cs typeface="Arial"/>
              </a:rPr>
              <a:t>посуды</a:t>
            </a:r>
            <a:endParaRPr sz="2800">
              <a:latin typeface="Arial"/>
              <a:cs typeface="Arial"/>
            </a:endParaRPr>
          </a:p>
          <a:p>
            <a:pPr marL="12700" marR="87630">
              <a:lnSpc>
                <a:spcPct val="100000"/>
              </a:lnSpc>
              <a:spcBef>
                <a:spcPts val="800"/>
              </a:spcBef>
            </a:pPr>
            <a:r>
              <a:rPr sz="2800" dirty="0">
                <a:latin typeface="Arial"/>
                <a:cs typeface="Arial"/>
              </a:rPr>
              <a:t>Б)</a:t>
            </a:r>
            <a:r>
              <a:rPr sz="2800" spc="-60" dirty="0">
                <a:latin typeface="Arial"/>
                <a:cs typeface="Arial"/>
              </a:rPr>
              <a:t> </a:t>
            </a:r>
            <a:r>
              <a:rPr sz="2800" spc="-35" dirty="0">
                <a:latin typeface="Arial"/>
                <a:cs typeface="Arial"/>
              </a:rPr>
              <a:t>Оптово-</a:t>
            </a:r>
            <a:r>
              <a:rPr sz="2800" spc="-10" dirty="0">
                <a:latin typeface="Arial"/>
                <a:cs typeface="Arial"/>
              </a:rPr>
              <a:t>отпускная</a:t>
            </a:r>
            <a:r>
              <a:rPr sz="2800" spc="-70" dirty="0">
                <a:latin typeface="Arial"/>
                <a:cs typeface="Arial"/>
              </a:rPr>
              <a:t> </a:t>
            </a:r>
            <a:r>
              <a:rPr sz="2800" dirty="0">
                <a:latin typeface="Arial"/>
                <a:cs typeface="Arial"/>
              </a:rPr>
              <a:t>цена</a:t>
            </a:r>
            <a:r>
              <a:rPr sz="2800" spc="-65" dirty="0">
                <a:latin typeface="Arial"/>
                <a:cs typeface="Arial"/>
              </a:rPr>
              <a:t> </a:t>
            </a:r>
            <a:r>
              <a:rPr sz="2800" spc="-20" dirty="0">
                <a:latin typeface="Arial"/>
                <a:cs typeface="Arial"/>
              </a:rPr>
              <a:t>ингредиентов</a:t>
            </a:r>
            <a:r>
              <a:rPr sz="2800" spc="-65" dirty="0">
                <a:latin typeface="Arial"/>
                <a:cs typeface="Arial"/>
              </a:rPr>
              <a:t> </a:t>
            </a:r>
            <a:r>
              <a:rPr sz="2800" spc="-50" dirty="0">
                <a:latin typeface="Arial"/>
                <a:cs typeface="Arial"/>
              </a:rPr>
              <a:t>и </a:t>
            </a:r>
            <a:r>
              <a:rPr sz="2800" spc="-10" dirty="0">
                <a:latin typeface="Arial"/>
                <a:cs typeface="Arial"/>
              </a:rPr>
              <a:t>посуды</a:t>
            </a:r>
            <a:endParaRPr sz="2800">
              <a:latin typeface="Arial"/>
              <a:cs typeface="Arial"/>
            </a:endParaRPr>
          </a:p>
          <a:p>
            <a:pPr marL="12700" marR="5495290">
              <a:lnSpc>
                <a:spcPts val="4160"/>
              </a:lnSpc>
              <a:spcBef>
                <a:spcPts val="90"/>
              </a:spcBef>
            </a:pPr>
            <a:r>
              <a:rPr sz="2800" dirty="0">
                <a:latin typeface="Arial"/>
                <a:cs typeface="Arial"/>
              </a:rPr>
              <a:t>В)</a:t>
            </a:r>
            <a:r>
              <a:rPr sz="2800" spc="-25" dirty="0">
                <a:latin typeface="Arial"/>
                <a:cs typeface="Arial"/>
              </a:rPr>
              <a:t> </a:t>
            </a:r>
            <a:r>
              <a:rPr sz="2800" spc="-40" dirty="0">
                <a:latin typeface="Arial"/>
                <a:cs typeface="Arial"/>
              </a:rPr>
              <a:t>Тариф </a:t>
            </a:r>
            <a:r>
              <a:rPr sz="2800" dirty="0">
                <a:latin typeface="Arial"/>
                <a:cs typeface="Arial"/>
              </a:rPr>
              <a:t>Г)</a:t>
            </a:r>
            <a:r>
              <a:rPr sz="2800" spc="-25" dirty="0">
                <a:latin typeface="Arial"/>
                <a:cs typeface="Arial"/>
              </a:rPr>
              <a:t> НДС</a:t>
            </a:r>
            <a:endParaRPr sz="2800">
              <a:latin typeface="Arial"/>
              <a:cs typeface="Arial"/>
            </a:endParaRPr>
          </a:p>
        </p:txBody>
      </p:sp>
      <p:pic>
        <p:nvPicPr>
          <p:cNvPr id="6" name="object 6"/>
          <p:cNvPicPr/>
          <p:nvPr/>
        </p:nvPicPr>
        <p:blipFill>
          <a:blip r:embed="rId4" cstate="print"/>
          <a:stretch>
            <a:fillRect/>
          </a:stretch>
        </p:blipFill>
        <p:spPr>
          <a:xfrm>
            <a:off x="468630" y="261264"/>
            <a:ext cx="8135620" cy="604774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14"/>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99"/>
          </a:solidFill>
        </p:spPr>
        <p:txBody>
          <a:bodyPr wrap="square" lIns="0" tIns="0" rIns="0" bIns="0" rtlCol="0"/>
          <a:lstStyle/>
          <a:p>
            <a:endParaRPr/>
          </a:p>
        </p:txBody>
      </p:sp>
      <p:grpSp>
        <p:nvGrpSpPr>
          <p:cNvPr id="3" name="object 3"/>
          <p:cNvGrpSpPr/>
          <p:nvPr/>
        </p:nvGrpSpPr>
        <p:grpSpPr>
          <a:xfrm>
            <a:off x="0" y="914"/>
            <a:ext cx="8732520" cy="5382260"/>
            <a:chOff x="0" y="914"/>
            <a:chExt cx="8732520" cy="5382260"/>
          </a:xfrm>
        </p:grpSpPr>
        <p:pic>
          <p:nvPicPr>
            <p:cNvPr id="4" name="object 4"/>
            <p:cNvPicPr/>
            <p:nvPr/>
          </p:nvPicPr>
          <p:blipFill>
            <a:blip r:embed="rId2" cstate="print"/>
            <a:stretch>
              <a:fillRect/>
            </a:stretch>
          </p:blipFill>
          <p:spPr>
            <a:xfrm>
              <a:off x="0" y="914"/>
              <a:ext cx="8726169" cy="5377180"/>
            </a:xfrm>
            <a:prstGeom prst="rect">
              <a:avLst/>
            </a:prstGeom>
          </p:spPr>
        </p:pic>
        <p:sp>
          <p:nvSpPr>
            <p:cNvPr id="5" name="object 5"/>
            <p:cNvSpPr/>
            <p:nvPr/>
          </p:nvSpPr>
          <p:spPr>
            <a:xfrm>
              <a:off x="500380" y="878484"/>
              <a:ext cx="8228330" cy="4500880"/>
            </a:xfrm>
            <a:custGeom>
              <a:avLst/>
              <a:gdLst/>
              <a:ahLst/>
              <a:cxnLst/>
              <a:rect l="l" t="t" r="r" b="b"/>
              <a:pathLst>
                <a:path w="8228330" h="4500880">
                  <a:moveTo>
                    <a:pt x="0" y="4500880"/>
                  </a:moveTo>
                  <a:lnTo>
                    <a:pt x="8228330" y="4500880"/>
                  </a:lnTo>
                  <a:lnTo>
                    <a:pt x="8228330" y="0"/>
                  </a:lnTo>
                  <a:lnTo>
                    <a:pt x="0" y="0"/>
                  </a:lnTo>
                  <a:lnTo>
                    <a:pt x="0" y="4500880"/>
                  </a:lnTo>
                  <a:close/>
                </a:path>
              </a:pathLst>
            </a:custGeom>
            <a:ln w="3175">
              <a:solidFill>
                <a:srgbClr val="000000"/>
              </a:solidFill>
            </a:ln>
          </p:spPr>
          <p:txBody>
            <a:bodyPr wrap="square" lIns="0" tIns="0" rIns="0" bIns="0" rtlCol="0"/>
            <a:lstStyle/>
            <a:p>
              <a:endParaRPr/>
            </a:p>
          </p:txBody>
        </p:sp>
        <p:sp>
          <p:nvSpPr>
            <p:cNvPr id="6" name="object 6"/>
            <p:cNvSpPr/>
            <p:nvPr/>
          </p:nvSpPr>
          <p:spPr>
            <a:xfrm>
              <a:off x="500380" y="878484"/>
              <a:ext cx="8227059" cy="4499610"/>
            </a:xfrm>
            <a:custGeom>
              <a:avLst/>
              <a:gdLst/>
              <a:ahLst/>
              <a:cxnLst/>
              <a:rect l="l" t="t" r="r" b="b"/>
              <a:pathLst>
                <a:path w="8227059" h="4499610">
                  <a:moveTo>
                    <a:pt x="4113530" y="4499610"/>
                  </a:moveTo>
                  <a:lnTo>
                    <a:pt x="0" y="4499610"/>
                  </a:lnTo>
                  <a:lnTo>
                    <a:pt x="0" y="0"/>
                  </a:lnTo>
                  <a:lnTo>
                    <a:pt x="8227060" y="0"/>
                  </a:lnTo>
                  <a:lnTo>
                    <a:pt x="8227060" y="4499610"/>
                  </a:lnTo>
                  <a:lnTo>
                    <a:pt x="4113530" y="4499610"/>
                  </a:lnTo>
                  <a:close/>
                </a:path>
              </a:pathLst>
            </a:custGeom>
            <a:ln w="9344">
              <a:solidFill>
                <a:srgbClr val="000000"/>
              </a:solidFill>
            </a:ln>
          </p:spPr>
          <p:txBody>
            <a:bodyPr wrap="square" lIns="0" tIns="0" rIns="0" bIns="0" rtlCol="0"/>
            <a:lstStyle/>
            <a:p>
              <a:endParaRPr/>
            </a:p>
          </p:txBody>
        </p:sp>
        <p:pic>
          <p:nvPicPr>
            <p:cNvPr id="7" name="object 7"/>
            <p:cNvPicPr/>
            <p:nvPr/>
          </p:nvPicPr>
          <p:blipFill>
            <a:blip r:embed="rId3" cstate="print"/>
            <a:stretch>
              <a:fillRect/>
            </a:stretch>
          </p:blipFill>
          <p:spPr>
            <a:xfrm>
              <a:off x="500379" y="858164"/>
              <a:ext cx="8225789" cy="4499609"/>
            </a:xfrm>
            <a:prstGeom prst="rect">
              <a:avLst/>
            </a:prstGeom>
          </p:spPr>
        </p:pic>
        <p:sp>
          <p:nvSpPr>
            <p:cNvPr id="8" name="object 8"/>
            <p:cNvSpPr/>
            <p:nvPr/>
          </p:nvSpPr>
          <p:spPr>
            <a:xfrm>
              <a:off x="500380" y="858164"/>
              <a:ext cx="8227059" cy="4500880"/>
            </a:xfrm>
            <a:custGeom>
              <a:avLst/>
              <a:gdLst/>
              <a:ahLst/>
              <a:cxnLst/>
              <a:rect l="l" t="t" r="r" b="b"/>
              <a:pathLst>
                <a:path w="8227059" h="4500880">
                  <a:moveTo>
                    <a:pt x="4113530" y="4500880"/>
                  </a:moveTo>
                  <a:lnTo>
                    <a:pt x="0" y="4500880"/>
                  </a:lnTo>
                  <a:lnTo>
                    <a:pt x="0" y="0"/>
                  </a:lnTo>
                  <a:lnTo>
                    <a:pt x="8227060" y="0"/>
                  </a:lnTo>
                  <a:lnTo>
                    <a:pt x="8227060" y="4500880"/>
                  </a:lnTo>
                  <a:lnTo>
                    <a:pt x="4113530" y="4500880"/>
                  </a:lnTo>
                  <a:close/>
                </a:path>
              </a:pathLst>
            </a:custGeom>
            <a:ln w="9344">
              <a:solidFill>
                <a:srgbClr val="F8F8F8"/>
              </a:solidFill>
            </a:ln>
          </p:spPr>
          <p:txBody>
            <a:bodyPr wrap="square" lIns="0" tIns="0" rIns="0" bIns="0" rtlCol="0"/>
            <a:lstStyle/>
            <a:p>
              <a:endParaRPr/>
            </a:p>
          </p:txBody>
        </p:sp>
      </p:grpSp>
      <p:sp>
        <p:nvSpPr>
          <p:cNvPr id="9" name="object 9"/>
          <p:cNvSpPr txBox="1">
            <a:spLocks noGrp="1"/>
          </p:cNvSpPr>
          <p:nvPr>
            <p:ph type="title"/>
          </p:nvPr>
        </p:nvSpPr>
        <p:spPr>
          <a:xfrm>
            <a:off x="773430" y="2090064"/>
            <a:ext cx="7672070" cy="2037080"/>
          </a:xfrm>
          <a:prstGeom prst="rect">
            <a:avLst/>
          </a:prstGeom>
        </p:spPr>
        <p:txBody>
          <a:bodyPr vert="horz" wrap="square" lIns="0" tIns="12700" rIns="0" bIns="0" rtlCol="0">
            <a:spAutoFit/>
          </a:bodyPr>
          <a:lstStyle/>
          <a:p>
            <a:pPr marL="1000125" marR="5080" indent="-988060">
              <a:lnSpc>
                <a:spcPct val="100000"/>
              </a:lnSpc>
              <a:spcBef>
                <a:spcPts val="100"/>
              </a:spcBef>
              <a:tabLst>
                <a:tab pos="5129530" algn="l"/>
              </a:tabLst>
            </a:pPr>
            <a:r>
              <a:rPr sz="4400" dirty="0">
                <a:solidFill>
                  <a:srgbClr val="BF0000"/>
                </a:solidFill>
              </a:rPr>
              <a:t>Ціноутворення</a:t>
            </a:r>
            <a:r>
              <a:rPr sz="4400" spc="-260" dirty="0">
                <a:solidFill>
                  <a:srgbClr val="BF0000"/>
                </a:solidFill>
              </a:rPr>
              <a:t> </a:t>
            </a:r>
            <a:r>
              <a:rPr sz="4400" spc="-25" dirty="0">
                <a:solidFill>
                  <a:srgbClr val="BF0000"/>
                </a:solidFill>
              </a:rPr>
              <a:t>на</a:t>
            </a:r>
            <a:r>
              <a:rPr sz="4400" dirty="0">
                <a:solidFill>
                  <a:srgbClr val="BF0000"/>
                </a:solidFill>
              </a:rPr>
              <a:t>	</a:t>
            </a:r>
            <a:r>
              <a:rPr sz="4400" spc="-10" dirty="0">
                <a:solidFill>
                  <a:srgbClr val="BF0000"/>
                </a:solidFill>
              </a:rPr>
              <a:t>лікарські </a:t>
            </a:r>
            <a:r>
              <a:rPr sz="4400" dirty="0">
                <a:solidFill>
                  <a:srgbClr val="BF0000"/>
                </a:solidFill>
              </a:rPr>
              <a:t>засоби</a:t>
            </a:r>
            <a:r>
              <a:rPr sz="4400" spc="-50" dirty="0">
                <a:solidFill>
                  <a:srgbClr val="BF0000"/>
                </a:solidFill>
              </a:rPr>
              <a:t> </a:t>
            </a:r>
            <a:r>
              <a:rPr sz="4400" dirty="0">
                <a:solidFill>
                  <a:srgbClr val="BF0000"/>
                </a:solidFill>
              </a:rPr>
              <a:t>як</a:t>
            </a:r>
            <a:r>
              <a:rPr sz="4400" spc="-50" dirty="0">
                <a:solidFill>
                  <a:srgbClr val="BF0000"/>
                </a:solidFill>
              </a:rPr>
              <a:t> </a:t>
            </a:r>
            <a:r>
              <a:rPr sz="4400" spc="-10" dirty="0">
                <a:solidFill>
                  <a:srgbClr val="BF0000"/>
                </a:solidFill>
              </a:rPr>
              <a:t>міжнародна</a:t>
            </a:r>
            <a:endParaRPr sz="4400"/>
          </a:p>
          <a:p>
            <a:pPr marL="2630170">
              <a:lnSpc>
                <a:spcPct val="100000"/>
              </a:lnSpc>
            </a:pPr>
            <a:r>
              <a:rPr sz="4400" spc="-10" dirty="0">
                <a:solidFill>
                  <a:srgbClr val="BF0000"/>
                </a:solidFill>
              </a:rPr>
              <a:t>проблема</a:t>
            </a:r>
            <a:endParaRPr sz="4400"/>
          </a:p>
        </p:txBody>
      </p:sp>
      <p:sp>
        <p:nvSpPr>
          <p:cNvPr id="10" name="object 10"/>
          <p:cNvSpPr/>
          <p:nvPr/>
        </p:nvSpPr>
        <p:spPr>
          <a:xfrm>
            <a:off x="8388350" y="190144"/>
            <a:ext cx="576580" cy="364490"/>
          </a:xfrm>
          <a:custGeom>
            <a:avLst/>
            <a:gdLst/>
            <a:ahLst/>
            <a:cxnLst/>
            <a:rect l="l" t="t" r="r" b="b"/>
            <a:pathLst>
              <a:path w="576579" h="364490">
                <a:moveTo>
                  <a:pt x="576579" y="0"/>
                </a:moveTo>
                <a:lnTo>
                  <a:pt x="0" y="0"/>
                </a:lnTo>
                <a:lnTo>
                  <a:pt x="0" y="364489"/>
                </a:lnTo>
                <a:lnTo>
                  <a:pt x="288290" y="364489"/>
                </a:lnTo>
                <a:lnTo>
                  <a:pt x="576579" y="364489"/>
                </a:lnTo>
                <a:lnTo>
                  <a:pt x="576579" y="0"/>
                </a:lnTo>
                <a:close/>
              </a:path>
            </a:pathLst>
          </a:custGeom>
          <a:solidFill>
            <a:srgbClr val="F3FBE3"/>
          </a:solidFill>
        </p:spPr>
        <p:txBody>
          <a:bodyPr wrap="square" lIns="0" tIns="0" rIns="0" bIns="0" rtlCol="0"/>
          <a:lstStyle/>
          <a:p>
            <a:endParaRPr/>
          </a:p>
        </p:txBody>
      </p:sp>
      <p:sp>
        <p:nvSpPr>
          <p:cNvPr id="11" name="object 11"/>
          <p:cNvSpPr txBox="1"/>
          <p:nvPr/>
        </p:nvSpPr>
        <p:spPr>
          <a:xfrm>
            <a:off x="8388350" y="190144"/>
            <a:ext cx="576580" cy="364490"/>
          </a:xfrm>
          <a:prstGeom prst="rect">
            <a:avLst/>
          </a:prstGeom>
          <a:ln w="38097">
            <a:solidFill>
              <a:srgbClr val="A9E924"/>
            </a:solidFill>
          </a:ln>
        </p:spPr>
        <p:txBody>
          <a:bodyPr vert="horz" wrap="square" lIns="0" tIns="29209" rIns="0" bIns="0" rtlCol="0">
            <a:spAutoFit/>
          </a:bodyPr>
          <a:lstStyle/>
          <a:p>
            <a:pPr marL="146050">
              <a:lnSpc>
                <a:spcPct val="100000"/>
              </a:lnSpc>
              <a:spcBef>
                <a:spcPts val="229"/>
              </a:spcBef>
            </a:pPr>
            <a:r>
              <a:rPr sz="2000" b="1" spc="-25" dirty="0">
                <a:solidFill>
                  <a:srgbClr val="496200"/>
                </a:solidFill>
                <a:latin typeface="Arial"/>
                <a:cs typeface="Arial"/>
              </a:rPr>
              <a:t>17</a:t>
            </a:r>
            <a:endParaRPr sz="200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74397" y="20371"/>
            <a:ext cx="8974455" cy="1057275"/>
            <a:chOff x="174397" y="20371"/>
            <a:chExt cx="8974455" cy="1057275"/>
          </a:xfrm>
        </p:grpSpPr>
        <p:pic>
          <p:nvPicPr>
            <p:cNvPr id="3" name="object 3"/>
            <p:cNvPicPr/>
            <p:nvPr/>
          </p:nvPicPr>
          <p:blipFill>
            <a:blip r:embed="rId2" cstate="print"/>
            <a:stretch>
              <a:fillRect/>
            </a:stretch>
          </p:blipFill>
          <p:spPr>
            <a:xfrm>
              <a:off x="179069" y="45364"/>
              <a:ext cx="8963660" cy="1027429"/>
            </a:xfrm>
            <a:prstGeom prst="rect">
              <a:avLst/>
            </a:prstGeom>
          </p:spPr>
        </p:pic>
        <p:sp>
          <p:nvSpPr>
            <p:cNvPr id="4" name="object 4"/>
            <p:cNvSpPr/>
            <p:nvPr/>
          </p:nvSpPr>
          <p:spPr>
            <a:xfrm>
              <a:off x="179069" y="45364"/>
              <a:ext cx="8964930" cy="1028700"/>
            </a:xfrm>
            <a:custGeom>
              <a:avLst/>
              <a:gdLst/>
              <a:ahLst/>
              <a:cxnLst/>
              <a:rect l="l" t="t" r="r" b="b"/>
              <a:pathLst>
                <a:path w="8964930" h="1028700">
                  <a:moveTo>
                    <a:pt x="0" y="1028700"/>
                  </a:moveTo>
                  <a:lnTo>
                    <a:pt x="8964930" y="1028700"/>
                  </a:lnTo>
                  <a:lnTo>
                    <a:pt x="8964930" y="0"/>
                  </a:lnTo>
                  <a:lnTo>
                    <a:pt x="0" y="0"/>
                  </a:lnTo>
                  <a:lnTo>
                    <a:pt x="0" y="1028700"/>
                  </a:lnTo>
                  <a:close/>
                </a:path>
              </a:pathLst>
            </a:custGeom>
            <a:ln w="3175">
              <a:solidFill>
                <a:srgbClr val="000000"/>
              </a:solidFill>
            </a:ln>
          </p:spPr>
          <p:txBody>
            <a:bodyPr wrap="square" lIns="0" tIns="0" rIns="0" bIns="0" rtlCol="0"/>
            <a:lstStyle/>
            <a:p>
              <a:endParaRPr/>
            </a:p>
          </p:txBody>
        </p:sp>
        <p:sp>
          <p:nvSpPr>
            <p:cNvPr id="5" name="object 5"/>
            <p:cNvSpPr/>
            <p:nvPr/>
          </p:nvSpPr>
          <p:spPr>
            <a:xfrm>
              <a:off x="179069" y="45364"/>
              <a:ext cx="8964930" cy="1027430"/>
            </a:xfrm>
            <a:custGeom>
              <a:avLst/>
              <a:gdLst/>
              <a:ahLst/>
              <a:cxnLst/>
              <a:rect l="l" t="t" r="r" b="b"/>
              <a:pathLst>
                <a:path w="8964930" h="1027430">
                  <a:moveTo>
                    <a:pt x="4483100" y="1027429"/>
                  </a:moveTo>
                  <a:lnTo>
                    <a:pt x="0" y="1027429"/>
                  </a:lnTo>
                  <a:lnTo>
                    <a:pt x="0" y="0"/>
                  </a:lnTo>
                  <a:lnTo>
                    <a:pt x="8964930" y="0"/>
                  </a:lnTo>
                  <a:lnTo>
                    <a:pt x="8964930" y="1027429"/>
                  </a:lnTo>
                  <a:lnTo>
                    <a:pt x="4483100" y="1027429"/>
                  </a:lnTo>
                  <a:close/>
                </a:path>
              </a:pathLst>
            </a:custGeom>
            <a:ln w="9344">
              <a:solidFill>
                <a:srgbClr val="00000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179069" y="25044"/>
              <a:ext cx="8963660" cy="1027429"/>
            </a:xfrm>
            <a:prstGeom prst="rect">
              <a:avLst/>
            </a:prstGeom>
          </p:spPr>
        </p:pic>
        <p:sp>
          <p:nvSpPr>
            <p:cNvPr id="7" name="object 7"/>
            <p:cNvSpPr/>
            <p:nvPr/>
          </p:nvSpPr>
          <p:spPr>
            <a:xfrm>
              <a:off x="179069" y="25044"/>
              <a:ext cx="8964930" cy="1028700"/>
            </a:xfrm>
            <a:custGeom>
              <a:avLst/>
              <a:gdLst/>
              <a:ahLst/>
              <a:cxnLst/>
              <a:rect l="l" t="t" r="r" b="b"/>
              <a:pathLst>
                <a:path w="8964930" h="1028700">
                  <a:moveTo>
                    <a:pt x="4483100" y="1028700"/>
                  </a:moveTo>
                  <a:lnTo>
                    <a:pt x="0" y="1028700"/>
                  </a:lnTo>
                  <a:lnTo>
                    <a:pt x="0" y="0"/>
                  </a:lnTo>
                  <a:lnTo>
                    <a:pt x="8964930" y="0"/>
                  </a:lnTo>
                  <a:lnTo>
                    <a:pt x="8964930" y="1028700"/>
                  </a:lnTo>
                  <a:lnTo>
                    <a:pt x="4483100" y="1028700"/>
                  </a:lnTo>
                  <a:close/>
                </a:path>
              </a:pathLst>
            </a:custGeom>
            <a:ln w="9344">
              <a:solidFill>
                <a:srgbClr val="F8F8F8"/>
              </a:solidFill>
            </a:ln>
          </p:spPr>
          <p:txBody>
            <a:bodyPr wrap="square" lIns="0" tIns="0" rIns="0" bIns="0" rtlCol="0"/>
            <a:lstStyle/>
            <a:p>
              <a:endParaRPr/>
            </a:p>
          </p:txBody>
        </p:sp>
      </p:grpSp>
      <p:sp>
        <p:nvSpPr>
          <p:cNvPr id="8" name="object 8"/>
          <p:cNvSpPr txBox="1">
            <a:spLocks noGrp="1"/>
          </p:cNvSpPr>
          <p:nvPr>
            <p:ph type="title"/>
          </p:nvPr>
        </p:nvSpPr>
        <p:spPr>
          <a:xfrm>
            <a:off x="320040" y="69494"/>
            <a:ext cx="8676640" cy="939800"/>
          </a:xfrm>
          <a:prstGeom prst="rect">
            <a:avLst/>
          </a:prstGeom>
        </p:spPr>
        <p:txBody>
          <a:bodyPr vert="horz" wrap="square" lIns="0" tIns="12700" rIns="0" bIns="0" rtlCol="0">
            <a:spAutoFit/>
          </a:bodyPr>
          <a:lstStyle/>
          <a:p>
            <a:pPr marL="12700" marR="5080" indent="-3175" algn="ctr">
              <a:lnSpc>
                <a:spcPct val="100000"/>
              </a:lnSpc>
              <a:spcBef>
                <a:spcPts val="100"/>
              </a:spcBef>
            </a:pPr>
            <a:r>
              <a:rPr sz="2000" dirty="0">
                <a:solidFill>
                  <a:srgbClr val="BF0000"/>
                </a:solidFill>
              </a:rPr>
              <a:t>Порівняльний</a:t>
            </a:r>
            <a:r>
              <a:rPr sz="2000" spc="-50" dirty="0">
                <a:solidFill>
                  <a:srgbClr val="BF0000"/>
                </a:solidFill>
              </a:rPr>
              <a:t> </a:t>
            </a:r>
            <a:r>
              <a:rPr sz="2000" dirty="0">
                <a:solidFill>
                  <a:srgbClr val="BF0000"/>
                </a:solidFill>
              </a:rPr>
              <a:t>аналіз</a:t>
            </a:r>
            <a:r>
              <a:rPr sz="2000" spc="-60" dirty="0">
                <a:solidFill>
                  <a:srgbClr val="BF0000"/>
                </a:solidFill>
              </a:rPr>
              <a:t> </a:t>
            </a:r>
            <a:r>
              <a:rPr sz="2000" dirty="0">
                <a:solidFill>
                  <a:srgbClr val="BF0000"/>
                </a:solidFill>
              </a:rPr>
              <a:t>закупівельних</a:t>
            </a:r>
            <a:r>
              <a:rPr sz="2000" spc="-50" dirty="0">
                <a:solidFill>
                  <a:srgbClr val="BF0000"/>
                </a:solidFill>
              </a:rPr>
              <a:t> </a:t>
            </a:r>
            <a:r>
              <a:rPr sz="2000" dirty="0">
                <a:solidFill>
                  <a:srgbClr val="BF0000"/>
                </a:solidFill>
              </a:rPr>
              <a:t>і</a:t>
            </a:r>
            <a:r>
              <a:rPr sz="2000" spc="-55" dirty="0">
                <a:solidFill>
                  <a:srgbClr val="BF0000"/>
                </a:solidFill>
              </a:rPr>
              <a:t> </a:t>
            </a:r>
            <a:r>
              <a:rPr sz="2000" dirty="0">
                <a:solidFill>
                  <a:srgbClr val="BF0000"/>
                </a:solidFill>
              </a:rPr>
              <a:t>роздрібних</a:t>
            </a:r>
            <a:r>
              <a:rPr sz="2000" spc="-50" dirty="0">
                <a:solidFill>
                  <a:srgbClr val="BF0000"/>
                </a:solidFill>
              </a:rPr>
              <a:t> </a:t>
            </a:r>
            <a:r>
              <a:rPr sz="2000" dirty="0">
                <a:solidFill>
                  <a:srgbClr val="BF0000"/>
                </a:solidFill>
              </a:rPr>
              <a:t>цін</a:t>
            </a:r>
            <a:r>
              <a:rPr sz="2000" spc="-50" dirty="0">
                <a:solidFill>
                  <a:srgbClr val="BF0000"/>
                </a:solidFill>
              </a:rPr>
              <a:t> </a:t>
            </a:r>
            <a:r>
              <a:rPr sz="2000" dirty="0">
                <a:solidFill>
                  <a:srgbClr val="BF0000"/>
                </a:solidFill>
              </a:rPr>
              <a:t>з</a:t>
            </a:r>
            <a:r>
              <a:rPr sz="2000" spc="-50" dirty="0">
                <a:solidFill>
                  <a:srgbClr val="BF0000"/>
                </a:solidFill>
              </a:rPr>
              <a:t> </a:t>
            </a:r>
            <a:r>
              <a:rPr sz="2000" spc="-10" dirty="0">
                <a:solidFill>
                  <a:srgbClr val="BF0000"/>
                </a:solidFill>
              </a:rPr>
              <a:t>групи </a:t>
            </a:r>
            <a:r>
              <a:rPr sz="2000" spc="-10" dirty="0">
                <a:solidFill>
                  <a:srgbClr val="001F5F"/>
                </a:solidFill>
              </a:rPr>
              <a:t>низьковартісних</a:t>
            </a:r>
            <a:r>
              <a:rPr sz="2000" spc="-45" dirty="0">
                <a:solidFill>
                  <a:srgbClr val="001F5F"/>
                </a:solidFill>
              </a:rPr>
              <a:t> </a:t>
            </a:r>
            <a:r>
              <a:rPr sz="2000" dirty="0">
                <a:solidFill>
                  <a:srgbClr val="001F5F"/>
                </a:solidFill>
              </a:rPr>
              <a:t>ЛЗ</a:t>
            </a:r>
            <a:r>
              <a:rPr sz="2000" spc="-10" dirty="0">
                <a:solidFill>
                  <a:srgbClr val="001F5F"/>
                </a:solidFill>
              </a:rPr>
              <a:t> </a:t>
            </a:r>
            <a:r>
              <a:rPr sz="2000" dirty="0">
                <a:solidFill>
                  <a:srgbClr val="BF0000"/>
                </a:solidFill>
              </a:rPr>
              <a:t>(відповідно</a:t>
            </a:r>
            <a:r>
              <a:rPr sz="2000" spc="-40" dirty="0">
                <a:solidFill>
                  <a:srgbClr val="BF0000"/>
                </a:solidFill>
              </a:rPr>
              <a:t> </a:t>
            </a:r>
            <a:r>
              <a:rPr sz="2000" dirty="0">
                <a:solidFill>
                  <a:srgbClr val="BF0000"/>
                </a:solidFill>
              </a:rPr>
              <a:t>до</a:t>
            </a:r>
            <a:r>
              <a:rPr sz="2000" spc="-35" dirty="0">
                <a:solidFill>
                  <a:srgbClr val="BF0000"/>
                </a:solidFill>
              </a:rPr>
              <a:t> </a:t>
            </a:r>
            <a:r>
              <a:rPr sz="2000" dirty="0">
                <a:solidFill>
                  <a:srgbClr val="BF0000"/>
                </a:solidFill>
              </a:rPr>
              <a:t>європейських</a:t>
            </a:r>
            <a:r>
              <a:rPr sz="2000" spc="-35" dirty="0">
                <a:solidFill>
                  <a:srgbClr val="BF0000"/>
                </a:solidFill>
              </a:rPr>
              <a:t> </a:t>
            </a:r>
            <a:r>
              <a:rPr sz="2000" dirty="0">
                <a:solidFill>
                  <a:srgbClr val="BF0000"/>
                </a:solidFill>
              </a:rPr>
              <a:t>цін)</a:t>
            </a:r>
            <a:r>
              <a:rPr sz="2000" spc="-40" dirty="0">
                <a:solidFill>
                  <a:srgbClr val="BF0000"/>
                </a:solidFill>
              </a:rPr>
              <a:t> </a:t>
            </a:r>
            <a:r>
              <a:rPr sz="2000" dirty="0">
                <a:solidFill>
                  <a:srgbClr val="BF0000"/>
                </a:solidFill>
              </a:rPr>
              <a:t>в</a:t>
            </a:r>
            <a:r>
              <a:rPr sz="2000" spc="-35" dirty="0">
                <a:solidFill>
                  <a:srgbClr val="BF0000"/>
                </a:solidFill>
              </a:rPr>
              <a:t> </a:t>
            </a:r>
            <a:r>
              <a:rPr sz="2000" dirty="0">
                <a:solidFill>
                  <a:srgbClr val="BF0000"/>
                </a:solidFill>
              </a:rPr>
              <a:t>країнах</a:t>
            </a:r>
            <a:r>
              <a:rPr sz="2000" spc="-35" dirty="0">
                <a:solidFill>
                  <a:srgbClr val="BF0000"/>
                </a:solidFill>
              </a:rPr>
              <a:t> </a:t>
            </a:r>
            <a:r>
              <a:rPr sz="2000" dirty="0">
                <a:solidFill>
                  <a:srgbClr val="BF0000"/>
                </a:solidFill>
              </a:rPr>
              <a:t>ЄС</a:t>
            </a:r>
            <a:r>
              <a:rPr sz="2000" spc="-30" dirty="0">
                <a:solidFill>
                  <a:srgbClr val="BF0000"/>
                </a:solidFill>
              </a:rPr>
              <a:t> </a:t>
            </a:r>
            <a:r>
              <a:rPr sz="2000" spc="-50" dirty="0">
                <a:solidFill>
                  <a:srgbClr val="BF0000"/>
                </a:solidFill>
              </a:rPr>
              <a:t>і </a:t>
            </a:r>
            <a:r>
              <a:rPr sz="2000" dirty="0">
                <a:solidFill>
                  <a:srgbClr val="BF0000"/>
                </a:solidFill>
              </a:rPr>
              <a:t>в </a:t>
            </a:r>
            <a:r>
              <a:rPr sz="2000" spc="-10" dirty="0">
                <a:solidFill>
                  <a:srgbClr val="BF0000"/>
                </a:solidFill>
              </a:rPr>
              <a:t>Україні</a:t>
            </a:r>
            <a:endParaRPr sz="2000"/>
          </a:p>
        </p:txBody>
      </p:sp>
      <p:sp>
        <p:nvSpPr>
          <p:cNvPr id="9" name="object 9"/>
          <p:cNvSpPr/>
          <p:nvPr/>
        </p:nvSpPr>
        <p:spPr>
          <a:xfrm>
            <a:off x="8388350" y="6306464"/>
            <a:ext cx="576580" cy="364490"/>
          </a:xfrm>
          <a:custGeom>
            <a:avLst/>
            <a:gdLst/>
            <a:ahLst/>
            <a:cxnLst/>
            <a:rect l="l" t="t" r="r" b="b"/>
            <a:pathLst>
              <a:path w="576579" h="364490">
                <a:moveTo>
                  <a:pt x="576579" y="0"/>
                </a:moveTo>
                <a:lnTo>
                  <a:pt x="0" y="0"/>
                </a:lnTo>
                <a:lnTo>
                  <a:pt x="0" y="364489"/>
                </a:lnTo>
                <a:lnTo>
                  <a:pt x="288290" y="364489"/>
                </a:lnTo>
                <a:lnTo>
                  <a:pt x="576579" y="364489"/>
                </a:lnTo>
                <a:lnTo>
                  <a:pt x="576579" y="0"/>
                </a:lnTo>
                <a:close/>
              </a:path>
            </a:pathLst>
          </a:custGeom>
          <a:solidFill>
            <a:srgbClr val="F3FBE3"/>
          </a:solidFill>
        </p:spPr>
        <p:txBody>
          <a:bodyPr wrap="square" lIns="0" tIns="0" rIns="0" bIns="0" rtlCol="0"/>
          <a:lstStyle/>
          <a:p>
            <a:endParaRPr/>
          </a:p>
        </p:txBody>
      </p:sp>
      <p:sp>
        <p:nvSpPr>
          <p:cNvPr id="10" name="object 10"/>
          <p:cNvSpPr txBox="1"/>
          <p:nvPr/>
        </p:nvSpPr>
        <p:spPr>
          <a:xfrm>
            <a:off x="8388350" y="6306464"/>
            <a:ext cx="576580" cy="364490"/>
          </a:xfrm>
          <a:prstGeom prst="rect">
            <a:avLst/>
          </a:prstGeom>
          <a:ln w="38097">
            <a:solidFill>
              <a:srgbClr val="A9E924"/>
            </a:solidFill>
          </a:ln>
        </p:spPr>
        <p:txBody>
          <a:bodyPr vert="horz" wrap="square" lIns="0" tIns="30480" rIns="0" bIns="0" rtlCol="0">
            <a:spAutoFit/>
          </a:bodyPr>
          <a:lstStyle/>
          <a:p>
            <a:pPr marL="146050">
              <a:lnSpc>
                <a:spcPct val="100000"/>
              </a:lnSpc>
              <a:spcBef>
                <a:spcPts val="240"/>
              </a:spcBef>
            </a:pPr>
            <a:r>
              <a:rPr sz="2000" b="1" spc="-25" dirty="0">
                <a:solidFill>
                  <a:srgbClr val="496200"/>
                </a:solidFill>
                <a:latin typeface="Arial"/>
                <a:cs typeface="Arial"/>
              </a:rPr>
              <a:t>18</a:t>
            </a:r>
            <a:endParaRPr sz="2000">
              <a:latin typeface="Arial"/>
              <a:cs typeface="Arial"/>
            </a:endParaRPr>
          </a:p>
        </p:txBody>
      </p:sp>
      <p:pic>
        <p:nvPicPr>
          <p:cNvPr id="11" name="object 11"/>
          <p:cNvPicPr/>
          <p:nvPr/>
        </p:nvPicPr>
        <p:blipFill>
          <a:blip r:embed="rId4" cstate="print"/>
          <a:stretch>
            <a:fillRect/>
          </a:stretch>
        </p:blipFill>
        <p:spPr>
          <a:xfrm>
            <a:off x="436880" y="1126134"/>
            <a:ext cx="8167370" cy="4751070"/>
          </a:xfrm>
          <a:prstGeom prst="rect">
            <a:avLst/>
          </a:prstGeom>
        </p:spPr>
      </p:pic>
      <p:pic>
        <p:nvPicPr>
          <p:cNvPr id="12" name="object 12"/>
          <p:cNvPicPr/>
          <p:nvPr/>
        </p:nvPicPr>
        <p:blipFill>
          <a:blip r:embed="rId5" cstate="print"/>
          <a:stretch>
            <a:fillRect/>
          </a:stretch>
        </p:blipFill>
        <p:spPr>
          <a:xfrm>
            <a:off x="1258569" y="5950864"/>
            <a:ext cx="5760720" cy="71882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672" y="41961"/>
            <a:ext cx="9153525" cy="1035685"/>
            <a:chOff x="-4672" y="41961"/>
            <a:chExt cx="9153525" cy="1035685"/>
          </a:xfrm>
        </p:grpSpPr>
        <p:pic>
          <p:nvPicPr>
            <p:cNvPr id="3" name="object 3"/>
            <p:cNvPicPr/>
            <p:nvPr/>
          </p:nvPicPr>
          <p:blipFill>
            <a:blip r:embed="rId2" cstate="print"/>
            <a:stretch>
              <a:fillRect/>
            </a:stretch>
          </p:blipFill>
          <p:spPr>
            <a:xfrm>
              <a:off x="0" y="66954"/>
              <a:ext cx="9143644" cy="1005840"/>
            </a:xfrm>
            <a:prstGeom prst="rect">
              <a:avLst/>
            </a:prstGeom>
          </p:spPr>
        </p:pic>
        <p:sp>
          <p:nvSpPr>
            <p:cNvPr id="4" name="object 4"/>
            <p:cNvSpPr/>
            <p:nvPr/>
          </p:nvSpPr>
          <p:spPr>
            <a:xfrm>
              <a:off x="0" y="66954"/>
              <a:ext cx="9144000" cy="1007110"/>
            </a:xfrm>
            <a:custGeom>
              <a:avLst/>
              <a:gdLst/>
              <a:ahLst/>
              <a:cxnLst/>
              <a:rect l="l" t="t" r="r" b="b"/>
              <a:pathLst>
                <a:path w="9144000" h="1007110">
                  <a:moveTo>
                    <a:pt x="0" y="1007109"/>
                  </a:moveTo>
                  <a:lnTo>
                    <a:pt x="9144000" y="1007109"/>
                  </a:lnTo>
                  <a:lnTo>
                    <a:pt x="9144000" y="0"/>
                  </a:lnTo>
                  <a:lnTo>
                    <a:pt x="0" y="0"/>
                  </a:lnTo>
                  <a:lnTo>
                    <a:pt x="0" y="1007109"/>
                  </a:lnTo>
                  <a:close/>
                </a:path>
              </a:pathLst>
            </a:custGeom>
            <a:ln w="3175">
              <a:solidFill>
                <a:srgbClr val="000000"/>
              </a:solidFill>
            </a:ln>
          </p:spPr>
          <p:txBody>
            <a:bodyPr wrap="square" lIns="0" tIns="0" rIns="0" bIns="0" rtlCol="0"/>
            <a:lstStyle/>
            <a:p>
              <a:endParaRPr/>
            </a:p>
          </p:txBody>
        </p:sp>
        <p:sp>
          <p:nvSpPr>
            <p:cNvPr id="5" name="object 5"/>
            <p:cNvSpPr/>
            <p:nvPr/>
          </p:nvSpPr>
          <p:spPr>
            <a:xfrm>
              <a:off x="0" y="66954"/>
              <a:ext cx="9144000" cy="1005840"/>
            </a:xfrm>
            <a:custGeom>
              <a:avLst/>
              <a:gdLst/>
              <a:ahLst/>
              <a:cxnLst/>
              <a:rect l="l" t="t" r="r" b="b"/>
              <a:pathLst>
                <a:path w="9144000" h="1005840">
                  <a:moveTo>
                    <a:pt x="4572000" y="1005840"/>
                  </a:moveTo>
                  <a:lnTo>
                    <a:pt x="0" y="1005840"/>
                  </a:lnTo>
                  <a:lnTo>
                    <a:pt x="0" y="0"/>
                  </a:lnTo>
                  <a:lnTo>
                    <a:pt x="9144000" y="0"/>
                  </a:lnTo>
                  <a:lnTo>
                    <a:pt x="9144000" y="1005840"/>
                  </a:lnTo>
                  <a:lnTo>
                    <a:pt x="4572000" y="1005840"/>
                  </a:lnTo>
                  <a:close/>
                </a:path>
              </a:pathLst>
            </a:custGeom>
            <a:ln w="9344">
              <a:solidFill>
                <a:srgbClr val="00000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0" y="46634"/>
              <a:ext cx="9143644" cy="1005840"/>
            </a:xfrm>
            <a:prstGeom prst="rect">
              <a:avLst/>
            </a:prstGeom>
          </p:spPr>
        </p:pic>
        <p:sp>
          <p:nvSpPr>
            <p:cNvPr id="7" name="object 7"/>
            <p:cNvSpPr/>
            <p:nvPr/>
          </p:nvSpPr>
          <p:spPr>
            <a:xfrm>
              <a:off x="0" y="46634"/>
              <a:ext cx="9144000" cy="1007110"/>
            </a:xfrm>
            <a:custGeom>
              <a:avLst/>
              <a:gdLst/>
              <a:ahLst/>
              <a:cxnLst/>
              <a:rect l="l" t="t" r="r" b="b"/>
              <a:pathLst>
                <a:path w="9144000" h="1007110">
                  <a:moveTo>
                    <a:pt x="4572000" y="1007109"/>
                  </a:moveTo>
                  <a:lnTo>
                    <a:pt x="0" y="1007109"/>
                  </a:lnTo>
                  <a:lnTo>
                    <a:pt x="0" y="0"/>
                  </a:lnTo>
                  <a:lnTo>
                    <a:pt x="9144000" y="0"/>
                  </a:lnTo>
                  <a:lnTo>
                    <a:pt x="9144000" y="1007109"/>
                  </a:lnTo>
                  <a:lnTo>
                    <a:pt x="4572000" y="1007109"/>
                  </a:lnTo>
                  <a:close/>
                </a:path>
              </a:pathLst>
            </a:custGeom>
            <a:ln w="9344">
              <a:solidFill>
                <a:srgbClr val="F8F8F8"/>
              </a:solidFill>
            </a:ln>
          </p:spPr>
          <p:txBody>
            <a:bodyPr wrap="square" lIns="0" tIns="0" rIns="0" bIns="0" rtlCol="0"/>
            <a:lstStyle/>
            <a:p>
              <a:endParaRPr/>
            </a:p>
          </p:txBody>
        </p:sp>
      </p:grpSp>
      <p:sp>
        <p:nvSpPr>
          <p:cNvPr id="8" name="object 8"/>
          <p:cNvSpPr txBox="1">
            <a:spLocks noGrp="1"/>
          </p:cNvSpPr>
          <p:nvPr>
            <p:ph type="title"/>
          </p:nvPr>
        </p:nvSpPr>
        <p:spPr>
          <a:xfrm>
            <a:off x="107950" y="79654"/>
            <a:ext cx="8919845" cy="941069"/>
          </a:xfrm>
          <a:prstGeom prst="rect">
            <a:avLst/>
          </a:prstGeom>
        </p:spPr>
        <p:txBody>
          <a:bodyPr vert="horz" wrap="square" lIns="0" tIns="12065" rIns="0" bIns="0" rtlCol="0">
            <a:spAutoFit/>
          </a:bodyPr>
          <a:lstStyle/>
          <a:p>
            <a:pPr marL="12700" marR="5080" algn="ctr">
              <a:lnSpc>
                <a:spcPct val="100200"/>
              </a:lnSpc>
              <a:spcBef>
                <a:spcPts val="95"/>
              </a:spcBef>
            </a:pPr>
            <a:r>
              <a:rPr sz="2000" dirty="0">
                <a:solidFill>
                  <a:srgbClr val="BF0000"/>
                </a:solidFill>
              </a:rPr>
              <a:t>Порівняльний</a:t>
            </a:r>
            <a:r>
              <a:rPr sz="2000" spc="-55" dirty="0">
                <a:solidFill>
                  <a:srgbClr val="BF0000"/>
                </a:solidFill>
              </a:rPr>
              <a:t> </a:t>
            </a:r>
            <a:r>
              <a:rPr sz="2000" dirty="0">
                <a:solidFill>
                  <a:srgbClr val="BF0000"/>
                </a:solidFill>
              </a:rPr>
              <a:t>аналіз</a:t>
            </a:r>
            <a:r>
              <a:rPr sz="2000" spc="-55" dirty="0">
                <a:solidFill>
                  <a:srgbClr val="BF0000"/>
                </a:solidFill>
              </a:rPr>
              <a:t> </a:t>
            </a:r>
            <a:r>
              <a:rPr sz="2000" dirty="0">
                <a:solidFill>
                  <a:srgbClr val="BF0000"/>
                </a:solidFill>
              </a:rPr>
              <a:t>закупівельних</a:t>
            </a:r>
            <a:r>
              <a:rPr sz="2000" spc="-55" dirty="0">
                <a:solidFill>
                  <a:srgbClr val="BF0000"/>
                </a:solidFill>
              </a:rPr>
              <a:t> </a:t>
            </a:r>
            <a:r>
              <a:rPr sz="2000" dirty="0">
                <a:solidFill>
                  <a:srgbClr val="BF0000"/>
                </a:solidFill>
              </a:rPr>
              <a:t>і</a:t>
            </a:r>
            <a:r>
              <a:rPr sz="2000" spc="-65" dirty="0">
                <a:solidFill>
                  <a:srgbClr val="BF0000"/>
                </a:solidFill>
              </a:rPr>
              <a:t> </a:t>
            </a:r>
            <a:r>
              <a:rPr sz="2000" dirty="0">
                <a:solidFill>
                  <a:srgbClr val="BF0000"/>
                </a:solidFill>
              </a:rPr>
              <a:t>роздрібних</a:t>
            </a:r>
            <a:r>
              <a:rPr sz="2000" spc="-50" dirty="0">
                <a:solidFill>
                  <a:srgbClr val="BF0000"/>
                </a:solidFill>
              </a:rPr>
              <a:t> </a:t>
            </a:r>
            <a:r>
              <a:rPr sz="2000" dirty="0">
                <a:solidFill>
                  <a:srgbClr val="BF0000"/>
                </a:solidFill>
              </a:rPr>
              <a:t>цін</a:t>
            </a:r>
            <a:r>
              <a:rPr sz="2000" spc="-65" dirty="0">
                <a:solidFill>
                  <a:srgbClr val="BF0000"/>
                </a:solidFill>
              </a:rPr>
              <a:t> </a:t>
            </a:r>
            <a:r>
              <a:rPr sz="2000" dirty="0">
                <a:solidFill>
                  <a:srgbClr val="BF0000"/>
                </a:solidFill>
              </a:rPr>
              <a:t>з</a:t>
            </a:r>
            <a:r>
              <a:rPr sz="2000" spc="-55" dirty="0">
                <a:solidFill>
                  <a:srgbClr val="BF0000"/>
                </a:solidFill>
              </a:rPr>
              <a:t> </a:t>
            </a:r>
            <a:r>
              <a:rPr sz="2000" spc="-10" dirty="0">
                <a:solidFill>
                  <a:srgbClr val="BF0000"/>
                </a:solidFill>
              </a:rPr>
              <a:t>групи </a:t>
            </a:r>
            <a:r>
              <a:rPr sz="2000" spc="-10" dirty="0">
                <a:solidFill>
                  <a:srgbClr val="151544"/>
                </a:solidFill>
              </a:rPr>
              <a:t>високовартісних</a:t>
            </a:r>
            <a:r>
              <a:rPr sz="2000" spc="-30" dirty="0">
                <a:solidFill>
                  <a:srgbClr val="151544"/>
                </a:solidFill>
              </a:rPr>
              <a:t> </a:t>
            </a:r>
            <a:r>
              <a:rPr sz="2000" dirty="0">
                <a:solidFill>
                  <a:srgbClr val="151544"/>
                </a:solidFill>
              </a:rPr>
              <a:t>ЛЗ</a:t>
            </a:r>
            <a:r>
              <a:rPr sz="2000" spc="-5" dirty="0">
                <a:solidFill>
                  <a:srgbClr val="151544"/>
                </a:solidFill>
              </a:rPr>
              <a:t> </a:t>
            </a:r>
            <a:r>
              <a:rPr sz="2000" dirty="0">
                <a:solidFill>
                  <a:srgbClr val="BF0000"/>
                </a:solidFill>
              </a:rPr>
              <a:t>(відповідно</a:t>
            </a:r>
            <a:r>
              <a:rPr sz="2000" spc="-25" dirty="0">
                <a:solidFill>
                  <a:srgbClr val="BF0000"/>
                </a:solidFill>
              </a:rPr>
              <a:t> </a:t>
            </a:r>
            <a:r>
              <a:rPr sz="2000" dirty="0">
                <a:solidFill>
                  <a:srgbClr val="BF0000"/>
                </a:solidFill>
              </a:rPr>
              <a:t>до</a:t>
            </a:r>
            <a:r>
              <a:rPr sz="2000" spc="-25" dirty="0">
                <a:solidFill>
                  <a:srgbClr val="BF0000"/>
                </a:solidFill>
              </a:rPr>
              <a:t> </a:t>
            </a:r>
            <a:r>
              <a:rPr sz="2000" dirty="0">
                <a:solidFill>
                  <a:srgbClr val="BF0000"/>
                </a:solidFill>
              </a:rPr>
              <a:t>європейських</a:t>
            </a:r>
            <a:r>
              <a:rPr sz="2000" spc="-35" dirty="0">
                <a:solidFill>
                  <a:srgbClr val="BF0000"/>
                </a:solidFill>
              </a:rPr>
              <a:t> </a:t>
            </a:r>
            <a:r>
              <a:rPr sz="2000" dirty="0">
                <a:solidFill>
                  <a:srgbClr val="BF0000"/>
                </a:solidFill>
              </a:rPr>
              <a:t>цін)</a:t>
            </a:r>
            <a:r>
              <a:rPr sz="2000" spc="-25" dirty="0">
                <a:solidFill>
                  <a:srgbClr val="BF0000"/>
                </a:solidFill>
              </a:rPr>
              <a:t> </a:t>
            </a:r>
            <a:r>
              <a:rPr sz="2000" dirty="0">
                <a:solidFill>
                  <a:srgbClr val="BF0000"/>
                </a:solidFill>
              </a:rPr>
              <a:t>в</a:t>
            </a:r>
            <a:r>
              <a:rPr sz="2000" spc="-35" dirty="0">
                <a:solidFill>
                  <a:srgbClr val="BF0000"/>
                </a:solidFill>
              </a:rPr>
              <a:t> </a:t>
            </a:r>
            <a:r>
              <a:rPr sz="2000" dirty="0">
                <a:solidFill>
                  <a:srgbClr val="BF0000"/>
                </a:solidFill>
              </a:rPr>
              <a:t>країнах</a:t>
            </a:r>
            <a:r>
              <a:rPr sz="2000" spc="-30" dirty="0">
                <a:solidFill>
                  <a:srgbClr val="BF0000"/>
                </a:solidFill>
              </a:rPr>
              <a:t> </a:t>
            </a:r>
            <a:r>
              <a:rPr sz="2000" dirty="0">
                <a:solidFill>
                  <a:srgbClr val="BF0000"/>
                </a:solidFill>
              </a:rPr>
              <a:t>ЄС</a:t>
            </a:r>
            <a:r>
              <a:rPr sz="2000" spc="-30" dirty="0">
                <a:solidFill>
                  <a:srgbClr val="BF0000"/>
                </a:solidFill>
              </a:rPr>
              <a:t> </a:t>
            </a:r>
            <a:r>
              <a:rPr sz="2000" dirty="0">
                <a:solidFill>
                  <a:srgbClr val="BF0000"/>
                </a:solidFill>
              </a:rPr>
              <a:t>і</a:t>
            </a:r>
            <a:r>
              <a:rPr sz="2000" spc="-30" dirty="0">
                <a:solidFill>
                  <a:srgbClr val="BF0000"/>
                </a:solidFill>
              </a:rPr>
              <a:t> </a:t>
            </a:r>
            <a:r>
              <a:rPr sz="2000" spc="-50" dirty="0">
                <a:solidFill>
                  <a:srgbClr val="BF0000"/>
                </a:solidFill>
              </a:rPr>
              <a:t>в </a:t>
            </a:r>
            <a:r>
              <a:rPr sz="2000" spc="-10" dirty="0">
                <a:solidFill>
                  <a:srgbClr val="BF0000"/>
                </a:solidFill>
              </a:rPr>
              <a:t>Україні</a:t>
            </a:r>
            <a:endParaRPr sz="2000"/>
          </a:p>
        </p:txBody>
      </p:sp>
      <p:sp>
        <p:nvSpPr>
          <p:cNvPr id="9" name="object 9"/>
          <p:cNvSpPr/>
          <p:nvPr/>
        </p:nvSpPr>
        <p:spPr>
          <a:xfrm>
            <a:off x="8317230" y="6246774"/>
            <a:ext cx="575310" cy="365760"/>
          </a:xfrm>
          <a:custGeom>
            <a:avLst/>
            <a:gdLst/>
            <a:ahLst/>
            <a:cxnLst/>
            <a:rect l="l" t="t" r="r" b="b"/>
            <a:pathLst>
              <a:path w="575309" h="365759">
                <a:moveTo>
                  <a:pt x="575310" y="0"/>
                </a:moveTo>
                <a:lnTo>
                  <a:pt x="0" y="0"/>
                </a:lnTo>
                <a:lnTo>
                  <a:pt x="0" y="365760"/>
                </a:lnTo>
                <a:lnTo>
                  <a:pt x="288290" y="365760"/>
                </a:lnTo>
                <a:lnTo>
                  <a:pt x="575310" y="365760"/>
                </a:lnTo>
                <a:lnTo>
                  <a:pt x="575310" y="0"/>
                </a:lnTo>
                <a:close/>
              </a:path>
            </a:pathLst>
          </a:custGeom>
          <a:solidFill>
            <a:srgbClr val="F3FBE3"/>
          </a:solidFill>
        </p:spPr>
        <p:txBody>
          <a:bodyPr wrap="square" lIns="0" tIns="0" rIns="0" bIns="0" rtlCol="0"/>
          <a:lstStyle/>
          <a:p>
            <a:endParaRPr/>
          </a:p>
        </p:txBody>
      </p:sp>
      <p:sp>
        <p:nvSpPr>
          <p:cNvPr id="10" name="object 10"/>
          <p:cNvSpPr txBox="1"/>
          <p:nvPr/>
        </p:nvSpPr>
        <p:spPr>
          <a:xfrm>
            <a:off x="8317230" y="6246774"/>
            <a:ext cx="575310" cy="365760"/>
          </a:xfrm>
          <a:prstGeom prst="rect">
            <a:avLst/>
          </a:prstGeom>
          <a:ln w="38097">
            <a:solidFill>
              <a:srgbClr val="A9E924"/>
            </a:solidFill>
          </a:ln>
        </p:spPr>
        <p:txBody>
          <a:bodyPr vert="horz" wrap="square" lIns="0" tIns="30480" rIns="0" bIns="0" rtlCol="0">
            <a:spAutoFit/>
          </a:bodyPr>
          <a:lstStyle/>
          <a:p>
            <a:pPr marL="146050">
              <a:lnSpc>
                <a:spcPct val="100000"/>
              </a:lnSpc>
              <a:spcBef>
                <a:spcPts val="240"/>
              </a:spcBef>
            </a:pPr>
            <a:r>
              <a:rPr sz="2000" b="1" spc="-25" dirty="0">
                <a:solidFill>
                  <a:srgbClr val="496200"/>
                </a:solidFill>
                <a:latin typeface="Arial"/>
                <a:cs typeface="Arial"/>
              </a:rPr>
              <a:t>19</a:t>
            </a:r>
            <a:endParaRPr sz="2000">
              <a:latin typeface="Arial"/>
              <a:cs typeface="Arial"/>
            </a:endParaRPr>
          </a:p>
        </p:txBody>
      </p:sp>
      <p:pic>
        <p:nvPicPr>
          <p:cNvPr id="11" name="object 11"/>
          <p:cNvPicPr/>
          <p:nvPr/>
        </p:nvPicPr>
        <p:blipFill>
          <a:blip r:embed="rId4" cstate="print"/>
          <a:stretch>
            <a:fillRect/>
          </a:stretch>
        </p:blipFill>
        <p:spPr>
          <a:xfrm>
            <a:off x="684530" y="1342034"/>
            <a:ext cx="7848600" cy="4607560"/>
          </a:xfrm>
          <a:prstGeom prst="rect">
            <a:avLst/>
          </a:prstGeom>
        </p:spPr>
      </p:pic>
      <p:pic>
        <p:nvPicPr>
          <p:cNvPr id="12" name="object 12"/>
          <p:cNvPicPr/>
          <p:nvPr/>
        </p:nvPicPr>
        <p:blipFill>
          <a:blip r:embed="rId5" cstate="print"/>
          <a:stretch>
            <a:fillRect/>
          </a:stretch>
        </p:blipFill>
        <p:spPr>
          <a:xfrm>
            <a:off x="1332230" y="6069376"/>
            <a:ext cx="5256530" cy="60030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14"/>
            <a:ext cx="7241540" cy="1979930"/>
            <a:chOff x="0" y="914"/>
            <a:chExt cx="7241540" cy="1979930"/>
          </a:xfrm>
        </p:grpSpPr>
        <p:pic>
          <p:nvPicPr>
            <p:cNvPr id="3" name="object 3"/>
            <p:cNvPicPr/>
            <p:nvPr/>
          </p:nvPicPr>
          <p:blipFill>
            <a:blip r:embed="rId2" cstate="print"/>
            <a:stretch>
              <a:fillRect/>
            </a:stretch>
          </p:blipFill>
          <p:spPr>
            <a:xfrm>
              <a:off x="0" y="926744"/>
              <a:ext cx="7122159" cy="1054100"/>
            </a:xfrm>
            <a:prstGeom prst="rect">
              <a:avLst/>
            </a:prstGeom>
          </p:spPr>
        </p:pic>
        <p:pic>
          <p:nvPicPr>
            <p:cNvPr id="4" name="object 4"/>
            <p:cNvPicPr/>
            <p:nvPr/>
          </p:nvPicPr>
          <p:blipFill>
            <a:blip r:embed="rId3" cstate="print"/>
            <a:stretch>
              <a:fillRect/>
            </a:stretch>
          </p:blipFill>
          <p:spPr>
            <a:xfrm>
              <a:off x="0" y="914"/>
              <a:ext cx="7241537" cy="1902459"/>
            </a:xfrm>
            <a:prstGeom prst="rect">
              <a:avLst/>
            </a:prstGeom>
          </p:spPr>
        </p:pic>
      </p:grpSp>
      <p:sp>
        <p:nvSpPr>
          <p:cNvPr id="5" name="object 5"/>
          <p:cNvSpPr txBox="1"/>
          <p:nvPr/>
        </p:nvSpPr>
        <p:spPr>
          <a:xfrm>
            <a:off x="707390" y="1123991"/>
            <a:ext cx="7589520" cy="3504565"/>
          </a:xfrm>
          <a:prstGeom prst="rect">
            <a:avLst/>
          </a:prstGeom>
        </p:spPr>
        <p:txBody>
          <a:bodyPr vert="horz" wrap="square" lIns="0" tIns="0" rIns="0" bIns="0" rtlCol="0">
            <a:spAutoFit/>
          </a:bodyPr>
          <a:lstStyle/>
          <a:p>
            <a:pPr>
              <a:lnSpc>
                <a:spcPts val="3535"/>
              </a:lnSpc>
              <a:tabLst>
                <a:tab pos="1390015" algn="l"/>
                <a:tab pos="2098675" algn="l"/>
                <a:tab pos="4904105" algn="l"/>
                <a:tab pos="7025005" algn="l"/>
              </a:tabLst>
            </a:pPr>
            <a:r>
              <a:rPr sz="3200" spc="-10" dirty="0">
                <a:latin typeface="Arial"/>
                <a:cs typeface="Arial"/>
              </a:rPr>
              <a:t>Какие</a:t>
            </a:r>
            <a:r>
              <a:rPr sz="3200" dirty="0">
                <a:latin typeface="Arial"/>
                <a:cs typeface="Arial"/>
              </a:rPr>
              <a:t>	</a:t>
            </a:r>
            <a:r>
              <a:rPr sz="3200" spc="-25" dirty="0">
                <a:latin typeface="Arial"/>
                <a:cs typeface="Arial"/>
              </a:rPr>
              <a:t>из</a:t>
            </a:r>
            <a:r>
              <a:rPr sz="3200" dirty="0">
                <a:latin typeface="Arial"/>
                <a:cs typeface="Arial"/>
              </a:rPr>
              <a:t>	</a:t>
            </a:r>
            <a:r>
              <a:rPr sz="3200" spc="-10" dirty="0">
                <a:latin typeface="Arial"/>
                <a:cs typeface="Arial"/>
              </a:rPr>
              <a:t>приведенных</a:t>
            </a:r>
            <a:r>
              <a:rPr sz="3200" dirty="0">
                <a:latin typeface="Arial"/>
                <a:cs typeface="Arial"/>
              </a:rPr>
              <a:t>	</a:t>
            </a:r>
            <a:r>
              <a:rPr sz="3200" spc="-10" dirty="0">
                <a:latin typeface="Arial"/>
                <a:cs typeface="Arial"/>
              </a:rPr>
              <a:t>факторов</a:t>
            </a:r>
            <a:r>
              <a:rPr sz="3200" dirty="0">
                <a:latin typeface="Arial"/>
                <a:cs typeface="Arial"/>
              </a:rPr>
              <a:t>	</a:t>
            </a:r>
            <a:r>
              <a:rPr sz="3200" spc="-35" dirty="0">
                <a:solidFill>
                  <a:srgbClr val="FF0000"/>
                </a:solidFill>
                <a:latin typeface="Arial"/>
                <a:cs typeface="Arial"/>
              </a:rPr>
              <a:t>НЕ</a:t>
            </a:r>
            <a:endParaRPr sz="3200">
              <a:latin typeface="Arial"/>
              <a:cs typeface="Arial"/>
            </a:endParaRPr>
          </a:p>
          <a:p>
            <a:pPr>
              <a:lnSpc>
                <a:spcPct val="100000"/>
              </a:lnSpc>
              <a:tabLst>
                <a:tab pos="2151380" algn="l"/>
                <a:tab pos="3379470" algn="l"/>
                <a:tab pos="5680075" algn="l"/>
                <a:tab pos="7135495" algn="l"/>
              </a:tabLst>
            </a:pPr>
            <a:r>
              <a:rPr sz="3200" spc="-10" dirty="0">
                <a:latin typeface="Arial"/>
                <a:cs typeface="Arial"/>
              </a:rPr>
              <a:t>влияют</a:t>
            </a:r>
            <a:r>
              <a:rPr sz="3200" dirty="0">
                <a:latin typeface="Arial"/>
                <a:cs typeface="Arial"/>
              </a:rPr>
              <a:t>	</a:t>
            </a:r>
            <a:r>
              <a:rPr sz="3200" spc="-25" dirty="0">
                <a:latin typeface="Arial"/>
                <a:cs typeface="Arial"/>
              </a:rPr>
              <a:t>на</a:t>
            </a:r>
            <a:r>
              <a:rPr sz="3200" dirty="0">
                <a:latin typeface="Arial"/>
                <a:cs typeface="Arial"/>
              </a:rPr>
              <a:t>	</a:t>
            </a:r>
            <a:r>
              <a:rPr sz="3200" spc="-10" dirty="0">
                <a:latin typeface="Arial"/>
                <a:cs typeface="Arial"/>
              </a:rPr>
              <a:t>уровень</a:t>
            </a:r>
            <a:r>
              <a:rPr sz="3200" dirty="0">
                <a:latin typeface="Arial"/>
                <a:cs typeface="Arial"/>
              </a:rPr>
              <a:t>	</a:t>
            </a:r>
            <a:r>
              <a:rPr sz="3200" spc="-25" dirty="0">
                <a:latin typeface="Arial"/>
                <a:cs typeface="Arial"/>
              </a:rPr>
              <a:t>цен</a:t>
            </a:r>
            <a:r>
              <a:rPr sz="3200" dirty="0">
                <a:latin typeface="Arial"/>
                <a:cs typeface="Arial"/>
              </a:rPr>
              <a:t>	</a:t>
            </a:r>
            <a:r>
              <a:rPr sz="3200" spc="-25" dirty="0">
                <a:latin typeface="Arial"/>
                <a:cs typeface="Arial"/>
              </a:rPr>
              <a:t>на </a:t>
            </a:r>
            <a:r>
              <a:rPr sz="3200" dirty="0">
                <a:latin typeface="Arial"/>
                <a:cs typeface="Arial"/>
              </a:rPr>
              <a:t>лекарственные</a:t>
            </a:r>
            <a:r>
              <a:rPr sz="3200" spc="-85" dirty="0">
                <a:latin typeface="Arial"/>
                <a:cs typeface="Arial"/>
              </a:rPr>
              <a:t> </a:t>
            </a:r>
            <a:r>
              <a:rPr sz="3200" dirty="0">
                <a:latin typeface="Arial"/>
                <a:cs typeface="Arial"/>
              </a:rPr>
              <a:t>средства</a:t>
            </a:r>
            <a:r>
              <a:rPr sz="3200" spc="-85" dirty="0">
                <a:latin typeface="Arial"/>
                <a:cs typeface="Arial"/>
              </a:rPr>
              <a:t> </a:t>
            </a:r>
            <a:r>
              <a:rPr sz="3200" spc="-50" dirty="0">
                <a:latin typeface="Arial"/>
                <a:cs typeface="Arial"/>
              </a:rPr>
              <a:t>?</a:t>
            </a:r>
            <a:endParaRPr sz="3200">
              <a:latin typeface="Arial"/>
              <a:cs typeface="Arial"/>
            </a:endParaRPr>
          </a:p>
          <a:p>
            <a:pPr marL="273050">
              <a:lnSpc>
                <a:spcPct val="100000"/>
              </a:lnSpc>
              <a:spcBef>
                <a:spcPts val="509"/>
              </a:spcBef>
            </a:pPr>
            <a:r>
              <a:rPr sz="2800" dirty="0">
                <a:latin typeface="Arial"/>
                <a:cs typeface="Arial"/>
              </a:rPr>
              <a:t>А)</a:t>
            </a:r>
            <a:r>
              <a:rPr sz="2800" spc="-65" dirty="0">
                <a:latin typeface="Arial"/>
                <a:cs typeface="Arial"/>
              </a:rPr>
              <a:t> </a:t>
            </a:r>
            <a:r>
              <a:rPr sz="2800" spc="-25" dirty="0">
                <a:latin typeface="Arial"/>
                <a:cs typeface="Arial"/>
              </a:rPr>
              <a:t>Методология</a:t>
            </a:r>
            <a:r>
              <a:rPr sz="2800" spc="-75" dirty="0">
                <a:latin typeface="Arial"/>
                <a:cs typeface="Arial"/>
              </a:rPr>
              <a:t> </a:t>
            </a:r>
            <a:r>
              <a:rPr sz="2800" spc="-20" dirty="0">
                <a:latin typeface="Arial"/>
                <a:cs typeface="Arial"/>
              </a:rPr>
              <a:t>ценообразования</a:t>
            </a:r>
            <a:r>
              <a:rPr sz="2800" spc="-75" dirty="0">
                <a:latin typeface="Arial"/>
                <a:cs typeface="Arial"/>
              </a:rPr>
              <a:t> </a:t>
            </a:r>
            <a:r>
              <a:rPr sz="2800" dirty="0">
                <a:latin typeface="Arial"/>
                <a:cs typeface="Arial"/>
              </a:rPr>
              <a:t>на</a:t>
            </a:r>
            <a:r>
              <a:rPr sz="2800" spc="-70" dirty="0">
                <a:latin typeface="Arial"/>
                <a:cs typeface="Arial"/>
              </a:rPr>
              <a:t> </a:t>
            </a:r>
            <a:r>
              <a:rPr sz="2800" spc="-25" dirty="0">
                <a:latin typeface="Arial"/>
                <a:cs typeface="Arial"/>
              </a:rPr>
              <a:t>ЛС</a:t>
            </a:r>
            <a:endParaRPr sz="2800">
              <a:latin typeface="Arial"/>
              <a:cs typeface="Arial"/>
            </a:endParaRPr>
          </a:p>
          <a:p>
            <a:pPr marL="273050">
              <a:lnSpc>
                <a:spcPct val="100000"/>
              </a:lnSpc>
              <a:spcBef>
                <a:spcPts val="800"/>
              </a:spcBef>
            </a:pPr>
            <a:r>
              <a:rPr sz="2800" dirty="0">
                <a:latin typeface="Arial"/>
                <a:cs typeface="Arial"/>
              </a:rPr>
              <a:t>Б)</a:t>
            </a:r>
            <a:r>
              <a:rPr sz="2800" spc="-95" dirty="0">
                <a:latin typeface="Arial"/>
                <a:cs typeface="Arial"/>
              </a:rPr>
              <a:t> </a:t>
            </a:r>
            <a:r>
              <a:rPr sz="2800" spc="-20" dirty="0">
                <a:latin typeface="Arial"/>
                <a:cs typeface="Arial"/>
              </a:rPr>
              <a:t>Уровень</a:t>
            </a:r>
            <a:r>
              <a:rPr sz="2800" spc="-90" dirty="0">
                <a:latin typeface="Arial"/>
                <a:cs typeface="Arial"/>
              </a:rPr>
              <a:t> </a:t>
            </a:r>
            <a:r>
              <a:rPr sz="2800" spc="-10" dirty="0">
                <a:latin typeface="Arial"/>
                <a:cs typeface="Arial"/>
              </a:rPr>
              <a:t>инфляции</a:t>
            </a:r>
            <a:endParaRPr sz="2800">
              <a:latin typeface="Arial"/>
              <a:cs typeface="Arial"/>
            </a:endParaRPr>
          </a:p>
          <a:p>
            <a:pPr marL="273050" marR="1732280">
              <a:lnSpc>
                <a:spcPct val="123500"/>
              </a:lnSpc>
              <a:spcBef>
                <a:spcPts val="10"/>
              </a:spcBef>
            </a:pPr>
            <a:r>
              <a:rPr sz="2800" dirty="0">
                <a:latin typeface="Arial"/>
                <a:cs typeface="Arial"/>
              </a:rPr>
              <a:t>В)</a:t>
            </a:r>
            <a:r>
              <a:rPr sz="2800" spc="-65" dirty="0">
                <a:latin typeface="Arial"/>
                <a:cs typeface="Arial"/>
              </a:rPr>
              <a:t> </a:t>
            </a:r>
            <a:r>
              <a:rPr sz="2800" spc="-10" dirty="0">
                <a:latin typeface="Arial"/>
                <a:cs typeface="Arial"/>
              </a:rPr>
              <a:t>Организация</a:t>
            </a:r>
            <a:r>
              <a:rPr sz="2800" spc="-80" dirty="0">
                <a:latin typeface="Arial"/>
                <a:cs typeface="Arial"/>
              </a:rPr>
              <a:t> </a:t>
            </a:r>
            <a:r>
              <a:rPr sz="2800" spc="-10" dirty="0">
                <a:latin typeface="Arial"/>
                <a:cs typeface="Arial"/>
              </a:rPr>
              <a:t>здравоохранения </a:t>
            </a:r>
            <a:r>
              <a:rPr sz="2800" dirty="0">
                <a:latin typeface="Arial"/>
                <a:cs typeface="Arial"/>
              </a:rPr>
              <a:t>Г)</a:t>
            </a:r>
            <a:r>
              <a:rPr sz="2800" spc="-15" dirty="0">
                <a:latin typeface="Arial"/>
                <a:cs typeface="Arial"/>
              </a:rPr>
              <a:t> </a:t>
            </a:r>
            <a:r>
              <a:rPr sz="2800" spc="-25" dirty="0">
                <a:latin typeface="Arial"/>
                <a:cs typeface="Arial"/>
              </a:rPr>
              <a:t>НДС</a:t>
            </a:r>
            <a:endParaRPr sz="2800">
              <a:latin typeface="Arial"/>
              <a:cs typeface="Arial"/>
            </a:endParaRPr>
          </a:p>
        </p:txBody>
      </p:sp>
      <p:grpSp>
        <p:nvGrpSpPr>
          <p:cNvPr id="6" name="object 6"/>
          <p:cNvGrpSpPr/>
          <p:nvPr/>
        </p:nvGrpSpPr>
        <p:grpSpPr>
          <a:xfrm>
            <a:off x="323850" y="116484"/>
            <a:ext cx="8568690" cy="6093460"/>
            <a:chOff x="323850" y="116484"/>
            <a:chExt cx="8568690" cy="6093460"/>
          </a:xfrm>
        </p:grpSpPr>
        <p:pic>
          <p:nvPicPr>
            <p:cNvPr id="7" name="object 7"/>
            <p:cNvPicPr/>
            <p:nvPr/>
          </p:nvPicPr>
          <p:blipFill>
            <a:blip r:embed="rId4" cstate="print"/>
            <a:stretch>
              <a:fillRect/>
            </a:stretch>
          </p:blipFill>
          <p:spPr>
            <a:xfrm>
              <a:off x="323850" y="116484"/>
              <a:ext cx="8568690" cy="6093459"/>
            </a:xfrm>
            <a:prstGeom prst="rect">
              <a:avLst/>
            </a:prstGeom>
          </p:spPr>
        </p:pic>
        <p:sp>
          <p:nvSpPr>
            <p:cNvPr id="8" name="object 8"/>
            <p:cNvSpPr/>
            <p:nvPr/>
          </p:nvSpPr>
          <p:spPr>
            <a:xfrm>
              <a:off x="8172450" y="190144"/>
              <a:ext cx="575310" cy="364490"/>
            </a:xfrm>
            <a:custGeom>
              <a:avLst/>
              <a:gdLst/>
              <a:ahLst/>
              <a:cxnLst/>
              <a:rect l="l" t="t" r="r" b="b"/>
              <a:pathLst>
                <a:path w="575309" h="364490">
                  <a:moveTo>
                    <a:pt x="575309" y="0"/>
                  </a:moveTo>
                  <a:lnTo>
                    <a:pt x="0" y="0"/>
                  </a:lnTo>
                  <a:lnTo>
                    <a:pt x="0" y="364489"/>
                  </a:lnTo>
                  <a:lnTo>
                    <a:pt x="288290" y="364489"/>
                  </a:lnTo>
                  <a:lnTo>
                    <a:pt x="575309" y="364489"/>
                  </a:lnTo>
                  <a:lnTo>
                    <a:pt x="575309" y="0"/>
                  </a:lnTo>
                  <a:close/>
                </a:path>
              </a:pathLst>
            </a:custGeom>
            <a:solidFill>
              <a:srgbClr val="F3FBE3"/>
            </a:solidFill>
          </p:spPr>
          <p:txBody>
            <a:bodyPr wrap="square" lIns="0" tIns="0" rIns="0" bIns="0" rtlCol="0"/>
            <a:lstStyle/>
            <a:p>
              <a:endParaRPr/>
            </a:p>
          </p:txBody>
        </p:sp>
      </p:grpSp>
      <p:sp>
        <p:nvSpPr>
          <p:cNvPr id="9" name="object 9"/>
          <p:cNvSpPr txBox="1"/>
          <p:nvPr/>
        </p:nvSpPr>
        <p:spPr>
          <a:xfrm>
            <a:off x="8172450" y="190144"/>
            <a:ext cx="575310" cy="364490"/>
          </a:xfrm>
          <a:prstGeom prst="rect">
            <a:avLst/>
          </a:prstGeom>
          <a:ln w="38097">
            <a:solidFill>
              <a:srgbClr val="A9E924"/>
            </a:solidFill>
          </a:ln>
        </p:spPr>
        <p:txBody>
          <a:bodyPr vert="horz" wrap="square" lIns="0" tIns="29209" rIns="0" bIns="0" rtlCol="0">
            <a:spAutoFit/>
          </a:bodyPr>
          <a:lstStyle/>
          <a:p>
            <a:pPr marL="146050">
              <a:lnSpc>
                <a:spcPct val="100000"/>
              </a:lnSpc>
              <a:spcBef>
                <a:spcPts val="229"/>
              </a:spcBef>
            </a:pPr>
            <a:r>
              <a:rPr sz="2000" b="1" spc="-25" dirty="0">
                <a:solidFill>
                  <a:srgbClr val="496200"/>
                </a:solidFill>
                <a:latin typeface="Arial"/>
                <a:cs typeface="Arial"/>
              </a:rPr>
              <a:t>20</a:t>
            </a:r>
            <a:endParaRPr sz="200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95707" y="853491"/>
            <a:ext cx="8236584" cy="4529455"/>
            <a:chOff x="495707" y="853491"/>
            <a:chExt cx="8236584" cy="4529455"/>
          </a:xfrm>
        </p:grpSpPr>
        <p:pic>
          <p:nvPicPr>
            <p:cNvPr id="3" name="object 3"/>
            <p:cNvPicPr/>
            <p:nvPr/>
          </p:nvPicPr>
          <p:blipFill>
            <a:blip r:embed="rId2" cstate="print"/>
            <a:stretch>
              <a:fillRect/>
            </a:stretch>
          </p:blipFill>
          <p:spPr>
            <a:xfrm>
              <a:off x="500379" y="878484"/>
              <a:ext cx="8225789" cy="4499610"/>
            </a:xfrm>
            <a:prstGeom prst="rect">
              <a:avLst/>
            </a:prstGeom>
          </p:spPr>
        </p:pic>
        <p:sp>
          <p:nvSpPr>
            <p:cNvPr id="4" name="object 4"/>
            <p:cNvSpPr/>
            <p:nvPr/>
          </p:nvSpPr>
          <p:spPr>
            <a:xfrm>
              <a:off x="500380" y="878484"/>
              <a:ext cx="8228330" cy="4500880"/>
            </a:xfrm>
            <a:custGeom>
              <a:avLst/>
              <a:gdLst/>
              <a:ahLst/>
              <a:cxnLst/>
              <a:rect l="l" t="t" r="r" b="b"/>
              <a:pathLst>
                <a:path w="8228330" h="4500880">
                  <a:moveTo>
                    <a:pt x="0" y="4500880"/>
                  </a:moveTo>
                  <a:lnTo>
                    <a:pt x="8228330" y="4500880"/>
                  </a:lnTo>
                  <a:lnTo>
                    <a:pt x="8228330" y="0"/>
                  </a:lnTo>
                  <a:lnTo>
                    <a:pt x="0" y="0"/>
                  </a:lnTo>
                  <a:lnTo>
                    <a:pt x="0" y="4500880"/>
                  </a:lnTo>
                  <a:close/>
                </a:path>
              </a:pathLst>
            </a:custGeom>
            <a:ln w="3175">
              <a:solidFill>
                <a:srgbClr val="000000"/>
              </a:solidFill>
            </a:ln>
          </p:spPr>
          <p:txBody>
            <a:bodyPr wrap="square" lIns="0" tIns="0" rIns="0" bIns="0" rtlCol="0"/>
            <a:lstStyle/>
            <a:p>
              <a:endParaRPr/>
            </a:p>
          </p:txBody>
        </p:sp>
        <p:sp>
          <p:nvSpPr>
            <p:cNvPr id="5" name="object 5"/>
            <p:cNvSpPr/>
            <p:nvPr/>
          </p:nvSpPr>
          <p:spPr>
            <a:xfrm>
              <a:off x="500380" y="878484"/>
              <a:ext cx="8227059" cy="4499610"/>
            </a:xfrm>
            <a:custGeom>
              <a:avLst/>
              <a:gdLst/>
              <a:ahLst/>
              <a:cxnLst/>
              <a:rect l="l" t="t" r="r" b="b"/>
              <a:pathLst>
                <a:path w="8227059" h="4499610">
                  <a:moveTo>
                    <a:pt x="4113530" y="4499610"/>
                  </a:moveTo>
                  <a:lnTo>
                    <a:pt x="0" y="4499610"/>
                  </a:lnTo>
                  <a:lnTo>
                    <a:pt x="0" y="0"/>
                  </a:lnTo>
                  <a:lnTo>
                    <a:pt x="8227060" y="0"/>
                  </a:lnTo>
                  <a:lnTo>
                    <a:pt x="8227060" y="4499610"/>
                  </a:lnTo>
                  <a:lnTo>
                    <a:pt x="4113530" y="4499610"/>
                  </a:lnTo>
                  <a:close/>
                </a:path>
              </a:pathLst>
            </a:custGeom>
            <a:ln w="9344">
              <a:solidFill>
                <a:srgbClr val="00000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500379" y="858164"/>
              <a:ext cx="8225789" cy="4499609"/>
            </a:xfrm>
            <a:prstGeom prst="rect">
              <a:avLst/>
            </a:prstGeom>
          </p:spPr>
        </p:pic>
        <p:sp>
          <p:nvSpPr>
            <p:cNvPr id="7" name="object 7"/>
            <p:cNvSpPr/>
            <p:nvPr/>
          </p:nvSpPr>
          <p:spPr>
            <a:xfrm>
              <a:off x="500380" y="858164"/>
              <a:ext cx="8227059" cy="4500880"/>
            </a:xfrm>
            <a:custGeom>
              <a:avLst/>
              <a:gdLst/>
              <a:ahLst/>
              <a:cxnLst/>
              <a:rect l="l" t="t" r="r" b="b"/>
              <a:pathLst>
                <a:path w="8227059" h="4500880">
                  <a:moveTo>
                    <a:pt x="4113530" y="4500880"/>
                  </a:moveTo>
                  <a:lnTo>
                    <a:pt x="0" y="4500880"/>
                  </a:lnTo>
                  <a:lnTo>
                    <a:pt x="0" y="0"/>
                  </a:lnTo>
                  <a:lnTo>
                    <a:pt x="8227060" y="0"/>
                  </a:lnTo>
                  <a:lnTo>
                    <a:pt x="8227060" y="4500880"/>
                  </a:lnTo>
                  <a:lnTo>
                    <a:pt x="4113530" y="4500880"/>
                  </a:lnTo>
                  <a:close/>
                </a:path>
              </a:pathLst>
            </a:custGeom>
            <a:ln w="9344">
              <a:solidFill>
                <a:srgbClr val="F8F8F8"/>
              </a:solidFill>
            </a:ln>
          </p:spPr>
          <p:txBody>
            <a:bodyPr wrap="square" lIns="0" tIns="0" rIns="0" bIns="0" rtlCol="0"/>
            <a:lstStyle/>
            <a:p>
              <a:endParaRPr/>
            </a:p>
          </p:txBody>
        </p:sp>
      </p:grpSp>
      <p:sp>
        <p:nvSpPr>
          <p:cNvPr id="8" name="object 8"/>
          <p:cNvSpPr txBox="1">
            <a:spLocks noGrp="1"/>
          </p:cNvSpPr>
          <p:nvPr>
            <p:ph type="body" idx="1"/>
          </p:nvPr>
        </p:nvSpPr>
        <p:spPr>
          <a:prstGeom prst="rect">
            <a:avLst/>
          </a:prstGeom>
        </p:spPr>
        <p:txBody>
          <a:bodyPr vert="horz" wrap="square" lIns="0" tIns="12700" rIns="0" bIns="0" rtlCol="0">
            <a:spAutoFit/>
          </a:bodyPr>
          <a:lstStyle/>
          <a:p>
            <a:pPr marL="12700" marR="5080" indent="5715" algn="ctr">
              <a:lnSpc>
                <a:spcPct val="100000"/>
              </a:lnSpc>
              <a:spcBef>
                <a:spcPts val="100"/>
              </a:spcBef>
            </a:pPr>
            <a:r>
              <a:rPr dirty="0"/>
              <a:t>Методи</a:t>
            </a:r>
            <a:r>
              <a:rPr spc="-245" dirty="0"/>
              <a:t> </a:t>
            </a:r>
            <a:r>
              <a:rPr spc="-10" dirty="0"/>
              <a:t>державного </a:t>
            </a:r>
            <a:r>
              <a:rPr spc="-20" dirty="0"/>
              <a:t>регулювання</a:t>
            </a:r>
            <a:r>
              <a:rPr spc="-114" dirty="0"/>
              <a:t> </a:t>
            </a:r>
            <a:r>
              <a:rPr dirty="0"/>
              <a:t>системи</a:t>
            </a:r>
            <a:r>
              <a:rPr spc="-114" dirty="0"/>
              <a:t> </a:t>
            </a:r>
            <a:r>
              <a:rPr dirty="0"/>
              <a:t>цін</a:t>
            </a:r>
            <a:r>
              <a:rPr spc="-110" dirty="0"/>
              <a:t> </a:t>
            </a:r>
            <a:r>
              <a:rPr spc="-25" dirty="0"/>
              <a:t>на </a:t>
            </a:r>
            <a:r>
              <a:rPr dirty="0"/>
              <a:t>лікарські</a:t>
            </a:r>
            <a:r>
              <a:rPr spc="-185" dirty="0"/>
              <a:t> </a:t>
            </a:r>
            <a:r>
              <a:rPr spc="-10" dirty="0"/>
              <a:t>засоби</a:t>
            </a:r>
          </a:p>
        </p:txBody>
      </p:sp>
      <p:sp>
        <p:nvSpPr>
          <p:cNvPr id="9" name="object 9"/>
          <p:cNvSpPr/>
          <p:nvPr/>
        </p:nvSpPr>
        <p:spPr>
          <a:xfrm>
            <a:off x="8388350" y="190144"/>
            <a:ext cx="576580" cy="364490"/>
          </a:xfrm>
          <a:custGeom>
            <a:avLst/>
            <a:gdLst/>
            <a:ahLst/>
            <a:cxnLst/>
            <a:rect l="l" t="t" r="r" b="b"/>
            <a:pathLst>
              <a:path w="576579" h="364490">
                <a:moveTo>
                  <a:pt x="576579" y="0"/>
                </a:moveTo>
                <a:lnTo>
                  <a:pt x="0" y="0"/>
                </a:lnTo>
                <a:lnTo>
                  <a:pt x="0" y="364489"/>
                </a:lnTo>
                <a:lnTo>
                  <a:pt x="288290" y="364489"/>
                </a:lnTo>
                <a:lnTo>
                  <a:pt x="576579" y="364489"/>
                </a:lnTo>
                <a:lnTo>
                  <a:pt x="576579" y="0"/>
                </a:lnTo>
                <a:close/>
              </a:path>
            </a:pathLst>
          </a:custGeom>
          <a:solidFill>
            <a:srgbClr val="F3FBE3"/>
          </a:solidFill>
        </p:spPr>
        <p:txBody>
          <a:bodyPr wrap="square" lIns="0" tIns="0" rIns="0" bIns="0" rtlCol="0"/>
          <a:lstStyle/>
          <a:p>
            <a:endParaRPr/>
          </a:p>
        </p:txBody>
      </p:sp>
      <p:sp>
        <p:nvSpPr>
          <p:cNvPr id="10" name="object 10"/>
          <p:cNvSpPr txBox="1"/>
          <p:nvPr/>
        </p:nvSpPr>
        <p:spPr>
          <a:xfrm>
            <a:off x="8388350" y="190144"/>
            <a:ext cx="576580" cy="364490"/>
          </a:xfrm>
          <a:prstGeom prst="rect">
            <a:avLst/>
          </a:prstGeom>
          <a:ln w="38097">
            <a:solidFill>
              <a:srgbClr val="A9E924"/>
            </a:solidFill>
          </a:ln>
        </p:spPr>
        <p:txBody>
          <a:bodyPr vert="horz" wrap="square" lIns="0" tIns="29209" rIns="0" bIns="0" rtlCol="0">
            <a:spAutoFit/>
          </a:bodyPr>
          <a:lstStyle/>
          <a:p>
            <a:pPr marL="146050">
              <a:lnSpc>
                <a:spcPct val="100000"/>
              </a:lnSpc>
              <a:spcBef>
                <a:spcPts val="229"/>
              </a:spcBef>
            </a:pPr>
            <a:r>
              <a:rPr sz="2000" b="1" spc="-25" dirty="0">
                <a:solidFill>
                  <a:srgbClr val="496200"/>
                </a:solidFill>
                <a:latin typeface="Arial"/>
                <a:cs typeface="Arial"/>
              </a:rPr>
              <a:t>21</a:t>
            </a:r>
            <a:endParaRPr sz="2000">
              <a:latin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74307" y="-3848"/>
            <a:ext cx="8392795" cy="672465"/>
            <a:chOff x="174307" y="-3848"/>
            <a:chExt cx="8392795" cy="672465"/>
          </a:xfrm>
        </p:grpSpPr>
        <p:pic>
          <p:nvPicPr>
            <p:cNvPr id="3" name="object 3"/>
            <p:cNvPicPr/>
            <p:nvPr/>
          </p:nvPicPr>
          <p:blipFill>
            <a:blip r:embed="rId2" cstate="print"/>
            <a:stretch>
              <a:fillRect/>
            </a:stretch>
          </p:blipFill>
          <p:spPr>
            <a:xfrm>
              <a:off x="179069" y="21234"/>
              <a:ext cx="8382000" cy="641350"/>
            </a:xfrm>
            <a:prstGeom prst="rect">
              <a:avLst/>
            </a:prstGeom>
          </p:spPr>
        </p:pic>
        <p:sp>
          <p:nvSpPr>
            <p:cNvPr id="4" name="object 4"/>
            <p:cNvSpPr/>
            <p:nvPr/>
          </p:nvSpPr>
          <p:spPr>
            <a:xfrm>
              <a:off x="179070" y="21234"/>
              <a:ext cx="8383270" cy="642620"/>
            </a:xfrm>
            <a:custGeom>
              <a:avLst/>
              <a:gdLst/>
              <a:ahLst/>
              <a:cxnLst/>
              <a:rect l="l" t="t" r="r" b="b"/>
              <a:pathLst>
                <a:path w="8383270" h="642620">
                  <a:moveTo>
                    <a:pt x="0" y="642619"/>
                  </a:moveTo>
                  <a:lnTo>
                    <a:pt x="8383270" y="642619"/>
                  </a:lnTo>
                  <a:lnTo>
                    <a:pt x="8383270" y="0"/>
                  </a:lnTo>
                  <a:lnTo>
                    <a:pt x="0" y="0"/>
                  </a:lnTo>
                  <a:lnTo>
                    <a:pt x="0" y="642619"/>
                  </a:lnTo>
                  <a:close/>
                </a:path>
              </a:pathLst>
            </a:custGeom>
            <a:ln w="3175">
              <a:solidFill>
                <a:srgbClr val="000000"/>
              </a:solidFill>
            </a:ln>
          </p:spPr>
          <p:txBody>
            <a:bodyPr wrap="square" lIns="0" tIns="0" rIns="0" bIns="0" rtlCol="0"/>
            <a:lstStyle/>
            <a:p>
              <a:endParaRPr/>
            </a:p>
          </p:txBody>
        </p:sp>
        <p:sp>
          <p:nvSpPr>
            <p:cNvPr id="5" name="object 5"/>
            <p:cNvSpPr/>
            <p:nvPr/>
          </p:nvSpPr>
          <p:spPr>
            <a:xfrm>
              <a:off x="179070" y="21234"/>
              <a:ext cx="8383270" cy="642620"/>
            </a:xfrm>
            <a:custGeom>
              <a:avLst/>
              <a:gdLst/>
              <a:ahLst/>
              <a:cxnLst/>
              <a:rect l="l" t="t" r="r" b="b"/>
              <a:pathLst>
                <a:path w="8383270" h="642620">
                  <a:moveTo>
                    <a:pt x="4192269" y="642619"/>
                  </a:moveTo>
                  <a:lnTo>
                    <a:pt x="0" y="642619"/>
                  </a:lnTo>
                  <a:lnTo>
                    <a:pt x="0" y="0"/>
                  </a:lnTo>
                  <a:lnTo>
                    <a:pt x="8383270" y="0"/>
                  </a:lnTo>
                  <a:lnTo>
                    <a:pt x="8383270" y="642619"/>
                  </a:lnTo>
                  <a:lnTo>
                    <a:pt x="4192269" y="642619"/>
                  </a:lnTo>
                  <a:close/>
                </a:path>
              </a:pathLst>
            </a:custGeom>
            <a:ln w="9344">
              <a:solidFill>
                <a:srgbClr val="00000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179069" y="914"/>
              <a:ext cx="8382000" cy="641350"/>
            </a:xfrm>
            <a:prstGeom prst="rect">
              <a:avLst/>
            </a:prstGeom>
          </p:spPr>
        </p:pic>
        <p:sp>
          <p:nvSpPr>
            <p:cNvPr id="7" name="object 7"/>
            <p:cNvSpPr/>
            <p:nvPr/>
          </p:nvSpPr>
          <p:spPr>
            <a:xfrm>
              <a:off x="179070" y="914"/>
              <a:ext cx="8383270" cy="642620"/>
            </a:xfrm>
            <a:custGeom>
              <a:avLst/>
              <a:gdLst/>
              <a:ahLst/>
              <a:cxnLst/>
              <a:rect l="l" t="t" r="r" b="b"/>
              <a:pathLst>
                <a:path w="8383270" h="642620">
                  <a:moveTo>
                    <a:pt x="4192269" y="642619"/>
                  </a:moveTo>
                  <a:lnTo>
                    <a:pt x="0" y="642619"/>
                  </a:lnTo>
                  <a:lnTo>
                    <a:pt x="0" y="0"/>
                  </a:lnTo>
                  <a:lnTo>
                    <a:pt x="8383270" y="0"/>
                  </a:lnTo>
                  <a:lnTo>
                    <a:pt x="8383270" y="642619"/>
                  </a:lnTo>
                  <a:lnTo>
                    <a:pt x="4192269" y="642619"/>
                  </a:lnTo>
                  <a:close/>
                </a:path>
              </a:pathLst>
            </a:custGeom>
            <a:ln w="9344">
              <a:solidFill>
                <a:srgbClr val="F8F8F8"/>
              </a:solidFill>
            </a:ln>
          </p:spPr>
          <p:txBody>
            <a:bodyPr wrap="square" lIns="0" tIns="0" rIns="0" bIns="0" rtlCol="0"/>
            <a:lstStyle/>
            <a:p>
              <a:endParaRPr/>
            </a:p>
          </p:txBody>
        </p:sp>
      </p:grpSp>
      <p:sp>
        <p:nvSpPr>
          <p:cNvPr id="8" name="object 8"/>
          <p:cNvSpPr txBox="1">
            <a:spLocks noGrp="1"/>
          </p:cNvSpPr>
          <p:nvPr>
            <p:ph type="title"/>
          </p:nvPr>
        </p:nvSpPr>
        <p:spPr>
          <a:xfrm>
            <a:off x="429259" y="35204"/>
            <a:ext cx="7878445" cy="574040"/>
          </a:xfrm>
          <a:prstGeom prst="rect">
            <a:avLst/>
          </a:prstGeom>
        </p:spPr>
        <p:txBody>
          <a:bodyPr vert="horz" wrap="square" lIns="0" tIns="12700" rIns="0" bIns="0" rtlCol="0">
            <a:spAutoFit/>
          </a:bodyPr>
          <a:lstStyle/>
          <a:p>
            <a:pPr marL="3689350" marR="5080" indent="-3676650">
              <a:lnSpc>
                <a:spcPct val="100000"/>
              </a:lnSpc>
              <a:spcBef>
                <a:spcPts val="100"/>
              </a:spcBef>
            </a:pPr>
            <a:r>
              <a:rPr spc="-10" dirty="0">
                <a:solidFill>
                  <a:srgbClr val="BF0000"/>
                </a:solidFill>
              </a:rPr>
              <a:t>Методи</a:t>
            </a:r>
            <a:r>
              <a:rPr spc="-85" dirty="0">
                <a:solidFill>
                  <a:srgbClr val="BF0000"/>
                </a:solidFill>
              </a:rPr>
              <a:t> </a:t>
            </a:r>
            <a:r>
              <a:rPr dirty="0">
                <a:solidFill>
                  <a:srgbClr val="BF0000"/>
                </a:solidFill>
              </a:rPr>
              <a:t>державного</a:t>
            </a:r>
            <a:r>
              <a:rPr spc="-70" dirty="0">
                <a:solidFill>
                  <a:srgbClr val="BF0000"/>
                </a:solidFill>
              </a:rPr>
              <a:t> </a:t>
            </a:r>
            <a:r>
              <a:rPr dirty="0">
                <a:solidFill>
                  <a:srgbClr val="BF0000"/>
                </a:solidFill>
              </a:rPr>
              <a:t>регулювання</a:t>
            </a:r>
            <a:r>
              <a:rPr spc="-65" dirty="0">
                <a:solidFill>
                  <a:srgbClr val="BF0000"/>
                </a:solidFill>
              </a:rPr>
              <a:t> </a:t>
            </a:r>
            <a:r>
              <a:rPr dirty="0">
                <a:solidFill>
                  <a:srgbClr val="BF0000"/>
                </a:solidFill>
              </a:rPr>
              <a:t>цін</a:t>
            </a:r>
            <a:r>
              <a:rPr spc="-75" dirty="0">
                <a:solidFill>
                  <a:srgbClr val="BF0000"/>
                </a:solidFill>
              </a:rPr>
              <a:t> </a:t>
            </a:r>
            <a:r>
              <a:rPr dirty="0">
                <a:solidFill>
                  <a:srgbClr val="BF0000"/>
                </a:solidFill>
              </a:rPr>
              <a:t>на</a:t>
            </a:r>
            <a:r>
              <a:rPr spc="-80" dirty="0">
                <a:solidFill>
                  <a:srgbClr val="BF0000"/>
                </a:solidFill>
              </a:rPr>
              <a:t> </a:t>
            </a:r>
            <a:r>
              <a:rPr dirty="0">
                <a:solidFill>
                  <a:srgbClr val="BF0000"/>
                </a:solidFill>
              </a:rPr>
              <a:t>лікарські</a:t>
            </a:r>
            <a:r>
              <a:rPr spc="-70" dirty="0">
                <a:solidFill>
                  <a:srgbClr val="BF0000"/>
                </a:solidFill>
              </a:rPr>
              <a:t> </a:t>
            </a:r>
            <a:r>
              <a:rPr dirty="0">
                <a:solidFill>
                  <a:srgbClr val="BF0000"/>
                </a:solidFill>
              </a:rPr>
              <a:t>засоби</a:t>
            </a:r>
            <a:r>
              <a:rPr spc="-80" dirty="0">
                <a:solidFill>
                  <a:srgbClr val="BF0000"/>
                </a:solidFill>
              </a:rPr>
              <a:t> </a:t>
            </a:r>
            <a:r>
              <a:rPr dirty="0">
                <a:solidFill>
                  <a:srgbClr val="BF0000"/>
                </a:solidFill>
              </a:rPr>
              <a:t>в</a:t>
            </a:r>
            <a:r>
              <a:rPr spc="-75" dirty="0">
                <a:solidFill>
                  <a:srgbClr val="BF0000"/>
                </a:solidFill>
              </a:rPr>
              <a:t> </a:t>
            </a:r>
            <a:r>
              <a:rPr dirty="0">
                <a:solidFill>
                  <a:srgbClr val="BF0000"/>
                </a:solidFill>
              </a:rPr>
              <a:t>Україні</a:t>
            </a:r>
            <a:r>
              <a:rPr spc="-65" dirty="0">
                <a:solidFill>
                  <a:srgbClr val="BF0000"/>
                </a:solidFill>
              </a:rPr>
              <a:t> </a:t>
            </a:r>
            <a:r>
              <a:rPr spc="-25" dirty="0">
                <a:solidFill>
                  <a:srgbClr val="BF0000"/>
                </a:solidFill>
              </a:rPr>
              <a:t>та </a:t>
            </a:r>
            <a:r>
              <a:rPr spc="-10" dirty="0">
                <a:solidFill>
                  <a:srgbClr val="BF0000"/>
                </a:solidFill>
              </a:rPr>
              <a:t>світі</a:t>
            </a:r>
          </a:p>
        </p:txBody>
      </p:sp>
      <p:grpSp>
        <p:nvGrpSpPr>
          <p:cNvPr id="9" name="object 9"/>
          <p:cNvGrpSpPr/>
          <p:nvPr/>
        </p:nvGrpSpPr>
        <p:grpSpPr>
          <a:xfrm>
            <a:off x="8548369" y="97434"/>
            <a:ext cx="614680" cy="402590"/>
            <a:chOff x="8548369" y="97434"/>
            <a:chExt cx="614680" cy="402590"/>
          </a:xfrm>
        </p:grpSpPr>
        <p:sp>
          <p:nvSpPr>
            <p:cNvPr id="10" name="object 10"/>
            <p:cNvSpPr/>
            <p:nvPr/>
          </p:nvSpPr>
          <p:spPr>
            <a:xfrm>
              <a:off x="8567419" y="116484"/>
              <a:ext cx="576580" cy="364490"/>
            </a:xfrm>
            <a:custGeom>
              <a:avLst/>
              <a:gdLst/>
              <a:ahLst/>
              <a:cxnLst/>
              <a:rect l="l" t="t" r="r" b="b"/>
              <a:pathLst>
                <a:path w="576579" h="364490">
                  <a:moveTo>
                    <a:pt x="576579" y="0"/>
                  </a:moveTo>
                  <a:lnTo>
                    <a:pt x="0" y="0"/>
                  </a:lnTo>
                  <a:lnTo>
                    <a:pt x="0" y="364489"/>
                  </a:lnTo>
                  <a:lnTo>
                    <a:pt x="288289" y="364489"/>
                  </a:lnTo>
                  <a:lnTo>
                    <a:pt x="576579" y="364489"/>
                  </a:lnTo>
                  <a:lnTo>
                    <a:pt x="576579" y="0"/>
                  </a:lnTo>
                  <a:close/>
                </a:path>
              </a:pathLst>
            </a:custGeom>
            <a:solidFill>
              <a:srgbClr val="F3FBE3"/>
            </a:solidFill>
          </p:spPr>
          <p:txBody>
            <a:bodyPr wrap="square" lIns="0" tIns="0" rIns="0" bIns="0" rtlCol="0"/>
            <a:lstStyle/>
            <a:p>
              <a:endParaRPr/>
            </a:p>
          </p:txBody>
        </p:sp>
        <p:sp>
          <p:nvSpPr>
            <p:cNvPr id="11" name="object 11"/>
            <p:cNvSpPr/>
            <p:nvPr/>
          </p:nvSpPr>
          <p:spPr>
            <a:xfrm>
              <a:off x="8567419" y="116484"/>
              <a:ext cx="576580" cy="364490"/>
            </a:xfrm>
            <a:custGeom>
              <a:avLst/>
              <a:gdLst/>
              <a:ahLst/>
              <a:cxnLst/>
              <a:rect l="l" t="t" r="r" b="b"/>
              <a:pathLst>
                <a:path w="576579" h="364490">
                  <a:moveTo>
                    <a:pt x="288289" y="364489"/>
                  </a:moveTo>
                  <a:lnTo>
                    <a:pt x="0" y="364489"/>
                  </a:lnTo>
                  <a:lnTo>
                    <a:pt x="0" y="0"/>
                  </a:lnTo>
                  <a:lnTo>
                    <a:pt x="576579" y="0"/>
                  </a:lnTo>
                  <a:lnTo>
                    <a:pt x="576579" y="364489"/>
                  </a:lnTo>
                  <a:lnTo>
                    <a:pt x="288289" y="364489"/>
                  </a:lnTo>
                  <a:close/>
                </a:path>
              </a:pathLst>
            </a:custGeom>
            <a:ln w="38097">
              <a:solidFill>
                <a:srgbClr val="A9E924"/>
              </a:solidFill>
            </a:ln>
          </p:spPr>
          <p:txBody>
            <a:bodyPr wrap="square" lIns="0" tIns="0" rIns="0" bIns="0" rtlCol="0"/>
            <a:lstStyle/>
            <a:p>
              <a:endParaRPr/>
            </a:p>
          </p:txBody>
        </p:sp>
      </p:grpSp>
      <p:sp>
        <p:nvSpPr>
          <p:cNvPr id="12" name="object 12"/>
          <p:cNvSpPr txBox="1"/>
          <p:nvPr/>
        </p:nvSpPr>
        <p:spPr>
          <a:xfrm>
            <a:off x="8702040" y="134264"/>
            <a:ext cx="307975" cy="330200"/>
          </a:xfrm>
          <a:prstGeom prst="rect">
            <a:avLst/>
          </a:prstGeom>
        </p:spPr>
        <p:txBody>
          <a:bodyPr vert="horz" wrap="square" lIns="0" tIns="12700" rIns="0" bIns="0" rtlCol="0">
            <a:spAutoFit/>
          </a:bodyPr>
          <a:lstStyle/>
          <a:p>
            <a:pPr marL="12700">
              <a:lnSpc>
                <a:spcPct val="100000"/>
              </a:lnSpc>
              <a:spcBef>
                <a:spcPts val="100"/>
              </a:spcBef>
            </a:pPr>
            <a:r>
              <a:rPr sz="2000" b="1" spc="-25" dirty="0">
                <a:solidFill>
                  <a:srgbClr val="496200"/>
                </a:solidFill>
                <a:latin typeface="Arial"/>
                <a:cs typeface="Arial"/>
              </a:rPr>
              <a:t>22</a:t>
            </a:r>
            <a:endParaRPr sz="2000" dirty="0">
              <a:latin typeface="Arial"/>
              <a:cs typeface="Arial"/>
            </a:endParaRPr>
          </a:p>
        </p:txBody>
      </p:sp>
      <p:grpSp>
        <p:nvGrpSpPr>
          <p:cNvPr id="13" name="object 13"/>
          <p:cNvGrpSpPr/>
          <p:nvPr/>
        </p:nvGrpSpPr>
        <p:grpSpPr>
          <a:xfrm>
            <a:off x="-13017" y="536536"/>
            <a:ext cx="9170035" cy="6334125"/>
            <a:chOff x="-13017" y="536536"/>
            <a:chExt cx="9170035" cy="6334125"/>
          </a:xfrm>
        </p:grpSpPr>
        <p:sp>
          <p:nvSpPr>
            <p:cNvPr id="14" name="object 14"/>
            <p:cNvSpPr/>
            <p:nvPr/>
          </p:nvSpPr>
          <p:spPr>
            <a:xfrm>
              <a:off x="0" y="549554"/>
              <a:ext cx="9144000" cy="6308090"/>
            </a:xfrm>
            <a:custGeom>
              <a:avLst/>
              <a:gdLst/>
              <a:ahLst/>
              <a:cxnLst/>
              <a:rect l="l" t="t" r="r" b="b"/>
              <a:pathLst>
                <a:path w="9144000" h="6308090">
                  <a:moveTo>
                    <a:pt x="9143644" y="0"/>
                  </a:moveTo>
                  <a:lnTo>
                    <a:pt x="9143644" y="6308090"/>
                  </a:lnTo>
                  <a:lnTo>
                    <a:pt x="0" y="6308090"/>
                  </a:lnTo>
                  <a:lnTo>
                    <a:pt x="0" y="0"/>
                  </a:lnTo>
                  <a:lnTo>
                    <a:pt x="9143644" y="0"/>
                  </a:lnTo>
                  <a:close/>
                </a:path>
              </a:pathLst>
            </a:custGeom>
            <a:solidFill>
              <a:srgbClr val="FFFFFF"/>
            </a:solidFill>
          </p:spPr>
          <p:txBody>
            <a:bodyPr wrap="square" lIns="0" tIns="0" rIns="0" bIns="0" rtlCol="0"/>
            <a:lstStyle/>
            <a:p>
              <a:endParaRPr/>
            </a:p>
          </p:txBody>
        </p:sp>
        <p:sp>
          <p:nvSpPr>
            <p:cNvPr id="15" name="object 15"/>
            <p:cNvSpPr/>
            <p:nvPr/>
          </p:nvSpPr>
          <p:spPr>
            <a:xfrm>
              <a:off x="0" y="549554"/>
              <a:ext cx="9144000" cy="6308090"/>
            </a:xfrm>
            <a:custGeom>
              <a:avLst/>
              <a:gdLst/>
              <a:ahLst/>
              <a:cxnLst/>
              <a:rect l="l" t="t" r="r" b="b"/>
              <a:pathLst>
                <a:path w="9144000" h="6308090">
                  <a:moveTo>
                    <a:pt x="0" y="6308090"/>
                  </a:moveTo>
                  <a:lnTo>
                    <a:pt x="0" y="0"/>
                  </a:lnTo>
                  <a:lnTo>
                    <a:pt x="9143644" y="0"/>
                  </a:lnTo>
                </a:path>
              </a:pathLst>
            </a:custGeom>
            <a:ln w="25518">
              <a:solidFill>
                <a:srgbClr val="3333CC"/>
              </a:solidFill>
            </a:ln>
          </p:spPr>
          <p:txBody>
            <a:bodyPr wrap="square" lIns="0" tIns="0" rIns="0" bIns="0" rtlCol="0"/>
            <a:lstStyle/>
            <a:p>
              <a:endParaRPr/>
            </a:p>
          </p:txBody>
        </p:sp>
        <p:sp>
          <p:nvSpPr>
            <p:cNvPr id="16" name="object 16"/>
            <p:cNvSpPr/>
            <p:nvPr/>
          </p:nvSpPr>
          <p:spPr>
            <a:xfrm>
              <a:off x="3107690" y="671474"/>
              <a:ext cx="2743200" cy="815340"/>
            </a:xfrm>
            <a:custGeom>
              <a:avLst/>
              <a:gdLst/>
              <a:ahLst/>
              <a:cxnLst/>
              <a:rect l="l" t="t" r="r" b="b"/>
              <a:pathLst>
                <a:path w="2743200" h="815340">
                  <a:moveTo>
                    <a:pt x="2743200" y="0"/>
                  </a:moveTo>
                  <a:lnTo>
                    <a:pt x="0" y="0"/>
                  </a:lnTo>
                  <a:lnTo>
                    <a:pt x="0" y="815340"/>
                  </a:lnTo>
                  <a:lnTo>
                    <a:pt x="1371600" y="815340"/>
                  </a:lnTo>
                  <a:lnTo>
                    <a:pt x="2743200" y="815340"/>
                  </a:lnTo>
                  <a:lnTo>
                    <a:pt x="2743200" y="0"/>
                  </a:lnTo>
                  <a:close/>
                </a:path>
              </a:pathLst>
            </a:custGeom>
            <a:solidFill>
              <a:srgbClr val="FFFFFF"/>
            </a:solidFill>
          </p:spPr>
          <p:txBody>
            <a:bodyPr wrap="square" lIns="0" tIns="0" rIns="0" bIns="0" rtlCol="0"/>
            <a:lstStyle/>
            <a:p>
              <a:endParaRPr/>
            </a:p>
          </p:txBody>
        </p:sp>
        <p:sp>
          <p:nvSpPr>
            <p:cNvPr id="17" name="object 17"/>
            <p:cNvSpPr/>
            <p:nvPr/>
          </p:nvSpPr>
          <p:spPr>
            <a:xfrm>
              <a:off x="3107690" y="671474"/>
              <a:ext cx="2743200" cy="815340"/>
            </a:xfrm>
            <a:custGeom>
              <a:avLst/>
              <a:gdLst/>
              <a:ahLst/>
              <a:cxnLst/>
              <a:rect l="l" t="t" r="r" b="b"/>
              <a:pathLst>
                <a:path w="2743200" h="815340">
                  <a:moveTo>
                    <a:pt x="1371600" y="815340"/>
                  </a:moveTo>
                  <a:lnTo>
                    <a:pt x="0" y="815340"/>
                  </a:lnTo>
                  <a:lnTo>
                    <a:pt x="0" y="0"/>
                  </a:lnTo>
                  <a:lnTo>
                    <a:pt x="2743200" y="0"/>
                  </a:lnTo>
                  <a:lnTo>
                    <a:pt x="2743200" y="815340"/>
                  </a:lnTo>
                  <a:lnTo>
                    <a:pt x="1371600" y="815340"/>
                  </a:lnTo>
                  <a:close/>
                </a:path>
              </a:pathLst>
            </a:custGeom>
            <a:ln w="25518">
              <a:solidFill>
                <a:srgbClr val="3333CC"/>
              </a:solidFill>
            </a:ln>
          </p:spPr>
          <p:txBody>
            <a:bodyPr wrap="square" lIns="0" tIns="0" rIns="0" bIns="0" rtlCol="0"/>
            <a:lstStyle/>
            <a:p>
              <a:endParaRPr/>
            </a:p>
          </p:txBody>
        </p:sp>
      </p:grpSp>
      <p:sp>
        <p:nvSpPr>
          <p:cNvPr id="18" name="object 18"/>
          <p:cNvSpPr txBox="1"/>
          <p:nvPr/>
        </p:nvSpPr>
        <p:spPr>
          <a:xfrm>
            <a:off x="4220209" y="1129944"/>
            <a:ext cx="518795" cy="238760"/>
          </a:xfrm>
          <a:prstGeom prst="rect">
            <a:avLst/>
          </a:prstGeom>
        </p:spPr>
        <p:txBody>
          <a:bodyPr vert="horz" wrap="square" lIns="0" tIns="12700" rIns="0" bIns="0" rtlCol="0">
            <a:spAutoFit/>
          </a:bodyPr>
          <a:lstStyle/>
          <a:p>
            <a:pPr marL="12700">
              <a:lnSpc>
                <a:spcPct val="100000"/>
              </a:lnSpc>
              <a:spcBef>
                <a:spcPts val="100"/>
              </a:spcBef>
            </a:pPr>
            <a:r>
              <a:rPr sz="1400" b="1" dirty="0">
                <a:latin typeface="Arial"/>
                <a:cs typeface="Arial"/>
              </a:rPr>
              <a:t>на</a:t>
            </a:r>
            <a:r>
              <a:rPr sz="1400" b="1" spc="-10" dirty="0">
                <a:latin typeface="Arial"/>
                <a:cs typeface="Arial"/>
              </a:rPr>
              <a:t> </a:t>
            </a:r>
            <a:r>
              <a:rPr sz="1400" b="1" spc="-25" dirty="0">
                <a:latin typeface="Arial"/>
                <a:cs typeface="Arial"/>
              </a:rPr>
              <a:t>ЛЗ</a:t>
            </a:r>
            <a:endParaRPr sz="1400">
              <a:latin typeface="Arial"/>
              <a:cs typeface="Arial"/>
            </a:endParaRPr>
          </a:p>
        </p:txBody>
      </p:sp>
      <p:grpSp>
        <p:nvGrpSpPr>
          <p:cNvPr id="19" name="object 19"/>
          <p:cNvGrpSpPr/>
          <p:nvPr/>
        </p:nvGrpSpPr>
        <p:grpSpPr>
          <a:xfrm>
            <a:off x="168592" y="658456"/>
            <a:ext cx="2223135" cy="508634"/>
            <a:chOff x="168592" y="658456"/>
            <a:chExt cx="2223135" cy="508634"/>
          </a:xfrm>
        </p:grpSpPr>
        <p:sp>
          <p:nvSpPr>
            <p:cNvPr id="20" name="object 20"/>
            <p:cNvSpPr/>
            <p:nvPr/>
          </p:nvSpPr>
          <p:spPr>
            <a:xfrm>
              <a:off x="181609" y="671474"/>
              <a:ext cx="2197100" cy="482600"/>
            </a:xfrm>
            <a:custGeom>
              <a:avLst/>
              <a:gdLst/>
              <a:ahLst/>
              <a:cxnLst/>
              <a:rect l="l" t="t" r="r" b="b"/>
              <a:pathLst>
                <a:path w="2197100" h="482600">
                  <a:moveTo>
                    <a:pt x="2197100" y="0"/>
                  </a:moveTo>
                  <a:lnTo>
                    <a:pt x="0" y="0"/>
                  </a:lnTo>
                  <a:lnTo>
                    <a:pt x="0" y="482600"/>
                  </a:lnTo>
                  <a:lnTo>
                    <a:pt x="1098550" y="482600"/>
                  </a:lnTo>
                  <a:lnTo>
                    <a:pt x="2197100" y="482600"/>
                  </a:lnTo>
                  <a:lnTo>
                    <a:pt x="2197100" y="0"/>
                  </a:lnTo>
                  <a:close/>
                </a:path>
              </a:pathLst>
            </a:custGeom>
            <a:solidFill>
              <a:srgbClr val="FFFFFF"/>
            </a:solidFill>
          </p:spPr>
          <p:txBody>
            <a:bodyPr wrap="square" lIns="0" tIns="0" rIns="0" bIns="0" rtlCol="0"/>
            <a:lstStyle/>
            <a:p>
              <a:endParaRPr/>
            </a:p>
          </p:txBody>
        </p:sp>
        <p:sp>
          <p:nvSpPr>
            <p:cNvPr id="21" name="object 21"/>
            <p:cNvSpPr/>
            <p:nvPr/>
          </p:nvSpPr>
          <p:spPr>
            <a:xfrm>
              <a:off x="181609" y="671474"/>
              <a:ext cx="2197100" cy="482600"/>
            </a:xfrm>
            <a:custGeom>
              <a:avLst/>
              <a:gdLst/>
              <a:ahLst/>
              <a:cxnLst/>
              <a:rect l="l" t="t" r="r" b="b"/>
              <a:pathLst>
                <a:path w="2197100" h="482600">
                  <a:moveTo>
                    <a:pt x="1098550" y="482600"/>
                  </a:moveTo>
                  <a:lnTo>
                    <a:pt x="0" y="482600"/>
                  </a:lnTo>
                  <a:lnTo>
                    <a:pt x="0" y="0"/>
                  </a:lnTo>
                  <a:lnTo>
                    <a:pt x="2197100" y="0"/>
                  </a:lnTo>
                  <a:lnTo>
                    <a:pt x="2197100" y="482600"/>
                  </a:lnTo>
                  <a:lnTo>
                    <a:pt x="1098550" y="482600"/>
                  </a:lnTo>
                  <a:close/>
                </a:path>
              </a:pathLst>
            </a:custGeom>
            <a:ln w="25518">
              <a:solidFill>
                <a:srgbClr val="3333CC"/>
              </a:solidFill>
            </a:ln>
          </p:spPr>
          <p:txBody>
            <a:bodyPr wrap="square" lIns="0" tIns="0" rIns="0" bIns="0" rtlCol="0"/>
            <a:lstStyle/>
            <a:p>
              <a:endParaRPr/>
            </a:p>
          </p:txBody>
        </p:sp>
      </p:grpSp>
      <p:sp>
        <p:nvSpPr>
          <p:cNvPr id="22" name="object 22"/>
          <p:cNvSpPr txBox="1"/>
          <p:nvPr/>
        </p:nvSpPr>
        <p:spPr>
          <a:xfrm>
            <a:off x="1005839" y="703224"/>
            <a:ext cx="546735" cy="238760"/>
          </a:xfrm>
          <a:prstGeom prst="rect">
            <a:avLst/>
          </a:prstGeom>
        </p:spPr>
        <p:txBody>
          <a:bodyPr vert="horz" wrap="square" lIns="0" tIns="12700" rIns="0" bIns="0" rtlCol="0">
            <a:spAutoFit/>
          </a:bodyPr>
          <a:lstStyle/>
          <a:p>
            <a:pPr marL="12700">
              <a:lnSpc>
                <a:spcPct val="100000"/>
              </a:lnSpc>
              <a:spcBef>
                <a:spcPts val="100"/>
              </a:spcBef>
            </a:pPr>
            <a:r>
              <a:rPr sz="1400" b="1" spc="-10" dirty="0">
                <a:latin typeface="Arial"/>
                <a:cs typeface="Arial"/>
              </a:rPr>
              <a:t>Прямі</a:t>
            </a:r>
            <a:endParaRPr sz="1400">
              <a:latin typeface="Arial"/>
              <a:cs typeface="Arial"/>
            </a:endParaRPr>
          </a:p>
        </p:txBody>
      </p:sp>
      <p:grpSp>
        <p:nvGrpSpPr>
          <p:cNvPr id="23" name="object 23"/>
          <p:cNvGrpSpPr/>
          <p:nvPr/>
        </p:nvGrpSpPr>
        <p:grpSpPr>
          <a:xfrm>
            <a:off x="6752272" y="658456"/>
            <a:ext cx="2219325" cy="507365"/>
            <a:chOff x="6752272" y="658456"/>
            <a:chExt cx="2219325" cy="507365"/>
          </a:xfrm>
        </p:grpSpPr>
        <p:sp>
          <p:nvSpPr>
            <p:cNvPr id="24" name="object 24"/>
            <p:cNvSpPr/>
            <p:nvPr/>
          </p:nvSpPr>
          <p:spPr>
            <a:xfrm>
              <a:off x="6765289" y="671474"/>
              <a:ext cx="2193290" cy="481330"/>
            </a:xfrm>
            <a:custGeom>
              <a:avLst/>
              <a:gdLst/>
              <a:ahLst/>
              <a:cxnLst/>
              <a:rect l="l" t="t" r="r" b="b"/>
              <a:pathLst>
                <a:path w="2193290" h="481330">
                  <a:moveTo>
                    <a:pt x="2193289" y="0"/>
                  </a:moveTo>
                  <a:lnTo>
                    <a:pt x="0" y="0"/>
                  </a:lnTo>
                  <a:lnTo>
                    <a:pt x="0" y="481330"/>
                  </a:lnTo>
                  <a:lnTo>
                    <a:pt x="1097279" y="481330"/>
                  </a:lnTo>
                  <a:lnTo>
                    <a:pt x="2193289" y="481330"/>
                  </a:lnTo>
                  <a:lnTo>
                    <a:pt x="2193289" y="0"/>
                  </a:lnTo>
                  <a:close/>
                </a:path>
              </a:pathLst>
            </a:custGeom>
            <a:solidFill>
              <a:srgbClr val="FFFFFF"/>
            </a:solidFill>
          </p:spPr>
          <p:txBody>
            <a:bodyPr wrap="square" lIns="0" tIns="0" rIns="0" bIns="0" rtlCol="0"/>
            <a:lstStyle/>
            <a:p>
              <a:endParaRPr/>
            </a:p>
          </p:txBody>
        </p:sp>
        <p:sp>
          <p:nvSpPr>
            <p:cNvPr id="25" name="object 25"/>
            <p:cNvSpPr/>
            <p:nvPr/>
          </p:nvSpPr>
          <p:spPr>
            <a:xfrm>
              <a:off x="6765289" y="671474"/>
              <a:ext cx="2193290" cy="481330"/>
            </a:xfrm>
            <a:custGeom>
              <a:avLst/>
              <a:gdLst/>
              <a:ahLst/>
              <a:cxnLst/>
              <a:rect l="l" t="t" r="r" b="b"/>
              <a:pathLst>
                <a:path w="2193290" h="481330">
                  <a:moveTo>
                    <a:pt x="1097279" y="481330"/>
                  </a:moveTo>
                  <a:lnTo>
                    <a:pt x="0" y="481330"/>
                  </a:lnTo>
                  <a:lnTo>
                    <a:pt x="0" y="0"/>
                  </a:lnTo>
                  <a:lnTo>
                    <a:pt x="2193289" y="0"/>
                  </a:lnTo>
                  <a:lnTo>
                    <a:pt x="2193289" y="481330"/>
                  </a:lnTo>
                  <a:lnTo>
                    <a:pt x="1097279" y="481330"/>
                  </a:lnTo>
                  <a:close/>
                </a:path>
              </a:pathLst>
            </a:custGeom>
            <a:ln w="25518">
              <a:solidFill>
                <a:srgbClr val="3333CC"/>
              </a:solidFill>
            </a:ln>
          </p:spPr>
          <p:txBody>
            <a:bodyPr wrap="square" lIns="0" tIns="0" rIns="0" bIns="0" rtlCol="0"/>
            <a:lstStyle/>
            <a:p>
              <a:endParaRPr/>
            </a:p>
          </p:txBody>
        </p:sp>
      </p:grpSp>
      <p:sp>
        <p:nvSpPr>
          <p:cNvPr id="26" name="object 26"/>
          <p:cNvSpPr txBox="1"/>
          <p:nvPr/>
        </p:nvSpPr>
        <p:spPr>
          <a:xfrm>
            <a:off x="3583940" y="703224"/>
            <a:ext cx="4655185" cy="452120"/>
          </a:xfrm>
          <a:prstGeom prst="rect">
            <a:avLst/>
          </a:prstGeom>
        </p:spPr>
        <p:txBody>
          <a:bodyPr vert="horz" wrap="square" lIns="0" tIns="12700" rIns="0" bIns="0" rtlCol="0">
            <a:spAutoFit/>
          </a:bodyPr>
          <a:lstStyle/>
          <a:p>
            <a:pPr marL="151130" marR="5080" indent="-138430">
              <a:lnSpc>
                <a:spcPct val="100000"/>
              </a:lnSpc>
              <a:spcBef>
                <a:spcPts val="100"/>
              </a:spcBef>
              <a:tabLst>
                <a:tab pos="3912235" algn="l"/>
              </a:tabLst>
            </a:pPr>
            <a:r>
              <a:rPr sz="1400" b="1" dirty="0">
                <a:latin typeface="Arial"/>
                <a:cs typeface="Arial"/>
              </a:rPr>
              <a:t>Методи</a:t>
            </a:r>
            <a:r>
              <a:rPr sz="1400" b="1" spc="-60" dirty="0">
                <a:latin typeface="Arial"/>
                <a:cs typeface="Arial"/>
              </a:rPr>
              <a:t> </a:t>
            </a:r>
            <a:r>
              <a:rPr sz="1400" b="1" spc="-10" dirty="0">
                <a:latin typeface="Arial"/>
                <a:cs typeface="Arial"/>
              </a:rPr>
              <a:t>державного</a:t>
            </a:r>
            <a:r>
              <a:rPr sz="1400" b="1" dirty="0">
                <a:latin typeface="Arial"/>
                <a:cs typeface="Arial"/>
              </a:rPr>
              <a:t>	</a:t>
            </a:r>
            <a:r>
              <a:rPr sz="1400" b="1" spc="-10" dirty="0">
                <a:latin typeface="Arial"/>
                <a:cs typeface="Arial"/>
              </a:rPr>
              <a:t>Непрямі регулювання</a:t>
            </a:r>
            <a:r>
              <a:rPr sz="1400" b="1" spc="-5" dirty="0">
                <a:latin typeface="Arial"/>
                <a:cs typeface="Arial"/>
              </a:rPr>
              <a:t> </a:t>
            </a:r>
            <a:r>
              <a:rPr sz="1400" b="1" spc="-25" dirty="0">
                <a:latin typeface="Arial"/>
                <a:cs typeface="Arial"/>
              </a:rPr>
              <a:t>цін</a:t>
            </a:r>
            <a:endParaRPr sz="1400">
              <a:latin typeface="Arial"/>
              <a:cs typeface="Arial"/>
            </a:endParaRPr>
          </a:p>
        </p:txBody>
      </p:sp>
      <p:grpSp>
        <p:nvGrpSpPr>
          <p:cNvPr id="27" name="object 27"/>
          <p:cNvGrpSpPr/>
          <p:nvPr/>
        </p:nvGrpSpPr>
        <p:grpSpPr>
          <a:xfrm>
            <a:off x="901382" y="5112346"/>
            <a:ext cx="3499485" cy="988694"/>
            <a:chOff x="901382" y="5112346"/>
            <a:chExt cx="3499485" cy="988694"/>
          </a:xfrm>
        </p:grpSpPr>
        <p:sp>
          <p:nvSpPr>
            <p:cNvPr id="28" name="object 28"/>
            <p:cNvSpPr/>
            <p:nvPr/>
          </p:nvSpPr>
          <p:spPr>
            <a:xfrm>
              <a:off x="914399" y="5125364"/>
              <a:ext cx="3473450" cy="962660"/>
            </a:xfrm>
            <a:custGeom>
              <a:avLst/>
              <a:gdLst/>
              <a:ahLst/>
              <a:cxnLst/>
              <a:rect l="l" t="t" r="r" b="b"/>
              <a:pathLst>
                <a:path w="3473450" h="962660">
                  <a:moveTo>
                    <a:pt x="3473450" y="0"/>
                  </a:moveTo>
                  <a:lnTo>
                    <a:pt x="0" y="0"/>
                  </a:lnTo>
                  <a:lnTo>
                    <a:pt x="0" y="962659"/>
                  </a:lnTo>
                  <a:lnTo>
                    <a:pt x="1736089" y="962659"/>
                  </a:lnTo>
                  <a:lnTo>
                    <a:pt x="3473450" y="962659"/>
                  </a:lnTo>
                  <a:lnTo>
                    <a:pt x="3473450" y="0"/>
                  </a:lnTo>
                  <a:close/>
                </a:path>
              </a:pathLst>
            </a:custGeom>
            <a:solidFill>
              <a:srgbClr val="FFFFFF"/>
            </a:solidFill>
          </p:spPr>
          <p:txBody>
            <a:bodyPr wrap="square" lIns="0" tIns="0" rIns="0" bIns="0" rtlCol="0"/>
            <a:lstStyle/>
            <a:p>
              <a:endParaRPr/>
            </a:p>
          </p:txBody>
        </p:sp>
        <p:sp>
          <p:nvSpPr>
            <p:cNvPr id="29" name="object 29"/>
            <p:cNvSpPr/>
            <p:nvPr/>
          </p:nvSpPr>
          <p:spPr>
            <a:xfrm>
              <a:off x="914399" y="5125364"/>
              <a:ext cx="3473450" cy="962660"/>
            </a:xfrm>
            <a:custGeom>
              <a:avLst/>
              <a:gdLst/>
              <a:ahLst/>
              <a:cxnLst/>
              <a:rect l="l" t="t" r="r" b="b"/>
              <a:pathLst>
                <a:path w="3473450" h="962660">
                  <a:moveTo>
                    <a:pt x="1736089" y="962659"/>
                  </a:moveTo>
                  <a:lnTo>
                    <a:pt x="0" y="962659"/>
                  </a:lnTo>
                  <a:lnTo>
                    <a:pt x="0" y="0"/>
                  </a:lnTo>
                  <a:lnTo>
                    <a:pt x="3473450" y="0"/>
                  </a:lnTo>
                  <a:lnTo>
                    <a:pt x="3473450" y="962659"/>
                  </a:lnTo>
                  <a:lnTo>
                    <a:pt x="1736089" y="962659"/>
                  </a:lnTo>
                  <a:close/>
                </a:path>
              </a:pathLst>
            </a:custGeom>
            <a:ln w="25518">
              <a:solidFill>
                <a:srgbClr val="3333CC"/>
              </a:solidFill>
            </a:ln>
          </p:spPr>
          <p:txBody>
            <a:bodyPr wrap="square" lIns="0" tIns="0" rIns="0" bIns="0" rtlCol="0"/>
            <a:lstStyle/>
            <a:p>
              <a:endParaRPr/>
            </a:p>
          </p:txBody>
        </p:sp>
      </p:grpSp>
      <p:sp>
        <p:nvSpPr>
          <p:cNvPr id="30" name="object 30"/>
          <p:cNvSpPr txBox="1"/>
          <p:nvPr/>
        </p:nvSpPr>
        <p:spPr>
          <a:xfrm>
            <a:off x="1004569" y="5157114"/>
            <a:ext cx="3288029" cy="452120"/>
          </a:xfrm>
          <a:prstGeom prst="rect">
            <a:avLst/>
          </a:prstGeom>
        </p:spPr>
        <p:txBody>
          <a:bodyPr vert="horz" wrap="square" lIns="0" tIns="12700" rIns="0" bIns="0" rtlCol="0">
            <a:spAutoFit/>
          </a:bodyPr>
          <a:lstStyle/>
          <a:p>
            <a:pPr marL="120650" marR="5080" indent="-107950">
              <a:lnSpc>
                <a:spcPct val="100000"/>
              </a:lnSpc>
              <a:spcBef>
                <a:spcPts val="100"/>
              </a:spcBef>
            </a:pPr>
            <a:r>
              <a:rPr sz="1400" b="1" dirty="0">
                <a:latin typeface="Arial"/>
                <a:cs typeface="Arial"/>
              </a:rPr>
              <a:t>Введення</a:t>
            </a:r>
            <a:r>
              <a:rPr sz="1400" b="1" spc="-60" dirty="0">
                <a:latin typeface="Arial"/>
                <a:cs typeface="Arial"/>
              </a:rPr>
              <a:t> </a:t>
            </a:r>
            <a:r>
              <a:rPr sz="1400" b="1" dirty="0">
                <a:latin typeface="Arial"/>
                <a:cs typeface="Arial"/>
              </a:rPr>
              <a:t>державного</a:t>
            </a:r>
            <a:r>
              <a:rPr sz="1400" b="1" spc="-60" dirty="0">
                <a:latin typeface="Arial"/>
                <a:cs typeface="Arial"/>
              </a:rPr>
              <a:t> </a:t>
            </a:r>
            <a:r>
              <a:rPr sz="1400" b="1" spc="-10" dirty="0">
                <a:latin typeface="Arial"/>
                <a:cs typeface="Arial"/>
              </a:rPr>
              <a:t>декларування оптово-</a:t>
            </a:r>
            <a:r>
              <a:rPr sz="1400" b="1" dirty="0">
                <a:latin typeface="Arial"/>
                <a:cs typeface="Arial"/>
              </a:rPr>
              <a:t>відпускних</a:t>
            </a:r>
            <a:r>
              <a:rPr sz="1400" b="1" spc="-30" dirty="0">
                <a:latin typeface="Arial"/>
                <a:cs typeface="Arial"/>
              </a:rPr>
              <a:t> </a:t>
            </a:r>
            <a:r>
              <a:rPr sz="1400" b="1" dirty="0">
                <a:latin typeface="Arial"/>
                <a:cs typeface="Arial"/>
              </a:rPr>
              <a:t>цін</a:t>
            </a:r>
            <a:r>
              <a:rPr sz="1400" b="1" spc="-35" dirty="0">
                <a:latin typeface="Arial"/>
                <a:cs typeface="Arial"/>
              </a:rPr>
              <a:t> </a:t>
            </a:r>
            <a:r>
              <a:rPr sz="1400" b="1" spc="-10" dirty="0">
                <a:latin typeface="Arial"/>
                <a:cs typeface="Arial"/>
              </a:rPr>
              <a:t>виробників</a:t>
            </a:r>
            <a:endParaRPr sz="1400">
              <a:latin typeface="Arial"/>
              <a:cs typeface="Arial"/>
            </a:endParaRPr>
          </a:p>
        </p:txBody>
      </p:sp>
      <p:sp>
        <p:nvSpPr>
          <p:cNvPr id="31" name="object 31"/>
          <p:cNvSpPr txBox="1"/>
          <p:nvPr/>
        </p:nvSpPr>
        <p:spPr>
          <a:xfrm>
            <a:off x="1675129" y="5583834"/>
            <a:ext cx="1951989" cy="238760"/>
          </a:xfrm>
          <a:prstGeom prst="rect">
            <a:avLst/>
          </a:prstGeom>
        </p:spPr>
        <p:txBody>
          <a:bodyPr vert="horz" wrap="square" lIns="0" tIns="12700" rIns="0" bIns="0" rtlCol="0">
            <a:spAutoFit/>
          </a:bodyPr>
          <a:lstStyle/>
          <a:p>
            <a:pPr marL="12700">
              <a:lnSpc>
                <a:spcPct val="100000"/>
              </a:lnSpc>
              <a:spcBef>
                <a:spcPts val="100"/>
              </a:spcBef>
            </a:pPr>
            <a:r>
              <a:rPr sz="1400" b="1" dirty="0">
                <a:latin typeface="Arial"/>
                <a:cs typeface="Arial"/>
              </a:rPr>
              <a:t>(митної</a:t>
            </a:r>
            <a:r>
              <a:rPr sz="1400" b="1" spc="-30" dirty="0">
                <a:latin typeface="Arial"/>
                <a:cs typeface="Arial"/>
              </a:rPr>
              <a:t> </a:t>
            </a:r>
            <a:r>
              <a:rPr sz="1400" b="1" spc="-10" dirty="0">
                <a:latin typeface="Arial"/>
                <a:cs typeface="Arial"/>
              </a:rPr>
              <a:t>вартості)</a:t>
            </a:r>
            <a:r>
              <a:rPr sz="1400" b="1" spc="-20" dirty="0">
                <a:latin typeface="Arial"/>
                <a:cs typeface="Arial"/>
              </a:rPr>
              <a:t> </a:t>
            </a:r>
            <a:r>
              <a:rPr sz="1400" b="1" spc="-25" dirty="0">
                <a:latin typeface="Arial"/>
                <a:cs typeface="Arial"/>
              </a:rPr>
              <a:t>ОЛЗ</a:t>
            </a:r>
            <a:endParaRPr sz="1400">
              <a:latin typeface="Arial"/>
              <a:cs typeface="Arial"/>
            </a:endParaRPr>
          </a:p>
        </p:txBody>
      </p:sp>
      <p:sp>
        <p:nvSpPr>
          <p:cNvPr id="32" name="object 32"/>
          <p:cNvSpPr/>
          <p:nvPr/>
        </p:nvSpPr>
        <p:spPr>
          <a:xfrm>
            <a:off x="914400" y="4402734"/>
            <a:ext cx="3473450" cy="600710"/>
          </a:xfrm>
          <a:custGeom>
            <a:avLst/>
            <a:gdLst/>
            <a:ahLst/>
            <a:cxnLst/>
            <a:rect l="l" t="t" r="r" b="b"/>
            <a:pathLst>
              <a:path w="3473450" h="600710">
                <a:moveTo>
                  <a:pt x="3473450" y="0"/>
                </a:moveTo>
                <a:lnTo>
                  <a:pt x="0" y="0"/>
                </a:lnTo>
                <a:lnTo>
                  <a:pt x="0" y="600710"/>
                </a:lnTo>
                <a:lnTo>
                  <a:pt x="1736089" y="600710"/>
                </a:lnTo>
                <a:lnTo>
                  <a:pt x="3473450" y="600710"/>
                </a:lnTo>
                <a:lnTo>
                  <a:pt x="3473450" y="0"/>
                </a:lnTo>
                <a:close/>
              </a:path>
            </a:pathLst>
          </a:custGeom>
          <a:solidFill>
            <a:srgbClr val="FFFFFF"/>
          </a:solidFill>
        </p:spPr>
        <p:txBody>
          <a:bodyPr wrap="square" lIns="0" tIns="0" rIns="0" bIns="0" rtlCol="0"/>
          <a:lstStyle/>
          <a:p>
            <a:endParaRPr/>
          </a:p>
        </p:txBody>
      </p:sp>
      <p:sp>
        <p:nvSpPr>
          <p:cNvPr id="33" name="object 33"/>
          <p:cNvSpPr txBox="1"/>
          <p:nvPr/>
        </p:nvSpPr>
        <p:spPr>
          <a:xfrm>
            <a:off x="914400" y="4402734"/>
            <a:ext cx="3473450" cy="600710"/>
          </a:xfrm>
          <a:prstGeom prst="rect">
            <a:avLst/>
          </a:prstGeom>
          <a:ln w="25518">
            <a:solidFill>
              <a:srgbClr val="3333CC"/>
            </a:solidFill>
          </a:ln>
        </p:spPr>
        <p:txBody>
          <a:bodyPr vert="horz" wrap="square" lIns="0" tIns="53975" rIns="0" bIns="0" rtlCol="0">
            <a:spAutoFit/>
          </a:bodyPr>
          <a:lstStyle/>
          <a:p>
            <a:pPr marL="1330960" marR="192405" indent="-1132840">
              <a:lnSpc>
                <a:spcPts val="1670"/>
              </a:lnSpc>
              <a:spcBef>
                <a:spcPts val="425"/>
              </a:spcBef>
            </a:pPr>
            <a:r>
              <a:rPr sz="1400" b="1" dirty="0">
                <a:latin typeface="Arial"/>
                <a:cs typeface="Arial"/>
              </a:rPr>
              <a:t>Моніторинг</a:t>
            </a:r>
            <a:r>
              <a:rPr sz="1400" b="1" spc="-35" dirty="0">
                <a:latin typeface="Arial"/>
                <a:cs typeface="Arial"/>
              </a:rPr>
              <a:t> </a:t>
            </a:r>
            <a:r>
              <a:rPr sz="1400" b="1" dirty="0">
                <a:latin typeface="Arial"/>
                <a:cs typeface="Arial"/>
              </a:rPr>
              <a:t>оптових</a:t>
            </a:r>
            <a:r>
              <a:rPr sz="1400" b="1" spc="-40" dirty="0">
                <a:latin typeface="Arial"/>
                <a:cs typeface="Arial"/>
              </a:rPr>
              <a:t> </a:t>
            </a:r>
            <a:r>
              <a:rPr sz="1400" b="1" dirty="0">
                <a:latin typeface="Arial"/>
                <a:cs typeface="Arial"/>
              </a:rPr>
              <a:t>та</a:t>
            </a:r>
            <a:r>
              <a:rPr sz="1400" b="1" spc="-40" dirty="0">
                <a:latin typeface="Arial"/>
                <a:cs typeface="Arial"/>
              </a:rPr>
              <a:t> </a:t>
            </a:r>
            <a:r>
              <a:rPr sz="1400" b="1" spc="-10" dirty="0">
                <a:latin typeface="Arial"/>
                <a:cs typeface="Arial"/>
              </a:rPr>
              <a:t>роздрібних </a:t>
            </a:r>
            <a:r>
              <a:rPr sz="1400" b="1" dirty="0">
                <a:latin typeface="Arial"/>
                <a:cs typeface="Arial"/>
              </a:rPr>
              <a:t>цін</a:t>
            </a:r>
            <a:r>
              <a:rPr sz="1400" b="1" spc="-5" dirty="0">
                <a:latin typeface="Arial"/>
                <a:cs typeface="Arial"/>
              </a:rPr>
              <a:t> </a:t>
            </a:r>
            <a:r>
              <a:rPr sz="1400" b="1" dirty="0">
                <a:latin typeface="Arial"/>
                <a:cs typeface="Arial"/>
              </a:rPr>
              <a:t>на</a:t>
            </a:r>
            <a:r>
              <a:rPr sz="1400" b="1" spc="-5" dirty="0">
                <a:latin typeface="Arial"/>
                <a:cs typeface="Arial"/>
              </a:rPr>
              <a:t> </a:t>
            </a:r>
            <a:r>
              <a:rPr sz="1400" b="1" spc="-25" dirty="0">
                <a:latin typeface="Arial"/>
                <a:cs typeface="Arial"/>
              </a:rPr>
              <a:t>ЛЗ</a:t>
            </a:r>
            <a:endParaRPr sz="1400">
              <a:latin typeface="Arial"/>
              <a:cs typeface="Arial"/>
            </a:endParaRPr>
          </a:p>
        </p:txBody>
      </p:sp>
      <p:grpSp>
        <p:nvGrpSpPr>
          <p:cNvPr id="34" name="object 34"/>
          <p:cNvGrpSpPr/>
          <p:nvPr/>
        </p:nvGrpSpPr>
        <p:grpSpPr>
          <a:xfrm>
            <a:off x="901382" y="3547706"/>
            <a:ext cx="3499485" cy="748665"/>
            <a:chOff x="901382" y="3547706"/>
            <a:chExt cx="3499485" cy="748665"/>
          </a:xfrm>
        </p:grpSpPr>
        <p:sp>
          <p:nvSpPr>
            <p:cNvPr id="35" name="object 35"/>
            <p:cNvSpPr/>
            <p:nvPr/>
          </p:nvSpPr>
          <p:spPr>
            <a:xfrm>
              <a:off x="914399" y="3560724"/>
              <a:ext cx="3473450" cy="722630"/>
            </a:xfrm>
            <a:custGeom>
              <a:avLst/>
              <a:gdLst/>
              <a:ahLst/>
              <a:cxnLst/>
              <a:rect l="l" t="t" r="r" b="b"/>
              <a:pathLst>
                <a:path w="3473450" h="722629">
                  <a:moveTo>
                    <a:pt x="3473450" y="0"/>
                  </a:moveTo>
                  <a:lnTo>
                    <a:pt x="0" y="0"/>
                  </a:lnTo>
                  <a:lnTo>
                    <a:pt x="0" y="722630"/>
                  </a:lnTo>
                  <a:lnTo>
                    <a:pt x="1736089" y="722630"/>
                  </a:lnTo>
                  <a:lnTo>
                    <a:pt x="3473450" y="722630"/>
                  </a:lnTo>
                  <a:lnTo>
                    <a:pt x="3473450" y="0"/>
                  </a:lnTo>
                  <a:close/>
                </a:path>
              </a:pathLst>
            </a:custGeom>
            <a:solidFill>
              <a:srgbClr val="FFFFFF"/>
            </a:solidFill>
          </p:spPr>
          <p:txBody>
            <a:bodyPr wrap="square" lIns="0" tIns="0" rIns="0" bIns="0" rtlCol="0"/>
            <a:lstStyle/>
            <a:p>
              <a:endParaRPr/>
            </a:p>
          </p:txBody>
        </p:sp>
        <p:sp>
          <p:nvSpPr>
            <p:cNvPr id="36" name="object 36"/>
            <p:cNvSpPr/>
            <p:nvPr/>
          </p:nvSpPr>
          <p:spPr>
            <a:xfrm>
              <a:off x="914399" y="3560724"/>
              <a:ext cx="3473450" cy="722630"/>
            </a:xfrm>
            <a:custGeom>
              <a:avLst/>
              <a:gdLst/>
              <a:ahLst/>
              <a:cxnLst/>
              <a:rect l="l" t="t" r="r" b="b"/>
              <a:pathLst>
                <a:path w="3473450" h="722629">
                  <a:moveTo>
                    <a:pt x="1736089" y="722630"/>
                  </a:moveTo>
                  <a:lnTo>
                    <a:pt x="0" y="722630"/>
                  </a:lnTo>
                  <a:lnTo>
                    <a:pt x="0" y="0"/>
                  </a:lnTo>
                  <a:lnTo>
                    <a:pt x="3473450" y="0"/>
                  </a:lnTo>
                  <a:lnTo>
                    <a:pt x="3473450" y="722630"/>
                  </a:lnTo>
                  <a:lnTo>
                    <a:pt x="1736089" y="722630"/>
                  </a:lnTo>
                  <a:close/>
                </a:path>
              </a:pathLst>
            </a:custGeom>
            <a:ln w="25518">
              <a:solidFill>
                <a:srgbClr val="3333CC"/>
              </a:solidFill>
            </a:ln>
          </p:spPr>
          <p:txBody>
            <a:bodyPr wrap="square" lIns="0" tIns="0" rIns="0" bIns="0" rtlCol="0"/>
            <a:lstStyle/>
            <a:p>
              <a:endParaRPr/>
            </a:p>
          </p:txBody>
        </p:sp>
      </p:grpSp>
      <p:sp>
        <p:nvSpPr>
          <p:cNvPr id="37" name="object 37"/>
          <p:cNvSpPr txBox="1"/>
          <p:nvPr/>
        </p:nvSpPr>
        <p:spPr>
          <a:xfrm>
            <a:off x="1244600" y="3592474"/>
            <a:ext cx="2808605" cy="238760"/>
          </a:xfrm>
          <a:prstGeom prst="rect">
            <a:avLst/>
          </a:prstGeom>
        </p:spPr>
        <p:txBody>
          <a:bodyPr vert="horz" wrap="square" lIns="0" tIns="12700" rIns="0" bIns="0" rtlCol="0">
            <a:spAutoFit/>
          </a:bodyPr>
          <a:lstStyle/>
          <a:p>
            <a:pPr marL="12700">
              <a:lnSpc>
                <a:spcPct val="100000"/>
              </a:lnSpc>
              <a:spcBef>
                <a:spcPts val="100"/>
              </a:spcBef>
            </a:pPr>
            <a:r>
              <a:rPr sz="1400" b="1" spc="-10" dirty="0">
                <a:latin typeface="Arial"/>
                <a:cs typeface="Arial"/>
              </a:rPr>
              <a:t>Встановлення </a:t>
            </a:r>
            <a:r>
              <a:rPr sz="1400" b="1" dirty="0">
                <a:latin typeface="Arial"/>
                <a:cs typeface="Arial"/>
              </a:rPr>
              <a:t>цін</a:t>
            </a:r>
            <a:r>
              <a:rPr sz="1400" b="1" spc="5" dirty="0">
                <a:latin typeface="Arial"/>
                <a:cs typeface="Arial"/>
              </a:rPr>
              <a:t> </a:t>
            </a:r>
            <a:r>
              <a:rPr sz="1400" b="1" dirty="0">
                <a:latin typeface="Arial"/>
                <a:cs typeface="Arial"/>
              </a:rPr>
              <a:t>на</a:t>
            </a:r>
            <a:r>
              <a:rPr sz="1400" b="1" spc="-5" dirty="0">
                <a:latin typeface="Arial"/>
                <a:cs typeface="Arial"/>
              </a:rPr>
              <a:t> </a:t>
            </a:r>
            <a:r>
              <a:rPr sz="1400" b="1" dirty="0">
                <a:latin typeface="Arial"/>
                <a:cs typeface="Arial"/>
              </a:rPr>
              <a:t>ЛЗ</a:t>
            </a:r>
            <a:r>
              <a:rPr sz="1400" b="1" spc="-5" dirty="0">
                <a:latin typeface="Arial"/>
                <a:cs typeface="Arial"/>
              </a:rPr>
              <a:t> </a:t>
            </a:r>
            <a:r>
              <a:rPr sz="1400" b="1" dirty="0">
                <a:latin typeface="Arial"/>
                <a:cs typeface="Arial"/>
              </a:rPr>
              <a:t>на </a:t>
            </a:r>
            <a:r>
              <a:rPr sz="1400" b="1" spc="-20" dirty="0">
                <a:latin typeface="Arial"/>
                <a:cs typeface="Arial"/>
              </a:rPr>
              <a:t>базі</a:t>
            </a:r>
            <a:endParaRPr sz="1400">
              <a:latin typeface="Arial"/>
              <a:cs typeface="Arial"/>
            </a:endParaRPr>
          </a:p>
        </p:txBody>
      </p:sp>
      <p:sp>
        <p:nvSpPr>
          <p:cNvPr id="38" name="object 38"/>
          <p:cNvSpPr txBox="1"/>
          <p:nvPr/>
        </p:nvSpPr>
        <p:spPr>
          <a:xfrm>
            <a:off x="1051560" y="3805834"/>
            <a:ext cx="3195955" cy="238760"/>
          </a:xfrm>
          <a:prstGeom prst="rect">
            <a:avLst/>
          </a:prstGeom>
        </p:spPr>
        <p:txBody>
          <a:bodyPr vert="horz" wrap="square" lIns="0" tIns="12700" rIns="0" bIns="0" rtlCol="0">
            <a:spAutoFit/>
          </a:bodyPr>
          <a:lstStyle/>
          <a:p>
            <a:pPr marL="12700">
              <a:lnSpc>
                <a:spcPct val="100000"/>
              </a:lnSpc>
              <a:spcBef>
                <a:spcPts val="100"/>
              </a:spcBef>
            </a:pPr>
            <a:r>
              <a:rPr sz="1400" b="1" dirty="0">
                <a:latin typeface="Arial"/>
                <a:cs typeface="Arial"/>
              </a:rPr>
              <a:t>співвідношення</a:t>
            </a:r>
            <a:r>
              <a:rPr sz="1400" b="1" spc="-15" dirty="0">
                <a:latin typeface="Arial"/>
                <a:cs typeface="Arial"/>
              </a:rPr>
              <a:t> </a:t>
            </a:r>
            <a:r>
              <a:rPr sz="1400" b="1" dirty="0">
                <a:latin typeface="Arial"/>
                <a:cs typeface="Arial"/>
              </a:rPr>
              <a:t>цін</a:t>
            </a:r>
            <a:r>
              <a:rPr sz="1400" b="1" spc="-10" dirty="0">
                <a:latin typeface="Arial"/>
                <a:cs typeface="Arial"/>
              </a:rPr>
              <a:t> </a:t>
            </a:r>
            <a:r>
              <a:rPr sz="1400" b="1" dirty="0">
                <a:latin typeface="Arial"/>
                <a:cs typeface="Arial"/>
              </a:rPr>
              <a:t>в</a:t>
            </a:r>
            <a:r>
              <a:rPr sz="1400" b="1" spc="-15" dirty="0">
                <a:latin typeface="Arial"/>
                <a:cs typeface="Arial"/>
              </a:rPr>
              <a:t> </a:t>
            </a:r>
            <a:r>
              <a:rPr sz="1400" b="1" dirty="0">
                <a:latin typeface="Arial"/>
                <a:cs typeface="Arial"/>
              </a:rPr>
              <a:t>інших</a:t>
            </a:r>
            <a:r>
              <a:rPr sz="1400" b="1" spc="-15" dirty="0">
                <a:latin typeface="Arial"/>
                <a:cs typeface="Arial"/>
              </a:rPr>
              <a:t> </a:t>
            </a:r>
            <a:r>
              <a:rPr sz="1400" b="1" spc="-10" dirty="0">
                <a:latin typeface="Arial"/>
                <a:cs typeface="Arial"/>
              </a:rPr>
              <a:t>країнах</a:t>
            </a:r>
            <a:endParaRPr sz="1400">
              <a:latin typeface="Arial"/>
              <a:cs typeface="Arial"/>
            </a:endParaRPr>
          </a:p>
        </p:txBody>
      </p:sp>
      <p:sp>
        <p:nvSpPr>
          <p:cNvPr id="39" name="object 39"/>
          <p:cNvSpPr/>
          <p:nvPr/>
        </p:nvSpPr>
        <p:spPr>
          <a:xfrm>
            <a:off x="914400" y="2773324"/>
            <a:ext cx="3473450" cy="701040"/>
          </a:xfrm>
          <a:custGeom>
            <a:avLst/>
            <a:gdLst/>
            <a:ahLst/>
            <a:cxnLst/>
            <a:rect l="l" t="t" r="r" b="b"/>
            <a:pathLst>
              <a:path w="3473450" h="701039">
                <a:moveTo>
                  <a:pt x="3473450" y="0"/>
                </a:moveTo>
                <a:lnTo>
                  <a:pt x="0" y="0"/>
                </a:lnTo>
                <a:lnTo>
                  <a:pt x="0" y="701040"/>
                </a:lnTo>
                <a:lnTo>
                  <a:pt x="1736089" y="701040"/>
                </a:lnTo>
                <a:lnTo>
                  <a:pt x="3473450" y="701040"/>
                </a:lnTo>
                <a:lnTo>
                  <a:pt x="3473450" y="0"/>
                </a:lnTo>
                <a:close/>
              </a:path>
            </a:pathLst>
          </a:custGeom>
          <a:solidFill>
            <a:srgbClr val="FFFFFF"/>
          </a:solidFill>
        </p:spPr>
        <p:txBody>
          <a:bodyPr wrap="square" lIns="0" tIns="0" rIns="0" bIns="0" rtlCol="0"/>
          <a:lstStyle/>
          <a:p>
            <a:endParaRPr/>
          </a:p>
        </p:txBody>
      </p:sp>
      <p:sp>
        <p:nvSpPr>
          <p:cNvPr id="40" name="object 40"/>
          <p:cNvSpPr txBox="1"/>
          <p:nvPr/>
        </p:nvSpPr>
        <p:spPr>
          <a:xfrm>
            <a:off x="914400" y="2773324"/>
            <a:ext cx="3473450" cy="701040"/>
          </a:xfrm>
          <a:prstGeom prst="rect">
            <a:avLst/>
          </a:prstGeom>
          <a:ln w="25518">
            <a:solidFill>
              <a:srgbClr val="3333CC"/>
            </a:solidFill>
          </a:ln>
        </p:spPr>
        <p:txBody>
          <a:bodyPr vert="horz" wrap="square" lIns="0" tIns="44450" rIns="0" bIns="0" rtlCol="0">
            <a:spAutoFit/>
          </a:bodyPr>
          <a:lstStyle/>
          <a:p>
            <a:pPr marL="1032510" marR="161290" indent="-867410">
              <a:lnSpc>
                <a:spcPct val="100000"/>
              </a:lnSpc>
              <a:spcBef>
                <a:spcPts val="350"/>
              </a:spcBef>
            </a:pPr>
            <a:r>
              <a:rPr sz="1400" b="1" spc="-10" dirty="0">
                <a:latin typeface="Arial"/>
                <a:cs typeface="Arial"/>
              </a:rPr>
              <a:t>Встановлення</a:t>
            </a:r>
            <a:r>
              <a:rPr sz="1400" b="1" spc="-20" dirty="0">
                <a:latin typeface="Arial"/>
                <a:cs typeface="Arial"/>
              </a:rPr>
              <a:t> </a:t>
            </a:r>
            <a:r>
              <a:rPr sz="1400" b="1" dirty="0">
                <a:latin typeface="Arial"/>
                <a:cs typeface="Arial"/>
              </a:rPr>
              <a:t>граничних</a:t>
            </a:r>
            <a:r>
              <a:rPr sz="1400" b="1" spc="-15" dirty="0">
                <a:latin typeface="Arial"/>
                <a:cs typeface="Arial"/>
              </a:rPr>
              <a:t> </a:t>
            </a:r>
            <a:r>
              <a:rPr sz="1400" b="1" dirty="0">
                <a:latin typeface="Arial"/>
                <a:cs typeface="Arial"/>
              </a:rPr>
              <a:t>рівнів</a:t>
            </a:r>
            <a:r>
              <a:rPr sz="1400" b="1" spc="-10" dirty="0">
                <a:latin typeface="Arial"/>
                <a:cs typeface="Arial"/>
              </a:rPr>
              <a:t> </a:t>
            </a:r>
            <a:r>
              <a:rPr sz="1400" b="1" spc="-25" dirty="0">
                <a:latin typeface="Arial"/>
                <a:cs typeface="Arial"/>
              </a:rPr>
              <a:t>цін </a:t>
            </a:r>
            <a:r>
              <a:rPr sz="1400" b="1" dirty="0">
                <a:latin typeface="Arial"/>
                <a:cs typeface="Arial"/>
              </a:rPr>
              <a:t>реалізації</a:t>
            </a:r>
            <a:r>
              <a:rPr sz="1400" b="1" spc="-20" dirty="0">
                <a:latin typeface="Arial"/>
                <a:cs typeface="Arial"/>
              </a:rPr>
              <a:t> </a:t>
            </a:r>
            <a:r>
              <a:rPr sz="1400" b="1" dirty="0">
                <a:latin typeface="Arial"/>
                <a:cs typeface="Arial"/>
              </a:rPr>
              <a:t>на</a:t>
            </a:r>
            <a:r>
              <a:rPr sz="1400" b="1" spc="-20" dirty="0">
                <a:latin typeface="Arial"/>
                <a:cs typeface="Arial"/>
              </a:rPr>
              <a:t> </a:t>
            </a:r>
            <a:r>
              <a:rPr sz="1400" b="1" spc="-25" dirty="0">
                <a:latin typeface="Arial"/>
                <a:cs typeface="Arial"/>
              </a:rPr>
              <a:t>ЛЗ</a:t>
            </a:r>
            <a:endParaRPr sz="1400">
              <a:latin typeface="Arial"/>
              <a:cs typeface="Arial"/>
            </a:endParaRPr>
          </a:p>
        </p:txBody>
      </p:sp>
      <p:grpSp>
        <p:nvGrpSpPr>
          <p:cNvPr id="41" name="object 41"/>
          <p:cNvGrpSpPr/>
          <p:nvPr/>
        </p:nvGrpSpPr>
        <p:grpSpPr>
          <a:xfrm>
            <a:off x="901382" y="1741766"/>
            <a:ext cx="3499485" cy="908685"/>
            <a:chOff x="901382" y="1741766"/>
            <a:chExt cx="3499485" cy="908685"/>
          </a:xfrm>
        </p:grpSpPr>
        <p:sp>
          <p:nvSpPr>
            <p:cNvPr id="42" name="object 42"/>
            <p:cNvSpPr/>
            <p:nvPr/>
          </p:nvSpPr>
          <p:spPr>
            <a:xfrm>
              <a:off x="914399" y="1754784"/>
              <a:ext cx="3473450" cy="882650"/>
            </a:xfrm>
            <a:custGeom>
              <a:avLst/>
              <a:gdLst/>
              <a:ahLst/>
              <a:cxnLst/>
              <a:rect l="l" t="t" r="r" b="b"/>
              <a:pathLst>
                <a:path w="3473450" h="882650">
                  <a:moveTo>
                    <a:pt x="3473450" y="0"/>
                  </a:moveTo>
                  <a:lnTo>
                    <a:pt x="0" y="0"/>
                  </a:lnTo>
                  <a:lnTo>
                    <a:pt x="0" y="882650"/>
                  </a:lnTo>
                  <a:lnTo>
                    <a:pt x="1736089" y="882650"/>
                  </a:lnTo>
                  <a:lnTo>
                    <a:pt x="3473450" y="882650"/>
                  </a:lnTo>
                  <a:lnTo>
                    <a:pt x="3473450" y="0"/>
                  </a:lnTo>
                  <a:close/>
                </a:path>
              </a:pathLst>
            </a:custGeom>
            <a:solidFill>
              <a:srgbClr val="FFFFFF"/>
            </a:solidFill>
          </p:spPr>
          <p:txBody>
            <a:bodyPr wrap="square" lIns="0" tIns="0" rIns="0" bIns="0" rtlCol="0"/>
            <a:lstStyle/>
            <a:p>
              <a:endParaRPr/>
            </a:p>
          </p:txBody>
        </p:sp>
        <p:sp>
          <p:nvSpPr>
            <p:cNvPr id="43" name="object 43"/>
            <p:cNvSpPr/>
            <p:nvPr/>
          </p:nvSpPr>
          <p:spPr>
            <a:xfrm>
              <a:off x="914399" y="1754784"/>
              <a:ext cx="3473450" cy="882650"/>
            </a:xfrm>
            <a:custGeom>
              <a:avLst/>
              <a:gdLst/>
              <a:ahLst/>
              <a:cxnLst/>
              <a:rect l="l" t="t" r="r" b="b"/>
              <a:pathLst>
                <a:path w="3473450" h="882650">
                  <a:moveTo>
                    <a:pt x="1736089" y="882650"/>
                  </a:moveTo>
                  <a:lnTo>
                    <a:pt x="0" y="882650"/>
                  </a:lnTo>
                  <a:lnTo>
                    <a:pt x="0" y="0"/>
                  </a:lnTo>
                  <a:lnTo>
                    <a:pt x="3473450" y="0"/>
                  </a:lnTo>
                  <a:lnTo>
                    <a:pt x="3473450" y="882650"/>
                  </a:lnTo>
                  <a:lnTo>
                    <a:pt x="1736089" y="882650"/>
                  </a:lnTo>
                  <a:close/>
                </a:path>
              </a:pathLst>
            </a:custGeom>
            <a:ln w="25518">
              <a:solidFill>
                <a:srgbClr val="3333CC"/>
              </a:solidFill>
            </a:ln>
          </p:spPr>
          <p:txBody>
            <a:bodyPr wrap="square" lIns="0" tIns="0" rIns="0" bIns="0" rtlCol="0"/>
            <a:lstStyle/>
            <a:p>
              <a:endParaRPr/>
            </a:p>
          </p:txBody>
        </p:sp>
      </p:grpSp>
      <p:sp>
        <p:nvSpPr>
          <p:cNvPr id="44" name="object 44"/>
          <p:cNvSpPr txBox="1"/>
          <p:nvPr/>
        </p:nvSpPr>
        <p:spPr>
          <a:xfrm>
            <a:off x="1339850" y="1787804"/>
            <a:ext cx="2621280" cy="664210"/>
          </a:xfrm>
          <a:prstGeom prst="rect">
            <a:avLst/>
          </a:prstGeom>
        </p:spPr>
        <p:txBody>
          <a:bodyPr vert="horz" wrap="square" lIns="0" tIns="13335" rIns="0" bIns="0" rtlCol="0">
            <a:spAutoFit/>
          </a:bodyPr>
          <a:lstStyle/>
          <a:p>
            <a:pPr marL="12700" marR="5080" algn="ctr">
              <a:lnSpc>
                <a:spcPct val="99700"/>
              </a:lnSpc>
              <a:spcBef>
                <a:spcPts val="105"/>
              </a:spcBef>
            </a:pPr>
            <a:r>
              <a:rPr sz="1400" b="1" dirty="0">
                <a:latin typeface="Arial"/>
                <a:cs typeface="Arial"/>
              </a:rPr>
              <a:t>Обмеження</a:t>
            </a:r>
            <a:r>
              <a:rPr sz="1400" b="1" spc="-95" dirty="0">
                <a:latin typeface="Arial"/>
                <a:cs typeface="Arial"/>
              </a:rPr>
              <a:t> </a:t>
            </a:r>
            <a:r>
              <a:rPr sz="1400" b="1" dirty="0">
                <a:latin typeface="Arial"/>
                <a:cs typeface="Arial"/>
              </a:rPr>
              <a:t>граничного</a:t>
            </a:r>
            <a:r>
              <a:rPr sz="1400" b="1" spc="-80" dirty="0">
                <a:latin typeface="Arial"/>
                <a:cs typeface="Arial"/>
              </a:rPr>
              <a:t> </a:t>
            </a:r>
            <a:r>
              <a:rPr sz="1400" b="1" spc="-20" dirty="0">
                <a:latin typeface="Arial"/>
                <a:cs typeface="Arial"/>
              </a:rPr>
              <a:t>рівня </a:t>
            </a:r>
            <a:r>
              <a:rPr sz="1400" b="1" dirty="0">
                <a:latin typeface="Arial"/>
                <a:cs typeface="Arial"/>
              </a:rPr>
              <a:t>оптових</a:t>
            </a:r>
            <a:r>
              <a:rPr sz="1400" b="1" spc="-25" dirty="0">
                <a:latin typeface="Arial"/>
                <a:cs typeface="Arial"/>
              </a:rPr>
              <a:t> </a:t>
            </a:r>
            <a:r>
              <a:rPr sz="1400" b="1" dirty="0">
                <a:latin typeface="Arial"/>
                <a:cs typeface="Arial"/>
              </a:rPr>
              <a:t>та</a:t>
            </a:r>
            <a:r>
              <a:rPr sz="1400" b="1" spc="-20" dirty="0">
                <a:latin typeface="Arial"/>
                <a:cs typeface="Arial"/>
              </a:rPr>
              <a:t> </a:t>
            </a:r>
            <a:r>
              <a:rPr sz="1400" b="1" spc="-10" dirty="0">
                <a:latin typeface="Arial"/>
                <a:cs typeface="Arial"/>
              </a:rPr>
              <a:t>роздрібних торговельних</a:t>
            </a:r>
            <a:r>
              <a:rPr sz="1400" b="1" spc="15" dirty="0">
                <a:latin typeface="Arial"/>
                <a:cs typeface="Arial"/>
              </a:rPr>
              <a:t> </a:t>
            </a:r>
            <a:r>
              <a:rPr sz="1400" b="1" spc="-10" dirty="0">
                <a:latin typeface="Arial"/>
                <a:cs typeface="Arial"/>
              </a:rPr>
              <a:t>надбавок</a:t>
            </a:r>
            <a:endParaRPr sz="1400">
              <a:latin typeface="Arial"/>
              <a:cs typeface="Arial"/>
            </a:endParaRPr>
          </a:p>
        </p:txBody>
      </p:sp>
      <p:grpSp>
        <p:nvGrpSpPr>
          <p:cNvPr id="45" name="object 45"/>
          <p:cNvGrpSpPr/>
          <p:nvPr/>
        </p:nvGrpSpPr>
        <p:grpSpPr>
          <a:xfrm>
            <a:off x="4724082" y="5145366"/>
            <a:ext cx="3490595" cy="962025"/>
            <a:chOff x="4724082" y="5145366"/>
            <a:chExt cx="3490595" cy="962025"/>
          </a:xfrm>
        </p:grpSpPr>
        <p:sp>
          <p:nvSpPr>
            <p:cNvPr id="46" name="object 46"/>
            <p:cNvSpPr/>
            <p:nvPr/>
          </p:nvSpPr>
          <p:spPr>
            <a:xfrm>
              <a:off x="4737100" y="5158384"/>
              <a:ext cx="3464560" cy="935990"/>
            </a:xfrm>
            <a:custGeom>
              <a:avLst/>
              <a:gdLst/>
              <a:ahLst/>
              <a:cxnLst/>
              <a:rect l="l" t="t" r="r" b="b"/>
              <a:pathLst>
                <a:path w="3464559" h="935989">
                  <a:moveTo>
                    <a:pt x="3464559" y="0"/>
                  </a:moveTo>
                  <a:lnTo>
                    <a:pt x="0" y="0"/>
                  </a:lnTo>
                  <a:lnTo>
                    <a:pt x="0" y="935990"/>
                  </a:lnTo>
                  <a:lnTo>
                    <a:pt x="1732279" y="935990"/>
                  </a:lnTo>
                  <a:lnTo>
                    <a:pt x="3464559" y="935990"/>
                  </a:lnTo>
                  <a:lnTo>
                    <a:pt x="3464559" y="0"/>
                  </a:lnTo>
                  <a:close/>
                </a:path>
              </a:pathLst>
            </a:custGeom>
            <a:solidFill>
              <a:srgbClr val="FFFFFF"/>
            </a:solidFill>
          </p:spPr>
          <p:txBody>
            <a:bodyPr wrap="square" lIns="0" tIns="0" rIns="0" bIns="0" rtlCol="0"/>
            <a:lstStyle/>
            <a:p>
              <a:endParaRPr/>
            </a:p>
          </p:txBody>
        </p:sp>
        <p:sp>
          <p:nvSpPr>
            <p:cNvPr id="47" name="object 47"/>
            <p:cNvSpPr/>
            <p:nvPr/>
          </p:nvSpPr>
          <p:spPr>
            <a:xfrm>
              <a:off x="4737100" y="5158384"/>
              <a:ext cx="3464560" cy="935990"/>
            </a:xfrm>
            <a:custGeom>
              <a:avLst/>
              <a:gdLst/>
              <a:ahLst/>
              <a:cxnLst/>
              <a:rect l="l" t="t" r="r" b="b"/>
              <a:pathLst>
                <a:path w="3464559" h="935989">
                  <a:moveTo>
                    <a:pt x="1732279" y="935990"/>
                  </a:moveTo>
                  <a:lnTo>
                    <a:pt x="0" y="935990"/>
                  </a:lnTo>
                  <a:lnTo>
                    <a:pt x="0" y="0"/>
                  </a:lnTo>
                  <a:lnTo>
                    <a:pt x="3464559" y="0"/>
                  </a:lnTo>
                  <a:lnTo>
                    <a:pt x="3464559" y="935990"/>
                  </a:lnTo>
                  <a:lnTo>
                    <a:pt x="1732279" y="935990"/>
                  </a:lnTo>
                  <a:close/>
                </a:path>
              </a:pathLst>
            </a:custGeom>
            <a:ln w="25518">
              <a:solidFill>
                <a:srgbClr val="3333CC"/>
              </a:solidFill>
            </a:ln>
          </p:spPr>
          <p:txBody>
            <a:bodyPr wrap="square" lIns="0" tIns="0" rIns="0" bIns="0" rtlCol="0"/>
            <a:lstStyle/>
            <a:p>
              <a:endParaRPr/>
            </a:p>
          </p:txBody>
        </p:sp>
      </p:grpSp>
      <p:sp>
        <p:nvSpPr>
          <p:cNvPr id="48" name="object 48"/>
          <p:cNvSpPr txBox="1"/>
          <p:nvPr/>
        </p:nvSpPr>
        <p:spPr>
          <a:xfrm>
            <a:off x="4977129" y="5190134"/>
            <a:ext cx="2981960" cy="452120"/>
          </a:xfrm>
          <a:prstGeom prst="rect">
            <a:avLst/>
          </a:prstGeom>
        </p:spPr>
        <p:txBody>
          <a:bodyPr vert="horz" wrap="square" lIns="0" tIns="12700" rIns="0" bIns="0" rtlCol="0">
            <a:spAutoFit/>
          </a:bodyPr>
          <a:lstStyle/>
          <a:p>
            <a:pPr marL="12700" marR="5080" indent="292100">
              <a:lnSpc>
                <a:spcPct val="100000"/>
              </a:lnSpc>
              <a:spcBef>
                <a:spcPts val="100"/>
              </a:spcBef>
            </a:pPr>
            <a:r>
              <a:rPr sz="1400" b="1" dirty="0">
                <a:latin typeface="Arial"/>
                <a:cs typeface="Arial"/>
              </a:rPr>
              <a:t>Включення</a:t>
            </a:r>
            <a:r>
              <a:rPr sz="1400" b="1" spc="-30" dirty="0">
                <a:latin typeface="Arial"/>
                <a:cs typeface="Arial"/>
              </a:rPr>
              <a:t> </a:t>
            </a:r>
            <a:r>
              <a:rPr sz="1400" b="1" dirty="0">
                <a:latin typeface="Arial"/>
                <a:cs typeface="Arial"/>
              </a:rPr>
              <a:t>ЛЗ</a:t>
            </a:r>
            <a:r>
              <a:rPr sz="1400" b="1" spc="-40" dirty="0">
                <a:latin typeface="Arial"/>
                <a:cs typeface="Arial"/>
              </a:rPr>
              <a:t> </a:t>
            </a:r>
            <a:r>
              <a:rPr sz="1400" b="1" dirty="0">
                <a:latin typeface="Arial"/>
                <a:cs typeface="Arial"/>
              </a:rPr>
              <a:t>до</a:t>
            </a:r>
            <a:r>
              <a:rPr sz="1400" b="1" spc="-40" dirty="0">
                <a:latin typeface="Arial"/>
                <a:cs typeface="Arial"/>
              </a:rPr>
              <a:t> </a:t>
            </a:r>
            <a:r>
              <a:rPr sz="1400" b="1" spc="-10" dirty="0">
                <a:latin typeface="Arial"/>
                <a:cs typeface="Arial"/>
              </a:rPr>
              <a:t>переліку </a:t>
            </a:r>
            <a:r>
              <a:rPr sz="1400" b="1" dirty="0">
                <a:latin typeface="Arial"/>
                <a:cs typeface="Arial"/>
              </a:rPr>
              <a:t>препаратів,</a:t>
            </a:r>
            <a:r>
              <a:rPr sz="1400" b="1" spc="-35" dirty="0">
                <a:latin typeface="Arial"/>
                <a:cs typeface="Arial"/>
              </a:rPr>
              <a:t> </a:t>
            </a:r>
            <a:r>
              <a:rPr sz="1400" b="1" dirty="0">
                <a:latin typeface="Arial"/>
                <a:cs typeface="Arial"/>
              </a:rPr>
              <a:t>що</a:t>
            </a:r>
            <a:r>
              <a:rPr sz="1400" b="1" spc="-45" dirty="0">
                <a:latin typeface="Arial"/>
                <a:cs typeface="Arial"/>
              </a:rPr>
              <a:t> </a:t>
            </a:r>
            <a:r>
              <a:rPr sz="1400" b="1" spc="-10" dirty="0">
                <a:latin typeface="Arial"/>
                <a:cs typeface="Arial"/>
              </a:rPr>
              <a:t>закуповуються</a:t>
            </a:r>
            <a:r>
              <a:rPr sz="1400" b="1" spc="-40" dirty="0">
                <a:latin typeface="Arial"/>
                <a:cs typeface="Arial"/>
              </a:rPr>
              <a:t> </a:t>
            </a:r>
            <a:r>
              <a:rPr sz="1400" b="1" spc="-25" dirty="0">
                <a:latin typeface="Arial"/>
                <a:cs typeface="Arial"/>
              </a:rPr>
              <a:t>за</a:t>
            </a:r>
            <a:endParaRPr sz="1400">
              <a:latin typeface="Arial"/>
              <a:cs typeface="Arial"/>
            </a:endParaRPr>
          </a:p>
        </p:txBody>
      </p:sp>
      <p:sp>
        <p:nvSpPr>
          <p:cNvPr id="49" name="object 49"/>
          <p:cNvSpPr txBox="1"/>
          <p:nvPr/>
        </p:nvSpPr>
        <p:spPr>
          <a:xfrm>
            <a:off x="5055870" y="5616854"/>
            <a:ext cx="2822575" cy="452120"/>
          </a:xfrm>
          <a:prstGeom prst="rect">
            <a:avLst/>
          </a:prstGeom>
        </p:spPr>
        <p:txBody>
          <a:bodyPr vert="horz" wrap="square" lIns="0" tIns="12700" rIns="0" bIns="0" rtlCol="0">
            <a:spAutoFit/>
          </a:bodyPr>
          <a:lstStyle/>
          <a:p>
            <a:pPr marL="598805" marR="5080" indent="-586740">
              <a:lnSpc>
                <a:spcPct val="100000"/>
              </a:lnSpc>
              <a:spcBef>
                <a:spcPts val="100"/>
              </a:spcBef>
            </a:pPr>
            <a:r>
              <a:rPr sz="1400" b="1" dirty="0">
                <a:latin typeface="Arial"/>
                <a:cs typeface="Arial"/>
              </a:rPr>
              <a:t>бюджетні</a:t>
            </a:r>
            <a:r>
              <a:rPr sz="1400" b="1" spc="-25" dirty="0">
                <a:latin typeface="Arial"/>
                <a:cs typeface="Arial"/>
              </a:rPr>
              <a:t> </a:t>
            </a:r>
            <a:r>
              <a:rPr sz="1400" b="1" dirty="0">
                <a:latin typeface="Arial"/>
                <a:cs typeface="Arial"/>
              </a:rPr>
              <a:t>кошти</a:t>
            </a:r>
            <a:r>
              <a:rPr sz="1400" b="1" spc="-30" dirty="0">
                <a:latin typeface="Arial"/>
                <a:cs typeface="Arial"/>
              </a:rPr>
              <a:t> </a:t>
            </a:r>
            <a:r>
              <a:rPr sz="1400" b="1" dirty="0">
                <a:latin typeface="Arial"/>
                <a:cs typeface="Arial"/>
              </a:rPr>
              <a:t>або</a:t>
            </a:r>
            <a:r>
              <a:rPr sz="1400" b="1" spc="-40" dirty="0">
                <a:latin typeface="Arial"/>
                <a:cs typeface="Arial"/>
              </a:rPr>
              <a:t> </a:t>
            </a:r>
            <a:r>
              <a:rPr sz="1400" b="1" dirty="0">
                <a:latin typeface="Arial"/>
                <a:cs typeface="Arial"/>
              </a:rPr>
              <a:t>за</a:t>
            </a:r>
            <a:r>
              <a:rPr sz="1400" b="1" spc="-35" dirty="0">
                <a:latin typeface="Arial"/>
                <a:cs typeface="Arial"/>
              </a:rPr>
              <a:t> </a:t>
            </a:r>
            <a:r>
              <a:rPr sz="1400" b="1" spc="-10" dirty="0">
                <a:latin typeface="Arial"/>
                <a:cs typeface="Arial"/>
              </a:rPr>
              <a:t>рахунок </a:t>
            </a:r>
            <a:r>
              <a:rPr sz="1400" b="1" dirty="0">
                <a:latin typeface="Arial"/>
                <a:cs typeface="Arial"/>
              </a:rPr>
              <a:t>страхових</a:t>
            </a:r>
            <a:r>
              <a:rPr sz="1400" b="1" spc="-60" dirty="0">
                <a:latin typeface="Arial"/>
                <a:cs typeface="Arial"/>
              </a:rPr>
              <a:t> </a:t>
            </a:r>
            <a:r>
              <a:rPr sz="1400" b="1" spc="-10" dirty="0">
                <a:latin typeface="Arial"/>
                <a:cs typeface="Arial"/>
              </a:rPr>
              <a:t>внесків</a:t>
            </a:r>
            <a:endParaRPr sz="1400">
              <a:latin typeface="Arial"/>
              <a:cs typeface="Arial"/>
            </a:endParaRPr>
          </a:p>
        </p:txBody>
      </p:sp>
      <p:grpSp>
        <p:nvGrpSpPr>
          <p:cNvPr id="50" name="object 50"/>
          <p:cNvGrpSpPr/>
          <p:nvPr/>
        </p:nvGrpSpPr>
        <p:grpSpPr>
          <a:xfrm>
            <a:off x="4741862" y="1741766"/>
            <a:ext cx="3499485" cy="837565"/>
            <a:chOff x="4741862" y="1741766"/>
            <a:chExt cx="3499485" cy="837565"/>
          </a:xfrm>
        </p:grpSpPr>
        <p:sp>
          <p:nvSpPr>
            <p:cNvPr id="51" name="object 51"/>
            <p:cNvSpPr/>
            <p:nvPr/>
          </p:nvSpPr>
          <p:spPr>
            <a:xfrm>
              <a:off x="4754879" y="1754784"/>
              <a:ext cx="3473450" cy="811530"/>
            </a:xfrm>
            <a:custGeom>
              <a:avLst/>
              <a:gdLst/>
              <a:ahLst/>
              <a:cxnLst/>
              <a:rect l="l" t="t" r="r" b="b"/>
              <a:pathLst>
                <a:path w="3473450" h="811530">
                  <a:moveTo>
                    <a:pt x="3473450" y="0"/>
                  </a:moveTo>
                  <a:lnTo>
                    <a:pt x="0" y="0"/>
                  </a:lnTo>
                  <a:lnTo>
                    <a:pt x="0" y="811530"/>
                  </a:lnTo>
                  <a:lnTo>
                    <a:pt x="1736090" y="811530"/>
                  </a:lnTo>
                  <a:lnTo>
                    <a:pt x="3473450" y="811530"/>
                  </a:lnTo>
                  <a:lnTo>
                    <a:pt x="3473450" y="0"/>
                  </a:lnTo>
                  <a:close/>
                </a:path>
              </a:pathLst>
            </a:custGeom>
            <a:solidFill>
              <a:srgbClr val="FFFFFF"/>
            </a:solidFill>
          </p:spPr>
          <p:txBody>
            <a:bodyPr wrap="square" lIns="0" tIns="0" rIns="0" bIns="0" rtlCol="0"/>
            <a:lstStyle/>
            <a:p>
              <a:endParaRPr/>
            </a:p>
          </p:txBody>
        </p:sp>
        <p:sp>
          <p:nvSpPr>
            <p:cNvPr id="52" name="object 52"/>
            <p:cNvSpPr/>
            <p:nvPr/>
          </p:nvSpPr>
          <p:spPr>
            <a:xfrm>
              <a:off x="4754879" y="1754784"/>
              <a:ext cx="3473450" cy="811530"/>
            </a:xfrm>
            <a:custGeom>
              <a:avLst/>
              <a:gdLst/>
              <a:ahLst/>
              <a:cxnLst/>
              <a:rect l="l" t="t" r="r" b="b"/>
              <a:pathLst>
                <a:path w="3473450" h="811530">
                  <a:moveTo>
                    <a:pt x="1736090" y="811530"/>
                  </a:moveTo>
                  <a:lnTo>
                    <a:pt x="0" y="811530"/>
                  </a:lnTo>
                  <a:lnTo>
                    <a:pt x="0" y="0"/>
                  </a:lnTo>
                  <a:lnTo>
                    <a:pt x="3473450" y="0"/>
                  </a:lnTo>
                  <a:lnTo>
                    <a:pt x="3473450" y="811530"/>
                  </a:lnTo>
                  <a:lnTo>
                    <a:pt x="1736090" y="811530"/>
                  </a:lnTo>
                  <a:close/>
                </a:path>
              </a:pathLst>
            </a:custGeom>
            <a:ln w="25518">
              <a:solidFill>
                <a:srgbClr val="3333CC"/>
              </a:solidFill>
            </a:ln>
          </p:spPr>
          <p:txBody>
            <a:bodyPr wrap="square" lIns="0" tIns="0" rIns="0" bIns="0" rtlCol="0"/>
            <a:lstStyle/>
            <a:p>
              <a:endParaRPr/>
            </a:p>
          </p:txBody>
        </p:sp>
      </p:grpSp>
      <p:sp>
        <p:nvSpPr>
          <p:cNvPr id="53" name="object 53"/>
          <p:cNvSpPr txBox="1"/>
          <p:nvPr/>
        </p:nvSpPr>
        <p:spPr>
          <a:xfrm>
            <a:off x="4866640" y="1787804"/>
            <a:ext cx="3246120" cy="452120"/>
          </a:xfrm>
          <a:prstGeom prst="rect">
            <a:avLst/>
          </a:prstGeom>
        </p:spPr>
        <p:txBody>
          <a:bodyPr vert="horz" wrap="square" lIns="0" tIns="12700" rIns="0" bIns="0" rtlCol="0">
            <a:spAutoFit/>
          </a:bodyPr>
          <a:lstStyle/>
          <a:p>
            <a:pPr marL="181610" marR="5080" indent="-168910">
              <a:lnSpc>
                <a:spcPct val="100000"/>
              </a:lnSpc>
              <a:spcBef>
                <a:spcPts val="100"/>
              </a:spcBef>
            </a:pPr>
            <a:r>
              <a:rPr sz="1400" b="1" dirty="0">
                <a:latin typeface="Arial"/>
                <a:cs typeface="Arial"/>
              </a:rPr>
              <a:t>Укладання</a:t>
            </a:r>
            <a:r>
              <a:rPr sz="1400" b="1" spc="-40" dirty="0">
                <a:latin typeface="Arial"/>
                <a:cs typeface="Arial"/>
              </a:rPr>
              <a:t> </a:t>
            </a:r>
            <a:r>
              <a:rPr sz="1400" b="1" dirty="0">
                <a:latin typeface="Arial"/>
                <a:cs typeface="Arial"/>
              </a:rPr>
              <a:t>договорів</a:t>
            </a:r>
            <a:r>
              <a:rPr sz="1400" b="1" spc="-35" dirty="0">
                <a:latin typeface="Arial"/>
                <a:cs typeface="Arial"/>
              </a:rPr>
              <a:t> </a:t>
            </a:r>
            <a:r>
              <a:rPr sz="1400" b="1" dirty="0">
                <a:latin typeface="Arial"/>
                <a:cs typeface="Arial"/>
              </a:rPr>
              <a:t>про</a:t>
            </a:r>
            <a:r>
              <a:rPr sz="1400" b="1" spc="-40" dirty="0">
                <a:latin typeface="Arial"/>
                <a:cs typeface="Arial"/>
              </a:rPr>
              <a:t> </a:t>
            </a:r>
            <a:r>
              <a:rPr sz="1400" b="1" dirty="0">
                <a:latin typeface="Arial"/>
                <a:cs typeface="Arial"/>
              </a:rPr>
              <a:t>ціни</a:t>
            </a:r>
            <a:r>
              <a:rPr sz="1400" b="1" spc="-35" dirty="0">
                <a:latin typeface="Arial"/>
                <a:cs typeface="Arial"/>
              </a:rPr>
              <a:t> </a:t>
            </a:r>
            <a:r>
              <a:rPr sz="1400" b="1" dirty="0">
                <a:latin typeface="Arial"/>
                <a:cs typeface="Arial"/>
              </a:rPr>
              <a:t>на</a:t>
            </a:r>
            <a:r>
              <a:rPr sz="1400" b="1" spc="-35" dirty="0">
                <a:latin typeface="Arial"/>
                <a:cs typeface="Arial"/>
              </a:rPr>
              <a:t> </a:t>
            </a:r>
            <a:r>
              <a:rPr sz="1400" b="1" spc="-25" dirty="0">
                <a:latin typeface="Arial"/>
                <a:cs typeface="Arial"/>
              </a:rPr>
              <a:t>ЛЗ </a:t>
            </a:r>
            <a:r>
              <a:rPr sz="1400" b="1" dirty="0">
                <a:latin typeface="Arial"/>
                <a:cs typeface="Arial"/>
              </a:rPr>
              <a:t>між</a:t>
            </a:r>
            <a:r>
              <a:rPr sz="1400" b="1" spc="10" dirty="0">
                <a:latin typeface="Arial"/>
                <a:cs typeface="Arial"/>
              </a:rPr>
              <a:t> </a:t>
            </a:r>
            <a:r>
              <a:rPr sz="1400" b="1" spc="-10" dirty="0">
                <a:latin typeface="Arial"/>
                <a:cs typeface="Arial"/>
              </a:rPr>
              <a:t>підприємствами</a:t>
            </a:r>
            <a:r>
              <a:rPr sz="1400" b="1" spc="15" dirty="0">
                <a:latin typeface="Arial"/>
                <a:cs typeface="Arial"/>
              </a:rPr>
              <a:t> </a:t>
            </a:r>
            <a:r>
              <a:rPr sz="1400" b="1" dirty="0">
                <a:latin typeface="Arial"/>
                <a:cs typeface="Arial"/>
              </a:rPr>
              <a:t>і</a:t>
            </a:r>
            <a:r>
              <a:rPr sz="1400" b="1" spc="30" dirty="0">
                <a:latin typeface="Arial"/>
                <a:cs typeface="Arial"/>
              </a:rPr>
              <a:t> </a:t>
            </a:r>
            <a:r>
              <a:rPr sz="1400" b="1" spc="-10" dirty="0">
                <a:latin typeface="Arial"/>
                <a:cs typeface="Arial"/>
              </a:rPr>
              <a:t>державою</a:t>
            </a:r>
            <a:endParaRPr sz="1400">
              <a:latin typeface="Arial"/>
              <a:cs typeface="Arial"/>
            </a:endParaRPr>
          </a:p>
        </p:txBody>
      </p:sp>
      <p:grpSp>
        <p:nvGrpSpPr>
          <p:cNvPr id="54" name="object 54"/>
          <p:cNvGrpSpPr/>
          <p:nvPr/>
        </p:nvGrpSpPr>
        <p:grpSpPr>
          <a:xfrm>
            <a:off x="4724082" y="2624416"/>
            <a:ext cx="3519804" cy="1035685"/>
            <a:chOff x="4724082" y="2624416"/>
            <a:chExt cx="3519804" cy="1035685"/>
          </a:xfrm>
        </p:grpSpPr>
        <p:sp>
          <p:nvSpPr>
            <p:cNvPr id="55" name="object 55"/>
            <p:cNvSpPr/>
            <p:nvPr/>
          </p:nvSpPr>
          <p:spPr>
            <a:xfrm>
              <a:off x="4737100" y="2637434"/>
              <a:ext cx="3493770" cy="1009650"/>
            </a:xfrm>
            <a:custGeom>
              <a:avLst/>
              <a:gdLst/>
              <a:ahLst/>
              <a:cxnLst/>
              <a:rect l="l" t="t" r="r" b="b"/>
              <a:pathLst>
                <a:path w="3493770" h="1009650">
                  <a:moveTo>
                    <a:pt x="3493770" y="0"/>
                  </a:moveTo>
                  <a:lnTo>
                    <a:pt x="0" y="0"/>
                  </a:lnTo>
                  <a:lnTo>
                    <a:pt x="0" y="1009650"/>
                  </a:lnTo>
                  <a:lnTo>
                    <a:pt x="1747520" y="1009650"/>
                  </a:lnTo>
                  <a:lnTo>
                    <a:pt x="3493770" y="1009650"/>
                  </a:lnTo>
                  <a:lnTo>
                    <a:pt x="3493770" y="0"/>
                  </a:lnTo>
                  <a:close/>
                </a:path>
              </a:pathLst>
            </a:custGeom>
            <a:solidFill>
              <a:srgbClr val="FFFFFF"/>
            </a:solidFill>
          </p:spPr>
          <p:txBody>
            <a:bodyPr wrap="square" lIns="0" tIns="0" rIns="0" bIns="0" rtlCol="0"/>
            <a:lstStyle/>
            <a:p>
              <a:endParaRPr/>
            </a:p>
          </p:txBody>
        </p:sp>
        <p:sp>
          <p:nvSpPr>
            <p:cNvPr id="56" name="object 56"/>
            <p:cNvSpPr/>
            <p:nvPr/>
          </p:nvSpPr>
          <p:spPr>
            <a:xfrm>
              <a:off x="4737100" y="2637434"/>
              <a:ext cx="3493770" cy="1009650"/>
            </a:xfrm>
            <a:custGeom>
              <a:avLst/>
              <a:gdLst/>
              <a:ahLst/>
              <a:cxnLst/>
              <a:rect l="l" t="t" r="r" b="b"/>
              <a:pathLst>
                <a:path w="3493770" h="1009650">
                  <a:moveTo>
                    <a:pt x="1747520" y="1009650"/>
                  </a:moveTo>
                  <a:lnTo>
                    <a:pt x="0" y="1009650"/>
                  </a:lnTo>
                  <a:lnTo>
                    <a:pt x="0" y="0"/>
                  </a:lnTo>
                  <a:lnTo>
                    <a:pt x="3493770" y="0"/>
                  </a:lnTo>
                  <a:lnTo>
                    <a:pt x="3493770" y="1009650"/>
                  </a:lnTo>
                  <a:lnTo>
                    <a:pt x="1747520" y="1009650"/>
                  </a:lnTo>
                  <a:close/>
                </a:path>
              </a:pathLst>
            </a:custGeom>
            <a:ln w="25518">
              <a:solidFill>
                <a:srgbClr val="3333CC"/>
              </a:solidFill>
            </a:ln>
          </p:spPr>
          <p:txBody>
            <a:bodyPr wrap="square" lIns="0" tIns="0" rIns="0" bIns="0" rtlCol="0"/>
            <a:lstStyle/>
            <a:p>
              <a:endParaRPr/>
            </a:p>
          </p:txBody>
        </p:sp>
      </p:grpSp>
      <p:sp>
        <p:nvSpPr>
          <p:cNvPr id="57" name="object 57"/>
          <p:cNvSpPr txBox="1"/>
          <p:nvPr/>
        </p:nvSpPr>
        <p:spPr>
          <a:xfrm>
            <a:off x="4814570" y="2670454"/>
            <a:ext cx="3337560" cy="877569"/>
          </a:xfrm>
          <a:prstGeom prst="rect">
            <a:avLst/>
          </a:prstGeom>
        </p:spPr>
        <p:txBody>
          <a:bodyPr vert="horz" wrap="square" lIns="0" tIns="12700" rIns="0" bIns="0" rtlCol="0">
            <a:spAutoFit/>
          </a:bodyPr>
          <a:lstStyle/>
          <a:p>
            <a:pPr marL="12700" marR="5080">
              <a:lnSpc>
                <a:spcPct val="100000"/>
              </a:lnSpc>
              <a:spcBef>
                <a:spcPts val="100"/>
              </a:spcBef>
              <a:tabLst>
                <a:tab pos="1508125" algn="l"/>
                <a:tab pos="2513330" algn="l"/>
              </a:tabLst>
            </a:pPr>
            <a:r>
              <a:rPr sz="1400" b="1" spc="-10" dirty="0">
                <a:latin typeface="Arial"/>
                <a:cs typeface="Arial"/>
              </a:rPr>
              <a:t>Регулювання</a:t>
            </a:r>
            <a:r>
              <a:rPr sz="1400" b="1" dirty="0">
                <a:latin typeface="Arial"/>
                <a:cs typeface="Arial"/>
              </a:rPr>
              <a:t>	</a:t>
            </a:r>
            <a:r>
              <a:rPr sz="1400" b="1" spc="-10" dirty="0">
                <a:latin typeface="Arial"/>
                <a:cs typeface="Arial"/>
              </a:rPr>
              <a:t>розміру</a:t>
            </a:r>
            <a:r>
              <a:rPr sz="1400" b="1" dirty="0">
                <a:latin typeface="Arial"/>
                <a:cs typeface="Arial"/>
              </a:rPr>
              <a:t>	</a:t>
            </a:r>
            <a:r>
              <a:rPr sz="1400" b="1" spc="-10" dirty="0">
                <a:latin typeface="Arial"/>
                <a:cs typeface="Arial"/>
              </a:rPr>
              <a:t>прибутку </a:t>
            </a:r>
            <a:r>
              <a:rPr sz="1400" b="1" dirty="0">
                <a:latin typeface="Arial"/>
                <a:cs typeface="Arial"/>
              </a:rPr>
              <a:t>виробників</a:t>
            </a:r>
            <a:r>
              <a:rPr sz="1400" b="1" spc="-35" dirty="0">
                <a:latin typeface="Arial"/>
                <a:cs typeface="Arial"/>
              </a:rPr>
              <a:t> </a:t>
            </a:r>
            <a:r>
              <a:rPr sz="1400" b="1" dirty="0">
                <a:latin typeface="Arial"/>
                <a:cs typeface="Arial"/>
              </a:rPr>
              <a:t>лікарських</a:t>
            </a:r>
            <a:r>
              <a:rPr sz="1400" b="1" spc="-40" dirty="0">
                <a:latin typeface="Arial"/>
                <a:cs typeface="Arial"/>
              </a:rPr>
              <a:t> </a:t>
            </a:r>
            <a:r>
              <a:rPr sz="1400" b="1" spc="-10" dirty="0">
                <a:latin typeface="Arial"/>
                <a:cs typeface="Arial"/>
              </a:rPr>
              <a:t>засобів, </a:t>
            </a:r>
            <a:r>
              <a:rPr sz="1400" b="1" dirty="0">
                <a:latin typeface="Arial"/>
                <a:cs typeface="Arial"/>
              </a:rPr>
              <a:t>введення</a:t>
            </a:r>
            <a:r>
              <a:rPr sz="1400" b="1" spc="-65" dirty="0">
                <a:latin typeface="Arial"/>
                <a:cs typeface="Arial"/>
              </a:rPr>
              <a:t> </a:t>
            </a:r>
            <a:r>
              <a:rPr sz="1400" b="1" dirty="0">
                <a:latin typeface="Arial"/>
                <a:cs typeface="Arial"/>
              </a:rPr>
              <a:t>граничних</a:t>
            </a:r>
            <a:r>
              <a:rPr sz="1400" b="1" spc="-65" dirty="0">
                <a:latin typeface="Arial"/>
                <a:cs typeface="Arial"/>
              </a:rPr>
              <a:t> </a:t>
            </a:r>
            <a:r>
              <a:rPr sz="1400" b="1" spc="-10" dirty="0">
                <a:latin typeface="Arial"/>
                <a:cs typeface="Arial"/>
              </a:rPr>
              <a:t>нормативів рентабельності</a:t>
            </a:r>
            <a:endParaRPr sz="1400">
              <a:latin typeface="Arial"/>
              <a:cs typeface="Arial"/>
            </a:endParaRPr>
          </a:p>
        </p:txBody>
      </p:sp>
      <p:grpSp>
        <p:nvGrpSpPr>
          <p:cNvPr id="58" name="object 58"/>
          <p:cNvGrpSpPr/>
          <p:nvPr/>
        </p:nvGrpSpPr>
        <p:grpSpPr>
          <a:xfrm>
            <a:off x="4503102" y="6227406"/>
            <a:ext cx="3710304" cy="644525"/>
            <a:chOff x="4503102" y="6227406"/>
            <a:chExt cx="3710304" cy="644525"/>
          </a:xfrm>
        </p:grpSpPr>
        <p:sp>
          <p:nvSpPr>
            <p:cNvPr id="59" name="object 59"/>
            <p:cNvSpPr/>
            <p:nvPr/>
          </p:nvSpPr>
          <p:spPr>
            <a:xfrm>
              <a:off x="4516120" y="6240424"/>
              <a:ext cx="3684270" cy="618490"/>
            </a:xfrm>
            <a:custGeom>
              <a:avLst/>
              <a:gdLst/>
              <a:ahLst/>
              <a:cxnLst/>
              <a:rect l="l" t="t" r="r" b="b"/>
              <a:pathLst>
                <a:path w="3684270" h="618490">
                  <a:moveTo>
                    <a:pt x="3684270" y="0"/>
                  </a:moveTo>
                  <a:lnTo>
                    <a:pt x="0" y="0"/>
                  </a:lnTo>
                  <a:lnTo>
                    <a:pt x="0" y="618490"/>
                  </a:lnTo>
                  <a:lnTo>
                    <a:pt x="1842769" y="618490"/>
                  </a:lnTo>
                  <a:lnTo>
                    <a:pt x="3684270" y="618490"/>
                  </a:lnTo>
                  <a:lnTo>
                    <a:pt x="3684270" y="0"/>
                  </a:lnTo>
                  <a:close/>
                </a:path>
              </a:pathLst>
            </a:custGeom>
            <a:solidFill>
              <a:srgbClr val="FFFFFF"/>
            </a:solidFill>
          </p:spPr>
          <p:txBody>
            <a:bodyPr wrap="square" lIns="0" tIns="0" rIns="0" bIns="0" rtlCol="0"/>
            <a:lstStyle/>
            <a:p>
              <a:endParaRPr/>
            </a:p>
          </p:txBody>
        </p:sp>
        <p:sp>
          <p:nvSpPr>
            <p:cNvPr id="60" name="object 60"/>
            <p:cNvSpPr/>
            <p:nvPr/>
          </p:nvSpPr>
          <p:spPr>
            <a:xfrm>
              <a:off x="4516120" y="6240424"/>
              <a:ext cx="3684270" cy="618490"/>
            </a:xfrm>
            <a:custGeom>
              <a:avLst/>
              <a:gdLst/>
              <a:ahLst/>
              <a:cxnLst/>
              <a:rect l="l" t="t" r="r" b="b"/>
              <a:pathLst>
                <a:path w="3684270" h="618490">
                  <a:moveTo>
                    <a:pt x="1842769" y="618490"/>
                  </a:moveTo>
                  <a:lnTo>
                    <a:pt x="0" y="618490"/>
                  </a:lnTo>
                  <a:lnTo>
                    <a:pt x="0" y="0"/>
                  </a:lnTo>
                  <a:lnTo>
                    <a:pt x="3684270" y="0"/>
                  </a:lnTo>
                  <a:lnTo>
                    <a:pt x="3684270" y="618490"/>
                  </a:lnTo>
                  <a:lnTo>
                    <a:pt x="1842769" y="618490"/>
                  </a:lnTo>
                  <a:close/>
                </a:path>
              </a:pathLst>
            </a:custGeom>
            <a:ln w="25518">
              <a:solidFill>
                <a:srgbClr val="3333CC"/>
              </a:solidFill>
            </a:ln>
          </p:spPr>
          <p:txBody>
            <a:bodyPr wrap="square" lIns="0" tIns="0" rIns="0" bIns="0" rtlCol="0"/>
            <a:lstStyle/>
            <a:p>
              <a:endParaRPr/>
            </a:p>
          </p:txBody>
        </p:sp>
      </p:grpSp>
      <p:sp>
        <p:nvSpPr>
          <p:cNvPr id="61" name="object 61"/>
          <p:cNvSpPr txBox="1"/>
          <p:nvPr/>
        </p:nvSpPr>
        <p:spPr>
          <a:xfrm>
            <a:off x="4643120" y="6272174"/>
            <a:ext cx="3427095" cy="452120"/>
          </a:xfrm>
          <a:prstGeom prst="rect">
            <a:avLst/>
          </a:prstGeom>
        </p:spPr>
        <p:txBody>
          <a:bodyPr vert="horz" wrap="square" lIns="0" tIns="12700" rIns="0" bIns="0" rtlCol="0">
            <a:spAutoFit/>
          </a:bodyPr>
          <a:lstStyle/>
          <a:p>
            <a:pPr marL="650875" marR="5080" indent="-638810">
              <a:lnSpc>
                <a:spcPct val="100000"/>
              </a:lnSpc>
              <a:spcBef>
                <a:spcPts val="100"/>
              </a:spcBef>
            </a:pPr>
            <a:r>
              <a:rPr sz="1400" b="1" spc="-10" dirty="0">
                <a:solidFill>
                  <a:srgbClr val="BF0000"/>
                </a:solidFill>
                <a:latin typeface="Arial"/>
                <a:cs typeface="Arial"/>
              </a:rPr>
              <a:t>Впровадження</a:t>
            </a:r>
            <a:r>
              <a:rPr sz="1400" b="1" spc="-20" dirty="0">
                <a:solidFill>
                  <a:srgbClr val="BF0000"/>
                </a:solidFill>
                <a:latin typeface="Arial"/>
                <a:cs typeface="Arial"/>
              </a:rPr>
              <a:t> </a:t>
            </a:r>
            <a:r>
              <a:rPr sz="1400" b="1" dirty="0">
                <a:solidFill>
                  <a:srgbClr val="BF0000"/>
                </a:solidFill>
                <a:latin typeface="Arial"/>
                <a:cs typeface="Arial"/>
              </a:rPr>
              <a:t>референтних</a:t>
            </a:r>
            <a:r>
              <a:rPr sz="1400" b="1" spc="-25" dirty="0">
                <a:solidFill>
                  <a:srgbClr val="BF0000"/>
                </a:solidFill>
                <a:latin typeface="Arial"/>
                <a:cs typeface="Arial"/>
              </a:rPr>
              <a:t> </a:t>
            </a:r>
            <a:r>
              <a:rPr sz="1400" b="1" dirty="0">
                <a:solidFill>
                  <a:srgbClr val="BF0000"/>
                </a:solidFill>
                <a:latin typeface="Arial"/>
                <a:cs typeface="Arial"/>
              </a:rPr>
              <a:t>цін</a:t>
            </a:r>
            <a:r>
              <a:rPr sz="1400" b="1" spc="-20" dirty="0">
                <a:solidFill>
                  <a:srgbClr val="BF0000"/>
                </a:solidFill>
                <a:latin typeface="Arial"/>
                <a:cs typeface="Arial"/>
              </a:rPr>
              <a:t> </a:t>
            </a:r>
            <a:r>
              <a:rPr sz="1400" b="1" dirty="0">
                <a:solidFill>
                  <a:srgbClr val="BF0000"/>
                </a:solidFill>
                <a:latin typeface="Arial"/>
                <a:cs typeface="Arial"/>
              </a:rPr>
              <a:t>на</a:t>
            </a:r>
            <a:r>
              <a:rPr sz="1400" b="1" spc="-20" dirty="0">
                <a:solidFill>
                  <a:srgbClr val="BF0000"/>
                </a:solidFill>
                <a:latin typeface="Arial"/>
                <a:cs typeface="Arial"/>
              </a:rPr>
              <a:t> </a:t>
            </a:r>
            <a:r>
              <a:rPr sz="1400" b="1" spc="-35" dirty="0">
                <a:solidFill>
                  <a:srgbClr val="BF0000"/>
                </a:solidFill>
                <a:latin typeface="Arial"/>
                <a:cs typeface="Arial"/>
              </a:rPr>
              <a:t>ЛЗ </a:t>
            </a:r>
            <a:r>
              <a:rPr sz="1400" b="1" dirty="0">
                <a:solidFill>
                  <a:srgbClr val="BF0000"/>
                </a:solidFill>
                <a:latin typeface="Arial"/>
                <a:cs typeface="Arial"/>
              </a:rPr>
              <a:t>(реімбурсація</a:t>
            </a:r>
            <a:r>
              <a:rPr sz="1400" b="1" spc="-35" dirty="0">
                <a:solidFill>
                  <a:srgbClr val="BF0000"/>
                </a:solidFill>
                <a:latin typeface="Arial"/>
                <a:cs typeface="Arial"/>
              </a:rPr>
              <a:t> </a:t>
            </a:r>
            <a:r>
              <a:rPr sz="1400" b="1" spc="-10" dirty="0">
                <a:solidFill>
                  <a:srgbClr val="BF0000"/>
                </a:solidFill>
                <a:latin typeface="Arial"/>
                <a:cs typeface="Arial"/>
              </a:rPr>
              <a:t>вартості)</a:t>
            </a:r>
            <a:endParaRPr sz="1400">
              <a:latin typeface="Arial"/>
              <a:cs typeface="Arial"/>
            </a:endParaRPr>
          </a:p>
        </p:txBody>
      </p:sp>
      <p:grpSp>
        <p:nvGrpSpPr>
          <p:cNvPr id="62" name="object 62"/>
          <p:cNvGrpSpPr/>
          <p:nvPr/>
        </p:nvGrpSpPr>
        <p:grpSpPr>
          <a:xfrm>
            <a:off x="4724082" y="3705186"/>
            <a:ext cx="3513454" cy="768985"/>
            <a:chOff x="4724082" y="3705186"/>
            <a:chExt cx="3513454" cy="768985"/>
          </a:xfrm>
        </p:grpSpPr>
        <p:sp>
          <p:nvSpPr>
            <p:cNvPr id="63" name="object 63"/>
            <p:cNvSpPr/>
            <p:nvPr/>
          </p:nvSpPr>
          <p:spPr>
            <a:xfrm>
              <a:off x="4737100" y="3718204"/>
              <a:ext cx="3487420" cy="742950"/>
            </a:xfrm>
            <a:custGeom>
              <a:avLst/>
              <a:gdLst/>
              <a:ahLst/>
              <a:cxnLst/>
              <a:rect l="l" t="t" r="r" b="b"/>
              <a:pathLst>
                <a:path w="3487420" h="742950">
                  <a:moveTo>
                    <a:pt x="3487420" y="0"/>
                  </a:moveTo>
                  <a:lnTo>
                    <a:pt x="0" y="0"/>
                  </a:lnTo>
                  <a:lnTo>
                    <a:pt x="0" y="742950"/>
                  </a:lnTo>
                  <a:lnTo>
                    <a:pt x="1743710" y="742950"/>
                  </a:lnTo>
                  <a:lnTo>
                    <a:pt x="3487420" y="742950"/>
                  </a:lnTo>
                  <a:lnTo>
                    <a:pt x="3487420" y="0"/>
                  </a:lnTo>
                  <a:close/>
                </a:path>
              </a:pathLst>
            </a:custGeom>
            <a:solidFill>
              <a:srgbClr val="FFFFFF"/>
            </a:solidFill>
          </p:spPr>
          <p:txBody>
            <a:bodyPr wrap="square" lIns="0" tIns="0" rIns="0" bIns="0" rtlCol="0"/>
            <a:lstStyle/>
            <a:p>
              <a:endParaRPr/>
            </a:p>
          </p:txBody>
        </p:sp>
        <p:sp>
          <p:nvSpPr>
            <p:cNvPr id="64" name="object 64"/>
            <p:cNvSpPr/>
            <p:nvPr/>
          </p:nvSpPr>
          <p:spPr>
            <a:xfrm>
              <a:off x="4737100" y="3718204"/>
              <a:ext cx="3487420" cy="742950"/>
            </a:xfrm>
            <a:custGeom>
              <a:avLst/>
              <a:gdLst/>
              <a:ahLst/>
              <a:cxnLst/>
              <a:rect l="l" t="t" r="r" b="b"/>
              <a:pathLst>
                <a:path w="3487420" h="742950">
                  <a:moveTo>
                    <a:pt x="1743710" y="742950"/>
                  </a:moveTo>
                  <a:lnTo>
                    <a:pt x="0" y="742950"/>
                  </a:lnTo>
                  <a:lnTo>
                    <a:pt x="0" y="0"/>
                  </a:lnTo>
                  <a:lnTo>
                    <a:pt x="3487420" y="0"/>
                  </a:lnTo>
                  <a:lnTo>
                    <a:pt x="3487420" y="742950"/>
                  </a:lnTo>
                  <a:lnTo>
                    <a:pt x="1743710" y="742950"/>
                  </a:lnTo>
                  <a:close/>
                </a:path>
              </a:pathLst>
            </a:custGeom>
            <a:ln w="25518">
              <a:solidFill>
                <a:srgbClr val="3333CC"/>
              </a:solidFill>
            </a:ln>
          </p:spPr>
          <p:txBody>
            <a:bodyPr wrap="square" lIns="0" tIns="0" rIns="0" bIns="0" rtlCol="0"/>
            <a:lstStyle/>
            <a:p>
              <a:endParaRPr/>
            </a:p>
          </p:txBody>
        </p:sp>
      </p:grpSp>
      <p:sp>
        <p:nvSpPr>
          <p:cNvPr id="65" name="object 65"/>
          <p:cNvSpPr txBox="1"/>
          <p:nvPr/>
        </p:nvSpPr>
        <p:spPr>
          <a:xfrm>
            <a:off x="4958079" y="3751224"/>
            <a:ext cx="3041015" cy="452120"/>
          </a:xfrm>
          <a:prstGeom prst="rect">
            <a:avLst/>
          </a:prstGeom>
        </p:spPr>
        <p:txBody>
          <a:bodyPr vert="horz" wrap="square" lIns="0" tIns="12700" rIns="0" bIns="0" rtlCol="0">
            <a:spAutoFit/>
          </a:bodyPr>
          <a:lstStyle/>
          <a:p>
            <a:pPr marL="290830" marR="5080" indent="-278130">
              <a:lnSpc>
                <a:spcPct val="100000"/>
              </a:lnSpc>
              <a:spcBef>
                <a:spcPts val="100"/>
              </a:spcBef>
            </a:pPr>
            <a:r>
              <a:rPr sz="1400" b="1" dirty="0">
                <a:latin typeface="Arial"/>
                <a:cs typeface="Arial"/>
              </a:rPr>
              <a:t>Пільгове</a:t>
            </a:r>
            <a:r>
              <a:rPr sz="1400" b="1" spc="-75" dirty="0">
                <a:latin typeface="Arial"/>
                <a:cs typeface="Arial"/>
              </a:rPr>
              <a:t> </a:t>
            </a:r>
            <a:r>
              <a:rPr sz="1400" b="1" dirty="0">
                <a:latin typeface="Arial"/>
                <a:cs typeface="Arial"/>
              </a:rPr>
              <a:t>оподаткування</a:t>
            </a:r>
            <a:r>
              <a:rPr sz="1400" b="1" spc="-75" dirty="0">
                <a:latin typeface="Arial"/>
                <a:cs typeface="Arial"/>
              </a:rPr>
              <a:t> </a:t>
            </a:r>
            <a:r>
              <a:rPr sz="1400" b="1" spc="-10" dirty="0">
                <a:latin typeface="Arial"/>
                <a:cs typeface="Arial"/>
              </a:rPr>
              <a:t>суб’єктів фармацевтичної</a:t>
            </a:r>
            <a:r>
              <a:rPr sz="1400" b="1" spc="25" dirty="0">
                <a:latin typeface="Arial"/>
                <a:cs typeface="Arial"/>
              </a:rPr>
              <a:t> </a:t>
            </a:r>
            <a:r>
              <a:rPr sz="1400" b="1" spc="-10" dirty="0">
                <a:latin typeface="Arial"/>
                <a:cs typeface="Arial"/>
              </a:rPr>
              <a:t>діяльності</a:t>
            </a:r>
            <a:endParaRPr sz="1400">
              <a:latin typeface="Arial"/>
              <a:cs typeface="Arial"/>
            </a:endParaRPr>
          </a:p>
        </p:txBody>
      </p:sp>
      <p:grpSp>
        <p:nvGrpSpPr>
          <p:cNvPr id="66" name="object 66"/>
          <p:cNvGrpSpPr/>
          <p:nvPr/>
        </p:nvGrpSpPr>
        <p:grpSpPr>
          <a:xfrm>
            <a:off x="4724082" y="4497666"/>
            <a:ext cx="3499485" cy="626745"/>
            <a:chOff x="4724082" y="4497666"/>
            <a:chExt cx="3499485" cy="626745"/>
          </a:xfrm>
        </p:grpSpPr>
        <p:sp>
          <p:nvSpPr>
            <p:cNvPr id="67" name="object 67"/>
            <p:cNvSpPr/>
            <p:nvPr/>
          </p:nvSpPr>
          <p:spPr>
            <a:xfrm>
              <a:off x="4737100" y="4510684"/>
              <a:ext cx="3473450" cy="600710"/>
            </a:xfrm>
            <a:custGeom>
              <a:avLst/>
              <a:gdLst/>
              <a:ahLst/>
              <a:cxnLst/>
              <a:rect l="l" t="t" r="r" b="b"/>
              <a:pathLst>
                <a:path w="3473450" h="600710">
                  <a:moveTo>
                    <a:pt x="3473450" y="0"/>
                  </a:moveTo>
                  <a:lnTo>
                    <a:pt x="0" y="0"/>
                  </a:lnTo>
                  <a:lnTo>
                    <a:pt x="0" y="600710"/>
                  </a:lnTo>
                  <a:lnTo>
                    <a:pt x="1737360" y="600710"/>
                  </a:lnTo>
                  <a:lnTo>
                    <a:pt x="3473450" y="600710"/>
                  </a:lnTo>
                  <a:lnTo>
                    <a:pt x="3473450" y="0"/>
                  </a:lnTo>
                  <a:close/>
                </a:path>
              </a:pathLst>
            </a:custGeom>
            <a:solidFill>
              <a:srgbClr val="FFFFFF"/>
            </a:solidFill>
          </p:spPr>
          <p:txBody>
            <a:bodyPr wrap="square" lIns="0" tIns="0" rIns="0" bIns="0" rtlCol="0"/>
            <a:lstStyle/>
            <a:p>
              <a:endParaRPr/>
            </a:p>
          </p:txBody>
        </p:sp>
        <p:sp>
          <p:nvSpPr>
            <p:cNvPr id="68" name="object 68"/>
            <p:cNvSpPr/>
            <p:nvPr/>
          </p:nvSpPr>
          <p:spPr>
            <a:xfrm>
              <a:off x="4737100" y="4510684"/>
              <a:ext cx="3473450" cy="600710"/>
            </a:xfrm>
            <a:custGeom>
              <a:avLst/>
              <a:gdLst/>
              <a:ahLst/>
              <a:cxnLst/>
              <a:rect l="l" t="t" r="r" b="b"/>
              <a:pathLst>
                <a:path w="3473450" h="600710">
                  <a:moveTo>
                    <a:pt x="1737360" y="600710"/>
                  </a:moveTo>
                  <a:lnTo>
                    <a:pt x="0" y="600710"/>
                  </a:lnTo>
                  <a:lnTo>
                    <a:pt x="0" y="0"/>
                  </a:lnTo>
                  <a:lnTo>
                    <a:pt x="3473450" y="0"/>
                  </a:lnTo>
                  <a:lnTo>
                    <a:pt x="3473450" y="600710"/>
                  </a:lnTo>
                  <a:lnTo>
                    <a:pt x="1737360" y="600710"/>
                  </a:lnTo>
                  <a:close/>
                </a:path>
              </a:pathLst>
            </a:custGeom>
            <a:ln w="25518">
              <a:solidFill>
                <a:srgbClr val="3333CC"/>
              </a:solidFill>
            </a:ln>
          </p:spPr>
          <p:txBody>
            <a:bodyPr wrap="square" lIns="0" tIns="0" rIns="0" bIns="0" rtlCol="0"/>
            <a:lstStyle/>
            <a:p>
              <a:endParaRPr/>
            </a:p>
          </p:txBody>
        </p:sp>
      </p:grpSp>
      <p:sp>
        <p:nvSpPr>
          <p:cNvPr id="69" name="object 69"/>
          <p:cNvSpPr txBox="1"/>
          <p:nvPr/>
        </p:nvSpPr>
        <p:spPr>
          <a:xfrm>
            <a:off x="4867909" y="4543704"/>
            <a:ext cx="3208655" cy="452120"/>
          </a:xfrm>
          <a:prstGeom prst="rect">
            <a:avLst/>
          </a:prstGeom>
        </p:spPr>
        <p:txBody>
          <a:bodyPr vert="horz" wrap="square" lIns="0" tIns="12700" rIns="0" bIns="0" rtlCol="0">
            <a:spAutoFit/>
          </a:bodyPr>
          <a:lstStyle/>
          <a:p>
            <a:pPr marL="1010285" marR="5080" indent="-998219">
              <a:lnSpc>
                <a:spcPct val="100000"/>
              </a:lnSpc>
              <a:spcBef>
                <a:spcPts val="100"/>
              </a:spcBef>
            </a:pPr>
            <a:r>
              <a:rPr sz="1400" b="1" dirty="0">
                <a:latin typeface="Arial"/>
                <a:cs typeface="Arial"/>
              </a:rPr>
              <a:t>Проведення</a:t>
            </a:r>
            <a:r>
              <a:rPr sz="1400" b="1" spc="-55" dirty="0">
                <a:latin typeface="Arial"/>
                <a:cs typeface="Arial"/>
              </a:rPr>
              <a:t> </a:t>
            </a:r>
            <a:r>
              <a:rPr sz="1400" b="1" dirty="0">
                <a:latin typeface="Arial"/>
                <a:cs typeface="Arial"/>
              </a:rPr>
              <a:t>державних</a:t>
            </a:r>
            <a:r>
              <a:rPr sz="1400" b="1" spc="-45" dirty="0">
                <a:latin typeface="Arial"/>
                <a:cs typeface="Arial"/>
              </a:rPr>
              <a:t> </a:t>
            </a:r>
            <a:r>
              <a:rPr sz="1400" b="1" dirty="0">
                <a:latin typeface="Arial"/>
                <a:cs typeface="Arial"/>
              </a:rPr>
              <a:t>тендерів</a:t>
            </a:r>
            <a:r>
              <a:rPr sz="1400" b="1" spc="-45" dirty="0">
                <a:latin typeface="Arial"/>
                <a:cs typeface="Arial"/>
              </a:rPr>
              <a:t> </a:t>
            </a:r>
            <a:r>
              <a:rPr sz="1400" b="1" spc="-25" dirty="0">
                <a:latin typeface="Arial"/>
                <a:cs typeface="Arial"/>
              </a:rPr>
              <a:t>на </a:t>
            </a:r>
            <a:r>
              <a:rPr sz="1400" b="1" dirty="0">
                <a:latin typeface="Arial"/>
                <a:cs typeface="Arial"/>
              </a:rPr>
              <a:t>закупівлю</a:t>
            </a:r>
            <a:r>
              <a:rPr sz="1400" b="1" spc="-85" dirty="0">
                <a:latin typeface="Arial"/>
                <a:cs typeface="Arial"/>
              </a:rPr>
              <a:t> </a:t>
            </a:r>
            <a:r>
              <a:rPr sz="1400" b="1" spc="-25" dirty="0">
                <a:latin typeface="Arial"/>
                <a:cs typeface="Arial"/>
              </a:rPr>
              <a:t>ЛЗ</a:t>
            </a:r>
            <a:endParaRPr sz="1400">
              <a:latin typeface="Arial"/>
              <a:cs typeface="Arial"/>
            </a:endParaRPr>
          </a:p>
        </p:txBody>
      </p:sp>
      <p:grpSp>
        <p:nvGrpSpPr>
          <p:cNvPr id="70" name="object 70"/>
          <p:cNvGrpSpPr/>
          <p:nvPr/>
        </p:nvGrpSpPr>
        <p:grpSpPr>
          <a:xfrm>
            <a:off x="351730" y="872134"/>
            <a:ext cx="8437245" cy="5693410"/>
            <a:chOff x="351730" y="872134"/>
            <a:chExt cx="8437245" cy="5693410"/>
          </a:xfrm>
        </p:grpSpPr>
        <p:sp>
          <p:nvSpPr>
            <p:cNvPr id="71" name="object 71"/>
            <p:cNvSpPr/>
            <p:nvPr/>
          </p:nvSpPr>
          <p:spPr>
            <a:xfrm>
              <a:off x="5850889" y="910234"/>
              <a:ext cx="843280" cy="0"/>
            </a:xfrm>
            <a:custGeom>
              <a:avLst/>
              <a:gdLst/>
              <a:ahLst/>
              <a:cxnLst/>
              <a:rect l="l" t="t" r="r" b="b"/>
              <a:pathLst>
                <a:path w="843279">
                  <a:moveTo>
                    <a:pt x="0" y="0"/>
                  </a:moveTo>
                  <a:lnTo>
                    <a:pt x="843280" y="0"/>
                  </a:lnTo>
                </a:path>
              </a:pathLst>
            </a:custGeom>
            <a:ln w="25518">
              <a:solidFill>
                <a:srgbClr val="3333CC"/>
              </a:solidFill>
            </a:ln>
          </p:spPr>
          <p:txBody>
            <a:bodyPr wrap="square" lIns="0" tIns="0" rIns="0" bIns="0" rtlCol="0"/>
            <a:lstStyle/>
            <a:p>
              <a:endParaRPr/>
            </a:p>
          </p:txBody>
        </p:sp>
        <p:sp>
          <p:nvSpPr>
            <p:cNvPr id="72" name="object 72"/>
            <p:cNvSpPr/>
            <p:nvPr/>
          </p:nvSpPr>
          <p:spPr>
            <a:xfrm>
              <a:off x="6689089" y="872134"/>
              <a:ext cx="76200" cy="76200"/>
            </a:xfrm>
            <a:custGeom>
              <a:avLst/>
              <a:gdLst/>
              <a:ahLst/>
              <a:cxnLst/>
              <a:rect l="l" t="t" r="r" b="b"/>
              <a:pathLst>
                <a:path w="76200" h="76200">
                  <a:moveTo>
                    <a:pt x="0" y="0"/>
                  </a:moveTo>
                  <a:lnTo>
                    <a:pt x="0" y="76200"/>
                  </a:lnTo>
                  <a:lnTo>
                    <a:pt x="76200" y="38100"/>
                  </a:lnTo>
                  <a:lnTo>
                    <a:pt x="0" y="0"/>
                  </a:lnTo>
                  <a:close/>
                </a:path>
              </a:pathLst>
            </a:custGeom>
            <a:solidFill>
              <a:srgbClr val="3333CC"/>
            </a:solidFill>
          </p:spPr>
          <p:txBody>
            <a:bodyPr wrap="square" lIns="0" tIns="0" rIns="0" bIns="0" rtlCol="0"/>
            <a:lstStyle/>
            <a:p>
              <a:endParaRPr/>
            </a:p>
          </p:txBody>
        </p:sp>
        <p:sp>
          <p:nvSpPr>
            <p:cNvPr id="73" name="object 73"/>
            <p:cNvSpPr/>
            <p:nvPr/>
          </p:nvSpPr>
          <p:spPr>
            <a:xfrm>
              <a:off x="2448559" y="910234"/>
              <a:ext cx="659130" cy="0"/>
            </a:xfrm>
            <a:custGeom>
              <a:avLst/>
              <a:gdLst/>
              <a:ahLst/>
              <a:cxnLst/>
              <a:rect l="l" t="t" r="r" b="b"/>
              <a:pathLst>
                <a:path w="659130">
                  <a:moveTo>
                    <a:pt x="659129" y="0"/>
                  </a:moveTo>
                  <a:lnTo>
                    <a:pt x="0" y="0"/>
                  </a:lnTo>
                </a:path>
              </a:pathLst>
            </a:custGeom>
            <a:ln w="25518">
              <a:solidFill>
                <a:srgbClr val="3333CC"/>
              </a:solidFill>
            </a:ln>
          </p:spPr>
          <p:txBody>
            <a:bodyPr wrap="square" lIns="0" tIns="0" rIns="0" bIns="0" rtlCol="0"/>
            <a:lstStyle/>
            <a:p>
              <a:endParaRPr/>
            </a:p>
          </p:txBody>
        </p:sp>
        <p:sp>
          <p:nvSpPr>
            <p:cNvPr id="74" name="object 74"/>
            <p:cNvSpPr/>
            <p:nvPr/>
          </p:nvSpPr>
          <p:spPr>
            <a:xfrm>
              <a:off x="2376169" y="872134"/>
              <a:ext cx="77470" cy="76200"/>
            </a:xfrm>
            <a:custGeom>
              <a:avLst/>
              <a:gdLst/>
              <a:ahLst/>
              <a:cxnLst/>
              <a:rect l="l" t="t" r="r" b="b"/>
              <a:pathLst>
                <a:path w="77469" h="76200">
                  <a:moveTo>
                    <a:pt x="77469" y="0"/>
                  </a:moveTo>
                  <a:lnTo>
                    <a:pt x="0" y="38100"/>
                  </a:lnTo>
                  <a:lnTo>
                    <a:pt x="77469" y="76200"/>
                  </a:lnTo>
                  <a:lnTo>
                    <a:pt x="77469" y="0"/>
                  </a:lnTo>
                  <a:close/>
                </a:path>
              </a:pathLst>
            </a:custGeom>
            <a:solidFill>
              <a:srgbClr val="3333CC"/>
            </a:solidFill>
          </p:spPr>
          <p:txBody>
            <a:bodyPr wrap="square" lIns="0" tIns="0" rIns="0" bIns="0" rtlCol="0"/>
            <a:lstStyle/>
            <a:p>
              <a:endParaRPr/>
            </a:p>
          </p:txBody>
        </p:sp>
        <p:sp>
          <p:nvSpPr>
            <p:cNvPr id="75" name="object 75"/>
            <p:cNvSpPr/>
            <p:nvPr/>
          </p:nvSpPr>
          <p:spPr>
            <a:xfrm>
              <a:off x="364490" y="1151534"/>
              <a:ext cx="477520" cy="4334510"/>
            </a:xfrm>
            <a:custGeom>
              <a:avLst/>
              <a:gdLst/>
              <a:ahLst/>
              <a:cxnLst/>
              <a:rect l="l" t="t" r="r" b="b"/>
              <a:pathLst>
                <a:path w="477519" h="4334510">
                  <a:moveTo>
                    <a:pt x="0" y="0"/>
                  </a:moveTo>
                  <a:lnTo>
                    <a:pt x="1270" y="4334510"/>
                  </a:lnTo>
                </a:path>
                <a:path w="477519" h="4334510">
                  <a:moveTo>
                    <a:pt x="0" y="1083310"/>
                  </a:moveTo>
                  <a:lnTo>
                    <a:pt x="477519" y="1084580"/>
                  </a:lnTo>
                </a:path>
              </a:pathLst>
            </a:custGeom>
            <a:ln w="25518">
              <a:solidFill>
                <a:srgbClr val="3333CC"/>
              </a:solidFill>
            </a:ln>
          </p:spPr>
          <p:txBody>
            <a:bodyPr wrap="square" lIns="0" tIns="0" rIns="0" bIns="0" rtlCol="0"/>
            <a:lstStyle/>
            <a:p>
              <a:endParaRPr/>
            </a:p>
          </p:txBody>
        </p:sp>
        <p:sp>
          <p:nvSpPr>
            <p:cNvPr id="76" name="object 76"/>
            <p:cNvSpPr/>
            <p:nvPr/>
          </p:nvSpPr>
          <p:spPr>
            <a:xfrm>
              <a:off x="836930" y="2196744"/>
              <a:ext cx="77470" cy="77470"/>
            </a:xfrm>
            <a:custGeom>
              <a:avLst/>
              <a:gdLst/>
              <a:ahLst/>
              <a:cxnLst/>
              <a:rect l="l" t="t" r="r" b="b"/>
              <a:pathLst>
                <a:path w="77469" h="77469">
                  <a:moveTo>
                    <a:pt x="0" y="0"/>
                  </a:moveTo>
                  <a:lnTo>
                    <a:pt x="0" y="77470"/>
                  </a:lnTo>
                  <a:lnTo>
                    <a:pt x="77469" y="39370"/>
                  </a:lnTo>
                  <a:lnTo>
                    <a:pt x="0" y="0"/>
                  </a:lnTo>
                  <a:close/>
                </a:path>
              </a:pathLst>
            </a:custGeom>
            <a:solidFill>
              <a:srgbClr val="3333CC"/>
            </a:solidFill>
          </p:spPr>
          <p:txBody>
            <a:bodyPr wrap="square" lIns="0" tIns="0" rIns="0" bIns="0" rtlCol="0"/>
            <a:lstStyle/>
            <a:p>
              <a:endParaRPr/>
            </a:p>
          </p:txBody>
        </p:sp>
        <p:sp>
          <p:nvSpPr>
            <p:cNvPr id="77" name="object 77"/>
            <p:cNvSpPr/>
            <p:nvPr/>
          </p:nvSpPr>
          <p:spPr>
            <a:xfrm>
              <a:off x="364490" y="3078124"/>
              <a:ext cx="477520" cy="1270"/>
            </a:xfrm>
            <a:custGeom>
              <a:avLst/>
              <a:gdLst/>
              <a:ahLst/>
              <a:cxnLst/>
              <a:rect l="l" t="t" r="r" b="b"/>
              <a:pathLst>
                <a:path w="477519" h="1269">
                  <a:moveTo>
                    <a:pt x="0" y="0"/>
                  </a:moveTo>
                  <a:lnTo>
                    <a:pt x="477519" y="1270"/>
                  </a:lnTo>
                </a:path>
              </a:pathLst>
            </a:custGeom>
            <a:ln w="25518">
              <a:solidFill>
                <a:srgbClr val="3333CC"/>
              </a:solidFill>
            </a:ln>
          </p:spPr>
          <p:txBody>
            <a:bodyPr wrap="square" lIns="0" tIns="0" rIns="0" bIns="0" rtlCol="0"/>
            <a:lstStyle/>
            <a:p>
              <a:endParaRPr/>
            </a:p>
          </p:txBody>
        </p:sp>
        <p:sp>
          <p:nvSpPr>
            <p:cNvPr id="78" name="object 78"/>
            <p:cNvSpPr/>
            <p:nvPr/>
          </p:nvSpPr>
          <p:spPr>
            <a:xfrm>
              <a:off x="836930" y="3040024"/>
              <a:ext cx="77470" cy="77470"/>
            </a:xfrm>
            <a:custGeom>
              <a:avLst/>
              <a:gdLst/>
              <a:ahLst/>
              <a:cxnLst/>
              <a:rect l="l" t="t" r="r" b="b"/>
              <a:pathLst>
                <a:path w="77469" h="77469">
                  <a:moveTo>
                    <a:pt x="0" y="0"/>
                  </a:moveTo>
                  <a:lnTo>
                    <a:pt x="0" y="77470"/>
                  </a:lnTo>
                  <a:lnTo>
                    <a:pt x="77469" y="39370"/>
                  </a:lnTo>
                  <a:lnTo>
                    <a:pt x="0" y="0"/>
                  </a:lnTo>
                  <a:close/>
                </a:path>
              </a:pathLst>
            </a:custGeom>
            <a:solidFill>
              <a:srgbClr val="3333CC"/>
            </a:solidFill>
          </p:spPr>
          <p:txBody>
            <a:bodyPr wrap="square" lIns="0" tIns="0" rIns="0" bIns="0" rtlCol="0"/>
            <a:lstStyle/>
            <a:p>
              <a:endParaRPr/>
            </a:p>
          </p:txBody>
        </p:sp>
        <p:sp>
          <p:nvSpPr>
            <p:cNvPr id="79" name="object 79"/>
            <p:cNvSpPr/>
            <p:nvPr/>
          </p:nvSpPr>
          <p:spPr>
            <a:xfrm>
              <a:off x="364490" y="3920134"/>
              <a:ext cx="477520" cy="0"/>
            </a:xfrm>
            <a:custGeom>
              <a:avLst/>
              <a:gdLst/>
              <a:ahLst/>
              <a:cxnLst/>
              <a:rect l="l" t="t" r="r" b="b"/>
              <a:pathLst>
                <a:path w="477519">
                  <a:moveTo>
                    <a:pt x="0" y="0"/>
                  </a:moveTo>
                  <a:lnTo>
                    <a:pt x="477519" y="0"/>
                  </a:lnTo>
                </a:path>
              </a:pathLst>
            </a:custGeom>
            <a:ln w="25518">
              <a:solidFill>
                <a:srgbClr val="3333CC"/>
              </a:solidFill>
            </a:ln>
          </p:spPr>
          <p:txBody>
            <a:bodyPr wrap="square" lIns="0" tIns="0" rIns="0" bIns="0" rtlCol="0"/>
            <a:lstStyle/>
            <a:p>
              <a:endParaRPr/>
            </a:p>
          </p:txBody>
        </p:sp>
        <p:sp>
          <p:nvSpPr>
            <p:cNvPr id="80" name="object 80"/>
            <p:cNvSpPr/>
            <p:nvPr/>
          </p:nvSpPr>
          <p:spPr>
            <a:xfrm>
              <a:off x="836930" y="3882034"/>
              <a:ext cx="77470" cy="76200"/>
            </a:xfrm>
            <a:custGeom>
              <a:avLst/>
              <a:gdLst/>
              <a:ahLst/>
              <a:cxnLst/>
              <a:rect l="l" t="t" r="r" b="b"/>
              <a:pathLst>
                <a:path w="77469" h="76200">
                  <a:moveTo>
                    <a:pt x="0" y="0"/>
                  </a:moveTo>
                  <a:lnTo>
                    <a:pt x="0" y="76200"/>
                  </a:lnTo>
                  <a:lnTo>
                    <a:pt x="77469" y="38100"/>
                  </a:lnTo>
                  <a:lnTo>
                    <a:pt x="0" y="0"/>
                  </a:lnTo>
                  <a:close/>
                </a:path>
              </a:pathLst>
            </a:custGeom>
            <a:solidFill>
              <a:srgbClr val="3333CC"/>
            </a:solidFill>
          </p:spPr>
          <p:txBody>
            <a:bodyPr wrap="square" lIns="0" tIns="0" rIns="0" bIns="0" rtlCol="0"/>
            <a:lstStyle/>
            <a:p>
              <a:endParaRPr/>
            </a:p>
          </p:txBody>
        </p:sp>
        <p:sp>
          <p:nvSpPr>
            <p:cNvPr id="81" name="object 81"/>
            <p:cNvSpPr/>
            <p:nvPr/>
          </p:nvSpPr>
          <p:spPr>
            <a:xfrm>
              <a:off x="364490" y="4642764"/>
              <a:ext cx="477520" cy="0"/>
            </a:xfrm>
            <a:custGeom>
              <a:avLst/>
              <a:gdLst/>
              <a:ahLst/>
              <a:cxnLst/>
              <a:rect l="l" t="t" r="r" b="b"/>
              <a:pathLst>
                <a:path w="477519">
                  <a:moveTo>
                    <a:pt x="0" y="0"/>
                  </a:moveTo>
                  <a:lnTo>
                    <a:pt x="477519" y="0"/>
                  </a:lnTo>
                </a:path>
              </a:pathLst>
            </a:custGeom>
            <a:ln w="25518">
              <a:solidFill>
                <a:srgbClr val="3333CC"/>
              </a:solidFill>
            </a:ln>
          </p:spPr>
          <p:txBody>
            <a:bodyPr wrap="square" lIns="0" tIns="0" rIns="0" bIns="0" rtlCol="0"/>
            <a:lstStyle/>
            <a:p>
              <a:endParaRPr/>
            </a:p>
          </p:txBody>
        </p:sp>
        <p:sp>
          <p:nvSpPr>
            <p:cNvPr id="82" name="object 82"/>
            <p:cNvSpPr/>
            <p:nvPr/>
          </p:nvSpPr>
          <p:spPr>
            <a:xfrm>
              <a:off x="836930" y="4604664"/>
              <a:ext cx="77470" cy="76200"/>
            </a:xfrm>
            <a:custGeom>
              <a:avLst/>
              <a:gdLst/>
              <a:ahLst/>
              <a:cxnLst/>
              <a:rect l="l" t="t" r="r" b="b"/>
              <a:pathLst>
                <a:path w="77469" h="76200">
                  <a:moveTo>
                    <a:pt x="0" y="0"/>
                  </a:moveTo>
                  <a:lnTo>
                    <a:pt x="0" y="76199"/>
                  </a:lnTo>
                  <a:lnTo>
                    <a:pt x="77469" y="38099"/>
                  </a:lnTo>
                  <a:lnTo>
                    <a:pt x="0" y="0"/>
                  </a:lnTo>
                  <a:close/>
                </a:path>
              </a:pathLst>
            </a:custGeom>
            <a:solidFill>
              <a:srgbClr val="3333CC"/>
            </a:solidFill>
          </p:spPr>
          <p:txBody>
            <a:bodyPr wrap="square" lIns="0" tIns="0" rIns="0" bIns="0" rtlCol="0"/>
            <a:lstStyle/>
            <a:p>
              <a:endParaRPr/>
            </a:p>
          </p:txBody>
        </p:sp>
        <p:sp>
          <p:nvSpPr>
            <p:cNvPr id="83" name="object 83"/>
            <p:cNvSpPr/>
            <p:nvPr/>
          </p:nvSpPr>
          <p:spPr>
            <a:xfrm>
              <a:off x="364490" y="5487314"/>
              <a:ext cx="477520" cy="0"/>
            </a:xfrm>
            <a:custGeom>
              <a:avLst/>
              <a:gdLst/>
              <a:ahLst/>
              <a:cxnLst/>
              <a:rect l="l" t="t" r="r" b="b"/>
              <a:pathLst>
                <a:path w="477519">
                  <a:moveTo>
                    <a:pt x="0" y="0"/>
                  </a:moveTo>
                  <a:lnTo>
                    <a:pt x="477519" y="0"/>
                  </a:lnTo>
                </a:path>
              </a:pathLst>
            </a:custGeom>
            <a:ln w="25518">
              <a:solidFill>
                <a:srgbClr val="3333CC"/>
              </a:solidFill>
            </a:ln>
          </p:spPr>
          <p:txBody>
            <a:bodyPr wrap="square" lIns="0" tIns="0" rIns="0" bIns="0" rtlCol="0"/>
            <a:lstStyle/>
            <a:p>
              <a:endParaRPr/>
            </a:p>
          </p:txBody>
        </p:sp>
        <p:sp>
          <p:nvSpPr>
            <p:cNvPr id="84" name="object 84"/>
            <p:cNvSpPr/>
            <p:nvPr/>
          </p:nvSpPr>
          <p:spPr>
            <a:xfrm>
              <a:off x="836930" y="5449214"/>
              <a:ext cx="77470" cy="76200"/>
            </a:xfrm>
            <a:custGeom>
              <a:avLst/>
              <a:gdLst/>
              <a:ahLst/>
              <a:cxnLst/>
              <a:rect l="l" t="t" r="r" b="b"/>
              <a:pathLst>
                <a:path w="77469" h="76200">
                  <a:moveTo>
                    <a:pt x="0" y="0"/>
                  </a:moveTo>
                  <a:lnTo>
                    <a:pt x="0" y="76199"/>
                  </a:lnTo>
                  <a:lnTo>
                    <a:pt x="77469" y="38099"/>
                  </a:lnTo>
                  <a:lnTo>
                    <a:pt x="0" y="0"/>
                  </a:lnTo>
                  <a:close/>
                </a:path>
              </a:pathLst>
            </a:custGeom>
            <a:solidFill>
              <a:srgbClr val="3333CC"/>
            </a:solidFill>
          </p:spPr>
          <p:txBody>
            <a:bodyPr wrap="square" lIns="0" tIns="0" rIns="0" bIns="0" rtlCol="0"/>
            <a:lstStyle/>
            <a:p>
              <a:endParaRPr/>
            </a:p>
          </p:txBody>
        </p:sp>
        <p:sp>
          <p:nvSpPr>
            <p:cNvPr id="85" name="object 85"/>
            <p:cNvSpPr/>
            <p:nvPr/>
          </p:nvSpPr>
          <p:spPr>
            <a:xfrm>
              <a:off x="8299449" y="1151534"/>
              <a:ext cx="476250" cy="5374640"/>
            </a:xfrm>
            <a:custGeom>
              <a:avLst/>
              <a:gdLst/>
              <a:ahLst/>
              <a:cxnLst/>
              <a:rect l="l" t="t" r="r" b="b"/>
              <a:pathLst>
                <a:path w="476250" h="5374640">
                  <a:moveTo>
                    <a:pt x="476250" y="0"/>
                  </a:moveTo>
                  <a:lnTo>
                    <a:pt x="474979" y="5374640"/>
                  </a:lnTo>
                </a:path>
                <a:path w="476250" h="5374640">
                  <a:moveTo>
                    <a:pt x="476250" y="1083310"/>
                  </a:moveTo>
                  <a:lnTo>
                    <a:pt x="0" y="1084580"/>
                  </a:lnTo>
                </a:path>
              </a:pathLst>
            </a:custGeom>
            <a:ln w="25518">
              <a:solidFill>
                <a:srgbClr val="3333CC"/>
              </a:solidFill>
            </a:ln>
          </p:spPr>
          <p:txBody>
            <a:bodyPr wrap="square" lIns="0" tIns="0" rIns="0" bIns="0" rtlCol="0"/>
            <a:lstStyle/>
            <a:p>
              <a:endParaRPr/>
            </a:p>
          </p:txBody>
        </p:sp>
        <p:sp>
          <p:nvSpPr>
            <p:cNvPr id="86" name="object 86"/>
            <p:cNvSpPr/>
            <p:nvPr/>
          </p:nvSpPr>
          <p:spPr>
            <a:xfrm>
              <a:off x="8228330" y="2196744"/>
              <a:ext cx="76200" cy="77470"/>
            </a:xfrm>
            <a:custGeom>
              <a:avLst/>
              <a:gdLst/>
              <a:ahLst/>
              <a:cxnLst/>
              <a:rect l="l" t="t" r="r" b="b"/>
              <a:pathLst>
                <a:path w="76200" h="77469">
                  <a:moveTo>
                    <a:pt x="76200" y="0"/>
                  </a:moveTo>
                  <a:lnTo>
                    <a:pt x="0" y="39370"/>
                  </a:lnTo>
                  <a:lnTo>
                    <a:pt x="76200" y="77470"/>
                  </a:lnTo>
                  <a:lnTo>
                    <a:pt x="76200" y="0"/>
                  </a:lnTo>
                  <a:close/>
                </a:path>
              </a:pathLst>
            </a:custGeom>
            <a:solidFill>
              <a:srgbClr val="3333CC"/>
            </a:solidFill>
          </p:spPr>
          <p:txBody>
            <a:bodyPr wrap="square" lIns="0" tIns="0" rIns="0" bIns="0" rtlCol="0"/>
            <a:lstStyle/>
            <a:p>
              <a:endParaRPr/>
            </a:p>
          </p:txBody>
        </p:sp>
        <p:sp>
          <p:nvSpPr>
            <p:cNvPr id="87" name="object 87"/>
            <p:cNvSpPr/>
            <p:nvPr/>
          </p:nvSpPr>
          <p:spPr>
            <a:xfrm>
              <a:off x="8260080" y="2998114"/>
              <a:ext cx="474980" cy="0"/>
            </a:xfrm>
            <a:custGeom>
              <a:avLst/>
              <a:gdLst/>
              <a:ahLst/>
              <a:cxnLst/>
              <a:rect l="l" t="t" r="r" b="b"/>
              <a:pathLst>
                <a:path w="474979">
                  <a:moveTo>
                    <a:pt x="474979" y="0"/>
                  </a:moveTo>
                  <a:lnTo>
                    <a:pt x="0" y="0"/>
                  </a:lnTo>
                </a:path>
              </a:pathLst>
            </a:custGeom>
            <a:ln w="25518">
              <a:solidFill>
                <a:srgbClr val="3333CC"/>
              </a:solidFill>
            </a:ln>
          </p:spPr>
          <p:txBody>
            <a:bodyPr wrap="square" lIns="0" tIns="0" rIns="0" bIns="0" rtlCol="0"/>
            <a:lstStyle/>
            <a:p>
              <a:endParaRPr/>
            </a:p>
          </p:txBody>
        </p:sp>
        <p:sp>
          <p:nvSpPr>
            <p:cNvPr id="88" name="object 88"/>
            <p:cNvSpPr/>
            <p:nvPr/>
          </p:nvSpPr>
          <p:spPr>
            <a:xfrm>
              <a:off x="8187689" y="2960014"/>
              <a:ext cx="76200" cy="76200"/>
            </a:xfrm>
            <a:custGeom>
              <a:avLst/>
              <a:gdLst/>
              <a:ahLst/>
              <a:cxnLst/>
              <a:rect l="l" t="t" r="r" b="b"/>
              <a:pathLst>
                <a:path w="76200" h="76200">
                  <a:moveTo>
                    <a:pt x="76200" y="0"/>
                  </a:moveTo>
                  <a:lnTo>
                    <a:pt x="0" y="38100"/>
                  </a:lnTo>
                  <a:lnTo>
                    <a:pt x="76200" y="76200"/>
                  </a:lnTo>
                  <a:lnTo>
                    <a:pt x="76200" y="0"/>
                  </a:lnTo>
                  <a:close/>
                </a:path>
              </a:pathLst>
            </a:custGeom>
            <a:solidFill>
              <a:srgbClr val="3333CC"/>
            </a:solidFill>
          </p:spPr>
          <p:txBody>
            <a:bodyPr wrap="square" lIns="0" tIns="0" rIns="0" bIns="0" rtlCol="0"/>
            <a:lstStyle/>
            <a:p>
              <a:endParaRPr/>
            </a:p>
          </p:txBody>
        </p:sp>
        <p:sp>
          <p:nvSpPr>
            <p:cNvPr id="89" name="object 89"/>
            <p:cNvSpPr/>
            <p:nvPr/>
          </p:nvSpPr>
          <p:spPr>
            <a:xfrm>
              <a:off x="8260080" y="4005224"/>
              <a:ext cx="474980" cy="1270"/>
            </a:xfrm>
            <a:custGeom>
              <a:avLst/>
              <a:gdLst/>
              <a:ahLst/>
              <a:cxnLst/>
              <a:rect l="l" t="t" r="r" b="b"/>
              <a:pathLst>
                <a:path w="474979" h="1270">
                  <a:moveTo>
                    <a:pt x="474979" y="0"/>
                  </a:moveTo>
                  <a:lnTo>
                    <a:pt x="0" y="1270"/>
                  </a:lnTo>
                </a:path>
              </a:pathLst>
            </a:custGeom>
            <a:ln w="25518">
              <a:solidFill>
                <a:srgbClr val="3333CC"/>
              </a:solidFill>
            </a:ln>
          </p:spPr>
          <p:txBody>
            <a:bodyPr wrap="square" lIns="0" tIns="0" rIns="0" bIns="0" rtlCol="0"/>
            <a:lstStyle/>
            <a:p>
              <a:endParaRPr/>
            </a:p>
          </p:txBody>
        </p:sp>
        <p:sp>
          <p:nvSpPr>
            <p:cNvPr id="90" name="object 90"/>
            <p:cNvSpPr/>
            <p:nvPr/>
          </p:nvSpPr>
          <p:spPr>
            <a:xfrm>
              <a:off x="8187689" y="3967124"/>
              <a:ext cx="76200" cy="77470"/>
            </a:xfrm>
            <a:custGeom>
              <a:avLst/>
              <a:gdLst/>
              <a:ahLst/>
              <a:cxnLst/>
              <a:rect l="l" t="t" r="r" b="b"/>
              <a:pathLst>
                <a:path w="76200" h="77470">
                  <a:moveTo>
                    <a:pt x="76200" y="0"/>
                  </a:moveTo>
                  <a:lnTo>
                    <a:pt x="0" y="39370"/>
                  </a:lnTo>
                  <a:lnTo>
                    <a:pt x="76200" y="77470"/>
                  </a:lnTo>
                  <a:lnTo>
                    <a:pt x="76200" y="0"/>
                  </a:lnTo>
                  <a:close/>
                </a:path>
              </a:pathLst>
            </a:custGeom>
            <a:solidFill>
              <a:srgbClr val="3333CC"/>
            </a:solidFill>
          </p:spPr>
          <p:txBody>
            <a:bodyPr wrap="square" lIns="0" tIns="0" rIns="0" bIns="0" rtlCol="0"/>
            <a:lstStyle/>
            <a:p>
              <a:endParaRPr/>
            </a:p>
          </p:txBody>
        </p:sp>
        <p:sp>
          <p:nvSpPr>
            <p:cNvPr id="91" name="object 91"/>
            <p:cNvSpPr/>
            <p:nvPr/>
          </p:nvSpPr>
          <p:spPr>
            <a:xfrm>
              <a:off x="8260080" y="4797704"/>
              <a:ext cx="474980" cy="0"/>
            </a:xfrm>
            <a:custGeom>
              <a:avLst/>
              <a:gdLst/>
              <a:ahLst/>
              <a:cxnLst/>
              <a:rect l="l" t="t" r="r" b="b"/>
              <a:pathLst>
                <a:path w="474979">
                  <a:moveTo>
                    <a:pt x="474979" y="0"/>
                  </a:moveTo>
                  <a:lnTo>
                    <a:pt x="0" y="0"/>
                  </a:lnTo>
                </a:path>
              </a:pathLst>
            </a:custGeom>
            <a:ln w="25518">
              <a:solidFill>
                <a:srgbClr val="3333CC"/>
              </a:solidFill>
            </a:ln>
          </p:spPr>
          <p:txBody>
            <a:bodyPr wrap="square" lIns="0" tIns="0" rIns="0" bIns="0" rtlCol="0"/>
            <a:lstStyle/>
            <a:p>
              <a:endParaRPr/>
            </a:p>
          </p:txBody>
        </p:sp>
        <p:sp>
          <p:nvSpPr>
            <p:cNvPr id="92" name="object 92"/>
            <p:cNvSpPr/>
            <p:nvPr/>
          </p:nvSpPr>
          <p:spPr>
            <a:xfrm>
              <a:off x="8187689" y="4759604"/>
              <a:ext cx="76200" cy="76200"/>
            </a:xfrm>
            <a:custGeom>
              <a:avLst/>
              <a:gdLst/>
              <a:ahLst/>
              <a:cxnLst/>
              <a:rect l="l" t="t" r="r" b="b"/>
              <a:pathLst>
                <a:path w="76200" h="76200">
                  <a:moveTo>
                    <a:pt x="76200" y="0"/>
                  </a:moveTo>
                  <a:lnTo>
                    <a:pt x="0" y="38100"/>
                  </a:lnTo>
                  <a:lnTo>
                    <a:pt x="76200" y="76200"/>
                  </a:lnTo>
                  <a:lnTo>
                    <a:pt x="76200" y="0"/>
                  </a:lnTo>
                  <a:close/>
                </a:path>
              </a:pathLst>
            </a:custGeom>
            <a:solidFill>
              <a:srgbClr val="3333CC"/>
            </a:solidFill>
          </p:spPr>
          <p:txBody>
            <a:bodyPr wrap="square" lIns="0" tIns="0" rIns="0" bIns="0" rtlCol="0"/>
            <a:lstStyle/>
            <a:p>
              <a:endParaRPr/>
            </a:p>
          </p:txBody>
        </p:sp>
        <p:sp>
          <p:nvSpPr>
            <p:cNvPr id="93" name="object 93"/>
            <p:cNvSpPr/>
            <p:nvPr/>
          </p:nvSpPr>
          <p:spPr>
            <a:xfrm>
              <a:off x="8260080" y="5519064"/>
              <a:ext cx="474980" cy="1270"/>
            </a:xfrm>
            <a:custGeom>
              <a:avLst/>
              <a:gdLst/>
              <a:ahLst/>
              <a:cxnLst/>
              <a:rect l="l" t="t" r="r" b="b"/>
              <a:pathLst>
                <a:path w="474979" h="1270">
                  <a:moveTo>
                    <a:pt x="474979" y="0"/>
                  </a:moveTo>
                  <a:lnTo>
                    <a:pt x="0" y="1269"/>
                  </a:lnTo>
                </a:path>
              </a:pathLst>
            </a:custGeom>
            <a:ln w="25518">
              <a:solidFill>
                <a:srgbClr val="3333CC"/>
              </a:solidFill>
            </a:ln>
          </p:spPr>
          <p:txBody>
            <a:bodyPr wrap="square" lIns="0" tIns="0" rIns="0" bIns="0" rtlCol="0"/>
            <a:lstStyle/>
            <a:p>
              <a:endParaRPr/>
            </a:p>
          </p:txBody>
        </p:sp>
        <p:sp>
          <p:nvSpPr>
            <p:cNvPr id="94" name="object 94"/>
            <p:cNvSpPr/>
            <p:nvPr/>
          </p:nvSpPr>
          <p:spPr>
            <a:xfrm>
              <a:off x="8187689" y="5480964"/>
              <a:ext cx="76200" cy="77470"/>
            </a:xfrm>
            <a:custGeom>
              <a:avLst/>
              <a:gdLst/>
              <a:ahLst/>
              <a:cxnLst/>
              <a:rect l="l" t="t" r="r" b="b"/>
              <a:pathLst>
                <a:path w="76200" h="77470">
                  <a:moveTo>
                    <a:pt x="76200" y="0"/>
                  </a:moveTo>
                  <a:lnTo>
                    <a:pt x="0" y="39369"/>
                  </a:lnTo>
                  <a:lnTo>
                    <a:pt x="76200" y="77469"/>
                  </a:lnTo>
                  <a:lnTo>
                    <a:pt x="76200" y="0"/>
                  </a:lnTo>
                  <a:close/>
                </a:path>
              </a:pathLst>
            </a:custGeom>
            <a:solidFill>
              <a:srgbClr val="3333CC"/>
            </a:solidFill>
          </p:spPr>
          <p:txBody>
            <a:bodyPr wrap="square" lIns="0" tIns="0" rIns="0" bIns="0" rtlCol="0"/>
            <a:lstStyle/>
            <a:p>
              <a:endParaRPr/>
            </a:p>
          </p:txBody>
        </p:sp>
        <p:sp>
          <p:nvSpPr>
            <p:cNvPr id="95" name="object 95"/>
            <p:cNvSpPr/>
            <p:nvPr/>
          </p:nvSpPr>
          <p:spPr>
            <a:xfrm>
              <a:off x="8260080" y="6526174"/>
              <a:ext cx="515620" cy="1270"/>
            </a:xfrm>
            <a:custGeom>
              <a:avLst/>
              <a:gdLst/>
              <a:ahLst/>
              <a:cxnLst/>
              <a:rect l="l" t="t" r="r" b="b"/>
              <a:pathLst>
                <a:path w="515620" h="1270">
                  <a:moveTo>
                    <a:pt x="515620" y="0"/>
                  </a:moveTo>
                  <a:lnTo>
                    <a:pt x="0" y="1270"/>
                  </a:lnTo>
                </a:path>
              </a:pathLst>
            </a:custGeom>
            <a:ln w="25518">
              <a:solidFill>
                <a:srgbClr val="3333CC"/>
              </a:solidFill>
            </a:ln>
          </p:spPr>
          <p:txBody>
            <a:bodyPr wrap="square" lIns="0" tIns="0" rIns="0" bIns="0" rtlCol="0"/>
            <a:lstStyle/>
            <a:p>
              <a:endParaRPr/>
            </a:p>
          </p:txBody>
        </p:sp>
        <p:sp>
          <p:nvSpPr>
            <p:cNvPr id="96" name="object 96"/>
            <p:cNvSpPr/>
            <p:nvPr/>
          </p:nvSpPr>
          <p:spPr>
            <a:xfrm>
              <a:off x="8187689" y="6488074"/>
              <a:ext cx="76200" cy="77470"/>
            </a:xfrm>
            <a:custGeom>
              <a:avLst/>
              <a:gdLst/>
              <a:ahLst/>
              <a:cxnLst/>
              <a:rect l="l" t="t" r="r" b="b"/>
              <a:pathLst>
                <a:path w="76200" h="77470">
                  <a:moveTo>
                    <a:pt x="76200" y="0"/>
                  </a:moveTo>
                  <a:lnTo>
                    <a:pt x="0" y="39370"/>
                  </a:lnTo>
                  <a:lnTo>
                    <a:pt x="76200" y="77470"/>
                  </a:lnTo>
                  <a:lnTo>
                    <a:pt x="76200" y="0"/>
                  </a:lnTo>
                  <a:close/>
                </a:path>
              </a:pathLst>
            </a:custGeom>
            <a:solidFill>
              <a:srgbClr val="3333CC"/>
            </a:solidFill>
          </p:spPr>
          <p:txBody>
            <a:bodyPr wrap="square" lIns="0" tIns="0" rIns="0" bIns="0" rtlCol="0"/>
            <a:lstStyle/>
            <a:p>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209204679"/>
              </p:ext>
            </p:extLst>
          </p:nvPr>
        </p:nvGraphicFramePr>
        <p:xfrm>
          <a:off x="173680" y="760064"/>
          <a:ext cx="8641080" cy="5328285"/>
        </p:xfrm>
        <a:graphic>
          <a:graphicData uri="http://schemas.openxmlformats.org/drawingml/2006/table">
            <a:tbl>
              <a:tblPr firstRow="1" bandRow="1">
                <a:tableStyleId>{2D5ABB26-0587-4C30-8999-92F81FD0307C}</a:tableStyleId>
              </a:tblPr>
              <a:tblGrid>
                <a:gridCol w="1734820">
                  <a:extLst>
                    <a:ext uri="{9D8B030D-6E8A-4147-A177-3AD203B41FA5}">
                      <a16:colId xmlns:a16="http://schemas.microsoft.com/office/drawing/2014/main" val="20000"/>
                    </a:ext>
                  </a:extLst>
                </a:gridCol>
                <a:gridCol w="2433320">
                  <a:extLst>
                    <a:ext uri="{9D8B030D-6E8A-4147-A177-3AD203B41FA5}">
                      <a16:colId xmlns:a16="http://schemas.microsoft.com/office/drawing/2014/main" val="20001"/>
                    </a:ext>
                  </a:extLst>
                </a:gridCol>
                <a:gridCol w="2324100">
                  <a:extLst>
                    <a:ext uri="{9D8B030D-6E8A-4147-A177-3AD203B41FA5}">
                      <a16:colId xmlns:a16="http://schemas.microsoft.com/office/drawing/2014/main" val="20002"/>
                    </a:ext>
                  </a:extLst>
                </a:gridCol>
                <a:gridCol w="2148840">
                  <a:extLst>
                    <a:ext uri="{9D8B030D-6E8A-4147-A177-3AD203B41FA5}">
                      <a16:colId xmlns:a16="http://schemas.microsoft.com/office/drawing/2014/main" val="20003"/>
                    </a:ext>
                  </a:extLst>
                </a:gridCol>
              </a:tblGrid>
              <a:tr h="353695">
                <a:tc rowSpan="2">
                  <a:txBody>
                    <a:bodyPr/>
                    <a:lstStyle/>
                    <a:p>
                      <a:pPr>
                        <a:lnSpc>
                          <a:spcPct val="100000"/>
                        </a:lnSpc>
                        <a:spcBef>
                          <a:spcPts val="705"/>
                        </a:spcBef>
                      </a:pPr>
                      <a:endParaRPr sz="1200">
                        <a:latin typeface="Times New Roman"/>
                        <a:cs typeface="Times New Roman"/>
                      </a:endParaRPr>
                    </a:p>
                    <a:p>
                      <a:pPr marL="170815" marR="165100" indent="1270" algn="ctr">
                        <a:lnSpc>
                          <a:spcPct val="93400"/>
                        </a:lnSpc>
                      </a:pPr>
                      <a:r>
                        <a:rPr sz="1200" b="1" spc="-10" dirty="0">
                          <a:latin typeface="Arial"/>
                          <a:cs typeface="Arial"/>
                        </a:rPr>
                        <a:t>Група</a:t>
                      </a:r>
                      <a:r>
                        <a:rPr sz="1200" b="1" spc="-35" dirty="0">
                          <a:latin typeface="Arial"/>
                          <a:cs typeface="Arial"/>
                        </a:rPr>
                        <a:t> </a:t>
                      </a:r>
                      <a:r>
                        <a:rPr sz="1200" b="1" spc="-10" dirty="0">
                          <a:latin typeface="Arial"/>
                          <a:cs typeface="Arial"/>
                        </a:rPr>
                        <a:t>країн (еталонна</a:t>
                      </a:r>
                      <a:r>
                        <a:rPr sz="1200" b="1" spc="-15" dirty="0">
                          <a:latin typeface="Arial"/>
                          <a:cs typeface="Arial"/>
                        </a:rPr>
                        <a:t> </a:t>
                      </a:r>
                      <a:r>
                        <a:rPr sz="1200" b="1" dirty="0">
                          <a:latin typeface="Arial"/>
                          <a:cs typeface="Arial"/>
                        </a:rPr>
                        <a:t>країна</a:t>
                      </a:r>
                      <a:r>
                        <a:rPr sz="1200" b="1" spc="-25" dirty="0">
                          <a:latin typeface="Arial"/>
                          <a:cs typeface="Arial"/>
                        </a:rPr>
                        <a:t> </a:t>
                      </a:r>
                      <a:r>
                        <a:rPr sz="1200" b="1" spc="-50" dirty="0">
                          <a:latin typeface="Arial"/>
                          <a:cs typeface="Arial"/>
                        </a:rPr>
                        <a:t>у </a:t>
                      </a:r>
                      <a:r>
                        <a:rPr sz="1200" b="1" spc="-10" dirty="0">
                          <a:latin typeface="Arial"/>
                          <a:cs typeface="Arial"/>
                        </a:rPr>
                        <a:t>групі)</a:t>
                      </a:r>
                      <a:endParaRPr sz="1200">
                        <a:latin typeface="Arial"/>
                        <a:cs typeface="Arial"/>
                      </a:endParaRPr>
                    </a:p>
                  </a:txBody>
                  <a:tcPr marL="0" marR="0" marT="89535"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gridSpan="2">
                  <a:txBody>
                    <a:bodyPr/>
                    <a:lstStyle/>
                    <a:p>
                      <a:pPr marL="1209040">
                        <a:lnSpc>
                          <a:spcPct val="100000"/>
                        </a:lnSpc>
                        <a:spcBef>
                          <a:spcPts val="620"/>
                        </a:spcBef>
                      </a:pPr>
                      <a:r>
                        <a:rPr sz="1200" b="1" spc="-10" dirty="0">
                          <a:latin typeface="Arial"/>
                          <a:cs typeface="Arial"/>
                        </a:rPr>
                        <a:t>Методи</a:t>
                      </a:r>
                      <a:r>
                        <a:rPr sz="1200" b="1" spc="-25" dirty="0">
                          <a:latin typeface="Arial"/>
                          <a:cs typeface="Arial"/>
                        </a:rPr>
                        <a:t> </a:t>
                      </a:r>
                      <a:r>
                        <a:rPr sz="1200" b="1" spc="-10" dirty="0">
                          <a:latin typeface="Arial"/>
                          <a:cs typeface="Arial"/>
                        </a:rPr>
                        <a:t>регулювання </a:t>
                      </a:r>
                      <a:r>
                        <a:rPr sz="1200" b="1" dirty="0">
                          <a:latin typeface="Arial"/>
                          <a:cs typeface="Arial"/>
                        </a:rPr>
                        <a:t>цін</a:t>
                      </a:r>
                      <a:r>
                        <a:rPr sz="1200" b="1" spc="-5" dirty="0">
                          <a:latin typeface="Arial"/>
                          <a:cs typeface="Arial"/>
                        </a:rPr>
                        <a:t> </a:t>
                      </a:r>
                      <a:r>
                        <a:rPr sz="1200" b="1" dirty="0">
                          <a:latin typeface="Arial"/>
                          <a:cs typeface="Arial"/>
                        </a:rPr>
                        <a:t>на</a:t>
                      </a:r>
                      <a:r>
                        <a:rPr sz="1200" b="1" spc="-15" dirty="0">
                          <a:latin typeface="Arial"/>
                          <a:cs typeface="Arial"/>
                        </a:rPr>
                        <a:t> </a:t>
                      </a:r>
                      <a:r>
                        <a:rPr sz="1200" b="1" spc="-25" dirty="0">
                          <a:latin typeface="Arial"/>
                          <a:cs typeface="Arial"/>
                        </a:rPr>
                        <a:t>ЛЗ</a:t>
                      </a:r>
                      <a:endParaRPr sz="1200">
                        <a:latin typeface="Arial"/>
                        <a:cs typeface="Arial"/>
                      </a:endParaRPr>
                    </a:p>
                  </a:txBody>
                  <a:tcPr marL="0" marR="0" marT="7874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hMerge="1">
                  <a:txBody>
                    <a:bodyPr/>
                    <a:lstStyle/>
                    <a:p>
                      <a:endParaRPr/>
                    </a:p>
                  </a:txBody>
                  <a:tcPr marL="0" marR="0" marT="0" marB="0"/>
                </a:tc>
                <a:tc rowSpan="2">
                  <a:txBody>
                    <a:bodyPr/>
                    <a:lstStyle/>
                    <a:p>
                      <a:pPr>
                        <a:lnSpc>
                          <a:spcPct val="100000"/>
                        </a:lnSpc>
                      </a:pPr>
                      <a:endParaRPr sz="1200">
                        <a:latin typeface="Times New Roman"/>
                        <a:cs typeface="Times New Roman"/>
                      </a:endParaRPr>
                    </a:p>
                    <a:p>
                      <a:pPr>
                        <a:lnSpc>
                          <a:spcPct val="100000"/>
                        </a:lnSpc>
                        <a:spcBef>
                          <a:spcPts val="20"/>
                        </a:spcBef>
                      </a:pPr>
                      <a:endParaRPr sz="1200">
                        <a:latin typeface="Times New Roman"/>
                        <a:cs typeface="Times New Roman"/>
                      </a:endParaRPr>
                    </a:p>
                    <a:p>
                      <a:pPr marL="153670" marR="146685" indent="382270">
                        <a:lnSpc>
                          <a:spcPts val="1350"/>
                        </a:lnSpc>
                      </a:pPr>
                      <a:r>
                        <a:rPr sz="1200" b="1" dirty="0">
                          <a:latin typeface="Arial"/>
                          <a:cs typeface="Arial"/>
                        </a:rPr>
                        <a:t>ЛЗ,</a:t>
                      </a:r>
                      <a:r>
                        <a:rPr sz="1200" b="1" spc="-20" dirty="0">
                          <a:latin typeface="Arial"/>
                          <a:cs typeface="Arial"/>
                        </a:rPr>
                        <a:t> </a:t>
                      </a:r>
                      <a:r>
                        <a:rPr sz="1200" b="1" dirty="0">
                          <a:latin typeface="Arial"/>
                          <a:cs typeface="Arial"/>
                        </a:rPr>
                        <a:t>ціни</a:t>
                      </a:r>
                      <a:r>
                        <a:rPr sz="1200" b="1" spc="-25" dirty="0">
                          <a:latin typeface="Arial"/>
                          <a:cs typeface="Arial"/>
                        </a:rPr>
                        <a:t> </a:t>
                      </a:r>
                      <a:r>
                        <a:rPr sz="1200" b="1" dirty="0">
                          <a:latin typeface="Arial"/>
                          <a:cs typeface="Arial"/>
                        </a:rPr>
                        <a:t>на</a:t>
                      </a:r>
                      <a:r>
                        <a:rPr sz="1200" b="1" spc="-10" dirty="0">
                          <a:latin typeface="Arial"/>
                          <a:cs typeface="Arial"/>
                        </a:rPr>
                        <a:t> </a:t>
                      </a:r>
                      <a:r>
                        <a:rPr sz="1200" b="1" spc="-25" dirty="0">
                          <a:latin typeface="Arial"/>
                          <a:cs typeface="Arial"/>
                        </a:rPr>
                        <a:t>які </a:t>
                      </a:r>
                      <a:r>
                        <a:rPr sz="1200" b="1" spc="-10" dirty="0">
                          <a:latin typeface="Arial"/>
                          <a:cs typeface="Arial"/>
                        </a:rPr>
                        <a:t>регулюються державою</a:t>
                      </a:r>
                      <a:endParaRPr sz="1200">
                        <a:latin typeface="Arial"/>
                        <a:cs typeface="Arial"/>
                      </a:endParaRPr>
                    </a:p>
                  </a:txBody>
                  <a:tcPr marL="0" marR="0" marT="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extLst>
                  <a:ext uri="{0D108BD9-81ED-4DB2-BD59-A6C34878D82A}">
                    <a16:rowId xmlns:a16="http://schemas.microsoft.com/office/drawing/2014/main" val="10000"/>
                  </a:ext>
                </a:extLst>
              </a:tr>
              <a:tr h="690880">
                <a:tc vMerge="1">
                  <a:txBody>
                    <a:bodyPr/>
                    <a:lstStyle/>
                    <a:p>
                      <a:endParaRPr/>
                    </a:p>
                  </a:txBody>
                  <a:tcPr marL="0" marR="0" marT="89535"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spcBef>
                          <a:spcPts val="15"/>
                        </a:spcBef>
                      </a:pPr>
                      <a:endParaRPr sz="1200">
                        <a:latin typeface="Times New Roman"/>
                        <a:cs typeface="Times New Roman"/>
                      </a:endParaRPr>
                    </a:p>
                    <a:p>
                      <a:pPr marL="782320" marR="299720" indent="-474980">
                        <a:lnSpc>
                          <a:spcPts val="1340"/>
                        </a:lnSpc>
                      </a:pPr>
                      <a:r>
                        <a:rPr sz="1200" b="1" spc="-10" dirty="0">
                          <a:latin typeface="Arial"/>
                          <a:cs typeface="Arial"/>
                        </a:rPr>
                        <a:t>Оптової</a:t>
                      </a:r>
                      <a:r>
                        <a:rPr sz="1200" b="1" spc="-25" dirty="0">
                          <a:latin typeface="Arial"/>
                          <a:cs typeface="Arial"/>
                        </a:rPr>
                        <a:t> </a:t>
                      </a:r>
                      <a:r>
                        <a:rPr sz="1200" b="1" dirty="0">
                          <a:latin typeface="Arial"/>
                          <a:cs typeface="Arial"/>
                        </a:rPr>
                        <a:t>ціни</a:t>
                      </a:r>
                      <a:r>
                        <a:rPr sz="1200" b="1" spc="-35" dirty="0">
                          <a:latin typeface="Arial"/>
                          <a:cs typeface="Arial"/>
                        </a:rPr>
                        <a:t> </a:t>
                      </a:r>
                      <a:r>
                        <a:rPr sz="1200" b="1" spc="-10" dirty="0">
                          <a:latin typeface="Arial"/>
                          <a:cs typeface="Arial"/>
                        </a:rPr>
                        <a:t>виробника (імпортера)</a:t>
                      </a:r>
                      <a:endParaRPr sz="1200">
                        <a:latin typeface="Arial"/>
                        <a:cs typeface="Arial"/>
                      </a:endParaRPr>
                    </a:p>
                  </a:txBody>
                  <a:tcPr marL="0" marR="0" marT="1905"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marL="141605" marR="134620" indent="1905" algn="ctr">
                        <a:lnSpc>
                          <a:spcPct val="93400"/>
                        </a:lnSpc>
                        <a:spcBef>
                          <a:spcPts val="685"/>
                        </a:spcBef>
                      </a:pPr>
                      <a:r>
                        <a:rPr sz="1200" b="1" spc="-10" dirty="0">
                          <a:latin typeface="Arial"/>
                          <a:cs typeface="Arial"/>
                        </a:rPr>
                        <a:t>Оптової</a:t>
                      </a:r>
                      <a:r>
                        <a:rPr sz="1200" b="1" spc="-30" dirty="0">
                          <a:latin typeface="Arial"/>
                          <a:cs typeface="Arial"/>
                        </a:rPr>
                        <a:t> </a:t>
                      </a:r>
                      <a:r>
                        <a:rPr sz="1200" b="1" spc="-20" dirty="0">
                          <a:latin typeface="Arial"/>
                          <a:cs typeface="Arial"/>
                        </a:rPr>
                        <a:t>ціни </a:t>
                      </a:r>
                      <a:r>
                        <a:rPr sz="1200" b="1" spc="-10" dirty="0">
                          <a:latin typeface="Arial"/>
                          <a:cs typeface="Arial"/>
                        </a:rPr>
                        <a:t>дистриб'ютора; роздрібної </a:t>
                      </a:r>
                      <a:r>
                        <a:rPr sz="1200" b="1" spc="-20" dirty="0">
                          <a:latin typeface="Arial"/>
                          <a:cs typeface="Arial"/>
                        </a:rPr>
                        <a:t>ціни</a:t>
                      </a:r>
                      <a:endParaRPr sz="1200">
                        <a:latin typeface="Arial"/>
                        <a:cs typeface="Arial"/>
                      </a:endParaRPr>
                    </a:p>
                  </a:txBody>
                  <a:tcPr marL="0" marR="0" marT="86995"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vMerge="1">
                  <a:txBody>
                    <a:bodyPr/>
                    <a:lstStyle/>
                    <a:p>
                      <a:endParaRPr/>
                    </a:p>
                  </a:txBody>
                  <a:tcPr marL="0" marR="0" marT="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extLst>
                  <a:ext uri="{0D108BD9-81ED-4DB2-BD59-A6C34878D82A}">
                    <a16:rowId xmlns:a16="http://schemas.microsoft.com/office/drawing/2014/main" val="10001"/>
                  </a:ext>
                </a:extLst>
              </a:tr>
              <a:tr h="1456690">
                <a:tc>
                  <a:txBody>
                    <a:bodyPr/>
                    <a:lstStyle/>
                    <a:p>
                      <a:pPr>
                        <a:lnSpc>
                          <a:spcPct val="100000"/>
                        </a:lnSpc>
                        <a:spcBef>
                          <a:spcPts val="305"/>
                        </a:spcBef>
                      </a:pPr>
                      <a:endParaRPr sz="1200">
                        <a:latin typeface="Times New Roman"/>
                        <a:cs typeface="Times New Roman"/>
                      </a:endParaRPr>
                    </a:p>
                    <a:p>
                      <a:pPr marL="100965" marR="93980" algn="ctr">
                        <a:lnSpc>
                          <a:spcPct val="93300"/>
                        </a:lnSpc>
                      </a:pPr>
                      <a:r>
                        <a:rPr sz="1200" b="1" dirty="0">
                          <a:solidFill>
                            <a:srgbClr val="BF0000"/>
                          </a:solidFill>
                          <a:latin typeface="Arial"/>
                          <a:cs typeface="Arial"/>
                        </a:rPr>
                        <a:t>I</a:t>
                      </a:r>
                      <a:r>
                        <a:rPr sz="1200" b="1" spc="-25" dirty="0">
                          <a:solidFill>
                            <a:srgbClr val="BF0000"/>
                          </a:solidFill>
                          <a:latin typeface="Arial"/>
                          <a:cs typeface="Arial"/>
                        </a:rPr>
                        <a:t> </a:t>
                      </a:r>
                      <a:r>
                        <a:rPr sz="1200" b="1" dirty="0">
                          <a:solidFill>
                            <a:srgbClr val="BF0000"/>
                          </a:solidFill>
                          <a:latin typeface="Arial"/>
                          <a:cs typeface="Arial"/>
                        </a:rPr>
                        <a:t>група</a:t>
                      </a:r>
                      <a:r>
                        <a:rPr sz="1200" b="1" spc="-15" dirty="0">
                          <a:solidFill>
                            <a:srgbClr val="BF0000"/>
                          </a:solidFill>
                          <a:latin typeface="Arial"/>
                          <a:cs typeface="Arial"/>
                        </a:rPr>
                        <a:t> </a:t>
                      </a:r>
                      <a:r>
                        <a:rPr sz="1200" b="1" dirty="0">
                          <a:solidFill>
                            <a:srgbClr val="BF0000"/>
                          </a:solidFill>
                          <a:latin typeface="Arial"/>
                          <a:cs typeface="Arial"/>
                        </a:rPr>
                        <a:t>–</a:t>
                      </a:r>
                      <a:r>
                        <a:rPr sz="1200" b="1" spc="-15" dirty="0">
                          <a:solidFill>
                            <a:srgbClr val="BF0000"/>
                          </a:solidFill>
                          <a:latin typeface="Arial"/>
                          <a:cs typeface="Arial"/>
                        </a:rPr>
                        <a:t> </a:t>
                      </a:r>
                      <a:r>
                        <a:rPr sz="1200" b="1" spc="-10" dirty="0">
                          <a:solidFill>
                            <a:srgbClr val="BF0000"/>
                          </a:solidFill>
                          <a:latin typeface="Arial"/>
                          <a:cs typeface="Arial"/>
                        </a:rPr>
                        <a:t>економічно </a:t>
                      </a:r>
                      <a:r>
                        <a:rPr sz="1200" b="1" dirty="0">
                          <a:solidFill>
                            <a:srgbClr val="BF0000"/>
                          </a:solidFill>
                          <a:latin typeface="Arial"/>
                          <a:cs typeface="Arial"/>
                        </a:rPr>
                        <a:t>розвинуті</a:t>
                      </a:r>
                      <a:r>
                        <a:rPr sz="1200" b="1" spc="-60" dirty="0">
                          <a:solidFill>
                            <a:srgbClr val="BF0000"/>
                          </a:solidFill>
                          <a:latin typeface="Arial"/>
                          <a:cs typeface="Arial"/>
                        </a:rPr>
                        <a:t> </a:t>
                      </a:r>
                      <a:r>
                        <a:rPr sz="1200" b="1" dirty="0">
                          <a:solidFill>
                            <a:srgbClr val="BF0000"/>
                          </a:solidFill>
                          <a:latin typeface="Arial"/>
                          <a:cs typeface="Arial"/>
                        </a:rPr>
                        <a:t>країни</a:t>
                      </a:r>
                      <a:r>
                        <a:rPr sz="1200" b="1" dirty="0">
                          <a:latin typeface="Arial"/>
                          <a:cs typeface="Arial"/>
                        </a:rPr>
                        <a:t>,</a:t>
                      </a:r>
                      <a:r>
                        <a:rPr sz="1200" b="1" spc="-55" dirty="0">
                          <a:latin typeface="Arial"/>
                          <a:cs typeface="Arial"/>
                        </a:rPr>
                        <a:t> </a:t>
                      </a:r>
                      <a:r>
                        <a:rPr sz="1200" b="1" spc="-25" dirty="0">
                          <a:latin typeface="Arial"/>
                          <a:cs typeface="Arial"/>
                        </a:rPr>
                        <a:t>де </a:t>
                      </a:r>
                      <a:r>
                        <a:rPr sz="1200" b="1" dirty="0">
                          <a:latin typeface="Arial"/>
                          <a:cs typeface="Arial"/>
                        </a:rPr>
                        <a:t>обрано</a:t>
                      </a:r>
                      <a:r>
                        <a:rPr sz="1200" b="1" spc="-50" dirty="0">
                          <a:latin typeface="Arial"/>
                          <a:cs typeface="Arial"/>
                        </a:rPr>
                        <a:t> </a:t>
                      </a:r>
                      <a:r>
                        <a:rPr sz="1200" b="1" spc="-10" dirty="0">
                          <a:latin typeface="Arial"/>
                          <a:cs typeface="Arial"/>
                        </a:rPr>
                        <a:t>соціальний розвиток суспільства (Австрія)</a:t>
                      </a:r>
                      <a:endParaRPr sz="1200">
                        <a:latin typeface="Arial"/>
                        <a:cs typeface="Arial"/>
                      </a:endParaRPr>
                    </a:p>
                  </a:txBody>
                  <a:tcPr marL="0" marR="0" marT="38735"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pPr>
                      <a:endParaRPr sz="1200">
                        <a:latin typeface="Times New Roman"/>
                        <a:cs typeface="Times New Roman"/>
                      </a:endParaRPr>
                    </a:p>
                    <a:p>
                      <a:pPr>
                        <a:lnSpc>
                          <a:spcPct val="100000"/>
                        </a:lnSpc>
                        <a:spcBef>
                          <a:spcPts val="975"/>
                        </a:spcBef>
                      </a:pPr>
                      <a:endParaRPr sz="1200">
                        <a:latin typeface="Times New Roman"/>
                        <a:cs typeface="Times New Roman"/>
                      </a:endParaRPr>
                    </a:p>
                    <a:p>
                      <a:pPr marL="433070" marR="83820" indent="-342900">
                        <a:lnSpc>
                          <a:spcPts val="1340"/>
                        </a:lnSpc>
                        <a:buFont typeface="OpenSymbol"/>
                        <a:buChar char="•"/>
                        <a:tabLst>
                          <a:tab pos="433070" algn="l"/>
                          <a:tab pos="1333500" algn="l"/>
                        </a:tabLst>
                      </a:pPr>
                      <a:r>
                        <a:rPr sz="1200" b="1" spc="-10" dirty="0">
                          <a:latin typeface="Arial"/>
                          <a:cs typeface="Arial"/>
                        </a:rPr>
                        <a:t>система</a:t>
                      </a:r>
                      <a:r>
                        <a:rPr sz="1200" b="1" dirty="0">
                          <a:latin typeface="Arial"/>
                          <a:cs typeface="Arial"/>
                        </a:rPr>
                        <a:t>	</a:t>
                      </a:r>
                      <a:r>
                        <a:rPr sz="1200" b="1" spc="-10" dirty="0">
                          <a:latin typeface="Arial"/>
                          <a:cs typeface="Arial"/>
                        </a:rPr>
                        <a:t>референтних </a:t>
                      </a:r>
                      <a:r>
                        <a:rPr sz="1200" b="1" spc="-20" dirty="0">
                          <a:latin typeface="Arial"/>
                          <a:cs typeface="Arial"/>
                        </a:rPr>
                        <a:t>цін;</a:t>
                      </a:r>
                      <a:endParaRPr sz="1200">
                        <a:latin typeface="Arial"/>
                        <a:cs typeface="Arial"/>
                      </a:endParaRPr>
                    </a:p>
                    <a:p>
                      <a:pPr marL="432434" indent="-342265">
                        <a:lnSpc>
                          <a:spcPts val="1320"/>
                        </a:lnSpc>
                        <a:buFont typeface="OpenSymbol"/>
                        <a:buChar char="•"/>
                        <a:tabLst>
                          <a:tab pos="432434" algn="l"/>
                        </a:tabLst>
                      </a:pPr>
                      <a:r>
                        <a:rPr sz="1200" b="1" spc="-10" dirty="0">
                          <a:latin typeface="Arial"/>
                          <a:cs typeface="Arial"/>
                        </a:rPr>
                        <a:t>моніторинг</a:t>
                      </a:r>
                      <a:endParaRPr sz="1200">
                        <a:latin typeface="Arial"/>
                        <a:cs typeface="Arial"/>
                      </a:endParaRPr>
                    </a:p>
                  </a:txBody>
                  <a:tcPr marL="0" marR="0" marT="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spcBef>
                          <a:spcPts val="985"/>
                        </a:spcBef>
                      </a:pPr>
                      <a:endParaRPr sz="1200">
                        <a:latin typeface="Times New Roman"/>
                        <a:cs typeface="Times New Roman"/>
                      </a:endParaRPr>
                    </a:p>
                    <a:p>
                      <a:pPr marL="432434" marR="83820" indent="-341630">
                        <a:lnSpc>
                          <a:spcPct val="93300"/>
                        </a:lnSpc>
                        <a:buFont typeface="OpenSymbol"/>
                        <a:buChar char="•"/>
                        <a:tabLst>
                          <a:tab pos="432434" algn="l"/>
                          <a:tab pos="1185545" algn="l"/>
                        </a:tabLst>
                      </a:pPr>
                      <a:r>
                        <a:rPr sz="1200" b="1" spc="-10" dirty="0">
                          <a:latin typeface="Arial"/>
                          <a:cs typeface="Arial"/>
                        </a:rPr>
                        <a:t>встановлення диференційованої шкали</a:t>
                      </a:r>
                      <a:r>
                        <a:rPr sz="1200" b="1" dirty="0">
                          <a:latin typeface="Arial"/>
                          <a:cs typeface="Arial"/>
                        </a:rPr>
                        <a:t>	</a:t>
                      </a:r>
                      <a:r>
                        <a:rPr sz="1200" b="1" spc="-20" dirty="0">
                          <a:latin typeface="Arial"/>
                          <a:cs typeface="Arial"/>
                        </a:rPr>
                        <a:t>торговельних </a:t>
                      </a:r>
                      <a:r>
                        <a:rPr sz="1200" b="1" spc="-10" dirty="0">
                          <a:latin typeface="Arial"/>
                          <a:cs typeface="Arial"/>
                        </a:rPr>
                        <a:t>націнок;</a:t>
                      </a:r>
                      <a:endParaRPr sz="1200">
                        <a:latin typeface="Arial"/>
                        <a:cs typeface="Arial"/>
                      </a:endParaRPr>
                    </a:p>
                    <a:p>
                      <a:pPr marL="432434" indent="-341630">
                        <a:lnSpc>
                          <a:spcPts val="1340"/>
                        </a:lnSpc>
                        <a:buFont typeface="OpenSymbol"/>
                        <a:buChar char="•"/>
                        <a:tabLst>
                          <a:tab pos="432434" algn="l"/>
                        </a:tabLst>
                      </a:pPr>
                      <a:r>
                        <a:rPr sz="1200" b="1" spc="-10" dirty="0">
                          <a:latin typeface="Arial"/>
                          <a:cs typeface="Arial"/>
                        </a:rPr>
                        <a:t>моніторинг</a:t>
                      </a:r>
                      <a:endParaRPr sz="1200">
                        <a:latin typeface="Arial"/>
                        <a:cs typeface="Arial"/>
                      </a:endParaRPr>
                    </a:p>
                  </a:txBody>
                  <a:tcPr marL="0" marR="0" marT="125095"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spcBef>
                          <a:spcPts val="305"/>
                        </a:spcBef>
                      </a:pPr>
                      <a:endParaRPr sz="1200">
                        <a:latin typeface="Times New Roman"/>
                        <a:cs typeface="Times New Roman"/>
                      </a:endParaRPr>
                    </a:p>
                    <a:p>
                      <a:pPr marL="433070" marR="83820" indent="-342900">
                        <a:lnSpc>
                          <a:spcPct val="93400"/>
                        </a:lnSpc>
                        <a:buFont typeface="OpenSymbol"/>
                        <a:buChar char="•"/>
                        <a:tabLst>
                          <a:tab pos="433070" algn="l"/>
                          <a:tab pos="856615" algn="l"/>
                          <a:tab pos="1713864" algn="l"/>
                        </a:tabLst>
                      </a:pPr>
                      <a:r>
                        <a:rPr sz="1200" b="1" spc="-25" dirty="0">
                          <a:latin typeface="Arial"/>
                          <a:cs typeface="Arial"/>
                        </a:rPr>
                        <a:t>ЛЗ</a:t>
                      </a:r>
                      <a:r>
                        <a:rPr sz="1200" b="1" dirty="0">
                          <a:latin typeface="Arial"/>
                          <a:cs typeface="Arial"/>
                        </a:rPr>
                        <a:t>	</a:t>
                      </a:r>
                      <a:r>
                        <a:rPr sz="1200" b="1" spc="-10" dirty="0">
                          <a:latin typeface="Arial"/>
                          <a:cs typeface="Arial"/>
                        </a:rPr>
                        <a:t>вартість</a:t>
                      </a:r>
                      <a:r>
                        <a:rPr sz="1200" b="1" dirty="0">
                          <a:latin typeface="Arial"/>
                          <a:cs typeface="Arial"/>
                        </a:rPr>
                        <a:t>	</a:t>
                      </a:r>
                      <a:r>
                        <a:rPr sz="1200" b="1" spc="-20" dirty="0">
                          <a:latin typeface="Arial"/>
                          <a:cs typeface="Arial"/>
                        </a:rPr>
                        <a:t>яких </a:t>
                      </a:r>
                      <a:r>
                        <a:rPr sz="1200" b="1" spc="-10" dirty="0">
                          <a:latin typeface="Arial"/>
                          <a:cs typeface="Arial"/>
                        </a:rPr>
                        <a:t>підлягає</a:t>
                      </a:r>
                      <a:r>
                        <a:rPr sz="1200" b="1" spc="500" dirty="0">
                          <a:latin typeface="Arial"/>
                          <a:cs typeface="Arial"/>
                        </a:rPr>
                        <a:t> </a:t>
                      </a:r>
                      <a:r>
                        <a:rPr sz="1200" b="1" spc="-10" dirty="0">
                          <a:latin typeface="Arial"/>
                          <a:cs typeface="Arial"/>
                        </a:rPr>
                        <a:t>реімбурсаціі (Позитивний перелік);</a:t>
                      </a:r>
                      <a:endParaRPr sz="1200">
                        <a:latin typeface="Arial"/>
                        <a:cs typeface="Arial"/>
                      </a:endParaRPr>
                    </a:p>
                    <a:p>
                      <a:pPr marL="432434" indent="-342265">
                        <a:lnSpc>
                          <a:spcPts val="1340"/>
                        </a:lnSpc>
                        <a:buFont typeface="OpenSymbol"/>
                        <a:buChar char="•"/>
                        <a:tabLst>
                          <a:tab pos="432434" algn="l"/>
                        </a:tabLst>
                      </a:pPr>
                      <a:r>
                        <a:rPr sz="1200" b="1" dirty="0">
                          <a:latin typeface="Arial"/>
                          <a:cs typeface="Arial"/>
                        </a:rPr>
                        <a:t>всі</a:t>
                      </a:r>
                      <a:r>
                        <a:rPr sz="1200" b="1" spc="-10" dirty="0">
                          <a:latin typeface="Arial"/>
                          <a:cs typeface="Arial"/>
                        </a:rPr>
                        <a:t> зареєстровані</a:t>
                      </a:r>
                      <a:r>
                        <a:rPr sz="1200" b="1" spc="-5" dirty="0">
                          <a:latin typeface="Arial"/>
                          <a:cs typeface="Arial"/>
                        </a:rPr>
                        <a:t> </a:t>
                      </a:r>
                      <a:r>
                        <a:rPr sz="1200" b="1" spc="-25" dirty="0">
                          <a:latin typeface="Arial"/>
                          <a:cs typeface="Arial"/>
                        </a:rPr>
                        <a:t>ЛЗ</a:t>
                      </a:r>
                      <a:endParaRPr sz="1200">
                        <a:latin typeface="Arial"/>
                        <a:cs typeface="Arial"/>
                      </a:endParaRPr>
                    </a:p>
                  </a:txBody>
                  <a:tcPr marL="0" marR="0" marT="38735"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extLst>
                  <a:ext uri="{0D108BD9-81ED-4DB2-BD59-A6C34878D82A}">
                    <a16:rowId xmlns:a16="http://schemas.microsoft.com/office/drawing/2014/main" val="10002"/>
                  </a:ext>
                </a:extLst>
              </a:tr>
              <a:tr h="1073150">
                <a:tc>
                  <a:txBody>
                    <a:bodyPr/>
                    <a:lstStyle/>
                    <a:p>
                      <a:pPr>
                        <a:lnSpc>
                          <a:spcPct val="100000"/>
                        </a:lnSpc>
                        <a:spcBef>
                          <a:spcPts val="145"/>
                        </a:spcBef>
                      </a:pPr>
                      <a:endParaRPr sz="1200">
                        <a:latin typeface="Times New Roman"/>
                        <a:cs typeface="Times New Roman"/>
                      </a:endParaRPr>
                    </a:p>
                    <a:p>
                      <a:pPr marL="234315" marR="227329" algn="ctr">
                        <a:lnSpc>
                          <a:spcPct val="93300"/>
                        </a:lnSpc>
                      </a:pPr>
                      <a:r>
                        <a:rPr sz="1200" b="1" dirty="0">
                          <a:solidFill>
                            <a:srgbClr val="BF0000"/>
                          </a:solidFill>
                          <a:latin typeface="Arial"/>
                          <a:cs typeface="Arial"/>
                        </a:rPr>
                        <a:t>II</a:t>
                      </a:r>
                      <a:r>
                        <a:rPr sz="1200" b="1" spc="-35" dirty="0">
                          <a:solidFill>
                            <a:srgbClr val="BF0000"/>
                          </a:solidFill>
                          <a:latin typeface="Arial"/>
                          <a:cs typeface="Arial"/>
                        </a:rPr>
                        <a:t> </a:t>
                      </a:r>
                      <a:r>
                        <a:rPr sz="1200" b="1" dirty="0">
                          <a:solidFill>
                            <a:srgbClr val="BF0000"/>
                          </a:solidFill>
                          <a:latin typeface="Arial"/>
                          <a:cs typeface="Arial"/>
                        </a:rPr>
                        <a:t>група</a:t>
                      </a:r>
                      <a:r>
                        <a:rPr sz="1200" b="1" spc="-25" dirty="0">
                          <a:solidFill>
                            <a:srgbClr val="BF0000"/>
                          </a:solidFill>
                          <a:latin typeface="Arial"/>
                          <a:cs typeface="Arial"/>
                        </a:rPr>
                        <a:t> </a:t>
                      </a:r>
                      <a:r>
                        <a:rPr sz="1200" b="1" spc="-50" dirty="0">
                          <a:solidFill>
                            <a:srgbClr val="BF0000"/>
                          </a:solidFill>
                          <a:latin typeface="Arial"/>
                          <a:cs typeface="Arial"/>
                        </a:rPr>
                        <a:t>– </a:t>
                      </a:r>
                      <a:r>
                        <a:rPr sz="1200" b="1" spc="-10" dirty="0">
                          <a:solidFill>
                            <a:srgbClr val="BF0000"/>
                          </a:solidFill>
                          <a:latin typeface="Arial"/>
                          <a:cs typeface="Arial"/>
                        </a:rPr>
                        <a:t>економічно </a:t>
                      </a:r>
                      <a:r>
                        <a:rPr sz="1200" b="1" dirty="0">
                          <a:solidFill>
                            <a:srgbClr val="BF0000"/>
                          </a:solidFill>
                          <a:latin typeface="Arial"/>
                          <a:cs typeface="Arial"/>
                        </a:rPr>
                        <a:t>розвинуті</a:t>
                      </a:r>
                      <a:r>
                        <a:rPr sz="1200" b="1" spc="-70" dirty="0">
                          <a:solidFill>
                            <a:srgbClr val="BF0000"/>
                          </a:solidFill>
                          <a:latin typeface="Arial"/>
                          <a:cs typeface="Arial"/>
                        </a:rPr>
                        <a:t> </a:t>
                      </a:r>
                      <a:r>
                        <a:rPr sz="1200" b="1" spc="-10" dirty="0">
                          <a:solidFill>
                            <a:srgbClr val="BF0000"/>
                          </a:solidFill>
                          <a:latin typeface="Arial"/>
                          <a:cs typeface="Arial"/>
                        </a:rPr>
                        <a:t>країни </a:t>
                      </a:r>
                      <a:r>
                        <a:rPr sz="1200" b="1" spc="-10" dirty="0">
                          <a:latin typeface="Arial"/>
                          <a:cs typeface="Arial"/>
                        </a:rPr>
                        <a:t>(Німеччина)</a:t>
                      </a:r>
                      <a:endParaRPr sz="1200">
                        <a:latin typeface="Arial"/>
                        <a:cs typeface="Arial"/>
                      </a:endParaRPr>
                    </a:p>
                  </a:txBody>
                  <a:tcPr marL="0" marR="0" marT="18415"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marL="433070" marR="83820" indent="-342900">
                        <a:lnSpc>
                          <a:spcPts val="1340"/>
                        </a:lnSpc>
                        <a:spcBef>
                          <a:spcPts val="885"/>
                        </a:spcBef>
                        <a:buFont typeface="OpenSymbol"/>
                        <a:buChar char="•"/>
                        <a:tabLst>
                          <a:tab pos="433070" algn="l"/>
                          <a:tab pos="1333500" algn="l"/>
                        </a:tabLst>
                      </a:pPr>
                      <a:r>
                        <a:rPr sz="1200" b="1" spc="-10" dirty="0">
                          <a:latin typeface="Arial"/>
                          <a:cs typeface="Arial"/>
                        </a:rPr>
                        <a:t>система</a:t>
                      </a:r>
                      <a:r>
                        <a:rPr sz="1200" b="1" dirty="0">
                          <a:latin typeface="Arial"/>
                          <a:cs typeface="Arial"/>
                        </a:rPr>
                        <a:t>	</a:t>
                      </a:r>
                      <a:r>
                        <a:rPr sz="1200" b="1" spc="-10" dirty="0">
                          <a:latin typeface="Arial"/>
                          <a:cs typeface="Arial"/>
                        </a:rPr>
                        <a:t>референтних </a:t>
                      </a:r>
                      <a:r>
                        <a:rPr sz="1200" b="1" spc="-20" dirty="0">
                          <a:latin typeface="Arial"/>
                          <a:cs typeface="Arial"/>
                        </a:rPr>
                        <a:t>цін;</a:t>
                      </a:r>
                      <a:endParaRPr sz="1200">
                        <a:latin typeface="Arial"/>
                        <a:cs typeface="Arial"/>
                      </a:endParaRPr>
                    </a:p>
                    <a:p>
                      <a:pPr marL="432434" indent="-342265">
                        <a:lnSpc>
                          <a:spcPts val="1265"/>
                        </a:lnSpc>
                        <a:buFont typeface="OpenSymbol"/>
                        <a:buChar char="•"/>
                        <a:tabLst>
                          <a:tab pos="432434" algn="l"/>
                        </a:tabLst>
                      </a:pPr>
                      <a:r>
                        <a:rPr sz="1200" b="1" spc="-10" dirty="0">
                          <a:latin typeface="Arial"/>
                          <a:cs typeface="Arial"/>
                        </a:rPr>
                        <a:t>обмеження</a:t>
                      </a:r>
                      <a:endParaRPr sz="1200">
                        <a:latin typeface="Arial"/>
                        <a:cs typeface="Arial"/>
                      </a:endParaRPr>
                    </a:p>
                    <a:p>
                      <a:pPr marL="433070" marR="82550">
                        <a:lnSpc>
                          <a:spcPts val="1340"/>
                        </a:lnSpc>
                        <a:spcBef>
                          <a:spcPts val="85"/>
                        </a:spcBef>
                        <a:tabLst>
                          <a:tab pos="2166620" algn="l"/>
                        </a:tabLst>
                      </a:pPr>
                      <a:r>
                        <a:rPr sz="1200" b="1" spc="-10" dirty="0">
                          <a:latin typeface="Arial"/>
                          <a:cs typeface="Arial"/>
                        </a:rPr>
                        <a:t>рентабельності</a:t>
                      </a:r>
                      <a:r>
                        <a:rPr sz="1200" b="1" dirty="0">
                          <a:latin typeface="Arial"/>
                          <a:cs typeface="Arial"/>
                        </a:rPr>
                        <a:t>	</a:t>
                      </a:r>
                      <a:r>
                        <a:rPr sz="1200" b="1" spc="-25" dirty="0">
                          <a:latin typeface="Arial"/>
                          <a:cs typeface="Arial"/>
                        </a:rPr>
                        <a:t>на </a:t>
                      </a:r>
                      <a:r>
                        <a:rPr sz="1200" b="1" spc="-10" dirty="0">
                          <a:latin typeface="Arial"/>
                          <a:cs typeface="Arial"/>
                        </a:rPr>
                        <a:t>виробництво</a:t>
                      </a:r>
                      <a:r>
                        <a:rPr sz="1200" b="1" spc="-15" dirty="0">
                          <a:latin typeface="Arial"/>
                          <a:cs typeface="Arial"/>
                        </a:rPr>
                        <a:t> </a:t>
                      </a:r>
                      <a:r>
                        <a:rPr sz="1200" b="1" dirty="0">
                          <a:latin typeface="Arial"/>
                          <a:cs typeface="Arial"/>
                        </a:rPr>
                        <a:t>певних</a:t>
                      </a:r>
                      <a:r>
                        <a:rPr sz="1200" b="1" spc="5" dirty="0">
                          <a:latin typeface="Arial"/>
                          <a:cs typeface="Arial"/>
                        </a:rPr>
                        <a:t> </a:t>
                      </a:r>
                      <a:r>
                        <a:rPr sz="1200" b="1" spc="-25" dirty="0">
                          <a:latin typeface="Arial"/>
                          <a:cs typeface="Arial"/>
                        </a:rPr>
                        <a:t>ЛЗ</a:t>
                      </a:r>
                      <a:endParaRPr sz="1200">
                        <a:latin typeface="Arial"/>
                        <a:cs typeface="Arial"/>
                      </a:endParaRPr>
                    </a:p>
                  </a:txBody>
                  <a:tcPr marL="0" marR="0" marT="112395"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spcBef>
                          <a:spcPts val="145"/>
                        </a:spcBef>
                      </a:pPr>
                      <a:endParaRPr sz="1200">
                        <a:latin typeface="Times New Roman"/>
                        <a:cs typeface="Times New Roman"/>
                      </a:endParaRPr>
                    </a:p>
                    <a:p>
                      <a:pPr marL="432434" marR="83820" indent="-341630">
                        <a:lnSpc>
                          <a:spcPct val="93300"/>
                        </a:lnSpc>
                        <a:buFont typeface="OpenSymbol"/>
                        <a:buChar char="•"/>
                        <a:tabLst>
                          <a:tab pos="432434" algn="l"/>
                          <a:tab pos="1185545" algn="l"/>
                        </a:tabLst>
                      </a:pPr>
                      <a:r>
                        <a:rPr sz="1200" b="1" spc="-10" dirty="0">
                          <a:latin typeface="Arial"/>
                          <a:cs typeface="Arial"/>
                        </a:rPr>
                        <a:t>встановлення диференційованої шкали</a:t>
                      </a:r>
                      <a:r>
                        <a:rPr sz="1200" b="1" dirty="0">
                          <a:latin typeface="Arial"/>
                          <a:cs typeface="Arial"/>
                        </a:rPr>
                        <a:t>	</a:t>
                      </a:r>
                      <a:r>
                        <a:rPr sz="1200" b="1" spc="-20" dirty="0">
                          <a:latin typeface="Arial"/>
                          <a:cs typeface="Arial"/>
                        </a:rPr>
                        <a:t>торговельних </a:t>
                      </a:r>
                      <a:r>
                        <a:rPr sz="1200" b="1" spc="-10" dirty="0">
                          <a:latin typeface="Arial"/>
                          <a:cs typeface="Arial"/>
                        </a:rPr>
                        <a:t>націнок</a:t>
                      </a:r>
                      <a:endParaRPr sz="1200">
                        <a:latin typeface="Arial"/>
                        <a:cs typeface="Arial"/>
                      </a:endParaRPr>
                    </a:p>
                  </a:txBody>
                  <a:tcPr marL="0" marR="0" marT="18415"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pPr>
                      <a:endParaRPr sz="1200">
                        <a:latin typeface="Times New Roman"/>
                        <a:cs typeface="Times New Roman"/>
                      </a:endParaRPr>
                    </a:p>
                    <a:p>
                      <a:pPr>
                        <a:lnSpc>
                          <a:spcPct val="100000"/>
                        </a:lnSpc>
                        <a:spcBef>
                          <a:spcPts val="680"/>
                        </a:spcBef>
                      </a:pPr>
                      <a:endParaRPr sz="1200">
                        <a:latin typeface="Times New Roman"/>
                        <a:cs typeface="Times New Roman"/>
                      </a:endParaRPr>
                    </a:p>
                    <a:p>
                      <a:pPr marL="432434" indent="-342265">
                        <a:lnSpc>
                          <a:spcPct val="100000"/>
                        </a:lnSpc>
                        <a:buFont typeface="OpenSymbol"/>
                        <a:buChar char="•"/>
                        <a:tabLst>
                          <a:tab pos="432434" algn="l"/>
                        </a:tabLst>
                      </a:pPr>
                      <a:r>
                        <a:rPr sz="1200" b="1" dirty="0">
                          <a:latin typeface="Arial"/>
                          <a:cs typeface="Arial"/>
                        </a:rPr>
                        <a:t>рецептурні</a:t>
                      </a:r>
                      <a:r>
                        <a:rPr sz="1200" b="1" spc="-60" dirty="0">
                          <a:latin typeface="Arial"/>
                          <a:cs typeface="Arial"/>
                        </a:rPr>
                        <a:t> </a:t>
                      </a:r>
                      <a:r>
                        <a:rPr sz="1200" b="1" spc="-25" dirty="0">
                          <a:latin typeface="Arial"/>
                          <a:cs typeface="Arial"/>
                        </a:rPr>
                        <a:t>ЛЗ</a:t>
                      </a:r>
                      <a:endParaRPr sz="1200">
                        <a:latin typeface="Arial"/>
                        <a:cs typeface="Arial"/>
                      </a:endParaRPr>
                    </a:p>
                  </a:txBody>
                  <a:tcPr marL="0" marR="0" marT="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extLst>
                  <a:ext uri="{0D108BD9-81ED-4DB2-BD59-A6C34878D82A}">
                    <a16:rowId xmlns:a16="http://schemas.microsoft.com/office/drawing/2014/main" val="10003"/>
                  </a:ext>
                </a:extLst>
              </a:tr>
              <a:tr h="1753870">
                <a:tc>
                  <a:txBody>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50"/>
                        </a:spcBef>
                      </a:pPr>
                      <a:endParaRPr sz="1200" dirty="0">
                        <a:latin typeface="Times New Roman"/>
                        <a:cs typeface="Times New Roman"/>
                      </a:endParaRPr>
                    </a:p>
                    <a:p>
                      <a:pPr marL="123189" marR="114300" indent="120650" algn="ctr">
                        <a:lnSpc>
                          <a:spcPts val="1350"/>
                        </a:lnSpc>
                      </a:pPr>
                      <a:r>
                        <a:rPr sz="1200" b="1" dirty="0">
                          <a:solidFill>
                            <a:srgbClr val="BF0000"/>
                          </a:solidFill>
                          <a:latin typeface="Arial"/>
                          <a:cs typeface="Arial"/>
                        </a:rPr>
                        <a:t>III</a:t>
                      </a:r>
                      <a:r>
                        <a:rPr sz="1200" b="1" spc="-20" dirty="0">
                          <a:solidFill>
                            <a:srgbClr val="BF0000"/>
                          </a:solidFill>
                          <a:latin typeface="Arial"/>
                          <a:cs typeface="Arial"/>
                        </a:rPr>
                        <a:t> </a:t>
                      </a:r>
                      <a:r>
                        <a:rPr sz="1200" b="1" dirty="0" err="1">
                          <a:solidFill>
                            <a:srgbClr val="BF0000"/>
                          </a:solidFill>
                          <a:latin typeface="Arial"/>
                          <a:cs typeface="Arial"/>
                        </a:rPr>
                        <a:t>група</a:t>
                      </a:r>
                      <a:r>
                        <a:rPr sz="1200" b="1" spc="-20" dirty="0">
                          <a:solidFill>
                            <a:srgbClr val="BF0000"/>
                          </a:solidFill>
                          <a:latin typeface="Arial"/>
                          <a:cs typeface="Arial"/>
                        </a:rPr>
                        <a:t> </a:t>
                      </a:r>
                      <a:r>
                        <a:rPr sz="1200" b="1" dirty="0" smtClean="0">
                          <a:solidFill>
                            <a:srgbClr val="BF0000"/>
                          </a:solidFill>
                          <a:latin typeface="Arial"/>
                          <a:cs typeface="Arial"/>
                        </a:rPr>
                        <a:t>–</a:t>
                      </a:r>
                      <a:r>
                        <a:rPr sz="1200" b="1" spc="-15" dirty="0" smtClean="0">
                          <a:solidFill>
                            <a:srgbClr val="BF0000"/>
                          </a:solidFill>
                          <a:latin typeface="Arial"/>
                          <a:cs typeface="Arial"/>
                        </a:rPr>
                        <a:t> </a:t>
                      </a:r>
                      <a:endParaRPr lang="uk-UA" sz="1200" b="1" spc="-15" dirty="0" smtClean="0">
                        <a:solidFill>
                          <a:srgbClr val="BF0000"/>
                        </a:solidFill>
                        <a:latin typeface="Arial"/>
                        <a:cs typeface="Arial"/>
                      </a:endParaRPr>
                    </a:p>
                    <a:p>
                      <a:pPr marL="123189" marR="114300" indent="120650" algn="ctr">
                        <a:lnSpc>
                          <a:spcPts val="1350"/>
                        </a:lnSpc>
                      </a:pPr>
                      <a:r>
                        <a:rPr lang="uk-UA" sz="1200" b="1" spc="-15" dirty="0" smtClean="0">
                          <a:solidFill>
                            <a:srgbClr val="BF0000"/>
                          </a:solidFill>
                          <a:latin typeface="Arial"/>
                          <a:cs typeface="Arial"/>
                        </a:rPr>
                        <a:t>країни </a:t>
                      </a:r>
                      <a:r>
                        <a:rPr lang="uk-UA" sz="1200" b="1" spc="-750" baseline="0" dirty="0" smtClean="0">
                          <a:solidFill>
                            <a:srgbClr val="BF0000"/>
                          </a:solidFill>
                          <a:latin typeface="Arial"/>
                          <a:cs typeface="Arial"/>
                        </a:rPr>
                        <a:t>  </a:t>
                      </a:r>
                      <a:r>
                        <a:rPr sz="1200" b="1" dirty="0" smtClean="0">
                          <a:solidFill>
                            <a:srgbClr val="BF0000"/>
                          </a:solidFill>
                          <a:latin typeface="Arial"/>
                          <a:cs typeface="Arial"/>
                        </a:rPr>
                        <a:t>ЄС</a:t>
                      </a:r>
                      <a:r>
                        <a:rPr sz="1200" b="1" spc="-20" dirty="0" smtClean="0">
                          <a:solidFill>
                            <a:srgbClr val="BF0000"/>
                          </a:solidFill>
                          <a:latin typeface="Arial"/>
                          <a:cs typeface="Arial"/>
                        </a:rPr>
                        <a:t> </a:t>
                      </a:r>
                      <a:r>
                        <a:rPr sz="1200" b="1" spc="-10" dirty="0">
                          <a:latin typeface="Arial"/>
                          <a:cs typeface="Arial"/>
                        </a:rPr>
                        <a:t>(Польща)</a:t>
                      </a:r>
                      <a:endParaRPr sz="1200" dirty="0">
                        <a:latin typeface="Arial"/>
                        <a:cs typeface="Arial"/>
                      </a:endParaRPr>
                    </a:p>
                  </a:txBody>
                  <a:tcPr marL="0" marR="0" marT="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spcBef>
                          <a:spcPts val="40"/>
                        </a:spcBef>
                      </a:pPr>
                      <a:endParaRPr sz="1200">
                        <a:latin typeface="Times New Roman"/>
                        <a:cs typeface="Times New Roman"/>
                      </a:endParaRPr>
                    </a:p>
                    <a:p>
                      <a:pPr marL="432434" indent="-342265">
                        <a:lnSpc>
                          <a:spcPts val="1395"/>
                        </a:lnSpc>
                        <a:buFont typeface="OpenSymbol"/>
                        <a:buChar char="•"/>
                        <a:tabLst>
                          <a:tab pos="432434" algn="l"/>
                        </a:tabLst>
                      </a:pPr>
                      <a:r>
                        <a:rPr sz="1200" b="1" spc="-10" dirty="0">
                          <a:latin typeface="Arial"/>
                          <a:cs typeface="Arial"/>
                        </a:rPr>
                        <a:t>моніторинг;</a:t>
                      </a:r>
                      <a:endParaRPr sz="1200">
                        <a:latin typeface="Arial"/>
                        <a:cs typeface="Arial"/>
                      </a:endParaRPr>
                    </a:p>
                    <a:p>
                      <a:pPr marL="432434" indent="-342265">
                        <a:lnSpc>
                          <a:spcPts val="1345"/>
                        </a:lnSpc>
                        <a:buFont typeface="OpenSymbol"/>
                        <a:buChar char="•"/>
                        <a:tabLst>
                          <a:tab pos="432434" algn="l"/>
                        </a:tabLst>
                      </a:pPr>
                      <a:r>
                        <a:rPr sz="1200" b="1" dirty="0">
                          <a:latin typeface="Arial"/>
                          <a:cs typeface="Arial"/>
                        </a:rPr>
                        <a:t>державна</a:t>
                      </a:r>
                      <a:r>
                        <a:rPr sz="1200" b="1" spc="-60" dirty="0">
                          <a:latin typeface="Arial"/>
                          <a:cs typeface="Arial"/>
                        </a:rPr>
                        <a:t> </a:t>
                      </a:r>
                      <a:r>
                        <a:rPr sz="1200" b="1" spc="-10" dirty="0">
                          <a:latin typeface="Arial"/>
                          <a:cs typeface="Arial"/>
                        </a:rPr>
                        <a:t>реєстрація;</a:t>
                      </a:r>
                      <a:endParaRPr sz="1200">
                        <a:latin typeface="Arial"/>
                        <a:cs typeface="Arial"/>
                      </a:endParaRPr>
                    </a:p>
                    <a:p>
                      <a:pPr marL="433070" marR="81915" indent="-342900">
                        <a:lnSpc>
                          <a:spcPct val="93400"/>
                        </a:lnSpc>
                        <a:spcBef>
                          <a:spcPts val="45"/>
                        </a:spcBef>
                        <a:buFont typeface="OpenSymbol"/>
                        <a:buChar char="•"/>
                        <a:tabLst>
                          <a:tab pos="433070" algn="l"/>
                          <a:tab pos="1934845" algn="l"/>
                        </a:tabLst>
                      </a:pPr>
                      <a:r>
                        <a:rPr sz="1200" b="1" spc="-10" dirty="0">
                          <a:latin typeface="Arial"/>
                          <a:cs typeface="Arial"/>
                        </a:rPr>
                        <a:t>обмеження</a:t>
                      </a:r>
                      <a:r>
                        <a:rPr sz="1200" b="1" dirty="0">
                          <a:latin typeface="Arial"/>
                          <a:cs typeface="Arial"/>
                        </a:rPr>
                        <a:t>	</a:t>
                      </a:r>
                      <a:r>
                        <a:rPr sz="1200" b="1" spc="-20" dirty="0">
                          <a:latin typeface="Arial"/>
                          <a:cs typeface="Arial"/>
                        </a:rPr>
                        <a:t>рівня </a:t>
                      </a:r>
                      <a:r>
                        <a:rPr sz="1200" b="1" spc="-10" dirty="0">
                          <a:latin typeface="Arial"/>
                          <a:cs typeface="Arial"/>
                        </a:rPr>
                        <a:t>рентабельності вітчизняного</a:t>
                      </a:r>
                      <a:r>
                        <a:rPr sz="1200" b="1" spc="-5" dirty="0">
                          <a:latin typeface="Arial"/>
                          <a:cs typeface="Arial"/>
                        </a:rPr>
                        <a:t> </a:t>
                      </a:r>
                      <a:r>
                        <a:rPr sz="1200" b="1" spc="-10" dirty="0">
                          <a:latin typeface="Arial"/>
                          <a:cs typeface="Arial"/>
                        </a:rPr>
                        <a:t>виробника;</a:t>
                      </a:r>
                      <a:endParaRPr sz="1200">
                        <a:latin typeface="Arial"/>
                        <a:cs typeface="Arial"/>
                      </a:endParaRPr>
                    </a:p>
                    <a:p>
                      <a:pPr marL="433070" indent="-342900">
                        <a:lnSpc>
                          <a:spcPts val="1295"/>
                        </a:lnSpc>
                        <a:buFont typeface="OpenSymbol"/>
                        <a:buChar char="•"/>
                        <a:tabLst>
                          <a:tab pos="433070" algn="l"/>
                          <a:tab pos="2266950" algn="l"/>
                        </a:tabLst>
                      </a:pPr>
                      <a:r>
                        <a:rPr sz="1200" b="1" spc="-10" dirty="0">
                          <a:latin typeface="Arial"/>
                          <a:cs typeface="Arial"/>
                        </a:rPr>
                        <a:t>перемовини</a:t>
                      </a:r>
                      <a:r>
                        <a:rPr sz="1200" b="1" dirty="0">
                          <a:latin typeface="Arial"/>
                          <a:cs typeface="Arial"/>
                        </a:rPr>
                        <a:t>	</a:t>
                      </a:r>
                      <a:r>
                        <a:rPr sz="1200" b="1" spc="-50" dirty="0">
                          <a:latin typeface="Arial"/>
                          <a:cs typeface="Arial"/>
                        </a:rPr>
                        <a:t>з</a:t>
                      </a:r>
                      <a:endParaRPr sz="1200">
                        <a:latin typeface="Arial"/>
                        <a:cs typeface="Arial"/>
                      </a:endParaRPr>
                    </a:p>
                    <a:p>
                      <a:pPr marL="433070" marR="82550">
                        <a:lnSpc>
                          <a:spcPts val="1340"/>
                        </a:lnSpc>
                        <a:spcBef>
                          <a:spcPts val="80"/>
                        </a:spcBef>
                      </a:pPr>
                      <a:r>
                        <a:rPr sz="1200" b="1" dirty="0">
                          <a:latin typeface="Arial"/>
                          <a:cs typeface="Arial"/>
                        </a:rPr>
                        <a:t>виробниками</a:t>
                      </a:r>
                      <a:r>
                        <a:rPr sz="1200" b="1" spc="105" dirty="0">
                          <a:latin typeface="Arial"/>
                          <a:cs typeface="Arial"/>
                        </a:rPr>
                        <a:t>  </a:t>
                      </a:r>
                      <a:r>
                        <a:rPr sz="1200" b="1" spc="-10" dirty="0">
                          <a:latin typeface="Arial"/>
                          <a:cs typeface="Arial"/>
                        </a:rPr>
                        <a:t>імпортних </a:t>
                      </a:r>
                      <a:r>
                        <a:rPr sz="1200" b="1" spc="-25" dirty="0">
                          <a:latin typeface="Arial"/>
                          <a:cs typeface="Arial"/>
                        </a:rPr>
                        <a:t>ЛЗ</a:t>
                      </a:r>
                      <a:endParaRPr sz="1200">
                        <a:latin typeface="Arial"/>
                        <a:cs typeface="Arial"/>
                      </a:endParaRPr>
                    </a:p>
                  </a:txBody>
                  <a:tcPr marL="0" marR="0" marT="508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65"/>
                        </a:spcBef>
                      </a:pPr>
                      <a:endParaRPr sz="1200">
                        <a:latin typeface="Times New Roman"/>
                        <a:cs typeface="Times New Roman"/>
                      </a:endParaRPr>
                    </a:p>
                    <a:p>
                      <a:pPr marL="432434" marR="83820" indent="-341630">
                        <a:lnSpc>
                          <a:spcPct val="93300"/>
                        </a:lnSpc>
                        <a:buFont typeface="OpenSymbol"/>
                        <a:buChar char="•"/>
                        <a:tabLst>
                          <a:tab pos="432434" algn="l"/>
                          <a:tab pos="1185545" algn="l"/>
                        </a:tabLst>
                      </a:pPr>
                      <a:r>
                        <a:rPr sz="1200" b="1" spc="-10" dirty="0">
                          <a:latin typeface="Arial"/>
                          <a:cs typeface="Arial"/>
                        </a:rPr>
                        <a:t>встановлення диференційованої шкали</a:t>
                      </a:r>
                      <a:r>
                        <a:rPr sz="1200" b="1" dirty="0">
                          <a:latin typeface="Arial"/>
                          <a:cs typeface="Arial"/>
                        </a:rPr>
                        <a:t>	</a:t>
                      </a:r>
                      <a:r>
                        <a:rPr sz="1200" b="1" spc="-20" dirty="0">
                          <a:latin typeface="Arial"/>
                          <a:cs typeface="Arial"/>
                        </a:rPr>
                        <a:t>торговельних </a:t>
                      </a:r>
                      <a:r>
                        <a:rPr sz="1200" b="1" spc="-10" dirty="0">
                          <a:latin typeface="Arial"/>
                          <a:cs typeface="Arial"/>
                        </a:rPr>
                        <a:t>націнок</a:t>
                      </a:r>
                      <a:endParaRPr sz="1200">
                        <a:latin typeface="Arial"/>
                        <a:cs typeface="Arial"/>
                      </a:endParaRPr>
                    </a:p>
                  </a:txBody>
                  <a:tcPr marL="0" marR="0" marT="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pPr>
                      <a:endParaRPr sz="1200" dirty="0">
                        <a:latin typeface="Times New Roman"/>
                        <a:cs typeface="Times New Roman"/>
                      </a:endParaRPr>
                    </a:p>
                    <a:p>
                      <a:pPr>
                        <a:lnSpc>
                          <a:spcPct val="100000"/>
                        </a:lnSpc>
                        <a:spcBef>
                          <a:spcPts val="105"/>
                        </a:spcBef>
                      </a:pPr>
                      <a:endParaRPr sz="1200" dirty="0">
                        <a:latin typeface="Times New Roman"/>
                        <a:cs typeface="Times New Roman"/>
                      </a:endParaRPr>
                    </a:p>
                    <a:p>
                      <a:pPr marL="433070" marR="83820" indent="-342900">
                        <a:lnSpc>
                          <a:spcPct val="93200"/>
                        </a:lnSpc>
                        <a:buFont typeface="OpenSymbol"/>
                        <a:buChar char="•"/>
                        <a:tabLst>
                          <a:tab pos="433070" algn="l"/>
                          <a:tab pos="856615" algn="l"/>
                          <a:tab pos="1713864" algn="l"/>
                        </a:tabLst>
                      </a:pPr>
                      <a:r>
                        <a:rPr sz="1200" b="1" spc="-25" dirty="0">
                          <a:latin typeface="Arial"/>
                          <a:cs typeface="Arial"/>
                        </a:rPr>
                        <a:t>ЛЗ</a:t>
                      </a:r>
                      <a:r>
                        <a:rPr sz="1200" b="1" dirty="0">
                          <a:latin typeface="Arial"/>
                          <a:cs typeface="Arial"/>
                        </a:rPr>
                        <a:t>	</a:t>
                      </a:r>
                      <a:r>
                        <a:rPr sz="1200" b="1" spc="-10" dirty="0">
                          <a:latin typeface="Arial"/>
                          <a:cs typeface="Arial"/>
                        </a:rPr>
                        <a:t>вартість</a:t>
                      </a:r>
                      <a:r>
                        <a:rPr sz="1200" b="1" dirty="0">
                          <a:latin typeface="Arial"/>
                          <a:cs typeface="Arial"/>
                        </a:rPr>
                        <a:t>	</a:t>
                      </a:r>
                      <a:r>
                        <a:rPr sz="1200" b="1" spc="-20" dirty="0">
                          <a:latin typeface="Arial"/>
                          <a:cs typeface="Arial"/>
                        </a:rPr>
                        <a:t>яких </a:t>
                      </a:r>
                      <a:r>
                        <a:rPr sz="1200" b="1" spc="-10" dirty="0">
                          <a:latin typeface="Arial"/>
                          <a:cs typeface="Arial"/>
                        </a:rPr>
                        <a:t>підлягає</a:t>
                      </a:r>
                      <a:r>
                        <a:rPr sz="1200" b="1" spc="500" dirty="0">
                          <a:latin typeface="Arial"/>
                          <a:cs typeface="Arial"/>
                        </a:rPr>
                        <a:t> </a:t>
                      </a:r>
                      <a:r>
                        <a:rPr sz="1200" b="1" spc="-10" dirty="0">
                          <a:latin typeface="Arial"/>
                          <a:cs typeface="Arial"/>
                        </a:rPr>
                        <a:t>реімбурсаціі (Позитивний перелік);</a:t>
                      </a:r>
                      <a:endParaRPr sz="1200" dirty="0">
                        <a:latin typeface="Arial"/>
                        <a:cs typeface="Arial"/>
                      </a:endParaRPr>
                    </a:p>
                    <a:p>
                      <a:pPr marL="432434" indent="-342265">
                        <a:lnSpc>
                          <a:spcPts val="1350"/>
                        </a:lnSpc>
                        <a:buFont typeface="OpenSymbol"/>
                        <a:buChar char="•"/>
                        <a:tabLst>
                          <a:tab pos="432434" algn="l"/>
                        </a:tabLst>
                      </a:pPr>
                      <a:r>
                        <a:rPr sz="1200" b="1" dirty="0">
                          <a:latin typeface="Arial"/>
                          <a:cs typeface="Arial"/>
                        </a:rPr>
                        <a:t>всі</a:t>
                      </a:r>
                      <a:r>
                        <a:rPr sz="1200" b="1" spc="-10" dirty="0">
                          <a:latin typeface="Arial"/>
                          <a:cs typeface="Arial"/>
                        </a:rPr>
                        <a:t> зареєстровані</a:t>
                      </a:r>
                      <a:r>
                        <a:rPr sz="1200" b="1" spc="-5" dirty="0">
                          <a:latin typeface="Arial"/>
                          <a:cs typeface="Arial"/>
                        </a:rPr>
                        <a:t> </a:t>
                      </a:r>
                      <a:r>
                        <a:rPr sz="1200" b="1" spc="-25" dirty="0">
                          <a:latin typeface="Arial"/>
                          <a:cs typeface="Arial"/>
                        </a:rPr>
                        <a:t>ЛЗ</a:t>
                      </a:r>
                      <a:endParaRPr sz="1200" dirty="0">
                        <a:latin typeface="Arial"/>
                        <a:cs typeface="Arial"/>
                      </a:endParaRPr>
                    </a:p>
                  </a:txBody>
                  <a:tcPr marL="0" marR="0" marT="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extLst>
                  <a:ext uri="{0D108BD9-81ED-4DB2-BD59-A6C34878D82A}">
                    <a16:rowId xmlns:a16="http://schemas.microsoft.com/office/drawing/2014/main" val="10004"/>
                  </a:ext>
                </a:extLst>
              </a:tr>
            </a:tbl>
          </a:graphicData>
        </a:graphic>
      </p:graphicFrame>
      <p:grpSp>
        <p:nvGrpSpPr>
          <p:cNvPr id="3" name="object 3"/>
          <p:cNvGrpSpPr/>
          <p:nvPr/>
        </p:nvGrpSpPr>
        <p:grpSpPr>
          <a:xfrm>
            <a:off x="-19048" y="-18134"/>
            <a:ext cx="9180830" cy="633730"/>
            <a:chOff x="-19048" y="-18134"/>
            <a:chExt cx="9180830" cy="633730"/>
          </a:xfrm>
        </p:grpSpPr>
        <p:sp>
          <p:nvSpPr>
            <p:cNvPr id="4" name="object 4"/>
            <p:cNvSpPr/>
            <p:nvPr/>
          </p:nvSpPr>
          <p:spPr>
            <a:xfrm>
              <a:off x="0" y="21234"/>
              <a:ext cx="9142730" cy="575310"/>
            </a:xfrm>
            <a:custGeom>
              <a:avLst/>
              <a:gdLst/>
              <a:ahLst/>
              <a:cxnLst/>
              <a:rect l="l" t="t" r="r" b="b"/>
              <a:pathLst>
                <a:path w="9142730" h="575310">
                  <a:moveTo>
                    <a:pt x="9142730" y="0"/>
                  </a:moveTo>
                  <a:lnTo>
                    <a:pt x="0" y="0"/>
                  </a:lnTo>
                  <a:lnTo>
                    <a:pt x="0" y="575309"/>
                  </a:lnTo>
                  <a:lnTo>
                    <a:pt x="4572000" y="575309"/>
                  </a:lnTo>
                  <a:lnTo>
                    <a:pt x="9142730" y="575309"/>
                  </a:lnTo>
                  <a:lnTo>
                    <a:pt x="9142730" y="0"/>
                  </a:lnTo>
                  <a:close/>
                </a:path>
              </a:pathLst>
            </a:custGeom>
            <a:solidFill>
              <a:srgbClr val="000000">
                <a:alpha val="38999"/>
              </a:srgbClr>
            </a:solidFill>
          </p:spPr>
          <p:txBody>
            <a:bodyPr wrap="square" lIns="0" tIns="0" rIns="0" bIns="0" rtlCol="0"/>
            <a:lstStyle/>
            <a:p>
              <a:endParaRPr/>
            </a:p>
          </p:txBody>
        </p:sp>
        <p:sp>
          <p:nvSpPr>
            <p:cNvPr id="5" name="object 5"/>
            <p:cNvSpPr/>
            <p:nvPr/>
          </p:nvSpPr>
          <p:spPr>
            <a:xfrm>
              <a:off x="0" y="21234"/>
              <a:ext cx="9142730" cy="575310"/>
            </a:xfrm>
            <a:custGeom>
              <a:avLst/>
              <a:gdLst/>
              <a:ahLst/>
              <a:cxnLst/>
              <a:rect l="l" t="t" r="r" b="b"/>
              <a:pathLst>
                <a:path w="9142730" h="575310">
                  <a:moveTo>
                    <a:pt x="4572000" y="575309"/>
                  </a:moveTo>
                  <a:lnTo>
                    <a:pt x="0" y="575309"/>
                  </a:lnTo>
                  <a:lnTo>
                    <a:pt x="0" y="0"/>
                  </a:lnTo>
                  <a:lnTo>
                    <a:pt x="9142730" y="0"/>
                  </a:lnTo>
                  <a:lnTo>
                    <a:pt x="9142730" y="575309"/>
                  </a:lnTo>
                  <a:lnTo>
                    <a:pt x="4572000" y="575309"/>
                  </a:lnTo>
                  <a:close/>
                </a:path>
              </a:pathLst>
            </a:custGeom>
            <a:ln w="38097">
              <a:solidFill>
                <a:srgbClr val="000000"/>
              </a:solidFill>
            </a:ln>
          </p:spPr>
          <p:txBody>
            <a:bodyPr wrap="square" lIns="0" tIns="0" rIns="0" bIns="0" rtlCol="0"/>
            <a:lstStyle/>
            <a:p>
              <a:endParaRPr/>
            </a:p>
          </p:txBody>
        </p:sp>
        <p:sp>
          <p:nvSpPr>
            <p:cNvPr id="6" name="object 6"/>
            <p:cNvSpPr/>
            <p:nvPr/>
          </p:nvSpPr>
          <p:spPr>
            <a:xfrm>
              <a:off x="0" y="914"/>
              <a:ext cx="9142730" cy="576580"/>
            </a:xfrm>
            <a:custGeom>
              <a:avLst/>
              <a:gdLst/>
              <a:ahLst/>
              <a:cxnLst/>
              <a:rect l="l" t="t" r="r" b="b"/>
              <a:pathLst>
                <a:path w="9142730" h="576580">
                  <a:moveTo>
                    <a:pt x="9142730" y="0"/>
                  </a:moveTo>
                  <a:lnTo>
                    <a:pt x="0" y="0"/>
                  </a:lnTo>
                  <a:lnTo>
                    <a:pt x="0" y="576579"/>
                  </a:lnTo>
                  <a:lnTo>
                    <a:pt x="4572000" y="576579"/>
                  </a:lnTo>
                  <a:lnTo>
                    <a:pt x="9142730" y="576579"/>
                  </a:lnTo>
                  <a:lnTo>
                    <a:pt x="9142730" y="0"/>
                  </a:lnTo>
                  <a:close/>
                </a:path>
              </a:pathLst>
            </a:custGeom>
            <a:solidFill>
              <a:srgbClr val="FFFFFF"/>
            </a:solidFill>
          </p:spPr>
          <p:txBody>
            <a:bodyPr wrap="square" lIns="0" tIns="0" rIns="0" bIns="0" rtlCol="0"/>
            <a:lstStyle/>
            <a:p>
              <a:endParaRPr/>
            </a:p>
          </p:txBody>
        </p:sp>
        <p:sp>
          <p:nvSpPr>
            <p:cNvPr id="7" name="object 7"/>
            <p:cNvSpPr/>
            <p:nvPr/>
          </p:nvSpPr>
          <p:spPr>
            <a:xfrm>
              <a:off x="0" y="914"/>
              <a:ext cx="9142730" cy="576580"/>
            </a:xfrm>
            <a:custGeom>
              <a:avLst/>
              <a:gdLst/>
              <a:ahLst/>
              <a:cxnLst/>
              <a:rect l="l" t="t" r="r" b="b"/>
              <a:pathLst>
                <a:path w="9142730" h="576580">
                  <a:moveTo>
                    <a:pt x="4572000" y="576579"/>
                  </a:moveTo>
                  <a:lnTo>
                    <a:pt x="0" y="576579"/>
                  </a:lnTo>
                  <a:lnTo>
                    <a:pt x="0" y="0"/>
                  </a:lnTo>
                  <a:lnTo>
                    <a:pt x="9142730" y="0"/>
                  </a:lnTo>
                  <a:lnTo>
                    <a:pt x="9142730" y="576579"/>
                  </a:lnTo>
                  <a:lnTo>
                    <a:pt x="4572000" y="576579"/>
                  </a:lnTo>
                  <a:close/>
                </a:path>
              </a:pathLst>
            </a:custGeom>
            <a:ln w="38097">
              <a:solidFill>
                <a:srgbClr val="FFFFFF"/>
              </a:solidFill>
            </a:ln>
          </p:spPr>
          <p:txBody>
            <a:bodyPr wrap="square" lIns="0" tIns="0" rIns="0" bIns="0" rtlCol="0"/>
            <a:lstStyle/>
            <a:p>
              <a:endParaRPr/>
            </a:p>
          </p:txBody>
        </p:sp>
      </p:grpSp>
      <p:sp>
        <p:nvSpPr>
          <p:cNvPr id="8" name="object 8"/>
          <p:cNvSpPr txBox="1">
            <a:spLocks noGrp="1"/>
          </p:cNvSpPr>
          <p:nvPr>
            <p:ph type="title"/>
          </p:nvPr>
        </p:nvSpPr>
        <p:spPr>
          <a:xfrm>
            <a:off x="1057910" y="-28295"/>
            <a:ext cx="7091045" cy="635000"/>
          </a:xfrm>
          <a:prstGeom prst="rect">
            <a:avLst/>
          </a:prstGeom>
        </p:spPr>
        <p:txBody>
          <a:bodyPr vert="horz" wrap="square" lIns="0" tIns="12700" rIns="0" bIns="0" rtlCol="0">
            <a:spAutoFit/>
          </a:bodyPr>
          <a:lstStyle/>
          <a:p>
            <a:pPr marL="12700" marR="5080" indent="1625600">
              <a:lnSpc>
                <a:spcPct val="100000"/>
              </a:lnSpc>
              <a:spcBef>
                <a:spcPts val="100"/>
              </a:spcBef>
            </a:pPr>
            <a:r>
              <a:rPr sz="2000" dirty="0">
                <a:solidFill>
                  <a:srgbClr val="BF0000"/>
                </a:solidFill>
              </a:rPr>
              <a:t>АНАЛІЗ</a:t>
            </a:r>
            <a:r>
              <a:rPr sz="2000" spc="-50" dirty="0">
                <a:solidFill>
                  <a:srgbClr val="BF0000"/>
                </a:solidFill>
              </a:rPr>
              <a:t> </a:t>
            </a:r>
            <a:r>
              <a:rPr sz="2000" dirty="0">
                <a:solidFill>
                  <a:srgbClr val="BF0000"/>
                </a:solidFill>
              </a:rPr>
              <a:t>ОСНОВНИХ</a:t>
            </a:r>
            <a:r>
              <a:rPr sz="2000" spc="-50" dirty="0">
                <a:solidFill>
                  <a:srgbClr val="BF0000"/>
                </a:solidFill>
              </a:rPr>
              <a:t> </a:t>
            </a:r>
            <a:r>
              <a:rPr sz="2000" spc="-10" dirty="0">
                <a:solidFill>
                  <a:srgbClr val="BF0000"/>
                </a:solidFill>
              </a:rPr>
              <a:t>МЕТОДІВ ДЕРЖАВНОГО</a:t>
            </a:r>
            <a:r>
              <a:rPr sz="2000" spc="-45" dirty="0">
                <a:solidFill>
                  <a:srgbClr val="BF0000"/>
                </a:solidFill>
              </a:rPr>
              <a:t> </a:t>
            </a:r>
            <a:r>
              <a:rPr sz="2000" spc="-20" dirty="0">
                <a:solidFill>
                  <a:srgbClr val="BF0000"/>
                </a:solidFill>
              </a:rPr>
              <a:t>РЕГУЛЮВАННЯ</a:t>
            </a:r>
            <a:r>
              <a:rPr sz="2000" spc="-45" dirty="0">
                <a:solidFill>
                  <a:srgbClr val="BF0000"/>
                </a:solidFill>
              </a:rPr>
              <a:t> </a:t>
            </a:r>
            <a:r>
              <a:rPr sz="2000" dirty="0">
                <a:solidFill>
                  <a:srgbClr val="BF0000"/>
                </a:solidFill>
              </a:rPr>
              <a:t>ЦІН</a:t>
            </a:r>
            <a:r>
              <a:rPr sz="2000" spc="-40" dirty="0">
                <a:solidFill>
                  <a:srgbClr val="BF0000"/>
                </a:solidFill>
              </a:rPr>
              <a:t> </a:t>
            </a:r>
            <a:r>
              <a:rPr sz="2000" dirty="0">
                <a:solidFill>
                  <a:srgbClr val="BF0000"/>
                </a:solidFill>
              </a:rPr>
              <a:t>НА</a:t>
            </a:r>
            <a:r>
              <a:rPr sz="2000" spc="-35" dirty="0">
                <a:solidFill>
                  <a:srgbClr val="BF0000"/>
                </a:solidFill>
              </a:rPr>
              <a:t> </a:t>
            </a:r>
            <a:r>
              <a:rPr sz="2000" dirty="0">
                <a:solidFill>
                  <a:srgbClr val="BF0000"/>
                </a:solidFill>
              </a:rPr>
              <a:t>ЛЗ</a:t>
            </a:r>
            <a:r>
              <a:rPr sz="2000" spc="-40" dirty="0">
                <a:solidFill>
                  <a:srgbClr val="BF0000"/>
                </a:solidFill>
              </a:rPr>
              <a:t> </a:t>
            </a:r>
            <a:r>
              <a:rPr sz="2000" dirty="0">
                <a:solidFill>
                  <a:srgbClr val="BF0000"/>
                </a:solidFill>
              </a:rPr>
              <a:t>У</a:t>
            </a:r>
            <a:r>
              <a:rPr sz="2000" spc="-40" dirty="0">
                <a:solidFill>
                  <a:srgbClr val="BF0000"/>
                </a:solidFill>
              </a:rPr>
              <a:t> </a:t>
            </a:r>
            <a:r>
              <a:rPr sz="2000" spc="-30" dirty="0">
                <a:solidFill>
                  <a:srgbClr val="BF0000"/>
                </a:solidFill>
              </a:rPr>
              <a:t>КРАЇНАХ</a:t>
            </a:r>
            <a:r>
              <a:rPr sz="2000" spc="-45" dirty="0">
                <a:solidFill>
                  <a:srgbClr val="BF0000"/>
                </a:solidFill>
              </a:rPr>
              <a:t> </a:t>
            </a:r>
            <a:r>
              <a:rPr sz="2000" spc="-25" dirty="0">
                <a:solidFill>
                  <a:srgbClr val="BF0000"/>
                </a:solidFill>
              </a:rPr>
              <a:t>ЄС</a:t>
            </a:r>
            <a:endParaRPr sz="2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3850" y="5950864"/>
            <a:ext cx="8639810" cy="431800"/>
          </a:xfrm>
          <a:custGeom>
            <a:avLst/>
            <a:gdLst/>
            <a:ahLst/>
            <a:cxnLst/>
            <a:rect l="l" t="t" r="r" b="b"/>
            <a:pathLst>
              <a:path w="8639810" h="431800">
                <a:moveTo>
                  <a:pt x="8639810" y="0"/>
                </a:moveTo>
                <a:lnTo>
                  <a:pt x="0" y="0"/>
                </a:lnTo>
                <a:lnTo>
                  <a:pt x="0" y="431799"/>
                </a:lnTo>
                <a:lnTo>
                  <a:pt x="4320540" y="431799"/>
                </a:lnTo>
                <a:lnTo>
                  <a:pt x="8639810" y="431799"/>
                </a:lnTo>
                <a:lnTo>
                  <a:pt x="8639810" y="0"/>
                </a:lnTo>
                <a:close/>
              </a:path>
            </a:pathLst>
          </a:custGeom>
          <a:solidFill>
            <a:srgbClr val="FFFFFF"/>
          </a:solidFill>
        </p:spPr>
        <p:txBody>
          <a:bodyPr wrap="square" lIns="0" tIns="0" rIns="0" bIns="0" rtlCol="0"/>
          <a:lstStyle/>
          <a:p>
            <a:endParaRPr/>
          </a:p>
        </p:txBody>
      </p:sp>
      <p:grpSp>
        <p:nvGrpSpPr>
          <p:cNvPr id="3" name="object 3"/>
          <p:cNvGrpSpPr/>
          <p:nvPr/>
        </p:nvGrpSpPr>
        <p:grpSpPr>
          <a:xfrm>
            <a:off x="-4672" y="-3758"/>
            <a:ext cx="9152255" cy="648335"/>
            <a:chOff x="-4672" y="-3758"/>
            <a:chExt cx="9152255" cy="648335"/>
          </a:xfrm>
        </p:grpSpPr>
        <p:pic>
          <p:nvPicPr>
            <p:cNvPr id="4" name="object 4"/>
            <p:cNvPicPr/>
            <p:nvPr/>
          </p:nvPicPr>
          <p:blipFill>
            <a:blip r:embed="rId2" cstate="print"/>
            <a:stretch>
              <a:fillRect/>
            </a:stretch>
          </p:blipFill>
          <p:spPr>
            <a:xfrm>
              <a:off x="0" y="21234"/>
              <a:ext cx="9143644" cy="618490"/>
            </a:xfrm>
            <a:prstGeom prst="rect">
              <a:avLst/>
            </a:prstGeom>
          </p:spPr>
        </p:pic>
        <p:sp>
          <p:nvSpPr>
            <p:cNvPr id="5" name="object 5"/>
            <p:cNvSpPr/>
            <p:nvPr/>
          </p:nvSpPr>
          <p:spPr>
            <a:xfrm>
              <a:off x="0" y="19964"/>
              <a:ext cx="9144000" cy="619760"/>
            </a:xfrm>
            <a:custGeom>
              <a:avLst/>
              <a:gdLst/>
              <a:ahLst/>
              <a:cxnLst/>
              <a:rect l="l" t="t" r="r" b="b"/>
              <a:pathLst>
                <a:path w="9144000" h="619760">
                  <a:moveTo>
                    <a:pt x="0" y="619759"/>
                  </a:moveTo>
                  <a:lnTo>
                    <a:pt x="9144000" y="619759"/>
                  </a:lnTo>
                  <a:lnTo>
                    <a:pt x="9144000" y="0"/>
                  </a:lnTo>
                  <a:lnTo>
                    <a:pt x="0" y="0"/>
                  </a:lnTo>
                  <a:lnTo>
                    <a:pt x="0" y="619759"/>
                  </a:lnTo>
                  <a:close/>
                </a:path>
              </a:pathLst>
            </a:custGeom>
            <a:ln w="3175">
              <a:solidFill>
                <a:srgbClr val="000000"/>
              </a:solidFill>
            </a:ln>
          </p:spPr>
          <p:txBody>
            <a:bodyPr wrap="square" lIns="0" tIns="0" rIns="0" bIns="0" rtlCol="0"/>
            <a:lstStyle/>
            <a:p>
              <a:endParaRPr/>
            </a:p>
          </p:txBody>
        </p:sp>
        <p:sp>
          <p:nvSpPr>
            <p:cNvPr id="6" name="object 6"/>
            <p:cNvSpPr/>
            <p:nvPr/>
          </p:nvSpPr>
          <p:spPr>
            <a:xfrm>
              <a:off x="0" y="21234"/>
              <a:ext cx="9142730" cy="618490"/>
            </a:xfrm>
            <a:custGeom>
              <a:avLst/>
              <a:gdLst/>
              <a:ahLst/>
              <a:cxnLst/>
              <a:rect l="l" t="t" r="r" b="b"/>
              <a:pathLst>
                <a:path w="9142730" h="618490">
                  <a:moveTo>
                    <a:pt x="4572000" y="618489"/>
                  </a:moveTo>
                  <a:lnTo>
                    <a:pt x="0" y="618489"/>
                  </a:lnTo>
                  <a:lnTo>
                    <a:pt x="0" y="0"/>
                  </a:lnTo>
                  <a:lnTo>
                    <a:pt x="9142730" y="0"/>
                  </a:lnTo>
                  <a:lnTo>
                    <a:pt x="9142730" y="618489"/>
                  </a:lnTo>
                  <a:lnTo>
                    <a:pt x="4572000" y="618489"/>
                  </a:lnTo>
                  <a:close/>
                </a:path>
              </a:pathLst>
            </a:custGeom>
            <a:ln w="9344">
              <a:solidFill>
                <a:srgbClr val="000000"/>
              </a:solidFill>
            </a:ln>
          </p:spPr>
          <p:txBody>
            <a:bodyPr wrap="square" lIns="0" tIns="0" rIns="0" bIns="0" rtlCol="0"/>
            <a:lstStyle/>
            <a:p>
              <a:endParaRPr/>
            </a:p>
          </p:txBody>
        </p:sp>
        <p:pic>
          <p:nvPicPr>
            <p:cNvPr id="7" name="object 7"/>
            <p:cNvPicPr/>
            <p:nvPr/>
          </p:nvPicPr>
          <p:blipFill>
            <a:blip r:embed="rId3" cstate="print"/>
            <a:stretch>
              <a:fillRect/>
            </a:stretch>
          </p:blipFill>
          <p:spPr>
            <a:xfrm>
              <a:off x="0" y="914"/>
              <a:ext cx="9143644" cy="618489"/>
            </a:xfrm>
            <a:prstGeom prst="rect">
              <a:avLst/>
            </a:prstGeom>
          </p:spPr>
        </p:pic>
        <p:sp>
          <p:nvSpPr>
            <p:cNvPr id="8" name="object 8"/>
            <p:cNvSpPr/>
            <p:nvPr/>
          </p:nvSpPr>
          <p:spPr>
            <a:xfrm>
              <a:off x="0" y="914"/>
              <a:ext cx="9142730" cy="618490"/>
            </a:xfrm>
            <a:custGeom>
              <a:avLst/>
              <a:gdLst/>
              <a:ahLst/>
              <a:cxnLst/>
              <a:rect l="l" t="t" r="r" b="b"/>
              <a:pathLst>
                <a:path w="9142730" h="618490">
                  <a:moveTo>
                    <a:pt x="4572000" y="618489"/>
                  </a:moveTo>
                  <a:lnTo>
                    <a:pt x="0" y="618489"/>
                  </a:lnTo>
                  <a:lnTo>
                    <a:pt x="0" y="0"/>
                  </a:lnTo>
                  <a:lnTo>
                    <a:pt x="9142730" y="0"/>
                  </a:lnTo>
                  <a:lnTo>
                    <a:pt x="9142730" y="618489"/>
                  </a:lnTo>
                  <a:lnTo>
                    <a:pt x="4572000" y="618489"/>
                  </a:lnTo>
                  <a:close/>
                </a:path>
              </a:pathLst>
            </a:custGeom>
            <a:ln w="9344">
              <a:solidFill>
                <a:srgbClr val="F8F8F8"/>
              </a:solidFill>
            </a:ln>
          </p:spPr>
          <p:txBody>
            <a:bodyPr wrap="square" lIns="0" tIns="0" rIns="0" bIns="0" rtlCol="0"/>
            <a:lstStyle/>
            <a:p>
              <a:endParaRPr/>
            </a:p>
          </p:txBody>
        </p:sp>
      </p:grpSp>
      <p:sp>
        <p:nvSpPr>
          <p:cNvPr id="9" name="object 9"/>
          <p:cNvSpPr txBox="1">
            <a:spLocks noGrp="1"/>
          </p:cNvSpPr>
          <p:nvPr>
            <p:ph type="title"/>
          </p:nvPr>
        </p:nvSpPr>
        <p:spPr>
          <a:xfrm>
            <a:off x="447040" y="-6705"/>
            <a:ext cx="8242300" cy="635000"/>
          </a:xfrm>
          <a:prstGeom prst="rect">
            <a:avLst/>
          </a:prstGeom>
        </p:spPr>
        <p:txBody>
          <a:bodyPr vert="horz" wrap="square" lIns="0" tIns="12700" rIns="0" bIns="0" rtlCol="0">
            <a:spAutoFit/>
          </a:bodyPr>
          <a:lstStyle/>
          <a:p>
            <a:pPr marL="2509520" marR="5080" indent="-2496820">
              <a:lnSpc>
                <a:spcPct val="100000"/>
              </a:lnSpc>
              <a:spcBef>
                <a:spcPts val="100"/>
              </a:spcBef>
            </a:pPr>
            <a:r>
              <a:rPr sz="2000" dirty="0">
                <a:solidFill>
                  <a:srgbClr val="BF0000"/>
                </a:solidFill>
              </a:rPr>
              <a:t>АНАЛІЗ</a:t>
            </a:r>
            <a:r>
              <a:rPr sz="2000" spc="-50" dirty="0">
                <a:solidFill>
                  <a:srgbClr val="BF0000"/>
                </a:solidFill>
              </a:rPr>
              <a:t> </a:t>
            </a:r>
            <a:r>
              <a:rPr sz="2000" dirty="0">
                <a:solidFill>
                  <a:srgbClr val="BF0000"/>
                </a:solidFill>
              </a:rPr>
              <a:t>ОСНОВНИХ</a:t>
            </a:r>
            <a:r>
              <a:rPr sz="2000" spc="-45" dirty="0">
                <a:solidFill>
                  <a:srgbClr val="BF0000"/>
                </a:solidFill>
              </a:rPr>
              <a:t> </a:t>
            </a:r>
            <a:r>
              <a:rPr sz="2000" spc="-10" dirty="0">
                <a:solidFill>
                  <a:srgbClr val="BF0000"/>
                </a:solidFill>
              </a:rPr>
              <a:t>ПІДХОДІВ</a:t>
            </a:r>
            <a:r>
              <a:rPr sz="2000" spc="-50" dirty="0">
                <a:solidFill>
                  <a:srgbClr val="BF0000"/>
                </a:solidFill>
              </a:rPr>
              <a:t> </a:t>
            </a:r>
            <a:r>
              <a:rPr sz="2000" dirty="0">
                <a:solidFill>
                  <a:srgbClr val="BF0000"/>
                </a:solidFill>
              </a:rPr>
              <a:t>ДО</a:t>
            </a:r>
            <a:r>
              <a:rPr sz="2000" spc="-45" dirty="0">
                <a:solidFill>
                  <a:srgbClr val="BF0000"/>
                </a:solidFill>
              </a:rPr>
              <a:t> </a:t>
            </a:r>
            <a:r>
              <a:rPr sz="2000" spc="-10" dirty="0">
                <a:solidFill>
                  <a:srgbClr val="BF0000"/>
                </a:solidFill>
              </a:rPr>
              <a:t>ДЕРЖАВНОГО</a:t>
            </a:r>
            <a:r>
              <a:rPr sz="2000" spc="-55" dirty="0">
                <a:solidFill>
                  <a:srgbClr val="BF0000"/>
                </a:solidFill>
              </a:rPr>
              <a:t> </a:t>
            </a:r>
            <a:r>
              <a:rPr sz="2000" spc="-10" dirty="0">
                <a:solidFill>
                  <a:srgbClr val="BF0000"/>
                </a:solidFill>
              </a:rPr>
              <a:t>РЕГУЛЮВАННЯ </a:t>
            </a:r>
            <a:r>
              <a:rPr sz="2000" dirty="0">
                <a:solidFill>
                  <a:srgbClr val="BF0000"/>
                </a:solidFill>
              </a:rPr>
              <a:t>ЦІН</a:t>
            </a:r>
            <a:r>
              <a:rPr sz="2000" spc="-25" dirty="0">
                <a:solidFill>
                  <a:srgbClr val="BF0000"/>
                </a:solidFill>
              </a:rPr>
              <a:t> </a:t>
            </a:r>
            <a:r>
              <a:rPr sz="2000" dirty="0">
                <a:solidFill>
                  <a:srgbClr val="BF0000"/>
                </a:solidFill>
              </a:rPr>
              <a:t>НА</a:t>
            </a:r>
            <a:r>
              <a:rPr sz="2000" spc="-30" dirty="0">
                <a:solidFill>
                  <a:srgbClr val="BF0000"/>
                </a:solidFill>
              </a:rPr>
              <a:t> </a:t>
            </a:r>
            <a:r>
              <a:rPr sz="2000" dirty="0">
                <a:solidFill>
                  <a:srgbClr val="BF0000"/>
                </a:solidFill>
              </a:rPr>
              <a:t>ЛЗ</a:t>
            </a:r>
            <a:r>
              <a:rPr sz="2000" spc="-25" dirty="0">
                <a:solidFill>
                  <a:srgbClr val="BF0000"/>
                </a:solidFill>
              </a:rPr>
              <a:t> </a:t>
            </a:r>
            <a:r>
              <a:rPr sz="2000" dirty="0">
                <a:solidFill>
                  <a:srgbClr val="BF0000"/>
                </a:solidFill>
              </a:rPr>
              <a:t>У</a:t>
            </a:r>
            <a:r>
              <a:rPr sz="2000" spc="-30" dirty="0">
                <a:solidFill>
                  <a:srgbClr val="BF0000"/>
                </a:solidFill>
              </a:rPr>
              <a:t> КРАЇНАХ</a:t>
            </a:r>
            <a:r>
              <a:rPr sz="2000" spc="-40" dirty="0">
                <a:solidFill>
                  <a:srgbClr val="BF0000"/>
                </a:solidFill>
              </a:rPr>
              <a:t> </a:t>
            </a:r>
            <a:r>
              <a:rPr sz="2000" spc="-25" dirty="0">
                <a:solidFill>
                  <a:srgbClr val="BF0000"/>
                </a:solidFill>
              </a:rPr>
              <a:t>СНД</a:t>
            </a:r>
            <a:endParaRPr sz="2000"/>
          </a:p>
        </p:txBody>
      </p:sp>
      <p:graphicFrame>
        <p:nvGraphicFramePr>
          <p:cNvPr id="10" name="object 10"/>
          <p:cNvGraphicFramePr>
            <a:graphicFrameLocks noGrp="1"/>
          </p:cNvGraphicFramePr>
          <p:nvPr/>
        </p:nvGraphicFramePr>
        <p:xfrm>
          <a:off x="173680" y="760064"/>
          <a:ext cx="8713470" cy="5541645"/>
        </p:xfrm>
        <a:graphic>
          <a:graphicData uri="http://schemas.openxmlformats.org/drawingml/2006/table">
            <a:tbl>
              <a:tblPr firstRow="1" bandRow="1">
                <a:tableStyleId>{2D5ABB26-0587-4C30-8999-92F81FD0307C}</a:tableStyleId>
              </a:tblPr>
              <a:tblGrid>
                <a:gridCol w="1224280">
                  <a:extLst>
                    <a:ext uri="{9D8B030D-6E8A-4147-A177-3AD203B41FA5}">
                      <a16:colId xmlns:a16="http://schemas.microsoft.com/office/drawing/2014/main" val="20000"/>
                    </a:ext>
                  </a:extLst>
                </a:gridCol>
                <a:gridCol w="1949450">
                  <a:extLst>
                    <a:ext uri="{9D8B030D-6E8A-4147-A177-3AD203B41FA5}">
                      <a16:colId xmlns:a16="http://schemas.microsoft.com/office/drawing/2014/main" val="20001"/>
                    </a:ext>
                  </a:extLst>
                </a:gridCol>
                <a:gridCol w="3690620">
                  <a:extLst>
                    <a:ext uri="{9D8B030D-6E8A-4147-A177-3AD203B41FA5}">
                      <a16:colId xmlns:a16="http://schemas.microsoft.com/office/drawing/2014/main" val="20002"/>
                    </a:ext>
                  </a:extLst>
                </a:gridCol>
                <a:gridCol w="1849120">
                  <a:extLst>
                    <a:ext uri="{9D8B030D-6E8A-4147-A177-3AD203B41FA5}">
                      <a16:colId xmlns:a16="http://schemas.microsoft.com/office/drawing/2014/main" val="20003"/>
                    </a:ext>
                  </a:extLst>
                </a:gridCol>
              </a:tblGrid>
              <a:tr h="455295">
                <a:tc rowSpan="2">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400"/>
                        </a:spcBef>
                      </a:pPr>
                      <a:endParaRPr sz="1200">
                        <a:latin typeface="Times New Roman"/>
                        <a:cs typeface="Times New Roman"/>
                      </a:endParaRPr>
                    </a:p>
                    <a:p>
                      <a:pPr marL="363220">
                        <a:lnSpc>
                          <a:spcPct val="100000"/>
                        </a:lnSpc>
                      </a:pPr>
                      <a:r>
                        <a:rPr sz="1200" b="1" spc="-10" dirty="0">
                          <a:latin typeface="Arial"/>
                          <a:cs typeface="Arial"/>
                        </a:rPr>
                        <a:t>Країни</a:t>
                      </a:r>
                      <a:endParaRPr sz="1200">
                        <a:latin typeface="Arial"/>
                        <a:cs typeface="Arial"/>
                      </a:endParaRPr>
                    </a:p>
                  </a:txBody>
                  <a:tcPr marL="0" marR="0" marT="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gridSpan="3">
                  <a:txBody>
                    <a:bodyPr/>
                    <a:lstStyle/>
                    <a:p>
                      <a:pPr algn="ctr">
                        <a:lnSpc>
                          <a:spcPct val="100000"/>
                        </a:lnSpc>
                        <a:spcBef>
                          <a:spcPts val="1020"/>
                        </a:spcBef>
                      </a:pPr>
                      <a:r>
                        <a:rPr sz="1200" b="1" spc="-10" dirty="0">
                          <a:latin typeface="Arial"/>
                          <a:cs typeface="Arial"/>
                        </a:rPr>
                        <a:t>Підходи</a:t>
                      </a:r>
                      <a:r>
                        <a:rPr sz="1200" b="1" spc="-20" dirty="0">
                          <a:latin typeface="Arial"/>
                          <a:cs typeface="Arial"/>
                        </a:rPr>
                        <a:t> </a:t>
                      </a:r>
                      <a:r>
                        <a:rPr sz="1200" b="1" dirty="0">
                          <a:latin typeface="Arial"/>
                          <a:cs typeface="Arial"/>
                        </a:rPr>
                        <a:t>до</a:t>
                      </a:r>
                      <a:r>
                        <a:rPr sz="1200" b="1" spc="-25" dirty="0">
                          <a:latin typeface="Arial"/>
                          <a:cs typeface="Arial"/>
                        </a:rPr>
                        <a:t> </a:t>
                      </a:r>
                      <a:r>
                        <a:rPr sz="1200" b="1" spc="-10" dirty="0">
                          <a:latin typeface="Arial"/>
                          <a:cs typeface="Arial"/>
                        </a:rPr>
                        <a:t>державного регулювання</a:t>
                      </a:r>
                      <a:r>
                        <a:rPr sz="1200" b="1" spc="-15" dirty="0">
                          <a:latin typeface="Arial"/>
                          <a:cs typeface="Arial"/>
                        </a:rPr>
                        <a:t> </a:t>
                      </a:r>
                      <a:r>
                        <a:rPr sz="1200" b="1" dirty="0">
                          <a:latin typeface="Arial"/>
                          <a:cs typeface="Arial"/>
                        </a:rPr>
                        <a:t>системи</a:t>
                      </a:r>
                      <a:r>
                        <a:rPr sz="1200" b="1" spc="-30" dirty="0">
                          <a:latin typeface="Arial"/>
                          <a:cs typeface="Arial"/>
                        </a:rPr>
                        <a:t> </a:t>
                      </a:r>
                      <a:r>
                        <a:rPr sz="1200" b="1" dirty="0">
                          <a:latin typeface="Arial"/>
                          <a:cs typeface="Arial"/>
                        </a:rPr>
                        <a:t>цін</a:t>
                      </a:r>
                      <a:r>
                        <a:rPr sz="1200" b="1" spc="-10" dirty="0">
                          <a:latin typeface="Arial"/>
                          <a:cs typeface="Arial"/>
                        </a:rPr>
                        <a:t> </a:t>
                      </a:r>
                      <a:r>
                        <a:rPr sz="1200" b="1" dirty="0">
                          <a:latin typeface="Arial"/>
                          <a:cs typeface="Arial"/>
                        </a:rPr>
                        <a:t>на</a:t>
                      </a:r>
                      <a:r>
                        <a:rPr sz="1200" b="1" spc="-20" dirty="0">
                          <a:latin typeface="Arial"/>
                          <a:cs typeface="Arial"/>
                        </a:rPr>
                        <a:t> </a:t>
                      </a:r>
                      <a:r>
                        <a:rPr sz="1200" b="1" spc="-25" dirty="0">
                          <a:latin typeface="Arial"/>
                          <a:cs typeface="Arial"/>
                        </a:rPr>
                        <a:t>ЛЗ</a:t>
                      </a:r>
                      <a:endParaRPr sz="1200">
                        <a:latin typeface="Arial"/>
                        <a:cs typeface="Arial"/>
                      </a:endParaRPr>
                    </a:p>
                  </a:txBody>
                  <a:tcPr marL="0" marR="0" marT="129540" marB="0">
                    <a:lnL w="12700">
                      <a:solidFill>
                        <a:srgbClr val="3333CC"/>
                      </a:solidFill>
                      <a:prstDash val="solid"/>
                    </a:lnL>
                    <a:lnT w="12700">
                      <a:solidFill>
                        <a:srgbClr val="3333CC"/>
                      </a:solidFill>
                      <a:prstDash val="solid"/>
                    </a:lnT>
                    <a:lnB w="12700">
                      <a:solidFill>
                        <a:srgbClr val="3333CC"/>
                      </a:solidFill>
                      <a:prstDash val="solid"/>
                    </a:lnB>
                    <a:solidFill>
                      <a:srgbClr val="FFFFFF"/>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895350">
                <a:tc vMerge="1">
                  <a:txBody>
                    <a:bodyPr/>
                    <a:lstStyle/>
                    <a:p>
                      <a:endParaRPr/>
                    </a:p>
                  </a:txBody>
                  <a:tcPr marL="0" marR="0" marT="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spcBef>
                          <a:spcPts val="810"/>
                        </a:spcBef>
                      </a:pPr>
                      <a:endParaRPr sz="1200">
                        <a:latin typeface="Times New Roman"/>
                        <a:cs typeface="Times New Roman"/>
                      </a:endParaRPr>
                    </a:p>
                    <a:p>
                      <a:pPr marL="474980" marR="149225" indent="-320040">
                        <a:lnSpc>
                          <a:spcPts val="1350"/>
                        </a:lnSpc>
                      </a:pPr>
                      <a:r>
                        <a:rPr sz="1200" b="1" spc="-10" dirty="0">
                          <a:latin typeface="Arial"/>
                          <a:cs typeface="Arial"/>
                        </a:rPr>
                        <a:t>Механізм державного регулювання</a:t>
                      </a:r>
                      <a:endParaRPr sz="1200">
                        <a:latin typeface="Arial"/>
                        <a:cs typeface="Arial"/>
                      </a:endParaRPr>
                    </a:p>
                  </a:txBody>
                  <a:tcPr marL="0" marR="0" marT="10287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spcBef>
                          <a:spcPts val="1370"/>
                        </a:spcBef>
                      </a:pPr>
                      <a:endParaRPr sz="1200">
                        <a:latin typeface="Times New Roman"/>
                        <a:cs typeface="Times New Roman"/>
                      </a:endParaRPr>
                    </a:p>
                    <a:p>
                      <a:pPr algn="ctr">
                        <a:lnSpc>
                          <a:spcPct val="100000"/>
                        </a:lnSpc>
                      </a:pPr>
                      <a:r>
                        <a:rPr sz="1200" b="1" dirty="0">
                          <a:latin typeface="Arial"/>
                          <a:cs typeface="Arial"/>
                        </a:rPr>
                        <a:t>Методи</a:t>
                      </a:r>
                      <a:r>
                        <a:rPr sz="1200" b="1" spc="-40" dirty="0">
                          <a:latin typeface="Arial"/>
                          <a:cs typeface="Arial"/>
                        </a:rPr>
                        <a:t> </a:t>
                      </a:r>
                      <a:r>
                        <a:rPr sz="1200" b="1" spc="-10" dirty="0">
                          <a:latin typeface="Arial"/>
                          <a:cs typeface="Arial"/>
                        </a:rPr>
                        <a:t>державного</a:t>
                      </a:r>
                      <a:r>
                        <a:rPr sz="1200" b="1" spc="-45" dirty="0">
                          <a:latin typeface="Arial"/>
                          <a:cs typeface="Arial"/>
                        </a:rPr>
                        <a:t> </a:t>
                      </a:r>
                      <a:r>
                        <a:rPr sz="1200" b="1" spc="-10" dirty="0">
                          <a:latin typeface="Arial"/>
                          <a:cs typeface="Arial"/>
                        </a:rPr>
                        <a:t>регулювання</a:t>
                      </a:r>
                      <a:endParaRPr sz="1200">
                        <a:latin typeface="Arial"/>
                        <a:cs typeface="Arial"/>
                      </a:endParaRPr>
                    </a:p>
                  </a:txBody>
                  <a:tcPr marL="0" marR="0" marT="17399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spcBef>
                          <a:spcPts val="114"/>
                        </a:spcBef>
                      </a:pPr>
                      <a:endParaRPr sz="1200">
                        <a:latin typeface="Times New Roman"/>
                        <a:cs typeface="Times New Roman"/>
                      </a:endParaRPr>
                    </a:p>
                    <a:p>
                      <a:pPr marL="385445" marR="378460" algn="ctr">
                        <a:lnSpc>
                          <a:spcPct val="93400"/>
                        </a:lnSpc>
                      </a:pPr>
                      <a:r>
                        <a:rPr sz="1200" b="1" dirty="0">
                          <a:latin typeface="Arial"/>
                          <a:cs typeface="Arial"/>
                        </a:rPr>
                        <a:t>ЛЗ,</a:t>
                      </a:r>
                      <a:r>
                        <a:rPr sz="1200" b="1" spc="-15" dirty="0">
                          <a:latin typeface="Arial"/>
                          <a:cs typeface="Arial"/>
                        </a:rPr>
                        <a:t> </a:t>
                      </a:r>
                      <a:r>
                        <a:rPr sz="1200" b="1" dirty="0">
                          <a:latin typeface="Arial"/>
                          <a:cs typeface="Arial"/>
                        </a:rPr>
                        <a:t>ціни</a:t>
                      </a:r>
                      <a:r>
                        <a:rPr sz="1200" b="1" spc="-25" dirty="0">
                          <a:latin typeface="Arial"/>
                          <a:cs typeface="Arial"/>
                        </a:rPr>
                        <a:t> </a:t>
                      </a:r>
                      <a:r>
                        <a:rPr sz="1200" b="1" dirty="0">
                          <a:latin typeface="Arial"/>
                          <a:cs typeface="Arial"/>
                        </a:rPr>
                        <a:t>на</a:t>
                      </a:r>
                      <a:r>
                        <a:rPr sz="1200" b="1" spc="-15" dirty="0">
                          <a:latin typeface="Arial"/>
                          <a:cs typeface="Arial"/>
                        </a:rPr>
                        <a:t> </a:t>
                      </a:r>
                      <a:r>
                        <a:rPr sz="1200" b="1" spc="-25" dirty="0">
                          <a:latin typeface="Arial"/>
                          <a:cs typeface="Arial"/>
                        </a:rPr>
                        <a:t>які </a:t>
                      </a:r>
                      <a:r>
                        <a:rPr sz="1200" b="1" spc="-10" dirty="0">
                          <a:latin typeface="Arial"/>
                          <a:cs typeface="Arial"/>
                        </a:rPr>
                        <a:t>підлягають регулюванню</a:t>
                      </a:r>
                      <a:endParaRPr sz="1200">
                        <a:latin typeface="Arial"/>
                        <a:cs typeface="Arial"/>
                      </a:endParaRPr>
                    </a:p>
                  </a:txBody>
                  <a:tcPr marL="0" marR="0" marT="14604"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extLst>
                  <a:ext uri="{0D108BD9-81ED-4DB2-BD59-A6C34878D82A}">
                    <a16:rowId xmlns:a16="http://schemas.microsoft.com/office/drawing/2014/main" val="10001"/>
                  </a:ext>
                </a:extLst>
              </a:tr>
              <a:tr h="897255">
                <a:tc>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marL="267970">
                        <a:lnSpc>
                          <a:spcPct val="100000"/>
                        </a:lnSpc>
                      </a:pPr>
                      <a:r>
                        <a:rPr sz="1200" b="1" spc="-10" dirty="0">
                          <a:latin typeface="Arial"/>
                          <a:cs typeface="Arial"/>
                        </a:rPr>
                        <a:t>Білорусь</a:t>
                      </a:r>
                      <a:endParaRPr sz="1200">
                        <a:latin typeface="Arial"/>
                        <a:cs typeface="Arial"/>
                      </a:endParaRPr>
                    </a:p>
                  </a:txBody>
                  <a:tcPr marL="0" marR="0" marT="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gn="ctr">
                        <a:lnSpc>
                          <a:spcPct val="100000"/>
                        </a:lnSpc>
                      </a:pPr>
                      <a:r>
                        <a:rPr sz="1200" b="1" spc="-10" dirty="0">
                          <a:latin typeface="Arial"/>
                          <a:cs typeface="Arial"/>
                        </a:rPr>
                        <a:t>Загальнодержавний</a:t>
                      </a:r>
                      <a:endParaRPr sz="1200">
                        <a:latin typeface="Arial"/>
                        <a:cs typeface="Arial"/>
                      </a:endParaRPr>
                    </a:p>
                  </a:txBody>
                  <a:tcPr marL="0" marR="0" marT="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marL="433070" marR="85090" indent="-254000">
                        <a:lnSpc>
                          <a:spcPts val="1340"/>
                        </a:lnSpc>
                        <a:spcBef>
                          <a:spcPts val="385"/>
                        </a:spcBef>
                        <a:buFont typeface="OpenSymbol"/>
                        <a:buChar char="✓"/>
                        <a:tabLst>
                          <a:tab pos="433070" algn="l"/>
                          <a:tab pos="1936114" algn="l"/>
                          <a:tab pos="2550160" algn="l"/>
                        </a:tabLst>
                      </a:pPr>
                      <a:r>
                        <a:rPr sz="1200" b="1" spc="-10" dirty="0">
                          <a:latin typeface="Arial"/>
                          <a:cs typeface="Arial"/>
                        </a:rPr>
                        <a:t>Диференційована</a:t>
                      </a:r>
                      <a:r>
                        <a:rPr sz="1200" b="1" dirty="0">
                          <a:latin typeface="Arial"/>
                          <a:cs typeface="Arial"/>
                        </a:rPr>
                        <a:t>	</a:t>
                      </a:r>
                      <a:r>
                        <a:rPr sz="1200" b="1" spc="-20" dirty="0">
                          <a:latin typeface="Arial"/>
                          <a:cs typeface="Arial"/>
                        </a:rPr>
                        <a:t>шкала</a:t>
                      </a:r>
                      <a:r>
                        <a:rPr sz="1200" b="1" dirty="0">
                          <a:latin typeface="Arial"/>
                          <a:cs typeface="Arial"/>
                        </a:rPr>
                        <a:t>	</a:t>
                      </a:r>
                      <a:r>
                        <a:rPr sz="1200" b="1" spc="-10" dirty="0">
                          <a:latin typeface="Arial"/>
                          <a:cs typeface="Arial"/>
                        </a:rPr>
                        <a:t>торговельних </a:t>
                      </a:r>
                      <a:r>
                        <a:rPr sz="1200" b="1" dirty="0">
                          <a:latin typeface="Arial"/>
                          <a:cs typeface="Arial"/>
                        </a:rPr>
                        <a:t>надбавок</a:t>
                      </a:r>
                      <a:r>
                        <a:rPr sz="1200" b="1" spc="-25" dirty="0">
                          <a:latin typeface="Arial"/>
                          <a:cs typeface="Arial"/>
                        </a:rPr>
                        <a:t> </a:t>
                      </a:r>
                      <a:r>
                        <a:rPr sz="1200" b="1" spc="-10" dirty="0">
                          <a:latin typeface="Arial"/>
                          <a:cs typeface="Arial"/>
                        </a:rPr>
                        <a:t>(оптових</a:t>
                      </a:r>
                      <a:r>
                        <a:rPr sz="1200" b="1" spc="-25" dirty="0">
                          <a:latin typeface="Arial"/>
                          <a:cs typeface="Arial"/>
                        </a:rPr>
                        <a:t> </a:t>
                      </a:r>
                      <a:r>
                        <a:rPr sz="1200" b="1" dirty="0">
                          <a:latin typeface="Arial"/>
                          <a:cs typeface="Arial"/>
                        </a:rPr>
                        <a:t>та</a:t>
                      </a:r>
                      <a:r>
                        <a:rPr sz="1200" b="1" spc="-15" dirty="0">
                          <a:latin typeface="Arial"/>
                          <a:cs typeface="Arial"/>
                        </a:rPr>
                        <a:t> </a:t>
                      </a:r>
                      <a:r>
                        <a:rPr sz="1200" b="1" spc="-10" dirty="0">
                          <a:latin typeface="Arial"/>
                          <a:cs typeface="Arial"/>
                        </a:rPr>
                        <a:t>роздрібних)</a:t>
                      </a:r>
                      <a:endParaRPr sz="1200">
                        <a:latin typeface="Arial"/>
                        <a:cs typeface="Arial"/>
                      </a:endParaRPr>
                    </a:p>
                    <a:p>
                      <a:pPr marL="432434" indent="-253365">
                        <a:lnSpc>
                          <a:spcPts val="1320"/>
                        </a:lnSpc>
                        <a:buFont typeface="OpenSymbol"/>
                        <a:buChar char="✓"/>
                        <a:tabLst>
                          <a:tab pos="432434" algn="l"/>
                        </a:tabLst>
                      </a:pPr>
                      <a:r>
                        <a:rPr sz="1200" b="1" spc="-10" dirty="0">
                          <a:latin typeface="Arial"/>
                          <a:cs typeface="Arial"/>
                        </a:rPr>
                        <a:t>Моніторинг</a:t>
                      </a:r>
                      <a:r>
                        <a:rPr sz="1200" b="1" spc="-20" dirty="0">
                          <a:latin typeface="Arial"/>
                          <a:cs typeface="Arial"/>
                        </a:rPr>
                        <a:t> </a:t>
                      </a:r>
                      <a:r>
                        <a:rPr sz="1200" b="1" dirty="0">
                          <a:latin typeface="Arial"/>
                          <a:cs typeface="Arial"/>
                        </a:rPr>
                        <a:t>системи</a:t>
                      </a:r>
                      <a:r>
                        <a:rPr sz="1200" b="1" spc="-30" dirty="0">
                          <a:latin typeface="Arial"/>
                          <a:cs typeface="Arial"/>
                        </a:rPr>
                        <a:t> </a:t>
                      </a:r>
                      <a:r>
                        <a:rPr sz="1200" b="1" spc="-25" dirty="0">
                          <a:latin typeface="Arial"/>
                          <a:cs typeface="Arial"/>
                        </a:rPr>
                        <a:t>цін</a:t>
                      </a:r>
                      <a:endParaRPr sz="1200">
                        <a:latin typeface="Arial"/>
                        <a:cs typeface="Arial"/>
                      </a:endParaRPr>
                    </a:p>
                  </a:txBody>
                  <a:tcPr marL="0" marR="0" marT="48895"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marL="90170" marR="521334">
                        <a:lnSpc>
                          <a:spcPts val="1340"/>
                        </a:lnSpc>
                        <a:spcBef>
                          <a:spcPts val="385"/>
                        </a:spcBef>
                      </a:pPr>
                      <a:r>
                        <a:rPr sz="1200" b="1" dirty="0">
                          <a:latin typeface="Arial"/>
                          <a:cs typeface="Arial"/>
                        </a:rPr>
                        <a:t>Ціновий</a:t>
                      </a:r>
                      <a:r>
                        <a:rPr sz="1200" b="1" spc="-65" dirty="0">
                          <a:latin typeface="Arial"/>
                          <a:cs typeface="Arial"/>
                        </a:rPr>
                        <a:t> </a:t>
                      </a:r>
                      <a:r>
                        <a:rPr sz="1200" b="1" spc="-10" dirty="0">
                          <a:latin typeface="Arial"/>
                          <a:cs typeface="Arial"/>
                        </a:rPr>
                        <a:t>перелік </a:t>
                      </a:r>
                      <a:r>
                        <a:rPr sz="1200" b="1" dirty="0">
                          <a:latin typeface="Arial"/>
                          <a:cs typeface="Arial"/>
                        </a:rPr>
                        <a:t>Окремі</a:t>
                      </a:r>
                      <a:r>
                        <a:rPr sz="1200" b="1" spc="-65" dirty="0">
                          <a:latin typeface="Arial"/>
                          <a:cs typeface="Arial"/>
                        </a:rPr>
                        <a:t> </a:t>
                      </a:r>
                      <a:r>
                        <a:rPr sz="1200" b="1" spc="-25" dirty="0">
                          <a:latin typeface="Arial"/>
                          <a:cs typeface="Arial"/>
                        </a:rPr>
                        <a:t>ОЛЗ</a:t>
                      </a:r>
                      <a:endParaRPr sz="1200">
                        <a:latin typeface="Arial"/>
                        <a:cs typeface="Arial"/>
                      </a:endParaRPr>
                    </a:p>
                  </a:txBody>
                  <a:tcPr marL="0" marR="0" marT="48895"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extLst>
                  <a:ext uri="{0D108BD9-81ED-4DB2-BD59-A6C34878D82A}">
                    <a16:rowId xmlns:a16="http://schemas.microsoft.com/office/drawing/2014/main" val="10002"/>
                  </a:ext>
                </a:extLst>
              </a:tr>
              <a:tr h="580390">
                <a:tc>
                  <a:txBody>
                    <a:bodyPr/>
                    <a:lstStyle/>
                    <a:p>
                      <a:pPr>
                        <a:lnSpc>
                          <a:spcPct val="100000"/>
                        </a:lnSpc>
                        <a:spcBef>
                          <a:spcPts val="130"/>
                        </a:spcBef>
                      </a:pPr>
                      <a:endParaRPr sz="1200">
                        <a:latin typeface="Times New Roman"/>
                        <a:cs typeface="Times New Roman"/>
                      </a:endParaRPr>
                    </a:p>
                    <a:p>
                      <a:pPr marL="280670">
                        <a:lnSpc>
                          <a:spcPct val="100000"/>
                        </a:lnSpc>
                      </a:pPr>
                      <a:r>
                        <a:rPr sz="1200" b="1" spc="-10" dirty="0">
                          <a:latin typeface="Arial"/>
                          <a:cs typeface="Arial"/>
                        </a:rPr>
                        <a:t>Вірменія</a:t>
                      </a:r>
                      <a:endParaRPr sz="1200">
                        <a:latin typeface="Arial"/>
                        <a:cs typeface="Arial"/>
                      </a:endParaRPr>
                    </a:p>
                  </a:txBody>
                  <a:tcPr marL="0" marR="0" marT="1651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spcBef>
                          <a:spcPts val="130"/>
                        </a:spcBef>
                      </a:pPr>
                      <a:endParaRPr sz="1200">
                        <a:latin typeface="Times New Roman"/>
                        <a:cs typeface="Times New Roman"/>
                      </a:endParaRPr>
                    </a:p>
                    <a:p>
                      <a:pPr algn="ctr">
                        <a:lnSpc>
                          <a:spcPct val="100000"/>
                        </a:lnSpc>
                      </a:pPr>
                      <a:r>
                        <a:rPr sz="1200" b="1" spc="-10" dirty="0">
                          <a:latin typeface="Arial"/>
                          <a:cs typeface="Arial"/>
                        </a:rPr>
                        <a:t>Загальнодержавний</a:t>
                      </a:r>
                      <a:endParaRPr sz="1200">
                        <a:latin typeface="Arial"/>
                        <a:cs typeface="Arial"/>
                      </a:endParaRPr>
                    </a:p>
                  </a:txBody>
                  <a:tcPr marL="0" marR="0" marT="1651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spcBef>
                          <a:spcPts val="130"/>
                        </a:spcBef>
                      </a:pPr>
                      <a:endParaRPr sz="1200">
                        <a:latin typeface="Times New Roman"/>
                        <a:cs typeface="Times New Roman"/>
                      </a:endParaRPr>
                    </a:p>
                    <a:p>
                      <a:pPr marL="432434" indent="-342265">
                        <a:lnSpc>
                          <a:spcPct val="100000"/>
                        </a:lnSpc>
                        <a:buFont typeface="OpenSymbol"/>
                        <a:buChar char="✓"/>
                        <a:tabLst>
                          <a:tab pos="432434" algn="l"/>
                        </a:tabLst>
                      </a:pPr>
                      <a:r>
                        <a:rPr sz="1200" b="1" spc="-10" dirty="0">
                          <a:latin typeface="Arial"/>
                          <a:cs typeface="Arial"/>
                        </a:rPr>
                        <a:t>Фіксовані</a:t>
                      </a:r>
                      <a:r>
                        <a:rPr sz="1200" b="1" spc="-5" dirty="0">
                          <a:latin typeface="Arial"/>
                          <a:cs typeface="Arial"/>
                        </a:rPr>
                        <a:t> </a:t>
                      </a:r>
                      <a:r>
                        <a:rPr sz="1200" b="1" spc="-20" dirty="0">
                          <a:latin typeface="Arial"/>
                          <a:cs typeface="Arial"/>
                        </a:rPr>
                        <a:t>ціни</a:t>
                      </a:r>
                      <a:endParaRPr sz="1200">
                        <a:latin typeface="Arial"/>
                        <a:cs typeface="Arial"/>
                      </a:endParaRPr>
                    </a:p>
                  </a:txBody>
                  <a:tcPr marL="0" marR="0" marT="1651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marL="90170">
                        <a:lnSpc>
                          <a:spcPct val="100000"/>
                        </a:lnSpc>
                        <a:spcBef>
                          <a:spcPts val="260"/>
                        </a:spcBef>
                      </a:pPr>
                      <a:r>
                        <a:rPr sz="1200" b="1" dirty="0">
                          <a:latin typeface="Arial"/>
                          <a:cs typeface="Arial"/>
                        </a:rPr>
                        <a:t>Перелік</a:t>
                      </a:r>
                      <a:r>
                        <a:rPr sz="1200" b="1" spc="-25" dirty="0">
                          <a:latin typeface="Arial"/>
                          <a:cs typeface="Arial"/>
                        </a:rPr>
                        <a:t> </a:t>
                      </a:r>
                      <a:r>
                        <a:rPr sz="1200" b="1" spc="-20" dirty="0">
                          <a:latin typeface="Arial"/>
                          <a:cs typeface="Arial"/>
                        </a:rPr>
                        <a:t>ЖВНЛЗ</a:t>
                      </a:r>
                      <a:endParaRPr sz="1200">
                        <a:latin typeface="Arial"/>
                        <a:cs typeface="Arial"/>
                      </a:endParaRPr>
                    </a:p>
                  </a:txBody>
                  <a:tcPr marL="0" marR="0" marT="3302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extLst>
                  <a:ext uri="{0D108BD9-81ED-4DB2-BD59-A6C34878D82A}">
                    <a16:rowId xmlns:a16="http://schemas.microsoft.com/office/drawing/2014/main" val="10003"/>
                  </a:ext>
                </a:extLst>
              </a:tr>
              <a:tr h="838835">
                <a:tc>
                  <a:txBody>
                    <a:bodyPr/>
                    <a:lstStyle/>
                    <a:p>
                      <a:pPr>
                        <a:lnSpc>
                          <a:spcPct val="100000"/>
                        </a:lnSpc>
                        <a:spcBef>
                          <a:spcPts val="1150"/>
                        </a:spcBef>
                      </a:pPr>
                      <a:endParaRPr sz="1200">
                        <a:latin typeface="Times New Roman"/>
                        <a:cs typeface="Times New Roman"/>
                      </a:endParaRPr>
                    </a:p>
                    <a:p>
                      <a:pPr marR="226060" algn="r">
                        <a:lnSpc>
                          <a:spcPct val="100000"/>
                        </a:lnSpc>
                      </a:pPr>
                      <a:r>
                        <a:rPr sz="1200" b="1" spc="-10" dirty="0">
                          <a:latin typeface="Arial"/>
                          <a:cs typeface="Arial"/>
                        </a:rPr>
                        <a:t>Казахстан</a:t>
                      </a:r>
                      <a:endParaRPr sz="1200">
                        <a:latin typeface="Arial"/>
                        <a:cs typeface="Arial"/>
                      </a:endParaRPr>
                    </a:p>
                  </a:txBody>
                  <a:tcPr marL="0" marR="0" marT="14605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nSpc>
                          <a:spcPct val="100000"/>
                        </a:lnSpc>
                        <a:spcBef>
                          <a:spcPts val="1150"/>
                        </a:spcBef>
                      </a:pPr>
                      <a:endParaRPr sz="1200">
                        <a:latin typeface="Times New Roman"/>
                        <a:cs typeface="Times New Roman"/>
                      </a:endParaRPr>
                    </a:p>
                    <a:p>
                      <a:pPr algn="ctr">
                        <a:lnSpc>
                          <a:spcPct val="100000"/>
                        </a:lnSpc>
                      </a:pPr>
                      <a:r>
                        <a:rPr sz="1200" b="1" spc="-10" dirty="0">
                          <a:latin typeface="Arial"/>
                          <a:cs typeface="Arial"/>
                        </a:rPr>
                        <a:t>Загальнодержавний</a:t>
                      </a:r>
                      <a:endParaRPr sz="1200">
                        <a:latin typeface="Arial"/>
                        <a:cs typeface="Arial"/>
                      </a:endParaRPr>
                    </a:p>
                  </a:txBody>
                  <a:tcPr marL="0" marR="0" marT="14605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marL="432434" indent="-253365">
                        <a:lnSpc>
                          <a:spcPts val="1395"/>
                        </a:lnSpc>
                        <a:spcBef>
                          <a:spcPts val="259"/>
                        </a:spcBef>
                        <a:buFont typeface="OpenSymbol"/>
                        <a:buChar char="✓"/>
                        <a:tabLst>
                          <a:tab pos="432434" algn="l"/>
                        </a:tabLst>
                      </a:pPr>
                      <a:r>
                        <a:rPr sz="1200" b="1" spc="-10" dirty="0">
                          <a:latin typeface="Arial"/>
                          <a:cs typeface="Arial"/>
                        </a:rPr>
                        <a:t>Граничний</a:t>
                      </a:r>
                      <a:r>
                        <a:rPr sz="1200" b="1" spc="-30" dirty="0">
                          <a:latin typeface="Arial"/>
                          <a:cs typeface="Arial"/>
                        </a:rPr>
                        <a:t> </a:t>
                      </a:r>
                      <a:r>
                        <a:rPr sz="1200" b="1" dirty="0">
                          <a:latin typeface="Arial"/>
                          <a:cs typeface="Arial"/>
                        </a:rPr>
                        <a:t>рівень</a:t>
                      </a:r>
                      <a:r>
                        <a:rPr sz="1200" b="1" spc="-15" dirty="0">
                          <a:latin typeface="Arial"/>
                          <a:cs typeface="Arial"/>
                        </a:rPr>
                        <a:t> </a:t>
                      </a:r>
                      <a:r>
                        <a:rPr sz="1200" b="1" spc="-10" dirty="0">
                          <a:latin typeface="Arial"/>
                          <a:cs typeface="Arial"/>
                        </a:rPr>
                        <a:t>закупівельних </a:t>
                      </a:r>
                      <a:r>
                        <a:rPr sz="1200" b="1" spc="-25" dirty="0">
                          <a:latin typeface="Arial"/>
                          <a:cs typeface="Arial"/>
                        </a:rPr>
                        <a:t>цін</a:t>
                      </a:r>
                      <a:endParaRPr sz="1200">
                        <a:latin typeface="Arial"/>
                        <a:cs typeface="Arial"/>
                      </a:endParaRPr>
                    </a:p>
                    <a:p>
                      <a:pPr marL="433070" marR="84455" indent="-254000">
                        <a:lnSpc>
                          <a:spcPts val="1340"/>
                        </a:lnSpc>
                        <a:spcBef>
                          <a:spcPts val="80"/>
                        </a:spcBef>
                        <a:buFont typeface="OpenSymbol"/>
                        <a:buChar char="✓"/>
                        <a:tabLst>
                          <a:tab pos="433070" algn="l"/>
                          <a:tab pos="1743710" algn="l"/>
                          <a:tab pos="2743835" algn="l"/>
                        </a:tabLst>
                      </a:pPr>
                      <a:r>
                        <a:rPr sz="1200" b="1" spc="-10" dirty="0">
                          <a:latin typeface="Arial"/>
                          <a:cs typeface="Arial"/>
                        </a:rPr>
                        <a:t>Граничний</a:t>
                      </a:r>
                      <a:r>
                        <a:rPr sz="1200" b="1" dirty="0">
                          <a:latin typeface="Arial"/>
                          <a:cs typeface="Arial"/>
                        </a:rPr>
                        <a:t>	</a:t>
                      </a:r>
                      <a:r>
                        <a:rPr sz="1200" b="1" spc="-10" dirty="0">
                          <a:latin typeface="Arial"/>
                          <a:cs typeface="Arial"/>
                        </a:rPr>
                        <a:t>рівень</a:t>
                      </a:r>
                      <a:r>
                        <a:rPr sz="1200" b="1" dirty="0">
                          <a:latin typeface="Arial"/>
                          <a:cs typeface="Arial"/>
                        </a:rPr>
                        <a:t>	</a:t>
                      </a:r>
                      <a:r>
                        <a:rPr sz="1200" b="1" spc="-10" dirty="0">
                          <a:latin typeface="Arial"/>
                          <a:cs typeface="Arial"/>
                        </a:rPr>
                        <a:t>роздрібних торговельних</a:t>
                      </a:r>
                      <a:r>
                        <a:rPr sz="1200" b="1" spc="-20" dirty="0">
                          <a:latin typeface="Arial"/>
                          <a:cs typeface="Arial"/>
                        </a:rPr>
                        <a:t> </a:t>
                      </a:r>
                      <a:r>
                        <a:rPr sz="1200" b="1" spc="-10" dirty="0">
                          <a:latin typeface="Arial"/>
                          <a:cs typeface="Arial"/>
                        </a:rPr>
                        <a:t>націнок</a:t>
                      </a:r>
                      <a:endParaRPr sz="1200">
                        <a:latin typeface="Arial"/>
                        <a:cs typeface="Arial"/>
                      </a:endParaRPr>
                    </a:p>
                  </a:txBody>
                  <a:tcPr marL="0" marR="0" marT="33019"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marL="90170">
                        <a:lnSpc>
                          <a:spcPct val="100000"/>
                        </a:lnSpc>
                        <a:spcBef>
                          <a:spcPts val="259"/>
                        </a:spcBef>
                      </a:pPr>
                      <a:r>
                        <a:rPr sz="1200" b="1" dirty="0">
                          <a:latin typeface="Arial"/>
                          <a:cs typeface="Arial"/>
                        </a:rPr>
                        <a:t>Перелік</a:t>
                      </a:r>
                      <a:r>
                        <a:rPr sz="1200" b="1" spc="-25" dirty="0">
                          <a:latin typeface="Arial"/>
                          <a:cs typeface="Arial"/>
                        </a:rPr>
                        <a:t> </a:t>
                      </a:r>
                      <a:r>
                        <a:rPr sz="1200" b="1" spc="-20" dirty="0">
                          <a:latin typeface="Arial"/>
                          <a:cs typeface="Arial"/>
                        </a:rPr>
                        <a:t>ГОБМД</a:t>
                      </a:r>
                      <a:endParaRPr sz="1200">
                        <a:latin typeface="Arial"/>
                        <a:cs typeface="Arial"/>
                      </a:endParaRPr>
                    </a:p>
                  </a:txBody>
                  <a:tcPr marL="0" marR="0" marT="33019"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extLst>
                  <a:ext uri="{0D108BD9-81ED-4DB2-BD59-A6C34878D82A}">
                    <a16:rowId xmlns:a16="http://schemas.microsoft.com/office/drawing/2014/main" val="10004"/>
                  </a:ext>
                </a:extLst>
              </a:tr>
              <a:tr h="1518920">
                <a:tc>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1060"/>
                        </a:spcBef>
                      </a:pPr>
                      <a:endParaRPr sz="1200">
                        <a:latin typeface="Times New Roman"/>
                        <a:cs typeface="Times New Roman"/>
                      </a:endParaRPr>
                    </a:p>
                    <a:p>
                      <a:pPr algn="ctr">
                        <a:lnSpc>
                          <a:spcPct val="100000"/>
                        </a:lnSpc>
                      </a:pPr>
                      <a:r>
                        <a:rPr sz="1200" b="1" spc="-10" dirty="0">
                          <a:latin typeface="Arial"/>
                          <a:cs typeface="Arial"/>
                        </a:rPr>
                        <a:t>Росія</a:t>
                      </a:r>
                      <a:endParaRPr sz="1200">
                        <a:latin typeface="Arial"/>
                        <a:cs typeface="Arial"/>
                      </a:endParaRPr>
                    </a:p>
                  </a:txBody>
                  <a:tcPr marL="0" marR="0" marT="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gn="ctr">
                        <a:lnSpc>
                          <a:spcPct val="100000"/>
                        </a:lnSpc>
                        <a:spcBef>
                          <a:spcPts val="260"/>
                        </a:spcBef>
                      </a:pPr>
                      <a:r>
                        <a:rPr sz="1200" b="1" spc="-10" dirty="0">
                          <a:latin typeface="Arial"/>
                          <a:cs typeface="Arial"/>
                        </a:rPr>
                        <a:t>Загальнодержавний</a:t>
                      </a:r>
                      <a:endParaRPr sz="1200">
                        <a:latin typeface="Arial"/>
                        <a:cs typeface="Arial"/>
                      </a:endParaRPr>
                    </a:p>
                    <a:p>
                      <a:pPr>
                        <a:lnSpc>
                          <a:spcPct val="100000"/>
                        </a:lnSpc>
                        <a:spcBef>
                          <a:spcPts val="1220"/>
                        </a:spcBef>
                      </a:pPr>
                      <a:endParaRPr sz="1200">
                        <a:latin typeface="Times New Roman"/>
                        <a:cs typeface="Times New Roman"/>
                      </a:endParaRPr>
                    </a:p>
                    <a:p>
                      <a:pPr algn="ctr">
                        <a:lnSpc>
                          <a:spcPct val="100000"/>
                        </a:lnSpc>
                      </a:pPr>
                      <a:r>
                        <a:rPr sz="1200" b="1" spc="-10" dirty="0">
                          <a:latin typeface="Arial"/>
                          <a:cs typeface="Arial"/>
                        </a:rPr>
                        <a:t>Регіональний</a:t>
                      </a:r>
                      <a:endParaRPr sz="1200">
                        <a:latin typeface="Arial"/>
                        <a:cs typeface="Arial"/>
                      </a:endParaRPr>
                    </a:p>
                  </a:txBody>
                  <a:tcPr marL="0" marR="0" marT="3302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marL="433070" marR="85090" indent="-254000">
                        <a:lnSpc>
                          <a:spcPts val="1350"/>
                        </a:lnSpc>
                        <a:spcBef>
                          <a:spcPts val="380"/>
                        </a:spcBef>
                        <a:buFont typeface="OpenSymbol"/>
                        <a:buChar char="✓"/>
                        <a:tabLst>
                          <a:tab pos="433070" algn="l"/>
                          <a:tab pos="1584960" algn="l"/>
                          <a:tab pos="2813050" algn="l"/>
                        </a:tabLst>
                      </a:pPr>
                      <a:r>
                        <a:rPr sz="1200" b="1" spc="-10" dirty="0">
                          <a:latin typeface="Arial"/>
                          <a:cs typeface="Arial"/>
                        </a:rPr>
                        <a:t>Державна</a:t>
                      </a:r>
                      <a:r>
                        <a:rPr sz="1200" b="1" dirty="0">
                          <a:latin typeface="Arial"/>
                          <a:cs typeface="Arial"/>
                        </a:rPr>
                        <a:t>	</a:t>
                      </a:r>
                      <a:r>
                        <a:rPr sz="1200" b="1" spc="-10" dirty="0">
                          <a:latin typeface="Arial"/>
                          <a:cs typeface="Arial"/>
                        </a:rPr>
                        <a:t>реєстрація</a:t>
                      </a:r>
                      <a:r>
                        <a:rPr sz="1200" b="1" dirty="0">
                          <a:latin typeface="Arial"/>
                          <a:cs typeface="Arial"/>
                        </a:rPr>
                        <a:t>	</a:t>
                      </a:r>
                      <a:r>
                        <a:rPr sz="1200" b="1" spc="-10" dirty="0">
                          <a:latin typeface="Arial"/>
                          <a:cs typeface="Arial"/>
                        </a:rPr>
                        <a:t>граничних відпускних</a:t>
                      </a:r>
                      <a:r>
                        <a:rPr sz="1200" b="1" dirty="0">
                          <a:latin typeface="Arial"/>
                          <a:cs typeface="Arial"/>
                        </a:rPr>
                        <a:t> </a:t>
                      </a:r>
                      <a:r>
                        <a:rPr sz="1200" b="1" spc="-25" dirty="0">
                          <a:latin typeface="Arial"/>
                          <a:cs typeface="Arial"/>
                        </a:rPr>
                        <a:t>цін</a:t>
                      </a:r>
                      <a:endParaRPr sz="1200">
                        <a:latin typeface="Arial"/>
                        <a:cs typeface="Arial"/>
                      </a:endParaRPr>
                    </a:p>
                    <a:p>
                      <a:pPr marL="432434" indent="-253365">
                        <a:lnSpc>
                          <a:spcPts val="1265"/>
                        </a:lnSpc>
                        <a:buFont typeface="OpenSymbol"/>
                        <a:buChar char="✓"/>
                        <a:tabLst>
                          <a:tab pos="432434" algn="l"/>
                        </a:tabLst>
                      </a:pPr>
                      <a:r>
                        <a:rPr sz="1200" b="1" spc="-10" dirty="0">
                          <a:latin typeface="Arial"/>
                          <a:cs typeface="Arial"/>
                        </a:rPr>
                        <a:t>Моніторинг</a:t>
                      </a:r>
                      <a:r>
                        <a:rPr sz="1200" b="1" spc="-20" dirty="0">
                          <a:latin typeface="Arial"/>
                          <a:cs typeface="Arial"/>
                        </a:rPr>
                        <a:t> </a:t>
                      </a:r>
                      <a:r>
                        <a:rPr sz="1200" b="1" dirty="0">
                          <a:latin typeface="Arial"/>
                          <a:cs typeface="Arial"/>
                        </a:rPr>
                        <a:t>системи</a:t>
                      </a:r>
                      <a:r>
                        <a:rPr sz="1200" b="1" spc="-30" dirty="0">
                          <a:latin typeface="Arial"/>
                          <a:cs typeface="Arial"/>
                        </a:rPr>
                        <a:t> </a:t>
                      </a:r>
                      <a:r>
                        <a:rPr sz="1200" b="1" spc="-25" dirty="0">
                          <a:latin typeface="Arial"/>
                          <a:cs typeface="Arial"/>
                        </a:rPr>
                        <a:t>цін</a:t>
                      </a:r>
                      <a:endParaRPr sz="1200">
                        <a:latin typeface="Arial"/>
                        <a:cs typeface="Arial"/>
                      </a:endParaRPr>
                    </a:p>
                    <a:p>
                      <a:pPr marL="432434" indent="-253365">
                        <a:lnSpc>
                          <a:spcPts val="1395"/>
                        </a:lnSpc>
                        <a:buFont typeface="OpenSymbol"/>
                        <a:buChar char="✓"/>
                        <a:tabLst>
                          <a:tab pos="432434" algn="l"/>
                        </a:tabLst>
                      </a:pPr>
                      <a:r>
                        <a:rPr sz="1200" b="1" spc="-10" dirty="0">
                          <a:latin typeface="Arial"/>
                          <a:cs typeface="Arial"/>
                        </a:rPr>
                        <a:t>Граничний</a:t>
                      </a:r>
                      <a:r>
                        <a:rPr sz="1200" b="1" spc="-40" dirty="0">
                          <a:latin typeface="Arial"/>
                          <a:cs typeface="Arial"/>
                        </a:rPr>
                        <a:t> </a:t>
                      </a:r>
                      <a:r>
                        <a:rPr sz="1200" b="1" dirty="0">
                          <a:latin typeface="Arial"/>
                          <a:cs typeface="Arial"/>
                        </a:rPr>
                        <a:t>рівень</a:t>
                      </a:r>
                      <a:r>
                        <a:rPr sz="1200" b="1" spc="-30" dirty="0">
                          <a:latin typeface="Arial"/>
                          <a:cs typeface="Arial"/>
                        </a:rPr>
                        <a:t> </a:t>
                      </a:r>
                      <a:r>
                        <a:rPr sz="1200" b="1" spc="-10" dirty="0">
                          <a:latin typeface="Arial"/>
                          <a:cs typeface="Arial"/>
                        </a:rPr>
                        <a:t>торговельних</a:t>
                      </a:r>
                      <a:r>
                        <a:rPr sz="1200" b="1" spc="-30" dirty="0">
                          <a:latin typeface="Arial"/>
                          <a:cs typeface="Arial"/>
                        </a:rPr>
                        <a:t> </a:t>
                      </a:r>
                      <a:r>
                        <a:rPr sz="1200" b="1" spc="-10" dirty="0">
                          <a:latin typeface="Arial"/>
                          <a:cs typeface="Arial"/>
                        </a:rPr>
                        <a:t>націнок</a:t>
                      </a:r>
                      <a:endParaRPr sz="1200">
                        <a:latin typeface="Arial"/>
                        <a:cs typeface="Arial"/>
                      </a:endParaRPr>
                    </a:p>
                  </a:txBody>
                  <a:tcPr marL="0" marR="0" marT="4826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marL="90170">
                        <a:lnSpc>
                          <a:spcPct val="100000"/>
                        </a:lnSpc>
                        <a:spcBef>
                          <a:spcPts val="260"/>
                        </a:spcBef>
                      </a:pPr>
                      <a:r>
                        <a:rPr sz="1200" b="1" dirty="0">
                          <a:latin typeface="Arial"/>
                          <a:cs typeface="Arial"/>
                        </a:rPr>
                        <a:t>Перелік</a:t>
                      </a:r>
                      <a:r>
                        <a:rPr sz="1200" b="1" spc="-25" dirty="0">
                          <a:latin typeface="Arial"/>
                          <a:cs typeface="Arial"/>
                        </a:rPr>
                        <a:t> </a:t>
                      </a:r>
                      <a:r>
                        <a:rPr sz="1200" b="1" spc="-20" dirty="0">
                          <a:latin typeface="Arial"/>
                          <a:cs typeface="Arial"/>
                        </a:rPr>
                        <a:t>ЖВНЛЗ</a:t>
                      </a:r>
                      <a:endParaRPr sz="1200">
                        <a:latin typeface="Arial"/>
                        <a:cs typeface="Arial"/>
                      </a:endParaRPr>
                    </a:p>
                    <a:p>
                      <a:pPr>
                        <a:lnSpc>
                          <a:spcPct val="100000"/>
                        </a:lnSpc>
                        <a:spcBef>
                          <a:spcPts val="1345"/>
                        </a:spcBef>
                      </a:pPr>
                      <a:endParaRPr sz="1200">
                        <a:latin typeface="Times New Roman"/>
                        <a:cs typeface="Times New Roman"/>
                      </a:endParaRPr>
                    </a:p>
                    <a:p>
                      <a:pPr marL="90170" marR="560705">
                        <a:lnSpc>
                          <a:spcPts val="1340"/>
                        </a:lnSpc>
                      </a:pPr>
                      <a:r>
                        <a:rPr sz="1200" b="1" dirty="0">
                          <a:latin typeface="Arial"/>
                          <a:cs typeface="Arial"/>
                        </a:rPr>
                        <a:t>Окремі</a:t>
                      </a:r>
                      <a:r>
                        <a:rPr sz="1200" b="1" spc="-65" dirty="0">
                          <a:latin typeface="Arial"/>
                          <a:cs typeface="Arial"/>
                        </a:rPr>
                        <a:t> </a:t>
                      </a:r>
                      <a:r>
                        <a:rPr sz="1200" b="1" spc="-20" dirty="0">
                          <a:latin typeface="Arial"/>
                          <a:cs typeface="Arial"/>
                        </a:rPr>
                        <a:t>ЖВНЛЗ </a:t>
                      </a:r>
                      <a:r>
                        <a:rPr sz="1200" b="1" dirty="0">
                          <a:latin typeface="Arial"/>
                          <a:cs typeface="Arial"/>
                        </a:rPr>
                        <a:t>Перелік</a:t>
                      </a:r>
                      <a:r>
                        <a:rPr sz="1200" b="1" spc="-25" dirty="0">
                          <a:latin typeface="Arial"/>
                          <a:cs typeface="Arial"/>
                        </a:rPr>
                        <a:t> </a:t>
                      </a:r>
                      <a:r>
                        <a:rPr sz="1200" b="1" spc="-20" dirty="0">
                          <a:latin typeface="Arial"/>
                          <a:cs typeface="Arial"/>
                        </a:rPr>
                        <a:t>ЖВНЛЗ</a:t>
                      </a:r>
                      <a:endParaRPr sz="1200">
                        <a:latin typeface="Arial"/>
                        <a:cs typeface="Arial"/>
                      </a:endParaRPr>
                    </a:p>
                  </a:txBody>
                  <a:tcPr marL="0" marR="0" marT="3302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extLst>
                  <a:ext uri="{0D108BD9-81ED-4DB2-BD59-A6C34878D82A}">
                    <a16:rowId xmlns:a16="http://schemas.microsoft.com/office/drawing/2014/main" val="10005"/>
                  </a:ext>
                </a:extLst>
              </a:tr>
              <a:tr h="355600">
                <a:tc>
                  <a:txBody>
                    <a:bodyPr/>
                    <a:lstStyle/>
                    <a:p>
                      <a:pPr marR="180975" algn="r">
                        <a:lnSpc>
                          <a:spcPct val="100000"/>
                        </a:lnSpc>
                        <a:spcBef>
                          <a:spcPts val="620"/>
                        </a:spcBef>
                      </a:pPr>
                      <a:r>
                        <a:rPr sz="1200" b="1" spc="-10" dirty="0">
                          <a:latin typeface="Arial"/>
                          <a:cs typeface="Arial"/>
                        </a:rPr>
                        <a:t>Узбекистан</a:t>
                      </a:r>
                      <a:endParaRPr sz="1200">
                        <a:latin typeface="Arial"/>
                        <a:cs typeface="Arial"/>
                      </a:endParaRPr>
                    </a:p>
                  </a:txBody>
                  <a:tcPr marL="0" marR="0" marT="7874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algn="ctr">
                        <a:lnSpc>
                          <a:spcPct val="100000"/>
                        </a:lnSpc>
                        <a:spcBef>
                          <a:spcPts val="260"/>
                        </a:spcBef>
                      </a:pPr>
                      <a:r>
                        <a:rPr sz="1200" b="1" spc="-10" dirty="0">
                          <a:latin typeface="Arial"/>
                          <a:cs typeface="Arial"/>
                        </a:rPr>
                        <a:t>Загальнодержавний</a:t>
                      </a:r>
                      <a:endParaRPr sz="1200">
                        <a:latin typeface="Arial"/>
                        <a:cs typeface="Arial"/>
                      </a:endParaRPr>
                    </a:p>
                  </a:txBody>
                  <a:tcPr marL="0" marR="0" marT="3302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marL="432434" indent="-342265">
                        <a:lnSpc>
                          <a:spcPct val="100000"/>
                        </a:lnSpc>
                        <a:spcBef>
                          <a:spcPts val="620"/>
                        </a:spcBef>
                        <a:buFont typeface="OpenSymbol"/>
                        <a:buChar char="✓"/>
                        <a:tabLst>
                          <a:tab pos="432434" algn="l"/>
                        </a:tabLst>
                      </a:pPr>
                      <a:r>
                        <a:rPr sz="1200" b="1" spc="-10" dirty="0">
                          <a:latin typeface="Arial"/>
                          <a:cs typeface="Arial"/>
                        </a:rPr>
                        <a:t>Референтне</a:t>
                      </a:r>
                      <a:r>
                        <a:rPr sz="1200" b="1" spc="5" dirty="0">
                          <a:latin typeface="Arial"/>
                          <a:cs typeface="Arial"/>
                        </a:rPr>
                        <a:t> </a:t>
                      </a:r>
                      <a:r>
                        <a:rPr sz="1200" b="1" spc="-10" dirty="0">
                          <a:latin typeface="Arial"/>
                          <a:cs typeface="Arial"/>
                        </a:rPr>
                        <a:t>ціноутворення</a:t>
                      </a:r>
                      <a:endParaRPr sz="1200">
                        <a:latin typeface="Arial"/>
                        <a:cs typeface="Arial"/>
                      </a:endParaRPr>
                    </a:p>
                  </a:txBody>
                  <a:tcPr marL="0" marR="0" marT="7874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tc>
                  <a:txBody>
                    <a:bodyPr/>
                    <a:lstStyle/>
                    <a:p>
                      <a:pPr marL="90170">
                        <a:lnSpc>
                          <a:spcPct val="100000"/>
                        </a:lnSpc>
                        <a:spcBef>
                          <a:spcPts val="620"/>
                        </a:spcBef>
                      </a:pPr>
                      <a:r>
                        <a:rPr sz="1200" b="1" dirty="0">
                          <a:latin typeface="Arial"/>
                          <a:cs typeface="Arial"/>
                        </a:rPr>
                        <a:t>Перелік</a:t>
                      </a:r>
                      <a:r>
                        <a:rPr sz="1200" b="1" spc="-25" dirty="0">
                          <a:latin typeface="Arial"/>
                          <a:cs typeface="Arial"/>
                        </a:rPr>
                        <a:t> ОЛЗ</a:t>
                      </a:r>
                      <a:endParaRPr sz="1200">
                        <a:latin typeface="Arial"/>
                        <a:cs typeface="Arial"/>
                      </a:endParaRPr>
                    </a:p>
                  </a:txBody>
                  <a:tcPr marL="0" marR="0" marT="78740" marB="0">
                    <a:lnL w="12700">
                      <a:solidFill>
                        <a:srgbClr val="3333CC"/>
                      </a:solidFill>
                      <a:prstDash val="solid"/>
                    </a:lnL>
                    <a:lnR w="12700">
                      <a:solidFill>
                        <a:srgbClr val="3333CC"/>
                      </a:solidFill>
                      <a:prstDash val="solid"/>
                    </a:lnR>
                    <a:lnT w="12700">
                      <a:solidFill>
                        <a:srgbClr val="3333CC"/>
                      </a:solidFill>
                      <a:prstDash val="solid"/>
                    </a:lnT>
                    <a:lnB w="12700">
                      <a:solidFill>
                        <a:srgbClr val="3333CC"/>
                      </a:solidFill>
                      <a:prstDash val="solid"/>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017" y="1040726"/>
            <a:ext cx="8989695" cy="5328285"/>
            <a:chOff x="-13017" y="1040726"/>
            <a:chExt cx="8989695" cy="5328285"/>
          </a:xfrm>
        </p:grpSpPr>
        <p:sp>
          <p:nvSpPr>
            <p:cNvPr id="3" name="object 3"/>
            <p:cNvSpPr/>
            <p:nvPr/>
          </p:nvSpPr>
          <p:spPr>
            <a:xfrm>
              <a:off x="0" y="1053744"/>
              <a:ext cx="8963660" cy="5302250"/>
            </a:xfrm>
            <a:custGeom>
              <a:avLst/>
              <a:gdLst/>
              <a:ahLst/>
              <a:cxnLst/>
              <a:rect l="l" t="t" r="r" b="b"/>
              <a:pathLst>
                <a:path w="8963660" h="5302250">
                  <a:moveTo>
                    <a:pt x="8963660" y="0"/>
                  </a:moveTo>
                  <a:lnTo>
                    <a:pt x="0" y="0"/>
                  </a:lnTo>
                  <a:lnTo>
                    <a:pt x="0" y="5302250"/>
                  </a:lnTo>
                  <a:lnTo>
                    <a:pt x="4481830" y="5302250"/>
                  </a:lnTo>
                  <a:lnTo>
                    <a:pt x="8963660" y="5302250"/>
                  </a:lnTo>
                  <a:lnTo>
                    <a:pt x="8963660" y="0"/>
                  </a:lnTo>
                  <a:close/>
                </a:path>
              </a:pathLst>
            </a:custGeom>
            <a:solidFill>
              <a:srgbClr val="FFFFFF"/>
            </a:solidFill>
          </p:spPr>
          <p:txBody>
            <a:bodyPr wrap="square" lIns="0" tIns="0" rIns="0" bIns="0" rtlCol="0"/>
            <a:lstStyle/>
            <a:p>
              <a:endParaRPr/>
            </a:p>
          </p:txBody>
        </p:sp>
        <p:sp>
          <p:nvSpPr>
            <p:cNvPr id="4" name="object 4"/>
            <p:cNvSpPr/>
            <p:nvPr/>
          </p:nvSpPr>
          <p:spPr>
            <a:xfrm>
              <a:off x="0" y="1053744"/>
              <a:ext cx="8963660" cy="5302250"/>
            </a:xfrm>
            <a:custGeom>
              <a:avLst/>
              <a:gdLst/>
              <a:ahLst/>
              <a:cxnLst/>
              <a:rect l="l" t="t" r="r" b="b"/>
              <a:pathLst>
                <a:path w="8963660" h="5302250">
                  <a:moveTo>
                    <a:pt x="4481830" y="5302250"/>
                  </a:moveTo>
                  <a:lnTo>
                    <a:pt x="0" y="5302250"/>
                  </a:lnTo>
                  <a:lnTo>
                    <a:pt x="0" y="0"/>
                  </a:lnTo>
                  <a:lnTo>
                    <a:pt x="8963660" y="0"/>
                  </a:lnTo>
                  <a:lnTo>
                    <a:pt x="8963660" y="5302250"/>
                  </a:lnTo>
                  <a:lnTo>
                    <a:pt x="4481830" y="5302250"/>
                  </a:lnTo>
                  <a:close/>
                </a:path>
              </a:pathLst>
            </a:custGeom>
            <a:ln w="25518">
              <a:solidFill>
                <a:srgbClr val="3333CC"/>
              </a:solidFill>
            </a:ln>
          </p:spPr>
          <p:txBody>
            <a:bodyPr wrap="square" lIns="0" tIns="0" rIns="0" bIns="0" rtlCol="0"/>
            <a:lstStyle/>
            <a:p>
              <a:endParaRPr/>
            </a:p>
          </p:txBody>
        </p:sp>
      </p:grpSp>
      <p:sp>
        <p:nvSpPr>
          <p:cNvPr id="5" name="object 5"/>
          <p:cNvSpPr txBox="1"/>
          <p:nvPr/>
        </p:nvSpPr>
        <p:spPr>
          <a:xfrm>
            <a:off x="77469" y="1085494"/>
            <a:ext cx="3772535" cy="299720"/>
          </a:xfrm>
          <a:prstGeom prst="rect">
            <a:avLst/>
          </a:prstGeom>
        </p:spPr>
        <p:txBody>
          <a:bodyPr vert="horz" wrap="square" lIns="0" tIns="12700" rIns="0" bIns="0" rtlCol="0">
            <a:spAutoFit/>
          </a:bodyPr>
          <a:lstStyle/>
          <a:p>
            <a:pPr marL="12700">
              <a:lnSpc>
                <a:spcPct val="100000"/>
              </a:lnSpc>
              <a:spcBef>
                <a:spcPts val="100"/>
              </a:spcBef>
              <a:tabLst>
                <a:tab pos="469265" algn="l"/>
                <a:tab pos="2476500" algn="l"/>
              </a:tabLst>
            </a:pPr>
            <a:r>
              <a:rPr sz="1800" b="1" spc="-25" dirty="0">
                <a:latin typeface="Arial"/>
                <a:cs typeface="Arial"/>
              </a:rPr>
              <a:t>I.</a:t>
            </a:r>
            <a:r>
              <a:rPr sz="1800" b="1" dirty="0">
                <a:latin typeface="Arial"/>
                <a:cs typeface="Arial"/>
              </a:rPr>
              <a:t>	</a:t>
            </a:r>
            <a:r>
              <a:rPr sz="1800" b="1" spc="-10" dirty="0">
                <a:solidFill>
                  <a:srgbClr val="BF0000"/>
                </a:solidFill>
                <a:latin typeface="Arial"/>
                <a:cs typeface="Arial"/>
              </a:rPr>
              <a:t>Встановлення</a:t>
            </a:r>
            <a:r>
              <a:rPr sz="1800" b="1" dirty="0">
                <a:solidFill>
                  <a:srgbClr val="BF0000"/>
                </a:solidFill>
                <a:latin typeface="Arial"/>
                <a:cs typeface="Arial"/>
              </a:rPr>
              <a:t>	</a:t>
            </a:r>
            <a:r>
              <a:rPr sz="1800" b="1" spc="-10" dirty="0">
                <a:solidFill>
                  <a:srgbClr val="BF0000"/>
                </a:solidFill>
                <a:latin typeface="Arial"/>
                <a:cs typeface="Arial"/>
              </a:rPr>
              <a:t>граничного</a:t>
            </a:r>
            <a:endParaRPr sz="1800">
              <a:latin typeface="Arial"/>
              <a:cs typeface="Arial"/>
            </a:endParaRPr>
          </a:p>
        </p:txBody>
      </p:sp>
      <p:sp>
        <p:nvSpPr>
          <p:cNvPr id="6" name="object 6"/>
          <p:cNvSpPr txBox="1"/>
          <p:nvPr/>
        </p:nvSpPr>
        <p:spPr>
          <a:xfrm>
            <a:off x="4207286" y="1085494"/>
            <a:ext cx="4679315" cy="299720"/>
          </a:xfrm>
          <a:prstGeom prst="rect">
            <a:avLst/>
          </a:prstGeom>
        </p:spPr>
        <p:txBody>
          <a:bodyPr vert="horz" wrap="square" lIns="0" tIns="12700" rIns="0" bIns="0" rtlCol="0">
            <a:spAutoFit/>
          </a:bodyPr>
          <a:lstStyle/>
          <a:p>
            <a:pPr marL="12700">
              <a:lnSpc>
                <a:spcPct val="100000"/>
              </a:lnSpc>
              <a:spcBef>
                <a:spcPts val="100"/>
              </a:spcBef>
              <a:tabLst>
                <a:tab pos="1012825" algn="l"/>
                <a:tab pos="4427855" algn="l"/>
              </a:tabLst>
            </a:pPr>
            <a:r>
              <a:rPr sz="1800" b="1" spc="-10" dirty="0">
                <a:solidFill>
                  <a:srgbClr val="BF0000"/>
                </a:solidFill>
                <a:latin typeface="Arial"/>
                <a:cs typeface="Arial"/>
              </a:rPr>
              <a:t>рівня</a:t>
            </a:r>
            <a:r>
              <a:rPr sz="1800" b="1" dirty="0">
                <a:solidFill>
                  <a:srgbClr val="BF0000"/>
                </a:solidFill>
                <a:latin typeface="Arial"/>
                <a:cs typeface="Arial"/>
              </a:rPr>
              <a:t>	</a:t>
            </a:r>
            <a:r>
              <a:rPr sz="1800" b="1" spc="-25" dirty="0">
                <a:latin typeface="Arial"/>
                <a:cs typeface="Arial"/>
              </a:rPr>
              <a:t>постачальницько-</a:t>
            </a:r>
            <a:r>
              <a:rPr sz="1800" b="1" spc="-10" dirty="0">
                <a:latin typeface="Arial"/>
                <a:cs typeface="Arial"/>
              </a:rPr>
              <a:t>збутової</a:t>
            </a:r>
            <a:r>
              <a:rPr sz="1800" b="1" dirty="0">
                <a:latin typeface="Arial"/>
                <a:cs typeface="Arial"/>
              </a:rPr>
              <a:t>	</a:t>
            </a:r>
            <a:r>
              <a:rPr sz="1800" b="1" spc="-25" dirty="0">
                <a:latin typeface="Arial"/>
                <a:cs typeface="Arial"/>
              </a:rPr>
              <a:t>та</a:t>
            </a:r>
            <a:endParaRPr sz="1800">
              <a:latin typeface="Arial"/>
              <a:cs typeface="Arial"/>
            </a:endParaRPr>
          </a:p>
        </p:txBody>
      </p:sp>
      <p:sp>
        <p:nvSpPr>
          <p:cNvPr id="7" name="object 7"/>
          <p:cNvSpPr txBox="1"/>
          <p:nvPr/>
        </p:nvSpPr>
        <p:spPr>
          <a:xfrm>
            <a:off x="534669" y="1359814"/>
            <a:ext cx="7539990" cy="299720"/>
          </a:xfrm>
          <a:prstGeom prst="rect">
            <a:avLst/>
          </a:prstGeom>
        </p:spPr>
        <p:txBody>
          <a:bodyPr vert="horz" wrap="square" lIns="0" tIns="12700" rIns="0" bIns="0" rtlCol="0">
            <a:spAutoFit/>
          </a:bodyPr>
          <a:lstStyle/>
          <a:p>
            <a:pPr marL="12700">
              <a:lnSpc>
                <a:spcPct val="100000"/>
              </a:lnSpc>
              <a:spcBef>
                <a:spcPts val="100"/>
              </a:spcBef>
            </a:pPr>
            <a:r>
              <a:rPr sz="1800" b="1" spc="-10" dirty="0">
                <a:latin typeface="Arial"/>
                <a:cs typeface="Arial"/>
              </a:rPr>
              <a:t>торговельної</a:t>
            </a:r>
            <a:r>
              <a:rPr sz="1800" b="1" spc="-65" dirty="0">
                <a:latin typeface="Arial"/>
                <a:cs typeface="Arial"/>
              </a:rPr>
              <a:t> </a:t>
            </a:r>
            <a:r>
              <a:rPr sz="1800" b="1" dirty="0">
                <a:latin typeface="Arial"/>
                <a:cs typeface="Arial"/>
              </a:rPr>
              <a:t>(роздрібної)</a:t>
            </a:r>
            <a:r>
              <a:rPr sz="1800" b="1" spc="-50" dirty="0">
                <a:latin typeface="Arial"/>
                <a:cs typeface="Arial"/>
              </a:rPr>
              <a:t> </a:t>
            </a:r>
            <a:r>
              <a:rPr sz="1800" b="1" dirty="0">
                <a:latin typeface="Arial"/>
                <a:cs typeface="Arial"/>
              </a:rPr>
              <a:t>націнки</a:t>
            </a:r>
            <a:r>
              <a:rPr sz="1800" b="1" spc="-50" dirty="0">
                <a:latin typeface="Arial"/>
                <a:cs typeface="Arial"/>
              </a:rPr>
              <a:t> </a:t>
            </a:r>
            <a:r>
              <a:rPr sz="1800" b="1" dirty="0">
                <a:latin typeface="Arial"/>
                <a:cs typeface="Arial"/>
              </a:rPr>
              <a:t>(ПКМУ</a:t>
            </a:r>
            <a:r>
              <a:rPr sz="1800" b="1" spc="-60" dirty="0">
                <a:latin typeface="Arial"/>
                <a:cs typeface="Arial"/>
              </a:rPr>
              <a:t> </a:t>
            </a:r>
            <a:r>
              <a:rPr sz="1800" b="1" dirty="0">
                <a:latin typeface="Arial"/>
                <a:cs typeface="Arial"/>
              </a:rPr>
              <a:t>від</a:t>
            </a:r>
            <a:r>
              <a:rPr sz="1800" b="1" spc="-60" dirty="0">
                <a:latin typeface="Arial"/>
                <a:cs typeface="Arial"/>
              </a:rPr>
              <a:t> </a:t>
            </a:r>
            <a:r>
              <a:rPr sz="1800" b="1" dirty="0">
                <a:latin typeface="Arial"/>
                <a:cs typeface="Arial"/>
              </a:rPr>
              <a:t>17.10.2008</a:t>
            </a:r>
            <a:r>
              <a:rPr sz="1800" b="1" spc="-55" dirty="0">
                <a:latin typeface="Arial"/>
                <a:cs typeface="Arial"/>
              </a:rPr>
              <a:t> </a:t>
            </a:r>
            <a:r>
              <a:rPr sz="1800" b="1" dirty="0">
                <a:latin typeface="Arial"/>
                <a:cs typeface="Arial"/>
              </a:rPr>
              <a:t>р.</a:t>
            </a:r>
            <a:r>
              <a:rPr sz="1800" b="1" spc="-50" dirty="0">
                <a:latin typeface="Arial"/>
                <a:cs typeface="Arial"/>
              </a:rPr>
              <a:t> </a:t>
            </a:r>
            <a:r>
              <a:rPr sz="1800" b="1" dirty="0">
                <a:latin typeface="Arial"/>
                <a:cs typeface="Arial"/>
              </a:rPr>
              <a:t>№</a:t>
            </a:r>
            <a:r>
              <a:rPr sz="1800" b="1" spc="-60" dirty="0">
                <a:latin typeface="Arial"/>
                <a:cs typeface="Arial"/>
              </a:rPr>
              <a:t> </a:t>
            </a:r>
            <a:r>
              <a:rPr sz="1800" b="1" dirty="0">
                <a:latin typeface="Arial"/>
                <a:cs typeface="Arial"/>
              </a:rPr>
              <a:t>955</a:t>
            </a:r>
            <a:r>
              <a:rPr sz="1800" b="1" spc="-60" dirty="0">
                <a:latin typeface="Arial"/>
                <a:cs typeface="Arial"/>
              </a:rPr>
              <a:t> </a:t>
            </a:r>
            <a:r>
              <a:rPr sz="1800" b="1" spc="-25" dirty="0">
                <a:latin typeface="Arial"/>
                <a:cs typeface="Arial"/>
              </a:rPr>
              <a:t>);</a:t>
            </a:r>
            <a:endParaRPr sz="1800">
              <a:latin typeface="Arial"/>
              <a:cs typeface="Arial"/>
            </a:endParaRPr>
          </a:p>
        </p:txBody>
      </p:sp>
      <p:sp>
        <p:nvSpPr>
          <p:cNvPr id="8" name="object 8"/>
          <p:cNvSpPr txBox="1"/>
          <p:nvPr/>
        </p:nvSpPr>
        <p:spPr>
          <a:xfrm>
            <a:off x="5781948" y="1908454"/>
            <a:ext cx="3103245" cy="299720"/>
          </a:xfrm>
          <a:prstGeom prst="rect">
            <a:avLst/>
          </a:prstGeom>
        </p:spPr>
        <p:txBody>
          <a:bodyPr vert="horz" wrap="square" lIns="0" tIns="12700" rIns="0" bIns="0" rtlCol="0">
            <a:spAutoFit/>
          </a:bodyPr>
          <a:lstStyle/>
          <a:p>
            <a:pPr marL="12700">
              <a:lnSpc>
                <a:spcPct val="100000"/>
              </a:lnSpc>
              <a:spcBef>
                <a:spcPts val="100"/>
              </a:spcBef>
              <a:tabLst>
                <a:tab pos="979805" algn="l"/>
                <a:tab pos="2304415" algn="l"/>
              </a:tabLst>
            </a:pPr>
            <a:r>
              <a:rPr sz="1800" b="1" dirty="0">
                <a:solidFill>
                  <a:srgbClr val="BF0000"/>
                </a:solidFill>
                <a:latin typeface="Arial"/>
                <a:cs typeface="Arial"/>
              </a:rPr>
              <a:t>цін</a:t>
            </a:r>
            <a:r>
              <a:rPr sz="1800" b="1" spc="10" dirty="0">
                <a:solidFill>
                  <a:srgbClr val="BF0000"/>
                </a:solidFill>
                <a:latin typeface="Arial"/>
                <a:cs typeface="Arial"/>
              </a:rPr>
              <a:t> </a:t>
            </a:r>
            <a:r>
              <a:rPr sz="1800" b="1" spc="-25" dirty="0">
                <a:latin typeface="Arial"/>
                <a:cs typeface="Arial"/>
              </a:rPr>
              <a:t>на</a:t>
            </a:r>
            <a:r>
              <a:rPr sz="1800" b="1" dirty="0">
                <a:latin typeface="Arial"/>
                <a:cs typeface="Arial"/>
              </a:rPr>
              <a:t>	</a:t>
            </a:r>
            <a:r>
              <a:rPr sz="1800" b="1" spc="-10" dirty="0">
                <a:latin typeface="Arial"/>
                <a:cs typeface="Arial"/>
              </a:rPr>
              <a:t>лікарські</a:t>
            </a:r>
            <a:r>
              <a:rPr sz="1800" b="1" dirty="0">
                <a:latin typeface="Arial"/>
                <a:cs typeface="Arial"/>
              </a:rPr>
              <a:t>	</a:t>
            </a:r>
            <a:r>
              <a:rPr sz="1800" b="1" spc="-10" dirty="0">
                <a:latin typeface="Arial"/>
                <a:cs typeface="Arial"/>
              </a:rPr>
              <a:t>засоби</a:t>
            </a:r>
            <a:endParaRPr sz="1800">
              <a:latin typeface="Arial"/>
              <a:cs typeface="Arial"/>
            </a:endParaRPr>
          </a:p>
        </p:txBody>
      </p:sp>
      <p:sp>
        <p:nvSpPr>
          <p:cNvPr id="9" name="object 9"/>
          <p:cNvSpPr txBox="1"/>
          <p:nvPr/>
        </p:nvSpPr>
        <p:spPr>
          <a:xfrm>
            <a:off x="5727508" y="2182774"/>
            <a:ext cx="3160395" cy="299720"/>
          </a:xfrm>
          <a:prstGeom prst="rect">
            <a:avLst/>
          </a:prstGeom>
        </p:spPr>
        <p:txBody>
          <a:bodyPr vert="horz" wrap="square" lIns="0" tIns="12700" rIns="0" bIns="0" rtlCol="0">
            <a:spAutoFit/>
          </a:bodyPr>
          <a:lstStyle/>
          <a:p>
            <a:pPr marL="12700">
              <a:lnSpc>
                <a:spcPct val="100000"/>
              </a:lnSpc>
              <a:spcBef>
                <a:spcPts val="100"/>
              </a:spcBef>
              <a:tabLst>
                <a:tab pos="523240" algn="l"/>
                <a:tab pos="1825625" algn="l"/>
                <a:tab pos="2192020" algn="l"/>
                <a:tab pos="2608580" algn="l"/>
              </a:tabLst>
            </a:pPr>
            <a:r>
              <a:rPr sz="1800" b="1" spc="-25" dirty="0">
                <a:latin typeface="Arial"/>
                <a:cs typeface="Arial"/>
              </a:rPr>
              <a:t>від</a:t>
            </a:r>
            <a:r>
              <a:rPr sz="1800" b="1" dirty="0">
                <a:latin typeface="Arial"/>
                <a:cs typeface="Arial"/>
              </a:rPr>
              <a:t>	</a:t>
            </a:r>
            <a:r>
              <a:rPr sz="1800" b="1" spc="-10" dirty="0">
                <a:latin typeface="Arial"/>
                <a:cs typeface="Arial"/>
              </a:rPr>
              <a:t>22.04.2015</a:t>
            </a:r>
            <a:r>
              <a:rPr sz="1800" b="1" dirty="0">
                <a:latin typeface="Arial"/>
                <a:cs typeface="Arial"/>
              </a:rPr>
              <a:t>	</a:t>
            </a:r>
            <a:r>
              <a:rPr sz="1800" b="1" spc="-25" dirty="0">
                <a:latin typeface="Arial"/>
                <a:cs typeface="Arial"/>
              </a:rPr>
              <a:t>р.</a:t>
            </a:r>
            <a:r>
              <a:rPr sz="1800" b="1" dirty="0">
                <a:latin typeface="Arial"/>
                <a:cs typeface="Arial"/>
              </a:rPr>
              <a:t>	</a:t>
            </a:r>
            <a:r>
              <a:rPr sz="1800" b="1" spc="-50" dirty="0">
                <a:latin typeface="Arial"/>
                <a:cs typeface="Arial"/>
              </a:rPr>
              <a:t>№</a:t>
            </a:r>
            <a:r>
              <a:rPr sz="1800" b="1" dirty="0">
                <a:latin typeface="Arial"/>
                <a:cs typeface="Arial"/>
              </a:rPr>
              <a:t>	</a:t>
            </a:r>
            <a:r>
              <a:rPr sz="1800" b="1" spc="-20" dirty="0">
                <a:latin typeface="Arial"/>
                <a:cs typeface="Arial"/>
              </a:rPr>
              <a:t>449)</a:t>
            </a:r>
            <a:r>
              <a:rPr sz="1800" b="1" i="1" spc="-20" dirty="0">
                <a:latin typeface="Arial"/>
                <a:cs typeface="Arial"/>
              </a:rPr>
              <a:t>;</a:t>
            </a:r>
            <a:endParaRPr sz="1800">
              <a:latin typeface="Arial"/>
              <a:cs typeface="Arial"/>
            </a:endParaRPr>
          </a:p>
        </p:txBody>
      </p:sp>
      <p:sp>
        <p:nvSpPr>
          <p:cNvPr id="10" name="object 10"/>
          <p:cNvSpPr txBox="1"/>
          <p:nvPr/>
        </p:nvSpPr>
        <p:spPr>
          <a:xfrm>
            <a:off x="77469" y="1908454"/>
            <a:ext cx="5514340" cy="848360"/>
          </a:xfrm>
          <a:prstGeom prst="rect">
            <a:avLst/>
          </a:prstGeom>
        </p:spPr>
        <p:txBody>
          <a:bodyPr vert="horz" wrap="square" lIns="0" tIns="12700" rIns="0" bIns="0" rtlCol="0">
            <a:spAutoFit/>
          </a:bodyPr>
          <a:lstStyle/>
          <a:p>
            <a:pPr marL="469900" marR="5080" indent="-457200">
              <a:lnSpc>
                <a:spcPct val="100000"/>
              </a:lnSpc>
              <a:spcBef>
                <a:spcPts val="100"/>
              </a:spcBef>
              <a:tabLst>
                <a:tab pos="469265" algn="l"/>
                <a:tab pos="1775460" algn="l"/>
                <a:tab pos="2379345" algn="l"/>
                <a:tab pos="3161030" algn="l"/>
                <a:tab pos="3290570" algn="l"/>
                <a:tab pos="4787900" algn="l"/>
              </a:tabLst>
            </a:pPr>
            <a:r>
              <a:rPr sz="1800" b="1" spc="-25" dirty="0">
                <a:latin typeface="Arial"/>
                <a:cs typeface="Arial"/>
              </a:rPr>
              <a:t>II.</a:t>
            </a:r>
            <a:r>
              <a:rPr sz="1800" b="1" dirty="0">
                <a:latin typeface="Arial"/>
                <a:cs typeface="Arial"/>
              </a:rPr>
              <a:t>	</a:t>
            </a:r>
            <a:r>
              <a:rPr sz="1800" b="1" spc="-10" dirty="0">
                <a:solidFill>
                  <a:srgbClr val="BF0000"/>
                </a:solidFill>
                <a:latin typeface="Arial"/>
                <a:cs typeface="Arial"/>
              </a:rPr>
              <a:t>Декларування</a:t>
            </a:r>
            <a:r>
              <a:rPr sz="1800" b="1" dirty="0">
                <a:solidFill>
                  <a:srgbClr val="BF0000"/>
                </a:solidFill>
                <a:latin typeface="Arial"/>
                <a:cs typeface="Arial"/>
              </a:rPr>
              <a:t>	</a:t>
            </a:r>
            <a:r>
              <a:rPr sz="1800" b="1" spc="-20" dirty="0">
                <a:solidFill>
                  <a:srgbClr val="BF0000"/>
                </a:solidFill>
                <a:latin typeface="Arial"/>
                <a:cs typeface="Arial"/>
              </a:rPr>
              <a:t>зміни</a:t>
            </a:r>
            <a:r>
              <a:rPr sz="1800" b="1" dirty="0">
                <a:solidFill>
                  <a:srgbClr val="BF0000"/>
                </a:solidFill>
                <a:latin typeface="Arial"/>
                <a:cs typeface="Arial"/>
              </a:rPr>
              <a:t>		</a:t>
            </a:r>
            <a:r>
              <a:rPr sz="1800" b="1" spc="-20" dirty="0">
                <a:solidFill>
                  <a:srgbClr val="BF0000"/>
                </a:solidFill>
                <a:latin typeface="Arial"/>
                <a:cs typeface="Arial"/>
              </a:rPr>
              <a:t>оптово-</a:t>
            </a:r>
            <a:r>
              <a:rPr sz="1800" b="1" spc="-10" dirty="0">
                <a:solidFill>
                  <a:srgbClr val="BF0000"/>
                </a:solidFill>
                <a:latin typeface="Arial"/>
                <a:cs typeface="Arial"/>
              </a:rPr>
              <a:t>відпускних </a:t>
            </a:r>
            <a:r>
              <a:rPr sz="1800" b="1" dirty="0">
                <a:latin typeface="Arial"/>
                <a:cs typeface="Arial"/>
              </a:rPr>
              <a:t>та</a:t>
            </a:r>
            <a:r>
              <a:rPr sz="1800" b="1" spc="-30" dirty="0">
                <a:latin typeface="Arial"/>
                <a:cs typeface="Arial"/>
              </a:rPr>
              <a:t> </a:t>
            </a:r>
            <a:r>
              <a:rPr sz="1800" b="1" spc="-10" dirty="0">
                <a:latin typeface="Arial"/>
                <a:cs typeface="Arial"/>
              </a:rPr>
              <a:t>вироби</a:t>
            </a:r>
            <a:r>
              <a:rPr sz="1800" b="1" dirty="0">
                <a:latin typeface="Arial"/>
                <a:cs typeface="Arial"/>
              </a:rPr>
              <a:t>	</a:t>
            </a:r>
            <a:r>
              <a:rPr sz="1800" b="1" spc="-10" dirty="0">
                <a:latin typeface="Arial"/>
                <a:cs typeface="Arial"/>
              </a:rPr>
              <a:t>медичного</a:t>
            </a:r>
            <a:r>
              <a:rPr sz="1800" b="1" dirty="0">
                <a:latin typeface="Arial"/>
                <a:cs typeface="Arial"/>
              </a:rPr>
              <a:t>	</a:t>
            </a:r>
            <a:r>
              <a:rPr sz="1800" b="1" spc="-10" dirty="0">
                <a:latin typeface="Arial"/>
                <a:cs typeface="Arial"/>
              </a:rPr>
              <a:t>призначення</a:t>
            </a:r>
            <a:r>
              <a:rPr sz="1800" b="1" dirty="0">
                <a:latin typeface="Arial"/>
                <a:cs typeface="Arial"/>
              </a:rPr>
              <a:t>	</a:t>
            </a:r>
            <a:r>
              <a:rPr sz="1800" b="1" spc="-10" dirty="0">
                <a:latin typeface="Arial"/>
                <a:cs typeface="Arial"/>
              </a:rPr>
              <a:t>(ПКМУ </a:t>
            </a:r>
            <a:r>
              <a:rPr sz="1800" b="1" i="1" dirty="0">
                <a:solidFill>
                  <a:srgbClr val="BF0000"/>
                </a:solidFill>
                <a:latin typeface="Arial"/>
                <a:cs typeface="Arial"/>
              </a:rPr>
              <a:t>методика</a:t>
            </a:r>
            <a:r>
              <a:rPr sz="1800" b="1" i="1" spc="-55" dirty="0">
                <a:solidFill>
                  <a:srgbClr val="BF0000"/>
                </a:solidFill>
                <a:latin typeface="Arial"/>
                <a:cs typeface="Arial"/>
              </a:rPr>
              <a:t> </a:t>
            </a:r>
            <a:r>
              <a:rPr sz="1800" b="1" i="1" dirty="0">
                <a:solidFill>
                  <a:srgbClr val="BF0000"/>
                </a:solidFill>
                <a:latin typeface="Arial"/>
                <a:cs typeface="Arial"/>
              </a:rPr>
              <a:t>запропонована</a:t>
            </a:r>
            <a:r>
              <a:rPr sz="1800" b="1" i="1" spc="-65" dirty="0">
                <a:solidFill>
                  <a:srgbClr val="BF0000"/>
                </a:solidFill>
                <a:latin typeface="Arial"/>
                <a:cs typeface="Arial"/>
              </a:rPr>
              <a:t> </a:t>
            </a:r>
            <a:r>
              <a:rPr sz="1800" b="1" i="1" dirty="0">
                <a:solidFill>
                  <a:srgbClr val="BF0000"/>
                </a:solidFill>
                <a:latin typeface="Arial"/>
                <a:cs typeface="Arial"/>
              </a:rPr>
              <a:t>НФаУ</a:t>
            </a:r>
            <a:r>
              <a:rPr sz="1800" b="1" i="1" spc="-50" dirty="0">
                <a:solidFill>
                  <a:srgbClr val="BF0000"/>
                </a:solidFill>
                <a:latin typeface="Arial"/>
                <a:cs typeface="Arial"/>
              </a:rPr>
              <a:t> </a:t>
            </a:r>
            <a:r>
              <a:rPr sz="1800" b="1" i="1" dirty="0">
                <a:solidFill>
                  <a:srgbClr val="BF0000"/>
                </a:solidFill>
                <a:latin typeface="Arial"/>
                <a:cs typeface="Arial"/>
              </a:rPr>
              <a:t>в</a:t>
            </a:r>
            <a:r>
              <a:rPr sz="1800" b="1" i="1" spc="-55" dirty="0">
                <a:solidFill>
                  <a:srgbClr val="BF0000"/>
                </a:solidFill>
                <a:latin typeface="Arial"/>
                <a:cs typeface="Arial"/>
              </a:rPr>
              <a:t> </a:t>
            </a:r>
            <a:r>
              <a:rPr sz="1800" b="1" i="1" dirty="0">
                <a:solidFill>
                  <a:srgbClr val="BF0000"/>
                </a:solidFill>
                <a:latin typeface="Arial"/>
                <a:cs typeface="Arial"/>
              </a:rPr>
              <a:t>2002</a:t>
            </a:r>
            <a:r>
              <a:rPr sz="1800" b="1" i="1" spc="-50" dirty="0">
                <a:solidFill>
                  <a:srgbClr val="BF0000"/>
                </a:solidFill>
                <a:latin typeface="Arial"/>
                <a:cs typeface="Arial"/>
              </a:rPr>
              <a:t> </a:t>
            </a:r>
            <a:r>
              <a:rPr sz="1800" b="1" i="1" spc="-25" dirty="0">
                <a:solidFill>
                  <a:srgbClr val="BF0000"/>
                </a:solidFill>
                <a:latin typeface="Arial"/>
                <a:cs typeface="Arial"/>
              </a:rPr>
              <a:t>р.</a:t>
            </a:r>
            <a:endParaRPr sz="1800">
              <a:latin typeface="Arial"/>
              <a:cs typeface="Arial"/>
            </a:endParaRPr>
          </a:p>
        </p:txBody>
      </p:sp>
      <p:sp>
        <p:nvSpPr>
          <p:cNvPr id="11" name="object 11"/>
          <p:cNvSpPr txBox="1"/>
          <p:nvPr/>
        </p:nvSpPr>
        <p:spPr>
          <a:xfrm>
            <a:off x="77469" y="3005734"/>
            <a:ext cx="278765" cy="299720"/>
          </a:xfrm>
          <a:prstGeom prst="rect">
            <a:avLst/>
          </a:prstGeom>
        </p:spPr>
        <p:txBody>
          <a:bodyPr vert="horz" wrap="square" lIns="0" tIns="12700" rIns="0" bIns="0" rtlCol="0">
            <a:spAutoFit/>
          </a:bodyPr>
          <a:lstStyle/>
          <a:p>
            <a:pPr marL="12700">
              <a:lnSpc>
                <a:spcPct val="100000"/>
              </a:lnSpc>
              <a:spcBef>
                <a:spcPts val="100"/>
              </a:spcBef>
            </a:pPr>
            <a:r>
              <a:rPr sz="1800" b="1" spc="-20" dirty="0">
                <a:latin typeface="Arial"/>
                <a:cs typeface="Arial"/>
              </a:rPr>
              <a:t>III.</a:t>
            </a:r>
            <a:endParaRPr sz="1800">
              <a:latin typeface="Arial"/>
              <a:cs typeface="Arial"/>
            </a:endParaRPr>
          </a:p>
        </p:txBody>
      </p:sp>
      <p:sp>
        <p:nvSpPr>
          <p:cNvPr id="12" name="object 12"/>
          <p:cNvSpPr txBox="1"/>
          <p:nvPr/>
        </p:nvSpPr>
        <p:spPr>
          <a:xfrm>
            <a:off x="534669" y="3005734"/>
            <a:ext cx="8352790" cy="848360"/>
          </a:xfrm>
          <a:prstGeom prst="rect">
            <a:avLst/>
          </a:prstGeom>
        </p:spPr>
        <p:txBody>
          <a:bodyPr vert="horz" wrap="square" lIns="0" tIns="12700" rIns="0" bIns="0" rtlCol="0">
            <a:spAutoFit/>
          </a:bodyPr>
          <a:lstStyle/>
          <a:p>
            <a:pPr marL="12700" marR="5080" algn="just">
              <a:lnSpc>
                <a:spcPct val="100000"/>
              </a:lnSpc>
              <a:spcBef>
                <a:spcPts val="100"/>
              </a:spcBef>
            </a:pPr>
            <a:r>
              <a:rPr sz="1800" b="1" dirty="0">
                <a:solidFill>
                  <a:srgbClr val="BF0000"/>
                </a:solidFill>
                <a:latin typeface="Arial"/>
                <a:cs typeface="Arial"/>
              </a:rPr>
              <a:t>Референтне</a:t>
            </a:r>
            <a:r>
              <a:rPr sz="1800" b="1" spc="210" dirty="0">
                <a:solidFill>
                  <a:srgbClr val="BF0000"/>
                </a:solidFill>
                <a:latin typeface="Arial"/>
                <a:cs typeface="Arial"/>
              </a:rPr>
              <a:t> </a:t>
            </a:r>
            <a:r>
              <a:rPr sz="1800" b="1" dirty="0">
                <a:solidFill>
                  <a:srgbClr val="BF0000"/>
                </a:solidFill>
                <a:latin typeface="Arial"/>
                <a:cs typeface="Arial"/>
              </a:rPr>
              <a:t>ціноутворення</a:t>
            </a:r>
            <a:r>
              <a:rPr sz="1800" b="1" spc="240" dirty="0">
                <a:solidFill>
                  <a:srgbClr val="BF0000"/>
                </a:solidFill>
                <a:latin typeface="Arial"/>
                <a:cs typeface="Arial"/>
              </a:rPr>
              <a:t> </a:t>
            </a:r>
            <a:r>
              <a:rPr sz="1800" b="1" dirty="0">
                <a:latin typeface="Arial"/>
                <a:cs typeface="Arial"/>
              </a:rPr>
              <a:t>(ПКМУ</a:t>
            </a:r>
            <a:r>
              <a:rPr sz="1800" b="1" spc="215" dirty="0">
                <a:latin typeface="Arial"/>
                <a:cs typeface="Arial"/>
              </a:rPr>
              <a:t> </a:t>
            </a:r>
            <a:r>
              <a:rPr sz="1800" b="1" dirty="0">
                <a:latin typeface="Arial"/>
                <a:cs typeface="Arial"/>
              </a:rPr>
              <a:t>від</a:t>
            </a:r>
            <a:r>
              <a:rPr sz="1800" b="1" spc="215" dirty="0">
                <a:latin typeface="Arial"/>
                <a:cs typeface="Arial"/>
              </a:rPr>
              <a:t> </a:t>
            </a:r>
            <a:r>
              <a:rPr sz="1800" b="1" dirty="0">
                <a:latin typeface="Arial"/>
                <a:cs typeface="Arial"/>
              </a:rPr>
              <a:t>9</a:t>
            </a:r>
            <a:r>
              <a:rPr sz="1800" b="1" spc="215" dirty="0">
                <a:latin typeface="Arial"/>
                <a:cs typeface="Arial"/>
              </a:rPr>
              <a:t> </a:t>
            </a:r>
            <a:r>
              <a:rPr sz="1800" b="1" dirty="0">
                <a:latin typeface="Arial"/>
                <a:cs typeface="Arial"/>
              </a:rPr>
              <a:t>листопада</a:t>
            </a:r>
            <a:r>
              <a:rPr sz="1800" b="1" spc="215" dirty="0">
                <a:latin typeface="Arial"/>
                <a:cs typeface="Arial"/>
              </a:rPr>
              <a:t> </a:t>
            </a:r>
            <a:r>
              <a:rPr sz="1800" b="1" dirty="0">
                <a:latin typeface="Arial"/>
                <a:cs typeface="Arial"/>
              </a:rPr>
              <a:t>2016</a:t>
            </a:r>
            <a:r>
              <a:rPr sz="1800" b="1" spc="210" dirty="0">
                <a:latin typeface="Arial"/>
                <a:cs typeface="Arial"/>
              </a:rPr>
              <a:t> </a:t>
            </a:r>
            <a:r>
              <a:rPr sz="1800" b="1" dirty="0">
                <a:latin typeface="Arial"/>
                <a:cs typeface="Arial"/>
              </a:rPr>
              <a:t>р.</a:t>
            </a:r>
            <a:r>
              <a:rPr sz="1800" b="1" spc="225" dirty="0">
                <a:latin typeface="Arial"/>
                <a:cs typeface="Arial"/>
              </a:rPr>
              <a:t> </a:t>
            </a:r>
            <a:r>
              <a:rPr sz="1800" b="1" dirty="0">
                <a:latin typeface="Arial"/>
                <a:cs typeface="Arial"/>
              </a:rPr>
              <a:t>№</a:t>
            </a:r>
            <a:r>
              <a:rPr sz="1800" b="1" spc="210" dirty="0">
                <a:latin typeface="Arial"/>
                <a:cs typeface="Arial"/>
              </a:rPr>
              <a:t> </a:t>
            </a:r>
            <a:r>
              <a:rPr sz="1800" b="1" dirty="0">
                <a:latin typeface="Arial"/>
                <a:cs typeface="Arial"/>
              </a:rPr>
              <a:t>863</a:t>
            </a:r>
            <a:r>
              <a:rPr sz="1800" b="1" spc="204" dirty="0">
                <a:latin typeface="Arial"/>
                <a:cs typeface="Arial"/>
              </a:rPr>
              <a:t> </a:t>
            </a:r>
            <a:r>
              <a:rPr sz="1800" b="1" spc="-20" dirty="0">
                <a:latin typeface="Arial"/>
                <a:cs typeface="Arial"/>
              </a:rPr>
              <a:t>“Про </a:t>
            </a:r>
            <a:r>
              <a:rPr sz="1800" b="1" dirty="0">
                <a:latin typeface="Arial"/>
                <a:cs typeface="Arial"/>
              </a:rPr>
              <a:t>запровадження</a:t>
            </a:r>
            <a:r>
              <a:rPr sz="1800" b="1" spc="-65" dirty="0">
                <a:latin typeface="Arial"/>
                <a:cs typeface="Arial"/>
              </a:rPr>
              <a:t> </a:t>
            </a:r>
            <a:r>
              <a:rPr sz="1800" b="1" dirty="0">
                <a:latin typeface="Arial"/>
                <a:cs typeface="Arial"/>
              </a:rPr>
              <a:t>відшкодування</a:t>
            </a:r>
            <a:r>
              <a:rPr sz="1800" b="1" spc="-70" dirty="0">
                <a:latin typeface="Arial"/>
                <a:cs typeface="Arial"/>
              </a:rPr>
              <a:t> </a:t>
            </a:r>
            <a:r>
              <a:rPr sz="1800" b="1" dirty="0">
                <a:latin typeface="Arial"/>
                <a:cs typeface="Arial"/>
              </a:rPr>
              <a:t>вартості</a:t>
            </a:r>
            <a:r>
              <a:rPr sz="1800" b="1" spc="-75" dirty="0">
                <a:latin typeface="Arial"/>
                <a:cs typeface="Arial"/>
              </a:rPr>
              <a:t> </a:t>
            </a:r>
            <a:r>
              <a:rPr sz="1800" b="1" dirty="0">
                <a:latin typeface="Arial"/>
                <a:cs typeface="Arial"/>
              </a:rPr>
              <a:t>лікарських</a:t>
            </a:r>
            <a:r>
              <a:rPr sz="1800" b="1" spc="-70" dirty="0">
                <a:latin typeface="Arial"/>
                <a:cs typeface="Arial"/>
              </a:rPr>
              <a:t> </a:t>
            </a:r>
            <a:r>
              <a:rPr sz="1800" b="1" dirty="0">
                <a:latin typeface="Arial"/>
                <a:cs typeface="Arial"/>
              </a:rPr>
              <a:t>засобів”);</a:t>
            </a:r>
            <a:r>
              <a:rPr sz="1800" b="1" spc="-45" dirty="0">
                <a:latin typeface="Arial"/>
                <a:cs typeface="Arial"/>
              </a:rPr>
              <a:t> </a:t>
            </a:r>
            <a:r>
              <a:rPr sz="1800" b="1" i="1" spc="-10" dirty="0">
                <a:solidFill>
                  <a:srgbClr val="BF0000"/>
                </a:solidFill>
                <a:latin typeface="Arial"/>
                <a:cs typeface="Arial"/>
              </a:rPr>
              <a:t>методика </a:t>
            </a:r>
            <a:r>
              <a:rPr sz="1800" b="1" i="1" spc="-20" dirty="0">
                <a:solidFill>
                  <a:srgbClr val="BF0000"/>
                </a:solidFill>
                <a:latin typeface="Arial"/>
                <a:cs typeface="Arial"/>
              </a:rPr>
              <a:t>НФаУ,</a:t>
            </a:r>
            <a:r>
              <a:rPr sz="1800" b="1" i="1" spc="-55" dirty="0">
                <a:solidFill>
                  <a:srgbClr val="BF0000"/>
                </a:solidFill>
                <a:latin typeface="Arial"/>
                <a:cs typeface="Arial"/>
              </a:rPr>
              <a:t> </a:t>
            </a:r>
            <a:r>
              <a:rPr sz="1800" b="1" i="1" dirty="0">
                <a:solidFill>
                  <a:srgbClr val="BF0000"/>
                </a:solidFill>
                <a:latin typeface="Arial"/>
                <a:cs typeface="Arial"/>
              </a:rPr>
              <a:t>2008</a:t>
            </a:r>
            <a:r>
              <a:rPr sz="1800" b="1" i="1" spc="-65" dirty="0">
                <a:solidFill>
                  <a:srgbClr val="BF0000"/>
                </a:solidFill>
                <a:latin typeface="Arial"/>
                <a:cs typeface="Arial"/>
              </a:rPr>
              <a:t> </a:t>
            </a:r>
            <a:r>
              <a:rPr sz="1800" b="1" i="1" spc="-25" dirty="0">
                <a:solidFill>
                  <a:srgbClr val="BF0000"/>
                </a:solidFill>
                <a:latin typeface="Arial"/>
                <a:cs typeface="Arial"/>
              </a:rPr>
              <a:t>р.</a:t>
            </a:r>
            <a:endParaRPr sz="1800">
              <a:latin typeface="Arial"/>
              <a:cs typeface="Arial"/>
            </a:endParaRPr>
          </a:p>
        </p:txBody>
      </p:sp>
      <p:grpSp>
        <p:nvGrpSpPr>
          <p:cNvPr id="13" name="object 13"/>
          <p:cNvGrpSpPr/>
          <p:nvPr/>
        </p:nvGrpSpPr>
        <p:grpSpPr>
          <a:xfrm>
            <a:off x="-4672" y="-3758"/>
            <a:ext cx="9153525" cy="865505"/>
            <a:chOff x="-4672" y="-3758"/>
            <a:chExt cx="9153525" cy="865505"/>
          </a:xfrm>
        </p:grpSpPr>
        <p:pic>
          <p:nvPicPr>
            <p:cNvPr id="14" name="object 14"/>
            <p:cNvPicPr/>
            <p:nvPr/>
          </p:nvPicPr>
          <p:blipFill>
            <a:blip r:embed="rId2" cstate="print"/>
            <a:stretch>
              <a:fillRect/>
            </a:stretch>
          </p:blipFill>
          <p:spPr>
            <a:xfrm>
              <a:off x="0" y="21234"/>
              <a:ext cx="9143644" cy="835659"/>
            </a:xfrm>
            <a:prstGeom prst="rect">
              <a:avLst/>
            </a:prstGeom>
          </p:spPr>
        </p:pic>
        <p:sp>
          <p:nvSpPr>
            <p:cNvPr id="15" name="object 15"/>
            <p:cNvSpPr/>
            <p:nvPr/>
          </p:nvSpPr>
          <p:spPr>
            <a:xfrm>
              <a:off x="0" y="21234"/>
              <a:ext cx="9144000" cy="836930"/>
            </a:xfrm>
            <a:custGeom>
              <a:avLst/>
              <a:gdLst/>
              <a:ahLst/>
              <a:cxnLst/>
              <a:rect l="l" t="t" r="r" b="b"/>
              <a:pathLst>
                <a:path w="9144000" h="836930">
                  <a:moveTo>
                    <a:pt x="0" y="836929"/>
                  </a:moveTo>
                  <a:lnTo>
                    <a:pt x="9144000" y="836929"/>
                  </a:lnTo>
                  <a:lnTo>
                    <a:pt x="9144000" y="0"/>
                  </a:lnTo>
                  <a:lnTo>
                    <a:pt x="0" y="0"/>
                  </a:lnTo>
                  <a:lnTo>
                    <a:pt x="0" y="836929"/>
                  </a:lnTo>
                  <a:close/>
                </a:path>
              </a:pathLst>
            </a:custGeom>
            <a:ln w="3175">
              <a:solidFill>
                <a:srgbClr val="000000"/>
              </a:solidFill>
            </a:ln>
          </p:spPr>
          <p:txBody>
            <a:bodyPr wrap="square" lIns="0" tIns="0" rIns="0" bIns="0" rtlCol="0"/>
            <a:lstStyle/>
            <a:p>
              <a:endParaRPr/>
            </a:p>
          </p:txBody>
        </p:sp>
        <p:sp>
          <p:nvSpPr>
            <p:cNvPr id="16" name="object 16"/>
            <p:cNvSpPr/>
            <p:nvPr/>
          </p:nvSpPr>
          <p:spPr>
            <a:xfrm>
              <a:off x="0" y="21234"/>
              <a:ext cx="9144000" cy="835660"/>
            </a:xfrm>
            <a:custGeom>
              <a:avLst/>
              <a:gdLst/>
              <a:ahLst/>
              <a:cxnLst/>
              <a:rect l="l" t="t" r="r" b="b"/>
              <a:pathLst>
                <a:path w="9144000" h="835660">
                  <a:moveTo>
                    <a:pt x="4572000" y="835659"/>
                  </a:moveTo>
                  <a:lnTo>
                    <a:pt x="0" y="835659"/>
                  </a:lnTo>
                  <a:lnTo>
                    <a:pt x="0" y="0"/>
                  </a:lnTo>
                  <a:lnTo>
                    <a:pt x="9144000" y="0"/>
                  </a:lnTo>
                  <a:lnTo>
                    <a:pt x="9144000" y="835659"/>
                  </a:lnTo>
                  <a:lnTo>
                    <a:pt x="4572000" y="835659"/>
                  </a:lnTo>
                  <a:close/>
                </a:path>
              </a:pathLst>
            </a:custGeom>
            <a:ln w="9344">
              <a:solidFill>
                <a:srgbClr val="000000"/>
              </a:solidFill>
            </a:ln>
          </p:spPr>
          <p:txBody>
            <a:bodyPr wrap="square" lIns="0" tIns="0" rIns="0" bIns="0" rtlCol="0"/>
            <a:lstStyle/>
            <a:p>
              <a:endParaRPr/>
            </a:p>
          </p:txBody>
        </p:sp>
        <p:pic>
          <p:nvPicPr>
            <p:cNvPr id="17" name="object 17"/>
            <p:cNvPicPr/>
            <p:nvPr/>
          </p:nvPicPr>
          <p:blipFill>
            <a:blip r:embed="rId3" cstate="print"/>
            <a:stretch>
              <a:fillRect/>
            </a:stretch>
          </p:blipFill>
          <p:spPr>
            <a:xfrm>
              <a:off x="0" y="914"/>
              <a:ext cx="9143644" cy="835660"/>
            </a:xfrm>
            <a:prstGeom prst="rect">
              <a:avLst/>
            </a:prstGeom>
          </p:spPr>
        </p:pic>
        <p:sp>
          <p:nvSpPr>
            <p:cNvPr id="18" name="object 18"/>
            <p:cNvSpPr/>
            <p:nvPr/>
          </p:nvSpPr>
          <p:spPr>
            <a:xfrm>
              <a:off x="0" y="914"/>
              <a:ext cx="9144000" cy="835660"/>
            </a:xfrm>
            <a:custGeom>
              <a:avLst/>
              <a:gdLst/>
              <a:ahLst/>
              <a:cxnLst/>
              <a:rect l="l" t="t" r="r" b="b"/>
              <a:pathLst>
                <a:path w="9144000" h="835660">
                  <a:moveTo>
                    <a:pt x="4572000" y="835659"/>
                  </a:moveTo>
                  <a:lnTo>
                    <a:pt x="0" y="835659"/>
                  </a:lnTo>
                  <a:lnTo>
                    <a:pt x="0" y="0"/>
                  </a:lnTo>
                  <a:lnTo>
                    <a:pt x="9144000" y="0"/>
                  </a:lnTo>
                  <a:lnTo>
                    <a:pt x="9144000" y="835659"/>
                  </a:lnTo>
                  <a:lnTo>
                    <a:pt x="4572000" y="835659"/>
                  </a:lnTo>
                  <a:close/>
                </a:path>
              </a:pathLst>
            </a:custGeom>
            <a:ln w="9344">
              <a:solidFill>
                <a:srgbClr val="F8F8F8"/>
              </a:solidFill>
            </a:ln>
          </p:spPr>
          <p:txBody>
            <a:bodyPr wrap="square" lIns="0" tIns="0" rIns="0" bIns="0" rtlCol="0"/>
            <a:lstStyle/>
            <a:p>
              <a:endParaRPr/>
            </a:p>
          </p:txBody>
        </p:sp>
      </p:grpSp>
      <p:sp>
        <p:nvSpPr>
          <p:cNvPr id="19" name="object 19"/>
          <p:cNvSpPr txBox="1">
            <a:spLocks noGrp="1"/>
          </p:cNvSpPr>
          <p:nvPr>
            <p:ph type="title"/>
          </p:nvPr>
        </p:nvSpPr>
        <p:spPr>
          <a:prstGeom prst="rect">
            <a:avLst/>
          </a:prstGeom>
        </p:spPr>
        <p:txBody>
          <a:bodyPr vert="horz" wrap="square" lIns="0" tIns="111759" rIns="0" bIns="0" rtlCol="0">
            <a:spAutoFit/>
          </a:bodyPr>
          <a:lstStyle/>
          <a:p>
            <a:pPr marL="1486535" marR="5080" indent="-920750">
              <a:lnSpc>
                <a:spcPct val="100400"/>
              </a:lnSpc>
              <a:spcBef>
                <a:spcPts val="90"/>
              </a:spcBef>
            </a:pPr>
            <a:r>
              <a:rPr sz="2000" dirty="0">
                <a:solidFill>
                  <a:srgbClr val="BF0000"/>
                </a:solidFill>
              </a:rPr>
              <a:t>Сучасний</a:t>
            </a:r>
            <a:r>
              <a:rPr sz="2000" spc="-45" dirty="0">
                <a:solidFill>
                  <a:srgbClr val="BF0000"/>
                </a:solidFill>
              </a:rPr>
              <a:t> </a:t>
            </a:r>
            <a:r>
              <a:rPr sz="2000" dirty="0">
                <a:solidFill>
                  <a:srgbClr val="BF0000"/>
                </a:solidFill>
              </a:rPr>
              <a:t>стан</a:t>
            </a:r>
            <a:r>
              <a:rPr sz="2000" spc="-40" dirty="0">
                <a:solidFill>
                  <a:srgbClr val="BF0000"/>
                </a:solidFill>
              </a:rPr>
              <a:t> </a:t>
            </a:r>
            <a:r>
              <a:rPr sz="2000" dirty="0">
                <a:solidFill>
                  <a:srgbClr val="BF0000"/>
                </a:solidFill>
              </a:rPr>
              <a:t>та</a:t>
            </a:r>
            <a:r>
              <a:rPr sz="2000" spc="-40" dirty="0">
                <a:solidFill>
                  <a:srgbClr val="BF0000"/>
                </a:solidFill>
              </a:rPr>
              <a:t> </a:t>
            </a:r>
            <a:r>
              <a:rPr sz="2000" dirty="0">
                <a:solidFill>
                  <a:srgbClr val="BF0000"/>
                </a:solidFill>
              </a:rPr>
              <a:t>перспективи</a:t>
            </a:r>
            <a:r>
              <a:rPr sz="2000" spc="-40" dirty="0">
                <a:solidFill>
                  <a:srgbClr val="BF0000"/>
                </a:solidFill>
              </a:rPr>
              <a:t> </a:t>
            </a:r>
            <a:r>
              <a:rPr sz="2000" spc="-10" dirty="0">
                <a:solidFill>
                  <a:srgbClr val="BF0000"/>
                </a:solidFill>
              </a:rPr>
              <a:t>державного</a:t>
            </a:r>
            <a:r>
              <a:rPr sz="2000" spc="-50" dirty="0">
                <a:solidFill>
                  <a:srgbClr val="BF0000"/>
                </a:solidFill>
              </a:rPr>
              <a:t> </a:t>
            </a:r>
            <a:r>
              <a:rPr sz="2000" spc="-10" dirty="0">
                <a:solidFill>
                  <a:srgbClr val="BF0000"/>
                </a:solidFill>
              </a:rPr>
              <a:t>регулювання</a:t>
            </a:r>
            <a:r>
              <a:rPr sz="2000" spc="-45" dirty="0">
                <a:solidFill>
                  <a:srgbClr val="BF0000"/>
                </a:solidFill>
              </a:rPr>
              <a:t> </a:t>
            </a:r>
            <a:r>
              <a:rPr sz="2000" dirty="0">
                <a:solidFill>
                  <a:srgbClr val="BF0000"/>
                </a:solidFill>
              </a:rPr>
              <a:t>цін</a:t>
            </a:r>
            <a:r>
              <a:rPr sz="2000" spc="-50" dirty="0">
                <a:solidFill>
                  <a:srgbClr val="BF0000"/>
                </a:solidFill>
              </a:rPr>
              <a:t> </a:t>
            </a:r>
            <a:r>
              <a:rPr sz="2000" spc="-25" dirty="0">
                <a:solidFill>
                  <a:srgbClr val="BF0000"/>
                </a:solidFill>
              </a:rPr>
              <a:t>на </a:t>
            </a:r>
            <a:r>
              <a:rPr sz="2000" dirty="0">
                <a:solidFill>
                  <a:srgbClr val="BF0000"/>
                </a:solidFill>
              </a:rPr>
              <a:t>лікарські</a:t>
            </a:r>
            <a:r>
              <a:rPr sz="2000" spc="-80" dirty="0">
                <a:solidFill>
                  <a:srgbClr val="BF0000"/>
                </a:solidFill>
              </a:rPr>
              <a:t> </a:t>
            </a:r>
            <a:r>
              <a:rPr sz="2000" dirty="0">
                <a:solidFill>
                  <a:srgbClr val="BF0000"/>
                </a:solidFill>
              </a:rPr>
              <a:t>засоби</a:t>
            </a:r>
            <a:r>
              <a:rPr sz="2000" spc="-65" dirty="0">
                <a:solidFill>
                  <a:srgbClr val="BF0000"/>
                </a:solidFill>
              </a:rPr>
              <a:t> </a:t>
            </a:r>
            <a:r>
              <a:rPr sz="2000" dirty="0">
                <a:solidFill>
                  <a:srgbClr val="BF0000"/>
                </a:solidFill>
              </a:rPr>
              <a:t>в</a:t>
            </a:r>
            <a:r>
              <a:rPr sz="2000" spc="-70" dirty="0">
                <a:solidFill>
                  <a:srgbClr val="BF0000"/>
                </a:solidFill>
              </a:rPr>
              <a:t> </a:t>
            </a:r>
            <a:r>
              <a:rPr sz="2000" dirty="0">
                <a:solidFill>
                  <a:srgbClr val="BF0000"/>
                </a:solidFill>
              </a:rPr>
              <a:t>Україні</a:t>
            </a:r>
            <a:r>
              <a:rPr sz="2000" spc="-70" dirty="0">
                <a:solidFill>
                  <a:srgbClr val="BF0000"/>
                </a:solidFill>
              </a:rPr>
              <a:t> </a:t>
            </a:r>
            <a:r>
              <a:rPr sz="2000" dirty="0">
                <a:solidFill>
                  <a:srgbClr val="BF0000"/>
                </a:solidFill>
              </a:rPr>
              <a:t>(Політичний</a:t>
            </a:r>
            <a:r>
              <a:rPr sz="2000" spc="-65" dirty="0">
                <a:solidFill>
                  <a:srgbClr val="BF0000"/>
                </a:solidFill>
              </a:rPr>
              <a:t> </a:t>
            </a:r>
            <a:r>
              <a:rPr sz="2000" spc="-10" dirty="0">
                <a:solidFill>
                  <a:srgbClr val="BF0000"/>
                </a:solidFill>
              </a:rPr>
              <a:t>характер)</a:t>
            </a:r>
            <a:endParaRPr sz="2000"/>
          </a:p>
        </p:txBody>
      </p:sp>
      <p:grpSp>
        <p:nvGrpSpPr>
          <p:cNvPr id="20" name="object 20"/>
          <p:cNvGrpSpPr/>
          <p:nvPr/>
        </p:nvGrpSpPr>
        <p:grpSpPr>
          <a:xfrm>
            <a:off x="8369301" y="6289955"/>
            <a:ext cx="614680" cy="402590"/>
            <a:chOff x="8369301" y="6289955"/>
            <a:chExt cx="614680" cy="402590"/>
          </a:xfrm>
        </p:grpSpPr>
        <p:sp>
          <p:nvSpPr>
            <p:cNvPr id="21" name="object 21"/>
            <p:cNvSpPr/>
            <p:nvPr/>
          </p:nvSpPr>
          <p:spPr>
            <a:xfrm>
              <a:off x="8388350" y="6309004"/>
              <a:ext cx="576580" cy="364490"/>
            </a:xfrm>
            <a:custGeom>
              <a:avLst/>
              <a:gdLst/>
              <a:ahLst/>
              <a:cxnLst/>
              <a:rect l="l" t="t" r="r" b="b"/>
              <a:pathLst>
                <a:path w="576579" h="364490">
                  <a:moveTo>
                    <a:pt x="576579" y="0"/>
                  </a:moveTo>
                  <a:lnTo>
                    <a:pt x="0" y="0"/>
                  </a:lnTo>
                  <a:lnTo>
                    <a:pt x="0" y="364489"/>
                  </a:lnTo>
                  <a:lnTo>
                    <a:pt x="288290" y="364489"/>
                  </a:lnTo>
                  <a:lnTo>
                    <a:pt x="576579" y="364489"/>
                  </a:lnTo>
                  <a:lnTo>
                    <a:pt x="576579" y="0"/>
                  </a:lnTo>
                  <a:close/>
                </a:path>
              </a:pathLst>
            </a:custGeom>
            <a:solidFill>
              <a:srgbClr val="F3FBE3"/>
            </a:solidFill>
          </p:spPr>
          <p:txBody>
            <a:bodyPr wrap="square" lIns="0" tIns="0" rIns="0" bIns="0" rtlCol="0"/>
            <a:lstStyle/>
            <a:p>
              <a:endParaRPr/>
            </a:p>
          </p:txBody>
        </p:sp>
        <p:sp>
          <p:nvSpPr>
            <p:cNvPr id="22" name="object 22"/>
            <p:cNvSpPr/>
            <p:nvPr/>
          </p:nvSpPr>
          <p:spPr>
            <a:xfrm>
              <a:off x="8388350" y="6309004"/>
              <a:ext cx="576580" cy="364490"/>
            </a:xfrm>
            <a:custGeom>
              <a:avLst/>
              <a:gdLst/>
              <a:ahLst/>
              <a:cxnLst/>
              <a:rect l="l" t="t" r="r" b="b"/>
              <a:pathLst>
                <a:path w="576579" h="364490">
                  <a:moveTo>
                    <a:pt x="288290" y="364489"/>
                  </a:moveTo>
                  <a:lnTo>
                    <a:pt x="0" y="364489"/>
                  </a:lnTo>
                  <a:lnTo>
                    <a:pt x="0" y="0"/>
                  </a:lnTo>
                  <a:lnTo>
                    <a:pt x="576579" y="0"/>
                  </a:lnTo>
                  <a:lnTo>
                    <a:pt x="576579" y="364489"/>
                  </a:lnTo>
                  <a:lnTo>
                    <a:pt x="288290" y="364489"/>
                  </a:lnTo>
                  <a:close/>
                </a:path>
              </a:pathLst>
            </a:custGeom>
            <a:ln w="38097">
              <a:solidFill>
                <a:srgbClr val="A9E924"/>
              </a:solidFill>
            </a:ln>
          </p:spPr>
          <p:txBody>
            <a:bodyPr wrap="square" lIns="0" tIns="0" rIns="0" bIns="0" rtlCol="0"/>
            <a:lstStyle/>
            <a:p>
              <a:endParaRPr/>
            </a:p>
          </p:txBody>
        </p:sp>
      </p:grpSp>
      <p:sp>
        <p:nvSpPr>
          <p:cNvPr id="23" name="object 23"/>
          <p:cNvSpPr txBox="1"/>
          <p:nvPr/>
        </p:nvSpPr>
        <p:spPr>
          <a:xfrm>
            <a:off x="77469" y="4103014"/>
            <a:ext cx="8753475" cy="2553970"/>
          </a:xfrm>
          <a:prstGeom prst="rect">
            <a:avLst/>
          </a:prstGeom>
        </p:spPr>
        <p:txBody>
          <a:bodyPr vert="horz" wrap="square" lIns="0" tIns="12700" rIns="0" bIns="0" rtlCol="0">
            <a:spAutoFit/>
          </a:bodyPr>
          <a:lstStyle/>
          <a:p>
            <a:pPr marL="469900" marR="182245" indent="-457200">
              <a:lnSpc>
                <a:spcPct val="100000"/>
              </a:lnSpc>
              <a:spcBef>
                <a:spcPts val="100"/>
              </a:spcBef>
            </a:pPr>
            <a:r>
              <a:rPr sz="1800" b="1" dirty="0">
                <a:latin typeface="Arial"/>
                <a:cs typeface="Arial"/>
              </a:rPr>
              <a:t>IV</a:t>
            </a:r>
            <a:r>
              <a:rPr sz="1800" b="1" i="1" dirty="0">
                <a:latin typeface="Arial"/>
                <a:cs typeface="Arial"/>
              </a:rPr>
              <a:t>.</a:t>
            </a:r>
            <a:r>
              <a:rPr sz="1800" b="1" i="1" spc="-45" dirty="0">
                <a:latin typeface="Arial"/>
                <a:cs typeface="Arial"/>
              </a:rPr>
              <a:t> </a:t>
            </a:r>
            <a:r>
              <a:rPr sz="1800" b="1" dirty="0">
                <a:latin typeface="Arial"/>
                <a:cs typeface="Arial"/>
              </a:rPr>
              <a:t>Прийнято</a:t>
            </a:r>
            <a:r>
              <a:rPr sz="1800" b="1" spc="-20" dirty="0">
                <a:latin typeface="Arial"/>
                <a:cs typeface="Arial"/>
              </a:rPr>
              <a:t> </a:t>
            </a:r>
            <a:r>
              <a:rPr sz="1800" b="1" dirty="0">
                <a:latin typeface="Arial"/>
                <a:cs typeface="Arial"/>
              </a:rPr>
              <a:t>новий</a:t>
            </a:r>
            <a:r>
              <a:rPr sz="1800" b="1" spc="-20" dirty="0">
                <a:latin typeface="Arial"/>
                <a:cs typeface="Arial"/>
              </a:rPr>
              <a:t> </a:t>
            </a:r>
            <a:r>
              <a:rPr sz="1800" b="1" dirty="0">
                <a:latin typeface="Arial"/>
                <a:cs typeface="Arial"/>
              </a:rPr>
              <a:t>Закон</a:t>
            </a:r>
            <a:r>
              <a:rPr sz="1800" b="1" spc="-20" dirty="0">
                <a:latin typeface="Arial"/>
                <a:cs typeface="Arial"/>
              </a:rPr>
              <a:t> </a:t>
            </a:r>
            <a:r>
              <a:rPr sz="1800" b="1" spc="-10" dirty="0">
                <a:latin typeface="Arial"/>
                <a:cs typeface="Arial"/>
              </a:rPr>
              <a:t>України</a:t>
            </a:r>
            <a:r>
              <a:rPr sz="1800" b="1" spc="-25" dirty="0">
                <a:latin typeface="Arial"/>
                <a:cs typeface="Arial"/>
              </a:rPr>
              <a:t> </a:t>
            </a:r>
            <a:r>
              <a:rPr sz="1800" b="1" dirty="0">
                <a:latin typeface="Arial"/>
                <a:cs typeface="Arial"/>
              </a:rPr>
              <a:t>від</a:t>
            </a:r>
            <a:r>
              <a:rPr sz="1800" b="1" spc="-25" dirty="0">
                <a:latin typeface="Arial"/>
                <a:cs typeface="Arial"/>
              </a:rPr>
              <a:t> </a:t>
            </a:r>
            <a:r>
              <a:rPr sz="1800" b="1" dirty="0">
                <a:latin typeface="Arial"/>
                <a:cs typeface="Arial"/>
              </a:rPr>
              <a:t>21.06.2012</a:t>
            </a:r>
            <a:r>
              <a:rPr sz="1800" b="1" spc="-30" dirty="0">
                <a:latin typeface="Arial"/>
                <a:cs typeface="Arial"/>
              </a:rPr>
              <a:t> </a:t>
            </a:r>
            <a:r>
              <a:rPr sz="1800" b="1" dirty="0">
                <a:latin typeface="Arial"/>
                <a:cs typeface="Arial"/>
              </a:rPr>
              <a:t>р</a:t>
            </a:r>
            <a:r>
              <a:rPr sz="1800" b="1" spc="-15" dirty="0">
                <a:latin typeface="Arial"/>
                <a:cs typeface="Arial"/>
              </a:rPr>
              <a:t> </a:t>
            </a:r>
            <a:r>
              <a:rPr sz="1800" b="1" spc="-20" dirty="0">
                <a:latin typeface="Arial"/>
                <a:cs typeface="Arial"/>
              </a:rPr>
              <a:t>№5007-</a:t>
            </a:r>
            <a:r>
              <a:rPr sz="1800" b="1" dirty="0">
                <a:latin typeface="Arial"/>
                <a:cs typeface="Arial"/>
              </a:rPr>
              <a:t>VI</a:t>
            </a:r>
            <a:r>
              <a:rPr sz="1800" b="1" spc="-30" dirty="0">
                <a:latin typeface="Arial"/>
                <a:cs typeface="Arial"/>
              </a:rPr>
              <a:t> </a:t>
            </a:r>
            <a:r>
              <a:rPr lang="uk-UA" sz="1800" b="1" spc="-30" dirty="0" smtClean="0">
                <a:latin typeface="Arial"/>
                <a:cs typeface="Arial"/>
              </a:rPr>
              <a:t>"Про </a:t>
            </a:r>
            <a:r>
              <a:rPr sz="1800" b="1" dirty="0" err="1" smtClean="0">
                <a:solidFill>
                  <a:srgbClr val="BF0000"/>
                </a:solidFill>
                <a:latin typeface="Arial"/>
                <a:cs typeface="Arial"/>
              </a:rPr>
              <a:t>ціни</a:t>
            </a:r>
            <a:r>
              <a:rPr sz="1800" b="1" spc="-20" dirty="0" smtClean="0">
                <a:solidFill>
                  <a:srgbClr val="BF0000"/>
                </a:solidFill>
                <a:latin typeface="Arial"/>
                <a:cs typeface="Arial"/>
              </a:rPr>
              <a:t> </a:t>
            </a:r>
            <a:r>
              <a:rPr sz="1800" b="1" spc="-50" dirty="0">
                <a:solidFill>
                  <a:srgbClr val="BF0000"/>
                </a:solidFill>
                <a:latin typeface="Arial"/>
                <a:cs typeface="Arial"/>
              </a:rPr>
              <a:t>і </a:t>
            </a:r>
            <a:r>
              <a:rPr sz="1800" b="1" spc="-10" dirty="0" err="1" smtClean="0">
                <a:solidFill>
                  <a:srgbClr val="BF0000"/>
                </a:solidFill>
                <a:latin typeface="Arial"/>
                <a:cs typeface="Arial"/>
              </a:rPr>
              <a:t>Ціноутворення</a:t>
            </a:r>
            <a:r>
              <a:rPr lang="uk-UA" sz="1800" b="1" spc="-10" dirty="0" smtClean="0">
                <a:latin typeface="Arial"/>
                <a:cs typeface="Arial"/>
              </a:rPr>
              <a:t>"</a:t>
            </a:r>
            <a:r>
              <a:rPr sz="1800" b="1" spc="-45" dirty="0" smtClean="0">
                <a:latin typeface="Arial"/>
                <a:cs typeface="Arial"/>
              </a:rPr>
              <a:t> </a:t>
            </a:r>
            <a:r>
              <a:rPr sz="1800" b="1" spc="-25" dirty="0">
                <a:latin typeface="Arial"/>
                <a:cs typeface="Arial"/>
              </a:rPr>
              <a:t>ст.</a:t>
            </a:r>
            <a:r>
              <a:rPr sz="1800" b="1" spc="-35" dirty="0">
                <a:latin typeface="Arial"/>
                <a:cs typeface="Arial"/>
              </a:rPr>
              <a:t> </a:t>
            </a:r>
            <a:r>
              <a:rPr sz="1800" b="1" dirty="0">
                <a:latin typeface="Arial"/>
                <a:cs typeface="Arial"/>
              </a:rPr>
              <a:t>19</a:t>
            </a:r>
            <a:r>
              <a:rPr sz="1800" b="1" spc="-40" dirty="0">
                <a:latin typeface="Arial"/>
                <a:cs typeface="Arial"/>
              </a:rPr>
              <a:t> </a:t>
            </a:r>
            <a:r>
              <a:rPr sz="1800" b="1" dirty="0">
                <a:latin typeface="Arial"/>
                <a:cs typeface="Arial"/>
              </a:rPr>
              <a:t>Державне</a:t>
            </a:r>
            <a:r>
              <a:rPr sz="1800" b="1" spc="-45" dirty="0">
                <a:latin typeface="Arial"/>
                <a:cs typeface="Arial"/>
              </a:rPr>
              <a:t> </a:t>
            </a:r>
            <a:r>
              <a:rPr sz="1800" b="1" spc="-10" dirty="0">
                <a:latin typeface="Arial"/>
                <a:cs typeface="Arial"/>
              </a:rPr>
              <a:t>спостереження</a:t>
            </a:r>
            <a:r>
              <a:rPr sz="1800" b="1" spc="-35" dirty="0">
                <a:latin typeface="Arial"/>
                <a:cs typeface="Arial"/>
              </a:rPr>
              <a:t> </a:t>
            </a:r>
            <a:r>
              <a:rPr sz="1800" b="1" dirty="0">
                <a:latin typeface="Arial"/>
                <a:cs typeface="Arial"/>
              </a:rPr>
              <a:t>цін.</a:t>
            </a:r>
            <a:r>
              <a:rPr sz="1800" b="1" spc="-40" dirty="0">
                <a:latin typeface="Arial"/>
                <a:cs typeface="Arial"/>
              </a:rPr>
              <a:t> </a:t>
            </a:r>
            <a:r>
              <a:rPr sz="1800" b="1" spc="-10" dirty="0">
                <a:latin typeface="Arial"/>
                <a:cs typeface="Arial"/>
              </a:rPr>
              <a:t>Системний моніторинг</a:t>
            </a:r>
            <a:r>
              <a:rPr sz="1800" b="1" spc="-60" dirty="0">
                <a:latin typeface="Arial"/>
                <a:cs typeface="Arial"/>
              </a:rPr>
              <a:t> </a:t>
            </a:r>
            <a:r>
              <a:rPr sz="1800" b="1" spc="-20" dirty="0">
                <a:latin typeface="Arial"/>
                <a:cs typeface="Arial"/>
              </a:rPr>
              <a:t>оптово-</a:t>
            </a:r>
            <a:r>
              <a:rPr sz="1800" b="1" dirty="0">
                <a:latin typeface="Arial"/>
                <a:cs typeface="Arial"/>
              </a:rPr>
              <a:t>відпускних</a:t>
            </a:r>
            <a:r>
              <a:rPr sz="1800" b="1" spc="-55" dirty="0">
                <a:latin typeface="Arial"/>
                <a:cs typeface="Arial"/>
              </a:rPr>
              <a:t> </a:t>
            </a:r>
            <a:r>
              <a:rPr sz="1800" b="1" dirty="0">
                <a:latin typeface="Arial"/>
                <a:cs typeface="Arial"/>
              </a:rPr>
              <a:t>і</a:t>
            </a:r>
            <a:r>
              <a:rPr sz="1800" b="1" spc="-45" dirty="0">
                <a:latin typeface="Arial"/>
                <a:cs typeface="Arial"/>
              </a:rPr>
              <a:t> </a:t>
            </a:r>
            <a:r>
              <a:rPr sz="1800" b="1" dirty="0">
                <a:latin typeface="Arial"/>
                <a:cs typeface="Arial"/>
              </a:rPr>
              <a:t>роздрібних</a:t>
            </a:r>
            <a:r>
              <a:rPr sz="1800" b="1" spc="-55" dirty="0">
                <a:latin typeface="Arial"/>
                <a:cs typeface="Arial"/>
              </a:rPr>
              <a:t> </a:t>
            </a:r>
            <a:r>
              <a:rPr sz="1800" b="1" dirty="0">
                <a:latin typeface="Arial"/>
                <a:cs typeface="Arial"/>
              </a:rPr>
              <a:t>цін</a:t>
            </a:r>
            <a:r>
              <a:rPr sz="1800" b="1" spc="-50" dirty="0">
                <a:latin typeface="Arial"/>
                <a:cs typeface="Arial"/>
              </a:rPr>
              <a:t> </a:t>
            </a:r>
            <a:r>
              <a:rPr sz="1800" b="1" dirty="0">
                <a:latin typeface="Arial"/>
                <a:cs typeface="Arial"/>
              </a:rPr>
              <a:t>на</a:t>
            </a:r>
            <a:r>
              <a:rPr sz="1800" b="1" spc="-55" dirty="0">
                <a:latin typeface="Arial"/>
                <a:cs typeface="Arial"/>
              </a:rPr>
              <a:t> </a:t>
            </a:r>
            <a:r>
              <a:rPr sz="1800" b="1" dirty="0">
                <a:latin typeface="Arial"/>
                <a:cs typeface="Arial"/>
              </a:rPr>
              <a:t>ЛЗ;</a:t>
            </a:r>
            <a:r>
              <a:rPr sz="1800" b="1" spc="5" dirty="0">
                <a:latin typeface="Arial"/>
                <a:cs typeface="Arial"/>
              </a:rPr>
              <a:t> </a:t>
            </a:r>
            <a:r>
              <a:rPr sz="1800" b="1" i="1" dirty="0">
                <a:solidFill>
                  <a:srgbClr val="BF0000"/>
                </a:solidFill>
                <a:latin typeface="Arial"/>
                <a:cs typeface="Arial"/>
              </a:rPr>
              <a:t>методика</a:t>
            </a:r>
            <a:r>
              <a:rPr sz="1800" b="1" i="1" spc="-55" dirty="0">
                <a:solidFill>
                  <a:srgbClr val="BF0000"/>
                </a:solidFill>
                <a:latin typeface="Arial"/>
                <a:cs typeface="Arial"/>
              </a:rPr>
              <a:t> </a:t>
            </a:r>
            <a:r>
              <a:rPr sz="1800" b="1" i="1" spc="-10" dirty="0">
                <a:solidFill>
                  <a:srgbClr val="BF0000"/>
                </a:solidFill>
                <a:latin typeface="Arial"/>
                <a:cs typeface="Arial"/>
              </a:rPr>
              <a:t>НФаУ, </a:t>
            </a:r>
            <a:r>
              <a:rPr sz="1800" b="1" i="1" dirty="0">
                <a:solidFill>
                  <a:srgbClr val="BF0000"/>
                </a:solidFill>
                <a:latin typeface="Arial"/>
                <a:cs typeface="Arial"/>
              </a:rPr>
              <a:t>2010</a:t>
            </a:r>
            <a:r>
              <a:rPr sz="1800" b="1" i="1" spc="-50" dirty="0">
                <a:solidFill>
                  <a:srgbClr val="BF0000"/>
                </a:solidFill>
                <a:latin typeface="Arial"/>
                <a:cs typeface="Arial"/>
              </a:rPr>
              <a:t> р</a:t>
            </a:r>
            <a:endParaRPr sz="1800" dirty="0">
              <a:latin typeface="Arial"/>
              <a:cs typeface="Arial"/>
            </a:endParaRPr>
          </a:p>
          <a:p>
            <a:pPr>
              <a:lnSpc>
                <a:spcPct val="100000"/>
              </a:lnSpc>
              <a:spcBef>
                <a:spcPts val="90"/>
              </a:spcBef>
            </a:pPr>
            <a:endParaRPr sz="1800" dirty="0">
              <a:latin typeface="Arial"/>
              <a:cs typeface="Arial"/>
            </a:endParaRPr>
          </a:p>
          <a:p>
            <a:pPr marL="469900" marR="276225" indent="-457200">
              <a:lnSpc>
                <a:spcPct val="100000"/>
              </a:lnSpc>
            </a:pPr>
            <a:r>
              <a:rPr sz="1800" b="1" spc="-50" dirty="0">
                <a:latin typeface="Arial"/>
                <a:cs typeface="Arial"/>
              </a:rPr>
              <a:t>V.</a:t>
            </a:r>
            <a:r>
              <a:rPr sz="1800" b="1" spc="-75" dirty="0">
                <a:latin typeface="Arial"/>
                <a:cs typeface="Arial"/>
              </a:rPr>
              <a:t> </a:t>
            </a:r>
            <a:r>
              <a:rPr sz="1800" b="1" dirty="0" err="1">
                <a:latin typeface="Arial"/>
                <a:cs typeface="Arial"/>
              </a:rPr>
              <a:t>Закон</a:t>
            </a:r>
            <a:r>
              <a:rPr sz="1800" b="1" spc="-65" dirty="0">
                <a:latin typeface="Arial"/>
                <a:cs typeface="Arial"/>
              </a:rPr>
              <a:t> </a:t>
            </a:r>
            <a:r>
              <a:rPr sz="1800" b="1" spc="-10" dirty="0" err="1" smtClean="0">
                <a:latin typeface="Arial"/>
                <a:cs typeface="Arial"/>
              </a:rPr>
              <a:t>України</a:t>
            </a:r>
            <a:r>
              <a:rPr sz="1800" b="1" spc="-45" dirty="0" smtClean="0">
                <a:latin typeface="Arial"/>
                <a:cs typeface="Arial"/>
              </a:rPr>
              <a:t> </a:t>
            </a:r>
            <a:r>
              <a:rPr lang="uk-UA" sz="1800" b="1" spc="-45" dirty="0" smtClean="0">
                <a:latin typeface="Arial"/>
                <a:cs typeface="Arial"/>
              </a:rPr>
              <a:t>«Про з</a:t>
            </a:r>
            <a:r>
              <a:rPr sz="1800" b="1" dirty="0" err="1" smtClean="0">
                <a:latin typeface="Arial"/>
                <a:cs typeface="Arial"/>
              </a:rPr>
              <a:t>апобігання</a:t>
            </a:r>
            <a:r>
              <a:rPr sz="1800" b="1" spc="-40" dirty="0" smtClean="0">
                <a:latin typeface="Arial"/>
                <a:cs typeface="Arial"/>
              </a:rPr>
              <a:t> </a:t>
            </a:r>
            <a:r>
              <a:rPr lang="uk-UA" sz="1800" b="1" dirty="0" smtClean="0">
                <a:latin typeface="Arial"/>
                <a:cs typeface="Arial"/>
              </a:rPr>
              <a:t>ф</a:t>
            </a:r>
            <a:r>
              <a:rPr sz="1800" b="1" dirty="0" err="1" smtClean="0">
                <a:latin typeface="Arial"/>
                <a:cs typeface="Arial"/>
              </a:rPr>
              <a:t>інансової</a:t>
            </a:r>
            <a:r>
              <a:rPr sz="1800" b="1" spc="-45" dirty="0" smtClean="0">
                <a:latin typeface="Arial"/>
                <a:cs typeface="Arial"/>
              </a:rPr>
              <a:t> </a:t>
            </a:r>
            <a:r>
              <a:rPr sz="1800" b="1" spc="-10" dirty="0">
                <a:latin typeface="Arial"/>
                <a:cs typeface="Arial"/>
              </a:rPr>
              <a:t>катастрофи</a:t>
            </a:r>
            <a:r>
              <a:rPr sz="1800" b="1" spc="-45" dirty="0">
                <a:latin typeface="Arial"/>
                <a:cs typeface="Arial"/>
              </a:rPr>
              <a:t> </a:t>
            </a:r>
            <a:r>
              <a:rPr sz="1800" b="1" dirty="0" err="1">
                <a:latin typeface="Arial"/>
                <a:cs typeface="Arial"/>
              </a:rPr>
              <a:t>та</a:t>
            </a:r>
            <a:r>
              <a:rPr sz="1800" b="1" spc="-50" dirty="0">
                <a:latin typeface="Arial"/>
                <a:cs typeface="Arial"/>
              </a:rPr>
              <a:t> </a:t>
            </a:r>
            <a:r>
              <a:rPr sz="1800" b="1" spc="-10" dirty="0" smtClean="0">
                <a:latin typeface="Arial"/>
                <a:cs typeface="Arial"/>
              </a:rPr>
              <a:t>с</a:t>
            </a:r>
            <a:r>
              <a:rPr lang="uk-UA" sz="1800" b="1" spc="-10" dirty="0" smtClean="0">
                <a:latin typeface="Arial"/>
                <a:cs typeface="Arial"/>
              </a:rPr>
              <a:t>творення</a:t>
            </a:r>
            <a:r>
              <a:rPr sz="1800" b="1" spc="-10" dirty="0" smtClean="0">
                <a:latin typeface="Arial"/>
                <a:cs typeface="Arial"/>
              </a:rPr>
              <a:t> </a:t>
            </a:r>
            <a:r>
              <a:rPr sz="1800" b="1" dirty="0">
                <a:latin typeface="Arial"/>
                <a:cs typeface="Arial"/>
              </a:rPr>
              <a:t>передумов</a:t>
            </a:r>
            <a:r>
              <a:rPr sz="1800" b="1" spc="-50" dirty="0">
                <a:latin typeface="Arial"/>
                <a:cs typeface="Arial"/>
              </a:rPr>
              <a:t> </a:t>
            </a:r>
            <a:r>
              <a:rPr sz="1800" b="1" dirty="0">
                <a:latin typeface="Arial"/>
                <a:cs typeface="Arial"/>
              </a:rPr>
              <a:t>для</a:t>
            </a:r>
            <a:r>
              <a:rPr sz="1800" b="1" spc="-40" dirty="0">
                <a:latin typeface="Arial"/>
                <a:cs typeface="Arial"/>
              </a:rPr>
              <a:t> </a:t>
            </a:r>
            <a:r>
              <a:rPr sz="1800" b="1" spc="-10" dirty="0">
                <a:latin typeface="Arial"/>
                <a:cs typeface="Arial"/>
              </a:rPr>
              <a:t>економічного</a:t>
            </a:r>
            <a:r>
              <a:rPr sz="1800" b="1" spc="-55" dirty="0">
                <a:latin typeface="Arial"/>
                <a:cs typeface="Arial"/>
              </a:rPr>
              <a:t> </a:t>
            </a:r>
            <a:r>
              <a:rPr sz="1800" b="1" dirty="0">
                <a:latin typeface="Arial"/>
                <a:cs typeface="Arial"/>
              </a:rPr>
              <a:t>зростання</a:t>
            </a:r>
            <a:r>
              <a:rPr sz="1800" b="1" spc="-40" dirty="0">
                <a:latin typeface="Arial"/>
                <a:cs typeface="Arial"/>
              </a:rPr>
              <a:t> </a:t>
            </a:r>
            <a:r>
              <a:rPr sz="1800" b="1" dirty="0">
                <a:latin typeface="Arial"/>
                <a:cs typeface="Arial"/>
              </a:rPr>
              <a:t>в</a:t>
            </a:r>
            <a:r>
              <a:rPr sz="1800" b="1" spc="-50" dirty="0">
                <a:latin typeface="Arial"/>
                <a:cs typeface="Arial"/>
              </a:rPr>
              <a:t> </a:t>
            </a:r>
            <a:r>
              <a:rPr sz="1800" b="1" spc="-10" dirty="0" err="1" smtClean="0">
                <a:latin typeface="Arial"/>
                <a:cs typeface="Arial"/>
              </a:rPr>
              <a:t>Україні</a:t>
            </a:r>
            <a:r>
              <a:rPr lang="uk-UA" sz="1800" b="1" spc="-10" dirty="0" smtClean="0">
                <a:latin typeface="Arial"/>
                <a:cs typeface="Arial"/>
              </a:rPr>
              <a:t>»</a:t>
            </a:r>
            <a:r>
              <a:rPr sz="1800" b="1" spc="-50" dirty="0" smtClean="0">
                <a:latin typeface="Arial"/>
                <a:cs typeface="Arial"/>
              </a:rPr>
              <a:t> </a:t>
            </a:r>
            <a:r>
              <a:rPr sz="1800" b="1" dirty="0">
                <a:latin typeface="Arial"/>
                <a:cs typeface="Arial"/>
              </a:rPr>
              <a:t>від</a:t>
            </a:r>
            <a:r>
              <a:rPr sz="1800" b="1" spc="-50" dirty="0">
                <a:latin typeface="Arial"/>
                <a:cs typeface="Arial"/>
              </a:rPr>
              <a:t> </a:t>
            </a:r>
            <a:r>
              <a:rPr sz="1800" b="1" dirty="0">
                <a:latin typeface="Arial"/>
                <a:cs typeface="Arial"/>
              </a:rPr>
              <a:t>27.03.</a:t>
            </a:r>
            <a:r>
              <a:rPr sz="1800" b="1" spc="-45" dirty="0">
                <a:latin typeface="Arial"/>
                <a:cs typeface="Arial"/>
              </a:rPr>
              <a:t> </a:t>
            </a:r>
            <a:r>
              <a:rPr sz="1800" b="1" dirty="0">
                <a:latin typeface="Arial"/>
                <a:cs typeface="Arial"/>
              </a:rPr>
              <a:t>2014</a:t>
            </a:r>
            <a:r>
              <a:rPr sz="1800" b="1" spc="-50" dirty="0">
                <a:latin typeface="Arial"/>
                <a:cs typeface="Arial"/>
              </a:rPr>
              <a:t> </a:t>
            </a:r>
            <a:r>
              <a:rPr sz="1800" b="1" dirty="0">
                <a:latin typeface="Arial"/>
                <a:cs typeface="Arial"/>
              </a:rPr>
              <a:t>р.</a:t>
            </a:r>
            <a:r>
              <a:rPr sz="1800" b="1" spc="-45" dirty="0">
                <a:latin typeface="Arial"/>
                <a:cs typeface="Arial"/>
              </a:rPr>
              <a:t> </a:t>
            </a:r>
            <a:r>
              <a:rPr sz="1800" b="1" spc="-50" dirty="0">
                <a:latin typeface="Arial"/>
                <a:cs typeface="Arial"/>
              </a:rPr>
              <a:t>№ </a:t>
            </a:r>
            <a:r>
              <a:rPr sz="1800" b="1" spc="-35" dirty="0">
                <a:latin typeface="Arial"/>
                <a:cs typeface="Arial"/>
              </a:rPr>
              <a:t>1166-</a:t>
            </a:r>
            <a:r>
              <a:rPr sz="1800" b="1" dirty="0">
                <a:latin typeface="Arial"/>
                <a:cs typeface="Arial"/>
              </a:rPr>
              <a:t>VII.</a:t>
            </a:r>
            <a:r>
              <a:rPr sz="1800" b="1" spc="75" dirty="0">
                <a:latin typeface="Arial"/>
                <a:cs typeface="Arial"/>
              </a:rPr>
              <a:t> </a:t>
            </a:r>
            <a:r>
              <a:rPr sz="1800" b="1" spc="-20" dirty="0">
                <a:latin typeface="Arial"/>
                <a:cs typeface="Arial"/>
              </a:rPr>
              <a:t>(ПДВ-7%).</a:t>
            </a:r>
            <a:endParaRPr sz="1800" dirty="0">
              <a:latin typeface="Arial"/>
              <a:cs typeface="Arial"/>
            </a:endParaRPr>
          </a:p>
          <a:p>
            <a:pPr marR="5080" algn="r">
              <a:lnSpc>
                <a:spcPct val="100000"/>
              </a:lnSpc>
              <a:spcBef>
                <a:spcPts val="229"/>
              </a:spcBef>
            </a:pPr>
            <a:r>
              <a:rPr sz="2000" b="1" spc="-25" dirty="0">
                <a:solidFill>
                  <a:srgbClr val="496200"/>
                </a:solidFill>
                <a:latin typeface="Arial"/>
                <a:cs typeface="Arial"/>
              </a:rPr>
              <a:t>25</a:t>
            </a:r>
            <a:endParaRPr sz="2000" dirty="0">
              <a:latin typeface="Arial"/>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87620" y="845405"/>
            <a:ext cx="8253095" cy="4526915"/>
            <a:chOff x="487620" y="845405"/>
            <a:chExt cx="8253095" cy="4526915"/>
          </a:xfrm>
        </p:grpSpPr>
        <p:sp>
          <p:nvSpPr>
            <p:cNvPr id="3" name="object 3"/>
            <p:cNvSpPr/>
            <p:nvPr/>
          </p:nvSpPr>
          <p:spPr>
            <a:xfrm>
              <a:off x="500380" y="858164"/>
              <a:ext cx="8227059" cy="4500880"/>
            </a:xfrm>
            <a:custGeom>
              <a:avLst/>
              <a:gdLst/>
              <a:ahLst/>
              <a:cxnLst/>
              <a:rect l="l" t="t" r="r" b="b"/>
              <a:pathLst>
                <a:path w="8227059" h="4500880">
                  <a:moveTo>
                    <a:pt x="8227060" y="0"/>
                  </a:moveTo>
                  <a:lnTo>
                    <a:pt x="0" y="0"/>
                  </a:lnTo>
                  <a:lnTo>
                    <a:pt x="0" y="4500880"/>
                  </a:lnTo>
                  <a:lnTo>
                    <a:pt x="4113530" y="4500880"/>
                  </a:lnTo>
                  <a:lnTo>
                    <a:pt x="8227060" y="4500880"/>
                  </a:lnTo>
                  <a:lnTo>
                    <a:pt x="8227060" y="0"/>
                  </a:lnTo>
                  <a:close/>
                </a:path>
              </a:pathLst>
            </a:custGeom>
            <a:solidFill>
              <a:srgbClr val="FFFFFF"/>
            </a:solidFill>
          </p:spPr>
          <p:txBody>
            <a:bodyPr wrap="square" lIns="0" tIns="0" rIns="0" bIns="0" rtlCol="0"/>
            <a:lstStyle/>
            <a:p>
              <a:endParaRPr/>
            </a:p>
          </p:txBody>
        </p:sp>
        <p:sp>
          <p:nvSpPr>
            <p:cNvPr id="4" name="object 4"/>
            <p:cNvSpPr/>
            <p:nvPr/>
          </p:nvSpPr>
          <p:spPr>
            <a:xfrm>
              <a:off x="500380" y="858164"/>
              <a:ext cx="8227059" cy="4500880"/>
            </a:xfrm>
            <a:custGeom>
              <a:avLst/>
              <a:gdLst/>
              <a:ahLst/>
              <a:cxnLst/>
              <a:rect l="l" t="t" r="r" b="b"/>
              <a:pathLst>
                <a:path w="8227059" h="4500880">
                  <a:moveTo>
                    <a:pt x="4113530" y="4500880"/>
                  </a:moveTo>
                  <a:lnTo>
                    <a:pt x="0" y="4500880"/>
                  </a:lnTo>
                  <a:lnTo>
                    <a:pt x="0" y="0"/>
                  </a:lnTo>
                  <a:lnTo>
                    <a:pt x="8227060" y="0"/>
                  </a:lnTo>
                  <a:lnTo>
                    <a:pt x="8227060" y="4500880"/>
                  </a:lnTo>
                  <a:lnTo>
                    <a:pt x="4113530" y="4500880"/>
                  </a:lnTo>
                  <a:close/>
                </a:path>
              </a:pathLst>
            </a:custGeom>
            <a:ln w="25518">
              <a:solidFill>
                <a:srgbClr val="3333CC"/>
              </a:solidFill>
            </a:ln>
          </p:spPr>
          <p:txBody>
            <a:bodyPr wrap="square" lIns="0" tIns="0" rIns="0" bIns="0" rtlCol="0"/>
            <a:lstStyle/>
            <a:p>
              <a:endParaRPr/>
            </a:p>
          </p:txBody>
        </p:sp>
      </p:grpSp>
      <p:sp>
        <p:nvSpPr>
          <p:cNvPr id="5" name="object 5"/>
          <p:cNvSpPr txBox="1">
            <a:spLocks noGrp="1"/>
          </p:cNvSpPr>
          <p:nvPr>
            <p:ph type="body" idx="1"/>
          </p:nvPr>
        </p:nvSpPr>
        <p:spPr>
          <a:prstGeom prst="rect">
            <a:avLst/>
          </a:prstGeom>
        </p:spPr>
        <p:txBody>
          <a:bodyPr vert="horz" wrap="square" lIns="0" tIns="12700" rIns="0" bIns="0" rtlCol="0">
            <a:spAutoFit/>
          </a:bodyPr>
          <a:lstStyle/>
          <a:p>
            <a:pPr marL="12700" marR="5080" indent="5715" algn="ctr">
              <a:lnSpc>
                <a:spcPct val="100000"/>
              </a:lnSpc>
              <a:spcBef>
                <a:spcPts val="100"/>
              </a:spcBef>
            </a:pPr>
            <a:r>
              <a:rPr dirty="0"/>
              <a:t>Проблеми</a:t>
            </a:r>
            <a:r>
              <a:rPr spc="-305" dirty="0"/>
              <a:t> </a:t>
            </a:r>
            <a:r>
              <a:rPr spc="-10" dirty="0"/>
              <a:t>державного </a:t>
            </a:r>
            <a:r>
              <a:rPr spc="-20" dirty="0"/>
              <a:t>регулювання</a:t>
            </a:r>
            <a:r>
              <a:rPr spc="-120" dirty="0"/>
              <a:t> </a:t>
            </a:r>
            <a:r>
              <a:rPr dirty="0"/>
              <a:t>системи</a:t>
            </a:r>
            <a:r>
              <a:rPr spc="-114" dirty="0"/>
              <a:t> </a:t>
            </a:r>
            <a:r>
              <a:rPr dirty="0"/>
              <a:t>цін</a:t>
            </a:r>
            <a:r>
              <a:rPr spc="-110" dirty="0"/>
              <a:t> </a:t>
            </a:r>
            <a:r>
              <a:rPr spc="-25" dirty="0"/>
              <a:t>на </a:t>
            </a:r>
            <a:r>
              <a:rPr dirty="0"/>
              <a:t>лікарські</a:t>
            </a:r>
            <a:r>
              <a:rPr spc="-145" dirty="0"/>
              <a:t> </a:t>
            </a:r>
            <a:r>
              <a:rPr dirty="0"/>
              <a:t>засоби</a:t>
            </a:r>
            <a:r>
              <a:rPr spc="-135" dirty="0"/>
              <a:t> </a:t>
            </a:r>
            <a:r>
              <a:rPr dirty="0"/>
              <a:t>в</a:t>
            </a:r>
            <a:r>
              <a:rPr spc="-125" dirty="0"/>
              <a:t> </a:t>
            </a:r>
            <a:r>
              <a:rPr spc="-10" dirty="0"/>
              <a:t>Україні</a:t>
            </a:r>
          </a:p>
        </p:txBody>
      </p:sp>
      <p:sp>
        <p:nvSpPr>
          <p:cNvPr id="6" name="object 6"/>
          <p:cNvSpPr/>
          <p:nvPr/>
        </p:nvSpPr>
        <p:spPr>
          <a:xfrm>
            <a:off x="8388350" y="190144"/>
            <a:ext cx="576580" cy="364490"/>
          </a:xfrm>
          <a:custGeom>
            <a:avLst/>
            <a:gdLst/>
            <a:ahLst/>
            <a:cxnLst/>
            <a:rect l="l" t="t" r="r" b="b"/>
            <a:pathLst>
              <a:path w="576579" h="364490">
                <a:moveTo>
                  <a:pt x="576579" y="0"/>
                </a:moveTo>
                <a:lnTo>
                  <a:pt x="0" y="0"/>
                </a:lnTo>
                <a:lnTo>
                  <a:pt x="0" y="364489"/>
                </a:lnTo>
                <a:lnTo>
                  <a:pt x="288290" y="364489"/>
                </a:lnTo>
                <a:lnTo>
                  <a:pt x="576579" y="364489"/>
                </a:lnTo>
                <a:lnTo>
                  <a:pt x="576579" y="0"/>
                </a:lnTo>
                <a:close/>
              </a:path>
            </a:pathLst>
          </a:custGeom>
          <a:solidFill>
            <a:srgbClr val="F3FBE3"/>
          </a:solidFill>
        </p:spPr>
        <p:txBody>
          <a:bodyPr wrap="square" lIns="0" tIns="0" rIns="0" bIns="0" rtlCol="0"/>
          <a:lstStyle/>
          <a:p>
            <a:endParaRPr/>
          </a:p>
        </p:txBody>
      </p:sp>
      <p:sp>
        <p:nvSpPr>
          <p:cNvPr id="7" name="object 7"/>
          <p:cNvSpPr txBox="1"/>
          <p:nvPr/>
        </p:nvSpPr>
        <p:spPr>
          <a:xfrm>
            <a:off x="8388350" y="190144"/>
            <a:ext cx="576580" cy="364490"/>
          </a:xfrm>
          <a:prstGeom prst="rect">
            <a:avLst/>
          </a:prstGeom>
          <a:ln w="38097">
            <a:solidFill>
              <a:srgbClr val="A9E924"/>
            </a:solidFill>
          </a:ln>
        </p:spPr>
        <p:txBody>
          <a:bodyPr vert="horz" wrap="square" lIns="0" tIns="29209" rIns="0" bIns="0" rtlCol="0">
            <a:spAutoFit/>
          </a:bodyPr>
          <a:lstStyle/>
          <a:p>
            <a:pPr marL="146050">
              <a:lnSpc>
                <a:spcPct val="100000"/>
              </a:lnSpc>
              <a:spcBef>
                <a:spcPts val="229"/>
              </a:spcBef>
            </a:pPr>
            <a:r>
              <a:rPr sz="2000" b="1" spc="-25" dirty="0">
                <a:solidFill>
                  <a:srgbClr val="496200"/>
                </a:solidFill>
                <a:latin typeface="Arial"/>
                <a:cs typeface="Arial"/>
              </a:rPr>
              <a:t>26</a:t>
            </a:r>
            <a:endParaRPr sz="200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2759" y="-11844"/>
            <a:ext cx="9170035" cy="1293495"/>
            <a:chOff x="-12759" y="-11844"/>
            <a:chExt cx="9170035" cy="1293495"/>
          </a:xfrm>
        </p:grpSpPr>
        <p:sp>
          <p:nvSpPr>
            <p:cNvPr id="3" name="object 3"/>
            <p:cNvSpPr/>
            <p:nvPr/>
          </p:nvSpPr>
          <p:spPr>
            <a:xfrm>
              <a:off x="0" y="914"/>
              <a:ext cx="9144000" cy="1267460"/>
            </a:xfrm>
            <a:custGeom>
              <a:avLst/>
              <a:gdLst/>
              <a:ahLst/>
              <a:cxnLst/>
              <a:rect l="l" t="t" r="r" b="b"/>
              <a:pathLst>
                <a:path w="9144000" h="1267460">
                  <a:moveTo>
                    <a:pt x="9144000" y="0"/>
                  </a:moveTo>
                  <a:lnTo>
                    <a:pt x="0" y="0"/>
                  </a:lnTo>
                  <a:lnTo>
                    <a:pt x="0" y="1267459"/>
                  </a:lnTo>
                  <a:lnTo>
                    <a:pt x="4572000" y="1267459"/>
                  </a:lnTo>
                  <a:lnTo>
                    <a:pt x="9144000" y="1267459"/>
                  </a:lnTo>
                  <a:lnTo>
                    <a:pt x="9144000" y="0"/>
                  </a:lnTo>
                  <a:close/>
                </a:path>
              </a:pathLst>
            </a:custGeom>
            <a:solidFill>
              <a:srgbClr val="FFFFFF"/>
            </a:solidFill>
          </p:spPr>
          <p:txBody>
            <a:bodyPr wrap="square" lIns="0" tIns="0" rIns="0" bIns="0" rtlCol="0"/>
            <a:lstStyle/>
            <a:p>
              <a:endParaRPr/>
            </a:p>
          </p:txBody>
        </p:sp>
        <p:sp>
          <p:nvSpPr>
            <p:cNvPr id="4" name="object 4"/>
            <p:cNvSpPr/>
            <p:nvPr/>
          </p:nvSpPr>
          <p:spPr>
            <a:xfrm>
              <a:off x="0" y="914"/>
              <a:ext cx="9144000" cy="1267460"/>
            </a:xfrm>
            <a:custGeom>
              <a:avLst/>
              <a:gdLst/>
              <a:ahLst/>
              <a:cxnLst/>
              <a:rect l="l" t="t" r="r" b="b"/>
              <a:pathLst>
                <a:path w="9144000" h="1267460">
                  <a:moveTo>
                    <a:pt x="4572000" y="1267459"/>
                  </a:moveTo>
                  <a:lnTo>
                    <a:pt x="0" y="1267459"/>
                  </a:lnTo>
                  <a:lnTo>
                    <a:pt x="0" y="0"/>
                  </a:lnTo>
                  <a:lnTo>
                    <a:pt x="9144000" y="0"/>
                  </a:lnTo>
                  <a:lnTo>
                    <a:pt x="9144000" y="1267459"/>
                  </a:lnTo>
                  <a:lnTo>
                    <a:pt x="4572000" y="1267459"/>
                  </a:lnTo>
                  <a:close/>
                </a:path>
              </a:pathLst>
            </a:custGeom>
            <a:ln w="25518">
              <a:solidFill>
                <a:srgbClr val="3333CC"/>
              </a:solidFill>
            </a:ln>
          </p:spPr>
          <p:txBody>
            <a:bodyPr wrap="square" lIns="0" tIns="0" rIns="0" bIns="0" rtlCol="0"/>
            <a:lstStyle/>
            <a:p>
              <a:endParaRPr/>
            </a:p>
          </p:txBody>
        </p:sp>
      </p:grpSp>
      <p:sp>
        <p:nvSpPr>
          <p:cNvPr id="5" name="object 5"/>
          <p:cNvSpPr txBox="1">
            <a:spLocks noGrp="1"/>
          </p:cNvSpPr>
          <p:nvPr>
            <p:ph type="title"/>
          </p:nvPr>
        </p:nvSpPr>
        <p:spPr>
          <a:xfrm>
            <a:off x="119379" y="195224"/>
            <a:ext cx="8900160" cy="878840"/>
          </a:xfrm>
          <a:prstGeom prst="rect">
            <a:avLst/>
          </a:prstGeom>
        </p:spPr>
        <p:txBody>
          <a:bodyPr vert="horz" wrap="square" lIns="0" tIns="12700" rIns="0" bIns="0" rtlCol="0">
            <a:spAutoFit/>
          </a:bodyPr>
          <a:lstStyle/>
          <a:p>
            <a:pPr marL="1879600" marR="5080" indent="-1866900">
              <a:lnSpc>
                <a:spcPct val="100000"/>
              </a:lnSpc>
              <a:spcBef>
                <a:spcPts val="100"/>
              </a:spcBef>
            </a:pPr>
            <a:r>
              <a:rPr sz="2800" spc="-20" dirty="0">
                <a:solidFill>
                  <a:srgbClr val="3333CC"/>
                </a:solidFill>
              </a:rPr>
              <a:t>Особливості</a:t>
            </a:r>
            <a:r>
              <a:rPr sz="2800" spc="-90" dirty="0">
                <a:solidFill>
                  <a:srgbClr val="3333CC"/>
                </a:solidFill>
              </a:rPr>
              <a:t> </a:t>
            </a:r>
            <a:r>
              <a:rPr sz="2800" spc="-10" dirty="0">
                <a:solidFill>
                  <a:srgbClr val="3333CC"/>
                </a:solidFill>
              </a:rPr>
              <a:t>визначення</a:t>
            </a:r>
            <a:r>
              <a:rPr sz="2800" spc="-95" dirty="0">
                <a:solidFill>
                  <a:srgbClr val="3333CC"/>
                </a:solidFill>
              </a:rPr>
              <a:t> </a:t>
            </a:r>
            <a:r>
              <a:rPr sz="2800" dirty="0">
                <a:solidFill>
                  <a:srgbClr val="3333CC"/>
                </a:solidFill>
              </a:rPr>
              <a:t>ПДВ</a:t>
            </a:r>
            <a:r>
              <a:rPr sz="2800" spc="-105" dirty="0">
                <a:solidFill>
                  <a:srgbClr val="3333CC"/>
                </a:solidFill>
              </a:rPr>
              <a:t> </a:t>
            </a:r>
            <a:r>
              <a:rPr sz="2800" dirty="0">
                <a:solidFill>
                  <a:srgbClr val="3333CC"/>
                </a:solidFill>
              </a:rPr>
              <a:t>під</a:t>
            </a:r>
            <a:r>
              <a:rPr sz="2800" spc="-95" dirty="0">
                <a:solidFill>
                  <a:srgbClr val="3333CC"/>
                </a:solidFill>
              </a:rPr>
              <a:t> </a:t>
            </a:r>
            <a:r>
              <a:rPr sz="2800" dirty="0">
                <a:solidFill>
                  <a:srgbClr val="3333CC"/>
                </a:solidFill>
              </a:rPr>
              <a:t>час</a:t>
            </a:r>
            <a:r>
              <a:rPr sz="2800" spc="-90" dirty="0">
                <a:solidFill>
                  <a:srgbClr val="3333CC"/>
                </a:solidFill>
              </a:rPr>
              <a:t> </a:t>
            </a:r>
            <a:r>
              <a:rPr sz="2800" dirty="0">
                <a:solidFill>
                  <a:srgbClr val="3333CC"/>
                </a:solidFill>
              </a:rPr>
              <a:t>поставки</a:t>
            </a:r>
            <a:r>
              <a:rPr sz="2800" spc="-95" dirty="0">
                <a:solidFill>
                  <a:srgbClr val="3333CC"/>
                </a:solidFill>
              </a:rPr>
              <a:t> </a:t>
            </a:r>
            <a:r>
              <a:rPr sz="2800" spc="-25" dirty="0">
                <a:solidFill>
                  <a:srgbClr val="3333CC"/>
                </a:solidFill>
              </a:rPr>
              <a:t>ЛЗ </a:t>
            </a:r>
            <a:r>
              <a:rPr sz="2800" dirty="0">
                <a:solidFill>
                  <a:srgbClr val="3333CC"/>
                </a:solidFill>
              </a:rPr>
              <a:t>та</a:t>
            </a:r>
            <a:r>
              <a:rPr sz="2800" spc="-70" dirty="0">
                <a:solidFill>
                  <a:srgbClr val="3333CC"/>
                </a:solidFill>
              </a:rPr>
              <a:t> </a:t>
            </a:r>
            <a:r>
              <a:rPr sz="2800" dirty="0">
                <a:solidFill>
                  <a:srgbClr val="3333CC"/>
                </a:solidFill>
              </a:rPr>
              <a:t>ВМП</a:t>
            </a:r>
            <a:r>
              <a:rPr sz="2800" spc="-80" dirty="0">
                <a:solidFill>
                  <a:srgbClr val="3333CC"/>
                </a:solidFill>
              </a:rPr>
              <a:t> </a:t>
            </a:r>
            <a:r>
              <a:rPr sz="2800" dirty="0">
                <a:solidFill>
                  <a:srgbClr val="3333CC"/>
                </a:solidFill>
              </a:rPr>
              <a:t>до</a:t>
            </a:r>
            <a:r>
              <a:rPr sz="2800" spc="-70" dirty="0">
                <a:solidFill>
                  <a:srgbClr val="3333CC"/>
                </a:solidFill>
              </a:rPr>
              <a:t> </a:t>
            </a:r>
            <a:r>
              <a:rPr sz="2800" dirty="0">
                <a:solidFill>
                  <a:srgbClr val="3333CC"/>
                </a:solidFill>
              </a:rPr>
              <a:t>аптек,</a:t>
            </a:r>
            <a:r>
              <a:rPr sz="2800" spc="-70" dirty="0">
                <a:solidFill>
                  <a:srgbClr val="3333CC"/>
                </a:solidFill>
              </a:rPr>
              <a:t> </a:t>
            </a:r>
            <a:r>
              <a:rPr sz="2800" dirty="0">
                <a:solidFill>
                  <a:srgbClr val="3333CC"/>
                </a:solidFill>
              </a:rPr>
              <a:t>фарм.</a:t>
            </a:r>
            <a:r>
              <a:rPr sz="2800" spc="-65" dirty="0">
                <a:solidFill>
                  <a:srgbClr val="3333CC"/>
                </a:solidFill>
              </a:rPr>
              <a:t> </a:t>
            </a:r>
            <a:r>
              <a:rPr sz="2800" spc="-20" dirty="0">
                <a:solidFill>
                  <a:srgbClr val="3333CC"/>
                </a:solidFill>
              </a:rPr>
              <a:t>фірм</a:t>
            </a:r>
            <a:endParaRPr sz="2800"/>
          </a:p>
        </p:txBody>
      </p:sp>
      <p:grpSp>
        <p:nvGrpSpPr>
          <p:cNvPr id="6" name="object 6"/>
          <p:cNvGrpSpPr/>
          <p:nvPr/>
        </p:nvGrpSpPr>
        <p:grpSpPr>
          <a:xfrm>
            <a:off x="32157" y="1436421"/>
            <a:ext cx="8952230" cy="5330825"/>
            <a:chOff x="32157" y="1436421"/>
            <a:chExt cx="8952230" cy="5330825"/>
          </a:xfrm>
        </p:grpSpPr>
        <p:pic>
          <p:nvPicPr>
            <p:cNvPr id="7" name="object 7"/>
            <p:cNvPicPr/>
            <p:nvPr/>
          </p:nvPicPr>
          <p:blipFill>
            <a:blip r:embed="rId2" cstate="print"/>
            <a:stretch>
              <a:fillRect/>
            </a:stretch>
          </p:blipFill>
          <p:spPr>
            <a:xfrm>
              <a:off x="36829" y="1461414"/>
              <a:ext cx="8854440" cy="5300980"/>
            </a:xfrm>
            <a:prstGeom prst="rect">
              <a:avLst/>
            </a:prstGeom>
          </p:spPr>
        </p:pic>
        <p:sp>
          <p:nvSpPr>
            <p:cNvPr id="8" name="object 8"/>
            <p:cNvSpPr/>
            <p:nvPr/>
          </p:nvSpPr>
          <p:spPr>
            <a:xfrm>
              <a:off x="36829" y="1461414"/>
              <a:ext cx="8856980" cy="5302250"/>
            </a:xfrm>
            <a:custGeom>
              <a:avLst/>
              <a:gdLst/>
              <a:ahLst/>
              <a:cxnLst/>
              <a:rect l="l" t="t" r="r" b="b"/>
              <a:pathLst>
                <a:path w="8856980" h="5302250">
                  <a:moveTo>
                    <a:pt x="0" y="5302250"/>
                  </a:moveTo>
                  <a:lnTo>
                    <a:pt x="8856980" y="5302250"/>
                  </a:lnTo>
                  <a:lnTo>
                    <a:pt x="8856980" y="0"/>
                  </a:lnTo>
                  <a:lnTo>
                    <a:pt x="0" y="0"/>
                  </a:lnTo>
                  <a:lnTo>
                    <a:pt x="0" y="5302250"/>
                  </a:lnTo>
                  <a:close/>
                </a:path>
              </a:pathLst>
            </a:custGeom>
            <a:ln w="3175">
              <a:solidFill>
                <a:srgbClr val="000000"/>
              </a:solidFill>
            </a:ln>
          </p:spPr>
          <p:txBody>
            <a:bodyPr wrap="square" lIns="0" tIns="0" rIns="0" bIns="0" rtlCol="0"/>
            <a:lstStyle/>
            <a:p>
              <a:endParaRPr/>
            </a:p>
          </p:txBody>
        </p:sp>
        <p:sp>
          <p:nvSpPr>
            <p:cNvPr id="9" name="object 9"/>
            <p:cNvSpPr/>
            <p:nvPr/>
          </p:nvSpPr>
          <p:spPr>
            <a:xfrm>
              <a:off x="36829" y="1461414"/>
              <a:ext cx="8855710" cy="5300980"/>
            </a:xfrm>
            <a:custGeom>
              <a:avLst/>
              <a:gdLst/>
              <a:ahLst/>
              <a:cxnLst/>
              <a:rect l="l" t="t" r="r" b="b"/>
              <a:pathLst>
                <a:path w="8855710" h="5300980">
                  <a:moveTo>
                    <a:pt x="4428490" y="5300980"/>
                  </a:moveTo>
                  <a:lnTo>
                    <a:pt x="0" y="5300980"/>
                  </a:lnTo>
                  <a:lnTo>
                    <a:pt x="0" y="0"/>
                  </a:lnTo>
                  <a:lnTo>
                    <a:pt x="8855710" y="0"/>
                  </a:lnTo>
                  <a:lnTo>
                    <a:pt x="8855710" y="5300980"/>
                  </a:lnTo>
                  <a:lnTo>
                    <a:pt x="4428490" y="5300980"/>
                  </a:lnTo>
                  <a:close/>
                </a:path>
              </a:pathLst>
            </a:custGeom>
            <a:ln w="9344">
              <a:solidFill>
                <a:srgbClr val="000000"/>
              </a:solidFill>
            </a:ln>
          </p:spPr>
          <p:txBody>
            <a:bodyPr wrap="square" lIns="0" tIns="0" rIns="0" bIns="0" rtlCol="0"/>
            <a:lstStyle/>
            <a:p>
              <a:endParaRPr/>
            </a:p>
          </p:txBody>
        </p:sp>
        <p:pic>
          <p:nvPicPr>
            <p:cNvPr id="10" name="object 10"/>
            <p:cNvPicPr/>
            <p:nvPr/>
          </p:nvPicPr>
          <p:blipFill>
            <a:blip r:embed="rId3" cstate="print"/>
            <a:stretch>
              <a:fillRect/>
            </a:stretch>
          </p:blipFill>
          <p:spPr>
            <a:xfrm>
              <a:off x="36829" y="1441094"/>
              <a:ext cx="8854440" cy="5300980"/>
            </a:xfrm>
            <a:prstGeom prst="rect">
              <a:avLst/>
            </a:prstGeom>
          </p:spPr>
        </p:pic>
        <p:sp>
          <p:nvSpPr>
            <p:cNvPr id="11" name="object 11"/>
            <p:cNvSpPr/>
            <p:nvPr/>
          </p:nvSpPr>
          <p:spPr>
            <a:xfrm>
              <a:off x="36829" y="1441094"/>
              <a:ext cx="8855710" cy="5300980"/>
            </a:xfrm>
            <a:custGeom>
              <a:avLst/>
              <a:gdLst/>
              <a:ahLst/>
              <a:cxnLst/>
              <a:rect l="l" t="t" r="r" b="b"/>
              <a:pathLst>
                <a:path w="8855710" h="5300980">
                  <a:moveTo>
                    <a:pt x="4428490" y="5300980"/>
                  </a:moveTo>
                  <a:lnTo>
                    <a:pt x="0" y="5300980"/>
                  </a:lnTo>
                  <a:lnTo>
                    <a:pt x="0" y="0"/>
                  </a:lnTo>
                  <a:lnTo>
                    <a:pt x="8855710" y="0"/>
                  </a:lnTo>
                  <a:lnTo>
                    <a:pt x="8855710" y="5300980"/>
                  </a:lnTo>
                  <a:lnTo>
                    <a:pt x="4428490" y="5300980"/>
                  </a:lnTo>
                  <a:close/>
                </a:path>
              </a:pathLst>
            </a:custGeom>
            <a:ln w="9344">
              <a:solidFill>
                <a:srgbClr val="F8F8F8"/>
              </a:solidFill>
            </a:ln>
          </p:spPr>
          <p:txBody>
            <a:bodyPr wrap="square" lIns="0" tIns="0" rIns="0" bIns="0" rtlCol="0"/>
            <a:lstStyle/>
            <a:p>
              <a:endParaRPr/>
            </a:p>
          </p:txBody>
        </p:sp>
        <p:sp>
          <p:nvSpPr>
            <p:cNvPr id="12" name="object 12"/>
            <p:cNvSpPr/>
            <p:nvPr/>
          </p:nvSpPr>
          <p:spPr>
            <a:xfrm>
              <a:off x="8388349" y="6309004"/>
              <a:ext cx="576580" cy="364490"/>
            </a:xfrm>
            <a:custGeom>
              <a:avLst/>
              <a:gdLst/>
              <a:ahLst/>
              <a:cxnLst/>
              <a:rect l="l" t="t" r="r" b="b"/>
              <a:pathLst>
                <a:path w="576579" h="364490">
                  <a:moveTo>
                    <a:pt x="576579" y="0"/>
                  </a:moveTo>
                  <a:lnTo>
                    <a:pt x="0" y="0"/>
                  </a:lnTo>
                  <a:lnTo>
                    <a:pt x="0" y="364489"/>
                  </a:lnTo>
                  <a:lnTo>
                    <a:pt x="288290" y="364489"/>
                  </a:lnTo>
                  <a:lnTo>
                    <a:pt x="576579" y="364489"/>
                  </a:lnTo>
                  <a:lnTo>
                    <a:pt x="576579" y="0"/>
                  </a:lnTo>
                  <a:close/>
                </a:path>
              </a:pathLst>
            </a:custGeom>
            <a:solidFill>
              <a:srgbClr val="F3FBE3"/>
            </a:solidFill>
          </p:spPr>
          <p:txBody>
            <a:bodyPr wrap="square" lIns="0" tIns="0" rIns="0" bIns="0" rtlCol="0"/>
            <a:lstStyle/>
            <a:p>
              <a:endParaRPr/>
            </a:p>
          </p:txBody>
        </p:sp>
        <p:sp>
          <p:nvSpPr>
            <p:cNvPr id="13" name="object 13"/>
            <p:cNvSpPr/>
            <p:nvPr/>
          </p:nvSpPr>
          <p:spPr>
            <a:xfrm>
              <a:off x="8388349" y="6309004"/>
              <a:ext cx="576580" cy="364490"/>
            </a:xfrm>
            <a:custGeom>
              <a:avLst/>
              <a:gdLst/>
              <a:ahLst/>
              <a:cxnLst/>
              <a:rect l="l" t="t" r="r" b="b"/>
              <a:pathLst>
                <a:path w="576579" h="364490">
                  <a:moveTo>
                    <a:pt x="288290" y="364489"/>
                  </a:moveTo>
                  <a:lnTo>
                    <a:pt x="0" y="364489"/>
                  </a:lnTo>
                  <a:lnTo>
                    <a:pt x="0" y="0"/>
                  </a:lnTo>
                  <a:lnTo>
                    <a:pt x="576579" y="0"/>
                  </a:lnTo>
                  <a:lnTo>
                    <a:pt x="576579" y="364489"/>
                  </a:lnTo>
                  <a:lnTo>
                    <a:pt x="288290" y="364489"/>
                  </a:lnTo>
                  <a:close/>
                </a:path>
              </a:pathLst>
            </a:custGeom>
            <a:ln w="38097">
              <a:solidFill>
                <a:srgbClr val="A9E924"/>
              </a:solidFill>
            </a:ln>
          </p:spPr>
          <p:txBody>
            <a:bodyPr wrap="square" lIns="0" tIns="0" rIns="0" bIns="0" rtlCol="0"/>
            <a:lstStyle/>
            <a:p>
              <a:endParaRPr/>
            </a:p>
          </p:txBody>
        </p:sp>
      </p:grpSp>
      <p:sp>
        <p:nvSpPr>
          <p:cNvPr id="14" name="object 14"/>
          <p:cNvSpPr txBox="1"/>
          <p:nvPr/>
        </p:nvSpPr>
        <p:spPr>
          <a:xfrm>
            <a:off x="454659" y="1476654"/>
            <a:ext cx="8376284" cy="5180330"/>
          </a:xfrm>
          <a:prstGeom prst="rect">
            <a:avLst/>
          </a:prstGeom>
        </p:spPr>
        <p:txBody>
          <a:bodyPr vert="horz" wrap="square" lIns="0" tIns="11430" rIns="0" bIns="0" rtlCol="0">
            <a:spAutoFit/>
          </a:bodyPr>
          <a:lstStyle/>
          <a:p>
            <a:pPr marL="12700" marR="19685" indent="457200" algn="just">
              <a:lnSpc>
                <a:spcPct val="149900"/>
              </a:lnSpc>
              <a:spcBef>
                <a:spcPts val="90"/>
              </a:spcBef>
            </a:pPr>
            <a:r>
              <a:rPr sz="2800" dirty="0">
                <a:solidFill>
                  <a:srgbClr val="FF0000"/>
                </a:solidFill>
                <a:latin typeface="Arial"/>
                <a:cs typeface="Arial"/>
              </a:rPr>
              <a:t>1</a:t>
            </a:r>
            <a:r>
              <a:rPr sz="2800" spc="60" dirty="0">
                <a:solidFill>
                  <a:srgbClr val="FF0000"/>
                </a:solidFill>
                <a:latin typeface="Arial"/>
                <a:cs typeface="Arial"/>
              </a:rPr>
              <a:t> </a:t>
            </a:r>
            <a:r>
              <a:rPr sz="2800" dirty="0">
                <a:solidFill>
                  <a:srgbClr val="FF0000"/>
                </a:solidFill>
                <a:latin typeface="Arial"/>
                <a:cs typeface="Arial"/>
              </a:rPr>
              <a:t>квітня</a:t>
            </a:r>
            <a:r>
              <a:rPr sz="2800" spc="60" dirty="0">
                <a:solidFill>
                  <a:srgbClr val="FF0000"/>
                </a:solidFill>
                <a:latin typeface="Arial"/>
                <a:cs typeface="Arial"/>
              </a:rPr>
              <a:t> </a:t>
            </a:r>
            <a:r>
              <a:rPr sz="2800" dirty="0">
                <a:solidFill>
                  <a:srgbClr val="FF0000"/>
                </a:solidFill>
                <a:latin typeface="Arial"/>
                <a:cs typeface="Arial"/>
              </a:rPr>
              <a:t>2014</a:t>
            </a:r>
            <a:r>
              <a:rPr sz="2800" spc="55" dirty="0">
                <a:solidFill>
                  <a:srgbClr val="FF0000"/>
                </a:solidFill>
                <a:latin typeface="Arial"/>
                <a:cs typeface="Arial"/>
              </a:rPr>
              <a:t> </a:t>
            </a:r>
            <a:r>
              <a:rPr sz="2800" dirty="0">
                <a:solidFill>
                  <a:srgbClr val="FF0000"/>
                </a:solidFill>
                <a:latin typeface="Arial"/>
                <a:cs typeface="Arial"/>
              </a:rPr>
              <a:t>р.</a:t>
            </a:r>
            <a:r>
              <a:rPr sz="2800" spc="90" dirty="0">
                <a:solidFill>
                  <a:srgbClr val="FF0000"/>
                </a:solidFill>
                <a:latin typeface="Arial"/>
                <a:cs typeface="Arial"/>
              </a:rPr>
              <a:t> </a:t>
            </a:r>
            <a:r>
              <a:rPr sz="2800" b="1" spc="-100" dirty="0">
                <a:latin typeface="Arial"/>
                <a:cs typeface="Arial"/>
              </a:rPr>
              <a:t>згідно</a:t>
            </a:r>
            <a:r>
              <a:rPr sz="2800" b="1" spc="45" dirty="0">
                <a:latin typeface="Arial"/>
                <a:cs typeface="Arial"/>
              </a:rPr>
              <a:t> </a:t>
            </a:r>
            <a:r>
              <a:rPr sz="2800" b="1" spc="-55" dirty="0">
                <a:latin typeface="Arial"/>
                <a:cs typeface="Arial"/>
              </a:rPr>
              <a:t>змін</a:t>
            </a:r>
            <a:r>
              <a:rPr sz="2800" b="1" spc="60" dirty="0">
                <a:latin typeface="Arial"/>
                <a:cs typeface="Arial"/>
              </a:rPr>
              <a:t> </a:t>
            </a:r>
            <a:r>
              <a:rPr sz="2800" b="1" dirty="0">
                <a:latin typeface="Arial"/>
                <a:cs typeface="Arial"/>
              </a:rPr>
              <a:t>до</a:t>
            </a:r>
            <a:r>
              <a:rPr sz="2800" b="1" spc="55" dirty="0">
                <a:latin typeface="Arial"/>
                <a:cs typeface="Arial"/>
              </a:rPr>
              <a:t>  </a:t>
            </a:r>
            <a:r>
              <a:rPr sz="2800" b="1" dirty="0">
                <a:latin typeface="Arial"/>
                <a:cs typeface="Arial"/>
              </a:rPr>
              <a:t>статті</a:t>
            </a:r>
            <a:r>
              <a:rPr sz="2800" b="1" spc="55" dirty="0">
                <a:latin typeface="Arial"/>
                <a:cs typeface="Arial"/>
              </a:rPr>
              <a:t>  </a:t>
            </a:r>
            <a:r>
              <a:rPr sz="2800" b="1" dirty="0">
                <a:latin typeface="Arial"/>
                <a:cs typeface="Arial"/>
              </a:rPr>
              <a:t>п.</a:t>
            </a:r>
            <a:r>
              <a:rPr sz="2800" b="1" spc="45" dirty="0">
                <a:latin typeface="Arial"/>
                <a:cs typeface="Arial"/>
              </a:rPr>
              <a:t> </a:t>
            </a:r>
            <a:r>
              <a:rPr sz="2800" b="1" spc="-10" dirty="0">
                <a:latin typeface="Arial"/>
                <a:cs typeface="Arial"/>
              </a:rPr>
              <a:t>193.1 </a:t>
            </a:r>
            <a:r>
              <a:rPr sz="2800" b="1" spc="-165" dirty="0">
                <a:latin typeface="Arial"/>
                <a:cs typeface="Arial"/>
              </a:rPr>
              <a:t>Податкового</a:t>
            </a:r>
            <a:r>
              <a:rPr sz="2800" b="1" spc="-20" dirty="0">
                <a:latin typeface="Arial"/>
                <a:cs typeface="Arial"/>
              </a:rPr>
              <a:t> </a:t>
            </a:r>
            <a:r>
              <a:rPr sz="2800" b="1" spc="-140" dirty="0">
                <a:latin typeface="Arial"/>
                <a:cs typeface="Arial"/>
              </a:rPr>
              <a:t>Кодексу</a:t>
            </a:r>
            <a:r>
              <a:rPr sz="2800" b="1" spc="-15" dirty="0">
                <a:latin typeface="Arial"/>
                <a:cs typeface="Arial"/>
              </a:rPr>
              <a:t> </a:t>
            </a:r>
            <a:r>
              <a:rPr sz="2800" b="1" spc="-95" dirty="0">
                <a:latin typeface="Arial"/>
                <a:cs typeface="Arial"/>
              </a:rPr>
              <a:t>України,</a:t>
            </a:r>
            <a:r>
              <a:rPr sz="2800" b="1" spc="-10" dirty="0">
                <a:latin typeface="Arial"/>
                <a:cs typeface="Arial"/>
              </a:rPr>
              <a:t> </a:t>
            </a:r>
            <a:r>
              <a:rPr sz="2800" b="1" spc="-165" dirty="0">
                <a:latin typeface="Arial"/>
                <a:cs typeface="Arial"/>
              </a:rPr>
              <a:t>розділ</a:t>
            </a:r>
            <a:r>
              <a:rPr sz="2800" b="1" spc="-20" dirty="0">
                <a:latin typeface="Arial"/>
                <a:cs typeface="Arial"/>
              </a:rPr>
              <a:t> </a:t>
            </a:r>
            <a:r>
              <a:rPr sz="2800" b="1" dirty="0">
                <a:latin typeface="Arial"/>
                <a:cs typeface="Arial"/>
              </a:rPr>
              <a:t>V</a:t>
            </a:r>
            <a:r>
              <a:rPr sz="2800" b="1" spc="-30" dirty="0">
                <a:latin typeface="Arial"/>
                <a:cs typeface="Arial"/>
              </a:rPr>
              <a:t> </a:t>
            </a:r>
            <a:r>
              <a:rPr sz="2800" b="1" spc="-60" dirty="0">
                <a:latin typeface="Arial"/>
                <a:cs typeface="Arial"/>
              </a:rPr>
              <a:t>ПДВ</a:t>
            </a:r>
            <a:r>
              <a:rPr sz="2800" b="1" spc="-15" dirty="0">
                <a:latin typeface="Arial"/>
                <a:cs typeface="Arial"/>
              </a:rPr>
              <a:t> </a:t>
            </a:r>
            <a:r>
              <a:rPr sz="2800" b="1" dirty="0">
                <a:latin typeface="Arial"/>
                <a:cs typeface="Arial"/>
              </a:rPr>
              <a:t>-</a:t>
            </a:r>
            <a:r>
              <a:rPr sz="2800" b="1" dirty="0">
                <a:solidFill>
                  <a:srgbClr val="FF0000"/>
                </a:solidFill>
                <a:latin typeface="Arial"/>
                <a:cs typeface="Arial"/>
              </a:rPr>
              <a:t>7</a:t>
            </a:r>
            <a:r>
              <a:rPr sz="2800" b="1" spc="-15" dirty="0">
                <a:solidFill>
                  <a:srgbClr val="FF0000"/>
                </a:solidFill>
                <a:latin typeface="Arial"/>
                <a:cs typeface="Arial"/>
              </a:rPr>
              <a:t> </a:t>
            </a:r>
            <a:r>
              <a:rPr sz="2800" b="1" dirty="0">
                <a:solidFill>
                  <a:srgbClr val="FF0000"/>
                </a:solidFill>
                <a:latin typeface="Arial"/>
                <a:cs typeface="Arial"/>
              </a:rPr>
              <a:t>%</a:t>
            </a:r>
            <a:r>
              <a:rPr sz="2800" b="1" spc="-10" dirty="0">
                <a:solidFill>
                  <a:srgbClr val="FF0000"/>
                </a:solidFill>
                <a:latin typeface="Arial"/>
                <a:cs typeface="Arial"/>
              </a:rPr>
              <a:t> </a:t>
            </a:r>
            <a:r>
              <a:rPr sz="2800" b="1" spc="-50" dirty="0">
                <a:latin typeface="Arial"/>
                <a:cs typeface="Arial"/>
              </a:rPr>
              <a:t>з </a:t>
            </a:r>
            <a:r>
              <a:rPr sz="2800" b="1" dirty="0">
                <a:latin typeface="Arial"/>
                <a:cs typeface="Arial"/>
              </a:rPr>
              <a:t>операцій</a:t>
            </a:r>
            <a:r>
              <a:rPr sz="2800" b="1" spc="10" dirty="0">
                <a:latin typeface="Arial"/>
                <a:cs typeface="Arial"/>
              </a:rPr>
              <a:t>  </a:t>
            </a:r>
            <a:r>
              <a:rPr sz="2800" b="1" dirty="0">
                <a:latin typeface="Arial"/>
                <a:cs typeface="Arial"/>
              </a:rPr>
              <a:t>щодо</a:t>
            </a:r>
            <a:r>
              <a:rPr sz="2800" b="1" spc="830" dirty="0">
                <a:latin typeface="Arial"/>
                <a:cs typeface="Arial"/>
              </a:rPr>
              <a:t> </a:t>
            </a:r>
            <a:r>
              <a:rPr sz="2800" dirty="0">
                <a:solidFill>
                  <a:srgbClr val="FF0000"/>
                </a:solidFill>
                <a:latin typeface="Arial"/>
                <a:cs typeface="Arial"/>
              </a:rPr>
              <a:t>поставки</a:t>
            </a:r>
            <a:r>
              <a:rPr sz="2800" spc="805" dirty="0">
                <a:solidFill>
                  <a:srgbClr val="FF0000"/>
                </a:solidFill>
                <a:latin typeface="Arial"/>
                <a:cs typeface="Arial"/>
              </a:rPr>
              <a:t> </a:t>
            </a:r>
            <a:r>
              <a:rPr sz="2800" dirty="0">
                <a:solidFill>
                  <a:srgbClr val="FF0000"/>
                </a:solidFill>
                <a:latin typeface="Arial"/>
                <a:cs typeface="Arial"/>
              </a:rPr>
              <a:t>ЛЗ</a:t>
            </a:r>
            <a:r>
              <a:rPr sz="2800" b="1" dirty="0">
                <a:latin typeface="Arial"/>
                <a:cs typeface="Arial"/>
              </a:rPr>
              <a:t>,</a:t>
            </a:r>
            <a:r>
              <a:rPr sz="2800" b="1" spc="15" dirty="0">
                <a:latin typeface="Arial"/>
                <a:cs typeface="Arial"/>
              </a:rPr>
              <a:t>  </a:t>
            </a:r>
            <a:r>
              <a:rPr sz="2800" b="1" dirty="0">
                <a:latin typeface="Arial"/>
                <a:cs typeface="Arial"/>
              </a:rPr>
              <a:t>дозволених</a:t>
            </a:r>
            <a:r>
              <a:rPr sz="2800" b="1" spc="15" dirty="0">
                <a:latin typeface="Arial"/>
                <a:cs typeface="Arial"/>
              </a:rPr>
              <a:t>  </a:t>
            </a:r>
            <a:r>
              <a:rPr sz="2800" b="1" spc="-25" dirty="0">
                <a:latin typeface="Arial"/>
                <a:cs typeface="Arial"/>
              </a:rPr>
              <a:t>для </a:t>
            </a:r>
            <a:r>
              <a:rPr sz="2800" b="1" dirty="0">
                <a:latin typeface="Arial"/>
                <a:cs typeface="Arial"/>
              </a:rPr>
              <a:t>виробництва</a:t>
            </a:r>
            <a:r>
              <a:rPr sz="2800" b="1" spc="285" dirty="0">
                <a:latin typeface="Arial"/>
                <a:cs typeface="Arial"/>
              </a:rPr>
              <a:t>  </a:t>
            </a:r>
            <a:r>
              <a:rPr sz="2800" b="1" dirty="0">
                <a:latin typeface="Arial"/>
                <a:cs typeface="Arial"/>
              </a:rPr>
              <a:t>та</a:t>
            </a:r>
            <a:r>
              <a:rPr sz="2800" b="1" spc="290" dirty="0">
                <a:latin typeface="Arial"/>
                <a:cs typeface="Arial"/>
              </a:rPr>
              <a:t>  </a:t>
            </a:r>
            <a:r>
              <a:rPr sz="2800" b="1" dirty="0">
                <a:latin typeface="Arial"/>
                <a:cs typeface="Arial"/>
              </a:rPr>
              <a:t>застосування</a:t>
            </a:r>
            <a:r>
              <a:rPr sz="2800" b="1" spc="290" dirty="0">
                <a:latin typeface="Arial"/>
                <a:cs typeface="Arial"/>
              </a:rPr>
              <a:t>  </a:t>
            </a:r>
            <a:r>
              <a:rPr sz="2800" b="1" dirty="0">
                <a:latin typeface="Arial"/>
                <a:cs typeface="Arial"/>
              </a:rPr>
              <a:t>в</a:t>
            </a:r>
            <a:r>
              <a:rPr sz="2800" b="1" spc="285" dirty="0">
                <a:latin typeface="Arial"/>
                <a:cs typeface="Arial"/>
              </a:rPr>
              <a:t>  </a:t>
            </a:r>
            <a:r>
              <a:rPr sz="2800" b="1" dirty="0">
                <a:latin typeface="Arial"/>
                <a:cs typeface="Arial"/>
              </a:rPr>
              <a:t>Україні</a:t>
            </a:r>
            <a:r>
              <a:rPr sz="2800" b="1" spc="290" dirty="0">
                <a:latin typeface="Arial"/>
                <a:cs typeface="Arial"/>
              </a:rPr>
              <a:t>  </a:t>
            </a:r>
            <a:r>
              <a:rPr sz="2800" b="1" spc="-25" dirty="0">
                <a:latin typeface="Arial"/>
                <a:cs typeface="Arial"/>
              </a:rPr>
              <a:t>та </a:t>
            </a:r>
            <a:r>
              <a:rPr sz="2800" b="1" spc="-130" dirty="0">
                <a:latin typeface="Arial"/>
                <a:cs typeface="Arial"/>
              </a:rPr>
              <a:t>внесених</a:t>
            </a:r>
            <a:r>
              <a:rPr sz="2800" b="1" spc="-65" dirty="0">
                <a:latin typeface="Arial"/>
                <a:cs typeface="Arial"/>
              </a:rPr>
              <a:t> </a:t>
            </a:r>
            <a:r>
              <a:rPr sz="2800" b="1" spc="-85" dirty="0">
                <a:latin typeface="Arial"/>
                <a:cs typeface="Arial"/>
              </a:rPr>
              <a:t>до</a:t>
            </a:r>
            <a:r>
              <a:rPr sz="2800" b="1" spc="-110" dirty="0">
                <a:latin typeface="Arial"/>
                <a:cs typeface="Arial"/>
              </a:rPr>
              <a:t> </a:t>
            </a:r>
            <a:r>
              <a:rPr sz="2800" b="1" spc="-140" dirty="0">
                <a:latin typeface="Arial"/>
                <a:cs typeface="Arial"/>
              </a:rPr>
              <a:t>Державного</a:t>
            </a:r>
            <a:r>
              <a:rPr sz="2800" b="1" spc="-55" dirty="0">
                <a:latin typeface="Arial"/>
                <a:cs typeface="Arial"/>
              </a:rPr>
              <a:t> </a:t>
            </a:r>
            <a:r>
              <a:rPr sz="2800" b="1" spc="-95" dirty="0">
                <a:latin typeface="Arial"/>
                <a:cs typeface="Arial"/>
              </a:rPr>
              <a:t>реєстра</a:t>
            </a:r>
            <a:r>
              <a:rPr sz="2800" b="1" spc="-75" dirty="0">
                <a:latin typeface="Arial"/>
                <a:cs typeface="Arial"/>
              </a:rPr>
              <a:t> </a:t>
            </a:r>
            <a:r>
              <a:rPr sz="2800" b="1" dirty="0">
                <a:latin typeface="Arial"/>
                <a:cs typeface="Arial"/>
              </a:rPr>
              <a:t>ЛЗ</a:t>
            </a:r>
            <a:r>
              <a:rPr sz="2800" b="1" spc="-60" dirty="0">
                <a:latin typeface="Arial"/>
                <a:cs typeface="Arial"/>
              </a:rPr>
              <a:t> </a:t>
            </a:r>
            <a:r>
              <a:rPr sz="2800" b="1" dirty="0">
                <a:latin typeface="Arial"/>
                <a:cs typeface="Arial"/>
              </a:rPr>
              <a:t>(у</a:t>
            </a:r>
            <a:r>
              <a:rPr sz="2800" b="1" spc="-60" dirty="0">
                <a:latin typeface="Arial"/>
                <a:cs typeface="Arial"/>
              </a:rPr>
              <a:t> </a:t>
            </a:r>
            <a:r>
              <a:rPr sz="2800" b="1" spc="-150" dirty="0">
                <a:latin typeface="Arial"/>
                <a:cs typeface="Arial"/>
              </a:rPr>
              <a:t>тому</a:t>
            </a:r>
            <a:r>
              <a:rPr sz="2800" b="1" spc="-40" dirty="0">
                <a:latin typeface="Arial"/>
                <a:cs typeface="Arial"/>
              </a:rPr>
              <a:t> </a:t>
            </a:r>
            <a:r>
              <a:rPr sz="2800" b="1" spc="-70" dirty="0">
                <a:latin typeface="Arial"/>
                <a:cs typeface="Arial"/>
              </a:rPr>
              <a:t>числі </a:t>
            </a:r>
            <a:r>
              <a:rPr sz="2800" dirty="0">
                <a:solidFill>
                  <a:srgbClr val="FF0000"/>
                </a:solidFill>
                <a:latin typeface="Arial"/>
                <a:cs typeface="Arial"/>
              </a:rPr>
              <a:t>аптечними</a:t>
            </a:r>
            <a:r>
              <a:rPr sz="2800" spc="620" dirty="0">
                <a:solidFill>
                  <a:srgbClr val="FF0000"/>
                </a:solidFill>
                <a:latin typeface="Arial"/>
                <a:cs typeface="Arial"/>
              </a:rPr>
              <a:t> </a:t>
            </a:r>
            <a:r>
              <a:rPr sz="2800" dirty="0">
                <a:solidFill>
                  <a:srgbClr val="FF0000"/>
                </a:solidFill>
                <a:latin typeface="Arial"/>
                <a:cs typeface="Arial"/>
              </a:rPr>
              <a:t>закладами</a:t>
            </a:r>
            <a:r>
              <a:rPr sz="2800" b="1" dirty="0">
                <a:latin typeface="Arial"/>
                <a:cs typeface="Arial"/>
              </a:rPr>
              <a:t>),</a:t>
            </a:r>
            <a:r>
              <a:rPr sz="2800" b="1" spc="630" dirty="0">
                <a:latin typeface="Arial"/>
                <a:cs typeface="Arial"/>
              </a:rPr>
              <a:t> </a:t>
            </a:r>
            <a:r>
              <a:rPr sz="2800" b="1" dirty="0">
                <a:latin typeface="Arial"/>
                <a:cs typeface="Arial"/>
              </a:rPr>
              <a:t>а</a:t>
            </a:r>
            <a:r>
              <a:rPr sz="2800" b="1" spc="630" dirty="0">
                <a:latin typeface="Arial"/>
                <a:cs typeface="Arial"/>
              </a:rPr>
              <a:t> </a:t>
            </a:r>
            <a:r>
              <a:rPr sz="2800" b="1" dirty="0">
                <a:latin typeface="Arial"/>
                <a:cs typeface="Arial"/>
              </a:rPr>
              <a:t>также</a:t>
            </a:r>
            <a:r>
              <a:rPr sz="2800" b="1" spc="630" dirty="0">
                <a:latin typeface="Arial"/>
                <a:cs typeface="Arial"/>
              </a:rPr>
              <a:t> </a:t>
            </a:r>
            <a:r>
              <a:rPr sz="2800" b="1" dirty="0">
                <a:latin typeface="Arial"/>
                <a:cs typeface="Arial"/>
              </a:rPr>
              <a:t>щодо</a:t>
            </a:r>
            <a:r>
              <a:rPr sz="2800" b="1" spc="645" dirty="0">
                <a:latin typeface="Arial"/>
                <a:cs typeface="Arial"/>
              </a:rPr>
              <a:t> </a:t>
            </a:r>
            <a:r>
              <a:rPr sz="2800" spc="-10" dirty="0">
                <a:solidFill>
                  <a:srgbClr val="FF0000"/>
                </a:solidFill>
                <a:latin typeface="Arial"/>
                <a:cs typeface="Arial"/>
              </a:rPr>
              <a:t>поставки </a:t>
            </a:r>
            <a:r>
              <a:rPr sz="2800" dirty="0">
                <a:solidFill>
                  <a:srgbClr val="FF0000"/>
                </a:solidFill>
                <a:latin typeface="Arial"/>
                <a:cs typeface="Arial"/>
              </a:rPr>
              <a:t>ВМП,</a:t>
            </a:r>
            <a:r>
              <a:rPr sz="2800" spc="-40" dirty="0">
                <a:solidFill>
                  <a:srgbClr val="FF0000"/>
                </a:solidFill>
                <a:latin typeface="Arial"/>
                <a:cs typeface="Arial"/>
              </a:rPr>
              <a:t> </a:t>
            </a:r>
            <a:r>
              <a:rPr sz="2800" b="1" spc="-185" dirty="0">
                <a:latin typeface="Arial"/>
                <a:cs typeface="Arial"/>
              </a:rPr>
              <a:t>включених</a:t>
            </a:r>
            <a:r>
              <a:rPr sz="2800" b="1" spc="-5" dirty="0">
                <a:latin typeface="Arial"/>
                <a:cs typeface="Arial"/>
              </a:rPr>
              <a:t> </a:t>
            </a:r>
            <a:r>
              <a:rPr sz="2800" b="1" spc="-125" dirty="0">
                <a:latin typeface="Arial"/>
                <a:cs typeface="Arial"/>
              </a:rPr>
              <a:t>до</a:t>
            </a:r>
            <a:r>
              <a:rPr sz="2800" b="1" spc="-30" dirty="0">
                <a:latin typeface="Arial"/>
                <a:cs typeface="Arial"/>
              </a:rPr>
              <a:t> </a:t>
            </a:r>
            <a:r>
              <a:rPr sz="2800" b="1" spc="-140" dirty="0">
                <a:latin typeface="Arial"/>
                <a:cs typeface="Arial"/>
              </a:rPr>
              <a:t>переліку</a:t>
            </a:r>
            <a:r>
              <a:rPr sz="2800" b="1" spc="-40" dirty="0">
                <a:latin typeface="Arial"/>
                <a:cs typeface="Arial"/>
              </a:rPr>
              <a:t> </a:t>
            </a:r>
            <a:r>
              <a:rPr sz="2800" b="1" spc="-20" dirty="0">
                <a:latin typeface="Arial"/>
                <a:cs typeface="Arial"/>
              </a:rPr>
              <a:t>КМУ.</a:t>
            </a:r>
            <a:endParaRPr sz="2800">
              <a:latin typeface="Arial"/>
              <a:cs typeface="Arial"/>
            </a:endParaRPr>
          </a:p>
          <a:p>
            <a:pPr marR="5080" algn="r">
              <a:lnSpc>
                <a:spcPct val="100000"/>
              </a:lnSpc>
              <a:spcBef>
                <a:spcPts val="2940"/>
              </a:spcBef>
            </a:pPr>
            <a:r>
              <a:rPr sz="2000" b="1" spc="-25" dirty="0">
                <a:solidFill>
                  <a:srgbClr val="496200"/>
                </a:solidFill>
                <a:latin typeface="Arial"/>
                <a:cs typeface="Arial"/>
              </a:rPr>
              <a:t>27</a:t>
            </a:r>
            <a:endParaRPr sz="2000">
              <a:latin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object 12"/>
          <p:cNvGrpSpPr/>
          <p:nvPr/>
        </p:nvGrpSpPr>
        <p:grpSpPr>
          <a:xfrm>
            <a:off x="166052" y="-12103"/>
            <a:ext cx="8531225" cy="1583055"/>
            <a:chOff x="166052" y="-12103"/>
            <a:chExt cx="8531225" cy="1583055"/>
          </a:xfrm>
        </p:grpSpPr>
        <p:sp>
          <p:nvSpPr>
            <p:cNvPr id="13" name="object 13"/>
            <p:cNvSpPr/>
            <p:nvPr/>
          </p:nvSpPr>
          <p:spPr>
            <a:xfrm>
              <a:off x="179069" y="914"/>
              <a:ext cx="8505190" cy="1557020"/>
            </a:xfrm>
            <a:custGeom>
              <a:avLst/>
              <a:gdLst/>
              <a:ahLst/>
              <a:cxnLst/>
              <a:rect l="l" t="t" r="r" b="b"/>
              <a:pathLst>
                <a:path w="8505190" h="1557020">
                  <a:moveTo>
                    <a:pt x="8505190" y="0"/>
                  </a:moveTo>
                  <a:lnTo>
                    <a:pt x="0" y="0"/>
                  </a:lnTo>
                  <a:lnTo>
                    <a:pt x="0" y="1557019"/>
                  </a:lnTo>
                  <a:lnTo>
                    <a:pt x="4253230" y="1557019"/>
                  </a:lnTo>
                  <a:lnTo>
                    <a:pt x="8505190" y="1557019"/>
                  </a:lnTo>
                  <a:lnTo>
                    <a:pt x="8505190" y="0"/>
                  </a:lnTo>
                  <a:close/>
                </a:path>
              </a:pathLst>
            </a:custGeom>
            <a:solidFill>
              <a:srgbClr val="FFFFFF"/>
            </a:solidFill>
          </p:spPr>
          <p:txBody>
            <a:bodyPr wrap="square" lIns="0" tIns="0" rIns="0" bIns="0" rtlCol="0"/>
            <a:lstStyle/>
            <a:p>
              <a:endParaRPr/>
            </a:p>
          </p:txBody>
        </p:sp>
        <p:sp>
          <p:nvSpPr>
            <p:cNvPr id="14" name="object 14"/>
            <p:cNvSpPr/>
            <p:nvPr/>
          </p:nvSpPr>
          <p:spPr>
            <a:xfrm>
              <a:off x="179069" y="914"/>
              <a:ext cx="8505190" cy="1557020"/>
            </a:xfrm>
            <a:custGeom>
              <a:avLst/>
              <a:gdLst/>
              <a:ahLst/>
              <a:cxnLst/>
              <a:rect l="l" t="t" r="r" b="b"/>
              <a:pathLst>
                <a:path w="8505190" h="1557020">
                  <a:moveTo>
                    <a:pt x="4253230" y="1557019"/>
                  </a:moveTo>
                  <a:lnTo>
                    <a:pt x="0" y="1557019"/>
                  </a:lnTo>
                  <a:lnTo>
                    <a:pt x="0" y="0"/>
                  </a:lnTo>
                  <a:lnTo>
                    <a:pt x="8505190" y="0"/>
                  </a:lnTo>
                  <a:lnTo>
                    <a:pt x="8505190" y="1557019"/>
                  </a:lnTo>
                  <a:lnTo>
                    <a:pt x="4253230" y="1557019"/>
                  </a:lnTo>
                  <a:close/>
                </a:path>
              </a:pathLst>
            </a:custGeom>
            <a:ln w="25518">
              <a:solidFill>
                <a:srgbClr val="3333CC"/>
              </a:solidFill>
            </a:ln>
          </p:spPr>
          <p:txBody>
            <a:bodyPr wrap="square" lIns="0" tIns="0" rIns="0" bIns="0" rtlCol="0"/>
            <a:lstStyle/>
            <a:p>
              <a:endParaRPr/>
            </a:p>
          </p:txBody>
        </p:sp>
      </p:grpSp>
      <p:sp>
        <p:nvSpPr>
          <p:cNvPr id="15" name="object 15"/>
          <p:cNvSpPr txBox="1">
            <a:spLocks noGrp="1"/>
          </p:cNvSpPr>
          <p:nvPr>
            <p:ph type="title"/>
          </p:nvPr>
        </p:nvSpPr>
        <p:spPr>
          <a:xfrm>
            <a:off x="1022350" y="126644"/>
            <a:ext cx="6814184" cy="452120"/>
          </a:xfrm>
          <a:prstGeom prst="rect">
            <a:avLst/>
          </a:prstGeom>
        </p:spPr>
        <p:txBody>
          <a:bodyPr vert="horz" wrap="square" lIns="0" tIns="12700" rIns="0" bIns="0" rtlCol="0">
            <a:spAutoFit/>
          </a:bodyPr>
          <a:lstStyle/>
          <a:p>
            <a:pPr marL="12700">
              <a:lnSpc>
                <a:spcPct val="100000"/>
              </a:lnSpc>
              <a:spcBef>
                <a:spcPts val="100"/>
              </a:spcBef>
            </a:pPr>
            <a:r>
              <a:rPr sz="2800" spc="-25" dirty="0">
                <a:solidFill>
                  <a:srgbClr val="3333CC"/>
                </a:solidFill>
              </a:rPr>
              <a:t>Адміністративно-господарчі</a:t>
            </a:r>
            <a:r>
              <a:rPr sz="2800" spc="-5" dirty="0">
                <a:solidFill>
                  <a:srgbClr val="3333CC"/>
                </a:solidFill>
              </a:rPr>
              <a:t> </a:t>
            </a:r>
            <a:r>
              <a:rPr sz="2800" dirty="0">
                <a:solidFill>
                  <a:srgbClr val="3333CC"/>
                </a:solidFill>
              </a:rPr>
              <a:t>санкції</a:t>
            </a:r>
            <a:r>
              <a:rPr sz="2800" spc="-5" dirty="0">
                <a:solidFill>
                  <a:srgbClr val="3333CC"/>
                </a:solidFill>
              </a:rPr>
              <a:t> </a:t>
            </a:r>
            <a:r>
              <a:rPr sz="2800" spc="-35" dirty="0">
                <a:solidFill>
                  <a:srgbClr val="3333CC"/>
                </a:solidFill>
              </a:rPr>
              <a:t>за</a:t>
            </a:r>
            <a:endParaRPr sz="2800"/>
          </a:p>
        </p:txBody>
      </p:sp>
      <p:sp>
        <p:nvSpPr>
          <p:cNvPr id="16" name="object 16"/>
          <p:cNvSpPr txBox="1"/>
          <p:nvPr/>
        </p:nvSpPr>
        <p:spPr>
          <a:xfrm>
            <a:off x="327659" y="553364"/>
            <a:ext cx="8273415" cy="6111930"/>
          </a:xfrm>
          <a:prstGeom prst="rect">
            <a:avLst/>
          </a:prstGeom>
        </p:spPr>
        <p:txBody>
          <a:bodyPr vert="horz" wrap="square" lIns="0" tIns="12700" rIns="0" bIns="0" rtlCol="0">
            <a:spAutoFit/>
          </a:bodyPr>
          <a:lstStyle/>
          <a:p>
            <a:pPr marL="2567940" marR="1038860" indent="-1687830">
              <a:lnSpc>
                <a:spcPct val="100000"/>
              </a:lnSpc>
              <a:spcBef>
                <a:spcPts val="100"/>
              </a:spcBef>
            </a:pPr>
            <a:r>
              <a:rPr sz="2800" b="1" spc="-10" dirty="0">
                <a:solidFill>
                  <a:srgbClr val="3333CC"/>
                </a:solidFill>
                <a:latin typeface="Arial"/>
                <a:cs typeface="Arial"/>
              </a:rPr>
              <a:t>порушення</a:t>
            </a:r>
            <a:r>
              <a:rPr sz="2800" b="1" spc="-114" dirty="0">
                <a:solidFill>
                  <a:srgbClr val="3333CC"/>
                </a:solidFill>
                <a:latin typeface="Arial"/>
                <a:cs typeface="Arial"/>
              </a:rPr>
              <a:t> </a:t>
            </a:r>
            <a:r>
              <a:rPr sz="2800" b="1" spc="-30" dirty="0">
                <a:solidFill>
                  <a:srgbClr val="3333CC"/>
                </a:solidFill>
                <a:latin typeface="Arial"/>
                <a:cs typeface="Arial"/>
              </a:rPr>
              <a:t>законодавства</a:t>
            </a:r>
            <a:r>
              <a:rPr sz="2800" b="1" spc="-114" dirty="0">
                <a:solidFill>
                  <a:srgbClr val="3333CC"/>
                </a:solidFill>
                <a:latin typeface="Arial"/>
                <a:cs typeface="Arial"/>
              </a:rPr>
              <a:t> </a:t>
            </a:r>
            <a:r>
              <a:rPr sz="2800" b="1" dirty="0">
                <a:solidFill>
                  <a:srgbClr val="3333CC"/>
                </a:solidFill>
                <a:latin typeface="Arial"/>
                <a:cs typeface="Arial"/>
              </a:rPr>
              <a:t>щодо</a:t>
            </a:r>
            <a:r>
              <a:rPr sz="2800" b="1" spc="-125" dirty="0">
                <a:solidFill>
                  <a:srgbClr val="3333CC"/>
                </a:solidFill>
                <a:latin typeface="Arial"/>
                <a:cs typeface="Arial"/>
              </a:rPr>
              <a:t> </a:t>
            </a:r>
            <a:r>
              <a:rPr sz="2800" b="1" spc="-25" dirty="0">
                <a:solidFill>
                  <a:srgbClr val="3333CC"/>
                </a:solidFill>
                <a:latin typeface="Arial"/>
                <a:cs typeface="Arial"/>
              </a:rPr>
              <a:t>цін </a:t>
            </a:r>
            <a:r>
              <a:rPr sz="2800" b="1" dirty="0">
                <a:solidFill>
                  <a:srgbClr val="3333CC"/>
                </a:solidFill>
                <a:latin typeface="Arial"/>
                <a:cs typeface="Arial"/>
              </a:rPr>
              <a:t>та</a:t>
            </a:r>
            <a:r>
              <a:rPr sz="2800" b="1" spc="-45" dirty="0">
                <a:solidFill>
                  <a:srgbClr val="3333CC"/>
                </a:solidFill>
                <a:latin typeface="Arial"/>
                <a:cs typeface="Arial"/>
              </a:rPr>
              <a:t> </a:t>
            </a:r>
            <a:r>
              <a:rPr sz="2800" b="1" spc="-10" dirty="0">
                <a:solidFill>
                  <a:srgbClr val="3333CC"/>
                </a:solidFill>
                <a:latin typeface="Arial"/>
                <a:cs typeface="Arial"/>
              </a:rPr>
              <a:t>ціноутворення</a:t>
            </a:r>
            <a:endParaRPr sz="2800" dirty="0">
              <a:latin typeface="Arial"/>
              <a:cs typeface="Arial"/>
            </a:endParaRPr>
          </a:p>
          <a:p>
            <a:pPr marL="1082040" algn="just">
              <a:lnSpc>
                <a:spcPct val="100000"/>
              </a:lnSpc>
              <a:spcBef>
                <a:spcPts val="1800"/>
              </a:spcBef>
            </a:pPr>
            <a:r>
              <a:rPr sz="2400" b="1" dirty="0">
                <a:solidFill>
                  <a:srgbClr val="FF0000"/>
                </a:solidFill>
                <a:latin typeface="Arial"/>
                <a:cs typeface="Arial"/>
              </a:rPr>
              <a:t>Закон</a:t>
            </a:r>
            <a:r>
              <a:rPr sz="2400" b="1" spc="-65" dirty="0">
                <a:solidFill>
                  <a:srgbClr val="FF0000"/>
                </a:solidFill>
                <a:latin typeface="Arial"/>
                <a:cs typeface="Arial"/>
              </a:rPr>
              <a:t> </a:t>
            </a:r>
            <a:r>
              <a:rPr sz="2400" b="1" dirty="0">
                <a:solidFill>
                  <a:srgbClr val="FF0000"/>
                </a:solidFill>
                <a:latin typeface="Arial"/>
                <a:cs typeface="Arial"/>
              </a:rPr>
              <a:t>України</a:t>
            </a:r>
            <a:r>
              <a:rPr sz="2400" b="1" spc="-60" dirty="0">
                <a:solidFill>
                  <a:srgbClr val="FF0000"/>
                </a:solidFill>
                <a:latin typeface="Arial"/>
                <a:cs typeface="Arial"/>
              </a:rPr>
              <a:t> </a:t>
            </a:r>
            <a:r>
              <a:rPr sz="2400" b="1" dirty="0">
                <a:solidFill>
                  <a:srgbClr val="FF0000"/>
                </a:solidFill>
                <a:latin typeface="Arial"/>
                <a:cs typeface="Arial"/>
              </a:rPr>
              <a:t>від</a:t>
            </a:r>
            <a:r>
              <a:rPr sz="2400" b="1" spc="-60" dirty="0">
                <a:solidFill>
                  <a:srgbClr val="FF0000"/>
                </a:solidFill>
                <a:latin typeface="Arial"/>
                <a:cs typeface="Arial"/>
              </a:rPr>
              <a:t> </a:t>
            </a:r>
            <a:r>
              <a:rPr sz="2400" b="1" dirty="0">
                <a:solidFill>
                  <a:srgbClr val="FF0000"/>
                </a:solidFill>
                <a:latin typeface="Arial"/>
                <a:cs typeface="Arial"/>
              </a:rPr>
              <a:t>21.06.2012</a:t>
            </a:r>
            <a:r>
              <a:rPr sz="2400" b="1" spc="-70" dirty="0">
                <a:solidFill>
                  <a:srgbClr val="FF0000"/>
                </a:solidFill>
                <a:latin typeface="Arial"/>
                <a:cs typeface="Arial"/>
              </a:rPr>
              <a:t> </a:t>
            </a:r>
            <a:r>
              <a:rPr sz="2400" b="1" dirty="0">
                <a:solidFill>
                  <a:srgbClr val="FF0000"/>
                </a:solidFill>
                <a:latin typeface="Arial"/>
                <a:cs typeface="Arial"/>
              </a:rPr>
              <a:t>р.</a:t>
            </a:r>
            <a:r>
              <a:rPr sz="2400" b="1" spc="-65" dirty="0">
                <a:solidFill>
                  <a:srgbClr val="FF0000"/>
                </a:solidFill>
                <a:latin typeface="Arial"/>
                <a:cs typeface="Arial"/>
              </a:rPr>
              <a:t> </a:t>
            </a:r>
            <a:r>
              <a:rPr sz="2400" b="1" spc="-25" dirty="0">
                <a:solidFill>
                  <a:srgbClr val="FF0000"/>
                </a:solidFill>
                <a:latin typeface="Arial"/>
                <a:cs typeface="Arial"/>
              </a:rPr>
              <a:t>№</a:t>
            </a:r>
            <a:r>
              <a:rPr sz="2400" b="1" spc="-25" dirty="0" smtClean="0">
                <a:solidFill>
                  <a:srgbClr val="FF0000"/>
                </a:solidFill>
                <a:latin typeface="Arial"/>
                <a:cs typeface="Arial"/>
              </a:rPr>
              <a:t>5007-VI</a:t>
            </a:r>
            <a:endParaRPr sz="2400" dirty="0" smtClean="0">
              <a:latin typeface="Arial"/>
              <a:cs typeface="Arial"/>
            </a:endParaRPr>
          </a:p>
          <a:p>
            <a:pPr marL="1614170" algn="just">
              <a:lnSpc>
                <a:spcPct val="100000"/>
              </a:lnSpc>
              <a:spcBef>
                <a:spcPts val="800"/>
              </a:spcBef>
            </a:pPr>
            <a:r>
              <a:rPr lang="uk-UA" sz="2400" b="1" dirty="0" smtClean="0">
                <a:solidFill>
                  <a:srgbClr val="FF0000"/>
                </a:solidFill>
                <a:latin typeface="Arial"/>
                <a:cs typeface="Arial"/>
              </a:rPr>
              <a:t>«Про </a:t>
            </a:r>
            <a:r>
              <a:rPr sz="2400" b="1" dirty="0" err="1" smtClean="0">
                <a:solidFill>
                  <a:srgbClr val="FF0000"/>
                </a:solidFill>
                <a:latin typeface="Arial"/>
                <a:cs typeface="Arial"/>
              </a:rPr>
              <a:t>ціни</a:t>
            </a:r>
            <a:r>
              <a:rPr sz="2400" b="1" spc="-70" dirty="0" smtClean="0">
                <a:solidFill>
                  <a:srgbClr val="FF0000"/>
                </a:solidFill>
                <a:latin typeface="Arial"/>
                <a:cs typeface="Arial"/>
              </a:rPr>
              <a:t> </a:t>
            </a:r>
            <a:r>
              <a:rPr sz="2400" b="1" dirty="0" smtClean="0">
                <a:solidFill>
                  <a:srgbClr val="FF0000"/>
                </a:solidFill>
                <a:latin typeface="Arial"/>
                <a:cs typeface="Arial"/>
              </a:rPr>
              <a:t>і</a:t>
            </a:r>
            <a:r>
              <a:rPr sz="2400" b="1" spc="-30" dirty="0" smtClean="0">
                <a:solidFill>
                  <a:srgbClr val="FF0000"/>
                </a:solidFill>
                <a:latin typeface="Arial"/>
                <a:cs typeface="Arial"/>
              </a:rPr>
              <a:t> </a:t>
            </a:r>
            <a:r>
              <a:rPr sz="2400" b="1" dirty="0" err="1" smtClean="0">
                <a:solidFill>
                  <a:srgbClr val="FF0000"/>
                </a:solidFill>
                <a:latin typeface="Arial"/>
                <a:cs typeface="Arial"/>
              </a:rPr>
              <a:t>ціноутворення</a:t>
            </a:r>
            <a:r>
              <a:rPr lang="uk-UA" sz="2400" b="1" dirty="0" smtClean="0">
                <a:solidFill>
                  <a:srgbClr val="FF0000"/>
                </a:solidFill>
                <a:latin typeface="Arial"/>
                <a:cs typeface="Arial"/>
              </a:rPr>
              <a:t>"</a:t>
            </a:r>
            <a:r>
              <a:rPr sz="2400" b="1" spc="-35" dirty="0" smtClean="0">
                <a:solidFill>
                  <a:srgbClr val="FF0000"/>
                </a:solidFill>
                <a:latin typeface="Arial"/>
                <a:cs typeface="Arial"/>
              </a:rPr>
              <a:t> </a:t>
            </a:r>
            <a:r>
              <a:rPr sz="2400" b="1" spc="-45" dirty="0" err="1" smtClean="0">
                <a:solidFill>
                  <a:srgbClr val="FF0000"/>
                </a:solidFill>
                <a:latin typeface="Arial"/>
                <a:cs typeface="Arial"/>
              </a:rPr>
              <a:t>ст</a:t>
            </a:r>
            <a:r>
              <a:rPr sz="2400" b="1" spc="-45" dirty="0" smtClean="0">
                <a:solidFill>
                  <a:srgbClr val="FF0000"/>
                </a:solidFill>
                <a:latin typeface="Arial"/>
                <a:cs typeface="Arial"/>
              </a:rPr>
              <a:t>.</a:t>
            </a:r>
            <a:r>
              <a:rPr sz="2400" b="1" spc="-35" dirty="0" smtClean="0">
                <a:solidFill>
                  <a:srgbClr val="FF0000"/>
                </a:solidFill>
                <a:latin typeface="Arial"/>
                <a:cs typeface="Arial"/>
              </a:rPr>
              <a:t> </a:t>
            </a:r>
            <a:r>
              <a:rPr sz="2400" b="1" spc="-25" dirty="0" smtClean="0">
                <a:solidFill>
                  <a:srgbClr val="FF0000"/>
                </a:solidFill>
                <a:latin typeface="Arial"/>
                <a:cs typeface="Arial"/>
              </a:rPr>
              <a:t>20:</a:t>
            </a:r>
            <a:endParaRPr sz="2400" dirty="0" smtClean="0">
              <a:latin typeface="Arial"/>
              <a:cs typeface="Arial"/>
            </a:endParaRPr>
          </a:p>
          <a:p>
            <a:pPr marL="12700" marR="5080" algn="just">
              <a:lnSpc>
                <a:spcPct val="100000"/>
              </a:lnSpc>
              <a:spcBef>
                <a:spcPts val="800"/>
              </a:spcBef>
            </a:pPr>
            <a:r>
              <a:rPr lang="uk-UA" sz="2400" b="1" spc="-15" dirty="0" smtClean="0">
                <a:latin typeface="Arial"/>
                <a:cs typeface="Arial"/>
              </a:rPr>
              <a:t>«П</a:t>
            </a:r>
            <a:r>
              <a:rPr lang="uk-UA" sz="2400" b="1" spc="-15" dirty="0" smtClean="0">
                <a:latin typeface="Arial"/>
                <a:cs typeface="Arial"/>
              </a:rPr>
              <a:t>орушення вимог щодо формування, встановлення та застосування державних регульованих цін - вилучення необґрунтовано одержаної виручки, що становить позитивну різницю між фактичною виручкою від продажу (реалізації) товару та виручкою за цінами, сформованими відповідно до запровадженого способу регулювання (крім тих, що на постійній основі надають житлово-комунальні послуги або мають адресного споживача), та штраф у розмірі 100 відсотків необґрунтовано одержаної виручки»</a:t>
            </a:r>
            <a:endParaRPr sz="2400" dirty="0">
              <a:latin typeface="Arial"/>
              <a:cs typeface="Arial"/>
            </a:endParaRPr>
          </a:p>
        </p:txBody>
      </p:sp>
      <p:grpSp>
        <p:nvGrpSpPr>
          <p:cNvPr id="17" name="object 17"/>
          <p:cNvGrpSpPr/>
          <p:nvPr/>
        </p:nvGrpSpPr>
        <p:grpSpPr>
          <a:xfrm>
            <a:off x="8369301" y="171095"/>
            <a:ext cx="614680" cy="402590"/>
            <a:chOff x="8369301" y="171095"/>
            <a:chExt cx="614680" cy="402590"/>
          </a:xfrm>
        </p:grpSpPr>
        <p:sp>
          <p:nvSpPr>
            <p:cNvPr id="18" name="object 18"/>
            <p:cNvSpPr/>
            <p:nvPr/>
          </p:nvSpPr>
          <p:spPr>
            <a:xfrm>
              <a:off x="8388350" y="190144"/>
              <a:ext cx="576580" cy="364490"/>
            </a:xfrm>
            <a:custGeom>
              <a:avLst/>
              <a:gdLst/>
              <a:ahLst/>
              <a:cxnLst/>
              <a:rect l="l" t="t" r="r" b="b"/>
              <a:pathLst>
                <a:path w="576579" h="364490">
                  <a:moveTo>
                    <a:pt x="576579" y="0"/>
                  </a:moveTo>
                  <a:lnTo>
                    <a:pt x="0" y="0"/>
                  </a:lnTo>
                  <a:lnTo>
                    <a:pt x="0" y="364489"/>
                  </a:lnTo>
                  <a:lnTo>
                    <a:pt x="288290" y="364489"/>
                  </a:lnTo>
                  <a:lnTo>
                    <a:pt x="576579" y="364489"/>
                  </a:lnTo>
                  <a:lnTo>
                    <a:pt x="576579" y="0"/>
                  </a:lnTo>
                  <a:close/>
                </a:path>
              </a:pathLst>
            </a:custGeom>
            <a:solidFill>
              <a:srgbClr val="F3FBE3"/>
            </a:solidFill>
          </p:spPr>
          <p:txBody>
            <a:bodyPr wrap="square" lIns="0" tIns="0" rIns="0" bIns="0" rtlCol="0"/>
            <a:lstStyle/>
            <a:p>
              <a:endParaRPr/>
            </a:p>
          </p:txBody>
        </p:sp>
        <p:sp>
          <p:nvSpPr>
            <p:cNvPr id="19" name="object 19"/>
            <p:cNvSpPr/>
            <p:nvPr/>
          </p:nvSpPr>
          <p:spPr>
            <a:xfrm>
              <a:off x="8388350" y="190144"/>
              <a:ext cx="576580" cy="364490"/>
            </a:xfrm>
            <a:custGeom>
              <a:avLst/>
              <a:gdLst/>
              <a:ahLst/>
              <a:cxnLst/>
              <a:rect l="l" t="t" r="r" b="b"/>
              <a:pathLst>
                <a:path w="576579" h="364490">
                  <a:moveTo>
                    <a:pt x="288290" y="364489"/>
                  </a:moveTo>
                  <a:lnTo>
                    <a:pt x="0" y="364489"/>
                  </a:lnTo>
                  <a:lnTo>
                    <a:pt x="0" y="0"/>
                  </a:lnTo>
                  <a:lnTo>
                    <a:pt x="576579" y="0"/>
                  </a:lnTo>
                  <a:lnTo>
                    <a:pt x="576579" y="364489"/>
                  </a:lnTo>
                  <a:lnTo>
                    <a:pt x="288290" y="364489"/>
                  </a:lnTo>
                  <a:close/>
                </a:path>
              </a:pathLst>
            </a:custGeom>
            <a:ln w="38097">
              <a:solidFill>
                <a:srgbClr val="A9E924"/>
              </a:solidFill>
            </a:ln>
          </p:spPr>
          <p:txBody>
            <a:bodyPr wrap="square" lIns="0" tIns="0" rIns="0" bIns="0" rtlCol="0"/>
            <a:lstStyle/>
            <a:p>
              <a:endParaRPr/>
            </a:p>
          </p:txBody>
        </p:sp>
      </p:grpSp>
      <p:sp>
        <p:nvSpPr>
          <p:cNvPr id="20" name="object 20"/>
          <p:cNvSpPr txBox="1"/>
          <p:nvPr/>
        </p:nvSpPr>
        <p:spPr>
          <a:xfrm>
            <a:off x="8521700" y="206654"/>
            <a:ext cx="309245" cy="330200"/>
          </a:xfrm>
          <a:prstGeom prst="rect">
            <a:avLst/>
          </a:prstGeom>
        </p:spPr>
        <p:txBody>
          <a:bodyPr vert="horz" wrap="square" lIns="0" tIns="12700" rIns="0" bIns="0" rtlCol="0">
            <a:spAutoFit/>
          </a:bodyPr>
          <a:lstStyle/>
          <a:p>
            <a:pPr marL="12700">
              <a:lnSpc>
                <a:spcPct val="100000"/>
              </a:lnSpc>
              <a:spcBef>
                <a:spcPts val="100"/>
              </a:spcBef>
            </a:pPr>
            <a:r>
              <a:rPr sz="2000" b="1" spc="-25" dirty="0">
                <a:solidFill>
                  <a:srgbClr val="496200"/>
                </a:solidFill>
                <a:latin typeface="Arial"/>
                <a:cs typeface="Arial"/>
              </a:rPr>
              <a:t>28</a:t>
            </a:r>
            <a:endParaRPr sz="2000">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672" y="-3758"/>
            <a:ext cx="8794115" cy="794385"/>
            <a:chOff x="-4672" y="-3758"/>
            <a:chExt cx="8794115" cy="794385"/>
          </a:xfrm>
        </p:grpSpPr>
        <p:pic>
          <p:nvPicPr>
            <p:cNvPr id="3" name="object 3"/>
            <p:cNvPicPr/>
            <p:nvPr/>
          </p:nvPicPr>
          <p:blipFill>
            <a:blip r:embed="rId2" cstate="print"/>
            <a:stretch>
              <a:fillRect/>
            </a:stretch>
          </p:blipFill>
          <p:spPr>
            <a:xfrm>
              <a:off x="0" y="21234"/>
              <a:ext cx="8784590" cy="764540"/>
            </a:xfrm>
            <a:prstGeom prst="rect">
              <a:avLst/>
            </a:prstGeom>
          </p:spPr>
        </p:pic>
        <p:sp>
          <p:nvSpPr>
            <p:cNvPr id="4" name="object 4"/>
            <p:cNvSpPr/>
            <p:nvPr/>
          </p:nvSpPr>
          <p:spPr>
            <a:xfrm>
              <a:off x="0" y="21234"/>
              <a:ext cx="8784590" cy="764540"/>
            </a:xfrm>
            <a:custGeom>
              <a:avLst/>
              <a:gdLst/>
              <a:ahLst/>
              <a:cxnLst/>
              <a:rect l="l" t="t" r="r" b="b"/>
              <a:pathLst>
                <a:path w="8784590" h="764540">
                  <a:moveTo>
                    <a:pt x="0" y="764540"/>
                  </a:moveTo>
                  <a:lnTo>
                    <a:pt x="8784590" y="764540"/>
                  </a:lnTo>
                  <a:lnTo>
                    <a:pt x="8784590" y="0"/>
                  </a:lnTo>
                  <a:lnTo>
                    <a:pt x="0" y="0"/>
                  </a:lnTo>
                  <a:lnTo>
                    <a:pt x="0" y="764540"/>
                  </a:lnTo>
                  <a:close/>
                </a:path>
              </a:pathLst>
            </a:custGeom>
            <a:ln w="3175">
              <a:solidFill>
                <a:srgbClr val="000000"/>
              </a:solidFill>
            </a:ln>
          </p:spPr>
          <p:txBody>
            <a:bodyPr wrap="square" lIns="0" tIns="0" rIns="0" bIns="0" rtlCol="0"/>
            <a:lstStyle/>
            <a:p>
              <a:endParaRPr/>
            </a:p>
          </p:txBody>
        </p:sp>
        <p:sp>
          <p:nvSpPr>
            <p:cNvPr id="5" name="object 5"/>
            <p:cNvSpPr/>
            <p:nvPr/>
          </p:nvSpPr>
          <p:spPr>
            <a:xfrm>
              <a:off x="0" y="21234"/>
              <a:ext cx="8784590" cy="764540"/>
            </a:xfrm>
            <a:custGeom>
              <a:avLst/>
              <a:gdLst/>
              <a:ahLst/>
              <a:cxnLst/>
              <a:rect l="l" t="t" r="r" b="b"/>
              <a:pathLst>
                <a:path w="8784590" h="764540">
                  <a:moveTo>
                    <a:pt x="4392930" y="764539"/>
                  </a:moveTo>
                  <a:lnTo>
                    <a:pt x="0" y="764539"/>
                  </a:lnTo>
                  <a:lnTo>
                    <a:pt x="0" y="0"/>
                  </a:lnTo>
                  <a:lnTo>
                    <a:pt x="8784590" y="0"/>
                  </a:lnTo>
                  <a:lnTo>
                    <a:pt x="8784590" y="764539"/>
                  </a:lnTo>
                  <a:lnTo>
                    <a:pt x="4392930" y="764539"/>
                  </a:lnTo>
                  <a:close/>
                </a:path>
              </a:pathLst>
            </a:custGeom>
            <a:ln w="9344">
              <a:solidFill>
                <a:srgbClr val="00000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0" y="914"/>
              <a:ext cx="8784590" cy="764539"/>
            </a:xfrm>
            <a:prstGeom prst="rect">
              <a:avLst/>
            </a:prstGeom>
          </p:spPr>
        </p:pic>
        <p:sp>
          <p:nvSpPr>
            <p:cNvPr id="7" name="object 7"/>
            <p:cNvSpPr/>
            <p:nvPr/>
          </p:nvSpPr>
          <p:spPr>
            <a:xfrm>
              <a:off x="0" y="914"/>
              <a:ext cx="8784590" cy="764540"/>
            </a:xfrm>
            <a:custGeom>
              <a:avLst/>
              <a:gdLst/>
              <a:ahLst/>
              <a:cxnLst/>
              <a:rect l="l" t="t" r="r" b="b"/>
              <a:pathLst>
                <a:path w="8784590" h="764540">
                  <a:moveTo>
                    <a:pt x="4392930" y="764539"/>
                  </a:moveTo>
                  <a:lnTo>
                    <a:pt x="0" y="764539"/>
                  </a:lnTo>
                  <a:lnTo>
                    <a:pt x="0" y="0"/>
                  </a:lnTo>
                  <a:lnTo>
                    <a:pt x="8784590" y="0"/>
                  </a:lnTo>
                  <a:lnTo>
                    <a:pt x="8784590" y="764539"/>
                  </a:lnTo>
                  <a:lnTo>
                    <a:pt x="4392930" y="764539"/>
                  </a:lnTo>
                  <a:close/>
                </a:path>
              </a:pathLst>
            </a:custGeom>
            <a:ln w="9344">
              <a:solidFill>
                <a:srgbClr val="F8F8F8"/>
              </a:solidFill>
            </a:ln>
          </p:spPr>
          <p:txBody>
            <a:bodyPr wrap="square" lIns="0" tIns="0" rIns="0" bIns="0" rtlCol="0"/>
            <a:lstStyle/>
            <a:p>
              <a:endParaRPr/>
            </a:p>
          </p:txBody>
        </p:sp>
      </p:grpSp>
      <p:sp>
        <p:nvSpPr>
          <p:cNvPr id="8" name="object 8"/>
          <p:cNvSpPr txBox="1">
            <a:spLocks noGrp="1"/>
          </p:cNvSpPr>
          <p:nvPr>
            <p:ph type="title"/>
          </p:nvPr>
        </p:nvSpPr>
        <p:spPr>
          <a:prstGeom prst="rect">
            <a:avLst/>
          </a:prstGeom>
        </p:spPr>
        <p:txBody>
          <a:bodyPr vert="horz" wrap="square" lIns="0" tIns="199389" rIns="0" bIns="0" rtlCol="0">
            <a:spAutoFit/>
          </a:bodyPr>
          <a:lstStyle/>
          <a:p>
            <a:pPr marL="756285">
              <a:lnSpc>
                <a:spcPct val="100000"/>
              </a:lnSpc>
              <a:spcBef>
                <a:spcPts val="100"/>
              </a:spcBef>
            </a:pPr>
            <a:r>
              <a:rPr sz="2800" dirty="0">
                <a:solidFill>
                  <a:srgbClr val="BF0000"/>
                </a:solidFill>
              </a:rPr>
              <a:t>Державне</a:t>
            </a:r>
            <a:r>
              <a:rPr sz="2800" spc="-70" dirty="0">
                <a:solidFill>
                  <a:srgbClr val="BF0000"/>
                </a:solidFill>
              </a:rPr>
              <a:t> </a:t>
            </a:r>
            <a:r>
              <a:rPr sz="2800" spc="-10" dirty="0">
                <a:solidFill>
                  <a:srgbClr val="BF0000"/>
                </a:solidFill>
              </a:rPr>
              <a:t>регулювання</a:t>
            </a:r>
            <a:r>
              <a:rPr sz="2800" spc="-65" dirty="0">
                <a:solidFill>
                  <a:srgbClr val="BF0000"/>
                </a:solidFill>
              </a:rPr>
              <a:t> </a:t>
            </a:r>
            <a:r>
              <a:rPr sz="2800" dirty="0">
                <a:solidFill>
                  <a:srgbClr val="BF0000"/>
                </a:solidFill>
              </a:rPr>
              <a:t>цін</a:t>
            </a:r>
            <a:r>
              <a:rPr sz="2800" spc="-70" dirty="0">
                <a:solidFill>
                  <a:srgbClr val="BF0000"/>
                </a:solidFill>
              </a:rPr>
              <a:t> </a:t>
            </a:r>
            <a:r>
              <a:rPr sz="2800" dirty="0">
                <a:solidFill>
                  <a:srgbClr val="BF0000"/>
                </a:solidFill>
              </a:rPr>
              <a:t>на</a:t>
            </a:r>
            <a:r>
              <a:rPr sz="2800" spc="-65" dirty="0">
                <a:solidFill>
                  <a:srgbClr val="BF0000"/>
                </a:solidFill>
              </a:rPr>
              <a:t> </a:t>
            </a:r>
            <a:r>
              <a:rPr sz="2800" dirty="0">
                <a:solidFill>
                  <a:srgbClr val="BF0000"/>
                </a:solidFill>
              </a:rPr>
              <a:t>ЛЗ</a:t>
            </a:r>
            <a:r>
              <a:rPr sz="2800" spc="-75" dirty="0">
                <a:solidFill>
                  <a:srgbClr val="BF0000"/>
                </a:solidFill>
              </a:rPr>
              <a:t> </a:t>
            </a:r>
            <a:r>
              <a:rPr sz="2800" dirty="0">
                <a:solidFill>
                  <a:srgbClr val="BF0000"/>
                </a:solidFill>
              </a:rPr>
              <a:t>та</a:t>
            </a:r>
            <a:r>
              <a:rPr sz="2800" spc="-70" dirty="0">
                <a:solidFill>
                  <a:srgbClr val="BF0000"/>
                </a:solidFill>
              </a:rPr>
              <a:t> </a:t>
            </a:r>
            <a:r>
              <a:rPr sz="2800" spc="-25" dirty="0">
                <a:solidFill>
                  <a:srgbClr val="BF0000"/>
                </a:solidFill>
              </a:rPr>
              <a:t>ВМП</a:t>
            </a:r>
            <a:endParaRPr sz="2800"/>
          </a:p>
        </p:txBody>
      </p:sp>
      <p:sp>
        <p:nvSpPr>
          <p:cNvPr id="9" name="object 9"/>
          <p:cNvSpPr txBox="1"/>
          <p:nvPr/>
        </p:nvSpPr>
        <p:spPr>
          <a:xfrm>
            <a:off x="4883150" y="892454"/>
            <a:ext cx="3683635" cy="546100"/>
          </a:xfrm>
          <a:prstGeom prst="rect">
            <a:avLst/>
          </a:prstGeom>
        </p:spPr>
        <p:txBody>
          <a:bodyPr vert="horz" wrap="square" lIns="0" tIns="59690" rIns="0" bIns="0" rtlCol="0">
            <a:spAutoFit/>
          </a:bodyPr>
          <a:lstStyle/>
          <a:p>
            <a:pPr algn="ctr">
              <a:lnSpc>
                <a:spcPct val="100000"/>
              </a:lnSpc>
              <a:spcBef>
                <a:spcPts val="470"/>
              </a:spcBef>
            </a:pPr>
            <a:r>
              <a:rPr sz="1400" b="1" spc="-10" dirty="0">
                <a:solidFill>
                  <a:srgbClr val="BF0000"/>
                </a:solidFill>
                <a:latin typeface="Arial"/>
                <a:cs typeface="Arial"/>
              </a:rPr>
              <a:t>Встановлений</a:t>
            </a:r>
            <a:r>
              <a:rPr sz="1400" b="1" spc="-40" dirty="0">
                <a:solidFill>
                  <a:srgbClr val="BF0000"/>
                </a:solidFill>
                <a:latin typeface="Arial"/>
                <a:cs typeface="Arial"/>
              </a:rPr>
              <a:t> </a:t>
            </a:r>
            <a:r>
              <a:rPr sz="1400" b="1" dirty="0">
                <a:solidFill>
                  <a:srgbClr val="BF0000"/>
                </a:solidFill>
                <a:latin typeface="Arial"/>
                <a:cs typeface="Arial"/>
              </a:rPr>
              <a:t>граничний</a:t>
            </a:r>
            <a:r>
              <a:rPr sz="1400" b="1" spc="-40" dirty="0">
                <a:solidFill>
                  <a:srgbClr val="BF0000"/>
                </a:solidFill>
                <a:latin typeface="Arial"/>
                <a:cs typeface="Arial"/>
              </a:rPr>
              <a:t> </a:t>
            </a:r>
            <a:r>
              <a:rPr sz="1400" b="1" dirty="0">
                <a:solidFill>
                  <a:srgbClr val="BF0000"/>
                </a:solidFill>
                <a:latin typeface="Arial"/>
                <a:cs typeface="Arial"/>
              </a:rPr>
              <a:t>рівень</a:t>
            </a:r>
            <a:r>
              <a:rPr sz="1400" b="1" spc="-35" dirty="0">
                <a:solidFill>
                  <a:srgbClr val="BF0000"/>
                </a:solidFill>
                <a:latin typeface="Arial"/>
                <a:cs typeface="Arial"/>
              </a:rPr>
              <a:t> </a:t>
            </a:r>
            <a:r>
              <a:rPr sz="1400" b="1" spc="-10" dirty="0">
                <a:solidFill>
                  <a:srgbClr val="BF0000"/>
                </a:solidFill>
                <a:latin typeface="Arial"/>
                <a:cs typeface="Arial"/>
              </a:rPr>
              <a:t>націнки,</a:t>
            </a:r>
            <a:endParaRPr sz="1400">
              <a:latin typeface="Arial"/>
              <a:cs typeface="Arial"/>
            </a:endParaRPr>
          </a:p>
          <a:p>
            <a:pPr marL="5080" algn="ctr">
              <a:lnSpc>
                <a:spcPct val="100000"/>
              </a:lnSpc>
              <a:spcBef>
                <a:spcPts val="370"/>
              </a:spcBef>
            </a:pPr>
            <a:r>
              <a:rPr sz="1400" b="1" spc="-50" dirty="0">
                <a:solidFill>
                  <a:srgbClr val="BF0000"/>
                </a:solidFill>
                <a:latin typeface="Arial"/>
                <a:cs typeface="Arial"/>
              </a:rPr>
              <a:t>%</a:t>
            </a:r>
            <a:endParaRPr sz="1400">
              <a:latin typeface="Arial"/>
              <a:cs typeface="Arial"/>
            </a:endParaRPr>
          </a:p>
        </p:txBody>
      </p:sp>
      <p:sp>
        <p:nvSpPr>
          <p:cNvPr id="10" name="object 10"/>
          <p:cNvSpPr/>
          <p:nvPr/>
        </p:nvSpPr>
        <p:spPr>
          <a:xfrm>
            <a:off x="4758690" y="1428394"/>
            <a:ext cx="2265680" cy="542290"/>
          </a:xfrm>
          <a:custGeom>
            <a:avLst/>
            <a:gdLst/>
            <a:ahLst/>
            <a:cxnLst/>
            <a:rect l="l" t="t" r="r" b="b"/>
            <a:pathLst>
              <a:path w="2265679" h="542289">
                <a:moveTo>
                  <a:pt x="2265680" y="0"/>
                </a:moveTo>
                <a:lnTo>
                  <a:pt x="0" y="0"/>
                </a:lnTo>
                <a:lnTo>
                  <a:pt x="0" y="542289"/>
                </a:lnTo>
                <a:lnTo>
                  <a:pt x="2265680" y="542289"/>
                </a:lnTo>
                <a:lnTo>
                  <a:pt x="2265680" y="0"/>
                </a:lnTo>
                <a:close/>
              </a:path>
            </a:pathLst>
          </a:custGeom>
          <a:solidFill>
            <a:srgbClr val="2C2CB8">
              <a:alpha val="19999"/>
            </a:srgbClr>
          </a:solidFill>
        </p:spPr>
        <p:txBody>
          <a:bodyPr wrap="square" lIns="0" tIns="0" rIns="0" bIns="0" rtlCol="0"/>
          <a:lstStyle/>
          <a:p>
            <a:endParaRPr/>
          </a:p>
        </p:txBody>
      </p:sp>
      <p:sp>
        <p:nvSpPr>
          <p:cNvPr id="11" name="object 11"/>
          <p:cNvSpPr txBox="1"/>
          <p:nvPr/>
        </p:nvSpPr>
        <p:spPr>
          <a:xfrm>
            <a:off x="4851400" y="1455064"/>
            <a:ext cx="2092960" cy="223520"/>
          </a:xfrm>
          <a:prstGeom prst="rect">
            <a:avLst/>
          </a:prstGeom>
        </p:spPr>
        <p:txBody>
          <a:bodyPr vert="horz" wrap="square" lIns="0" tIns="12700" rIns="0" bIns="0" rtlCol="0">
            <a:spAutoFit/>
          </a:bodyPr>
          <a:lstStyle/>
          <a:p>
            <a:pPr>
              <a:lnSpc>
                <a:spcPct val="100000"/>
              </a:lnSpc>
              <a:spcBef>
                <a:spcPts val="100"/>
              </a:spcBef>
            </a:pPr>
            <a:r>
              <a:rPr sz="1300" b="1" spc="-25" dirty="0">
                <a:solidFill>
                  <a:srgbClr val="BF0000"/>
                </a:solidFill>
                <a:latin typeface="Arial"/>
                <a:cs typeface="Arial"/>
              </a:rPr>
              <a:t>постачальницько-</a:t>
            </a:r>
            <a:r>
              <a:rPr sz="1300" b="1" spc="-10" dirty="0">
                <a:solidFill>
                  <a:srgbClr val="BF0000"/>
                </a:solidFill>
                <a:latin typeface="Arial"/>
                <a:cs typeface="Arial"/>
              </a:rPr>
              <a:t>збутові</a:t>
            </a:r>
            <a:endParaRPr sz="1300">
              <a:latin typeface="Arial"/>
              <a:cs typeface="Arial"/>
            </a:endParaRPr>
          </a:p>
        </p:txBody>
      </p:sp>
      <p:sp>
        <p:nvSpPr>
          <p:cNvPr id="12" name="object 12"/>
          <p:cNvSpPr/>
          <p:nvPr/>
        </p:nvSpPr>
        <p:spPr>
          <a:xfrm>
            <a:off x="7024369" y="1428394"/>
            <a:ext cx="1671320" cy="542290"/>
          </a:xfrm>
          <a:custGeom>
            <a:avLst/>
            <a:gdLst/>
            <a:ahLst/>
            <a:cxnLst/>
            <a:rect l="l" t="t" r="r" b="b"/>
            <a:pathLst>
              <a:path w="1671320" h="542289">
                <a:moveTo>
                  <a:pt x="1671320" y="0"/>
                </a:moveTo>
                <a:lnTo>
                  <a:pt x="0" y="0"/>
                </a:lnTo>
                <a:lnTo>
                  <a:pt x="0" y="542289"/>
                </a:lnTo>
                <a:lnTo>
                  <a:pt x="1671320" y="542289"/>
                </a:lnTo>
                <a:lnTo>
                  <a:pt x="1671320" y="0"/>
                </a:lnTo>
                <a:close/>
              </a:path>
            </a:pathLst>
          </a:custGeom>
          <a:solidFill>
            <a:srgbClr val="2C2CB8">
              <a:alpha val="19999"/>
            </a:srgbClr>
          </a:solidFill>
        </p:spPr>
        <p:txBody>
          <a:bodyPr wrap="square" lIns="0" tIns="0" rIns="0" bIns="0" rtlCol="0"/>
          <a:lstStyle/>
          <a:p>
            <a:endParaRPr/>
          </a:p>
        </p:txBody>
      </p:sp>
      <p:sp>
        <p:nvSpPr>
          <p:cNvPr id="13" name="object 13"/>
          <p:cNvSpPr txBox="1"/>
          <p:nvPr/>
        </p:nvSpPr>
        <p:spPr>
          <a:xfrm>
            <a:off x="7367269" y="1414424"/>
            <a:ext cx="999490" cy="502920"/>
          </a:xfrm>
          <a:prstGeom prst="rect">
            <a:avLst/>
          </a:prstGeom>
        </p:spPr>
        <p:txBody>
          <a:bodyPr vert="horz" wrap="square" lIns="0" tIns="12700" rIns="0" bIns="0" rtlCol="0">
            <a:spAutoFit/>
          </a:bodyPr>
          <a:lstStyle/>
          <a:p>
            <a:pPr marL="47625" marR="5080" indent="-48260">
              <a:lnSpc>
                <a:spcPct val="120500"/>
              </a:lnSpc>
              <a:spcBef>
                <a:spcPts val="100"/>
              </a:spcBef>
            </a:pPr>
            <a:r>
              <a:rPr sz="1300" b="1" spc="-20" dirty="0">
                <a:solidFill>
                  <a:srgbClr val="BF0000"/>
                </a:solidFill>
                <a:latin typeface="Arial"/>
                <a:cs typeface="Arial"/>
              </a:rPr>
              <a:t>торговельні </a:t>
            </a:r>
            <a:r>
              <a:rPr sz="1300" b="1" spc="-10" dirty="0">
                <a:solidFill>
                  <a:srgbClr val="BF0000"/>
                </a:solidFill>
                <a:latin typeface="Arial"/>
                <a:cs typeface="Arial"/>
              </a:rPr>
              <a:t>(роздрібні)</a:t>
            </a:r>
            <a:endParaRPr sz="1300">
              <a:latin typeface="Arial"/>
              <a:cs typeface="Arial"/>
            </a:endParaRPr>
          </a:p>
        </p:txBody>
      </p:sp>
      <p:sp>
        <p:nvSpPr>
          <p:cNvPr id="14" name="object 14"/>
          <p:cNvSpPr txBox="1"/>
          <p:nvPr/>
        </p:nvSpPr>
        <p:spPr>
          <a:xfrm>
            <a:off x="306070" y="1938933"/>
            <a:ext cx="4398645" cy="1259840"/>
          </a:xfrm>
          <a:prstGeom prst="rect">
            <a:avLst/>
          </a:prstGeom>
        </p:spPr>
        <p:txBody>
          <a:bodyPr vert="horz" wrap="square" lIns="0" tIns="24765" rIns="0" bIns="0" rtlCol="0">
            <a:spAutoFit/>
          </a:bodyPr>
          <a:lstStyle/>
          <a:p>
            <a:pPr marL="12700" marR="5080" algn="just">
              <a:lnSpc>
                <a:spcPct val="123400"/>
              </a:lnSpc>
              <a:spcBef>
                <a:spcPts val="195"/>
              </a:spcBef>
            </a:pPr>
            <a:r>
              <a:rPr sz="1300" b="1" dirty="0">
                <a:latin typeface="Arial"/>
                <a:cs typeface="Arial"/>
              </a:rPr>
              <a:t>ЛЗ*</a:t>
            </a:r>
            <a:r>
              <a:rPr sz="1300" b="1" spc="360" dirty="0">
                <a:latin typeface="Arial"/>
                <a:cs typeface="Arial"/>
              </a:rPr>
              <a:t> </a:t>
            </a:r>
            <a:r>
              <a:rPr sz="1300" b="1" dirty="0">
                <a:latin typeface="Arial"/>
                <a:cs typeface="Arial"/>
              </a:rPr>
              <a:t>та</a:t>
            </a:r>
            <a:r>
              <a:rPr sz="1300" b="1" spc="370" dirty="0">
                <a:latin typeface="Arial"/>
                <a:cs typeface="Arial"/>
              </a:rPr>
              <a:t> </a:t>
            </a:r>
            <a:r>
              <a:rPr sz="1300" b="1" dirty="0">
                <a:latin typeface="Arial"/>
                <a:cs typeface="Arial"/>
              </a:rPr>
              <a:t>ВМП,</a:t>
            </a:r>
            <a:r>
              <a:rPr sz="1300" b="1" spc="365" dirty="0">
                <a:latin typeface="Arial"/>
                <a:cs typeface="Arial"/>
              </a:rPr>
              <a:t> </a:t>
            </a:r>
            <a:r>
              <a:rPr sz="1300" b="1" dirty="0">
                <a:latin typeface="Arial"/>
                <a:cs typeface="Arial"/>
              </a:rPr>
              <a:t>включені</a:t>
            </a:r>
            <a:r>
              <a:rPr sz="1300" b="1" spc="370" dirty="0">
                <a:latin typeface="Arial"/>
                <a:cs typeface="Arial"/>
              </a:rPr>
              <a:t> </a:t>
            </a:r>
            <a:r>
              <a:rPr sz="1300" b="1" dirty="0">
                <a:latin typeface="Arial"/>
                <a:cs typeface="Arial"/>
              </a:rPr>
              <a:t>до</a:t>
            </a:r>
            <a:r>
              <a:rPr sz="1300" b="1" spc="360" dirty="0">
                <a:latin typeface="Arial"/>
                <a:cs typeface="Arial"/>
              </a:rPr>
              <a:t> </a:t>
            </a:r>
            <a:r>
              <a:rPr sz="1300" b="1" dirty="0">
                <a:latin typeface="Arial"/>
                <a:cs typeface="Arial"/>
              </a:rPr>
              <a:t>Національного</a:t>
            </a:r>
            <a:r>
              <a:rPr sz="1300" b="1" spc="365" dirty="0">
                <a:latin typeface="Arial"/>
                <a:cs typeface="Arial"/>
              </a:rPr>
              <a:t> </a:t>
            </a:r>
            <a:r>
              <a:rPr sz="1300" b="1" spc="-10" dirty="0">
                <a:latin typeface="Arial"/>
                <a:cs typeface="Arial"/>
              </a:rPr>
              <a:t>переліку </a:t>
            </a:r>
            <a:r>
              <a:rPr sz="1300" b="1" dirty="0">
                <a:latin typeface="Arial"/>
                <a:cs typeface="Arial"/>
              </a:rPr>
              <a:t>ОЛЗ</a:t>
            </a:r>
            <a:r>
              <a:rPr sz="1300" b="1" spc="195" dirty="0">
                <a:latin typeface="Arial"/>
                <a:cs typeface="Arial"/>
              </a:rPr>
              <a:t> </a:t>
            </a:r>
            <a:r>
              <a:rPr sz="1300" b="1" dirty="0">
                <a:latin typeface="Arial"/>
                <a:cs typeface="Arial"/>
              </a:rPr>
              <a:t>(ПКМУ</a:t>
            </a:r>
            <a:r>
              <a:rPr sz="1300" b="1" spc="195" dirty="0">
                <a:latin typeface="Arial"/>
                <a:cs typeface="Arial"/>
              </a:rPr>
              <a:t> </a:t>
            </a:r>
            <a:r>
              <a:rPr sz="1300" b="1" dirty="0">
                <a:latin typeface="Arial"/>
                <a:cs typeface="Arial"/>
              </a:rPr>
              <a:t>№333</a:t>
            </a:r>
            <a:r>
              <a:rPr sz="1300" b="1" spc="195" dirty="0">
                <a:latin typeface="Arial"/>
                <a:cs typeface="Arial"/>
              </a:rPr>
              <a:t> </a:t>
            </a:r>
            <a:r>
              <a:rPr sz="1300" b="1" dirty="0">
                <a:latin typeface="Arial"/>
                <a:cs typeface="Arial"/>
              </a:rPr>
              <a:t>від</a:t>
            </a:r>
            <a:r>
              <a:rPr sz="1300" b="1" spc="195" dirty="0">
                <a:latin typeface="Arial"/>
                <a:cs typeface="Arial"/>
              </a:rPr>
              <a:t> </a:t>
            </a:r>
            <a:r>
              <a:rPr sz="1300" b="1" dirty="0">
                <a:latin typeface="Arial"/>
                <a:cs typeface="Arial"/>
              </a:rPr>
              <a:t>25.03.2009</a:t>
            </a:r>
            <a:r>
              <a:rPr sz="1300" b="1" spc="195" dirty="0">
                <a:latin typeface="Arial"/>
                <a:cs typeface="Arial"/>
              </a:rPr>
              <a:t> </a:t>
            </a:r>
            <a:r>
              <a:rPr sz="1300" b="1" dirty="0">
                <a:latin typeface="Arial"/>
                <a:cs typeface="Arial"/>
              </a:rPr>
              <a:t>р.</a:t>
            </a:r>
            <a:r>
              <a:rPr sz="1300" b="1" spc="240" dirty="0">
                <a:latin typeface="Arial"/>
                <a:cs typeface="Arial"/>
              </a:rPr>
              <a:t> </a:t>
            </a:r>
            <a:r>
              <a:rPr sz="1300" b="1" dirty="0">
                <a:latin typeface="Arial"/>
                <a:cs typeface="Arial"/>
              </a:rPr>
              <a:t>в</a:t>
            </a:r>
            <a:r>
              <a:rPr sz="1300" b="1" spc="185" dirty="0">
                <a:latin typeface="Arial"/>
                <a:cs typeface="Arial"/>
              </a:rPr>
              <a:t> </a:t>
            </a:r>
            <a:r>
              <a:rPr sz="1300" b="1" dirty="0">
                <a:latin typeface="Arial"/>
                <a:cs typeface="Arial"/>
              </a:rPr>
              <a:t>новій</a:t>
            </a:r>
            <a:r>
              <a:rPr sz="1300" b="1" spc="195" dirty="0">
                <a:latin typeface="Arial"/>
                <a:cs typeface="Arial"/>
              </a:rPr>
              <a:t> </a:t>
            </a:r>
            <a:r>
              <a:rPr sz="1300" b="1" spc="-10" dirty="0">
                <a:latin typeface="Arial"/>
                <a:cs typeface="Arial"/>
              </a:rPr>
              <a:t>редакції </a:t>
            </a:r>
            <a:r>
              <a:rPr sz="1300" b="1" dirty="0">
                <a:latin typeface="Arial"/>
                <a:cs typeface="Arial"/>
              </a:rPr>
              <a:t>згідно</a:t>
            </a:r>
            <a:r>
              <a:rPr sz="1300" b="1" spc="325" dirty="0">
                <a:latin typeface="Arial"/>
                <a:cs typeface="Arial"/>
              </a:rPr>
              <a:t> </a:t>
            </a:r>
            <a:r>
              <a:rPr sz="1300" b="1" dirty="0">
                <a:latin typeface="Arial"/>
                <a:cs typeface="Arial"/>
              </a:rPr>
              <a:t>ПКМУ</a:t>
            </a:r>
            <a:r>
              <a:rPr sz="1300" b="1" spc="335" dirty="0">
                <a:latin typeface="Arial"/>
                <a:cs typeface="Arial"/>
              </a:rPr>
              <a:t> </a:t>
            </a:r>
            <a:r>
              <a:rPr sz="1300" b="1" dirty="0">
                <a:latin typeface="Arial"/>
                <a:cs typeface="Arial"/>
              </a:rPr>
              <a:t>№1081</a:t>
            </a:r>
            <a:r>
              <a:rPr sz="1300" b="1" spc="330" dirty="0">
                <a:latin typeface="Arial"/>
                <a:cs typeface="Arial"/>
              </a:rPr>
              <a:t> </a:t>
            </a:r>
            <a:r>
              <a:rPr sz="1300" b="1" dirty="0">
                <a:latin typeface="Arial"/>
                <a:cs typeface="Arial"/>
              </a:rPr>
              <a:t>від</a:t>
            </a:r>
            <a:r>
              <a:rPr sz="1300" b="1" spc="320" dirty="0">
                <a:latin typeface="Arial"/>
                <a:cs typeface="Arial"/>
              </a:rPr>
              <a:t> </a:t>
            </a:r>
            <a:r>
              <a:rPr sz="1300" b="1" dirty="0">
                <a:latin typeface="Arial"/>
                <a:cs typeface="Arial"/>
              </a:rPr>
              <a:t>13.12.17)</a:t>
            </a:r>
            <a:r>
              <a:rPr sz="1300" b="1" spc="330" dirty="0">
                <a:latin typeface="Arial"/>
                <a:cs typeface="Arial"/>
              </a:rPr>
              <a:t> </a:t>
            </a:r>
            <a:r>
              <a:rPr sz="1300" b="1" dirty="0">
                <a:latin typeface="Arial"/>
                <a:cs typeface="Arial"/>
              </a:rPr>
              <a:t>та</a:t>
            </a:r>
            <a:r>
              <a:rPr sz="1300" b="1" spc="330" dirty="0">
                <a:latin typeface="Arial"/>
                <a:cs typeface="Arial"/>
              </a:rPr>
              <a:t> </a:t>
            </a:r>
            <a:r>
              <a:rPr sz="1300" b="1" spc="-10" dirty="0">
                <a:latin typeface="Arial"/>
                <a:cs typeface="Arial"/>
              </a:rPr>
              <a:t>обов’язкового мінімального</a:t>
            </a:r>
            <a:r>
              <a:rPr sz="1300" b="1" dirty="0">
                <a:latin typeface="Arial"/>
                <a:cs typeface="Arial"/>
              </a:rPr>
              <a:t> </a:t>
            </a:r>
            <a:r>
              <a:rPr sz="1300" b="1" spc="-10" dirty="0">
                <a:latin typeface="Arial"/>
                <a:cs typeface="Arial"/>
              </a:rPr>
              <a:t>асортименту </a:t>
            </a:r>
            <a:r>
              <a:rPr sz="1300" b="1" dirty="0">
                <a:latin typeface="Arial"/>
                <a:cs typeface="Arial"/>
              </a:rPr>
              <a:t>ЛЗ</a:t>
            </a:r>
            <a:r>
              <a:rPr sz="1300" b="1" spc="10" dirty="0">
                <a:latin typeface="Arial"/>
                <a:cs typeface="Arial"/>
              </a:rPr>
              <a:t> </a:t>
            </a:r>
            <a:r>
              <a:rPr sz="1300" b="1" dirty="0">
                <a:latin typeface="Arial"/>
                <a:cs typeface="Arial"/>
              </a:rPr>
              <a:t>для </a:t>
            </a:r>
            <a:r>
              <a:rPr sz="1300" b="1" spc="-10" dirty="0">
                <a:latin typeface="Arial"/>
                <a:cs typeface="Arial"/>
              </a:rPr>
              <a:t>аптечних</a:t>
            </a:r>
            <a:r>
              <a:rPr sz="1300" b="1" spc="5" dirty="0">
                <a:latin typeface="Arial"/>
                <a:cs typeface="Arial"/>
              </a:rPr>
              <a:t> </a:t>
            </a:r>
            <a:r>
              <a:rPr sz="1300" b="1" spc="-10" dirty="0">
                <a:latin typeface="Arial"/>
                <a:cs typeface="Arial"/>
              </a:rPr>
              <a:t>закладів </a:t>
            </a:r>
            <a:r>
              <a:rPr sz="1300" b="1" dirty="0">
                <a:latin typeface="Arial"/>
                <a:cs typeface="Arial"/>
              </a:rPr>
              <a:t>та</a:t>
            </a:r>
            <a:r>
              <a:rPr sz="1300" b="1" spc="5" dirty="0">
                <a:latin typeface="Arial"/>
                <a:cs typeface="Arial"/>
              </a:rPr>
              <a:t> </a:t>
            </a:r>
            <a:r>
              <a:rPr sz="1300" b="1" spc="-20" dirty="0">
                <a:latin typeface="Arial"/>
                <a:cs typeface="Arial"/>
              </a:rPr>
              <a:t>фельдшерсько-</a:t>
            </a:r>
            <a:r>
              <a:rPr sz="1300" b="1" spc="-10" dirty="0">
                <a:latin typeface="Arial"/>
                <a:cs typeface="Arial"/>
              </a:rPr>
              <a:t>акушерських</a:t>
            </a:r>
            <a:r>
              <a:rPr sz="1300" b="1" spc="10" dirty="0">
                <a:latin typeface="Arial"/>
                <a:cs typeface="Arial"/>
              </a:rPr>
              <a:t> </a:t>
            </a:r>
            <a:r>
              <a:rPr sz="1300" b="1" spc="-10" dirty="0">
                <a:latin typeface="Arial"/>
                <a:cs typeface="Arial"/>
              </a:rPr>
              <a:t>пунктів</a:t>
            </a:r>
            <a:endParaRPr sz="1300">
              <a:latin typeface="Arial"/>
              <a:cs typeface="Arial"/>
            </a:endParaRPr>
          </a:p>
        </p:txBody>
      </p:sp>
      <p:sp>
        <p:nvSpPr>
          <p:cNvPr id="15" name="object 15"/>
          <p:cNvSpPr txBox="1"/>
          <p:nvPr/>
        </p:nvSpPr>
        <p:spPr>
          <a:xfrm>
            <a:off x="4902200" y="1955443"/>
            <a:ext cx="1979930" cy="744220"/>
          </a:xfrm>
          <a:prstGeom prst="rect">
            <a:avLst/>
          </a:prstGeom>
        </p:spPr>
        <p:txBody>
          <a:bodyPr vert="horz" wrap="square" lIns="0" tIns="13335" rIns="0" bIns="0" rtlCol="0">
            <a:spAutoFit/>
          </a:bodyPr>
          <a:lstStyle/>
          <a:p>
            <a:pPr marL="12700" marR="5080" algn="ctr">
              <a:lnSpc>
                <a:spcPct val="120800"/>
              </a:lnSpc>
              <a:spcBef>
                <a:spcPts val="105"/>
              </a:spcBef>
            </a:pPr>
            <a:r>
              <a:rPr sz="1300" b="1" dirty="0">
                <a:solidFill>
                  <a:srgbClr val="BF0000"/>
                </a:solidFill>
                <a:latin typeface="Arial"/>
                <a:cs typeface="Arial"/>
              </a:rPr>
              <a:t>10%</a:t>
            </a:r>
            <a:r>
              <a:rPr sz="1300" b="1" spc="-5" dirty="0">
                <a:solidFill>
                  <a:srgbClr val="BF0000"/>
                </a:solidFill>
                <a:latin typeface="Arial"/>
                <a:cs typeface="Arial"/>
              </a:rPr>
              <a:t> </a:t>
            </a:r>
            <a:r>
              <a:rPr sz="1300" dirty="0">
                <a:latin typeface="Arial"/>
                <a:cs typeface="Arial"/>
              </a:rPr>
              <a:t>до</a:t>
            </a:r>
            <a:r>
              <a:rPr sz="1300" spc="5" dirty="0">
                <a:latin typeface="Arial"/>
                <a:cs typeface="Arial"/>
              </a:rPr>
              <a:t> </a:t>
            </a:r>
            <a:r>
              <a:rPr sz="1300" spc="-25" dirty="0">
                <a:latin typeface="Arial"/>
                <a:cs typeface="Arial"/>
              </a:rPr>
              <a:t>оптово-</a:t>
            </a:r>
            <a:r>
              <a:rPr sz="1300" spc="-10" dirty="0">
                <a:latin typeface="Arial"/>
                <a:cs typeface="Arial"/>
              </a:rPr>
              <a:t>відпускної </a:t>
            </a:r>
            <a:r>
              <a:rPr sz="1300" dirty="0">
                <a:latin typeface="Arial"/>
                <a:cs typeface="Arial"/>
              </a:rPr>
              <a:t>ціни</a:t>
            </a:r>
            <a:r>
              <a:rPr sz="1300" spc="-25" dirty="0">
                <a:latin typeface="Arial"/>
                <a:cs typeface="Arial"/>
              </a:rPr>
              <a:t> </a:t>
            </a:r>
            <a:r>
              <a:rPr sz="1300" dirty="0">
                <a:latin typeface="Arial"/>
                <a:cs typeface="Arial"/>
              </a:rPr>
              <a:t>з</a:t>
            </a:r>
            <a:r>
              <a:rPr sz="1300" spc="-10" dirty="0">
                <a:latin typeface="Arial"/>
                <a:cs typeface="Arial"/>
              </a:rPr>
              <a:t> урахуванням податків</a:t>
            </a:r>
            <a:r>
              <a:rPr sz="1300" spc="-35" dirty="0">
                <a:latin typeface="Arial"/>
                <a:cs typeface="Arial"/>
              </a:rPr>
              <a:t> </a:t>
            </a:r>
            <a:r>
              <a:rPr sz="1300" dirty="0">
                <a:latin typeface="Arial"/>
                <a:cs typeface="Arial"/>
              </a:rPr>
              <a:t>і</a:t>
            </a:r>
            <a:r>
              <a:rPr sz="1300" spc="-45" dirty="0">
                <a:latin typeface="Arial"/>
                <a:cs typeface="Arial"/>
              </a:rPr>
              <a:t> </a:t>
            </a:r>
            <a:r>
              <a:rPr sz="1300" spc="-10" dirty="0">
                <a:latin typeface="Arial"/>
                <a:cs typeface="Arial"/>
              </a:rPr>
              <a:t>зборів</a:t>
            </a:r>
            <a:endParaRPr sz="1300">
              <a:latin typeface="Arial"/>
              <a:cs typeface="Arial"/>
            </a:endParaRPr>
          </a:p>
        </p:txBody>
      </p:sp>
      <p:sp>
        <p:nvSpPr>
          <p:cNvPr id="16" name="object 16"/>
          <p:cNvSpPr txBox="1"/>
          <p:nvPr/>
        </p:nvSpPr>
        <p:spPr>
          <a:xfrm>
            <a:off x="7090409" y="1955443"/>
            <a:ext cx="1537970" cy="984250"/>
          </a:xfrm>
          <a:prstGeom prst="rect">
            <a:avLst/>
          </a:prstGeom>
        </p:spPr>
        <p:txBody>
          <a:bodyPr vert="horz" wrap="square" lIns="0" tIns="12700" rIns="0" bIns="0" rtlCol="0">
            <a:spAutoFit/>
          </a:bodyPr>
          <a:lstStyle/>
          <a:p>
            <a:pPr marL="12065" marR="5080" indent="2540" algn="ctr">
              <a:lnSpc>
                <a:spcPct val="120900"/>
              </a:lnSpc>
              <a:spcBef>
                <a:spcPts val="100"/>
              </a:spcBef>
            </a:pPr>
            <a:r>
              <a:rPr sz="1300" b="1" dirty="0">
                <a:solidFill>
                  <a:srgbClr val="BF0000"/>
                </a:solidFill>
                <a:latin typeface="Arial"/>
                <a:cs typeface="Arial"/>
              </a:rPr>
              <a:t>25%</a:t>
            </a:r>
            <a:r>
              <a:rPr sz="1300" b="1" spc="-35" dirty="0">
                <a:solidFill>
                  <a:srgbClr val="BF0000"/>
                </a:solidFill>
                <a:latin typeface="Arial"/>
                <a:cs typeface="Arial"/>
              </a:rPr>
              <a:t> </a:t>
            </a:r>
            <a:r>
              <a:rPr sz="1300" spc="-35" dirty="0">
                <a:latin typeface="Arial"/>
                <a:cs typeface="Arial"/>
              </a:rPr>
              <a:t>до </a:t>
            </a:r>
            <a:r>
              <a:rPr sz="1300" spc="-10" dirty="0">
                <a:latin typeface="Arial"/>
                <a:cs typeface="Arial"/>
              </a:rPr>
              <a:t>закупівельної</a:t>
            </a:r>
            <a:r>
              <a:rPr sz="1300" spc="-20" dirty="0">
                <a:latin typeface="Arial"/>
                <a:cs typeface="Arial"/>
              </a:rPr>
              <a:t> </a:t>
            </a:r>
            <a:r>
              <a:rPr sz="1300" dirty="0">
                <a:latin typeface="Arial"/>
                <a:cs typeface="Arial"/>
              </a:rPr>
              <a:t>ціни</a:t>
            </a:r>
            <a:r>
              <a:rPr sz="1300" spc="-20" dirty="0">
                <a:latin typeface="Arial"/>
                <a:cs typeface="Arial"/>
              </a:rPr>
              <a:t> </a:t>
            </a:r>
            <a:r>
              <a:rPr sz="1300" spc="-50" dirty="0">
                <a:latin typeface="Arial"/>
                <a:cs typeface="Arial"/>
              </a:rPr>
              <a:t>з </a:t>
            </a:r>
            <a:r>
              <a:rPr sz="1300" spc="-10" dirty="0">
                <a:latin typeface="Arial"/>
                <a:cs typeface="Arial"/>
              </a:rPr>
              <a:t>урахуванням податків</a:t>
            </a:r>
            <a:r>
              <a:rPr sz="1300" spc="-40" dirty="0">
                <a:latin typeface="Arial"/>
                <a:cs typeface="Arial"/>
              </a:rPr>
              <a:t> </a:t>
            </a:r>
            <a:r>
              <a:rPr sz="1300" dirty="0">
                <a:latin typeface="Arial"/>
                <a:cs typeface="Arial"/>
              </a:rPr>
              <a:t>і</a:t>
            </a:r>
            <a:r>
              <a:rPr sz="1300" spc="-40" dirty="0">
                <a:latin typeface="Arial"/>
                <a:cs typeface="Arial"/>
              </a:rPr>
              <a:t> </a:t>
            </a:r>
            <a:r>
              <a:rPr sz="1300" spc="-10" dirty="0">
                <a:latin typeface="Arial"/>
                <a:cs typeface="Arial"/>
              </a:rPr>
              <a:t>зборів</a:t>
            </a:r>
            <a:endParaRPr sz="1300">
              <a:latin typeface="Arial"/>
              <a:cs typeface="Arial"/>
            </a:endParaRPr>
          </a:p>
        </p:txBody>
      </p:sp>
      <p:sp>
        <p:nvSpPr>
          <p:cNvPr id="17" name="object 17"/>
          <p:cNvSpPr/>
          <p:nvPr/>
        </p:nvSpPr>
        <p:spPr>
          <a:xfrm>
            <a:off x="251459" y="3621684"/>
            <a:ext cx="4507230" cy="1084580"/>
          </a:xfrm>
          <a:custGeom>
            <a:avLst/>
            <a:gdLst/>
            <a:ahLst/>
            <a:cxnLst/>
            <a:rect l="l" t="t" r="r" b="b"/>
            <a:pathLst>
              <a:path w="4507230" h="1084579">
                <a:moveTo>
                  <a:pt x="4507230" y="0"/>
                </a:moveTo>
                <a:lnTo>
                  <a:pt x="0" y="0"/>
                </a:lnTo>
                <a:lnTo>
                  <a:pt x="0" y="1084580"/>
                </a:lnTo>
                <a:lnTo>
                  <a:pt x="4507230" y="1084580"/>
                </a:lnTo>
                <a:lnTo>
                  <a:pt x="4507230" y="0"/>
                </a:lnTo>
                <a:close/>
              </a:path>
            </a:pathLst>
          </a:custGeom>
          <a:solidFill>
            <a:srgbClr val="2C2CB8">
              <a:alpha val="19999"/>
            </a:srgbClr>
          </a:solidFill>
        </p:spPr>
        <p:txBody>
          <a:bodyPr wrap="square" lIns="0" tIns="0" rIns="0" bIns="0" rtlCol="0"/>
          <a:lstStyle/>
          <a:p>
            <a:endParaRPr/>
          </a:p>
        </p:txBody>
      </p:sp>
      <p:sp>
        <p:nvSpPr>
          <p:cNvPr id="18" name="object 18"/>
          <p:cNvSpPr txBox="1"/>
          <p:nvPr/>
        </p:nvSpPr>
        <p:spPr>
          <a:xfrm>
            <a:off x="306070" y="3607714"/>
            <a:ext cx="4397375" cy="742950"/>
          </a:xfrm>
          <a:prstGeom prst="rect">
            <a:avLst/>
          </a:prstGeom>
        </p:spPr>
        <p:txBody>
          <a:bodyPr vert="horz" wrap="square" lIns="0" tIns="12065" rIns="0" bIns="0" rtlCol="0">
            <a:spAutoFit/>
          </a:bodyPr>
          <a:lstStyle/>
          <a:p>
            <a:pPr marL="12700" marR="5080" algn="just">
              <a:lnSpc>
                <a:spcPct val="120800"/>
              </a:lnSpc>
              <a:spcBef>
                <a:spcPts val="95"/>
              </a:spcBef>
            </a:pPr>
            <a:r>
              <a:rPr sz="1300" b="1" dirty="0">
                <a:latin typeface="Arial"/>
                <a:cs typeface="Arial"/>
              </a:rPr>
              <a:t>ЛЗ*</a:t>
            </a:r>
            <a:r>
              <a:rPr sz="1300" b="1" spc="350" dirty="0">
                <a:latin typeface="Arial"/>
                <a:cs typeface="Arial"/>
              </a:rPr>
              <a:t>  </a:t>
            </a:r>
            <a:r>
              <a:rPr sz="1300" b="1" dirty="0">
                <a:latin typeface="Arial"/>
                <a:cs typeface="Arial"/>
              </a:rPr>
              <a:t>та</a:t>
            </a:r>
            <a:r>
              <a:rPr sz="1300" b="1" spc="350" dirty="0">
                <a:latin typeface="Arial"/>
                <a:cs typeface="Arial"/>
              </a:rPr>
              <a:t>  </a:t>
            </a:r>
            <a:r>
              <a:rPr sz="1300" b="1" dirty="0">
                <a:latin typeface="Arial"/>
                <a:cs typeface="Arial"/>
              </a:rPr>
              <a:t>ВМП,</a:t>
            </a:r>
            <a:r>
              <a:rPr sz="1300" b="1" spc="355" dirty="0">
                <a:latin typeface="Arial"/>
                <a:cs typeface="Arial"/>
              </a:rPr>
              <a:t>  </a:t>
            </a:r>
            <a:r>
              <a:rPr sz="1300" b="1" dirty="0">
                <a:latin typeface="Arial"/>
                <a:cs typeface="Arial"/>
              </a:rPr>
              <a:t>що</a:t>
            </a:r>
            <a:r>
              <a:rPr sz="1300" b="1" spc="355" dirty="0">
                <a:latin typeface="Arial"/>
                <a:cs typeface="Arial"/>
              </a:rPr>
              <a:t>  </a:t>
            </a:r>
            <a:r>
              <a:rPr sz="1300" b="1" dirty="0">
                <a:latin typeface="Arial"/>
                <a:cs typeface="Arial"/>
              </a:rPr>
              <a:t>придбаваються</a:t>
            </a:r>
            <a:r>
              <a:rPr sz="1300" b="1" spc="345" dirty="0">
                <a:latin typeface="Arial"/>
                <a:cs typeface="Arial"/>
              </a:rPr>
              <a:t>  </a:t>
            </a:r>
            <a:r>
              <a:rPr sz="1300" b="1" dirty="0">
                <a:latin typeface="Arial"/>
                <a:cs typeface="Arial"/>
              </a:rPr>
              <a:t>за</a:t>
            </a:r>
            <a:r>
              <a:rPr sz="1300" b="1" spc="350" dirty="0">
                <a:latin typeface="Arial"/>
                <a:cs typeface="Arial"/>
              </a:rPr>
              <a:t>  </a:t>
            </a:r>
            <a:r>
              <a:rPr sz="1300" b="1" spc="-10" dirty="0">
                <a:latin typeface="Arial"/>
                <a:cs typeface="Arial"/>
              </a:rPr>
              <a:t>рахунок </a:t>
            </a:r>
            <a:r>
              <a:rPr sz="1300" b="1" dirty="0">
                <a:latin typeface="Arial"/>
                <a:cs typeface="Arial"/>
              </a:rPr>
              <a:t>бюджетних</a:t>
            </a:r>
            <a:r>
              <a:rPr sz="1300" b="1" spc="150" dirty="0">
                <a:latin typeface="Arial"/>
                <a:cs typeface="Arial"/>
              </a:rPr>
              <a:t>  </a:t>
            </a:r>
            <a:r>
              <a:rPr sz="1300" b="1" dirty="0">
                <a:latin typeface="Arial"/>
                <a:cs typeface="Arial"/>
              </a:rPr>
              <a:t>коштів</a:t>
            </a:r>
            <a:r>
              <a:rPr sz="1300" b="1" spc="150" dirty="0">
                <a:latin typeface="Arial"/>
                <a:cs typeface="Arial"/>
              </a:rPr>
              <a:t>  </a:t>
            </a:r>
            <a:r>
              <a:rPr sz="1300" b="1" spc="-25" dirty="0">
                <a:latin typeface="Arial"/>
                <a:cs typeface="Arial"/>
              </a:rPr>
              <a:t>(оптово-</a:t>
            </a:r>
            <a:r>
              <a:rPr sz="1300" b="1" dirty="0">
                <a:latin typeface="Arial"/>
                <a:cs typeface="Arial"/>
              </a:rPr>
              <a:t>відпускні</a:t>
            </a:r>
            <a:r>
              <a:rPr sz="1300" b="1" spc="150" dirty="0">
                <a:latin typeface="Arial"/>
                <a:cs typeface="Arial"/>
              </a:rPr>
              <a:t>  </a:t>
            </a:r>
            <a:r>
              <a:rPr sz="1300" b="1" dirty="0">
                <a:latin typeface="Arial"/>
                <a:cs typeface="Arial"/>
              </a:rPr>
              <a:t>ціни</a:t>
            </a:r>
            <a:r>
              <a:rPr sz="1300" b="1" spc="150" dirty="0">
                <a:latin typeface="Arial"/>
                <a:cs typeface="Arial"/>
              </a:rPr>
              <a:t>  </a:t>
            </a:r>
            <a:r>
              <a:rPr sz="1300" b="1" dirty="0">
                <a:latin typeface="Arial"/>
                <a:cs typeface="Arial"/>
              </a:rPr>
              <a:t>на</a:t>
            </a:r>
            <a:r>
              <a:rPr sz="1300" b="1" spc="155" dirty="0">
                <a:latin typeface="Arial"/>
                <a:cs typeface="Arial"/>
              </a:rPr>
              <a:t>  </a:t>
            </a:r>
            <a:r>
              <a:rPr sz="1300" b="1" spc="-25" dirty="0">
                <a:latin typeface="Arial"/>
                <a:cs typeface="Arial"/>
              </a:rPr>
              <a:t>які </a:t>
            </a:r>
            <a:r>
              <a:rPr sz="1300" b="1" spc="-10" dirty="0">
                <a:latin typeface="Arial"/>
                <a:cs typeface="Arial"/>
              </a:rPr>
              <a:t>внесені</a:t>
            </a:r>
            <a:r>
              <a:rPr sz="1300" b="1" spc="-40" dirty="0">
                <a:latin typeface="Arial"/>
                <a:cs typeface="Arial"/>
              </a:rPr>
              <a:t> </a:t>
            </a:r>
            <a:r>
              <a:rPr sz="1300" b="1" dirty="0">
                <a:latin typeface="Arial"/>
                <a:cs typeface="Arial"/>
              </a:rPr>
              <a:t>до</a:t>
            </a:r>
            <a:r>
              <a:rPr sz="1300" b="1" spc="-35" dirty="0">
                <a:latin typeface="Arial"/>
                <a:cs typeface="Arial"/>
              </a:rPr>
              <a:t> </a:t>
            </a:r>
            <a:r>
              <a:rPr sz="1300" b="1" dirty="0">
                <a:latin typeface="Arial"/>
                <a:cs typeface="Arial"/>
              </a:rPr>
              <a:t>реєстру</a:t>
            </a:r>
            <a:r>
              <a:rPr sz="1300" b="1" spc="-40" dirty="0">
                <a:latin typeface="Arial"/>
                <a:cs typeface="Arial"/>
              </a:rPr>
              <a:t> </a:t>
            </a:r>
            <a:r>
              <a:rPr sz="1300" b="1" spc="-25" dirty="0">
                <a:latin typeface="Arial"/>
                <a:cs typeface="Arial"/>
              </a:rPr>
              <a:t>оптово-</a:t>
            </a:r>
            <a:r>
              <a:rPr sz="1300" b="1" spc="-10" dirty="0">
                <a:latin typeface="Arial"/>
                <a:cs typeface="Arial"/>
              </a:rPr>
              <a:t>відпускних</a:t>
            </a:r>
            <a:r>
              <a:rPr sz="1300" b="1" spc="-35" dirty="0">
                <a:latin typeface="Arial"/>
                <a:cs typeface="Arial"/>
              </a:rPr>
              <a:t> </a:t>
            </a:r>
            <a:r>
              <a:rPr sz="1300" b="1" dirty="0">
                <a:latin typeface="Arial"/>
                <a:cs typeface="Arial"/>
              </a:rPr>
              <a:t>цін</a:t>
            </a:r>
            <a:r>
              <a:rPr sz="1300" b="1" spc="-40" dirty="0">
                <a:latin typeface="Arial"/>
                <a:cs typeface="Arial"/>
              </a:rPr>
              <a:t> </a:t>
            </a:r>
            <a:r>
              <a:rPr sz="1300" b="1" dirty="0">
                <a:latin typeface="Arial"/>
                <a:cs typeface="Arial"/>
              </a:rPr>
              <a:t>на</a:t>
            </a:r>
            <a:r>
              <a:rPr sz="1300" b="1" spc="-40" dirty="0">
                <a:latin typeface="Arial"/>
                <a:cs typeface="Arial"/>
              </a:rPr>
              <a:t> </a:t>
            </a:r>
            <a:r>
              <a:rPr sz="1300" b="1" spc="-25" dirty="0">
                <a:latin typeface="Arial"/>
                <a:cs typeface="Arial"/>
              </a:rPr>
              <a:t>ЛЗ)</a:t>
            </a:r>
            <a:endParaRPr sz="1300">
              <a:latin typeface="Arial"/>
              <a:cs typeface="Arial"/>
            </a:endParaRPr>
          </a:p>
        </p:txBody>
      </p:sp>
      <p:sp>
        <p:nvSpPr>
          <p:cNvPr id="19" name="object 19"/>
          <p:cNvSpPr/>
          <p:nvPr/>
        </p:nvSpPr>
        <p:spPr>
          <a:xfrm>
            <a:off x="4758690" y="3621684"/>
            <a:ext cx="2265680" cy="1084580"/>
          </a:xfrm>
          <a:custGeom>
            <a:avLst/>
            <a:gdLst/>
            <a:ahLst/>
            <a:cxnLst/>
            <a:rect l="l" t="t" r="r" b="b"/>
            <a:pathLst>
              <a:path w="2265679" h="1084579">
                <a:moveTo>
                  <a:pt x="2265680" y="0"/>
                </a:moveTo>
                <a:lnTo>
                  <a:pt x="0" y="0"/>
                </a:lnTo>
                <a:lnTo>
                  <a:pt x="0" y="1084580"/>
                </a:lnTo>
                <a:lnTo>
                  <a:pt x="2265680" y="1084580"/>
                </a:lnTo>
                <a:lnTo>
                  <a:pt x="2265680" y="0"/>
                </a:lnTo>
                <a:close/>
              </a:path>
            </a:pathLst>
          </a:custGeom>
          <a:solidFill>
            <a:srgbClr val="2C2CB8">
              <a:alpha val="19999"/>
            </a:srgbClr>
          </a:solidFill>
        </p:spPr>
        <p:txBody>
          <a:bodyPr wrap="square" lIns="0" tIns="0" rIns="0" bIns="0" rtlCol="0"/>
          <a:lstStyle/>
          <a:p>
            <a:endParaRPr/>
          </a:p>
        </p:txBody>
      </p:sp>
      <p:sp>
        <p:nvSpPr>
          <p:cNvPr id="20" name="object 20"/>
          <p:cNvSpPr txBox="1"/>
          <p:nvPr/>
        </p:nvSpPr>
        <p:spPr>
          <a:xfrm>
            <a:off x="4921250" y="3607714"/>
            <a:ext cx="1941830" cy="981710"/>
          </a:xfrm>
          <a:prstGeom prst="rect">
            <a:avLst/>
          </a:prstGeom>
        </p:spPr>
        <p:txBody>
          <a:bodyPr vert="horz" wrap="square" lIns="0" tIns="12065" rIns="0" bIns="0" rtlCol="0">
            <a:spAutoFit/>
          </a:bodyPr>
          <a:lstStyle/>
          <a:p>
            <a:pPr marL="12700" marR="5080" algn="ctr">
              <a:lnSpc>
                <a:spcPct val="120700"/>
              </a:lnSpc>
              <a:spcBef>
                <a:spcPts val="95"/>
              </a:spcBef>
            </a:pPr>
            <a:r>
              <a:rPr sz="1300" b="1" dirty="0">
                <a:solidFill>
                  <a:srgbClr val="BF0000"/>
                </a:solidFill>
                <a:latin typeface="Arial"/>
                <a:cs typeface="Arial"/>
              </a:rPr>
              <a:t>10%</a:t>
            </a:r>
            <a:r>
              <a:rPr sz="1300" b="1" spc="-30" dirty="0">
                <a:solidFill>
                  <a:srgbClr val="BF0000"/>
                </a:solidFill>
                <a:latin typeface="Arial"/>
                <a:cs typeface="Arial"/>
              </a:rPr>
              <a:t> </a:t>
            </a:r>
            <a:r>
              <a:rPr sz="1300" dirty="0">
                <a:latin typeface="Arial"/>
                <a:cs typeface="Arial"/>
              </a:rPr>
              <a:t>до</a:t>
            </a:r>
            <a:r>
              <a:rPr sz="1300" spc="-25" dirty="0">
                <a:latin typeface="Arial"/>
                <a:cs typeface="Arial"/>
              </a:rPr>
              <a:t> </a:t>
            </a:r>
            <a:r>
              <a:rPr sz="1300" spc="-10" dirty="0">
                <a:latin typeface="Arial"/>
                <a:cs typeface="Arial"/>
              </a:rPr>
              <a:t>задекларованого </a:t>
            </a:r>
            <a:r>
              <a:rPr sz="1300" dirty="0">
                <a:latin typeface="Arial"/>
                <a:cs typeface="Arial"/>
              </a:rPr>
              <a:t>зміни</a:t>
            </a:r>
            <a:r>
              <a:rPr sz="1300" spc="20" dirty="0">
                <a:latin typeface="Arial"/>
                <a:cs typeface="Arial"/>
              </a:rPr>
              <a:t> </a:t>
            </a:r>
            <a:r>
              <a:rPr sz="1300" spc="-25" dirty="0">
                <a:latin typeface="Arial"/>
                <a:cs typeface="Arial"/>
              </a:rPr>
              <a:t>оптово-</a:t>
            </a:r>
            <a:r>
              <a:rPr sz="1300" spc="-10" dirty="0">
                <a:latin typeface="Arial"/>
                <a:cs typeface="Arial"/>
              </a:rPr>
              <a:t>відпускної </a:t>
            </a:r>
            <a:r>
              <a:rPr sz="1300" dirty="0">
                <a:latin typeface="Arial"/>
                <a:cs typeface="Arial"/>
              </a:rPr>
              <a:t>ціни</a:t>
            </a:r>
            <a:r>
              <a:rPr sz="1300" spc="-25" dirty="0">
                <a:latin typeface="Arial"/>
                <a:cs typeface="Arial"/>
              </a:rPr>
              <a:t> </a:t>
            </a:r>
            <a:r>
              <a:rPr sz="1300" dirty="0">
                <a:latin typeface="Arial"/>
                <a:cs typeface="Arial"/>
              </a:rPr>
              <a:t>з</a:t>
            </a:r>
            <a:r>
              <a:rPr sz="1300" spc="-10" dirty="0">
                <a:latin typeface="Arial"/>
                <a:cs typeface="Arial"/>
              </a:rPr>
              <a:t> урахуванням податків</a:t>
            </a:r>
            <a:r>
              <a:rPr sz="1300" spc="-35" dirty="0">
                <a:latin typeface="Arial"/>
                <a:cs typeface="Arial"/>
              </a:rPr>
              <a:t> </a:t>
            </a:r>
            <a:r>
              <a:rPr sz="1300" dirty="0">
                <a:latin typeface="Arial"/>
                <a:cs typeface="Arial"/>
              </a:rPr>
              <a:t>і</a:t>
            </a:r>
            <a:r>
              <a:rPr sz="1300" spc="-45" dirty="0">
                <a:latin typeface="Arial"/>
                <a:cs typeface="Arial"/>
              </a:rPr>
              <a:t> </a:t>
            </a:r>
            <a:r>
              <a:rPr sz="1300" spc="-10" dirty="0">
                <a:latin typeface="Arial"/>
                <a:cs typeface="Arial"/>
              </a:rPr>
              <a:t>зборів</a:t>
            </a:r>
            <a:endParaRPr sz="1300">
              <a:latin typeface="Arial"/>
              <a:cs typeface="Arial"/>
            </a:endParaRPr>
          </a:p>
        </p:txBody>
      </p:sp>
      <p:sp>
        <p:nvSpPr>
          <p:cNvPr id="21" name="object 21"/>
          <p:cNvSpPr/>
          <p:nvPr/>
        </p:nvSpPr>
        <p:spPr>
          <a:xfrm>
            <a:off x="7024369" y="3621684"/>
            <a:ext cx="1671320" cy="1084580"/>
          </a:xfrm>
          <a:custGeom>
            <a:avLst/>
            <a:gdLst/>
            <a:ahLst/>
            <a:cxnLst/>
            <a:rect l="l" t="t" r="r" b="b"/>
            <a:pathLst>
              <a:path w="1671320" h="1084579">
                <a:moveTo>
                  <a:pt x="1671320" y="0"/>
                </a:moveTo>
                <a:lnTo>
                  <a:pt x="0" y="0"/>
                </a:lnTo>
                <a:lnTo>
                  <a:pt x="0" y="1084580"/>
                </a:lnTo>
                <a:lnTo>
                  <a:pt x="1671320" y="1084580"/>
                </a:lnTo>
                <a:lnTo>
                  <a:pt x="1671320" y="0"/>
                </a:lnTo>
                <a:close/>
              </a:path>
            </a:pathLst>
          </a:custGeom>
          <a:solidFill>
            <a:srgbClr val="2C2CB8">
              <a:alpha val="19999"/>
            </a:srgbClr>
          </a:solidFill>
        </p:spPr>
        <p:txBody>
          <a:bodyPr wrap="square" lIns="0" tIns="0" rIns="0" bIns="0" rtlCol="0"/>
          <a:lstStyle/>
          <a:p>
            <a:endParaRPr/>
          </a:p>
        </p:txBody>
      </p:sp>
      <p:sp>
        <p:nvSpPr>
          <p:cNvPr id="22" name="object 22"/>
          <p:cNvSpPr txBox="1"/>
          <p:nvPr/>
        </p:nvSpPr>
        <p:spPr>
          <a:xfrm>
            <a:off x="7090409" y="3607714"/>
            <a:ext cx="1537970" cy="981710"/>
          </a:xfrm>
          <a:prstGeom prst="rect">
            <a:avLst/>
          </a:prstGeom>
        </p:spPr>
        <p:txBody>
          <a:bodyPr vert="horz" wrap="square" lIns="0" tIns="12065" rIns="0" bIns="0" rtlCol="0">
            <a:spAutoFit/>
          </a:bodyPr>
          <a:lstStyle/>
          <a:p>
            <a:pPr marL="12065" marR="5080" indent="2540" algn="ctr">
              <a:lnSpc>
                <a:spcPct val="120700"/>
              </a:lnSpc>
              <a:spcBef>
                <a:spcPts val="95"/>
              </a:spcBef>
            </a:pPr>
            <a:r>
              <a:rPr sz="1300" b="1" dirty="0">
                <a:solidFill>
                  <a:srgbClr val="BF0000"/>
                </a:solidFill>
                <a:latin typeface="Arial"/>
                <a:cs typeface="Arial"/>
              </a:rPr>
              <a:t>10%</a:t>
            </a:r>
            <a:r>
              <a:rPr sz="1300" b="1" spc="-35" dirty="0">
                <a:solidFill>
                  <a:srgbClr val="BF0000"/>
                </a:solidFill>
                <a:latin typeface="Arial"/>
                <a:cs typeface="Arial"/>
              </a:rPr>
              <a:t> </a:t>
            </a:r>
            <a:r>
              <a:rPr sz="1300" spc="-35" dirty="0">
                <a:latin typeface="Arial"/>
                <a:cs typeface="Arial"/>
              </a:rPr>
              <a:t>до </a:t>
            </a:r>
            <a:r>
              <a:rPr sz="1300" spc="-10" dirty="0">
                <a:latin typeface="Arial"/>
                <a:cs typeface="Arial"/>
              </a:rPr>
              <a:t>закупівельної</a:t>
            </a:r>
            <a:r>
              <a:rPr sz="1300" spc="-20" dirty="0">
                <a:latin typeface="Arial"/>
                <a:cs typeface="Arial"/>
              </a:rPr>
              <a:t> </a:t>
            </a:r>
            <a:r>
              <a:rPr sz="1300" dirty="0">
                <a:latin typeface="Arial"/>
                <a:cs typeface="Arial"/>
              </a:rPr>
              <a:t>ціни</a:t>
            </a:r>
            <a:r>
              <a:rPr sz="1300" spc="-20" dirty="0">
                <a:latin typeface="Arial"/>
                <a:cs typeface="Arial"/>
              </a:rPr>
              <a:t> </a:t>
            </a:r>
            <a:r>
              <a:rPr sz="1300" spc="-50" dirty="0">
                <a:latin typeface="Arial"/>
                <a:cs typeface="Arial"/>
              </a:rPr>
              <a:t>з </a:t>
            </a:r>
            <a:r>
              <a:rPr sz="1300" spc="-10" dirty="0">
                <a:latin typeface="Arial"/>
                <a:cs typeface="Arial"/>
              </a:rPr>
              <a:t>урахуванням податків</a:t>
            </a:r>
            <a:r>
              <a:rPr sz="1300" spc="-35" dirty="0">
                <a:latin typeface="Arial"/>
                <a:cs typeface="Arial"/>
              </a:rPr>
              <a:t> </a:t>
            </a:r>
            <a:r>
              <a:rPr sz="1300" dirty="0">
                <a:latin typeface="Arial"/>
                <a:cs typeface="Arial"/>
              </a:rPr>
              <a:t>і</a:t>
            </a:r>
            <a:r>
              <a:rPr sz="1300" spc="-45" dirty="0">
                <a:latin typeface="Arial"/>
                <a:cs typeface="Arial"/>
              </a:rPr>
              <a:t> </a:t>
            </a:r>
            <a:r>
              <a:rPr sz="1300" spc="-10" dirty="0">
                <a:latin typeface="Arial"/>
                <a:cs typeface="Arial"/>
              </a:rPr>
              <a:t>зборів</a:t>
            </a:r>
            <a:endParaRPr sz="1300">
              <a:latin typeface="Arial"/>
              <a:cs typeface="Arial"/>
            </a:endParaRPr>
          </a:p>
        </p:txBody>
      </p:sp>
      <p:sp>
        <p:nvSpPr>
          <p:cNvPr id="23" name="object 23"/>
          <p:cNvSpPr txBox="1"/>
          <p:nvPr/>
        </p:nvSpPr>
        <p:spPr>
          <a:xfrm>
            <a:off x="306070" y="4691024"/>
            <a:ext cx="4398010" cy="984250"/>
          </a:xfrm>
          <a:prstGeom prst="rect">
            <a:avLst/>
          </a:prstGeom>
        </p:spPr>
        <p:txBody>
          <a:bodyPr vert="horz" wrap="square" lIns="0" tIns="12700" rIns="0" bIns="0" rtlCol="0">
            <a:spAutoFit/>
          </a:bodyPr>
          <a:lstStyle/>
          <a:p>
            <a:pPr marL="12700" marR="5080" algn="just">
              <a:lnSpc>
                <a:spcPct val="120900"/>
              </a:lnSpc>
              <a:spcBef>
                <a:spcPts val="100"/>
              </a:spcBef>
            </a:pPr>
            <a:r>
              <a:rPr sz="1300" b="1" dirty="0">
                <a:latin typeface="Arial"/>
                <a:cs typeface="Arial"/>
              </a:rPr>
              <a:t>на</a:t>
            </a:r>
            <a:r>
              <a:rPr sz="1300" b="1" spc="225" dirty="0">
                <a:latin typeface="Arial"/>
                <a:cs typeface="Arial"/>
              </a:rPr>
              <a:t> </a:t>
            </a:r>
            <a:r>
              <a:rPr sz="1300" b="1" dirty="0">
                <a:latin typeface="Arial"/>
                <a:cs typeface="Arial"/>
              </a:rPr>
              <a:t>ЛЗ,</a:t>
            </a:r>
            <a:r>
              <a:rPr sz="1300" b="1" spc="225" dirty="0">
                <a:latin typeface="Arial"/>
                <a:cs typeface="Arial"/>
              </a:rPr>
              <a:t> </a:t>
            </a:r>
            <a:r>
              <a:rPr sz="1300" b="1" dirty="0">
                <a:latin typeface="Arial"/>
                <a:cs typeface="Arial"/>
              </a:rPr>
              <a:t>включені</a:t>
            </a:r>
            <a:r>
              <a:rPr sz="1300" b="1" spc="229" dirty="0">
                <a:latin typeface="Arial"/>
                <a:cs typeface="Arial"/>
              </a:rPr>
              <a:t> </a:t>
            </a:r>
            <a:r>
              <a:rPr sz="1300" b="1" dirty="0">
                <a:latin typeface="Arial"/>
                <a:cs typeface="Arial"/>
              </a:rPr>
              <a:t>до</a:t>
            </a:r>
            <a:r>
              <a:rPr sz="1300" b="1" spc="225" dirty="0">
                <a:latin typeface="Arial"/>
                <a:cs typeface="Arial"/>
              </a:rPr>
              <a:t> </a:t>
            </a:r>
            <a:r>
              <a:rPr sz="1300" b="1" dirty="0">
                <a:latin typeface="Arial"/>
                <a:cs typeface="Arial"/>
              </a:rPr>
              <a:t>переліку</a:t>
            </a:r>
            <a:r>
              <a:rPr sz="1300" b="1" spc="225" dirty="0">
                <a:latin typeface="Arial"/>
                <a:cs typeface="Arial"/>
              </a:rPr>
              <a:t> </a:t>
            </a:r>
            <a:r>
              <a:rPr sz="1300" b="1" dirty="0">
                <a:latin typeface="Arial"/>
                <a:cs typeface="Arial"/>
              </a:rPr>
              <a:t>ЛЗ</a:t>
            </a:r>
            <a:r>
              <a:rPr sz="1300" b="1" spc="229" dirty="0">
                <a:latin typeface="Arial"/>
                <a:cs typeface="Arial"/>
              </a:rPr>
              <a:t> </a:t>
            </a:r>
            <a:r>
              <a:rPr sz="1300" b="1" dirty="0">
                <a:latin typeface="Arial"/>
                <a:cs typeface="Arial"/>
              </a:rPr>
              <a:t>(ПКМУ</a:t>
            </a:r>
            <a:r>
              <a:rPr sz="1300" b="1" spc="229" dirty="0">
                <a:latin typeface="Arial"/>
                <a:cs typeface="Arial"/>
              </a:rPr>
              <a:t> </a:t>
            </a:r>
            <a:r>
              <a:rPr sz="1300" b="1" dirty="0">
                <a:latin typeface="Arial"/>
                <a:cs typeface="Arial"/>
              </a:rPr>
              <a:t>№</a:t>
            </a:r>
            <a:r>
              <a:rPr sz="1300" b="1" spc="-35" dirty="0">
                <a:latin typeface="Arial"/>
                <a:cs typeface="Arial"/>
              </a:rPr>
              <a:t> </a:t>
            </a:r>
            <a:r>
              <a:rPr sz="1300" b="1" dirty="0">
                <a:latin typeface="Arial"/>
                <a:cs typeface="Arial"/>
              </a:rPr>
              <a:t>863)</a:t>
            </a:r>
            <a:r>
              <a:rPr sz="1300" b="1" spc="229" dirty="0">
                <a:latin typeface="Arial"/>
                <a:cs typeface="Arial"/>
              </a:rPr>
              <a:t> </a:t>
            </a:r>
            <a:r>
              <a:rPr sz="1300" b="1" spc="-25" dirty="0">
                <a:latin typeface="Arial"/>
                <a:cs typeface="Arial"/>
              </a:rPr>
              <a:t>для </a:t>
            </a:r>
            <a:r>
              <a:rPr sz="1300" b="1" dirty="0">
                <a:latin typeface="Arial"/>
                <a:cs typeface="Arial"/>
              </a:rPr>
              <a:t>амбулаторного</a:t>
            </a:r>
            <a:r>
              <a:rPr sz="1300" b="1" spc="325" dirty="0">
                <a:latin typeface="Arial"/>
                <a:cs typeface="Arial"/>
              </a:rPr>
              <a:t> </a:t>
            </a:r>
            <a:r>
              <a:rPr sz="1300" b="1" dirty="0">
                <a:latin typeface="Arial"/>
                <a:cs typeface="Arial"/>
              </a:rPr>
              <a:t>лікування</a:t>
            </a:r>
            <a:r>
              <a:rPr sz="1300" b="1" spc="325" dirty="0">
                <a:latin typeface="Arial"/>
                <a:cs typeface="Arial"/>
              </a:rPr>
              <a:t> </a:t>
            </a:r>
            <a:r>
              <a:rPr sz="1300" b="1" dirty="0">
                <a:latin typeface="Arial"/>
                <a:cs typeface="Arial"/>
              </a:rPr>
              <a:t>осіб,</a:t>
            </a:r>
            <a:r>
              <a:rPr sz="1300" b="1" spc="330" dirty="0">
                <a:latin typeface="Arial"/>
                <a:cs typeface="Arial"/>
              </a:rPr>
              <a:t> </a:t>
            </a:r>
            <a:r>
              <a:rPr sz="1300" b="1" dirty="0">
                <a:latin typeface="Arial"/>
                <a:cs typeface="Arial"/>
              </a:rPr>
              <a:t>що</a:t>
            </a:r>
            <a:r>
              <a:rPr sz="1300" b="1" spc="320" dirty="0">
                <a:latin typeface="Arial"/>
                <a:cs typeface="Arial"/>
              </a:rPr>
              <a:t> </a:t>
            </a:r>
            <a:r>
              <a:rPr sz="1300" b="1" dirty="0">
                <a:latin typeface="Arial"/>
                <a:cs typeface="Arial"/>
              </a:rPr>
              <a:t>страждають</a:t>
            </a:r>
            <a:r>
              <a:rPr sz="1300" b="1" spc="310" dirty="0">
                <a:latin typeface="Arial"/>
                <a:cs typeface="Arial"/>
              </a:rPr>
              <a:t> </a:t>
            </a:r>
            <a:r>
              <a:rPr sz="1300" b="1" spc="-25" dirty="0">
                <a:latin typeface="Arial"/>
                <a:cs typeface="Arial"/>
              </a:rPr>
              <a:t>на </a:t>
            </a:r>
            <a:r>
              <a:rPr sz="1300" b="1" spc="-20" dirty="0">
                <a:latin typeface="Arial"/>
                <a:cs typeface="Arial"/>
              </a:rPr>
              <a:t>серцево-</a:t>
            </a:r>
            <a:r>
              <a:rPr sz="1300" b="1" dirty="0">
                <a:latin typeface="Arial"/>
                <a:cs typeface="Arial"/>
              </a:rPr>
              <a:t>судинні</a:t>
            </a:r>
            <a:r>
              <a:rPr sz="1300" b="1" spc="300" dirty="0">
                <a:latin typeface="Arial"/>
                <a:cs typeface="Arial"/>
              </a:rPr>
              <a:t> </a:t>
            </a:r>
            <a:r>
              <a:rPr sz="1300" b="1" dirty="0">
                <a:latin typeface="Arial"/>
                <a:cs typeface="Arial"/>
              </a:rPr>
              <a:t>захворювання,</a:t>
            </a:r>
            <a:r>
              <a:rPr sz="1300" b="1" spc="310" dirty="0">
                <a:latin typeface="Arial"/>
                <a:cs typeface="Arial"/>
              </a:rPr>
              <a:t> </a:t>
            </a:r>
            <a:r>
              <a:rPr sz="1300" b="1" dirty="0">
                <a:latin typeface="Arial"/>
                <a:cs typeface="Arial"/>
              </a:rPr>
              <a:t>цукровий</a:t>
            </a:r>
            <a:r>
              <a:rPr sz="1300" b="1" spc="300" dirty="0">
                <a:latin typeface="Arial"/>
                <a:cs typeface="Arial"/>
              </a:rPr>
              <a:t> </a:t>
            </a:r>
            <a:r>
              <a:rPr sz="1300" b="1" dirty="0">
                <a:latin typeface="Arial"/>
                <a:cs typeface="Arial"/>
              </a:rPr>
              <a:t>діабет</a:t>
            </a:r>
            <a:r>
              <a:rPr sz="1300" b="1" spc="305" dirty="0">
                <a:latin typeface="Arial"/>
                <a:cs typeface="Arial"/>
              </a:rPr>
              <a:t> </a:t>
            </a:r>
            <a:r>
              <a:rPr sz="1300" b="1" spc="-25" dirty="0">
                <a:latin typeface="Arial"/>
                <a:cs typeface="Arial"/>
              </a:rPr>
              <a:t>II </a:t>
            </a:r>
            <a:r>
              <a:rPr sz="1300" b="1" spc="-20" dirty="0">
                <a:latin typeface="Arial"/>
                <a:cs typeface="Arial"/>
              </a:rPr>
              <a:t>типу,</a:t>
            </a:r>
            <a:r>
              <a:rPr sz="1300" b="1" spc="-35" dirty="0">
                <a:latin typeface="Arial"/>
                <a:cs typeface="Arial"/>
              </a:rPr>
              <a:t> </a:t>
            </a:r>
            <a:r>
              <a:rPr sz="1300" b="1" spc="-10" dirty="0">
                <a:latin typeface="Arial"/>
                <a:cs typeface="Arial"/>
              </a:rPr>
              <a:t>бронхіальну</a:t>
            </a:r>
            <a:r>
              <a:rPr sz="1300" b="1" spc="-45" dirty="0">
                <a:latin typeface="Arial"/>
                <a:cs typeface="Arial"/>
              </a:rPr>
              <a:t> </a:t>
            </a:r>
            <a:r>
              <a:rPr sz="1300" b="1" spc="-20" dirty="0">
                <a:latin typeface="Arial"/>
                <a:cs typeface="Arial"/>
              </a:rPr>
              <a:t>астму</a:t>
            </a:r>
            <a:endParaRPr sz="1300">
              <a:latin typeface="Arial"/>
              <a:cs typeface="Arial"/>
            </a:endParaRPr>
          </a:p>
        </p:txBody>
      </p:sp>
      <p:sp>
        <p:nvSpPr>
          <p:cNvPr id="24" name="object 24"/>
          <p:cNvSpPr txBox="1"/>
          <p:nvPr/>
        </p:nvSpPr>
        <p:spPr>
          <a:xfrm>
            <a:off x="4838700" y="4691024"/>
            <a:ext cx="2105660" cy="744220"/>
          </a:xfrm>
          <a:prstGeom prst="rect">
            <a:avLst/>
          </a:prstGeom>
        </p:spPr>
        <p:txBody>
          <a:bodyPr vert="horz" wrap="square" lIns="0" tIns="13335" rIns="0" bIns="0" rtlCol="0">
            <a:spAutoFit/>
          </a:bodyPr>
          <a:lstStyle/>
          <a:p>
            <a:pPr marL="12700" marR="5080" algn="ctr">
              <a:lnSpc>
                <a:spcPct val="120800"/>
              </a:lnSpc>
              <a:spcBef>
                <a:spcPts val="105"/>
              </a:spcBef>
            </a:pPr>
            <a:r>
              <a:rPr sz="1300" b="1" dirty="0">
                <a:solidFill>
                  <a:srgbClr val="BF0000"/>
                </a:solidFill>
                <a:latin typeface="Arial"/>
                <a:cs typeface="Arial"/>
              </a:rPr>
              <a:t>10%</a:t>
            </a:r>
            <a:r>
              <a:rPr sz="1300" b="1" spc="5" dirty="0">
                <a:solidFill>
                  <a:srgbClr val="BF0000"/>
                </a:solidFill>
                <a:latin typeface="Arial"/>
                <a:cs typeface="Arial"/>
              </a:rPr>
              <a:t> </a:t>
            </a:r>
            <a:r>
              <a:rPr sz="1300" spc="-25" dirty="0">
                <a:latin typeface="Arial"/>
                <a:cs typeface="Arial"/>
              </a:rPr>
              <a:t>оптово-</a:t>
            </a:r>
            <a:r>
              <a:rPr sz="1300" spc="-10" dirty="0">
                <a:latin typeface="Arial"/>
                <a:cs typeface="Arial"/>
              </a:rPr>
              <a:t>відпускної</a:t>
            </a:r>
            <a:r>
              <a:rPr sz="1300" spc="15" dirty="0">
                <a:latin typeface="Arial"/>
                <a:cs typeface="Arial"/>
              </a:rPr>
              <a:t> </a:t>
            </a:r>
            <a:r>
              <a:rPr sz="1300" spc="-20" dirty="0">
                <a:latin typeface="Arial"/>
                <a:cs typeface="Arial"/>
              </a:rPr>
              <a:t>ціни </a:t>
            </a:r>
            <a:r>
              <a:rPr sz="1300" dirty="0">
                <a:latin typeface="Arial"/>
                <a:cs typeface="Arial"/>
              </a:rPr>
              <a:t>з</a:t>
            </a:r>
            <a:r>
              <a:rPr sz="1300" spc="-25" dirty="0">
                <a:latin typeface="Arial"/>
                <a:cs typeface="Arial"/>
              </a:rPr>
              <a:t> </a:t>
            </a:r>
            <a:r>
              <a:rPr sz="1300" spc="-10" dirty="0">
                <a:latin typeface="Arial"/>
                <a:cs typeface="Arial"/>
              </a:rPr>
              <a:t>урахуванням</a:t>
            </a:r>
            <a:r>
              <a:rPr sz="1300" spc="-35" dirty="0">
                <a:latin typeface="Arial"/>
                <a:cs typeface="Arial"/>
              </a:rPr>
              <a:t> </a:t>
            </a:r>
            <a:r>
              <a:rPr sz="1300" spc="-10" dirty="0">
                <a:latin typeface="Arial"/>
                <a:cs typeface="Arial"/>
              </a:rPr>
              <a:t>податків</a:t>
            </a:r>
            <a:r>
              <a:rPr sz="1300" spc="-35" dirty="0">
                <a:latin typeface="Arial"/>
                <a:cs typeface="Arial"/>
              </a:rPr>
              <a:t> </a:t>
            </a:r>
            <a:r>
              <a:rPr sz="1300" spc="-50" dirty="0">
                <a:latin typeface="Arial"/>
                <a:cs typeface="Arial"/>
              </a:rPr>
              <a:t>і </a:t>
            </a:r>
            <a:r>
              <a:rPr sz="1300" spc="-10" dirty="0">
                <a:latin typeface="Arial"/>
                <a:cs typeface="Arial"/>
              </a:rPr>
              <a:t>зборів</a:t>
            </a:r>
            <a:endParaRPr sz="1300">
              <a:latin typeface="Arial"/>
              <a:cs typeface="Arial"/>
            </a:endParaRPr>
          </a:p>
        </p:txBody>
      </p:sp>
      <p:sp>
        <p:nvSpPr>
          <p:cNvPr id="25" name="object 25"/>
          <p:cNvSpPr txBox="1"/>
          <p:nvPr/>
        </p:nvSpPr>
        <p:spPr>
          <a:xfrm>
            <a:off x="7090409" y="4691024"/>
            <a:ext cx="1537970" cy="984250"/>
          </a:xfrm>
          <a:prstGeom prst="rect">
            <a:avLst/>
          </a:prstGeom>
        </p:spPr>
        <p:txBody>
          <a:bodyPr vert="horz" wrap="square" lIns="0" tIns="12700" rIns="0" bIns="0" rtlCol="0">
            <a:spAutoFit/>
          </a:bodyPr>
          <a:lstStyle/>
          <a:p>
            <a:pPr marL="12065" marR="5080" indent="1905" algn="ctr">
              <a:lnSpc>
                <a:spcPct val="120900"/>
              </a:lnSpc>
              <a:spcBef>
                <a:spcPts val="100"/>
              </a:spcBef>
            </a:pPr>
            <a:r>
              <a:rPr sz="1300" dirty="0">
                <a:latin typeface="Arial"/>
                <a:cs typeface="Arial"/>
              </a:rPr>
              <a:t>не</a:t>
            </a:r>
            <a:r>
              <a:rPr sz="1300" spc="-45" dirty="0">
                <a:latin typeface="Arial"/>
                <a:cs typeface="Arial"/>
              </a:rPr>
              <a:t> </a:t>
            </a:r>
            <a:r>
              <a:rPr sz="1300" dirty="0">
                <a:latin typeface="Arial"/>
                <a:cs typeface="Arial"/>
              </a:rPr>
              <a:t>вище</a:t>
            </a:r>
            <a:r>
              <a:rPr sz="1300" spc="-40" dirty="0">
                <a:latin typeface="Arial"/>
                <a:cs typeface="Arial"/>
              </a:rPr>
              <a:t> </a:t>
            </a:r>
            <a:r>
              <a:rPr sz="1300" b="1" spc="-25" dirty="0">
                <a:solidFill>
                  <a:srgbClr val="BF0000"/>
                </a:solidFill>
                <a:latin typeface="Arial"/>
                <a:cs typeface="Arial"/>
              </a:rPr>
              <a:t>15% </a:t>
            </a:r>
            <a:r>
              <a:rPr sz="1300" spc="-10" dirty="0">
                <a:latin typeface="Arial"/>
                <a:cs typeface="Arial"/>
              </a:rPr>
              <a:t>закупівельної</a:t>
            </a:r>
            <a:r>
              <a:rPr sz="1300" spc="-20" dirty="0">
                <a:latin typeface="Arial"/>
                <a:cs typeface="Arial"/>
              </a:rPr>
              <a:t> </a:t>
            </a:r>
            <a:r>
              <a:rPr sz="1300" dirty="0">
                <a:latin typeface="Arial"/>
                <a:cs typeface="Arial"/>
              </a:rPr>
              <a:t>ціни</a:t>
            </a:r>
            <a:r>
              <a:rPr sz="1300" spc="-20" dirty="0">
                <a:latin typeface="Arial"/>
                <a:cs typeface="Arial"/>
              </a:rPr>
              <a:t> </a:t>
            </a:r>
            <a:r>
              <a:rPr sz="1300" spc="-50" dirty="0">
                <a:latin typeface="Arial"/>
                <a:cs typeface="Arial"/>
              </a:rPr>
              <a:t>з </a:t>
            </a:r>
            <a:r>
              <a:rPr sz="1300" spc="-20" dirty="0">
                <a:latin typeface="Arial"/>
                <a:cs typeface="Arial"/>
              </a:rPr>
              <a:t>ураху-</a:t>
            </a:r>
            <a:r>
              <a:rPr sz="1300" spc="-10" dirty="0">
                <a:latin typeface="Arial"/>
                <a:cs typeface="Arial"/>
              </a:rPr>
              <a:t>ванням </a:t>
            </a:r>
            <a:r>
              <a:rPr sz="1300" spc="-25" dirty="0">
                <a:latin typeface="Arial"/>
                <a:cs typeface="Arial"/>
              </a:rPr>
              <a:t>подат-</a:t>
            </a:r>
            <a:r>
              <a:rPr sz="1300" dirty="0">
                <a:latin typeface="Arial"/>
                <a:cs typeface="Arial"/>
              </a:rPr>
              <a:t>ків</a:t>
            </a:r>
            <a:r>
              <a:rPr sz="1300" spc="-15" dirty="0">
                <a:latin typeface="Arial"/>
                <a:cs typeface="Arial"/>
              </a:rPr>
              <a:t> </a:t>
            </a:r>
            <a:r>
              <a:rPr sz="1300" dirty="0">
                <a:latin typeface="Arial"/>
                <a:cs typeface="Arial"/>
              </a:rPr>
              <a:t>і </a:t>
            </a:r>
            <a:r>
              <a:rPr sz="1300" spc="-10" dirty="0">
                <a:latin typeface="Arial"/>
                <a:cs typeface="Arial"/>
              </a:rPr>
              <a:t>зборів</a:t>
            </a:r>
            <a:endParaRPr sz="1300">
              <a:latin typeface="Arial"/>
              <a:cs typeface="Arial"/>
            </a:endParaRPr>
          </a:p>
        </p:txBody>
      </p:sp>
      <p:sp>
        <p:nvSpPr>
          <p:cNvPr id="26" name="object 26"/>
          <p:cNvSpPr/>
          <p:nvPr/>
        </p:nvSpPr>
        <p:spPr>
          <a:xfrm>
            <a:off x="251459" y="5792114"/>
            <a:ext cx="8444230" cy="372110"/>
          </a:xfrm>
          <a:custGeom>
            <a:avLst/>
            <a:gdLst/>
            <a:ahLst/>
            <a:cxnLst/>
            <a:rect l="l" t="t" r="r" b="b"/>
            <a:pathLst>
              <a:path w="8444230" h="372110">
                <a:moveTo>
                  <a:pt x="8444230" y="0"/>
                </a:moveTo>
                <a:lnTo>
                  <a:pt x="0" y="0"/>
                </a:lnTo>
                <a:lnTo>
                  <a:pt x="0" y="372109"/>
                </a:lnTo>
                <a:lnTo>
                  <a:pt x="8444230" y="372109"/>
                </a:lnTo>
                <a:lnTo>
                  <a:pt x="8444230" y="0"/>
                </a:lnTo>
                <a:close/>
              </a:path>
            </a:pathLst>
          </a:custGeom>
          <a:solidFill>
            <a:srgbClr val="2C2CB8">
              <a:alpha val="19999"/>
            </a:srgbClr>
          </a:solidFill>
        </p:spPr>
        <p:txBody>
          <a:bodyPr wrap="square" lIns="0" tIns="0" rIns="0" bIns="0" rtlCol="0"/>
          <a:lstStyle/>
          <a:p>
            <a:endParaRPr/>
          </a:p>
        </p:txBody>
      </p:sp>
      <p:sp>
        <p:nvSpPr>
          <p:cNvPr id="27" name="object 27"/>
          <p:cNvSpPr txBox="1"/>
          <p:nvPr/>
        </p:nvSpPr>
        <p:spPr>
          <a:xfrm>
            <a:off x="251459" y="5818784"/>
            <a:ext cx="8444230" cy="223520"/>
          </a:xfrm>
          <a:prstGeom prst="rect">
            <a:avLst/>
          </a:prstGeom>
        </p:spPr>
        <p:txBody>
          <a:bodyPr vert="horz" wrap="square" lIns="0" tIns="12700" rIns="0" bIns="0" rtlCol="0">
            <a:spAutoFit/>
          </a:bodyPr>
          <a:lstStyle/>
          <a:p>
            <a:pPr marL="67310">
              <a:lnSpc>
                <a:spcPct val="100000"/>
              </a:lnSpc>
              <a:spcBef>
                <a:spcPts val="100"/>
              </a:spcBef>
            </a:pPr>
            <a:r>
              <a:rPr sz="1300" b="1" dirty="0">
                <a:latin typeface="Arial"/>
                <a:cs typeface="Arial"/>
              </a:rPr>
              <a:t>*</a:t>
            </a:r>
            <a:r>
              <a:rPr sz="1300" b="1" spc="-25" dirty="0">
                <a:latin typeface="Arial"/>
                <a:cs typeface="Arial"/>
              </a:rPr>
              <a:t> </a:t>
            </a:r>
            <a:r>
              <a:rPr sz="1300" b="1" dirty="0">
                <a:latin typeface="Arial"/>
                <a:cs typeface="Arial"/>
              </a:rPr>
              <a:t>крім</a:t>
            </a:r>
            <a:r>
              <a:rPr sz="1300" b="1" spc="-30" dirty="0">
                <a:latin typeface="Arial"/>
                <a:cs typeface="Arial"/>
              </a:rPr>
              <a:t> </a:t>
            </a:r>
            <a:r>
              <a:rPr sz="1300" b="1" spc="-10" dirty="0">
                <a:latin typeface="Arial"/>
                <a:cs typeface="Arial"/>
              </a:rPr>
              <a:t>наркотичних,</a:t>
            </a:r>
            <a:r>
              <a:rPr sz="1300" b="1" spc="-25" dirty="0">
                <a:latin typeface="Arial"/>
                <a:cs typeface="Arial"/>
              </a:rPr>
              <a:t> </a:t>
            </a:r>
            <a:r>
              <a:rPr sz="1300" b="1" spc="-20" dirty="0">
                <a:latin typeface="Arial"/>
                <a:cs typeface="Arial"/>
              </a:rPr>
              <a:t>психотропних</a:t>
            </a:r>
            <a:r>
              <a:rPr sz="1300" b="1" spc="-30" dirty="0">
                <a:latin typeface="Arial"/>
                <a:cs typeface="Arial"/>
              </a:rPr>
              <a:t> </a:t>
            </a:r>
            <a:r>
              <a:rPr sz="1300" b="1" dirty="0">
                <a:latin typeface="Arial"/>
                <a:cs typeface="Arial"/>
              </a:rPr>
              <a:t>ЛЗ,</a:t>
            </a:r>
            <a:r>
              <a:rPr sz="1300" b="1" spc="-25" dirty="0">
                <a:latin typeface="Arial"/>
                <a:cs typeface="Arial"/>
              </a:rPr>
              <a:t> </a:t>
            </a:r>
            <a:r>
              <a:rPr sz="1300" b="1" spc="-10" dirty="0">
                <a:latin typeface="Arial"/>
                <a:cs typeface="Arial"/>
              </a:rPr>
              <a:t>прекурсорів</a:t>
            </a:r>
            <a:r>
              <a:rPr sz="1300" b="1" spc="-30" dirty="0">
                <a:latin typeface="Arial"/>
                <a:cs typeface="Arial"/>
              </a:rPr>
              <a:t> </a:t>
            </a:r>
            <a:r>
              <a:rPr sz="1300" b="1" dirty="0">
                <a:latin typeface="Arial"/>
                <a:cs typeface="Arial"/>
              </a:rPr>
              <a:t>та</a:t>
            </a:r>
            <a:r>
              <a:rPr sz="1300" b="1" spc="-25" dirty="0">
                <a:latin typeface="Arial"/>
                <a:cs typeface="Arial"/>
              </a:rPr>
              <a:t> </a:t>
            </a:r>
            <a:r>
              <a:rPr sz="1300" b="1" spc="-10" dirty="0">
                <a:latin typeface="Arial"/>
                <a:cs typeface="Arial"/>
              </a:rPr>
              <a:t>медичних</a:t>
            </a:r>
            <a:r>
              <a:rPr sz="1300" b="1" spc="-30" dirty="0">
                <a:latin typeface="Arial"/>
                <a:cs typeface="Arial"/>
              </a:rPr>
              <a:t> </a:t>
            </a:r>
            <a:r>
              <a:rPr sz="1300" b="1" spc="-10" dirty="0">
                <a:latin typeface="Arial"/>
                <a:cs typeface="Arial"/>
              </a:rPr>
              <a:t>газів</a:t>
            </a:r>
            <a:endParaRPr sz="1300">
              <a:latin typeface="Arial"/>
              <a:cs typeface="Arial"/>
            </a:endParaRPr>
          </a:p>
        </p:txBody>
      </p:sp>
      <p:sp>
        <p:nvSpPr>
          <p:cNvPr id="28" name="object 28"/>
          <p:cNvSpPr/>
          <p:nvPr/>
        </p:nvSpPr>
        <p:spPr>
          <a:xfrm>
            <a:off x="251459" y="908964"/>
            <a:ext cx="8444230" cy="0"/>
          </a:xfrm>
          <a:custGeom>
            <a:avLst/>
            <a:gdLst/>
            <a:ahLst/>
            <a:cxnLst/>
            <a:rect l="l" t="t" r="r" b="b"/>
            <a:pathLst>
              <a:path w="8444230">
                <a:moveTo>
                  <a:pt x="0" y="0"/>
                </a:moveTo>
                <a:lnTo>
                  <a:pt x="8444230" y="0"/>
                </a:lnTo>
              </a:path>
            </a:pathLst>
          </a:custGeom>
          <a:ln w="10778">
            <a:solidFill>
              <a:srgbClr val="2C2CB8"/>
            </a:solidFill>
          </a:ln>
        </p:spPr>
        <p:txBody>
          <a:bodyPr wrap="square" lIns="0" tIns="0" rIns="0" bIns="0" rtlCol="0"/>
          <a:lstStyle/>
          <a:p>
            <a:endParaRPr/>
          </a:p>
        </p:txBody>
      </p:sp>
      <p:sp>
        <p:nvSpPr>
          <p:cNvPr id="29" name="object 29"/>
          <p:cNvSpPr/>
          <p:nvPr/>
        </p:nvSpPr>
        <p:spPr>
          <a:xfrm>
            <a:off x="251459" y="6164224"/>
            <a:ext cx="8444230" cy="0"/>
          </a:xfrm>
          <a:custGeom>
            <a:avLst/>
            <a:gdLst/>
            <a:ahLst/>
            <a:cxnLst/>
            <a:rect l="l" t="t" r="r" b="b"/>
            <a:pathLst>
              <a:path w="8444230">
                <a:moveTo>
                  <a:pt x="0" y="0"/>
                </a:moveTo>
                <a:lnTo>
                  <a:pt x="8444230" y="0"/>
                </a:lnTo>
              </a:path>
            </a:pathLst>
          </a:custGeom>
          <a:ln w="10778">
            <a:solidFill>
              <a:srgbClr val="2C2CB8"/>
            </a:solidFill>
          </a:ln>
        </p:spPr>
        <p:txBody>
          <a:bodyPr wrap="square" lIns="0" tIns="0" rIns="0" bIns="0" rtlCol="0"/>
          <a:lstStyle/>
          <a:p>
            <a:endParaRPr/>
          </a:p>
        </p:txBody>
      </p:sp>
      <p:sp>
        <p:nvSpPr>
          <p:cNvPr id="30" name="object 30"/>
          <p:cNvSpPr/>
          <p:nvPr/>
        </p:nvSpPr>
        <p:spPr>
          <a:xfrm>
            <a:off x="251459" y="1423314"/>
            <a:ext cx="8444230" cy="553720"/>
          </a:xfrm>
          <a:custGeom>
            <a:avLst/>
            <a:gdLst/>
            <a:ahLst/>
            <a:cxnLst/>
            <a:rect l="l" t="t" r="r" b="b"/>
            <a:pathLst>
              <a:path w="8444230" h="553719">
                <a:moveTo>
                  <a:pt x="4502150" y="5079"/>
                </a:moveTo>
                <a:lnTo>
                  <a:pt x="8444230" y="5079"/>
                </a:lnTo>
              </a:path>
              <a:path w="8444230" h="553719">
                <a:moveTo>
                  <a:pt x="0" y="547369"/>
                </a:moveTo>
                <a:lnTo>
                  <a:pt x="4513580" y="547369"/>
                </a:lnTo>
              </a:path>
              <a:path w="8444230" h="553719">
                <a:moveTo>
                  <a:pt x="4507230" y="0"/>
                </a:moveTo>
                <a:lnTo>
                  <a:pt x="4507230" y="553719"/>
                </a:lnTo>
              </a:path>
            </a:pathLst>
          </a:custGeom>
          <a:ln w="10778">
            <a:solidFill>
              <a:srgbClr val="2C2CB8"/>
            </a:solidFill>
          </a:ln>
        </p:spPr>
        <p:txBody>
          <a:bodyPr wrap="square" lIns="0" tIns="0" rIns="0" bIns="0" rtlCol="0"/>
          <a:lstStyle/>
          <a:p>
            <a:endParaRPr/>
          </a:p>
        </p:txBody>
      </p:sp>
      <p:sp>
        <p:nvSpPr>
          <p:cNvPr id="31" name="object 31"/>
          <p:cNvSpPr txBox="1"/>
          <p:nvPr/>
        </p:nvSpPr>
        <p:spPr>
          <a:xfrm>
            <a:off x="8411209" y="6462674"/>
            <a:ext cx="196850" cy="208279"/>
          </a:xfrm>
          <a:prstGeom prst="rect">
            <a:avLst/>
          </a:prstGeom>
        </p:spPr>
        <p:txBody>
          <a:bodyPr vert="horz" wrap="square" lIns="0" tIns="12700" rIns="0" bIns="0" rtlCol="0">
            <a:spAutoFit/>
          </a:bodyPr>
          <a:lstStyle/>
          <a:p>
            <a:pPr marL="12700">
              <a:lnSpc>
                <a:spcPct val="100000"/>
              </a:lnSpc>
              <a:spcBef>
                <a:spcPts val="100"/>
              </a:spcBef>
            </a:pPr>
            <a:r>
              <a:rPr sz="1200" spc="-25" dirty="0">
                <a:latin typeface="Arial"/>
                <a:cs typeface="Arial"/>
              </a:rPr>
              <a:t>29</a:t>
            </a:r>
            <a:endParaRPr sz="1200">
              <a:latin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622867" y="-3848"/>
            <a:ext cx="6072505" cy="1462405"/>
            <a:chOff x="2622867" y="-3848"/>
            <a:chExt cx="6072505" cy="1462405"/>
          </a:xfrm>
        </p:grpSpPr>
        <p:pic>
          <p:nvPicPr>
            <p:cNvPr id="3" name="object 3"/>
            <p:cNvPicPr/>
            <p:nvPr/>
          </p:nvPicPr>
          <p:blipFill>
            <a:blip r:embed="rId2" cstate="print"/>
            <a:stretch>
              <a:fillRect/>
            </a:stretch>
          </p:blipFill>
          <p:spPr>
            <a:xfrm>
              <a:off x="2627630" y="21234"/>
              <a:ext cx="6061710" cy="1432559"/>
            </a:xfrm>
            <a:prstGeom prst="rect">
              <a:avLst/>
            </a:prstGeom>
          </p:spPr>
        </p:pic>
        <p:sp>
          <p:nvSpPr>
            <p:cNvPr id="4" name="object 4"/>
            <p:cNvSpPr/>
            <p:nvPr/>
          </p:nvSpPr>
          <p:spPr>
            <a:xfrm>
              <a:off x="2627629" y="21234"/>
              <a:ext cx="6064250" cy="1433830"/>
            </a:xfrm>
            <a:custGeom>
              <a:avLst/>
              <a:gdLst/>
              <a:ahLst/>
              <a:cxnLst/>
              <a:rect l="l" t="t" r="r" b="b"/>
              <a:pathLst>
                <a:path w="6064250" h="1433830">
                  <a:moveTo>
                    <a:pt x="0" y="1433829"/>
                  </a:moveTo>
                  <a:lnTo>
                    <a:pt x="6064250" y="1433829"/>
                  </a:lnTo>
                  <a:lnTo>
                    <a:pt x="6064250" y="0"/>
                  </a:lnTo>
                  <a:lnTo>
                    <a:pt x="0" y="0"/>
                  </a:lnTo>
                  <a:lnTo>
                    <a:pt x="0" y="1433829"/>
                  </a:lnTo>
                  <a:close/>
                </a:path>
              </a:pathLst>
            </a:custGeom>
            <a:ln w="3175">
              <a:solidFill>
                <a:srgbClr val="000000"/>
              </a:solidFill>
            </a:ln>
          </p:spPr>
          <p:txBody>
            <a:bodyPr wrap="square" lIns="0" tIns="0" rIns="0" bIns="0" rtlCol="0"/>
            <a:lstStyle/>
            <a:p>
              <a:endParaRPr/>
            </a:p>
          </p:txBody>
        </p:sp>
        <p:sp>
          <p:nvSpPr>
            <p:cNvPr id="5" name="object 5"/>
            <p:cNvSpPr/>
            <p:nvPr/>
          </p:nvSpPr>
          <p:spPr>
            <a:xfrm>
              <a:off x="2627629" y="21234"/>
              <a:ext cx="6062980" cy="1432560"/>
            </a:xfrm>
            <a:custGeom>
              <a:avLst/>
              <a:gdLst/>
              <a:ahLst/>
              <a:cxnLst/>
              <a:rect l="l" t="t" r="r" b="b"/>
              <a:pathLst>
                <a:path w="6062980" h="1432560">
                  <a:moveTo>
                    <a:pt x="3031490" y="1432559"/>
                  </a:moveTo>
                  <a:lnTo>
                    <a:pt x="0" y="1432559"/>
                  </a:lnTo>
                  <a:lnTo>
                    <a:pt x="0" y="0"/>
                  </a:lnTo>
                  <a:lnTo>
                    <a:pt x="6062980" y="0"/>
                  </a:lnTo>
                  <a:lnTo>
                    <a:pt x="6062980" y="1432559"/>
                  </a:lnTo>
                  <a:lnTo>
                    <a:pt x="3031490" y="1432559"/>
                  </a:lnTo>
                  <a:close/>
                </a:path>
              </a:pathLst>
            </a:custGeom>
            <a:ln w="9344">
              <a:solidFill>
                <a:srgbClr val="00000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2627630" y="914"/>
              <a:ext cx="6061710" cy="1432559"/>
            </a:xfrm>
            <a:prstGeom prst="rect">
              <a:avLst/>
            </a:prstGeom>
          </p:spPr>
        </p:pic>
        <p:sp>
          <p:nvSpPr>
            <p:cNvPr id="7" name="object 7"/>
            <p:cNvSpPr/>
            <p:nvPr/>
          </p:nvSpPr>
          <p:spPr>
            <a:xfrm>
              <a:off x="2627629" y="914"/>
              <a:ext cx="6062980" cy="1432560"/>
            </a:xfrm>
            <a:custGeom>
              <a:avLst/>
              <a:gdLst/>
              <a:ahLst/>
              <a:cxnLst/>
              <a:rect l="l" t="t" r="r" b="b"/>
              <a:pathLst>
                <a:path w="6062980" h="1432560">
                  <a:moveTo>
                    <a:pt x="3031490" y="1432559"/>
                  </a:moveTo>
                  <a:lnTo>
                    <a:pt x="0" y="1432559"/>
                  </a:lnTo>
                  <a:lnTo>
                    <a:pt x="0" y="0"/>
                  </a:lnTo>
                  <a:lnTo>
                    <a:pt x="6062980" y="0"/>
                  </a:lnTo>
                  <a:lnTo>
                    <a:pt x="6062980" y="1432559"/>
                  </a:lnTo>
                  <a:lnTo>
                    <a:pt x="3031490" y="1432559"/>
                  </a:lnTo>
                  <a:close/>
                </a:path>
              </a:pathLst>
            </a:custGeom>
            <a:ln w="9344">
              <a:solidFill>
                <a:srgbClr val="F8F8F8"/>
              </a:solidFill>
            </a:ln>
          </p:spPr>
          <p:txBody>
            <a:bodyPr wrap="square" lIns="0" tIns="0" rIns="0" bIns="0" rtlCol="0"/>
            <a:lstStyle/>
            <a:p>
              <a:endParaRPr/>
            </a:p>
          </p:txBody>
        </p:sp>
      </p:grpSp>
      <p:sp>
        <p:nvSpPr>
          <p:cNvPr id="8" name="object 8"/>
          <p:cNvSpPr txBox="1"/>
          <p:nvPr/>
        </p:nvSpPr>
        <p:spPr>
          <a:xfrm>
            <a:off x="2627629" y="155854"/>
            <a:ext cx="6062980" cy="1122680"/>
          </a:xfrm>
          <a:prstGeom prst="rect">
            <a:avLst/>
          </a:prstGeom>
        </p:spPr>
        <p:txBody>
          <a:bodyPr vert="horz" wrap="square" lIns="0" tIns="12700" rIns="0" bIns="0" rtlCol="0">
            <a:spAutoFit/>
          </a:bodyPr>
          <a:lstStyle/>
          <a:p>
            <a:pPr marL="110489" marR="108585" algn="ctr">
              <a:lnSpc>
                <a:spcPct val="100000"/>
              </a:lnSpc>
              <a:spcBef>
                <a:spcPts val="100"/>
              </a:spcBef>
            </a:pPr>
            <a:r>
              <a:rPr sz="2400" b="1" dirty="0">
                <a:solidFill>
                  <a:srgbClr val="15155C"/>
                </a:solidFill>
                <a:latin typeface="Arial"/>
                <a:cs typeface="Arial"/>
              </a:rPr>
              <a:t>Приклади</a:t>
            </a:r>
            <a:r>
              <a:rPr sz="2400" b="1" spc="-90" dirty="0">
                <a:solidFill>
                  <a:srgbClr val="15155C"/>
                </a:solidFill>
                <a:latin typeface="Arial"/>
                <a:cs typeface="Arial"/>
              </a:rPr>
              <a:t> </a:t>
            </a:r>
            <a:r>
              <a:rPr sz="2400" b="1" spc="-10" dirty="0">
                <a:solidFill>
                  <a:srgbClr val="15155C"/>
                </a:solidFill>
                <a:latin typeface="Arial"/>
                <a:cs typeface="Arial"/>
              </a:rPr>
              <a:t>формування</a:t>
            </a:r>
            <a:r>
              <a:rPr sz="2400" b="1" spc="-90" dirty="0">
                <a:solidFill>
                  <a:srgbClr val="15155C"/>
                </a:solidFill>
                <a:latin typeface="Arial"/>
                <a:cs typeface="Arial"/>
              </a:rPr>
              <a:t> </a:t>
            </a:r>
            <a:r>
              <a:rPr sz="2400" b="1" dirty="0">
                <a:solidFill>
                  <a:srgbClr val="15155C"/>
                </a:solidFill>
                <a:latin typeface="Arial"/>
                <a:cs typeface="Arial"/>
              </a:rPr>
              <a:t>роздрібних</a:t>
            </a:r>
            <a:r>
              <a:rPr sz="2400" b="1" spc="-85" dirty="0">
                <a:solidFill>
                  <a:srgbClr val="15155C"/>
                </a:solidFill>
                <a:latin typeface="Arial"/>
                <a:cs typeface="Arial"/>
              </a:rPr>
              <a:t> </a:t>
            </a:r>
            <a:r>
              <a:rPr sz="2400" b="1" spc="-25" dirty="0">
                <a:solidFill>
                  <a:srgbClr val="15155C"/>
                </a:solidFill>
                <a:latin typeface="Arial"/>
                <a:cs typeface="Arial"/>
              </a:rPr>
              <a:t>цін </a:t>
            </a:r>
            <a:r>
              <a:rPr sz="2400" b="1" dirty="0">
                <a:solidFill>
                  <a:srgbClr val="15155C"/>
                </a:solidFill>
                <a:latin typeface="Arial"/>
                <a:cs typeface="Arial"/>
              </a:rPr>
              <a:t>на</a:t>
            </a:r>
            <a:r>
              <a:rPr sz="2400" b="1" spc="-75" dirty="0">
                <a:solidFill>
                  <a:srgbClr val="15155C"/>
                </a:solidFill>
                <a:latin typeface="Arial"/>
                <a:cs typeface="Arial"/>
              </a:rPr>
              <a:t> </a:t>
            </a:r>
            <a:r>
              <a:rPr sz="2400" b="1" dirty="0">
                <a:solidFill>
                  <a:srgbClr val="15155C"/>
                </a:solidFill>
                <a:latin typeface="Arial"/>
                <a:cs typeface="Arial"/>
              </a:rPr>
              <a:t>ОЛЗ,</a:t>
            </a:r>
            <a:r>
              <a:rPr sz="2400" b="1" spc="-70" dirty="0">
                <a:solidFill>
                  <a:srgbClr val="15155C"/>
                </a:solidFill>
                <a:latin typeface="Arial"/>
                <a:cs typeface="Arial"/>
              </a:rPr>
              <a:t> </a:t>
            </a:r>
            <a:r>
              <a:rPr sz="2400" b="1" dirty="0">
                <a:solidFill>
                  <a:srgbClr val="15155C"/>
                </a:solidFill>
                <a:latin typeface="Arial"/>
                <a:cs typeface="Arial"/>
              </a:rPr>
              <a:t>включені</a:t>
            </a:r>
            <a:r>
              <a:rPr sz="2400" b="1" spc="-70" dirty="0">
                <a:solidFill>
                  <a:srgbClr val="15155C"/>
                </a:solidFill>
                <a:latin typeface="Arial"/>
                <a:cs typeface="Arial"/>
              </a:rPr>
              <a:t> </a:t>
            </a:r>
            <a:r>
              <a:rPr sz="2400" b="1" dirty="0">
                <a:solidFill>
                  <a:srgbClr val="15155C"/>
                </a:solidFill>
                <a:latin typeface="Arial"/>
                <a:cs typeface="Arial"/>
              </a:rPr>
              <a:t>до</a:t>
            </a:r>
            <a:r>
              <a:rPr sz="2400" b="1" spc="-80" dirty="0">
                <a:solidFill>
                  <a:srgbClr val="15155C"/>
                </a:solidFill>
                <a:latin typeface="Arial"/>
                <a:cs typeface="Arial"/>
              </a:rPr>
              <a:t> </a:t>
            </a:r>
            <a:r>
              <a:rPr sz="2400" b="1" spc="-10" dirty="0">
                <a:solidFill>
                  <a:srgbClr val="15155C"/>
                </a:solidFill>
                <a:latin typeface="Arial"/>
                <a:cs typeface="Arial"/>
              </a:rPr>
              <a:t>Національного переліку</a:t>
            </a:r>
            <a:endParaRPr sz="2400">
              <a:latin typeface="Arial"/>
              <a:cs typeface="Arial"/>
            </a:endParaRPr>
          </a:p>
        </p:txBody>
      </p:sp>
      <p:grpSp>
        <p:nvGrpSpPr>
          <p:cNvPr id="9" name="object 9"/>
          <p:cNvGrpSpPr/>
          <p:nvPr/>
        </p:nvGrpSpPr>
        <p:grpSpPr>
          <a:xfrm>
            <a:off x="246697" y="1553171"/>
            <a:ext cx="8794115" cy="4996815"/>
            <a:chOff x="246697" y="1553171"/>
            <a:chExt cx="8794115" cy="4996815"/>
          </a:xfrm>
        </p:grpSpPr>
        <p:pic>
          <p:nvPicPr>
            <p:cNvPr id="10" name="object 10"/>
            <p:cNvPicPr/>
            <p:nvPr/>
          </p:nvPicPr>
          <p:blipFill>
            <a:blip r:embed="rId4" cstate="print"/>
            <a:stretch>
              <a:fillRect/>
            </a:stretch>
          </p:blipFill>
          <p:spPr>
            <a:xfrm>
              <a:off x="251460" y="1579524"/>
              <a:ext cx="8783320" cy="4965700"/>
            </a:xfrm>
            <a:prstGeom prst="rect">
              <a:avLst/>
            </a:prstGeom>
          </p:spPr>
        </p:pic>
        <p:sp>
          <p:nvSpPr>
            <p:cNvPr id="11" name="object 11"/>
            <p:cNvSpPr/>
            <p:nvPr/>
          </p:nvSpPr>
          <p:spPr>
            <a:xfrm>
              <a:off x="251459" y="1578254"/>
              <a:ext cx="8784590" cy="4966970"/>
            </a:xfrm>
            <a:custGeom>
              <a:avLst/>
              <a:gdLst/>
              <a:ahLst/>
              <a:cxnLst/>
              <a:rect l="l" t="t" r="r" b="b"/>
              <a:pathLst>
                <a:path w="8784590" h="4966970">
                  <a:moveTo>
                    <a:pt x="0" y="4966970"/>
                  </a:moveTo>
                  <a:lnTo>
                    <a:pt x="8784590" y="4966970"/>
                  </a:lnTo>
                  <a:lnTo>
                    <a:pt x="8784590" y="0"/>
                  </a:lnTo>
                  <a:lnTo>
                    <a:pt x="0" y="0"/>
                  </a:lnTo>
                  <a:lnTo>
                    <a:pt x="0" y="4966970"/>
                  </a:lnTo>
                  <a:close/>
                </a:path>
              </a:pathLst>
            </a:custGeom>
            <a:ln w="3175">
              <a:solidFill>
                <a:srgbClr val="000000"/>
              </a:solidFill>
            </a:ln>
          </p:spPr>
          <p:txBody>
            <a:bodyPr wrap="square" lIns="0" tIns="0" rIns="0" bIns="0" rtlCol="0"/>
            <a:lstStyle/>
            <a:p>
              <a:endParaRPr/>
            </a:p>
          </p:txBody>
        </p:sp>
        <p:sp>
          <p:nvSpPr>
            <p:cNvPr id="12" name="object 12"/>
            <p:cNvSpPr/>
            <p:nvPr/>
          </p:nvSpPr>
          <p:spPr>
            <a:xfrm>
              <a:off x="251459" y="1578254"/>
              <a:ext cx="8784590" cy="4966970"/>
            </a:xfrm>
            <a:custGeom>
              <a:avLst/>
              <a:gdLst/>
              <a:ahLst/>
              <a:cxnLst/>
              <a:rect l="l" t="t" r="r" b="b"/>
              <a:pathLst>
                <a:path w="8784590" h="4966970">
                  <a:moveTo>
                    <a:pt x="4391660" y="4966970"/>
                  </a:moveTo>
                  <a:lnTo>
                    <a:pt x="0" y="4966970"/>
                  </a:lnTo>
                  <a:lnTo>
                    <a:pt x="0" y="0"/>
                  </a:lnTo>
                  <a:lnTo>
                    <a:pt x="8784590" y="0"/>
                  </a:lnTo>
                  <a:lnTo>
                    <a:pt x="8784590" y="4966970"/>
                  </a:lnTo>
                  <a:lnTo>
                    <a:pt x="4391660" y="4966970"/>
                  </a:lnTo>
                  <a:close/>
                </a:path>
              </a:pathLst>
            </a:custGeom>
            <a:ln w="9344">
              <a:solidFill>
                <a:srgbClr val="000000"/>
              </a:solidFill>
            </a:ln>
          </p:spPr>
          <p:txBody>
            <a:bodyPr wrap="square" lIns="0" tIns="0" rIns="0" bIns="0" rtlCol="0"/>
            <a:lstStyle/>
            <a:p>
              <a:endParaRPr/>
            </a:p>
          </p:txBody>
        </p:sp>
        <p:pic>
          <p:nvPicPr>
            <p:cNvPr id="13" name="object 13"/>
            <p:cNvPicPr/>
            <p:nvPr/>
          </p:nvPicPr>
          <p:blipFill>
            <a:blip r:embed="rId5" cstate="print"/>
            <a:stretch>
              <a:fillRect/>
            </a:stretch>
          </p:blipFill>
          <p:spPr>
            <a:xfrm>
              <a:off x="251460" y="1559204"/>
              <a:ext cx="8783320" cy="4965700"/>
            </a:xfrm>
            <a:prstGeom prst="rect">
              <a:avLst/>
            </a:prstGeom>
          </p:spPr>
        </p:pic>
        <p:sp>
          <p:nvSpPr>
            <p:cNvPr id="14" name="object 14"/>
            <p:cNvSpPr/>
            <p:nvPr/>
          </p:nvSpPr>
          <p:spPr>
            <a:xfrm>
              <a:off x="251459" y="1557934"/>
              <a:ext cx="8784590" cy="4966970"/>
            </a:xfrm>
            <a:custGeom>
              <a:avLst/>
              <a:gdLst/>
              <a:ahLst/>
              <a:cxnLst/>
              <a:rect l="l" t="t" r="r" b="b"/>
              <a:pathLst>
                <a:path w="8784590" h="4966970">
                  <a:moveTo>
                    <a:pt x="4391660" y="4966970"/>
                  </a:moveTo>
                  <a:lnTo>
                    <a:pt x="0" y="4966970"/>
                  </a:lnTo>
                  <a:lnTo>
                    <a:pt x="0" y="0"/>
                  </a:lnTo>
                  <a:lnTo>
                    <a:pt x="8784590" y="0"/>
                  </a:lnTo>
                  <a:lnTo>
                    <a:pt x="8784590" y="4966970"/>
                  </a:lnTo>
                  <a:lnTo>
                    <a:pt x="4391660" y="4966970"/>
                  </a:lnTo>
                  <a:close/>
                </a:path>
              </a:pathLst>
            </a:custGeom>
            <a:ln w="9344">
              <a:solidFill>
                <a:srgbClr val="F8F8F8"/>
              </a:solidFill>
            </a:ln>
          </p:spPr>
          <p:txBody>
            <a:bodyPr wrap="square" lIns="0" tIns="0" rIns="0" bIns="0" rtlCol="0"/>
            <a:lstStyle/>
            <a:p>
              <a:endParaRPr/>
            </a:p>
          </p:txBody>
        </p:sp>
      </p:grpSp>
      <p:sp>
        <p:nvSpPr>
          <p:cNvPr id="15" name="object 15"/>
          <p:cNvSpPr txBox="1">
            <a:spLocks noGrp="1"/>
          </p:cNvSpPr>
          <p:nvPr>
            <p:ph type="title"/>
          </p:nvPr>
        </p:nvSpPr>
        <p:spPr>
          <a:xfrm>
            <a:off x="328929" y="1486814"/>
            <a:ext cx="8037830" cy="1424940"/>
          </a:xfrm>
          <a:prstGeom prst="rect">
            <a:avLst/>
          </a:prstGeom>
        </p:spPr>
        <p:txBody>
          <a:bodyPr vert="horz" wrap="square" lIns="0" tIns="12700" rIns="0" bIns="0" rtlCol="0">
            <a:spAutoFit/>
          </a:bodyPr>
          <a:lstStyle/>
          <a:p>
            <a:pPr marL="3289300" marR="1870075" indent="-742950">
              <a:lnSpc>
                <a:spcPct val="115399"/>
              </a:lnSpc>
              <a:spcBef>
                <a:spcPts val="100"/>
              </a:spcBef>
            </a:pPr>
            <a:r>
              <a:rPr sz="2600" dirty="0"/>
              <a:t>ЕНАП</a:t>
            </a:r>
            <a:r>
              <a:rPr sz="2600" spc="-55" dirty="0"/>
              <a:t> </a:t>
            </a:r>
            <a:r>
              <a:rPr sz="2600" dirty="0"/>
              <a:t>табл.</a:t>
            </a:r>
            <a:r>
              <a:rPr sz="2600" spc="-60" dirty="0"/>
              <a:t> </a:t>
            </a:r>
            <a:r>
              <a:rPr sz="2600" dirty="0"/>
              <a:t>5</a:t>
            </a:r>
            <a:r>
              <a:rPr sz="2600" spc="-55" dirty="0"/>
              <a:t> </a:t>
            </a:r>
            <a:r>
              <a:rPr sz="2600" dirty="0"/>
              <a:t>мг</a:t>
            </a:r>
            <a:r>
              <a:rPr sz="2600" spc="-65" dirty="0"/>
              <a:t> </a:t>
            </a:r>
            <a:r>
              <a:rPr sz="2600" dirty="0"/>
              <a:t>№</a:t>
            </a:r>
            <a:r>
              <a:rPr sz="2600" spc="-50" dirty="0"/>
              <a:t> </a:t>
            </a:r>
            <a:r>
              <a:rPr sz="2600" spc="-25" dirty="0"/>
              <a:t>20 </a:t>
            </a:r>
            <a:r>
              <a:rPr sz="2600" dirty="0"/>
              <a:t>(KRKA,</a:t>
            </a:r>
            <a:r>
              <a:rPr sz="2600" spc="-10" dirty="0"/>
              <a:t> Словенія)</a:t>
            </a:r>
            <a:endParaRPr sz="2600"/>
          </a:p>
          <a:p>
            <a:pPr marL="12700">
              <a:lnSpc>
                <a:spcPct val="100000"/>
              </a:lnSpc>
              <a:spcBef>
                <a:spcPts val="459"/>
              </a:spcBef>
            </a:pPr>
            <a:r>
              <a:rPr sz="2800" spc="-140" dirty="0"/>
              <a:t>Гранична</a:t>
            </a:r>
            <a:r>
              <a:rPr sz="2800" spc="-40" dirty="0"/>
              <a:t> </a:t>
            </a:r>
            <a:r>
              <a:rPr sz="2800" spc="-170" dirty="0"/>
              <a:t>оптово-відпускна</a:t>
            </a:r>
            <a:r>
              <a:rPr sz="2800" spc="-25" dirty="0"/>
              <a:t> </a:t>
            </a:r>
            <a:r>
              <a:rPr sz="2800" spc="-80" dirty="0"/>
              <a:t>ціна</a:t>
            </a:r>
            <a:r>
              <a:rPr sz="2800" spc="10" dirty="0"/>
              <a:t> </a:t>
            </a:r>
            <a:r>
              <a:rPr sz="2600" dirty="0"/>
              <a:t>–</a:t>
            </a:r>
            <a:r>
              <a:rPr sz="2600" spc="-30" dirty="0"/>
              <a:t> </a:t>
            </a:r>
            <a:r>
              <a:rPr sz="2600" b="0" dirty="0">
                <a:solidFill>
                  <a:srgbClr val="252599"/>
                </a:solidFill>
                <a:latin typeface="Arial"/>
                <a:cs typeface="Arial"/>
              </a:rPr>
              <a:t>21,25</a:t>
            </a:r>
            <a:r>
              <a:rPr sz="2600" b="0" spc="-30" dirty="0">
                <a:solidFill>
                  <a:srgbClr val="252599"/>
                </a:solidFill>
                <a:latin typeface="Arial"/>
                <a:cs typeface="Arial"/>
              </a:rPr>
              <a:t> </a:t>
            </a:r>
            <a:r>
              <a:rPr sz="2600" b="0" dirty="0">
                <a:solidFill>
                  <a:srgbClr val="252599"/>
                </a:solidFill>
                <a:latin typeface="Arial"/>
                <a:cs typeface="Arial"/>
              </a:rPr>
              <a:t>грн.,</a:t>
            </a:r>
            <a:r>
              <a:rPr sz="2600" b="0" spc="-30" dirty="0">
                <a:solidFill>
                  <a:srgbClr val="252599"/>
                </a:solidFill>
                <a:latin typeface="Arial"/>
                <a:cs typeface="Arial"/>
              </a:rPr>
              <a:t> </a:t>
            </a:r>
            <a:r>
              <a:rPr sz="2600" b="0" dirty="0">
                <a:solidFill>
                  <a:srgbClr val="252599"/>
                </a:solidFill>
                <a:latin typeface="Arial"/>
                <a:cs typeface="Arial"/>
              </a:rPr>
              <a:t>у</a:t>
            </a:r>
            <a:r>
              <a:rPr sz="2600" b="0" spc="-25" dirty="0">
                <a:solidFill>
                  <a:srgbClr val="252599"/>
                </a:solidFill>
                <a:latin typeface="Arial"/>
                <a:cs typeface="Arial"/>
              </a:rPr>
              <a:t> </a:t>
            </a:r>
            <a:r>
              <a:rPr sz="2600" b="0" spc="-20" dirty="0">
                <a:solidFill>
                  <a:srgbClr val="252599"/>
                </a:solidFill>
                <a:latin typeface="Arial"/>
                <a:cs typeface="Arial"/>
              </a:rPr>
              <a:t>т.ч.</a:t>
            </a:r>
            <a:endParaRPr sz="2600">
              <a:latin typeface="Arial"/>
              <a:cs typeface="Arial"/>
            </a:endParaRPr>
          </a:p>
        </p:txBody>
      </p:sp>
      <p:sp>
        <p:nvSpPr>
          <p:cNvPr id="16" name="object 16"/>
          <p:cNvSpPr txBox="1"/>
          <p:nvPr/>
        </p:nvSpPr>
        <p:spPr>
          <a:xfrm>
            <a:off x="328929" y="2792737"/>
            <a:ext cx="6764020" cy="961390"/>
          </a:xfrm>
          <a:prstGeom prst="rect">
            <a:avLst/>
          </a:prstGeom>
        </p:spPr>
        <p:txBody>
          <a:bodyPr vert="horz" wrap="square" lIns="0" tIns="66675" rIns="0" bIns="0" rtlCol="0">
            <a:spAutoFit/>
          </a:bodyPr>
          <a:lstStyle/>
          <a:p>
            <a:pPr marL="825500">
              <a:lnSpc>
                <a:spcPct val="100000"/>
              </a:lnSpc>
              <a:spcBef>
                <a:spcPts val="525"/>
              </a:spcBef>
            </a:pPr>
            <a:r>
              <a:rPr sz="2600" dirty="0">
                <a:solidFill>
                  <a:srgbClr val="FF0000"/>
                </a:solidFill>
                <a:latin typeface="Arial"/>
                <a:cs typeface="Arial"/>
              </a:rPr>
              <a:t>ПДВ</a:t>
            </a:r>
            <a:r>
              <a:rPr sz="2600" spc="-40" dirty="0">
                <a:solidFill>
                  <a:srgbClr val="FF0000"/>
                </a:solidFill>
                <a:latin typeface="Arial"/>
                <a:cs typeface="Arial"/>
              </a:rPr>
              <a:t> </a:t>
            </a:r>
            <a:r>
              <a:rPr sz="2600" dirty="0">
                <a:solidFill>
                  <a:srgbClr val="FF0000"/>
                </a:solidFill>
                <a:latin typeface="Arial"/>
                <a:cs typeface="Arial"/>
              </a:rPr>
              <a:t>7%</a:t>
            </a:r>
            <a:r>
              <a:rPr sz="2600" spc="-20" dirty="0">
                <a:solidFill>
                  <a:srgbClr val="FF0000"/>
                </a:solidFill>
                <a:latin typeface="Arial"/>
                <a:cs typeface="Arial"/>
              </a:rPr>
              <a:t> </a:t>
            </a:r>
            <a:r>
              <a:rPr sz="2600" dirty="0">
                <a:solidFill>
                  <a:srgbClr val="252599"/>
                </a:solidFill>
                <a:latin typeface="Arial"/>
                <a:cs typeface="Arial"/>
              </a:rPr>
              <a:t>-</a:t>
            </a:r>
            <a:r>
              <a:rPr sz="2600" spc="-50" dirty="0">
                <a:solidFill>
                  <a:srgbClr val="252599"/>
                </a:solidFill>
                <a:latin typeface="Arial"/>
                <a:cs typeface="Arial"/>
              </a:rPr>
              <a:t> </a:t>
            </a:r>
            <a:r>
              <a:rPr sz="2600" dirty="0">
                <a:solidFill>
                  <a:srgbClr val="252599"/>
                </a:solidFill>
                <a:latin typeface="Arial"/>
                <a:cs typeface="Arial"/>
              </a:rPr>
              <a:t>1,40</a:t>
            </a:r>
            <a:r>
              <a:rPr sz="2600" spc="-35" dirty="0">
                <a:solidFill>
                  <a:srgbClr val="252599"/>
                </a:solidFill>
                <a:latin typeface="Arial"/>
                <a:cs typeface="Arial"/>
              </a:rPr>
              <a:t> </a:t>
            </a:r>
            <a:r>
              <a:rPr sz="2600" spc="-20" dirty="0">
                <a:solidFill>
                  <a:srgbClr val="252599"/>
                </a:solidFill>
                <a:latin typeface="Arial"/>
                <a:cs typeface="Arial"/>
              </a:rPr>
              <a:t>грн.</a:t>
            </a:r>
            <a:endParaRPr sz="2600">
              <a:latin typeface="Arial"/>
              <a:cs typeface="Arial"/>
            </a:endParaRPr>
          </a:p>
          <a:p>
            <a:pPr marL="12700">
              <a:lnSpc>
                <a:spcPct val="100000"/>
              </a:lnSpc>
              <a:spcBef>
                <a:spcPts val="459"/>
              </a:spcBef>
            </a:pPr>
            <a:r>
              <a:rPr sz="2800" b="1" spc="-150" dirty="0">
                <a:latin typeface="Arial"/>
                <a:cs typeface="Arial"/>
              </a:rPr>
              <a:t>Постачальницько-</a:t>
            </a:r>
            <a:r>
              <a:rPr sz="2800" b="1" spc="-165" dirty="0">
                <a:latin typeface="Arial"/>
                <a:cs typeface="Arial"/>
              </a:rPr>
              <a:t>збутова</a:t>
            </a:r>
            <a:r>
              <a:rPr sz="2800" b="1" spc="-15" dirty="0">
                <a:latin typeface="Arial"/>
                <a:cs typeface="Arial"/>
              </a:rPr>
              <a:t> </a:t>
            </a:r>
            <a:r>
              <a:rPr sz="2800" b="1" spc="-95" dirty="0">
                <a:latin typeface="Arial"/>
                <a:cs typeface="Arial"/>
              </a:rPr>
              <a:t>націнка</a:t>
            </a:r>
            <a:r>
              <a:rPr sz="2800" b="1" spc="15" dirty="0">
                <a:latin typeface="Arial"/>
                <a:cs typeface="Arial"/>
              </a:rPr>
              <a:t> </a:t>
            </a:r>
            <a:r>
              <a:rPr sz="2600" b="1" dirty="0">
                <a:latin typeface="Arial"/>
                <a:cs typeface="Arial"/>
              </a:rPr>
              <a:t>– </a:t>
            </a:r>
            <a:r>
              <a:rPr sz="2600" dirty="0">
                <a:solidFill>
                  <a:srgbClr val="FF0000"/>
                </a:solidFill>
                <a:latin typeface="Arial"/>
                <a:cs typeface="Arial"/>
              </a:rPr>
              <a:t>10 </a:t>
            </a:r>
            <a:r>
              <a:rPr sz="2600" spc="-50" dirty="0">
                <a:solidFill>
                  <a:srgbClr val="FF0000"/>
                </a:solidFill>
                <a:latin typeface="Arial"/>
                <a:cs typeface="Arial"/>
              </a:rPr>
              <a:t>%</a:t>
            </a:r>
            <a:endParaRPr sz="2600">
              <a:latin typeface="Arial"/>
              <a:cs typeface="Arial"/>
            </a:endParaRPr>
          </a:p>
        </p:txBody>
      </p:sp>
      <p:sp>
        <p:nvSpPr>
          <p:cNvPr id="17" name="object 17"/>
          <p:cNvSpPr txBox="1"/>
          <p:nvPr/>
        </p:nvSpPr>
        <p:spPr>
          <a:xfrm>
            <a:off x="328929" y="3789324"/>
            <a:ext cx="156845" cy="367030"/>
          </a:xfrm>
          <a:prstGeom prst="rect">
            <a:avLst/>
          </a:prstGeom>
        </p:spPr>
        <p:txBody>
          <a:bodyPr vert="horz" wrap="square" lIns="0" tIns="11430" rIns="0" bIns="0" rtlCol="0">
            <a:spAutoFit/>
          </a:bodyPr>
          <a:lstStyle/>
          <a:p>
            <a:pPr marL="12700">
              <a:lnSpc>
                <a:spcPct val="100000"/>
              </a:lnSpc>
              <a:spcBef>
                <a:spcPts val="90"/>
              </a:spcBef>
            </a:pPr>
            <a:r>
              <a:rPr sz="2250" spc="-710" dirty="0">
                <a:solidFill>
                  <a:srgbClr val="3333CC"/>
                </a:solidFill>
                <a:latin typeface="OpenSymbol"/>
                <a:cs typeface="OpenSymbol"/>
              </a:rPr>
              <a:t>▪</a:t>
            </a:r>
            <a:endParaRPr sz="2250">
              <a:latin typeface="OpenSymbol"/>
              <a:cs typeface="OpenSymbol"/>
            </a:endParaRPr>
          </a:p>
        </p:txBody>
      </p:sp>
      <p:sp>
        <p:nvSpPr>
          <p:cNvPr id="18" name="object 18"/>
          <p:cNvSpPr txBox="1"/>
          <p:nvPr/>
        </p:nvSpPr>
        <p:spPr>
          <a:xfrm>
            <a:off x="328929" y="3719767"/>
            <a:ext cx="8535035" cy="2951480"/>
          </a:xfrm>
          <a:prstGeom prst="rect">
            <a:avLst/>
          </a:prstGeom>
        </p:spPr>
        <p:txBody>
          <a:bodyPr vert="horz" wrap="square" lIns="0" tIns="79375" rIns="0" bIns="0" rtlCol="0">
            <a:spAutoFit/>
          </a:bodyPr>
          <a:lstStyle/>
          <a:p>
            <a:pPr marL="825500">
              <a:lnSpc>
                <a:spcPct val="100000"/>
              </a:lnSpc>
              <a:spcBef>
                <a:spcPts val="625"/>
              </a:spcBef>
            </a:pPr>
            <a:r>
              <a:rPr sz="2800" b="1" spc="-150" dirty="0">
                <a:latin typeface="Arial"/>
                <a:cs typeface="Arial"/>
              </a:rPr>
              <a:t>Закупівельна</a:t>
            </a:r>
            <a:r>
              <a:rPr sz="2800" b="1" spc="-45" dirty="0">
                <a:latin typeface="Arial"/>
                <a:cs typeface="Arial"/>
              </a:rPr>
              <a:t> </a:t>
            </a:r>
            <a:r>
              <a:rPr sz="2800" b="1" spc="-95" dirty="0">
                <a:latin typeface="Arial"/>
                <a:cs typeface="Arial"/>
              </a:rPr>
              <a:t>ціна</a:t>
            </a:r>
            <a:r>
              <a:rPr sz="2800" b="1" spc="-40" dirty="0">
                <a:latin typeface="Arial"/>
                <a:cs typeface="Arial"/>
              </a:rPr>
              <a:t> </a:t>
            </a:r>
            <a:r>
              <a:rPr sz="2800" b="1" spc="-160" dirty="0">
                <a:latin typeface="Arial"/>
                <a:cs typeface="Arial"/>
              </a:rPr>
              <a:t>оптової</a:t>
            </a:r>
            <a:r>
              <a:rPr sz="2800" b="1" spc="-35" dirty="0">
                <a:latin typeface="Arial"/>
                <a:cs typeface="Arial"/>
              </a:rPr>
              <a:t> </a:t>
            </a:r>
            <a:r>
              <a:rPr sz="2800" b="1" spc="-10" dirty="0">
                <a:latin typeface="Arial"/>
                <a:cs typeface="Arial"/>
              </a:rPr>
              <a:t>фірми</a:t>
            </a:r>
            <a:r>
              <a:rPr sz="2600" b="1" spc="-10" dirty="0">
                <a:latin typeface="Arial"/>
                <a:cs typeface="Arial"/>
              </a:rPr>
              <a:t>:</a:t>
            </a:r>
            <a:endParaRPr sz="2600">
              <a:latin typeface="Arial"/>
              <a:cs typeface="Arial"/>
            </a:endParaRPr>
          </a:p>
          <a:p>
            <a:pPr marL="1109980">
              <a:lnSpc>
                <a:spcPts val="2960"/>
              </a:lnSpc>
              <a:spcBef>
                <a:spcPts val="490"/>
              </a:spcBef>
            </a:pPr>
            <a:r>
              <a:rPr sz="2600" spc="-20" dirty="0">
                <a:solidFill>
                  <a:srgbClr val="2C2CB8"/>
                </a:solidFill>
                <a:latin typeface="Arial"/>
                <a:cs typeface="Arial"/>
              </a:rPr>
              <a:t>(</a:t>
            </a:r>
            <a:r>
              <a:rPr sz="2600" spc="-20" dirty="0">
                <a:solidFill>
                  <a:srgbClr val="3333CC"/>
                </a:solidFill>
                <a:latin typeface="Arial"/>
                <a:cs typeface="Arial"/>
              </a:rPr>
              <a:t>21,25-</a:t>
            </a:r>
            <a:r>
              <a:rPr sz="2600" dirty="0">
                <a:solidFill>
                  <a:srgbClr val="3333CC"/>
                </a:solidFill>
                <a:latin typeface="Arial"/>
                <a:cs typeface="Arial"/>
              </a:rPr>
              <a:t>1,40)</a:t>
            </a:r>
            <a:r>
              <a:rPr sz="2600" spc="-45" dirty="0">
                <a:solidFill>
                  <a:srgbClr val="3333CC"/>
                </a:solidFill>
                <a:latin typeface="Arial"/>
                <a:cs typeface="Arial"/>
              </a:rPr>
              <a:t> </a:t>
            </a:r>
            <a:r>
              <a:rPr sz="2600" dirty="0">
                <a:solidFill>
                  <a:srgbClr val="3333CC"/>
                </a:solidFill>
                <a:latin typeface="Arial"/>
                <a:cs typeface="Arial"/>
              </a:rPr>
              <a:t>х</a:t>
            </a:r>
            <a:r>
              <a:rPr sz="2600" spc="-25" dirty="0">
                <a:solidFill>
                  <a:srgbClr val="3333CC"/>
                </a:solidFill>
                <a:latin typeface="Arial"/>
                <a:cs typeface="Arial"/>
              </a:rPr>
              <a:t> </a:t>
            </a:r>
            <a:r>
              <a:rPr sz="2600" dirty="0">
                <a:solidFill>
                  <a:srgbClr val="3333CC"/>
                </a:solidFill>
                <a:latin typeface="Arial"/>
                <a:cs typeface="Arial"/>
              </a:rPr>
              <a:t>1,10=</a:t>
            </a:r>
            <a:r>
              <a:rPr sz="2600" spc="-35" dirty="0">
                <a:solidFill>
                  <a:srgbClr val="3333CC"/>
                </a:solidFill>
                <a:latin typeface="Arial"/>
                <a:cs typeface="Arial"/>
              </a:rPr>
              <a:t> </a:t>
            </a:r>
            <a:r>
              <a:rPr sz="2600" dirty="0">
                <a:solidFill>
                  <a:srgbClr val="3333CC"/>
                </a:solidFill>
                <a:latin typeface="Arial"/>
                <a:cs typeface="Arial"/>
              </a:rPr>
              <a:t>21,835</a:t>
            </a:r>
            <a:r>
              <a:rPr sz="2600" spc="-30" dirty="0">
                <a:solidFill>
                  <a:srgbClr val="3333CC"/>
                </a:solidFill>
                <a:latin typeface="Arial"/>
                <a:cs typeface="Arial"/>
              </a:rPr>
              <a:t> </a:t>
            </a:r>
            <a:r>
              <a:rPr sz="2600" dirty="0">
                <a:solidFill>
                  <a:srgbClr val="3333CC"/>
                </a:solidFill>
                <a:latin typeface="Arial"/>
                <a:cs typeface="Arial"/>
              </a:rPr>
              <a:t>х</a:t>
            </a:r>
            <a:r>
              <a:rPr sz="2600" spc="-30" dirty="0">
                <a:solidFill>
                  <a:srgbClr val="3333CC"/>
                </a:solidFill>
                <a:latin typeface="Arial"/>
                <a:cs typeface="Arial"/>
              </a:rPr>
              <a:t> </a:t>
            </a:r>
            <a:r>
              <a:rPr sz="2600" dirty="0">
                <a:solidFill>
                  <a:srgbClr val="3333CC"/>
                </a:solidFill>
                <a:latin typeface="Arial"/>
                <a:cs typeface="Arial"/>
              </a:rPr>
              <a:t>1,07</a:t>
            </a:r>
            <a:r>
              <a:rPr sz="2600" spc="-30" dirty="0">
                <a:solidFill>
                  <a:srgbClr val="3333CC"/>
                </a:solidFill>
                <a:latin typeface="Arial"/>
                <a:cs typeface="Arial"/>
              </a:rPr>
              <a:t> </a:t>
            </a:r>
            <a:r>
              <a:rPr sz="2600" dirty="0">
                <a:solidFill>
                  <a:srgbClr val="3333CC"/>
                </a:solidFill>
                <a:latin typeface="Arial"/>
                <a:cs typeface="Arial"/>
              </a:rPr>
              <a:t>=</a:t>
            </a:r>
            <a:r>
              <a:rPr sz="2600" spc="-25" dirty="0">
                <a:solidFill>
                  <a:srgbClr val="3333CC"/>
                </a:solidFill>
                <a:latin typeface="Arial"/>
                <a:cs typeface="Arial"/>
              </a:rPr>
              <a:t> </a:t>
            </a:r>
            <a:r>
              <a:rPr sz="2600" dirty="0">
                <a:solidFill>
                  <a:srgbClr val="3333CC"/>
                </a:solidFill>
                <a:latin typeface="Arial"/>
                <a:cs typeface="Arial"/>
              </a:rPr>
              <a:t>23,36</a:t>
            </a:r>
            <a:r>
              <a:rPr sz="2600" spc="-30" dirty="0">
                <a:solidFill>
                  <a:srgbClr val="3333CC"/>
                </a:solidFill>
                <a:latin typeface="Arial"/>
                <a:cs typeface="Arial"/>
              </a:rPr>
              <a:t> </a:t>
            </a:r>
            <a:r>
              <a:rPr sz="2600" dirty="0">
                <a:solidFill>
                  <a:srgbClr val="3333CC"/>
                </a:solidFill>
                <a:latin typeface="Arial"/>
                <a:cs typeface="Arial"/>
              </a:rPr>
              <a:t>грн.,</a:t>
            </a:r>
            <a:r>
              <a:rPr sz="2600" spc="-40" dirty="0">
                <a:solidFill>
                  <a:srgbClr val="3333CC"/>
                </a:solidFill>
                <a:latin typeface="Arial"/>
                <a:cs typeface="Arial"/>
              </a:rPr>
              <a:t> </a:t>
            </a:r>
            <a:r>
              <a:rPr sz="2600" spc="-50" dirty="0">
                <a:solidFill>
                  <a:srgbClr val="3333CC"/>
                </a:solidFill>
                <a:latin typeface="Arial"/>
                <a:cs typeface="Arial"/>
              </a:rPr>
              <a:t>в</a:t>
            </a:r>
            <a:endParaRPr sz="2600">
              <a:latin typeface="Arial"/>
              <a:cs typeface="Arial"/>
            </a:endParaRPr>
          </a:p>
          <a:p>
            <a:pPr marL="825500">
              <a:lnSpc>
                <a:spcPts val="2960"/>
              </a:lnSpc>
            </a:pPr>
            <a:r>
              <a:rPr sz="2600" spc="-55" dirty="0">
                <a:solidFill>
                  <a:srgbClr val="3333CC"/>
                </a:solidFill>
                <a:latin typeface="Arial"/>
                <a:cs typeface="Arial"/>
              </a:rPr>
              <a:t>т.ч.</a:t>
            </a:r>
            <a:r>
              <a:rPr sz="2600" spc="-75" dirty="0">
                <a:solidFill>
                  <a:srgbClr val="3333CC"/>
                </a:solidFill>
                <a:latin typeface="Arial"/>
                <a:cs typeface="Arial"/>
              </a:rPr>
              <a:t> </a:t>
            </a:r>
            <a:r>
              <a:rPr sz="2600" dirty="0">
                <a:solidFill>
                  <a:srgbClr val="3333CC"/>
                </a:solidFill>
                <a:latin typeface="Arial"/>
                <a:cs typeface="Arial"/>
              </a:rPr>
              <a:t>ПДВ</a:t>
            </a:r>
            <a:r>
              <a:rPr sz="2600" spc="-70" dirty="0">
                <a:solidFill>
                  <a:srgbClr val="3333CC"/>
                </a:solidFill>
                <a:latin typeface="Arial"/>
                <a:cs typeface="Arial"/>
              </a:rPr>
              <a:t> </a:t>
            </a:r>
            <a:r>
              <a:rPr sz="2600" dirty="0">
                <a:solidFill>
                  <a:srgbClr val="3333CC"/>
                </a:solidFill>
                <a:latin typeface="Arial"/>
                <a:cs typeface="Arial"/>
              </a:rPr>
              <a:t>1,53</a:t>
            </a:r>
            <a:r>
              <a:rPr sz="2600" spc="-70" dirty="0">
                <a:solidFill>
                  <a:srgbClr val="3333CC"/>
                </a:solidFill>
                <a:latin typeface="Arial"/>
                <a:cs typeface="Arial"/>
              </a:rPr>
              <a:t> </a:t>
            </a:r>
            <a:r>
              <a:rPr sz="2600" spc="-20" dirty="0">
                <a:solidFill>
                  <a:srgbClr val="3333CC"/>
                </a:solidFill>
                <a:latin typeface="Arial"/>
                <a:cs typeface="Arial"/>
              </a:rPr>
              <a:t>грн.</a:t>
            </a:r>
            <a:endParaRPr sz="2600">
              <a:latin typeface="Arial"/>
              <a:cs typeface="Arial"/>
            </a:endParaRPr>
          </a:p>
          <a:p>
            <a:pPr marL="825500" marR="5080" indent="-812800">
              <a:lnSpc>
                <a:spcPts val="2810"/>
              </a:lnSpc>
              <a:spcBef>
                <a:spcPts val="845"/>
              </a:spcBef>
              <a:tabLst>
                <a:tab pos="6508115" algn="l"/>
              </a:tabLst>
            </a:pPr>
            <a:r>
              <a:rPr sz="2600" b="1" spc="-130" dirty="0">
                <a:latin typeface="Arial"/>
                <a:cs typeface="Arial"/>
              </a:rPr>
              <a:t>Роздрібна</a:t>
            </a:r>
            <a:r>
              <a:rPr sz="2600" b="1" spc="-55" dirty="0">
                <a:latin typeface="Arial"/>
                <a:cs typeface="Arial"/>
              </a:rPr>
              <a:t> </a:t>
            </a:r>
            <a:r>
              <a:rPr sz="2600" b="1" spc="-100" dirty="0">
                <a:latin typeface="Arial"/>
                <a:cs typeface="Arial"/>
              </a:rPr>
              <a:t>ціна</a:t>
            </a:r>
            <a:r>
              <a:rPr sz="2600" b="1" spc="-25" dirty="0">
                <a:latin typeface="Arial"/>
                <a:cs typeface="Arial"/>
              </a:rPr>
              <a:t> </a:t>
            </a:r>
            <a:r>
              <a:rPr sz="2600" b="1" dirty="0">
                <a:latin typeface="Arial"/>
                <a:cs typeface="Arial"/>
              </a:rPr>
              <a:t>з</a:t>
            </a:r>
            <a:r>
              <a:rPr sz="2600" b="1" spc="-35" dirty="0">
                <a:latin typeface="Arial"/>
                <a:cs typeface="Arial"/>
              </a:rPr>
              <a:t> </a:t>
            </a:r>
            <a:r>
              <a:rPr sz="2600" b="1" spc="-175" dirty="0">
                <a:latin typeface="Arial"/>
                <a:cs typeface="Arial"/>
              </a:rPr>
              <a:t>торгівельною</a:t>
            </a:r>
            <a:r>
              <a:rPr sz="2600" b="1" spc="-5" dirty="0">
                <a:latin typeface="Arial"/>
                <a:cs typeface="Arial"/>
              </a:rPr>
              <a:t> </a:t>
            </a:r>
            <a:r>
              <a:rPr sz="2600" b="1" spc="-145" dirty="0">
                <a:latin typeface="Arial"/>
                <a:cs typeface="Arial"/>
              </a:rPr>
              <a:t>націнкою</a:t>
            </a:r>
            <a:r>
              <a:rPr sz="2600" b="1" spc="-20" dirty="0">
                <a:latin typeface="Arial"/>
                <a:cs typeface="Arial"/>
              </a:rPr>
              <a:t> </a:t>
            </a:r>
            <a:r>
              <a:rPr sz="2600" b="1" spc="-50" dirty="0">
                <a:latin typeface="Arial"/>
                <a:cs typeface="Arial"/>
              </a:rPr>
              <a:t>-</a:t>
            </a:r>
            <a:r>
              <a:rPr sz="2600" b="1" dirty="0">
                <a:latin typeface="Arial"/>
                <a:cs typeface="Arial"/>
              </a:rPr>
              <a:t>	</a:t>
            </a:r>
            <a:r>
              <a:rPr sz="2600" dirty="0">
                <a:solidFill>
                  <a:srgbClr val="FF0000"/>
                </a:solidFill>
                <a:latin typeface="Arial"/>
                <a:cs typeface="Arial"/>
              </a:rPr>
              <a:t>25%</a:t>
            </a:r>
            <a:r>
              <a:rPr sz="2600" spc="-40" dirty="0">
                <a:solidFill>
                  <a:srgbClr val="FF0000"/>
                </a:solidFill>
                <a:latin typeface="Arial"/>
                <a:cs typeface="Arial"/>
              </a:rPr>
              <a:t> </a:t>
            </a:r>
            <a:r>
              <a:rPr sz="2600" spc="-10" dirty="0">
                <a:solidFill>
                  <a:srgbClr val="2C2CB8"/>
                </a:solidFill>
                <a:latin typeface="Arial"/>
                <a:cs typeface="Arial"/>
              </a:rPr>
              <a:t>(</a:t>
            </a:r>
            <a:r>
              <a:rPr sz="2600" spc="-10" dirty="0">
                <a:solidFill>
                  <a:srgbClr val="3333CC"/>
                </a:solidFill>
                <a:latin typeface="Arial"/>
                <a:cs typeface="Arial"/>
              </a:rPr>
              <a:t>23,36- </a:t>
            </a:r>
            <a:r>
              <a:rPr sz="2600" dirty="0">
                <a:solidFill>
                  <a:srgbClr val="3333CC"/>
                </a:solidFill>
                <a:latin typeface="Arial"/>
                <a:cs typeface="Arial"/>
              </a:rPr>
              <a:t>1,53)</a:t>
            </a:r>
            <a:r>
              <a:rPr sz="2600" spc="-45" dirty="0">
                <a:solidFill>
                  <a:srgbClr val="3333CC"/>
                </a:solidFill>
                <a:latin typeface="Arial"/>
                <a:cs typeface="Arial"/>
              </a:rPr>
              <a:t> </a:t>
            </a:r>
            <a:r>
              <a:rPr sz="2600" dirty="0">
                <a:solidFill>
                  <a:srgbClr val="3333CC"/>
                </a:solidFill>
                <a:latin typeface="Arial"/>
                <a:cs typeface="Arial"/>
              </a:rPr>
              <a:t>х</a:t>
            </a:r>
            <a:r>
              <a:rPr sz="2600" spc="-40" dirty="0">
                <a:solidFill>
                  <a:srgbClr val="3333CC"/>
                </a:solidFill>
                <a:latin typeface="Arial"/>
                <a:cs typeface="Arial"/>
              </a:rPr>
              <a:t> </a:t>
            </a:r>
            <a:r>
              <a:rPr sz="2600" dirty="0">
                <a:solidFill>
                  <a:srgbClr val="BF0000"/>
                </a:solidFill>
                <a:latin typeface="Arial"/>
                <a:cs typeface="Arial"/>
              </a:rPr>
              <a:t>1,25</a:t>
            </a:r>
            <a:r>
              <a:rPr sz="2600" spc="-40" dirty="0">
                <a:solidFill>
                  <a:srgbClr val="BF0000"/>
                </a:solidFill>
                <a:latin typeface="Arial"/>
                <a:cs typeface="Arial"/>
              </a:rPr>
              <a:t> </a:t>
            </a:r>
            <a:r>
              <a:rPr sz="2600" dirty="0">
                <a:solidFill>
                  <a:srgbClr val="3333CC"/>
                </a:solidFill>
                <a:latin typeface="Arial"/>
                <a:cs typeface="Arial"/>
              </a:rPr>
              <a:t>=</a:t>
            </a:r>
            <a:r>
              <a:rPr sz="2600" spc="-35" dirty="0">
                <a:solidFill>
                  <a:srgbClr val="3333CC"/>
                </a:solidFill>
                <a:latin typeface="Arial"/>
                <a:cs typeface="Arial"/>
              </a:rPr>
              <a:t> </a:t>
            </a:r>
            <a:r>
              <a:rPr sz="2600" dirty="0">
                <a:solidFill>
                  <a:srgbClr val="3333CC"/>
                </a:solidFill>
                <a:latin typeface="Arial"/>
                <a:cs typeface="Arial"/>
              </a:rPr>
              <a:t>27,287</a:t>
            </a:r>
            <a:r>
              <a:rPr sz="2600" spc="-40" dirty="0">
                <a:solidFill>
                  <a:srgbClr val="3333CC"/>
                </a:solidFill>
                <a:latin typeface="Arial"/>
                <a:cs typeface="Arial"/>
              </a:rPr>
              <a:t> </a:t>
            </a:r>
            <a:r>
              <a:rPr sz="2600" dirty="0">
                <a:solidFill>
                  <a:srgbClr val="3333CC"/>
                </a:solidFill>
                <a:latin typeface="Arial"/>
                <a:cs typeface="Arial"/>
              </a:rPr>
              <a:t>х</a:t>
            </a:r>
            <a:r>
              <a:rPr sz="2600" spc="-25" dirty="0">
                <a:solidFill>
                  <a:srgbClr val="3333CC"/>
                </a:solidFill>
                <a:latin typeface="Arial"/>
                <a:cs typeface="Arial"/>
              </a:rPr>
              <a:t> </a:t>
            </a:r>
            <a:r>
              <a:rPr sz="2600" dirty="0">
                <a:solidFill>
                  <a:srgbClr val="BF0000"/>
                </a:solidFill>
                <a:latin typeface="Arial"/>
                <a:cs typeface="Arial"/>
              </a:rPr>
              <a:t>1,07</a:t>
            </a:r>
            <a:r>
              <a:rPr sz="2600" spc="-30" dirty="0">
                <a:solidFill>
                  <a:srgbClr val="BF0000"/>
                </a:solidFill>
                <a:latin typeface="Arial"/>
                <a:cs typeface="Arial"/>
              </a:rPr>
              <a:t> </a:t>
            </a:r>
            <a:r>
              <a:rPr sz="2600" dirty="0">
                <a:solidFill>
                  <a:srgbClr val="3333CC"/>
                </a:solidFill>
                <a:latin typeface="Arial"/>
                <a:cs typeface="Arial"/>
              </a:rPr>
              <a:t>=</a:t>
            </a:r>
            <a:r>
              <a:rPr sz="2600" spc="-50" dirty="0">
                <a:solidFill>
                  <a:srgbClr val="3333CC"/>
                </a:solidFill>
                <a:latin typeface="Arial"/>
                <a:cs typeface="Arial"/>
              </a:rPr>
              <a:t> </a:t>
            </a:r>
            <a:r>
              <a:rPr sz="2600" dirty="0">
                <a:solidFill>
                  <a:srgbClr val="3333CC"/>
                </a:solidFill>
                <a:latin typeface="Arial"/>
                <a:cs typeface="Arial"/>
              </a:rPr>
              <a:t>29,20</a:t>
            </a:r>
            <a:r>
              <a:rPr sz="2600" spc="-40" dirty="0">
                <a:solidFill>
                  <a:srgbClr val="3333CC"/>
                </a:solidFill>
                <a:latin typeface="Arial"/>
                <a:cs typeface="Arial"/>
              </a:rPr>
              <a:t> </a:t>
            </a:r>
            <a:r>
              <a:rPr sz="2600" dirty="0">
                <a:solidFill>
                  <a:srgbClr val="3333CC"/>
                </a:solidFill>
                <a:latin typeface="Arial"/>
                <a:cs typeface="Arial"/>
              </a:rPr>
              <a:t>грн.,</a:t>
            </a:r>
            <a:r>
              <a:rPr sz="2600" spc="-45" dirty="0">
                <a:solidFill>
                  <a:srgbClr val="3333CC"/>
                </a:solidFill>
                <a:latin typeface="Arial"/>
                <a:cs typeface="Arial"/>
              </a:rPr>
              <a:t> </a:t>
            </a:r>
            <a:r>
              <a:rPr sz="2600" dirty="0">
                <a:solidFill>
                  <a:srgbClr val="3333CC"/>
                </a:solidFill>
                <a:latin typeface="Arial"/>
                <a:cs typeface="Arial"/>
              </a:rPr>
              <a:t>в</a:t>
            </a:r>
            <a:r>
              <a:rPr sz="2600" spc="-45" dirty="0">
                <a:solidFill>
                  <a:srgbClr val="3333CC"/>
                </a:solidFill>
                <a:latin typeface="Arial"/>
                <a:cs typeface="Arial"/>
              </a:rPr>
              <a:t> </a:t>
            </a:r>
            <a:r>
              <a:rPr sz="2600" spc="-50" dirty="0">
                <a:solidFill>
                  <a:srgbClr val="3333CC"/>
                </a:solidFill>
                <a:latin typeface="Arial"/>
                <a:cs typeface="Arial"/>
              </a:rPr>
              <a:t>т.ч.</a:t>
            </a:r>
            <a:r>
              <a:rPr sz="2600" spc="-45" dirty="0">
                <a:solidFill>
                  <a:srgbClr val="3333CC"/>
                </a:solidFill>
                <a:latin typeface="Arial"/>
                <a:cs typeface="Arial"/>
              </a:rPr>
              <a:t> </a:t>
            </a:r>
            <a:r>
              <a:rPr sz="2600" spc="-25" dirty="0">
                <a:solidFill>
                  <a:srgbClr val="3333CC"/>
                </a:solidFill>
                <a:latin typeface="Arial"/>
                <a:cs typeface="Arial"/>
              </a:rPr>
              <a:t>ПДВ</a:t>
            </a:r>
            <a:endParaRPr sz="2600">
              <a:latin typeface="Arial"/>
              <a:cs typeface="Arial"/>
            </a:endParaRPr>
          </a:p>
          <a:p>
            <a:pPr marL="825500">
              <a:lnSpc>
                <a:spcPts val="2760"/>
              </a:lnSpc>
            </a:pPr>
            <a:r>
              <a:rPr sz="2600" dirty="0">
                <a:solidFill>
                  <a:srgbClr val="3333CC"/>
                </a:solidFill>
                <a:latin typeface="Arial"/>
                <a:cs typeface="Arial"/>
              </a:rPr>
              <a:t>1,91</a:t>
            </a:r>
            <a:r>
              <a:rPr sz="2600" spc="-60" dirty="0">
                <a:solidFill>
                  <a:srgbClr val="3333CC"/>
                </a:solidFill>
                <a:latin typeface="Arial"/>
                <a:cs typeface="Arial"/>
              </a:rPr>
              <a:t> </a:t>
            </a:r>
            <a:r>
              <a:rPr sz="2600" spc="-20" dirty="0">
                <a:solidFill>
                  <a:srgbClr val="3333CC"/>
                </a:solidFill>
                <a:latin typeface="Arial"/>
                <a:cs typeface="Arial"/>
              </a:rPr>
              <a:t>грн.</a:t>
            </a:r>
            <a:endParaRPr sz="2600">
              <a:latin typeface="Arial"/>
              <a:cs typeface="Arial"/>
            </a:endParaRPr>
          </a:p>
          <a:p>
            <a:pPr marR="260350" algn="r">
              <a:lnSpc>
                <a:spcPct val="100000"/>
              </a:lnSpc>
              <a:spcBef>
                <a:spcPts val="1600"/>
              </a:spcBef>
            </a:pPr>
            <a:r>
              <a:rPr sz="1600" b="1" spc="-25" dirty="0">
                <a:latin typeface="Arial"/>
                <a:cs typeface="Arial"/>
              </a:rPr>
              <a:t>30</a:t>
            </a:r>
            <a:endParaRPr sz="1600">
              <a:latin typeface="Arial"/>
              <a:cs typeface="Arial"/>
            </a:endParaRPr>
          </a:p>
        </p:txBody>
      </p:sp>
      <p:pic>
        <p:nvPicPr>
          <p:cNvPr id="19" name="object 19"/>
          <p:cNvPicPr/>
          <p:nvPr/>
        </p:nvPicPr>
        <p:blipFill>
          <a:blip r:embed="rId6" cstate="print"/>
          <a:stretch>
            <a:fillRect/>
          </a:stretch>
        </p:blipFill>
        <p:spPr>
          <a:xfrm>
            <a:off x="1270" y="116484"/>
            <a:ext cx="2620010" cy="174243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854382" y="3087966"/>
            <a:ext cx="1538605" cy="895985"/>
            <a:chOff x="5854382" y="3087966"/>
            <a:chExt cx="1538605" cy="895985"/>
          </a:xfrm>
        </p:grpSpPr>
        <p:sp>
          <p:nvSpPr>
            <p:cNvPr id="3" name="object 3"/>
            <p:cNvSpPr/>
            <p:nvPr/>
          </p:nvSpPr>
          <p:spPr>
            <a:xfrm>
              <a:off x="5867400" y="3100984"/>
              <a:ext cx="1512570" cy="869950"/>
            </a:xfrm>
            <a:custGeom>
              <a:avLst/>
              <a:gdLst/>
              <a:ahLst/>
              <a:cxnLst/>
              <a:rect l="l" t="t" r="r" b="b"/>
              <a:pathLst>
                <a:path w="1512570" h="869950">
                  <a:moveTo>
                    <a:pt x="1211579" y="0"/>
                  </a:moveTo>
                  <a:lnTo>
                    <a:pt x="1211579" y="217170"/>
                  </a:lnTo>
                  <a:lnTo>
                    <a:pt x="0" y="217170"/>
                  </a:lnTo>
                  <a:lnTo>
                    <a:pt x="0" y="652780"/>
                  </a:lnTo>
                  <a:lnTo>
                    <a:pt x="1211579" y="652780"/>
                  </a:lnTo>
                  <a:lnTo>
                    <a:pt x="1211579" y="869950"/>
                  </a:lnTo>
                  <a:lnTo>
                    <a:pt x="1512570" y="435610"/>
                  </a:lnTo>
                  <a:lnTo>
                    <a:pt x="1211579" y="0"/>
                  </a:lnTo>
                  <a:close/>
                </a:path>
              </a:pathLst>
            </a:custGeom>
            <a:solidFill>
              <a:srgbClr val="FFFFFF"/>
            </a:solidFill>
          </p:spPr>
          <p:txBody>
            <a:bodyPr wrap="square" lIns="0" tIns="0" rIns="0" bIns="0" rtlCol="0"/>
            <a:lstStyle/>
            <a:p>
              <a:endParaRPr/>
            </a:p>
          </p:txBody>
        </p:sp>
        <p:sp>
          <p:nvSpPr>
            <p:cNvPr id="4" name="object 4"/>
            <p:cNvSpPr/>
            <p:nvPr/>
          </p:nvSpPr>
          <p:spPr>
            <a:xfrm>
              <a:off x="5867400" y="3100984"/>
              <a:ext cx="1512570" cy="869950"/>
            </a:xfrm>
            <a:custGeom>
              <a:avLst/>
              <a:gdLst/>
              <a:ahLst/>
              <a:cxnLst/>
              <a:rect l="l" t="t" r="r" b="b"/>
              <a:pathLst>
                <a:path w="1512570" h="869950">
                  <a:moveTo>
                    <a:pt x="0" y="217170"/>
                  </a:moveTo>
                  <a:lnTo>
                    <a:pt x="1211579" y="217170"/>
                  </a:lnTo>
                  <a:lnTo>
                    <a:pt x="1211579" y="0"/>
                  </a:lnTo>
                  <a:lnTo>
                    <a:pt x="1512570" y="435610"/>
                  </a:lnTo>
                  <a:lnTo>
                    <a:pt x="1211579" y="869950"/>
                  </a:lnTo>
                  <a:lnTo>
                    <a:pt x="1211579" y="652780"/>
                  </a:lnTo>
                  <a:lnTo>
                    <a:pt x="0" y="652780"/>
                  </a:lnTo>
                  <a:lnTo>
                    <a:pt x="0" y="217170"/>
                  </a:lnTo>
                  <a:close/>
                </a:path>
              </a:pathLst>
            </a:custGeom>
            <a:ln w="25518">
              <a:solidFill>
                <a:srgbClr val="3333CC"/>
              </a:solidFill>
            </a:ln>
          </p:spPr>
          <p:txBody>
            <a:bodyPr wrap="square" lIns="0" tIns="0" rIns="0" bIns="0" rtlCol="0"/>
            <a:lstStyle/>
            <a:p>
              <a:endParaRPr/>
            </a:p>
          </p:txBody>
        </p:sp>
        <p:sp>
          <p:nvSpPr>
            <p:cNvPr id="5" name="object 5"/>
            <p:cNvSpPr/>
            <p:nvPr/>
          </p:nvSpPr>
          <p:spPr>
            <a:xfrm>
              <a:off x="5854636" y="3088233"/>
              <a:ext cx="1538605" cy="895985"/>
            </a:xfrm>
            <a:custGeom>
              <a:avLst/>
              <a:gdLst/>
              <a:ahLst/>
              <a:cxnLst/>
              <a:rect l="l" t="t" r="r" b="b"/>
              <a:pathLst>
                <a:path w="1538604" h="89598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1538604" h="895985">
                  <a:moveTo>
                    <a:pt x="1538084" y="882700"/>
                  </a:moveTo>
                  <a:lnTo>
                    <a:pt x="1534350" y="873683"/>
                  </a:lnTo>
                  <a:lnTo>
                    <a:pt x="1525333" y="869950"/>
                  </a:lnTo>
                  <a:lnTo>
                    <a:pt x="1516303" y="873683"/>
                  </a:lnTo>
                  <a:lnTo>
                    <a:pt x="1512570" y="882700"/>
                  </a:lnTo>
                  <a:lnTo>
                    <a:pt x="1516303" y="891730"/>
                  </a:lnTo>
                  <a:lnTo>
                    <a:pt x="1525333" y="895464"/>
                  </a:lnTo>
                  <a:lnTo>
                    <a:pt x="1534350" y="891730"/>
                  </a:lnTo>
                  <a:lnTo>
                    <a:pt x="1538084" y="882700"/>
                  </a:lnTo>
                  <a:close/>
                </a:path>
              </a:pathLst>
            </a:custGeom>
            <a:solidFill>
              <a:srgbClr val="3333CC"/>
            </a:solidFill>
          </p:spPr>
          <p:txBody>
            <a:bodyPr wrap="square" lIns="0" tIns="0" rIns="0" bIns="0" rtlCol="0"/>
            <a:lstStyle/>
            <a:p>
              <a:endParaRPr/>
            </a:p>
          </p:txBody>
        </p:sp>
      </p:grpSp>
      <p:sp>
        <p:nvSpPr>
          <p:cNvPr id="6" name="object 6"/>
          <p:cNvSpPr txBox="1"/>
          <p:nvPr/>
        </p:nvSpPr>
        <p:spPr>
          <a:xfrm>
            <a:off x="5943600" y="3351174"/>
            <a:ext cx="961390" cy="360680"/>
          </a:xfrm>
          <a:prstGeom prst="rect">
            <a:avLst/>
          </a:prstGeom>
        </p:spPr>
        <p:txBody>
          <a:bodyPr vert="horz" wrap="square" lIns="0" tIns="12700" rIns="0" bIns="0" rtlCol="0">
            <a:spAutoFit/>
          </a:bodyPr>
          <a:lstStyle/>
          <a:p>
            <a:pPr marL="12700" marR="5080">
              <a:lnSpc>
                <a:spcPct val="100000"/>
              </a:lnSpc>
              <a:spcBef>
                <a:spcPts val="100"/>
              </a:spcBef>
            </a:pPr>
            <a:r>
              <a:rPr sz="1100" b="1" spc="-10" dirty="0">
                <a:latin typeface="Arial"/>
                <a:cs typeface="Arial"/>
              </a:rPr>
              <a:t>Класифікація моніторингу</a:t>
            </a:r>
            <a:endParaRPr sz="1100" dirty="0">
              <a:latin typeface="Arial"/>
              <a:cs typeface="Arial"/>
            </a:endParaRPr>
          </a:p>
        </p:txBody>
      </p:sp>
      <p:grpSp>
        <p:nvGrpSpPr>
          <p:cNvPr id="7" name="object 7"/>
          <p:cNvGrpSpPr/>
          <p:nvPr/>
        </p:nvGrpSpPr>
        <p:grpSpPr>
          <a:xfrm>
            <a:off x="-19048" y="-18134"/>
            <a:ext cx="9180830" cy="633730"/>
            <a:chOff x="-19048" y="-18134"/>
            <a:chExt cx="9180830" cy="633730"/>
          </a:xfrm>
        </p:grpSpPr>
        <p:sp>
          <p:nvSpPr>
            <p:cNvPr id="8" name="object 8"/>
            <p:cNvSpPr/>
            <p:nvPr/>
          </p:nvSpPr>
          <p:spPr>
            <a:xfrm>
              <a:off x="0" y="21234"/>
              <a:ext cx="9142730" cy="575310"/>
            </a:xfrm>
            <a:custGeom>
              <a:avLst/>
              <a:gdLst/>
              <a:ahLst/>
              <a:cxnLst/>
              <a:rect l="l" t="t" r="r" b="b"/>
              <a:pathLst>
                <a:path w="9142730" h="575310">
                  <a:moveTo>
                    <a:pt x="9142730" y="0"/>
                  </a:moveTo>
                  <a:lnTo>
                    <a:pt x="0" y="0"/>
                  </a:lnTo>
                  <a:lnTo>
                    <a:pt x="0" y="575309"/>
                  </a:lnTo>
                  <a:lnTo>
                    <a:pt x="4572000" y="575309"/>
                  </a:lnTo>
                  <a:lnTo>
                    <a:pt x="9142730" y="575309"/>
                  </a:lnTo>
                  <a:lnTo>
                    <a:pt x="9142730" y="0"/>
                  </a:lnTo>
                  <a:close/>
                </a:path>
              </a:pathLst>
            </a:custGeom>
            <a:solidFill>
              <a:srgbClr val="000000">
                <a:alpha val="38999"/>
              </a:srgbClr>
            </a:solidFill>
          </p:spPr>
          <p:txBody>
            <a:bodyPr wrap="square" lIns="0" tIns="0" rIns="0" bIns="0" rtlCol="0"/>
            <a:lstStyle/>
            <a:p>
              <a:endParaRPr/>
            </a:p>
          </p:txBody>
        </p:sp>
        <p:sp>
          <p:nvSpPr>
            <p:cNvPr id="9" name="object 9"/>
            <p:cNvSpPr/>
            <p:nvPr/>
          </p:nvSpPr>
          <p:spPr>
            <a:xfrm>
              <a:off x="0" y="21234"/>
              <a:ext cx="9142730" cy="575310"/>
            </a:xfrm>
            <a:custGeom>
              <a:avLst/>
              <a:gdLst/>
              <a:ahLst/>
              <a:cxnLst/>
              <a:rect l="l" t="t" r="r" b="b"/>
              <a:pathLst>
                <a:path w="9142730" h="575310">
                  <a:moveTo>
                    <a:pt x="4572000" y="575309"/>
                  </a:moveTo>
                  <a:lnTo>
                    <a:pt x="0" y="575309"/>
                  </a:lnTo>
                  <a:lnTo>
                    <a:pt x="0" y="0"/>
                  </a:lnTo>
                  <a:lnTo>
                    <a:pt x="9142730" y="0"/>
                  </a:lnTo>
                  <a:lnTo>
                    <a:pt x="9142730" y="575309"/>
                  </a:lnTo>
                  <a:lnTo>
                    <a:pt x="4572000" y="575309"/>
                  </a:lnTo>
                  <a:close/>
                </a:path>
              </a:pathLst>
            </a:custGeom>
            <a:ln w="38097">
              <a:solidFill>
                <a:srgbClr val="000000"/>
              </a:solidFill>
            </a:ln>
          </p:spPr>
          <p:txBody>
            <a:bodyPr wrap="square" lIns="0" tIns="0" rIns="0" bIns="0" rtlCol="0"/>
            <a:lstStyle/>
            <a:p>
              <a:endParaRPr/>
            </a:p>
          </p:txBody>
        </p:sp>
        <p:sp>
          <p:nvSpPr>
            <p:cNvPr id="10" name="object 10"/>
            <p:cNvSpPr/>
            <p:nvPr/>
          </p:nvSpPr>
          <p:spPr>
            <a:xfrm>
              <a:off x="0" y="914"/>
              <a:ext cx="9142730" cy="576580"/>
            </a:xfrm>
            <a:custGeom>
              <a:avLst/>
              <a:gdLst/>
              <a:ahLst/>
              <a:cxnLst/>
              <a:rect l="l" t="t" r="r" b="b"/>
              <a:pathLst>
                <a:path w="9142730" h="576580">
                  <a:moveTo>
                    <a:pt x="9142730" y="0"/>
                  </a:moveTo>
                  <a:lnTo>
                    <a:pt x="0" y="0"/>
                  </a:lnTo>
                  <a:lnTo>
                    <a:pt x="0" y="576579"/>
                  </a:lnTo>
                  <a:lnTo>
                    <a:pt x="4572000" y="576579"/>
                  </a:lnTo>
                  <a:lnTo>
                    <a:pt x="9142730" y="576579"/>
                  </a:lnTo>
                  <a:lnTo>
                    <a:pt x="9142730" y="0"/>
                  </a:lnTo>
                  <a:close/>
                </a:path>
              </a:pathLst>
            </a:custGeom>
            <a:solidFill>
              <a:srgbClr val="FFFFFF"/>
            </a:solidFill>
          </p:spPr>
          <p:txBody>
            <a:bodyPr wrap="square" lIns="0" tIns="0" rIns="0" bIns="0" rtlCol="0"/>
            <a:lstStyle/>
            <a:p>
              <a:endParaRPr/>
            </a:p>
          </p:txBody>
        </p:sp>
        <p:sp>
          <p:nvSpPr>
            <p:cNvPr id="11" name="object 11"/>
            <p:cNvSpPr/>
            <p:nvPr/>
          </p:nvSpPr>
          <p:spPr>
            <a:xfrm>
              <a:off x="0" y="914"/>
              <a:ext cx="9142730" cy="576580"/>
            </a:xfrm>
            <a:custGeom>
              <a:avLst/>
              <a:gdLst/>
              <a:ahLst/>
              <a:cxnLst/>
              <a:rect l="l" t="t" r="r" b="b"/>
              <a:pathLst>
                <a:path w="9142730" h="576580">
                  <a:moveTo>
                    <a:pt x="4572000" y="576579"/>
                  </a:moveTo>
                  <a:lnTo>
                    <a:pt x="0" y="576579"/>
                  </a:lnTo>
                  <a:lnTo>
                    <a:pt x="0" y="0"/>
                  </a:lnTo>
                  <a:lnTo>
                    <a:pt x="9142730" y="0"/>
                  </a:lnTo>
                  <a:lnTo>
                    <a:pt x="9142730" y="576579"/>
                  </a:lnTo>
                  <a:lnTo>
                    <a:pt x="4572000" y="576579"/>
                  </a:lnTo>
                  <a:close/>
                </a:path>
              </a:pathLst>
            </a:custGeom>
            <a:ln w="38097">
              <a:solidFill>
                <a:srgbClr val="FFFFFF"/>
              </a:solidFill>
            </a:ln>
          </p:spPr>
          <p:txBody>
            <a:bodyPr wrap="square" lIns="0" tIns="0" rIns="0" bIns="0" rtlCol="0"/>
            <a:lstStyle/>
            <a:p>
              <a:endParaRPr/>
            </a:p>
          </p:txBody>
        </p:sp>
      </p:grpSp>
      <p:sp>
        <p:nvSpPr>
          <p:cNvPr id="12" name="object 12"/>
          <p:cNvSpPr txBox="1">
            <a:spLocks noGrp="1"/>
          </p:cNvSpPr>
          <p:nvPr>
            <p:ph type="title"/>
          </p:nvPr>
        </p:nvSpPr>
        <p:spPr>
          <a:prstGeom prst="rect">
            <a:avLst/>
          </a:prstGeom>
        </p:spPr>
        <p:txBody>
          <a:bodyPr vert="horz" wrap="square" lIns="0" tIns="151129" rIns="0" bIns="0" rtlCol="0">
            <a:spAutoFit/>
          </a:bodyPr>
          <a:lstStyle/>
          <a:p>
            <a:pPr marL="882650">
              <a:lnSpc>
                <a:spcPct val="100000"/>
              </a:lnSpc>
              <a:spcBef>
                <a:spcPts val="100"/>
              </a:spcBef>
            </a:pPr>
            <a:r>
              <a:rPr spc="-10" dirty="0">
                <a:solidFill>
                  <a:srgbClr val="BF0000"/>
                </a:solidFill>
              </a:rPr>
              <a:t>СИСТЕМА</a:t>
            </a:r>
            <a:r>
              <a:rPr spc="-85" dirty="0">
                <a:solidFill>
                  <a:srgbClr val="BF0000"/>
                </a:solidFill>
              </a:rPr>
              <a:t> </a:t>
            </a:r>
            <a:r>
              <a:rPr spc="-10" dirty="0">
                <a:solidFill>
                  <a:srgbClr val="BF0000"/>
                </a:solidFill>
              </a:rPr>
              <a:t>МОНІТОРИНГУ</a:t>
            </a:r>
            <a:r>
              <a:rPr spc="-75" dirty="0">
                <a:solidFill>
                  <a:srgbClr val="BF0000"/>
                </a:solidFill>
              </a:rPr>
              <a:t> </a:t>
            </a:r>
            <a:r>
              <a:rPr dirty="0">
                <a:solidFill>
                  <a:srgbClr val="BF0000"/>
                </a:solidFill>
              </a:rPr>
              <a:t>ЦІН</a:t>
            </a:r>
            <a:r>
              <a:rPr spc="-75" dirty="0">
                <a:solidFill>
                  <a:srgbClr val="BF0000"/>
                </a:solidFill>
              </a:rPr>
              <a:t> </a:t>
            </a:r>
            <a:r>
              <a:rPr spc="-10" dirty="0">
                <a:solidFill>
                  <a:srgbClr val="BF0000"/>
                </a:solidFill>
              </a:rPr>
              <a:t>ТА</a:t>
            </a:r>
            <a:r>
              <a:rPr spc="-75" dirty="0">
                <a:solidFill>
                  <a:srgbClr val="BF0000"/>
                </a:solidFill>
              </a:rPr>
              <a:t> </a:t>
            </a:r>
            <a:r>
              <a:rPr dirty="0">
                <a:solidFill>
                  <a:srgbClr val="BF0000"/>
                </a:solidFill>
              </a:rPr>
              <a:t>ПОКАЗНИКІВ</a:t>
            </a:r>
            <a:r>
              <a:rPr spc="-75" dirty="0">
                <a:solidFill>
                  <a:srgbClr val="BF0000"/>
                </a:solidFill>
              </a:rPr>
              <a:t> </a:t>
            </a:r>
            <a:r>
              <a:rPr spc="-20" dirty="0">
                <a:solidFill>
                  <a:srgbClr val="BF0000"/>
                </a:solidFill>
              </a:rPr>
              <a:t>ДОСТУПНОСТІ</a:t>
            </a:r>
            <a:r>
              <a:rPr spc="-70" dirty="0">
                <a:solidFill>
                  <a:srgbClr val="BF0000"/>
                </a:solidFill>
              </a:rPr>
              <a:t> </a:t>
            </a:r>
            <a:r>
              <a:rPr spc="-25" dirty="0">
                <a:solidFill>
                  <a:srgbClr val="BF0000"/>
                </a:solidFill>
              </a:rPr>
              <a:t>ЛЗ</a:t>
            </a:r>
          </a:p>
        </p:txBody>
      </p:sp>
      <p:grpSp>
        <p:nvGrpSpPr>
          <p:cNvPr id="13" name="object 13"/>
          <p:cNvGrpSpPr/>
          <p:nvPr/>
        </p:nvGrpSpPr>
        <p:grpSpPr>
          <a:xfrm>
            <a:off x="1636712" y="2676486"/>
            <a:ext cx="4217417" cy="1337945"/>
            <a:chOff x="1636712" y="2676486"/>
            <a:chExt cx="4321175" cy="1337945"/>
          </a:xfrm>
        </p:grpSpPr>
        <p:sp>
          <p:nvSpPr>
            <p:cNvPr id="14" name="object 14"/>
            <p:cNvSpPr/>
            <p:nvPr/>
          </p:nvSpPr>
          <p:spPr>
            <a:xfrm>
              <a:off x="1649729" y="2774594"/>
              <a:ext cx="0" cy="228600"/>
            </a:xfrm>
            <a:custGeom>
              <a:avLst/>
              <a:gdLst/>
              <a:ahLst/>
              <a:cxnLst/>
              <a:rect l="l" t="t" r="r" b="b"/>
              <a:pathLst>
                <a:path h="228600">
                  <a:moveTo>
                    <a:pt x="0" y="0"/>
                  </a:moveTo>
                  <a:lnTo>
                    <a:pt x="0" y="228600"/>
                  </a:lnTo>
                </a:path>
              </a:pathLst>
            </a:custGeom>
            <a:ln w="25518">
              <a:solidFill>
                <a:srgbClr val="3333CC"/>
              </a:solidFill>
            </a:ln>
          </p:spPr>
          <p:txBody>
            <a:bodyPr wrap="square" lIns="0" tIns="0" rIns="0" bIns="0" rtlCol="0"/>
            <a:lstStyle/>
            <a:p>
              <a:endParaRPr/>
            </a:p>
          </p:txBody>
        </p:sp>
        <p:sp>
          <p:nvSpPr>
            <p:cNvPr id="15" name="object 15"/>
            <p:cNvSpPr/>
            <p:nvPr/>
          </p:nvSpPr>
          <p:spPr>
            <a:xfrm>
              <a:off x="1636966" y="2761843"/>
              <a:ext cx="26034" cy="254635"/>
            </a:xfrm>
            <a:custGeom>
              <a:avLst/>
              <a:gdLst/>
              <a:ahLst/>
              <a:cxnLst/>
              <a:rect l="l" t="t" r="r" b="b"/>
              <a:pathLst>
                <a:path w="26035" h="254635">
                  <a:moveTo>
                    <a:pt x="25514" y="241350"/>
                  </a:moveTo>
                  <a:lnTo>
                    <a:pt x="21780" y="232333"/>
                  </a:lnTo>
                  <a:lnTo>
                    <a:pt x="12763" y="228600"/>
                  </a:lnTo>
                  <a:lnTo>
                    <a:pt x="3733" y="232333"/>
                  </a:lnTo>
                  <a:lnTo>
                    <a:pt x="0" y="241350"/>
                  </a:lnTo>
                  <a:lnTo>
                    <a:pt x="3733" y="250380"/>
                  </a:lnTo>
                  <a:lnTo>
                    <a:pt x="12763" y="254114"/>
                  </a:lnTo>
                  <a:lnTo>
                    <a:pt x="21780" y="250380"/>
                  </a:lnTo>
                  <a:lnTo>
                    <a:pt x="25514" y="241350"/>
                  </a:lnTo>
                  <a:close/>
                </a:path>
                <a:path w="26035" h="25463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Lst>
            </a:custGeom>
            <a:solidFill>
              <a:srgbClr val="3333CC"/>
            </a:solidFill>
          </p:spPr>
          <p:txBody>
            <a:bodyPr wrap="square" lIns="0" tIns="0" rIns="0" bIns="0" rtlCol="0"/>
            <a:lstStyle/>
            <a:p>
              <a:endParaRPr/>
            </a:p>
          </p:txBody>
        </p:sp>
        <p:sp>
          <p:nvSpPr>
            <p:cNvPr id="16" name="object 16"/>
            <p:cNvSpPr/>
            <p:nvPr/>
          </p:nvSpPr>
          <p:spPr>
            <a:xfrm>
              <a:off x="1649729" y="3578504"/>
              <a:ext cx="0" cy="162560"/>
            </a:xfrm>
            <a:custGeom>
              <a:avLst/>
              <a:gdLst/>
              <a:ahLst/>
              <a:cxnLst/>
              <a:rect l="l" t="t" r="r" b="b"/>
              <a:pathLst>
                <a:path h="162560">
                  <a:moveTo>
                    <a:pt x="0" y="0"/>
                  </a:moveTo>
                  <a:lnTo>
                    <a:pt x="0" y="162559"/>
                  </a:lnTo>
                </a:path>
              </a:pathLst>
            </a:custGeom>
            <a:ln w="25518">
              <a:solidFill>
                <a:srgbClr val="3333CC"/>
              </a:solidFill>
            </a:ln>
          </p:spPr>
          <p:txBody>
            <a:bodyPr wrap="square" lIns="0" tIns="0" rIns="0" bIns="0" rtlCol="0"/>
            <a:lstStyle/>
            <a:p>
              <a:endParaRPr/>
            </a:p>
          </p:txBody>
        </p:sp>
        <p:sp>
          <p:nvSpPr>
            <p:cNvPr id="17" name="object 17"/>
            <p:cNvSpPr/>
            <p:nvPr/>
          </p:nvSpPr>
          <p:spPr>
            <a:xfrm>
              <a:off x="1636966" y="3565753"/>
              <a:ext cx="26034" cy="188595"/>
            </a:xfrm>
            <a:custGeom>
              <a:avLst/>
              <a:gdLst/>
              <a:ahLst/>
              <a:cxnLst/>
              <a:rect l="l" t="t" r="r" b="b"/>
              <a:pathLst>
                <a:path w="26035" h="188595">
                  <a:moveTo>
                    <a:pt x="25514" y="175310"/>
                  </a:moveTo>
                  <a:lnTo>
                    <a:pt x="21780" y="166293"/>
                  </a:lnTo>
                  <a:lnTo>
                    <a:pt x="12763" y="162560"/>
                  </a:lnTo>
                  <a:lnTo>
                    <a:pt x="3733" y="166293"/>
                  </a:lnTo>
                  <a:lnTo>
                    <a:pt x="0" y="175310"/>
                  </a:lnTo>
                  <a:lnTo>
                    <a:pt x="3733" y="184340"/>
                  </a:lnTo>
                  <a:lnTo>
                    <a:pt x="12763" y="188074"/>
                  </a:lnTo>
                  <a:lnTo>
                    <a:pt x="21780" y="184340"/>
                  </a:lnTo>
                  <a:lnTo>
                    <a:pt x="25514" y="175310"/>
                  </a:lnTo>
                  <a:close/>
                </a:path>
                <a:path w="26035" h="18859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Lst>
            </a:custGeom>
            <a:solidFill>
              <a:srgbClr val="3333CC"/>
            </a:solidFill>
          </p:spPr>
          <p:txBody>
            <a:bodyPr wrap="square" lIns="0" tIns="0" rIns="0" bIns="0" rtlCol="0"/>
            <a:lstStyle/>
            <a:p>
              <a:endParaRPr/>
            </a:p>
          </p:txBody>
        </p:sp>
        <p:sp>
          <p:nvSpPr>
            <p:cNvPr id="18" name="object 18"/>
            <p:cNvSpPr/>
            <p:nvPr/>
          </p:nvSpPr>
          <p:spPr>
            <a:xfrm>
              <a:off x="4183379" y="2689504"/>
              <a:ext cx="571500" cy="340360"/>
            </a:xfrm>
            <a:custGeom>
              <a:avLst/>
              <a:gdLst/>
              <a:ahLst/>
              <a:cxnLst/>
              <a:rect l="l" t="t" r="r" b="b"/>
              <a:pathLst>
                <a:path w="571500" h="340360">
                  <a:moveTo>
                    <a:pt x="427990" y="85089"/>
                  </a:moveTo>
                  <a:lnTo>
                    <a:pt x="142240" y="85089"/>
                  </a:lnTo>
                  <a:lnTo>
                    <a:pt x="142240" y="340360"/>
                  </a:lnTo>
                  <a:lnTo>
                    <a:pt x="427990" y="340360"/>
                  </a:lnTo>
                  <a:lnTo>
                    <a:pt x="427990" y="85089"/>
                  </a:lnTo>
                  <a:close/>
                </a:path>
                <a:path w="571500" h="340360">
                  <a:moveTo>
                    <a:pt x="285750" y="0"/>
                  </a:moveTo>
                  <a:lnTo>
                    <a:pt x="0" y="85089"/>
                  </a:lnTo>
                  <a:lnTo>
                    <a:pt x="571500" y="85089"/>
                  </a:lnTo>
                  <a:lnTo>
                    <a:pt x="285750" y="0"/>
                  </a:lnTo>
                  <a:close/>
                </a:path>
              </a:pathLst>
            </a:custGeom>
            <a:solidFill>
              <a:srgbClr val="FFFFFF"/>
            </a:solidFill>
          </p:spPr>
          <p:txBody>
            <a:bodyPr wrap="square" lIns="0" tIns="0" rIns="0" bIns="0" rtlCol="0"/>
            <a:lstStyle/>
            <a:p>
              <a:endParaRPr/>
            </a:p>
          </p:txBody>
        </p:sp>
        <p:sp>
          <p:nvSpPr>
            <p:cNvPr id="19" name="object 19"/>
            <p:cNvSpPr/>
            <p:nvPr/>
          </p:nvSpPr>
          <p:spPr>
            <a:xfrm>
              <a:off x="4183379" y="2689504"/>
              <a:ext cx="571500" cy="340360"/>
            </a:xfrm>
            <a:custGeom>
              <a:avLst/>
              <a:gdLst/>
              <a:ahLst/>
              <a:cxnLst/>
              <a:rect l="l" t="t" r="r" b="b"/>
              <a:pathLst>
                <a:path w="571500" h="340360">
                  <a:moveTo>
                    <a:pt x="0" y="85089"/>
                  </a:moveTo>
                  <a:lnTo>
                    <a:pt x="285750" y="0"/>
                  </a:lnTo>
                  <a:lnTo>
                    <a:pt x="571500" y="85089"/>
                  </a:lnTo>
                  <a:lnTo>
                    <a:pt x="427990" y="85089"/>
                  </a:lnTo>
                  <a:lnTo>
                    <a:pt x="427990" y="340360"/>
                  </a:lnTo>
                  <a:lnTo>
                    <a:pt x="142240" y="340360"/>
                  </a:lnTo>
                  <a:lnTo>
                    <a:pt x="142240" y="85089"/>
                  </a:lnTo>
                  <a:lnTo>
                    <a:pt x="0" y="85089"/>
                  </a:lnTo>
                  <a:close/>
                </a:path>
              </a:pathLst>
            </a:custGeom>
            <a:ln w="25518">
              <a:solidFill>
                <a:srgbClr val="3333CC"/>
              </a:solidFill>
            </a:ln>
          </p:spPr>
          <p:txBody>
            <a:bodyPr wrap="square" lIns="0" tIns="0" rIns="0" bIns="0" rtlCol="0"/>
            <a:lstStyle/>
            <a:p>
              <a:endParaRPr/>
            </a:p>
          </p:txBody>
        </p:sp>
        <p:sp>
          <p:nvSpPr>
            <p:cNvPr id="20" name="object 20"/>
            <p:cNvSpPr/>
            <p:nvPr/>
          </p:nvSpPr>
          <p:spPr>
            <a:xfrm>
              <a:off x="4170616" y="2676753"/>
              <a:ext cx="597535" cy="366395"/>
            </a:xfrm>
            <a:custGeom>
              <a:avLst/>
              <a:gdLst/>
              <a:ahLst/>
              <a:cxnLst/>
              <a:rect l="l" t="t" r="r" b="b"/>
              <a:pathLst>
                <a:path w="597535" h="366394">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597535" h="366394">
                  <a:moveTo>
                    <a:pt x="597014" y="353110"/>
                  </a:moveTo>
                  <a:lnTo>
                    <a:pt x="593280" y="344093"/>
                  </a:lnTo>
                  <a:lnTo>
                    <a:pt x="584263" y="340360"/>
                  </a:lnTo>
                  <a:lnTo>
                    <a:pt x="575233" y="344093"/>
                  </a:lnTo>
                  <a:lnTo>
                    <a:pt x="571500" y="353110"/>
                  </a:lnTo>
                  <a:lnTo>
                    <a:pt x="575233" y="362140"/>
                  </a:lnTo>
                  <a:lnTo>
                    <a:pt x="584263" y="365874"/>
                  </a:lnTo>
                  <a:lnTo>
                    <a:pt x="593280" y="362140"/>
                  </a:lnTo>
                  <a:lnTo>
                    <a:pt x="597014" y="353110"/>
                  </a:lnTo>
                  <a:close/>
                </a:path>
              </a:pathLst>
            </a:custGeom>
            <a:solidFill>
              <a:srgbClr val="3333CC"/>
            </a:solidFill>
          </p:spPr>
          <p:txBody>
            <a:bodyPr wrap="square" lIns="0" tIns="0" rIns="0" bIns="0" rtlCol="0"/>
            <a:lstStyle/>
            <a:p>
              <a:endParaRPr/>
            </a:p>
          </p:txBody>
        </p:sp>
        <p:sp>
          <p:nvSpPr>
            <p:cNvPr id="21" name="object 21"/>
            <p:cNvSpPr/>
            <p:nvPr/>
          </p:nvSpPr>
          <p:spPr>
            <a:xfrm>
              <a:off x="2992119" y="3113684"/>
              <a:ext cx="2952750" cy="887730"/>
            </a:xfrm>
            <a:custGeom>
              <a:avLst/>
              <a:gdLst/>
              <a:ahLst/>
              <a:cxnLst/>
              <a:rect l="l" t="t" r="r" b="b"/>
              <a:pathLst>
                <a:path w="2952750" h="887729">
                  <a:moveTo>
                    <a:pt x="2813050" y="886460"/>
                  </a:moveTo>
                  <a:lnTo>
                    <a:pt x="139700" y="886460"/>
                  </a:lnTo>
                  <a:lnTo>
                    <a:pt x="147319" y="887730"/>
                  </a:lnTo>
                  <a:lnTo>
                    <a:pt x="2805430" y="887730"/>
                  </a:lnTo>
                  <a:lnTo>
                    <a:pt x="2813050" y="886460"/>
                  </a:lnTo>
                  <a:close/>
                </a:path>
                <a:path w="2952750" h="887729">
                  <a:moveTo>
                    <a:pt x="2811780" y="0"/>
                  </a:moveTo>
                  <a:lnTo>
                    <a:pt x="139700" y="0"/>
                  </a:lnTo>
                  <a:lnTo>
                    <a:pt x="109219" y="5080"/>
                  </a:lnTo>
                  <a:lnTo>
                    <a:pt x="60960" y="27939"/>
                  </a:lnTo>
                  <a:lnTo>
                    <a:pt x="38100" y="49530"/>
                  </a:lnTo>
                  <a:lnTo>
                    <a:pt x="33019" y="54610"/>
                  </a:lnTo>
                  <a:lnTo>
                    <a:pt x="27940" y="60960"/>
                  </a:lnTo>
                  <a:lnTo>
                    <a:pt x="24130" y="67310"/>
                  </a:lnTo>
                  <a:lnTo>
                    <a:pt x="19050" y="73660"/>
                  </a:lnTo>
                  <a:lnTo>
                    <a:pt x="16510" y="81280"/>
                  </a:lnTo>
                  <a:lnTo>
                    <a:pt x="12700" y="87630"/>
                  </a:lnTo>
                  <a:lnTo>
                    <a:pt x="10160" y="95250"/>
                  </a:lnTo>
                  <a:lnTo>
                    <a:pt x="7619" y="101600"/>
                  </a:lnTo>
                  <a:lnTo>
                    <a:pt x="2540" y="116839"/>
                  </a:lnTo>
                  <a:lnTo>
                    <a:pt x="0" y="132080"/>
                  </a:lnTo>
                  <a:lnTo>
                    <a:pt x="0" y="755650"/>
                  </a:lnTo>
                  <a:lnTo>
                    <a:pt x="2540" y="770890"/>
                  </a:lnTo>
                  <a:lnTo>
                    <a:pt x="5080" y="778510"/>
                  </a:lnTo>
                  <a:lnTo>
                    <a:pt x="7619" y="784860"/>
                  </a:lnTo>
                  <a:lnTo>
                    <a:pt x="12700" y="800100"/>
                  </a:lnTo>
                  <a:lnTo>
                    <a:pt x="16510" y="806450"/>
                  </a:lnTo>
                  <a:lnTo>
                    <a:pt x="19050" y="814070"/>
                  </a:lnTo>
                  <a:lnTo>
                    <a:pt x="24130" y="820420"/>
                  </a:lnTo>
                  <a:lnTo>
                    <a:pt x="27940" y="826770"/>
                  </a:lnTo>
                  <a:lnTo>
                    <a:pt x="33019" y="831850"/>
                  </a:lnTo>
                  <a:lnTo>
                    <a:pt x="43180" y="844550"/>
                  </a:lnTo>
                  <a:lnTo>
                    <a:pt x="48260" y="849630"/>
                  </a:lnTo>
                  <a:lnTo>
                    <a:pt x="54610" y="854710"/>
                  </a:lnTo>
                  <a:lnTo>
                    <a:pt x="60960" y="858520"/>
                  </a:lnTo>
                  <a:lnTo>
                    <a:pt x="67310" y="863600"/>
                  </a:lnTo>
                  <a:lnTo>
                    <a:pt x="109219" y="882650"/>
                  </a:lnTo>
                  <a:lnTo>
                    <a:pt x="132080" y="886460"/>
                  </a:lnTo>
                  <a:lnTo>
                    <a:pt x="2820670" y="886460"/>
                  </a:lnTo>
                  <a:lnTo>
                    <a:pt x="2843530" y="882650"/>
                  </a:lnTo>
                  <a:lnTo>
                    <a:pt x="2849880" y="880110"/>
                  </a:lnTo>
                  <a:lnTo>
                    <a:pt x="2857500" y="877570"/>
                  </a:lnTo>
                  <a:lnTo>
                    <a:pt x="2865120" y="873760"/>
                  </a:lnTo>
                  <a:lnTo>
                    <a:pt x="2871470" y="871220"/>
                  </a:lnTo>
                  <a:lnTo>
                    <a:pt x="2879090" y="867410"/>
                  </a:lnTo>
                  <a:lnTo>
                    <a:pt x="2885440" y="863600"/>
                  </a:lnTo>
                  <a:lnTo>
                    <a:pt x="2891790" y="858520"/>
                  </a:lnTo>
                  <a:lnTo>
                    <a:pt x="2896870" y="853440"/>
                  </a:lnTo>
                  <a:lnTo>
                    <a:pt x="2903220" y="849630"/>
                  </a:lnTo>
                  <a:lnTo>
                    <a:pt x="2909570" y="844550"/>
                  </a:lnTo>
                  <a:lnTo>
                    <a:pt x="2919730" y="831850"/>
                  </a:lnTo>
                  <a:lnTo>
                    <a:pt x="2923540" y="826770"/>
                  </a:lnTo>
                  <a:lnTo>
                    <a:pt x="2928620" y="820420"/>
                  </a:lnTo>
                  <a:lnTo>
                    <a:pt x="2932430" y="812800"/>
                  </a:lnTo>
                  <a:lnTo>
                    <a:pt x="2940050" y="800100"/>
                  </a:lnTo>
                  <a:lnTo>
                    <a:pt x="2947670" y="777240"/>
                  </a:lnTo>
                  <a:lnTo>
                    <a:pt x="2950210" y="762000"/>
                  </a:lnTo>
                  <a:lnTo>
                    <a:pt x="2951480" y="755650"/>
                  </a:lnTo>
                  <a:lnTo>
                    <a:pt x="2951480" y="746760"/>
                  </a:lnTo>
                  <a:lnTo>
                    <a:pt x="2952750" y="739140"/>
                  </a:lnTo>
                  <a:lnTo>
                    <a:pt x="2952750" y="147320"/>
                  </a:lnTo>
                  <a:lnTo>
                    <a:pt x="2951480" y="139700"/>
                  </a:lnTo>
                  <a:lnTo>
                    <a:pt x="2951480" y="132080"/>
                  </a:lnTo>
                  <a:lnTo>
                    <a:pt x="2947670" y="109220"/>
                  </a:lnTo>
                  <a:lnTo>
                    <a:pt x="2945130" y="101600"/>
                  </a:lnTo>
                  <a:lnTo>
                    <a:pt x="2942590" y="95250"/>
                  </a:lnTo>
                  <a:lnTo>
                    <a:pt x="2940050" y="87630"/>
                  </a:lnTo>
                  <a:lnTo>
                    <a:pt x="2936240" y="81280"/>
                  </a:lnTo>
                  <a:lnTo>
                    <a:pt x="2932430" y="73660"/>
                  </a:lnTo>
                  <a:lnTo>
                    <a:pt x="2928620" y="67310"/>
                  </a:lnTo>
                  <a:lnTo>
                    <a:pt x="2923540" y="60960"/>
                  </a:lnTo>
                  <a:lnTo>
                    <a:pt x="2919730" y="54610"/>
                  </a:lnTo>
                  <a:lnTo>
                    <a:pt x="2914650" y="49530"/>
                  </a:lnTo>
                  <a:lnTo>
                    <a:pt x="2909570" y="43180"/>
                  </a:lnTo>
                  <a:lnTo>
                    <a:pt x="2896870" y="33020"/>
                  </a:lnTo>
                  <a:lnTo>
                    <a:pt x="2891790" y="27939"/>
                  </a:lnTo>
                  <a:lnTo>
                    <a:pt x="2885440" y="24130"/>
                  </a:lnTo>
                  <a:lnTo>
                    <a:pt x="2877820" y="20320"/>
                  </a:lnTo>
                  <a:lnTo>
                    <a:pt x="2865120" y="12700"/>
                  </a:lnTo>
                  <a:lnTo>
                    <a:pt x="2842260" y="5080"/>
                  </a:lnTo>
                  <a:lnTo>
                    <a:pt x="2827020" y="2539"/>
                  </a:lnTo>
                  <a:lnTo>
                    <a:pt x="2820670" y="1270"/>
                  </a:lnTo>
                  <a:lnTo>
                    <a:pt x="2811780" y="0"/>
                  </a:lnTo>
                  <a:close/>
                </a:path>
              </a:pathLst>
            </a:custGeom>
            <a:solidFill>
              <a:srgbClr val="FFFFFF"/>
            </a:solidFill>
          </p:spPr>
          <p:txBody>
            <a:bodyPr wrap="square" lIns="0" tIns="0" rIns="0" bIns="0" rtlCol="0"/>
            <a:lstStyle/>
            <a:p>
              <a:endParaRPr/>
            </a:p>
          </p:txBody>
        </p:sp>
        <p:sp>
          <p:nvSpPr>
            <p:cNvPr id="22" name="object 22"/>
            <p:cNvSpPr/>
            <p:nvPr/>
          </p:nvSpPr>
          <p:spPr>
            <a:xfrm>
              <a:off x="2992119" y="3113684"/>
              <a:ext cx="2952750" cy="887730"/>
            </a:xfrm>
            <a:custGeom>
              <a:avLst/>
              <a:gdLst/>
              <a:ahLst/>
              <a:cxnLst/>
              <a:rect l="l" t="t" r="r" b="b"/>
              <a:pathLst>
                <a:path w="2952750" h="887729">
                  <a:moveTo>
                    <a:pt x="0" y="147320"/>
                  </a:moveTo>
                  <a:lnTo>
                    <a:pt x="0" y="139700"/>
                  </a:lnTo>
                  <a:lnTo>
                    <a:pt x="0" y="132080"/>
                  </a:lnTo>
                  <a:lnTo>
                    <a:pt x="1269" y="124460"/>
                  </a:lnTo>
                  <a:lnTo>
                    <a:pt x="2540" y="116839"/>
                  </a:lnTo>
                  <a:lnTo>
                    <a:pt x="5080" y="109220"/>
                  </a:lnTo>
                  <a:lnTo>
                    <a:pt x="7619" y="101600"/>
                  </a:lnTo>
                  <a:lnTo>
                    <a:pt x="10160" y="95250"/>
                  </a:lnTo>
                  <a:lnTo>
                    <a:pt x="12700" y="87630"/>
                  </a:lnTo>
                  <a:lnTo>
                    <a:pt x="16510" y="81280"/>
                  </a:lnTo>
                  <a:lnTo>
                    <a:pt x="19050" y="73660"/>
                  </a:lnTo>
                  <a:lnTo>
                    <a:pt x="24130" y="67310"/>
                  </a:lnTo>
                  <a:lnTo>
                    <a:pt x="27940" y="60960"/>
                  </a:lnTo>
                  <a:lnTo>
                    <a:pt x="33019" y="54610"/>
                  </a:lnTo>
                  <a:lnTo>
                    <a:pt x="38100" y="49530"/>
                  </a:lnTo>
                  <a:lnTo>
                    <a:pt x="43180" y="43180"/>
                  </a:lnTo>
                  <a:lnTo>
                    <a:pt x="48260" y="38100"/>
                  </a:lnTo>
                  <a:lnTo>
                    <a:pt x="54610" y="33020"/>
                  </a:lnTo>
                  <a:lnTo>
                    <a:pt x="60960" y="27939"/>
                  </a:lnTo>
                  <a:lnTo>
                    <a:pt x="67310" y="24130"/>
                  </a:lnTo>
                  <a:lnTo>
                    <a:pt x="73660" y="20320"/>
                  </a:lnTo>
                  <a:lnTo>
                    <a:pt x="80010" y="16510"/>
                  </a:lnTo>
                  <a:lnTo>
                    <a:pt x="87630" y="12700"/>
                  </a:lnTo>
                  <a:lnTo>
                    <a:pt x="93980" y="10160"/>
                  </a:lnTo>
                  <a:lnTo>
                    <a:pt x="101600" y="7620"/>
                  </a:lnTo>
                  <a:lnTo>
                    <a:pt x="109219" y="5080"/>
                  </a:lnTo>
                  <a:lnTo>
                    <a:pt x="116840" y="3810"/>
                  </a:lnTo>
                  <a:lnTo>
                    <a:pt x="124460" y="2539"/>
                  </a:lnTo>
                  <a:lnTo>
                    <a:pt x="132080" y="1270"/>
                  </a:lnTo>
                  <a:lnTo>
                    <a:pt x="139700" y="0"/>
                  </a:lnTo>
                  <a:lnTo>
                    <a:pt x="147319" y="0"/>
                  </a:lnTo>
                  <a:lnTo>
                    <a:pt x="2804160" y="0"/>
                  </a:lnTo>
                  <a:lnTo>
                    <a:pt x="2811780" y="0"/>
                  </a:lnTo>
                  <a:lnTo>
                    <a:pt x="2820670" y="1270"/>
                  </a:lnTo>
                  <a:lnTo>
                    <a:pt x="2827020" y="2539"/>
                  </a:lnTo>
                  <a:lnTo>
                    <a:pt x="2834640" y="3810"/>
                  </a:lnTo>
                  <a:lnTo>
                    <a:pt x="2842260" y="5080"/>
                  </a:lnTo>
                  <a:lnTo>
                    <a:pt x="2849880" y="7620"/>
                  </a:lnTo>
                  <a:lnTo>
                    <a:pt x="2857500" y="10160"/>
                  </a:lnTo>
                  <a:lnTo>
                    <a:pt x="2865120" y="12700"/>
                  </a:lnTo>
                  <a:lnTo>
                    <a:pt x="2871470" y="16510"/>
                  </a:lnTo>
                  <a:lnTo>
                    <a:pt x="2877820" y="20320"/>
                  </a:lnTo>
                  <a:lnTo>
                    <a:pt x="2885440" y="24130"/>
                  </a:lnTo>
                  <a:lnTo>
                    <a:pt x="2891790" y="27939"/>
                  </a:lnTo>
                  <a:lnTo>
                    <a:pt x="2896870" y="33020"/>
                  </a:lnTo>
                  <a:lnTo>
                    <a:pt x="2903220" y="38100"/>
                  </a:lnTo>
                  <a:lnTo>
                    <a:pt x="2909570" y="43180"/>
                  </a:lnTo>
                  <a:lnTo>
                    <a:pt x="2914650" y="49530"/>
                  </a:lnTo>
                  <a:lnTo>
                    <a:pt x="2919730" y="54610"/>
                  </a:lnTo>
                  <a:lnTo>
                    <a:pt x="2923540" y="60960"/>
                  </a:lnTo>
                  <a:lnTo>
                    <a:pt x="2928620" y="67310"/>
                  </a:lnTo>
                  <a:lnTo>
                    <a:pt x="2932430" y="73660"/>
                  </a:lnTo>
                  <a:lnTo>
                    <a:pt x="2936240" y="81280"/>
                  </a:lnTo>
                  <a:lnTo>
                    <a:pt x="2940050" y="87630"/>
                  </a:lnTo>
                  <a:lnTo>
                    <a:pt x="2942590" y="95250"/>
                  </a:lnTo>
                  <a:lnTo>
                    <a:pt x="2945130" y="101600"/>
                  </a:lnTo>
                  <a:lnTo>
                    <a:pt x="2947670" y="109220"/>
                  </a:lnTo>
                  <a:lnTo>
                    <a:pt x="2948940" y="116839"/>
                  </a:lnTo>
                  <a:lnTo>
                    <a:pt x="2950210" y="124460"/>
                  </a:lnTo>
                  <a:lnTo>
                    <a:pt x="2951480" y="132080"/>
                  </a:lnTo>
                  <a:lnTo>
                    <a:pt x="2951480" y="139700"/>
                  </a:lnTo>
                  <a:lnTo>
                    <a:pt x="2952750" y="147320"/>
                  </a:lnTo>
                  <a:lnTo>
                    <a:pt x="2952750" y="739140"/>
                  </a:lnTo>
                  <a:lnTo>
                    <a:pt x="2951480" y="746760"/>
                  </a:lnTo>
                  <a:lnTo>
                    <a:pt x="2951480" y="755650"/>
                  </a:lnTo>
                  <a:lnTo>
                    <a:pt x="2950210" y="762000"/>
                  </a:lnTo>
                  <a:lnTo>
                    <a:pt x="2948940" y="769620"/>
                  </a:lnTo>
                  <a:lnTo>
                    <a:pt x="2947670" y="777240"/>
                  </a:lnTo>
                  <a:lnTo>
                    <a:pt x="2945130" y="784860"/>
                  </a:lnTo>
                  <a:lnTo>
                    <a:pt x="2942590" y="792480"/>
                  </a:lnTo>
                  <a:lnTo>
                    <a:pt x="2940050" y="800100"/>
                  </a:lnTo>
                  <a:lnTo>
                    <a:pt x="2936240" y="806450"/>
                  </a:lnTo>
                  <a:lnTo>
                    <a:pt x="2932430" y="812800"/>
                  </a:lnTo>
                  <a:lnTo>
                    <a:pt x="2928620" y="820420"/>
                  </a:lnTo>
                  <a:lnTo>
                    <a:pt x="2923540" y="826770"/>
                  </a:lnTo>
                  <a:lnTo>
                    <a:pt x="2896870" y="853440"/>
                  </a:lnTo>
                  <a:lnTo>
                    <a:pt x="2891790" y="858520"/>
                  </a:lnTo>
                  <a:lnTo>
                    <a:pt x="2885440" y="863600"/>
                  </a:lnTo>
                  <a:lnTo>
                    <a:pt x="2879090" y="867410"/>
                  </a:lnTo>
                  <a:lnTo>
                    <a:pt x="2871470" y="871220"/>
                  </a:lnTo>
                  <a:lnTo>
                    <a:pt x="2865120" y="873760"/>
                  </a:lnTo>
                  <a:lnTo>
                    <a:pt x="2857500" y="877570"/>
                  </a:lnTo>
                  <a:lnTo>
                    <a:pt x="2849880" y="880110"/>
                  </a:lnTo>
                  <a:lnTo>
                    <a:pt x="2843530" y="882650"/>
                  </a:lnTo>
                  <a:lnTo>
                    <a:pt x="2835910" y="883920"/>
                  </a:lnTo>
                  <a:lnTo>
                    <a:pt x="2828290" y="885190"/>
                  </a:lnTo>
                  <a:lnTo>
                    <a:pt x="2820670" y="886460"/>
                  </a:lnTo>
                  <a:lnTo>
                    <a:pt x="2813050" y="886460"/>
                  </a:lnTo>
                  <a:lnTo>
                    <a:pt x="2805430" y="887730"/>
                  </a:lnTo>
                  <a:lnTo>
                    <a:pt x="147319" y="887730"/>
                  </a:lnTo>
                  <a:lnTo>
                    <a:pt x="139700" y="886460"/>
                  </a:lnTo>
                  <a:lnTo>
                    <a:pt x="132080" y="886460"/>
                  </a:lnTo>
                  <a:lnTo>
                    <a:pt x="124460" y="885190"/>
                  </a:lnTo>
                  <a:lnTo>
                    <a:pt x="116840" y="883920"/>
                  </a:lnTo>
                  <a:lnTo>
                    <a:pt x="109219" y="882650"/>
                  </a:lnTo>
                  <a:lnTo>
                    <a:pt x="101600" y="880110"/>
                  </a:lnTo>
                  <a:lnTo>
                    <a:pt x="93980" y="877570"/>
                  </a:lnTo>
                  <a:lnTo>
                    <a:pt x="87630" y="875030"/>
                  </a:lnTo>
                  <a:lnTo>
                    <a:pt x="80010" y="871220"/>
                  </a:lnTo>
                  <a:lnTo>
                    <a:pt x="73660" y="867410"/>
                  </a:lnTo>
                  <a:lnTo>
                    <a:pt x="67310" y="863600"/>
                  </a:lnTo>
                  <a:lnTo>
                    <a:pt x="60960" y="858520"/>
                  </a:lnTo>
                  <a:lnTo>
                    <a:pt x="54610" y="854710"/>
                  </a:lnTo>
                  <a:lnTo>
                    <a:pt x="48260" y="849630"/>
                  </a:lnTo>
                  <a:lnTo>
                    <a:pt x="43180" y="844550"/>
                  </a:lnTo>
                  <a:lnTo>
                    <a:pt x="38100" y="838200"/>
                  </a:lnTo>
                  <a:lnTo>
                    <a:pt x="33019" y="831850"/>
                  </a:lnTo>
                  <a:lnTo>
                    <a:pt x="27940" y="826770"/>
                  </a:lnTo>
                  <a:lnTo>
                    <a:pt x="24130" y="820420"/>
                  </a:lnTo>
                  <a:lnTo>
                    <a:pt x="19050" y="814070"/>
                  </a:lnTo>
                  <a:lnTo>
                    <a:pt x="16510" y="806450"/>
                  </a:lnTo>
                  <a:lnTo>
                    <a:pt x="12700" y="800100"/>
                  </a:lnTo>
                  <a:lnTo>
                    <a:pt x="10160" y="792480"/>
                  </a:lnTo>
                  <a:lnTo>
                    <a:pt x="7619" y="784860"/>
                  </a:lnTo>
                  <a:lnTo>
                    <a:pt x="5080" y="778510"/>
                  </a:lnTo>
                  <a:lnTo>
                    <a:pt x="2540" y="770890"/>
                  </a:lnTo>
                  <a:lnTo>
                    <a:pt x="1269" y="763270"/>
                  </a:lnTo>
                  <a:lnTo>
                    <a:pt x="0" y="755650"/>
                  </a:lnTo>
                  <a:lnTo>
                    <a:pt x="0" y="748030"/>
                  </a:lnTo>
                  <a:lnTo>
                    <a:pt x="0" y="740410"/>
                  </a:lnTo>
                  <a:lnTo>
                    <a:pt x="0" y="147320"/>
                  </a:lnTo>
                  <a:close/>
                </a:path>
              </a:pathLst>
            </a:custGeom>
            <a:ln w="25518">
              <a:solidFill>
                <a:srgbClr val="3333CC"/>
              </a:solidFill>
            </a:ln>
          </p:spPr>
          <p:txBody>
            <a:bodyPr wrap="square" lIns="0" tIns="0" rIns="0" bIns="0" rtlCol="0"/>
            <a:lstStyle/>
            <a:p>
              <a:endParaRPr/>
            </a:p>
          </p:txBody>
        </p:sp>
        <p:sp>
          <p:nvSpPr>
            <p:cNvPr id="23" name="object 23"/>
            <p:cNvSpPr/>
            <p:nvPr/>
          </p:nvSpPr>
          <p:spPr>
            <a:xfrm>
              <a:off x="2979356" y="3100933"/>
              <a:ext cx="2978785" cy="913765"/>
            </a:xfrm>
            <a:custGeom>
              <a:avLst/>
              <a:gdLst/>
              <a:ahLst/>
              <a:cxnLst/>
              <a:rect l="l" t="t" r="r" b="b"/>
              <a:pathLst>
                <a:path w="2978785" h="913764">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2978785" h="913764">
                  <a:moveTo>
                    <a:pt x="2978264" y="900480"/>
                  </a:moveTo>
                  <a:lnTo>
                    <a:pt x="2974530" y="891463"/>
                  </a:lnTo>
                  <a:lnTo>
                    <a:pt x="2965513" y="887730"/>
                  </a:lnTo>
                  <a:lnTo>
                    <a:pt x="2956483" y="891463"/>
                  </a:lnTo>
                  <a:lnTo>
                    <a:pt x="2952750" y="900480"/>
                  </a:lnTo>
                  <a:lnTo>
                    <a:pt x="2956483" y="909510"/>
                  </a:lnTo>
                  <a:lnTo>
                    <a:pt x="2965513" y="913244"/>
                  </a:lnTo>
                  <a:lnTo>
                    <a:pt x="2974530" y="909510"/>
                  </a:lnTo>
                  <a:lnTo>
                    <a:pt x="2978264" y="900480"/>
                  </a:lnTo>
                  <a:close/>
                </a:path>
              </a:pathLst>
            </a:custGeom>
            <a:solidFill>
              <a:srgbClr val="3333CC"/>
            </a:solidFill>
          </p:spPr>
          <p:txBody>
            <a:bodyPr wrap="square" lIns="0" tIns="0" rIns="0" bIns="0" rtlCol="0"/>
            <a:lstStyle/>
            <a:p>
              <a:endParaRPr/>
            </a:p>
          </p:txBody>
        </p:sp>
      </p:grpSp>
      <p:sp>
        <p:nvSpPr>
          <p:cNvPr id="24" name="object 24"/>
          <p:cNvSpPr txBox="1"/>
          <p:nvPr/>
        </p:nvSpPr>
        <p:spPr>
          <a:xfrm>
            <a:off x="3112770" y="3189884"/>
            <a:ext cx="2626995" cy="664210"/>
          </a:xfrm>
          <a:prstGeom prst="rect">
            <a:avLst/>
          </a:prstGeom>
        </p:spPr>
        <p:txBody>
          <a:bodyPr vert="horz" wrap="square" lIns="0" tIns="13335" rIns="0" bIns="0" rtlCol="0">
            <a:spAutoFit/>
          </a:bodyPr>
          <a:lstStyle/>
          <a:p>
            <a:pPr marL="12700" marR="5080">
              <a:lnSpc>
                <a:spcPct val="99700"/>
              </a:lnSpc>
              <a:spcBef>
                <a:spcPts val="105"/>
              </a:spcBef>
            </a:pPr>
            <a:r>
              <a:rPr sz="1400" b="1" spc="-10" dirty="0">
                <a:latin typeface="Arial"/>
                <a:cs typeface="Arial"/>
              </a:rPr>
              <a:t>Системний</a:t>
            </a:r>
            <a:r>
              <a:rPr sz="1400" b="1" spc="-45" dirty="0">
                <a:latin typeface="Arial"/>
                <a:cs typeface="Arial"/>
              </a:rPr>
              <a:t> </a:t>
            </a:r>
            <a:r>
              <a:rPr sz="1400" b="1" dirty="0">
                <a:latin typeface="Arial"/>
                <a:cs typeface="Arial"/>
              </a:rPr>
              <a:t>моніторингу</a:t>
            </a:r>
            <a:r>
              <a:rPr sz="1400" b="1" spc="-40" dirty="0">
                <a:latin typeface="Arial"/>
                <a:cs typeface="Arial"/>
              </a:rPr>
              <a:t> </a:t>
            </a:r>
            <a:r>
              <a:rPr sz="1400" b="1" spc="-20" dirty="0">
                <a:latin typeface="Arial"/>
                <a:cs typeface="Arial"/>
              </a:rPr>
              <a:t>усіх </a:t>
            </a:r>
            <a:r>
              <a:rPr sz="1400" b="1" dirty="0">
                <a:latin typeface="Arial"/>
                <a:cs typeface="Arial"/>
              </a:rPr>
              <a:t>видів</a:t>
            </a:r>
            <a:r>
              <a:rPr sz="1400" b="1" spc="-10" dirty="0">
                <a:latin typeface="Arial"/>
                <a:cs typeface="Arial"/>
              </a:rPr>
              <a:t> </a:t>
            </a:r>
            <a:r>
              <a:rPr sz="1400" b="1" dirty="0">
                <a:latin typeface="Arial"/>
                <a:cs typeface="Arial"/>
              </a:rPr>
              <a:t>цін</a:t>
            </a:r>
            <a:r>
              <a:rPr sz="1400" b="1" spc="-5" dirty="0">
                <a:latin typeface="Arial"/>
                <a:cs typeface="Arial"/>
              </a:rPr>
              <a:t> </a:t>
            </a:r>
            <a:r>
              <a:rPr sz="1400" b="1" dirty="0">
                <a:latin typeface="Arial"/>
                <a:cs typeface="Arial"/>
              </a:rPr>
              <a:t>на</a:t>
            </a:r>
            <a:r>
              <a:rPr sz="1400" b="1" spc="-15" dirty="0">
                <a:latin typeface="Arial"/>
                <a:cs typeface="Arial"/>
              </a:rPr>
              <a:t> </a:t>
            </a:r>
            <a:r>
              <a:rPr sz="1400" b="1" dirty="0">
                <a:latin typeface="Arial"/>
                <a:cs typeface="Arial"/>
              </a:rPr>
              <a:t>ЛЗ</a:t>
            </a:r>
            <a:r>
              <a:rPr sz="1400" b="1" spc="-15" dirty="0">
                <a:latin typeface="Arial"/>
                <a:cs typeface="Arial"/>
              </a:rPr>
              <a:t> </a:t>
            </a:r>
            <a:r>
              <a:rPr sz="1400" b="1" dirty="0">
                <a:latin typeface="Arial"/>
                <a:cs typeface="Arial"/>
              </a:rPr>
              <a:t>та</a:t>
            </a:r>
            <a:r>
              <a:rPr sz="1400" b="1" spc="-10" dirty="0">
                <a:latin typeface="Arial"/>
                <a:cs typeface="Arial"/>
              </a:rPr>
              <a:t> показників </a:t>
            </a:r>
            <a:r>
              <a:rPr sz="1400" b="1" dirty="0">
                <a:latin typeface="Arial"/>
                <a:cs typeface="Arial"/>
              </a:rPr>
              <a:t>їх </a:t>
            </a:r>
            <a:r>
              <a:rPr sz="1400" b="1" spc="-10" dirty="0">
                <a:latin typeface="Arial"/>
                <a:cs typeface="Arial"/>
              </a:rPr>
              <a:t>доступності</a:t>
            </a:r>
            <a:endParaRPr sz="1400">
              <a:latin typeface="Arial"/>
              <a:cs typeface="Arial"/>
            </a:endParaRPr>
          </a:p>
        </p:txBody>
      </p:sp>
      <p:grpSp>
        <p:nvGrpSpPr>
          <p:cNvPr id="25" name="object 25"/>
          <p:cNvGrpSpPr/>
          <p:nvPr/>
        </p:nvGrpSpPr>
        <p:grpSpPr>
          <a:xfrm>
            <a:off x="1776310" y="3126829"/>
            <a:ext cx="1169993" cy="883285"/>
            <a:chOff x="1822132" y="3126066"/>
            <a:chExt cx="1183005" cy="883285"/>
          </a:xfrm>
        </p:grpSpPr>
        <p:sp>
          <p:nvSpPr>
            <p:cNvPr id="26" name="object 26"/>
            <p:cNvSpPr/>
            <p:nvPr/>
          </p:nvSpPr>
          <p:spPr>
            <a:xfrm>
              <a:off x="1835150" y="3139084"/>
              <a:ext cx="1156970" cy="857250"/>
            </a:xfrm>
            <a:custGeom>
              <a:avLst/>
              <a:gdLst/>
              <a:ahLst/>
              <a:cxnLst/>
              <a:rect l="l" t="t" r="r" b="b"/>
              <a:pathLst>
                <a:path w="1156970" h="857250">
                  <a:moveTo>
                    <a:pt x="251460" y="0"/>
                  </a:moveTo>
                  <a:lnTo>
                    <a:pt x="0" y="429260"/>
                  </a:lnTo>
                  <a:lnTo>
                    <a:pt x="251460" y="857250"/>
                  </a:lnTo>
                  <a:lnTo>
                    <a:pt x="251460" y="642620"/>
                  </a:lnTo>
                  <a:lnTo>
                    <a:pt x="1156970" y="642620"/>
                  </a:lnTo>
                  <a:lnTo>
                    <a:pt x="1156970" y="214630"/>
                  </a:lnTo>
                  <a:lnTo>
                    <a:pt x="251460" y="214630"/>
                  </a:lnTo>
                  <a:lnTo>
                    <a:pt x="251460" y="0"/>
                  </a:lnTo>
                  <a:close/>
                </a:path>
              </a:pathLst>
            </a:custGeom>
            <a:solidFill>
              <a:srgbClr val="FFFFFF"/>
            </a:solidFill>
          </p:spPr>
          <p:txBody>
            <a:bodyPr wrap="square" lIns="0" tIns="0" rIns="0" bIns="0" rtlCol="0"/>
            <a:lstStyle/>
            <a:p>
              <a:endParaRPr/>
            </a:p>
          </p:txBody>
        </p:sp>
        <p:sp>
          <p:nvSpPr>
            <p:cNvPr id="27" name="object 27"/>
            <p:cNvSpPr/>
            <p:nvPr/>
          </p:nvSpPr>
          <p:spPr>
            <a:xfrm>
              <a:off x="1835150" y="3139084"/>
              <a:ext cx="1156970" cy="857250"/>
            </a:xfrm>
            <a:custGeom>
              <a:avLst/>
              <a:gdLst/>
              <a:ahLst/>
              <a:cxnLst/>
              <a:rect l="l" t="t" r="r" b="b"/>
              <a:pathLst>
                <a:path w="1156970" h="857250">
                  <a:moveTo>
                    <a:pt x="0" y="429260"/>
                  </a:moveTo>
                  <a:lnTo>
                    <a:pt x="251460" y="0"/>
                  </a:lnTo>
                  <a:lnTo>
                    <a:pt x="251460" y="214630"/>
                  </a:lnTo>
                  <a:lnTo>
                    <a:pt x="1156970" y="214630"/>
                  </a:lnTo>
                  <a:lnTo>
                    <a:pt x="1156970" y="642620"/>
                  </a:lnTo>
                  <a:lnTo>
                    <a:pt x="251460" y="642620"/>
                  </a:lnTo>
                  <a:lnTo>
                    <a:pt x="251460" y="857250"/>
                  </a:lnTo>
                  <a:lnTo>
                    <a:pt x="0" y="429260"/>
                  </a:lnTo>
                  <a:close/>
                </a:path>
              </a:pathLst>
            </a:custGeom>
            <a:ln w="25518">
              <a:solidFill>
                <a:srgbClr val="3333CC"/>
              </a:solidFill>
            </a:ln>
          </p:spPr>
          <p:txBody>
            <a:bodyPr wrap="square" lIns="0" tIns="0" rIns="0" bIns="0" rtlCol="0"/>
            <a:lstStyle/>
            <a:p>
              <a:endParaRPr/>
            </a:p>
          </p:txBody>
        </p:sp>
        <p:sp>
          <p:nvSpPr>
            <p:cNvPr id="28" name="object 28"/>
            <p:cNvSpPr/>
            <p:nvPr/>
          </p:nvSpPr>
          <p:spPr>
            <a:xfrm>
              <a:off x="1822386" y="3126333"/>
              <a:ext cx="1183005" cy="883285"/>
            </a:xfrm>
            <a:custGeom>
              <a:avLst/>
              <a:gdLst/>
              <a:ahLst/>
              <a:cxnLst/>
              <a:rect l="l" t="t" r="r" b="b"/>
              <a:pathLst>
                <a:path w="1183005" h="88328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1183005" h="883285">
                  <a:moveTo>
                    <a:pt x="1182484" y="870000"/>
                  </a:moveTo>
                  <a:lnTo>
                    <a:pt x="1178750" y="860983"/>
                  </a:lnTo>
                  <a:lnTo>
                    <a:pt x="1169733" y="857250"/>
                  </a:lnTo>
                  <a:lnTo>
                    <a:pt x="1160703" y="860983"/>
                  </a:lnTo>
                  <a:lnTo>
                    <a:pt x="1156970" y="870000"/>
                  </a:lnTo>
                  <a:lnTo>
                    <a:pt x="1160703" y="879030"/>
                  </a:lnTo>
                  <a:lnTo>
                    <a:pt x="1169733" y="882764"/>
                  </a:lnTo>
                  <a:lnTo>
                    <a:pt x="1178750" y="879030"/>
                  </a:lnTo>
                  <a:lnTo>
                    <a:pt x="1182484" y="870000"/>
                  </a:lnTo>
                  <a:close/>
                </a:path>
              </a:pathLst>
            </a:custGeom>
            <a:solidFill>
              <a:srgbClr val="3333CC"/>
            </a:solidFill>
          </p:spPr>
          <p:txBody>
            <a:bodyPr wrap="square" lIns="0" tIns="0" rIns="0" bIns="0" rtlCol="0"/>
            <a:lstStyle/>
            <a:p>
              <a:endParaRPr/>
            </a:p>
          </p:txBody>
        </p:sp>
      </p:grpSp>
      <p:sp>
        <p:nvSpPr>
          <p:cNvPr id="29" name="object 29"/>
          <p:cNvSpPr txBox="1"/>
          <p:nvPr/>
        </p:nvSpPr>
        <p:spPr>
          <a:xfrm>
            <a:off x="2038350" y="3385464"/>
            <a:ext cx="719455" cy="360680"/>
          </a:xfrm>
          <a:prstGeom prst="rect">
            <a:avLst/>
          </a:prstGeom>
        </p:spPr>
        <p:txBody>
          <a:bodyPr vert="horz" wrap="square" lIns="0" tIns="12700" rIns="0" bIns="0" rtlCol="0">
            <a:spAutoFit/>
          </a:bodyPr>
          <a:lstStyle/>
          <a:p>
            <a:pPr marL="12700" marR="5080">
              <a:lnSpc>
                <a:spcPct val="100000"/>
              </a:lnSpc>
              <a:spcBef>
                <a:spcPts val="100"/>
              </a:spcBef>
            </a:pPr>
            <a:r>
              <a:rPr sz="1100" b="1" spc="-10" dirty="0">
                <a:latin typeface="Arial"/>
                <a:cs typeface="Arial"/>
              </a:rPr>
              <a:t>Правовий статус</a:t>
            </a:r>
            <a:endParaRPr sz="1100" dirty="0">
              <a:latin typeface="Arial"/>
              <a:cs typeface="Arial"/>
            </a:endParaRPr>
          </a:p>
        </p:txBody>
      </p:sp>
      <p:sp>
        <p:nvSpPr>
          <p:cNvPr id="30" name="object 30"/>
          <p:cNvSpPr/>
          <p:nvPr/>
        </p:nvSpPr>
        <p:spPr>
          <a:xfrm>
            <a:off x="179070" y="2350414"/>
            <a:ext cx="1676400" cy="765810"/>
          </a:xfrm>
          <a:custGeom>
            <a:avLst/>
            <a:gdLst/>
            <a:ahLst/>
            <a:cxnLst/>
            <a:rect l="l" t="t" r="r" b="b"/>
            <a:pathLst>
              <a:path w="1676400" h="765810">
                <a:moveTo>
                  <a:pt x="1676400" y="0"/>
                </a:moveTo>
                <a:lnTo>
                  <a:pt x="0" y="0"/>
                </a:lnTo>
                <a:lnTo>
                  <a:pt x="0" y="765809"/>
                </a:lnTo>
                <a:lnTo>
                  <a:pt x="838200" y="765809"/>
                </a:lnTo>
                <a:lnTo>
                  <a:pt x="1676400" y="765809"/>
                </a:lnTo>
                <a:lnTo>
                  <a:pt x="1676400" y="0"/>
                </a:lnTo>
                <a:close/>
              </a:path>
            </a:pathLst>
          </a:custGeom>
          <a:solidFill>
            <a:srgbClr val="FFFFFF"/>
          </a:solidFill>
        </p:spPr>
        <p:txBody>
          <a:bodyPr wrap="square" lIns="0" tIns="0" rIns="0" bIns="0" rtlCol="0"/>
          <a:lstStyle/>
          <a:p>
            <a:endParaRPr/>
          </a:p>
        </p:txBody>
      </p:sp>
      <p:sp>
        <p:nvSpPr>
          <p:cNvPr id="31" name="object 31"/>
          <p:cNvSpPr txBox="1"/>
          <p:nvPr/>
        </p:nvSpPr>
        <p:spPr>
          <a:xfrm>
            <a:off x="179070" y="2350414"/>
            <a:ext cx="1676400" cy="765810"/>
          </a:xfrm>
          <a:prstGeom prst="rect">
            <a:avLst/>
          </a:prstGeom>
          <a:ln w="25518">
            <a:solidFill>
              <a:srgbClr val="3333CC"/>
            </a:solidFill>
          </a:ln>
        </p:spPr>
        <p:txBody>
          <a:bodyPr vert="horz" wrap="square" lIns="0" tIns="44450" rIns="0" bIns="0" rtlCol="0">
            <a:spAutoFit/>
          </a:bodyPr>
          <a:lstStyle/>
          <a:p>
            <a:pPr marL="90170" marR="317500">
              <a:lnSpc>
                <a:spcPct val="100000"/>
              </a:lnSpc>
              <a:spcBef>
                <a:spcPts val="350"/>
              </a:spcBef>
            </a:pPr>
            <a:r>
              <a:rPr sz="1400" spc="-10" dirty="0">
                <a:latin typeface="Arial"/>
                <a:cs typeface="Arial"/>
              </a:rPr>
              <a:t>Метод державного спостереження</a:t>
            </a:r>
            <a:endParaRPr sz="1400">
              <a:latin typeface="Arial"/>
              <a:cs typeface="Arial"/>
            </a:endParaRPr>
          </a:p>
        </p:txBody>
      </p:sp>
      <p:sp>
        <p:nvSpPr>
          <p:cNvPr id="32" name="object 32"/>
          <p:cNvSpPr/>
          <p:nvPr/>
        </p:nvSpPr>
        <p:spPr>
          <a:xfrm>
            <a:off x="179070" y="3214014"/>
            <a:ext cx="1676400" cy="756920"/>
          </a:xfrm>
          <a:custGeom>
            <a:avLst/>
            <a:gdLst/>
            <a:ahLst/>
            <a:cxnLst/>
            <a:rect l="l" t="t" r="r" b="b"/>
            <a:pathLst>
              <a:path w="1676400" h="756920">
                <a:moveTo>
                  <a:pt x="1676400" y="0"/>
                </a:moveTo>
                <a:lnTo>
                  <a:pt x="0" y="0"/>
                </a:lnTo>
                <a:lnTo>
                  <a:pt x="0" y="756919"/>
                </a:lnTo>
                <a:lnTo>
                  <a:pt x="838200" y="756919"/>
                </a:lnTo>
                <a:lnTo>
                  <a:pt x="1676400" y="756919"/>
                </a:lnTo>
                <a:lnTo>
                  <a:pt x="1676400" y="0"/>
                </a:lnTo>
                <a:close/>
              </a:path>
            </a:pathLst>
          </a:custGeom>
          <a:solidFill>
            <a:srgbClr val="FFFFFF"/>
          </a:solidFill>
        </p:spPr>
        <p:txBody>
          <a:bodyPr wrap="square" lIns="0" tIns="0" rIns="0" bIns="0" rtlCol="0"/>
          <a:lstStyle/>
          <a:p>
            <a:endParaRPr/>
          </a:p>
        </p:txBody>
      </p:sp>
      <p:sp>
        <p:nvSpPr>
          <p:cNvPr id="33" name="object 33"/>
          <p:cNvSpPr txBox="1"/>
          <p:nvPr/>
        </p:nvSpPr>
        <p:spPr>
          <a:xfrm>
            <a:off x="179070" y="3214014"/>
            <a:ext cx="1676400" cy="756920"/>
          </a:xfrm>
          <a:prstGeom prst="rect">
            <a:avLst/>
          </a:prstGeom>
          <a:ln w="25518">
            <a:solidFill>
              <a:srgbClr val="3333CC"/>
            </a:solidFill>
          </a:ln>
        </p:spPr>
        <p:txBody>
          <a:bodyPr vert="horz" wrap="square" lIns="0" tIns="44450" rIns="0" bIns="0" rtlCol="0">
            <a:spAutoFit/>
          </a:bodyPr>
          <a:lstStyle/>
          <a:p>
            <a:pPr marL="90170" marR="508634">
              <a:lnSpc>
                <a:spcPct val="100000"/>
              </a:lnSpc>
              <a:spcBef>
                <a:spcPts val="350"/>
              </a:spcBef>
            </a:pPr>
            <a:r>
              <a:rPr sz="1400" spc="-10" dirty="0">
                <a:latin typeface="Arial"/>
                <a:cs typeface="Arial"/>
              </a:rPr>
              <a:t>Метод державного регулювання</a:t>
            </a:r>
            <a:endParaRPr sz="1400">
              <a:latin typeface="Arial"/>
              <a:cs typeface="Arial"/>
            </a:endParaRPr>
          </a:p>
        </p:txBody>
      </p:sp>
      <p:sp>
        <p:nvSpPr>
          <p:cNvPr id="34" name="object 34"/>
          <p:cNvSpPr/>
          <p:nvPr/>
        </p:nvSpPr>
        <p:spPr>
          <a:xfrm>
            <a:off x="179070" y="4148734"/>
            <a:ext cx="1676400" cy="720090"/>
          </a:xfrm>
          <a:custGeom>
            <a:avLst/>
            <a:gdLst/>
            <a:ahLst/>
            <a:cxnLst/>
            <a:rect l="l" t="t" r="r" b="b"/>
            <a:pathLst>
              <a:path w="1676400" h="720089">
                <a:moveTo>
                  <a:pt x="1676400" y="0"/>
                </a:moveTo>
                <a:lnTo>
                  <a:pt x="0" y="0"/>
                </a:lnTo>
                <a:lnTo>
                  <a:pt x="0" y="720090"/>
                </a:lnTo>
                <a:lnTo>
                  <a:pt x="838200" y="720090"/>
                </a:lnTo>
                <a:lnTo>
                  <a:pt x="1676400" y="720090"/>
                </a:lnTo>
                <a:lnTo>
                  <a:pt x="1676400" y="0"/>
                </a:lnTo>
                <a:close/>
              </a:path>
            </a:pathLst>
          </a:custGeom>
          <a:solidFill>
            <a:srgbClr val="FFFFFF"/>
          </a:solidFill>
        </p:spPr>
        <p:txBody>
          <a:bodyPr wrap="square" lIns="0" tIns="0" rIns="0" bIns="0" rtlCol="0"/>
          <a:lstStyle/>
          <a:p>
            <a:endParaRPr/>
          </a:p>
        </p:txBody>
      </p:sp>
      <p:sp>
        <p:nvSpPr>
          <p:cNvPr id="35" name="object 35"/>
          <p:cNvSpPr txBox="1"/>
          <p:nvPr/>
        </p:nvSpPr>
        <p:spPr>
          <a:xfrm>
            <a:off x="179070" y="4148734"/>
            <a:ext cx="1676400" cy="720090"/>
          </a:xfrm>
          <a:prstGeom prst="rect">
            <a:avLst/>
          </a:prstGeom>
          <a:ln w="25518">
            <a:solidFill>
              <a:srgbClr val="3333CC"/>
            </a:solidFill>
          </a:ln>
        </p:spPr>
        <p:txBody>
          <a:bodyPr vert="horz" wrap="square" lIns="0" tIns="46355" rIns="0" bIns="0" rtlCol="0">
            <a:spAutoFit/>
          </a:bodyPr>
          <a:lstStyle/>
          <a:p>
            <a:pPr marL="90170" marR="608330">
              <a:lnSpc>
                <a:spcPct val="99700"/>
              </a:lnSpc>
              <a:spcBef>
                <a:spcPts val="365"/>
              </a:spcBef>
            </a:pPr>
            <a:r>
              <a:rPr sz="1400" spc="-10" dirty="0">
                <a:solidFill>
                  <a:srgbClr val="BF0000"/>
                </a:solidFill>
                <a:latin typeface="Arial"/>
                <a:cs typeface="Arial"/>
              </a:rPr>
              <a:t>Метод державного контролю</a:t>
            </a:r>
            <a:endParaRPr sz="1400">
              <a:latin typeface="Arial"/>
              <a:cs typeface="Arial"/>
            </a:endParaRPr>
          </a:p>
        </p:txBody>
      </p:sp>
      <p:sp>
        <p:nvSpPr>
          <p:cNvPr id="36" name="object 36"/>
          <p:cNvSpPr/>
          <p:nvPr/>
        </p:nvSpPr>
        <p:spPr>
          <a:xfrm>
            <a:off x="7379969" y="2637434"/>
            <a:ext cx="1623060" cy="908050"/>
          </a:xfrm>
          <a:custGeom>
            <a:avLst/>
            <a:gdLst/>
            <a:ahLst/>
            <a:cxnLst/>
            <a:rect l="l" t="t" r="r" b="b"/>
            <a:pathLst>
              <a:path w="1623059" h="908050">
                <a:moveTo>
                  <a:pt x="1623059" y="0"/>
                </a:moveTo>
                <a:lnTo>
                  <a:pt x="0" y="0"/>
                </a:lnTo>
                <a:lnTo>
                  <a:pt x="0" y="908050"/>
                </a:lnTo>
                <a:lnTo>
                  <a:pt x="811529" y="908050"/>
                </a:lnTo>
                <a:lnTo>
                  <a:pt x="1623059" y="908050"/>
                </a:lnTo>
                <a:lnTo>
                  <a:pt x="1623059" y="0"/>
                </a:lnTo>
                <a:close/>
              </a:path>
            </a:pathLst>
          </a:custGeom>
          <a:solidFill>
            <a:srgbClr val="FFFFFF"/>
          </a:solidFill>
        </p:spPr>
        <p:txBody>
          <a:bodyPr wrap="square" lIns="0" tIns="0" rIns="0" bIns="0" rtlCol="0"/>
          <a:lstStyle/>
          <a:p>
            <a:endParaRPr/>
          </a:p>
        </p:txBody>
      </p:sp>
      <p:sp>
        <p:nvSpPr>
          <p:cNvPr id="37" name="object 37"/>
          <p:cNvSpPr txBox="1"/>
          <p:nvPr/>
        </p:nvSpPr>
        <p:spPr>
          <a:xfrm>
            <a:off x="7379969" y="2637434"/>
            <a:ext cx="1623060" cy="908050"/>
          </a:xfrm>
          <a:prstGeom prst="rect">
            <a:avLst/>
          </a:prstGeom>
          <a:ln w="25518">
            <a:solidFill>
              <a:srgbClr val="3333CC"/>
            </a:solidFill>
          </a:ln>
        </p:spPr>
        <p:txBody>
          <a:bodyPr vert="horz" wrap="square" lIns="0" tIns="45719" rIns="0" bIns="0" rtlCol="0">
            <a:spAutoFit/>
          </a:bodyPr>
          <a:lstStyle/>
          <a:p>
            <a:pPr marL="90170" marR="404495">
              <a:lnSpc>
                <a:spcPct val="100000"/>
              </a:lnSpc>
              <a:spcBef>
                <a:spcPts val="359"/>
              </a:spcBef>
            </a:pPr>
            <a:r>
              <a:rPr sz="1400" b="1" dirty="0">
                <a:latin typeface="Arial"/>
                <a:cs typeface="Arial"/>
              </a:rPr>
              <a:t>За</a:t>
            </a:r>
            <a:r>
              <a:rPr sz="1400" b="1" spc="-10" dirty="0">
                <a:latin typeface="Arial"/>
                <a:cs typeface="Arial"/>
              </a:rPr>
              <a:t> сферою проведення: </a:t>
            </a:r>
            <a:r>
              <a:rPr sz="1400" spc="-10" dirty="0">
                <a:solidFill>
                  <a:srgbClr val="BF0000"/>
                </a:solidFill>
                <a:latin typeface="Arial"/>
                <a:cs typeface="Arial"/>
              </a:rPr>
              <a:t>внутрішній; </a:t>
            </a:r>
            <a:r>
              <a:rPr sz="1400" spc="-10" dirty="0">
                <a:latin typeface="Arial"/>
                <a:cs typeface="Arial"/>
              </a:rPr>
              <a:t>зовнішній</a:t>
            </a:r>
            <a:endParaRPr sz="1400">
              <a:latin typeface="Arial"/>
              <a:cs typeface="Arial"/>
            </a:endParaRPr>
          </a:p>
        </p:txBody>
      </p:sp>
      <p:sp>
        <p:nvSpPr>
          <p:cNvPr id="38" name="object 38"/>
          <p:cNvSpPr/>
          <p:nvPr/>
        </p:nvSpPr>
        <p:spPr>
          <a:xfrm>
            <a:off x="7379969" y="3688994"/>
            <a:ext cx="1657350" cy="1611630"/>
          </a:xfrm>
          <a:custGeom>
            <a:avLst/>
            <a:gdLst/>
            <a:ahLst/>
            <a:cxnLst/>
            <a:rect l="l" t="t" r="r" b="b"/>
            <a:pathLst>
              <a:path w="1657350" h="1611629">
                <a:moveTo>
                  <a:pt x="1657350" y="0"/>
                </a:moveTo>
                <a:lnTo>
                  <a:pt x="0" y="0"/>
                </a:lnTo>
                <a:lnTo>
                  <a:pt x="0" y="1611630"/>
                </a:lnTo>
                <a:lnTo>
                  <a:pt x="829309" y="1611630"/>
                </a:lnTo>
                <a:lnTo>
                  <a:pt x="1657350" y="1611630"/>
                </a:lnTo>
                <a:lnTo>
                  <a:pt x="1657350" y="0"/>
                </a:lnTo>
                <a:close/>
              </a:path>
            </a:pathLst>
          </a:custGeom>
          <a:solidFill>
            <a:srgbClr val="FFFFFF"/>
          </a:solidFill>
        </p:spPr>
        <p:txBody>
          <a:bodyPr wrap="square" lIns="0" tIns="0" rIns="0" bIns="0" rtlCol="0"/>
          <a:lstStyle/>
          <a:p>
            <a:endParaRPr/>
          </a:p>
        </p:txBody>
      </p:sp>
      <p:sp>
        <p:nvSpPr>
          <p:cNvPr id="39" name="object 39"/>
          <p:cNvSpPr txBox="1"/>
          <p:nvPr/>
        </p:nvSpPr>
        <p:spPr>
          <a:xfrm>
            <a:off x="7379969" y="3688994"/>
            <a:ext cx="1657350" cy="1611630"/>
          </a:xfrm>
          <a:prstGeom prst="rect">
            <a:avLst/>
          </a:prstGeom>
          <a:ln w="25518">
            <a:solidFill>
              <a:srgbClr val="3333CC"/>
            </a:solidFill>
          </a:ln>
        </p:spPr>
        <p:txBody>
          <a:bodyPr vert="horz" wrap="square" lIns="0" tIns="44450" rIns="0" bIns="0" rtlCol="0">
            <a:spAutoFit/>
          </a:bodyPr>
          <a:lstStyle/>
          <a:p>
            <a:pPr marL="90170" marR="202565">
              <a:lnSpc>
                <a:spcPct val="99900"/>
              </a:lnSpc>
              <a:spcBef>
                <a:spcPts val="350"/>
              </a:spcBef>
            </a:pPr>
            <a:r>
              <a:rPr sz="1400" b="1" dirty="0">
                <a:latin typeface="Arial"/>
                <a:cs typeface="Arial"/>
              </a:rPr>
              <a:t>За</a:t>
            </a:r>
            <a:r>
              <a:rPr sz="1400" b="1" spc="-5" dirty="0">
                <a:latin typeface="Arial"/>
                <a:cs typeface="Arial"/>
              </a:rPr>
              <a:t> </a:t>
            </a:r>
            <a:r>
              <a:rPr sz="1400" b="1" spc="-10" dirty="0">
                <a:latin typeface="Arial"/>
                <a:cs typeface="Arial"/>
              </a:rPr>
              <a:t>об’єктом проведення: </a:t>
            </a:r>
            <a:r>
              <a:rPr sz="1400" dirty="0">
                <a:latin typeface="Arial"/>
                <a:cs typeface="Arial"/>
              </a:rPr>
              <a:t>системи</a:t>
            </a:r>
            <a:r>
              <a:rPr sz="1400" spc="-45" dirty="0">
                <a:latin typeface="Arial"/>
                <a:cs typeface="Arial"/>
              </a:rPr>
              <a:t> </a:t>
            </a:r>
            <a:r>
              <a:rPr sz="1400" spc="-20" dirty="0">
                <a:latin typeface="Arial"/>
                <a:cs typeface="Arial"/>
              </a:rPr>
              <a:t>цін; </a:t>
            </a:r>
            <a:r>
              <a:rPr sz="1400" spc="-10" dirty="0">
                <a:latin typeface="Arial"/>
                <a:cs typeface="Arial"/>
              </a:rPr>
              <a:t>показників </a:t>
            </a:r>
            <a:r>
              <a:rPr sz="1400" dirty="0">
                <a:latin typeface="Arial"/>
                <a:cs typeface="Arial"/>
              </a:rPr>
              <a:t>доступності</a:t>
            </a:r>
            <a:r>
              <a:rPr sz="1400" spc="-15" dirty="0">
                <a:latin typeface="Arial"/>
                <a:cs typeface="Arial"/>
              </a:rPr>
              <a:t> </a:t>
            </a:r>
            <a:r>
              <a:rPr sz="1400" spc="-25" dirty="0">
                <a:latin typeface="Arial"/>
                <a:cs typeface="Arial"/>
              </a:rPr>
              <a:t>ЛЗ; </a:t>
            </a:r>
            <a:r>
              <a:rPr sz="1400" dirty="0">
                <a:latin typeface="Arial"/>
                <a:cs typeface="Arial"/>
              </a:rPr>
              <a:t>окремих</a:t>
            </a:r>
            <a:r>
              <a:rPr sz="1400" spc="-30" dirty="0">
                <a:latin typeface="Arial"/>
                <a:cs typeface="Arial"/>
              </a:rPr>
              <a:t> </a:t>
            </a:r>
            <a:r>
              <a:rPr sz="1400" dirty="0">
                <a:latin typeface="Arial"/>
                <a:cs typeface="Arial"/>
              </a:rPr>
              <a:t>груп</a:t>
            </a:r>
            <a:r>
              <a:rPr sz="1400" spc="-30" dirty="0">
                <a:latin typeface="Arial"/>
                <a:cs typeface="Arial"/>
              </a:rPr>
              <a:t> </a:t>
            </a:r>
            <a:r>
              <a:rPr sz="1400" spc="-25" dirty="0">
                <a:latin typeface="Arial"/>
                <a:cs typeface="Arial"/>
              </a:rPr>
              <a:t>ЛЗ</a:t>
            </a:r>
            <a:endParaRPr sz="1400">
              <a:latin typeface="Arial"/>
              <a:cs typeface="Arial"/>
            </a:endParaRPr>
          </a:p>
        </p:txBody>
      </p:sp>
      <p:grpSp>
        <p:nvGrpSpPr>
          <p:cNvPr id="40" name="object 40"/>
          <p:cNvGrpSpPr/>
          <p:nvPr/>
        </p:nvGrpSpPr>
        <p:grpSpPr>
          <a:xfrm>
            <a:off x="3201670" y="4045546"/>
            <a:ext cx="2733040" cy="1113155"/>
            <a:chOff x="3201670" y="4045546"/>
            <a:chExt cx="2733040" cy="1113155"/>
          </a:xfrm>
        </p:grpSpPr>
        <p:sp>
          <p:nvSpPr>
            <p:cNvPr id="41" name="object 41"/>
            <p:cNvSpPr/>
            <p:nvPr/>
          </p:nvSpPr>
          <p:spPr>
            <a:xfrm>
              <a:off x="4105910" y="4058564"/>
              <a:ext cx="706120" cy="330200"/>
            </a:xfrm>
            <a:custGeom>
              <a:avLst/>
              <a:gdLst/>
              <a:ahLst/>
              <a:cxnLst/>
              <a:rect l="l" t="t" r="r" b="b"/>
              <a:pathLst>
                <a:path w="706120" h="330200">
                  <a:moveTo>
                    <a:pt x="706119" y="247649"/>
                  </a:moveTo>
                  <a:lnTo>
                    <a:pt x="0" y="247649"/>
                  </a:lnTo>
                  <a:lnTo>
                    <a:pt x="353060" y="330199"/>
                  </a:lnTo>
                  <a:lnTo>
                    <a:pt x="706119" y="247649"/>
                  </a:lnTo>
                  <a:close/>
                </a:path>
                <a:path w="706120" h="330200">
                  <a:moveTo>
                    <a:pt x="529589" y="0"/>
                  </a:moveTo>
                  <a:lnTo>
                    <a:pt x="176529" y="0"/>
                  </a:lnTo>
                  <a:lnTo>
                    <a:pt x="176529" y="247649"/>
                  </a:lnTo>
                  <a:lnTo>
                    <a:pt x="529589" y="247649"/>
                  </a:lnTo>
                  <a:lnTo>
                    <a:pt x="529589" y="0"/>
                  </a:lnTo>
                  <a:close/>
                </a:path>
              </a:pathLst>
            </a:custGeom>
            <a:solidFill>
              <a:srgbClr val="FFFFFF"/>
            </a:solidFill>
          </p:spPr>
          <p:txBody>
            <a:bodyPr wrap="square" lIns="0" tIns="0" rIns="0" bIns="0" rtlCol="0"/>
            <a:lstStyle/>
            <a:p>
              <a:endParaRPr/>
            </a:p>
          </p:txBody>
        </p:sp>
        <p:sp>
          <p:nvSpPr>
            <p:cNvPr id="42" name="object 42"/>
            <p:cNvSpPr/>
            <p:nvPr/>
          </p:nvSpPr>
          <p:spPr>
            <a:xfrm>
              <a:off x="4105910" y="4058564"/>
              <a:ext cx="706120" cy="330200"/>
            </a:xfrm>
            <a:custGeom>
              <a:avLst/>
              <a:gdLst/>
              <a:ahLst/>
              <a:cxnLst/>
              <a:rect l="l" t="t" r="r" b="b"/>
              <a:pathLst>
                <a:path w="706120" h="330200">
                  <a:moveTo>
                    <a:pt x="0" y="247649"/>
                  </a:moveTo>
                  <a:lnTo>
                    <a:pt x="176529" y="247649"/>
                  </a:lnTo>
                  <a:lnTo>
                    <a:pt x="176529" y="0"/>
                  </a:lnTo>
                  <a:lnTo>
                    <a:pt x="529589" y="0"/>
                  </a:lnTo>
                  <a:lnTo>
                    <a:pt x="529589" y="247649"/>
                  </a:lnTo>
                  <a:lnTo>
                    <a:pt x="706119" y="247649"/>
                  </a:lnTo>
                  <a:lnTo>
                    <a:pt x="353060" y="330199"/>
                  </a:lnTo>
                  <a:lnTo>
                    <a:pt x="0" y="247649"/>
                  </a:lnTo>
                  <a:close/>
                </a:path>
              </a:pathLst>
            </a:custGeom>
            <a:ln w="25518">
              <a:solidFill>
                <a:srgbClr val="3333CC"/>
              </a:solidFill>
            </a:ln>
          </p:spPr>
          <p:txBody>
            <a:bodyPr wrap="square" lIns="0" tIns="0" rIns="0" bIns="0" rtlCol="0"/>
            <a:lstStyle/>
            <a:p>
              <a:endParaRPr/>
            </a:p>
          </p:txBody>
        </p:sp>
        <p:sp>
          <p:nvSpPr>
            <p:cNvPr id="43" name="object 43"/>
            <p:cNvSpPr/>
            <p:nvPr/>
          </p:nvSpPr>
          <p:spPr>
            <a:xfrm>
              <a:off x="4093146" y="4045813"/>
              <a:ext cx="732155" cy="356235"/>
            </a:xfrm>
            <a:custGeom>
              <a:avLst/>
              <a:gdLst/>
              <a:ahLst/>
              <a:cxnLst/>
              <a:rect l="l" t="t" r="r" b="b"/>
              <a:pathLst>
                <a:path w="732154" h="35623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732154" h="356235">
                  <a:moveTo>
                    <a:pt x="731634" y="342950"/>
                  </a:moveTo>
                  <a:lnTo>
                    <a:pt x="727900" y="333933"/>
                  </a:lnTo>
                  <a:lnTo>
                    <a:pt x="718883" y="330200"/>
                  </a:lnTo>
                  <a:lnTo>
                    <a:pt x="709853" y="333933"/>
                  </a:lnTo>
                  <a:lnTo>
                    <a:pt x="706120" y="342950"/>
                  </a:lnTo>
                  <a:lnTo>
                    <a:pt x="709853" y="351980"/>
                  </a:lnTo>
                  <a:lnTo>
                    <a:pt x="718883" y="355714"/>
                  </a:lnTo>
                  <a:lnTo>
                    <a:pt x="727900" y="351980"/>
                  </a:lnTo>
                  <a:lnTo>
                    <a:pt x="731634" y="342950"/>
                  </a:lnTo>
                  <a:close/>
                </a:path>
              </a:pathLst>
            </a:custGeom>
            <a:solidFill>
              <a:srgbClr val="3333CC"/>
            </a:solidFill>
          </p:spPr>
          <p:txBody>
            <a:bodyPr wrap="square" lIns="0" tIns="0" rIns="0" bIns="0" rtlCol="0"/>
            <a:lstStyle/>
            <a:p>
              <a:endParaRPr/>
            </a:p>
          </p:txBody>
        </p:sp>
        <p:sp>
          <p:nvSpPr>
            <p:cNvPr id="44" name="object 44"/>
            <p:cNvSpPr/>
            <p:nvPr/>
          </p:nvSpPr>
          <p:spPr>
            <a:xfrm>
              <a:off x="3201670" y="4442104"/>
              <a:ext cx="2733040" cy="716280"/>
            </a:xfrm>
            <a:custGeom>
              <a:avLst/>
              <a:gdLst/>
              <a:ahLst/>
              <a:cxnLst/>
              <a:rect l="l" t="t" r="r" b="b"/>
              <a:pathLst>
                <a:path w="2733040" h="716279">
                  <a:moveTo>
                    <a:pt x="2733040" y="0"/>
                  </a:moveTo>
                  <a:lnTo>
                    <a:pt x="0" y="0"/>
                  </a:lnTo>
                  <a:lnTo>
                    <a:pt x="0" y="716279"/>
                  </a:lnTo>
                  <a:lnTo>
                    <a:pt x="1366520" y="716279"/>
                  </a:lnTo>
                  <a:lnTo>
                    <a:pt x="2733040" y="716279"/>
                  </a:lnTo>
                  <a:lnTo>
                    <a:pt x="2733040" y="0"/>
                  </a:lnTo>
                  <a:close/>
                </a:path>
              </a:pathLst>
            </a:custGeom>
            <a:solidFill>
              <a:srgbClr val="FFFFFF"/>
            </a:solidFill>
          </p:spPr>
          <p:txBody>
            <a:bodyPr wrap="square" lIns="0" tIns="0" rIns="0" bIns="0" rtlCol="0"/>
            <a:lstStyle/>
            <a:p>
              <a:endParaRPr/>
            </a:p>
          </p:txBody>
        </p:sp>
      </p:grpSp>
      <p:sp>
        <p:nvSpPr>
          <p:cNvPr id="45" name="object 45"/>
          <p:cNvSpPr txBox="1"/>
          <p:nvPr/>
        </p:nvSpPr>
        <p:spPr>
          <a:xfrm>
            <a:off x="3201670" y="4442104"/>
            <a:ext cx="2733040" cy="716280"/>
          </a:xfrm>
          <a:prstGeom prst="rect">
            <a:avLst/>
          </a:prstGeom>
          <a:ln w="25518">
            <a:solidFill>
              <a:srgbClr val="3333CC"/>
            </a:solidFill>
          </a:ln>
        </p:spPr>
        <p:txBody>
          <a:bodyPr vert="horz" wrap="square" lIns="0" tIns="45719" rIns="0" bIns="0" rtlCol="0">
            <a:spAutoFit/>
          </a:bodyPr>
          <a:lstStyle/>
          <a:p>
            <a:pPr marL="89535">
              <a:lnSpc>
                <a:spcPct val="100000"/>
              </a:lnSpc>
              <a:spcBef>
                <a:spcPts val="359"/>
              </a:spcBef>
            </a:pPr>
            <a:r>
              <a:rPr sz="1400" b="1" spc="-10" dirty="0">
                <a:latin typeface="Arial"/>
                <a:cs typeface="Arial"/>
              </a:rPr>
              <a:t>Об’єкти:</a:t>
            </a:r>
            <a:endParaRPr sz="1400">
              <a:latin typeface="Arial"/>
              <a:cs typeface="Arial"/>
            </a:endParaRPr>
          </a:p>
          <a:p>
            <a:pPr marL="89535" marR="511175">
              <a:lnSpc>
                <a:spcPts val="1670"/>
              </a:lnSpc>
              <a:spcBef>
                <a:spcPts val="60"/>
              </a:spcBef>
            </a:pPr>
            <a:r>
              <a:rPr sz="1400" dirty="0">
                <a:latin typeface="Arial"/>
                <a:cs typeface="Arial"/>
              </a:rPr>
              <a:t>система</a:t>
            </a:r>
            <a:r>
              <a:rPr sz="1400" spc="-20" dirty="0">
                <a:latin typeface="Arial"/>
                <a:cs typeface="Arial"/>
              </a:rPr>
              <a:t> </a:t>
            </a:r>
            <a:r>
              <a:rPr sz="1400" dirty="0">
                <a:latin typeface="Arial"/>
                <a:cs typeface="Arial"/>
              </a:rPr>
              <a:t>цін</a:t>
            </a:r>
            <a:r>
              <a:rPr sz="1400" spc="-10" dirty="0">
                <a:latin typeface="Arial"/>
                <a:cs typeface="Arial"/>
              </a:rPr>
              <a:t> </a:t>
            </a:r>
            <a:r>
              <a:rPr sz="1400" dirty="0">
                <a:latin typeface="Arial"/>
                <a:cs typeface="Arial"/>
              </a:rPr>
              <a:t>на</a:t>
            </a:r>
            <a:r>
              <a:rPr sz="1400" spc="-10" dirty="0">
                <a:latin typeface="Arial"/>
                <a:cs typeface="Arial"/>
              </a:rPr>
              <a:t> </a:t>
            </a:r>
            <a:r>
              <a:rPr sz="1400" spc="-25" dirty="0">
                <a:latin typeface="Arial"/>
                <a:cs typeface="Arial"/>
              </a:rPr>
              <a:t>ЛЗ; </a:t>
            </a:r>
            <a:r>
              <a:rPr sz="1400" dirty="0">
                <a:latin typeface="Arial"/>
                <a:cs typeface="Arial"/>
              </a:rPr>
              <a:t>показники</a:t>
            </a:r>
            <a:r>
              <a:rPr sz="1400" spc="-30" dirty="0">
                <a:latin typeface="Arial"/>
                <a:cs typeface="Arial"/>
              </a:rPr>
              <a:t> </a:t>
            </a:r>
            <a:r>
              <a:rPr sz="1400" dirty="0">
                <a:latin typeface="Arial"/>
                <a:cs typeface="Arial"/>
              </a:rPr>
              <a:t>доступності</a:t>
            </a:r>
            <a:r>
              <a:rPr sz="1400" spc="-20" dirty="0">
                <a:latin typeface="Arial"/>
                <a:cs typeface="Arial"/>
              </a:rPr>
              <a:t> </a:t>
            </a:r>
            <a:r>
              <a:rPr sz="1400" spc="-25" dirty="0">
                <a:latin typeface="Arial"/>
                <a:cs typeface="Arial"/>
              </a:rPr>
              <a:t>ЛЗ</a:t>
            </a:r>
            <a:endParaRPr sz="1400">
              <a:latin typeface="Arial"/>
              <a:cs typeface="Arial"/>
            </a:endParaRPr>
          </a:p>
        </p:txBody>
      </p:sp>
      <p:sp>
        <p:nvSpPr>
          <p:cNvPr id="46" name="object 46"/>
          <p:cNvSpPr/>
          <p:nvPr/>
        </p:nvSpPr>
        <p:spPr>
          <a:xfrm>
            <a:off x="3227070" y="5300624"/>
            <a:ext cx="2523490" cy="792480"/>
          </a:xfrm>
          <a:custGeom>
            <a:avLst/>
            <a:gdLst/>
            <a:ahLst/>
            <a:cxnLst/>
            <a:rect l="l" t="t" r="r" b="b"/>
            <a:pathLst>
              <a:path w="2523490" h="792479">
                <a:moveTo>
                  <a:pt x="2523490" y="0"/>
                </a:moveTo>
                <a:lnTo>
                  <a:pt x="0" y="0"/>
                </a:lnTo>
                <a:lnTo>
                  <a:pt x="0" y="792480"/>
                </a:lnTo>
                <a:lnTo>
                  <a:pt x="1262380" y="792480"/>
                </a:lnTo>
                <a:lnTo>
                  <a:pt x="2523490" y="792480"/>
                </a:lnTo>
                <a:lnTo>
                  <a:pt x="2523490" y="0"/>
                </a:lnTo>
                <a:close/>
              </a:path>
            </a:pathLst>
          </a:custGeom>
          <a:solidFill>
            <a:srgbClr val="FFFFFF"/>
          </a:solidFill>
        </p:spPr>
        <p:txBody>
          <a:bodyPr wrap="square" lIns="0" tIns="0" rIns="0" bIns="0" rtlCol="0"/>
          <a:lstStyle/>
          <a:p>
            <a:endParaRPr/>
          </a:p>
        </p:txBody>
      </p:sp>
      <p:sp>
        <p:nvSpPr>
          <p:cNvPr id="47" name="object 47"/>
          <p:cNvSpPr txBox="1"/>
          <p:nvPr/>
        </p:nvSpPr>
        <p:spPr>
          <a:xfrm>
            <a:off x="3227070" y="5300624"/>
            <a:ext cx="2523490" cy="792480"/>
          </a:xfrm>
          <a:prstGeom prst="rect">
            <a:avLst/>
          </a:prstGeom>
          <a:ln w="25518">
            <a:solidFill>
              <a:srgbClr val="3333CC"/>
            </a:solidFill>
          </a:ln>
        </p:spPr>
        <p:txBody>
          <a:bodyPr vert="horz" wrap="square" lIns="0" tIns="45719" rIns="0" bIns="0" rtlCol="0">
            <a:spAutoFit/>
          </a:bodyPr>
          <a:lstStyle/>
          <a:p>
            <a:pPr marL="89535" marR="680720">
              <a:lnSpc>
                <a:spcPct val="100000"/>
              </a:lnSpc>
              <a:spcBef>
                <a:spcPts val="359"/>
              </a:spcBef>
            </a:pPr>
            <a:r>
              <a:rPr sz="1400" b="1" spc="-10" dirty="0">
                <a:latin typeface="Arial"/>
                <a:cs typeface="Arial"/>
              </a:rPr>
              <a:t>Суб’єкти: </a:t>
            </a:r>
            <a:r>
              <a:rPr sz="1400" spc="-10" dirty="0">
                <a:latin typeface="Arial"/>
                <a:cs typeface="Arial"/>
              </a:rPr>
              <a:t>Уповноважені</a:t>
            </a:r>
            <a:r>
              <a:rPr sz="1400" spc="-25" dirty="0">
                <a:latin typeface="Arial"/>
                <a:cs typeface="Arial"/>
              </a:rPr>
              <a:t> </a:t>
            </a:r>
            <a:r>
              <a:rPr sz="1400" spc="-10" dirty="0">
                <a:latin typeface="Arial"/>
                <a:cs typeface="Arial"/>
              </a:rPr>
              <a:t>органи </a:t>
            </a:r>
            <a:r>
              <a:rPr sz="1400" dirty="0">
                <a:latin typeface="Arial"/>
                <a:cs typeface="Arial"/>
              </a:rPr>
              <a:t>МОЗ</a:t>
            </a:r>
            <a:r>
              <a:rPr sz="1400" spc="-10" dirty="0">
                <a:latin typeface="Arial"/>
                <a:cs typeface="Arial"/>
              </a:rPr>
              <a:t> України</a:t>
            </a:r>
            <a:endParaRPr sz="1400">
              <a:latin typeface="Arial"/>
              <a:cs typeface="Arial"/>
            </a:endParaRPr>
          </a:p>
        </p:txBody>
      </p:sp>
      <p:pic>
        <p:nvPicPr>
          <p:cNvPr id="48" name="object 48"/>
          <p:cNvPicPr/>
          <p:nvPr/>
        </p:nvPicPr>
        <p:blipFill>
          <a:blip r:embed="rId2" cstate="print"/>
          <a:stretch>
            <a:fillRect/>
          </a:stretch>
        </p:blipFill>
        <p:spPr>
          <a:xfrm>
            <a:off x="2255460" y="823815"/>
            <a:ext cx="4273668" cy="1917818"/>
          </a:xfrm>
          <a:prstGeom prst="rect">
            <a:avLst/>
          </a:prstGeom>
        </p:spPr>
      </p:pic>
      <p:sp>
        <p:nvSpPr>
          <p:cNvPr id="49" name="object 49"/>
          <p:cNvSpPr txBox="1"/>
          <p:nvPr/>
        </p:nvSpPr>
        <p:spPr>
          <a:xfrm>
            <a:off x="3028950" y="1909724"/>
            <a:ext cx="2551430" cy="665480"/>
          </a:xfrm>
          <a:prstGeom prst="rect">
            <a:avLst/>
          </a:prstGeom>
        </p:spPr>
        <p:txBody>
          <a:bodyPr vert="horz" wrap="square" lIns="0" tIns="12700" rIns="0" bIns="0" rtlCol="0">
            <a:spAutoFit/>
          </a:bodyPr>
          <a:lstStyle/>
          <a:p>
            <a:pPr marL="12700" marR="5080">
              <a:lnSpc>
                <a:spcPct val="100000"/>
              </a:lnSpc>
              <a:spcBef>
                <a:spcPts val="100"/>
              </a:spcBef>
            </a:pPr>
            <a:r>
              <a:rPr sz="1400" b="1" dirty="0">
                <a:latin typeface="Arial"/>
                <a:cs typeface="Arial"/>
              </a:rPr>
              <a:t>Принципи</a:t>
            </a:r>
            <a:r>
              <a:rPr sz="1400" b="1" spc="-20" dirty="0">
                <a:latin typeface="Arial"/>
                <a:cs typeface="Arial"/>
              </a:rPr>
              <a:t> </a:t>
            </a:r>
            <a:r>
              <a:rPr sz="1400" dirty="0">
                <a:latin typeface="Arial"/>
                <a:cs typeface="Arial"/>
              </a:rPr>
              <a:t>–</a:t>
            </a:r>
            <a:r>
              <a:rPr sz="1400" spc="-25" dirty="0">
                <a:latin typeface="Arial"/>
                <a:cs typeface="Arial"/>
              </a:rPr>
              <a:t> </a:t>
            </a:r>
            <a:r>
              <a:rPr sz="1400" spc="-10" dirty="0">
                <a:latin typeface="Arial"/>
                <a:cs typeface="Arial"/>
              </a:rPr>
              <a:t>соціальності, </a:t>
            </a:r>
            <a:r>
              <a:rPr sz="1400" dirty="0">
                <a:latin typeface="Arial"/>
                <a:cs typeface="Arial"/>
              </a:rPr>
              <a:t>економічності</a:t>
            </a:r>
            <a:r>
              <a:rPr sz="1400" spc="-15" dirty="0">
                <a:latin typeface="Arial"/>
                <a:cs typeface="Arial"/>
              </a:rPr>
              <a:t> </a:t>
            </a:r>
            <a:r>
              <a:rPr sz="1400" dirty="0">
                <a:latin typeface="Arial"/>
                <a:cs typeface="Arial"/>
              </a:rPr>
              <a:t>та</a:t>
            </a:r>
            <a:r>
              <a:rPr sz="1400" spc="-5" dirty="0">
                <a:latin typeface="Arial"/>
                <a:cs typeface="Arial"/>
              </a:rPr>
              <a:t> </a:t>
            </a:r>
            <a:r>
              <a:rPr sz="1400" spc="-10" dirty="0">
                <a:latin typeface="Arial"/>
                <a:cs typeface="Arial"/>
              </a:rPr>
              <a:t>ефективності </a:t>
            </a:r>
            <a:r>
              <a:rPr sz="1400" dirty="0">
                <a:latin typeface="Arial"/>
                <a:cs typeface="Arial"/>
              </a:rPr>
              <a:t>ціноутворення</a:t>
            </a:r>
            <a:r>
              <a:rPr sz="1400" spc="-45" dirty="0">
                <a:latin typeface="Arial"/>
                <a:cs typeface="Arial"/>
              </a:rPr>
              <a:t> </a:t>
            </a:r>
            <a:r>
              <a:rPr sz="1400" dirty="0">
                <a:latin typeface="Arial"/>
                <a:cs typeface="Arial"/>
              </a:rPr>
              <a:t>на</a:t>
            </a:r>
            <a:r>
              <a:rPr sz="1400" spc="-35" dirty="0">
                <a:latin typeface="Arial"/>
                <a:cs typeface="Arial"/>
              </a:rPr>
              <a:t> </a:t>
            </a:r>
            <a:r>
              <a:rPr sz="1400" spc="-20" dirty="0">
                <a:latin typeface="Arial"/>
                <a:cs typeface="Arial"/>
              </a:rPr>
              <a:t>ліки</a:t>
            </a:r>
            <a:endParaRPr sz="1400">
              <a:latin typeface="Arial"/>
              <a:cs typeface="Arial"/>
            </a:endParaRPr>
          </a:p>
        </p:txBody>
      </p:sp>
      <p:sp>
        <p:nvSpPr>
          <p:cNvPr id="50" name="object 50"/>
          <p:cNvSpPr txBox="1"/>
          <p:nvPr/>
        </p:nvSpPr>
        <p:spPr>
          <a:xfrm>
            <a:off x="2725420" y="983894"/>
            <a:ext cx="3390265" cy="511809"/>
          </a:xfrm>
          <a:prstGeom prst="rect">
            <a:avLst/>
          </a:prstGeom>
        </p:spPr>
        <p:txBody>
          <a:bodyPr vert="horz" wrap="square" lIns="0" tIns="12700" rIns="0" bIns="0" rtlCol="0">
            <a:spAutoFit/>
          </a:bodyPr>
          <a:lstStyle/>
          <a:p>
            <a:pPr marL="12700" marR="5080" indent="113030">
              <a:lnSpc>
                <a:spcPct val="100000"/>
              </a:lnSpc>
              <a:spcBef>
                <a:spcPts val="100"/>
              </a:spcBef>
            </a:pPr>
            <a:r>
              <a:rPr sz="1600" b="1" dirty="0">
                <a:solidFill>
                  <a:srgbClr val="BF0000"/>
                </a:solidFill>
                <a:latin typeface="Arial"/>
                <a:cs typeface="Arial"/>
              </a:rPr>
              <a:t>Мета</a:t>
            </a:r>
            <a:r>
              <a:rPr sz="1600" b="1" spc="-60" dirty="0">
                <a:solidFill>
                  <a:srgbClr val="BF0000"/>
                </a:solidFill>
                <a:latin typeface="Arial"/>
                <a:cs typeface="Arial"/>
              </a:rPr>
              <a:t> </a:t>
            </a:r>
            <a:r>
              <a:rPr sz="1600" b="1" dirty="0">
                <a:solidFill>
                  <a:srgbClr val="BF0000"/>
                </a:solidFill>
                <a:latin typeface="Arial"/>
                <a:cs typeface="Arial"/>
              </a:rPr>
              <a:t>–</a:t>
            </a:r>
            <a:r>
              <a:rPr sz="1600" b="1" spc="-60" dirty="0">
                <a:solidFill>
                  <a:srgbClr val="BF0000"/>
                </a:solidFill>
                <a:latin typeface="Arial"/>
                <a:cs typeface="Arial"/>
              </a:rPr>
              <a:t> </a:t>
            </a:r>
            <a:r>
              <a:rPr sz="1600" dirty="0">
                <a:solidFill>
                  <a:srgbClr val="BF0000"/>
                </a:solidFill>
                <a:latin typeface="Arial"/>
                <a:cs typeface="Arial"/>
              </a:rPr>
              <a:t>підвищення</a:t>
            </a:r>
            <a:r>
              <a:rPr sz="1600" spc="-60" dirty="0">
                <a:solidFill>
                  <a:srgbClr val="BF0000"/>
                </a:solidFill>
                <a:latin typeface="Arial"/>
                <a:cs typeface="Arial"/>
              </a:rPr>
              <a:t> </a:t>
            </a:r>
            <a:r>
              <a:rPr sz="1600" spc="-10" dirty="0">
                <a:solidFill>
                  <a:srgbClr val="BF0000"/>
                </a:solidFill>
                <a:latin typeface="Arial"/>
                <a:cs typeface="Arial"/>
              </a:rPr>
              <a:t>ефективності ціноутворення</a:t>
            </a:r>
            <a:r>
              <a:rPr sz="1600" spc="-30" dirty="0">
                <a:solidFill>
                  <a:srgbClr val="BF0000"/>
                </a:solidFill>
                <a:latin typeface="Arial"/>
                <a:cs typeface="Arial"/>
              </a:rPr>
              <a:t> </a:t>
            </a:r>
            <a:r>
              <a:rPr sz="1600" dirty="0">
                <a:solidFill>
                  <a:srgbClr val="BF0000"/>
                </a:solidFill>
                <a:latin typeface="Arial"/>
                <a:cs typeface="Arial"/>
              </a:rPr>
              <a:t>та</a:t>
            </a:r>
            <a:r>
              <a:rPr sz="1600" spc="-30" dirty="0">
                <a:solidFill>
                  <a:srgbClr val="BF0000"/>
                </a:solidFill>
                <a:latin typeface="Arial"/>
                <a:cs typeface="Arial"/>
              </a:rPr>
              <a:t> </a:t>
            </a:r>
            <a:r>
              <a:rPr sz="1600" dirty="0">
                <a:solidFill>
                  <a:srgbClr val="BF0000"/>
                </a:solidFill>
                <a:latin typeface="Arial"/>
                <a:cs typeface="Arial"/>
              </a:rPr>
              <a:t>доступності</a:t>
            </a:r>
            <a:r>
              <a:rPr sz="1600" spc="-25" dirty="0">
                <a:solidFill>
                  <a:srgbClr val="BF0000"/>
                </a:solidFill>
                <a:latin typeface="Arial"/>
                <a:cs typeface="Arial"/>
              </a:rPr>
              <a:t> </a:t>
            </a:r>
            <a:r>
              <a:rPr sz="1600" dirty="0">
                <a:solidFill>
                  <a:srgbClr val="BF0000"/>
                </a:solidFill>
                <a:latin typeface="Arial"/>
                <a:cs typeface="Arial"/>
              </a:rPr>
              <a:t>на</a:t>
            </a:r>
            <a:r>
              <a:rPr sz="1600" spc="-30" dirty="0">
                <a:solidFill>
                  <a:srgbClr val="BF0000"/>
                </a:solidFill>
                <a:latin typeface="Arial"/>
                <a:cs typeface="Arial"/>
              </a:rPr>
              <a:t> </a:t>
            </a:r>
            <a:r>
              <a:rPr sz="1600" spc="-25" dirty="0">
                <a:solidFill>
                  <a:srgbClr val="BF0000"/>
                </a:solidFill>
                <a:latin typeface="Arial"/>
                <a:cs typeface="Arial"/>
              </a:rPr>
              <a:t>ЛЗ</a:t>
            </a:r>
            <a:endParaRPr sz="1600">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27952" y="75526"/>
            <a:ext cx="8883015" cy="6669405"/>
            <a:chOff x="127952" y="75526"/>
            <a:chExt cx="8883015" cy="6669405"/>
          </a:xfrm>
        </p:grpSpPr>
        <p:sp>
          <p:nvSpPr>
            <p:cNvPr id="3" name="object 3"/>
            <p:cNvSpPr/>
            <p:nvPr/>
          </p:nvSpPr>
          <p:spPr>
            <a:xfrm>
              <a:off x="140969" y="88544"/>
              <a:ext cx="8856980" cy="6643370"/>
            </a:xfrm>
            <a:custGeom>
              <a:avLst/>
              <a:gdLst/>
              <a:ahLst/>
              <a:cxnLst/>
              <a:rect l="l" t="t" r="r" b="b"/>
              <a:pathLst>
                <a:path w="8856980" h="6643370">
                  <a:moveTo>
                    <a:pt x="4428490" y="6643370"/>
                  </a:moveTo>
                  <a:lnTo>
                    <a:pt x="0" y="6643370"/>
                  </a:lnTo>
                  <a:lnTo>
                    <a:pt x="0" y="0"/>
                  </a:lnTo>
                  <a:lnTo>
                    <a:pt x="8856980" y="0"/>
                  </a:lnTo>
                  <a:lnTo>
                    <a:pt x="8856980" y="6643370"/>
                  </a:lnTo>
                  <a:lnTo>
                    <a:pt x="4428490" y="6643370"/>
                  </a:lnTo>
                  <a:close/>
                </a:path>
              </a:pathLst>
            </a:custGeom>
            <a:ln w="25518">
              <a:solidFill>
                <a:srgbClr val="D5D5F4"/>
              </a:solidFill>
            </a:ln>
          </p:spPr>
          <p:txBody>
            <a:bodyPr wrap="square" lIns="0" tIns="0" rIns="0" bIns="0" rtlCol="0"/>
            <a:lstStyle/>
            <a:p>
              <a:endParaRPr/>
            </a:p>
          </p:txBody>
        </p:sp>
        <p:sp>
          <p:nvSpPr>
            <p:cNvPr id="4" name="object 4"/>
            <p:cNvSpPr/>
            <p:nvPr/>
          </p:nvSpPr>
          <p:spPr>
            <a:xfrm>
              <a:off x="251460" y="190144"/>
              <a:ext cx="8208009" cy="699770"/>
            </a:xfrm>
            <a:custGeom>
              <a:avLst/>
              <a:gdLst/>
              <a:ahLst/>
              <a:cxnLst/>
              <a:rect l="l" t="t" r="r" b="b"/>
              <a:pathLst>
                <a:path w="8208009" h="699769">
                  <a:moveTo>
                    <a:pt x="8208010" y="0"/>
                  </a:moveTo>
                  <a:lnTo>
                    <a:pt x="0" y="0"/>
                  </a:lnTo>
                  <a:lnTo>
                    <a:pt x="0" y="699770"/>
                  </a:lnTo>
                  <a:lnTo>
                    <a:pt x="4103369" y="699770"/>
                  </a:lnTo>
                  <a:lnTo>
                    <a:pt x="8208010" y="699770"/>
                  </a:lnTo>
                  <a:lnTo>
                    <a:pt x="8208010" y="0"/>
                  </a:lnTo>
                  <a:close/>
                </a:path>
              </a:pathLst>
            </a:custGeom>
            <a:solidFill>
              <a:srgbClr val="FFFFFF"/>
            </a:solidFill>
          </p:spPr>
          <p:txBody>
            <a:bodyPr wrap="square" lIns="0" tIns="0" rIns="0" bIns="0" rtlCol="0"/>
            <a:lstStyle/>
            <a:p>
              <a:endParaRPr/>
            </a:p>
          </p:txBody>
        </p:sp>
      </p:grpSp>
      <p:sp>
        <p:nvSpPr>
          <p:cNvPr id="5" name="object 5"/>
          <p:cNvSpPr txBox="1">
            <a:spLocks noGrp="1"/>
          </p:cNvSpPr>
          <p:nvPr>
            <p:ph type="title"/>
          </p:nvPr>
        </p:nvSpPr>
        <p:spPr>
          <a:xfrm>
            <a:off x="251459" y="190144"/>
            <a:ext cx="8208009" cy="699770"/>
          </a:xfrm>
          <a:prstGeom prst="rect">
            <a:avLst/>
          </a:prstGeom>
          <a:ln w="25518">
            <a:solidFill>
              <a:srgbClr val="3333CC"/>
            </a:solidFill>
          </a:ln>
        </p:spPr>
        <p:txBody>
          <a:bodyPr vert="horz" wrap="square" lIns="0" tIns="44450" rIns="0" bIns="0" rtlCol="0">
            <a:spAutoFit/>
          </a:bodyPr>
          <a:lstStyle/>
          <a:p>
            <a:pPr marL="2330450" marR="243204" indent="-2086610">
              <a:lnSpc>
                <a:spcPct val="100000"/>
              </a:lnSpc>
              <a:spcBef>
                <a:spcPts val="350"/>
              </a:spcBef>
            </a:pPr>
            <a:r>
              <a:rPr sz="2000" dirty="0">
                <a:solidFill>
                  <a:srgbClr val="BF0000"/>
                </a:solidFill>
              </a:rPr>
              <a:t>Пріоритетні</a:t>
            </a:r>
            <a:r>
              <a:rPr sz="2000" spc="-90" dirty="0">
                <a:solidFill>
                  <a:srgbClr val="BF0000"/>
                </a:solidFill>
              </a:rPr>
              <a:t> </a:t>
            </a:r>
            <a:r>
              <a:rPr sz="2000" dirty="0">
                <a:solidFill>
                  <a:srgbClr val="BF0000"/>
                </a:solidFill>
              </a:rPr>
              <a:t>напрями</a:t>
            </a:r>
            <a:r>
              <a:rPr sz="2000" spc="-80" dirty="0">
                <a:solidFill>
                  <a:srgbClr val="BF0000"/>
                </a:solidFill>
              </a:rPr>
              <a:t> </a:t>
            </a:r>
            <a:r>
              <a:rPr sz="2000" dirty="0">
                <a:solidFill>
                  <a:srgbClr val="BF0000"/>
                </a:solidFill>
              </a:rPr>
              <a:t>щодо</a:t>
            </a:r>
            <a:r>
              <a:rPr sz="2000" spc="-95" dirty="0">
                <a:solidFill>
                  <a:srgbClr val="BF0000"/>
                </a:solidFill>
              </a:rPr>
              <a:t> </a:t>
            </a:r>
            <a:r>
              <a:rPr sz="2000" spc="-10" dirty="0">
                <a:solidFill>
                  <a:srgbClr val="BF0000"/>
                </a:solidFill>
              </a:rPr>
              <a:t>вдосконалення</a:t>
            </a:r>
            <a:r>
              <a:rPr sz="2000" spc="-95" dirty="0">
                <a:solidFill>
                  <a:srgbClr val="BF0000"/>
                </a:solidFill>
              </a:rPr>
              <a:t> </a:t>
            </a:r>
            <a:r>
              <a:rPr sz="2000" dirty="0">
                <a:solidFill>
                  <a:srgbClr val="BF0000"/>
                </a:solidFill>
              </a:rPr>
              <a:t>ціноутворення</a:t>
            </a:r>
            <a:r>
              <a:rPr sz="2000" spc="-85" dirty="0">
                <a:solidFill>
                  <a:srgbClr val="BF0000"/>
                </a:solidFill>
              </a:rPr>
              <a:t> </a:t>
            </a:r>
            <a:r>
              <a:rPr sz="2000" spc="-25" dirty="0">
                <a:solidFill>
                  <a:srgbClr val="BF0000"/>
                </a:solidFill>
              </a:rPr>
              <a:t>на </a:t>
            </a:r>
            <a:r>
              <a:rPr sz="2000" dirty="0">
                <a:solidFill>
                  <a:srgbClr val="BF0000"/>
                </a:solidFill>
              </a:rPr>
              <a:t>ЛЗ</a:t>
            </a:r>
            <a:r>
              <a:rPr sz="2000" spc="-35" dirty="0">
                <a:solidFill>
                  <a:srgbClr val="BF0000"/>
                </a:solidFill>
              </a:rPr>
              <a:t> </a:t>
            </a:r>
            <a:r>
              <a:rPr sz="2000" dirty="0">
                <a:solidFill>
                  <a:srgbClr val="BF0000"/>
                </a:solidFill>
              </a:rPr>
              <a:t>і</a:t>
            </a:r>
            <a:r>
              <a:rPr sz="2000" spc="-45" dirty="0">
                <a:solidFill>
                  <a:srgbClr val="BF0000"/>
                </a:solidFill>
              </a:rPr>
              <a:t> </a:t>
            </a:r>
            <a:r>
              <a:rPr sz="2000" dirty="0">
                <a:solidFill>
                  <a:srgbClr val="BF0000"/>
                </a:solidFill>
              </a:rPr>
              <a:t>реімбурсації</a:t>
            </a:r>
            <a:r>
              <a:rPr sz="2000" spc="-40" dirty="0">
                <a:solidFill>
                  <a:srgbClr val="BF0000"/>
                </a:solidFill>
              </a:rPr>
              <a:t> </a:t>
            </a:r>
            <a:r>
              <a:rPr sz="2000" dirty="0">
                <a:solidFill>
                  <a:srgbClr val="BF0000"/>
                </a:solidFill>
              </a:rPr>
              <a:t>їх</a:t>
            </a:r>
            <a:r>
              <a:rPr sz="2000" spc="-25" dirty="0">
                <a:solidFill>
                  <a:srgbClr val="BF0000"/>
                </a:solidFill>
              </a:rPr>
              <a:t> </a:t>
            </a:r>
            <a:r>
              <a:rPr sz="2000" spc="-10" dirty="0">
                <a:solidFill>
                  <a:srgbClr val="BF0000"/>
                </a:solidFill>
              </a:rPr>
              <a:t>вартості</a:t>
            </a:r>
            <a:endParaRPr sz="2000"/>
          </a:p>
        </p:txBody>
      </p:sp>
      <p:sp>
        <p:nvSpPr>
          <p:cNvPr id="6" name="object 6"/>
          <p:cNvSpPr txBox="1"/>
          <p:nvPr/>
        </p:nvSpPr>
        <p:spPr>
          <a:xfrm>
            <a:off x="256540" y="3000654"/>
            <a:ext cx="208915" cy="269240"/>
          </a:xfrm>
          <a:prstGeom prst="rect">
            <a:avLst/>
          </a:prstGeom>
        </p:spPr>
        <p:txBody>
          <a:bodyPr vert="horz" wrap="square" lIns="0" tIns="12700" rIns="0" bIns="0" rtlCol="0">
            <a:spAutoFit/>
          </a:bodyPr>
          <a:lstStyle/>
          <a:p>
            <a:pPr marL="12700">
              <a:lnSpc>
                <a:spcPct val="100000"/>
              </a:lnSpc>
              <a:spcBef>
                <a:spcPts val="100"/>
              </a:spcBef>
            </a:pPr>
            <a:r>
              <a:rPr sz="1600" spc="-50" dirty="0">
                <a:solidFill>
                  <a:srgbClr val="FF0000"/>
                </a:solidFill>
                <a:latin typeface="OpenSymbol"/>
                <a:cs typeface="OpenSymbol"/>
              </a:rPr>
              <a:t>❑</a:t>
            </a:r>
            <a:endParaRPr sz="1600">
              <a:latin typeface="OpenSymbol"/>
              <a:cs typeface="OpenSymbol"/>
            </a:endParaRPr>
          </a:p>
        </p:txBody>
      </p:sp>
      <p:sp>
        <p:nvSpPr>
          <p:cNvPr id="7" name="object 7"/>
          <p:cNvSpPr txBox="1"/>
          <p:nvPr/>
        </p:nvSpPr>
        <p:spPr>
          <a:xfrm>
            <a:off x="256540" y="4095394"/>
            <a:ext cx="208915" cy="269240"/>
          </a:xfrm>
          <a:prstGeom prst="rect">
            <a:avLst/>
          </a:prstGeom>
        </p:spPr>
        <p:txBody>
          <a:bodyPr vert="horz" wrap="square" lIns="0" tIns="12700" rIns="0" bIns="0" rtlCol="0">
            <a:spAutoFit/>
          </a:bodyPr>
          <a:lstStyle/>
          <a:p>
            <a:pPr marL="12700">
              <a:lnSpc>
                <a:spcPct val="100000"/>
              </a:lnSpc>
              <a:spcBef>
                <a:spcPts val="100"/>
              </a:spcBef>
            </a:pPr>
            <a:r>
              <a:rPr sz="1600" spc="-50" dirty="0">
                <a:solidFill>
                  <a:srgbClr val="FF0000"/>
                </a:solidFill>
                <a:latin typeface="OpenSymbol"/>
                <a:cs typeface="OpenSymbol"/>
              </a:rPr>
              <a:t>❑</a:t>
            </a:r>
            <a:endParaRPr sz="1600">
              <a:latin typeface="OpenSymbol"/>
              <a:cs typeface="OpenSymbol"/>
            </a:endParaRPr>
          </a:p>
        </p:txBody>
      </p:sp>
      <p:sp>
        <p:nvSpPr>
          <p:cNvPr id="8" name="object 8"/>
          <p:cNvSpPr txBox="1"/>
          <p:nvPr/>
        </p:nvSpPr>
        <p:spPr>
          <a:xfrm>
            <a:off x="256540" y="4825644"/>
            <a:ext cx="208915" cy="269240"/>
          </a:xfrm>
          <a:prstGeom prst="rect">
            <a:avLst/>
          </a:prstGeom>
        </p:spPr>
        <p:txBody>
          <a:bodyPr vert="horz" wrap="square" lIns="0" tIns="12700" rIns="0" bIns="0" rtlCol="0">
            <a:spAutoFit/>
          </a:bodyPr>
          <a:lstStyle/>
          <a:p>
            <a:pPr marL="12700">
              <a:lnSpc>
                <a:spcPct val="100000"/>
              </a:lnSpc>
              <a:spcBef>
                <a:spcPts val="100"/>
              </a:spcBef>
            </a:pPr>
            <a:r>
              <a:rPr sz="1600" spc="-50" dirty="0">
                <a:solidFill>
                  <a:srgbClr val="FF0000"/>
                </a:solidFill>
                <a:latin typeface="OpenSymbol"/>
                <a:cs typeface="OpenSymbol"/>
              </a:rPr>
              <a:t>❑</a:t>
            </a:r>
            <a:endParaRPr sz="1600">
              <a:latin typeface="OpenSymbol"/>
              <a:cs typeface="OpenSymbol"/>
            </a:endParaRPr>
          </a:p>
        </p:txBody>
      </p:sp>
      <p:sp>
        <p:nvSpPr>
          <p:cNvPr id="9" name="object 9"/>
          <p:cNvSpPr txBox="1"/>
          <p:nvPr/>
        </p:nvSpPr>
        <p:spPr>
          <a:xfrm>
            <a:off x="256540" y="5555894"/>
            <a:ext cx="208915" cy="269240"/>
          </a:xfrm>
          <a:prstGeom prst="rect">
            <a:avLst/>
          </a:prstGeom>
        </p:spPr>
        <p:txBody>
          <a:bodyPr vert="horz" wrap="square" lIns="0" tIns="12700" rIns="0" bIns="0" rtlCol="0">
            <a:spAutoFit/>
          </a:bodyPr>
          <a:lstStyle/>
          <a:p>
            <a:pPr marL="12700">
              <a:lnSpc>
                <a:spcPct val="100000"/>
              </a:lnSpc>
              <a:spcBef>
                <a:spcPts val="100"/>
              </a:spcBef>
            </a:pPr>
            <a:r>
              <a:rPr sz="1600" spc="-50" dirty="0">
                <a:solidFill>
                  <a:srgbClr val="FF0000"/>
                </a:solidFill>
                <a:latin typeface="OpenSymbol"/>
                <a:cs typeface="OpenSymbol"/>
              </a:rPr>
              <a:t>❑</a:t>
            </a:r>
            <a:endParaRPr sz="1600">
              <a:latin typeface="OpenSymbol"/>
              <a:cs typeface="OpenSymbol"/>
            </a:endParaRPr>
          </a:p>
        </p:txBody>
      </p:sp>
      <p:sp>
        <p:nvSpPr>
          <p:cNvPr id="10" name="object 10"/>
          <p:cNvSpPr txBox="1"/>
          <p:nvPr/>
        </p:nvSpPr>
        <p:spPr>
          <a:xfrm>
            <a:off x="256540" y="2184044"/>
            <a:ext cx="8383270" cy="4039870"/>
          </a:xfrm>
          <a:prstGeom prst="rect">
            <a:avLst/>
          </a:prstGeom>
        </p:spPr>
        <p:txBody>
          <a:bodyPr vert="horz" wrap="square" lIns="0" tIns="12700" rIns="0" bIns="0" rtlCol="0">
            <a:spAutoFit/>
          </a:bodyPr>
          <a:lstStyle/>
          <a:p>
            <a:pPr marL="368300" marR="5080" indent="-355600">
              <a:lnSpc>
                <a:spcPct val="149500"/>
              </a:lnSpc>
              <a:spcBef>
                <a:spcPts val="100"/>
              </a:spcBef>
              <a:tabLst>
                <a:tab pos="367665" algn="l"/>
              </a:tabLst>
            </a:pPr>
            <a:r>
              <a:rPr sz="2400" spc="-75" baseline="8680" dirty="0">
                <a:solidFill>
                  <a:srgbClr val="FF0000"/>
                </a:solidFill>
                <a:latin typeface="OpenSymbol"/>
                <a:cs typeface="OpenSymbol"/>
              </a:rPr>
              <a:t>❑</a:t>
            </a:r>
            <a:r>
              <a:rPr sz="2400" baseline="8680" dirty="0">
                <a:solidFill>
                  <a:srgbClr val="FF0000"/>
                </a:solidFill>
                <a:latin typeface="OpenSymbol"/>
                <a:cs typeface="OpenSymbol"/>
              </a:rPr>
              <a:t>	</a:t>
            </a:r>
            <a:r>
              <a:rPr sz="1600" b="1" spc="-20" dirty="0">
                <a:solidFill>
                  <a:srgbClr val="15155C"/>
                </a:solidFill>
                <a:latin typeface="Arial"/>
                <a:cs typeface="Arial"/>
              </a:rPr>
              <a:t>Удосконалення</a:t>
            </a:r>
            <a:r>
              <a:rPr sz="1600" b="1" spc="-10" dirty="0">
                <a:solidFill>
                  <a:srgbClr val="15155C"/>
                </a:solidFill>
                <a:latin typeface="Arial"/>
                <a:cs typeface="Arial"/>
              </a:rPr>
              <a:t> декларування</a:t>
            </a:r>
            <a:r>
              <a:rPr sz="1600" b="1" spc="-5" dirty="0">
                <a:solidFill>
                  <a:srgbClr val="15155C"/>
                </a:solidFill>
                <a:latin typeface="Arial"/>
                <a:cs typeface="Arial"/>
              </a:rPr>
              <a:t> </a:t>
            </a:r>
            <a:r>
              <a:rPr sz="1600" b="1" spc="-10" dirty="0">
                <a:solidFill>
                  <a:srgbClr val="15155C"/>
                </a:solidFill>
                <a:latin typeface="Arial"/>
                <a:cs typeface="Arial"/>
              </a:rPr>
              <a:t>(реєстрації) </a:t>
            </a:r>
            <a:r>
              <a:rPr sz="1600" b="1" spc="-25" dirty="0">
                <a:solidFill>
                  <a:srgbClr val="15155C"/>
                </a:solidFill>
                <a:latin typeface="Arial"/>
                <a:cs typeface="Arial"/>
              </a:rPr>
              <a:t>оптово-</a:t>
            </a:r>
            <a:r>
              <a:rPr sz="1600" b="1" spc="-10" dirty="0">
                <a:solidFill>
                  <a:srgbClr val="15155C"/>
                </a:solidFill>
                <a:latin typeface="Arial"/>
                <a:cs typeface="Arial"/>
              </a:rPr>
              <a:t>відпускних</a:t>
            </a:r>
            <a:r>
              <a:rPr sz="1600" b="1" spc="-5" dirty="0">
                <a:solidFill>
                  <a:srgbClr val="15155C"/>
                </a:solidFill>
                <a:latin typeface="Arial"/>
                <a:cs typeface="Arial"/>
              </a:rPr>
              <a:t> </a:t>
            </a:r>
            <a:r>
              <a:rPr sz="1600" b="1" dirty="0">
                <a:solidFill>
                  <a:srgbClr val="15155C"/>
                </a:solidFill>
                <a:latin typeface="Arial"/>
                <a:cs typeface="Arial"/>
              </a:rPr>
              <a:t>цін</a:t>
            </a:r>
            <a:r>
              <a:rPr sz="1600" b="1" spc="-15" dirty="0">
                <a:solidFill>
                  <a:srgbClr val="15155C"/>
                </a:solidFill>
                <a:latin typeface="Arial"/>
                <a:cs typeface="Arial"/>
              </a:rPr>
              <a:t> </a:t>
            </a:r>
            <a:r>
              <a:rPr sz="1600" b="1" spc="-10" dirty="0">
                <a:solidFill>
                  <a:srgbClr val="15155C"/>
                </a:solidFill>
                <a:latin typeface="Arial"/>
                <a:cs typeface="Arial"/>
              </a:rPr>
              <a:t>виробниками, </a:t>
            </a:r>
            <a:r>
              <a:rPr sz="1600" b="1" dirty="0">
                <a:solidFill>
                  <a:srgbClr val="15155C"/>
                </a:solidFill>
                <a:latin typeface="Arial"/>
                <a:cs typeface="Arial"/>
              </a:rPr>
              <a:t>ведення</a:t>
            </a:r>
            <a:r>
              <a:rPr sz="1600" b="1" spc="-45" dirty="0">
                <a:solidFill>
                  <a:srgbClr val="15155C"/>
                </a:solidFill>
                <a:latin typeface="Arial"/>
                <a:cs typeface="Arial"/>
              </a:rPr>
              <a:t> </a:t>
            </a:r>
            <a:r>
              <a:rPr sz="1600" b="1" dirty="0">
                <a:solidFill>
                  <a:srgbClr val="15155C"/>
                </a:solidFill>
                <a:latin typeface="Arial"/>
                <a:cs typeface="Arial"/>
              </a:rPr>
              <a:t>Державного</a:t>
            </a:r>
            <a:r>
              <a:rPr sz="1600" b="1" spc="-60" dirty="0">
                <a:solidFill>
                  <a:srgbClr val="15155C"/>
                </a:solidFill>
                <a:latin typeface="Arial"/>
                <a:cs typeface="Arial"/>
              </a:rPr>
              <a:t> </a:t>
            </a:r>
            <a:r>
              <a:rPr sz="1600" b="1" dirty="0">
                <a:solidFill>
                  <a:srgbClr val="15155C"/>
                </a:solidFill>
                <a:latin typeface="Arial"/>
                <a:cs typeface="Arial"/>
              </a:rPr>
              <a:t>реєстру</a:t>
            </a:r>
            <a:r>
              <a:rPr sz="1600" b="1" spc="-45" dirty="0">
                <a:solidFill>
                  <a:srgbClr val="15155C"/>
                </a:solidFill>
                <a:latin typeface="Arial"/>
                <a:cs typeface="Arial"/>
              </a:rPr>
              <a:t> </a:t>
            </a:r>
            <a:r>
              <a:rPr sz="1600" b="1" spc="-25" dirty="0">
                <a:solidFill>
                  <a:srgbClr val="15155C"/>
                </a:solidFill>
                <a:latin typeface="Arial"/>
                <a:cs typeface="Arial"/>
              </a:rPr>
              <a:t>оптово-</a:t>
            </a:r>
            <a:r>
              <a:rPr sz="1600" b="1" spc="-10" dirty="0">
                <a:solidFill>
                  <a:srgbClr val="15155C"/>
                </a:solidFill>
                <a:latin typeface="Arial"/>
                <a:cs typeface="Arial"/>
              </a:rPr>
              <a:t>відпускних</a:t>
            </a:r>
            <a:r>
              <a:rPr sz="1600" b="1" spc="-50" dirty="0">
                <a:solidFill>
                  <a:srgbClr val="15155C"/>
                </a:solidFill>
                <a:latin typeface="Arial"/>
                <a:cs typeface="Arial"/>
              </a:rPr>
              <a:t> </a:t>
            </a:r>
            <a:r>
              <a:rPr sz="1600" b="1" dirty="0">
                <a:solidFill>
                  <a:srgbClr val="15155C"/>
                </a:solidFill>
                <a:latin typeface="Arial"/>
                <a:cs typeface="Arial"/>
              </a:rPr>
              <a:t>цін</a:t>
            </a:r>
            <a:r>
              <a:rPr sz="1600" b="1" spc="-60" dirty="0">
                <a:solidFill>
                  <a:srgbClr val="15155C"/>
                </a:solidFill>
                <a:latin typeface="Arial"/>
                <a:cs typeface="Arial"/>
              </a:rPr>
              <a:t> </a:t>
            </a:r>
            <a:r>
              <a:rPr sz="1600" b="1" dirty="0">
                <a:solidFill>
                  <a:srgbClr val="15155C"/>
                </a:solidFill>
                <a:latin typeface="Arial"/>
                <a:cs typeface="Arial"/>
              </a:rPr>
              <a:t>на</a:t>
            </a:r>
            <a:r>
              <a:rPr sz="1600" b="1" spc="-50" dirty="0">
                <a:solidFill>
                  <a:srgbClr val="15155C"/>
                </a:solidFill>
                <a:latin typeface="Arial"/>
                <a:cs typeface="Arial"/>
              </a:rPr>
              <a:t> </a:t>
            </a:r>
            <a:r>
              <a:rPr sz="1600" b="1" spc="-20" dirty="0">
                <a:solidFill>
                  <a:srgbClr val="15155C"/>
                </a:solidFill>
                <a:latin typeface="Arial"/>
                <a:cs typeface="Arial"/>
              </a:rPr>
              <a:t>ОЛЗ;</a:t>
            </a:r>
            <a:endParaRPr sz="1600">
              <a:latin typeface="Arial"/>
              <a:cs typeface="Arial"/>
            </a:endParaRPr>
          </a:p>
          <a:p>
            <a:pPr marL="368300" marR="45085">
              <a:lnSpc>
                <a:spcPct val="149500"/>
              </a:lnSpc>
              <a:spcBef>
                <a:spcPts val="10"/>
              </a:spcBef>
            </a:pPr>
            <a:r>
              <a:rPr sz="1600" b="1" dirty="0">
                <a:solidFill>
                  <a:srgbClr val="15155C"/>
                </a:solidFill>
                <a:latin typeface="Arial"/>
                <a:cs typeface="Arial"/>
              </a:rPr>
              <a:t>Проведення</a:t>
            </a:r>
            <a:r>
              <a:rPr sz="1600" b="1" spc="-40" dirty="0">
                <a:solidFill>
                  <a:srgbClr val="15155C"/>
                </a:solidFill>
                <a:latin typeface="Arial"/>
                <a:cs typeface="Arial"/>
              </a:rPr>
              <a:t> </a:t>
            </a:r>
            <a:r>
              <a:rPr sz="1600" b="1" spc="-10" dirty="0">
                <a:solidFill>
                  <a:srgbClr val="15155C"/>
                </a:solidFill>
                <a:latin typeface="Arial"/>
                <a:cs typeface="Arial"/>
              </a:rPr>
              <a:t>систематичного</a:t>
            </a:r>
            <a:r>
              <a:rPr sz="1600" b="1" spc="-45" dirty="0">
                <a:solidFill>
                  <a:srgbClr val="15155C"/>
                </a:solidFill>
                <a:latin typeface="Arial"/>
                <a:cs typeface="Arial"/>
              </a:rPr>
              <a:t> </a:t>
            </a:r>
            <a:r>
              <a:rPr sz="1600" b="1" spc="-10" dirty="0">
                <a:solidFill>
                  <a:srgbClr val="15155C"/>
                </a:solidFill>
                <a:latin typeface="Arial"/>
                <a:cs typeface="Arial"/>
              </a:rPr>
              <a:t>моніторингу</a:t>
            </a:r>
            <a:r>
              <a:rPr sz="1600" b="1" spc="-45" dirty="0">
                <a:solidFill>
                  <a:srgbClr val="15155C"/>
                </a:solidFill>
                <a:latin typeface="Arial"/>
                <a:cs typeface="Arial"/>
              </a:rPr>
              <a:t> </a:t>
            </a:r>
            <a:r>
              <a:rPr sz="1600" b="1" spc="-25" dirty="0">
                <a:solidFill>
                  <a:srgbClr val="15155C"/>
                </a:solidFill>
                <a:latin typeface="Arial"/>
                <a:cs typeface="Arial"/>
              </a:rPr>
              <a:t>оптово-</a:t>
            </a:r>
            <a:r>
              <a:rPr sz="1600" b="1" spc="-10" dirty="0">
                <a:solidFill>
                  <a:srgbClr val="15155C"/>
                </a:solidFill>
                <a:latin typeface="Arial"/>
                <a:cs typeface="Arial"/>
              </a:rPr>
              <a:t>відпускних</a:t>
            </a:r>
            <a:r>
              <a:rPr sz="1600" b="1" spc="-40" dirty="0">
                <a:solidFill>
                  <a:srgbClr val="15155C"/>
                </a:solidFill>
                <a:latin typeface="Arial"/>
                <a:cs typeface="Arial"/>
              </a:rPr>
              <a:t> </a:t>
            </a:r>
            <a:r>
              <a:rPr sz="1600" b="1" dirty="0">
                <a:solidFill>
                  <a:srgbClr val="15155C"/>
                </a:solidFill>
                <a:latin typeface="Arial"/>
                <a:cs typeface="Arial"/>
              </a:rPr>
              <a:t>цін</a:t>
            </a:r>
            <a:r>
              <a:rPr sz="1600" b="1" spc="-40" dirty="0">
                <a:solidFill>
                  <a:srgbClr val="15155C"/>
                </a:solidFill>
                <a:latin typeface="Arial"/>
                <a:cs typeface="Arial"/>
              </a:rPr>
              <a:t> </a:t>
            </a:r>
            <a:r>
              <a:rPr sz="1600" b="1" spc="-10" dirty="0">
                <a:solidFill>
                  <a:srgbClr val="15155C"/>
                </a:solidFill>
                <a:latin typeface="Arial"/>
                <a:cs typeface="Arial"/>
              </a:rPr>
              <a:t>виробниками, відпускних</a:t>
            </a:r>
            <a:r>
              <a:rPr sz="1600" b="1" spc="-45" dirty="0">
                <a:solidFill>
                  <a:srgbClr val="15155C"/>
                </a:solidFill>
                <a:latin typeface="Arial"/>
                <a:cs typeface="Arial"/>
              </a:rPr>
              <a:t> </a:t>
            </a:r>
            <a:r>
              <a:rPr sz="1600" b="1" dirty="0">
                <a:solidFill>
                  <a:srgbClr val="15155C"/>
                </a:solidFill>
                <a:latin typeface="Arial"/>
                <a:cs typeface="Arial"/>
              </a:rPr>
              <a:t>цін</a:t>
            </a:r>
            <a:r>
              <a:rPr sz="1600" b="1" spc="-45" dirty="0">
                <a:solidFill>
                  <a:srgbClr val="15155C"/>
                </a:solidFill>
                <a:latin typeface="Arial"/>
                <a:cs typeface="Arial"/>
              </a:rPr>
              <a:t> </a:t>
            </a:r>
            <a:r>
              <a:rPr sz="1600" b="1" dirty="0">
                <a:solidFill>
                  <a:srgbClr val="15155C"/>
                </a:solidFill>
                <a:latin typeface="Arial"/>
                <a:cs typeface="Arial"/>
              </a:rPr>
              <a:t>оптових</a:t>
            </a:r>
            <a:r>
              <a:rPr sz="1600" b="1" spc="-45" dirty="0">
                <a:solidFill>
                  <a:srgbClr val="15155C"/>
                </a:solidFill>
                <a:latin typeface="Arial"/>
                <a:cs typeface="Arial"/>
              </a:rPr>
              <a:t> </a:t>
            </a:r>
            <a:r>
              <a:rPr sz="1600" b="1" dirty="0">
                <a:solidFill>
                  <a:srgbClr val="15155C"/>
                </a:solidFill>
                <a:latin typeface="Arial"/>
                <a:cs typeface="Arial"/>
              </a:rPr>
              <a:t>фірм</a:t>
            </a:r>
            <a:r>
              <a:rPr sz="1600" b="1" spc="-35" dirty="0">
                <a:solidFill>
                  <a:srgbClr val="15155C"/>
                </a:solidFill>
                <a:latin typeface="Arial"/>
                <a:cs typeface="Arial"/>
              </a:rPr>
              <a:t> </a:t>
            </a:r>
            <a:r>
              <a:rPr sz="1600" b="1" dirty="0">
                <a:solidFill>
                  <a:srgbClr val="15155C"/>
                </a:solidFill>
                <a:latin typeface="Arial"/>
                <a:cs typeface="Arial"/>
              </a:rPr>
              <a:t>і</a:t>
            </a:r>
            <a:r>
              <a:rPr sz="1600" b="1" spc="-40" dirty="0">
                <a:solidFill>
                  <a:srgbClr val="15155C"/>
                </a:solidFill>
                <a:latin typeface="Arial"/>
                <a:cs typeface="Arial"/>
              </a:rPr>
              <a:t> </a:t>
            </a:r>
            <a:r>
              <a:rPr sz="1600" b="1" spc="-10" dirty="0">
                <a:solidFill>
                  <a:srgbClr val="15155C"/>
                </a:solidFill>
                <a:latin typeface="Arial"/>
                <a:cs typeface="Arial"/>
              </a:rPr>
              <a:t>роздрібних</a:t>
            </a:r>
            <a:r>
              <a:rPr sz="1600" b="1" spc="-40" dirty="0">
                <a:solidFill>
                  <a:srgbClr val="15155C"/>
                </a:solidFill>
                <a:latin typeface="Arial"/>
                <a:cs typeface="Arial"/>
              </a:rPr>
              <a:t> </a:t>
            </a:r>
            <a:r>
              <a:rPr sz="1600" b="1" dirty="0">
                <a:solidFill>
                  <a:srgbClr val="15155C"/>
                </a:solidFill>
                <a:latin typeface="Arial"/>
                <a:cs typeface="Arial"/>
              </a:rPr>
              <a:t>цін</a:t>
            </a:r>
            <a:r>
              <a:rPr sz="1600" b="1" spc="-40" dirty="0">
                <a:solidFill>
                  <a:srgbClr val="15155C"/>
                </a:solidFill>
                <a:latin typeface="Arial"/>
                <a:cs typeface="Arial"/>
              </a:rPr>
              <a:t> </a:t>
            </a:r>
            <a:r>
              <a:rPr sz="1600" b="1" dirty="0">
                <a:solidFill>
                  <a:srgbClr val="15155C"/>
                </a:solidFill>
                <a:latin typeface="Arial"/>
                <a:cs typeface="Arial"/>
              </a:rPr>
              <a:t>аптек,</a:t>
            </a:r>
            <a:r>
              <a:rPr sz="1600" b="1" spc="-40" dirty="0">
                <a:solidFill>
                  <a:srgbClr val="15155C"/>
                </a:solidFill>
                <a:latin typeface="Arial"/>
                <a:cs typeface="Arial"/>
              </a:rPr>
              <a:t> </a:t>
            </a:r>
            <a:r>
              <a:rPr sz="1600" b="1" dirty="0">
                <a:solidFill>
                  <a:srgbClr val="15155C"/>
                </a:solidFill>
                <a:latin typeface="Arial"/>
                <a:cs typeface="Arial"/>
              </a:rPr>
              <a:t>а</a:t>
            </a:r>
            <a:r>
              <a:rPr sz="1600" b="1" spc="-50" dirty="0">
                <a:solidFill>
                  <a:srgbClr val="15155C"/>
                </a:solidFill>
                <a:latin typeface="Arial"/>
                <a:cs typeface="Arial"/>
              </a:rPr>
              <a:t> </a:t>
            </a:r>
            <a:r>
              <a:rPr sz="1600" b="1" dirty="0">
                <a:solidFill>
                  <a:srgbClr val="15155C"/>
                </a:solidFill>
                <a:latin typeface="Arial"/>
                <a:cs typeface="Arial"/>
              </a:rPr>
              <a:t>також</a:t>
            </a:r>
            <a:r>
              <a:rPr sz="1600" b="1" spc="-45" dirty="0">
                <a:solidFill>
                  <a:srgbClr val="15155C"/>
                </a:solidFill>
                <a:latin typeface="Arial"/>
                <a:cs typeface="Arial"/>
              </a:rPr>
              <a:t> </a:t>
            </a:r>
            <a:r>
              <a:rPr sz="1600" b="1" spc="-10" dirty="0">
                <a:solidFill>
                  <a:srgbClr val="15155C"/>
                </a:solidFill>
                <a:latin typeface="Arial"/>
                <a:cs typeface="Arial"/>
              </a:rPr>
              <a:t>показників </a:t>
            </a:r>
            <a:r>
              <a:rPr sz="1600" b="1" dirty="0">
                <a:solidFill>
                  <a:srgbClr val="15155C"/>
                </a:solidFill>
                <a:latin typeface="Arial"/>
                <a:cs typeface="Arial"/>
              </a:rPr>
              <a:t>доступності</a:t>
            </a:r>
            <a:r>
              <a:rPr sz="1600" b="1" spc="-100" dirty="0">
                <a:solidFill>
                  <a:srgbClr val="15155C"/>
                </a:solidFill>
                <a:latin typeface="Arial"/>
                <a:cs typeface="Arial"/>
              </a:rPr>
              <a:t> </a:t>
            </a:r>
            <a:r>
              <a:rPr sz="1600" b="1" spc="-10" dirty="0">
                <a:solidFill>
                  <a:srgbClr val="15155C"/>
                </a:solidFill>
                <a:latin typeface="Arial"/>
                <a:cs typeface="Arial"/>
              </a:rPr>
              <a:t>ліків;</a:t>
            </a:r>
            <a:endParaRPr sz="1600">
              <a:latin typeface="Arial"/>
              <a:cs typeface="Arial"/>
            </a:endParaRPr>
          </a:p>
          <a:p>
            <a:pPr marL="368300" marR="142875">
              <a:lnSpc>
                <a:spcPct val="149500"/>
              </a:lnSpc>
              <a:spcBef>
                <a:spcPts val="5"/>
              </a:spcBef>
            </a:pPr>
            <a:r>
              <a:rPr sz="1600" b="1" spc="-10" dirty="0">
                <a:solidFill>
                  <a:srgbClr val="15155C"/>
                </a:solidFill>
                <a:latin typeface="Arial"/>
                <a:cs typeface="Arial"/>
              </a:rPr>
              <a:t>Формування</a:t>
            </a:r>
            <a:r>
              <a:rPr sz="1600" b="1" spc="-60" dirty="0">
                <a:solidFill>
                  <a:srgbClr val="15155C"/>
                </a:solidFill>
                <a:latin typeface="Arial"/>
                <a:cs typeface="Arial"/>
              </a:rPr>
              <a:t> </a:t>
            </a:r>
            <a:r>
              <a:rPr sz="1600" b="1" spc="-10" dirty="0">
                <a:solidFill>
                  <a:srgbClr val="15155C"/>
                </a:solidFill>
                <a:latin typeface="Arial"/>
                <a:cs typeface="Arial"/>
              </a:rPr>
              <a:t>інформаційної</a:t>
            </a:r>
            <a:r>
              <a:rPr sz="1600" b="1" spc="-65" dirty="0">
                <a:solidFill>
                  <a:srgbClr val="15155C"/>
                </a:solidFill>
                <a:latin typeface="Arial"/>
                <a:cs typeface="Arial"/>
              </a:rPr>
              <a:t> </a:t>
            </a:r>
            <a:r>
              <a:rPr sz="1600" b="1" dirty="0">
                <a:solidFill>
                  <a:srgbClr val="15155C"/>
                </a:solidFill>
                <a:latin typeface="Arial"/>
                <a:cs typeface="Arial"/>
              </a:rPr>
              <a:t>бази</a:t>
            </a:r>
            <a:r>
              <a:rPr sz="1600" b="1" spc="-55" dirty="0">
                <a:solidFill>
                  <a:srgbClr val="15155C"/>
                </a:solidFill>
                <a:latin typeface="Arial"/>
                <a:cs typeface="Arial"/>
              </a:rPr>
              <a:t> </a:t>
            </a:r>
            <a:r>
              <a:rPr sz="1600" b="1" dirty="0">
                <a:solidFill>
                  <a:srgbClr val="15155C"/>
                </a:solidFill>
                <a:latin typeface="Arial"/>
                <a:cs typeface="Arial"/>
              </a:rPr>
              <a:t>даних</a:t>
            </a:r>
            <a:r>
              <a:rPr sz="1600" b="1" spc="-55" dirty="0">
                <a:solidFill>
                  <a:srgbClr val="15155C"/>
                </a:solidFill>
                <a:latin typeface="Arial"/>
                <a:cs typeface="Arial"/>
              </a:rPr>
              <a:t> </a:t>
            </a:r>
            <a:r>
              <a:rPr sz="1600" b="1" dirty="0">
                <a:solidFill>
                  <a:srgbClr val="15155C"/>
                </a:solidFill>
                <a:latin typeface="Arial"/>
                <a:cs typeface="Arial"/>
              </a:rPr>
              <a:t>вітчизняних</a:t>
            </a:r>
            <a:r>
              <a:rPr sz="1600" b="1" spc="-55" dirty="0">
                <a:solidFill>
                  <a:srgbClr val="15155C"/>
                </a:solidFill>
                <a:latin typeface="Arial"/>
                <a:cs typeface="Arial"/>
              </a:rPr>
              <a:t> </a:t>
            </a:r>
            <a:r>
              <a:rPr sz="1600" b="1" dirty="0">
                <a:solidFill>
                  <a:srgbClr val="15155C"/>
                </a:solidFill>
                <a:latin typeface="Arial"/>
                <a:cs typeface="Arial"/>
              </a:rPr>
              <a:t>і</a:t>
            </a:r>
            <a:r>
              <a:rPr sz="1600" b="1" spc="-60" dirty="0">
                <a:solidFill>
                  <a:srgbClr val="15155C"/>
                </a:solidFill>
                <a:latin typeface="Arial"/>
                <a:cs typeface="Arial"/>
              </a:rPr>
              <a:t> </a:t>
            </a:r>
            <a:r>
              <a:rPr sz="1600" b="1" dirty="0">
                <a:solidFill>
                  <a:srgbClr val="15155C"/>
                </a:solidFill>
                <a:latin typeface="Arial"/>
                <a:cs typeface="Arial"/>
              </a:rPr>
              <a:t>світових</a:t>
            </a:r>
            <a:r>
              <a:rPr sz="1600" b="1" spc="-55" dirty="0">
                <a:solidFill>
                  <a:srgbClr val="15155C"/>
                </a:solidFill>
                <a:latin typeface="Arial"/>
                <a:cs typeface="Arial"/>
              </a:rPr>
              <a:t> </a:t>
            </a:r>
            <a:r>
              <a:rPr sz="1600" b="1" dirty="0">
                <a:solidFill>
                  <a:srgbClr val="15155C"/>
                </a:solidFill>
                <a:latin typeface="Arial"/>
                <a:cs typeface="Arial"/>
              </a:rPr>
              <a:t>цін</a:t>
            </a:r>
            <a:r>
              <a:rPr sz="1600" b="1" spc="-55" dirty="0">
                <a:solidFill>
                  <a:srgbClr val="15155C"/>
                </a:solidFill>
                <a:latin typeface="Arial"/>
                <a:cs typeface="Arial"/>
              </a:rPr>
              <a:t> </a:t>
            </a:r>
            <a:r>
              <a:rPr sz="1600" b="1" spc="-10" dirty="0">
                <a:solidFill>
                  <a:srgbClr val="15155C"/>
                </a:solidFill>
                <a:latin typeface="Arial"/>
                <a:cs typeface="Arial"/>
              </a:rPr>
              <a:t>виробників </a:t>
            </a:r>
            <a:r>
              <a:rPr sz="1600" b="1" spc="-20" dirty="0">
                <a:solidFill>
                  <a:srgbClr val="15155C"/>
                </a:solidFill>
                <a:latin typeface="Arial"/>
                <a:cs typeface="Arial"/>
              </a:rPr>
              <a:t>ОЛЗ;</a:t>
            </a:r>
            <a:endParaRPr sz="1600">
              <a:latin typeface="Arial"/>
              <a:cs typeface="Arial"/>
            </a:endParaRPr>
          </a:p>
          <a:p>
            <a:pPr marL="368300" marR="461645">
              <a:lnSpc>
                <a:spcPct val="149500"/>
              </a:lnSpc>
              <a:spcBef>
                <a:spcPts val="10"/>
              </a:spcBef>
            </a:pPr>
            <a:r>
              <a:rPr sz="1600" b="1" spc="-10" dirty="0">
                <a:solidFill>
                  <a:srgbClr val="15155C"/>
                </a:solidFill>
                <a:latin typeface="Arial"/>
                <a:cs typeface="Arial"/>
              </a:rPr>
              <a:t>Розробка</a:t>
            </a:r>
            <a:r>
              <a:rPr sz="1600" b="1" spc="-55" dirty="0">
                <a:solidFill>
                  <a:srgbClr val="15155C"/>
                </a:solidFill>
                <a:latin typeface="Arial"/>
                <a:cs typeface="Arial"/>
              </a:rPr>
              <a:t> </a:t>
            </a:r>
            <a:r>
              <a:rPr sz="1600" b="1" spc="-10" dirty="0">
                <a:solidFill>
                  <a:srgbClr val="15155C"/>
                </a:solidFill>
                <a:latin typeface="Arial"/>
                <a:cs typeface="Arial"/>
              </a:rPr>
              <a:t>ефективного</a:t>
            </a:r>
            <a:r>
              <a:rPr sz="1600" b="1" spc="-60" dirty="0">
                <a:solidFill>
                  <a:srgbClr val="15155C"/>
                </a:solidFill>
                <a:latin typeface="Arial"/>
                <a:cs typeface="Arial"/>
              </a:rPr>
              <a:t> </a:t>
            </a:r>
            <a:r>
              <a:rPr sz="1600" b="1" spc="-10" dirty="0">
                <a:solidFill>
                  <a:srgbClr val="15155C"/>
                </a:solidFill>
                <a:latin typeface="Arial"/>
                <a:cs typeface="Arial"/>
              </a:rPr>
              <a:t>механізму</a:t>
            </a:r>
            <a:r>
              <a:rPr sz="1600" b="1" spc="-45" dirty="0">
                <a:solidFill>
                  <a:srgbClr val="15155C"/>
                </a:solidFill>
                <a:latin typeface="Arial"/>
                <a:cs typeface="Arial"/>
              </a:rPr>
              <a:t> </a:t>
            </a:r>
            <a:r>
              <a:rPr sz="1600" b="1" spc="-10" dirty="0">
                <a:solidFill>
                  <a:srgbClr val="15155C"/>
                </a:solidFill>
                <a:latin typeface="Arial"/>
                <a:cs typeface="Arial"/>
              </a:rPr>
              <a:t>державного</a:t>
            </a:r>
            <a:r>
              <a:rPr sz="1600" b="1" spc="-50" dirty="0">
                <a:solidFill>
                  <a:srgbClr val="15155C"/>
                </a:solidFill>
                <a:latin typeface="Arial"/>
                <a:cs typeface="Arial"/>
              </a:rPr>
              <a:t> </a:t>
            </a:r>
            <a:r>
              <a:rPr sz="1600" b="1" spc="-10" dirty="0">
                <a:solidFill>
                  <a:srgbClr val="15155C"/>
                </a:solidFill>
                <a:latin typeface="Arial"/>
                <a:cs typeface="Arial"/>
              </a:rPr>
              <a:t>регулювання</a:t>
            </a:r>
            <a:r>
              <a:rPr sz="1600" b="1" spc="-55" dirty="0">
                <a:solidFill>
                  <a:srgbClr val="15155C"/>
                </a:solidFill>
                <a:latin typeface="Arial"/>
                <a:cs typeface="Arial"/>
              </a:rPr>
              <a:t> </a:t>
            </a:r>
            <a:r>
              <a:rPr sz="1600" b="1" dirty="0">
                <a:solidFill>
                  <a:srgbClr val="15155C"/>
                </a:solidFill>
                <a:latin typeface="Arial"/>
                <a:cs typeface="Arial"/>
              </a:rPr>
              <a:t>системи</a:t>
            </a:r>
            <a:r>
              <a:rPr sz="1600" b="1" spc="-50" dirty="0">
                <a:solidFill>
                  <a:srgbClr val="15155C"/>
                </a:solidFill>
                <a:latin typeface="Arial"/>
                <a:cs typeface="Arial"/>
              </a:rPr>
              <a:t> </a:t>
            </a:r>
            <a:r>
              <a:rPr sz="1600" b="1" dirty="0">
                <a:solidFill>
                  <a:srgbClr val="15155C"/>
                </a:solidFill>
                <a:latin typeface="Arial"/>
                <a:cs typeface="Arial"/>
              </a:rPr>
              <a:t>цін</a:t>
            </a:r>
            <a:r>
              <a:rPr sz="1600" b="1" spc="-50" dirty="0">
                <a:solidFill>
                  <a:srgbClr val="15155C"/>
                </a:solidFill>
                <a:latin typeface="Arial"/>
                <a:cs typeface="Arial"/>
              </a:rPr>
              <a:t> </a:t>
            </a:r>
            <a:r>
              <a:rPr sz="1600" b="1" spc="-25" dirty="0">
                <a:solidFill>
                  <a:srgbClr val="15155C"/>
                </a:solidFill>
                <a:latin typeface="Arial"/>
                <a:cs typeface="Arial"/>
              </a:rPr>
              <a:t>на </a:t>
            </a:r>
            <a:r>
              <a:rPr sz="1600" b="1" dirty="0">
                <a:solidFill>
                  <a:srgbClr val="15155C"/>
                </a:solidFill>
                <a:latin typeface="Arial"/>
                <a:cs typeface="Arial"/>
              </a:rPr>
              <a:t>лікарські</a:t>
            </a:r>
            <a:r>
              <a:rPr sz="1600" b="1" spc="-45" dirty="0">
                <a:solidFill>
                  <a:srgbClr val="15155C"/>
                </a:solidFill>
                <a:latin typeface="Arial"/>
                <a:cs typeface="Arial"/>
              </a:rPr>
              <a:t> </a:t>
            </a:r>
            <a:r>
              <a:rPr sz="1600" b="1" dirty="0">
                <a:solidFill>
                  <a:srgbClr val="15155C"/>
                </a:solidFill>
                <a:latin typeface="Arial"/>
                <a:cs typeface="Arial"/>
              </a:rPr>
              <a:t>засоби</a:t>
            </a:r>
            <a:r>
              <a:rPr sz="1600" b="1" spc="-40" dirty="0">
                <a:solidFill>
                  <a:srgbClr val="15155C"/>
                </a:solidFill>
                <a:latin typeface="Arial"/>
                <a:cs typeface="Arial"/>
              </a:rPr>
              <a:t> </a:t>
            </a:r>
            <a:r>
              <a:rPr sz="1600" b="1" dirty="0">
                <a:solidFill>
                  <a:srgbClr val="15155C"/>
                </a:solidFill>
                <a:latin typeface="Arial"/>
                <a:cs typeface="Arial"/>
              </a:rPr>
              <a:t>і</a:t>
            </a:r>
            <a:r>
              <a:rPr sz="1600" b="1" spc="-50" dirty="0">
                <a:solidFill>
                  <a:srgbClr val="15155C"/>
                </a:solidFill>
                <a:latin typeface="Arial"/>
                <a:cs typeface="Arial"/>
              </a:rPr>
              <a:t> </a:t>
            </a:r>
            <a:r>
              <a:rPr sz="1600" b="1" spc="-10" dirty="0">
                <a:solidFill>
                  <a:srgbClr val="15155C"/>
                </a:solidFill>
                <a:latin typeface="Arial"/>
                <a:cs typeface="Arial"/>
              </a:rPr>
              <a:t>реімбурсації</a:t>
            </a:r>
            <a:r>
              <a:rPr sz="1600" b="1" spc="-40" dirty="0">
                <a:solidFill>
                  <a:srgbClr val="15155C"/>
                </a:solidFill>
                <a:latin typeface="Arial"/>
                <a:cs typeface="Arial"/>
              </a:rPr>
              <a:t> </a:t>
            </a:r>
            <a:r>
              <a:rPr sz="1600" b="1" dirty="0">
                <a:solidFill>
                  <a:srgbClr val="15155C"/>
                </a:solidFill>
                <a:latin typeface="Arial"/>
                <a:cs typeface="Arial"/>
              </a:rPr>
              <a:t>їх</a:t>
            </a:r>
            <a:r>
              <a:rPr sz="1600" b="1" spc="-45" dirty="0">
                <a:solidFill>
                  <a:srgbClr val="15155C"/>
                </a:solidFill>
                <a:latin typeface="Arial"/>
                <a:cs typeface="Arial"/>
              </a:rPr>
              <a:t> </a:t>
            </a:r>
            <a:r>
              <a:rPr sz="1600" b="1" spc="-10" dirty="0">
                <a:solidFill>
                  <a:srgbClr val="15155C"/>
                </a:solidFill>
                <a:latin typeface="Arial"/>
                <a:cs typeface="Arial"/>
              </a:rPr>
              <a:t>вартості;</a:t>
            </a:r>
            <a:endParaRPr sz="1600">
              <a:latin typeface="Arial"/>
              <a:cs typeface="Arial"/>
            </a:endParaRPr>
          </a:p>
          <a:p>
            <a:pPr marL="368300" marR="225425">
              <a:lnSpc>
                <a:spcPct val="149500"/>
              </a:lnSpc>
              <a:spcBef>
                <a:spcPts val="10"/>
              </a:spcBef>
            </a:pPr>
            <a:r>
              <a:rPr sz="1600" b="1" spc="-10" dirty="0">
                <a:solidFill>
                  <a:srgbClr val="15155C"/>
                </a:solidFill>
                <a:latin typeface="Arial"/>
                <a:cs typeface="Arial"/>
              </a:rPr>
              <a:t>Впровадження</a:t>
            </a:r>
            <a:r>
              <a:rPr sz="1600" b="1" spc="-50" dirty="0">
                <a:solidFill>
                  <a:srgbClr val="15155C"/>
                </a:solidFill>
                <a:latin typeface="Arial"/>
                <a:cs typeface="Arial"/>
              </a:rPr>
              <a:t> </a:t>
            </a:r>
            <a:r>
              <a:rPr sz="1600" b="1" spc="-10" dirty="0">
                <a:solidFill>
                  <a:srgbClr val="15155C"/>
                </a:solidFill>
                <a:latin typeface="Arial"/>
                <a:cs typeface="Arial"/>
              </a:rPr>
              <a:t>референтних</a:t>
            </a:r>
            <a:r>
              <a:rPr sz="1600" b="1" spc="-50" dirty="0">
                <a:solidFill>
                  <a:srgbClr val="15155C"/>
                </a:solidFill>
                <a:latin typeface="Arial"/>
                <a:cs typeface="Arial"/>
              </a:rPr>
              <a:t> </a:t>
            </a:r>
            <a:r>
              <a:rPr sz="1600" b="1" spc="-10" dirty="0">
                <a:solidFill>
                  <a:srgbClr val="15155C"/>
                </a:solidFill>
                <a:latin typeface="Arial"/>
                <a:cs typeface="Arial"/>
              </a:rPr>
              <a:t>ціноутворення,</a:t>
            </a:r>
            <a:r>
              <a:rPr sz="1600" b="1" spc="-50" dirty="0">
                <a:solidFill>
                  <a:srgbClr val="15155C"/>
                </a:solidFill>
                <a:latin typeface="Arial"/>
                <a:cs typeface="Arial"/>
              </a:rPr>
              <a:t> </a:t>
            </a:r>
            <a:r>
              <a:rPr sz="1600" b="1" dirty="0">
                <a:solidFill>
                  <a:srgbClr val="15155C"/>
                </a:solidFill>
                <a:latin typeface="Arial"/>
                <a:cs typeface="Arial"/>
              </a:rPr>
              <a:t>а</a:t>
            </a:r>
            <a:r>
              <a:rPr sz="1600" b="1" spc="-50" dirty="0">
                <a:solidFill>
                  <a:srgbClr val="15155C"/>
                </a:solidFill>
                <a:latin typeface="Arial"/>
                <a:cs typeface="Arial"/>
              </a:rPr>
              <a:t> </a:t>
            </a:r>
            <a:r>
              <a:rPr sz="1600" b="1" dirty="0">
                <a:solidFill>
                  <a:srgbClr val="15155C"/>
                </a:solidFill>
                <a:latin typeface="Arial"/>
                <a:cs typeface="Arial"/>
              </a:rPr>
              <a:t>також</a:t>
            </a:r>
            <a:r>
              <a:rPr sz="1600" b="1" spc="-60" dirty="0">
                <a:solidFill>
                  <a:srgbClr val="15155C"/>
                </a:solidFill>
                <a:latin typeface="Arial"/>
                <a:cs typeface="Arial"/>
              </a:rPr>
              <a:t> </a:t>
            </a:r>
            <a:r>
              <a:rPr sz="1600" b="1" dirty="0">
                <a:solidFill>
                  <a:srgbClr val="15155C"/>
                </a:solidFill>
                <a:latin typeface="Arial"/>
                <a:cs typeface="Arial"/>
              </a:rPr>
              <a:t>цінової</a:t>
            </a:r>
            <a:r>
              <a:rPr sz="1600" b="1" spc="-55" dirty="0">
                <a:solidFill>
                  <a:srgbClr val="15155C"/>
                </a:solidFill>
                <a:latin typeface="Arial"/>
                <a:cs typeface="Arial"/>
              </a:rPr>
              <a:t> </a:t>
            </a:r>
            <a:r>
              <a:rPr sz="1600" b="1" dirty="0">
                <a:solidFill>
                  <a:srgbClr val="15155C"/>
                </a:solidFill>
                <a:latin typeface="Arial"/>
                <a:cs typeface="Arial"/>
              </a:rPr>
              <a:t>політики</a:t>
            </a:r>
            <a:r>
              <a:rPr sz="1600" b="1" spc="-55" dirty="0">
                <a:solidFill>
                  <a:srgbClr val="15155C"/>
                </a:solidFill>
                <a:latin typeface="Arial"/>
                <a:cs typeface="Arial"/>
              </a:rPr>
              <a:t> </a:t>
            </a:r>
            <a:r>
              <a:rPr sz="1600" b="1" spc="-10" dirty="0">
                <a:solidFill>
                  <a:srgbClr val="15155C"/>
                </a:solidFill>
                <a:latin typeface="Arial"/>
                <a:cs typeface="Arial"/>
              </a:rPr>
              <a:t>єдиних роздрібних</a:t>
            </a:r>
            <a:r>
              <a:rPr sz="1600" b="1" spc="-25" dirty="0">
                <a:solidFill>
                  <a:srgbClr val="15155C"/>
                </a:solidFill>
                <a:latin typeface="Arial"/>
                <a:cs typeface="Arial"/>
              </a:rPr>
              <a:t> </a:t>
            </a:r>
            <a:r>
              <a:rPr sz="1600" b="1" dirty="0">
                <a:solidFill>
                  <a:srgbClr val="15155C"/>
                </a:solidFill>
                <a:latin typeface="Arial"/>
                <a:cs typeface="Arial"/>
              </a:rPr>
              <a:t>цін</a:t>
            </a:r>
            <a:r>
              <a:rPr sz="1600" b="1" spc="-20" dirty="0">
                <a:solidFill>
                  <a:srgbClr val="15155C"/>
                </a:solidFill>
                <a:latin typeface="Arial"/>
                <a:cs typeface="Arial"/>
              </a:rPr>
              <a:t> </a:t>
            </a:r>
            <a:r>
              <a:rPr sz="1600" b="1" dirty="0">
                <a:solidFill>
                  <a:srgbClr val="15155C"/>
                </a:solidFill>
                <a:latin typeface="Arial"/>
                <a:cs typeface="Arial"/>
              </a:rPr>
              <a:t>на</a:t>
            </a:r>
            <a:r>
              <a:rPr sz="1600" b="1" spc="-20" dirty="0">
                <a:solidFill>
                  <a:srgbClr val="15155C"/>
                </a:solidFill>
                <a:latin typeface="Arial"/>
                <a:cs typeface="Arial"/>
              </a:rPr>
              <a:t> </a:t>
            </a:r>
            <a:r>
              <a:rPr sz="1600" b="1" spc="-25" dirty="0">
                <a:solidFill>
                  <a:srgbClr val="15155C"/>
                </a:solidFill>
                <a:latin typeface="Arial"/>
                <a:cs typeface="Arial"/>
              </a:rPr>
              <a:t>ОЛЗ</a:t>
            </a:r>
            <a:endParaRPr sz="1600">
              <a:latin typeface="Arial"/>
              <a:cs typeface="Arial"/>
            </a:endParaRPr>
          </a:p>
        </p:txBody>
      </p:sp>
      <p:grpSp>
        <p:nvGrpSpPr>
          <p:cNvPr id="11" name="object 11"/>
          <p:cNvGrpSpPr/>
          <p:nvPr/>
        </p:nvGrpSpPr>
        <p:grpSpPr>
          <a:xfrm>
            <a:off x="246787" y="1049071"/>
            <a:ext cx="8650605" cy="668655"/>
            <a:chOff x="246787" y="1049071"/>
            <a:chExt cx="8650605" cy="668655"/>
          </a:xfrm>
        </p:grpSpPr>
        <p:pic>
          <p:nvPicPr>
            <p:cNvPr id="12" name="object 12"/>
            <p:cNvPicPr/>
            <p:nvPr/>
          </p:nvPicPr>
          <p:blipFill>
            <a:blip r:embed="rId2" cstate="print"/>
            <a:stretch>
              <a:fillRect/>
            </a:stretch>
          </p:blipFill>
          <p:spPr>
            <a:xfrm>
              <a:off x="251460" y="1074064"/>
              <a:ext cx="8639810" cy="637540"/>
            </a:xfrm>
            <a:prstGeom prst="rect">
              <a:avLst/>
            </a:prstGeom>
          </p:spPr>
        </p:pic>
        <p:sp>
          <p:nvSpPr>
            <p:cNvPr id="13" name="object 13"/>
            <p:cNvSpPr/>
            <p:nvPr/>
          </p:nvSpPr>
          <p:spPr>
            <a:xfrm>
              <a:off x="251460" y="1074064"/>
              <a:ext cx="8642350" cy="638810"/>
            </a:xfrm>
            <a:custGeom>
              <a:avLst/>
              <a:gdLst/>
              <a:ahLst/>
              <a:cxnLst/>
              <a:rect l="l" t="t" r="r" b="b"/>
              <a:pathLst>
                <a:path w="8642350" h="638810">
                  <a:moveTo>
                    <a:pt x="0" y="638810"/>
                  </a:moveTo>
                  <a:lnTo>
                    <a:pt x="8642350" y="638810"/>
                  </a:lnTo>
                  <a:lnTo>
                    <a:pt x="8642350" y="0"/>
                  </a:lnTo>
                  <a:lnTo>
                    <a:pt x="0" y="0"/>
                  </a:lnTo>
                  <a:lnTo>
                    <a:pt x="0" y="638810"/>
                  </a:lnTo>
                  <a:close/>
                </a:path>
              </a:pathLst>
            </a:custGeom>
            <a:ln w="3175">
              <a:solidFill>
                <a:srgbClr val="000000"/>
              </a:solidFill>
            </a:ln>
          </p:spPr>
          <p:txBody>
            <a:bodyPr wrap="square" lIns="0" tIns="0" rIns="0" bIns="0" rtlCol="0"/>
            <a:lstStyle/>
            <a:p>
              <a:endParaRPr/>
            </a:p>
          </p:txBody>
        </p:sp>
        <p:sp>
          <p:nvSpPr>
            <p:cNvPr id="14" name="object 14"/>
            <p:cNvSpPr/>
            <p:nvPr/>
          </p:nvSpPr>
          <p:spPr>
            <a:xfrm>
              <a:off x="251460" y="1072794"/>
              <a:ext cx="8641080" cy="640080"/>
            </a:xfrm>
            <a:custGeom>
              <a:avLst/>
              <a:gdLst/>
              <a:ahLst/>
              <a:cxnLst/>
              <a:rect l="l" t="t" r="r" b="b"/>
              <a:pathLst>
                <a:path w="8641080" h="640080">
                  <a:moveTo>
                    <a:pt x="4320540" y="640079"/>
                  </a:moveTo>
                  <a:lnTo>
                    <a:pt x="0" y="640079"/>
                  </a:lnTo>
                  <a:lnTo>
                    <a:pt x="0" y="0"/>
                  </a:lnTo>
                  <a:lnTo>
                    <a:pt x="8641080" y="0"/>
                  </a:lnTo>
                  <a:lnTo>
                    <a:pt x="8641080" y="640079"/>
                  </a:lnTo>
                  <a:lnTo>
                    <a:pt x="4320540" y="640079"/>
                  </a:lnTo>
                  <a:close/>
                </a:path>
              </a:pathLst>
            </a:custGeom>
            <a:ln w="9344">
              <a:solidFill>
                <a:srgbClr val="000000"/>
              </a:solidFill>
            </a:ln>
          </p:spPr>
          <p:txBody>
            <a:bodyPr wrap="square" lIns="0" tIns="0" rIns="0" bIns="0" rtlCol="0"/>
            <a:lstStyle/>
            <a:p>
              <a:endParaRPr/>
            </a:p>
          </p:txBody>
        </p:sp>
        <p:pic>
          <p:nvPicPr>
            <p:cNvPr id="15" name="object 15"/>
            <p:cNvPicPr/>
            <p:nvPr/>
          </p:nvPicPr>
          <p:blipFill>
            <a:blip r:embed="rId3" cstate="print"/>
            <a:stretch>
              <a:fillRect/>
            </a:stretch>
          </p:blipFill>
          <p:spPr>
            <a:xfrm>
              <a:off x="251460" y="1053744"/>
              <a:ext cx="8639810" cy="638810"/>
            </a:xfrm>
            <a:prstGeom prst="rect">
              <a:avLst/>
            </a:prstGeom>
          </p:spPr>
        </p:pic>
        <p:sp>
          <p:nvSpPr>
            <p:cNvPr id="16" name="object 16"/>
            <p:cNvSpPr/>
            <p:nvPr/>
          </p:nvSpPr>
          <p:spPr>
            <a:xfrm>
              <a:off x="251460" y="1053744"/>
              <a:ext cx="8641080" cy="638810"/>
            </a:xfrm>
            <a:custGeom>
              <a:avLst/>
              <a:gdLst/>
              <a:ahLst/>
              <a:cxnLst/>
              <a:rect l="l" t="t" r="r" b="b"/>
              <a:pathLst>
                <a:path w="8641080" h="638810">
                  <a:moveTo>
                    <a:pt x="4320540" y="638810"/>
                  </a:moveTo>
                  <a:lnTo>
                    <a:pt x="0" y="638810"/>
                  </a:lnTo>
                  <a:lnTo>
                    <a:pt x="0" y="0"/>
                  </a:lnTo>
                  <a:lnTo>
                    <a:pt x="8641080" y="0"/>
                  </a:lnTo>
                  <a:lnTo>
                    <a:pt x="8641080" y="638810"/>
                  </a:lnTo>
                  <a:lnTo>
                    <a:pt x="4320540" y="638810"/>
                  </a:lnTo>
                  <a:close/>
                </a:path>
              </a:pathLst>
            </a:custGeom>
            <a:ln w="9344">
              <a:solidFill>
                <a:srgbClr val="F8F8F8"/>
              </a:solidFill>
            </a:ln>
          </p:spPr>
          <p:txBody>
            <a:bodyPr wrap="square" lIns="0" tIns="0" rIns="0" bIns="0" rtlCol="0"/>
            <a:lstStyle/>
            <a:p>
              <a:endParaRPr/>
            </a:p>
          </p:txBody>
        </p:sp>
      </p:grpSp>
      <p:sp>
        <p:nvSpPr>
          <p:cNvPr id="17" name="object 17"/>
          <p:cNvSpPr txBox="1"/>
          <p:nvPr/>
        </p:nvSpPr>
        <p:spPr>
          <a:xfrm>
            <a:off x="251459" y="1085494"/>
            <a:ext cx="8641080" cy="1122680"/>
          </a:xfrm>
          <a:prstGeom prst="rect">
            <a:avLst/>
          </a:prstGeom>
        </p:spPr>
        <p:txBody>
          <a:bodyPr vert="horz" wrap="square" lIns="0" tIns="12700" rIns="0" bIns="0" rtlCol="0">
            <a:spAutoFit/>
          </a:bodyPr>
          <a:lstStyle/>
          <a:p>
            <a:pPr marL="88900" marR="119380">
              <a:lnSpc>
                <a:spcPct val="100000"/>
              </a:lnSpc>
              <a:spcBef>
                <a:spcPts val="100"/>
              </a:spcBef>
            </a:pPr>
            <a:r>
              <a:rPr sz="1800" b="1" spc="-10" dirty="0">
                <a:solidFill>
                  <a:srgbClr val="BF0000"/>
                </a:solidFill>
                <a:latin typeface="Arial"/>
                <a:cs typeface="Arial"/>
              </a:rPr>
              <a:t>Реалізація</a:t>
            </a:r>
            <a:r>
              <a:rPr sz="1800" b="1" spc="-60" dirty="0">
                <a:solidFill>
                  <a:srgbClr val="BF0000"/>
                </a:solidFill>
                <a:latin typeface="Arial"/>
                <a:cs typeface="Arial"/>
              </a:rPr>
              <a:t> </a:t>
            </a:r>
            <a:r>
              <a:rPr sz="1800" b="1" dirty="0">
                <a:solidFill>
                  <a:srgbClr val="BF0000"/>
                </a:solidFill>
                <a:latin typeface="Arial"/>
                <a:cs typeface="Arial"/>
              </a:rPr>
              <a:t>основних</a:t>
            </a:r>
            <a:r>
              <a:rPr sz="1800" b="1" spc="-70" dirty="0">
                <a:solidFill>
                  <a:srgbClr val="BF0000"/>
                </a:solidFill>
                <a:latin typeface="Arial"/>
                <a:cs typeface="Arial"/>
              </a:rPr>
              <a:t> </a:t>
            </a:r>
            <a:r>
              <a:rPr sz="1800" b="1" dirty="0">
                <a:solidFill>
                  <a:srgbClr val="BF0000"/>
                </a:solidFill>
                <a:latin typeface="Arial"/>
                <a:cs typeface="Arial"/>
              </a:rPr>
              <a:t>принципів:</a:t>
            </a:r>
            <a:r>
              <a:rPr sz="1800" b="1" spc="-45" dirty="0">
                <a:solidFill>
                  <a:srgbClr val="BF0000"/>
                </a:solidFill>
                <a:latin typeface="Arial"/>
                <a:cs typeface="Arial"/>
              </a:rPr>
              <a:t> </a:t>
            </a:r>
            <a:r>
              <a:rPr sz="1800" b="1" spc="-10" dirty="0">
                <a:solidFill>
                  <a:srgbClr val="001F5F"/>
                </a:solidFill>
                <a:latin typeface="Arial"/>
                <a:cs typeface="Arial"/>
              </a:rPr>
              <a:t>обґрунтованість,</a:t>
            </a:r>
            <a:r>
              <a:rPr sz="1800" b="1" spc="-70" dirty="0">
                <a:solidFill>
                  <a:srgbClr val="001F5F"/>
                </a:solidFill>
                <a:latin typeface="Arial"/>
                <a:cs typeface="Arial"/>
              </a:rPr>
              <a:t> </a:t>
            </a:r>
            <a:r>
              <a:rPr sz="1800" b="1" spc="-10" dirty="0">
                <a:solidFill>
                  <a:srgbClr val="001F5F"/>
                </a:solidFill>
                <a:latin typeface="Arial"/>
                <a:cs typeface="Arial"/>
              </a:rPr>
              <a:t>прозорість</a:t>
            </a:r>
            <a:r>
              <a:rPr sz="1800" b="1" spc="-70" dirty="0">
                <a:solidFill>
                  <a:srgbClr val="001F5F"/>
                </a:solidFill>
                <a:latin typeface="Arial"/>
                <a:cs typeface="Arial"/>
              </a:rPr>
              <a:t> </a:t>
            </a:r>
            <a:r>
              <a:rPr sz="1800" b="1" dirty="0">
                <a:solidFill>
                  <a:srgbClr val="001F5F"/>
                </a:solidFill>
                <a:latin typeface="Arial"/>
                <a:cs typeface="Arial"/>
              </a:rPr>
              <a:t>і</a:t>
            </a:r>
            <a:r>
              <a:rPr sz="1800" b="1" spc="-60" dirty="0">
                <a:solidFill>
                  <a:srgbClr val="001F5F"/>
                </a:solidFill>
                <a:latin typeface="Arial"/>
                <a:cs typeface="Arial"/>
              </a:rPr>
              <a:t> </a:t>
            </a:r>
            <a:r>
              <a:rPr sz="1800" b="1" spc="-10" dirty="0">
                <a:solidFill>
                  <a:srgbClr val="001F5F"/>
                </a:solidFill>
                <a:latin typeface="Arial"/>
                <a:cs typeface="Arial"/>
              </a:rPr>
              <a:t>гласність</a:t>
            </a:r>
            <a:r>
              <a:rPr sz="1800" b="1" spc="-65" dirty="0">
                <a:solidFill>
                  <a:srgbClr val="001F5F"/>
                </a:solidFill>
                <a:latin typeface="Arial"/>
                <a:cs typeface="Arial"/>
              </a:rPr>
              <a:t> </a:t>
            </a:r>
            <a:r>
              <a:rPr sz="1800" b="1" spc="-50" dirty="0">
                <a:solidFill>
                  <a:srgbClr val="001F5F"/>
                </a:solidFill>
                <a:latin typeface="Arial"/>
                <a:cs typeface="Arial"/>
              </a:rPr>
              <a:t>у </a:t>
            </a:r>
            <a:r>
              <a:rPr sz="1800" b="1" spc="-10" dirty="0">
                <a:solidFill>
                  <a:srgbClr val="001F5F"/>
                </a:solidFill>
                <a:latin typeface="Arial"/>
                <a:cs typeface="Arial"/>
              </a:rPr>
              <a:t>формуванні</a:t>
            </a:r>
            <a:r>
              <a:rPr sz="1800" b="1" spc="-75" dirty="0">
                <a:solidFill>
                  <a:srgbClr val="001F5F"/>
                </a:solidFill>
                <a:latin typeface="Arial"/>
                <a:cs typeface="Arial"/>
              </a:rPr>
              <a:t> </a:t>
            </a:r>
            <a:r>
              <a:rPr sz="1800" b="1" dirty="0">
                <a:solidFill>
                  <a:srgbClr val="001F5F"/>
                </a:solidFill>
                <a:latin typeface="Arial"/>
                <a:cs typeface="Arial"/>
              </a:rPr>
              <a:t>систем</a:t>
            </a:r>
            <a:r>
              <a:rPr sz="1800" b="1" spc="-75" dirty="0">
                <a:solidFill>
                  <a:srgbClr val="001F5F"/>
                </a:solidFill>
                <a:latin typeface="Arial"/>
                <a:cs typeface="Arial"/>
              </a:rPr>
              <a:t> </a:t>
            </a:r>
            <a:r>
              <a:rPr sz="1800" b="1" dirty="0">
                <a:solidFill>
                  <a:srgbClr val="001F5F"/>
                </a:solidFill>
                <a:latin typeface="Arial"/>
                <a:cs typeface="Arial"/>
              </a:rPr>
              <a:t>оптових</a:t>
            </a:r>
            <a:r>
              <a:rPr sz="1800" b="1" spc="-85" dirty="0">
                <a:solidFill>
                  <a:srgbClr val="001F5F"/>
                </a:solidFill>
                <a:latin typeface="Arial"/>
                <a:cs typeface="Arial"/>
              </a:rPr>
              <a:t> </a:t>
            </a:r>
            <a:r>
              <a:rPr sz="1800" b="1" dirty="0">
                <a:solidFill>
                  <a:srgbClr val="001F5F"/>
                </a:solidFill>
                <a:latin typeface="Arial"/>
                <a:cs typeface="Arial"/>
              </a:rPr>
              <a:t>і</a:t>
            </a:r>
            <a:r>
              <a:rPr sz="1800" b="1" spc="-75" dirty="0">
                <a:solidFill>
                  <a:srgbClr val="001F5F"/>
                </a:solidFill>
                <a:latin typeface="Arial"/>
                <a:cs typeface="Arial"/>
              </a:rPr>
              <a:t> </a:t>
            </a:r>
            <a:r>
              <a:rPr sz="1800" b="1" dirty="0">
                <a:solidFill>
                  <a:srgbClr val="001F5F"/>
                </a:solidFill>
                <a:latin typeface="Arial"/>
                <a:cs typeface="Arial"/>
              </a:rPr>
              <a:t>роздрібних</a:t>
            </a:r>
            <a:r>
              <a:rPr sz="1800" b="1" spc="-80" dirty="0">
                <a:solidFill>
                  <a:srgbClr val="001F5F"/>
                </a:solidFill>
                <a:latin typeface="Arial"/>
                <a:cs typeface="Arial"/>
              </a:rPr>
              <a:t> </a:t>
            </a:r>
            <a:r>
              <a:rPr sz="1800" b="1" spc="-20" dirty="0">
                <a:solidFill>
                  <a:srgbClr val="001F5F"/>
                </a:solidFill>
                <a:latin typeface="Arial"/>
                <a:cs typeface="Arial"/>
              </a:rPr>
              <a:t>цін.</a:t>
            </a:r>
            <a:endParaRPr sz="1800">
              <a:latin typeface="Arial"/>
              <a:cs typeface="Arial"/>
            </a:endParaRPr>
          </a:p>
          <a:p>
            <a:pPr marL="86995">
              <a:lnSpc>
                <a:spcPct val="100000"/>
              </a:lnSpc>
              <a:spcBef>
                <a:spcPts val="1920"/>
              </a:spcBef>
            </a:pPr>
            <a:r>
              <a:rPr sz="2000" b="1" dirty="0">
                <a:solidFill>
                  <a:srgbClr val="BF0000"/>
                </a:solidFill>
                <a:latin typeface="Arial"/>
                <a:cs typeface="Arial"/>
              </a:rPr>
              <a:t>ОСНОВНІ</a:t>
            </a:r>
            <a:r>
              <a:rPr sz="2000" b="1" spc="-60" dirty="0">
                <a:solidFill>
                  <a:srgbClr val="BF0000"/>
                </a:solidFill>
                <a:latin typeface="Arial"/>
                <a:cs typeface="Arial"/>
              </a:rPr>
              <a:t> </a:t>
            </a:r>
            <a:r>
              <a:rPr sz="2000" b="1" spc="-10" dirty="0">
                <a:solidFill>
                  <a:srgbClr val="BF0000"/>
                </a:solidFill>
                <a:latin typeface="Arial"/>
                <a:cs typeface="Arial"/>
              </a:rPr>
              <a:t>ЗАВДАННЯ:</a:t>
            </a:r>
            <a:endParaRPr sz="200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14"/>
            <a:ext cx="9142730" cy="577850"/>
          </a:xfrm>
          <a:custGeom>
            <a:avLst/>
            <a:gdLst/>
            <a:ahLst/>
            <a:cxnLst/>
            <a:rect l="l" t="t" r="r" b="b"/>
            <a:pathLst>
              <a:path w="9142730" h="577850">
                <a:moveTo>
                  <a:pt x="9142730" y="0"/>
                </a:moveTo>
                <a:lnTo>
                  <a:pt x="0" y="0"/>
                </a:lnTo>
                <a:lnTo>
                  <a:pt x="0" y="577850"/>
                </a:lnTo>
                <a:lnTo>
                  <a:pt x="4572000" y="577850"/>
                </a:lnTo>
                <a:lnTo>
                  <a:pt x="9142730" y="577850"/>
                </a:lnTo>
                <a:lnTo>
                  <a:pt x="9142730" y="0"/>
                </a:lnTo>
                <a:close/>
              </a:path>
            </a:pathLst>
          </a:custGeom>
          <a:solidFill>
            <a:srgbClr val="FFFF00">
              <a:alpha val="59999"/>
            </a:srgbClr>
          </a:solidFill>
        </p:spPr>
        <p:txBody>
          <a:bodyPr wrap="square" lIns="0" tIns="0" rIns="0" bIns="0" rtlCol="0"/>
          <a:lstStyle/>
          <a:p>
            <a:endParaRPr/>
          </a:p>
        </p:txBody>
      </p:sp>
      <p:sp>
        <p:nvSpPr>
          <p:cNvPr id="3" name="object 3"/>
          <p:cNvSpPr txBox="1">
            <a:spLocks noGrp="1"/>
          </p:cNvSpPr>
          <p:nvPr>
            <p:ph type="title"/>
          </p:nvPr>
        </p:nvSpPr>
        <p:spPr>
          <a:xfrm>
            <a:off x="0" y="914"/>
            <a:ext cx="8962390" cy="505267"/>
          </a:xfrm>
          <a:prstGeom prst="rect">
            <a:avLst/>
          </a:prstGeom>
        </p:spPr>
        <p:txBody>
          <a:bodyPr vert="horz" wrap="square" lIns="0" tIns="12700" rIns="0" bIns="0" rtlCol="0">
            <a:spAutoFit/>
          </a:bodyPr>
          <a:lstStyle/>
          <a:p>
            <a:pPr marL="3592195">
              <a:lnSpc>
                <a:spcPct val="100000"/>
              </a:lnSpc>
              <a:spcBef>
                <a:spcPts val="100"/>
              </a:spcBef>
            </a:pPr>
            <a:r>
              <a:rPr sz="3200" dirty="0">
                <a:solidFill>
                  <a:srgbClr val="BF0000"/>
                </a:solidFill>
              </a:rPr>
              <a:t>ТЕСТ</a:t>
            </a:r>
            <a:r>
              <a:rPr sz="3200" spc="-70" dirty="0">
                <a:solidFill>
                  <a:srgbClr val="BF0000"/>
                </a:solidFill>
              </a:rPr>
              <a:t> </a:t>
            </a:r>
            <a:r>
              <a:rPr sz="3200" dirty="0">
                <a:solidFill>
                  <a:srgbClr val="BF0000"/>
                </a:solidFill>
              </a:rPr>
              <a:t>№</a:t>
            </a:r>
            <a:r>
              <a:rPr sz="3200" spc="-70" dirty="0">
                <a:solidFill>
                  <a:srgbClr val="BF0000"/>
                </a:solidFill>
              </a:rPr>
              <a:t> </a:t>
            </a:r>
            <a:r>
              <a:rPr lang="uk-UA" sz="3200" spc="-50" dirty="0" smtClean="0">
                <a:solidFill>
                  <a:srgbClr val="BF0000"/>
                </a:solidFill>
              </a:rPr>
              <a:t>5</a:t>
            </a:r>
            <a:endParaRPr sz="3200" dirty="0"/>
          </a:p>
        </p:txBody>
      </p:sp>
      <p:sp>
        <p:nvSpPr>
          <p:cNvPr id="4" name="object 4"/>
          <p:cNvSpPr txBox="1"/>
          <p:nvPr/>
        </p:nvSpPr>
        <p:spPr>
          <a:xfrm>
            <a:off x="694690" y="828954"/>
            <a:ext cx="1916430" cy="513080"/>
          </a:xfrm>
          <a:prstGeom prst="rect">
            <a:avLst/>
          </a:prstGeom>
        </p:spPr>
        <p:txBody>
          <a:bodyPr vert="horz" wrap="square" lIns="0" tIns="12700" rIns="0" bIns="0" rtlCol="0">
            <a:spAutoFit/>
          </a:bodyPr>
          <a:lstStyle/>
          <a:p>
            <a:pPr marL="12700">
              <a:lnSpc>
                <a:spcPct val="100000"/>
              </a:lnSpc>
              <a:spcBef>
                <a:spcPts val="100"/>
              </a:spcBef>
            </a:pPr>
            <a:r>
              <a:rPr sz="3200" spc="-10" dirty="0">
                <a:latin typeface="Arial"/>
                <a:cs typeface="Arial"/>
              </a:rPr>
              <a:t>Державне</a:t>
            </a:r>
            <a:endParaRPr sz="3200">
              <a:latin typeface="Arial"/>
              <a:cs typeface="Arial"/>
            </a:endParaRPr>
          </a:p>
        </p:txBody>
      </p:sp>
      <p:sp>
        <p:nvSpPr>
          <p:cNvPr id="5" name="object 5"/>
          <p:cNvSpPr txBox="1"/>
          <p:nvPr/>
        </p:nvSpPr>
        <p:spPr>
          <a:xfrm>
            <a:off x="3938690" y="828954"/>
            <a:ext cx="4368165" cy="513080"/>
          </a:xfrm>
          <a:prstGeom prst="rect">
            <a:avLst/>
          </a:prstGeom>
        </p:spPr>
        <p:txBody>
          <a:bodyPr vert="horz" wrap="square" lIns="0" tIns="12700" rIns="0" bIns="0" rtlCol="0">
            <a:spAutoFit/>
          </a:bodyPr>
          <a:lstStyle/>
          <a:p>
            <a:pPr marL="12700">
              <a:lnSpc>
                <a:spcPct val="100000"/>
              </a:lnSpc>
              <a:spcBef>
                <a:spcPts val="100"/>
              </a:spcBef>
              <a:tabLst>
                <a:tab pos="3806825" algn="l"/>
              </a:tabLst>
            </a:pPr>
            <a:r>
              <a:rPr sz="3200" spc="-10" dirty="0">
                <a:latin typeface="Arial"/>
                <a:cs typeface="Arial"/>
              </a:rPr>
              <a:t>регулювання</a:t>
            </a:r>
            <a:r>
              <a:rPr sz="3200" dirty="0">
                <a:latin typeface="Arial"/>
                <a:cs typeface="Arial"/>
              </a:rPr>
              <a:t>	</a:t>
            </a:r>
            <a:r>
              <a:rPr sz="3200" spc="-25" dirty="0">
                <a:latin typeface="Arial"/>
                <a:cs typeface="Arial"/>
              </a:rPr>
              <a:t>цін</a:t>
            </a:r>
            <a:endParaRPr sz="3200">
              <a:latin typeface="Arial"/>
              <a:cs typeface="Arial"/>
            </a:endParaRPr>
          </a:p>
        </p:txBody>
      </p:sp>
      <p:sp>
        <p:nvSpPr>
          <p:cNvPr id="6" name="object 6"/>
          <p:cNvSpPr txBox="1"/>
          <p:nvPr/>
        </p:nvSpPr>
        <p:spPr>
          <a:xfrm>
            <a:off x="694690" y="1316634"/>
            <a:ext cx="7609205" cy="3945890"/>
          </a:xfrm>
          <a:prstGeom prst="rect">
            <a:avLst/>
          </a:prstGeom>
        </p:spPr>
        <p:txBody>
          <a:bodyPr vert="horz" wrap="square" lIns="0" tIns="12700" rIns="0" bIns="0" rtlCol="0">
            <a:spAutoFit/>
          </a:bodyPr>
          <a:lstStyle/>
          <a:p>
            <a:pPr marL="12700" marR="5080" algn="just">
              <a:lnSpc>
                <a:spcPct val="99900"/>
              </a:lnSpc>
              <a:spcBef>
                <a:spcPts val="100"/>
              </a:spcBef>
            </a:pPr>
            <a:r>
              <a:rPr sz="3200" dirty="0">
                <a:latin typeface="Arial"/>
                <a:cs typeface="Arial"/>
              </a:rPr>
              <a:t>здійснюється</a:t>
            </a:r>
            <a:r>
              <a:rPr sz="3200" spc="155" dirty="0">
                <a:latin typeface="Arial"/>
                <a:cs typeface="Arial"/>
              </a:rPr>
              <a:t> </a:t>
            </a:r>
            <a:r>
              <a:rPr sz="3200" dirty="0">
                <a:latin typeface="Arial"/>
                <a:cs typeface="Arial"/>
              </a:rPr>
              <a:t>на</a:t>
            </a:r>
            <a:r>
              <a:rPr sz="3200" spc="130" dirty="0">
                <a:latin typeface="Arial"/>
                <a:cs typeface="Arial"/>
              </a:rPr>
              <a:t> </a:t>
            </a:r>
            <a:r>
              <a:rPr sz="3200" dirty="0">
                <a:latin typeface="Arial"/>
                <a:cs typeface="Arial"/>
              </a:rPr>
              <a:t>ЛЗ</a:t>
            </a:r>
            <a:r>
              <a:rPr sz="3200" spc="145" dirty="0">
                <a:latin typeface="Arial"/>
                <a:cs typeface="Arial"/>
              </a:rPr>
              <a:t> </a:t>
            </a:r>
            <a:r>
              <a:rPr sz="3200" dirty="0">
                <a:latin typeface="Arial"/>
                <a:cs typeface="Arial"/>
              </a:rPr>
              <a:t>і</a:t>
            </a:r>
            <a:r>
              <a:rPr sz="3200" spc="140" dirty="0">
                <a:latin typeface="Arial"/>
                <a:cs typeface="Arial"/>
              </a:rPr>
              <a:t> </a:t>
            </a:r>
            <a:r>
              <a:rPr sz="3200" dirty="0">
                <a:latin typeface="Arial"/>
                <a:cs typeface="Arial"/>
              </a:rPr>
              <a:t>вироби</a:t>
            </a:r>
            <a:r>
              <a:rPr sz="3200" spc="140" dirty="0">
                <a:latin typeface="Arial"/>
                <a:cs typeface="Arial"/>
              </a:rPr>
              <a:t> </a:t>
            </a:r>
            <a:r>
              <a:rPr sz="3200" spc="-10" dirty="0">
                <a:latin typeface="Arial"/>
                <a:cs typeface="Arial"/>
              </a:rPr>
              <a:t>медичного </a:t>
            </a:r>
            <a:r>
              <a:rPr sz="3200" dirty="0">
                <a:latin typeface="Arial"/>
                <a:cs typeface="Arial"/>
              </a:rPr>
              <a:t>призначення,</a:t>
            </a:r>
            <a:r>
              <a:rPr sz="3200" spc="-15" dirty="0">
                <a:latin typeface="Arial"/>
                <a:cs typeface="Arial"/>
              </a:rPr>
              <a:t>  </a:t>
            </a:r>
            <a:r>
              <a:rPr sz="3200" dirty="0">
                <a:latin typeface="Arial"/>
                <a:cs typeface="Arial"/>
              </a:rPr>
              <a:t>які</a:t>
            </a:r>
            <a:r>
              <a:rPr sz="3200" spc="-15" dirty="0">
                <a:latin typeface="Arial"/>
                <a:cs typeface="Arial"/>
              </a:rPr>
              <a:t>  </a:t>
            </a:r>
            <a:r>
              <a:rPr sz="3200" dirty="0">
                <a:latin typeface="Arial"/>
                <a:cs typeface="Arial"/>
              </a:rPr>
              <a:t>входять</a:t>
            </a:r>
            <a:r>
              <a:rPr sz="3200" spc="-20" dirty="0">
                <a:latin typeface="Arial"/>
                <a:cs typeface="Arial"/>
              </a:rPr>
              <a:t>  </a:t>
            </a:r>
            <a:r>
              <a:rPr sz="3200" dirty="0">
                <a:latin typeface="Arial"/>
                <a:cs typeface="Arial"/>
              </a:rPr>
              <a:t>до</a:t>
            </a:r>
            <a:r>
              <a:rPr sz="3200" spc="-15" dirty="0">
                <a:latin typeface="Arial"/>
                <a:cs typeface="Arial"/>
              </a:rPr>
              <a:t>  </a:t>
            </a:r>
            <a:r>
              <a:rPr sz="3200" spc="-10" dirty="0">
                <a:latin typeface="Arial"/>
                <a:cs typeface="Arial"/>
              </a:rPr>
              <a:t>переліків </a:t>
            </a:r>
            <a:r>
              <a:rPr sz="3200" dirty="0">
                <a:latin typeface="Arial"/>
                <a:cs typeface="Arial"/>
              </a:rPr>
              <a:t>(дві</a:t>
            </a:r>
            <a:r>
              <a:rPr sz="3200" spc="-20" dirty="0">
                <a:latin typeface="Arial"/>
                <a:cs typeface="Arial"/>
              </a:rPr>
              <a:t> </a:t>
            </a:r>
            <a:r>
              <a:rPr sz="3200" spc="-10" dirty="0">
                <a:latin typeface="Arial"/>
                <a:cs typeface="Arial"/>
              </a:rPr>
              <a:t>відповіді):</a:t>
            </a:r>
            <a:endParaRPr sz="3200">
              <a:latin typeface="Arial"/>
              <a:cs typeface="Arial"/>
            </a:endParaRPr>
          </a:p>
          <a:p>
            <a:pPr marL="150495" marR="1488440">
              <a:lnSpc>
                <a:spcPct val="100000"/>
              </a:lnSpc>
              <a:spcBef>
                <a:spcPts val="2560"/>
              </a:spcBef>
            </a:pPr>
            <a:r>
              <a:rPr sz="2800" dirty="0">
                <a:latin typeface="Arial"/>
                <a:cs typeface="Arial"/>
              </a:rPr>
              <a:t>А)</a:t>
            </a:r>
            <a:r>
              <a:rPr sz="2800" spc="-55" dirty="0">
                <a:latin typeface="Arial"/>
                <a:cs typeface="Arial"/>
              </a:rPr>
              <a:t> </a:t>
            </a:r>
            <a:r>
              <a:rPr sz="2800" spc="-10" dirty="0">
                <a:latin typeface="Arial"/>
                <a:cs typeface="Arial"/>
              </a:rPr>
              <a:t>Національний</a:t>
            </a:r>
            <a:r>
              <a:rPr sz="2800" spc="-60" dirty="0">
                <a:latin typeface="Arial"/>
                <a:cs typeface="Arial"/>
              </a:rPr>
              <a:t> </a:t>
            </a:r>
            <a:r>
              <a:rPr sz="2800" spc="-10" dirty="0">
                <a:latin typeface="Arial"/>
                <a:cs typeface="Arial"/>
              </a:rPr>
              <a:t>перелік</a:t>
            </a:r>
            <a:r>
              <a:rPr sz="2800" spc="-55" dirty="0">
                <a:latin typeface="Arial"/>
                <a:cs typeface="Arial"/>
              </a:rPr>
              <a:t> </a:t>
            </a:r>
            <a:r>
              <a:rPr sz="2800" dirty="0">
                <a:latin typeface="Arial"/>
                <a:cs typeface="Arial"/>
              </a:rPr>
              <a:t>ОЛЗ</a:t>
            </a:r>
            <a:r>
              <a:rPr sz="2800" spc="-55" dirty="0">
                <a:latin typeface="Arial"/>
                <a:cs typeface="Arial"/>
              </a:rPr>
              <a:t> </a:t>
            </a:r>
            <a:r>
              <a:rPr sz="2800" dirty="0">
                <a:latin typeface="Arial"/>
                <a:cs typeface="Arial"/>
              </a:rPr>
              <a:t>і</a:t>
            </a:r>
            <a:r>
              <a:rPr sz="2800" spc="-55" dirty="0">
                <a:latin typeface="Arial"/>
                <a:cs typeface="Arial"/>
              </a:rPr>
              <a:t> </a:t>
            </a:r>
            <a:r>
              <a:rPr sz="2800" spc="-25" dirty="0">
                <a:latin typeface="Arial"/>
                <a:cs typeface="Arial"/>
              </a:rPr>
              <a:t>ВМП </a:t>
            </a:r>
            <a:r>
              <a:rPr sz="2800" dirty="0">
                <a:latin typeface="Arial"/>
                <a:cs typeface="Arial"/>
              </a:rPr>
              <a:t>Б)</a:t>
            </a:r>
            <a:r>
              <a:rPr sz="2800" spc="-85" dirty="0">
                <a:latin typeface="Arial"/>
                <a:cs typeface="Arial"/>
              </a:rPr>
              <a:t> </a:t>
            </a:r>
            <a:r>
              <a:rPr sz="2800" spc="-10" dirty="0">
                <a:latin typeface="Arial"/>
                <a:cs typeface="Arial"/>
              </a:rPr>
              <a:t>Бюджетний</a:t>
            </a:r>
            <a:r>
              <a:rPr sz="2800" spc="-85" dirty="0">
                <a:latin typeface="Arial"/>
                <a:cs typeface="Arial"/>
              </a:rPr>
              <a:t> </a:t>
            </a:r>
            <a:r>
              <a:rPr sz="2800" spc="-10" dirty="0">
                <a:latin typeface="Arial"/>
                <a:cs typeface="Arial"/>
              </a:rPr>
              <a:t>перелік</a:t>
            </a:r>
            <a:r>
              <a:rPr sz="2800" spc="-85" dirty="0">
                <a:latin typeface="Arial"/>
                <a:cs typeface="Arial"/>
              </a:rPr>
              <a:t> </a:t>
            </a:r>
            <a:r>
              <a:rPr sz="2800" dirty="0">
                <a:latin typeface="Arial"/>
                <a:cs typeface="Arial"/>
              </a:rPr>
              <a:t>ЛЗ</a:t>
            </a:r>
            <a:r>
              <a:rPr sz="2800" spc="-80" dirty="0">
                <a:latin typeface="Arial"/>
                <a:cs typeface="Arial"/>
              </a:rPr>
              <a:t> </a:t>
            </a:r>
            <a:r>
              <a:rPr sz="2800" dirty="0">
                <a:latin typeface="Arial"/>
                <a:cs typeface="Arial"/>
              </a:rPr>
              <a:t>та</a:t>
            </a:r>
            <a:r>
              <a:rPr sz="2800" spc="-85" dirty="0">
                <a:latin typeface="Arial"/>
                <a:cs typeface="Arial"/>
              </a:rPr>
              <a:t> </a:t>
            </a:r>
            <a:r>
              <a:rPr sz="2800" spc="-25" dirty="0">
                <a:latin typeface="Arial"/>
                <a:cs typeface="Arial"/>
              </a:rPr>
              <a:t>ВМП</a:t>
            </a:r>
            <a:endParaRPr sz="2800">
              <a:latin typeface="Arial"/>
              <a:cs typeface="Arial"/>
            </a:endParaRPr>
          </a:p>
          <a:p>
            <a:pPr marL="150495">
              <a:lnSpc>
                <a:spcPct val="100000"/>
              </a:lnSpc>
            </a:pPr>
            <a:r>
              <a:rPr sz="2800" dirty="0">
                <a:latin typeface="Arial"/>
                <a:cs typeface="Arial"/>
              </a:rPr>
              <a:t>В)</a:t>
            </a:r>
            <a:r>
              <a:rPr sz="2800" spc="-60" dirty="0">
                <a:latin typeface="Arial"/>
                <a:cs typeface="Arial"/>
              </a:rPr>
              <a:t> </a:t>
            </a:r>
            <a:r>
              <a:rPr sz="2800" spc="-10" dirty="0">
                <a:latin typeface="Arial"/>
                <a:cs typeface="Arial"/>
              </a:rPr>
              <a:t>Перелік</a:t>
            </a:r>
            <a:r>
              <a:rPr sz="2800" spc="-65" dirty="0">
                <a:latin typeface="Arial"/>
                <a:cs typeface="Arial"/>
              </a:rPr>
              <a:t> </a:t>
            </a:r>
            <a:r>
              <a:rPr sz="2800" spc="-20" dirty="0">
                <a:latin typeface="Arial"/>
                <a:cs typeface="Arial"/>
              </a:rPr>
              <a:t>безрецептурних</a:t>
            </a:r>
            <a:r>
              <a:rPr sz="2800" spc="-55" dirty="0">
                <a:latin typeface="Arial"/>
                <a:cs typeface="Arial"/>
              </a:rPr>
              <a:t> </a:t>
            </a:r>
            <a:r>
              <a:rPr sz="2800" dirty="0">
                <a:latin typeface="Arial"/>
                <a:cs typeface="Arial"/>
              </a:rPr>
              <a:t>ЛЗ</a:t>
            </a:r>
            <a:r>
              <a:rPr sz="2800" spc="-55" dirty="0">
                <a:latin typeface="Arial"/>
                <a:cs typeface="Arial"/>
              </a:rPr>
              <a:t> </a:t>
            </a:r>
            <a:r>
              <a:rPr sz="2800" dirty="0">
                <a:latin typeface="Arial"/>
                <a:cs typeface="Arial"/>
              </a:rPr>
              <a:t>та</a:t>
            </a:r>
            <a:r>
              <a:rPr sz="2800" spc="-60" dirty="0">
                <a:latin typeface="Arial"/>
                <a:cs typeface="Arial"/>
              </a:rPr>
              <a:t> </a:t>
            </a:r>
            <a:r>
              <a:rPr sz="2800" spc="-25" dirty="0">
                <a:latin typeface="Arial"/>
                <a:cs typeface="Arial"/>
              </a:rPr>
              <a:t>ВМП</a:t>
            </a:r>
            <a:endParaRPr sz="2800">
              <a:latin typeface="Arial"/>
              <a:cs typeface="Arial"/>
            </a:endParaRPr>
          </a:p>
          <a:p>
            <a:pPr marL="150495" marR="117475">
              <a:lnSpc>
                <a:spcPct val="100000"/>
              </a:lnSpc>
            </a:pPr>
            <a:r>
              <a:rPr sz="2800" dirty="0">
                <a:latin typeface="Arial"/>
                <a:cs typeface="Arial"/>
              </a:rPr>
              <a:t>Г)</a:t>
            </a:r>
            <a:r>
              <a:rPr sz="2800" spc="-114" dirty="0">
                <a:latin typeface="Arial"/>
                <a:cs typeface="Arial"/>
              </a:rPr>
              <a:t> </a:t>
            </a:r>
            <a:r>
              <a:rPr sz="2800" dirty="0">
                <a:latin typeface="Arial"/>
                <a:cs typeface="Arial"/>
              </a:rPr>
              <a:t>Обов'язковий</a:t>
            </a:r>
            <a:r>
              <a:rPr sz="2800" spc="-120" dirty="0">
                <a:latin typeface="Arial"/>
                <a:cs typeface="Arial"/>
              </a:rPr>
              <a:t> </a:t>
            </a:r>
            <a:r>
              <a:rPr sz="2800" dirty="0">
                <a:latin typeface="Arial"/>
                <a:cs typeface="Arial"/>
              </a:rPr>
              <a:t>мінімальний</a:t>
            </a:r>
            <a:r>
              <a:rPr sz="2800" spc="-120" dirty="0">
                <a:latin typeface="Arial"/>
                <a:cs typeface="Arial"/>
              </a:rPr>
              <a:t> </a:t>
            </a:r>
            <a:r>
              <a:rPr sz="2800" dirty="0">
                <a:latin typeface="Arial"/>
                <a:cs typeface="Arial"/>
              </a:rPr>
              <a:t>асортимент</a:t>
            </a:r>
            <a:r>
              <a:rPr sz="2800" spc="-120" dirty="0">
                <a:latin typeface="Arial"/>
                <a:cs typeface="Arial"/>
              </a:rPr>
              <a:t> </a:t>
            </a:r>
            <a:r>
              <a:rPr sz="2800" spc="-25" dirty="0">
                <a:latin typeface="Arial"/>
                <a:cs typeface="Arial"/>
              </a:rPr>
              <a:t>ЛЗ </a:t>
            </a:r>
            <a:r>
              <a:rPr sz="2800" dirty="0">
                <a:latin typeface="Arial"/>
                <a:cs typeface="Arial"/>
              </a:rPr>
              <a:t>та</a:t>
            </a:r>
            <a:r>
              <a:rPr sz="2800" spc="-75" dirty="0">
                <a:latin typeface="Arial"/>
                <a:cs typeface="Arial"/>
              </a:rPr>
              <a:t> </a:t>
            </a:r>
            <a:r>
              <a:rPr sz="2800" spc="-25" dirty="0">
                <a:latin typeface="Arial"/>
                <a:cs typeface="Arial"/>
              </a:rPr>
              <a:t>ВМП</a:t>
            </a:r>
            <a:endParaRPr sz="2800">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68630" y="1197254"/>
            <a:ext cx="8227059" cy="3944620"/>
          </a:xfrm>
          <a:custGeom>
            <a:avLst/>
            <a:gdLst/>
            <a:ahLst/>
            <a:cxnLst/>
            <a:rect l="l" t="t" r="r" b="b"/>
            <a:pathLst>
              <a:path w="8227059" h="3944620">
                <a:moveTo>
                  <a:pt x="8227060" y="0"/>
                </a:moveTo>
                <a:lnTo>
                  <a:pt x="0" y="0"/>
                </a:lnTo>
                <a:lnTo>
                  <a:pt x="0" y="3944620"/>
                </a:lnTo>
                <a:lnTo>
                  <a:pt x="4113530" y="3944620"/>
                </a:lnTo>
                <a:lnTo>
                  <a:pt x="8227060" y="3944620"/>
                </a:lnTo>
                <a:lnTo>
                  <a:pt x="8227060" y="0"/>
                </a:lnTo>
                <a:close/>
              </a:path>
            </a:pathLst>
          </a:custGeom>
          <a:solidFill>
            <a:srgbClr val="FFFFFF"/>
          </a:solidFill>
        </p:spPr>
        <p:txBody>
          <a:bodyPr wrap="square" lIns="0" tIns="0" rIns="0" bIns="0" rtlCol="0"/>
          <a:lstStyle/>
          <a:p>
            <a:endParaRPr/>
          </a:p>
        </p:txBody>
      </p:sp>
      <p:sp>
        <p:nvSpPr>
          <p:cNvPr id="3" name="object 3"/>
          <p:cNvSpPr txBox="1">
            <a:spLocks noGrp="1"/>
          </p:cNvSpPr>
          <p:nvPr>
            <p:ph type="title"/>
          </p:nvPr>
        </p:nvSpPr>
        <p:spPr>
          <a:xfrm>
            <a:off x="468630" y="1197254"/>
            <a:ext cx="8227059" cy="3944620"/>
          </a:xfrm>
          <a:prstGeom prst="rect">
            <a:avLst/>
          </a:prstGeom>
          <a:ln w="25518">
            <a:solidFill>
              <a:srgbClr val="3333CC"/>
            </a:solidFill>
          </a:ln>
        </p:spPr>
        <p:txBody>
          <a:bodyPr vert="horz" wrap="square" lIns="0" tIns="0" rIns="0" bIns="0" rtlCol="0">
            <a:spAutoFit/>
          </a:bodyPr>
          <a:lstStyle/>
          <a:p>
            <a:pPr>
              <a:lnSpc>
                <a:spcPct val="100000"/>
              </a:lnSpc>
            </a:pPr>
            <a:endParaRPr sz="4400">
              <a:latin typeface="Times New Roman"/>
              <a:cs typeface="Times New Roman"/>
            </a:endParaRPr>
          </a:p>
          <a:p>
            <a:pPr>
              <a:lnSpc>
                <a:spcPct val="100000"/>
              </a:lnSpc>
              <a:spcBef>
                <a:spcPts val="130"/>
              </a:spcBef>
            </a:pPr>
            <a:endParaRPr sz="4400">
              <a:latin typeface="Times New Roman"/>
              <a:cs typeface="Times New Roman"/>
            </a:endParaRPr>
          </a:p>
          <a:p>
            <a:pPr marL="2142490" marR="1983739" indent="281940">
              <a:lnSpc>
                <a:spcPct val="100000"/>
              </a:lnSpc>
            </a:pPr>
            <a:r>
              <a:rPr sz="4400" spc="-10" dirty="0">
                <a:solidFill>
                  <a:srgbClr val="BF0000"/>
                </a:solidFill>
              </a:rPr>
              <a:t>Референтне ціноутворення</a:t>
            </a:r>
            <a:endParaRPr sz="4400"/>
          </a:p>
        </p:txBody>
      </p:sp>
      <p:pic>
        <p:nvPicPr>
          <p:cNvPr id="4" name="object 4"/>
          <p:cNvPicPr/>
          <p:nvPr/>
        </p:nvPicPr>
        <p:blipFill>
          <a:blip r:embed="rId2" cstate="print"/>
          <a:stretch>
            <a:fillRect/>
          </a:stretch>
        </p:blipFill>
        <p:spPr>
          <a:xfrm>
            <a:off x="3924300" y="4150004"/>
            <a:ext cx="1151889" cy="92328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79767" y="638771"/>
            <a:ext cx="7972425" cy="655955"/>
            <a:chOff x="679767" y="638771"/>
            <a:chExt cx="7972425" cy="655955"/>
          </a:xfrm>
        </p:grpSpPr>
        <p:pic>
          <p:nvPicPr>
            <p:cNvPr id="3" name="object 3"/>
            <p:cNvPicPr/>
            <p:nvPr/>
          </p:nvPicPr>
          <p:blipFill>
            <a:blip r:embed="rId2" cstate="print"/>
            <a:stretch>
              <a:fillRect/>
            </a:stretch>
          </p:blipFill>
          <p:spPr>
            <a:xfrm>
              <a:off x="684530" y="663854"/>
              <a:ext cx="7961630" cy="624839"/>
            </a:xfrm>
            <a:prstGeom prst="rect">
              <a:avLst/>
            </a:prstGeom>
          </p:spPr>
        </p:pic>
        <p:sp>
          <p:nvSpPr>
            <p:cNvPr id="4" name="object 4"/>
            <p:cNvSpPr/>
            <p:nvPr/>
          </p:nvSpPr>
          <p:spPr>
            <a:xfrm>
              <a:off x="684530" y="663854"/>
              <a:ext cx="7962900" cy="626110"/>
            </a:xfrm>
            <a:custGeom>
              <a:avLst/>
              <a:gdLst/>
              <a:ahLst/>
              <a:cxnLst/>
              <a:rect l="l" t="t" r="r" b="b"/>
              <a:pathLst>
                <a:path w="7962900" h="626110">
                  <a:moveTo>
                    <a:pt x="0" y="626110"/>
                  </a:moveTo>
                  <a:lnTo>
                    <a:pt x="7962900" y="626110"/>
                  </a:lnTo>
                  <a:lnTo>
                    <a:pt x="7962900" y="0"/>
                  </a:lnTo>
                  <a:lnTo>
                    <a:pt x="0" y="0"/>
                  </a:lnTo>
                  <a:lnTo>
                    <a:pt x="0" y="626110"/>
                  </a:lnTo>
                  <a:close/>
                </a:path>
              </a:pathLst>
            </a:custGeom>
            <a:ln w="3175">
              <a:solidFill>
                <a:srgbClr val="000000"/>
              </a:solidFill>
            </a:ln>
          </p:spPr>
          <p:txBody>
            <a:bodyPr wrap="square" lIns="0" tIns="0" rIns="0" bIns="0" rtlCol="0"/>
            <a:lstStyle/>
            <a:p>
              <a:endParaRPr/>
            </a:p>
          </p:txBody>
        </p:sp>
        <p:sp>
          <p:nvSpPr>
            <p:cNvPr id="5" name="object 5"/>
            <p:cNvSpPr/>
            <p:nvPr/>
          </p:nvSpPr>
          <p:spPr>
            <a:xfrm>
              <a:off x="684530" y="663854"/>
              <a:ext cx="7962900" cy="626110"/>
            </a:xfrm>
            <a:custGeom>
              <a:avLst/>
              <a:gdLst/>
              <a:ahLst/>
              <a:cxnLst/>
              <a:rect l="l" t="t" r="r" b="b"/>
              <a:pathLst>
                <a:path w="7962900" h="626110">
                  <a:moveTo>
                    <a:pt x="0" y="0"/>
                  </a:moveTo>
                  <a:lnTo>
                    <a:pt x="7962900" y="0"/>
                  </a:lnTo>
                  <a:lnTo>
                    <a:pt x="7962900" y="626110"/>
                  </a:lnTo>
                  <a:lnTo>
                    <a:pt x="0" y="626110"/>
                  </a:lnTo>
                  <a:lnTo>
                    <a:pt x="0" y="0"/>
                  </a:lnTo>
                  <a:close/>
                </a:path>
              </a:pathLst>
            </a:custGeom>
            <a:ln w="9344">
              <a:solidFill>
                <a:srgbClr val="000000"/>
              </a:solidFill>
            </a:ln>
          </p:spPr>
          <p:txBody>
            <a:bodyPr wrap="square" lIns="0" tIns="0" rIns="0" bIns="0" rtlCol="0"/>
            <a:lstStyle/>
            <a:p>
              <a:endParaRPr/>
            </a:p>
          </p:txBody>
        </p:sp>
        <p:sp>
          <p:nvSpPr>
            <p:cNvPr id="6" name="object 6"/>
            <p:cNvSpPr/>
            <p:nvPr/>
          </p:nvSpPr>
          <p:spPr>
            <a:xfrm>
              <a:off x="679856" y="659193"/>
              <a:ext cx="7972425" cy="635635"/>
            </a:xfrm>
            <a:custGeom>
              <a:avLst/>
              <a:gdLst/>
              <a:ahLst/>
              <a:cxnLst/>
              <a:rect l="l" t="t" r="r" b="b"/>
              <a:pathLst>
                <a:path w="7972425" h="635635">
                  <a:moveTo>
                    <a:pt x="9334" y="4660"/>
                  </a:moveTo>
                  <a:lnTo>
                    <a:pt x="7975" y="1358"/>
                  </a:lnTo>
                  <a:lnTo>
                    <a:pt x="4673" y="0"/>
                  </a:lnTo>
                  <a:lnTo>
                    <a:pt x="1358" y="1358"/>
                  </a:lnTo>
                  <a:lnTo>
                    <a:pt x="0" y="4660"/>
                  </a:lnTo>
                  <a:lnTo>
                    <a:pt x="1358" y="7975"/>
                  </a:lnTo>
                  <a:lnTo>
                    <a:pt x="4673" y="9334"/>
                  </a:lnTo>
                  <a:lnTo>
                    <a:pt x="7975" y="7975"/>
                  </a:lnTo>
                  <a:lnTo>
                    <a:pt x="9334" y="4660"/>
                  </a:lnTo>
                  <a:close/>
                </a:path>
                <a:path w="7972425" h="635635">
                  <a:moveTo>
                    <a:pt x="7972234" y="630770"/>
                  </a:moveTo>
                  <a:lnTo>
                    <a:pt x="7970875" y="627468"/>
                  </a:lnTo>
                  <a:lnTo>
                    <a:pt x="7967573" y="626110"/>
                  </a:lnTo>
                  <a:lnTo>
                    <a:pt x="7964259" y="627468"/>
                  </a:lnTo>
                  <a:lnTo>
                    <a:pt x="7962900" y="630770"/>
                  </a:lnTo>
                  <a:lnTo>
                    <a:pt x="7964259" y="634085"/>
                  </a:lnTo>
                  <a:lnTo>
                    <a:pt x="7967573" y="635444"/>
                  </a:lnTo>
                  <a:lnTo>
                    <a:pt x="7970875" y="634085"/>
                  </a:lnTo>
                  <a:lnTo>
                    <a:pt x="7972234" y="630770"/>
                  </a:lnTo>
                  <a:close/>
                </a:path>
              </a:pathLst>
            </a:custGeom>
            <a:solidFill>
              <a:srgbClr val="000000">
                <a:alpha val="38999"/>
              </a:srgbClr>
            </a:solidFill>
          </p:spPr>
          <p:txBody>
            <a:bodyPr wrap="square" lIns="0" tIns="0" rIns="0" bIns="0" rtlCol="0"/>
            <a:lstStyle/>
            <a:p>
              <a:endParaRPr/>
            </a:p>
          </p:txBody>
        </p:sp>
        <p:pic>
          <p:nvPicPr>
            <p:cNvPr id="7" name="object 7"/>
            <p:cNvPicPr/>
            <p:nvPr/>
          </p:nvPicPr>
          <p:blipFill>
            <a:blip r:embed="rId3" cstate="print"/>
            <a:stretch>
              <a:fillRect/>
            </a:stretch>
          </p:blipFill>
          <p:spPr>
            <a:xfrm>
              <a:off x="684530" y="643534"/>
              <a:ext cx="7961630" cy="624839"/>
            </a:xfrm>
            <a:prstGeom prst="rect">
              <a:avLst/>
            </a:prstGeom>
          </p:spPr>
        </p:pic>
        <p:sp>
          <p:nvSpPr>
            <p:cNvPr id="8" name="object 8"/>
            <p:cNvSpPr/>
            <p:nvPr/>
          </p:nvSpPr>
          <p:spPr>
            <a:xfrm>
              <a:off x="684530" y="643534"/>
              <a:ext cx="7962900" cy="626110"/>
            </a:xfrm>
            <a:custGeom>
              <a:avLst/>
              <a:gdLst/>
              <a:ahLst/>
              <a:cxnLst/>
              <a:rect l="l" t="t" r="r" b="b"/>
              <a:pathLst>
                <a:path w="7962900" h="626110">
                  <a:moveTo>
                    <a:pt x="0" y="0"/>
                  </a:moveTo>
                  <a:lnTo>
                    <a:pt x="7962900" y="0"/>
                  </a:lnTo>
                  <a:lnTo>
                    <a:pt x="7962900" y="626110"/>
                  </a:lnTo>
                  <a:lnTo>
                    <a:pt x="0" y="626110"/>
                  </a:lnTo>
                  <a:lnTo>
                    <a:pt x="0" y="0"/>
                  </a:lnTo>
                  <a:close/>
                </a:path>
              </a:pathLst>
            </a:custGeom>
            <a:ln w="9344">
              <a:solidFill>
                <a:srgbClr val="F8F8F8"/>
              </a:solidFill>
            </a:ln>
          </p:spPr>
          <p:txBody>
            <a:bodyPr wrap="square" lIns="0" tIns="0" rIns="0" bIns="0" rtlCol="0"/>
            <a:lstStyle/>
            <a:p>
              <a:endParaRPr/>
            </a:p>
          </p:txBody>
        </p:sp>
        <p:sp>
          <p:nvSpPr>
            <p:cNvPr id="9" name="object 9"/>
            <p:cNvSpPr/>
            <p:nvPr/>
          </p:nvSpPr>
          <p:spPr>
            <a:xfrm>
              <a:off x="679856" y="638873"/>
              <a:ext cx="7972425" cy="635635"/>
            </a:xfrm>
            <a:custGeom>
              <a:avLst/>
              <a:gdLst/>
              <a:ahLst/>
              <a:cxnLst/>
              <a:rect l="l" t="t" r="r" b="b"/>
              <a:pathLst>
                <a:path w="7972425" h="635635">
                  <a:moveTo>
                    <a:pt x="9334" y="4660"/>
                  </a:moveTo>
                  <a:lnTo>
                    <a:pt x="7975" y="1358"/>
                  </a:lnTo>
                  <a:lnTo>
                    <a:pt x="4673" y="0"/>
                  </a:lnTo>
                  <a:lnTo>
                    <a:pt x="1358" y="1358"/>
                  </a:lnTo>
                  <a:lnTo>
                    <a:pt x="0" y="4660"/>
                  </a:lnTo>
                  <a:lnTo>
                    <a:pt x="1358" y="7975"/>
                  </a:lnTo>
                  <a:lnTo>
                    <a:pt x="4673" y="9334"/>
                  </a:lnTo>
                  <a:lnTo>
                    <a:pt x="7975" y="7975"/>
                  </a:lnTo>
                  <a:lnTo>
                    <a:pt x="9334" y="4660"/>
                  </a:lnTo>
                  <a:close/>
                </a:path>
                <a:path w="7972425" h="635635">
                  <a:moveTo>
                    <a:pt x="7972234" y="630770"/>
                  </a:moveTo>
                  <a:lnTo>
                    <a:pt x="7970875" y="627468"/>
                  </a:lnTo>
                  <a:lnTo>
                    <a:pt x="7967573" y="626110"/>
                  </a:lnTo>
                  <a:lnTo>
                    <a:pt x="7964259" y="627468"/>
                  </a:lnTo>
                  <a:lnTo>
                    <a:pt x="7962900" y="630770"/>
                  </a:lnTo>
                  <a:lnTo>
                    <a:pt x="7964259" y="634085"/>
                  </a:lnTo>
                  <a:lnTo>
                    <a:pt x="7967573" y="635444"/>
                  </a:lnTo>
                  <a:lnTo>
                    <a:pt x="7970875" y="634085"/>
                  </a:lnTo>
                  <a:lnTo>
                    <a:pt x="7972234" y="630770"/>
                  </a:lnTo>
                  <a:close/>
                </a:path>
              </a:pathLst>
            </a:custGeom>
            <a:solidFill>
              <a:srgbClr val="F8F8F8"/>
            </a:solidFill>
          </p:spPr>
          <p:txBody>
            <a:bodyPr wrap="square" lIns="0" tIns="0" rIns="0" bIns="0" rtlCol="0"/>
            <a:lstStyle/>
            <a:p>
              <a:endParaRPr/>
            </a:p>
          </p:txBody>
        </p:sp>
      </p:grpSp>
      <p:sp>
        <p:nvSpPr>
          <p:cNvPr id="10" name="object 10"/>
          <p:cNvSpPr txBox="1"/>
          <p:nvPr/>
        </p:nvSpPr>
        <p:spPr>
          <a:xfrm>
            <a:off x="684530" y="792124"/>
            <a:ext cx="7962900" cy="330200"/>
          </a:xfrm>
          <a:prstGeom prst="rect">
            <a:avLst/>
          </a:prstGeom>
        </p:spPr>
        <p:txBody>
          <a:bodyPr vert="horz" wrap="square" lIns="0" tIns="12700" rIns="0" bIns="0" rtlCol="0">
            <a:spAutoFit/>
          </a:bodyPr>
          <a:lstStyle/>
          <a:p>
            <a:pPr marL="845819">
              <a:lnSpc>
                <a:spcPct val="100000"/>
              </a:lnSpc>
              <a:spcBef>
                <a:spcPts val="100"/>
              </a:spcBef>
              <a:tabLst>
                <a:tab pos="1819275" algn="l"/>
              </a:tabLst>
            </a:pPr>
            <a:r>
              <a:rPr sz="2000" b="1" spc="-10" dirty="0">
                <a:solidFill>
                  <a:srgbClr val="BF0000"/>
                </a:solidFill>
                <a:latin typeface="Arial"/>
                <a:cs typeface="Arial"/>
              </a:rPr>
              <a:t>Країни</a:t>
            </a:r>
            <a:r>
              <a:rPr sz="2000" b="1" dirty="0">
                <a:solidFill>
                  <a:srgbClr val="BF0000"/>
                </a:solidFill>
                <a:latin typeface="Arial"/>
                <a:cs typeface="Arial"/>
              </a:rPr>
              <a:t>	з</a:t>
            </a:r>
            <a:r>
              <a:rPr sz="2000" b="1" spc="-85" dirty="0">
                <a:solidFill>
                  <a:srgbClr val="BF0000"/>
                </a:solidFill>
                <a:latin typeface="Arial"/>
                <a:cs typeface="Arial"/>
              </a:rPr>
              <a:t> </a:t>
            </a:r>
            <a:r>
              <a:rPr sz="2000" b="1" dirty="0">
                <a:solidFill>
                  <a:srgbClr val="BF0000"/>
                </a:solidFill>
                <a:latin typeface="Arial"/>
                <a:cs typeface="Arial"/>
              </a:rPr>
              <a:t>референтною</a:t>
            </a:r>
            <a:r>
              <a:rPr sz="2000" b="1" spc="-75" dirty="0">
                <a:solidFill>
                  <a:srgbClr val="BF0000"/>
                </a:solidFill>
                <a:latin typeface="Arial"/>
                <a:cs typeface="Arial"/>
              </a:rPr>
              <a:t> </a:t>
            </a:r>
            <a:r>
              <a:rPr sz="2000" b="1" dirty="0">
                <a:solidFill>
                  <a:srgbClr val="BF0000"/>
                </a:solidFill>
                <a:latin typeface="Arial"/>
                <a:cs typeface="Arial"/>
              </a:rPr>
              <a:t>системою</a:t>
            </a:r>
            <a:r>
              <a:rPr sz="2000" b="1" spc="-80" dirty="0">
                <a:solidFill>
                  <a:srgbClr val="BF0000"/>
                </a:solidFill>
                <a:latin typeface="Arial"/>
                <a:cs typeface="Arial"/>
              </a:rPr>
              <a:t> </a:t>
            </a:r>
            <a:r>
              <a:rPr sz="2000" b="1" spc="-10" dirty="0">
                <a:solidFill>
                  <a:srgbClr val="BF0000"/>
                </a:solidFill>
                <a:latin typeface="Arial"/>
                <a:cs typeface="Arial"/>
              </a:rPr>
              <a:t>ціноутворення</a:t>
            </a:r>
            <a:endParaRPr sz="2000">
              <a:latin typeface="Arial"/>
              <a:cs typeface="Arial"/>
            </a:endParaRPr>
          </a:p>
        </p:txBody>
      </p:sp>
      <p:grpSp>
        <p:nvGrpSpPr>
          <p:cNvPr id="11" name="object 11"/>
          <p:cNvGrpSpPr/>
          <p:nvPr/>
        </p:nvGrpSpPr>
        <p:grpSpPr>
          <a:xfrm>
            <a:off x="0" y="36474"/>
            <a:ext cx="9144000" cy="594360"/>
            <a:chOff x="0" y="36474"/>
            <a:chExt cx="9144000" cy="594360"/>
          </a:xfrm>
        </p:grpSpPr>
        <p:sp>
          <p:nvSpPr>
            <p:cNvPr id="12" name="object 12"/>
            <p:cNvSpPr/>
            <p:nvPr/>
          </p:nvSpPr>
          <p:spPr>
            <a:xfrm>
              <a:off x="0" y="59334"/>
              <a:ext cx="9144000" cy="571500"/>
            </a:xfrm>
            <a:custGeom>
              <a:avLst/>
              <a:gdLst/>
              <a:ahLst/>
              <a:cxnLst/>
              <a:rect l="l" t="t" r="r" b="b"/>
              <a:pathLst>
                <a:path w="9144000" h="571500">
                  <a:moveTo>
                    <a:pt x="9143644" y="0"/>
                  </a:moveTo>
                  <a:lnTo>
                    <a:pt x="0" y="0"/>
                  </a:lnTo>
                  <a:lnTo>
                    <a:pt x="0" y="571499"/>
                  </a:lnTo>
                  <a:lnTo>
                    <a:pt x="9143644" y="571499"/>
                  </a:lnTo>
                  <a:lnTo>
                    <a:pt x="9143644" y="0"/>
                  </a:lnTo>
                  <a:close/>
                </a:path>
              </a:pathLst>
            </a:custGeom>
            <a:solidFill>
              <a:srgbClr val="000000">
                <a:alpha val="11549"/>
              </a:srgbClr>
            </a:solidFill>
          </p:spPr>
          <p:txBody>
            <a:bodyPr wrap="square" lIns="0" tIns="0" rIns="0" bIns="0" rtlCol="0"/>
            <a:lstStyle/>
            <a:p>
              <a:endParaRPr/>
            </a:p>
          </p:txBody>
        </p:sp>
        <p:sp>
          <p:nvSpPr>
            <p:cNvPr id="13" name="object 13"/>
            <p:cNvSpPr/>
            <p:nvPr/>
          </p:nvSpPr>
          <p:spPr>
            <a:xfrm>
              <a:off x="0" y="36474"/>
              <a:ext cx="9144000" cy="571500"/>
            </a:xfrm>
            <a:custGeom>
              <a:avLst/>
              <a:gdLst/>
              <a:ahLst/>
              <a:cxnLst/>
              <a:rect l="l" t="t" r="r" b="b"/>
              <a:pathLst>
                <a:path w="9144000" h="571500">
                  <a:moveTo>
                    <a:pt x="9143644" y="0"/>
                  </a:moveTo>
                  <a:lnTo>
                    <a:pt x="0" y="0"/>
                  </a:lnTo>
                  <a:lnTo>
                    <a:pt x="0" y="571500"/>
                  </a:lnTo>
                  <a:lnTo>
                    <a:pt x="9143644" y="571500"/>
                  </a:lnTo>
                  <a:lnTo>
                    <a:pt x="9143644" y="0"/>
                  </a:lnTo>
                  <a:close/>
                </a:path>
              </a:pathLst>
            </a:custGeom>
            <a:solidFill>
              <a:srgbClr val="FFFF00">
                <a:alpha val="32998"/>
              </a:srgbClr>
            </a:solidFill>
          </p:spPr>
          <p:txBody>
            <a:bodyPr wrap="square" lIns="0" tIns="0" rIns="0" bIns="0" rtlCol="0"/>
            <a:lstStyle/>
            <a:p>
              <a:endParaRPr/>
            </a:p>
          </p:txBody>
        </p:sp>
      </p:grpSp>
      <p:sp>
        <p:nvSpPr>
          <p:cNvPr id="14" name="object 14"/>
          <p:cNvSpPr txBox="1">
            <a:spLocks noGrp="1"/>
          </p:cNvSpPr>
          <p:nvPr>
            <p:ph type="title"/>
          </p:nvPr>
        </p:nvSpPr>
        <p:spPr>
          <a:prstGeom prst="rect">
            <a:avLst/>
          </a:prstGeom>
        </p:spPr>
        <p:txBody>
          <a:bodyPr vert="horz" wrap="square" lIns="0" tIns="109220" rIns="0" bIns="0" rtlCol="0">
            <a:spAutoFit/>
          </a:bodyPr>
          <a:lstStyle/>
          <a:p>
            <a:pPr marL="1608455">
              <a:lnSpc>
                <a:spcPct val="100000"/>
              </a:lnSpc>
              <a:spcBef>
                <a:spcPts val="100"/>
              </a:spcBef>
            </a:pPr>
            <a:r>
              <a:rPr sz="2800" spc="-20" dirty="0">
                <a:solidFill>
                  <a:srgbClr val="252599"/>
                </a:solidFill>
              </a:rPr>
              <a:t>Референтне</a:t>
            </a:r>
            <a:r>
              <a:rPr sz="2800" spc="-90" dirty="0">
                <a:solidFill>
                  <a:srgbClr val="252599"/>
                </a:solidFill>
              </a:rPr>
              <a:t> </a:t>
            </a:r>
            <a:r>
              <a:rPr sz="2800" spc="-10" dirty="0">
                <a:solidFill>
                  <a:srgbClr val="252599"/>
                </a:solidFill>
              </a:rPr>
              <a:t>ціноутворення</a:t>
            </a:r>
            <a:r>
              <a:rPr sz="2800" spc="-90" dirty="0">
                <a:solidFill>
                  <a:srgbClr val="252599"/>
                </a:solidFill>
              </a:rPr>
              <a:t> </a:t>
            </a:r>
            <a:r>
              <a:rPr sz="2800" dirty="0">
                <a:solidFill>
                  <a:srgbClr val="252599"/>
                </a:solidFill>
              </a:rPr>
              <a:t>на</a:t>
            </a:r>
            <a:r>
              <a:rPr sz="2800" spc="-90" dirty="0">
                <a:solidFill>
                  <a:srgbClr val="252599"/>
                </a:solidFill>
              </a:rPr>
              <a:t> </a:t>
            </a:r>
            <a:r>
              <a:rPr sz="2800" spc="-25" dirty="0">
                <a:solidFill>
                  <a:srgbClr val="252599"/>
                </a:solidFill>
              </a:rPr>
              <a:t>ЛЗ</a:t>
            </a:r>
            <a:endParaRPr sz="2800"/>
          </a:p>
        </p:txBody>
      </p:sp>
      <p:sp>
        <p:nvSpPr>
          <p:cNvPr id="15" name="object 15"/>
          <p:cNvSpPr/>
          <p:nvPr/>
        </p:nvSpPr>
        <p:spPr>
          <a:xfrm>
            <a:off x="1038860" y="5590184"/>
            <a:ext cx="7062470" cy="360680"/>
          </a:xfrm>
          <a:custGeom>
            <a:avLst/>
            <a:gdLst/>
            <a:ahLst/>
            <a:cxnLst/>
            <a:rect l="l" t="t" r="r" b="b"/>
            <a:pathLst>
              <a:path w="7062470" h="360679">
                <a:moveTo>
                  <a:pt x="7062470" y="0"/>
                </a:moveTo>
                <a:lnTo>
                  <a:pt x="0" y="0"/>
                </a:lnTo>
                <a:lnTo>
                  <a:pt x="0" y="360680"/>
                </a:lnTo>
                <a:lnTo>
                  <a:pt x="3530600" y="360680"/>
                </a:lnTo>
                <a:lnTo>
                  <a:pt x="7062470" y="360680"/>
                </a:lnTo>
                <a:lnTo>
                  <a:pt x="7062470" y="0"/>
                </a:lnTo>
                <a:close/>
              </a:path>
            </a:pathLst>
          </a:custGeom>
          <a:solidFill>
            <a:srgbClr val="FFFFFF"/>
          </a:solidFill>
        </p:spPr>
        <p:txBody>
          <a:bodyPr wrap="square" lIns="0" tIns="0" rIns="0" bIns="0" rtlCol="0"/>
          <a:lstStyle/>
          <a:p>
            <a:endParaRPr/>
          </a:p>
        </p:txBody>
      </p:sp>
      <p:sp>
        <p:nvSpPr>
          <p:cNvPr id="16" name="object 16"/>
          <p:cNvSpPr txBox="1"/>
          <p:nvPr/>
        </p:nvSpPr>
        <p:spPr>
          <a:xfrm>
            <a:off x="1038860" y="5590184"/>
            <a:ext cx="7062470" cy="360680"/>
          </a:xfrm>
          <a:prstGeom prst="rect">
            <a:avLst/>
          </a:prstGeom>
          <a:ln w="9344">
            <a:solidFill>
              <a:srgbClr val="000000"/>
            </a:solidFill>
          </a:ln>
        </p:spPr>
        <p:txBody>
          <a:bodyPr vert="horz" wrap="square" lIns="0" tIns="45720" rIns="0" bIns="0" rtlCol="0">
            <a:spAutoFit/>
          </a:bodyPr>
          <a:lstStyle/>
          <a:p>
            <a:pPr marL="632460">
              <a:lnSpc>
                <a:spcPct val="100000"/>
              </a:lnSpc>
              <a:spcBef>
                <a:spcPts val="360"/>
              </a:spcBef>
            </a:pPr>
            <a:r>
              <a:rPr sz="1800" dirty="0">
                <a:solidFill>
                  <a:srgbClr val="252599"/>
                </a:solidFill>
                <a:latin typeface="Times New Roman"/>
                <a:cs typeface="Times New Roman"/>
              </a:rPr>
              <a:t>У</a:t>
            </a:r>
            <a:r>
              <a:rPr sz="1800" spc="-35" dirty="0">
                <a:solidFill>
                  <a:srgbClr val="252599"/>
                </a:solidFill>
                <a:latin typeface="Times New Roman"/>
                <a:cs typeface="Times New Roman"/>
              </a:rPr>
              <a:t> </a:t>
            </a:r>
            <a:r>
              <a:rPr sz="1800" dirty="0">
                <a:solidFill>
                  <a:srgbClr val="252599"/>
                </a:solidFill>
                <a:latin typeface="Times New Roman"/>
                <a:cs typeface="Times New Roman"/>
              </a:rPr>
              <a:t>29</a:t>
            </a:r>
            <a:r>
              <a:rPr sz="1800" spc="-35" dirty="0">
                <a:solidFill>
                  <a:srgbClr val="252599"/>
                </a:solidFill>
                <a:latin typeface="Times New Roman"/>
                <a:cs typeface="Times New Roman"/>
              </a:rPr>
              <a:t> </a:t>
            </a:r>
            <a:r>
              <a:rPr sz="1800" dirty="0">
                <a:solidFill>
                  <a:srgbClr val="252599"/>
                </a:solidFill>
                <a:latin typeface="Times New Roman"/>
                <a:cs typeface="Times New Roman"/>
              </a:rPr>
              <a:t>країнах</a:t>
            </a:r>
            <a:r>
              <a:rPr sz="1800" spc="-30" dirty="0">
                <a:solidFill>
                  <a:srgbClr val="252599"/>
                </a:solidFill>
                <a:latin typeface="Times New Roman"/>
                <a:cs typeface="Times New Roman"/>
              </a:rPr>
              <a:t> </a:t>
            </a:r>
            <a:r>
              <a:rPr sz="1800" dirty="0">
                <a:solidFill>
                  <a:srgbClr val="252599"/>
                </a:solidFill>
                <a:latin typeface="Times New Roman"/>
                <a:cs typeface="Times New Roman"/>
              </a:rPr>
              <a:t>ЕС</a:t>
            </a:r>
            <a:r>
              <a:rPr sz="1800" spc="-40" dirty="0">
                <a:solidFill>
                  <a:srgbClr val="252599"/>
                </a:solidFill>
                <a:latin typeface="Times New Roman"/>
                <a:cs typeface="Times New Roman"/>
              </a:rPr>
              <a:t> </a:t>
            </a:r>
            <a:r>
              <a:rPr sz="1800" dirty="0">
                <a:solidFill>
                  <a:srgbClr val="252599"/>
                </a:solidFill>
                <a:latin typeface="Times New Roman"/>
                <a:cs typeface="Times New Roman"/>
              </a:rPr>
              <a:t>введено</a:t>
            </a:r>
            <a:r>
              <a:rPr sz="1800" spc="-35" dirty="0">
                <a:solidFill>
                  <a:srgbClr val="252599"/>
                </a:solidFill>
                <a:latin typeface="Times New Roman"/>
                <a:cs typeface="Times New Roman"/>
              </a:rPr>
              <a:t> </a:t>
            </a:r>
            <a:r>
              <a:rPr sz="1800" dirty="0">
                <a:solidFill>
                  <a:srgbClr val="252599"/>
                </a:solidFill>
                <a:latin typeface="Times New Roman"/>
                <a:cs typeface="Times New Roman"/>
              </a:rPr>
              <a:t>референтне</a:t>
            </a:r>
            <a:r>
              <a:rPr sz="1800" spc="-40" dirty="0">
                <a:solidFill>
                  <a:srgbClr val="252599"/>
                </a:solidFill>
                <a:latin typeface="Times New Roman"/>
                <a:cs typeface="Times New Roman"/>
              </a:rPr>
              <a:t> </a:t>
            </a:r>
            <a:r>
              <a:rPr sz="1800" spc="-10" dirty="0">
                <a:solidFill>
                  <a:srgbClr val="252599"/>
                </a:solidFill>
                <a:latin typeface="Times New Roman"/>
                <a:cs typeface="Times New Roman"/>
              </a:rPr>
              <a:t>ціноутворення</a:t>
            </a:r>
            <a:r>
              <a:rPr sz="1800" spc="-35" dirty="0">
                <a:solidFill>
                  <a:srgbClr val="252599"/>
                </a:solidFill>
                <a:latin typeface="Times New Roman"/>
                <a:cs typeface="Times New Roman"/>
              </a:rPr>
              <a:t> </a:t>
            </a:r>
            <a:r>
              <a:rPr sz="1800" dirty="0">
                <a:solidFill>
                  <a:srgbClr val="252599"/>
                </a:solidFill>
                <a:latin typeface="Times New Roman"/>
                <a:cs typeface="Times New Roman"/>
              </a:rPr>
              <a:t>на</a:t>
            </a:r>
            <a:r>
              <a:rPr sz="1800" spc="-30" dirty="0">
                <a:solidFill>
                  <a:srgbClr val="252599"/>
                </a:solidFill>
                <a:latin typeface="Times New Roman"/>
                <a:cs typeface="Times New Roman"/>
              </a:rPr>
              <a:t> </a:t>
            </a:r>
            <a:r>
              <a:rPr sz="1800" spc="-25" dirty="0">
                <a:solidFill>
                  <a:srgbClr val="252599"/>
                </a:solidFill>
                <a:latin typeface="Times New Roman"/>
                <a:cs typeface="Times New Roman"/>
              </a:rPr>
              <a:t>ЛЗ</a:t>
            </a:r>
            <a:endParaRPr sz="1800" dirty="0">
              <a:latin typeface="Times New Roman"/>
              <a:cs typeface="Times New Roman"/>
            </a:endParaRPr>
          </a:p>
        </p:txBody>
      </p:sp>
      <p:pic>
        <p:nvPicPr>
          <p:cNvPr id="18" name="Рисунок 17"/>
          <p:cNvPicPr>
            <a:picLocks noChangeAspect="1"/>
          </p:cNvPicPr>
          <p:nvPr/>
        </p:nvPicPr>
        <p:blipFill>
          <a:blip r:embed="rId4"/>
          <a:stretch>
            <a:fillRect/>
          </a:stretch>
        </p:blipFill>
        <p:spPr>
          <a:xfrm>
            <a:off x="1676400" y="1828800"/>
            <a:ext cx="5715000" cy="3533776"/>
          </a:xfrm>
          <a:prstGeom prst="rect">
            <a:avLst/>
          </a:prstGeom>
        </p:spPr>
      </p:pic>
    </p:spTree>
  </p:cSld>
  <p:clrMapOvr>
    <a:masterClrMapping/>
  </p:clrMapOvr>
  <p:transition>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672" y="-3758"/>
            <a:ext cx="9152255" cy="578485"/>
            <a:chOff x="-4672" y="-3758"/>
            <a:chExt cx="9152255" cy="578485"/>
          </a:xfrm>
        </p:grpSpPr>
        <p:pic>
          <p:nvPicPr>
            <p:cNvPr id="3" name="object 3"/>
            <p:cNvPicPr/>
            <p:nvPr/>
          </p:nvPicPr>
          <p:blipFill>
            <a:blip r:embed="rId2" cstate="print"/>
            <a:stretch>
              <a:fillRect/>
            </a:stretch>
          </p:blipFill>
          <p:spPr>
            <a:xfrm>
              <a:off x="0" y="21234"/>
              <a:ext cx="9143644" cy="548640"/>
            </a:xfrm>
            <a:prstGeom prst="rect">
              <a:avLst/>
            </a:prstGeom>
          </p:spPr>
        </p:pic>
        <p:sp>
          <p:nvSpPr>
            <p:cNvPr id="4" name="object 4"/>
            <p:cNvSpPr/>
            <p:nvPr/>
          </p:nvSpPr>
          <p:spPr>
            <a:xfrm>
              <a:off x="0" y="19964"/>
              <a:ext cx="9144000" cy="549910"/>
            </a:xfrm>
            <a:custGeom>
              <a:avLst/>
              <a:gdLst/>
              <a:ahLst/>
              <a:cxnLst/>
              <a:rect l="l" t="t" r="r" b="b"/>
              <a:pathLst>
                <a:path w="9144000" h="549910">
                  <a:moveTo>
                    <a:pt x="0" y="549909"/>
                  </a:moveTo>
                  <a:lnTo>
                    <a:pt x="9144000" y="549909"/>
                  </a:lnTo>
                  <a:lnTo>
                    <a:pt x="9144000" y="0"/>
                  </a:lnTo>
                  <a:lnTo>
                    <a:pt x="0" y="0"/>
                  </a:lnTo>
                  <a:lnTo>
                    <a:pt x="0" y="549909"/>
                  </a:lnTo>
                  <a:close/>
                </a:path>
              </a:pathLst>
            </a:custGeom>
            <a:ln w="3175">
              <a:solidFill>
                <a:srgbClr val="000000"/>
              </a:solidFill>
            </a:ln>
          </p:spPr>
          <p:txBody>
            <a:bodyPr wrap="square" lIns="0" tIns="0" rIns="0" bIns="0" rtlCol="0"/>
            <a:lstStyle/>
            <a:p>
              <a:endParaRPr/>
            </a:p>
          </p:txBody>
        </p:sp>
        <p:sp>
          <p:nvSpPr>
            <p:cNvPr id="5" name="object 5"/>
            <p:cNvSpPr/>
            <p:nvPr/>
          </p:nvSpPr>
          <p:spPr>
            <a:xfrm>
              <a:off x="0" y="21234"/>
              <a:ext cx="9142730" cy="548640"/>
            </a:xfrm>
            <a:custGeom>
              <a:avLst/>
              <a:gdLst/>
              <a:ahLst/>
              <a:cxnLst/>
              <a:rect l="l" t="t" r="r" b="b"/>
              <a:pathLst>
                <a:path w="9142730" h="548640">
                  <a:moveTo>
                    <a:pt x="4572000" y="548639"/>
                  </a:moveTo>
                  <a:lnTo>
                    <a:pt x="0" y="548639"/>
                  </a:lnTo>
                  <a:lnTo>
                    <a:pt x="0" y="0"/>
                  </a:lnTo>
                  <a:lnTo>
                    <a:pt x="9142730" y="0"/>
                  </a:lnTo>
                  <a:lnTo>
                    <a:pt x="9142730" y="548639"/>
                  </a:lnTo>
                  <a:lnTo>
                    <a:pt x="4572000" y="548639"/>
                  </a:lnTo>
                  <a:close/>
                </a:path>
              </a:pathLst>
            </a:custGeom>
            <a:ln w="9344">
              <a:solidFill>
                <a:srgbClr val="00000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0" y="914"/>
              <a:ext cx="9143644" cy="548639"/>
            </a:xfrm>
            <a:prstGeom prst="rect">
              <a:avLst/>
            </a:prstGeom>
          </p:spPr>
        </p:pic>
        <p:sp>
          <p:nvSpPr>
            <p:cNvPr id="7" name="object 7"/>
            <p:cNvSpPr/>
            <p:nvPr/>
          </p:nvSpPr>
          <p:spPr>
            <a:xfrm>
              <a:off x="0" y="914"/>
              <a:ext cx="9142730" cy="548640"/>
            </a:xfrm>
            <a:custGeom>
              <a:avLst/>
              <a:gdLst/>
              <a:ahLst/>
              <a:cxnLst/>
              <a:rect l="l" t="t" r="r" b="b"/>
              <a:pathLst>
                <a:path w="9142730" h="548640">
                  <a:moveTo>
                    <a:pt x="4572000" y="548639"/>
                  </a:moveTo>
                  <a:lnTo>
                    <a:pt x="0" y="548639"/>
                  </a:lnTo>
                  <a:lnTo>
                    <a:pt x="0" y="0"/>
                  </a:lnTo>
                  <a:lnTo>
                    <a:pt x="9142730" y="0"/>
                  </a:lnTo>
                  <a:lnTo>
                    <a:pt x="9142730" y="548639"/>
                  </a:lnTo>
                  <a:lnTo>
                    <a:pt x="4572000" y="548639"/>
                  </a:lnTo>
                  <a:close/>
                </a:path>
              </a:pathLst>
            </a:custGeom>
            <a:ln w="9344">
              <a:solidFill>
                <a:srgbClr val="F8F8F8"/>
              </a:solidFill>
            </a:ln>
          </p:spPr>
          <p:txBody>
            <a:bodyPr wrap="square" lIns="0" tIns="0" rIns="0" bIns="0" rtlCol="0"/>
            <a:lstStyle/>
            <a:p>
              <a:endParaRPr/>
            </a:p>
          </p:txBody>
        </p:sp>
      </p:grpSp>
      <p:sp>
        <p:nvSpPr>
          <p:cNvPr id="8" name="object 8"/>
          <p:cNvSpPr txBox="1">
            <a:spLocks noGrp="1"/>
          </p:cNvSpPr>
          <p:nvPr>
            <p:ph type="title"/>
          </p:nvPr>
        </p:nvSpPr>
        <p:spPr>
          <a:prstGeom prst="rect">
            <a:avLst/>
          </a:prstGeom>
        </p:spPr>
        <p:txBody>
          <a:bodyPr vert="horz" wrap="square" lIns="0" tIns="227329" rIns="0" bIns="0" rtlCol="0">
            <a:spAutoFit/>
          </a:bodyPr>
          <a:lstStyle/>
          <a:p>
            <a:pPr marL="1389380">
              <a:lnSpc>
                <a:spcPct val="100000"/>
              </a:lnSpc>
              <a:spcBef>
                <a:spcPts val="100"/>
              </a:spcBef>
            </a:pPr>
            <a:r>
              <a:rPr spc="-25" dirty="0">
                <a:solidFill>
                  <a:srgbClr val="BF0000"/>
                </a:solidFill>
              </a:rPr>
              <a:t>ХАРАКТЕРИСТИКА</a:t>
            </a:r>
            <a:r>
              <a:rPr spc="-55" dirty="0">
                <a:solidFill>
                  <a:srgbClr val="BF0000"/>
                </a:solidFill>
              </a:rPr>
              <a:t> </a:t>
            </a:r>
            <a:r>
              <a:rPr spc="-10" dirty="0">
                <a:solidFill>
                  <a:srgbClr val="BF0000"/>
                </a:solidFill>
              </a:rPr>
              <a:t>СИСТЕМИ</a:t>
            </a:r>
            <a:r>
              <a:rPr spc="-35" dirty="0">
                <a:solidFill>
                  <a:srgbClr val="BF0000"/>
                </a:solidFill>
              </a:rPr>
              <a:t> </a:t>
            </a:r>
            <a:r>
              <a:rPr dirty="0">
                <a:solidFill>
                  <a:srgbClr val="BF0000"/>
                </a:solidFill>
              </a:rPr>
              <a:t>РЕФЕРЕНТНИХ</a:t>
            </a:r>
            <a:r>
              <a:rPr spc="-40" dirty="0">
                <a:solidFill>
                  <a:srgbClr val="BF0000"/>
                </a:solidFill>
              </a:rPr>
              <a:t> </a:t>
            </a:r>
            <a:r>
              <a:rPr dirty="0">
                <a:solidFill>
                  <a:srgbClr val="BF0000"/>
                </a:solidFill>
              </a:rPr>
              <a:t>ЦІН</a:t>
            </a:r>
            <a:r>
              <a:rPr spc="-40" dirty="0">
                <a:solidFill>
                  <a:srgbClr val="BF0000"/>
                </a:solidFill>
              </a:rPr>
              <a:t> </a:t>
            </a:r>
            <a:r>
              <a:rPr dirty="0">
                <a:solidFill>
                  <a:srgbClr val="BF0000"/>
                </a:solidFill>
              </a:rPr>
              <a:t>НА</a:t>
            </a:r>
            <a:r>
              <a:rPr spc="-35" dirty="0">
                <a:solidFill>
                  <a:srgbClr val="BF0000"/>
                </a:solidFill>
              </a:rPr>
              <a:t> </a:t>
            </a:r>
            <a:r>
              <a:rPr spc="-25" dirty="0">
                <a:solidFill>
                  <a:srgbClr val="BF0000"/>
                </a:solidFill>
              </a:rPr>
              <a:t>ЛЗ</a:t>
            </a:r>
          </a:p>
        </p:txBody>
      </p:sp>
      <p:grpSp>
        <p:nvGrpSpPr>
          <p:cNvPr id="9" name="object 9"/>
          <p:cNvGrpSpPr/>
          <p:nvPr/>
        </p:nvGrpSpPr>
        <p:grpSpPr>
          <a:xfrm>
            <a:off x="455870" y="5244685"/>
            <a:ext cx="1506855" cy="744855"/>
            <a:chOff x="455870" y="5244685"/>
            <a:chExt cx="1506855" cy="744855"/>
          </a:xfrm>
        </p:grpSpPr>
        <p:sp>
          <p:nvSpPr>
            <p:cNvPr id="10" name="object 10"/>
            <p:cNvSpPr/>
            <p:nvPr/>
          </p:nvSpPr>
          <p:spPr>
            <a:xfrm>
              <a:off x="468630" y="5257444"/>
              <a:ext cx="1480820" cy="718820"/>
            </a:xfrm>
            <a:custGeom>
              <a:avLst/>
              <a:gdLst/>
              <a:ahLst/>
              <a:cxnLst/>
              <a:rect l="l" t="t" r="r" b="b"/>
              <a:pathLst>
                <a:path w="1480820" h="718820">
                  <a:moveTo>
                    <a:pt x="1372870" y="717550"/>
                  </a:moveTo>
                  <a:lnTo>
                    <a:pt x="106679" y="717550"/>
                  </a:lnTo>
                  <a:lnTo>
                    <a:pt x="113029" y="718819"/>
                  </a:lnTo>
                  <a:lnTo>
                    <a:pt x="1366520" y="718819"/>
                  </a:lnTo>
                  <a:lnTo>
                    <a:pt x="1372870" y="717550"/>
                  </a:lnTo>
                  <a:close/>
                </a:path>
                <a:path w="1480820" h="718820">
                  <a:moveTo>
                    <a:pt x="1372870" y="0"/>
                  </a:moveTo>
                  <a:lnTo>
                    <a:pt x="106679" y="0"/>
                  </a:lnTo>
                  <a:lnTo>
                    <a:pt x="93979" y="2540"/>
                  </a:lnTo>
                  <a:lnTo>
                    <a:pt x="88900" y="3809"/>
                  </a:lnTo>
                  <a:lnTo>
                    <a:pt x="82550" y="5080"/>
                  </a:lnTo>
                  <a:lnTo>
                    <a:pt x="76200" y="7619"/>
                  </a:lnTo>
                  <a:lnTo>
                    <a:pt x="71120" y="10159"/>
                  </a:lnTo>
                  <a:lnTo>
                    <a:pt x="64770" y="12700"/>
                  </a:lnTo>
                  <a:lnTo>
                    <a:pt x="59690" y="15240"/>
                  </a:lnTo>
                  <a:lnTo>
                    <a:pt x="54610" y="19050"/>
                  </a:lnTo>
                  <a:lnTo>
                    <a:pt x="48260" y="22859"/>
                  </a:lnTo>
                  <a:lnTo>
                    <a:pt x="43179" y="26669"/>
                  </a:lnTo>
                  <a:lnTo>
                    <a:pt x="39370" y="30480"/>
                  </a:lnTo>
                  <a:lnTo>
                    <a:pt x="34290" y="34290"/>
                  </a:lnTo>
                  <a:lnTo>
                    <a:pt x="30479" y="39369"/>
                  </a:lnTo>
                  <a:lnTo>
                    <a:pt x="25400" y="43180"/>
                  </a:lnTo>
                  <a:lnTo>
                    <a:pt x="22860" y="48259"/>
                  </a:lnTo>
                  <a:lnTo>
                    <a:pt x="19050" y="54609"/>
                  </a:lnTo>
                  <a:lnTo>
                    <a:pt x="15240" y="59690"/>
                  </a:lnTo>
                  <a:lnTo>
                    <a:pt x="12700" y="64769"/>
                  </a:lnTo>
                  <a:lnTo>
                    <a:pt x="10160" y="71119"/>
                  </a:lnTo>
                  <a:lnTo>
                    <a:pt x="7620" y="76200"/>
                  </a:lnTo>
                  <a:lnTo>
                    <a:pt x="5079" y="82550"/>
                  </a:lnTo>
                  <a:lnTo>
                    <a:pt x="3810" y="88900"/>
                  </a:lnTo>
                  <a:lnTo>
                    <a:pt x="1270" y="93980"/>
                  </a:lnTo>
                  <a:lnTo>
                    <a:pt x="1270" y="100330"/>
                  </a:lnTo>
                  <a:lnTo>
                    <a:pt x="0" y="106680"/>
                  </a:lnTo>
                  <a:lnTo>
                    <a:pt x="0" y="610869"/>
                  </a:lnTo>
                  <a:lnTo>
                    <a:pt x="1270" y="617219"/>
                  </a:lnTo>
                  <a:lnTo>
                    <a:pt x="1270" y="623569"/>
                  </a:lnTo>
                  <a:lnTo>
                    <a:pt x="3810" y="629919"/>
                  </a:lnTo>
                  <a:lnTo>
                    <a:pt x="5079" y="636269"/>
                  </a:lnTo>
                  <a:lnTo>
                    <a:pt x="7620" y="641350"/>
                  </a:lnTo>
                  <a:lnTo>
                    <a:pt x="10160" y="647700"/>
                  </a:lnTo>
                  <a:lnTo>
                    <a:pt x="12700" y="652780"/>
                  </a:lnTo>
                  <a:lnTo>
                    <a:pt x="15240" y="659130"/>
                  </a:lnTo>
                  <a:lnTo>
                    <a:pt x="22860" y="669290"/>
                  </a:lnTo>
                  <a:lnTo>
                    <a:pt x="25400" y="674369"/>
                  </a:lnTo>
                  <a:lnTo>
                    <a:pt x="43179" y="692150"/>
                  </a:lnTo>
                  <a:lnTo>
                    <a:pt x="48260" y="695960"/>
                  </a:lnTo>
                  <a:lnTo>
                    <a:pt x="54610" y="699769"/>
                  </a:lnTo>
                  <a:lnTo>
                    <a:pt x="59690" y="702310"/>
                  </a:lnTo>
                  <a:lnTo>
                    <a:pt x="64770" y="706119"/>
                  </a:lnTo>
                  <a:lnTo>
                    <a:pt x="71120" y="708660"/>
                  </a:lnTo>
                  <a:lnTo>
                    <a:pt x="76200" y="711200"/>
                  </a:lnTo>
                  <a:lnTo>
                    <a:pt x="82550" y="712469"/>
                  </a:lnTo>
                  <a:lnTo>
                    <a:pt x="88900" y="715010"/>
                  </a:lnTo>
                  <a:lnTo>
                    <a:pt x="93979" y="716280"/>
                  </a:lnTo>
                  <a:lnTo>
                    <a:pt x="100329" y="717550"/>
                  </a:lnTo>
                  <a:lnTo>
                    <a:pt x="1379220" y="717550"/>
                  </a:lnTo>
                  <a:lnTo>
                    <a:pt x="1391920" y="715010"/>
                  </a:lnTo>
                  <a:lnTo>
                    <a:pt x="1397000" y="712469"/>
                  </a:lnTo>
                  <a:lnTo>
                    <a:pt x="1409700" y="707390"/>
                  </a:lnTo>
                  <a:lnTo>
                    <a:pt x="1414780" y="704850"/>
                  </a:lnTo>
                  <a:lnTo>
                    <a:pt x="1421130" y="702310"/>
                  </a:lnTo>
                  <a:lnTo>
                    <a:pt x="1426209" y="698500"/>
                  </a:lnTo>
                  <a:lnTo>
                    <a:pt x="1431289" y="695960"/>
                  </a:lnTo>
                  <a:lnTo>
                    <a:pt x="1436370" y="692150"/>
                  </a:lnTo>
                  <a:lnTo>
                    <a:pt x="1440180" y="687069"/>
                  </a:lnTo>
                  <a:lnTo>
                    <a:pt x="1445259" y="683260"/>
                  </a:lnTo>
                  <a:lnTo>
                    <a:pt x="1449070" y="678180"/>
                  </a:lnTo>
                  <a:lnTo>
                    <a:pt x="1454150" y="674369"/>
                  </a:lnTo>
                  <a:lnTo>
                    <a:pt x="1457959" y="669290"/>
                  </a:lnTo>
                  <a:lnTo>
                    <a:pt x="1460500" y="664210"/>
                  </a:lnTo>
                  <a:lnTo>
                    <a:pt x="1464309" y="657860"/>
                  </a:lnTo>
                  <a:lnTo>
                    <a:pt x="1469389" y="647700"/>
                  </a:lnTo>
                  <a:lnTo>
                    <a:pt x="1474470" y="635000"/>
                  </a:lnTo>
                  <a:lnTo>
                    <a:pt x="1477009" y="629919"/>
                  </a:lnTo>
                  <a:lnTo>
                    <a:pt x="1479550" y="617219"/>
                  </a:lnTo>
                  <a:lnTo>
                    <a:pt x="1479550" y="610869"/>
                  </a:lnTo>
                  <a:lnTo>
                    <a:pt x="1480820" y="604519"/>
                  </a:lnTo>
                  <a:lnTo>
                    <a:pt x="1480820" y="598169"/>
                  </a:lnTo>
                  <a:lnTo>
                    <a:pt x="1479550" y="119380"/>
                  </a:lnTo>
                  <a:lnTo>
                    <a:pt x="1479550" y="106680"/>
                  </a:lnTo>
                  <a:lnTo>
                    <a:pt x="1477009" y="93980"/>
                  </a:lnTo>
                  <a:lnTo>
                    <a:pt x="1475739" y="88900"/>
                  </a:lnTo>
                  <a:lnTo>
                    <a:pt x="1474470" y="82550"/>
                  </a:lnTo>
                  <a:lnTo>
                    <a:pt x="1471930" y="76200"/>
                  </a:lnTo>
                  <a:lnTo>
                    <a:pt x="1469389" y="71119"/>
                  </a:lnTo>
                  <a:lnTo>
                    <a:pt x="1466850" y="64769"/>
                  </a:lnTo>
                  <a:lnTo>
                    <a:pt x="1464309" y="59690"/>
                  </a:lnTo>
                  <a:lnTo>
                    <a:pt x="1460500" y="54609"/>
                  </a:lnTo>
                  <a:lnTo>
                    <a:pt x="1456689" y="48259"/>
                  </a:lnTo>
                  <a:lnTo>
                    <a:pt x="1452880" y="43180"/>
                  </a:lnTo>
                  <a:lnTo>
                    <a:pt x="1449070" y="39369"/>
                  </a:lnTo>
                  <a:lnTo>
                    <a:pt x="1445259" y="34290"/>
                  </a:lnTo>
                  <a:lnTo>
                    <a:pt x="1440180" y="30480"/>
                  </a:lnTo>
                  <a:lnTo>
                    <a:pt x="1436370" y="26669"/>
                  </a:lnTo>
                  <a:lnTo>
                    <a:pt x="1431289" y="22859"/>
                  </a:lnTo>
                  <a:lnTo>
                    <a:pt x="1424939" y="19050"/>
                  </a:lnTo>
                  <a:lnTo>
                    <a:pt x="1419859" y="15240"/>
                  </a:lnTo>
                  <a:lnTo>
                    <a:pt x="1414780" y="12700"/>
                  </a:lnTo>
                  <a:lnTo>
                    <a:pt x="1408430" y="10159"/>
                  </a:lnTo>
                  <a:lnTo>
                    <a:pt x="1403350" y="7619"/>
                  </a:lnTo>
                  <a:lnTo>
                    <a:pt x="1397000" y="5080"/>
                  </a:lnTo>
                  <a:lnTo>
                    <a:pt x="1390650" y="3809"/>
                  </a:lnTo>
                  <a:lnTo>
                    <a:pt x="1385570" y="2540"/>
                  </a:lnTo>
                  <a:lnTo>
                    <a:pt x="1372870" y="0"/>
                  </a:lnTo>
                  <a:close/>
                </a:path>
              </a:pathLst>
            </a:custGeom>
            <a:solidFill>
              <a:srgbClr val="FFFFFF"/>
            </a:solidFill>
          </p:spPr>
          <p:txBody>
            <a:bodyPr wrap="square" lIns="0" tIns="0" rIns="0" bIns="0" rtlCol="0"/>
            <a:lstStyle/>
            <a:p>
              <a:endParaRPr/>
            </a:p>
          </p:txBody>
        </p:sp>
        <p:sp>
          <p:nvSpPr>
            <p:cNvPr id="11" name="object 11"/>
            <p:cNvSpPr/>
            <p:nvPr/>
          </p:nvSpPr>
          <p:spPr>
            <a:xfrm>
              <a:off x="468630" y="5257444"/>
              <a:ext cx="1480820" cy="718820"/>
            </a:xfrm>
            <a:custGeom>
              <a:avLst/>
              <a:gdLst/>
              <a:ahLst/>
              <a:cxnLst/>
              <a:rect l="l" t="t" r="r" b="b"/>
              <a:pathLst>
                <a:path w="1480820" h="718820">
                  <a:moveTo>
                    <a:pt x="0" y="119380"/>
                  </a:moveTo>
                  <a:lnTo>
                    <a:pt x="0" y="113030"/>
                  </a:lnTo>
                  <a:lnTo>
                    <a:pt x="0" y="106680"/>
                  </a:lnTo>
                  <a:lnTo>
                    <a:pt x="1270" y="100330"/>
                  </a:lnTo>
                  <a:lnTo>
                    <a:pt x="1270" y="93980"/>
                  </a:lnTo>
                  <a:lnTo>
                    <a:pt x="3810" y="88900"/>
                  </a:lnTo>
                  <a:lnTo>
                    <a:pt x="5079" y="82550"/>
                  </a:lnTo>
                  <a:lnTo>
                    <a:pt x="7620" y="76200"/>
                  </a:lnTo>
                  <a:lnTo>
                    <a:pt x="10160" y="71119"/>
                  </a:lnTo>
                  <a:lnTo>
                    <a:pt x="12700" y="64769"/>
                  </a:lnTo>
                  <a:lnTo>
                    <a:pt x="15240" y="59690"/>
                  </a:lnTo>
                  <a:lnTo>
                    <a:pt x="19050" y="54609"/>
                  </a:lnTo>
                  <a:lnTo>
                    <a:pt x="22860" y="48259"/>
                  </a:lnTo>
                  <a:lnTo>
                    <a:pt x="25400" y="43180"/>
                  </a:lnTo>
                  <a:lnTo>
                    <a:pt x="30479" y="39369"/>
                  </a:lnTo>
                  <a:lnTo>
                    <a:pt x="34290" y="34290"/>
                  </a:lnTo>
                  <a:lnTo>
                    <a:pt x="39370" y="30480"/>
                  </a:lnTo>
                  <a:lnTo>
                    <a:pt x="43179" y="26669"/>
                  </a:lnTo>
                  <a:lnTo>
                    <a:pt x="48260" y="22859"/>
                  </a:lnTo>
                  <a:lnTo>
                    <a:pt x="54610" y="19050"/>
                  </a:lnTo>
                  <a:lnTo>
                    <a:pt x="59690" y="15240"/>
                  </a:lnTo>
                  <a:lnTo>
                    <a:pt x="64770" y="12700"/>
                  </a:lnTo>
                  <a:lnTo>
                    <a:pt x="71120" y="10159"/>
                  </a:lnTo>
                  <a:lnTo>
                    <a:pt x="76200" y="7619"/>
                  </a:lnTo>
                  <a:lnTo>
                    <a:pt x="82550" y="5080"/>
                  </a:lnTo>
                  <a:lnTo>
                    <a:pt x="88900" y="3809"/>
                  </a:lnTo>
                  <a:lnTo>
                    <a:pt x="93979" y="2540"/>
                  </a:lnTo>
                  <a:lnTo>
                    <a:pt x="100329" y="1269"/>
                  </a:lnTo>
                  <a:lnTo>
                    <a:pt x="106679" y="0"/>
                  </a:lnTo>
                  <a:lnTo>
                    <a:pt x="113029" y="0"/>
                  </a:lnTo>
                  <a:lnTo>
                    <a:pt x="119379" y="0"/>
                  </a:lnTo>
                  <a:lnTo>
                    <a:pt x="1360170" y="0"/>
                  </a:lnTo>
                  <a:lnTo>
                    <a:pt x="1366520" y="0"/>
                  </a:lnTo>
                  <a:lnTo>
                    <a:pt x="1372870" y="0"/>
                  </a:lnTo>
                  <a:lnTo>
                    <a:pt x="1379220" y="1269"/>
                  </a:lnTo>
                  <a:lnTo>
                    <a:pt x="1385570" y="2540"/>
                  </a:lnTo>
                  <a:lnTo>
                    <a:pt x="1390650" y="3809"/>
                  </a:lnTo>
                  <a:lnTo>
                    <a:pt x="1397000" y="5080"/>
                  </a:lnTo>
                  <a:lnTo>
                    <a:pt x="1403350" y="7619"/>
                  </a:lnTo>
                  <a:lnTo>
                    <a:pt x="1408430" y="10159"/>
                  </a:lnTo>
                  <a:lnTo>
                    <a:pt x="1414780" y="12700"/>
                  </a:lnTo>
                  <a:lnTo>
                    <a:pt x="1419859" y="15240"/>
                  </a:lnTo>
                  <a:lnTo>
                    <a:pt x="1424939" y="19050"/>
                  </a:lnTo>
                  <a:lnTo>
                    <a:pt x="1431289" y="22859"/>
                  </a:lnTo>
                  <a:lnTo>
                    <a:pt x="1436370" y="26669"/>
                  </a:lnTo>
                  <a:lnTo>
                    <a:pt x="1440180" y="30480"/>
                  </a:lnTo>
                  <a:lnTo>
                    <a:pt x="1445259" y="34290"/>
                  </a:lnTo>
                  <a:lnTo>
                    <a:pt x="1449070" y="39369"/>
                  </a:lnTo>
                  <a:lnTo>
                    <a:pt x="1452880" y="43180"/>
                  </a:lnTo>
                  <a:lnTo>
                    <a:pt x="1456689" y="48259"/>
                  </a:lnTo>
                  <a:lnTo>
                    <a:pt x="1460500" y="54609"/>
                  </a:lnTo>
                  <a:lnTo>
                    <a:pt x="1464309" y="59690"/>
                  </a:lnTo>
                  <a:lnTo>
                    <a:pt x="1466850" y="64769"/>
                  </a:lnTo>
                  <a:lnTo>
                    <a:pt x="1469389" y="71119"/>
                  </a:lnTo>
                  <a:lnTo>
                    <a:pt x="1471930" y="76200"/>
                  </a:lnTo>
                  <a:lnTo>
                    <a:pt x="1474470" y="82550"/>
                  </a:lnTo>
                  <a:lnTo>
                    <a:pt x="1475739" y="88900"/>
                  </a:lnTo>
                  <a:lnTo>
                    <a:pt x="1477009" y="93980"/>
                  </a:lnTo>
                  <a:lnTo>
                    <a:pt x="1478280" y="100330"/>
                  </a:lnTo>
                  <a:lnTo>
                    <a:pt x="1479550" y="106680"/>
                  </a:lnTo>
                  <a:lnTo>
                    <a:pt x="1479550" y="113030"/>
                  </a:lnTo>
                  <a:lnTo>
                    <a:pt x="1479550" y="119380"/>
                  </a:lnTo>
                  <a:lnTo>
                    <a:pt x="1480820" y="598169"/>
                  </a:lnTo>
                  <a:lnTo>
                    <a:pt x="1480820" y="604519"/>
                  </a:lnTo>
                  <a:lnTo>
                    <a:pt x="1479550" y="610869"/>
                  </a:lnTo>
                  <a:lnTo>
                    <a:pt x="1479550" y="617219"/>
                  </a:lnTo>
                  <a:lnTo>
                    <a:pt x="1478280" y="623569"/>
                  </a:lnTo>
                  <a:lnTo>
                    <a:pt x="1477009" y="629919"/>
                  </a:lnTo>
                  <a:lnTo>
                    <a:pt x="1474470" y="635000"/>
                  </a:lnTo>
                  <a:lnTo>
                    <a:pt x="1471930" y="641350"/>
                  </a:lnTo>
                  <a:lnTo>
                    <a:pt x="1469389" y="647700"/>
                  </a:lnTo>
                  <a:lnTo>
                    <a:pt x="1466850" y="652780"/>
                  </a:lnTo>
                  <a:lnTo>
                    <a:pt x="1464309" y="657860"/>
                  </a:lnTo>
                  <a:lnTo>
                    <a:pt x="1460500" y="664210"/>
                  </a:lnTo>
                  <a:lnTo>
                    <a:pt x="1457959" y="669290"/>
                  </a:lnTo>
                  <a:lnTo>
                    <a:pt x="1454150" y="674369"/>
                  </a:lnTo>
                  <a:lnTo>
                    <a:pt x="1449070" y="678180"/>
                  </a:lnTo>
                  <a:lnTo>
                    <a:pt x="1445259" y="683260"/>
                  </a:lnTo>
                  <a:lnTo>
                    <a:pt x="1440180" y="687069"/>
                  </a:lnTo>
                  <a:lnTo>
                    <a:pt x="1436370" y="692150"/>
                  </a:lnTo>
                  <a:lnTo>
                    <a:pt x="1431289" y="695960"/>
                  </a:lnTo>
                  <a:lnTo>
                    <a:pt x="1426209" y="698500"/>
                  </a:lnTo>
                  <a:lnTo>
                    <a:pt x="1421130" y="702310"/>
                  </a:lnTo>
                  <a:lnTo>
                    <a:pt x="1414780" y="704850"/>
                  </a:lnTo>
                  <a:lnTo>
                    <a:pt x="1409700" y="707390"/>
                  </a:lnTo>
                  <a:lnTo>
                    <a:pt x="1403350" y="709930"/>
                  </a:lnTo>
                  <a:lnTo>
                    <a:pt x="1397000" y="712469"/>
                  </a:lnTo>
                  <a:lnTo>
                    <a:pt x="1391920" y="715010"/>
                  </a:lnTo>
                  <a:lnTo>
                    <a:pt x="1385570" y="716280"/>
                  </a:lnTo>
                  <a:lnTo>
                    <a:pt x="1379220" y="717550"/>
                  </a:lnTo>
                  <a:lnTo>
                    <a:pt x="1372870" y="717550"/>
                  </a:lnTo>
                  <a:lnTo>
                    <a:pt x="1366520" y="718819"/>
                  </a:lnTo>
                  <a:lnTo>
                    <a:pt x="1360170" y="718819"/>
                  </a:lnTo>
                  <a:lnTo>
                    <a:pt x="119379" y="718819"/>
                  </a:lnTo>
                  <a:lnTo>
                    <a:pt x="113029" y="718819"/>
                  </a:lnTo>
                  <a:lnTo>
                    <a:pt x="106679" y="717550"/>
                  </a:lnTo>
                  <a:lnTo>
                    <a:pt x="100329" y="717550"/>
                  </a:lnTo>
                  <a:lnTo>
                    <a:pt x="93979" y="716280"/>
                  </a:lnTo>
                  <a:lnTo>
                    <a:pt x="88900" y="715010"/>
                  </a:lnTo>
                  <a:lnTo>
                    <a:pt x="82550" y="712469"/>
                  </a:lnTo>
                  <a:lnTo>
                    <a:pt x="76200" y="711200"/>
                  </a:lnTo>
                  <a:lnTo>
                    <a:pt x="71120" y="708660"/>
                  </a:lnTo>
                  <a:lnTo>
                    <a:pt x="64770" y="706119"/>
                  </a:lnTo>
                  <a:lnTo>
                    <a:pt x="59690" y="702310"/>
                  </a:lnTo>
                  <a:lnTo>
                    <a:pt x="34290" y="683260"/>
                  </a:lnTo>
                  <a:lnTo>
                    <a:pt x="30479" y="679450"/>
                  </a:lnTo>
                  <a:lnTo>
                    <a:pt x="25400" y="674369"/>
                  </a:lnTo>
                  <a:lnTo>
                    <a:pt x="22860" y="669290"/>
                  </a:lnTo>
                  <a:lnTo>
                    <a:pt x="19050" y="664210"/>
                  </a:lnTo>
                  <a:lnTo>
                    <a:pt x="15240" y="659130"/>
                  </a:lnTo>
                  <a:lnTo>
                    <a:pt x="12700" y="652780"/>
                  </a:lnTo>
                  <a:lnTo>
                    <a:pt x="10160" y="647700"/>
                  </a:lnTo>
                  <a:lnTo>
                    <a:pt x="7620" y="641350"/>
                  </a:lnTo>
                  <a:lnTo>
                    <a:pt x="5079" y="636269"/>
                  </a:lnTo>
                  <a:lnTo>
                    <a:pt x="3810" y="629919"/>
                  </a:lnTo>
                  <a:lnTo>
                    <a:pt x="1270" y="623569"/>
                  </a:lnTo>
                  <a:lnTo>
                    <a:pt x="1270" y="617219"/>
                  </a:lnTo>
                  <a:lnTo>
                    <a:pt x="0" y="610869"/>
                  </a:lnTo>
                  <a:lnTo>
                    <a:pt x="0" y="604519"/>
                  </a:lnTo>
                  <a:lnTo>
                    <a:pt x="0" y="599440"/>
                  </a:lnTo>
                  <a:lnTo>
                    <a:pt x="0" y="119380"/>
                  </a:lnTo>
                  <a:close/>
                </a:path>
              </a:pathLst>
            </a:custGeom>
            <a:ln w="25518">
              <a:solidFill>
                <a:srgbClr val="2C2CB8"/>
              </a:solidFill>
            </a:ln>
          </p:spPr>
          <p:txBody>
            <a:bodyPr wrap="square" lIns="0" tIns="0" rIns="0" bIns="0" rtlCol="0"/>
            <a:lstStyle/>
            <a:p>
              <a:endParaRPr/>
            </a:p>
          </p:txBody>
        </p:sp>
        <p:sp>
          <p:nvSpPr>
            <p:cNvPr id="12" name="object 12"/>
            <p:cNvSpPr/>
            <p:nvPr/>
          </p:nvSpPr>
          <p:spPr>
            <a:xfrm>
              <a:off x="455866" y="5244693"/>
              <a:ext cx="1506855" cy="744855"/>
            </a:xfrm>
            <a:custGeom>
              <a:avLst/>
              <a:gdLst/>
              <a:ahLst/>
              <a:cxnLst/>
              <a:rect l="l" t="t" r="r" b="b"/>
              <a:pathLst>
                <a:path w="1506855" h="744854">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1506855" h="744854">
                  <a:moveTo>
                    <a:pt x="1506334" y="731570"/>
                  </a:moveTo>
                  <a:lnTo>
                    <a:pt x="1502600" y="722553"/>
                  </a:lnTo>
                  <a:lnTo>
                    <a:pt x="1493583" y="718820"/>
                  </a:lnTo>
                  <a:lnTo>
                    <a:pt x="1484553" y="722553"/>
                  </a:lnTo>
                  <a:lnTo>
                    <a:pt x="1480820" y="731570"/>
                  </a:lnTo>
                  <a:lnTo>
                    <a:pt x="1484553" y="740600"/>
                  </a:lnTo>
                  <a:lnTo>
                    <a:pt x="1493583" y="744334"/>
                  </a:lnTo>
                  <a:lnTo>
                    <a:pt x="1502600" y="740600"/>
                  </a:lnTo>
                  <a:lnTo>
                    <a:pt x="1506334" y="731570"/>
                  </a:lnTo>
                  <a:close/>
                </a:path>
              </a:pathLst>
            </a:custGeom>
            <a:solidFill>
              <a:srgbClr val="2C2CB8"/>
            </a:solidFill>
          </p:spPr>
          <p:txBody>
            <a:bodyPr wrap="square" lIns="0" tIns="0" rIns="0" bIns="0" rtlCol="0"/>
            <a:lstStyle/>
            <a:p>
              <a:endParaRPr/>
            </a:p>
          </p:txBody>
        </p:sp>
        <p:sp>
          <p:nvSpPr>
            <p:cNvPr id="13" name="object 13"/>
            <p:cNvSpPr/>
            <p:nvPr/>
          </p:nvSpPr>
          <p:spPr>
            <a:xfrm>
              <a:off x="509270" y="5291734"/>
              <a:ext cx="1397000" cy="648970"/>
            </a:xfrm>
            <a:custGeom>
              <a:avLst/>
              <a:gdLst/>
              <a:ahLst/>
              <a:cxnLst/>
              <a:rect l="l" t="t" r="r" b="b"/>
              <a:pathLst>
                <a:path w="1397000" h="648970">
                  <a:moveTo>
                    <a:pt x="1397000" y="0"/>
                  </a:moveTo>
                  <a:lnTo>
                    <a:pt x="0" y="0"/>
                  </a:lnTo>
                  <a:lnTo>
                    <a:pt x="0" y="648970"/>
                  </a:lnTo>
                  <a:lnTo>
                    <a:pt x="698499" y="648970"/>
                  </a:lnTo>
                  <a:lnTo>
                    <a:pt x="1397000" y="648970"/>
                  </a:lnTo>
                  <a:lnTo>
                    <a:pt x="1397000" y="0"/>
                  </a:lnTo>
                  <a:close/>
                </a:path>
              </a:pathLst>
            </a:custGeom>
            <a:solidFill>
              <a:srgbClr val="FFFFFF"/>
            </a:solidFill>
          </p:spPr>
          <p:txBody>
            <a:bodyPr wrap="square" lIns="0" tIns="0" rIns="0" bIns="0" rtlCol="0"/>
            <a:lstStyle/>
            <a:p>
              <a:endParaRPr/>
            </a:p>
          </p:txBody>
        </p:sp>
      </p:grpSp>
      <p:sp>
        <p:nvSpPr>
          <p:cNvPr id="14" name="object 14"/>
          <p:cNvSpPr txBox="1"/>
          <p:nvPr/>
        </p:nvSpPr>
        <p:spPr>
          <a:xfrm>
            <a:off x="509269" y="5291734"/>
            <a:ext cx="1397000" cy="648970"/>
          </a:xfrm>
          <a:prstGeom prst="rect">
            <a:avLst/>
          </a:prstGeom>
          <a:ln w="25518">
            <a:solidFill>
              <a:srgbClr val="2C2CB8"/>
            </a:solidFill>
          </a:ln>
        </p:spPr>
        <p:txBody>
          <a:bodyPr vert="horz" wrap="square" lIns="0" tIns="13970" rIns="0" bIns="0" rtlCol="0">
            <a:spAutoFit/>
          </a:bodyPr>
          <a:lstStyle/>
          <a:p>
            <a:pPr>
              <a:lnSpc>
                <a:spcPct val="100000"/>
              </a:lnSpc>
              <a:spcBef>
                <a:spcPts val="110"/>
              </a:spcBef>
            </a:pPr>
            <a:endParaRPr sz="1400">
              <a:latin typeface="Times New Roman"/>
              <a:cs typeface="Times New Roman"/>
            </a:endParaRPr>
          </a:p>
          <a:p>
            <a:pPr marL="90170">
              <a:lnSpc>
                <a:spcPct val="100000"/>
              </a:lnSpc>
            </a:pPr>
            <a:r>
              <a:rPr sz="1400" b="1" spc="-10" dirty="0">
                <a:latin typeface="Times New Roman"/>
                <a:cs typeface="Times New Roman"/>
              </a:rPr>
              <a:t>Функції</a:t>
            </a:r>
            <a:endParaRPr sz="1400">
              <a:latin typeface="Times New Roman"/>
              <a:cs typeface="Times New Roman"/>
            </a:endParaRPr>
          </a:p>
        </p:txBody>
      </p:sp>
      <p:grpSp>
        <p:nvGrpSpPr>
          <p:cNvPr id="15" name="object 15"/>
          <p:cNvGrpSpPr/>
          <p:nvPr/>
        </p:nvGrpSpPr>
        <p:grpSpPr>
          <a:xfrm>
            <a:off x="2915602" y="5074246"/>
            <a:ext cx="1969135" cy="368935"/>
            <a:chOff x="2915602" y="5074246"/>
            <a:chExt cx="1969135" cy="368935"/>
          </a:xfrm>
        </p:grpSpPr>
        <p:sp>
          <p:nvSpPr>
            <p:cNvPr id="16" name="object 16"/>
            <p:cNvSpPr/>
            <p:nvPr/>
          </p:nvSpPr>
          <p:spPr>
            <a:xfrm>
              <a:off x="2928619" y="5087264"/>
              <a:ext cx="1943100" cy="342900"/>
            </a:xfrm>
            <a:custGeom>
              <a:avLst/>
              <a:gdLst/>
              <a:ahLst/>
              <a:cxnLst/>
              <a:rect l="l" t="t" r="r" b="b"/>
              <a:pathLst>
                <a:path w="1943100" h="342900">
                  <a:moveTo>
                    <a:pt x="0" y="0"/>
                  </a:moveTo>
                  <a:lnTo>
                    <a:pt x="1943100" y="0"/>
                  </a:lnTo>
                  <a:lnTo>
                    <a:pt x="1943100" y="342899"/>
                  </a:lnTo>
                  <a:lnTo>
                    <a:pt x="0" y="3428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2928619" y="5087264"/>
              <a:ext cx="1943100" cy="342900"/>
            </a:xfrm>
            <a:custGeom>
              <a:avLst/>
              <a:gdLst/>
              <a:ahLst/>
              <a:cxnLst/>
              <a:rect l="l" t="t" r="r" b="b"/>
              <a:pathLst>
                <a:path w="1943100" h="342900">
                  <a:moveTo>
                    <a:pt x="0" y="0"/>
                  </a:moveTo>
                  <a:lnTo>
                    <a:pt x="1943100" y="0"/>
                  </a:lnTo>
                  <a:lnTo>
                    <a:pt x="1943100" y="342899"/>
                  </a:lnTo>
                  <a:lnTo>
                    <a:pt x="0" y="342899"/>
                  </a:lnTo>
                  <a:lnTo>
                    <a:pt x="0" y="0"/>
                  </a:lnTo>
                  <a:close/>
                </a:path>
              </a:pathLst>
            </a:custGeom>
            <a:ln w="25518">
              <a:solidFill>
                <a:srgbClr val="2C2CB8"/>
              </a:solidFill>
            </a:ln>
          </p:spPr>
          <p:txBody>
            <a:bodyPr wrap="square" lIns="0" tIns="0" rIns="0" bIns="0" rtlCol="0"/>
            <a:lstStyle/>
            <a:p>
              <a:endParaRPr/>
            </a:p>
          </p:txBody>
        </p:sp>
        <p:sp>
          <p:nvSpPr>
            <p:cNvPr id="18" name="object 18"/>
            <p:cNvSpPr/>
            <p:nvPr/>
          </p:nvSpPr>
          <p:spPr>
            <a:xfrm>
              <a:off x="2915856" y="5074513"/>
              <a:ext cx="1969135" cy="368935"/>
            </a:xfrm>
            <a:custGeom>
              <a:avLst/>
              <a:gdLst/>
              <a:ahLst/>
              <a:cxnLst/>
              <a:rect l="l" t="t" r="r" b="b"/>
              <a:pathLst>
                <a:path w="1969135" h="36893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1969135" h="368935">
                  <a:moveTo>
                    <a:pt x="1968614" y="355650"/>
                  </a:moveTo>
                  <a:lnTo>
                    <a:pt x="1964880" y="346633"/>
                  </a:lnTo>
                  <a:lnTo>
                    <a:pt x="1955863" y="342900"/>
                  </a:lnTo>
                  <a:lnTo>
                    <a:pt x="1946833" y="346633"/>
                  </a:lnTo>
                  <a:lnTo>
                    <a:pt x="1943100" y="355650"/>
                  </a:lnTo>
                  <a:lnTo>
                    <a:pt x="1946833" y="364680"/>
                  </a:lnTo>
                  <a:lnTo>
                    <a:pt x="1955863" y="368414"/>
                  </a:lnTo>
                  <a:lnTo>
                    <a:pt x="1964880" y="364680"/>
                  </a:lnTo>
                  <a:lnTo>
                    <a:pt x="1968614" y="355650"/>
                  </a:lnTo>
                  <a:close/>
                </a:path>
              </a:pathLst>
            </a:custGeom>
            <a:solidFill>
              <a:srgbClr val="2C2CB8"/>
            </a:solidFill>
          </p:spPr>
          <p:txBody>
            <a:bodyPr wrap="square" lIns="0" tIns="0" rIns="0" bIns="0" rtlCol="0"/>
            <a:lstStyle/>
            <a:p>
              <a:endParaRPr/>
            </a:p>
          </p:txBody>
        </p:sp>
        <p:sp>
          <p:nvSpPr>
            <p:cNvPr id="19" name="object 19"/>
            <p:cNvSpPr/>
            <p:nvPr/>
          </p:nvSpPr>
          <p:spPr>
            <a:xfrm>
              <a:off x="2928619" y="5087264"/>
              <a:ext cx="1943100" cy="342900"/>
            </a:xfrm>
            <a:custGeom>
              <a:avLst/>
              <a:gdLst/>
              <a:ahLst/>
              <a:cxnLst/>
              <a:rect l="l" t="t" r="r" b="b"/>
              <a:pathLst>
                <a:path w="1943100" h="342900">
                  <a:moveTo>
                    <a:pt x="1943100" y="0"/>
                  </a:moveTo>
                  <a:lnTo>
                    <a:pt x="0" y="0"/>
                  </a:lnTo>
                  <a:lnTo>
                    <a:pt x="0" y="342899"/>
                  </a:lnTo>
                  <a:lnTo>
                    <a:pt x="971550" y="342899"/>
                  </a:lnTo>
                  <a:lnTo>
                    <a:pt x="1943100" y="342899"/>
                  </a:lnTo>
                  <a:lnTo>
                    <a:pt x="1943100" y="0"/>
                  </a:lnTo>
                  <a:close/>
                </a:path>
              </a:pathLst>
            </a:custGeom>
            <a:solidFill>
              <a:srgbClr val="FFFFFF"/>
            </a:solidFill>
          </p:spPr>
          <p:txBody>
            <a:bodyPr wrap="square" lIns="0" tIns="0" rIns="0" bIns="0" rtlCol="0"/>
            <a:lstStyle/>
            <a:p>
              <a:endParaRPr/>
            </a:p>
          </p:txBody>
        </p:sp>
        <p:sp>
          <p:nvSpPr>
            <p:cNvPr id="20" name="object 20"/>
            <p:cNvSpPr/>
            <p:nvPr/>
          </p:nvSpPr>
          <p:spPr>
            <a:xfrm>
              <a:off x="2928619" y="5087264"/>
              <a:ext cx="1943100" cy="342900"/>
            </a:xfrm>
            <a:custGeom>
              <a:avLst/>
              <a:gdLst/>
              <a:ahLst/>
              <a:cxnLst/>
              <a:rect l="l" t="t" r="r" b="b"/>
              <a:pathLst>
                <a:path w="1943100" h="342900">
                  <a:moveTo>
                    <a:pt x="971550" y="342899"/>
                  </a:moveTo>
                  <a:lnTo>
                    <a:pt x="0" y="342899"/>
                  </a:lnTo>
                  <a:lnTo>
                    <a:pt x="0" y="0"/>
                  </a:lnTo>
                  <a:lnTo>
                    <a:pt x="1943100" y="0"/>
                  </a:lnTo>
                  <a:lnTo>
                    <a:pt x="1943100" y="342899"/>
                  </a:lnTo>
                  <a:lnTo>
                    <a:pt x="971550" y="342899"/>
                  </a:lnTo>
                  <a:close/>
                </a:path>
              </a:pathLst>
            </a:custGeom>
            <a:ln w="25518">
              <a:solidFill>
                <a:srgbClr val="2C2CB8"/>
              </a:solidFill>
            </a:ln>
          </p:spPr>
          <p:txBody>
            <a:bodyPr wrap="square" lIns="0" tIns="0" rIns="0" bIns="0" rtlCol="0"/>
            <a:lstStyle/>
            <a:p>
              <a:endParaRPr/>
            </a:p>
          </p:txBody>
        </p:sp>
      </p:grpSp>
      <p:sp>
        <p:nvSpPr>
          <p:cNvPr id="21" name="object 21"/>
          <p:cNvSpPr txBox="1"/>
          <p:nvPr/>
        </p:nvSpPr>
        <p:spPr>
          <a:xfrm>
            <a:off x="2952174" y="5139334"/>
            <a:ext cx="1906905" cy="238760"/>
          </a:xfrm>
          <a:prstGeom prst="rect">
            <a:avLst/>
          </a:prstGeom>
        </p:spPr>
        <p:txBody>
          <a:bodyPr vert="horz" wrap="square" lIns="0" tIns="12700" rIns="0" bIns="0" rtlCol="0">
            <a:spAutoFit/>
          </a:bodyPr>
          <a:lstStyle/>
          <a:p>
            <a:pPr marL="66040">
              <a:lnSpc>
                <a:spcPct val="100000"/>
              </a:lnSpc>
              <a:spcBef>
                <a:spcPts val="100"/>
              </a:spcBef>
            </a:pPr>
            <a:r>
              <a:rPr sz="1400" spc="-10" dirty="0">
                <a:latin typeface="Times New Roman"/>
                <a:cs typeface="Times New Roman"/>
              </a:rPr>
              <a:t>соціальна</a:t>
            </a:r>
            <a:endParaRPr sz="1400">
              <a:latin typeface="Times New Roman"/>
              <a:cs typeface="Times New Roman"/>
            </a:endParaRPr>
          </a:p>
        </p:txBody>
      </p:sp>
      <p:grpSp>
        <p:nvGrpSpPr>
          <p:cNvPr id="22" name="object 22"/>
          <p:cNvGrpSpPr/>
          <p:nvPr/>
        </p:nvGrpSpPr>
        <p:grpSpPr>
          <a:xfrm>
            <a:off x="2915602" y="5485726"/>
            <a:ext cx="1872614" cy="368935"/>
            <a:chOff x="2915602" y="5485726"/>
            <a:chExt cx="1872614" cy="368935"/>
          </a:xfrm>
        </p:grpSpPr>
        <p:sp>
          <p:nvSpPr>
            <p:cNvPr id="23" name="object 23"/>
            <p:cNvSpPr/>
            <p:nvPr/>
          </p:nvSpPr>
          <p:spPr>
            <a:xfrm>
              <a:off x="2928619" y="5498744"/>
              <a:ext cx="1846580" cy="342900"/>
            </a:xfrm>
            <a:custGeom>
              <a:avLst/>
              <a:gdLst/>
              <a:ahLst/>
              <a:cxnLst/>
              <a:rect l="l" t="t" r="r" b="b"/>
              <a:pathLst>
                <a:path w="1846579" h="342900">
                  <a:moveTo>
                    <a:pt x="0" y="0"/>
                  </a:moveTo>
                  <a:lnTo>
                    <a:pt x="1846580" y="0"/>
                  </a:lnTo>
                  <a:lnTo>
                    <a:pt x="1846580" y="342900"/>
                  </a:lnTo>
                  <a:lnTo>
                    <a:pt x="0" y="342900"/>
                  </a:lnTo>
                  <a:lnTo>
                    <a:pt x="0" y="0"/>
                  </a:lnTo>
                  <a:close/>
                </a:path>
              </a:pathLst>
            </a:custGeom>
            <a:solidFill>
              <a:srgbClr val="FFFFFF"/>
            </a:solidFill>
          </p:spPr>
          <p:txBody>
            <a:bodyPr wrap="square" lIns="0" tIns="0" rIns="0" bIns="0" rtlCol="0"/>
            <a:lstStyle/>
            <a:p>
              <a:endParaRPr/>
            </a:p>
          </p:txBody>
        </p:sp>
        <p:sp>
          <p:nvSpPr>
            <p:cNvPr id="24" name="object 24"/>
            <p:cNvSpPr/>
            <p:nvPr/>
          </p:nvSpPr>
          <p:spPr>
            <a:xfrm>
              <a:off x="2928619" y="5498744"/>
              <a:ext cx="1846580" cy="342900"/>
            </a:xfrm>
            <a:custGeom>
              <a:avLst/>
              <a:gdLst/>
              <a:ahLst/>
              <a:cxnLst/>
              <a:rect l="l" t="t" r="r" b="b"/>
              <a:pathLst>
                <a:path w="1846579" h="342900">
                  <a:moveTo>
                    <a:pt x="0" y="0"/>
                  </a:moveTo>
                  <a:lnTo>
                    <a:pt x="1846580" y="0"/>
                  </a:lnTo>
                  <a:lnTo>
                    <a:pt x="1846580" y="342900"/>
                  </a:lnTo>
                  <a:lnTo>
                    <a:pt x="0" y="342900"/>
                  </a:lnTo>
                  <a:lnTo>
                    <a:pt x="0" y="0"/>
                  </a:lnTo>
                  <a:close/>
                </a:path>
              </a:pathLst>
            </a:custGeom>
            <a:ln w="25518">
              <a:solidFill>
                <a:srgbClr val="2C2CB8"/>
              </a:solidFill>
            </a:ln>
          </p:spPr>
          <p:txBody>
            <a:bodyPr wrap="square" lIns="0" tIns="0" rIns="0" bIns="0" rtlCol="0"/>
            <a:lstStyle/>
            <a:p>
              <a:endParaRPr/>
            </a:p>
          </p:txBody>
        </p:sp>
        <p:sp>
          <p:nvSpPr>
            <p:cNvPr id="25" name="object 25"/>
            <p:cNvSpPr/>
            <p:nvPr/>
          </p:nvSpPr>
          <p:spPr>
            <a:xfrm>
              <a:off x="2915856" y="5485993"/>
              <a:ext cx="1872614" cy="368935"/>
            </a:xfrm>
            <a:custGeom>
              <a:avLst/>
              <a:gdLst/>
              <a:ahLst/>
              <a:cxnLst/>
              <a:rect l="l" t="t" r="r" b="b"/>
              <a:pathLst>
                <a:path w="1872614" h="36893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1872614" h="368935">
                  <a:moveTo>
                    <a:pt x="1872094" y="355650"/>
                  </a:moveTo>
                  <a:lnTo>
                    <a:pt x="1868360" y="346633"/>
                  </a:lnTo>
                  <a:lnTo>
                    <a:pt x="1859343" y="342900"/>
                  </a:lnTo>
                  <a:lnTo>
                    <a:pt x="1850313" y="346633"/>
                  </a:lnTo>
                  <a:lnTo>
                    <a:pt x="1846580" y="355650"/>
                  </a:lnTo>
                  <a:lnTo>
                    <a:pt x="1850313" y="364680"/>
                  </a:lnTo>
                  <a:lnTo>
                    <a:pt x="1859343" y="368414"/>
                  </a:lnTo>
                  <a:lnTo>
                    <a:pt x="1868360" y="364680"/>
                  </a:lnTo>
                  <a:lnTo>
                    <a:pt x="1872094" y="355650"/>
                  </a:lnTo>
                  <a:close/>
                </a:path>
              </a:pathLst>
            </a:custGeom>
            <a:solidFill>
              <a:srgbClr val="2C2CB8"/>
            </a:solidFill>
          </p:spPr>
          <p:txBody>
            <a:bodyPr wrap="square" lIns="0" tIns="0" rIns="0" bIns="0" rtlCol="0"/>
            <a:lstStyle/>
            <a:p>
              <a:endParaRPr/>
            </a:p>
          </p:txBody>
        </p:sp>
        <p:sp>
          <p:nvSpPr>
            <p:cNvPr id="26" name="object 26"/>
            <p:cNvSpPr/>
            <p:nvPr/>
          </p:nvSpPr>
          <p:spPr>
            <a:xfrm>
              <a:off x="2928619" y="5498744"/>
              <a:ext cx="1845310" cy="342900"/>
            </a:xfrm>
            <a:custGeom>
              <a:avLst/>
              <a:gdLst/>
              <a:ahLst/>
              <a:cxnLst/>
              <a:rect l="l" t="t" r="r" b="b"/>
              <a:pathLst>
                <a:path w="1845310" h="342900">
                  <a:moveTo>
                    <a:pt x="1845309" y="0"/>
                  </a:moveTo>
                  <a:lnTo>
                    <a:pt x="0" y="0"/>
                  </a:lnTo>
                  <a:lnTo>
                    <a:pt x="0" y="342900"/>
                  </a:lnTo>
                  <a:lnTo>
                    <a:pt x="923290" y="342900"/>
                  </a:lnTo>
                  <a:lnTo>
                    <a:pt x="1845309" y="342900"/>
                  </a:lnTo>
                  <a:lnTo>
                    <a:pt x="1845309" y="0"/>
                  </a:lnTo>
                  <a:close/>
                </a:path>
              </a:pathLst>
            </a:custGeom>
            <a:solidFill>
              <a:srgbClr val="FFFFFF"/>
            </a:solidFill>
          </p:spPr>
          <p:txBody>
            <a:bodyPr wrap="square" lIns="0" tIns="0" rIns="0" bIns="0" rtlCol="0"/>
            <a:lstStyle/>
            <a:p>
              <a:endParaRPr/>
            </a:p>
          </p:txBody>
        </p:sp>
        <p:sp>
          <p:nvSpPr>
            <p:cNvPr id="27" name="object 27"/>
            <p:cNvSpPr/>
            <p:nvPr/>
          </p:nvSpPr>
          <p:spPr>
            <a:xfrm>
              <a:off x="2928619" y="5498744"/>
              <a:ext cx="1845310" cy="342900"/>
            </a:xfrm>
            <a:custGeom>
              <a:avLst/>
              <a:gdLst/>
              <a:ahLst/>
              <a:cxnLst/>
              <a:rect l="l" t="t" r="r" b="b"/>
              <a:pathLst>
                <a:path w="1845310" h="342900">
                  <a:moveTo>
                    <a:pt x="923290" y="342900"/>
                  </a:moveTo>
                  <a:lnTo>
                    <a:pt x="0" y="342900"/>
                  </a:lnTo>
                  <a:lnTo>
                    <a:pt x="0" y="0"/>
                  </a:lnTo>
                  <a:lnTo>
                    <a:pt x="1845309" y="0"/>
                  </a:lnTo>
                  <a:lnTo>
                    <a:pt x="1845309" y="342900"/>
                  </a:lnTo>
                  <a:lnTo>
                    <a:pt x="923290" y="342900"/>
                  </a:lnTo>
                  <a:close/>
                </a:path>
              </a:pathLst>
            </a:custGeom>
            <a:ln w="25518">
              <a:solidFill>
                <a:srgbClr val="2C2CB8"/>
              </a:solidFill>
            </a:ln>
          </p:spPr>
          <p:txBody>
            <a:bodyPr wrap="square" lIns="0" tIns="0" rIns="0" bIns="0" rtlCol="0"/>
            <a:lstStyle/>
            <a:p>
              <a:endParaRPr/>
            </a:p>
          </p:txBody>
        </p:sp>
      </p:grpSp>
      <p:sp>
        <p:nvSpPr>
          <p:cNvPr id="28" name="object 28"/>
          <p:cNvSpPr txBox="1"/>
          <p:nvPr/>
        </p:nvSpPr>
        <p:spPr>
          <a:xfrm>
            <a:off x="2952174" y="5550814"/>
            <a:ext cx="1809114" cy="238760"/>
          </a:xfrm>
          <a:prstGeom prst="rect">
            <a:avLst/>
          </a:prstGeom>
        </p:spPr>
        <p:txBody>
          <a:bodyPr vert="horz" wrap="square" lIns="0" tIns="12700" rIns="0" bIns="0" rtlCol="0">
            <a:spAutoFit/>
          </a:bodyPr>
          <a:lstStyle/>
          <a:p>
            <a:pPr marL="66040">
              <a:lnSpc>
                <a:spcPct val="100000"/>
              </a:lnSpc>
              <a:spcBef>
                <a:spcPts val="100"/>
              </a:spcBef>
            </a:pPr>
            <a:r>
              <a:rPr sz="1400" spc="-10" dirty="0">
                <a:latin typeface="Times New Roman"/>
                <a:cs typeface="Times New Roman"/>
              </a:rPr>
              <a:t>економічна</a:t>
            </a:r>
            <a:endParaRPr sz="1400">
              <a:latin typeface="Times New Roman"/>
              <a:cs typeface="Times New Roman"/>
            </a:endParaRPr>
          </a:p>
        </p:txBody>
      </p:sp>
      <p:grpSp>
        <p:nvGrpSpPr>
          <p:cNvPr id="29" name="object 29"/>
          <p:cNvGrpSpPr/>
          <p:nvPr/>
        </p:nvGrpSpPr>
        <p:grpSpPr>
          <a:xfrm>
            <a:off x="5030152" y="5232996"/>
            <a:ext cx="1872614" cy="370205"/>
            <a:chOff x="5030152" y="5232996"/>
            <a:chExt cx="1872614" cy="370205"/>
          </a:xfrm>
        </p:grpSpPr>
        <p:sp>
          <p:nvSpPr>
            <p:cNvPr id="30" name="object 30"/>
            <p:cNvSpPr/>
            <p:nvPr/>
          </p:nvSpPr>
          <p:spPr>
            <a:xfrm>
              <a:off x="5043170" y="5246014"/>
              <a:ext cx="1846580" cy="344170"/>
            </a:xfrm>
            <a:custGeom>
              <a:avLst/>
              <a:gdLst/>
              <a:ahLst/>
              <a:cxnLst/>
              <a:rect l="l" t="t" r="r" b="b"/>
              <a:pathLst>
                <a:path w="1846579" h="344170">
                  <a:moveTo>
                    <a:pt x="0" y="0"/>
                  </a:moveTo>
                  <a:lnTo>
                    <a:pt x="1846579" y="0"/>
                  </a:lnTo>
                  <a:lnTo>
                    <a:pt x="1846579" y="344169"/>
                  </a:lnTo>
                  <a:lnTo>
                    <a:pt x="0" y="344169"/>
                  </a:lnTo>
                  <a:lnTo>
                    <a:pt x="0" y="0"/>
                  </a:lnTo>
                  <a:close/>
                </a:path>
              </a:pathLst>
            </a:custGeom>
            <a:solidFill>
              <a:srgbClr val="FFFFFF"/>
            </a:solidFill>
          </p:spPr>
          <p:txBody>
            <a:bodyPr wrap="square" lIns="0" tIns="0" rIns="0" bIns="0" rtlCol="0"/>
            <a:lstStyle/>
            <a:p>
              <a:endParaRPr/>
            </a:p>
          </p:txBody>
        </p:sp>
        <p:sp>
          <p:nvSpPr>
            <p:cNvPr id="31" name="object 31"/>
            <p:cNvSpPr/>
            <p:nvPr/>
          </p:nvSpPr>
          <p:spPr>
            <a:xfrm>
              <a:off x="5043170" y="5246014"/>
              <a:ext cx="1846580" cy="344170"/>
            </a:xfrm>
            <a:custGeom>
              <a:avLst/>
              <a:gdLst/>
              <a:ahLst/>
              <a:cxnLst/>
              <a:rect l="l" t="t" r="r" b="b"/>
              <a:pathLst>
                <a:path w="1846579" h="344170">
                  <a:moveTo>
                    <a:pt x="0" y="0"/>
                  </a:moveTo>
                  <a:lnTo>
                    <a:pt x="1846579" y="0"/>
                  </a:lnTo>
                  <a:lnTo>
                    <a:pt x="1846579" y="344169"/>
                  </a:lnTo>
                  <a:lnTo>
                    <a:pt x="0" y="344169"/>
                  </a:lnTo>
                  <a:lnTo>
                    <a:pt x="0" y="0"/>
                  </a:lnTo>
                  <a:close/>
                </a:path>
              </a:pathLst>
            </a:custGeom>
            <a:ln w="25518">
              <a:solidFill>
                <a:srgbClr val="2C2CB8"/>
              </a:solidFill>
            </a:ln>
          </p:spPr>
          <p:txBody>
            <a:bodyPr wrap="square" lIns="0" tIns="0" rIns="0" bIns="0" rtlCol="0"/>
            <a:lstStyle/>
            <a:p>
              <a:endParaRPr/>
            </a:p>
          </p:txBody>
        </p:sp>
        <p:sp>
          <p:nvSpPr>
            <p:cNvPr id="32" name="object 32"/>
            <p:cNvSpPr/>
            <p:nvPr/>
          </p:nvSpPr>
          <p:spPr>
            <a:xfrm>
              <a:off x="5030406" y="5233263"/>
              <a:ext cx="1872614" cy="370205"/>
            </a:xfrm>
            <a:custGeom>
              <a:avLst/>
              <a:gdLst/>
              <a:ahLst/>
              <a:cxnLst/>
              <a:rect l="l" t="t" r="r" b="b"/>
              <a:pathLst>
                <a:path w="1872615" h="370204">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1872615" h="370204">
                  <a:moveTo>
                    <a:pt x="1872094" y="356920"/>
                  </a:moveTo>
                  <a:lnTo>
                    <a:pt x="1868360" y="347903"/>
                  </a:lnTo>
                  <a:lnTo>
                    <a:pt x="1859343" y="344170"/>
                  </a:lnTo>
                  <a:lnTo>
                    <a:pt x="1850313" y="347903"/>
                  </a:lnTo>
                  <a:lnTo>
                    <a:pt x="1846580" y="356920"/>
                  </a:lnTo>
                  <a:lnTo>
                    <a:pt x="1850313" y="365950"/>
                  </a:lnTo>
                  <a:lnTo>
                    <a:pt x="1859343" y="369684"/>
                  </a:lnTo>
                  <a:lnTo>
                    <a:pt x="1868360" y="365950"/>
                  </a:lnTo>
                  <a:lnTo>
                    <a:pt x="1872094" y="356920"/>
                  </a:lnTo>
                  <a:close/>
                </a:path>
              </a:pathLst>
            </a:custGeom>
            <a:solidFill>
              <a:srgbClr val="2C2CB8"/>
            </a:solidFill>
          </p:spPr>
          <p:txBody>
            <a:bodyPr wrap="square" lIns="0" tIns="0" rIns="0" bIns="0" rtlCol="0"/>
            <a:lstStyle/>
            <a:p>
              <a:endParaRPr/>
            </a:p>
          </p:txBody>
        </p:sp>
        <p:sp>
          <p:nvSpPr>
            <p:cNvPr id="33" name="object 33"/>
            <p:cNvSpPr/>
            <p:nvPr/>
          </p:nvSpPr>
          <p:spPr>
            <a:xfrm>
              <a:off x="5043170" y="5246014"/>
              <a:ext cx="1845310" cy="344170"/>
            </a:xfrm>
            <a:custGeom>
              <a:avLst/>
              <a:gdLst/>
              <a:ahLst/>
              <a:cxnLst/>
              <a:rect l="l" t="t" r="r" b="b"/>
              <a:pathLst>
                <a:path w="1845309" h="344170">
                  <a:moveTo>
                    <a:pt x="1845309" y="0"/>
                  </a:moveTo>
                  <a:lnTo>
                    <a:pt x="0" y="0"/>
                  </a:lnTo>
                  <a:lnTo>
                    <a:pt x="0" y="344169"/>
                  </a:lnTo>
                  <a:lnTo>
                    <a:pt x="923289" y="344169"/>
                  </a:lnTo>
                  <a:lnTo>
                    <a:pt x="1845309" y="344169"/>
                  </a:lnTo>
                  <a:lnTo>
                    <a:pt x="1845309" y="0"/>
                  </a:lnTo>
                  <a:close/>
                </a:path>
              </a:pathLst>
            </a:custGeom>
            <a:solidFill>
              <a:srgbClr val="FFFFFF"/>
            </a:solidFill>
          </p:spPr>
          <p:txBody>
            <a:bodyPr wrap="square" lIns="0" tIns="0" rIns="0" bIns="0" rtlCol="0"/>
            <a:lstStyle/>
            <a:p>
              <a:endParaRPr/>
            </a:p>
          </p:txBody>
        </p:sp>
        <p:sp>
          <p:nvSpPr>
            <p:cNvPr id="34" name="object 34"/>
            <p:cNvSpPr/>
            <p:nvPr/>
          </p:nvSpPr>
          <p:spPr>
            <a:xfrm>
              <a:off x="5043170" y="5246014"/>
              <a:ext cx="1845310" cy="344170"/>
            </a:xfrm>
            <a:custGeom>
              <a:avLst/>
              <a:gdLst/>
              <a:ahLst/>
              <a:cxnLst/>
              <a:rect l="l" t="t" r="r" b="b"/>
              <a:pathLst>
                <a:path w="1845309" h="344170">
                  <a:moveTo>
                    <a:pt x="923289" y="344169"/>
                  </a:moveTo>
                  <a:lnTo>
                    <a:pt x="0" y="344169"/>
                  </a:lnTo>
                  <a:lnTo>
                    <a:pt x="0" y="0"/>
                  </a:lnTo>
                  <a:lnTo>
                    <a:pt x="1845309" y="0"/>
                  </a:lnTo>
                  <a:lnTo>
                    <a:pt x="1845309" y="344169"/>
                  </a:lnTo>
                  <a:lnTo>
                    <a:pt x="923289" y="344169"/>
                  </a:lnTo>
                  <a:close/>
                </a:path>
              </a:pathLst>
            </a:custGeom>
            <a:ln w="25518">
              <a:solidFill>
                <a:srgbClr val="2C2CB8"/>
              </a:solidFill>
            </a:ln>
          </p:spPr>
          <p:txBody>
            <a:bodyPr wrap="square" lIns="0" tIns="0" rIns="0" bIns="0" rtlCol="0"/>
            <a:lstStyle/>
            <a:p>
              <a:endParaRPr/>
            </a:p>
          </p:txBody>
        </p:sp>
      </p:grpSp>
      <p:sp>
        <p:nvSpPr>
          <p:cNvPr id="35" name="object 35"/>
          <p:cNvSpPr txBox="1"/>
          <p:nvPr/>
        </p:nvSpPr>
        <p:spPr>
          <a:xfrm>
            <a:off x="5055928" y="5299354"/>
            <a:ext cx="1819910" cy="238760"/>
          </a:xfrm>
          <a:prstGeom prst="rect">
            <a:avLst/>
          </a:prstGeom>
        </p:spPr>
        <p:txBody>
          <a:bodyPr vert="horz" wrap="square" lIns="0" tIns="12700" rIns="0" bIns="0" rtlCol="0">
            <a:spAutoFit/>
          </a:bodyPr>
          <a:lstStyle/>
          <a:p>
            <a:pPr marL="76835">
              <a:lnSpc>
                <a:spcPct val="100000"/>
              </a:lnSpc>
              <a:spcBef>
                <a:spcPts val="100"/>
              </a:spcBef>
            </a:pPr>
            <a:r>
              <a:rPr sz="1400" spc="-10" dirty="0">
                <a:latin typeface="Times New Roman"/>
                <a:cs typeface="Times New Roman"/>
              </a:rPr>
              <a:t>стимулююча</a:t>
            </a:r>
            <a:endParaRPr sz="1400">
              <a:latin typeface="Times New Roman"/>
              <a:cs typeface="Times New Roman"/>
            </a:endParaRPr>
          </a:p>
        </p:txBody>
      </p:sp>
      <p:grpSp>
        <p:nvGrpSpPr>
          <p:cNvPr id="36" name="object 36"/>
          <p:cNvGrpSpPr/>
          <p:nvPr/>
        </p:nvGrpSpPr>
        <p:grpSpPr>
          <a:xfrm>
            <a:off x="5279330" y="968595"/>
            <a:ext cx="673735" cy="1257935"/>
            <a:chOff x="5279330" y="968595"/>
            <a:chExt cx="673735" cy="1257935"/>
          </a:xfrm>
        </p:grpSpPr>
        <p:sp>
          <p:nvSpPr>
            <p:cNvPr id="37" name="object 37"/>
            <p:cNvSpPr/>
            <p:nvPr/>
          </p:nvSpPr>
          <p:spPr>
            <a:xfrm>
              <a:off x="5292089" y="981354"/>
              <a:ext cx="647700" cy="1231900"/>
            </a:xfrm>
            <a:custGeom>
              <a:avLst/>
              <a:gdLst/>
              <a:ahLst/>
              <a:cxnLst/>
              <a:rect l="l" t="t" r="r" b="b"/>
              <a:pathLst>
                <a:path w="647700" h="1231900">
                  <a:moveTo>
                    <a:pt x="431800" y="0"/>
                  </a:moveTo>
                  <a:lnTo>
                    <a:pt x="0" y="0"/>
                  </a:lnTo>
                  <a:lnTo>
                    <a:pt x="0" y="1231900"/>
                  </a:lnTo>
                  <a:lnTo>
                    <a:pt x="431800" y="1231900"/>
                  </a:lnTo>
                  <a:lnTo>
                    <a:pt x="431800" y="896619"/>
                  </a:lnTo>
                  <a:lnTo>
                    <a:pt x="593602" y="896619"/>
                  </a:lnTo>
                  <a:lnTo>
                    <a:pt x="647700" y="615950"/>
                  </a:lnTo>
                  <a:lnTo>
                    <a:pt x="593602" y="335279"/>
                  </a:lnTo>
                  <a:lnTo>
                    <a:pt x="431800" y="335279"/>
                  </a:lnTo>
                  <a:lnTo>
                    <a:pt x="431800" y="0"/>
                  </a:lnTo>
                  <a:close/>
                </a:path>
                <a:path w="647700" h="1231900">
                  <a:moveTo>
                    <a:pt x="593602" y="896619"/>
                  </a:moveTo>
                  <a:lnTo>
                    <a:pt x="539750" y="896619"/>
                  </a:lnTo>
                  <a:lnTo>
                    <a:pt x="539750" y="1176019"/>
                  </a:lnTo>
                  <a:lnTo>
                    <a:pt x="593602" y="896619"/>
                  </a:lnTo>
                  <a:close/>
                </a:path>
                <a:path w="647700" h="1231900">
                  <a:moveTo>
                    <a:pt x="539750" y="55879"/>
                  </a:moveTo>
                  <a:lnTo>
                    <a:pt x="539750" y="335279"/>
                  </a:lnTo>
                  <a:lnTo>
                    <a:pt x="593602" y="335279"/>
                  </a:lnTo>
                  <a:lnTo>
                    <a:pt x="539750" y="55879"/>
                  </a:lnTo>
                  <a:close/>
                </a:path>
              </a:pathLst>
            </a:custGeom>
            <a:solidFill>
              <a:srgbClr val="FFFFFF"/>
            </a:solidFill>
          </p:spPr>
          <p:txBody>
            <a:bodyPr wrap="square" lIns="0" tIns="0" rIns="0" bIns="0" rtlCol="0"/>
            <a:lstStyle/>
            <a:p>
              <a:endParaRPr/>
            </a:p>
          </p:txBody>
        </p:sp>
        <p:sp>
          <p:nvSpPr>
            <p:cNvPr id="38" name="object 38"/>
            <p:cNvSpPr/>
            <p:nvPr/>
          </p:nvSpPr>
          <p:spPr>
            <a:xfrm>
              <a:off x="5292089" y="981354"/>
              <a:ext cx="647700" cy="1231900"/>
            </a:xfrm>
            <a:custGeom>
              <a:avLst/>
              <a:gdLst/>
              <a:ahLst/>
              <a:cxnLst/>
              <a:rect l="l" t="t" r="r" b="b"/>
              <a:pathLst>
                <a:path w="647700" h="1231900">
                  <a:moveTo>
                    <a:pt x="0" y="0"/>
                  </a:moveTo>
                  <a:lnTo>
                    <a:pt x="431800" y="0"/>
                  </a:lnTo>
                  <a:lnTo>
                    <a:pt x="431800" y="335279"/>
                  </a:lnTo>
                  <a:lnTo>
                    <a:pt x="539750" y="335279"/>
                  </a:lnTo>
                  <a:lnTo>
                    <a:pt x="539750" y="55879"/>
                  </a:lnTo>
                  <a:lnTo>
                    <a:pt x="647700" y="615950"/>
                  </a:lnTo>
                  <a:lnTo>
                    <a:pt x="539750" y="1176019"/>
                  </a:lnTo>
                  <a:lnTo>
                    <a:pt x="539750" y="896619"/>
                  </a:lnTo>
                  <a:lnTo>
                    <a:pt x="431800" y="896619"/>
                  </a:lnTo>
                  <a:lnTo>
                    <a:pt x="431800" y="1231900"/>
                  </a:lnTo>
                  <a:lnTo>
                    <a:pt x="0" y="1231900"/>
                  </a:lnTo>
                  <a:lnTo>
                    <a:pt x="0" y="0"/>
                  </a:lnTo>
                  <a:close/>
                </a:path>
              </a:pathLst>
            </a:custGeom>
            <a:ln w="25518">
              <a:solidFill>
                <a:srgbClr val="2C2CB8"/>
              </a:solidFill>
            </a:ln>
          </p:spPr>
          <p:txBody>
            <a:bodyPr wrap="square" lIns="0" tIns="0" rIns="0" bIns="0" rtlCol="0"/>
            <a:lstStyle/>
            <a:p>
              <a:endParaRPr/>
            </a:p>
          </p:txBody>
        </p:sp>
        <p:sp>
          <p:nvSpPr>
            <p:cNvPr id="39" name="object 39"/>
            <p:cNvSpPr/>
            <p:nvPr/>
          </p:nvSpPr>
          <p:spPr>
            <a:xfrm>
              <a:off x="5279326" y="968603"/>
              <a:ext cx="673735" cy="1257935"/>
            </a:xfrm>
            <a:custGeom>
              <a:avLst/>
              <a:gdLst/>
              <a:ahLst/>
              <a:cxnLst/>
              <a:rect l="l" t="t" r="r" b="b"/>
              <a:pathLst>
                <a:path w="673735" h="125793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673735" h="1257935">
                  <a:moveTo>
                    <a:pt x="673214" y="1244650"/>
                  </a:moveTo>
                  <a:lnTo>
                    <a:pt x="669480" y="1235633"/>
                  </a:lnTo>
                  <a:lnTo>
                    <a:pt x="660463" y="1231900"/>
                  </a:lnTo>
                  <a:lnTo>
                    <a:pt x="651433" y="1235633"/>
                  </a:lnTo>
                  <a:lnTo>
                    <a:pt x="647700" y="1244650"/>
                  </a:lnTo>
                  <a:lnTo>
                    <a:pt x="651433" y="1253680"/>
                  </a:lnTo>
                  <a:lnTo>
                    <a:pt x="660463" y="1257414"/>
                  </a:lnTo>
                  <a:lnTo>
                    <a:pt x="669480" y="1253680"/>
                  </a:lnTo>
                  <a:lnTo>
                    <a:pt x="673214" y="1244650"/>
                  </a:lnTo>
                  <a:close/>
                </a:path>
              </a:pathLst>
            </a:custGeom>
            <a:solidFill>
              <a:srgbClr val="2C2CB8"/>
            </a:solidFill>
          </p:spPr>
          <p:txBody>
            <a:bodyPr wrap="square" lIns="0" tIns="0" rIns="0" bIns="0" rtlCol="0"/>
            <a:lstStyle/>
            <a:p>
              <a:endParaRPr/>
            </a:p>
          </p:txBody>
        </p:sp>
      </p:grpSp>
      <p:grpSp>
        <p:nvGrpSpPr>
          <p:cNvPr id="40" name="object 40"/>
          <p:cNvGrpSpPr/>
          <p:nvPr/>
        </p:nvGrpSpPr>
        <p:grpSpPr>
          <a:xfrm>
            <a:off x="508952" y="2648546"/>
            <a:ext cx="1506855" cy="746125"/>
            <a:chOff x="508952" y="2648546"/>
            <a:chExt cx="1506855" cy="746125"/>
          </a:xfrm>
        </p:grpSpPr>
        <p:sp>
          <p:nvSpPr>
            <p:cNvPr id="41" name="object 41"/>
            <p:cNvSpPr/>
            <p:nvPr/>
          </p:nvSpPr>
          <p:spPr>
            <a:xfrm>
              <a:off x="521970" y="2661564"/>
              <a:ext cx="1480820" cy="720090"/>
            </a:xfrm>
            <a:custGeom>
              <a:avLst/>
              <a:gdLst/>
              <a:ahLst/>
              <a:cxnLst/>
              <a:rect l="l" t="t" r="r" b="b"/>
              <a:pathLst>
                <a:path w="1480820" h="720089">
                  <a:moveTo>
                    <a:pt x="1374140" y="718819"/>
                  </a:moveTo>
                  <a:lnTo>
                    <a:pt x="106679" y="718819"/>
                  </a:lnTo>
                  <a:lnTo>
                    <a:pt x="114300" y="720089"/>
                  </a:lnTo>
                  <a:lnTo>
                    <a:pt x="1367790" y="720089"/>
                  </a:lnTo>
                  <a:lnTo>
                    <a:pt x="1374140" y="718819"/>
                  </a:lnTo>
                  <a:close/>
                </a:path>
                <a:path w="1480820" h="720089">
                  <a:moveTo>
                    <a:pt x="1372870" y="0"/>
                  </a:moveTo>
                  <a:lnTo>
                    <a:pt x="106679" y="0"/>
                  </a:lnTo>
                  <a:lnTo>
                    <a:pt x="101600" y="1269"/>
                  </a:lnTo>
                  <a:lnTo>
                    <a:pt x="82550" y="5079"/>
                  </a:lnTo>
                  <a:lnTo>
                    <a:pt x="77470" y="7619"/>
                  </a:lnTo>
                  <a:lnTo>
                    <a:pt x="71120" y="10159"/>
                  </a:lnTo>
                  <a:lnTo>
                    <a:pt x="66039" y="12700"/>
                  </a:lnTo>
                  <a:lnTo>
                    <a:pt x="59689" y="16509"/>
                  </a:lnTo>
                  <a:lnTo>
                    <a:pt x="54609" y="19050"/>
                  </a:lnTo>
                  <a:lnTo>
                    <a:pt x="39370" y="30479"/>
                  </a:lnTo>
                  <a:lnTo>
                    <a:pt x="35559" y="35559"/>
                  </a:lnTo>
                  <a:lnTo>
                    <a:pt x="30479" y="39369"/>
                  </a:lnTo>
                  <a:lnTo>
                    <a:pt x="19050" y="54609"/>
                  </a:lnTo>
                  <a:lnTo>
                    <a:pt x="16509" y="59689"/>
                  </a:lnTo>
                  <a:lnTo>
                    <a:pt x="12700" y="64769"/>
                  </a:lnTo>
                  <a:lnTo>
                    <a:pt x="10159" y="71119"/>
                  </a:lnTo>
                  <a:lnTo>
                    <a:pt x="7620" y="76200"/>
                  </a:lnTo>
                  <a:lnTo>
                    <a:pt x="6350" y="82550"/>
                  </a:lnTo>
                  <a:lnTo>
                    <a:pt x="3809" y="88900"/>
                  </a:lnTo>
                  <a:lnTo>
                    <a:pt x="2539" y="95250"/>
                  </a:lnTo>
                  <a:lnTo>
                    <a:pt x="1270" y="100329"/>
                  </a:lnTo>
                  <a:lnTo>
                    <a:pt x="1270" y="106679"/>
                  </a:lnTo>
                  <a:lnTo>
                    <a:pt x="0" y="113029"/>
                  </a:lnTo>
                  <a:lnTo>
                    <a:pt x="0" y="607059"/>
                  </a:lnTo>
                  <a:lnTo>
                    <a:pt x="1270" y="613409"/>
                  </a:lnTo>
                  <a:lnTo>
                    <a:pt x="1270" y="619759"/>
                  </a:lnTo>
                  <a:lnTo>
                    <a:pt x="2539" y="624839"/>
                  </a:lnTo>
                  <a:lnTo>
                    <a:pt x="3809" y="631189"/>
                  </a:lnTo>
                  <a:lnTo>
                    <a:pt x="6350" y="637539"/>
                  </a:lnTo>
                  <a:lnTo>
                    <a:pt x="7620" y="643889"/>
                  </a:lnTo>
                  <a:lnTo>
                    <a:pt x="10159" y="648969"/>
                  </a:lnTo>
                  <a:lnTo>
                    <a:pt x="13970" y="655319"/>
                  </a:lnTo>
                  <a:lnTo>
                    <a:pt x="19050" y="665479"/>
                  </a:lnTo>
                  <a:lnTo>
                    <a:pt x="30479" y="680719"/>
                  </a:lnTo>
                  <a:lnTo>
                    <a:pt x="39370" y="689609"/>
                  </a:lnTo>
                  <a:lnTo>
                    <a:pt x="59689" y="704850"/>
                  </a:lnTo>
                  <a:lnTo>
                    <a:pt x="66039" y="707389"/>
                  </a:lnTo>
                  <a:lnTo>
                    <a:pt x="71120" y="709929"/>
                  </a:lnTo>
                  <a:lnTo>
                    <a:pt x="77470" y="712469"/>
                  </a:lnTo>
                  <a:lnTo>
                    <a:pt x="82550" y="713739"/>
                  </a:lnTo>
                  <a:lnTo>
                    <a:pt x="88900" y="716279"/>
                  </a:lnTo>
                  <a:lnTo>
                    <a:pt x="101600" y="718819"/>
                  </a:lnTo>
                  <a:lnTo>
                    <a:pt x="1380490" y="718819"/>
                  </a:lnTo>
                  <a:lnTo>
                    <a:pt x="1385570" y="717550"/>
                  </a:lnTo>
                  <a:lnTo>
                    <a:pt x="1391920" y="716279"/>
                  </a:lnTo>
                  <a:lnTo>
                    <a:pt x="1398270" y="713739"/>
                  </a:lnTo>
                  <a:lnTo>
                    <a:pt x="1404620" y="712469"/>
                  </a:lnTo>
                  <a:lnTo>
                    <a:pt x="1409700" y="709929"/>
                  </a:lnTo>
                  <a:lnTo>
                    <a:pt x="1416050" y="707389"/>
                  </a:lnTo>
                  <a:lnTo>
                    <a:pt x="1421130" y="703579"/>
                  </a:lnTo>
                  <a:lnTo>
                    <a:pt x="1426210" y="701039"/>
                  </a:lnTo>
                  <a:lnTo>
                    <a:pt x="1441450" y="689609"/>
                  </a:lnTo>
                  <a:lnTo>
                    <a:pt x="1445260" y="684529"/>
                  </a:lnTo>
                  <a:lnTo>
                    <a:pt x="1450340" y="680719"/>
                  </a:lnTo>
                  <a:lnTo>
                    <a:pt x="1461770" y="665479"/>
                  </a:lnTo>
                  <a:lnTo>
                    <a:pt x="1464310" y="660400"/>
                  </a:lnTo>
                  <a:lnTo>
                    <a:pt x="1468120" y="654050"/>
                  </a:lnTo>
                  <a:lnTo>
                    <a:pt x="1470660" y="648969"/>
                  </a:lnTo>
                  <a:lnTo>
                    <a:pt x="1473200" y="642619"/>
                  </a:lnTo>
                  <a:lnTo>
                    <a:pt x="1474470" y="637539"/>
                  </a:lnTo>
                  <a:lnTo>
                    <a:pt x="1477010" y="631189"/>
                  </a:lnTo>
                  <a:lnTo>
                    <a:pt x="1479550" y="618489"/>
                  </a:lnTo>
                  <a:lnTo>
                    <a:pt x="1479550" y="613409"/>
                  </a:lnTo>
                  <a:lnTo>
                    <a:pt x="1480820" y="605789"/>
                  </a:lnTo>
                  <a:lnTo>
                    <a:pt x="1480820" y="113029"/>
                  </a:lnTo>
                  <a:lnTo>
                    <a:pt x="1479550" y="106679"/>
                  </a:lnTo>
                  <a:lnTo>
                    <a:pt x="1479550" y="100329"/>
                  </a:lnTo>
                  <a:lnTo>
                    <a:pt x="1478280" y="95250"/>
                  </a:lnTo>
                  <a:lnTo>
                    <a:pt x="1477010" y="88900"/>
                  </a:lnTo>
                  <a:lnTo>
                    <a:pt x="1474470" y="82550"/>
                  </a:lnTo>
                  <a:lnTo>
                    <a:pt x="1473200" y="76200"/>
                  </a:lnTo>
                  <a:lnTo>
                    <a:pt x="1470660" y="71119"/>
                  </a:lnTo>
                  <a:lnTo>
                    <a:pt x="1468120" y="64769"/>
                  </a:lnTo>
                  <a:lnTo>
                    <a:pt x="1464310" y="59689"/>
                  </a:lnTo>
                  <a:lnTo>
                    <a:pt x="1461770" y="54609"/>
                  </a:lnTo>
                  <a:lnTo>
                    <a:pt x="1450340" y="39369"/>
                  </a:lnTo>
                  <a:lnTo>
                    <a:pt x="1445260" y="35559"/>
                  </a:lnTo>
                  <a:lnTo>
                    <a:pt x="1441450" y="30479"/>
                  </a:lnTo>
                  <a:lnTo>
                    <a:pt x="1426210" y="19050"/>
                  </a:lnTo>
                  <a:lnTo>
                    <a:pt x="1421130" y="16509"/>
                  </a:lnTo>
                  <a:lnTo>
                    <a:pt x="1414780" y="12700"/>
                  </a:lnTo>
                  <a:lnTo>
                    <a:pt x="1409700" y="10159"/>
                  </a:lnTo>
                  <a:lnTo>
                    <a:pt x="1403350" y="7619"/>
                  </a:lnTo>
                  <a:lnTo>
                    <a:pt x="1398270" y="5079"/>
                  </a:lnTo>
                  <a:lnTo>
                    <a:pt x="1372870" y="0"/>
                  </a:lnTo>
                  <a:close/>
                </a:path>
              </a:pathLst>
            </a:custGeom>
            <a:solidFill>
              <a:srgbClr val="FFFFFF"/>
            </a:solidFill>
          </p:spPr>
          <p:txBody>
            <a:bodyPr wrap="square" lIns="0" tIns="0" rIns="0" bIns="0" rtlCol="0"/>
            <a:lstStyle/>
            <a:p>
              <a:endParaRPr/>
            </a:p>
          </p:txBody>
        </p:sp>
        <p:sp>
          <p:nvSpPr>
            <p:cNvPr id="42" name="object 42"/>
            <p:cNvSpPr/>
            <p:nvPr/>
          </p:nvSpPr>
          <p:spPr>
            <a:xfrm>
              <a:off x="521970" y="2661564"/>
              <a:ext cx="1480820" cy="720090"/>
            </a:xfrm>
            <a:custGeom>
              <a:avLst/>
              <a:gdLst/>
              <a:ahLst/>
              <a:cxnLst/>
              <a:rect l="l" t="t" r="r" b="b"/>
              <a:pathLst>
                <a:path w="1480820" h="720089">
                  <a:moveTo>
                    <a:pt x="0" y="119379"/>
                  </a:moveTo>
                  <a:lnTo>
                    <a:pt x="0" y="113029"/>
                  </a:lnTo>
                  <a:lnTo>
                    <a:pt x="1270" y="106679"/>
                  </a:lnTo>
                  <a:lnTo>
                    <a:pt x="1270" y="100329"/>
                  </a:lnTo>
                  <a:lnTo>
                    <a:pt x="2539" y="95250"/>
                  </a:lnTo>
                  <a:lnTo>
                    <a:pt x="3809" y="88900"/>
                  </a:lnTo>
                  <a:lnTo>
                    <a:pt x="6350" y="82550"/>
                  </a:lnTo>
                  <a:lnTo>
                    <a:pt x="7620" y="76200"/>
                  </a:lnTo>
                  <a:lnTo>
                    <a:pt x="10159" y="71119"/>
                  </a:lnTo>
                  <a:lnTo>
                    <a:pt x="12700" y="64769"/>
                  </a:lnTo>
                  <a:lnTo>
                    <a:pt x="16509" y="59689"/>
                  </a:lnTo>
                  <a:lnTo>
                    <a:pt x="19050" y="54609"/>
                  </a:lnTo>
                  <a:lnTo>
                    <a:pt x="22859" y="49529"/>
                  </a:lnTo>
                  <a:lnTo>
                    <a:pt x="26670" y="44450"/>
                  </a:lnTo>
                  <a:lnTo>
                    <a:pt x="30479" y="39369"/>
                  </a:lnTo>
                  <a:lnTo>
                    <a:pt x="35559" y="35559"/>
                  </a:lnTo>
                  <a:lnTo>
                    <a:pt x="39370" y="30479"/>
                  </a:lnTo>
                  <a:lnTo>
                    <a:pt x="44450" y="26669"/>
                  </a:lnTo>
                  <a:lnTo>
                    <a:pt x="49529" y="22859"/>
                  </a:lnTo>
                  <a:lnTo>
                    <a:pt x="54609" y="19050"/>
                  </a:lnTo>
                  <a:lnTo>
                    <a:pt x="59689" y="16509"/>
                  </a:lnTo>
                  <a:lnTo>
                    <a:pt x="66039" y="12700"/>
                  </a:lnTo>
                  <a:lnTo>
                    <a:pt x="71120" y="10159"/>
                  </a:lnTo>
                  <a:lnTo>
                    <a:pt x="77470" y="7619"/>
                  </a:lnTo>
                  <a:lnTo>
                    <a:pt x="82550" y="5079"/>
                  </a:lnTo>
                  <a:lnTo>
                    <a:pt x="88900" y="3809"/>
                  </a:lnTo>
                  <a:lnTo>
                    <a:pt x="95250" y="2539"/>
                  </a:lnTo>
                  <a:lnTo>
                    <a:pt x="101600" y="1269"/>
                  </a:lnTo>
                  <a:lnTo>
                    <a:pt x="106679" y="0"/>
                  </a:lnTo>
                  <a:lnTo>
                    <a:pt x="114300" y="0"/>
                  </a:lnTo>
                  <a:lnTo>
                    <a:pt x="119379" y="0"/>
                  </a:lnTo>
                  <a:lnTo>
                    <a:pt x="1361440" y="0"/>
                  </a:lnTo>
                  <a:lnTo>
                    <a:pt x="1366520" y="0"/>
                  </a:lnTo>
                  <a:lnTo>
                    <a:pt x="1372870" y="0"/>
                  </a:lnTo>
                  <a:lnTo>
                    <a:pt x="1379220" y="1269"/>
                  </a:lnTo>
                  <a:lnTo>
                    <a:pt x="1385570" y="2539"/>
                  </a:lnTo>
                  <a:lnTo>
                    <a:pt x="1391920" y="3809"/>
                  </a:lnTo>
                  <a:lnTo>
                    <a:pt x="1398270" y="5079"/>
                  </a:lnTo>
                  <a:lnTo>
                    <a:pt x="1403350" y="7619"/>
                  </a:lnTo>
                  <a:lnTo>
                    <a:pt x="1409700" y="10159"/>
                  </a:lnTo>
                  <a:lnTo>
                    <a:pt x="1414780" y="12700"/>
                  </a:lnTo>
                  <a:lnTo>
                    <a:pt x="1421130" y="16509"/>
                  </a:lnTo>
                  <a:lnTo>
                    <a:pt x="1426210" y="19050"/>
                  </a:lnTo>
                  <a:lnTo>
                    <a:pt x="1431290" y="22859"/>
                  </a:lnTo>
                  <a:lnTo>
                    <a:pt x="1436370" y="26669"/>
                  </a:lnTo>
                  <a:lnTo>
                    <a:pt x="1441450" y="30479"/>
                  </a:lnTo>
                  <a:lnTo>
                    <a:pt x="1445260" y="35559"/>
                  </a:lnTo>
                  <a:lnTo>
                    <a:pt x="1450340" y="39369"/>
                  </a:lnTo>
                  <a:lnTo>
                    <a:pt x="1454150" y="44450"/>
                  </a:lnTo>
                  <a:lnTo>
                    <a:pt x="1457960" y="49529"/>
                  </a:lnTo>
                  <a:lnTo>
                    <a:pt x="1461770" y="54609"/>
                  </a:lnTo>
                  <a:lnTo>
                    <a:pt x="1464310" y="59689"/>
                  </a:lnTo>
                  <a:lnTo>
                    <a:pt x="1468120" y="64769"/>
                  </a:lnTo>
                  <a:lnTo>
                    <a:pt x="1470660" y="71119"/>
                  </a:lnTo>
                  <a:lnTo>
                    <a:pt x="1473200" y="76200"/>
                  </a:lnTo>
                  <a:lnTo>
                    <a:pt x="1474470" y="82550"/>
                  </a:lnTo>
                  <a:lnTo>
                    <a:pt x="1477010" y="88900"/>
                  </a:lnTo>
                  <a:lnTo>
                    <a:pt x="1478280" y="95250"/>
                  </a:lnTo>
                  <a:lnTo>
                    <a:pt x="1479550" y="100329"/>
                  </a:lnTo>
                  <a:lnTo>
                    <a:pt x="1479550" y="106679"/>
                  </a:lnTo>
                  <a:lnTo>
                    <a:pt x="1480820" y="113029"/>
                  </a:lnTo>
                  <a:lnTo>
                    <a:pt x="1480820" y="119379"/>
                  </a:lnTo>
                  <a:lnTo>
                    <a:pt x="1480820" y="600709"/>
                  </a:lnTo>
                  <a:lnTo>
                    <a:pt x="1480820" y="605789"/>
                  </a:lnTo>
                  <a:lnTo>
                    <a:pt x="1479550" y="613409"/>
                  </a:lnTo>
                  <a:lnTo>
                    <a:pt x="1479550" y="618489"/>
                  </a:lnTo>
                  <a:lnTo>
                    <a:pt x="1478280" y="624839"/>
                  </a:lnTo>
                  <a:lnTo>
                    <a:pt x="1477010" y="631189"/>
                  </a:lnTo>
                  <a:lnTo>
                    <a:pt x="1474470" y="637539"/>
                  </a:lnTo>
                  <a:lnTo>
                    <a:pt x="1473200" y="642619"/>
                  </a:lnTo>
                  <a:lnTo>
                    <a:pt x="1470660" y="648969"/>
                  </a:lnTo>
                  <a:lnTo>
                    <a:pt x="1468120" y="654050"/>
                  </a:lnTo>
                  <a:lnTo>
                    <a:pt x="1464310" y="660400"/>
                  </a:lnTo>
                  <a:lnTo>
                    <a:pt x="1461770" y="665479"/>
                  </a:lnTo>
                  <a:lnTo>
                    <a:pt x="1457960" y="670559"/>
                  </a:lnTo>
                  <a:lnTo>
                    <a:pt x="1454150" y="675639"/>
                  </a:lnTo>
                  <a:lnTo>
                    <a:pt x="1450340" y="680719"/>
                  </a:lnTo>
                  <a:lnTo>
                    <a:pt x="1445260" y="684529"/>
                  </a:lnTo>
                  <a:lnTo>
                    <a:pt x="1441450" y="689609"/>
                  </a:lnTo>
                  <a:lnTo>
                    <a:pt x="1436370" y="693419"/>
                  </a:lnTo>
                  <a:lnTo>
                    <a:pt x="1431290" y="697229"/>
                  </a:lnTo>
                  <a:lnTo>
                    <a:pt x="1426210" y="701039"/>
                  </a:lnTo>
                  <a:lnTo>
                    <a:pt x="1421130" y="703579"/>
                  </a:lnTo>
                  <a:lnTo>
                    <a:pt x="1416050" y="707389"/>
                  </a:lnTo>
                  <a:lnTo>
                    <a:pt x="1409700" y="709929"/>
                  </a:lnTo>
                  <a:lnTo>
                    <a:pt x="1404620" y="712469"/>
                  </a:lnTo>
                  <a:lnTo>
                    <a:pt x="1398270" y="713739"/>
                  </a:lnTo>
                  <a:lnTo>
                    <a:pt x="1391920" y="716279"/>
                  </a:lnTo>
                  <a:lnTo>
                    <a:pt x="1385570" y="717550"/>
                  </a:lnTo>
                  <a:lnTo>
                    <a:pt x="1380490" y="718819"/>
                  </a:lnTo>
                  <a:lnTo>
                    <a:pt x="1374140" y="718819"/>
                  </a:lnTo>
                  <a:lnTo>
                    <a:pt x="1367790" y="720089"/>
                  </a:lnTo>
                  <a:lnTo>
                    <a:pt x="1361440" y="720089"/>
                  </a:lnTo>
                  <a:lnTo>
                    <a:pt x="119379" y="720089"/>
                  </a:lnTo>
                  <a:lnTo>
                    <a:pt x="114300" y="720089"/>
                  </a:lnTo>
                  <a:lnTo>
                    <a:pt x="106679" y="718819"/>
                  </a:lnTo>
                  <a:lnTo>
                    <a:pt x="101600" y="718819"/>
                  </a:lnTo>
                  <a:lnTo>
                    <a:pt x="95250" y="717550"/>
                  </a:lnTo>
                  <a:lnTo>
                    <a:pt x="88900" y="716279"/>
                  </a:lnTo>
                  <a:lnTo>
                    <a:pt x="82550" y="713739"/>
                  </a:lnTo>
                  <a:lnTo>
                    <a:pt x="77470" y="712469"/>
                  </a:lnTo>
                  <a:lnTo>
                    <a:pt x="71120" y="709929"/>
                  </a:lnTo>
                  <a:lnTo>
                    <a:pt x="66039" y="707389"/>
                  </a:lnTo>
                  <a:lnTo>
                    <a:pt x="59689" y="704850"/>
                  </a:lnTo>
                  <a:lnTo>
                    <a:pt x="54609" y="701039"/>
                  </a:lnTo>
                  <a:lnTo>
                    <a:pt x="49529" y="697229"/>
                  </a:lnTo>
                  <a:lnTo>
                    <a:pt x="44450" y="693419"/>
                  </a:lnTo>
                  <a:lnTo>
                    <a:pt x="39370" y="689609"/>
                  </a:lnTo>
                  <a:lnTo>
                    <a:pt x="35559" y="685800"/>
                  </a:lnTo>
                  <a:lnTo>
                    <a:pt x="30479" y="680719"/>
                  </a:lnTo>
                  <a:lnTo>
                    <a:pt x="26670" y="675639"/>
                  </a:lnTo>
                  <a:lnTo>
                    <a:pt x="22859" y="670559"/>
                  </a:lnTo>
                  <a:lnTo>
                    <a:pt x="19050" y="665479"/>
                  </a:lnTo>
                  <a:lnTo>
                    <a:pt x="16509" y="660400"/>
                  </a:lnTo>
                  <a:lnTo>
                    <a:pt x="13970" y="655319"/>
                  </a:lnTo>
                  <a:lnTo>
                    <a:pt x="10159" y="648969"/>
                  </a:lnTo>
                  <a:lnTo>
                    <a:pt x="7620" y="643889"/>
                  </a:lnTo>
                  <a:lnTo>
                    <a:pt x="6350" y="637539"/>
                  </a:lnTo>
                  <a:lnTo>
                    <a:pt x="3809" y="631189"/>
                  </a:lnTo>
                  <a:lnTo>
                    <a:pt x="2539" y="624839"/>
                  </a:lnTo>
                  <a:lnTo>
                    <a:pt x="1270" y="619759"/>
                  </a:lnTo>
                  <a:lnTo>
                    <a:pt x="1270" y="613409"/>
                  </a:lnTo>
                  <a:lnTo>
                    <a:pt x="0" y="607059"/>
                  </a:lnTo>
                  <a:lnTo>
                    <a:pt x="0" y="600709"/>
                  </a:lnTo>
                  <a:lnTo>
                    <a:pt x="0" y="119379"/>
                  </a:lnTo>
                  <a:close/>
                </a:path>
              </a:pathLst>
            </a:custGeom>
            <a:ln w="25518">
              <a:solidFill>
                <a:srgbClr val="2C2CB8"/>
              </a:solidFill>
            </a:ln>
          </p:spPr>
          <p:txBody>
            <a:bodyPr wrap="square" lIns="0" tIns="0" rIns="0" bIns="0" rtlCol="0"/>
            <a:lstStyle/>
            <a:p>
              <a:endParaRPr/>
            </a:p>
          </p:txBody>
        </p:sp>
        <p:sp>
          <p:nvSpPr>
            <p:cNvPr id="43" name="object 43"/>
            <p:cNvSpPr/>
            <p:nvPr/>
          </p:nvSpPr>
          <p:spPr>
            <a:xfrm>
              <a:off x="509206" y="2648813"/>
              <a:ext cx="1506855" cy="746125"/>
            </a:xfrm>
            <a:custGeom>
              <a:avLst/>
              <a:gdLst/>
              <a:ahLst/>
              <a:cxnLst/>
              <a:rect l="l" t="t" r="r" b="b"/>
              <a:pathLst>
                <a:path w="1506855" h="74612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1506855" h="746125">
                  <a:moveTo>
                    <a:pt x="1506334" y="732840"/>
                  </a:moveTo>
                  <a:lnTo>
                    <a:pt x="1502600" y="723823"/>
                  </a:lnTo>
                  <a:lnTo>
                    <a:pt x="1493583" y="720090"/>
                  </a:lnTo>
                  <a:lnTo>
                    <a:pt x="1484553" y="723823"/>
                  </a:lnTo>
                  <a:lnTo>
                    <a:pt x="1480820" y="732840"/>
                  </a:lnTo>
                  <a:lnTo>
                    <a:pt x="1484553" y="741870"/>
                  </a:lnTo>
                  <a:lnTo>
                    <a:pt x="1493583" y="745604"/>
                  </a:lnTo>
                  <a:lnTo>
                    <a:pt x="1502600" y="741870"/>
                  </a:lnTo>
                  <a:lnTo>
                    <a:pt x="1506334" y="732840"/>
                  </a:lnTo>
                  <a:close/>
                </a:path>
              </a:pathLst>
            </a:custGeom>
            <a:solidFill>
              <a:srgbClr val="2C2CB8"/>
            </a:solidFill>
          </p:spPr>
          <p:txBody>
            <a:bodyPr wrap="square" lIns="0" tIns="0" rIns="0" bIns="0" rtlCol="0"/>
            <a:lstStyle/>
            <a:p>
              <a:endParaRPr/>
            </a:p>
          </p:txBody>
        </p:sp>
        <p:sp>
          <p:nvSpPr>
            <p:cNvPr id="44" name="object 44"/>
            <p:cNvSpPr/>
            <p:nvPr/>
          </p:nvSpPr>
          <p:spPr>
            <a:xfrm>
              <a:off x="563880" y="2695854"/>
              <a:ext cx="1395730" cy="650240"/>
            </a:xfrm>
            <a:custGeom>
              <a:avLst/>
              <a:gdLst/>
              <a:ahLst/>
              <a:cxnLst/>
              <a:rect l="l" t="t" r="r" b="b"/>
              <a:pathLst>
                <a:path w="1395730" h="650239">
                  <a:moveTo>
                    <a:pt x="1395730" y="0"/>
                  </a:moveTo>
                  <a:lnTo>
                    <a:pt x="0" y="0"/>
                  </a:lnTo>
                  <a:lnTo>
                    <a:pt x="0" y="650239"/>
                  </a:lnTo>
                  <a:lnTo>
                    <a:pt x="698500" y="650239"/>
                  </a:lnTo>
                  <a:lnTo>
                    <a:pt x="1395730" y="650239"/>
                  </a:lnTo>
                  <a:lnTo>
                    <a:pt x="1395730" y="0"/>
                  </a:lnTo>
                  <a:close/>
                </a:path>
              </a:pathLst>
            </a:custGeom>
            <a:solidFill>
              <a:srgbClr val="FFFFFF"/>
            </a:solidFill>
          </p:spPr>
          <p:txBody>
            <a:bodyPr wrap="square" lIns="0" tIns="0" rIns="0" bIns="0" rtlCol="0"/>
            <a:lstStyle/>
            <a:p>
              <a:endParaRPr/>
            </a:p>
          </p:txBody>
        </p:sp>
      </p:grpSp>
      <p:grpSp>
        <p:nvGrpSpPr>
          <p:cNvPr id="45" name="object 45"/>
          <p:cNvGrpSpPr/>
          <p:nvPr/>
        </p:nvGrpSpPr>
        <p:grpSpPr>
          <a:xfrm>
            <a:off x="2239962" y="1056225"/>
            <a:ext cx="2994025" cy="638175"/>
            <a:chOff x="2239962" y="1056225"/>
            <a:chExt cx="2994025" cy="638175"/>
          </a:xfrm>
        </p:grpSpPr>
        <p:sp>
          <p:nvSpPr>
            <p:cNvPr id="46" name="object 46"/>
            <p:cNvSpPr/>
            <p:nvPr/>
          </p:nvSpPr>
          <p:spPr>
            <a:xfrm>
              <a:off x="2252979" y="1433474"/>
              <a:ext cx="647700" cy="142240"/>
            </a:xfrm>
            <a:custGeom>
              <a:avLst/>
              <a:gdLst/>
              <a:ahLst/>
              <a:cxnLst/>
              <a:rect l="l" t="t" r="r" b="b"/>
              <a:pathLst>
                <a:path w="647700" h="142240">
                  <a:moveTo>
                    <a:pt x="485139" y="0"/>
                  </a:moveTo>
                  <a:lnTo>
                    <a:pt x="485139" y="35560"/>
                  </a:lnTo>
                  <a:lnTo>
                    <a:pt x="0" y="35560"/>
                  </a:lnTo>
                  <a:lnTo>
                    <a:pt x="0" y="106680"/>
                  </a:lnTo>
                  <a:lnTo>
                    <a:pt x="485139" y="106680"/>
                  </a:lnTo>
                  <a:lnTo>
                    <a:pt x="485139" y="142240"/>
                  </a:lnTo>
                  <a:lnTo>
                    <a:pt x="647700" y="71120"/>
                  </a:lnTo>
                  <a:lnTo>
                    <a:pt x="485139" y="0"/>
                  </a:lnTo>
                  <a:close/>
                </a:path>
              </a:pathLst>
            </a:custGeom>
            <a:solidFill>
              <a:srgbClr val="FFFFFF"/>
            </a:solidFill>
          </p:spPr>
          <p:txBody>
            <a:bodyPr wrap="square" lIns="0" tIns="0" rIns="0" bIns="0" rtlCol="0"/>
            <a:lstStyle/>
            <a:p>
              <a:endParaRPr/>
            </a:p>
          </p:txBody>
        </p:sp>
        <p:sp>
          <p:nvSpPr>
            <p:cNvPr id="47" name="object 47"/>
            <p:cNvSpPr/>
            <p:nvPr/>
          </p:nvSpPr>
          <p:spPr>
            <a:xfrm>
              <a:off x="2252979" y="1433474"/>
              <a:ext cx="647700" cy="142240"/>
            </a:xfrm>
            <a:custGeom>
              <a:avLst/>
              <a:gdLst/>
              <a:ahLst/>
              <a:cxnLst/>
              <a:rect l="l" t="t" r="r" b="b"/>
              <a:pathLst>
                <a:path w="647700" h="142240">
                  <a:moveTo>
                    <a:pt x="0" y="35560"/>
                  </a:moveTo>
                  <a:lnTo>
                    <a:pt x="485139" y="35560"/>
                  </a:lnTo>
                  <a:lnTo>
                    <a:pt x="485139" y="0"/>
                  </a:lnTo>
                  <a:lnTo>
                    <a:pt x="647700" y="71120"/>
                  </a:lnTo>
                  <a:lnTo>
                    <a:pt x="485139" y="142240"/>
                  </a:lnTo>
                  <a:lnTo>
                    <a:pt x="485139" y="106680"/>
                  </a:lnTo>
                  <a:lnTo>
                    <a:pt x="0" y="106680"/>
                  </a:lnTo>
                  <a:lnTo>
                    <a:pt x="0" y="35560"/>
                  </a:lnTo>
                  <a:close/>
                </a:path>
              </a:pathLst>
            </a:custGeom>
            <a:ln w="25518">
              <a:solidFill>
                <a:srgbClr val="2C2CB8"/>
              </a:solidFill>
            </a:ln>
          </p:spPr>
          <p:txBody>
            <a:bodyPr wrap="square" lIns="0" tIns="0" rIns="0" bIns="0" rtlCol="0"/>
            <a:lstStyle/>
            <a:p>
              <a:endParaRPr/>
            </a:p>
          </p:txBody>
        </p:sp>
        <p:sp>
          <p:nvSpPr>
            <p:cNvPr id="48" name="object 48"/>
            <p:cNvSpPr/>
            <p:nvPr/>
          </p:nvSpPr>
          <p:spPr>
            <a:xfrm>
              <a:off x="2240216" y="1420723"/>
              <a:ext cx="673735" cy="168275"/>
            </a:xfrm>
            <a:custGeom>
              <a:avLst/>
              <a:gdLst/>
              <a:ahLst/>
              <a:cxnLst/>
              <a:rect l="l" t="t" r="r" b="b"/>
              <a:pathLst>
                <a:path w="673735" h="16827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673735" h="168275">
                  <a:moveTo>
                    <a:pt x="673214" y="154990"/>
                  </a:moveTo>
                  <a:lnTo>
                    <a:pt x="669480" y="145973"/>
                  </a:lnTo>
                  <a:lnTo>
                    <a:pt x="660463" y="142240"/>
                  </a:lnTo>
                  <a:lnTo>
                    <a:pt x="651433" y="145973"/>
                  </a:lnTo>
                  <a:lnTo>
                    <a:pt x="647700" y="154990"/>
                  </a:lnTo>
                  <a:lnTo>
                    <a:pt x="651433" y="164020"/>
                  </a:lnTo>
                  <a:lnTo>
                    <a:pt x="660463" y="167754"/>
                  </a:lnTo>
                  <a:lnTo>
                    <a:pt x="669480" y="164020"/>
                  </a:lnTo>
                  <a:lnTo>
                    <a:pt x="673214" y="154990"/>
                  </a:lnTo>
                  <a:close/>
                </a:path>
              </a:pathLst>
            </a:custGeom>
            <a:solidFill>
              <a:srgbClr val="2C2CB8"/>
            </a:solidFill>
          </p:spPr>
          <p:txBody>
            <a:bodyPr wrap="square" lIns="0" tIns="0" rIns="0" bIns="0" rtlCol="0"/>
            <a:lstStyle/>
            <a:p>
              <a:endParaRPr/>
            </a:p>
          </p:txBody>
        </p:sp>
        <p:sp>
          <p:nvSpPr>
            <p:cNvPr id="49" name="object 49"/>
            <p:cNvSpPr/>
            <p:nvPr/>
          </p:nvSpPr>
          <p:spPr>
            <a:xfrm>
              <a:off x="2942560" y="1374995"/>
              <a:ext cx="0" cy="178435"/>
            </a:xfrm>
            <a:custGeom>
              <a:avLst/>
              <a:gdLst/>
              <a:ahLst/>
              <a:cxnLst/>
              <a:rect l="l" t="t" r="r" b="b"/>
              <a:pathLst>
                <a:path h="178434">
                  <a:moveTo>
                    <a:pt x="0" y="0"/>
                  </a:moveTo>
                  <a:lnTo>
                    <a:pt x="0" y="177918"/>
                  </a:lnTo>
                </a:path>
              </a:pathLst>
            </a:custGeom>
            <a:ln w="12759">
              <a:solidFill>
                <a:srgbClr val="2C2CB8"/>
              </a:solidFill>
            </a:ln>
          </p:spPr>
          <p:txBody>
            <a:bodyPr wrap="square" lIns="0" tIns="0" rIns="0" bIns="0" rtlCol="0"/>
            <a:lstStyle/>
            <a:p>
              <a:endParaRPr/>
            </a:p>
          </p:txBody>
        </p:sp>
        <p:sp>
          <p:nvSpPr>
            <p:cNvPr id="50" name="object 50"/>
            <p:cNvSpPr/>
            <p:nvPr/>
          </p:nvSpPr>
          <p:spPr>
            <a:xfrm>
              <a:off x="2936176" y="1375003"/>
              <a:ext cx="27305" cy="178435"/>
            </a:xfrm>
            <a:custGeom>
              <a:avLst/>
              <a:gdLst/>
              <a:ahLst/>
              <a:cxnLst/>
              <a:rect l="l" t="t" r="r" b="b"/>
              <a:pathLst>
                <a:path w="27305" h="178434">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27305" h="178434">
                  <a:moveTo>
                    <a:pt x="26784" y="165150"/>
                  </a:moveTo>
                  <a:lnTo>
                    <a:pt x="23050" y="156133"/>
                  </a:lnTo>
                  <a:lnTo>
                    <a:pt x="14033" y="152400"/>
                  </a:lnTo>
                  <a:lnTo>
                    <a:pt x="5003" y="156133"/>
                  </a:lnTo>
                  <a:lnTo>
                    <a:pt x="1270" y="165150"/>
                  </a:lnTo>
                  <a:lnTo>
                    <a:pt x="5003" y="174180"/>
                  </a:lnTo>
                  <a:lnTo>
                    <a:pt x="14033" y="177914"/>
                  </a:lnTo>
                  <a:lnTo>
                    <a:pt x="23050" y="174180"/>
                  </a:lnTo>
                  <a:lnTo>
                    <a:pt x="26784" y="165150"/>
                  </a:lnTo>
                  <a:close/>
                </a:path>
              </a:pathLst>
            </a:custGeom>
            <a:solidFill>
              <a:srgbClr val="2C2CB8"/>
            </a:solidFill>
          </p:spPr>
          <p:txBody>
            <a:bodyPr wrap="square" lIns="0" tIns="0" rIns="0" bIns="0" rtlCol="0"/>
            <a:lstStyle/>
            <a:p>
              <a:endParaRPr/>
            </a:p>
          </p:txBody>
        </p:sp>
        <p:sp>
          <p:nvSpPr>
            <p:cNvPr id="51" name="object 51"/>
            <p:cNvSpPr/>
            <p:nvPr/>
          </p:nvSpPr>
          <p:spPr>
            <a:xfrm>
              <a:off x="2948940" y="1068984"/>
              <a:ext cx="2272030" cy="612140"/>
            </a:xfrm>
            <a:custGeom>
              <a:avLst/>
              <a:gdLst/>
              <a:ahLst/>
              <a:cxnLst/>
              <a:rect l="l" t="t" r="r" b="b"/>
              <a:pathLst>
                <a:path w="2272029" h="612139">
                  <a:moveTo>
                    <a:pt x="0" y="0"/>
                  </a:moveTo>
                  <a:lnTo>
                    <a:pt x="2272030" y="0"/>
                  </a:lnTo>
                  <a:lnTo>
                    <a:pt x="2272030" y="612139"/>
                  </a:lnTo>
                  <a:lnTo>
                    <a:pt x="0" y="612139"/>
                  </a:lnTo>
                  <a:lnTo>
                    <a:pt x="0" y="0"/>
                  </a:lnTo>
                  <a:close/>
                </a:path>
              </a:pathLst>
            </a:custGeom>
            <a:solidFill>
              <a:srgbClr val="FFFFFF"/>
            </a:solidFill>
          </p:spPr>
          <p:txBody>
            <a:bodyPr wrap="square" lIns="0" tIns="0" rIns="0" bIns="0" rtlCol="0"/>
            <a:lstStyle/>
            <a:p>
              <a:endParaRPr/>
            </a:p>
          </p:txBody>
        </p:sp>
        <p:sp>
          <p:nvSpPr>
            <p:cNvPr id="52" name="object 52"/>
            <p:cNvSpPr/>
            <p:nvPr/>
          </p:nvSpPr>
          <p:spPr>
            <a:xfrm>
              <a:off x="2936176" y="1056233"/>
              <a:ext cx="2298065" cy="638175"/>
            </a:xfrm>
            <a:custGeom>
              <a:avLst/>
              <a:gdLst/>
              <a:ahLst/>
              <a:cxnLst/>
              <a:rect l="l" t="t" r="r" b="b"/>
              <a:pathLst>
                <a:path w="2298065" h="63817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2298065" h="638175">
                  <a:moveTo>
                    <a:pt x="2297544" y="624890"/>
                  </a:moveTo>
                  <a:lnTo>
                    <a:pt x="2293810" y="615873"/>
                  </a:lnTo>
                  <a:lnTo>
                    <a:pt x="2284793" y="612140"/>
                  </a:lnTo>
                  <a:lnTo>
                    <a:pt x="2275763" y="615873"/>
                  </a:lnTo>
                  <a:lnTo>
                    <a:pt x="2272030" y="624890"/>
                  </a:lnTo>
                  <a:lnTo>
                    <a:pt x="2275763" y="633920"/>
                  </a:lnTo>
                  <a:lnTo>
                    <a:pt x="2284793" y="637654"/>
                  </a:lnTo>
                  <a:lnTo>
                    <a:pt x="2293810" y="633920"/>
                  </a:lnTo>
                  <a:lnTo>
                    <a:pt x="2297544" y="624890"/>
                  </a:lnTo>
                  <a:close/>
                </a:path>
              </a:pathLst>
            </a:custGeom>
            <a:solidFill>
              <a:srgbClr val="2C2CB8"/>
            </a:solidFill>
          </p:spPr>
          <p:txBody>
            <a:bodyPr wrap="square" lIns="0" tIns="0" rIns="0" bIns="0" rtlCol="0"/>
            <a:lstStyle/>
            <a:p>
              <a:endParaRPr/>
            </a:p>
          </p:txBody>
        </p:sp>
        <p:sp>
          <p:nvSpPr>
            <p:cNvPr id="53" name="object 53"/>
            <p:cNvSpPr/>
            <p:nvPr/>
          </p:nvSpPr>
          <p:spPr>
            <a:xfrm>
              <a:off x="2948940" y="1068984"/>
              <a:ext cx="2272030" cy="612140"/>
            </a:xfrm>
            <a:custGeom>
              <a:avLst/>
              <a:gdLst/>
              <a:ahLst/>
              <a:cxnLst/>
              <a:rect l="l" t="t" r="r" b="b"/>
              <a:pathLst>
                <a:path w="2272029" h="612139">
                  <a:moveTo>
                    <a:pt x="2272030" y="0"/>
                  </a:moveTo>
                  <a:lnTo>
                    <a:pt x="0" y="0"/>
                  </a:lnTo>
                  <a:lnTo>
                    <a:pt x="0" y="612139"/>
                  </a:lnTo>
                  <a:lnTo>
                    <a:pt x="1135380" y="612139"/>
                  </a:lnTo>
                  <a:lnTo>
                    <a:pt x="2272030" y="612139"/>
                  </a:lnTo>
                  <a:lnTo>
                    <a:pt x="2272030" y="0"/>
                  </a:lnTo>
                  <a:close/>
                </a:path>
              </a:pathLst>
            </a:custGeom>
            <a:solidFill>
              <a:srgbClr val="FFFFFF"/>
            </a:solidFill>
          </p:spPr>
          <p:txBody>
            <a:bodyPr wrap="square" lIns="0" tIns="0" rIns="0" bIns="0" rtlCol="0"/>
            <a:lstStyle/>
            <a:p>
              <a:endParaRPr/>
            </a:p>
          </p:txBody>
        </p:sp>
      </p:grpSp>
      <p:sp>
        <p:nvSpPr>
          <p:cNvPr id="54" name="object 54"/>
          <p:cNvSpPr txBox="1"/>
          <p:nvPr/>
        </p:nvSpPr>
        <p:spPr>
          <a:xfrm>
            <a:off x="563880" y="2695854"/>
            <a:ext cx="1395730" cy="650240"/>
          </a:xfrm>
          <a:prstGeom prst="rect">
            <a:avLst/>
          </a:prstGeom>
          <a:ln w="25518">
            <a:solidFill>
              <a:srgbClr val="2C2CB8"/>
            </a:solidFill>
          </a:ln>
        </p:spPr>
        <p:txBody>
          <a:bodyPr vert="horz" wrap="square" lIns="0" tIns="111760" rIns="0" bIns="0" rtlCol="0">
            <a:spAutoFit/>
          </a:bodyPr>
          <a:lstStyle/>
          <a:p>
            <a:pPr marL="88900" marR="569595">
              <a:lnSpc>
                <a:spcPct val="100000"/>
              </a:lnSpc>
              <a:spcBef>
                <a:spcPts val="880"/>
              </a:spcBef>
            </a:pPr>
            <a:r>
              <a:rPr sz="1400" b="1" spc="-20" dirty="0">
                <a:latin typeface="Times New Roman"/>
                <a:cs typeface="Times New Roman"/>
              </a:rPr>
              <a:t>Суб’єкти </a:t>
            </a:r>
            <a:r>
              <a:rPr sz="1400" b="1" spc="-10" dirty="0">
                <a:latin typeface="Times New Roman"/>
                <a:cs typeface="Times New Roman"/>
              </a:rPr>
              <a:t>системи</a:t>
            </a:r>
            <a:endParaRPr sz="1400">
              <a:latin typeface="Times New Roman"/>
              <a:cs typeface="Times New Roman"/>
            </a:endParaRPr>
          </a:p>
        </p:txBody>
      </p:sp>
      <p:sp>
        <p:nvSpPr>
          <p:cNvPr id="55" name="object 55"/>
          <p:cNvSpPr/>
          <p:nvPr/>
        </p:nvSpPr>
        <p:spPr>
          <a:xfrm>
            <a:off x="2948940" y="2510433"/>
            <a:ext cx="3961129" cy="342900"/>
          </a:xfrm>
          <a:custGeom>
            <a:avLst/>
            <a:gdLst/>
            <a:ahLst/>
            <a:cxnLst/>
            <a:rect l="l" t="t" r="r" b="b"/>
            <a:pathLst>
              <a:path w="3961129" h="342900">
                <a:moveTo>
                  <a:pt x="3961130" y="0"/>
                </a:moveTo>
                <a:lnTo>
                  <a:pt x="0" y="0"/>
                </a:lnTo>
                <a:lnTo>
                  <a:pt x="0" y="342900"/>
                </a:lnTo>
                <a:lnTo>
                  <a:pt x="1979930" y="342900"/>
                </a:lnTo>
                <a:lnTo>
                  <a:pt x="3961130" y="342900"/>
                </a:lnTo>
                <a:lnTo>
                  <a:pt x="3961130" y="0"/>
                </a:lnTo>
                <a:close/>
              </a:path>
            </a:pathLst>
          </a:custGeom>
          <a:solidFill>
            <a:srgbClr val="FFFFFF"/>
          </a:solidFill>
        </p:spPr>
        <p:txBody>
          <a:bodyPr wrap="square" lIns="0" tIns="0" rIns="0" bIns="0" rtlCol="0"/>
          <a:lstStyle/>
          <a:p>
            <a:endParaRPr/>
          </a:p>
        </p:txBody>
      </p:sp>
      <p:sp>
        <p:nvSpPr>
          <p:cNvPr id="56" name="object 56"/>
          <p:cNvSpPr/>
          <p:nvPr/>
        </p:nvSpPr>
        <p:spPr>
          <a:xfrm>
            <a:off x="2948940" y="2995573"/>
            <a:ext cx="3961129" cy="577850"/>
          </a:xfrm>
          <a:custGeom>
            <a:avLst/>
            <a:gdLst/>
            <a:ahLst/>
            <a:cxnLst/>
            <a:rect l="l" t="t" r="r" b="b"/>
            <a:pathLst>
              <a:path w="3961129" h="577850">
                <a:moveTo>
                  <a:pt x="3961130" y="0"/>
                </a:moveTo>
                <a:lnTo>
                  <a:pt x="0" y="0"/>
                </a:lnTo>
                <a:lnTo>
                  <a:pt x="0" y="2540"/>
                </a:lnTo>
                <a:lnTo>
                  <a:pt x="0" y="576580"/>
                </a:lnTo>
                <a:lnTo>
                  <a:pt x="0" y="577850"/>
                </a:lnTo>
                <a:lnTo>
                  <a:pt x="3961130" y="577850"/>
                </a:lnTo>
                <a:lnTo>
                  <a:pt x="3961130" y="576580"/>
                </a:lnTo>
                <a:lnTo>
                  <a:pt x="3961130" y="2540"/>
                </a:lnTo>
                <a:lnTo>
                  <a:pt x="3961130" y="0"/>
                </a:lnTo>
                <a:close/>
              </a:path>
            </a:pathLst>
          </a:custGeom>
          <a:solidFill>
            <a:srgbClr val="FFFFFF"/>
          </a:solidFill>
        </p:spPr>
        <p:txBody>
          <a:bodyPr wrap="square" lIns="0" tIns="0" rIns="0" bIns="0" rtlCol="0"/>
          <a:lstStyle/>
          <a:p>
            <a:endParaRPr/>
          </a:p>
        </p:txBody>
      </p:sp>
      <p:graphicFrame>
        <p:nvGraphicFramePr>
          <p:cNvPr id="57" name="object 57"/>
          <p:cNvGraphicFramePr>
            <a:graphicFrameLocks noGrp="1"/>
          </p:cNvGraphicFramePr>
          <p:nvPr/>
        </p:nvGraphicFramePr>
        <p:xfrm>
          <a:off x="2935546" y="2497040"/>
          <a:ext cx="3961129" cy="1062355"/>
        </p:xfrm>
        <a:graphic>
          <a:graphicData uri="http://schemas.openxmlformats.org/drawingml/2006/table">
            <a:tbl>
              <a:tblPr firstRow="1" bandRow="1">
                <a:tableStyleId>{2D5ABB26-0587-4C30-8999-92F81FD0307C}</a:tableStyleId>
              </a:tblPr>
              <a:tblGrid>
                <a:gridCol w="3961129">
                  <a:extLst>
                    <a:ext uri="{9D8B030D-6E8A-4147-A177-3AD203B41FA5}">
                      <a16:colId xmlns:a16="http://schemas.microsoft.com/office/drawing/2014/main" val="20000"/>
                    </a:ext>
                  </a:extLst>
                </a:gridCol>
              </a:tblGrid>
              <a:tr h="342900">
                <a:tc>
                  <a:txBody>
                    <a:bodyPr/>
                    <a:lstStyle/>
                    <a:p>
                      <a:pPr marL="90170">
                        <a:lnSpc>
                          <a:spcPct val="100000"/>
                        </a:lnSpc>
                        <a:spcBef>
                          <a:spcPts val="600"/>
                        </a:spcBef>
                      </a:pPr>
                      <a:r>
                        <a:rPr sz="1400" spc="-20" dirty="0">
                          <a:latin typeface="Times New Roman"/>
                          <a:cs typeface="Times New Roman"/>
                        </a:rPr>
                        <a:t>Уповноважені</a:t>
                      </a:r>
                      <a:r>
                        <a:rPr sz="1400" spc="-10" dirty="0">
                          <a:latin typeface="Times New Roman"/>
                          <a:cs typeface="Times New Roman"/>
                        </a:rPr>
                        <a:t> </a:t>
                      </a:r>
                      <a:r>
                        <a:rPr sz="1400" dirty="0">
                          <a:latin typeface="Times New Roman"/>
                          <a:cs typeface="Times New Roman"/>
                        </a:rPr>
                        <a:t>державні</a:t>
                      </a:r>
                      <a:r>
                        <a:rPr sz="1400" spc="-5" dirty="0">
                          <a:latin typeface="Times New Roman"/>
                          <a:cs typeface="Times New Roman"/>
                        </a:rPr>
                        <a:t> </a:t>
                      </a:r>
                      <a:r>
                        <a:rPr sz="1400" dirty="0">
                          <a:latin typeface="Times New Roman"/>
                          <a:cs typeface="Times New Roman"/>
                        </a:rPr>
                        <a:t>органи </a:t>
                      </a:r>
                      <a:r>
                        <a:rPr sz="1400" spc="-20" dirty="0">
                          <a:latin typeface="Times New Roman"/>
                          <a:cs typeface="Times New Roman"/>
                        </a:rPr>
                        <a:t>влади</a:t>
                      </a:r>
                      <a:endParaRPr sz="1400">
                        <a:latin typeface="Times New Roman"/>
                        <a:cs typeface="Times New Roman"/>
                      </a:endParaRPr>
                    </a:p>
                  </a:txBody>
                  <a:tcPr marL="0" marR="0" marT="76200" marB="0">
                    <a:lnL w="28575">
                      <a:solidFill>
                        <a:srgbClr val="2C2CB8"/>
                      </a:solidFill>
                      <a:prstDash val="solid"/>
                    </a:lnL>
                    <a:lnR w="28575">
                      <a:solidFill>
                        <a:srgbClr val="2C2CB8"/>
                      </a:solidFill>
                      <a:prstDash val="solid"/>
                    </a:lnR>
                    <a:lnT w="28575">
                      <a:solidFill>
                        <a:srgbClr val="2C2CB8"/>
                      </a:solidFill>
                      <a:prstDash val="solid"/>
                    </a:lnT>
                    <a:lnB w="28575">
                      <a:solidFill>
                        <a:srgbClr val="2C2CB8"/>
                      </a:solidFill>
                      <a:prstDash val="solid"/>
                    </a:lnB>
                  </a:tcPr>
                </a:tc>
                <a:extLst>
                  <a:ext uri="{0D108BD9-81ED-4DB2-BD59-A6C34878D82A}">
                    <a16:rowId xmlns:a16="http://schemas.microsoft.com/office/drawing/2014/main" val="10000"/>
                  </a:ext>
                </a:extLst>
              </a:tr>
              <a:tr h="141605">
                <a:tc>
                  <a:txBody>
                    <a:bodyPr/>
                    <a:lstStyle/>
                    <a:p>
                      <a:pPr>
                        <a:lnSpc>
                          <a:spcPct val="100000"/>
                        </a:lnSpc>
                      </a:pPr>
                      <a:endParaRPr sz="800">
                        <a:latin typeface="Times New Roman"/>
                        <a:cs typeface="Times New Roman"/>
                      </a:endParaRPr>
                    </a:p>
                  </a:txBody>
                  <a:tcPr marL="0" marR="0" marT="0" marB="0">
                    <a:lnL w="28575">
                      <a:solidFill>
                        <a:srgbClr val="2C2CB8"/>
                      </a:solidFill>
                      <a:prstDash val="solid"/>
                    </a:lnL>
                    <a:lnT w="28575">
                      <a:solidFill>
                        <a:srgbClr val="2C2CB8"/>
                      </a:solidFill>
                      <a:prstDash val="solid"/>
                    </a:lnT>
                    <a:lnB w="28575">
                      <a:solidFill>
                        <a:srgbClr val="2C2CB8"/>
                      </a:solidFill>
                      <a:prstDash val="solid"/>
                    </a:lnB>
                  </a:tcPr>
                </a:tc>
                <a:extLst>
                  <a:ext uri="{0D108BD9-81ED-4DB2-BD59-A6C34878D82A}">
                    <a16:rowId xmlns:a16="http://schemas.microsoft.com/office/drawing/2014/main" val="10001"/>
                  </a:ext>
                </a:extLst>
              </a:tr>
              <a:tr h="577850">
                <a:tc>
                  <a:txBody>
                    <a:bodyPr/>
                    <a:lstStyle/>
                    <a:p>
                      <a:pPr marL="90170">
                        <a:lnSpc>
                          <a:spcPct val="100000"/>
                        </a:lnSpc>
                        <a:spcBef>
                          <a:spcPts val="1430"/>
                        </a:spcBef>
                      </a:pPr>
                      <a:r>
                        <a:rPr sz="1400" dirty="0">
                          <a:latin typeface="Times New Roman"/>
                          <a:cs typeface="Times New Roman"/>
                        </a:rPr>
                        <a:t>Виробники</a:t>
                      </a:r>
                      <a:r>
                        <a:rPr sz="1400" spc="-45" dirty="0">
                          <a:latin typeface="Times New Roman"/>
                          <a:cs typeface="Times New Roman"/>
                        </a:rPr>
                        <a:t> </a:t>
                      </a:r>
                      <a:r>
                        <a:rPr sz="1400" dirty="0">
                          <a:latin typeface="Times New Roman"/>
                          <a:cs typeface="Times New Roman"/>
                        </a:rPr>
                        <a:t>(імпортери),</a:t>
                      </a:r>
                      <a:r>
                        <a:rPr sz="1400" spc="-55" dirty="0">
                          <a:latin typeface="Times New Roman"/>
                          <a:cs typeface="Times New Roman"/>
                        </a:rPr>
                        <a:t> </a:t>
                      </a:r>
                      <a:r>
                        <a:rPr sz="1400" dirty="0">
                          <a:latin typeface="Times New Roman"/>
                          <a:cs typeface="Times New Roman"/>
                        </a:rPr>
                        <a:t>дистриб’ютори,</a:t>
                      </a:r>
                      <a:r>
                        <a:rPr sz="1400" spc="-45" dirty="0">
                          <a:latin typeface="Times New Roman"/>
                          <a:cs typeface="Times New Roman"/>
                        </a:rPr>
                        <a:t> </a:t>
                      </a:r>
                      <a:r>
                        <a:rPr sz="1400" spc="-10" dirty="0">
                          <a:latin typeface="Times New Roman"/>
                          <a:cs typeface="Times New Roman"/>
                        </a:rPr>
                        <a:t>аптеки</a:t>
                      </a:r>
                      <a:endParaRPr sz="1400">
                        <a:latin typeface="Times New Roman"/>
                        <a:cs typeface="Times New Roman"/>
                      </a:endParaRPr>
                    </a:p>
                  </a:txBody>
                  <a:tcPr marL="0" marR="0" marT="181610" marB="0">
                    <a:lnL w="28575">
                      <a:solidFill>
                        <a:srgbClr val="2C2CB8"/>
                      </a:solidFill>
                      <a:prstDash val="solid"/>
                    </a:lnL>
                    <a:lnR w="28575">
                      <a:solidFill>
                        <a:srgbClr val="2C2CB8"/>
                      </a:solidFill>
                      <a:prstDash val="solid"/>
                    </a:lnR>
                    <a:lnT w="28575">
                      <a:solidFill>
                        <a:srgbClr val="2C2CB8"/>
                      </a:solidFill>
                      <a:prstDash val="solid"/>
                    </a:lnT>
                    <a:lnB w="28575">
                      <a:solidFill>
                        <a:srgbClr val="2C2CB8"/>
                      </a:solidFill>
                      <a:prstDash val="solid"/>
                    </a:lnB>
                  </a:tcPr>
                </a:tc>
                <a:extLst>
                  <a:ext uri="{0D108BD9-81ED-4DB2-BD59-A6C34878D82A}">
                    <a16:rowId xmlns:a16="http://schemas.microsoft.com/office/drawing/2014/main" val="10002"/>
                  </a:ext>
                </a:extLst>
              </a:tr>
            </a:tbl>
          </a:graphicData>
        </a:graphic>
      </p:graphicFrame>
      <p:grpSp>
        <p:nvGrpSpPr>
          <p:cNvPr id="58" name="object 58"/>
          <p:cNvGrpSpPr/>
          <p:nvPr/>
        </p:nvGrpSpPr>
        <p:grpSpPr>
          <a:xfrm>
            <a:off x="2180530" y="2860895"/>
            <a:ext cx="702945" cy="151765"/>
            <a:chOff x="2180530" y="2860895"/>
            <a:chExt cx="702945" cy="151765"/>
          </a:xfrm>
        </p:grpSpPr>
        <p:sp>
          <p:nvSpPr>
            <p:cNvPr id="59" name="object 59"/>
            <p:cNvSpPr/>
            <p:nvPr/>
          </p:nvSpPr>
          <p:spPr>
            <a:xfrm>
              <a:off x="2193289" y="2873654"/>
              <a:ext cx="676910" cy="125730"/>
            </a:xfrm>
            <a:custGeom>
              <a:avLst/>
              <a:gdLst/>
              <a:ahLst/>
              <a:cxnLst/>
              <a:rect l="l" t="t" r="r" b="b"/>
              <a:pathLst>
                <a:path w="676910" h="125730">
                  <a:moveTo>
                    <a:pt x="508000" y="0"/>
                  </a:moveTo>
                  <a:lnTo>
                    <a:pt x="508000" y="31750"/>
                  </a:lnTo>
                  <a:lnTo>
                    <a:pt x="0" y="31750"/>
                  </a:lnTo>
                  <a:lnTo>
                    <a:pt x="0" y="93979"/>
                  </a:lnTo>
                  <a:lnTo>
                    <a:pt x="508000" y="93979"/>
                  </a:lnTo>
                  <a:lnTo>
                    <a:pt x="508000" y="125729"/>
                  </a:lnTo>
                  <a:lnTo>
                    <a:pt x="676910" y="63500"/>
                  </a:lnTo>
                  <a:lnTo>
                    <a:pt x="508000" y="0"/>
                  </a:lnTo>
                  <a:close/>
                </a:path>
              </a:pathLst>
            </a:custGeom>
            <a:solidFill>
              <a:srgbClr val="FFFFFF"/>
            </a:solidFill>
          </p:spPr>
          <p:txBody>
            <a:bodyPr wrap="square" lIns="0" tIns="0" rIns="0" bIns="0" rtlCol="0"/>
            <a:lstStyle/>
            <a:p>
              <a:endParaRPr/>
            </a:p>
          </p:txBody>
        </p:sp>
        <p:sp>
          <p:nvSpPr>
            <p:cNvPr id="60" name="object 60"/>
            <p:cNvSpPr/>
            <p:nvPr/>
          </p:nvSpPr>
          <p:spPr>
            <a:xfrm>
              <a:off x="2193289" y="2873654"/>
              <a:ext cx="676910" cy="125730"/>
            </a:xfrm>
            <a:custGeom>
              <a:avLst/>
              <a:gdLst/>
              <a:ahLst/>
              <a:cxnLst/>
              <a:rect l="l" t="t" r="r" b="b"/>
              <a:pathLst>
                <a:path w="676910" h="125730">
                  <a:moveTo>
                    <a:pt x="0" y="31750"/>
                  </a:moveTo>
                  <a:lnTo>
                    <a:pt x="508000" y="31750"/>
                  </a:lnTo>
                  <a:lnTo>
                    <a:pt x="508000" y="0"/>
                  </a:lnTo>
                  <a:lnTo>
                    <a:pt x="676910" y="63500"/>
                  </a:lnTo>
                  <a:lnTo>
                    <a:pt x="508000" y="125729"/>
                  </a:lnTo>
                  <a:lnTo>
                    <a:pt x="508000" y="93979"/>
                  </a:lnTo>
                  <a:lnTo>
                    <a:pt x="0" y="93979"/>
                  </a:lnTo>
                  <a:lnTo>
                    <a:pt x="0" y="31750"/>
                  </a:lnTo>
                  <a:close/>
                </a:path>
              </a:pathLst>
            </a:custGeom>
            <a:ln w="25518">
              <a:solidFill>
                <a:srgbClr val="2C2CB8"/>
              </a:solidFill>
            </a:ln>
          </p:spPr>
          <p:txBody>
            <a:bodyPr wrap="square" lIns="0" tIns="0" rIns="0" bIns="0" rtlCol="0"/>
            <a:lstStyle/>
            <a:p>
              <a:endParaRPr/>
            </a:p>
          </p:txBody>
        </p:sp>
        <p:sp>
          <p:nvSpPr>
            <p:cNvPr id="61" name="object 61"/>
            <p:cNvSpPr/>
            <p:nvPr/>
          </p:nvSpPr>
          <p:spPr>
            <a:xfrm>
              <a:off x="2180526" y="2860903"/>
              <a:ext cx="702945" cy="151765"/>
            </a:xfrm>
            <a:custGeom>
              <a:avLst/>
              <a:gdLst/>
              <a:ahLst/>
              <a:cxnLst/>
              <a:rect l="l" t="t" r="r" b="b"/>
              <a:pathLst>
                <a:path w="702944" h="151764">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702944" h="151764">
                  <a:moveTo>
                    <a:pt x="702424" y="138480"/>
                  </a:moveTo>
                  <a:lnTo>
                    <a:pt x="698690" y="129463"/>
                  </a:lnTo>
                  <a:lnTo>
                    <a:pt x="689673" y="125730"/>
                  </a:lnTo>
                  <a:lnTo>
                    <a:pt x="680643" y="129463"/>
                  </a:lnTo>
                  <a:lnTo>
                    <a:pt x="676910" y="138480"/>
                  </a:lnTo>
                  <a:lnTo>
                    <a:pt x="680643" y="147510"/>
                  </a:lnTo>
                  <a:lnTo>
                    <a:pt x="689673" y="151244"/>
                  </a:lnTo>
                  <a:lnTo>
                    <a:pt x="698690" y="147510"/>
                  </a:lnTo>
                  <a:lnTo>
                    <a:pt x="702424" y="138480"/>
                  </a:lnTo>
                  <a:close/>
                </a:path>
              </a:pathLst>
            </a:custGeom>
            <a:solidFill>
              <a:srgbClr val="2C2CB8"/>
            </a:solidFill>
          </p:spPr>
          <p:txBody>
            <a:bodyPr wrap="square" lIns="0" tIns="0" rIns="0" bIns="0" rtlCol="0"/>
            <a:lstStyle/>
            <a:p>
              <a:endParaRPr/>
            </a:p>
          </p:txBody>
        </p:sp>
      </p:grpSp>
      <p:grpSp>
        <p:nvGrpSpPr>
          <p:cNvPr id="62" name="object 62"/>
          <p:cNvGrpSpPr/>
          <p:nvPr/>
        </p:nvGrpSpPr>
        <p:grpSpPr>
          <a:xfrm>
            <a:off x="509210" y="1374995"/>
            <a:ext cx="1506855" cy="1152525"/>
            <a:chOff x="509210" y="1374995"/>
            <a:chExt cx="1506855" cy="1152525"/>
          </a:xfrm>
        </p:grpSpPr>
        <p:sp>
          <p:nvSpPr>
            <p:cNvPr id="63" name="object 63"/>
            <p:cNvSpPr/>
            <p:nvPr/>
          </p:nvSpPr>
          <p:spPr>
            <a:xfrm>
              <a:off x="1258569" y="2101494"/>
              <a:ext cx="11430" cy="412750"/>
            </a:xfrm>
            <a:custGeom>
              <a:avLst/>
              <a:gdLst/>
              <a:ahLst/>
              <a:cxnLst/>
              <a:rect l="l" t="t" r="r" b="b"/>
              <a:pathLst>
                <a:path w="11430" h="412750">
                  <a:moveTo>
                    <a:pt x="0" y="0"/>
                  </a:moveTo>
                  <a:lnTo>
                    <a:pt x="11430" y="412750"/>
                  </a:lnTo>
                </a:path>
              </a:pathLst>
            </a:custGeom>
            <a:ln w="25518">
              <a:solidFill>
                <a:srgbClr val="2C2CB8"/>
              </a:solidFill>
            </a:ln>
          </p:spPr>
          <p:txBody>
            <a:bodyPr wrap="square" lIns="0" tIns="0" rIns="0" bIns="0" rtlCol="0"/>
            <a:lstStyle/>
            <a:p>
              <a:endParaRPr/>
            </a:p>
          </p:txBody>
        </p:sp>
        <p:sp>
          <p:nvSpPr>
            <p:cNvPr id="64" name="object 64"/>
            <p:cNvSpPr/>
            <p:nvPr/>
          </p:nvSpPr>
          <p:spPr>
            <a:xfrm>
              <a:off x="1245806" y="2088743"/>
              <a:ext cx="37465" cy="438784"/>
            </a:xfrm>
            <a:custGeom>
              <a:avLst/>
              <a:gdLst/>
              <a:ahLst/>
              <a:cxnLst/>
              <a:rect l="l" t="t" r="r" b="b"/>
              <a:pathLst>
                <a:path w="37465" h="43878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7465" h="438785">
                  <a:moveTo>
                    <a:pt x="36944" y="425500"/>
                  </a:moveTo>
                  <a:lnTo>
                    <a:pt x="33210" y="416483"/>
                  </a:lnTo>
                  <a:lnTo>
                    <a:pt x="24193" y="412750"/>
                  </a:lnTo>
                  <a:lnTo>
                    <a:pt x="15163" y="416483"/>
                  </a:lnTo>
                  <a:lnTo>
                    <a:pt x="11430" y="425500"/>
                  </a:lnTo>
                  <a:lnTo>
                    <a:pt x="15163" y="434530"/>
                  </a:lnTo>
                  <a:lnTo>
                    <a:pt x="24193" y="438264"/>
                  </a:lnTo>
                  <a:lnTo>
                    <a:pt x="33210" y="434530"/>
                  </a:lnTo>
                  <a:lnTo>
                    <a:pt x="36944" y="425500"/>
                  </a:lnTo>
                  <a:close/>
                </a:path>
              </a:pathLst>
            </a:custGeom>
            <a:solidFill>
              <a:srgbClr val="2C2CB8"/>
            </a:solidFill>
          </p:spPr>
          <p:txBody>
            <a:bodyPr wrap="square" lIns="0" tIns="0" rIns="0" bIns="0" rtlCol="0"/>
            <a:lstStyle/>
            <a:p>
              <a:endParaRPr/>
            </a:p>
          </p:txBody>
        </p:sp>
        <p:sp>
          <p:nvSpPr>
            <p:cNvPr id="65" name="object 65"/>
            <p:cNvSpPr/>
            <p:nvPr/>
          </p:nvSpPr>
          <p:spPr>
            <a:xfrm>
              <a:off x="521969" y="1387754"/>
              <a:ext cx="1480820" cy="720090"/>
            </a:xfrm>
            <a:custGeom>
              <a:avLst/>
              <a:gdLst/>
              <a:ahLst/>
              <a:cxnLst/>
              <a:rect l="l" t="t" r="r" b="b"/>
              <a:pathLst>
                <a:path w="1480820" h="720089">
                  <a:moveTo>
                    <a:pt x="1379220" y="1269"/>
                  </a:moveTo>
                  <a:lnTo>
                    <a:pt x="101600" y="1269"/>
                  </a:lnTo>
                  <a:lnTo>
                    <a:pt x="88900" y="3810"/>
                  </a:lnTo>
                  <a:lnTo>
                    <a:pt x="82550" y="6350"/>
                  </a:lnTo>
                  <a:lnTo>
                    <a:pt x="77470" y="7619"/>
                  </a:lnTo>
                  <a:lnTo>
                    <a:pt x="71120" y="10160"/>
                  </a:lnTo>
                  <a:lnTo>
                    <a:pt x="66039" y="12700"/>
                  </a:lnTo>
                  <a:lnTo>
                    <a:pt x="59689" y="16510"/>
                  </a:lnTo>
                  <a:lnTo>
                    <a:pt x="54609" y="19050"/>
                  </a:lnTo>
                  <a:lnTo>
                    <a:pt x="44450" y="26669"/>
                  </a:lnTo>
                  <a:lnTo>
                    <a:pt x="35559" y="35560"/>
                  </a:lnTo>
                  <a:lnTo>
                    <a:pt x="30479" y="39369"/>
                  </a:lnTo>
                  <a:lnTo>
                    <a:pt x="19050" y="54610"/>
                  </a:lnTo>
                  <a:lnTo>
                    <a:pt x="16509" y="59689"/>
                  </a:lnTo>
                  <a:lnTo>
                    <a:pt x="12700" y="66039"/>
                  </a:lnTo>
                  <a:lnTo>
                    <a:pt x="10159" y="71119"/>
                  </a:lnTo>
                  <a:lnTo>
                    <a:pt x="7620" y="77469"/>
                  </a:lnTo>
                  <a:lnTo>
                    <a:pt x="6350" y="82550"/>
                  </a:lnTo>
                  <a:lnTo>
                    <a:pt x="3809" y="88900"/>
                  </a:lnTo>
                  <a:lnTo>
                    <a:pt x="1270" y="101600"/>
                  </a:lnTo>
                  <a:lnTo>
                    <a:pt x="1270" y="107950"/>
                  </a:lnTo>
                  <a:lnTo>
                    <a:pt x="0" y="114300"/>
                  </a:lnTo>
                  <a:lnTo>
                    <a:pt x="0" y="605789"/>
                  </a:lnTo>
                  <a:lnTo>
                    <a:pt x="1270" y="612139"/>
                  </a:lnTo>
                  <a:lnTo>
                    <a:pt x="1270" y="618489"/>
                  </a:lnTo>
                  <a:lnTo>
                    <a:pt x="3809" y="631189"/>
                  </a:lnTo>
                  <a:lnTo>
                    <a:pt x="6350" y="636269"/>
                  </a:lnTo>
                  <a:lnTo>
                    <a:pt x="7620" y="642619"/>
                  </a:lnTo>
                  <a:lnTo>
                    <a:pt x="10159" y="647700"/>
                  </a:lnTo>
                  <a:lnTo>
                    <a:pt x="12700" y="654050"/>
                  </a:lnTo>
                  <a:lnTo>
                    <a:pt x="16509" y="659129"/>
                  </a:lnTo>
                  <a:lnTo>
                    <a:pt x="44450" y="693419"/>
                  </a:lnTo>
                  <a:lnTo>
                    <a:pt x="49529" y="695960"/>
                  </a:lnTo>
                  <a:lnTo>
                    <a:pt x="59689" y="703579"/>
                  </a:lnTo>
                  <a:lnTo>
                    <a:pt x="66039" y="706119"/>
                  </a:lnTo>
                  <a:lnTo>
                    <a:pt x="71120" y="708660"/>
                  </a:lnTo>
                  <a:lnTo>
                    <a:pt x="77470" y="711200"/>
                  </a:lnTo>
                  <a:lnTo>
                    <a:pt x="82550" y="713739"/>
                  </a:lnTo>
                  <a:lnTo>
                    <a:pt x="88900" y="715010"/>
                  </a:lnTo>
                  <a:lnTo>
                    <a:pt x="95250" y="717550"/>
                  </a:lnTo>
                  <a:lnTo>
                    <a:pt x="101600" y="717550"/>
                  </a:lnTo>
                  <a:lnTo>
                    <a:pt x="106679" y="718819"/>
                  </a:lnTo>
                  <a:lnTo>
                    <a:pt x="114300" y="720089"/>
                  </a:lnTo>
                  <a:lnTo>
                    <a:pt x="1374140" y="718819"/>
                  </a:lnTo>
                  <a:lnTo>
                    <a:pt x="1380490" y="717550"/>
                  </a:lnTo>
                  <a:lnTo>
                    <a:pt x="1385570" y="716279"/>
                  </a:lnTo>
                  <a:lnTo>
                    <a:pt x="1398270" y="713739"/>
                  </a:lnTo>
                  <a:lnTo>
                    <a:pt x="1404620" y="711200"/>
                  </a:lnTo>
                  <a:lnTo>
                    <a:pt x="1409700" y="708660"/>
                  </a:lnTo>
                  <a:lnTo>
                    <a:pt x="1416050" y="706119"/>
                  </a:lnTo>
                  <a:lnTo>
                    <a:pt x="1421130" y="703579"/>
                  </a:lnTo>
                  <a:lnTo>
                    <a:pt x="1441450" y="688339"/>
                  </a:lnTo>
                  <a:lnTo>
                    <a:pt x="1445260" y="683260"/>
                  </a:lnTo>
                  <a:lnTo>
                    <a:pt x="1450340" y="679450"/>
                  </a:lnTo>
                  <a:lnTo>
                    <a:pt x="1461770" y="664210"/>
                  </a:lnTo>
                  <a:lnTo>
                    <a:pt x="1464310" y="659129"/>
                  </a:lnTo>
                  <a:lnTo>
                    <a:pt x="1468120" y="654050"/>
                  </a:lnTo>
                  <a:lnTo>
                    <a:pt x="1470660" y="647700"/>
                  </a:lnTo>
                  <a:lnTo>
                    <a:pt x="1473200" y="642619"/>
                  </a:lnTo>
                  <a:lnTo>
                    <a:pt x="1475740" y="636269"/>
                  </a:lnTo>
                  <a:lnTo>
                    <a:pt x="1478280" y="623569"/>
                  </a:lnTo>
                  <a:lnTo>
                    <a:pt x="1479550" y="618489"/>
                  </a:lnTo>
                  <a:lnTo>
                    <a:pt x="1480820" y="612139"/>
                  </a:lnTo>
                  <a:lnTo>
                    <a:pt x="1480820" y="114300"/>
                  </a:lnTo>
                  <a:lnTo>
                    <a:pt x="1479550" y="107950"/>
                  </a:lnTo>
                  <a:lnTo>
                    <a:pt x="1479550" y="101600"/>
                  </a:lnTo>
                  <a:lnTo>
                    <a:pt x="1477010" y="88900"/>
                  </a:lnTo>
                  <a:lnTo>
                    <a:pt x="1474470" y="82550"/>
                  </a:lnTo>
                  <a:lnTo>
                    <a:pt x="1473200" y="77469"/>
                  </a:lnTo>
                  <a:lnTo>
                    <a:pt x="1470660" y="71119"/>
                  </a:lnTo>
                  <a:lnTo>
                    <a:pt x="1468120" y="66039"/>
                  </a:lnTo>
                  <a:lnTo>
                    <a:pt x="1464310" y="60960"/>
                  </a:lnTo>
                  <a:lnTo>
                    <a:pt x="1461770" y="54610"/>
                  </a:lnTo>
                  <a:lnTo>
                    <a:pt x="1450340" y="39369"/>
                  </a:lnTo>
                  <a:lnTo>
                    <a:pt x="1445260" y="35560"/>
                  </a:lnTo>
                  <a:lnTo>
                    <a:pt x="1436370" y="26669"/>
                  </a:lnTo>
                  <a:lnTo>
                    <a:pt x="1426210" y="19050"/>
                  </a:lnTo>
                  <a:lnTo>
                    <a:pt x="1421130" y="16510"/>
                  </a:lnTo>
                  <a:lnTo>
                    <a:pt x="1414780" y="12700"/>
                  </a:lnTo>
                  <a:lnTo>
                    <a:pt x="1409700" y="10160"/>
                  </a:lnTo>
                  <a:lnTo>
                    <a:pt x="1403350" y="7619"/>
                  </a:lnTo>
                  <a:lnTo>
                    <a:pt x="1398270" y="6350"/>
                  </a:lnTo>
                  <a:lnTo>
                    <a:pt x="1391920" y="3810"/>
                  </a:lnTo>
                  <a:lnTo>
                    <a:pt x="1379220" y="1269"/>
                  </a:lnTo>
                  <a:close/>
                </a:path>
                <a:path w="1480820" h="720089">
                  <a:moveTo>
                    <a:pt x="1366520" y="0"/>
                  </a:moveTo>
                  <a:lnTo>
                    <a:pt x="114300" y="0"/>
                  </a:lnTo>
                  <a:lnTo>
                    <a:pt x="106679" y="1269"/>
                  </a:lnTo>
                  <a:lnTo>
                    <a:pt x="1372870" y="1269"/>
                  </a:lnTo>
                  <a:lnTo>
                    <a:pt x="1366520" y="0"/>
                  </a:lnTo>
                  <a:close/>
                </a:path>
              </a:pathLst>
            </a:custGeom>
            <a:solidFill>
              <a:srgbClr val="FFFFFF"/>
            </a:solidFill>
          </p:spPr>
          <p:txBody>
            <a:bodyPr wrap="square" lIns="0" tIns="0" rIns="0" bIns="0" rtlCol="0"/>
            <a:lstStyle/>
            <a:p>
              <a:endParaRPr/>
            </a:p>
          </p:txBody>
        </p:sp>
        <p:sp>
          <p:nvSpPr>
            <p:cNvPr id="66" name="object 66"/>
            <p:cNvSpPr/>
            <p:nvPr/>
          </p:nvSpPr>
          <p:spPr>
            <a:xfrm>
              <a:off x="521969" y="1387754"/>
              <a:ext cx="1480820" cy="720090"/>
            </a:xfrm>
            <a:custGeom>
              <a:avLst/>
              <a:gdLst/>
              <a:ahLst/>
              <a:cxnLst/>
              <a:rect l="l" t="t" r="r" b="b"/>
              <a:pathLst>
                <a:path w="1480820" h="720089">
                  <a:moveTo>
                    <a:pt x="0" y="120650"/>
                  </a:moveTo>
                  <a:lnTo>
                    <a:pt x="0" y="114300"/>
                  </a:lnTo>
                  <a:lnTo>
                    <a:pt x="1270" y="107950"/>
                  </a:lnTo>
                  <a:lnTo>
                    <a:pt x="1270" y="101600"/>
                  </a:lnTo>
                  <a:lnTo>
                    <a:pt x="2539" y="95250"/>
                  </a:lnTo>
                  <a:lnTo>
                    <a:pt x="3809" y="88900"/>
                  </a:lnTo>
                  <a:lnTo>
                    <a:pt x="6350" y="82550"/>
                  </a:lnTo>
                  <a:lnTo>
                    <a:pt x="7620" y="77469"/>
                  </a:lnTo>
                  <a:lnTo>
                    <a:pt x="10159" y="71119"/>
                  </a:lnTo>
                  <a:lnTo>
                    <a:pt x="12700" y="66039"/>
                  </a:lnTo>
                  <a:lnTo>
                    <a:pt x="16509" y="59689"/>
                  </a:lnTo>
                  <a:lnTo>
                    <a:pt x="19050" y="54610"/>
                  </a:lnTo>
                  <a:lnTo>
                    <a:pt x="22859" y="49529"/>
                  </a:lnTo>
                  <a:lnTo>
                    <a:pt x="26670" y="44450"/>
                  </a:lnTo>
                  <a:lnTo>
                    <a:pt x="30479" y="39369"/>
                  </a:lnTo>
                  <a:lnTo>
                    <a:pt x="35559" y="35560"/>
                  </a:lnTo>
                  <a:lnTo>
                    <a:pt x="39370" y="31750"/>
                  </a:lnTo>
                  <a:lnTo>
                    <a:pt x="44450" y="26669"/>
                  </a:lnTo>
                  <a:lnTo>
                    <a:pt x="49529" y="22860"/>
                  </a:lnTo>
                  <a:lnTo>
                    <a:pt x="54609" y="19050"/>
                  </a:lnTo>
                  <a:lnTo>
                    <a:pt x="59689" y="16510"/>
                  </a:lnTo>
                  <a:lnTo>
                    <a:pt x="66039" y="12700"/>
                  </a:lnTo>
                  <a:lnTo>
                    <a:pt x="71120" y="10160"/>
                  </a:lnTo>
                  <a:lnTo>
                    <a:pt x="77470" y="7619"/>
                  </a:lnTo>
                  <a:lnTo>
                    <a:pt x="82550" y="6350"/>
                  </a:lnTo>
                  <a:lnTo>
                    <a:pt x="88900" y="3810"/>
                  </a:lnTo>
                  <a:lnTo>
                    <a:pt x="95250" y="2539"/>
                  </a:lnTo>
                  <a:lnTo>
                    <a:pt x="101600" y="1269"/>
                  </a:lnTo>
                  <a:lnTo>
                    <a:pt x="106679" y="1269"/>
                  </a:lnTo>
                  <a:lnTo>
                    <a:pt x="114300" y="0"/>
                  </a:lnTo>
                  <a:lnTo>
                    <a:pt x="119379" y="0"/>
                  </a:lnTo>
                  <a:lnTo>
                    <a:pt x="1361440" y="0"/>
                  </a:lnTo>
                  <a:lnTo>
                    <a:pt x="1366520" y="0"/>
                  </a:lnTo>
                  <a:lnTo>
                    <a:pt x="1372870" y="1269"/>
                  </a:lnTo>
                  <a:lnTo>
                    <a:pt x="1379220" y="1269"/>
                  </a:lnTo>
                  <a:lnTo>
                    <a:pt x="1385570" y="2539"/>
                  </a:lnTo>
                  <a:lnTo>
                    <a:pt x="1391920" y="3810"/>
                  </a:lnTo>
                  <a:lnTo>
                    <a:pt x="1398270" y="6350"/>
                  </a:lnTo>
                  <a:lnTo>
                    <a:pt x="1403350" y="7619"/>
                  </a:lnTo>
                  <a:lnTo>
                    <a:pt x="1409700" y="10160"/>
                  </a:lnTo>
                  <a:lnTo>
                    <a:pt x="1414780" y="12700"/>
                  </a:lnTo>
                  <a:lnTo>
                    <a:pt x="1421130" y="16510"/>
                  </a:lnTo>
                  <a:lnTo>
                    <a:pt x="1426210" y="19050"/>
                  </a:lnTo>
                  <a:lnTo>
                    <a:pt x="1431290" y="22860"/>
                  </a:lnTo>
                  <a:lnTo>
                    <a:pt x="1436370" y="26669"/>
                  </a:lnTo>
                  <a:lnTo>
                    <a:pt x="1441450" y="31750"/>
                  </a:lnTo>
                  <a:lnTo>
                    <a:pt x="1445260" y="35560"/>
                  </a:lnTo>
                  <a:lnTo>
                    <a:pt x="1450340" y="39369"/>
                  </a:lnTo>
                  <a:lnTo>
                    <a:pt x="1454150" y="44450"/>
                  </a:lnTo>
                  <a:lnTo>
                    <a:pt x="1457960" y="49529"/>
                  </a:lnTo>
                  <a:lnTo>
                    <a:pt x="1461770" y="54610"/>
                  </a:lnTo>
                  <a:lnTo>
                    <a:pt x="1464310" y="60960"/>
                  </a:lnTo>
                  <a:lnTo>
                    <a:pt x="1468120" y="66039"/>
                  </a:lnTo>
                  <a:lnTo>
                    <a:pt x="1470660" y="71119"/>
                  </a:lnTo>
                  <a:lnTo>
                    <a:pt x="1473200" y="77469"/>
                  </a:lnTo>
                  <a:lnTo>
                    <a:pt x="1474470" y="82550"/>
                  </a:lnTo>
                  <a:lnTo>
                    <a:pt x="1477010" y="88900"/>
                  </a:lnTo>
                  <a:lnTo>
                    <a:pt x="1478280" y="95250"/>
                  </a:lnTo>
                  <a:lnTo>
                    <a:pt x="1479550" y="101600"/>
                  </a:lnTo>
                  <a:lnTo>
                    <a:pt x="1479550" y="107950"/>
                  </a:lnTo>
                  <a:lnTo>
                    <a:pt x="1480820" y="114300"/>
                  </a:lnTo>
                  <a:lnTo>
                    <a:pt x="1480820" y="120650"/>
                  </a:lnTo>
                  <a:lnTo>
                    <a:pt x="1480820" y="599439"/>
                  </a:lnTo>
                  <a:lnTo>
                    <a:pt x="1480820" y="605789"/>
                  </a:lnTo>
                  <a:lnTo>
                    <a:pt x="1480820" y="612139"/>
                  </a:lnTo>
                  <a:lnTo>
                    <a:pt x="1479550" y="618489"/>
                  </a:lnTo>
                  <a:lnTo>
                    <a:pt x="1478280" y="623569"/>
                  </a:lnTo>
                  <a:lnTo>
                    <a:pt x="1477010" y="629919"/>
                  </a:lnTo>
                  <a:lnTo>
                    <a:pt x="1475740" y="636269"/>
                  </a:lnTo>
                  <a:lnTo>
                    <a:pt x="1473200" y="642619"/>
                  </a:lnTo>
                  <a:lnTo>
                    <a:pt x="1470660" y="647700"/>
                  </a:lnTo>
                  <a:lnTo>
                    <a:pt x="1468120" y="654050"/>
                  </a:lnTo>
                  <a:lnTo>
                    <a:pt x="1464310" y="659129"/>
                  </a:lnTo>
                  <a:lnTo>
                    <a:pt x="1461770" y="664210"/>
                  </a:lnTo>
                  <a:lnTo>
                    <a:pt x="1457960" y="669289"/>
                  </a:lnTo>
                  <a:lnTo>
                    <a:pt x="1454150" y="674369"/>
                  </a:lnTo>
                  <a:lnTo>
                    <a:pt x="1450340" y="679450"/>
                  </a:lnTo>
                  <a:lnTo>
                    <a:pt x="1445260" y="683260"/>
                  </a:lnTo>
                  <a:lnTo>
                    <a:pt x="1441450" y="688339"/>
                  </a:lnTo>
                  <a:lnTo>
                    <a:pt x="1436370" y="692150"/>
                  </a:lnTo>
                  <a:lnTo>
                    <a:pt x="1431290" y="695960"/>
                  </a:lnTo>
                  <a:lnTo>
                    <a:pt x="1426210" y="699769"/>
                  </a:lnTo>
                  <a:lnTo>
                    <a:pt x="1421130" y="703579"/>
                  </a:lnTo>
                  <a:lnTo>
                    <a:pt x="1416050" y="706119"/>
                  </a:lnTo>
                  <a:lnTo>
                    <a:pt x="1409700" y="708660"/>
                  </a:lnTo>
                  <a:lnTo>
                    <a:pt x="1404620" y="711200"/>
                  </a:lnTo>
                  <a:lnTo>
                    <a:pt x="1398270" y="713739"/>
                  </a:lnTo>
                  <a:lnTo>
                    <a:pt x="1391920" y="715010"/>
                  </a:lnTo>
                  <a:lnTo>
                    <a:pt x="1385570" y="716279"/>
                  </a:lnTo>
                  <a:lnTo>
                    <a:pt x="1380490" y="717550"/>
                  </a:lnTo>
                  <a:lnTo>
                    <a:pt x="1374140" y="718819"/>
                  </a:lnTo>
                  <a:lnTo>
                    <a:pt x="1367790" y="718819"/>
                  </a:lnTo>
                  <a:lnTo>
                    <a:pt x="1361440" y="718819"/>
                  </a:lnTo>
                  <a:lnTo>
                    <a:pt x="119379" y="720089"/>
                  </a:lnTo>
                  <a:lnTo>
                    <a:pt x="114300" y="720089"/>
                  </a:lnTo>
                  <a:lnTo>
                    <a:pt x="106679" y="718819"/>
                  </a:lnTo>
                  <a:lnTo>
                    <a:pt x="101600" y="717550"/>
                  </a:lnTo>
                  <a:lnTo>
                    <a:pt x="95250" y="717550"/>
                  </a:lnTo>
                  <a:lnTo>
                    <a:pt x="88900" y="715010"/>
                  </a:lnTo>
                  <a:lnTo>
                    <a:pt x="82550" y="713739"/>
                  </a:lnTo>
                  <a:lnTo>
                    <a:pt x="77470" y="711200"/>
                  </a:lnTo>
                  <a:lnTo>
                    <a:pt x="71120" y="708660"/>
                  </a:lnTo>
                  <a:lnTo>
                    <a:pt x="66039" y="706119"/>
                  </a:lnTo>
                  <a:lnTo>
                    <a:pt x="59689" y="703579"/>
                  </a:lnTo>
                  <a:lnTo>
                    <a:pt x="54609" y="699769"/>
                  </a:lnTo>
                  <a:lnTo>
                    <a:pt x="49529" y="695960"/>
                  </a:lnTo>
                  <a:lnTo>
                    <a:pt x="44450" y="693419"/>
                  </a:lnTo>
                  <a:lnTo>
                    <a:pt x="39370" y="688339"/>
                  </a:lnTo>
                  <a:lnTo>
                    <a:pt x="35559" y="684529"/>
                  </a:lnTo>
                  <a:lnTo>
                    <a:pt x="30479" y="679450"/>
                  </a:lnTo>
                  <a:lnTo>
                    <a:pt x="26670" y="675639"/>
                  </a:lnTo>
                  <a:lnTo>
                    <a:pt x="22859" y="670560"/>
                  </a:lnTo>
                  <a:lnTo>
                    <a:pt x="19050" y="664210"/>
                  </a:lnTo>
                  <a:lnTo>
                    <a:pt x="16509" y="659129"/>
                  </a:lnTo>
                  <a:lnTo>
                    <a:pt x="12700" y="654050"/>
                  </a:lnTo>
                  <a:lnTo>
                    <a:pt x="10159" y="647700"/>
                  </a:lnTo>
                  <a:lnTo>
                    <a:pt x="7620" y="642619"/>
                  </a:lnTo>
                  <a:lnTo>
                    <a:pt x="6350" y="636269"/>
                  </a:lnTo>
                  <a:lnTo>
                    <a:pt x="3809" y="631189"/>
                  </a:lnTo>
                  <a:lnTo>
                    <a:pt x="2539" y="624839"/>
                  </a:lnTo>
                  <a:lnTo>
                    <a:pt x="1270" y="618489"/>
                  </a:lnTo>
                  <a:lnTo>
                    <a:pt x="1270" y="612139"/>
                  </a:lnTo>
                  <a:lnTo>
                    <a:pt x="0" y="605789"/>
                  </a:lnTo>
                  <a:lnTo>
                    <a:pt x="0" y="599439"/>
                  </a:lnTo>
                  <a:lnTo>
                    <a:pt x="0" y="120650"/>
                  </a:lnTo>
                  <a:close/>
                </a:path>
              </a:pathLst>
            </a:custGeom>
            <a:ln w="25518">
              <a:solidFill>
                <a:srgbClr val="2C2CB8"/>
              </a:solidFill>
            </a:ln>
          </p:spPr>
          <p:txBody>
            <a:bodyPr wrap="square" lIns="0" tIns="0" rIns="0" bIns="0" rtlCol="0"/>
            <a:lstStyle/>
            <a:p>
              <a:endParaRPr/>
            </a:p>
          </p:txBody>
        </p:sp>
        <p:sp>
          <p:nvSpPr>
            <p:cNvPr id="67" name="object 67"/>
            <p:cNvSpPr/>
            <p:nvPr/>
          </p:nvSpPr>
          <p:spPr>
            <a:xfrm>
              <a:off x="509206" y="1375003"/>
              <a:ext cx="1506855" cy="746125"/>
            </a:xfrm>
            <a:custGeom>
              <a:avLst/>
              <a:gdLst/>
              <a:ahLst/>
              <a:cxnLst/>
              <a:rect l="l" t="t" r="r" b="b"/>
              <a:pathLst>
                <a:path w="1506855" h="74612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1506855" h="746125">
                  <a:moveTo>
                    <a:pt x="1506334" y="732840"/>
                  </a:moveTo>
                  <a:lnTo>
                    <a:pt x="1502600" y="723823"/>
                  </a:lnTo>
                  <a:lnTo>
                    <a:pt x="1493583" y="720090"/>
                  </a:lnTo>
                  <a:lnTo>
                    <a:pt x="1484553" y="723823"/>
                  </a:lnTo>
                  <a:lnTo>
                    <a:pt x="1480820" y="732840"/>
                  </a:lnTo>
                  <a:lnTo>
                    <a:pt x="1484553" y="741870"/>
                  </a:lnTo>
                  <a:lnTo>
                    <a:pt x="1493583" y="745604"/>
                  </a:lnTo>
                  <a:lnTo>
                    <a:pt x="1502600" y="741870"/>
                  </a:lnTo>
                  <a:lnTo>
                    <a:pt x="1506334" y="732840"/>
                  </a:lnTo>
                  <a:close/>
                </a:path>
              </a:pathLst>
            </a:custGeom>
            <a:solidFill>
              <a:srgbClr val="2C2CB8"/>
            </a:solidFill>
          </p:spPr>
          <p:txBody>
            <a:bodyPr wrap="square" lIns="0" tIns="0" rIns="0" bIns="0" rtlCol="0"/>
            <a:lstStyle/>
            <a:p>
              <a:endParaRPr/>
            </a:p>
          </p:txBody>
        </p:sp>
        <p:sp>
          <p:nvSpPr>
            <p:cNvPr id="68" name="object 68"/>
            <p:cNvSpPr/>
            <p:nvPr/>
          </p:nvSpPr>
          <p:spPr>
            <a:xfrm>
              <a:off x="563879" y="1423314"/>
              <a:ext cx="1395730" cy="648970"/>
            </a:xfrm>
            <a:custGeom>
              <a:avLst/>
              <a:gdLst/>
              <a:ahLst/>
              <a:cxnLst/>
              <a:rect l="l" t="t" r="r" b="b"/>
              <a:pathLst>
                <a:path w="1395730" h="648969">
                  <a:moveTo>
                    <a:pt x="1395730" y="0"/>
                  </a:moveTo>
                  <a:lnTo>
                    <a:pt x="0" y="0"/>
                  </a:lnTo>
                  <a:lnTo>
                    <a:pt x="0" y="648969"/>
                  </a:lnTo>
                  <a:lnTo>
                    <a:pt x="698500" y="648969"/>
                  </a:lnTo>
                  <a:lnTo>
                    <a:pt x="1395730" y="648969"/>
                  </a:lnTo>
                  <a:lnTo>
                    <a:pt x="1395730" y="0"/>
                  </a:lnTo>
                  <a:close/>
                </a:path>
              </a:pathLst>
            </a:custGeom>
            <a:solidFill>
              <a:srgbClr val="FFFFFF"/>
            </a:solidFill>
          </p:spPr>
          <p:txBody>
            <a:bodyPr wrap="square" lIns="0" tIns="0" rIns="0" bIns="0" rtlCol="0"/>
            <a:lstStyle/>
            <a:p>
              <a:endParaRPr/>
            </a:p>
          </p:txBody>
        </p:sp>
      </p:grpSp>
      <p:grpSp>
        <p:nvGrpSpPr>
          <p:cNvPr id="69" name="object 69"/>
          <p:cNvGrpSpPr/>
          <p:nvPr/>
        </p:nvGrpSpPr>
        <p:grpSpPr>
          <a:xfrm>
            <a:off x="508952" y="3377526"/>
            <a:ext cx="1506855" cy="1351915"/>
            <a:chOff x="508952" y="3377526"/>
            <a:chExt cx="1506855" cy="1351915"/>
          </a:xfrm>
        </p:grpSpPr>
        <p:sp>
          <p:nvSpPr>
            <p:cNvPr id="70" name="object 70"/>
            <p:cNvSpPr/>
            <p:nvPr/>
          </p:nvSpPr>
          <p:spPr>
            <a:xfrm>
              <a:off x="1258570" y="3390544"/>
              <a:ext cx="1270" cy="636270"/>
            </a:xfrm>
            <a:custGeom>
              <a:avLst/>
              <a:gdLst/>
              <a:ahLst/>
              <a:cxnLst/>
              <a:rect l="l" t="t" r="r" b="b"/>
              <a:pathLst>
                <a:path w="1269" h="636270">
                  <a:moveTo>
                    <a:pt x="0" y="0"/>
                  </a:moveTo>
                  <a:lnTo>
                    <a:pt x="1270" y="636269"/>
                  </a:lnTo>
                </a:path>
              </a:pathLst>
            </a:custGeom>
            <a:ln w="25518">
              <a:solidFill>
                <a:srgbClr val="2C2CB8"/>
              </a:solidFill>
            </a:ln>
          </p:spPr>
          <p:txBody>
            <a:bodyPr wrap="square" lIns="0" tIns="0" rIns="0" bIns="0" rtlCol="0"/>
            <a:lstStyle/>
            <a:p>
              <a:endParaRPr/>
            </a:p>
          </p:txBody>
        </p:sp>
        <p:sp>
          <p:nvSpPr>
            <p:cNvPr id="71" name="object 71"/>
            <p:cNvSpPr/>
            <p:nvPr/>
          </p:nvSpPr>
          <p:spPr>
            <a:xfrm>
              <a:off x="1245806" y="3377793"/>
              <a:ext cx="27305" cy="662305"/>
            </a:xfrm>
            <a:custGeom>
              <a:avLst/>
              <a:gdLst/>
              <a:ahLst/>
              <a:cxnLst/>
              <a:rect l="l" t="t" r="r" b="b"/>
              <a:pathLst>
                <a:path w="27305" h="662304">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27305" h="662304">
                  <a:moveTo>
                    <a:pt x="26784" y="649020"/>
                  </a:moveTo>
                  <a:lnTo>
                    <a:pt x="23050" y="640003"/>
                  </a:lnTo>
                  <a:lnTo>
                    <a:pt x="14033" y="636270"/>
                  </a:lnTo>
                  <a:lnTo>
                    <a:pt x="5003" y="640003"/>
                  </a:lnTo>
                  <a:lnTo>
                    <a:pt x="1270" y="649020"/>
                  </a:lnTo>
                  <a:lnTo>
                    <a:pt x="5003" y="658050"/>
                  </a:lnTo>
                  <a:lnTo>
                    <a:pt x="14033" y="661784"/>
                  </a:lnTo>
                  <a:lnTo>
                    <a:pt x="23050" y="658050"/>
                  </a:lnTo>
                  <a:lnTo>
                    <a:pt x="26784" y="649020"/>
                  </a:lnTo>
                  <a:close/>
                </a:path>
              </a:pathLst>
            </a:custGeom>
            <a:solidFill>
              <a:srgbClr val="2C2CB8"/>
            </a:solidFill>
          </p:spPr>
          <p:txBody>
            <a:bodyPr wrap="square" lIns="0" tIns="0" rIns="0" bIns="0" rtlCol="0"/>
            <a:lstStyle/>
            <a:p>
              <a:endParaRPr/>
            </a:p>
          </p:txBody>
        </p:sp>
        <p:sp>
          <p:nvSpPr>
            <p:cNvPr id="72" name="object 72"/>
            <p:cNvSpPr/>
            <p:nvPr/>
          </p:nvSpPr>
          <p:spPr>
            <a:xfrm>
              <a:off x="521970" y="3996334"/>
              <a:ext cx="1480820" cy="720090"/>
            </a:xfrm>
            <a:custGeom>
              <a:avLst/>
              <a:gdLst/>
              <a:ahLst/>
              <a:cxnLst/>
              <a:rect l="l" t="t" r="r" b="b"/>
              <a:pathLst>
                <a:path w="1480820" h="720089">
                  <a:moveTo>
                    <a:pt x="1372870" y="0"/>
                  </a:moveTo>
                  <a:lnTo>
                    <a:pt x="106679" y="0"/>
                  </a:lnTo>
                  <a:lnTo>
                    <a:pt x="101600" y="1270"/>
                  </a:lnTo>
                  <a:lnTo>
                    <a:pt x="82550" y="5080"/>
                  </a:lnTo>
                  <a:lnTo>
                    <a:pt x="77470" y="7620"/>
                  </a:lnTo>
                  <a:lnTo>
                    <a:pt x="71120" y="10160"/>
                  </a:lnTo>
                  <a:lnTo>
                    <a:pt x="66039" y="12700"/>
                  </a:lnTo>
                  <a:lnTo>
                    <a:pt x="59689" y="16510"/>
                  </a:lnTo>
                  <a:lnTo>
                    <a:pt x="54609" y="19050"/>
                  </a:lnTo>
                  <a:lnTo>
                    <a:pt x="39370" y="30480"/>
                  </a:lnTo>
                  <a:lnTo>
                    <a:pt x="35559" y="35560"/>
                  </a:lnTo>
                  <a:lnTo>
                    <a:pt x="30479" y="39370"/>
                  </a:lnTo>
                  <a:lnTo>
                    <a:pt x="19050" y="54610"/>
                  </a:lnTo>
                  <a:lnTo>
                    <a:pt x="16509" y="59690"/>
                  </a:lnTo>
                  <a:lnTo>
                    <a:pt x="12700" y="64770"/>
                  </a:lnTo>
                  <a:lnTo>
                    <a:pt x="7620" y="77470"/>
                  </a:lnTo>
                  <a:lnTo>
                    <a:pt x="6350" y="82550"/>
                  </a:lnTo>
                  <a:lnTo>
                    <a:pt x="3809" y="88900"/>
                  </a:lnTo>
                  <a:lnTo>
                    <a:pt x="1270" y="101600"/>
                  </a:lnTo>
                  <a:lnTo>
                    <a:pt x="1270" y="106680"/>
                  </a:lnTo>
                  <a:lnTo>
                    <a:pt x="0" y="113030"/>
                  </a:lnTo>
                  <a:lnTo>
                    <a:pt x="0" y="607060"/>
                  </a:lnTo>
                  <a:lnTo>
                    <a:pt x="1270" y="613410"/>
                  </a:lnTo>
                  <a:lnTo>
                    <a:pt x="1270" y="619760"/>
                  </a:lnTo>
                  <a:lnTo>
                    <a:pt x="2539" y="626110"/>
                  </a:lnTo>
                  <a:lnTo>
                    <a:pt x="3809" y="631190"/>
                  </a:lnTo>
                  <a:lnTo>
                    <a:pt x="6350" y="637540"/>
                  </a:lnTo>
                  <a:lnTo>
                    <a:pt x="7620" y="643890"/>
                  </a:lnTo>
                  <a:lnTo>
                    <a:pt x="10159" y="648970"/>
                  </a:lnTo>
                  <a:lnTo>
                    <a:pt x="13970" y="655320"/>
                  </a:lnTo>
                  <a:lnTo>
                    <a:pt x="19050" y="665480"/>
                  </a:lnTo>
                  <a:lnTo>
                    <a:pt x="30479" y="680720"/>
                  </a:lnTo>
                  <a:lnTo>
                    <a:pt x="39370" y="689610"/>
                  </a:lnTo>
                  <a:lnTo>
                    <a:pt x="59689" y="704850"/>
                  </a:lnTo>
                  <a:lnTo>
                    <a:pt x="66039" y="707390"/>
                  </a:lnTo>
                  <a:lnTo>
                    <a:pt x="71120" y="709930"/>
                  </a:lnTo>
                  <a:lnTo>
                    <a:pt x="77470" y="712470"/>
                  </a:lnTo>
                  <a:lnTo>
                    <a:pt x="82550" y="715010"/>
                  </a:lnTo>
                  <a:lnTo>
                    <a:pt x="101600" y="718820"/>
                  </a:lnTo>
                  <a:lnTo>
                    <a:pt x="106679" y="720090"/>
                  </a:lnTo>
                  <a:lnTo>
                    <a:pt x="1374140" y="720090"/>
                  </a:lnTo>
                  <a:lnTo>
                    <a:pt x="1380490" y="718820"/>
                  </a:lnTo>
                  <a:lnTo>
                    <a:pt x="1385570" y="717550"/>
                  </a:lnTo>
                  <a:lnTo>
                    <a:pt x="1391920" y="716280"/>
                  </a:lnTo>
                  <a:lnTo>
                    <a:pt x="1398270" y="713740"/>
                  </a:lnTo>
                  <a:lnTo>
                    <a:pt x="1404620" y="712470"/>
                  </a:lnTo>
                  <a:lnTo>
                    <a:pt x="1409700" y="709930"/>
                  </a:lnTo>
                  <a:lnTo>
                    <a:pt x="1416050" y="707390"/>
                  </a:lnTo>
                  <a:lnTo>
                    <a:pt x="1421130" y="703580"/>
                  </a:lnTo>
                  <a:lnTo>
                    <a:pt x="1426210" y="701040"/>
                  </a:lnTo>
                  <a:lnTo>
                    <a:pt x="1441450" y="689610"/>
                  </a:lnTo>
                  <a:lnTo>
                    <a:pt x="1445260" y="684530"/>
                  </a:lnTo>
                  <a:lnTo>
                    <a:pt x="1450340" y="680720"/>
                  </a:lnTo>
                  <a:lnTo>
                    <a:pt x="1461770" y="665480"/>
                  </a:lnTo>
                  <a:lnTo>
                    <a:pt x="1464310" y="660400"/>
                  </a:lnTo>
                  <a:lnTo>
                    <a:pt x="1468120" y="655320"/>
                  </a:lnTo>
                  <a:lnTo>
                    <a:pt x="1473200" y="642620"/>
                  </a:lnTo>
                  <a:lnTo>
                    <a:pt x="1474470" y="637540"/>
                  </a:lnTo>
                  <a:lnTo>
                    <a:pt x="1477010" y="631190"/>
                  </a:lnTo>
                  <a:lnTo>
                    <a:pt x="1479550" y="618490"/>
                  </a:lnTo>
                  <a:lnTo>
                    <a:pt x="1479550" y="613410"/>
                  </a:lnTo>
                  <a:lnTo>
                    <a:pt x="1480820" y="607060"/>
                  </a:lnTo>
                  <a:lnTo>
                    <a:pt x="1480820" y="113030"/>
                  </a:lnTo>
                  <a:lnTo>
                    <a:pt x="1479550" y="106680"/>
                  </a:lnTo>
                  <a:lnTo>
                    <a:pt x="1479550" y="101600"/>
                  </a:lnTo>
                  <a:lnTo>
                    <a:pt x="1477010" y="88900"/>
                  </a:lnTo>
                  <a:lnTo>
                    <a:pt x="1474470" y="82550"/>
                  </a:lnTo>
                  <a:lnTo>
                    <a:pt x="1473200" y="77470"/>
                  </a:lnTo>
                  <a:lnTo>
                    <a:pt x="1468120" y="64770"/>
                  </a:lnTo>
                  <a:lnTo>
                    <a:pt x="1464310" y="59690"/>
                  </a:lnTo>
                  <a:lnTo>
                    <a:pt x="1461770" y="54610"/>
                  </a:lnTo>
                  <a:lnTo>
                    <a:pt x="1450340" y="39370"/>
                  </a:lnTo>
                  <a:lnTo>
                    <a:pt x="1445260" y="35560"/>
                  </a:lnTo>
                  <a:lnTo>
                    <a:pt x="1441450" y="30480"/>
                  </a:lnTo>
                  <a:lnTo>
                    <a:pt x="1426210" y="19050"/>
                  </a:lnTo>
                  <a:lnTo>
                    <a:pt x="1421130" y="16510"/>
                  </a:lnTo>
                  <a:lnTo>
                    <a:pt x="1414780" y="12700"/>
                  </a:lnTo>
                  <a:lnTo>
                    <a:pt x="1409700" y="10160"/>
                  </a:lnTo>
                  <a:lnTo>
                    <a:pt x="1403350" y="7620"/>
                  </a:lnTo>
                  <a:lnTo>
                    <a:pt x="1398270" y="5080"/>
                  </a:lnTo>
                  <a:lnTo>
                    <a:pt x="1372870" y="0"/>
                  </a:lnTo>
                  <a:close/>
                </a:path>
              </a:pathLst>
            </a:custGeom>
            <a:solidFill>
              <a:srgbClr val="FFFFFF"/>
            </a:solidFill>
          </p:spPr>
          <p:txBody>
            <a:bodyPr wrap="square" lIns="0" tIns="0" rIns="0" bIns="0" rtlCol="0"/>
            <a:lstStyle/>
            <a:p>
              <a:endParaRPr/>
            </a:p>
          </p:txBody>
        </p:sp>
        <p:sp>
          <p:nvSpPr>
            <p:cNvPr id="73" name="object 73"/>
            <p:cNvSpPr/>
            <p:nvPr/>
          </p:nvSpPr>
          <p:spPr>
            <a:xfrm>
              <a:off x="521970" y="3996334"/>
              <a:ext cx="1480820" cy="720090"/>
            </a:xfrm>
            <a:custGeom>
              <a:avLst/>
              <a:gdLst/>
              <a:ahLst/>
              <a:cxnLst/>
              <a:rect l="l" t="t" r="r" b="b"/>
              <a:pathLst>
                <a:path w="1480820" h="720089">
                  <a:moveTo>
                    <a:pt x="0" y="119380"/>
                  </a:moveTo>
                  <a:lnTo>
                    <a:pt x="0" y="113030"/>
                  </a:lnTo>
                  <a:lnTo>
                    <a:pt x="1270" y="106680"/>
                  </a:lnTo>
                  <a:lnTo>
                    <a:pt x="1270" y="101600"/>
                  </a:lnTo>
                  <a:lnTo>
                    <a:pt x="2539" y="95250"/>
                  </a:lnTo>
                  <a:lnTo>
                    <a:pt x="3809" y="88900"/>
                  </a:lnTo>
                  <a:lnTo>
                    <a:pt x="6350" y="82550"/>
                  </a:lnTo>
                  <a:lnTo>
                    <a:pt x="7620" y="77470"/>
                  </a:lnTo>
                  <a:lnTo>
                    <a:pt x="10159" y="71120"/>
                  </a:lnTo>
                  <a:lnTo>
                    <a:pt x="12700" y="64770"/>
                  </a:lnTo>
                  <a:lnTo>
                    <a:pt x="16509" y="59690"/>
                  </a:lnTo>
                  <a:lnTo>
                    <a:pt x="19050" y="54610"/>
                  </a:lnTo>
                  <a:lnTo>
                    <a:pt x="22859" y="49530"/>
                  </a:lnTo>
                  <a:lnTo>
                    <a:pt x="26670" y="44450"/>
                  </a:lnTo>
                  <a:lnTo>
                    <a:pt x="30479" y="39370"/>
                  </a:lnTo>
                  <a:lnTo>
                    <a:pt x="35559" y="35560"/>
                  </a:lnTo>
                  <a:lnTo>
                    <a:pt x="39370" y="30480"/>
                  </a:lnTo>
                  <a:lnTo>
                    <a:pt x="44450" y="26670"/>
                  </a:lnTo>
                  <a:lnTo>
                    <a:pt x="49529" y="22860"/>
                  </a:lnTo>
                  <a:lnTo>
                    <a:pt x="54609" y="19050"/>
                  </a:lnTo>
                  <a:lnTo>
                    <a:pt x="59689" y="16510"/>
                  </a:lnTo>
                  <a:lnTo>
                    <a:pt x="66039" y="12700"/>
                  </a:lnTo>
                  <a:lnTo>
                    <a:pt x="71120" y="10160"/>
                  </a:lnTo>
                  <a:lnTo>
                    <a:pt x="77470" y="7620"/>
                  </a:lnTo>
                  <a:lnTo>
                    <a:pt x="82550" y="5080"/>
                  </a:lnTo>
                  <a:lnTo>
                    <a:pt x="88900" y="3810"/>
                  </a:lnTo>
                  <a:lnTo>
                    <a:pt x="95250" y="2540"/>
                  </a:lnTo>
                  <a:lnTo>
                    <a:pt x="101600" y="1270"/>
                  </a:lnTo>
                  <a:lnTo>
                    <a:pt x="106679" y="0"/>
                  </a:lnTo>
                  <a:lnTo>
                    <a:pt x="1361440" y="0"/>
                  </a:lnTo>
                  <a:lnTo>
                    <a:pt x="1372870" y="0"/>
                  </a:lnTo>
                  <a:lnTo>
                    <a:pt x="1379220" y="1270"/>
                  </a:lnTo>
                  <a:lnTo>
                    <a:pt x="1385570" y="2540"/>
                  </a:lnTo>
                  <a:lnTo>
                    <a:pt x="1391920" y="3810"/>
                  </a:lnTo>
                  <a:lnTo>
                    <a:pt x="1398270" y="5080"/>
                  </a:lnTo>
                  <a:lnTo>
                    <a:pt x="1403350" y="7620"/>
                  </a:lnTo>
                  <a:lnTo>
                    <a:pt x="1409700" y="10160"/>
                  </a:lnTo>
                  <a:lnTo>
                    <a:pt x="1414780" y="12700"/>
                  </a:lnTo>
                  <a:lnTo>
                    <a:pt x="1421130" y="16510"/>
                  </a:lnTo>
                  <a:lnTo>
                    <a:pt x="1426210" y="19050"/>
                  </a:lnTo>
                  <a:lnTo>
                    <a:pt x="1431290" y="22860"/>
                  </a:lnTo>
                  <a:lnTo>
                    <a:pt x="1436370" y="26670"/>
                  </a:lnTo>
                  <a:lnTo>
                    <a:pt x="1441450" y="30480"/>
                  </a:lnTo>
                  <a:lnTo>
                    <a:pt x="1445260" y="35560"/>
                  </a:lnTo>
                  <a:lnTo>
                    <a:pt x="1450340" y="39370"/>
                  </a:lnTo>
                  <a:lnTo>
                    <a:pt x="1454150" y="44450"/>
                  </a:lnTo>
                  <a:lnTo>
                    <a:pt x="1457960" y="49530"/>
                  </a:lnTo>
                  <a:lnTo>
                    <a:pt x="1461770" y="54610"/>
                  </a:lnTo>
                  <a:lnTo>
                    <a:pt x="1464310" y="59690"/>
                  </a:lnTo>
                  <a:lnTo>
                    <a:pt x="1468120" y="64770"/>
                  </a:lnTo>
                  <a:lnTo>
                    <a:pt x="1470660" y="71120"/>
                  </a:lnTo>
                  <a:lnTo>
                    <a:pt x="1473200" y="77470"/>
                  </a:lnTo>
                  <a:lnTo>
                    <a:pt x="1474470" y="82550"/>
                  </a:lnTo>
                  <a:lnTo>
                    <a:pt x="1477010" y="88900"/>
                  </a:lnTo>
                  <a:lnTo>
                    <a:pt x="1478280" y="95250"/>
                  </a:lnTo>
                  <a:lnTo>
                    <a:pt x="1479550" y="101600"/>
                  </a:lnTo>
                  <a:lnTo>
                    <a:pt x="1479550" y="106680"/>
                  </a:lnTo>
                  <a:lnTo>
                    <a:pt x="1480820" y="113030"/>
                  </a:lnTo>
                  <a:lnTo>
                    <a:pt x="1480820" y="119380"/>
                  </a:lnTo>
                  <a:lnTo>
                    <a:pt x="1480820" y="600710"/>
                  </a:lnTo>
                  <a:lnTo>
                    <a:pt x="1480820" y="607060"/>
                  </a:lnTo>
                  <a:lnTo>
                    <a:pt x="1479550" y="613410"/>
                  </a:lnTo>
                  <a:lnTo>
                    <a:pt x="1479550" y="618490"/>
                  </a:lnTo>
                  <a:lnTo>
                    <a:pt x="1478280" y="624840"/>
                  </a:lnTo>
                  <a:lnTo>
                    <a:pt x="1477010" y="631190"/>
                  </a:lnTo>
                  <a:lnTo>
                    <a:pt x="1474470" y="637540"/>
                  </a:lnTo>
                  <a:lnTo>
                    <a:pt x="1473200" y="642620"/>
                  </a:lnTo>
                  <a:lnTo>
                    <a:pt x="1470660" y="648970"/>
                  </a:lnTo>
                  <a:lnTo>
                    <a:pt x="1468120" y="655320"/>
                  </a:lnTo>
                  <a:lnTo>
                    <a:pt x="1464310" y="660400"/>
                  </a:lnTo>
                  <a:lnTo>
                    <a:pt x="1461770" y="665480"/>
                  </a:lnTo>
                  <a:lnTo>
                    <a:pt x="1457960" y="670560"/>
                  </a:lnTo>
                  <a:lnTo>
                    <a:pt x="1454150" y="675640"/>
                  </a:lnTo>
                  <a:lnTo>
                    <a:pt x="1450340" y="680720"/>
                  </a:lnTo>
                  <a:lnTo>
                    <a:pt x="1445260" y="684530"/>
                  </a:lnTo>
                  <a:lnTo>
                    <a:pt x="1441450" y="689610"/>
                  </a:lnTo>
                  <a:lnTo>
                    <a:pt x="1436370" y="693420"/>
                  </a:lnTo>
                  <a:lnTo>
                    <a:pt x="1431290" y="697230"/>
                  </a:lnTo>
                  <a:lnTo>
                    <a:pt x="1426210" y="701040"/>
                  </a:lnTo>
                  <a:lnTo>
                    <a:pt x="1421130" y="703580"/>
                  </a:lnTo>
                  <a:lnTo>
                    <a:pt x="1416050" y="707390"/>
                  </a:lnTo>
                  <a:lnTo>
                    <a:pt x="1409700" y="709930"/>
                  </a:lnTo>
                  <a:lnTo>
                    <a:pt x="1404620" y="712470"/>
                  </a:lnTo>
                  <a:lnTo>
                    <a:pt x="1398270" y="713740"/>
                  </a:lnTo>
                  <a:lnTo>
                    <a:pt x="1391920" y="716280"/>
                  </a:lnTo>
                  <a:lnTo>
                    <a:pt x="1385570" y="717550"/>
                  </a:lnTo>
                  <a:lnTo>
                    <a:pt x="1380490" y="718820"/>
                  </a:lnTo>
                  <a:lnTo>
                    <a:pt x="1374140" y="720090"/>
                  </a:lnTo>
                  <a:lnTo>
                    <a:pt x="1367790" y="720090"/>
                  </a:lnTo>
                  <a:lnTo>
                    <a:pt x="1361440" y="720090"/>
                  </a:lnTo>
                  <a:lnTo>
                    <a:pt x="119379" y="720090"/>
                  </a:lnTo>
                  <a:lnTo>
                    <a:pt x="114300" y="720090"/>
                  </a:lnTo>
                  <a:lnTo>
                    <a:pt x="106679" y="720090"/>
                  </a:lnTo>
                  <a:lnTo>
                    <a:pt x="101600" y="718820"/>
                  </a:lnTo>
                  <a:lnTo>
                    <a:pt x="95250" y="717550"/>
                  </a:lnTo>
                  <a:lnTo>
                    <a:pt x="88900" y="716280"/>
                  </a:lnTo>
                  <a:lnTo>
                    <a:pt x="82550" y="715010"/>
                  </a:lnTo>
                  <a:lnTo>
                    <a:pt x="77470" y="712470"/>
                  </a:lnTo>
                  <a:lnTo>
                    <a:pt x="71120" y="709930"/>
                  </a:lnTo>
                  <a:lnTo>
                    <a:pt x="66039" y="707390"/>
                  </a:lnTo>
                  <a:lnTo>
                    <a:pt x="59689" y="704850"/>
                  </a:lnTo>
                  <a:lnTo>
                    <a:pt x="54609" y="701040"/>
                  </a:lnTo>
                  <a:lnTo>
                    <a:pt x="49529" y="697230"/>
                  </a:lnTo>
                  <a:lnTo>
                    <a:pt x="44450" y="693420"/>
                  </a:lnTo>
                  <a:lnTo>
                    <a:pt x="39370" y="689610"/>
                  </a:lnTo>
                  <a:lnTo>
                    <a:pt x="35559" y="685800"/>
                  </a:lnTo>
                  <a:lnTo>
                    <a:pt x="30479" y="680720"/>
                  </a:lnTo>
                  <a:lnTo>
                    <a:pt x="26670" y="675640"/>
                  </a:lnTo>
                  <a:lnTo>
                    <a:pt x="22859" y="670560"/>
                  </a:lnTo>
                  <a:lnTo>
                    <a:pt x="19050" y="665480"/>
                  </a:lnTo>
                  <a:lnTo>
                    <a:pt x="16509" y="660400"/>
                  </a:lnTo>
                  <a:lnTo>
                    <a:pt x="13970" y="655320"/>
                  </a:lnTo>
                  <a:lnTo>
                    <a:pt x="10159" y="648970"/>
                  </a:lnTo>
                  <a:lnTo>
                    <a:pt x="7620" y="643890"/>
                  </a:lnTo>
                  <a:lnTo>
                    <a:pt x="6350" y="637540"/>
                  </a:lnTo>
                  <a:lnTo>
                    <a:pt x="3809" y="631190"/>
                  </a:lnTo>
                  <a:lnTo>
                    <a:pt x="2539" y="626110"/>
                  </a:lnTo>
                  <a:lnTo>
                    <a:pt x="1270" y="619760"/>
                  </a:lnTo>
                  <a:lnTo>
                    <a:pt x="1270" y="613410"/>
                  </a:lnTo>
                  <a:lnTo>
                    <a:pt x="0" y="607060"/>
                  </a:lnTo>
                  <a:lnTo>
                    <a:pt x="0" y="600710"/>
                  </a:lnTo>
                  <a:lnTo>
                    <a:pt x="0" y="119380"/>
                  </a:lnTo>
                  <a:close/>
                </a:path>
              </a:pathLst>
            </a:custGeom>
            <a:ln w="25518">
              <a:solidFill>
                <a:srgbClr val="2C2CB8"/>
              </a:solidFill>
            </a:ln>
          </p:spPr>
          <p:txBody>
            <a:bodyPr wrap="square" lIns="0" tIns="0" rIns="0" bIns="0" rtlCol="0"/>
            <a:lstStyle/>
            <a:p>
              <a:endParaRPr/>
            </a:p>
          </p:txBody>
        </p:sp>
        <p:sp>
          <p:nvSpPr>
            <p:cNvPr id="74" name="object 74"/>
            <p:cNvSpPr/>
            <p:nvPr/>
          </p:nvSpPr>
          <p:spPr>
            <a:xfrm>
              <a:off x="509206" y="3983583"/>
              <a:ext cx="1506855" cy="746125"/>
            </a:xfrm>
            <a:custGeom>
              <a:avLst/>
              <a:gdLst/>
              <a:ahLst/>
              <a:cxnLst/>
              <a:rect l="l" t="t" r="r" b="b"/>
              <a:pathLst>
                <a:path w="1506855" h="74612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1506855" h="746125">
                  <a:moveTo>
                    <a:pt x="1506334" y="732840"/>
                  </a:moveTo>
                  <a:lnTo>
                    <a:pt x="1502600" y="723823"/>
                  </a:lnTo>
                  <a:lnTo>
                    <a:pt x="1493583" y="720090"/>
                  </a:lnTo>
                  <a:lnTo>
                    <a:pt x="1484553" y="723823"/>
                  </a:lnTo>
                  <a:lnTo>
                    <a:pt x="1480820" y="732840"/>
                  </a:lnTo>
                  <a:lnTo>
                    <a:pt x="1484553" y="741870"/>
                  </a:lnTo>
                  <a:lnTo>
                    <a:pt x="1493583" y="745604"/>
                  </a:lnTo>
                  <a:lnTo>
                    <a:pt x="1502600" y="741870"/>
                  </a:lnTo>
                  <a:lnTo>
                    <a:pt x="1506334" y="732840"/>
                  </a:lnTo>
                  <a:close/>
                </a:path>
              </a:pathLst>
            </a:custGeom>
            <a:solidFill>
              <a:srgbClr val="2C2CB8"/>
            </a:solidFill>
          </p:spPr>
          <p:txBody>
            <a:bodyPr wrap="square" lIns="0" tIns="0" rIns="0" bIns="0" rtlCol="0"/>
            <a:lstStyle/>
            <a:p>
              <a:endParaRPr/>
            </a:p>
          </p:txBody>
        </p:sp>
        <p:sp>
          <p:nvSpPr>
            <p:cNvPr id="75" name="object 75"/>
            <p:cNvSpPr/>
            <p:nvPr/>
          </p:nvSpPr>
          <p:spPr>
            <a:xfrm>
              <a:off x="563880" y="4030624"/>
              <a:ext cx="1395730" cy="651510"/>
            </a:xfrm>
            <a:custGeom>
              <a:avLst/>
              <a:gdLst/>
              <a:ahLst/>
              <a:cxnLst/>
              <a:rect l="l" t="t" r="r" b="b"/>
              <a:pathLst>
                <a:path w="1395730" h="651510">
                  <a:moveTo>
                    <a:pt x="1395730" y="0"/>
                  </a:moveTo>
                  <a:lnTo>
                    <a:pt x="0" y="0"/>
                  </a:lnTo>
                  <a:lnTo>
                    <a:pt x="0" y="651510"/>
                  </a:lnTo>
                  <a:lnTo>
                    <a:pt x="698500" y="651510"/>
                  </a:lnTo>
                  <a:lnTo>
                    <a:pt x="1395730" y="651510"/>
                  </a:lnTo>
                  <a:lnTo>
                    <a:pt x="1395730" y="0"/>
                  </a:lnTo>
                  <a:close/>
                </a:path>
              </a:pathLst>
            </a:custGeom>
            <a:solidFill>
              <a:srgbClr val="FFFFFF"/>
            </a:solidFill>
          </p:spPr>
          <p:txBody>
            <a:bodyPr wrap="square" lIns="0" tIns="0" rIns="0" bIns="0" rtlCol="0"/>
            <a:lstStyle/>
            <a:p>
              <a:endParaRPr/>
            </a:p>
          </p:txBody>
        </p:sp>
      </p:grpSp>
      <p:sp>
        <p:nvSpPr>
          <p:cNvPr id="76" name="object 76"/>
          <p:cNvSpPr txBox="1"/>
          <p:nvPr/>
        </p:nvSpPr>
        <p:spPr>
          <a:xfrm>
            <a:off x="563880" y="1423314"/>
            <a:ext cx="1395730" cy="648970"/>
          </a:xfrm>
          <a:prstGeom prst="rect">
            <a:avLst/>
          </a:prstGeom>
          <a:ln w="25518">
            <a:solidFill>
              <a:srgbClr val="2C2CB8"/>
            </a:solidFill>
          </a:ln>
        </p:spPr>
        <p:txBody>
          <a:bodyPr vert="horz" wrap="square" lIns="0" tIns="111760" rIns="0" bIns="0" rtlCol="0">
            <a:spAutoFit/>
          </a:bodyPr>
          <a:lstStyle/>
          <a:p>
            <a:pPr marL="88900" marR="641985">
              <a:lnSpc>
                <a:spcPct val="100000"/>
              </a:lnSpc>
              <a:spcBef>
                <a:spcPts val="880"/>
              </a:spcBef>
            </a:pPr>
            <a:r>
              <a:rPr sz="1400" b="1" spc="-10" dirty="0">
                <a:latin typeface="Times New Roman"/>
                <a:cs typeface="Times New Roman"/>
              </a:rPr>
              <a:t>Об’єкти системи</a:t>
            </a:r>
            <a:endParaRPr sz="1400">
              <a:latin typeface="Times New Roman"/>
              <a:cs typeface="Times New Roman"/>
            </a:endParaRPr>
          </a:p>
        </p:txBody>
      </p:sp>
      <p:sp>
        <p:nvSpPr>
          <p:cNvPr id="77" name="object 77"/>
          <p:cNvSpPr txBox="1"/>
          <p:nvPr/>
        </p:nvSpPr>
        <p:spPr>
          <a:xfrm>
            <a:off x="2948939" y="1068984"/>
            <a:ext cx="2272030" cy="612140"/>
          </a:xfrm>
          <a:prstGeom prst="rect">
            <a:avLst/>
          </a:prstGeom>
          <a:ln w="25518">
            <a:solidFill>
              <a:srgbClr val="2C2CB8"/>
            </a:solidFill>
          </a:ln>
        </p:spPr>
        <p:txBody>
          <a:bodyPr vert="horz" wrap="square" lIns="0" tIns="92710" rIns="0" bIns="0" rtlCol="0">
            <a:spAutoFit/>
          </a:bodyPr>
          <a:lstStyle/>
          <a:p>
            <a:pPr marL="90170" marR="421005">
              <a:lnSpc>
                <a:spcPct val="100000"/>
              </a:lnSpc>
              <a:spcBef>
                <a:spcPts val="730"/>
              </a:spcBef>
            </a:pPr>
            <a:r>
              <a:rPr sz="1400" dirty="0">
                <a:latin typeface="Times New Roman"/>
                <a:cs typeface="Times New Roman"/>
              </a:rPr>
              <a:t>Оптові</a:t>
            </a:r>
            <a:r>
              <a:rPr sz="1400" spc="-40" dirty="0">
                <a:latin typeface="Times New Roman"/>
                <a:cs typeface="Times New Roman"/>
              </a:rPr>
              <a:t> </a:t>
            </a:r>
            <a:r>
              <a:rPr sz="1400" dirty="0">
                <a:latin typeface="Times New Roman"/>
                <a:cs typeface="Times New Roman"/>
              </a:rPr>
              <a:t>ціни</a:t>
            </a:r>
            <a:r>
              <a:rPr sz="1400" spc="-30" dirty="0">
                <a:latin typeface="Times New Roman"/>
                <a:cs typeface="Times New Roman"/>
              </a:rPr>
              <a:t> </a:t>
            </a:r>
            <a:r>
              <a:rPr sz="1400" spc="-10" dirty="0">
                <a:latin typeface="Times New Roman"/>
                <a:cs typeface="Times New Roman"/>
              </a:rPr>
              <a:t>виробника </a:t>
            </a:r>
            <a:r>
              <a:rPr sz="1400" dirty="0">
                <a:latin typeface="Times New Roman"/>
                <a:cs typeface="Times New Roman"/>
              </a:rPr>
              <a:t>(митна</a:t>
            </a:r>
            <a:r>
              <a:rPr sz="1400" spc="305" dirty="0">
                <a:latin typeface="Times New Roman"/>
                <a:cs typeface="Times New Roman"/>
              </a:rPr>
              <a:t> </a:t>
            </a:r>
            <a:r>
              <a:rPr sz="1400" spc="-10" dirty="0">
                <a:latin typeface="Times New Roman"/>
                <a:cs typeface="Times New Roman"/>
              </a:rPr>
              <a:t>вартість)</a:t>
            </a:r>
            <a:endParaRPr sz="1400">
              <a:latin typeface="Times New Roman"/>
              <a:cs typeface="Times New Roman"/>
            </a:endParaRPr>
          </a:p>
        </p:txBody>
      </p:sp>
      <p:grpSp>
        <p:nvGrpSpPr>
          <p:cNvPr id="78" name="object 78"/>
          <p:cNvGrpSpPr/>
          <p:nvPr/>
        </p:nvGrpSpPr>
        <p:grpSpPr>
          <a:xfrm>
            <a:off x="2903160" y="1834735"/>
            <a:ext cx="2008505" cy="452755"/>
            <a:chOff x="2903160" y="1834735"/>
            <a:chExt cx="2008505" cy="452755"/>
          </a:xfrm>
        </p:grpSpPr>
        <p:sp>
          <p:nvSpPr>
            <p:cNvPr id="79" name="object 79"/>
            <p:cNvSpPr/>
            <p:nvPr/>
          </p:nvSpPr>
          <p:spPr>
            <a:xfrm>
              <a:off x="2915920" y="1847494"/>
              <a:ext cx="1982470" cy="426720"/>
            </a:xfrm>
            <a:custGeom>
              <a:avLst/>
              <a:gdLst/>
              <a:ahLst/>
              <a:cxnLst/>
              <a:rect l="l" t="t" r="r" b="b"/>
              <a:pathLst>
                <a:path w="1982470" h="426719">
                  <a:moveTo>
                    <a:pt x="0" y="0"/>
                  </a:moveTo>
                  <a:lnTo>
                    <a:pt x="1982470" y="0"/>
                  </a:lnTo>
                  <a:lnTo>
                    <a:pt x="1982470" y="426720"/>
                  </a:lnTo>
                  <a:lnTo>
                    <a:pt x="0" y="426720"/>
                  </a:lnTo>
                  <a:lnTo>
                    <a:pt x="0" y="0"/>
                  </a:lnTo>
                  <a:close/>
                </a:path>
              </a:pathLst>
            </a:custGeom>
            <a:solidFill>
              <a:srgbClr val="FFFFFF"/>
            </a:solidFill>
          </p:spPr>
          <p:txBody>
            <a:bodyPr wrap="square" lIns="0" tIns="0" rIns="0" bIns="0" rtlCol="0"/>
            <a:lstStyle/>
            <a:p>
              <a:endParaRPr/>
            </a:p>
          </p:txBody>
        </p:sp>
        <p:sp>
          <p:nvSpPr>
            <p:cNvPr id="80" name="object 80"/>
            <p:cNvSpPr/>
            <p:nvPr/>
          </p:nvSpPr>
          <p:spPr>
            <a:xfrm>
              <a:off x="2903156" y="1834743"/>
              <a:ext cx="2008505" cy="452755"/>
            </a:xfrm>
            <a:custGeom>
              <a:avLst/>
              <a:gdLst/>
              <a:ahLst/>
              <a:cxnLst/>
              <a:rect l="l" t="t" r="r" b="b"/>
              <a:pathLst>
                <a:path w="2008504" h="45275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2008504" h="452755">
                  <a:moveTo>
                    <a:pt x="2007984" y="439470"/>
                  </a:moveTo>
                  <a:lnTo>
                    <a:pt x="2004250" y="430453"/>
                  </a:lnTo>
                  <a:lnTo>
                    <a:pt x="1995233" y="426720"/>
                  </a:lnTo>
                  <a:lnTo>
                    <a:pt x="1986203" y="430453"/>
                  </a:lnTo>
                  <a:lnTo>
                    <a:pt x="1982470" y="439470"/>
                  </a:lnTo>
                  <a:lnTo>
                    <a:pt x="1986203" y="448500"/>
                  </a:lnTo>
                  <a:lnTo>
                    <a:pt x="1995233" y="452234"/>
                  </a:lnTo>
                  <a:lnTo>
                    <a:pt x="2004250" y="448500"/>
                  </a:lnTo>
                  <a:lnTo>
                    <a:pt x="2007984" y="439470"/>
                  </a:lnTo>
                  <a:close/>
                </a:path>
              </a:pathLst>
            </a:custGeom>
            <a:solidFill>
              <a:srgbClr val="2C2CB8"/>
            </a:solidFill>
          </p:spPr>
          <p:txBody>
            <a:bodyPr wrap="square" lIns="0" tIns="0" rIns="0" bIns="0" rtlCol="0"/>
            <a:lstStyle/>
            <a:p>
              <a:endParaRPr/>
            </a:p>
          </p:txBody>
        </p:sp>
        <p:sp>
          <p:nvSpPr>
            <p:cNvPr id="81" name="object 81"/>
            <p:cNvSpPr/>
            <p:nvPr/>
          </p:nvSpPr>
          <p:spPr>
            <a:xfrm>
              <a:off x="2915920" y="1847494"/>
              <a:ext cx="1982470" cy="426720"/>
            </a:xfrm>
            <a:custGeom>
              <a:avLst/>
              <a:gdLst/>
              <a:ahLst/>
              <a:cxnLst/>
              <a:rect l="l" t="t" r="r" b="b"/>
              <a:pathLst>
                <a:path w="1982470" h="426719">
                  <a:moveTo>
                    <a:pt x="1982470" y="0"/>
                  </a:moveTo>
                  <a:lnTo>
                    <a:pt x="0" y="0"/>
                  </a:lnTo>
                  <a:lnTo>
                    <a:pt x="0" y="426720"/>
                  </a:lnTo>
                  <a:lnTo>
                    <a:pt x="991869" y="426720"/>
                  </a:lnTo>
                  <a:lnTo>
                    <a:pt x="1982470" y="426720"/>
                  </a:lnTo>
                  <a:lnTo>
                    <a:pt x="1982470" y="0"/>
                  </a:lnTo>
                  <a:close/>
                </a:path>
              </a:pathLst>
            </a:custGeom>
            <a:solidFill>
              <a:srgbClr val="FFFFFF"/>
            </a:solidFill>
          </p:spPr>
          <p:txBody>
            <a:bodyPr wrap="square" lIns="0" tIns="0" rIns="0" bIns="0" rtlCol="0"/>
            <a:lstStyle/>
            <a:p>
              <a:endParaRPr/>
            </a:p>
          </p:txBody>
        </p:sp>
      </p:grpSp>
      <p:sp>
        <p:nvSpPr>
          <p:cNvPr id="82" name="object 82"/>
          <p:cNvSpPr txBox="1"/>
          <p:nvPr/>
        </p:nvSpPr>
        <p:spPr>
          <a:xfrm>
            <a:off x="2915920" y="1847494"/>
            <a:ext cx="1982470" cy="426720"/>
          </a:xfrm>
          <a:prstGeom prst="rect">
            <a:avLst/>
          </a:prstGeom>
          <a:ln w="25518">
            <a:solidFill>
              <a:srgbClr val="2C2CB8"/>
            </a:solidFill>
          </a:ln>
        </p:spPr>
        <p:txBody>
          <a:bodyPr vert="horz" wrap="square" lIns="0" tIns="106680" rIns="0" bIns="0" rtlCol="0">
            <a:spAutoFit/>
          </a:bodyPr>
          <a:lstStyle/>
          <a:p>
            <a:pPr marL="89535">
              <a:lnSpc>
                <a:spcPct val="100000"/>
              </a:lnSpc>
              <a:spcBef>
                <a:spcPts val="840"/>
              </a:spcBef>
            </a:pPr>
            <a:r>
              <a:rPr sz="1400" dirty="0">
                <a:latin typeface="Times New Roman"/>
                <a:cs typeface="Times New Roman"/>
              </a:rPr>
              <a:t>Роздрібні</a:t>
            </a:r>
            <a:r>
              <a:rPr sz="1400" spc="-60" dirty="0">
                <a:latin typeface="Times New Roman"/>
                <a:cs typeface="Times New Roman"/>
              </a:rPr>
              <a:t> </a:t>
            </a:r>
            <a:r>
              <a:rPr sz="1400" spc="-20" dirty="0">
                <a:latin typeface="Times New Roman"/>
                <a:cs typeface="Times New Roman"/>
              </a:rPr>
              <a:t>ціни</a:t>
            </a:r>
            <a:endParaRPr sz="1400">
              <a:latin typeface="Times New Roman"/>
              <a:cs typeface="Times New Roman"/>
            </a:endParaRPr>
          </a:p>
        </p:txBody>
      </p:sp>
      <p:grpSp>
        <p:nvGrpSpPr>
          <p:cNvPr id="83" name="object 83"/>
          <p:cNvGrpSpPr/>
          <p:nvPr/>
        </p:nvGrpSpPr>
        <p:grpSpPr>
          <a:xfrm>
            <a:off x="6001960" y="1042255"/>
            <a:ext cx="2329815" cy="930275"/>
            <a:chOff x="6001960" y="1042255"/>
            <a:chExt cx="2329815" cy="930275"/>
          </a:xfrm>
        </p:grpSpPr>
        <p:sp>
          <p:nvSpPr>
            <p:cNvPr id="84" name="object 84"/>
            <p:cNvSpPr/>
            <p:nvPr/>
          </p:nvSpPr>
          <p:spPr>
            <a:xfrm>
              <a:off x="6014719" y="1055014"/>
              <a:ext cx="2303780" cy="904240"/>
            </a:xfrm>
            <a:custGeom>
              <a:avLst/>
              <a:gdLst/>
              <a:ahLst/>
              <a:cxnLst/>
              <a:rect l="l" t="t" r="r" b="b"/>
              <a:pathLst>
                <a:path w="2303779" h="904239">
                  <a:moveTo>
                    <a:pt x="0" y="0"/>
                  </a:moveTo>
                  <a:lnTo>
                    <a:pt x="2303779" y="0"/>
                  </a:lnTo>
                  <a:lnTo>
                    <a:pt x="2303779" y="904239"/>
                  </a:lnTo>
                  <a:lnTo>
                    <a:pt x="0" y="904239"/>
                  </a:lnTo>
                  <a:lnTo>
                    <a:pt x="0" y="0"/>
                  </a:lnTo>
                  <a:close/>
                </a:path>
              </a:pathLst>
            </a:custGeom>
            <a:solidFill>
              <a:srgbClr val="FFFFFF"/>
            </a:solidFill>
          </p:spPr>
          <p:txBody>
            <a:bodyPr wrap="square" lIns="0" tIns="0" rIns="0" bIns="0" rtlCol="0"/>
            <a:lstStyle/>
            <a:p>
              <a:endParaRPr/>
            </a:p>
          </p:txBody>
        </p:sp>
        <p:sp>
          <p:nvSpPr>
            <p:cNvPr id="85" name="object 85"/>
            <p:cNvSpPr/>
            <p:nvPr/>
          </p:nvSpPr>
          <p:spPr>
            <a:xfrm>
              <a:off x="6001956" y="1042263"/>
              <a:ext cx="2329815" cy="930275"/>
            </a:xfrm>
            <a:custGeom>
              <a:avLst/>
              <a:gdLst/>
              <a:ahLst/>
              <a:cxnLst/>
              <a:rect l="l" t="t" r="r" b="b"/>
              <a:pathLst>
                <a:path w="2329815" h="93027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2329815" h="930275">
                  <a:moveTo>
                    <a:pt x="2329294" y="916990"/>
                  </a:moveTo>
                  <a:lnTo>
                    <a:pt x="2325560" y="907973"/>
                  </a:lnTo>
                  <a:lnTo>
                    <a:pt x="2316543" y="904240"/>
                  </a:lnTo>
                  <a:lnTo>
                    <a:pt x="2307513" y="907973"/>
                  </a:lnTo>
                  <a:lnTo>
                    <a:pt x="2303780" y="916990"/>
                  </a:lnTo>
                  <a:lnTo>
                    <a:pt x="2307513" y="926020"/>
                  </a:lnTo>
                  <a:lnTo>
                    <a:pt x="2316543" y="929754"/>
                  </a:lnTo>
                  <a:lnTo>
                    <a:pt x="2325560" y="926020"/>
                  </a:lnTo>
                  <a:lnTo>
                    <a:pt x="2329294" y="916990"/>
                  </a:lnTo>
                  <a:close/>
                </a:path>
              </a:pathLst>
            </a:custGeom>
            <a:solidFill>
              <a:srgbClr val="2C2CB8"/>
            </a:solidFill>
          </p:spPr>
          <p:txBody>
            <a:bodyPr wrap="square" lIns="0" tIns="0" rIns="0" bIns="0" rtlCol="0"/>
            <a:lstStyle/>
            <a:p>
              <a:endParaRPr/>
            </a:p>
          </p:txBody>
        </p:sp>
        <p:sp>
          <p:nvSpPr>
            <p:cNvPr id="86" name="object 86"/>
            <p:cNvSpPr/>
            <p:nvPr/>
          </p:nvSpPr>
          <p:spPr>
            <a:xfrm>
              <a:off x="6013449" y="1055014"/>
              <a:ext cx="2302510" cy="904240"/>
            </a:xfrm>
            <a:custGeom>
              <a:avLst/>
              <a:gdLst/>
              <a:ahLst/>
              <a:cxnLst/>
              <a:rect l="l" t="t" r="r" b="b"/>
              <a:pathLst>
                <a:path w="2302509" h="904239">
                  <a:moveTo>
                    <a:pt x="2302509" y="0"/>
                  </a:moveTo>
                  <a:lnTo>
                    <a:pt x="0" y="0"/>
                  </a:lnTo>
                  <a:lnTo>
                    <a:pt x="0" y="904239"/>
                  </a:lnTo>
                  <a:lnTo>
                    <a:pt x="1151890" y="904239"/>
                  </a:lnTo>
                  <a:lnTo>
                    <a:pt x="2302509" y="904239"/>
                  </a:lnTo>
                  <a:lnTo>
                    <a:pt x="2302509" y="0"/>
                  </a:lnTo>
                  <a:close/>
                </a:path>
              </a:pathLst>
            </a:custGeom>
            <a:solidFill>
              <a:srgbClr val="FFFFFF"/>
            </a:solidFill>
          </p:spPr>
          <p:txBody>
            <a:bodyPr wrap="square" lIns="0" tIns="0" rIns="0" bIns="0" rtlCol="0"/>
            <a:lstStyle/>
            <a:p>
              <a:endParaRPr/>
            </a:p>
          </p:txBody>
        </p:sp>
      </p:grpSp>
      <p:sp>
        <p:nvSpPr>
          <p:cNvPr id="87" name="object 87"/>
          <p:cNvSpPr txBox="1"/>
          <p:nvPr/>
        </p:nvSpPr>
        <p:spPr>
          <a:xfrm>
            <a:off x="6014084" y="1055014"/>
            <a:ext cx="2303145" cy="904240"/>
          </a:xfrm>
          <a:prstGeom prst="rect">
            <a:avLst/>
          </a:prstGeom>
          <a:ln w="28058">
            <a:solidFill>
              <a:srgbClr val="2C2CB8"/>
            </a:solidFill>
          </a:ln>
        </p:spPr>
        <p:txBody>
          <a:bodyPr vert="horz" wrap="square" lIns="0" tIns="34290" rIns="0" bIns="0" rtlCol="0">
            <a:spAutoFit/>
          </a:bodyPr>
          <a:lstStyle/>
          <a:p>
            <a:pPr>
              <a:lnSpc>
                <a:spcPct val="100000"/>
              </a:lnSpc>
              <a:spcBef>
                <a:spcPts val="270"/>
              </a:spcBef>
            </a:pPr>
            <a:endParaRPr sz="1400">
              <a:latin typeface="Times New Roman"/>
              <a:cs typeface="Times New Roman"/>
            </a:endParaRPr>
          </a:p>
          <a:p>
            <a:pPr marL="89535">
              <a:lnSpc>
                <a:spcPct val="100000"/>
              </a:lnSpc>
            </a:pPr>
            <a:r>
              <a:rPr sz="1400" dirty="0">
                <a:latin typeface="Times New Roman"/>
                <a:cs typeface="Times New Roman"/>
              </a:rPr>
              <a:t>Національний</a:t>
            </a:r>
            <a:r>
              <a:rPr sz="1400" spc="-50" dirty="0">
                <a:latin typeface="Times New Roman"/>
                <a:cs typeface="Times New Roman"/>
              </a:rPr>
              <a:t> </a:t>
            </a:r>
            <a:r>
              <a:rPr sz="1400" dirty="0">
                <a:latin typeface="Times New Roman"/>
                <a:cs typeface="Times New Roman"/>
              </a:rPr>
              <a:t>перелік</a:t>
            </a:r>
            <a:r>
              <a:rPr sz="1400" spc="-55" dirty="0">
                <a:latin typeface="Times New Roman"/>
                <a:cs typeface="Times New Roman"/>
              </a:rPr>
              <a:t> </a:t>
            </a:r>
            <a:r>
              <a:rPr sz="1400" spc="-20" dirty="0">
                <a:latin typeface="Times New Roman"/>
                <a:cs typeface="Times New Roman"/>
              </a:rPr>
              <a:t>ОЛЗ;</a:t>
            </a:r>
            <a:endParaRPr sz="1400">
              <a:latin typeface="Times New Roman"/>
              <a:cs typeface="Times New Roman"/>
            </a:endParaRPr>
          </a:p>
        </p:txBody>
      </p:sp>
      <p:grpSp>
        <p:nvGrpSpPr>
          <p:cNvPr id="88" name="object 88"/>
          <p:cNvGrpSpPr/>
          <p:nvPr/>
        </p:nvGrpSpPr>
        <p:grpSpPr>
          <a:xfrm>
            <a:off x="2180530" y="5411054"/>
            <a:ext cx="2896235" cy="150495"/>
            <a:chOff x="2180530" y="5411054"/>
            <a:chExt cx="2896235" cy="150495"/>
          </a:xfrm>
        </p:grpSpPr>
        <p:sp>
          <p:nvSpPr>
            <p:cNvPr id="89" name="object 89"/>
            <p:cNvSpPr/>
            <p:nvPr/>
          </p:nvSpPr>
          <p:spPr>
            <a:xfrm>
              <a:off x="2948939" y="5423814"/>
              <a:ext cx="1270" cy="107950"/>
            </a:xfrm>
            <a:custGeom>
              <a:avLst/>
              <a:gdLst/>
              <a:ahLst/>
              <a:cxnLst/>
              <a:rect l="l" t="t" r="r" b="b"/>
              <a:pathLst>
                <a:path w="1269" h="107950">
                  <a:moveTo>
                    <a:pt x="0" y="0"/>
                  </a:moveTo>
                  <a:lnTo>
                    <a:pt x="1270" y="107949"/>
                  </a:lnTo>
                </a:path>
              </a:pathLst>
            </a:custGeom>
            <a:ln w="25518">
              <a:solidFill>
                <a:srgbClr val="2C2CB8"/>
              </a:solidFill>
            </a:ln>
          </p:spPr>
          <p:txBody>
            <a:bodyPr wrap="square" lIns="0" tIns="0" rIns="0" bIns="0" rtlCol="0"/>
            <a:lstStyle/>
            <a:p>
              <a:endParaRPr/>
            </a:p>
          </p:txBody>
        </p:sp>
        <p:sp>
          <p:nvSpPr>
            <p:cNvPr id="90" name="object 90"/>
            <p:cNvSpPr/>
            <p:nvPr/>
          </p:nvSpPr>
          <p:spPr>
            <a:xfrm>
              <a:off x="2936176" y="5411063"/>
              <a:ext cx="27305" cy="133985"/>
            </a:xfrm>
            <a:custGeom>
              <a:avLst/>
              <a:gdLst/>
              <a:ahLst/>
              <a:cxnLst/>
              <a:rect l="l" t="t" r="r" b="b"/>
              <a:pathLst>
                <a:path w="27305" h="13398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27305" h="133985">
                  <a:moveTo>
                    <a:pt x="26784" y="120700"/>
                  </a:moveTo>
                  <a:lnTo>
                    <a:pt x="23050" y="111683"/>
                  </a:lnTo>
                  <a:lnTo>
                    <a:pt x="14033" y="107950"/>
                  </a:lnTo>
                  <a:lnTo>
                    <a:pt x="5003" y="111683"/>
                  </a:lnTo>
                  <a:lnTo>
                    <a:pt x="1270" y="120700"/>
                  </a:lnTo>
                  <a:lnTo>
                    <a:pt x="5003" y="129730"/>
                  </a:lnTo>
                  <a:lnTo>
                    <a:pt x="14033" y="133464"/>
                  </a:lnTo>
                  <a:lnTo>
                    <a:pt x="23050" y="129730"/>
                  </a:lnTo>
                  <a:lnTo>
                    <a:pt x="26784" y="120700"/>
                  </a:lnTo>
                  <a:close/>
                </a:path>
              </a:pathLst>
            </a:custGeom>
            <a:solidFill>
              <a:srgbClr val="2C2CB8"/>
            </a:solidFill>
          </p:spPr>
          <p:txBody>
            <a:bodyPr wrap="square" lIns="0" tIns="0" rIns="0" bIns="0" rtlCol="0"/>
            <a:lstStyle/>
            <a:p>
              <a:endParaRPr/>
            </a:p>
          </p:txBody>
        </p:sp>
        <p:sp>
          <p:nvSpPr>
            <p:cNvPr id="91" name="object 91"/>
            <p:cNvSpPr/>
            <p:nvPr/>
          </p:nvSpPr>
          <p:spPr>
            <a:xfrm>
              <a:off x="2948939" y="5453024"/>
              <a:ext cx="2114550" cy="7620"/>
            </a:xfrm>
            <a:custGeom>
              <a:avLst/>
              <a:gdLst/>
              <a:ahLst/>
              <a:cxnLst/>
              <a:rect l="l" t="t" r="r" b="b"/>
              <a:pathLst>
                <a:path w="2114550" h="7620">
                  <a:moveTo>
                    <a:pt x="0" y="7620"/>
                  </a:moveTo>
                  <a:lnTo>
                    <a:pt x="2114550" y="0"/>
                  </a:lnTo>
                </a:path>
              </a:pathLst>
            </a:custGeom>
            <a:ln w="25518">
              <a:solidFill>
                <a:srgbClr val="2C2CB8"/>
              </a:solidFill>
            </a:ln>
          </p:spPr>
          <p:txBody>
            <a:bodyPr wrap="square" lIns="0" tIns="0" rIns="0" bIns="0" rtlCol="0"/>
            <a:lstStyle/>
            <a:p>
              <a:endParaRPr/>
            </a:p>
          </p:txBody>
        </p:sp>
        <p:sp>
          <p:nvSpPr>
            <p:cNvPr id="92" name="object 92"/>
            <p:cNvSpPr/>
            <p:nvPr/>
          </p:nvSpPr>
          <p:spPr>
            <a:xfrm>
              <a:off x="2936176" y="5440273"/>
              <a:ext cx="2140585" cy="33655"/>
            </a:xfrm>
            <a:custGeom>
              <a:avLst/>
              <a:gdLst/>
              <a:ahLst/>
              <a:cxnLst/>
              <a:rect l="l" t="t" r="r" b="b"/>
              <a:pathLst>
                <a:path w="2140585" h="33654">
                  <a:moveTo>
                    <a:pt x="25514" y="20370"/>
                  </a:moveTo>
                  <a:lnTo>
                    <a:pt x="21780" y="11353"/>
                  </a:lnTo>
                  <a:lnTo>
                    <a:pt x="12763" y="7620"/>
                  </a:lnTo>
                  <a:lnTo>
                    <a:pt x="3733" y="11353"/>
                  </a:lnTo>
                  <a:lnTo>
                    <a:pt x="0" y="20370"/>
                  </a:lnTo>
                  <a:lnTo>
                    <a:pt x="3733" y="29400"/>
                  </a:lnTo>
                  <a:lnTo>
                    <a:pt x="12763" y="33134"/>
                  </a:lnTo>
                  <a:lnTo>
                    <a:pt x="21780" y="29400"/>
                  </a:lnTo>
                  <a:lnTo>
                    <a:pt x="25514" y="20370"/>
                  </a:lnTo>
                  <a:close/>
                </a:path>
                <a:path w="2140585" h="33654">
                  <a:moveTo>
                    <a:pt x="2140064" y="12750"/>
                  </a:moveTo>
                  <a:lnTo>
                    <a:pt x="2136330" y="3733"/>
                  </a:lnTo>
                  <a:lnTo>
                    <a:pt x="2127313" y="0"/>
                  </a:lnTo>
                  <a:lnTo>
                    <a:pt x="2118283" y="3733"/>
                  </a:lnTo>
                  <a:lnTo>
                    <a:pt x="2114550" y="12750"/>
                  </a:lnTo>
                  <a:lnTo>
                    <a:pt x="2118283" y="21780"/>
                  </a:lnTo>
                  <a:lnTo>
                    <a:pt x="2127313" y="25514"/>
                  </a:lnTo>
                  <a:lnTo>
                    <a:pt x="2136330" y="21780"/>
                  </a:lnTo>
                  <a:lnTo>
                    <a:pt x="2140064" y="12750"/>
                  </a:lnTo>
                  <a:close/>
                </a:path>
              </a:pathLst>
            </a:custGeom>
            <a:solidFill>
              <a:srgbClr val="2C2CB8"/>
            </a:solidFill>
          </p:spPr>
          <p:txBody>
            <a:bodyPr wrap="square" lIns="0" tIns="0" rIns="0" bIns="0" rtlCol="0"/>
            <a:lstStyle/>
            <a:p>
              <a:endParaRPr/>
            </a:p>
          </p:txBody>
        </p:sp>
        <p:sp>
          <p:nvSpPr>
            <p:cNvPr id="93" name="object 93"/>
            <p:cNvSpPr/>
            <p:nvPr/>
          </p:nvSpPr>
          <p:spPr>
            <a:xfrm>
              <a:off x="2193289" y="5423814"/>
              <a:ext cx="676910" cy="124460"/>
            </a:xfrm>
            <a:custGeom>
              <a:avLst/>
              <a:gdLst/>
              <a:ahLst/>
              <a:cxnLst/>
              <a:rect l="l" t="t" r="r" b="b"/>
              <a:pathLst>
                <a:path w="676910" h="124460">
                  <a:moveTo>
                    <a:pt x="508000" y="0"/>
                  </a:moveTo>
                  <a:lnTo>
                    <a:pt x="508000" y="30479"/>
                  </a:lnTo>
                  <a:lnTo>
                    <a:pt x="0" y="30479"/>
                  </a:lnTo>
                  <a:lnTo>
                    <a:pt x="0" y="93979"/>
                  </a:lnTo>
                  <a:lnTo>
                    <a:pt x="508000" y="93979"/>
                  </a:lnTo>
                  <a:lnTo>
                    <a:pt x="508000" y="124459"/>
                  </a:lnTo>
                  <a:lnTo>
                    <a:pt x="676910" y="62229"/>
                  </a:lnTo>
                  <a:lnTo>
                    <a:pt x="508000" y="0"/>
                  </a:lnTo>
                  <a:close/>
                </a:path>
              </a:pathLst>
            </a:custGeom>
            <a:solidFill>
              <a:srgbClr val="FFFFFF"/>
            </a:solidFill>
          </p:spPr>
          <p:txBody>
            <a:bodyPr wrap="square" lIns="0" tIns="0" rIns="0" bIns="0" rtlCol="0"/>
            <a:lstStyle/>
            <a:p>
              <a:endParaRPr/>
            </a:p>
          </p:txBody>
        </p:sp>
        <p:sp>
          <p:nvSpPr>
            <p:cNvPr id="94" name="object 94"/>
            <p:cNvSpPr/>
            <p:nvPr/>
          </p:nvSpPr>
          <p:spPr>
            <a:xfrm>
              <a:off x="2193289" y="5423814"/>
              <a:ext cx="676910" cy="124460"/>
            </a:xfrm>
            <a:custGeom>
              <a:avLst/>
              <a:gdLst/>
              <a:ahLst/>
              <a:cxnLst/>
              <a:rect l="l" t="t" r="r" b="b"/>
              <a:pathLst>
                <a:path w="676910" h="124460">
                  <a:moveTo>
                    <a:pt x="0" y="30479"/>
                  </a:moveTo>
                  <a:lnTo>
                    <a:pt x="508000" y="30479"/>
                  </a:lnTo>
                  <a:lnTo>
                    <a:pt x="508000" y="0"/>
                  </a:lnTo>
                  <a:lnTo>
                    <a:pt x="676910" y="62229"/>
                  </a:lnTo>
                  <a:lnTo>
                    <a:pt x="508000" y="124459"/>
                  </a:lnTo>
                  <a:lnTo>
                    <a:pt x="508000" y="93979"/>
                  </a:lnTo>
                  <a:lnTo>
                    <a:pt x="0" y="93979"/>
                  </a:lnTo>
                  <a:lnTo>
                    <a:pt x="0" y="30479"/>
                  </a:lnTo>
                  <a:close/>
                </a:path>
              </a:pathLst>
            </a:custGeom>
            <a:ln w="25518">
              <a:solidFill>
                <a:srgbClr val="2C2CB8"/>
              </a:solidFill>
            </a:ln>
          </p:spPr>
          <p:txBody>
            <a:bodyPr wrap="square" lIns="0" tIns="0" rIns="0" bIns="0" rtlCol="0"/>
            <a:lstStyle/>
            <a:p>
              <a:endParaRPr/>
            </a:p>
          </p:txBody>
        </p:sp>
        <p:sp>
          <p:nvSpPr>
            <p:cNvPr id="95" name="object 95"/>
            <p:cNvSpPr/>
            <p:nvPr/>
          </p:nvSpPr>
          <p:spPr>
            <a:xfrm>
              <a:off x="2180526" y="5411063"/>
              <a:ext cx="702945" cy="150495"/>
            </a:xfrm>
            <a:custGeom>
              <a:avLst/>
              <a:gdLst/>
              <a:ahLst/>
              <a:cxnLst/>
              <a:rect l="l" t="t" r="r" b="b"/>
              <a:pathLst>
                <a:path w="702944" h="15049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702944" h="150495">
                  <a:moveTo>
                    <a:pt x="702424" y="137210"/>
                  </a:moveTo>
                  <a:lnTo>
                    <a:pt x="698690" y="128193"/>
                  </a:lnTo>
                  <a:lnTo>
                    <a:pt x="689673" y="124460"/>
                  </a:lnTo>
                  <a:lnTo>
                    <a:pt x="680643" y="128193"/>
                  </a:lnTo>
                  <a:lnTo>
                    <a:pt x="676910" y="137210"/>
                  </a:lnTo>
                  <a:lnTo>
                    <a:pt x="680643" y="146240"/>
                  </a:lnTo>
                  <a:lnTo>
                    <a:pt x="689673" y="149974"/>
                  </a:lnTo>
                  <a:lnTo>
                    <a:pt x="698690" y="146240"/>
                  </a:lnTo>
                  <a:lnTo>
                    <a:pt x="702424" y="137210"/>
                  </a:lnTo>
                  <a:close/>
                </a:path>
              </a:pathLst>
            </a:custGeom>
            <a:solidFill>
              <a:srgbClr val="2C2CB8"/>
            </a:solidFill>
          </p:spPr>
          <p:txBody>
            <a:bodyPr wrap="square" lIns="0" tIns="0" rIns="0" bIns="0" rtlCol="0"/>
            <a:lstStyle/>
            <a:p>
              <a:endParaRPr/>
            </a:p>
          </p:txBody>
        </p:sp>
      </p:grpSp>
      <p:sp>
        <p:nvSpPr>
          <p:cNvPr id="96" name="object 96"/>
          <p:cNvSpPr txBox="1"/>
          <p:nvPr/>
        </p:nvSpPr>
        <p:spPr>
          <a:xfrm>
            <a:off x="563880" y="4030624"/>
            <a:ext cx="1395730" cy="651510"/>
          </a:xfrm>
          <a:prstGeom prst="rect">
            <a:avLst/>
          </a:prstGeom>
          <a:ln w="25518">
            <a:solidFill>
              <a:srgbClr val="2C2CB8"/>
            </a:solidFill>
          </a:ln>
        </p:spPr>
        <p:txBody>
          <a:bodyPr vert="horz" wrap="square" lIns="0" tIns="15240" rIns="0" bIns="0" rtlCol="0">
            <a:spAutoFit/>
          </a:bodyPr>
          <a:lstStyle/>
          <a:p>
            <a:pPr>
              <a:lnSpc>
                <a:spcPct val="100000"/>
              </a:lnSpc>
              <a:spcBef>
                <a:spcPts val="120"/>
              </a:spcBef>
            </a:pPr>
            <a:endParaRPr sz="1400">
              <a:latin typeface="Times New Roman"/>
              <a:cs typeface="Times New Roman"/>
            </a:endParaRPr>
          </a:p>
          <a:p>
            <a:pPr marL="88900">
              <a:lnSpc>
                <a:spcPct val="100000"/>
              </a:lnSpc>
            </a:pPr>
            <a:r>
              <a:rPr sz="1400" b="1" spc="-10" dirty="0">
                <a:latin typeface="Times New Roman"/>
                <a:cs typeface="Times New Roman"/>
              </a:rPr>
              <a:t>Принципи</a:t>
            </a:r>
            <a:endParaRPr sz="1400">
              <a:latin typeface="Times New Roman"/>
              <a:cs typeface="Times New Roman"/>
            </a:endParaRPr>
          </a:p>
        </p:txBody>
      </p:sp>
      <p:sp>
        <p:nvSpPr>
          <p:cNvPr id="97" name="object 97"/>
          <p:cNvSpPr/>
          <p:nvPr/>
        </p:nvSpPr>
        <p:spPr>
          <a:xfrm>
            <a:off x="2948940" y="3996333"/>
            <a:ext cx="1943100" cy="344170"/>
          </a:xfrm>
          <a:custGeom>
            <a:avLst/>
            <a:gdLst/>
            <a:ahLst/>
            <a:cxnLst/>
            <a:rect l="l" t="t" r="r" b="b"/>
            <a:pathLst>
              <a:path w="1943100" h="344170">
                <a:moveTo>
                  <a:pt x="1943100" y="0"/>
                </a:moveTo>
                <a:lnTo>
                  <a:pt x="0" y="0"/>
                </a:lnTo>
                <a:lnTo>
                  <a:pt x="0" y="344170"/>
                </a:lnTo>
                <a:lnTo>
                  <a:pt x="971550" y="344170"/>
                </a:lnTo>
                <a:lnTo>
                  <a:pt x="1943100" y="344170"/>
                </a:lnTo>
                <a:lnTo>
                  <a:pt x="1943100" y="0"/>
                </a:lnTo>
                <a:close/>
              </a:path>
            </a:pathLst>
          </a:custGeom>
          <a:solidFill>
            <a:srgbClr val="FFFFFF"/>
          </a:solidFill>
        </p:spPr>
        <p:txBody>
          <a:bodyPr wrap="square" lIns="0" tIns="0" rIns="0" bIns="0" rtlCol="0"/>
          <a:lstStyle/>
          <a:p>
            <a:endParaRPr/>
          </a:p>
        </p:txBody>
      </p:sp>
      <p:sp>
        <p:nvSpPr>
          <p:cNvPr id="98" name="object 98"/>
          <p:cNvSpPr/>
          <p:nvPr/>
        </p:nvSpPr>
        <p:spPr>
          <a:xfrm>
            <a:off x="2948939" y="4421784"/>
            <a:ext cx="1943100" cy="344170"/>
          </a:xfrm>
          <a:custGeom>
            <a:avLst/>
            <a:gdLst/>
            <a:ahLst/>
            <a:cxnLst/>
            <a:rect l="l" t="t" r="r" b="b"/>
            <a:pathLst>
              <a:path w="1943100" h="344170">
                <a:moveTo>
                  <a:pt x="1943100" y="0"/>
                </a:moveTo>
                <a:lnTo>
                  <a:pt x="0" y="0"/>
                </a:lnTo>
                <a:lnTo>
                  <a:pt x="0" y="344170"/>
                </a:lnTo>
                <a:lnTo>
                  <a:pt x="971550" y="344170"/>
                </a:lnTo>
                <a:lnTo>
                  <a:pt x="1943100" y="344170"/>
                </a:lnTo>
                <a:lnTo>
                  <a:pt x="1943100" y="0"/>
                </a:lnTo>
                <a:close/>
              </a:path>
            </a:pathLst>
          </a:custGeom>
          <a:solidFill>
            <a:srgbClr val="FFFFFF"/>
          </a:solidFill>
        </p:spPr>
        <p:txBody>
          <a:bodyPr wrap="square" lIns="0" tIns="0" rIns="0" bIns="0" rtlCol="0"/>
          <a:lstStyle/>
          <a:p>
            <a:endParaRPr/>
          </a:p>
        </p:txBody>
      </p:sp>
      <p:sp>
        <p:nvSpPr>
          <p:cNvPr id="99" name="object 99"/>
          <p:cNvSpPr/>
          <p:nvPr/>
        </p:nvSpPr>
        <p:spPr>
          <a:xfrm>
            <a:off x="5072379" y="4162704"/>
            <a:ext cx="1845310" cy="344170"/>
          </a:xfrm>
          <a:custGeom>
            <a:avLst/>
            <a:gdLst/>
            <a:ahLst/>
            <a:cxnLst/>
            <a:rect l="l" t="t" r="r" b="b"/>
            <a:pathLst>
              <a:path w="1845309" h="344170">
                <a:moveTo>
                  <a:pt x="1845310" y="0"/>
                </a:moveTo>
                <a:lnTo>
                  <a:pt x="0" y="0"/>
                </a:lnTo>
                <a:lnTo>
                  <a:pt x="0" y="344169"/>
                </a:lnTo>
                <a:lnTo>
                  <a:pt x="923290" y="344169"/>
                </a:lnTo>
                <a:lnTo>
                  <a:pt x="1845310" y="344169"/>
                </a:lnTo>
                <a:lnTo>
                  <a:pt x="1845310" y="0"/>
                </a:lnTo>
                <a:close/>
              </a:path>
            </a:pathLst>
          </a:custGeom>
          <a:solidFill>
            <a:srgbClr val="FFFFFF"/>
          </a:solidFill>
        </p:spPr>
        <p:txBody>
          <a:bodyPr wrap="square" lIns="0" tIns="0" rIns="0" bIns="0" rtlCol="0"/>
          <a:lstStyle/>
          <a:p>
            <a:endParaRPr/>
          </a:p>
        </p:txBody>
      </p:sp>
      <p:graphicFrame>
        <p:nvGraphicFramePr>
          <p:cNvPr id="100" name="object 100"/>
          <p:cNvGraphicFramePr>
            <a:graphicFrameLocks noGrp="1"/>
          </p:cNvGraphicFramePr>
          <p:nvPr/>
        </p:nvGraphicFramePr>
        <p:xfrm>
          <a:off x="2935546" y="3982940"/>
          <a:ext cx="3969383" cy="775334"/>
        </p:xfrm>
        <a:graphic>
          <a:graphicData uri="http://schemas.openxmlformats.org/drawingml/2006/table">
            <a:tbl>
              <a:tblPr firstRow="1" bandRow="1">
                <a:tableStyleId>{2D5ABB26-0587-4C30-8999-92F81FD0307C}</a:tableStyleId>
              </a:tblPr>
              <a:tblGrid>
                <a:gridCol w="1943100">
                  <a:extLst>
                    <a:ext uri="{9D8B030D-6E8A-4147-A177-3AD203B41FA5}">
                      <a16:colId xmlns:a16="http://schemas.microsoft.com/office/drawing/2014/main" val="20000"/>
                    </a:ext>
                  </a:extLst>
                </a:gridCol>
                <a:gridCol w="180339">
                  <a:extLst>
                    <a:ext uri="{9D8B030D-6E8A-4147-A177-3AD203B41FA5}">
                      <a16:colId xmlns:a16="http://schemas.microsoft.com/office/drawing/2014/main" val="20001"/>
                    </a:ext>
                  </a:extLst>
                </a:gridCol>
                <a:gridCol w="1845944">
                  <a:extLst>
                    <a:ext uri="{9D8B030D-6E8A-4147-A177-3AD203B41FA5}">
                      <a16:colId xmlns:a16="http://schemas.microsoft.com/office/drawing/2014/main" val="20002"/>
                    </a:ext>
                  </a:extLst>
                </a:gridCol>
              </a:tblGrid>
              <a:tr h="166370">
                <a:tc rowSpan="2">
                  <a:txBody>
                    <a:bodyPr/>
                    <a:lstStyle/>
                    <a:p>
                      <a:pPr marL="90170">
                        <a:lnSpc>
                          <a:spcPct val="100000"/>
                        </a:lnSpc>
                        <a:spcBef>
                          <a:spcPts val="520"/>
                        </a:spcBef>
                      </a:pPr>
                      <a:r>
                        <a:rPr sz="1400" spc="-10" dirty="0">
                          <a:latin typeface="Times New Roman"/>
                          <a:cs typeface="Times New Roman"/>
                        </a:rPr>
                        <a:t>добровільність</a:t>
                      </a:r>
                      <a:endParaRPr sz="1400">
                        <a:latin typeface="Times New Roman"/>
                        <a:cs typeface="Times New Roman"/>
                      </a:endParaRPr>
                    </a:p>
                  </a:txBody>
                  <a:tcPr marL="0" marR="0" marT="66040" marB="0">
                    <a:lnL w="28575">
                      <a:solidFill>
                        <a:srgbClr val="2C2CB8"/>
                      </a:solidFill>
                      <a:prstDash val="solid"/>
                    </a:lnL>
                    <a:lnR w="28575">
                      <a:solidFill>
                        <a:srgbClr val="2C2CB8"/>
                      </a:solidFill>
                      <a:prstDash val="solid"/>
                    </a:lnR>
                    <a:lnT w="28575">
                      <a:solidFill>
                        <a:srgbClr val="2C2CB8"/>
                      </a:solidFill>
                      <a:prstDash val="solid"/>
                    </a:lnT>
                    <a:lnB w="38100">
                      <a:solidFill>
                        <a:srgbClr val="2C2CB8"/>
                      </a:solidFill>
                      <a:prstDash val="solid"/>
                    </a:lnB>
                  </a:tcPr>
                </a:tc>
                <a:tc gridSpan="2">
                  <a:txBody>
                    <a:bodyPr/>
                    <a:lstStyle/>
                    <a:p>
                      <a:pPr>
                        <a:lnSpc>
                          <a:spcPct val="100000"/>
                        </a:lnSpc>
                      </a:pPr>
                      <a:endParaRPr sz="900">
                        <a:latin typeface="Times New Roman"/>
                        <a:cs typeface="Times New Roman"/>
                      </a:endParaRPr>
                    </a:p>
                  </a:txBody>
                  <a:tcPr marL="0" marR="0" marT="0" marB="0">
                    <a:lnL w="28575">
                      <a:solidFill>
                        <a:srgbClr val="2C2CB8"/>
                      </a:solidFill>
                      <a:prstDash val="solid"/>
                    </a:lnL>
                  </a:tcPr>
                </a:tc>
                <a:tc hMerge="1">
                  <a:txBody>
                    <a:bodyPr/>
                    <a:lstStyle/>
                    <a:p>
                      <a:endParaRPr/>
                    </a:p>
                  </a:txBody>
                  <a:tcPr marL="0" marR="0" marT="0" marB="0"/>
                </a:tc>
                <a:extLst>
                  <a:ext uri="{0D108BD9-81ED-4DB2-BD59-A6C34878D82A}">
                    <a16:rowId xmlns:a16="http://schemas.microsoft.com/office/drawing/2014/main" val="10000"/>
                  </a:ext>
                </a:extLst>
              </a:tr>
              <a:tr h="180975">
                <a:tc vMerge="1">
                  <a:txBody>
                    <a:bodyPr/>
                    <a:lstStyle/>
                    <a:p>
                      <a:endParaRPr/>
                    </a:p>
                  </a:txBody>
                  <a:tcPr marL="0" marR="0" marT="66040" marB="0">
                    <a:lnL w="28575">
                      <a:solidFill>
                        <a:srgbClr val="2C2CB8"/>
                      </a:solidFill>
                      <a:prstDash val="solid"/>
                    </a:lnL>
                    <a:lnR w="28575">
                      <a:solidFill>
                        <a:srgbClr val="2C2CB8"/>
                      </a:solidFill>
                      <a:prstDash val="solid"/>
                    </a:lnR>
                    <a:lnT w="28575">
                      <a:solidFill>
                        <a:srgbClr val="2C2CB8"/>
                      </a:solidFill>
                      <a:prstDash val="solid"/>
                    </a:lnT>
                    <a:lnB w="38100">
                      <a:solidFill>
                        <a:srgbClr val="2C2CB8"/>
                      </a:solidFill>
                      <a:prstDash val="solid"/>
                    </a:lnB>
                  </a:tcPr>
                </a:tc>
                <a:tc>
                  <a:txBody>
                    <a:bodyPr/>
                    <a:lstStyle/>
                    <a:p>
                      <a:pPr>
                        <a:lnSpc>
                          <a:spcPct val="100000"/>
                        </a:lnSpc>
                      </a:pPr>
                      <a:endParaRPr sz="1000">
                        <a:latin typeface="Times New Roman"/>
                        <a:cs typeface="Times New Roman"/>
                      </a:endParaRPr>
                    </a:p>
                  </a:txBody>
                  <a:tcPr marL="0" marR="0" marT="0" marB="0">
                    <a:lnL w="28575">
                      <a:solidFill>
                        <a:srgbClr val="2C2CB8"/>
                      </a:solidFill>
                      <a:prstDash val="solid"/>
                    </a:lnL>
                    <a:lnR w="28575">
                      <a:solidFill>
                        <a:srgbClr val="2C2CB8"/>
                      </a:solidFill>
                      <a:prstDash val="solid"/>
                    </a:lnR>
                    <a:lnB w="28575">
                      <a:solidFill>
                        <a:srgbClr val="2C2CB8"/>
                      </a:solidFill>
                      <a:prstDash val="solid"/>
                    </a:lnB>
                  </a:tcPr>
                </a:tc>
                <a:tc rowSpan="3">
                  <a:txBody>
                    <a:bodyPr/>
                    <a:lstStyle/>
                    <a:p>
                      <a:pPr marL="90170">
                        <a:lnSpc>
                          <a:spcPct val="100000"/>
                        </a:lnSpc>
                        <a:spcBef>
                          <a:spcPts val="520"/>
                        </a:spcBef>
                      </a:pPr>
                      <a:r>
                        <a:rPr sz="1400" spc="-10" dirty="0">
                          <a:latin typeface="Times New Roman"/>
                          <a:cs typeface="Times New Roman"/>
                        </a:rPr>
                        <a:t>прозорість</a:t>
                      </a:r>
                      <a:endParaRPr sz="1400">
                        <a:latin typeface="Times New Roman"/>
                        <a:cs typeface="Times New Roman"/>
                      </a:endParaRPr>
                    </a:p>
                  </a:txBody>
                  <a:tcPr marL="0" marR="0" marT="66040" marB="0">
                    <a:lnL w="28575">
                      <a:solidFill>
                        <a:srgbClr val="2C2CB8"/>
                      </a:solidFill>
                      <a:prstDash val="solid"/>
                    </a:lnL>
                    <a:lnR w="28575">
                      <a:solidFill>
                        <a:srgbClr val="2C2CB8"/>
                      </a:solidFill>
                      <a:prstDash val="solid"/>
                    </a:lnR>
                    <a:lnT w="28575">
                      <a:solidFill>
                        <a:srgbClr val="2C2CB8"/>
                      </a:solidFill>
                      <a:prstDash val="solid"/>
                    </a:lnT>
                    <a:lnB w="28575">
                      <a:solidFill>
                        <a:srgbClr val="2C2CB8"/>
                      </a:solidFill>
                      <a:prstDash val="solid"/>
                    </a:lnB>
                    <a:solidFill>
                      <a:srgbClr val="FFFFFF"/>
                    </a:solidFill>
                  </a:tcPr>
                </a:tc>
                <a:extLst>
                  <a:ext uri="{0D108BD9-81ED-4DB2-BD59-A6C34878D82A}">
                    <a16:rowId xmlns:a16="http://schemas.microsoft.com/office/drawing/2014/main" val="10001"/>
                  </a:ext>
                </a:extLst>
              </a:tr>
              <a:tr h="77470">
                <a:tc gridSpan="2">
                  <a:txBody>
                    <a:bodyPr/>
                    <a:lstStyle/>
                    <a:p>
                      <a:pPr>
                        <a:lnSpc>
                          <a:spcPct val="100000"/>
                        </a:lnSpc>
                      </a:pPr>
                      <a:endParaRPr sz="300">
                        <a:latin typeface="Times New Roman"/>
                        <a:cs typeface="Times New Roman"/>
                      </a:endParaRPr>
                    </a:p>
                  </a:txBody>
                  <a:tcPr marL="0" marR="0" marT="0" marB="0">
                    <a:lnL w="28575">
                      <a:solidFill>
                        <a:srgbClr val="2C2CB8"/>
                      </a:solidFill>
                      <a:prstDash val="solid"/>
                    </a:lnL>
                    <a:lnR w="28575">
                      <a:solidFill>
                        <a:srgbClr val="2C2CB8"/>
                      </a:solidFill>
                      <a:prstDash val="solid"/>
                    </a:lnR>
                    <a:lnT w="38100">
                      <a:solidFill>
                        <a:srgbClr val="2C2CB8"/>
                      </a:solidFill>
                      <a:prstDash val="solid"/>
                    </a:lnT>
                  </a:tcPr>
                </a:tc>
                <a:tc hMerge="1">
                  <a:txBody>
                    <a:bodyPr/>
                    <a:lstStyle/>
                    <a:p>
                      <a:endParaRPr/>
                    </a:p>
                  </a:txBody>
                  <a:tcPr marL="0" marR="0" marT="0" marB="0"/>
                </a:tc>
                <a:tc vMerge="1">
                  <a:txBody>
                    <a:bodyPr/>
                    <a:lstStyle/>
                    <a:p>
                      <a:endParaRPr/>
                    </a:p>
                  </a:txBody>
                  <a:tcPr marL="0" marR="0" marT="66040" marB="0">
                    <a:lnL w="28575">
                      <a:solidFill>
                        <a:srgbClr val="2C2CB8"/>
                      </a:solidFill>
                      <a:prstDash val="solid"/>
                    </a:lnL>
                    <a:lnR w="28575">
                      <a:solidFill>
                        <a:srgbClr val="2C2CB8"/>
                      </a:solidFill>
                      <a:prstDash val="solid"/>
                    </a:lnR>
                    <a:lnT w="28575">
                      <a:solidFill>
                        <a:srgbClr val="2C2CB8"/>
                      </a:solidFill>
                      <a:prstDash val="solid"/>
                    </a:lnT>
                    <a:lnB w="28575">
                      <a:solidFill>
                        <a:srgbClr val="2C2CB8"/>
                      </a:solidFill>
                      <a:prstDash val="solid"/>
                    </a:lnB>
                    <a:solidFill>
                      <a:srgbClr val="FFFFFF"/>
                    </a:solidFill>
                  </a:tcPr>
                </a:tc>
                <a:extLst>
                  <a:ext uri="{0D108BD9-81ED-4DB2-BD59-A6C34878D82A}">
                    <a16:rowId xmlns:a16="http://schemas.microsoft.com/office/drawing/2014/main" val="10002"/>
                  </a:ext>
                </a:extLst>
              </a:tr>
              <a:tr h="0">
                <a:tc rowSpan="2">
                  <a:txBody>
                    <a:bodyPr/>
                    <a:lstStyle/>
                    <a:p>
                      <a:pPr marL="90170">
                        <a:lnSpc>
                          <a:spcPct val="100000"/>
                        </a:lnSpc>
                        <a:spcBef>
                          <a:spcPts val="520"/>
                        </a:spcBef>
                      </a:pPr>
                      <a:r>
                        <a:rPr sz="1400" spc="-10" dirty="0">
                          <a:latin typeface="Times New Roman"/>
                          <a:cs typeface="Times New Roman"/>
                        </a:rPr>
                        <a:t>компенсація</a:t>
                      </a:r>
                      <a:endParaRPr sz="1400">
                        <a:latin typeface="Times New Roman"/>
                        <a:cs typeface="Times New Roman"/>
                      </a:endParaRPr>
                    </a:p>
                  </a:txBody>
                  <a:tcPr marL="0" marR="0" marT="66040" marB="0">
                    <a:lnL w="28575">
                      <a:solidFill>
                        <a:srgbClr val="2C2CB8"/>
                      </a:solidFill>
                      <a:prstDash val="solid"/>
                    </a:lnL>
                    <a:lnR w="28575">
                      <a:solidFill>
                        <a:srgbClr val="2C2CB8"/>
                      </a:solidFill>
                      <a:prstDash val="solid"/>
                    </a:lnR>
                    <a:lnB w="28575">
                      <a:solidFill>
                        <a:srgbClr val="2C2CB8"/>
                      </a:solidFill>
                      <a:prstDash val="solid"/>
                    </a:lnB>
                    <a:solidFill>
                      <a:srgbClr val="FFFFFF"/>
                    </a:solidFill>
                  </a:tcPr>
                </a:tc>
                <a:tc>
                  <a:txBody>
                    <a:bodyPr/>
                    <a:lstStyle/>
                    <a:p>
                      <a:pPr>
                        <a:lnSpc>
                          <a:spcPct val="100000"/>
                        </a:lnSpc>
                      </a:pPr>
                      <a:endParaRPr sz="400">
                        <a:latin typeface="Times New Roman"/>
                        <a:cs typeface="Times New Roman"/>
                      </a:endParaRPr>
                    </a:p>
                  </a:txBody>
                  <a:tcPr marL="0" marR="0" marT="0" marB="0">
                    <a:lnL w="28575">
                      <a:solidFill>
                        <a:srgbClr val="2C2CB8"/>
                      </a:solidFill>
                      <a:prstDash val="solid"/>
                    </a:lnL>
                    <a:lnR w="28575">
                      <a:solidFill>
                        <a:srgbClr val="2C2CB8"/>
                      </a:solidFill>
                      <a:prstDash val="solid"/>
                    </a:lnR>
                  </a:tcPr>
                </a:tc>
                <a:tc vMerge="1">
                  <a:txBody>
                    <a:bodyPr/>
                    <a:lstStyle/>
                    <a:p>
                      <a:endParaRPr/>
                    </a:p>
                  </a:txBody>
                  <a:tcPr marL="0" marR="0" marT="66040" marB="0">
                    <a:lnL w="28575">
                      <a:solidFill>
                        <a:srgbClr val="2C2CB8"/>
                      </a:solidFill>
                      <a:prstDash val="solid"/>
                    </a:lnL>
                    <a:lnR w="28575">
                      <a:solidFill>
                        <a:srgbClr val="2C2CB8"/>
                      </a:solidFill>
                      <a:prstDash val="solid"/>
                    </a:lnR>
                    <a:lnT w="28575">
                      <a:solidFill>
                        <a:srgbClr val="2C2CB8"/>
                      </a:solidFill>
                      <a:prstDash val="solid"/>
                    </a:lnT>
                    <a:lnB w="28575">
                      <a:solidFill>
                        <a:srgbClr val="2C2CB8"/>
                      </a:solidFill>
                      <a:prstDash val="solid"/>
                    </a:lnB>
                    <a:solidFill>
                      <a:srgbClr val="FFFFFF"/>
                    </a:solidFill>
                  </a:tcPr>
                </a:tc>
                <a:extLst>
                  <a:ext uri="{0D108BD9-81ED-4DB2-BD59-A6C34878D82A}">
                    <a16:rowId xmlns:a16="http://schemas.microsoft.com/office/drawing/2014/main" val="10003"/>
                  </a:ext>
                </a:extLst>
              </a:tr>
              <a:tr h="259079">
                <a:tc vMerge="1">
                  <a:txBody>
                    <a:bodyPr/>
                    <a:lstStyle/>
                    <a:p>
                      <a:endParaRPr/>
                    </a:p>
                  </a:txBody>
                  <a:tcPr marL="0" marR="0" marT="66040" marB="0">
                    <a:lnL w="28575">
                      <a:solidFill>
                        <a:srgbClr val="2C2CB8"/>
                      </a:solidFill>
                      <a:prstDash val="solid"/>
                    </a:lnL>
                    <a:lnR w="28575">
                      <a:solidFill>
                        <a:srgbClr val="2C2CB8"/>
                      </a:solidFill>
                      <a:prstDash val="solid"/>
                    </a:lnR>
                    <a:lnT w="28575">
                      <a:solidFill>
                        <a:srgbClr val="2C2CB8"/>
                      </a:solidFill>
                      <a:prstDash val="solid"/>
                    </a:lnT>
                    <a:lnB w="28575">
                      <a:solidFill>
                        <a:srgbClr val="2C2CB8"/>
                      </a:solidFill>
                      <a:prstDash val="solid"/>
                    </a:lnB>
                    <a:solidFill>
                      <a:srgbClr val="FFFFFF"/>
                    </a:solidFill>
                  </a:tcPr>
                </a:tc>
                <a:tc gridSpan="2">
                  <a:txBody>
                    <a:bodyPr/>
                    <a:lstStyle/>
                    <a:p>
                      <a:pPr>
                        <a:lnSpc>
                          <a:spcPct val="100000"/>
                        </a:lnSpc>
                      </a:pPr>
                      <a:endParaRPr sz="1400">
                        <a:latin typeface="Times New Roman"/>
                        <a:cs typeface="Times New Roman"/>
                      </a:endParaRPr>
                    </a:p>
                  </a:txBody>
                  <a:tcPr marL="0" marR="0" marT="0" marB="0">
                    <a:lnL w="28575">
                      <a:solidFill>
                        <a:srgbClr val="2C2CB8"/>
                      </a:solidFill>
                      <a:prstDash val="solid"/>
                    </a:lnL>
                  </a:tcPr>
                </a:tc>
                <a:tc hMerge="1">
                  <a:txBody>
                    <a:bodyPr/>
                    <a:lstStyle/>
                    <a:p>
                      <a:endParaRPr/>
                    </a:p>
                  </a:txBody>
                  <a:tcPr marL="0" marR="0" marT="0" marB="0"/>
                </a:tc>
                <a:extLst>
                  <a:ext uri="{0D108BD9-81ED-4DB2-BD59-A6C34878D82A}">
                    <a16:rowId xmlns:a16="http://schemas.microsoft.com/office/drawing/2014/main" val="10004"/>
                  </a:ext>
                </a:extLst>
              </a:tr>
            </a:tbl>
          </a:graphicData>
        </a:graphic>
      </p:graphicFrame>
      <p:grpSp>
        <p:nvGrpSpPr>
          <p:cNvPr id="101" name="object 101"/>
          <p:cNvGrpSpPr/>
          <p:nvPr/>
        </p:nvGrpSpPr>
        <p:grpSpPr>
          <a:xfrm>
            <a:off x="1245810" y="4772245"/>
            <a:ext cx="27305" cy="413384"/>
            <a:chOff x="1245810" y="4772245"/>
            <a:chExt cx="27305" cy="413384"/>
          </a:xfrm>
        </p:grpSpPr>
        <p:sp>
          <p:nvSpPr>
            <p:cNvPr id="102" name="object 102"/>
            <p:cNvSpPr/>
            <p:nvPr/>
          </p:nvSpPr>
          <p:spPr>
            <a:xfrm>
              <a:off x="1258570" y="4785004"/>
              <a:ext cx="1270" cy="387350"/>
            </a:xfrm>
            <a:custGeom>
              <a:avLst/>
              <a:gdLst/>
              <a:ahLst/>
              <a:cxnLst/>
              <a:rect l="l" t="t" r="r" b="b"/>
              <a:pathLst>
                <a:path w="1269" h="387350">
                  <a:moveTo>
                    <a:pt x="0" y="0"/>
                  </a:moveTo>
                  <a:lnTo>
                    <a:pt x="1270" y="387350"/>
                  </a:lnTo>
                </a:path>
              </a:pathLst>
            </a:custGeom>
            <a:ln w="25518">
              <a:solidFill>
                <a:srgbClr val="2C2CB8"/>
              </a:solidFill>
            </a:ln>
          </p:spPr>
          <p:txBody>
            <a:bodyPr wrap="square" lIns="0" tIns="0" rIns="0" bIns="0" rtlCol="0"/>
            <a:lstStyle/>
            <a:p>
              <a:endParaRPr/>
            </a:p>
          </p:txBody>
        </p:sp>
        <p:sp>
          <p:nvSpPr>
            <p:cNvPr id="103" name="object 103"/>
            <p:cNvSpPr/>
            <p:nvPr/>
          </p:nvSpPr>
          <p:spPr>
            <a:xfrm>
              <a:off x="1245806" y="4772253"/>
              <a:ext cx="27305" cy="413384"/>
            </a:xfrm>
            <a:custGeom>
              <a:avLst/>
              <a:gdLst/>
              <a:ahLst/>
              <a:cxnLst/>
              <a:rect l="l" t="t" r="r" b="b"/>
              <a:pathLst>
                <a:path w="27305" h="41338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27305" h="413385">
                  <a:moveTo>
                    <a:pt x="26784" y="400100"/>
                  </a:moveTo>
                  <a:lnTo>
                    <a:pt x="23050" y="391083"/>
                  </a:lnTo>
                  <a:lnTo>
                    <a:pt x="14033" y="387350"/>
                  </a:lnTo>
                  <a:lnTo>
                    <a:pt x="5003" y="391083"/>
                  </a:lnTo>
                  <a:lnTo>
                    <a:pt x="1270" y="400100"/>
                  </a:lnTo>
                  <a:lnTo>
                    <a:pt x="5003" y="409130"/>
                  </a:lnTo>
                  <a:lnTo>
                    <a:pt x="14033" y="412864"/>
                  </a:lnTo>
                  <a:lnTo>
                    <a:pt x="23050" y="409130"/>
                  </a:lnTo>
                  <a:lnTo>
                    <a:pt x="26784" y="400100"/>
                  </a:lnTo>
                  <a:close/>
                </a:path>
              </a:pathLst>
            </a:custGeom>
            <a:solidFill>
              <a:srgbClr val="2C2CB8"/>
            </a:solidFill>
          </p:spPr>
          <p:txBody>
            <a:bodyPr wrap="square" lIns="0" tIns="0" rIns="0" bIns="0" rtlCol="0"/>
            <a:lstStyle/>
            <a:p>
              <a:endParaRPr/>
            </a:p>
          </p:txBody>
        </p:sp>
      </p:grpSp>
      <p:grpSp>
        <p:nvGrpSpPr>
          <p:cNvPr id="104" name="object 104"/>
          <p:cNvGrpSpPr/>
          <p:nvPr/>
        </p:nvGrpSpPr>
        <p:grpSpPr>
          <a:xfrm>
            <a:off x="2180530" y="4273135"/>
            <a:ext cx="702945" cy="150495"/>
            <a:chOff x="2180530" y="4273135"/>
            <a:chExt cx="702945" cy="150495"/>
          </a:xfrm>
        </p:grpSpPr>
        <p:sp>
          <p:nvSpPr>
            <p:cNvPr id="105" name="object 105"/>
            <p:cNvSpPr/>
            <p:nvPr/>
          </p:nvSpPr>
          <p:spPr>
            <a:xfrm>
              <a:off x="2193289" y="4285894"/>
              <a:ext cx="676910" cy="124460"/>
            </a:xfrm>
            <a:custGeom>
              <a:avLst/>
              <a:gdLst/>
              <a:ahLst/>
              <a:cxnLst/>
              <a:rect l="l" t="t" r="r" b="b"/>
              <a:pathLst>
                <a:path w="676910" h="124460">
                  <a:moveTo>
                    <a:pt x="508000" y="0"/>
                  </a:moveTo>
                  <a:lnTo>
                    <a:pt x="508000" y="30480"/>
                  </a:lnTo>
                  <a:lnTo>
                    <a:pt x="0" y="30480"/>
                  </a:lnTo>
                  <a:lnTo>
                    <a:pt x="0" y="92710"/>
                  </a:lnTo>
                  <a:lnTo>
                    <a:pt x="508000" y="92710"/>
                  </a:lnTo>
                  <a:lnTo>
                    <a:pt x="508000" y="124460"/>
                  </a:lnTo>
                  <a:lnTo>
                    <a:pt x="676910" y="62230"/>
                  </a:lnTo>
                  <a:lnTo>
                    <a:pt x="508000" y="0"/>
                  </a:lnTo>
                  <a:close/>
                </a:path>
              </a:pathLst>
            </a:custGeom>
            <a:solidFill>
              <a:srgbClr val="FFFFFF"/>
            </a:solidFill>
          </p:spPr>
          <p:txBody>
            <a:bodyPr wrap="square" lIns="0" tIns="0" rIns="0" bIns="0" rtlCol="0"/>
            <a:lstStyle/>
            <a:p>
              <a:endParaRPr/>
            </a:p>
          </p:txBody>
        </p:sp>
        <p:sp>
          <p:nvSpPr>
            <p:cNvPr id="106" name="object 106"/>
            <p:cNvSpPr/>
            <p:nvPr/>
          </p:nvSpPr>
          <p:spPr>
            <a:xfrm>
              <a:off x="2193289" y="4285894"/>
              <a:ext cx="676910" cy="124460"/>
            </a:xfrm>
            <a:custGeom>
              <a:avLst/>
              <a:gdLst/>
              <a:ahLst/>
              <a:cxnLst/>
              <a:rect l="l" t="t" r="r" b="b"/>
              <a:pathLst>
                <a:path w="676910" h="124460">
                  <a:moveTo>
                    <a:pt x="0" y="30480"/>
                  </a:moveTo>
                  <a:lnTo>
                    <a:pt x="508000" y="30480"/>
                  </a:lnTo>
                  <a:lnTo>
                    <a:pt x="508000" y="0"/>
                  </a:lnTo>
                  <a:lnTo>
                    <a:pt x="676910" y="62230"/>
                  </a:lnTo>
                  <a:lnTo>
                    <a:pt x="508000" y="124460"/>
                  </a:lnTo>
                  <a:lnTo>
                    <a:pt x="508000" y="92710"/>
                  </a:lnTo>
                  <a:lnTo>
                    <a:pt x="0" y="92710"/>
                  </a:lnTo>
                  <a:lnTo>
                    <a:pt x="0" y="30480"/>
                  </a:lnTo>
                  <a:close/>
                </a:path>
              </a:pathLst>
            </a:custGeom>
            <a:ln w="25518">
              <a:solidFill>
                <a:srgbClr val="2C2CB8"/>
              </a:solidFill>
            </a:ln>
          </p:spPr>
          <p:txBody>
            <a:bodyPr wrap="square" lIns="0" tIns="0" rIns="0" bIns="0" rtlCol="0"/>
            <a:lstStyle/>
            <a:p>
              <a:endParaRPr/>
            </a:p>
          </p:txBody>
        </p:sp>
        <p:sp>
          <p:nvSpPr>
            <p:cNvPr id="107" name="object 107"/>
            <p:cNvSpPr/>
            <p:nvPr/>
          </p:nvSpPr>
          <p:spPr>
            <a:xfrm>
              <a:off x="2180526" y="4273143"/>
              <a:ext cx="702945" cy="150495"/>
            </a:xfrm>
            <a:custGeom>
              <a:avLst/>
              <a:gdLst/>
              <a:ahLst/>
              <a:cxnLst/>
              <a:rect l="l" t="t" r="r" b="b"/>
              <a:pathLst>
                <a:path w="702944" h="15049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702944" h="150495">
                  <a:moveTo>
                    <a:pt x="702424" y="137210"/>
                  </a:moveTo>
                  <a:lnTo>
                    <a:pt x="698690" y="128193"/>
                  </a:lnTo>
                  <a:lnTo>
                    <a:pt x="689673" y="124460"/>
                  </a:lnTo>
                  <a:lnTo>
                    <a:pt x="680643" y="128193"/>
                  </a:lnTo>
                  <a:lnTo>
                    <a:pt x="676910" y="137210"/>
                  </a:lnTo>
                  <a:lnTo>
                    <a:pt x="680643" y="146240"/>
                  </a:lnTo>
                  <a:lnTo>
                    <a:pt x="689673" y="149974"/>
                  </a:lnTo>
                  <a:lnTo>
                    <a:pt x="698690" y="146240"/>
                  </a:lnTo>
                  <a:lnTo>
                    <a:pt x="702424" y="137210"/>
                  </a:lnTo>
                  <a:close/>
                </a:path>
              </a:pathLst>
            </a:custGeom>
            <a:solidFill>
              <a:srgbClr val="2C2CB8"/>
            </a:solidFill>
          </p:spPr>
          <p:txBody>
            <a:bodyPr wrap="square" lIns="0" tIns="0" rIns="0" bIns="0" rtlCol="0"/>
            <a:lstStyle/>
            <a:p>
              <a:endParaRPr/>
            </a:p>
          </p:txBody>
        </p:sp>
      </p:grpSp>
      <p:grpSp>
        <p:nvGrpSpPr>
          <p:cNvPr id="108" name="object 108"/>
          <p:cNvGrpSpPr/>
          <p:nvPr/>
        </p:nvGrpSpPr>
        <p:grpSpPr>
          <a:xfrm>
            <a:off x="2955230" y="1722975"/>
            <a:ext cx="27305" cy="146685"/>
            <a:chOff x="2955230" y="1722975"/>
            <a:chExt cx="27305" cy="146685"/>
          </a:xfrm>
        </p:grpSpPr>
        <p:sp>
          <p:nvSpPr>
            <p:cNvPr id="109" name="object 109"/>
            <p:cNvSpPr/>
            <p:nvPr/>
          </p:nvSpPr>
          <p:spPr>
            <a:xfrm>
              <a:off x="2967989" y="1735734"/>
              <a:ext cx="1270" cy="120650"/>
            </a:xfrm>
            <a:custGeom>
              <a:avLst/>
              <a:gdLst/>
              <a:ahLst/>
              <a:cxnLst/>
              <a:rect l="l" t="t" r="r" b="b"/>
              <a:pathLst>
                <a:path w="1269" h="120650">
                  <a:moveTo>
                    <a:pt x="0" y="0"/>
                  </a:moveTo>
                  <a:lnTo>
                    <a:pt x="1270" y="120650"/>
                  </a:lnTo>
                </a:path>
              </a:pathLst>
            </a:custGeom>
            <a:ln w="25518">
              <a:solidFill>
                <a:srgbClr val="2C2CB8"/>
              </a:solidFill>
            </a:ln>
          </p:spPr>
          <p:txBody>
            <a:bodyPr wrap="square" lIns="0" tIns="0" rIns="0" bIns="0" rtlCol="0"/>
            <a:lstStyle/>
            <a:p>
              <a:endParaRPr/>
            </a:p>
          </p:txBody>
        </p:sp>
        <p:sp>
          <p:nvSpPr>
            <p:cNvPr id="110" name="object 110"/>
            <p:cNvSpPr/>
            <p:nvPr/>
          </p:nvSpPr>
          <p:spPr>
            <a:xfrm>
              <a:off x="2955226" y="1722983"/>
              <a:ext cx="27305" cy="146685"/>
            </a:xfrm>
            <a:custGeom>
              <a:avLst/>
              <a:gdLst/>
              <a:ahLst/>
              <a:cxnLst/>
              <a:rect l="l" t="t" r="r" b="b"/>
              <a:pathLst>
                <a:path w="27305" h="14668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27305" h="146685">
                  <a:moveTo>
                    <a:pt x="26784" y="133400"/>
                  </a:moveTo>
                  <a:lnTo>
                    <a:pt x="23050" y="124383"/>
                  </a:lnTo>
                  <a:lnTo>
                    <a:pt x="14033" y="120650"/>
                  </a:lnTo>
                  <a:lnTo>
                    <a:pt x="5003" y="124383"/>
                  </a:lnTo>
                  <a:lnTo>
                    <a:pt x="1270" y="133400"/>
                  </a:lnTo>
                  <a:lnTo>
                    <a:pt x="5003" y="142430"/>
                  </a:lnTo>
                  <a:lnTo>
                    <a:pt x="14033" y="146164"/>
                  </a:lnTo>
                  <a:lnTo>
                    <a:pt x="23050" y="142430"/>
                  </a:lnTo>
                  <a:lnTo>
                    <a:pt x="26784" y="133400"/>
                  </a:lnTo>
                  <a:close/>
                </a:path>
              </a:pathLst>
            </a:custGeom>
            <a:solidFill>
              <a:srgbClr val="2C2CB8"/>
            </a:solidFill>
          </p:spPr>
          <p:txBody>
            <a:bodyPr wrap="square" lIns="0" tIns="0" rIns="0" bIns="0" rtlCol="0"/>
            <a:lstStyle/>
            <a:p>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87107" y="2369781"/>
            <a:ext cx="2012314" cy="503555"/>
            <a:chOff x="987107" y="2369781"/>
            <a:chExt cx="2012314" cy="503555"/>
          </a:xfrm>
        </p:grpSpPr>
        <p:pic>
          <p:nvPicPr>
            <p:cNvPr id="3" name="object 3"/>
            <p:cNvPicPr/>
            <p:nvPr/>
          </p:nvPicPr>
          <p:blipFill>
            <a:blip r:embed="rId2" cstate="print"/>
            <a:stretch>
              <a:fillRect/>
            </a:stretch>
          </p:blipFill>
          <p:spPr>
            <a:xfrm>
              <a:off x="991869" y="2397404"/>
              <a:ext cx="2002789" cy="471170"/>
            </a:xfrm>
            <a:prstGeom prst="rect">
              <a:avLst/>
            </a:prstGeom>
          </p:spPr>
        </p:pic>
        <p:sp>
          <p:nvSpPr>
            <p:cNvPr id="4" name="object 4"/>
            <p:cNvSpPr/>
            <p:nvPr/>
          </p:nvSpPr>
          <p:spPr>
            <a:xfrm>
              <a:off x="991869" y="2397404"/>
              <a:ext cx="2002789" cy="471170"/>
            </a:xfrm>
            <a:custGeom>
              <a:avLst/>
              <a:gdLst/>
              <a:ahLst/>
              <a:cxnLst/>
              <a:rect l="l" t="t" r="r" b="b"/>
              <a:pathLst>
                <a:path w="2002789" h="471169">
                  <a:moveTo>
                    <a:pt x="0" y="471170"/>
                  </a:moveTo>
                  <a:lnTo>
                    <a:pt x="2002789" y="471170"/>
                  </a:lnTo>
                  <a:lnTo>
                    <a:pt x="2002789" y="0"/>
                  </a:lnTo>
                  <a:lnTo>
                    <a:pt x="0" y="0"/>
                  </a:lnTo>
                  <a:lnTo>
                    <a:pt x="0" y="471170"/>
                  </a:lnTo>
                  <a:close/>
                </a:path>
              </a:pathLst>
            </a:custGeom>
            <a:ln w="3175">
              <a:solidFill>
                <a:srgbClr val="000000"/>
              </a:solidFill>
            </a:ln>
          </p:spPr>
          <p:txBody>
            <a:bodyPr wrap="square" lIns="0" tIns="0" rIns="0" bIns="0" rtlCol="0"/>
            <a:lstStyle/>
            <a:p>
              <a:endParaRPr/>
            </a:p>
          </p:txBody>
        </p:sp>
        <p:sp>
          <p:nvSpPr>
            <p:cNvPr id="5" name="object 5"/>
            <p:cNvSpPr/>
            <p:nvPr/>
          </p:nvSpPr>
          <p:spPr>
            <a:xfrm>
              <a:off x="991869" y="2397404"/>
              <a:ext cx="2002789" cy="471170"/>
            </a:xfrm>
            <a:custGeom>
              <a:avLst/>
              <a:gdLst/>
              <a:ahLst/>
              <a:cxnLst/>
              <a:rect l="l" t="t" r="r" b="b"/>
              <a:pathLst>
                <a:path w="2002789" h="471169">
                  <a:moveTo>
                    <a:pt x="1002030" y="471169"/>
                  </a:moveTo>
                  <a:lnTo>
                    <a:pt x="0" y="471169"/>
                  </a:lnTo>
                  <a:lnTo>
                    <a:pt x="0" y="0"/>
                  </a:lnTo>
                  <a:lnTo>
                    <a:pt x="2002790" y="0"/>
                  </a:lnTo>
                  <a:lnTo>
                    <a:pt x="2002790" y="471169"/>
                  </a:lnTo>
                  <a:lnTo>
                    <a:pt x="1002030" y="471169"/>
                  </a:lnTo>
                  <a:close/>
                </a:path>
              </a:pathLst>
            </a:custGeom>
            <a:ln w="9344">
              <a:solidFill>
                <a:srgbClr val="00000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991869" y="2374544"/>
              <a:ext cx="2002789" cy="469900"/>
            </a:xfrm>
            <a:prstGeom prst="rect">
              <a:avLst/>
            </a:prstGeom>
          </p:spPr>
        </p:pic>
        <p:sp>
          <p:nvSpPr>
            <p:cNvPr id="7" name="object 7"/>
            <p:cNvSpPr/>
            <p:nvPr/>
          </p:nvSpPr>
          <p:spPr>
            <a:xfrm>
              <a:off x="991869" y="2374544"/>
              <a:ext cx="2002789" cy="471170"/>
            </a:xfrm>
            <a:custGeom>
              <a:avLst/>
              <a:gdLst/>
              <a:ahLst/>
              <a:cxnLst/>
              <a:rect l="l" t="t" r="r" b="b"/>
              <a:pathLst>
                <a:path w="2002789" h="471169">
                  <a:moveTo>
                    <a:pt x="1002030" y="471170"/>
                  </a:moveTo>
                  <a:lnTo>
                    <a:pt x="0" y="471170"/>
                  </a:lnTo>
                  <a:lnTo>
                    <a:pt x="0" y="0"/>
                  </a:lnTo>
                  <a:lnTo>
                    <a:pt x="2002790" y="0"/>
                  </a:lnTo>
                  <a:lnTo>
                    <a:pt x="2002790" y="471170"/>
                  </a:lnTo>
                  <a:lnTo>
                    <a:pt x="1002030" y="471170"/>
                  </a:lnTo>
                  <a:close/>
                </a:path>
              </a:pathLst>
            </a:custGeom>
            <a:ln w="9344">
              <a:solidFill>
                <a:srgbClr val="F8F8F8"/>
              </a:solidFill>
            </a:ln>
          </p:spPr>
          <p:txBody>
            <a:bodyPr wrap="square" lIns="0" tIns="0" rIns="0" bIns="0" rtlCol="0"/>
            <a:lstStyle/>
            <a:p>
              <a:endParaRPr/>
            </a:p>
          </p:txBody>
        </p:sp>
      </p:grpSp>
      <p:sp>
        <p:nvSpPr>
          <p:cNvPr id="8" name="object 8"/>
          <p:cNvSpPr txBox="1"/>
          <p:nvPr/>
        </p:nvSpPr>
        <p:spPr>
          <a:xfrm>
            <a:off x="996542" y="2406294"/>
            <a:ext cx="1998345" cy="299720"/>
          </a:xfrm>
          <a:prstGeom prst="rect">
            <a:avLst/>
          </a:prstGeom>
        </p:spPr>
        <p:txBody>
          <a:bodyPr vert="horz" wrap="square" lIns="0" tIns="12700" rIns="0" bIns="0" rtlCol="0">
            <a:spAutoFit/>
          </a:bodyPr>
          <a:lstStyle/>
          <a:p>
            <a:pPr algn="ctr">
              <a:lnSpc>
                <a:spcPct val="100000"/>
              </a:lnSpc>
              <a:spcBef>
                <a:spcPts val="100"/>
              </a:spcBef>
            </a:pPr>
            <a:r>
              <a:rPr sz="1800" dirty="0">
                <a:solidFill>
                  <a:srgbClr val="15155C"/>
                </a:solidFill>
                <a:latin typeface="Arial"/>
                <a:cs typeface="Arial"/>
              </a:rPr>
              <a:t>I</a:t>
            </a:r>
            <a:r>
              <a:rPr sz="1800" spc="5" dirty="0">
                <a:solidFill>
                  <a:srgbClr val="15155C"/>
                </a:solidFill>
                <a:latin typeface="Arial"/>
                <a:cs typeface="Arial"/>
              </a:rPr>
              <a:t> </a:t>
            </a:r>
            <a:r>
              <a:rPr sz="1800" spc="-20" dirty="0">
                <a:solidFill>
                  <a:srgbClr val="15155C"/>
                </a:solidFill>
                <a:latin typeface="Arial"/>
                <a:cs typeface="Arial"/>
              </a:rPr>
              <a:t>етап</a:t>
            </a:r>
            <a:endParaRPr sz="1800">
              <a:latin typeface="Arial"/>
              <a:cs typeface="Arial"/>
            </a:endParaRPr>
          </a:p>
        </p:txBody>
      </p:sp>
      <p:grpSp>
        <p:nvGrpSpPr>
          <p:cNvPr id="9" name="object 9"/>
          <p:cNvGrpSpPr/>
          <p:nvPr/>
        </p:nvGrpSpPr>
        <p:grpSpPr>
          <a:xfrm>
            <a:off x="3796347" y="2181821"/>
            <a:ext cx="4417695" cy="702945"/>
            <a:chOff x="3796347" y="2181821"/>
            <a:chExt cx="4417695" cy="702945"/>
          </a:xfrm>
        </p:grpSpPr>
        <p:pic>
          <p:nvPicPr>
            <p:cNvPr id="10" name="object 10"/>
            <p:cNvPicPr/>
            <p:nvPr/>
          </p:nvPicPr>
          <p:blipFill>
            <a:blip r:embed="rId4" cstate="print"/>
            <a:stretch>
              <a:fillRect/>
            </a:stretch>
          </p:blipFill>
          <p:spPr>
            <a:xfrm>
              <a:off x="3801110" y="2209444"/>
              <a:ext cx="4408170" cy="669289"/>
            </a:xfrm>
            <a:prstGeom prst="rect">
              <a:avLst/>
            </a:prstGeom>
          </p:spPr>
        </p:pic>
        <p:sp>
          <p:nvSpPr>
            <p:cNvPr id="11" name="object 11"/>
            <p:cNvSpPr/>
            <p:nvPr/>
          </p:nvSpPr>
          <p:spPr>
            <a:xfrm>
              <a:off x="3801109" y="2209444"/>
              <a:ext cx="4408170" cy="670560"/>
            </a:xfrm>
            <a:custGeom>
              <a:avLst/>
              <a:gdLst/>
              <a:ahLst/>
              <a:cxnLst/>
              <a:rect l="l" t="t" r="r" b="b"/>
              <a:pathLst>
                <a:path w="4408170" h="670560">
                  <a:moveTo>
                    <a:pt x="0" y="670560"/>
                  </a:moveTo>
                  <a:lnTo>
                    <a:pt x="4408170" y="670560"/>
                  </a:lnTo>
                  <a:lnTo>
                    <a:pt x="4408170" y="0"/>
                  </a:lnTo>
                  <a:lnTo>
                    <a:pt x="0" y="0"/>
                  </a:lnTo>
                  <a:lnTo>
                    <a:pt x="0" y="670560"/>
                  </a:lnTo>
                  <a:close/>
                </a:path>
              </a:pathLst>
            </a:custGeom>
            <a:ln w="3175">
              <a:solidFill>
                <a:srgbClr val="000000"/>
              </a:solidFill>
            </a:ln>
          </p:spPr>
          <p:txBody>
            <a:bodyPr wrap="square" lIns="0" tIns="0" rIns="0" bIns="0" rtlCol="0"/>
            <a:lstStyle/>
            <a:p>
              <a:endParaRPr/>
            </a:p>
          </p:txBody>
        </p:sp>
        <p:sp>
          <p:nvSpPr>
            <p:cNvPr id="12" name="object 12"/>
            <p:cNvSpPr/>
            <p:nvPr/>
          </p:nvSpPr>
          <p:spPr>
            <a:xfrm>
              <a:off x="3801109" y="2209444"/>
              <a:ext cx="4408170" cy="670560"/>
            </a:xfrm>
            <a:custGeom>
              <a:avLst/>
              <a:gdLst/>
              <a:ahLst/>
              <a:cxnLst/>
              <a:rect l="l" t="t" r="r" b="b"/>
              <a:pathLst>
                <a:path w="4408170" h="670560">
                  <a:moveTo>
                    <a:pt x="2204719" y="670560"/>
                  </a:moveTo>
                  <a:lnTo>
                    <a:pt x="0" y="670560"/>
                  </a:lnTo>
                  <a:lnTo>
                    <a:pt x="0" y="0"/>
                  </a:lnTo>
                  <a:lnTo>
                    <a:pt x="4408170" y="0"/>
                  </a:lnTo>
                  <a:lnTo>
                    <a:pt x="4408170" y="670560"/>
                  </a:lnTo>
                  <a:lnTo>
                    <a:pt x="2204719" y="670560"/>
                  </a:lnTo>
                  <a:close/>
                </a:path>
              </a:pathLst>
            </a:custGeom>
            <a:ln w="9344">
              <a:solidFill>
                <a:srgbClr val="000000"/>
              </a:solidFill>
            </a:ln>
          </p:spPr>
          <p:txBody>
            <a:bodyPr wrap="square" lIns="0" tIns="0" rIns="0" bIns="0" rtlCol="0"/>
            <a:lstStyle/>
            <a:p>
              <a:endParaRPr/>
            </a:p>
          </p:txBody>
        </p:sp>
        <p:pic>
          <p:nvPicPr>
            <p:cNvPr id="13" name="object 13"/>
            <p:cNvPicPr/>
            <p:nvPr/>
          </p:nvPicPr>
          <p:blipFill>
            <a:blip r:embed="rId5" cstate="print"/>
            <a:stretch>
              <a:fillRect/>
            </a:stretch>
          </p:blipFill>
          <p:spPr>
            <a:xfrm>
              <a:off x="3801110" y="2186584"/>
              <a:ext cx="4408170" cy="669289"/>
            </a:xfrm>
            <a:prstGeom prst="rect">
              <a:avLst/>
            </a:prstGeom>
          </p:spPr>
        </p:pic>
        <p:sp>
          <p:nvSpPr>
            <p:cNvPr id="14" name="object 14"/>
            <p:cNvSpPr/>
            <p:nvPr/>
          </p:nvSpPr>
          <p:spPr>
            <a:xfrm>
              <a:off x="3801109" y="2186584"/>
              <a:ext cx="4408170" cy="669290"/>
            </a:xfrm>
            <a:custGeom>
              <a:avLst/>
              <a:gdLst/>
              <a:ahLst/>
              <a:cxnLst/>
              <a:rect l="l" t="t" r="r" b="b"/>
              <a:pathLst>
                <a:path w="4408170" h="669289">
                  <a:moveTo>
                    <a:pt x="2204719" y="669289"/>
                  </a:moveTo>
                  <a:lnTo>
                    <a:pt x="0" y="669289"/>
                  </a:lnTo>
                  <a:lnTo>
                    <a:pt x="0" y="0"/>
                  </a:lnTo>
                  <a:lnTo>
                    <a:pt x="4408170" y="0"/>
                  </a:lnTo>
                  <a:lnTo>
                    <a:pt x="4408170" y="669289"/>
                  </a:lnTo>
                  <a:lnTo>
                    <a:pt x="2204719" y="669289"/>
                  </a:lnTo>
                  <a:close/>
                </a:path>
              </a:pathLst>
            </a:custGeom>
            <a:ln w="9344">
              <a:solidFill>
                <a:srgbClr val="F8F8F8"/>
              </a:solidFill>
            </a:ln>
          </p:spPr>
          <p:txBody>
            <a:bodyPr wrap="square" lIns="0" tIns="0" rIns="0" bIns="0" rtlCol="0"/>
            <a:lstStyle/>
            <a:p>
              <a:endParaRPr/>
            </a:p>
          </p:txBody>
        </p:sp>
      </p:grpSp>
      <p:sp>
        <p:nvSpPr>
          <p:cNvPr id="15" name="object 15"/>
          <p:cNvSpPr txBox="1"/>
          <p:nvPr/>
        </p:nvSpPr>
        <p:spPr>
          <a:xfrm>
            <a:off x="4423409" y="2219604"/>
            <a:ext cx="3166110" cy="574040"/>
          </a:xfrm>
          <a:prstGeom prst="rect">
            <a:avLst/>
          </a:prstGeom>
        </p:spPr>
        <p:txBody>
          <a:bodyPr vert="horz" wrap="square" lIns="0" tIns="12700" rIns="0" bIns="0" rtlCol="0">
            <a:spAutoFit/>
          </a:bodyPr>
          <a:lstStyle/>
          <a:p>
            <a:pPr marL="378460" marR="5080" indent="-365760">
              <a:lnSpc>
                <a:spcPct val="100000"/>
              </a:lnSpc>
              <a:spcBef>
                <a:spcPts val="100"/>
              </a:spcBef>
            </a:pPr>
            <a:r>
              <a:rPr sz="1800" spc="-10" dirty="0">
                <a:solidFill>
                  <a:srgbClr val="15155C"/>
                </a:solidFill>
                <a:latin typeface="Arial"/>
                <a:cs typeface="Arial"/>
              </a:rPr>
              <a:t>Створення</a:t>
            </a:r>
            <a:r>
              <a:rPr sz="1800" spc="-75" dirty="0">
                <a:solidFill>
                  <a:srgbClr val="15155C"/>
                </a:solidFill>
                <a:latin typeface="Arial"/>
                <a:cs typeface="Arial"/>
              </a:rPr>
              <a:t> </a:t>
            </a:r>
            <a:r>
              <a:rPr sz="1800" dirty="0">
                <a:solidFill>
                  <a:srgbClr val="15155C"/>
                </a:solidFill>
                <a:latin typeface="Arial"/>
                <a:cs typeface="Arial"/>
              </a:rPr>
              <a:t>референтних</a:t>
            </a:r>
            <a:r>
              <a:rPr sz="1800" spc="-70" dirty="0">
                <a:solidFill>
                  <a:srgbClr val="15155C"/>
                </a:solidFill>
                <a:latin typeface="Arial"/>
                <a:cs typeface="Arial"/>
              </a:rPr>
              <a:t> </a:t>
            </a:r>
            <a:r>
              <a:rPr sz="1800" spc="-20" dirty="0">
                <a:solidFill>
                  <a:srgbClr val="15155C"/>
                </a:solidFill>
                <a:latin typeface="Arial"/>
                <a:cs typeface="Arial"/>
              </a:rPr>
              <a:t>груп </a:t>
            </a:r>
            <a:r>
              <a:rPr sz="1800" spc="-10" dirty="0">
                <a:solidFill>
                  <a:srgbClr val="15155C"/>
                </a:solidFill>
                <a:latin typeface="Arial"/>
                <a:cs typeface="Arial"/>
              </a:rPr>
              <a:t>(Референтних</a:t>
            </a:r>
            <a:r>
              <a:rPr sz="1800" spc="-50" dirty="0">
                <a:solidFill>
                  <a:srgbClr val="15155C"/>
                </a:solidFill>
                <a:latin typeface="Arial"/>
                <a:cs typeface="Arial"/>
              </a:rPr>
              <a:t> </a:t>
            </a:r>
            <a:r>
              <a:rPr sz="1800" spc="-10" dirty="0">
                <a:solidFill>
                  <a:srgbClr val="15155C"/>
                </a:solidFill>
                <a:latin typeface="Arial"/>
                <a:cs typeface="Arial"/>
              </a:rPr>
              <a:t>підгруп)</a:t>
            </a:r>
            <a:endParaRPr sz="1800">
              <a:latin typeface="Arial"/>
              <a:cs typeface="Arial"/>
            </a:endParaRPr>
          </a:p>
        </p:txBody>
      </p:sp>
      <p:grpSp>
        <p:nvGrpSpPr>
          <p:cNvPr id="16" name="object 16"/>
          <p:cNvGrpSpPr/>
          <p:nvPr/>
        </p:nvGrpSpPr>
        <p:grpSpPr>
          <a:xfrm>
            <a:off x="1007427" y="3265131"/>
            <a:ext cx="2013585" cy="502284"/>
            <a:chOff x="1007427" y="3265131"/>
            <a:chExt cx="2013585" cy="502284"/>
          </a:xfrm>
        </p:grpSpPr>
        <p:pic>
          <p:nvPicPr>
            <p:cNvPr id="17" name="object 17"/>
            <p:cNvPicPr/>
            <p:nvPr/>
          </p:nvPicPr>
          <p:blipFill>
            <a:blip r:embed="rId6" cstate="print"/>
            <a:stretch>
              <a:fillRect/>
            </a:stretch>
          </p:blipFill>
          <p:spPr>
            <a:xfrm>
              <a:off x="1012189" y="3292754"/>
              <a:ext cx="2002789" cy="468629"/>
            </a:xfrm>
            <a:prstGeom prst="rect">
              <a:avLst/>
            </a:prstGeom>
          </p:spPr>
        </p:pic>
        <p:sp>
          <p:nvSpPr>
            <p:cNvPr id="18" name="object 18"/>
            <p:cNvSpPr/>
            <p:nvPr/>
          </p:nvSpPr>
          <p:spPr>
            <a:xfrm>
              <a:off x="1012189" y="3292754"/>
              <a:ext cx="2002789" cy="469900"/>
            </a:xfrm>
            <a:custGeom>
              <a:avLst/>
              <a:gdLst/>
              <a:ahLst/>
              <a:cxnLst/>
              <a:rect l="l" t="t" r="r" b="b"/>
              <a:pathLst>
                <a:path w="2002789" h="469900">
                  <a:moveTo>
                    <a:pt x="0" y="469900"/>
                  </a:moveTo>
                  <a:lnTo>
                    <a:pt x="2002789" y="469900"/>
                  </a:lnTo>
                  <a:lnTo>
                    <a:pt x="2002789" y="0"/>
                  </a:lnTo>
                  <a:lnTo>
                    <a:pt x="0" y="0"/>
                  </a:lnTo>
                  <a:lnTo>
                    <a:pt x="0" y="469900"/>
                  </a:lnTo>
                  <a:close/>
                </a:path>
              </a:pathLst>
            </a:custGeom>
            <a:ln w="3175">
              <a:solidFill>
                <a:srgbClr val="000000"/>
              </a:solidFill>
            </a:ln>
          </p:spPr>
          <p:txBody>
            <a:bodyPr wrap="square" lIns="0" tIns="0" rIns="0" bIns="0" rtlCol="0"/>
            <a:lstStyle/>
            <a:p>
              <a:endParaRPr/>
            </a:p>
          </p:txBody>
        </p:sp>
        <p:sp>
          <p:nvSpPr>
            <p:cNvPr id="19" name="object 19"/>
            <p:cNvSpPr/>
            <p:nvPr/>
          </p:nvSpPr>
          <p:spPr>
            <a:xfrm>
              <a:off x="1012189" y="3292754"/>
              <a:ext cx="2004060" cy="469900"/>
            </a:xfrm>
            <a:custGeom>
              <a:avLst/>
              <a:gdLst/>
              <a:ahLst/>
              <a:cxnLst/>
              <a:rect l="l" t="t" r="r" b="b"/>
              <a:pathLst>
                <a:path w="2004060" h="469900">
                  <a:moveTo>
                    <a:pt x="1002029" y="469900"/>
                  </a:moveTo>
                  <a:lnTo>
                    <a:pt x="0" y="469900"/>
                  </a:lnTo>
                  <a:lnTo>
                    <a:pt x="0" y="0"/>
                  </a:lnTo>
                  <a:lnTo>
                    <a:pt x="2004060" y="0"/>
                  </a:lnTo>
                  <a:lnTo>
                    <a:pt x="2004060" y="469900"/>
                  </a:lnTo>
                  <a:lnTo>
                    <a:pt x="1002029" y="469900"/>
                  </a:lnTo>
                  <a:close/>
                </a:path>
              </a:pathLst>
            </a:custGeom>
            <a:ln w="9344">
              <a:solidFill>
                <a:srgbClr val="000000"/>
              </a:solidFill>
            </a:ln>
          </p:spPr>
          <p:txBody>
            <a:bodyPr wrap="square" lIns="0" tIns="0" rIns="0" bIns="0" rtlCol="0"/>
            <a:lstStyle/>
            <a:p>
              <a:endParaRPr/>
            </a:p>
          </p:txBody>
        </p:sp>
        <p:pic>
          <p:nvPicPr>
            <p:cNvPr id="20" name="object 20"/>
            <p:cNvPicPr/>
            <p:nvPr/>
          </p:nvPicPr>
          <p:blipFill>
            <a:blip r:embed="rId7" cstate="print"/>
            <a:stretch>
              <a:fillRect/>
            </a:stretch>
          </p:blipFill>
          <p:spPr>
            <a:xfrm>
              <a:off x="1012189" y="3269894"/>
              <a:ext cx="2002789" cy="468630"/>
            </a:xfrm>
            <a:prstGeom prst="rect">
              <a:avLst/>
            </a:prstGeom>
          </p:spPr>
        </p:pic>
        <p:sp>
          <p:nvSpPr>
            <p:cNvPr id="21" name="object 21"/>
            <p:cNvSpPr/>
            <p:nvPr/>
          </p:nvSpPr>
          <p:spPr>
            <a:xfrm>
              <a:off x="1012189" y="3269894"/>
              <a:ext cx="2004060" cy="468630"/>
            </a:xfrm>
            <a:custGeom>
              <a:avLst/>
              <a:gdLst/>
              <a:ahLst/>
              <a:cxnLst/>
              <a:rect l="l" t="t" r="r" b="b"/>
              <a:pathLst>
                <a:path w="2004060" h="468629">
                  <a:moveTo>
                    <a:pt x="1002029" y="468630"/>
                  </a:moveTo>
                  <a:lnTo>
                    <a:pt x="0" y="468630"/>
                  </a:lnTo>
                  <a:lnTo>
                    <a:pt x="0" y="0"/>
                  </a:lnTo>
                  <a:lnTo>
                    <a:pt x="2004060" y="0"/>
                  </a:lnTo>
                  <a:lnTo>
                    <a:pt x="2004060" y="468630"/>
                  </a:lnTo>
                  <a:lnTo>
                    <a:pt x="1002029" y="468630"/>
                  </a:lnTo>
                  <a:close/>
                </a:path>
              </a:pathLst>
            </a:custGeom>
            <a:ln w="9344">
              <a:solidFill>
                <a:srgbClr val="F8F8F8"/>
              </a:solidFill>
            </a:ln>
          </p:spPr>
          <p:txBody>
            <a:bodyPr wrap="square" lIns="0" tIns="0" rIns="0" bIns="0" rtlCol="0"/>
            <a:lstStyle/>
            <a:p>
              <a:endParaRPr/>
            </a:p>
          </p:txBody>
        </p:sp>
      </p:grpSp>
      <p:sp>
        <p:nvSpPr>
          <p:cNvPr id="22" name="object 22"/>
          <p:cNvSpPr txBox="1"/>
          <p:nvPr/>
        </p:nvSpPr>
        <p:spPr>
          <a:xfrm>
            <a:off x="1016862" y="3301644"/>
            <a:ext cx="1999614" cy="299720"/>
          </a:xfrm>
          <a:prstGeom prst="rect">
            <a:avLst/>
          </a:prstGeom>
        </p:spPr>
        <p:txBody>
          <a:bodyPr vert="horz" wrap="square" lIns="0" tIns="12700" rIns="0" bIns="0" rtlCol="0">
            <a:spAutoFit/>
          </a:bodyPr>
          <a:lstStyle/>
          <a:p>
            <a:pPr marL="665480">
              <a:lnSpc>
                <a:spcPct val="100000"/>
              </a:lnSpc>
              <a:spcBef>
                <a:spcPts val="100"/>
              </a:spcBef>
            </a:pPr>
            <a:r>
              <a:rPr sz="1800" dirty="0">
                <a:solidFill>
                  <a:srgbClr val="15155C"/>
                </a:solidFill>
                <a:latin typeface="Arial"/>
                <a:cs typeface="Arial"/>
              </a:rPr>
              <a:t>II </a:t>
            </a:r>
            <a:r>
              <a:rPr sz="1800" spc="-20" dirty="0">
                <a:solidFill>
                  <a:srgbClr val="15155C"/>
                </a:solidFill>
                <a:latin typeface="Arial"/>
                <a:cs typeface="Arial"/>
              </a:rPr>
              <a:t>етап</a:t>
            </a:r>
            <a:endParaRPr sz="1800">
              <a:latin typeface="Arial"/>
              <a:cs typeface="Arial"/>
            </a:endParaRPr>
          </a:p>
        </p:txBody>
      </p:sp>
      <p:grpSp>
        <p:nvGrpSpPr>
          <p:cNvPr id="23" name="object 23"/>
          <p:cNvGrpSpPr/>
          <p:nvPr/>
        </p:nvGrpSpPr>
        <p:grpSpPr>
          <a:xfrm>
            <a:off x="3881437" y="3157181"/>
            <a:ext cx="4808855" cy="702945"/>
            <a:chOff x="3881437" y="3157181"/>
            <a:chExt cx="4808855" cy="702945"/>
          </a:xfrm>
        </p:grpSpPr>
        <p:pic>
          <p:nvPicPr>
            <p:cNvPr id="24" name="object 24"/>
            <p:cNvPicPr/>
            <p:nvPr/>
          </p:nvPicPr>
          <p:blipFill>
            <a:blip r:embed="rId8" cstate="print"/>
            <a:stretch>
              <a:fillRect/>
            </a:stretch>
          </p:blipFill>
          <p:spPr>
            <a:xfrm>
              <a:off x="3886200" y="3184804"/>
              <a:ext cx="4798059" cy="670559"/>
            </a:xfrm>
            <a:prstGeom prst="rect">
              <a:avLst/>
            </a:prstGeom>
          </p:spPr>
        </p:pic>
        <p:sp>
          <p:nvSpPr>
            <p:cNvPr id="25" name="object 25"/>
            <p:cNvSpPr/>
            <p:nvPr/>
          </p:nvSpPr>
          <p:spPr>
            <a:xfrm>
              <a:off x="3886200" y="3184804"/>
              <a:ext cx="4799330" cy="671830"/>
            </a:xfrm>
            <a:custGeom>
              <a:avLst/>
              <a:gdLst/>
              <a:ahLst/>
              <a:cxnLst/>
              <a:rect l="l" t="t" r="r" b="b"/>
              <a:pathLst>
                <a:path w="4799330" h="671829">
                  <a:moveTo>
                    <a:pt x="0" y="671829"/>
                  </a:moveTo>
                  <a:lnTo>
                    <a:pt x="4799330" y="671829"/>
                  </a:lnTo>
                  <a:lnTo>
                    <a:pt x="4799330" y="0"/>
                  </a:lnTo>
                  <a:lnTo>
                    <a:pt x="0" y="0"/>
                  </a:lnTo>
                  <a:lnTo>
                    <a:pt x="0" y="671829"/>
                  </a:lnTo>
                  <a:close/>
                </a:path>
              </a:pathLst>
            </a:custGeom>
            <a:ln w="3175">
              <a:solidFill>
                <a:srgbClr val="000000"/>
              </a:solidFill>
            </a:ln>
          </p:spPr>
          <p:txBody>
            <a:bodyPr wrap="square" lIns="0" tIns="0" rIns="0" bIns="0" rtlCol="0"/>
            <a:lstStyle/>
            <a:p>
              <a:endParaRPr/>
            </a:p>
          </p:txBody>
        </p:sp>
        <p:sp>
          <p:nvSpPr>
            <p:cNvPr id="26" name="object 26"/>
            <p:cNvSpPr/>
            <p:nvPr/>
          </p:nvSpPr>
          <p:spPr>
            <a:xfrm>
              <a:off x="3886200" y="3184804"/>
              <a:ext cx="4799330" cy="670560"/>
            </a:xfrm>
            <a:custGeom>
              <a:avLst/>
              <a:gdLst/>
              <a:ahLst/>
              <a:cxnLst/>
              <a:rect l="l" t="t" r="r" b="b"/>
              <a:pathLst>
                <a:path w="4799330" h="670560">
                  <a:moveTo>
                    <a:pt x="2399029" y="670559"/>
                  </a:moveTo>
                  <a:lnTo>
                    <a:pt x="0" y="670559"/>
                  </a:lnTo>
                  <a:lnTo>
                    <a:pt x="0" y="0"/>
                  </a:lnTo>
                  <a:lnTo>
                    <a:pt x="4799330" y="0"/>
                  </a:lnTo>
                  <a:lnTo>
                    <a:pt x="4799330" y="670559"/>
                  </a:lnTo>
                  <a:lnTo>
                    <a:pt x="2399029" y="670559"/>
                  </a:lnTo>
                  <a:close/>
                </a:path>
              </a:pathLst>
            </a:custGeom>
            <a:ln w="9344">
              <a:solidFill>
                <a:srgbClr val="000000"/>
              </a:solidFill>
            </a:ln>
          </p:spPr>
          <p:txBody>
            <a:bodyPr wrap="square" lIns="0" tIns="0" rIns="0" bIns="0" rtlCol="0"/>
            <a:lstStyle/>
            <a:p>
              <a:endParaRPr/>
            </a:p>
          </p:txBody>
        </p:sp>
        <p:pic>
          <p:nvPicPr>
            <p:cNvPr id="27" name="object 27"/>
            <p:cNvPicPr/>
            <p:nvPr/>
          </p:nvPicPr>
          <p:blipFill>
            <a:blip r:embed="rId9" cstate="print"/>
            <a:stretch>
              <a:fillRect/>
            </a:stretch>
          </p:blipFill>
          <p:spPr>
            <a:xfrm>
              <a:off x="3886200" y="3161944"/>
              <a:ext cx="4798059" cy="670560"/>
            </a:xfrm>
            <a:prstGeom prst="rect">
              <a:avLst/>
            </a:prstGeom>
          </p:spPr>
        </p:pic>
        <p:sp>
          <p:nvSpPr>
            <p:cNvPr id="28" name="object 28"/>
            <p:cNvSpPr/>
            <p:nvPr/>
          </p:nvSpPr>
          <p:spPr>
            <a:xfrm>
              <a:off x="3886200" y="3161944"/>
              <a:ext cx="4799330" cy="670560"/>
            </a:xfrm>
            <a:custGeom>
              <a:avLst/>
              <a:gdLst/>
              <a:ahLst/>
              <a:cxnLst/>
              <a:rect l="l" t="t" r="r" b="b"/>
              <a:pathLst>
                <a:path w="4799330" h="670560">
                  <a:moveTo>
                    <a:pt x="2399029" y="670560"/>
                  </a:moveTo>
                  <a:lnTo>
                    <a:pt x="0" y="670560"/>
                  </a:lnTo>
                  <a:lnTo>
                    <a:pt x="0" y="0"/>
                  </a:lnTo>
                  <a:lnTo>
                    <a:pt x="4799330" y="0"/>
                  </a:lnTo>
                  <a:lnTo>
                    <a:pt x="4799330" y="670560"/>
                  </a:lnTo>
                  <a:lnTo>
                    <a:pt x="2399029" y="670560"/>
                  </a:lnTo>
                  <a:close/>
                </a:path>
              </a:pathLst>
            </a:custGeom>
            <a:ln w="9344">
              <a:solidFill>
                <a:srgbClr val="F8F8F8"/>
              </a:solidFill>
            </a:ln>
          </p:spPr>
          <p:txBody>
            <a:bodyPr wrap="square" lIns="0" tIns="0" rIns="0" bIns="0" rtlCol="0"/>
            <a:lstStyle/>
            <a:p>
              <a:endParaRPr/>
            </a:p>
          </p:txBody>
        </p:sp>
      </p:grpSp>
      <p:sp>
        <p:nvSpPr>
          <p:cNvPr id="29" name="object 29"/>
          <p:cNvSpPr txBox="1"/>
          <p:nvPr/>
        </p:nvSpPr>
        <p:spPr>
          <a:xfrm>
            <a:off x="3890872" y="3193694"/>
            <a:ext cx="4794885" cy="574040"/>
          </a:xfrm>
          <a:prstGeom prst="rect">
            <a:avLst/>
          </a:prstGeom>
        </p:spPr>
        <p:txBody>
          <a:bodyPr vert="horz" wrap="square" lIns="0" tIns="12700" rIns="0" bIns="0" rtlCol="0">
            <a:spAutoFit/>
          </a:bodyPr>
          <a:lstStyle/>
          <a:p>
            <a:pPr marL="643890" marR="601345" indent="-41910">
              <a:lnSpc>
                <a:spcPct val="100000"/>
              </a:lnSpc>
              <a:spcBef>
                <a:spcPts val="100"/>
              </a:spcBef>
            </a:pPr>
            <a:r>
              <a:rPr sz="1800" b="1" dirty="0">
                <a:solidFill>
                  <a:srgbClr val="FF0000"/>
                </a:solidFill>
                <a:latin typeface="Arial"/>
                <a:cs typeface="Arial"/>
              </a:rPr>
              <a:t>!</a:t>
            </a:r>
            <a:r>
              <a:rPr sz="1800" b="1" spc="-35" dirty="0">
                <a:solidFill>
                  <a:srgbClr val="FF0000"/>
                </a:solidFill>
                <a:latin typeface="Arial"/>
                <a:cs typeface="Arial"/>
              </a:rPr>
              <a:t> </a:t>
            </a:r>
            <a:r>
              <a:rPr sz="1800" dirty="0">
                <a:solidFill>
                  <a:srgbClr val="15155C"/>
                </a:solidFill>
                <a:latin typeface="Arial"/>
                <a:cs typeface="Arial"/>
              </a:rPr>
              <a:t>Визначення</a:t>
            </a:r>
            <a:r>
              <a:rPr sz="1800" spc="-50" dirty="0">
                <a:solidFill>
                  <a:srgbClr val="15155C"/>
                </a:solidFill>
                <a:latin typeface="Arial"/>
                <a:cs typeface="Arial"/>
              </a:rPr>
              <a:t> </a:t>
            </a:r>
            <a:r>
              <a:rPr sz="1800" spc="-10" dirty="0">
                <a:solidFill>
                  <a:srgbClr val="15155C"/>
                </a:solidFill>
                <a:latin typeface="Arial"/>
                <a:cs typeface="Arial"/>
              </a:rPr>
              <a:t>референтного</a:t>
            </a:r>
            <a:r>
              <a:rPr sz="1800" spc="-35" dirty="0">
                <a:solidFill>
                  <a:srgbClr val="15155C"/>
                </a:solidFill>
                <a:latin typeface="Arial"/>
                <a:cs typeface="Arial"/>
              </a:rPr>
              <a:t> </a:t>
            </a:r>
            <a:r>
              <a:rPr sz="1800" spc="-10" dirty="0">
                <a:solidFill>
                  <a:srgbClr val="15155C"/>
                </a:solidFill>
                <a:latin typeface="Arial"/>
                <a:cs typeface="Arial"/>
              </a:rPr>
              <a:t>рівня </a:t>
            </a:r>
            <a:r>
              <a:rPr sz="1800" dirty="0">
                <a:solidFill>
                  <a:srgbClr val="15155C"/>
                </a:solidFill>
                <a:latin typeface="Arial"/>
                <a:cs typeface="Arial"/>
              </a:rPr>
              <a:t>(</a:t>
            </a:r>
            <a:r>
              <a:rPr sz="1800" dirty="0">
                <a:solidFill>
                  <a:srgbClr val="BF0000"/>
                </a:solidFill>
                <a:latin typeface="Arial"/>
                <a:cs typeface="Arial"/>
              </a:rPr>
              <a:t>Рівня</a:t>
            </a:r>
            <a:r>
              <a:rPr sz="1800" spc="-60" dirty="0">
                <a:solidFill>
                  <a:srgbClr val="BF0000"/>
                </a:solidFill>
                <a:latin typeface="Arial"/>
                <a:cs typeface="Arial"/>
              </a:rPr>
              <a:t> </a:t>
            </a:r>
            <a:r>
              <a:rPr sz="1800" dirty="0">
                <a:solidFill>
                  <a:srgbClr val="BF0000"/>
                </a:solidFill>
                <a:latin typeface="Arial"/>
                <a:cs typeface="Arial"/>
              </a:rPr>
              <a:t>компенсації</a:t>
            </a:r>
            <a:r>
              <a:rPr sz="1800" spc="-55" dirty="0">
                <a:solidFill>
                  <a:srgbClr val="BF0000"/>
                </a:solidFill>
                <a:latin typeface="Arial"/>
                <a:cs typeface="Arial"/>
              </a:rPr>
              <a:t> </a:t>
            </a:r>
            <a:r>
              <a:rPr sz="1800" spc="-10" dirty="0">
                <a:solidFill>
                  <a:srgbClr val="BF0000"/>
                </a:solidFill>
                <a:latin typeface="Arial"/>
                <a:cs typeface="Arial"/>
              </a:rPr>
              <a:t>вартості</a:t>
            </a:r>
            <a:r>
              <a:rPr sz="1800" spc="-70" dirty="0">
                <a:solidFill>
                  <a:srgbClr val="BF0000"/>
                </a:solidFill>
                <a:latin typeface="Arial"/>
                <a:cs typeface="Arial"/>
              </a:rPr>
              <a:t> </a:t>
            </a:r>
            <a:r>
              <a:rPr sz="1800" spc="-20" dirty="0">
                <a:solidFill>
                  <a:srgbClr val="BF0000"/>
                </a:solidFill>
                <a:latin typeface="Arial"/>
                <a:cs typeface="Arial"/>
              </a:rPr>
              <a:t>ОЛЗ</a:t>
            </a:r>
            <a:r>
              <a:rPr sz="1800" spc="-20" dirty="0">
                <a:solidFill>
                  <a:srgbClr val="15155C"/>
                </a:solidFill>
                <a:latin typeface="Arial"/>
                <a:cs typeface="Arial"/>
              </a:rPr>
              <a:t>)</a:t>
            </a:r>
            <a:endParaRPr sz="1800">
              <a:latin typeface="Arial"/>
              <a:cs typeface="Arial"/>
            </a:endParaRPr>
          </a:p>
        </p:txBody>
      </p:sp>
      <p:grpSp>
        <p:nvGrpSpPr>
          <p:cNvPr id="30" name="object 30"/>
          <p:cNvGrpSpPr/>
          <p:nvPr/>
        </p:nvGrpSpPr>
        <p:grpSpPr>
          <a:xfrm>
            <a:off x="987107" y="4265891"/>
            <a:ext cx="2012314" cy="502284"/>
            <a:chOff x="987107" y="4265891"/>
            <a:chExt cx="2012314" cy="502284"/>
          </a:xfrm>
        </p:grpSpPr>
        <p:pic>
          <p:nvPicPr>
            <p:cNvPr id="31" name="object 31"/>
            <p:cNvPicPr/>
            <p:nvPr/>
          </p:nvPicPr>
          <p:blipFill>
            <a:blip r:embed="rId10" cstate="print"/>
            <a:stretch>
              <a:fillRect/>
            </a:stretch>
          </p:blipFill>
          <p:spPr>
            <a:xfrm>
              <a:off x="991869" y="4294784"/>
              <a:ext cx="2002789" cy="467360"/>
            </a:xfrm>
            <a:prstGeom prst="rect">
              <a:avLst/>
            </a:prstGeom>
          </p:spPr>
        </p:pic>
        <p:sp>
          <p:nvSpPr>
            <p:cNvPr id="32" name="object 32"/>
            <p:cNvSpPr/>
            <p:nvPr/>
          </p:nvSpPr>
          <p:spPr>
            <a:xfrm>
              <a:off x="991869" y="4294784"/>
              <a:ext cx="2002789" cy="469900"/>
            </a:xfrm>
            <a:custGeom>
              <a:avLst/>
              <a:gdLst/>
              <a:ahLst/>
              <a:cxnLst/>
              <a:rect l="l" t="t" r="r" b="b"/>
              <a:pathLst>
                <a:path w="2002789" h="469900">
                  <a:moveTo>
                    <a:pt x="0" y="469900"/>
                  </a:moveTo>
                  <a:lnTo>
                    <a:pt x="2002789" y="469900"/>
                  </a:lnTo>
                  <a:lnTo>
                    <a:pt x="2002789" y="0"/>
                  </a:lnTo>
                  <a:lnTo>
                    <a:pt x="0" y="0"/>
                  </a:lnTo>
                  <a:lnTo>
                    <a:pt x="0" y="469900"/>
                  </a:lnTo>
                  <a:close/>
                </a:path>
              </a:pathLst>
            </a:custGeom>
            <a:ln w="3175">
              <a:solidFill>
                <a:srgbClr val="000000"/>
              </a:solidFill>
            </a:ln>
          </p:spPr>
          <p:txBody>
            <a:bodyPr wrap="square" lIns="0" tIns="0" rIns="0" bIns="0" rtlCol="0"/>
            <a:lstStyle/>
            <a:p>
              <a:endParaRPr/>
            </a:p>
          </p:txBody>
        </p:sp>
        <p:sp>
          <p:nvSpPr>
            <p:cNvPr id="33" name="object 33"/>
            <p:cNvSpPr/>
            <p:nvPr/>
          </p:nvSpPr>
          <p:spPr>
            <a:xfrm>
              <a:off x="991869" y="4294784"/>
              <a:ext cx="2002789" cy="468630"/>
            </a:xfrm>
            <a:custGeom>
              <a:avLst/>
              <a:gdLst/>
              <a:ahLst/>
              <a:cxnLst/>
              <a:rect l="l" t="t" r="r" b="b"/>
              <a:pathLst>
                <a:path w="2002789" h="468629">
                  <a:moveTo>
                    <a:pt x="1002030" y="468630"/>
                  </a:moveTo>
                  <a:lnTo>
                    <a:pt x="0" y="468630"/>
                  </a:lnTo>
                  <a:lnTo>
                    <a:pt x="0" y="0"/>
                  </a:lnTo>
                  <a:lnTo>
                    <a:pt x="2002790" y="0"/>
                  </a:lnTo>
                  <a:lnTo>
                    <a:pt x="2002790" y="468630"/>
                  </a:lnTo>
                  <a:lnTo>
                    <a:pt x="1002030" y="468630"/>
                  </a:lnTo>
                  <a:close/>
                </a:path>
              </a:pathLst>
            </a:custGeom>
            <a:ln w="9344">
              <a:solidFill>
                <a:srgbClr val="000000"/>
              </a:solidFill>
            </a:ln>
          </p:spPr>
          <p:txBody>
            <a:bodyPr wrap="square" lIns="0" tIns="0" rIns="0" bIns="0" rtlCol="0"/>
            <a:lstStyle/>
            <a:p>
              <a:endParaRPr/>
            </a:p>
          </p:txBody>
        </p:sp>
        <p:pic>
          <p:nvPicPr>
            <p:cNvPr id="34" name="object 34"/>
            <p:cNvPicPr/>
            <p:nvPr/>
          </p:nvPicPr>
          <p:blipFill>
            <a:blip r:embed="rId11" cstate="print"/>
            <a:stretch>
              <a:fillRect/>
            </a:stretch>
          </p:blipFill>
          <p:spPr>
            <a:xfrm>
              <a:off x="991869" y="4270654"/>
              <a:ext cx="2002789" cy="469900"/>
            </a:xfrm>
            <a:prstGeom prst="rect">
              <a:avLst/>
            </a:prstGeom>
          </p:spPr>
        </p:pic>
        <p:sp>
          <p:nvSpPr>
            <p:cNvPr id="35" name="object 35"/>
            <p:cNvSpPr/>
            <p:nvPr/>
          </p:nvSpPr>
          <p:spPr>
            <a:xfrm>
              <a:off x="991869" y="4270654"/>
              <a:ext cx="2002789" cy="469900"/>
            </a:xfrm>
            <a:custGeom>
              <a:avLst/>
              <a:gdLst/>
              <a:ahLst/>
              <a:cxnLst/>
              <a:rect l="l" t="t" r="r" b="b"/>
              <a:pathLst>
                <a:path w="2002789" h="469900">
                  <a:moveTo>
                    <a:pt x="1002030" y="469900"/>
                  </a:moveTo>
                  <a:lnTo>
                    <a:pt x="0" y="469900"/>
                  </a:lnTo>
                  <a:lnTo>
                    <a:pt x="0" y="0"/>
                  </a:lnTo>
                  <a:lnTo>
                    <a:pt x="2002790" y="0"/>
                  </a:lnTo>
                  <a:lnTo>
                    <a:pt x="2002790" y="469900"/>
                  </a:lnTo>
                  <a:lnTo>
                    <a:pt x="1002030" y="469900"/>
                  </a:lnTo>
                  <a:close/>
                </a:path>
              </a:pathLst>
            </a:custGeom>
            <a:ln w="9344">
              <a:solidFill>
                <a:srgbClr val="F8F8F8"/>
              </a:solidFill>
            </a:ln>
          </p:spPr>
          <p:txBody>
            <a:bodyPr wrap="square" lIns="0" tIns="0" rIns="0" bIns="0" rtlCol="0"/>
            <a:lstStyle/>
            <a:p>
              <a:endParaRPr/>
            </a:p>
          </p:txBody>
        </p:sp>
      </p:grpSp>
      <p:sp>
        <p:nvSpPr>
          <p:cNvPr id="36" name="object 36"/>
          <p:cNvSpPr txBox="1"/>
          <p:nvPr/>
        </p:nvSpPr>
        <p:spPr>
          <a:xfrm>
            <a:off x="996542" y="4303674"/>
            <a:ext cx="1998345" cy="299720"/>
          </a:xfrm>
          <a:prstGeom prst="rect">
            <a:avLst/>
          </a:prstGeom>
        </p:spPr>
        <p:txBody>
          <a:bodyPr vert="horz" wrap="square" lIns="0" tIns="12700" rIns="0" bIns="0" rtlCol="0">
            <a:spAutoFit/>
          </a:bodyPr>
          <a:lstStyle/>
          <a:p>
            <a:pPr marL="632460">
              <a:lnSpc>
                <a:spcPct val="100000"/>
              </a:lnSpc>
              <a:spcBef>
                <a:spcPts val="100"/>
              </a:spcBef>
            </a:pPr>
            <a:r>
              <a:rPr sz="1800" dirty="0">
                <a:solidFill>
                  <a:srgbClr val="15155C"/>
                </a:solidFill>
                <a:latin typeface="Arial"/>
                <a:cs typeface="Arial"/>
              </a:rPr>
              <a:t>III</a:t>
            </a:r>
            <a:r>
              <a:rPr sz="1800" spc="5" dirty="0">
                <a:solidFill>
                  <a:srgbClr val="15155C"/>
                </a:solidFill>
                <a:latin typeface="Arial"/>
                <a:cs typeface="Arial"/>
              </a:rPr>
              <a:t> </a:t>
            </a:r>
            <a:r>
              <a:rPr sz="1800" spc="-20" dirty="0">
                <a:solidFill>
                  <a:srgbClr val="15155C"/>
                </a:solidFill>
                <a:latin typeface="Arial"/>
                <a:cs typeface="Arial"/>
              </a:rPr>
              <a:t>етап</a:t>
            </a:r>
            <a:endParaRPr sz="1800">
              <a:latin typeface="Arial"/>
              <a:cs typeface="Arial"/>
            </a:endParaRPr>
          </a:p>
        </p:txBody>
      </p:sp>
      <p:grpSp>
        <p:nvGrpSpPr>
          <p:cNvPr id="37" name="object 37"/>
          <p:cNvGrpSpPr/>
          <p:nvPr/>
        </p:nvGrpSpPr>
        <p:grpSpPr>
          <a:xfrm>
            <a:off x="3881437" y="4180801"/>
            <a:ext cx="4808855" cy="701675"/>
            <a:chOff x="3881437" y="4180801"/>
            <a:chExt cx="4808855" cy="701675"/>
          </a:xfrm>
        </p:grpSpPr>
        <p:pic>
          <p:nvPicPr>
            <p:cNvPr id="38" name="object 38"/>
            <p:cNvPicPr/>
            <p:nvPr/>
          </p:nvPicPr>
          <p:blipFill>
            <a:blip r:embed="rId12" cstate="print"/>
            <a:stretch>
              <a:fillRect/>
            </a:stretch>
          </p:blipFill>
          <p:spPr>
            <a:xfrm>
              <a:off x="3886200" y="4208424"/>
              <a:ext cx="4798059" cy="668020"/>
            </a:xfrm>
            <a:prstGeom prst="rect">
              <a:avLst/>
            </a:prstGeom>
          </p:spPr>
        </p:pic>
        <p:sp>
          <p:nvSpPr>
            <p:cNvPr id="39" name="object 39"/>
            <p:cNvSpPr/>
            <p:nvPr/>
          </p:nvSpPr>
          <p:spPr>
            <a:xfrm>
              <a:off x="3886200" y="4208424"/>
              <a:ext cx="4799330" cy="670560"/>
            </a:xfrm>
            <a:custGeom>
              <a:avLst/>
              <a:gdLst/>
              <a:ahLst/>
              <a:cxnLst/>
              <a:rect l="l" t="t" r="r" b="b"/>
              <a:pathLst>
                <a:path w="4799330" h="670560">
                  <a:moveTo>
                    <a:pt x="0" y="670560"/>
                  </a:moveTo>
                  <a:lnTo>
                    <a:pt x="4799330" y="670560"/>
                  </a:lnTo>
                  <a:lnTo>
                    <a:pt x="4799330" y="0"/>
                  </a:lnTo>
                  <a:lnTo>
                    <a:pt x="0" y="0"/>
                  </a:lnTo>
                  <a:lnTo>
                    <a:pt x="0" y="670560"/>
                  </a:lnTo>
                  <a:close/>
                </a:path>
              </a:pathLst>
            </a:custGeom>
            <a:ln w="3175">
              <a:solidFill>
                <a:srgbClr val="000000"/>
              </a:solidFill>
            </a:ln>
          </p:spPr>
          <p:txBody>
            <a:bodyPr wrap="square" lIns="0" tIns="0" rIns="0" bIns="0" rtlCol="0"/>
            <a:lstStyle/>
            <a:p>
              <a:endParaRPr/>
            </a:p>
          </p:txBody>
        </p:sp>
        <p:sp>
          <p:nvSpPr>
            <p:cNvPr id="40" name="object 40"/>
            <p:cNvSpPr/>
            <p:nvPr/>
          </p:nvSpPr>
          <p:spPr>
            <a:xfrm>
              <a:off x="3886200" y="4208424"/>
              <a:ext cx="4799330" cy="669290"/>
            </a:xfrm>
            <a:custGeom>
              <a:avLst/>
              <a:gdLst/>
              <a:ahLst/>
              <a:cxnLst/>
              <a:rect l="l" t="t" r="r" b="b"/>
              <a:pathLst>
                <a:path w="4799330" h="669289">
                  <a:moveTo>
                    <a:pt x="2399029" y="669290"/>
                  </a:moveTo>
                  <a:lnTo>
                    <a:pt x="0" y="669290"/>
                  </a:lnTo>
                  <a:lnTo>
                    <a:pt x="0" y="0"/>
                  </a:lnTo>
                  <a:lnTo>
                    <a:pt x="4799330" y="0"/>
                  </a:lnTo>
                  <a:lnTo>
                    <a:pt x="4799330" y="669290"/>
                  </a:lnTo>
                  <a:lnTo>
                    <a:pt x="2399029" y="669290"/>
                  </a:lnTo>
                  <a:close/>
                </a:path>
              </a:pathLst>
            </a:custGeom>
            <a:ln w="9344">
              <a:solidFill>
                <a:srgbClr val="000000"/>
              </a:solidFill>
            </a:ln>
          </p:spPr>
          <p:txBody>
            <a:bodyPr wrap="square" lIns="0" tIns="0" rIns="0" bIns="0" rtlCol="0"/>
            <a:lstStyle/>
            <a:p>
              <a:endParaRPr/>
            </a:p>
          </p:txBody>
        </p:sp>
        <p:pic>
          <p:nvPicPr>
            <p:cNvPr id="41" name="object 41"/>
            <p:cNvPicPr/>
            <p:nvPr/>
          </p:nvPicPr>
          <p:blipFill>
            <a:blip r:embed="rId13" cstate="print"/>
            <a:stretch>
              <a:fillRect/>
            </a:stretch>
          </p:blipFill>
          <p:spPr>
            <a:xfrm>
              <a:off x="3886200" y="4185564"/>
              <a:ext cx="4798059" cy="669289"/>
            </a:xfrm>
            <a:prstGeom prst="rect">
              <a:avLst/>
            </a:prstGeom>
          </p:spPr>
        </p:pic>
        <p:sp>
          <p:nvSpPr>
            <p:cNvPr id="42" name="object 42"/>
            <p:cNvSpPr/>
            <p:nvPr/>
          </p:nvSpPr>
          <p:spPr>
            <a:xfrm>
              <a:off x="3886200" y="4185564"/>
              <a:ext cx="4799330" cy="669290"/>
            </a:xfrm>
            <a:custGeom>
              <a:avLst/>
              <a:gdLst/>
              <a:ahLst/>
              <a:cxnLst/>
              <a:rect l="l" t="t" r="r" b="b"/>
              <a:pathLst>
                <a:path w="4799330" h="669289">
                  <a:moveTo>
                    <a:pt x="2399029" y="669289"/>
                  </a:moveTo>
                  <a:lnTo>
                    <a:pt x="0" y="669289"/>
                  </a:lnTo>
                  <a:lnTo>
                    <a:pt x="0" y="0"/>
                  </a:lnTo>
                  <a:lnTo>
                    <a:pt x="4799330" y="0"/>
                  </a:lnTo>
                  <a:lnTo>
                    <a:pt x="4799330" y="669289"/>
                  </a:lnTo>
                  <a:lnTo>
                    <a:pt x="2399029" y="669289"/>
                  </a:lnTo>
                  <a:close/>
                </a:path>
              </a:pathLst>
            </a:custGeom>
            <a:ln w="9344">
              <a:solidFill>
                <a:srgbClr val="F8F8F8"/>
              </a:solidFill>
            </a:ln>
          </p:spPr>
          <p:txBody>
            <a:bodyPr wrap="square" lIns="0" tIns="0" rIns="0" bIns="0" rtlCol="0"/>
            <a:lstStyle/>
            <a:p>
              <a:endParaRPr/>
            </a:p>
          </p:txBody>
        </p:sp>
      </p:grpSp>
      <p:sp>
        <p:nvSpPr>
          <p:cNvPr id="43" name="object 43"/>
          <p:cNvSpPr txBox="1"/>
          <p:nvPr/>
        </p:nvSpPr>
        <p:spPr>
          <a:xfrm>
            <a:off x="3890872" y="4217314"/>
            <a:ext cx="4794885" cy="574040"/>
          </a:xfrm>
          <a:prstGeom prst="rect">
            <a:avLst/>
          </a:prstGeom>
        </p:spPr>
        <p:txBody>
          <a:bodyPr vert="horz" wrap="square" lIns="0" tIns="12700" rIns="0" bIns="0" rtlCol="0">
            <a:spAutoFit/>
          </a:bodyPr>
          <a:lstStyle/>
          <a:p>
            <a:pPr algn="ctr">
              <a:lnSpc>
                <a:spcPct val="100000"/>
              </a:lnSpc>
              <a:spcBef>
                <a:spcPts val="100"/>
              </a:spcBef>
            </a:pPr>
            <a:r>
              <a:rPr sz="1800" spc="-10" dirty="0">
                <a:solidFill>
                  <a:srgbClr val="15155C"/>
                </a:solidFill>
                <a:latin typeface="Arial"/>
                <a:cs typeface="Arial"/>
              </a:rPr>
              <a:t>Розрахунок</a:t>
            </a:r>
            <a:r>
              <a:rPr sz="1800" spc="-90" dirty="0">
                <a:solidFill>
                  <a:srgbClr val="15155C"/>
                </a:solidFill>
                <a:latin typeface="Arial"/>
                <a:cs typeface="Arial"/>
              </a:rPr>
              <a:t> </a:t>
            </a:r>
            <a:r>
              <a:rPr sz="1800" dirty="0">
                <a:solidFill>
                  <a:srgbClr val="15155C"/>
                </a:solidFill>
                <a:latin typeface="Arial"/>
                <a:cs typeface="Arial"/>
              </a:rPr>
              <a:t>референтної</a:t>
            </a:r>
            <a:r>
              <a:rPr sz="1800" spc="-85" dirty="0">
                <a:solidFill>
                  <a:srgbClr val="15155C"/>
                </a:solidFill>
                <a:latin typeface="Arial"/>
                <a:cs typeface="Arial"/>
              </a:rPr>
              <a:t> </a:t>
            </a:r>
            <a:r>
              <a:rPr sz="1800" spc="-20" dirty="0">
                <a:solidFill>
                  <a:srgbClr val="15155C"/>
                </a:solidFill>
                <a:latin typeface="Arial"/>
                <a:cs typeface="Arial"/>
              </a:rPr>
              <a:t>ціни</a:t>
            </a:r>
            <a:endParaRPr sz="1800">
              <a:latin typeface="Arial"/>
              <a:cs typeface="Arial"/>
            </a:endParaRPr>
          </a:p>
          <a:p>
            <a:pPr algn="ctr">
              <a:lnSpc>
                <a:spcPct val="100000"/>
              </a:lnSpc>
            </a:pPr>
            <a:r>
              <a:rPr sz="1800" dirty="0">
                <a:solidFill>
                  <a:srgbClr val="15155C"/>
                </a:solidFill>
                <a:latin typeface="Arial"/>
                <a:cs typeface="Arial"/>
              </a:rPr>
              <a:t>!</a:t>
            </a:r>
            <a:r>
              <a:rPr sz="1800" spc="-35" dirty="0">
                <a:solidFill>
                  <a:srgbClr val="15155C"/>
                </a:solidFill>
                <a:latin typeface="Arial"/>
                <a:cs typeface="Arial"/>
              </a:rPr>
              <a:t> </a:t>
            </a:r>
            <a:r>
              <a:rPr sz="1800" dirty="0">
                <a:solidFill>
                  <a:srgbClr val="15155C"/>
                </a:solidFill>
                <a:latin typeface="Arial"/>
                <a:cs typeface="Arial"/>
              </a:rPr>
              <a:t>(</a:t>
            </a:r>
            <a:r>
              <a:rPr sz="1800" dirty="0">
                <a:solidFill>
                  <a:srgbClr val="BF0000"/>
                </a:solidFill>
                <a:latin typeface="Arial"/>
                <a:cs typeface="Arial"/>
              </a:rPr>
              <a:t>Ціни</a:t>
            </a:r>
            <a:r>
              <a:rPr sz="1800" spc="-40" dirty="0">
                <a:solidFill>
                  <a:srgbClr val="BF0000"/>
                </a:solidFill>
                <a:latin typeface="Arial"/>
                <a:cs typeface="Arial"/>
              </a:rPr>
              <a:t> </a:t>
            </a:r>
            <a:r>
              <a:rPr sz="1800" dirty="0">
                <a:solidFill>
                  <a:srgbClr val="BF0000"/>
                </a:solidFill>
                <a:latin typeface="Arial"/>
                <a:cs typeface="Arial"/>
              </a:rPr>
              <a:t>компенсації</a:t>
            </a:r>
            <a:r>
              <a:rPr sz="1800" spc="-30" dirty="0">
                <a:solidFill>
                  <a:srgbClr val="BF0000"/>
                </a:solidFill>
                <a:latin typeface="Arial"/>
                <a:cs typeface="Arial"/>
              </a:rPr>
              <a:t> </a:t>
            </a:r>
            <a:r>
              <a:rPr sz="1800" spc="-10" dirty="0">
                <a:solidFill>
                  <a:srgbClr val="BF0000"/>
                </a:solidFill>
                <a:latin typeface="Arial"/>
                <a:cs typeface="Arial"/>
              </a:rPr>
              <a:t>вартості</a:t>
            </a:r>
            <a:r>
              <a:rPr sz="1800" spc="-45" dirty="0">
                <a:solidFill>
                  <a:srgbClr val="BF0000"/>
                </a:solidFill>
                <a:latin typeface="Arial"/>
                <a:cs typeface="Arial"/>
              </a:rPr>
              <a:t> </a:t>
            </a:r>
            <a:r>
              <a:rPr sz="1800" spc="-20" dirty="0">
                <a:solidFill>
                  <a:srgbClr val="BF0000"/>
                </a:solidFill>
                <a:latin typeface="Arial"/>
                <a:cs typeface="Arial"/>
              </a:rPr>
              <a:t>ОЛЗ</a:t>
            </a:r>
            <a:r>
              <a:rPr sz="1800" spc="-20" dirty="0">
                <a:solidFill>
                  <a:srgbClr val="15155C"/>
                </a:solidFill>
                <a:latin typeface="Arial"/>
                <a:cs typeface="Arial"/>
              </a:rPr>
              <a:t>)</a:t>
            </a:r>
            <a:endParaRPr sz="1800">
              <a:latin typeface="Arial"/>
              <a:cs typeface="Arial"/>
            </a:endParaRPr>
          </a:p>
        </p:txBody>
      </p:sp>
      <p:grpSp>
        <p:nvGrpSpPr>
          <p:cNvPr id="44" name="object 44"/>
          <p:cNvGrpSpPr/>
          <p:nvPr/>
        </p:nvGrpSpPr>
        <p:grpSpPr>
          <a:xfrm>
            <a:off x="1049337" y="5575261"/>
            <a:ext cx="2012314" cy="504825"/>
            <a:chOff x="1049337" y="5575261"/>
            <a:chExt cx="2012314" cy="504825"/>
          </a:xfrm>
        </p:grpSpPr>
        <p:pic>
          <p:nvPicPr>
            <p:cNvPr id="45" name="object 45"/>
            <p:cNvPicPr/>
            <p:nvPr/>
          </p:nvPicPr>
          <p:blipFill>
            <a:blip r:embed="rId10" cstate="print"/>
            <a:stretch>
              <a:fillRect/>
            </a:stretch>
          </p:blipFill>
          <p:spPr>
            <a:xfrm>
              <a:off x="1054100" y="5604154"/>
              <a:ext cx="2002789" cy="469900"/>
            </a:xfrm>
            <a:prstGeom prst="rect">
              <a:avLst/>
            </a:prstGeom>
          </p:spPr>
        </p:pic>
        <p:sp>
          <p:nvSpPr>
            <p:cNvPr id="46" name="object 46"/>
            <p:cNvSpPr/>
            <p:nvPr/>
          </p:nvSpPr>
          <p:spPr>
            <a:xfrm>
              <a:off x="1054100" y="5604154"/>
              <a:ext cx="2002789" cy="471170"/>
            </a:xfrm>
            <a:custGeom>
              <a:avLst/>
              <a:gdLst/>
              <a:ahLst/>
              <a:cxnLst/>
              <a:rect l="l" t="t" r="r" b="b"/>
              <a:pathLst>
                <a:path w="2002789" h="471170">
                  <a:moveTo>
                    <a:pt x="0" y="471169"/>
                  </a:moveTo>
                  <a:lnTo>
                    <a:pt x="2002789" y="471169"/>
                  </a:lnTo>
                  <a:lnTo>
                    <a:pt x="2002789" y="0"/>
                  </a:lnTo>
                  <a:lnTo>
                    <a:pt x="0" y="0"/>
                  </a:lnTo>
                  <a:lnTo>
                    <a:pt x="0" y="471169"/>
                  </a:lnTo>
                  <a:close/>
                </a:path>
              </a:pathLst>
            </a:custGeom>
            <a:ln w="3175">
              <a:solidFill>
                <a:srgbClr val="000000"/>
              </a:solidFill>
            </a:ln>
          </p:spPr>
          <p:txBody>
            <a:bodyPr wrap="square" lIns="0" tIns="0" rIns="0" bIns="0" rtlCol="0"/>
            <a:lstStyle/>
            <a:p>
              <a:endParaRPr/>
            </a:p>
          </p:txBody>
        </p:sp>
        <p:sp>
          <p:nvSpPr>
            <p:cNvPr id="47" name="object 47"/>
            <p:cNvSpPr/>
            <p:nvPr/>
          </p:nvSpPr>
          <p:spPr>
            <a:xfrm>
              <a:off x="1054100" y="5604154"/>
              <a:ext cx="2002789" cy="471170"/>
            </a:xfrm>
            <a:custGeom>
              <a:avLst/>
              <a:gdLst/>
              <a:ahLst/>
              <a:cxnLst/>
              <a:rect l="l" t="t" r="r" b="b"/>
              <a:pathLst>
                <a:path w="2002789" h="471170">
                  <a:moveTo>
                    <a:pt x="1002030" y="471169"/>
                  </a:moveTo>
                  <a:lnTo>
                    <a:pt x="0" y="471169"/>
                  </a:lnTo>
                  <a:lnTo>
                    <a:pt x="0" y="0"/>
                  </a:lnTo>
                  <a:lnTo>
                    <a:pt x="2002789" y="0"/>
                  </a:lnTo>
                  <a:lnTo>
                    <a:pt x="2002789" y="471169"/>
                  </a:lnTo>
                  <a:lnTo>
                    <a:pt x="1002030" y="471169"/>
                  </a:lnTo>
                  <a:close/>
                </a:path>
              </a:pathLst>
            </a:custGeom>
            <a:ln w="9344">
              <a:solidFill>
                <a:srgbClr val="000000"/>
              </a:solidFill>
            </a:ln>
          </p:spPr>
          <p:txBody>
            <a:bodyPr wrap="square" lIns="0" tIns="0" rIns="0" bIns="0" rtlCol="0"/>
            <a:lstStyle/>
            <a:p>
              <a:endParaRPr/>
            </a:p>
          </p:txBody>
        </p:sp>
        <p:pic>
          <p:nvPicPr>
            <p:cNvPr id="48" name="object 48"/>
            <p:cNvPicPr/>
            <p:nvPr/>
          </p:nvPicPr>
          <p:blipFill>
            <a:blip r:embed="rId14" cstate="print"/>
            <a:stretch>
              <a:fillRect/>
            </a:stretch>
          </p:blipFill>
          <p:spPr>
            <a:xfrm>
              <a:off x="1054100" y="5581294"/>
              <a:ext cx="2002789" cy="469900"/>
            </a:xfrm>
            <a:prstGeom prst="rect">
              <a:avLst/>
            </a:prstGeom>
          </p:spPr>
        </p:pic>
        <p:sp>
          <p:nvSpPr>
            <p:cNvPr id="49" name="object 49"/>
            <p:cNvSpPr/>
            <p:nvPr/>
          </p:nvSpPr>
          <p:spPr>
            <a:xfrm>
              <a:off x="1054100" y="5580024"/>
              <a:ext cx="2002789" cy="471170"/>
            </a:xfrm>
            <a:custGeom>
              <a:avLst/>
              <a:gdLst/>
              <a:ahLst/>
              <a:cxnLst/>
              <a:rect l="l" t="t" r="r" b="b"/>
              <a:pathLst>
                <a:path w="2002789" h="471170">
                  <a:moveTo>
                    <a:pt x="1002030" y="471170"/>
                  </a:moveTo>
                  <a:lnTo>
                    <a:pt x="0" y="471170"/>
                  </a:lnTo>
                  <a:lnTo>
                    <a:pt x="0" y="0"/>
                  </a:lnTo>
                  <a:lnTo>
                    <a:pt x="2002789" y="0"/>
                  </a:lnTo>
                  <a:lnTo>
                    <a:pt x="2002789" y="471170"/>
                  </a:lnTo>
                  <a:lnTo>
                    <a:pt x="1002030" y="471170"/>
                  </a:lnTo>
                  <a:close/>
                </a:path>
              </a:pathLst>
            </a:custGeom>
            <a:ln w="9344">
              <a:solidFill>
                <a:srgbClr val="F8F8F8"/>
              </a:solidFill>
            </a:ln>
          </p:spPr>
          <p:txBody>
            <a:bodyPr wrap="square" lIns="0" tIns="0" rIns="0" bIns="0" rtlCol="0"/>
            <a:lstStyle/>
            <a:p>
              <a:endParaRPr/>
            </a:p>
          </p:txBody>
        </p:sp>
      </p:grpSp>
      <p:sp>
        <p:nvSpPr>
          <p:cNvPr id="50" name="object 50"/>
          <p:cNvSpPr txBox="1"/>
          <p:nvPr/>
        </p:nvSpPr>
        <p:spPr>
          <a:xfrm>
            <a:off x="1054100" y="5613044"/>
            <a:ext cx="2002789" cy="299720"/>
          </a:xfrm>
          <a:prstGeom prst="rect">
            <a:avLst/>
          </a:prstGeom>
        </p:spPr>
        <p:txBody>
          <a:bodyPr vert="horz" wrap="square" lIns="0" tIns="12700" rIns="0" bIns="0" rtlCol="0">
            <a:spAutoFit/>
          </a:bodyPr>
          <a:lstStyle/>
          <a:p>
            <a:pPr marL="624205">
              <a:lnSpc>
                <a:spcPct val="100000"/>
              </a:lnSpc>
              <a:spcBef>
                <a:spcPts val="100"/>
              </a:spcBef>
            </a:pPr>
            <a:r>
              <a:rPr sz="1800" dirty="0">
                <a:solidFill>
                  <a:srgbClr val="15155C"/>
                </a:solidFill>
                <a:latin typeface="Arial"/>
                <a:cs typeface="Arial"/>
              </a:rPr>
              <a:t>IV </a:t>
            </a:r>
            <a:r>
              <a:rPr sz="1800" spc="-20" dirty="0">
                <a:solidFill>
                  <a:srgbClr val="15155C"/>
                </a:solidFill>
                <a:latin typeface="Arial"/>
                <a:cs typeface="Arial"/>
              </a:rPr>
              <a:t>етап</a:t>
            </a:r>
            <a:endParaRPr sz="1800">
              <a:latin typeface="Arial"/>
              <a:cs typeface="Arial"/>
            </a:endParaRPr>
          </a:p>
        </p:txBody>
      </p:sp>
      <p:grpSp>
        <p:nvGrpSpPr>
          <p:cNvPr id="51" name="object 51"/>
          <p:cNvGrpSpPr/>
          <p:nvPr/>
        </p:nvGrpSpPr>
        <p:grpSpPr>
          <a:xfrm>
            <a:off x="3881437" y="5286971"/>
            <a:ext cx="4655185" cy="1217295"/>
            <a:chOff x="3881437" y="5286971"/>
            <a:chExt cx="4655185" cy="1217295"/>
          </a:xfrm>
        </p:grpSpPr>
        <p:pic>
          <p:nvPicPr>
            <p:cNvPr id="52" name="object 52"/>
            <p:cNvPicPr/>
            <p:nvPr/>
          </p:nvPicPr>
          <p:blipFill>
            <a:blip r:embed="rId15" cstate="print"/>
            <a:stretch>
              <a:fillRect/>
            </a:stretch>
          </p:blipFill>
          <p:spPr>
            <a:xfrm>
              <a:off x="3886200" y="5314594"/>
              <a:ext cx="4645659" cy="1183640"/>
            </a:xfrm>
            <a:prstGeom prst="rect">
              <a:avLst/>
            </a:prstGeom>
          </p:spPr>
        </p:pic>
        <p:sp>
          <p:nvSpPr>
            <p:cNvPr id="53" name="object 53"/>
            <p:cNvSpPr/>
            <p:nvPr/>
          </p:nvSpPr>
          <p:spPr>
            <a:xfrm>
              <a:off x="3886200" y="5314594"/>
              <a:ext cx="4646930" cy="1184910"/>
            </a:xfrm>
            <a:custGeom>
              <a:avLst/>
              <a:gdLst/>
              <a:ahLst/>
              <a:cxnLst/>
              <a:rect l="l" t="t" r="r" b="b"/>
              <a:pathLst>
                <a:path w="4646930" h="1184910">
                  <a:moveTo>
                    <a:pt x="0" y="1184910"/>
                  </a:moveTo>
                  <a:lnTo>
                    <a:pt x="4646930" y="1184910"/>
                  </a:lnTo>
                  <a:lnTo>
                    <a:pt x="4646930" y="0"/>
                  </a:lnTo>
                  <a:lnTo>
                    <a:pt x="0" y="0"/>
                  </a:lnTo>
                  <a:lnTo>
                    <a:pt x="0" y="1184910"/>
                  </a:lnTo>
                  <a:close/>
                </a:path>
              </a:pathLst>
            </a:custGeom>
            <a:ln w="3175">
              <a:solidFill>
                <a:srgbClr val="000000"/>
              </a:solidFill>
            </a:ln>
          </p:spPr>
          <p:txBody>
            <a:bodyPr wrap="square" lIns="0" tIns="0" rIns="0" bIns="0" rtlCol="0"/>
            <a:lstStyle/>
            <a:p>
              <a:endParaRPr/>
            </a:p>
          </p:txBody>
        </p:sp>
        <p:sp>
          <p:nvSpPr>
            <p:cNvPr id="54" name="object 54"/>
            <p:cNvSpPr/>
            <p:nvPr/>
          </p:nvSpPr>
          <p:spPr>
            <a:xfrm>
              <a:off x="3886200" y="5314594"/>
              <a:ext cx="4645660" cy="1184910"/>
            </a:xfrm>
            <a:custGeom>
              <a:avLst/>
              <a:gdLst/>
              <a:ahLst/>
              <a:cxnLst/>
              <a:rect l="l" t="t" r="r" b="b"/>
              <a:pathLst>
                <a:path w="4645659" h="1184910">
                  <a:moveTo>
                    <a:pt x="2322829" y="1184910"/>
                  </a:moveTo>
                  <a:lnTo>
                    <a:pt x="0" y="1184910"/>
                  </a:lnTo>
                  <a:lnTo>
                    <a:pt x="0" y="0"/>
                  </a:lnTo>
                  <a:lnTo>
                    <a:pt x="4645659" y="0"/>
                  </a:lnTo>
                  <a:lnTo>
                    <a:pt x="4645659" y="1184910"/>
                  </a:lnTo>
                  <a:lnTo>
                    <a:pt x="2322829" y="1184910"/>
                  </a:lnTo>
                  <a:close/>
                </a:path>
              </a:pathLst>
            </a:custGeom>
            <a:ln w="9344">
              <a:solidFill>
                <a:srgbClr val="000000"/>
              </a:solidFill>
            </a:ln>
          </p:spPr>
          <p:txBody>
            <a:bodyPr wrap="square" lIns="0" tIns="0" rIns="0" bIns="0" rtlCol="0"/>
            <a:lstStyle/>
            <a:p>
              <a:endParaRPr/>
            </a:p>
          </p:txBody>
        </p:sp>
        <p:pic>
          <p:nvPicPr>
            <p:cNvPr id="55" name="object 55"/>
            <p:cNvPicPr/>
            <p:nvPr/>
          </p:nvPicPr>
          <p:blipFill>
            <a:blip r:embed="rId16" cstate="print"/>
            <a:stretch>
              <a:fillRect/>
            </a:stretch>
          </p:blipFill>
          <p:spPr>
            <a:xfrm>
              <a:off x="3886200" y="5291734"/>
              <a:ext cx="4645659" cy="1183640"/>
            </a:xfrm>
            <a:prstGeom prst="rect">
              <a:avLst/>
            </a:prstGeom>
          </p:spPr>
        </p:pic>
        <p:sp>
          <p:nvSpPr>
            <p:cNvPr id="56" name="object 56"/>
            <p:cNvSpPr/>
            <p:nvPr/>
          </p:nvSpPr>
          <p:spPr>
            <a:xfrm>
              <a:off x="3886200" y="5291734"/>
              <a:ext cx="4645660" cy="1183640"/>
            </a:xfrm>
            <a:custGeom>
              <a:avLst/>
              <a:gdLst/>
              <a:ahLst/>
              <a:cxnLst/>
              <a:rect l="l" t="t" r="r" b="b"/>
              <a:pathLst>
                <a:path w="4645659" h="1183639">
                  <a:moveTo>
                    <a:pt x="2322829" y="1183640"/>
                  </a:moveTo>
                  <a:lnTo>
                    <a:pt x="0" y="1183640"/>
                  </a:lnTo>
                  <a:lnTo>
                    <a:pt x="0" y="0"/>
                  </a:lnTo>
                  <a:lnTo>
                    <a:pt x="4645659" y="0"/>
                  </a:lnTo>
                  <a:lnTo>
                    <a:pt x="4645659" y="1183640"/>
                  </a:lnTo>
                  <a:lnTo>
                    <a:pt x="2322829" y="1183640"/>
                  </a:lnTo>
                  <a:close/>
                </a:path>
              </a:pathLst>
            </a:custGeom>
            <a:ln w="9344">
              <a:solidFill>
                <a:srgbClr val="F8F8F8"/>
              </a:solidFill>
            </a:ln>
          </p:spPr>
          <p:txBody>
            <a:bodyPr wrap="square" lIns="0" tIns="0" rIns="0" bIns="0" rtlCol="0"/>
            <a:lstStyle/>
            <a:p>
              <a:endParaRPr/>
            </a:p>
          </p:txBody>
        </p:sp>
      </p:grpSp>
      <p:sp>
        <p:nvSpPr>
          <p:cNvPr id="57" name="object 57"/>
          <p:cNvSpPr txBox="1"/>
          <p:nvPr/>
        </p:nvSpPr>
        <p:spPr>
          <a:xfrm>
            <a:off x="4168140" y="5324754"/>
            <a:ext cx="4079875" cy="1122680"/>
          </a:xfrm>
          <a:prstGeom prst="rect">
            <a:avLst/>
          </a:prstGeom>
        </p:spPr>
        <p:txBody>
          <a:bodyPr vert="horz" wrap="square" lIns="0" tIns="12700" rIns="0" bIns="0" rtlCol="0">
            <a:spAutoFit/>
          </a:bodyPr>
          <a:lstStyle/>
          <a:p>
            <a:pPr marL="12065" marR="5080" algn="ctr">
              <a:lnSpc>
                <a:spcPct val="100000"/>
              </a:lnSpc>
              <a:spcBef>
                <a:spcPts val="100"/>
              </a:spcBef>
            </a:pPr>
            <a:r>
              <a:rPr sz="1800" dirty="0">
                <a:solidFill>
                  <a:srgbClr val="15155C"/>
                </a:solidFill>
                <a:latin typeface="Arial"/>
                <a:cs typeface="Arial"/>
              </a:rPr>
              <a:t>Визначення</a:t>
            </a:r>
            <a:r>
              <a:rPr sz="1800" spc="-95" dirty="0">
                <a:solidFill>
                  <a:srgbClr val="15155C"/>
                </a:solidFill>
                <a:latin typeface="Arial"/>
                <a:cs typeface="Arial"/>
              </a:rPr>
              <a:t> </a:t>
            </a:r>
            <a:r>
              <a:rPr sz="1800" dirty="0">
                <a:solidFill>
                  <a:srgbClr val="15155C"/>
                </a:solidFill>
                <a:latin typeface="Arial"/>
                <a:cs typeface="Arial"/>
              </a:rPr>
              <a:t>економічної</a:t>
            </a:r>
            <a:r>
              <a:rPr sz="1800" spc="-80" dirty="0">
                <a:solidFill>
                  <a:srgbClr val="15155C"/>
                </a:solidFill>
                <a:latin typeface="Arial"/>
                <a:cs typeface="Arial"/>
              </a:rPr>
              <a:t> </a:t>
            </a:r>
            <a:r>
              <a:rPr sz="1800" spc="-10" dirty="0">
                <a:solidFill>
                  <a:srgbClr val="15155C"/>
                </a:solidFill>
                <a:latin typeface="Arial"/>
                <a:cs typeface="Arial"/>
              </a:rPr>
              <a:t>ефективності </a:t>
            </a:r>
            <a:r>
              <a:rPr sz="1800" dirty="0">
                <a:solidFill>
                  <a:srgbClr val="15155C"/>
                </a:solidFill>
                <a:latin typeface="Arial"/>
                <a:cs typeface="Arial"/>
              </a:rPr>
              <a:t>системи</a:t>
            </a:r>
            <a:r>
              <a:rPr sz="1800" spc="-55" dirty="0">
                <a:solidFill>
                  <a:srgbClr val="15155C"/>
                </a:solidFill>
                <a:latin typeface="Arial"/>
                <a:cs typeface="Arial"/>
              </a:rPr>
              <a:t> </a:t>
            </a:r>
            <a:r>
              <a:rPr sz="1800" dirty="0">
                <a:solidFill>
                  <a:srgbClr val="15155C"/>
                </a:solidFill>
                <a:latin typeface="Arial"/>
                <a:cs typeface="Arial"/>
              </a:rPr>
              <a:t>референтних</a:t>
            </a:r>
            <a:r>
              <a:rPr sz="1800" spc="-45" dirty="0">
                <a:solidFill>
                  <a:srgbClr val="15155C"/>
                </a:solidFill>
                <a:latin typeface="Arial"/>
                <a:cs typeface="Arial"/>
              </a:rPr>
              <a:t> </a:t>
            </a:r>
            <a:r>
              <a:rPr sz="1800" dirty="0">
                <a:solidFill>
                  <a:srgbClr val="15155C"/>
                </a:solidFill>
                <a:latin typeface="Arial"/>
                <a:cs typeface="Arial"/>
              </a:rPr>
              <a:t>цін</a:t>
            </a:r>
            <a:r>
              <a:rPr sz="1800" spc="-55" dirty="0">
                <a:solidFill>
                  <a:srgbClr val="15155C"/>
                </a:solidFill>
                <a:latin typeface="Arial"/>
                <a:cs typeface="Arial"/>
              </a:rPr>
              <a:t> </a:t>
            </a:r>
            <a:r>
              <a:rPr sz="1800" spc="-25" dirty="0">
                <a:solidFill>
                  <a:srgbClr val="15155C"/>
                </a:solidFill>
                <a:latin typeface="Arial"/>
                <a:cs typeface="Arial"/>
              </a:rPr>
              <a:t>для </a:t>
            </a:r>
            <a:r>
              <a:rPr sz="1800" dirty="0">
                <a:solidFill>
                  <a:srgbClr val="15155C"/>
                </a:solidFill>
                <a:latin typeface="Arial"/>
                <a:cs typeface="Arial"/>
              </a:rPr>
              <a:t>референтної</a:t>
            </a:r>
            <a:r>
              <a:rPr sz="1800" spc="-75" dirty="0">
                <a:solidFill>
                  <a:srgbClr val="15155C"/>
                </a:solidFill>
                <a:latin typeface="Arial"/>
                <a:cs typeface="Arial"/>
              </a:rPr>
              <a:t> </a:t>
            </a:r>
            <a:r>
              <a:rPr sz="1800" dirty="0">
                <a:solidFill>
                  <a:srgbClr val="15155C"/>
                </a:solidFill>
                <a:latin typeface="Arial"/>
                <a:cs typeface="Arial"/>
              </a:rPr>
              <a:t>групи</a:t>
            </a:r>
            <a:r>
              <a:rPr sz="1800" spc="-70" dirty="0">
                <a:solidFill>
                  <a:srgbClr val="15155C"/>
                </a:solidFill>
                <a:latin typeface="Arial"/>
                <a:cs typeface="Arial"/>
              </a:rPr>
              <a:t> </a:t>
            </a:r>
            <a:r>
              <a:rPr sz="1800" spc="-10" dirty="0">
                <a:solidFill>
                  <a:srgbClr val="15155C"/>
                </a:solidFill>
                <a:latin typeface="Arial"/>
                <a:cs typeface="Arial"/>
              </a:rPr>
              <a:t>(референтної підгрупи)</a:t>
            </a:r>
            <a:endParaRPr sz="1800">
              <a:latin typeface="Arial"/>
              <a:cs typeface="Arial"/>
            </a:endParaRPr>
          </a:p>
        </p:txBody>
      </p:sp>
      <p:grpSp>
        <p:nvGrpSpPr>
          <p:cNvPr id="58" name="object 58"/>
          <p:cNvGrpSpPr/>
          <p:nvPr/>
        </p:nvGrpSpPr>
        <p:grpSpPr>
          <a:xfrm>
            <a:off x="3113177" y="2373681"/>
            <a:ext cx="610235" cy="310515"/>
            <a:chOff x="3113177" y="2373681"/>
            <a:chExt cx="610235" cy="310515"/>
          </a:xfrm>
        </p:grpSpPr>
        <p:pic>
          <p:nvPicPr>
            <p:cNvPr id="59" name="object 59"/>
            <p:cNvPicPr/>
            <p:nvPr/>
          </p:nvPicPr>
          <p:blipFill>
            <a:blip r:embed="rId17" cstate="print"/>
            <a:stretch>
              <a:fillRect/>
            </a:stretch>
          </p:blipFill>
          <p:spPr>
            <a:xfrm>
              <a:off x="3117849" y="2402484"/>
              <a:ext cx="599439" cy="276859"/>
            </a:xfrm>
            <a:prstGeom prst="rect">
              <a:avLst/>
            </a:prstGeom>
          </p:spPr>
        </p:pic>
        <p:sp>
          <p:nvSpPr>
            <p:cNvPr id="60" name="object 60"/>
            <p:cNvSpPr/>
            <p:nvPr/>
          </p:nvSpPr>
          <p:spPr>
            <a:xfrm>
              <a:off x="3117849" y="2402484"/>
              <a:ext cx="442595" cy="207010"/>
            </a:xfrm>
            <a:custGeom>
              <a:avLst/>
              <a:gdLst/>
              <a:ahLst/>
              <a:cxnLst/>
              <a:rect l="l" t="t" r="r" b="b"/>
              <a:pathLst>
                <a:path w="442595" h="207010">
                  <a:moveTo>
                    <a:pt x="442329" y="0"/>
                  </a:moveTo>
                  <a:lnTo>
                    <a:pt x="439420" y="0"/>
                  </a:lnTo>
                </a:path>
                <a:path w="442595" h="207010">
                  <a:moveTo>
                    <a:pt x="0" y="68579"/>
                  </a:moveTo>
                  <a:lnTo>
                    <a:pt x="0" y="207009"/>
                  </a:lnTo>
                </a:path>
              </a:pathLst>
            </a:custGeom>
            <a:ln w="3175">
              <a:solidFill>
                <a:srgbClr val="000000"/>
              </a:solidFill>
            </a:ln>
          </p:spPr>
          <p:txBody>
            <a:bodyPr wrap="square" lIns="0" tIns="0" rIns="0" bIns="0" rtlCol="0"/>
            <a:lstStyle/>
            <a:p>
              <a:endParaRPr/>
            </a:p>
          </p:txBody>
        </p:sp>
        <p:sp>
          <p:nvSpPr>
            <p:cNvPr id="61" name="object 61"/>
            <p:cNvSpPr/>
            <p:nvPr/>
          </p:nvSpPr>
          <p:spPr>
            <a:xfrm>
              <a:off x="3117849" y="2401214"/>
              <a:ext cx="600710" cy="278130"/>
            </a:xfrm>
            <a:custGeom>
              <a:avLst/>
              <a:gdLst/>
              <a:ahLst/>
              <a:cxnLst/>
              <a:rect l="l" t="t" r="r" b="b"/>
              <a:pathLst>
                <a:path w="600710" h="278130">
                  <a:moveTo>
                    <a:pt x="0" y="69850"/>
                  </a:moveTo>
                  <a:lnTo>
                    <a:pt x="439420" y="69850"/>
                  </a:lnTo>
                  <a:lnTo>
                    <a:pt x="439420" y="0"/>
                  </a:lnTo>
                  <a:lnTo>
                    <a:pt x="600710" y="139700"/>
                  </a:lnTo>
                  <a:lnTo>
                    <a:pt x="439420" y="278129"/>
                  </a:lnTo>
                  <a:lnTo>
                    <a:pt x="439420" y="209550"/>
                  </a:lnTo>
                  <a:lnTo>
                    <a:pt x="0" y="209550"/>
                  </a:lnTo>
                  <a:lnTo>
                    <a:pt x="0" y="69850"/>
                  </a:lnTo>
                  <a:close/>
                </a:path>
              </a:pathLst>
            </a:custGeom>
            <a:ln w="9344">
              <a:solidFill>
                <a:srgbClr val="000000"/>
              </a:solidFill>
            </a:ln>
          </p:spPr>
          <p:txBody>
            <a:bodyPr wrap="square" lIns="0" tIns="0" rIns="0" bIns="0" rtlCol="0"/>
            <a:lstStyle/>
            <a:p>
              <a:endParaRPr/>
            </a:p>
          </p:txBody>
        </p:sp>
        <p:sp>
          <p:nvSpPr>
            <p:cNvPr id="62" name="object 62"/>
            <p:cNvSpPr/>
            <p:nvPr/>
          </p:nvSpPr>
          <p:spPr>
            <a:xfrm>
              <a:off x="3113176" y="2396553"/>
              <a:ext cx="610235" cy="287655"/>
            </a:xfrm>
            <a:custGeom>
              <a:avLst/>
              <a:gdLst/>
              <a:ahLst/>
              <a:cxnLst/>
              <a:rect l="l" t="t" r="r" b="b"/>
              <a:pathLst>
                <a:path w="610235" h="287655">
                  <a:moveTo>
                    <a:pt x="9334" y="4660"/>
                  </a:moveTo>
                  <a:lnTo>
                    <a:pt x="7975" y="1358"/>
                  </a:lnTo>
                  <a:lnTo>
                    <a:pt x="4673" y="0"/>
                  </a:lnTo>
                  <a:lnTo>
                    <a:pt x="1358" y="1358"/>
                  </a:lnTo>
                  <a:lnTo>
                    <a:pt x="0" y="4660"/>
                  </a:lnTo>
                  <a:lnTo>
                    <a:pt x="1358" y="7975"/>
                  </a:lnTo>
                  <a:lnTo>
                    <a:pt x="4673" y="9334"/>
                  </a:lnTo>
                  <a:lnTo>
                    <a:pt x="7975" y="7975"/>
                  </a:lnTo>
                  <a:lnTo>
                    <a:pt x="9334" y="4660"/>
                  </a:lnTo>
                  <a:close/>
                </a:path>
                <a:path w="610235" h="287655">
                  <a:moveTo>
                    <a:pt x="610044" y="282790"/>
                  </a:moveTo>
                  <a:lnTo>
                    <a:pt x="608685" y="279488"/>
                  </a:lnTo>
                  <a:lnTo>
                    <a:pt x="605383" y="278130"/>
                  </a:lnTo>
                  <a:lnTo>
                    <a:pt x="602068" y="279488"/>
                  </a:lnTo>
                  <a:lnTo>
                    <a:pt x="600710" y="282790"/>
                  </a:lnTo>
                  <a:lnTo>
                    <a:pt x="602068" y="286105"/>
                  </a:lnTo>
                  <a:lnTo>
                    <a:pt x="605383" y="287464"/>
                  </a:lnTo>
                  <a:lnTo>
                    <a:pt x="608685" y="286105"/>
                  </a:lnTo>
                  <a:lnTo>
                    <a:pt x="610044" y="282790"/>
                  </a:lnTo>
                  <a:close/>
                </a:path>
              </a:pathLst>
            </a:custGeom>
            <a:solidFill>
              <a:srgbClr val="000000">
                <a:alpha val="34999"/>
              </a:srgbClr>
            </a:solidFill>
          </p:spPr>
          <p:txBody>
            <a:bodyPr wrap="square" lIns="0" tIns="0" rIns="0" bIns="0" rtlCol="0"/>
            <a:lstStyle/>
            <a:p>
              <a:endParaRPr/>
            </a:p>
          </p:txBody>
        </p:sp>
        <p:pic>
          <p:nvPicPr>
            <p:cNvPr id="63" name="object 63"/>
            <p:cNvPicPr/>
            <p:nvPr/>
          </p:nvPicPr>
          <p:blipFill>
            <a:blip r:embed="rId18" cstate="print"/>
            <a:stretch>
              <a:fillRect/>
            </a:stretch>
          </p:blipFill>
          <p:spPr>
            <a:xfrm>
              <a:off x="3117849" y="2378354"/>
              <a:ext cx="599439" cy="278129"/>
            </a:xfrm>
            <a:prstGeom prst="rect">
              <a:avLst/>
            </a:prstGeom>
          </p:spPr>
        </p:pic>
        <p:sp>
          <p:nvSpPr>
            <p:cNvPr id="64" name="object 64"/>
            <p:cNvSpPr/>
            <p:nvPr/>
          </p:nvSpPr>
          <p:spPr>
            <a:xfrm>
              <a:off x="3117849" y="2448204"/>
              <a:ext cx="0" cy="138430"/>
            </a:xfrm>
            <a:custGeom>
              <a:avLst/>
              <a:gdLst/>
              <a:ahLst/>
              <a:cxnLst/>
              <a:rect l="l" t="t" r="r" b="b"/>
              <a:pathLst>
                <a:path h="138430">
                  <a:moveTo>
                    <a:pt x="0" y="0"/>
                  </a:moveTo>
                  <a:lnTo>
                    <a:pt x="0" y="138429"/>
                  </a:lnTo>
                </a:path>
              </a:pathLst>
            </a:custGeom>
            <a:ln w="3175">
              <a:solidFill>
                <a:srgbClr val="000000"/>
              </a:solidFill>
            </a:ln>
          </p:spPr>
          <p:txBody>
            <a:bodyPr wrap="square" lIns="0" tIns="0" rIns="0" bIns="0" rtlCol="0"/>
            <a:lstStyle/>
            <a:p>
              <a:endParaRPr/>
            </a:p>
          </p:txBody>
        </p:sp>
        <p:sp>
          <p:nvSpPr>
            <p:cNvPr id="65" name="object 65"/>
            <p:cNvSpPr/>
            <p:nvPr/>
          </p:nvSpPr>
          <p:spPr>
            <a:xfrm>
              <a:off x="3117849" y="2378354"/>
              <a:ext cx="600710" cy="278130"/>
            </a:xfrm>
            <a:custGeom>
              <a:avLst/>
              <a:gdLst/>
              <a:ahLst/>
              <a:cxnLst/>
              <a:rect l="l" t="t" r="r" b="b"/>
              <a:pathLst>
                <a:path w="600710" h="278130">
                  <a:moveTo>
                    <a:pt x="0" y="69850"/>
                  </a:moveTo>
                  <a:lnTo>
                    <a:pt x="439420" y="69850"/>
                  </a:lnTo>
                  <a:lnTo>
                    <a:pt x="439420" y="0"/>
                  </a:lnTo>
                  <a:lnTo>
                    <a:pt x="600710" y="139700"/>
                  </a:lnTo>
                  <a:lnTo>
                    <a:pt x="439420" y="278129"/>
                  </a:lnTo>
                  <a:lnTo>
                    <a:pt x="439420" y="208279"/>
                  </a:lnTo>
                  <a:lnTo>
                    <a:pt x="0" y="208279"/>
                  </a:lnTo>
                  <a:lnTo>
                    <a:pt x="0" y="69850"/>
                  </a:lnTo>
                  <a:close/>
                </a:path>
              </a:pathLst>
            </a:custGeom>
            <a:ln w="9344">
              <a:solidFill>
                <a:srgbClr val="F8F8F8"/>
              </a:solidFill>
            </a:ln>
          </p:spPr>
          <p:txBody>
            <a:bodyPr wrap="square" lIns="0" tIns="0" rIns="0" bIns="0" rtlCol="0"/>
            <a:lstStyle/>
            <a:p>
              <a:endParaRPr/>
            </a:p>
          </p:txBody>
        </p:sp>
        <p:sp>
          <p:nvSpPr>
            <p:cNvPr id="66" name="object 66"/>
            <p:cNvSpPr/>
            <p:nvPr/>
          </p:nvSpPr>
          <p:spPr>
            <a:xfrm>
              <a:off x="3113176" y="2373693"/>
              <a:ext cx="610235" cy="287655"/>
            </a:xfrm>
            <a:custGeom>
              <a:avLst/>
              <a:gdLst/>
              <a:ahLst/>
              <a:cxnLst/>
              <a:rect l="l" t="t" r="r" b="b"/>
              <a:pathLst>
                <a:path w="610235" h="287655">
                  <a:moveTo>
                    <a:pt x="9334" y="4660"/>
                  </a:moveTo>
                  <a:lnTo>
                    <a:pt x="7975" y="1358"/>
                  </a:lnTo>
                  <a:lnTo>
                    <a:pt x="4673" y="0"/>
                  </a:lnTo>
                  <a:lnTo>
                    <a:pt x="1358" y="1358"/>
                  </a:lnTo>
                  <a:lnTo>
                    <a:pt x="0" y="4660"/>
                  </a:lnTo>
                  <a:lnTo>
                    <a:pt x="1358" y="7975"/>
                  </a:lnTo>
                  <a:lnTo>
                    <a:pt x="4673" y="9334"/>
                  </a:lnTo>
                  <a:lnTo>
                    <a:pt x="7975" y="7975"/>
                  </a:lnTo>
                  <a:lnTo>
                    <a:pt x="9334" y="4660"/>
                  </a:lnTo>
                  <a:close/>
                </a:path>
                <a:path w="610235" h="287655">
                  <a:moveTo>
                    <a:pt x="610044" y="282790"/>
                  </a:moveTo>
                  <a:lnTo>
                    <a:pt x="608685" y="279488"/>
                  </a:lnTo>
                  <a:lnTo>
                    <a:pt x="605383" y="278130"/>
                  </a:lnTo>
                  <a:lnTo>
                    <a:pt x="602068" y="279488"/>
                  </a:lnTo>
                  <a:lnTo>
                    <a:pt x="600710" y="282790"/>
                  </a:lnTo>
                  <a:lnTo>
                    <a:pt x="602068" y="286105"/>
                  </a:lnTo>
                  <a:lnTo>
                    <a:pt x="605383" y="287464"/>
                  </a:lnTo>
                  <a:lnTo>
                    <a:pt x="608685" y="286105"/>
                  </a:lnTo>
                  <a:lnTo>
                    <a:pt x="610044" y="282790"/>
                  </a:lnTo>
                  <a:close/>
                </a:path>
              </a:pathLst>
            </a:custGeom>
            <a:solidFill>
              <a:srgbClr val="F8F8F8"/>
            </a:solidFill>
          </p:spPr>
          <p:txBody>
            <a:bodyPr wrap="square" lIns="0" tIns="0" rIns="0" bIns="0" rtlCol="0"/>
            <a:lstStyle/>
            <a:p>
              <a:endParaRPr/>
            </a:p>
          </p:txBody>
        </p:sp>
      </p:grpSp>
      <p:grpSp>
        <p:nvGrpSpPr>
          <p:cNvPr id="67" name="object 67"/>
          <p:cNvGrpSpPr/>
          <p:nvPr/>
        </p:nvGrpSpPr>
        <p:grpSpPr>
          <a:xfrm>
            <a:off x="987107" y="947381"/>
            <a:ext cx="2135505" cy="4669790"/>
            <a:chOff x="987107" y="947381"/>
            <a:chExt cx="2135505" cy="4669790"/>
          </a:xfrm>
        </p:grpSpPr>
        <p:sp>
          <p:nvSpPr>
            <p:cNvPr id="68" name="object 68"/>
            <p:cNvSpPr/>
            <p:nvPr/>
          </p:nvSpPr>
          <p:spPr>
            <a:xfrm>
              <a:off x="1944369" y="2868574"/>
              <a:ext cx="1270" cy="321310"/>
            </a:xfrm>
            <a:custGeom>
              <a:avLst/>
              <a:gdLst/>
              <a:ahLst/>
              <a:cxnLst/>
              <a:rect l="l" t="t" r="r" b="b"/>
              <a:pathLst>
                <a:path w="1269" h="321310">
                  <a:moveTo>
                    <a:pt x="0" y="0"/>
                  </a:moveTo>
                  <a:lnTo>
                    <a:pt x="1269" y="321310"/>
                  </a:lnTo>
                </a:path>
              </a:pathLst>
            </a:custGeom>
            <a:ln w="38097">
              <a:solidFill>
                <a:srgbClr val="000000"/>
              </a:solidFill>
            </a:ln>
          </p:spPr>
          <p:txBody>
            <a:bodyPr wrap="square" lIns="0" tIns="0" rIns="0" bIns="0" rtlCol="0"/>
            <a:lstStyle/>
            <a:p>
              <a:endParaRPr/>
            </a:p>
          </p:txBody>
        </p:sp>
        <p:sp>
          <p:nvSpPr>
            <p:cNvPr id="69" name="object 69"/>
            <p:cNvSpPr/>
            <p:nvPr/>
          </p:nvSpPr>
          <p:spPr>
            <a:xfrm>
              <a:off x="1887219" y="3183534"/>
              <a:ext cx="114300" cy="114300"/>
            </a:xfrm>
            <a:custGeom>
              <a:avLst/>
              <a:gdLst/>
              <a:ahLst/>
              <a:cxnLst/>
              <a:rect l="l" t="t" r="r" b="b"/>
              <a:pathLst>
                <a:path w="114300" h="114300">
                  <a:moveTo>
                    <a:pt x="114300" y="0"/>
                  </a:moveTo>
                  <a:lnTo>
                    <a:pt x="0" y="0"/>
                  </a:lnTo>
                  <a:lnTo>
                    <a:pt x="58419" y="114300"/>
                  </a:lnTo>
                  <a:lnTo>
                    <a:pt x="114300" y="0"/>
                  </a:lnTo>
                  <a:close/>
                </a:path>
              </a:pathLst>
            </a:custGeom>
            <a:solidFill>
              <a:srgbClr val="000000">
                <a:alpha val="34999"/>
              </a:srgbClr>
            </a:solidFill>
          </p:spPr>
          <p:txBody>
            <a:bodyPr wrap="square" lIns="0" tIns="0" rIns="0" bIns="0" rtlCol="0"/>
            <a:lstStyle/>
            <a:p>
              <a:endParaRPr/>
            </a:p>
          </p:txBody>
        </p:sp>
        <p:sp>
          <p:nvSpPr>
            <p:cNvPr id="70" name="object 70"/>
            <p:cNvSpPr/>
            <p:nvPr/>
          </p:nvSpPr>
          <p:spPr>
            <a:xfrm>
              <a:off x="1944369" y="2845714"/>
              <a:ext cx="1270" cy="321310"/>
            </a:xfrm>
            <a:custGeom>
              <a:avLst/>
              <a:gdLst/>
              <a:ahLst/>
              <a:cxnLst/>
              <a:rect l="l" t="t" r="r" b="b"/>
              <a:pathLst>
                <a:path w="1269" h="321310">
                  <a:moveTo>
                    <a:pt x="0" y="0"/>
                  </a:moveTo>
                  <a:lnTo>
                    <a:pt x="1269" y="321309"/>
                  </a:lnTo>
                </a:path>
              </a:pathLst>
            </a:custGeom>
            <a:ln w="38097">
              <a:solidFill>
                <a:srgbClr val="000000"/>
              </a:solidFill>
            </a:ln>
          </p:spPr>
          <p:txBody>
            <a:bodyPr wrap="square" lIns="0" tIns="0" rIns="0" bIns="0" rtlCol="0"/>
            <a:lstStyle/>
            <a:p>
              <a:endParaRPr/>
            </a:p>
          </p:txBody>
        </p:sp>
        <p:sp>
          <p:nvSpPr>
            <p:cNvPr id="71" name="object 71"/>
            <p:cNvSpPr/>
            <p:nvPr/>
          </p:nvSpPr>
          <p:spPr>
            <a:xfrm>
              <a:off x="1887219" y="3159404"/>
              <a:ext cx="114300" cy="115570"/>
            </a:xfrm>
            <a:custGeom>
              <a:avLst/>
              <a:gdLst/>
              <a:ahLst/>
              <a:cxnLst/>
              <a:rect l="l" t="t" r="r" b="b"/>
              <a:pathLst>
                <a:path w="114300" h="115570">
                  <a:moveTo>
                    <a:pt x="114300" y="0"/>
                  </a:moveTo>
                  <a:lnTo>
                    <a:pt x="0" y="0"/>
                  </a:lnTo>
                  <a:lnTo>
                    <a:pt x="58419" y="115569"/>
                  </a:lnTo>
                  <a:lnTo>
                    <a:pt x="114300" y="0"/>
                  </a:lnTo>
                  <a:close/>
                </a:path>
              </a:pathLst>
            </a:custGeom>
            <a:solidFill>
              <a:srgbClr val="000000"/>
            </a:solidFill>
          </p:spPr>
          <p:txBody>
            <a:bodyPr wrap="square" lIns="0" tIns="0" rIns="0" bIns="0" rtlCol="0"/>
            <a:lstStyle/>
            <a:p>
              <a:endParaRPr/>
            </a:p>
          </p:txBody>
        </p:sp>
        <p:sp>
          <p:nvSpPr>
            <p:cNvPr id="72" name="object 72"/>
            <p:cNvSpPr/>
            <p:nvPr/>
          </p:nvSpPr>
          <p:spPr>
            <a:xfrm>
              <a:off x="1944369" y="3757574"/>
              <a:ext cx="1270" cy="435609"/>
            </a:xfrm>
            <a:custGeom>
              <a:avLst/>
              <a:gdLst/>
              <a:ahLst/>
              <a:cxnLst/>
              <a:rect l="l" t="t" r="r" b="b"/>
              <a:pathLst>
                <a:path w="1269" h="435610">
                  <a:moveTo>
                    <a:pt x="0" y="0"/>
                  </a:moveTo>
                  <a:lnTo>
                    <a:pt x="1269" y="435610"/>
                  </a:lnTo>
                </a:path>
              </a:pathLst>
            </a:custGeom>
            <a:ln w="38097">
              <a:solidFill>
                <a:srgbClr val="000000"/>
              </a:solidFill>
            </a:ln>
          </p:spPr>
          <p:txBody>
            <a:bodyPr wrap="square" lIns="0" tIns="0" rIns="0" bIns="0" rtlCol="0"/>
            <a:lstStyle/>
            <a:p>
              <a:endParaRPr/>
            </a:p>
          </p:txBody>
        </p:sp>
        <p:sp>
          <p:nvSpPr>
            <p:cNvPr id="73" name="object 73"/>
            <p:cNvSpPr/>
            <p:nvPr/>
          </p:nvSpPr>
          <p:spPr>
            <a:xfrm>
              <a:off x="1887219" y="4185564"/>
              <a:ext cx="115570" cy="114300"/>
            </a:xfrm>
            <a:custGeom>
              <a:avLst/>
              <a:gdLst/>
              <a:ahLst/>
              <a:cxnLst/>
              <a:rect l="l" t="t" r="r" b="b"/>
              <a:pathLst>
                <a:path w="115569" h="114300">
                  <a:moveTo>
                    <a:pt x="115569" y="0"/>
                  </a:moveTo>
                  <a:lnTo>
                    <a:pt x="0" y="0"/>
                  </a:lnTo>
                  <a:lnTo>
                    <a:pt x="58419" y="114299"/>
                  </a:lnTo>
                  <a:lnTo>
                    <a:pt x="115569" y="0"/>
                  </a:lnTo>
                  <a:close/>
                </a:path>
              </a:pathLst>
            </a:custGeom>
            <a:solidFill>
              <a:srgbClr val="000000">
                <a:alpha val="34999"/>
              </a:srgbClr>
            </a:solidFill>
          </p:spPr>
          <p:txBody>
            <a:bodyPr wrap="square" lIns="0" tIns="0" rIns="0" bIns="0" rtlCol="0"/>
            <a:lstStyle/>
            <a:p>
              <a:endParaRPr/>
            </a:p>
          </p:txBody>
        </p:sp>
        <p:sp>
          <p:nvSpPr>
            <p:cNvPr id="74" name="object 74"/>
            <p:cNvSpPr/>
            <p:nvPr/>
          </p:nvSpPr>
          <p:spPr>
            <a:xfrm>
              <a:off x="1944369" y="3734714"/>
              <a:ext cx="1270" cy="435609"/>
            </a:xfrm>
            <a:custGeom>
              <a:avLst/>
              <a:gdLst/>
              <a:ahLst/>
              <a:cxnLst/>
              <a:rect l="l" t="t" r="r" b="b"/>
              <a:pathLst>
                <a:path w="1269" h="435610">
                  <a:moveTo>
                    <a:pt x="0" y="0"/>
                  </a:moveTo>
                  <a:lnTo>
                    <a:pt x="1269" y="435609"/>
                  </a:lnTo>
                </a:path>
              </a:pathLst>
            </a:custGeom>
            <a:ln w="38097">
              <a:solidFill>
                <a:srgbClr val="000000"/>
              </a:solidFill>
            </a:ln>
          </p:spPr>
          <p:txBody>
            <a:bodyPr wrap="square" lIns="0" tIns="0" rIns="0" bIns="0" rtlCol="0"/>
            <a:lstStyle/>
            <a:p>
              <a:endParaRPr/>
            </a:p>
          </p:txBody>
        </p:sp>
        <p:sp>
          <p:nvSpPr>
            <p:cNvPr id="75" name="object 75"/>
            <p:cNvSpPr/>
            <p:nvPr/>
          </p:nvSpPr>
          <p:spPr>
            <a:xfrm>
              <a:off x="1887219" y="4162704"/>
              <a:ext cx="115570" cy="114300"/>
            </a:xfrm>
            <a:custGeom>
              <a:avLst/>
              <a:gdLst/>
              <a:ahLst/>
              <a:cxnLst/>
              <a:rect l="l" t="t" r="r" b="b"/>
              <a:pathLst>
                <a:path w="115569" h="114300">
                  <a:moveTo>
                    <a:pt x="115569" y="0"/>
                  </a:moveTo>
                  <a:lnTo>
                    <a:pt x="0" y="0"/>
                  </a:lnTo>
                  <a:lnTo>
                    <a:pt x="58419" y="114300"/>
                  </a:lnTo>
                  <a:lnTo>
                    <a:pt x="115569" y="0"/>
                  </a:lnTo>
                  <a:close/>
                </a:path>
              </a:pathLst>
            </a:custGeom>
            <a:solidFill>
              <a:srgbClr val="000000"/>
            </a:solidFill>
          </p:spPr>
          <p:txBody>
            <a:bodyPr wrap="square" lIns="0" tIns="0" rIns="0" bIns="0" rtlCol="0"/>
            <a:lstStyle/>
            <a:p>
              <a:endParaRPr/>
            </a:p>
          </p:txBody>
        </p:sp>
        <p:sp>
          <p:nvSpPr>
            <p:cNvPr id="76" name="object 76"/>
            <p:cNvSpPr/>
            <p:nvPr/>
          </p:nvSpPr>
          <p:spPr>
            <a:xfrm>
              <a:off x="1944369" y="4759604"/>
              <a:ext cx="1270" cy="750570"/>
            </a:xfrm>
            <a:custGeom>
              <a:avLst/>
              <a:gdLst/>
              <a:ahLst/>
              <a:cxnLst/>
              <a:rect l="l" t="t" r="r" b="b"/>
              <a:pathLst>
                <a:path w="1269" h="750570">
                  <a:moveTo>
                    <a:pt x="0" y="0"/>
                  </a:moveTo>
                  <a:lnTo>
                    <a:pt x="1269" y="750569"/>
                  </a:lnTo>
                </a:path>
              </a:pathLst>
            </a:custGeom>
            <a:ln w="38097">
              <a:solidFill>
                <a:srgbClr val="000000"/>
              </a:solidFill>
            </a:ln>
          </p:spPr>
          <p:txBody>
            <a:bodyPr wrap="square" lIns="0" tIns="0" rIns="0" bIns="0" rtlCol="0"/>
            <a:lstStyle/>
            <a:p>
              <a:endParaRPr/>
            </a:p>
          </p:txBody>
        </p:sp>
        <p:sp>
          <p:nvSpPr>
            <p:cNvPr id="77" name="object 77"/>
            <p:cNvSpPr/>
            <p:nvPr/>
          </p:nvSpPr>
          <p:spPr>
            <a:xfrm>
              <a:off x="1887219" y="5502554"/>
              <a:ext cx="115570" cy="114300"/>
            </a:xfrm>
            <a:custGeom>
              <a:avLst/>
              <a:gdLst/>
              <a:ahLst/>
              <a:cxnLst/>
              <a:rect l="l" t="t" r="r" b="b"/>
              <a:pathLst>
                <a:path w="115569" h="114300">
                  <a:moveTo>
                    <a:pt x="115569" y="0"/>
                  </a:moveTo>
                  <a:lnTo>
                    <a:pt x="0" y="0"/>
                  </a:lnTo>
                  <a:lnTo>
                    <a:pt x="58419" y="114299"/>
                  </a:lnTo>
                  <a:lnTo>
                    <a:pt x="115569" y="0"/>
                  </a:lnTo>
                  <a:close/>
                </a:path>
              </a:pathLst>
            </a:custGeom>
            <a:solidFill>
              <a:srgbClr val="000000">
                <a:alpha val="34999"/>
              </a:srgbClr>
            </a:solidFill>
          </p:spPr>
          <p:txBody>
            <a:bodyPr wrap="square" lIns="0" tIns="0" rIns="0" bIns="0" rtlCol="0"/>
            <a:lstStyle/>
            <a:p>
              <a:endParaRPr/>
            </a:p>
          </p:txBody>
        </p:sp>
        <p:sp>
          <p:nvSpPr>
            <p:cNvPr id="78" name="object 78"/>
            <p:cNvSpPr/>
            <p:nvPr/>
          </p:nvSpPr>
          <p:spPr>
            <a:xfrm>
              <a:off x="1944369" y="4736744"/>
              <a:ext cx="1270" cy="749300"/>
            </a:xfrm>
            <a:custGeom>
              <a:avLst/>
              <a:gdLst/>
              <a:ahLst/>
              <a:cxnLst/>
              <a:rect l="l" t="t" r="r" b="b"/>
              <a:pathLst>
                <a:path w="1269" h="749300">
                  <a:moveTo>
                    <a:pt x="0" y="0"/>
                  </a:moveTo>
                  <a:lnTo>
                    <a:pt x="1269" y="749300"/>
                  </a:lnTo>
                </a:path>
              </a:pathLst>
            </a:custGeom>
            <a:ln w="38097">
              <a:solidFill>
                <a:srgbClr val="000000"/>
              </a:solidFill>
            </a:ln>
          </p:spPr>
          <p:txBody>
            <a:bodyPr wrap="square" lIns="0" tIns="0" rIns="0" bIns="0" rtlCol="0"/>
            <a:lstStyle/>
            <a:p>
              <a:endParaRPr/>
            </a:p>
          </p:txBody>
        </p:sp>
        <p:sp>
          <p:nvSpPr>
            <p:cNvPr id="79" name="object 79"/>
            <p:cNvSpPr/>
            <p:nvPr/>
          </p:nvSpPr>
          <p:spPr>
            <a:xfrm>
              <a:off x="1887219" y="5478424"/>
              <a:ext cx="115570" cy="115570"/>
            </a:xfrm>
            <a:custGeom>
              <a:avLst/>
              <a:gdLst/>
              <a:ahLst/>
              <a:cxnLst/>
              <a:rect l="l" t="t" r="r" b="b"/>
              <a:pathLst>
                <a:path w="115569" h="115570">
                  <a:moveTo>
                    <a:pt x="115569" y="0"/>
                  </a:moveTo>
                  <a:lnTo>
                    <a:pt x="0" y="0"/>
                  </a:lnTo>
                  <a:lnTo>
                    <a:pt x="58419" y="115570"/>
                  </a:lnTo>
                  <a:lnTo>
                    <a:pt x="115569" y="0"/>
                  </a:lnTo>
                  <a:close/>
                </a:path>
              </a:pathLst>
            </a:custGeom>
            <a:solidFill>
              <a:srgbClr val="000000"/>
            </a:solidFill>
          </p:spPr>
          <p:txBody>
            <a:bodyPr wrap="square" lIns="0" tIns="0" rIns="0" bIns="0" rtlCol="0"/>
            <a:lstStyle/>
            <a:p>
              <a:endParaRPr/>
            </a:p>
          </p:txBody>
        </p:sp>
        <p:pic>
          <p:nvPicPr>
            <p:cNvPr id="80" name="object 80"/>
            <p:cNvPicPr/>
            <p:nvPr/>
          </p:nvPicPr>
          <p:blipFill>
            <a:blip r:embed="rId19" cstate="print"/>
            <a:stretch>
              <a:fillRect/>
            </a:stretch>
          </p:blipFill>
          <p:spPr>
            <a:xfrm>
              <a:off x="991869" y="975004"/>
              <a:ext cx="2125980" cy="1041400"/>
            </a:xfrm>
            <a:prstGeom prst="rect">
              <a:avLst/>
            </a:prstGeom>
          </p:spPr>
        </p:pic>
        <p:sp>
          <p:nvSpPr>
            <p:cNvPr id="81" name="object 81"/>
            <p:cNvSpPr/>
            <p:nvPr/>
          </p:nvSpPr>
          <p:spPr>
            <a:xfrm>
              <a:off x="991869" y="975004"/>
              <a:ext cx="1969770" cy="876300"/>
            </a:xfrm>
            <a:custGeom>
              <a:avLst/>
              <a:gdLst/>
              <a:ahLst/>
              <a:cxnLst/>
              <a:rect l="l" t="t" r="r" b="b"/>
              <a:pathLst>
                <a:path w="1969770" h="876300">
                  <a:moveTo>
                    <a:pt x="1969770" y="0"/>
                  </a:moveTo>
                  <a:lnTo>
                    <a:pt x="154940" y="0"/>
                  </a:lnTo>
                </a:path>
                <a:path w="1969770" h="876300">
                  <a:moveTo>
                    <a:pt x="0" y="163829"/>
                  </a:moveTo>
                  <a:lnTo>
                    <a:pt x="0" y="876300"/>
                  </a:lnTo>
                </a:path>
              </a:pathLst>
            </a:custGeom>
            <a:ln w="3175">
              <a:solidFill>
                <a:srgbClr val="000000"/>
              </a:solidFill>
            </a:ln>
          </p:spPr>
          <p:txBody>
            <a:bodyPr wrap="square" lIns="0" tIns="0" rIns="0" bIns="0" rtlCol="0"/>
            <a:lstStyle/>
            <a:p>
              <a:endParaRPr/>
            </a:p>
          </p:txBody>
        </p:sp>
        <p:sp>
          <p:nvSpPr>
            <p:cNvPr id="82" name="object 82"/>
            <p:cNvSpPr/>
            <p:nvPr/>
          </p:nvSpPr>
          <p:spPr>
            <a:xfrm>
              <a:off x="991869" y="975004"/>
              <a:ext cx="2125980" cy="1041400"/>
            </a:xfrm>
            <a:custGeom>
              <a:avLst/>
              <a:gdLst/>
              <a:ahLst/>
              <a:cxnLst/>
              <a:rect l="l" t="t" r="r" b="b"/>
              <a:pathLst>
                <a:path w="2125980" h="1041400">
                  <a:moveTo>
                    <a:pt x="0" y="172719"/>
                  </a:moveTo>
                  <a:lnTo>
                    <a:pt x="1270" y="163829"/>
                  </a:lnTo>
                  <a:lnTo>
                    <a:pt x="1270" y="154939"/>
                  </a:lnTo>
                  <a:lnTo>
                    <a:pt x="2540" y="146050"/>
                  </a:lnTo>
                  <a:lnTo>
                    <a:pt x="3810" y="137160"/>
                  </a:lnTo>
                  <a:lnTo>
                    <a:pt x="6350" y="128269"/>
                  </a:lnTo>
                  <a:lnTo>
                    <a:pt x="8890" y="119379"/>
                  </a:lnTo>
                  <a:lnTo>
                    <a:pt x="11430" y="110489"/>
                  </a:lnTo>
                  <a:lnTo>
                    <a:pt x="15240" y="102869"/>
                  </a:lnTo>
                  <a:lnTo>
                    <a:pt x="19050" y="93979"/>
                  </a:lnTo>
                  <a:lnTo>
                    <a:pt x="24130" y="86360"/>
                  </a:lnTo>
                  <a:lnTo>
                    <a:pt x="27940" y="78739"/>
                  </a:lnTo>
                  <a:lnTo>
                    <a:pt x="33020" y="71119"/>
                  </a:lnTo>
                  <a:lnTo>
                    <a:pt x="39370" y="64769"/>
                  </a:lnTo>
                  <a:lnTo>
                    <a:pt x="44450" y="57150"/>
                  </a:lnTo>
                  <a:lnTo>
                    <a:pt x="50800" y="50800"/>
                  </a:lnTo>
                  <a:lnTo>
                    <a:pt x="57150" y="44450"/>
                  </a:lnTo>
                  <a:lnTo>
                    <a:pt x="64770" y="38100"/>
                  </a:lnTo>
                  <a:lnTo>
                    <a:pt x="72390" y="33019"/>
                  </a:lnTo>
                  <a:lnTo>
                    <a:pt x="78740" y="27939"/>
                  </a:lnTo>
                  <a:lnTo>
                    <a:pt x="87630" y="22860"/>
                  </a:lnTo>
                  <a:lnTo>
                    <a:pt x="95250" y="19050"/>
                  </a:lnTo>
                  <a:lnTo>
                    <a:pt x="102870" y="15239"/>
                  </a:lnTo>
                  <a:lnTo>
                    <a:pt x="111760" y="11429"/>
                  </a:lnTo>
                  <a:lnTo>
                    <a:pt x="120650" y="8889"/>
                  </a:lnTo>
                  <a:lnTo>
                    <a:pt x="128270" y="5079"/>
                  </a:lnTo>
                  <a:lnTo>
                    <a:pt x="138430" y="3810"/>
                  </a:lnTo>
                  <a:lnTo>
                    <a:pt x="147320" y="1269"/>
                  </a:lnTo>
                  <a:lnTo>
                    <a:pt x="156210" y="1269"/>
                  </a:lnTo>
                  <a:lnTo>
                    <a:pt x="165100" y="0"/>
                  </a:lnTo>
                  <a:lnTo>
                    <a:pt x="173990" y="0"/>
                  </a:lnTo>
                  <a:lnTo>
                    <a:pt x="1951990" y="0"/>
                  </a:lnTo>
                  <a:lnTo>
                    <a:pt x="1960880" y="0"/>
                  </a:lnTo>
                  <a:lnTo>
                    <a:pt x="1969770" y="1269"/>
                  </a:lnTo>
                  <a:lnTo>
                    <a:pt x="1978660" y="1269"/>
                  </a:lnTo>
                  <a:lnTo>
                    <a:pt x="1988820" y="3810"/>
                  </a:lnTo>
                  <a:lnTo>
                    <a:pt x="1997710" y="5079"/>
                  </a:lnTo>
                  <a:lnTo>
                    <a:pt x="2005330" y="8889"/>
                  </a:lnTo>
                  <a:lnTo>
                    <a:pt x="2014220" y="11429"/>
                  </a:lnTo>
                  <a:lnTo>
                    <a:pt x="2023110" y="15239"/>
                  </a:lnTo>
                  <a:lnTo>
                    <a:pt x="2030730" y="19050"/>
                  </a:lnTo>
                  <a:lnTo>
                    <a:pt x="2038350" y="22860"/>
                  </a:lnTo>
                  <a:lnTo>
                    <a:pt x="2047240" y="27939"/>
                  </a:lnTo>
                  <a:lnTo>
                    <a:pt x="2053590" y="33019"/>
                  </a:lnTo>
                  <a:lnTo>
                    <a:pt x="2061210" y="38100"/>
                  </a:lnTo>
                  <a:lnTo>
                    <a:pt x="2068830" y="44450"/>
                  </a:lnTo>
                  <a:lnTo>
                    <a:pt x="2075180" y="50800"/>
                  </a:lnTo>
                  <a:lnTo>
                    <a:pt x="2081530" y="57150"/>
                  </a:lnTo>
                  <a:lnTo>
                    <a:pt x="2086610" y="64769"/>
                  </a:lnTo>
                  <a:lnTo>
                    <a:pt x="2092960" y="71119"/>
                  </a:lnTo>
                  <a:lnTo>
                    <a:pt x="2098040" y="78739"/>
                  </a:lnTo>
                  <a:lnTo>
                    <a:pt x="2101850" y="86360"/>
                  </a:lnTo>
                  <a:lnTo>
                    <a:pt x="2106930" y="93979"/>
                  </a:lnTo>
                  <a:lnTo>
                    <a:pt x="2110740" y="102869"/>
                  </a:lnTo>
                  <a:lnTo>
                    <a:pt x="2114550" y="110489"/>
                  </a:lnTo>
                  <a:lnTo>
                    <a:pt x="2117090" y="119379"/>
                  </a:lnTo>
                  <a:lnTo>
                    <a:pt x="2119630" y="128269"/>
                  </a:lnTo>
                  <a:lnTo>
                    <a:pt x="2122170" y="137160"/>
                  </a:lnTo>
                  <a:lnTo>
                    <a:pt x="2123440" y="146050"/>
                  </a:lnTo>
                  <a:lnTo>
                    <a:pt x="2124710" y="154939"/>
                  </a:lnTo>
                  <a:lnTo>
                    <a:pt x="2125980" y="163829"/>
                  </a:lnTo>
                  <a:lnTo>
                    <a:pt x="2125980" y="172719"/>
                  </a:lnTo>
                  <a:lnTo>
                    <a:pt x="2125980" y="867410"/>
                  </a:lnTo>
                  <a:lnTo>
                    <a:pt x="2125980" y="876300"/>
                  </a:lnTo>
                  <a:lnTo>
                    <a:pt x="2124710" y="885189"/>
                  </a:lnTo>
                  <a:lnTo>
                    <a:pt x="2123440" y="894079"/>
                  </a:lnTo>
                  <a:lnTo>
                    <a:pt x="2122170" y="902969"/>
                  </a:lnTo>
                  <a:lnTo>
                    <a:pt x="2120900" y="911860"/>
                  </a:lnTo>
                  <a:lnTo>
                    <a:pt x="2117090" y="920750"/>
                  </a:lnTo>
                  <a:lnTo>
                    <a:pt x="2114550" y="929639"/>
                  </a:lnTo>
                  <a:lnTo>
                    <a:pt x="2110740" y="937260"/>
                  </a:lnTo>
                  <a:lnTo>
                    <a:pt x="2087880" y="976629"/>
                  </a:lnTo>
                  <a:lnTo>
                    <a:pt x="2081530" y="982979"/>
                  </a:lnTo>
                  <a:lnTo>
                    <a:pt x="2075180" y="990600"/>
                  </a:lnTo>
                  <a:lnTo>
                    <a:pt x="2068830" y="995679"/>
                  </a:lnTo>
                  <a:lnTo>
                    <a:pt x="2061210" y="1002029"/>
                  </a:lnTo>
                  <a:lnTo>
                    <a:pt x="2054860" y="1007110"/>
                  </a:lnTo>
                  <a:lnTo>
                    <a:pt x="2047240" y="1012189"/>
                  </a:lnTo>
                  <a:lnTo>
                    <a:pt x="2039620" y="1017269"/>
                  </a:lnTo>
                  <a:lnTo>
                    <a:pt x="2032000" y="1022350"/>
                  </a:lnTo>
                  <a:lnTo>
                    <a:pt x="2023110" y="1026160"/>
                  </a:lnTo>
                  <a:lnTo>
                    <a:pt x="2014220" y="1028700"/>
                  </a:lnTo>
                  <a:lnTo>
                    <a:pt x="2006600" y="1032510"/>
                  </a:lnTo>
                  <a:lnTo>
                    <a:pt x="1997710" y="1035050"/>
                  </a:lnTo>
                  <a:lnTo>
                    <a:pt x="1988820" y="1036319"/>
                  </a:lnTo>
                  <a:lnTo>
                    <a:pt x="1979930" y="1038860"/>
                  </a:lnTo>
                  <a:lnTo>
                    <a:pt x="1971040" y="1040129"/>
                  </a:lnTo>
                  <a:lnTo>
                    <a:pt x="1962150" y="1040129"/>
                  </a:lnTo>
                  <a:lnTo>
                    <a:pt x="1951990" y="1041400"/>
                  </a:lnTo>
                  <a:lnTo>
                    <a:pt x="173990" y="1041400"/>
                  </a:lnTo>
                  <a:lnTo>
                    <a:pt x="165100" y="1041400"/>
                  </a:lnTo>
                  <a:lnTo>
                    <a:pt x="156210" y="1040129"/>
                  </a:lnTo>
                  <a:lnTo>
                    <a:pt x="147320" y="1038860"/>
                  </a:lnTo>
                  <a:lnTo>
                    <a:pt x="138430" y="1037589"/>
                  </a:lnTo>
                  <a:lnTo>
                    <a:pt x="128270" y="1035050"/>
                  </a:lnTo>
                  <a:lnTo>
                    <a:pt x="120650" y="1032510"/>
                  </a:lnTo>
                  <a:lnTo>
                    <a:pt x="111760" y="1029969"/>
                  </a:lnTo>
                  <a:lnTo>
                    <a:pt x="102870" y="1026160"/>
                  </a:lnTo>
                  <a:lnTo>
                    <a:pt x="95250" y="1022350"/>
                  </a:lnTo>
                  <a:lnTo>
                    <a:pt x="87630" y="1017269"/>
                  </a:lnTo>
                  <a:lnTo>
                    <a:pt x="78740" y="1013460"/>
                  </a:lnTo>
                  <a:lnTo>
                    <a:pt x="72390" y="1008379"/>
                  </a:lnTo>
                  <a:lnTo>
                    <a:pt x="64770" y="1003300"/>
                  </a:lnTo>
                  <a:lnTo>
                    <a:pt x="57150" y="996950"/>
                  </a:lnTo>
                  <a:lnTo>
                    <a:pt x="50800" y="990600"/>
                  </a:lnTo>
                  <a:lnTo>
                    <a:pt x="44450" y="984250"/>
                  </a:lnTo>
                  <a:lnTo>
                    <a:pt x="39370" y="976629"/>
                  </a:lnTo>
                  <a:lnTo>
                    <a:pt x="33020" y="969010"/>
                  </a:lnTo>
                  <a:lnTo>
                    <a:pt x="27940" y="962660"/>
                  </a:lnTo>
                  <a:lnTo>
                    <a:pt x="24130" y="955039"/>
                  </a:lnTo>
                  <a:lnTo>
                    <a:pt x="19050" y="946150"/>
                  </a:lnTo>
                  <a:lnTo>
                    <a:pt x="15240" y="938529"/>
                  </a:lnTo>
                  <a:lnTo>
                    <a:pt x="11430" y="929639"/>
                  </a:lnTo>
                  <a:lnTo>
                    <a:pt x="8890" y="920750"/>
                  </a:lnTo>
                  <a:lnTo>
                    <a:pt x="6350" y="913129"/>
                  </a:lnTo>
                  <a:lnTo>
                    <a:pt x="3810" y="904239"/>
                  </a:lnTo>
                  <a:lnTo>
                    <a:pt x="2540" y="894079"/>
                  </a:lnTo>
                  <a:lnTo>
                    <a:pt x="1270" y="885189"/>
                  </a:lnTo>
                  <a:lnTo>
                    <a:pt x="1270" y="876300"/>
                  </a:lnTo>
                  <a:lnTo>
                    <a:pt x="0" y="867410"/>
                  </a:lnTo>
                  <a:lnTo>
                    <a:pt x="0" y="172719"/>
                  </a:lnTo>
                  <a:close/>
                </a:path>
              </a:pathLst>
            </a:custGeom>
            <a:ln w="9344">
              <a:solidFill>
                <a:srgbClr val="000000"/>
              </a:solidFill>
            </a:ln>
          </p:spPr>
          <p:txBody>
            <a:bodyPr wrap="square" lIns="0" tIns="0" rIns="0" bIns="0" rtlCol="0"/>
            <a:lstStyle/>
            <a:p>
              <a:endParaRPr/>
            </a:p>
          </p:txBody>
        </p:sp>
        <p:sp>
          <p:nvSpPr>
            <p:cNvPr id="83" name="object 83"/>
            <p:cNvSpPr/>
            <p:nvPr/>
          </p:nvSpPr>
          <p:spPr>
            <a:xfrm>
              <a:off x="987196" y="970343"/>
              <a:ext cx="2135505" cy="1050925"/>
            </a:xfrm>
            <a:custGeom>
              <a:avLst/>
              <a:gdLst/>
              <a:ahLst/>
              <a:cxnLst/>
              <a:rect l="l" t="t" r="r" b="b"/>
              <a:pathLst>
                <a:path w="2135505" h="1050925">
                  <a:moveTo>
                    <a:pt x="9334" y="4660"/>
                  </a:moveTo>
                  <a:lnTo>
                    <a:pt x="7975" y="1358"/>
                  </a:lnTo>
                  <a:lnTo>
                    <a:pt x="4673" y="0"/>
                  </a:lnTo>
                  <a:lnTo>
                    <a:pt x="1358" y="1358"/>
                  </a:lnTo>
                  <a:lnTo>
                    <a:pt x="0" y="4660"/>
                  </a:lnTo>
                  <a:lnTo>
                    <a:pt x="1358" y="7975"/>
                  </a:lnTo>
                  <a:lnTo>
                    <a:pt x="4673" y="9334"/>
                  </a:lnTo>
                  <a:lnTo>
                    <a:pt x="7975" y="7975"/>
                  </a:lnTo>
                  <a:lnTo>
                    <a:pt x="9334" y="4660"/>
                  </a:lnTo>
                  <a:close/>
                </a:path>
                <a:path w="2135505" h="1050925">
                  <a:moveTo>
                    <a:pt x="2135314" y="1046060"/>
                  </a:moveTo>
                  <a:lnTo>
                    <a:pt x="2133955" y="1042758"/>
                  </a:lnTo>
                  <a:lnTo>
                    <a:pt x="2130653" y="1041400"/>
                  </a:lnTo>
                  <a:lnTo>
                    <a:pt x="2127339" y="1042758"/>
                  </a:lnTo>
                  <a:lnTo>
                    <a:pt x="2125980" y="1046060"/>
                  </a:lnTo>
                  <a:lnTo>
                    <a:pt x="2127339" y="1049375"/>
                  </a:lnTo>
                  <a:lnTo>
                    <a:pt x="2130653" y="1050734"/>
                  </a:lnTo>
                  <a:lnTo>
                    <a:pt x="2133955" y="1049375"/>
                  </a:lnTo>
                  <a:lnTo>
                    <a:pt x="2135314" y="1046060"/>
                  </a:lnTo>
                  <a:close/>
                </a:path>
              </a:pathLst>
            </a:custGeom>
            <a:solidFill>
              <a:srgbClr val="000000">
                <a:alpha val="34999"/>
              </a:srgbClr>
            </a:solidFill>
          </p:spPr>
          <p:txBody>
            <a:bodyPr wrap="square" lIns="0" tIns="0" rIns="0" bIns="0" rtlCol="0"/>
            <a:lstStyle/>
            <a:p>
              <a:endParaRPr/>
            </a:p>
          </p:txBody>
        </p:sp>
        <p:pic>
          <p:nvPicPr>
            <p:cNvPr id="84" name="object 84"/>
            <p:cNvPicPr/>
            <p:nvPr/>
          </p:nvPicPr>
          <p:blipFill>
            <a:blip r:embed="rId20" cstate="print"/>
            <a:stretch>
              <a:fillRect/>
            </a:stretch>
          </p:blipFill>
          <p:spPr>
            <a:xfrm>
              <a:off x="991869" y="952144"/>
              <a:ext cx="2125980" cy="1040129"/>
            </a:xfrm>
            <a:prstGeom prst="rect">
              <a:avLst/>
            </a:prstGeom>
          </p:spPr>
        </p:pic>
        <p:sp>
          <p:nvSpPr>
            <p:cNvPr id="85" name="object 85"/>
            <p:cNvSpPr/>
            <p:nvPr/>
          </p:nvSpPr>
          <p:spPr>
            <a:xfrm>
              <a:off x="991869" y="952144"/>
              <a:ext cx="1979930" cy="876300"/>
            </a:xfrm>
            <a:custGeom>
              <a:avLst/>
              <a:gdLst/>
              <a:ahLst/>
              <a:cxnLst/>
              <a:rect l="l" t="t" r="r" b="b"/>
              <a:pathLst>
                <a:path w="1979930" h="876300">
                  <a:moveTo>
                    <a:pt x="1979930" y="0"/>
                  </a:moveTo>
                  <a:lnTo>
                    <a:pt x="146050" y="0"/>
                  </a:lnTo>
                </a:path>
                <a:path w="1979930" h="876300">
                  <a:moveTo>
                    <a:pt x="0" y="163829"/>
                  </a:moveTo>
                  <a:lnTo>
                    <a:pt x="0" y="876300"/>
                  </a:lnTo>
                </a:path>
                <a:path w="1979930" h="876300">
                  <a:moveTo>
                    <a:pt x="1960880" y="0"/>
                  </a:moveTo>
                  <a:lnTo>
                    <a:pt x="163829" y="0"/>
                  </a:lnTo>
                </a:path>
              </a:pathLst>
            </a:custGeom>
            <a:ln w="3175">
              <a:solidFill>
                <a:srgbClr val="000000"/>
              </a:solidFill>
            </a:ln>
          </p:spPr>
          <p:txBody>
            <a:bodyPr wrap="square" lIns="0" tIns="0" rIns="0" bIns="0" rtlCol="0"/>
            <a:lstStyle/>
            <a:p>
              <a:endParaRPr/>
            </a:p>
          </p:txBody>
        </p:sp>
        <p:sp>
          <p:nvSpPr>
            <p:cNvPr id="86" name="object 86"/>
            <p:cNvSpPr/>
            <p:nvPr/>
          </p:nvSpPr>
          <p:spPr>
            <a:xfrm>
              <a:off x="991869" y="952144"/>
              <a:ext cx="2125980" cy="1041400"/>
            </a:xfrm>
            <a:custGeom>
              <a:avLst/>
              <a:gdLst/>
              <a:ahLst/>
              <a:cxnLst/>
              <a:rect l="l" t="t" r="r" b="b"/>
              <a:pathLst>
                <a:path w="2125980" h="1041400">
                  <a:moveTo>
                    <a:pt x="0" y="172720"/>
                  </a:moveTo>
                  <a:lnTo>
                    <a:pt x="1270" y="163829"/>
                  </a:lnTo>
                  <a:lnTo>
                    <a:pt x="1270" y="154939"/>
                  </a:lnTo>
                  <a:lnTo>
                    <a:pt x="2540" y="146050"/>
                  </a:lnTo>
                  <a:lnTo>
                    <a:pt x="3810" y="137160"/>
                  </a:lnTo>
                  <a:lnTo>
                    <a:pt x="6350" y="128270"/>
                  </a:lnTo>
                  <a:lnTo>
                    <a:pt x="8890" y="119379"/>
                  </a:lnTo>
                  <a:lnTo>
                    <a:pt x="11430" y="110489"/>
                  </a:lnTo>
                  <a:lnTo>
                    <a:pt x="15240" y="102870"/>
                  </a:lnTo>
                  <a:lnTo>
                    <a:pt x="19050" y="93979"/>
                  </a:lnTo>
                  <a:lnTo>
                    <a:pt x="24130" y="86360"/>
                  </a:lnTo>
                  <a:lnTo>
                    <a:pt x="27940" y="78739"/>
                  </a:lnTo>
                  <a:lnTo>
                    <a:pt x="33020" y="71120"/>
                  </a:lnTo>
                  <a:lnTo>
                    <a:pt x="39370" y="63500"/>
                  </a:lnTo>
                  <a:lnTo>
                    <a:pt x="44450" y="57150"/>
                  </a:lnTo>
                  <a:lnTo>
                    <a:pt x="50800" y="50800"/>
                  </a:lnTo>
                  <a:lnTo>
                    <a:pt x="57150" y="44450"/>
                  </a:lnTo>
                  <a:lnTo>
                    <a:pt x="64770" y="38100"/>
                  </a:lnTo>
                  <a:lnTo>
                    <a:pt x="72390" y="33020"/>
                  </a:lnTo>
                  <a:lnTo>
                    <a:pt x="78740" y="27939"/>
                  </a:lnTo>
                  <a:lnTo>
                    <a:pt x="120650" y="7620"/>
                  </a:lnTo>
                  <a:lnTo>
                    <a:pt x="138430" y="3810"/>
                  </a:lnTo>
                  <a:lnTo>
                    <a:pt x="147320" y="1270"/>
                  </a:lnTo>
                  <a:lnTo>
                    <a:pt x="156210" y="0"/>
                  </a:lnTo>
                  <a:lnTo>
                    <a:pt x="165100" y="0"/>
                  </a:lnTo>
                  <a:lnTo>
                    <a:pt x="173990" y="0"/>
                  </a:lnTo>
                  <a:lnTo>
                    <a:pt x="1951990" y="0"/>
                  </a:lnTo>
                  <a:lnTo>
                    <a:pt x="1960880" y="0"/>
                  </a:lnTo>
                  <a:lnTo>
                    <a:pt x="1969770" y="0"/>
                  </a:lnTo>
                  <a:lnTo>
                    <a:pt x="1978660" y="1270"/>
                  </a:lnTo>
                  <a:lnTo>
                    <a:pt x="1988820" y="3810"/>
                  </a:lnTo>
                  <a:lnTo>
                    <a:pt x="1997710" y="5079"/>
                  </a:lnTo>
                  <a:lnTo>
                    <a:pt x="2005330" y="7620"/>
                  </a:lnTo>
                  <a:lnTo>
                    <a:pt x="2014220" y="11429"/>
                  </a:lnTo>
                  <a:lnTo>
                    <a:pt x="2023110" y="15239"/>
                  </a:lnTo>
                  <a:lnTo>
                    <a:pt x="2030730" y="19050"/>
                  </a:lnTo>
                  <a:lnTo>
                    <a:pt x="2038350" y="22860"/>
                  </a:lnTo>
                  <a:lnTo>
                    <a:pt x="2047240" y="27939"/>
                  </a:lnTo>
                  <a:lnTo>
                    <a:pt x="2053590" y="33020"/>
                  </a:lnTo>
                  <a:lnTo>
                    <a:pt x="2061210" y="38100"/>
                  </a:lnTo>
                  <a:lnTo>
                    <a:pt x="2068830" y="44450"/>
                  </a:lnTo>
                  <a:lnTo>
                    <a:pt x="2075180" y="50800"/>
                  </a:lnTo>
                  <a:lnTo>
                    <a:pt x="2081530" y="57150"/>
                  </a:lnTo>
                  <a:lnTo>
                    <a:pt x="2086610" y="63500"/>
                  </a:lnTo>
                  <a:lnTo>
                    <a:pt x="2092960" y="71120"/>
                  </a:lnTo>
                  <a:lnTo>
                    <a:pt x="2098040" y="78739"/>
                  </a:lnTo>
                  <a:lnTo>
                    <a:pt x="2101850" y="86360"/>
                  </a:lnTo>
                  <a:lnTo>
                    <a:pt x="2106930" y="93979"/>
                  </a:lnTo>
                  <a:lnTo>
                    <a:pt x="2110740" y="102870"/>
                  </a:lnTo>
                  <a:lnTo>
                    <a:pt x="2114550" y="110489"/>
                  </a:lnTo>
                  <a:lnTo>
                    <a:pt x="2117090" y="119379"/>
                  </a:lnTo>
                  <a:lnTo>
                    <a:pt x="2119630" y="128270"/>
                  </a:lnTo>
                  <a:lnTo>
                    <a:pt x="2122170" y="137160"/>
                  </a:lnTo>
                  <a:lnTo>
                    <a:pt x="2123440" y="146050"/>
                  </a:lnTo>
                  <a:lnTo>
                    <a:pt x="2124710" y="154939"/>
                  </a:lnTo>
                  <a:lnTo>
                    <a:pt x="2125980" y="163829"/>
                  </a:lnTo>
                  <a:lnTo>
                    <a:pt x="2125980" y="172720"/>
                  </a:lnTo>
                  <a:lnTo>
                    <a:pt x="2125980" y="867410"/>
                  </a:lnTo>
                  <a:lnTo>
                    <a:pt x="2125980" y="876300"/>
                  </a:lnTo>
                  <a:lnTo>
                    <a:pt x="2124710" y="885189"/>
                  </a:lnTo>
                  <a:lnTo>
                    <a:pt x="2123440" y="894079"/>
                  </a:lnTo>
                  <a:lnTo>
                    <a:pt x="2122170" y="902970"/>
                  </a:lnTo>
                  <a:lnTo>
                    <a:pt x="2120900" y="911860"/>
                  </a:lnTo>
                  <a:lnTo>
                    <a:pt x="2117090" y="920750"/>
                  </a:lnTo>
                  <a:lnTo>
                    <a:pt x="2114550" y="929639"/>
                  </a:lnTo>
                  <a:lnTo>
                    <a:pt x="2110740" y="937260"/>
                  </a:lnTo>
                  <a:lnTo>
                    <a:pt x="2106930" y="946150"/>
                  </a:lnTo>
                  <a:lnTo>
                    <a:pt x="2103120" y="953770"/>
                  </a:lnTo>
                  <a:lnTo>
                    <a:pt x="2098040" y="961389"/>
                  </a:lnTo>
                  <a:lnTo>
                    <a:pt x="2092960" y="969010"/>
                  </a:lnTo>
                  <a:lnTo>
                    <a:pt x="2087880" y="976629"/>
                  </a:lnTo>
                  <a:lnTo>
                    <a:pt x="2081530" y="982979"/>
                  </a:lnTo>
                  <a:lnTo>
                    <a:pt x="2075180" y="989329"/>
                  </a:lnTo>
                  <a:lnTo>
                    <a:pt x="2068830" y="995679"/>
                  </a:lnTo>
                  <a:lnTo>
                    <a:pt x="2061210" y="1002029"/>
                  </a:lnTo>
                  <a:lnTo>
                    <a:pt x="2054860" y="1007110"/>
                  </a:lnTo>
                  <a:lnTo>
                    <a:pt x="2047240" y="1012189"/>
                  </a:lnTo>
                  <a:lnTo>
                    <a:pt x="2039620" y="1017270"/>
                  </a:lnTo>
                  <a:lnTo>
                    <a:pt x="2032000" y="1021079"/>
                  </a:lnTo>
                  <a:lnTo>
                    <a:pt x="2023110" y="1026160"/>
                  </a:lnTo>
                  <a:lnTo>
                    <a:pt x="2014220" y="1028700"/>
                  </a:lnTo>
                  <a:lnTo>
                    <a:pt x="2006600" y="1032510"/>
                  </a:lnTo>
                  <a:lnTo>
                    <a:pt x="1997710" y="1035050"/>
                  </a:lnTo>
                  <a:lnTo>
                    <a:pt x="1988820" y="1036320"/>
                  </a:lnTo>
                  <a:lnTo>
                    <a:pt x="1979930" y="1038860"/>
                  </a:lnTo>
                  <a:lnTo>
                    <a:pt x="1971040" y="1040129"/>
                  </a:lnTo>
                  <a:lnTo>
                    <a:pt x="1962150" y="1040129"/>
                  </a:lnTo>
                  <a:lnTo>
                    <a:pt x="1951990" y="1040129"/>
                  </a:lnTo>
                  <a:lnTo>
                    <a:pt x="173990" y="1041400"/>
                  </a:lnTo>
                  <a:lnTo>
                    <a:pt x="165100" y="1040129"/>
                  </a:lnTo>
                  <a:lnTo>
                    <a:pt x="156210" y="1040129"/>
                  </a:lnTo>
                  <a:lnTo>
                    <a:pt x="147320" y="1038860"/>
                  </a:lnTo>
                  <a:lnTo>
                    <a:pt x="138430" y="1037589"/>
                  </a:lnTo>
                  <a:lnTo>
                    <a:pt x="128270" y="1035050"/>
                  </a:lnTo>
                  <a:lnTo>
                    <a:pt x="120650" y="1032510"/>
                  </a:lnTo>
                  <a:lnTo>
                    <a:pt x="111760" y="1029970"/>
                  </a:lnTo>
                  <a:lnTo>
                    <a:pt x="102870" y="1026160"/>
                  </a:lnTo>
                  <a:lnTo>
                    <a:pt x="95250" y="1022350"/>
                  </a:lnTo>
                  <a:lnTo>
                    <a:pt x="87630" y="1017270"/>
                  </a:lnTo>
                  <a:lnTo>
                    <a:pt x="78740" y="1013460"/>
                  </a:lnTo>
                  <a:lnTo>
                    <a:pt x="72390" y="1008379"/>
                  </a:lnTo>
                  <a:lnTo>
                    <a:pt x="64770" y="1002029"/>
                  </a:lnTo>
                  <a:lnTo>
                    <a:pt x="57150" y="996950"/>
                  </a:lnTo>
                  <a:lnTo>
                    <a:pt x="50800" y="990600"/>
                  </a:lnTo>
                  <a:lnTo>
                    <a:pt x="44450" y="984250"/>
                  </a:lnTo>
                  <a:lnTo>
                    <a:pt x="39370" y="976629"/>
                  </a:lnTo>
                  <a:lnTo>
                    <a:pt x="33020" y="969010"/>
                  </a:lnTo>
                  <a:lnTo>
                    <a:pt x="27940" y="962660"/>
                  </a:lnTo>
                  <a:lnTo>
                    <a:pt x="24130" y="953770"/>
                  </a:lnTo>
                  <a:lnTo>
                    <a:pt x="19050" y="946150"/>
                  </a:lnTo>
                  <a:lnTo>
                    <a:pt x="15240" y="938529"/>
                  </a:lnTo>
                  <a:lnTo>
                    <a:pt x="11430" y="929639"/>
                  </a:lnTo>
                  <a:lnTo>
                    <a:pt x="8890" y="920750"/>
                  </a:lnTo>
                  <a:lnTo>
                    <a:pt x="6350" y="911860"/>
                  </a:lnTo>
                  <a:lnTo>
                    <a:pt x="3810" y="902970"/>
                  </a:lnTo>
                  <a:lnTo>
                    <a:pt x="2540" y="894079"/>
                  </a:lnTo>
                  <a:lnTo>
                    <a:pt x="1270" y="885189"/>
                  </a:lnTo>
                  <a:lnTo>
                    <a:pt x="1270" y="876300"/>
                  </a:lnTo>
                  <a:lnTo>
                    <a:pt x="0" y="867410"/>
                  </a:lnTo>
                  <a:lnTo>
                    <a:pt x="0" y="172720"/>
                  </a:lnTo>
                  <a:close/>
                </a:path>
              </a:pathLst>
            </a:custGeom>
            <a:ln w="9344">
              <a:solidFill>
                <a:srgbClr val="F8F8F8"/>
              </a:solidFill>
            </a:ln>
          </p:spPr>
          <p:txBody>
            <a:bodyPr wrap="square" lIns="0" tIns="0" rIns="0" bIns="0" rtlCol="0"/>
            <a:lstStyle/>
            <a:p>
              <a:endParaRPr/>
            </a:p>
          </p:txBody>
        </p:sp>
        <p:sp>
          <p:nvSpPr>
            <p:cNvPr id="87" name="object 87"/>
            <p:cNvSpPr/>
            <p:nvPr/>
          </p:nvSpPr>
          <p:spPr>
            <a:xfrm>
              <a:off x="987196" y="947483"/>
              <a:ext cx="2135505" cy="1050925"/>
            </a:xfrm>
            <a:custGeom>
              <a:avLst/>
              <a:gdLst/>
              <a:ahLst/>
              <a:cxnLst/>
              <a:rect l="l" t="t" r="r" b="b"/>
              <a:pathLst>
                <a:path w="2135505" h="1050925">
                  <a:moveTo>
                    <a:pt x="9334" y="4660"/>
                  </a:moveTo>
                  <a:lnTo>
                    <a:pt x="7975" y="1358"/>
                  </a:lnTo>
                  <a:lnTo>
                    <a:pt x="4673" y="0"/>
                  </a:lnTo>
                  <a:lnTo>
                    <a:pt x="1358" y="1358"/>
                  </a:lnTo>
                  <a:lnTo>
                    <a:pt x="0" y="4660"/>
                  </a:lnTo>
                  <a:lnTo>
                    <a:pt x="1358" y="7975"/>
                  </a:lnTo>
                  <a:lnTo>
                    <a:pt x="4673" y="9334"/>
                  </a:lnTo>
                  <a:lnTo>
                    <a:pt x="7975" y="7975"/>
                  </a:lnTo>
                  <a:lnTo>
                    <a:pt x="9334" y="4660"/>
                  </a:lnTo>
                  <a:close/>
                </a:path>
                <a:path w="2135505" h="1050925">
                  <a:moveTo>
                    <a:pt x="2135314" y="1046060"/>
                  </a:moveTo>
                  <a:lnTo>
                    <a:pt x="2133955" y="1042758"/>
                  </a:lnTo>
                  <a:lnTo>
                    <a:pt x="2130653" y="1041400"/>
                  </a:lnTo>
                  <a:lnTo>
                    <a:pt x="2127339" y="1042758"/>
                  </a:lnTo>
                  <a:lnTo>
                    <a:pt x="2125980" y="1046060"/>
                  </a:lnTo>
                  <a:lnTo>
                    <a:pt x="2127339" y="1049375"/>
                  </a:lnTo>
                  <a:lnTo>
                    <a:pt x="2130653" y="1050734"/>
                  </a:lnTo>
                  <a:lnTo>
                    <a:pt x="2133955" y="1049375"/>
                  </a:lnTo>
                  <a:lnTo>
                    <a:pt x="2135314" y="1046060"/>
                  </a:lnTo>
                  <a:close/>
                </a:path>
              </a:pathLst>
            </a:custGeom>
            <a:solidFill>
              <a:srgbClr val="F8F8F8"/>
            </a:solidFill>
          </p:spPr>
          <p:txBody>
            <a:bodyPr wrap="square" lIns="0" tIns="0" rIns="0" bIns="0" rtlCol="0"/>
            <a:lstStyle/>
            <a:p>
              <a:endParaRPr/>
            </a:p>
          </p:txBody>
        </p:sp>
      </p:grpSp>
      <p:grpSp>
        <p:nvGrpSpPr>
          <p:cNvPr id="88" name="object 88"/>
          <p:cNvGrpSpPr/>
          <p:nvPr/>
        </p:nvGrpSpPr>
        <p:grpSpPr>
          <a:xfrm>
            <a:off x="3198177" y="975321"/>
            <a:ext cx="4946015" cy="4912995"/>
            <a:chOff x="3198177" y="975321"/>
            <a:chExt cx="4946015" cy="4912995"/>
          </a:xfrm>
        </p:grpSpPr>
        <p:pic>
          <p:nvPicPr>
            <p:cNvPr id="89" name="object 89"/>
            <p:cNvPicPr/>
            <p:nvPr/>
          </p:nvPicPr>
          <p:blipFill>
            <a:blip r:embed="rId21" cstate="print"/>
            <a:stretch>
              <a:fillRect/>
            </a:stretch>
          </p:blipFill>
          <p:spPr>
            <a:xfrm>
              <a:off x="5722619" y="2860954"/>
              <a:ext cx="114300" cy="323850"/>
            </a:xfrm>
            <a:prstGeom prst="rect">
              <a:avLst/>
            </a:prstGeom>
          </p:spPr>
        </p:pic>
        <p:sp>
          <p:nvSpPr>
            <p:cNvPr id="90" name="object 90"/>
            <p:cNvSpPr/>
            <p:nvPr/>
          </p:nvSpPr>
          <p:spPr>
            <a:xfrm>
              <a:off x="5779769" y="3842664"/>
              <a:ext cx="0" cy="265430"/>
            </a:xfrm>
            <a:custGeom>
              <a:avLst/>
              <a:gdLst/>
              <a:ahLst/>
              <a:cxnLst/>
              <a:rect l="l" t="t" r="r" b="b"/>
              <a:pathLst>
                <a:path h="265429">
                  <a:moveTo>
                    <a:pt x="0" y="0"/>
                  </a:moveTo>
                  <a:lnTo>
                    <a:pt x="0" y="265429"/>
                  </a:lnTo>
                </a:path>
              </a:pathLst>
            </a:custGeom>
            <a:ln w="38097">
              <a:solidFill>
                <a:srgbClr val="000000"/>
              </a:solidFill>
            </a:ln>
          </p:spPr>
          <p:txBody>
            <a:bodyPr wrap="square" lIns="0" tIns="0" rIns="0" bIns="0" rtlCol="0"/>
            <a:lstStyle/>
            <a:p>
              <a:endParaRPr/>
            </a:p>
          </p:txBody>
        </p:sp>
        <p:sp>
          <p:nvSpPr>
            <p:cNvPr id="91" name="object 91"/>
            <p:cNvSpPr/>
            <p:nvPr/>
          </p:nvSpPr>
          <p:spPr>
            <a:xfrm>
              <a:off x="5722619" y="4100474"/>
              <a:ext cx="114300" cy="114300"/>
            </a:xfrm>
            <a:custGeom>
              <a:avLst/>
              <a:gdLst/>
              <a:ahLst/>
              <a:cxnLst/>
              <a:rect l="l" t="t" r="r" b="b"/>
              <a:pathLst>
                <a:path w="114300" h="114300">
                  <a:moveTo>
                    <a:pt x="114300" y="0"/>
                  </a:moveTo>
                  <a:lnTo>
                    <a:pt x="0" y="0"/>
                  </a:lnTo>
                  <a:lnTo>
                    <a:pt x="58419" y="114300"/>
                  </a:lnTo>
                  <a:lnTo>
                    <a:pt x="114300" y="0"/>
                  </a:lnTo>
                  <a:close/>
                </a:path>
              </a:pathLst>
            </a:custGeom>
            <a:solidFill>
              <a:srgbClr val="000000">
                <a:alpha val="34999"/>
              </a:srgbClr>
            </a:solidFill>
          </p:spPr>
          <p:txBody>
            <a:bodyPr wrap="square" lIns="0" tIns="0" rIns="0" bIns="0" rtlCol="0"/>
            <a:lstStyle/>
            <a:p>
              <a:endParaRPr/>
            </a:p>
          </p:txBody>
        </p:sp>
        <p:sp>
          <p:nvSpPr>
            <p:cNvPr id="92" name="object 92"/>
            <p:cNvSpPr/>
            <p:nvPr/>
          </p:nvSpPr>
          <p:spPr>
            <a:xfrm>
              <a:off x="5779769" y="3819804"/>
              <a:ext cx="0" cy="265430"/>
            </a:xfrm>
            <a:custGeom>
              <a:avLst/>
              <a:gdLst/>
              <a:ahLst/>
              <a:cxnLst/>
              <a:rect l="l" t="t" r="r" b="b"/>
              <a:pathLst>
                <a:path h="265429">
                  <a:moveTo>
                    <a:pt x="0" y="0"/>
                  </a:moveTo>
                  <a:lnTo>
                    <a:pt x="0" y="265429"/>
                  </a:lnTo>
                </a:path>
              </a:pathLst>
            </a:custGeom>
            <a:ln w="38097">
              <a:solidFill>
                <a:srgbClr val="000000"/>
              </a:solidFill>
            </a:ln>
          </p:spPr>
          <p:txBody>
            <a:bodyPr wrap="square" lIns="0" tIns="0" rIns="0" bIns="0" rtlCol="0"/>
            <a:lstStyle/>
            <a:p>
              <a:endParaRPr/>
            </a:p>
          </p:txBody>
        </p:sp>
        <p:sp>
          <p:nvSpPr>
            <p:cNvPr id="93" name="object 93"/>
            <p:cNvSpPr/>
            <p:nvPr/>
          </p:nvSpPr>
          <p:spPr>
            <a:xfrm>
              <a:off x="5722619" y="4077614"/>
              <a:ext cx="114300" cy="114300"/>
            </a:xfrm>
            <a:custGeom>
              <a:avLst/>
              <a:gdLst/>
              <a:ahLst/>
              <a:cxnLst/>
              <a:rect l="l" t="t" r="r" b="b"/>
              <a:pathLst>
                <a:path w="114300" h="114300">
                  <a:moveTo>
                    <a:pt x="114300" y="0"/>
                  </a:moveTo>
                  <a:lnTo>
                    <a:pt x="0" y="0"/>
                  </a:lnTo>
                  <a:lnTo>
                    <a:pt x="58419" y="114299"/>
                  </a:lnTo>
                  <a:lnTo>
                    <a:pt x="114300" y="0"/>
                  </a:lnTo>
                  <a:close/>
                </a:path>
              </a:pathLst>
            </a:custGeom>
            <a:solidFill>
              <a:srgbClr val="000000"/>
            </a:solidFill>
          </p:spPr>
          <p:txBody>
            <a:bodyPr wrap="square" lIns="0" tIns="0" rIns="0" bIns="0" rtlCol="0"/>
            <a:lstStyle/>
            <a:p>
              <a:endParaRPr/>
            </a:p>
          </p:txBody>
        </p:sp>
        <p:sp>
          <p:nvSpPr>
            <p:cNvPr id="94" name="object 94"/>
            <p:cNvSpPr/>
            <p:nvPr/>
          </p:nvSpPr>
          <p:spPr>
            <a:xfrm>
              <a:off x="5779769" y="4876444"/>
              <a:ext cx="1270" cy="336550"/>
            </a:xfrm>
            <a:custGeom>
              <a:avLst/>
              <a:gdLst/>
              <a:ahLst/>
              <a:cxnLst/>
              <a:rect l="l" t="t" r="r" b="b"/>
              <a:pathLst>
                <a:path w="1270" h="336550">
                  <a:moveTo>
                    <a:pt x="0" y="0"/>
                  </a:moveTo>
                  <a:lnTo>
                    <a:pt x="1269" y="336550"/>
                  </a:lnTo>
                </a:path>
              </a:pathLst>
            </a:custGeom>
            <a:ln w="38097">
              <a:solidFill>
                <a:srgbClr val="000000"/>
              </a:solidFill>
            </a:ln>
          </p:spPr>
          <p:txBody>
            <a:bodyPr wrap="square" lIns="0" tIns="0" rIns="0" bIns="0" rtlCol="0"/>
            <a:lstStyle/>
            <a:p>
              <a:endParaRPr/>
            </a:p>
          </p:txBody>
        </p:sp>
        <p:sp>
          <p:nvSpPr>
            <p:cNvPr id="95" name="object 95"/>
            <p:cNvSpPr/>
            <p:nvPr/>
          </p:nvSpPr>
          <p:spPr>
            <a:xfrm>
              <a:off x="5722619" y="5205374"/>
              <a:ext cx="114300" cy="114300"/>
            </a:xfrm>
            <a:custGeom>
              <a:avLst/>
              <a:gdLst/>
              <a:ahLst/>
              <a:cxnLst/>
              <a:rect l="l" t="t" r="r" b="b"/>
              <a:pathLst>
                <a:path w="114300" h="114300">
                  <a:moveTo>
                    <a:pt x="114300" y="0"/>
                  </a:moveTo>
                  <a:lnTo>
                    <a:pt x="0" y="0"/>
                  </a:lnTo>
                  <a:lnTo>
                    <a:pt x="58419" y="114300"/>
                  </a:lnTo>
                  <a:lnTo>
                    <a:pt x="114300" y="0"/>
                  </a:lnTo>
                  <a:close/>
                </a:path>
              </a:pathLst>
            </a:custGeom>
            <a:solidFill>
              <a:srgbClr val="000000">
                <a:alpha val="34999"/>
              </a:srgbClr>
            </a:solidFill>
          </p:spPr>
          <p:txBody>
            <a:bodyPr wrap="square" lIns="0" tIns="0" rIns="0" bIns="0" rtlCol="0"/>
            <a:lstStyle/>
            <a:p>
              <a:endParaRPr/>
            </a:p>
          </p:txBody>
        </p:sp>
        <p:sp>
          <p:nvSpPr>
            <p:cNvPr id="96" name="object 96"/>
            <p:cNvSpPr/>
            <p:nvPr/>
          </p:nvSpPr>
          <p:spPr>
            <a:xfrm>
              <a:off x="5779769" y="4853584"/>
              <a:ext cx="1270" cy="336550"/>
            </a:xfrm>
            <a:custGeom>
              <a:avLst/>
              <a:gdLst/>
              <a:ahLst/>
              <a:cxnLst/>
              <a:rect l="l" t="t" r="r" b="b"/>
              <a:pathLst>
                <a:path w="1270" h="336550">
                  <a:moveTo>
                    <a:pt x="0" y="0"/>
                  </a:moveTo>
                  <a:lnTo>
                    <a:pt x="1269" y="336550"/>
                  </a:lnTo>
                </a:path>
              </a:pathLst>
            </a:custGeom>
            <a:ln w="38097">
              <a:solidFill>
                <a:srgbClr val="000000"/>
              </a:solidFill>
            </a:ln>
          </p:spPr>
          <p:txBody>
            <a:bodyPr wrap="square" lIns="0" tIns="0" rIns="0" bIns="0" rtlCol="0"/>
            <a:lstStyle/>
            <a:p>
              <a:endParaRPr/>
            </a:p>
          </p:txBody>
        </p:sp>
        <p:sp>
          <p:nvSpPr>
            <p:cNvPr id="97" name="object 97"/>
            <p:cNvSpPr/>
            <p:nvPr/>
          </p:nvSpPr>
          <p:spPr>
            <a:xfrm>
              <a:off x="5722619" y="5182514"/>
              <a:ext cx="114300" cy="114300"/>
            </a:xfrm>
            <a:custGeom>
              <a:avLst/>
              <a:gdLst/>
              <a:ahLst/>
              <a:cxnLst/>
              <a:rect l="l" t="t" r="r" b="b"/>
              <a:pathLst>
                <a:path w="114300" h="114300">
                  <a:moveTo>
                    <a:pt x="114300" y="0"/>
                  </a:moveTo>
                  <a:lnTo>
                    <a:pt x="0" y="0"/>
                  </a:lnTo>
                  <a:lnTo>
                    <a:pt x="58419" y="114299"/>
                  </a:lnTo>
                  <a:lnTo>
                    <a:pt x="114300" y="0"/>
                  </a:lnTo>
                  <a:close/>
                </a:path>
              </a:pathLst>
            </a:custGeom>
            <a:solidFill>
              <a:srgbClr val="000000"/>
            </a:solidFill>
          </p:spPr>
          <p:txBody>
            <a:bodyPr wrap="square" lIns="0" tIns="0" rIns="0" bIns="0" rtlCol="0"/>
            <a:lstStyle/>
            <a:p>
              <a:endParaRPr/>
            </a:p>
          </p:txBody>
        </p:sp>
        <p:pic>
          <p:nvPicPr>
            <p:cNvPr id="98" name="object 98"/>
            <p:cNvPicPr/>
            <p:nvPr/>
          </p:nvPicPr>
          <p:blipFill>
            <a:blip r:embed="rId22" cstate="print"/>
            <a:stretch>
              <a:fillRect/>
            </a:stretch>
          </p:blipFill>
          <p:spPr>
            <a:xfrm>
              <a:off x="3202939" y="3405784"/>
              <a:ext cx="598170" cy="276860"/>
            </a:xfrm>
            <a:prstGeom prst="rect">
              <a:avLst/>
            </a:prstGeom>
          </p:spPr>
        </p:pic>
        <p:sp>
          <p:nvSpPr>
            <p:cNvPr id="99" name="object 99"/>
            <p:cNvSpPr/>
            <p:nvPr/>
          </p:nvSpPr>
          <p:spPr>
            <a:xfrm>
              <a:off x="3202939" y="3405784"/>
              <a:ext cx="440055" cy="208279"/>
            </a:xfrm>
            <a:custGeom>
              <a:avLst/>
              <a:gdLst/>
              <a:ahLst/>
              <a:cxnLst/>
              <a:rect l="l" t="t" r="r" b="b"/>
              <a:pathLst>
                <a:path w="440054" h="208279">
                  <a:moveTo>
                    <a:pt x="439812" y="0"/>
                  </a:moveTo>
                  <a:lnTo>
                    <a:pt x="436880" y="0"/>
                  </a:lnTo>
                </a:path>
                <a:path w="440054" h="208279">
                  <a:moveTo>
                    <a:pt x="0" y="68580"/>
                  </a:moveTo>
                  <a:lnTo>
                    <a:pt x="0" y="208280"/>
                  </a:lnTo>
                </a:path>
              </a:pathLst>
            </a:custGeom>
            <a:ln w="3175">
              <a:solidFill>
                <a:srgbClr val="000000"/>
              </a:solidFill>
            </a:ln>
          </p:spPr>
          <p:txBody>
            <a:bodyPr wrap="square" lIns="0" tIns="0" rIns="0" bIns="0" rtlCol="0"/>
            <a:lstStyle/>
            <a:p>
              <a:endParaRPr/>
            </a:p>
          </p:txBody>
        </p:sp>
        <p:sp>
          <p:nvSpPr>
            <p:cNvPr id="100" name="object 100"/>
            <p:cNvSpPr/>
            <p:nvPr/>
          </p:nvSpPr>
          <p:spPr>
            <a:xfrm>
              <a:off x="3202939" y="3404514"/>
              <a:ext cx="598170" cy="279400"/>
            </a:xfrm>
            <a:custGeom>
              <a:avLst/>
              <a:gdLst/>
              <a:ahLst/>
              <a:cxnLst/>
              <a:rect l="l" t="t" r="r" b="b"/>
              <a:pathLst>
                <a:path w="598170" h="279400">
                  <a:moveTo>
                    <a:pt x="0" y="69850"/>
                  </a:moveTo>
                  <a:lnTo>
                    <a:pt x="436880" y="69850"/>
                  </a:lnTo>
                  <a:lnTo>
                    <a:pt x="436880" y="0"/>
                  </a:lnTo>
                  <a:lnTo>
                    <a:pt x="598170" y="139700"/>
                  </a:lnTo>
                  <a:lnTo>
                    <a:pt x="436880" y="279399"/>
                  </a:lnTo>
                  <a:lnTo>
                    <a:pt x="436880" y="209549"/>
                  </a:lnTo>
                  <a:lnTo>
                    <a:pt x="0" y="209549"/>
                  </a:lnTo>
                  <a:lnTo>
                    <a:pt x="0" y="69850"/>
                  </a:lnTo>
                  <a:close/>
                </a:path>
              </a:pathLst>
            </a:custGeom>
            <a:ln w="9344">
              <a:solidFill>
                <a:srgbClr val="000000"/>
              </a:solidFill>
            </a:ln>
          </p:spPr>
          <p:txBody>
            <a:bodyPr wrap="square" lIns="0" tIns="0" rIns="0" bIns="0" rtlCol="0"/>
            <a:lstStyle/>
            <a:p>
              <a:endParaRPr/>
            </a:p>
          </p:txBody>
        </p:sp>
        <p:sp>
          <p:nvSpPr>
            <p:cNvPr id="101" name="object 101"/>
            <p:cNvSpPr/>
            <p:nvPr/>
          </p:nvSpPr>
          <p:spPr>
            <a:xfrm>
              <a:off x="3198266" y="3399853"/>
              <a:ext cx="607695" cy="288925"/>
            </a:xfrm>
            <a:custGeom>
              <a:avLst/>
              <a:gdLst/>
              <a:ahLst/>
              <a:cxnLst/>
              <a:rect l="l" t="t" r="r" b="b"/>
              <a:pathLst>
                <a:path w="607695" h="288925">
                  <a:moveTo>
                    <a:pt x="9334" y="4660"/>
                  </a:moveTo>
                  <a:lnTo>
                    <a:pt x="7975" y="1358"/>
                  </a:lnTo>
                  <a:lnTo>
                    <a:pt x="4673" y="0"/>
                  </a:lnTo>
                  <a:lnTo>
                    <a:pt x="1358" y="1358"/>
                  </a:lnTo>
                  <a:lnTo>
                    <a:pt x="0" y="4660"/>
                  </a:lnTo>
                  <a:lnTo>
                    <a:pt x="1358" y="7975"/>
                  </a:lnTo>
                  <a:lnTo>
                    <a:pt x="4673" y="9334"/>
                  </a:lnTo>
                  <a:lnTo>
                    <a:pt x="7975" y="7975"/>
                  </a:lnTo>
                  <a:lnTo>
                    <a:pt x="9334" y="4660"/>
                  </a:lnTo>
                  <a:close/>
                </a:path>
                <a:path w="607695" h="288925">
                  <a:moveTo>
                    <a:pt x="607504" y="284060"/>
                  </a:moveTo>
                  <a:lnTo>
                    <a:pt x="606145" y="280758"/>
                  </a:lnTo>
                  <a:lnTo>
                    <a:pt x="602843" y="279400"/>
                  </a:lnTo>
                  <a:lnTo>
                    <a:pt x="599528" y="280758"/>
                  </a:lnTo>
                  <a:lnTo>
                    <a:pt x="598170" y="284060"/>
                  </a:lnTo>
                  <a:lnTo>
                    <a:pt x="599528" y="287375"/>
                  </a:lnTo>
                  <a:lnTo>
                    <a:pt x="602843" y="288734"/>
                  </a:lnTo>
                  <a:lnTo>
                    <a:pt x="606145" y="287375"/>
                  </a:lnTo>
                  <a:lnTo>
                    <a:pt x="607504" y="284060"/>
                  </a:lnTo>
                  <a:close/>
                </a:path>
              </a:pathLst>
            </a:custGeom>
            <a:solidFill>
              <a:srgbClr val="000000">
                <a:alpha val="34999"/>
              </a:srgbClr>
            </a:solidFill>
          </p:spPr>
          <p:txBody>
            <a:bodyPr wrap="square" lIns="0" tIns="0" rIns="0" bIns="0" rtlCol="0"/>
            <a:lstStyle/>
            <a:p>
              <a:endParaRPr/>
            </a:p>
          </p:txBody>
        </p:sp>
        <p:pic>
          <p:nvPicPr>
            <p:cNvPr id="102" name="object 102"/>
            <p:cNvPicPr/>
            <p:nvPr/>
          </p:nvPicPr>
          <p:blipFill>
            <a:blip r:embed="rId23" cstate="print"/>
            <a:stretch>
              <a:fillRect/>
            </a:stretch>
          </p:blipFill>
          <p:spPr>
            <a:xfrm>
              <a:off x="3202939" y="3382924"/>
              <a:ext cx="598170" cy="278130"/>
            </a:xfrm>
            <a:prstGeom prst="rect">
              <a:avLst/>
            </a:prstGeom>
          </p:spPr>
        </p:pic>
        <p:sp>
          <p:nvSpPr>
            <p:cNvPr id="103" name="object 103"/>
            <p:cNvSpPr/>
            <p:nvPr/>
          </p:nvSpPr>
          <p:spPr>
            <a:xfrm>
              <a:off x="3202939" y="3382924"/>
              <a:ext cx="438784" cy="208279"/>
            </a:xfrm>
            <a:custGeom>
              <a:avLst/>
              <a:gdLst/>
              <a:ahLst/>
              <a:cxnLst/>
              <a:rect l="l" t="t" r="r" b="b"/>
              <a:pathLst>
                <a:path w="438785" h="208279">
                  <a:moveTo>
                    <a:pt x="438346" y="0"/>
                  </a:moveTo>
                  <a:lnTo>
                    <a:pt x="436880" y="0"/>
                  </a:lnTo>
                </a:path>
                <a:path w="438785" h="208279">
                  <a:moveTo>
                    <a:pt x="0" y="68580"/>
                  </a:moveTo>
                  <a:lnTo>
                    <a:pt x="0" y="208280"/>
                  </a:lnTo>
                </a:path>
              </a:pathLst>
            </a:custGeom>
            <a:ln w="3175">
              <a:solidFill>
                <a:srgbClr val="000000"/>
              </a:solidFill>
            </a:ln>
          </p:spPr>
          <p:txBody>
            <a:bodyPr wrap="square" lIns="0" tIns="0" rIns="0" bIns="0" rtlCol="0"/>
            <a:lstStyle/>
            <a:p>
              <a:endParaRPr/>
            </a:p>
          </p:txBody>
        </p:sp>
        <p:sp>
          <p:nvSpPr>
            <p:cNvPr id="104" name="object 104"/>
            <p:cNvSpPr/>
            <p:nvPr/>
          </p:nvSpPr>
          <p:spPr>
            <a:xfrm>
              <a:off x="3202939" y="3381654"/>
              <a:ext cx="598170" cy="279400"/>
            </a:xfrm>
            <a:custGeom>
              <a:avLst/>
              <a:gdLst/>
              <a:ahLst/>
              <a:cxnLst/>
              <a:rect l="l" t="t" r="r" b="b"/>
              <a:pathLst>
                <a:path w="598170" h="279400">
                  <a:moveTo>
                    <a:pt x="0" y="69850"/>
                  </a:moveTo>
                  <a:lnTo>
                    <a:pt x="436880" y="69850"/>
                  </a:lnTo>
                  <a:lnTo>
                    <a:pt x="436880" y="0"/>
                  </a:lnTo>
                  <a:lnTo>
                    <a:pt x="598170" y="139700"/>
                  </a:lnTo>
                  <a:lnTo>
                    <a:pt x="436880" y="279400"/>
                  </a:lnTo>
                  <a:lnTo>
                    <a:pt x="436880" y="209550"/>
                  </a:lnTo>
                  <a:lnTo>
                    <a:pt x="0" y="209550"/>
                  </a:lnTo>
                  <a:lnTo>
                    <a:pt x="0" y="69850"/>
                  </a:lnTo>
                  <a:close/>
                </a:path>
              </a:pathLst>
            </a:custGeom>
            <a:ln w="9344">
              <a:solidFill>
                <a:srgbClr val="F8F8F8"/>
              </a:solidFill>
            </a:ln>
          </p:spPr>
          <p:txBody>
            <a:bodyPr wrap="square" lIns="0" tIns="0" rIns="0" bIns="0" rtlCol="0"/>
            <a:lstStyle/>
            <a:p>
              <a:endParaRPr/>
            </a:p>
          </p:txBody>
        </p:sp>
        <p:sp>
          <p:nvSpPr>
            <p:cNvPr id="105" name="object 105"/>
            <p:cNvSpPr/>
            <p:nvPr/>
          </p:nvSpPr>
          <p:spPr>
            <a:xfrm>
              <a:off x="3198266" y="3376993"/>
              <a:ext cx="607695" cy="288925"/>
            </a:xfrm>
            <a:custGeom>
              <a:avLst/>
              <a:gdLst/>
              <a:ahLst/>
              <a:cxnLst/>
              <a:rect l="l" t="t" r="r" b="b"/>
              <a:pathLst>
                <a:path w="607695" h="288925">
                  <a:moveTo>
                    <a:pt x="9334" y="4660"/>
                  </a:moveTo>
                  <a:lnTo>
                    <a:pt x="7975" y="1358"/>
                  </a:lnTo>
                  <a:lnTo>
                    <a:pt x="4673" y="0"/>
                  </a:lnTo>
                  <a:lnTo>
                    <a:pt x="1358" y="1358"/>
                  </a:lnTo>
                  <a:lnTo>
                    <a:pt x="0" y="4660"/>
                  </a:lnTo>
                  <a:lnTo>
                    <a:pt x="1358" y="7975"/>
                  </a:lnTo>
                  <a:lnTo>
                    <a:pt x="4673" y="9334"/>
                  </a:lnTo>
                  <a:lnTo>
                    <a:pt x="7975" y="7975"/>
                  </a:lnTo>
                  <a:lnTo>
                    <a:pt x="9334" y="4660"/>
                  </a:lnTo>
                  <a:close/>
                </a:path>
                <a:path w="607695" h="288925">
                  <a:moveTo>
                    <a:pt x="607504" y="284060"/>
                  </a:moveTo>
                  <a:lnTo>
                    <a:pt x="606145" y="280758"/>
                  </a:lnTo>
                  <a:lnTo>
                    <a:pt x="602843" y="279400"/>
                  </a:lnTo>
                  <a:lnTo>
                    <a:pt x="599528" y="280758"/>
                  </a:lnTo>
                  <a:lnTo>
                    <a:pt x="598170" y="284060"/>
                  </a:lnTo>
                  <a:lnTo>
                    <a:pt x="599528" y="287375"/>
                  </a:lnTo>
                  <a:lnTo>
                    <a:pt x="602843" y="288734"/>
                  </a:lnTo>
                  <a:lnTo>
                    <a:pt x="606145" y="287375"/>
                  </a:lnTo>
                  <a:lnTo>
                    <a:pt x="607504" y="284060"/>
                  </a:lnTo>
                  <a:close/>
                </a:path>
              </a:pathLst>
            </a:custGeom>
            <a:solidFill>
              <a:srgbClr val="F8F8F8"/>
            </a:solidFill>
          </p:spPr>
          <p:txBody>
            <a:bodyPr wrap="square" lIns="0" tIns="0" rIns="0" bIns="0" rtlCol="0"/>
            <a:lstStyle/>
            <a:p>
              <a:endParaRPr/>
            </a:p>
          </p:txBody>
        </p:sp>
        <p:pic>
          <p:nvPicPr>
            <p:cNvPr id="106" name="object 106"/>
            <p:cNvPicPr/>
            <p:nvPr/>
          </p:nvPicPr>
          <p:blipFill>
            <a:blip r:embed="rId24" cstate="print"/>
            <a:stretch>
              <a:fillRect/>
            </a:stretch>
          </p:blipFill>
          <p:spPr>
            <a:xfrm>
              <a:off x="3202939" y="4296054"/>
              <a:ext cx="598170" cy="275589"/>
            </a:xfrm>
            <a:prstGeom prst="rect">
              <a:avLst/>
            </a:prstGeom>
          </p:spPr>
        </p:pic>
        <p:sp>
          <p:nvSpPr>
            <p:cNvPr id="107" name="object 107"/>
            <p:cNvSpPr/>
            <p:nvPr/>
          </p:nvSpPr>
          <p:spPr>
            <a:xfrm>
              <a:off x="3202939" y="4364634"/>
              <a:ext cx="0" cy="139700"/>
            </a:xfrm>
            <a:custGeom>
              <a:avLst/>
              <a:gdLst/>
              <a:ahLst/>
              <a:cxnLst/>
              <a:rect l="l" t="t" r="r" b="b"/>
              <a:pathLst>
                <a:path h="139700">
                  <a:moveTo>
                    <a:pt x="0" y="0"/>
                  </a:moveTo>
                  <a:lnTo>
                    <a:pt x="0" y="139700"/>
                  </a:lnTo>
                </a:path>
              </a:pathLst>
            </a:custGeom>
            <a:ln w="3175">
              <a:solidFill>
                <a:srgbClr val="000000"/>
              </a:solidFill>
            </a:ln>
          </p:spPr>
          <p:txBody>
            <a:bodyPr wrap="square" lIns="0" tIns="0" rIns="0" bIns="0" rtlCol="0"/>
            <a:lstStyle/>
            <a:p>
              <a:endParaRPr/>
            </a:p>
          </p:txBody>
        </p:sp>
        <p:sp>
          <p:nvSpPr>
            <p:cNvPr id="108" name="object 108"/>
            <p:cNvSpPr/>
            <p:nvPr/>
          </p:nvSpPr>
          <p:spPr>
            <a:xfrm>
              <a:off x="3202939" y="4296054"/>
              <a:ext cx="598170" cy="278130"/>
            </a:xfrm>
            <a:custGeom>
              <a:avLst/>
              <a:gdLst/>
              <a:ahLst/>
              <a:cxnLst/>
              <a:rect l="l" t="t" r="r" b="b"/>
              <a:pathLst>
                <a:path w="598170" h="278129">
                  <a:moveTo>
                    <a:pt x="0" y="68579"/>
                  </a:moveTo>
                  <a:lnTo>
                    <a:pt x="438150" y="68579"/>
                  </a:lnTo>
                  <a:lnTo>
                    <a:pt x="438150" y="0"/>
                  </a:lnTo>
                  <a:lnTo>
                    <a:pt x="598170" y="138429"/>
                  </a:lnTo>
                  <a:lnTo>
                    <a:pt x="438150" y="278129"/>
                  </a:lnTo>
                  <a:lnTo>
                    <a:pt x="438150" y="208279"/>
                  </a:lnTo>
                  <a:lnTo>
                    <a:pt x="0" y="208279"/>
                  </a:lnTo>
                  <a:lnTo>
                    <a:pt x="0" y="68579"/>
                  </a:lnTo>
                  <a:close/>
                </a:path>
              </a:pathLst>
            </a:custGeom>
            <a:ln w="9344">
              <a:solidFill>
                <a:srgbClr val="000000"/>
              </a:solidFill>
            </a:ln>
          </p:spPr>
          <p:txBody>
            <a:bodyPr wrap="square" lIns="0" tIns="0" rIns="0" bIns="0" rtlCol="0"/>
            <a:lstStyle/>
            <a:p>
              <a:endParaRPr/>
            </a:p>
          </p:txBody>
        </p:sp>
        <p:sp>
          <p:nvSpPr>
            <p:cNvPr id="109" name="object 109"/>
            <p:cNvSpPr/>
            <p:nvPr/>
          </p:nvSpPr>
          <p:spPr>
            <a:xfrm>
              <a:off x="3198266" y="4291393"/>
              <a:ext cx="607695" cy="287655"/>
            </a:xfrm>
            <a:custGeom>
              <a:avLst/>
              <a:gdLst/>
              <a:ahLst/>
              <a:cxnLst/>
              <a:rect l="l" t="t" r="r" b="b"/>
              <a:pathLst>
                <a:path w="607695" h="287654">
                  <a:moveTo>
                    <a:pt x="9334" y="4660"/>
                  </a:moveTo>
                  <a:lnTo>
                    <a:pt x="7975" y="1358"/>
                  </a:lnTo>
                  <a:lnTo>
                    <a:pt x="4673" y="0"/>
                  </a:lnTo>
                  <a:lnTo>
                    <a:pt x="1358" y="1358"/>
                  </a:lnTo>
                  <a:lnTo>
                    <a:pt x="0" y="4660"/>
                  </a:lnTo>
                  <a:lnTo>
                    <a:pt x="1358" y="7975"/>
                  </a:lnTo>
                  <a:lnTo>
                    <a:pt x="4673" y="9334"/>
                  </a:lnTo>
                  <a:lnTo>
                    <a:pt x="7975" y="7975"/>
                  </a:lnTo>
                  <a:lnTo>
                    <a:pt x="9334" y="4660"/>
                  </a:lnTo>
                  <a:close/>
                </a:path>
                <a:path w="607695" h="287654">
                  <a:moveTo>
                    <a:pt x="607504" y="282790"/>
                  </a:moveTo>
                  <a:lnTo>
                    <a:pt x="606145" y="279488"/>
                  </a:lnTo>
                  <a:lnTo>
                    <a:pt x="602843" y="278130"/>
                  </a:lnTo>
                  <a:lnTo>
                    <a:pt x="599528" y="279488"/>
                  </a:lnTo>
                  <a:lnTo>
                    <a:pt x="598170" y="282790"/>
                  </a:lnTo>
                  <a:lnTo>
                    <a:pt x="599528" y="286105"/>
                  </a:lnTo>
                  <a:lnTo>
                    <a:pt x="602843" y="287464"/>
                  </a:lnTo>
                  <a:lnTo>
                    <a:pt x="606145" y="286105"/>
                  </a:lnTo>
                  <a:lnTo>
                    <a:pt x="607504" y="282790"/>
                  </a:lnTo>
                  <a:close/>
                </a:path>
              </a:pathLst>
            </a:custGeom>
            <a:solidFill>
              <a:srgbClr val="000000">
                <a:alpha val="34999"/>
              </a:srgbClr>
            </a:solidFill>
          </p:spPr>
          <p:txBody>
            <a:bodyPr wrap="square" lIns="0" tIns="0" rIns="0" bIns="0" rtlCol="0"/>
            <a:lstStyle/>
            <a:p>
              <a:endParaRPr/>
            </a:p>
          </p:txBody>
        </p:sp>
        <p:pic>
          <p:nvPicPr>
            <p:cNvPr id="110" name="object 110"/>
            <p:cNvPicPr/>
            <p:nvPr/>
          </p:nvPicPr>
          <p:blipFill>
            <a:blip r:embed="rId25" cstate="print"/>
            <a:stretch>
              <a:fillRect/>
            </a:stretch>
          </p:blipFill>
          <p:spPr>
            <a:xfrm>
              <a:off x="3202939" y="4273194"/>
              <a:ext cx="598170" cy="276860"/>
            </a:xfrm>
            <a:prstGeom prst="rect">
              <a:avLst/>
            </a:prstGeom>
          </p:spPr>
        </p:pic>
        <p:sp>
          <p:nvSpPr>
            <p:cNvPr id="111" name="object 111"/>
            <p:cNvSpPr/>
            <p:nvPr/>
          </p:nvSpPr>
          <p:spPr>
            <a:xfrm>
              <a:off x="3202939" y="4273194"/>
              <a:ext cx="438784" cy="208279"/>
            </a:xfrm>
            <a:custGeom>
              <a:avLst/>
              <a:gdLst/>
              <a:ahLst/>
              <a:cxnLst/>
              <a:rect l="l" t="t" r="r" b="b"/>
              <a:pathLst>
                <a:path w="438785" h="208279">
                  <a:moveTo>
                    <a:pt x="438346" y="0"/>
                  </a:moveTo>
                  <a:lnTo>
                    <a:pt x="436880" y="0"/>
                  </a:lnTo>
                </a:path>
                <a:path w="438785" h="208279">
                  <a:moveTo>
                    <a:pt x="0" y="68580"/>
                  </a:moveTo>
                  <a:lnTo>
                    <a:pt x="0" y="208280"/>
                  </a:lnTo>
                </a:path>
              </a:pathLst>
            </a:custGeom>
            <a:ln w="3175">
              <a:solidFill>
                <a:srgbClr val="000000"/>
              </a:solidFill>
            </a:ln>
          </p:spPr>
          <p:txBody>
            <a:bodyPr wrap="square" lIns="0" tIns="0" rIns="0" bIns="0" rtlCol="0"/>
            <a:lstStyle/>
            <a:p>
              <a:endParaRPr/>
            </a:p>
          </p:txBody>
        </p:sp>
        <p:sp>
          <p:nvSpPr>
            <p:cNvPr id="112" name="object 112"/>
            <p:cNvSpPr/>
            <p:nvPr/>
          </p:nvSpPr>
          <p:spPr>
            <a:xfrm>
              <a:off x="3202939" y="4273194"/>
              <a:ext cx="598170" cy="276860"/>
            </a:xfrm>
            <a:custGeom>
              <a:avLst/>
              <a:gdLst/>
              <a:ahLst/>
              <a:cxnLst/>
              <a:rect l="l" t="t" r="r" b="b"/>
              <a:pathLst>
                <a:path w="598170" h="276860">
                  <a:moveTo>
                    <a:pt x="0" y="68580"/>
                  </a:moveTo>
                  <a:lnTo>
                    <a:pt x="438150" y="68580"/>
                  </a:lnTo>
                  <a:lnTo>
                    <a:pt x="438150" y="0"/>
                  </a:lnTo>
                  <a:lnTo>
                    <a:pt x="598170" y="138430"/>
                  </a:lnTo>
                  <a:lnTo>
                    <a:pt x="438150" y="276860"/>
                  </a:lnTo>
                  <a:lnTo>
                    <a:pt x="438150" y="208280"/>
                  </a:lnTo>
                  <a:lnTo>
                    <a:pt x="0" y="208280"/>
                  </a:lnTo>
                  <a:lnTo>
                    <a:pt x="0" y="68580"/>
                  </a:lnTo>
                  <a:close/>
                </a:path>
              </a:pathLst>
            </a:custGeom>
            <a:ln w="9344">
              <a:solidFill>
                <a:srgbClr val="F8F8F8"/>
              </a:solidFill>
            </a:ln>
          </p:spPr>
          <p:txBody>
            <a:bodyPr wrap="square" lIns="0" tIns="0" rIns="0" bIns="0" rtlCol="0"/>
            <a:lstStyle/>
            <a:p>
              <a:endParaRPr/>
            </a:p>
          </p:txBody>
        </p:sp>
        <p:sp>
          <p:nvSpPr>
            <p:cNvPr id="113" name="object 113"/>
            <p:cNvSpPr/>
            <p:nvPr/>
          </p:nvSpPr>
          <p:spPr>
            <a:xfrm>
              <a:off x="3198266" y="4268533"/>
              <a:ext cx="607695" cy="286385"/>
            </a:xfrm>
            <a:custGeom>
              <a:avLst/>
              <a:gdLst/>
              <a:ahLst/>
              <a:cxnLst/>
              <a:rect l="l" t="t" r="r" b="b"/>
              <a:pathLst>
                <a:path w="607695" h="286385">
                  <a:moveTo>
                    <a:pt x="9334" y="4660"/>
                  </a:moveTo>
                  <a:lnTo>
                    <a:pt x="7975" y="1358"/>
                  </a:lnTo>
                  <a:lnTo>
                    <a:pt x="4673" y="0"/>
                  </a:lnTo>
                  <a:lnTo>
                    <a:pt x="1358" y="1358"/>
                  </a:lnTo>
                  <a:lnTo>
                    <a:pt x="0" y="4660"/>
                  </a:lnTo>
                  <a:lnTo>
                    <a:pt x="1358" y="7975"/>
                  </a:lnTo>
                  <a:lnTo>
                    <a:pt x="4673" y="9334"/>
                  </a:lnTo>
                  <a:lnTo>
                    <a:pt x="7975" y="7975"/>
                  </a:lnTo>
                  <a:lnTo>
                    <a:pt x="9334" y="4660"/>
                  </a:lnTo>
                  <a:close/>
                </a:path>
                <a:path w="607695" h="286385">
                  <a:moveTo>
                    <a:pt x="607504" y="281520"/>
                  </a:moveTo>
                  <a:lnTo>
                    <a:pt x="606145" y="278218"/>
                  </a:lnTo>
                  <a:lnTo>
                    <a:pt x="602843" y="276860"/>
                  </a:lnTo>
                  <a:lnTo>
                    <a:pt x="599528" y="278218"/>
                  </a:lnTo>
                  <a:lnTo>
                    <a:pt x="598170" y="281520"/>
                  </a:lnTo>
                  <a:lnTo>
                    <a:pt x="599528" y="284835"/>
                  </a:lnTo>
                  <a:lnTo>
                    <a:pt x="602843" y="286194"/>
                  </a:lnTo>
                  <a:lnTo>
                    <a:pt x="606145" y="284835"/>
                  </a:lnTo>
                  <a:lnTo>
                    <a:pt x="607504" y="281520"/>
                  </a:lnTo>
                  <a:close/>
                </a:path>
              </a:pathLst>
            </a:custGeom>
            <a:solidFill>
              <a:srgbClr val="F8F8F8"/>
            </a:solidFill>
          </p:spPr>
          <p:txBody>
            <a:bodyPr wrap="square" lIns="0" tIns="0" rIns="0" bIns="0" rtlCol="0"/>
            <a:lstStyle/>
            <a:p>
              <a:endParaRPr/>
            </a:p>
          </p:txBody>
        </p:sp>
        <p:pic>
          <p:nvPicPr>
            <p:cNvPr id="114" name="object 114"/>
            <p:cNvPicPr/>
            <p:nvPr/>
          </p:nvPicPr>
          <p:blipFill>
            <a:blip r:embed="rId26" cstate="print"/>
            <a:stretch>
              <a:fillRect/>
            </a:stretch>
          </p:blipFill>
          <p:spPr>
            <a:xfrm>
              <a:off x="3202939" y="5605424"/>
              <a:ext cx="598170" cy="278129"/>
            </a:xfrm>
            <a:prstGeom prst="rect">
              <a:avLst/>
            </a:prstGeom>
          </p:spPr>
        </p:pic>
        <p:sp>
          <p:nvSpPr>
            <p:cNvPr id="115" name="object 115"/>
            <p:cNvSpPr/>
            <p:nvPr/>
          </p:nvSpPr>
          <p:spPr>
            <a:xfrm>
              <a:off x="3202939" y="5674004"/>
              <a:ext cx="0" cy="139700"/>
            </a:xfrm>
            <a:custGeom>
              <a:avLst/>
              <a:gdLst/>
              <a:ahLst/>
              <a:cxnLst/>
              <a:rect l="l" t="t" r="r" b="b"/>
              <a:pathLst>
                <a:path h="139700">
                  <a:moveTo>
                    <a:pt x="0" y="0"/>
                  </a:moveTo>
                  <a:lnTo>
                    <a:pt x="0" y="139699"/>
                  </a:lnTo>
                </a:path>
              </a:pathLst>
            </a:custGeom>
            <a:ln w="3175">
              <a:solidFill>
                <a:srgbClr val="000000"/>
              </a:solidFill>
            </a:ln>
          </p:spPr>
          <p:txBody>
            <a:bodyPr wrap="square" lIns="0" tIns="0" rIns="0" bIns="0" rtlCol="0"/>
            <a:lstStyle/>
            <a:p>
              <a:endParaRPr/>
            </a:p>
          </p:txBody>
        </p:sp>
        <p:sp>
          <p:nvSpPr>
            <p:cNvPr id="116" name="object 116"/>
            <p:cNvSpPr/>
            <p:nvPr/>
          </p:nvSpPr>
          <p:spPr>
            <a:xfrm>
              <a:off x="3202939" y="5605424"/>
              <a:ext cx="598170" cy="278130"/>
            </a:xfrm>
            <a:custGeom>
              <a:avLst/>
              <a:gdLst/>
              <a:ahLst/>
              <a:cxnLst/>
              <a:rect l="l" t="t" r="r" b="b"/>
              <a:pathLst>
                <a:path w="598170" h="278129">
                  <a:moveTo>
                    <a:pt x="0" y="69850"/>
                  </a:moveTo>
                  <a:lnTo>
                    <a:pt x="438150" y="69850"/>
                  </a:lnTo>
                  <a:lnTo>
                    <a:pt x="438150" y="0"/>
                  </a:lnTo>
                  <a:lnTo>
                    <a:pt x="598170" y="138430"/>
                  </a:lnTo>
                  <a:lnTo>
                    <a:pt x="438150" y="278130"/>
                  </a:lnTo>
                  <a:lnTo>
                    <a:pt x="438150" y="208280"/>
                  </a:lnTo>
                  <a:lnTo>
                    <a:pt x="0" y="208280"/>
                  </a:lnTo>
                  <a:lnTo>
                    <a:pt x="0" y="69850"/>
                  </a:lnTo>
                  <a:close/>
                </a:path>
              </a:pathLst>
            </a:custGeom>
            <a:ln w="9344">
              <a:solidFill>
                <a:srgbClr val="000000"/>
              </a:solidFill>
            </a:ln>
          </p:spPr>
          <p:txBody>
            <a:bodyPr wrap="square" lIns="0" tIns="0" rIns="0" bIns="0" rtlCol="0"/>
            <a:lstStyle/>
            <a:p>
              <a:endParaRPr/>
            </a:p>
          </p:txBody>
        </p:sp>
        <p:sp>
          <p:nvSpPr>
            <p:cNvPr id="117" name="object 117"/>
            <p:cNvSpPr/>
            <p:nvPr/>
          </p:nvSpPr>
          <p:spPr>
            <a:xfrm>
              <a:off x="3198266" y="5600763"/>
              <a:ext cx="607695" cy="287655"/>
            </a:xfrm>
            <a:custGeom>
              <a:avLst/>
              <a:gdLst/>
              <a:ahLst/>
              <a:cxnLst/>
              <a:rect l="l" t="t" r="r" b="b"/>
              <a:pathLst>
                <a:path w="607695" h="287654">
                  <a:moveTo>
                    <a:pt x="9334" y="4660"/>
                  </a:moveTo>
                  <a:lnTo>
                    <a:pt x="7975" y="1358"/>
                  </a:lnTo>
                  <a:lnTo>
                    <a:pt x="4673" y="0"/>
                  </a:lnTo>
                  <a:lnTo>
                    <a:pt x="1358" y="1358"/>
                  </a:lnTo>
                  <a:lnTo>
                    <a:pt x="0" y="4660"/>
                  </a:lnTo>
                  <a:lnTo>
                    <a:pt x="1358" y="7975"/>
                  </a:lnTo>
                  <a:lnTo>
                    <a:pt x="4673" y="9334"/>
                  </a:lnTo>
                  <a:lnTo>
                    <a:pt x="7975" y="7975"/>
                  </a:lnTo>
                  <a:lnTo>
                    <a:pt x="9334" y="4660"/>
                  </a:lnTo>
                  <a:close/>
                </a:path>
                <a:path w="607695" h="287654">
                  <a:moveTo>
                    <a:pt x="607504" y="282790"/>
                  </a:moveTo>
                  <a:lnTo>
                    <a:pt x="606145" y="279488"/>
                  </a:lnTo>
                  <a:lnTo>
                    <a:pt x="602843" y="278130"/>
                  </a:lnTo>
                  <a:lnTo>
                    <a:pt x="599528" y="279488"/>
                  </a:lnTo>
                  <a:lnTo>
                    <a:pt x="598170" y="282790"/>
                  </a:lnTo>
                  <a:lnTo>
                    <a:pt x="599528" y="286105"/>
                  </a:lnTo>
                  <a:lnTo>
                    <a:pt x="602843" y="287464"/>
                  </a:lnTo>
                  <a:lnTo>
                    <a:pt x="606145" y="286105"/>
                  </a:lnTo>
                  <a:lnTo>
                    <a:pt x="607504" y="282790"/>
                  </a:lnTo>
                  <a:close/>
                </a:path>
              </a:pathLst>
            </a:custGeom>
            <a:solidFill>
              <a:srgbClr val="000000">
                <a:alpha val="34999"/>
              </a:srgbClr>
            </a:solidFill>
          </p:spPr>
          <p:txBody>
            <a:bodyPr wrap="square" lIns="0" tIns="0" rIns="0" bIns="0" rtlCol="0"/>
            <a:lstStyle/>
            <a:p>
              <a:endParaRPr/>
            </a:p>
          </p:txBody>
        </p:sp>
        <p:pic>
          <p:nvPicPr>
            <p:cNvPr id="118" name="object 118"/>
            <p:cNvPicPr/>
            <p:nvPr/>
          </p:nvPicPr>
          <p:blipFill>
            <a:blip r:embed="rId27" cstate="print"/>
            <a:stretch>
              <a:fillRect/>
            </a:stretch>
          </p:blipFill>
          <p:spPr>
            <a:xfrm>
              <a:off x="3202939" y="5582564"/>
              <a:ext cx="598170" cy="276860"/>
            </a:xfrm>
            <a:prstGeom prst="rect">
              <a:avLst/>
            </a:prstGeom>
          </p:spPr>
        </p:pic>
        <p:sp>
          <p:nvSpPr>
            <p:cNvPr id="119" name="object 119"/>
            <p:cNvSpPr/>
            <p:nvPr/>
          </p:nvSpPr>
          <p:spPr>
            <a:xfrm>
              <a:off x="3202939" y="5651144"/>
              <a:ext cx="0" cy="139700"/>
            </a:xfrm>
            <a:custGeom>
              <a:avLst/>
              <a:gdLst/>
              <a:ahLst/>
              <a:cxnLst/>
              <a:rect l="l" t="t" r="r" b="b"/>
              <a:pathLst>
                <a:path h="139700">
                  <a:moveTo>
                    <a:pt x="0" y="0"/>
                  </a:moveTo>
                  <a:lnTo>
                    <a:pt x="0" y="139700"/>
                  </a:lnTo>
                </a:path>
              </a:pathLst>
            </a:custGeom>
            <a:ln w="3175">
              <a:solidFill>
                <a:srgbClr val="000000"/>
              </a:solidFill>
            </a:ln>
          </p:spPr>
          <p:txBody>
            <a:bodyPr wrap="square" lIns="0" tIns="0" rIns="0" bIns="0" rtlCol="0"/>
            <a:lstStyle/>
            <a:p>
              <a:endParaRPr/>
            </a:p>
          </p:txBody>
        </p:sp>
        <p:sp>
          <p:nvSpPr>
            <p:cNvPr id="120" name="object 120"/>
            <p:cNvSpPr/>
            <p:nvPr/>
          </p:nvSpPr>
          <p:spPr>
            <a:xfrm>
              <a:off x="3202939" y="5582564"/>
              <a:ext cx="598170" cy="278130"/>
            </a:xfrm>
            <a:custGeom>
              <a:avLst/>
              <a:gdLst/>
              <a:ahLst/>
              <a:cxnLst/>
              <a:rect l="l" t="t" r="r" b="b"/>
              <a:pathLst>
                <a:path w="598170" h="278129">
                  <a:moveTo>
                    <a:pt x="0" y="69849"/>
                  </a:moveTo>
                  <a:lnTo>
                    <a:pt x="438150" y="69849"/>
                  </a:lnTo>
                  <a:lnTo>
                    <a:pt x="438150" y="0"/>
                  </a:lnTo>
                  <a:lnTo>
                    <a:pt x="598170" y="138429"/>
                  </a:lnTo>
                  <a:lnTo>
                    <a:pt x="438150" y="278129"/>
                  </a:lnTo>
                  <a:lnTo>
                    <a:pt x="438150" y="208279"/>
                  </a:lnTo>
                  <a:lnTo>
                    <a:pt x="0" y="208279"/>
                  </a:lnTo>
                  <a:lnTo>
                    <a:pt x="0" y="69849"/>
                  </a:lnTo>
                  <a:close/>
                </a:path>
              </a:pathLst>
            </a:custGeom>
            <a:ln w="9344">
              <a:solidFill>
                <a:srgbClr val="F8F8F8"/>
              </a:solidFill>
            </a:ln>
          </p:spPr>
          <p:txBody>
            <a:bodyPr wrap="square" lIns="0" tIns="0" rIns="0" bIns="0" rtlCol="0"/>
            <a:lstStyle/>
            <a:p>
              <a:endParaRPr/>
            </a:p>
          </p:txBody>
        </p:sp>
        <p:sp>
          <p:nvSpPr>
            <p:cNvPr id="121" name="object 121"/>
            <p:cNvSpPr/>
            <p:nvPr/>
          </p:nvSpPr>
          <p:spPr>
            <a:xfrm>
              <a:off x="3198266" y="5577903"/>
              <a:ext cx="607695" cy="287655"/>
            </a:xfrm>
            <a:custGeom>
              <a:avLst/>
              <a:gdLst/>
              <a:ahLst/>
              <a:cxnLst/>
              <a:rect l="l" t="t" r="r" b="b"/>
              <a:pathLst>
                <a:path w="607695" h="287654">
                  <a:moveTo>
                    <a:pt x="9334" y="4660"/>
                  </a:moveTo>
                  <a:lnTo>
                    <a:pt x="7975" y="1358"/>
                  </a:lnTo>
                  <a:lnTo>
                    <a:pt x="4673" y="0"/>
                  </a:lnTo>
                  <a:lnTo>
                    <a:pt x="1358" y="1358"/>
                  </a:lnTo>
                  <a:lnTo>
                    <a:pt x="0" y="4660"/>
                  </a:lnTo>
                  <a:lnTo>
                    <a:pt x="1358" y="7975"/>
                  </a:lnTo>
                  <a:lnTo>
                    <a:pt x="4673" y="9334"/>
                  </a:lnTo>
                  <a:lnTo>
                    <a:pt x="7975" y="7975"/>
                  </a:lnTo>
                  <a:lnTo>
                    <a:pt x="9334" y="4660"/>
                  </a:lnTo>
                  <a:close/>
                </a:path>
                <a:path w="607695" h="287654">
                  <a:moveTo>
                    <a:pt x="607504" y="282790"/>
                  </a:moveTo>
                  <a:lnTo>
                    <a:pt x="606145" y="279488"/>
                  </a:lnTo>
                  <a:lnTo>
                    <a:pt x="602843" y="278130"/>
                  </a:lnTo>
                  <a:lnTo>
                    <a:pt x="599528" y="279488"/>
                  </a:lnTo>
                  <a:lnTo>
                    <a:pt x="598170" y="282790"/>
                  </a:lnTo>
                  <a:lnTo>
                    <a:pt x="599528" y="286105"/>
                  </a:lnTo>
                  <a:lnTo>
                    <a:pt x="602843" y="287464"/>
                  </a:lnTo>
                  <a:lnTo>
                    <a:pt x="606145" y="286105"/>
                  </a:lnTo>
                  <a:lnTo>
                    <a:pt x="607504" y="282790"/>
                  </a:lnTo>
                  <a:close/>
                </a:path>
              </a:pathLst>
            </a:custGeom>
            <a:solidFill>
              <a:srgbClr val="F8F8F8"/>
            </a:solidFill>
          </p:spPr>
          <p:txBody>
            <a:bodyPr wrap="square" lIns="0" tIns="0" rIns="0" bIns="0" rtlCol="0"/>
            <a:lstStyle/>
            <a:p>
              <a:endParaRPr/>
            </a:p>
          </p:txBody>
        </p:sp>
        <p:pic>
          <p:nvPicPr>
            <p:cNvPr id="122" name="object 122"/>
            <p:cNvPicPr/>
            <p:nvPr/>
          </p:nvPicPr>
          <p:blipFill>
            <a:blip r:embed="rId28" cstate="print"/>
            <a:stretch>
              <a:fillRect/>
            </a:stretch>
          </p:blipFill>
          <p:spPr>
            <a:xfrm>
              <a:off x="3802380" y="1002944"/>
              <a:ext cx="4335780" cy="939800"/>
            </a:xfrm>
            <a:prstGeom prst="rect">
              <a:avLst/>
            </a:prstGeom>
          </p:spPr>
        </p:pic>
        <p:sp>
          <p:nvSpPr>
            <p:cNvPr id="123" name="object 123"/>
            <p:cNvSpPr/>
            <p:nvPr/>
          </p:nvSpPr>
          <p:spPr>
            <a:xfrm>
              <a:off x="3802380" y="1002944"/>
              <a:ext cx="4194810" cy="800100"/>
            </a:xfrm>
            <a:custGeom>
              <a:avLst/>
              <a:gdLst/>
              <a:ahLst/>
              <a:cxnLst/>
              <a:rect l="l" t="t" r="r" b="b"/>
              <a:pathLst>
                <a:path w="4194809" h="800100">
                  <a:moveTo>
                    <a:pt x="4194810" y="0"/>
                  </a:moveTo>
                  <a:lnTo>
                    <a:pt x="139700" y="0"/>
                  </a:lnTo>
                </a:path>
                <a:path w="4194809" h="800100">
                  <a:moveTo>
                    <a:pt x="0" y="139700"/>
                  </a:moveTo>
                  <a:lnTo>
                    <a:pt x="0" y="800100"/>
                  </a:lnTo>
                </a:path>
              </a:pathLst>
            </a:custGeom>
            <a:ln w="3175">
              <a:solidFill>
                <a:srgbClr val="000000"/>
              </a:solidFill>
            </a:ln>
          </p:spPr>
          <p:txBody>
            <a:bodyPr wrap="square" lIns="0" tIns="0" rIns="0" bIns="0" rtlCol="0"/>
            <a:lstStyle/>
            <a:p>
              <a:endParaRPr/>
            </a:p>
          </p:txBody>
        </p:sp>
        <p:sp>
          <p:nvSpPr>
            <p:cNvPr id="124" name="object 124"/>
            <p:cNvSpPr/>
            <p:nvPr/>
          </p:nvSpPr>
          <p:spPr>
            <a:xfrm>
              <a:off x="3802379" y="1002944"/>
              <a:ext cx="4337050" cy="942340"/>
            </a:xfrm>
            <a:custGeom>
              <a:avLst/>
              <a:gdLst/>
              <a:ahLst/>
              <a:cxnLst/>
              <a:rect l="l" t="t" r="r" b="b"/>
              <a:pathLst>
                <a:path w="4337050" h="942339">
                  <a:moveTo>
                    <a:pt x="0" y="157479"/>
                  </a:moveTo>
                  <a:lnTo>
                    <a:pt x="0" y="148589"/>
                  </a:lnTo>
                  <a:lnTo>
                    <a:pt x="0" y="140970"/>
                  </a:lnTo>
                  <a:lnTo>
                    <a:pt x="1270" y="132079"/>
                  </a:lnTo>
                  <a:lnTo>
                    <a:pt x="3810" y="124460"/>
                  </a:lnTo>
                  <a:lnTo>
                    <a:pt x="5080" y="116839"/>
                  </a:lnTo>
                  <a:lnTo>
                    <a:pt x="7620" y="109220"/>
                  </a:lnTo>
                  <a:lnTo>
                    <a:pt x="10160" y="101600"/>
                  </a:lnTo>
                  <a:lnTo>
                    <a:pt x="12700" y="93979"/>
                  </a:lnTo>
                  <a:lnTo>
                    <a:pt x="16510" y="86360"/>
                  </a:lnTo>
                  <a:lnTo>
                    <a:pt x="20320" y="78739"/>
                  </a:lnTo>
                  <a:lnTo>
                    <a:pt x="25400" y="72389"/>
                  </a:lnTo>
                  <a:lnTo>
                    <a:pt x="29210" y="64770"/>
                  </a:lnTo>
                  <a:lnTo>
                    <a:pt x="34290" y="58420"/>
                  </a:lnTo>
                  <a:lnTo>
                    <a:pt x="39370" y="52070"/>
                  </a:lnTo>
                  <a:lnTo>
                    <a:pt x="45720" y="45720"/>
                  </a:lnTo>
                  <a:lnTo>
                    <a:pt x="50800" y="40639"/>
                  </a:lnTo>
                  <a:lnTo>
                    <a:pt x="57150" y="35560"/>
                  </a:lnTo>
                  <a:lnTo>
                    <a:pt x="63500" y="30479"/>
                  </a:lnTo>
                  <a:lnTo>
                    <a:pt x="100330" y="11429"/>
                  </a:lnTo>
                  <a:lnTo>
                    <a:pt x="107950" y="7620"/>
                  </a:lnTo>
                  <a:lnTo>
                    <a:pt x="115570" y="6350"/>
                  </a:lnTo>
                  <a:lnTo>
                    <a:pt x="123190" y="3810"/>
                  </a:lnTo>
                  <a:lnTo>
                    <a:pt x="132080" y="2539"/>
                  </a:lnTo>
                  <a:lnTo>
                    <a:pt x="139700" y="1270"/>
                  </a:lnTo>
                  <a:lnTo>
                    <a:pt x="147320" y="1270"/>
                  </a:lnTo>
                  <a:lnTo>
                    <a:pt x="156210" y="0"/>
                  </a:lnTo>
                  <a:lnTo>
                    <a:pt x="4179570" y="0"/>
                  </a:lnTo>
                  <a:lnTo>
                    <a:pt x="4187190" y="1270"/>
                  </a:lnTo>
                  <a:lnTo>
                    <a:pt x="4196080" y="1270"/>
                  </a:lnTo>
                  <a:lnTo>
                    <a:pt x="4203700" y="2539"/>
                  </a:lnTo>
                  <a:lnTo>
                    <a:pt x="4211320" y="3810"/>
                  </a:lnTo>
                  <a:lnTo>
                    <a:pt x="4220210" y="6350"/>
                  </a:lnTo>
                  <a:lnTo>
                    <a:pt x="4227830" y="7620"/>
                  </a:lnTo>
                  <a:lnTo>
                    <a:pt x="4235450" y="11429"/>
                  </a:lnTo>
                  <a:lnTo>
                    <a:pt x="4243070" y="13970"/>
                  </a:lnTo>
                  <a:lnTo>
                    <a:pt x="4250690" y="17779"/>
                  </a:lnTo>
                  <a:lnTo>
                    <a:pt x="4283710" y="40639"/>
                  </a:lnTo>
                  <a:lnTo>
                    <a:pt x="4290060" y="45720"/>
                  </a:lnTo>
                  <a:lnTo>
                    <a:pt x="4296410" y="52070"/>
                  </a:lnTo>
                  <a:lnTo>
                    <a:pt x="4301490" y="58420"/>
                  </a:lnTo>
                  <a:lnTo>
                    <a:pt x="4306570" y="64770"/>
                  </a:lnTo>
                  <a:lnTo>
                    <a:pt x="4310380" y="72389"/>
                  </a:lnTo>
                  <a:lnTo>
                    <a:pt x="4315460" y="78739"/>
                  </a:lnTo>
                  <a:lnTo>
                    <a:pt x="4319270" y="86360"/>
                  </a:lnTo>
                  <a:lnTo>
                    <a:pt x="4323080" y="93979"/>
                  </a:lnTo>
                  <a:lnTo>
                    <a:pt x="4325620" y="101600"/>
                  </a:lnTo>
                  <a:lnTo>
                    <a:pt x="4328160" y="109220"/>
                  </a:lnTo>
                  <a:lnTo>
                    <a:pt x="4330700" y="116839"/>
                  </a:lnTo>
                  <a:lnTo>
                    <a:pt x="4331970" y="124460"/>
                  </a:lnTo>
                  <a:lnTo>
                    <a:pt x="4334510" y="132079"/>
                  </a:lnTo>
                  <a:lnTo>
                    <a:pt x="4335780" y="140970"/>
                  </a:lnTo>
                  <a:lnTo>
                    <a:pt x="4335780" y="148589"/>
                  </a:lnTo>
                  <a:lnTo>
                    <a:pt x="4335780" y="157479"/>
                  </a:lnTo>
                  <a:lnTo>
                    <a:pt x="4337050" y="784860"/>
                  </a:lnTo>
                  <a:lnTo>
                    <a:pt x="4335780" y="784860"/>
                  </a:lnTo>
                  <a:lnTo>
                    <a:pt x="4335780" y="793750"/>
                  </a:lnTo>
                  <a:lnTo>
                    <a:pt x="4335780" y="801370"/>
                  </a:lnTo>
                  <a:lnTo>
                    <a:pt x="4334510" y="808989"/>
                  </a:lnTo>
                  <a:lnTo>
                    <a:pt x="4333240" y="817879"/>
                  </a:lnTo>
                  <a:lnTo>
                    <a:pt x="4330700" y="825500"/>
                  </a:lnTo>
                  <a:lnTo>
                    <a:pt x="4328160" y="833120"/>
                  </a:lnTo>
                  <a:lnTo>
                    <a:pt x="4325620" y="840739"/>
                  </a:lnTo>
                  <a:lnTo>
                    <a:pt x="4323080" y="848360"/>
                  </a:lnTo>
                  <a:lnTo>
                    <a:pt x="4319270" y="855979"/>
                  </a:lnTo>
                  <a:lnTo>
                    <a:pt x="4315460" y="863600"/>
                  </a:lnTo>
                  <a:lnTo>
                    <a:pt x="4310380" y="869950"/>
                  </a:lnTo>
                  <a:lnTo>
                    <a:pt x="4306570" y="876300"/>
                  </a:lnTo>
                  <a:lnTo>
                    <a:pt x="4301490" y="883920"/>
                  </a:lnTo>
                  <a:lnTo>
                    <a:pt x="4296410" y="890270"/>
                  </a:lnTo>
                  <a:lnTo>
                    <a:pt x="4290060" y="895350"/>
                  </a:lnTo>
                  <a:lnTo>
                    <a:pt x="4283710" y="901700"/>
                  </a:lnTo>
                  <a:lnTo>
                    <a:pt x="4278630" y="906779"/>
                  </a:lnTo>
                  <a:lnTo>
                    <a:pt x="4272280" y="911860"/>
                  </a:lnTo>
                  <a:lnTo>
                    <a:pt x="4264660" y="915670"/>
                  </a:lnTo>
                  <a:lnTo>
                    <a:pt x="4258310" y="920750"/>
                  </a:lnTo>
                  <a:lnTo>
                    <a:pt x="4250690" y="924560"/>
                  </a:lnTo>
                  <a:lnTo>
                    <a:pt x="4243070" y="928370"/>
                  </a:lnTo>
                  <a:lnTo>
                    <a:pt x="4235450" y="930910"/>
                  </a:lnTo>
                  <a:lnTo>
                    <a:pt x="4227830" y="933450"/>
                  </a:lnTo>
                  <a:lnTo>
                    <a:pt x="4220210" y="935989"/>
                  </a:lnTo>
                  <a:lnTo>
                    <a:pt x="4212590" y="938529"/>
                  </a:lnTo>
                  <a:lnTo>
                    <a:pt x="4204970" y="939800"/>
                  </a:lnTo>
                  <a:lnTo>
                    <a:pt x="4196080" y="941070"/>
                  </a:lnTo>
                  <a:lnTo>
                    <a:pt x="4188460" y="941070"/>
                  </a:lnTo>
                  <a:lnTo>
                    <a:pt x="4179570" y="941070"/>
                  </a:lnTo>
                  <a:lnTo>
                    <a:pt x="156210" y="942339"/>
                  </a:lnTo>
                  <a:lnTo>
                    <a:pt x="156210" y="941070"/>
                  </a:lnTo>
                  <a:lnTo>
                    <a:pt x="147320" y="941070"/>
                  </a:lnTo>
                  <a:lnTo>
                    <a:pt x="139700" y="941070"/>
                  </a:lnTo>
                  <a:lnTo>
                    <a:pt x="132080" y="939800"/>
                  </a:lnTo>
                  <a:lnTo>
                    <a:pt x="123190" y="938529"/>
                  </a:lnTo>
                  <a:lnTo>
                    <a:pt x="115570" y="935989"/>
                  </a:lnTo>
                  <a:lnTo>
                    <a:pt x="107950" y="933450"/>
                  </a:lnTo>
                  <a:lnTo>
                    <a:pt x="100330" y="930910"/>
                  </a:lnTo>
                  <a:lnTo>
                    <a:pt x="92710" y="928370"/>
                  </a:lnTo>
                  <a:lnTo>
                    <a:pt x="85090" y="924560"/>
                  </a:lnTo>
                  <a:lnTo>
                    <a:pt x="77470" y="920750"/>
                  </a:lnTo>
                  <a:lnTo>
                    <a:pt x="71120" y="916939"/>
                  </a:lnTo>
                  <a:lnTo>
                    <a:pt x="64770" y="911860"/>
                  </a:lnTo>
                  <a:lnTo>
                    <a:pt x="58420" y="906779"/>
                  </a:lnTo>
                  <a:lnTo>
                    <a:pt x="50800" y="901700"/>
                  </a:lnTo>
                  <a:lnTo>
                    <a:pt x="45720" y="895350"/>
                  </a:lnTo>
                  <a:lnTo>
                    <a:pt x="39370" y="890270"/>
                  </a:lnTo>
                  <a:lnTo>
                    <a:pt x="34290" y="883920"/>
                  </a:lnTo>
                  <a:lnTo>
                    <a:pt x="29210" y="877570"/>
                  </a:lnTo>
                  <a:lnTo>
                    <a:pt x="25400" y="869950"/>
                  </a:lnTo>
                  <a:lnTo>
                    <a:pt x="20320" y="863600"/>
                  </a:lnTo>
                  <a:lnTo>
                    <a:pt x="16510" y="855979"/>
                  </a:lnTo>
                  <a:lnTo>
                    <a:pt x="12700" y="849629"/>
                  </a:lnTo>
                  <a:lnTo>
                    <a:pt x="10160" y="842010"/>
                  </a:lnTo>
                  <a:lnTo>
                    <a:pt x="7620" y="833120"/>
                  </a:lnTo>
                  <a:lnTo>
                    <a:pt x="5080" y="825500"/>
                  </a:lnTo>
                  <a:lnTo>
                    <a:pt x="3810" y="817879"/>
                  </a:lnTo>
                  <a:lnTo>
                    <a:pt x="1270" y="810260"/>
                  </a:lnTo>
                  <a:lnTo>
                    <a:pt x="0" y="801370"/>
                  </a:lnTo>
                  <a:lnTo>
                    <a:pt x="0" y="793750"/>
                  </a:lnTo>
                  <a:lnTo>
                    <a:pt x="0" y="784860"/>
                  </a:lnTo>
                  <a:lnTo>
                    <a:pt x="0" y="157479"/>
                  </a:lnTo>
                  <a:close/>
                </a:path>
              </a:pathLst>
            </a:custGeom>
            <a:ln w="9344">
              <a:solidFill>
                <a:srgbClr val="000000"/>
              </a:solidFill>
            </a:ln>
          </p:spPr>
          <p:txBody>
            <a:bodyPr wrap="square" lIns="0" tIns="0" rIns="0" bIns="0" rtlCol="0"/>
            <a:lstStyle/>
            <a:p>
              <a:endParaRPr/>
            </a:p>
          </p:txBody>
        </p:sp>
        <p:sp>
          <p:nvSpPr>
            <p:cNvPr id="125" name="object 125"/>
            <p:cNvSpPr/>
            <p:nvPr/>
          </p:nvSpPr>
          <p:spPr>
            <a:xfrm>
              <a:off x="3797706" y="998282"/>
              <a:ext cx="4346575" cy="951865"/>
            </a:xfrm>
            <a:custGeom>
              <a:avLst/>
              <a:gdLst/>
              <a:ahLst/>
              <a:cxnLst/>
              <a:rect l="l" t="t" r="r" b="b"/>
              <a:pathLst>
                <a:path w="4346575" h="951864">
                  <a:moveTo>
                    <a:pt x="9334" y="4660"/>
                  </a:moveTo>
                  <a:lnTo>
                    <a:pt x="7975" y="1358"/>
                  </a:lnTo>
                  <a:lnTo>
                    <a:pt x="4673" y="0"/>
                  </a:lnTo>
                  <a:lnTo>
                    <a:pt x="1358" y="1358"/>
                  </a:lnTo>
                  <a:lnTo>
                    <a:pt x="0" y="4660"/>
                  </a:lnTo>
                  <a:lnTo>
                    <a:pt x="1358" y="7975"/>
                  </a:lnTo>
                  <a:lnTo>
                    <a:pt x="4673" y="9334"/>
                  </a:lnTo>
                  <a:lnTo>
                    <a:pt x="7975" y="7975"/>
                  </a:lnTo>
                  <a:lnTo>
                    <a:pt x="9334" y="4660"/>
                  </a:lnTo>
                  <a:close/>
                </a:path>
                <a:path w="4346575" h="951864">
                  <a:moveTo>
                    <a:pt x="4346384" y="947000"/>
                  </a:moveTo>
                  <a:lnTo>
                    <a:pt x="4345025" y="943698"/>
                  </a:lnTo>
                  <a:lnTo>
                    <a:pt x="4341723" y="942340"/>
                  </a:lnTo>
                  <a:lnTo>
                    <a:pt x="4338409" y="943698"/>
                  </a:lnTo>
                  <a:lnTo>
                    <a:pt x="4337050" y="947000"/>
                  </a:lnTo>
                  <a:lnTo>
                    <a:pt x="4338409" y="950315"/>
                  </a:lnTo>
                  <a:lnTo>
                    <a:pt x="4341723" y="951674"/>
                  </a:lnTo>
                  <a:lnTo>
                    <a:pt x="4345025" y="950315"/>
                  </a:lnTo>
                  <a:lnTo>
                    <a:pt x="4346384" y="947000"/>
                  </a:lnTo>
                  <a:close/>
                </a:path>
              </a:pathLst>
            </a:custGeom>
            <a:solidFill>
              <a:srgbClr val="000000">
                <a:alpha val="34999"/>
              </a:srgbClr>
            </a:solidFill>
          </p:spPr>
          <p:txBody>
            <a:bodyPr wrap="square" lIns="0" tIns="0" rIns="0" bIns="0" rtlCol="0"/>
            <a:lstStyle/>
            <a:p>
              <a:endParaRPr/>
            </a:p>
          </p:txBody>
        </p:sp>
        <p:pic>
          <p:nvPicPr>
            <p:cNvPr id="126" name="object 126"/>
            <p:cNvPicPr/>
            <p:nvPr/>
          </p:nvPicPr>
          <p:blipFill>
            <a:blip r:embed="rId29" cstate="print"/>
            <a:stretch>
              <a:fillRect/>
            </a:stretch>
          </p:blipFill>
          <p:spPr>
            <a:xfrm>
              <a:off x="3802380" y="980084"/>
              <a:ext cx="4335780" cy="941070"/>
            </a:xfrm>
            <a:prstGeom prst="rect">
              <a:avLst/>
            </a:prstGeom>
          </p:spPr>
        </p:pic>
        <p:sp>
          <p:nvSpPr>
            <p:cNvPr id="127" name="object 127"/>
            <p:cNvSpPr/>
            <p:nvPr/>
          </p:nvSpPr>
          <p:spPr>
            <a:xfrm>
              <a:off x="3802380" y="980084"/>
              <a:ext cx="4187190" cy="801370"/>
            </a:xfrm>
            <a:custGeom>
              <a:avLst/>
              <a:gdLst/>
              <a:ahLst/>
              <a:cxnLst/>
              <a:rect l="l" t="t" r="r" b="b"/>
              <a:pathLst>
                <a:path w="4187190" h="801369">
                  <a:moveTo>
                    <a:pt x="4187190" y="0"/>
                  </a:moveTo>
                  <a:lnTo>
                    <a:pt x="147320" y="0"/>
                  </a:lnTo>
                </a:path>
                <a:path w="4187190" h="801369">
                  <a:moveTo>
                    <a:pt x="0" y="140970"/>
                  </a:moveTo>
                  <a:lnTo>
                    <a:pt x="0" y="801369"/>
                  </a:lnTo>
                </a:path>
              </a:pathLst>
            </a:custGeom>
            <a:ln w="3175">
              <a:solidFill>
                <a:srgbClr val="000000"/>
              </a:solidFill>
            </a:ln>
          </p:spPr>
          <p:txBody>
            <a:bodyPr wrap="square" lIns="0" tIns="0" rIns="0" bIns="0" rtlCol="0"/>
            <a:lstStyle/>
            <a:p>
              <a:endParaRPr/>
            </a:p>
          </p:txBody>
        </p:sp>
        <p:sp>
          <p:nvSpPr>
            <p:cNvPr id="128" name="object 128"/>
            <p:cNvSpPr/>
            <p:nvPr/>
          </p:nvSpPr>
          <p:spPr>
            <a:xfrm>
              <a:off x="3802379" y="980084"/>
              <a:ext cx="4337050" cy="942340"/>
            </a:xfrm>
            <a:custGeom>
              <a:avLst/>
              <a:gdLst/>
              <a:ahLst/>
              <a:cxnLst/>
              <a:rect l="l" t="t" r="r" b="b"/>
              <a:pathLst>
                <a:path w="4337050" h="942339">
                  <a:moveTo>
                    <a:pt x="0" y="157480"/>
                  </a:moveTo>
                  <a:lnTo>
                    <a:pt x="0" y="148589"/>
                  </a:lnTo>
                  <a:lnTo>
                    <a:pt x="0" y="140970"/>
                  </a:lnTo>
                  <a:lnTo>
                    <a:pt x="1270" y="132080"/>
                  </a:lnTo>
                  <a:lnTo>
                    <a:pt x="3810" y="124460"/>
                  </a:lnTo>
                  <a:lnTo>
                    <a:pt x="5080" y="116839"/>
                  </a:lnTo>
                  <a:lnTo>
                    <a:pt x="7620" y="109220"/>
                  </a:lnTo>
                  <a:lnTo>
                    <a:pt x="10160" y="100330"/>
                  </a:lnTo>
                  <a:lnTo>
                    <a:pt x="12700" y="92710"/>
                  </a:lnTo>
                  <a:lnTo>
                    <a:pt x="16510" y="86360"/>
                  </a:lnTo>
                  <a:lnTo>
                    <a:pt x="20320" y="78739"/>
                  </a:lnTo>
                  <a:lnTo>
                    <a:pt x="25400" y="71120"/>
                  </a:lnTo>
                  <a:lnTo>
                    <a:pt x="29210" y="64770"/>
                  </a:lnTo>
                  <a:lnTo>
                    <a:pt x="34290" y="58420"/>
                  </a:lnTo>
                  <a:lnTo>
                    <a:pt x="39370" y="52070"/>
                  </a:lnTo>
                  <a:lnTo>
                    <a:pt x="45720" y="45720"/>
                  </a:lnTo>
                  <a:lnTo>
                    <a:pt x="50800" y="40639"/>
                  </a:lnTo>
                  <a:lnTo>
                    <a:pt x="57150" y="35560"/>
                  </a:lnTo>
                  <a:lnTo>
                    <a:pt x="63500" y="30480"/>
                  </a:lnTo>
                  <a:lnTo>
                    <a:pt x="71120" y="25400"/>
                  </a:lnTo>
                  <a:lnTo>
                    <a:pt x="77470" y="21589"/>
                  </a:lnTo>
                  <a:lnTo>
                    <a:pt x="85090" y="17780"/>
                  </a:lnTo>
                  <a:lnTo>
                    <a:pt x="92710" y="13970"/>
                  </a:lnTo>
                  <a:lnTo>
                    <a:pt x="100330" y="11430"/>
                  </a:lnTo>
                  <a:lnTo>
                    <a:pt x="107950" y="7620"/>
                  </a:lnTo>
                  <a:lnTo>
                    <a:pt x="115570" y="6350"/>
                  </a:lnTo>
                  <a:lnTo>
                    <a:pt x="123190" y="3810"/>
                  </a:lnTo>
                  <a:lnTo>
                    <a:pt x="132080" y="2539"/>
                  </a:lnTo>
                  <a:lnTo>
                    <a:pt x="139700" y="1270"/>
                  </a:lnTo>
                  <a:lnTo>
                    <a:pt x="147320" y="1270"/>
                  </a:lnTo>
                  <a:lnTo>
                    <a:pt x="156210" y="0"/>
                  </a:lnTo>
                  <a:lnTo>
                    <a:pt x="4179570" y="0"/>
                  </a:lnTo>
                  <a:lnTo>
                    <a:pt x="4187190" y="1270"/>
                  </a:lnTo>
                  <a:lnTo>
                    <a:pt x="4196080" y="1270"/>
                  </a:lnTo>
                  <a:lnTo>
                    <a:pt x="4203700" y="2539"/>
                  </a:lnTo>
                  <a:lnTo>
                    <a:pt x="4211320" y="3810"/>
                  </a:lnTo>
                  <a:lnTo>
                    <a:pt x="4220210" y="6350"/>
                  </a:lnTo>
                  <a:lnTo>
                    <a:pt x="4227830" y="7620"/>
                  </a:lnTo>
                  <a:lnTo>
                    <a:pt x="4235450" y="11430"/>
                  </a:lnTo>
                  <a:lnTo>
                    <a:pt x="4243070" y="13970"/>
                  </a:lnTo>
                  <a:lnTo>
                    <a:pt x="4250690" y="17780"/>
                  </a:lnTo>
                  <a:lnTo>
                    <a:pt x="4283710" y="40639"/>
                  </a:lnTo>
                  <a:lnTo>
                    <a:pt x="4290060" y="45720"/>
                  </a:lnTo>
                  <a:lnTo>
                    <a:pt x="4296410" y="52070"/>
                  </a:lnTo>
                  <a:lnTo>
                    <a:pt x="4301490" y="58420"/>
                  </a:lnTo>
                  <a:lnTo>
                    <a:pt x="4306570" y="64770"/>
                  </a:lnTo>
                  <a:lnTo>
                    <a:pt x="4310380" y="71120"/>
                  </a:lnTo>
                  <a:lnTo>
                    <a:pt x="4315460" y="78739"/>
                  </a:lnTo>
                  <a:lnTo>
                    <a:pt x="4319270" y="86360"/>
                  </a:lnTo>
                  <a:lnTo>
                    <a:pt x="4323080" y="92710"/>
                  </a:lnTo>
                  <a:lnTo>
                    <a:pt x="4325620" y="100330"/>
                  </a:lnTo>
                  <a:lnTo>
                    <a:pt x="4328160" y="109220"/>
                  </a:lnTo>
                  <a:lnTo>
                    <a:pt x="4330700" y="116839"/>
                  </a:lnTo>
                  <a:lnTo>
                    <a:pt x="4331970" y="124460"/>
                  </a:lnTo>
                  <a:lnTo>
                    <a:pt x="4334510" y="132080"/>
                  </a:lnTo>
                  <a:lnTo>
                    <a:pt x="4335780" y="140970"/>
                  </a:lnTo>
                  <a:lnTo>
                    <a:pt x="4335780" y="148589"/>
                  </a:lnTo>
                  <a:lnTo>
                    <a:pt x="4335780" y="157480"/>
                  </a:lnTo>
                  <a:lnTo>
                    <a:pt x="4337050" y="784860"/>
                  </a:lnTo>
                  <a:lnTo>
                    <a:pt x="4335780" y="784860"/>
                  </a:lnTo>
                  <a:lnTo>
                    <a:pt x="4335780" y="792480"/>
                  </a:lnTo>
                  <a:lnTo>
                    <a:pt x="4335780" y="801370"/>
                  </a:lnTo>
                  <a:lnTo>
                    <a:pt x="4325620" y="840739"/>
                  </a:lnTo>
                  <a:lnTo>
                    <a:pt x="4323080" y="848360"/>
                  </a:lnTo>
                  <a:lnTo>
                    <a:pt x="4319270" y="855980"/>
                  </a:lnTo>
                  <a:lnTo>
                    <a:pt x="4315460" y="862330"/>
                  </a:lnTo>
                  <a:lnTo>
                    <a:pt x="4310380" y="869950"/>
                  </a:lnTo>
                  <a:lnTo>
                    <a:pt x="4306570" y="876300"/>
                  </a:lnTo>
                  <a:lnTo>
                    <a:pt x="4301490" y="882650"/>
                  </a:lnTo>
                  <a:lnTo>
                    <a:pt x="4296410" y="889000"/>
                  </a:lnTo>
                  <a:lnTo>
                    <a:pt x="4290060" y="895350"/>
                  </a:lnTo>
                  <a:lnTo>
                    <a:pt x="4283710" y="901700"/>
                  </a:lnTo>
                  <a:lnTo>
                    <a:pt x="4278630" y="906780"/>
                  </a:lnTo>
                  <a:lnTo>
                    <a:pt x="4272280" y="911860"/>
                  </a:lnTo>
                  <a:lnTo>
                    <a:pt x="4264660" y="915670"/>
                  </a:lnTo>
                  <a:lnTo>
                    <a:pt x="4258310" y="920750"/>
                  </a:lnTo>
                  <a:lnTo>
                    <a:pt x="4250690" y="924560"/>
                  </a:lnTo>
                  <a:lnTo>
                    <a:pt x="4243070" y="928370"/>
                  </a:lnTo>
                  <a:lnTo>
                    <a:pt x="4235450" y="930910"/>
                  </a:lnTo>
                  <a:lnTo>
                    <a:pt x="4227830" y="933450"/>
                  </a:lnTo>
                  <a:lnTo>
                    <a:pt x="4220210" y="935989"/>
                  </a:lnTo>
                  <a:lnTo>
                    <a:pt x="4212590" y="937260"/>
                  </a:lnTo>
                  <a:lnTo>
                    <a:pt x="4204970" y="939800"/>
                  </a:lnTo>
                  <a:lnTo>
                    <a:pt x="4196080" y="941070"/>
                  </a:lnTo>
                  <a:lnTo>
                    <a:pt x="4188460" y="941070"/>
                  </a:lnTo>
                  <a:lnTo>
                    <a:pt x="4179570" y="941070"/>
                  </a:lnTo>
                  <a:lnTo>
                    <a:pt x="156210" y="942339"/>
                  </a:lnTo>
                  <a:lnTo>
                    <a:pt x="156210" y="941070"/>
                  </a:lnTo>
                  <a:lnTo>
                    <a:pt x="147320" y="941070"/>
                  </a:lnTo>
                  <a:lnTo>
                    <a:pt x="139700" y="941070"/>
                  </a:lnTo>
                  <a:lnTo>
                    <a:pt x="132080" y="939800"/>
                  </a:lnTo>
                  <a:lnTo>
                    <a:pt x="123190" y="938530"/>
                  </a:lnTo>
                  <a:lnTo>
                    <a:pt x="115570" y="935989"/>
                  </a:lnTo>
                  <a:lnTo>
                    <a:pt x="107950" y="933450"/>
                  </a:lnTo>
                  <a:lnTo>
                    <a:pt x="100330" y="930910"/>
                  </a:lnTo>
                  <a:lnTo>
                    <a:pt x="92710" y="928370"/>
                  </a:lnTo>
                  <a:lnTo>
                    <a:pt x="85090" y="924560"/>
                  </a:lnTo>
                  <a:lnTo>
                    <a:pt x="77470" y="920750"/>
                  </a:lnTo>
                  <a:lnTo>
                    <a:pt x="71120" y="915670"/>
                  </a:lnTo>
                  <a:lnTo>
                    <a:pt x="64770" y="911860"/>
                  </a:lnTo>
                  <a:lnTo>
                    <a:pt x="58420" y="906780"/>
                  </a:lnTo>
                  <a:lnTo>
                    <a:pt x="50800" y="901700"/>
                  </a:lnTo>
                  <a:lnTo>
                    <a:pt x="45720" y="895350"/>
                  </a:lnTo>
                  <a:lnTo>
                    <a:pt x="39370" y="889000"/>
                  </a:lnTo>
                  <a:lnTo>
                    <a:pt x="34290" y="883920"/>
                  </a:lnTo>
                  <a:lnTo>
                    <a:pt x="29210" y="877570"/>
                  </a:lnTo>
                  <a:lnTo>
                    <a:pt x="25400" y="869950"/>
                  </a:lnTo>
                  <a:lnTo>
                    <a:pt x="20320" y="863600"/>
                  </a:lnTo>
                  <a:lnTo>
                    <a:pt x="16510" y="855980"/>
                  </a:lnTo>
                  <a:lnTo>
                    <a:pt x="12700" y="848360"/>
                  </a:lnTo>
                  <a:lnTo>
                    <a:pt x="10160" y="840739"/>
                  </a:lnTo>
                  <a:lnTo>
                    <a:pt x="7620" y="833120"/>
                  </a:lnTo>
                  <a:lnTo>
                    <a:pt x="5080" y="825500"/>
                  </a:lnTo>
                  <a:lnTo>
                    <a:pt x="3810" y="817880"/>
                  </a:lnTo>
                  <a:lnTo>
                    <a:pt x="1270" y="810260"/>
                  </a:lnTo>
                  <a:lnTo>
                    <a:pt x="0" y="801370"/>
                  </a:lnTo>
                  <a:lnTo>
                    <a:pt x="0" y="793750"/>
                  </a:lnTo>
                  <a:lnTo>
                    <a:pt x="0" y="784860"/>
                  </a:lnTo>
                  <a:lnTo>
                    <a:pt x="0" y="157480"/>
                  </a:lnTo>
                  <a:close/>
                </a:path>
              </a:pathLst>
            </a:custGeom>
            <a:ln w="9344">
              <a:solidFill>
                <a:srgbClr val="F8F8F8"/>
              </a:solidFill>
            </a:ln>
          </p:spPr>
          <p:txBody>
            <a:bodyPr wrap="square" lIns="0" tIns="0" rIns="0" bIns="0" rtlCol="0"/>
            <a:lstStyle/>
            <a:p>
              <a:endParaRPr/>
            </a:p>
          </p:txBody>
        </p:sp>
        <p:sp>
          <p:nvSpPr>
            <p:cNvPr id="129" name="object 129"/>
            <p:cNvSpPr/>
            <p:nvPr/>
          </p:nvSpPr>
          <p:spPr>
            <a:xfrm>
              <a:off x="3797706" y="975422"/>
              <a:ext cx="4346575" cy="951865"/>
            </a:xfrm>
            <a:custGeom>
              <a:avLst/>
              <a:gdLst/>
              <a:ahLst/>
              <a:cxnLst/>
              <a:rect l="l" t="t" r="r" b="b"/>
              <a:pathLst>
                <a:path w="4346575" h="951864">
                  <a:moveTo>
                    <a:pt x="9334" y="4660"/>
                  </a:moveTo>
                  <a:lnTo>
                    <a:pt x="7975" y="1358"/>
                  </a:lnTo>
                  <a:lnTo>
                    <a:pt x="4673" y="0"/>
                  </a:lnTo>
                  <a:lnTo>
                    <a:pt x="1358" y="1358"/>
                  </a:lnTo>
                  <a:lnTo>
                    <a:pt x="0" y="4660"/>
                  </a:lnTo>
                  <a:lnTo>
                    <a:pt x="1358" y="7975"/>
                  </a:lnTo>
                  <a:lnTo>
                    <a:pt x="4673" y="9334"/>
                  </a:lnTo>
                  <a:lnTo>
                    <a:pt x="7975" y="7975"/>
                  </a:lnTo>
                  <a:lnTo>
                    <a:pt x="9334" y="4660"/>
                  </a:lnTo>
                  <a:close/>
                </a:path>
                <a:path w="4346575" h="951864">
                  <a:moveTo>
                    <a:pt x="4346384" y="947000"/>
                  </a:moveTo>
                  <a:lnTo>
                    <a:pt x="4345025" y="943698"/>
                  </a:lnTo>
                  <a:lnTo>
                    <a:pt x="4341723" y="942340"/>
                  </a:lnTo>
                  <a:lnTo>
                    <a:pt x="4338409" y="943698"/>
                  </a:lnTo>
                  <a:lnTo>
                    <a:pt x="4337050" y="947000"/>
                  </a:lnTo>
                  <a:lnTo>
                    <a:pt x="4338409" y="950315"/>
                  </a:lnTo>
                  <a:lnTo>
                    <a:pt x="4341723" y="951674"/>
                  </a:lnTo>
                  <a:lnTo>
                    <a:pt x="4345025" y="950315"/>
                  </a:lnTo>
                  <a:lnTo>
                    <a:pt x="4346384" y="947000"/>
                  </a:lnTo>
                  <a:close/>
                </a:path>
              </a:pathLst>
            </a:custGeom>
            <a:solidFill>
              <a:srgbClr val="F8F8F8"/>
            </a:solidFill>
          </p:spPr>
          <p:txBody>
            <a:bodyPr wrap="square" lIns="0" tIns="0" rIns="0" bIns="0" rtlCol="0"/>
            <a:lstStyle/>
            <a:p>
              <a:endParaRPr/>
            </a:p>
          </p:txBody>
        </p:sp>
      </p:grpSp>
      <p:sp>
        <p:nvSpPr>
          <p:cNvPr id="130" name="object 130"/>
          <p:cNvSpPr txBox="1"/>
          <p:nvPr/>
        </p:nvSpPr>
        <p:spPr>
          <a:xfrm>
            <a:off x="1322069" y="1034694"/>
            <a:ext cx="1465580" cy="848360"/>
          </a:xfrm>
          <a:prstGeom prst="rect">
            <a:avLst/>
          </a:prstGeom>
        </p:spPr>
        <p:txBody>
          <a:bodyPr vert="horz" wrap="square" lIns="0" tIns="12700" rIns="0" bIns="0" rtlCol="0">
            <a:spAutoFit/>
          </a:bodyPr>
          <a:lstStyle/>
          <a:p>
            <a:pPr marL="12700" marR="5080" indent="635" algn="ctr">
              <a:lnSpc>
                <a:spcPct val="100000"/>
              </a:lnSpc>
              <a:spcBef>
                <a:spcPts val="100"/>
              </a:spcBef>
            </a:pPr>
            <a:r>
              <a:rPr sz="1800" b="1" spc="-20" dirty="0">
                <a:solidFill>
                  <a:srgbClr val="15155C"/>
                </a:solidFill>
                <a:latin typeface="Arial"/>
                <a:cs typeface="Arial"/>
              </a:rPr>
              <a:t>Етапи </a:t>
            </a:r>
            <a:r>
              <a:rPr sz="1800" b="1" spc="-15" dirty="0">
                <a:solidFill>
                  <a:srgbClr val="15155C"/>
                </a:solidFill>
                <a:latin typeface="Arial"/>
                <a:cs typeface="Arial"/>
              </a:rPr>
              <a:t>формування </a:t>
            </a:r>
            <a:r>
              <a:rPr sz="1800" b="1" spc="-25" dirty="0">
                <a:solidFill>
                  <a:srgbClr val="15155C"/>
                </a:solidFill>
                <a:latin typeface="Arial"/>
                <a:cs typeface="Arial"/>
              </a:rPr>
              <a:t>СРЦ</a:t>
            </a:r>
            <a:endParaRPr sz="1800">
              <a:latin typeface="Arial"/>
              <a:cs typeface="Arial"/>
            </a:endParaRPr>
          </a:p>
        </p:txBody>
      </p:sp>
      <p:sp>
        <p:nvSpPr>
          <p:cNvPr id="131" name="object 131"/>
          <p:cNvSpPr txBox="1"/>
          <p:nvPr/>
        </p:nvSpPr>
        <p:spPr>
          <a:xfrm>
            <a:off x="5265420" y="1058824"/>
            <a:ext cx="140843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15155C"/>
                </a:solidFill>
                <a:latin typeface="Arial"/>
                <a:cs typeface="Arial"/>
              </a:rPr>
              <a:t>Зміст</a:t>
            </a:r>
            <a:r>
              <a:rPr sz="1800" b="1" spc="-50" dirty="0">
                <a:solidFill>
                  <a:srgbClr val="15155C"/>
                </a:solidFill>
                <a:latin typeface="Arial"/>
                <a:cs typeface="Arial"/>
              </a:rPr>
              <a:t> </a:t>
            </a:r>
            <a:r>
              <a:rPr sz="1800" b="1" spc="-10" dirty="0">
                <a:solidFill>
                  <a:srgbClr val="15155C"/>
                </a:solidFill>
                <a:latin typeface="Arial"/>
                <a:cs typeface="Arial"/>
              </a:rPr>
              <a:t>етапів</a:t>
            </a:r>
            <a:endParaRPr sz="1800">
              <a:latin typeface="Arial"/>
              <a:cs typeface="Arial"/>
            </a:endParaRPr>
          </a:p>
        </p:txBody>
      </p:sp>
      <p:grpSp>
        <p:nvGrpSpPr>
          <p:cNvPr id="132" name="object 132"/>
          <p:cNvGrpSpPr/>
          <p:nvPr/>
        </p:nvGrpSpPr>
        <p:grpSpPr>
          <a:xfrm>
            <a:off x="6078220" y="1369111"/>
            <a:ext cx="2612390" cy="3970020"/>
            <a:chOff x="6078220" y="1369111"/>
            <a:chExt cx="2612390" cy="3970020"/>
          </a:xfrm>
        </p:grpSpPr>
        <p:pic>
          <p:nvPicPr>
            <p:cNvPr id="133" name="object 133"/>
            <p:cNvPicPr/>
            <p:nvPr/>
          </p:nvPicPr>
          <p:blipFill>
            <a:blip r:embed="rId30" cstate="print"/>
            <a:stretch>
              <a:fillRect/>
            </a:stretch>
          </p:blipFill>
          <p:spPr>
            <a:xfrm>
              <a:off x="6078220" y="2860954"/>
              <a:ext cx="114300" cy="322579"/>
            </a:xfrm>
            <a:prstGeom prst="rect">
              <a:avLst/>
            </a:prstGeom>
          </p:spPr>
        </p:pic>
        <p:sp>
          <p:nvSpPr>
            <p:cNvPr id="134" name="object 134"/>
            <p:cNvSpPr/>
            <p:nvPr/>
          </p:nvSpPr>
          <p:spPr>
            <a:xfrm>
              <a:off x="6197600" y="3950614"/>
              <a:ext cx="10160" cy="262890"/>
            </a:xfrm>
            <a:custGeom>
              <a:avLst/>
              <a:gdLst/>
              <a:ahLst/>
              <a:cxnLst/>
              <a:rect l="l" t="t" r="r" b="b"/>
              <a:pathLst>
                <a:path w="10160" h="262889">
                  <a:moveTo>
                    <a:pt x="10160" y="262889"/>
                  </a:moveTo>
                  <a:lnTo>
                    <a:pt x="0" y="0"/>
                  </a:lnTo>
                </a:path>
              </a:pathLst>
            </a:custGeom>
            <a:ln w="38097">
              <a:solidFill>
                <a:srgbClr val="000000"/>
              </a:solidFill>
            </a:ln>
          </p:spPr>
          <p:txBody>
            <a:bodyPr wrap="square" lIns="0" tIns="0" rIns="0" bIns="0" rtlCol="0"/>
            <a:lstStyle/>
            <a:p>
              <a:endParaRPr/>
            </a:p>
          </p:txBody>
        </p:sp>
        <p:sp>
          <p:nvSpPr>
            <p:cNvPr id="135" name="object 135"/>
            <p:cNvSpPr/>
            <p:nvPr/>
          </p:nvSpPr>
          <p:spPr>
            <a:xfrm>
              <a:off x="6140450" y="3842664"/>
              <a:ext cx="114300" cy="116839"/>
            </a:xfrm>
            <a:custGeom>
              <a:avLst/>
              <a:gdLst/>
              <a:ahLst/>
              <a:cxnLst/>
              <a:rect l="l" t="t" r="r" b="b"/>
              <a:pathLst>
                <a:path w="114300" h="116839">
                  <a:moveTo>
                    <a:pt x="53339" y="0"/>
                  </a:moveTo>
                  <a:lnTo>
                    <a:pt x="0" y="116839"/>
                  </a:lnTo>
                  <a:lnTo>
                    <a:pt x="114300" y="113029"/>
                  </a:lnTo>
                  <a:lnTo>
                    <a:pt x="53339" y="0"/>
                  </a:lnTo>
                  <a:close/>
                </a:path>
              </a:pathLst>
            </a:custGeom>
            <a:solidFill>
              <a:srgbClr val="000000">
                <a:alpha val="34999"/>
              </a:srgbClr>
            </a:solidFill>
          </p:spPr>
          <p:txBody>
            <a:bodyPr wrap="square" lIns="0" tIns="0" rIns="0" bIns="0" rtlCol="0"/>
            <a:lstStyle/>
            <a:p>
              <a:endParaRPr/>
            </a:p>
          </p:txBody>
        </p:sp>
        <p:sp>
          <p:nvSpPr>
            <p:cNvPr id="136" name="object 136"/>
            <p:cNvSpPr/>
            <p:nvPr/>
          </p:nvSpPr>
          <p:spPr>
            <a:xfrm>
              <a:off x="6197600" y="3926484"/>
              <a:ext cx="10160" cy="262890"/>
            </a:xfrm>
            <a:custGeom>
              <a:avLst/>
              <a:gdLst/>
              <a:ahLst/>
              <a:cxnLst/>
              <a:rect l="l" t="t" r="r" b="b"/>
              <a:pathLst>
                <a:path w="10160" h="262889">
                  <a:moveTo>
                    <a:pt x="10160" y="262890"/>
                  </a:moveTo>
                  <a:lnTo>
                    <a:pt x="0" y="0"/>
                  </a:lnTo>
                </a:path>
              </a:pathLst>
            </a:custGeom>
            <a:ln w="38097">
              <a:solidFill>
                <a:srgbClr val="000000"/>
              </a:solidFill>
            </a:ln>
          </p:spPr>
          <p:txBody>
            <a:bodyPr wrap="square" lIns="0" tIns="0" rIns="0" bIns="0" rtlCol="0"/>
            <a:lstStyle/>
            <a:p>
              <a:endParaRPr/>
            </a:p>
          </p:txBody>
        </p:sp>
        <p:sp>
          <p:nvSpPr>
            <p:cNvPr id="137" name="object 137"/>
            <p:cNvSpPr/>
            <p:nvPr/>
          </p:nvSpPr>
          <p:spPr>
            <a:xfrm>
              <a:off x="6140450" y="3819804"/>
              <a:ext cx="114300" cy="116839"/>
            </a:xfrm>
            <a:custGeom>
              <a:avLst/>
              <a:gdLst/>
              <a:ahLst/>
              <a:cxnLst/>
              <a:rect l="l" t="t" r="r" b="b"/>
              <a:pathLst>
                <a:path w="114300" h="116839">
                  <a:moveTo>
                    <a:pt x="53339" y="0"/>
                  </a:moveTo>
                  <a:lnTo>
                    <a:pt x="0" y="116839"/>
                  </a:lnTo>
                  <a:lnTo>
                    <a:pt x="114300" y="113029"/>
                  </a:lnTo>
                  <a:lnTo>
                    <a:pt x="53339" y="0"/>
                  </a:lnTo>
                  <a:close/>
                </a:path>
              </a:pathLst>
            </a:custGeom>
            <a:solidFill>
              <a:srgbClr val="000000"/>
            </a:solidFill>
          </p:spPr>
          <p:txBody>
            <a:bodyPr wrap="square" lIns="0" tIns="0" rIns="0" bIns="0" rtlCol="0"/>
            <a:lstStyle/>
            <a:p>
              <a:endParaRPr/>
            </a:p>
          </p:txBody>
        </p:sp>
        <p:sp>
          <p:nvSpPr>
            <p:cNvPr id="138" name="object 138"/>
            <p:cNvSpPr/>
            <p:nvPr/>
          </p:nvSpPr>
          <p:spPr>
            <a:xfrm>
              <a:off x="6207760" y="4983124"/>
              <a:ext cx="1270" cy="336550"/>
            </a:xfrm>
            <a:custGeom>
              <a:avLst/>
              <a:gdLst/>
              <a:ahLst/>
              <a:cxnLst/>
              <a:rect l="l" t="t" r="r" b="b"/>
              <a:pathLst>
                <a:path w="1270" h="336550">
                  <a:moveTo>
                    <a:pt x="0" y="336550"/>
                  </a:moveTo>
                  <a:lnTo>
                    <a:pt x="1269" y="0"/>
                  </a:lnTo>
                </a:path>
              </a:pathLst>
            </a:custGeom>
            <a:ln w="38097">
              <a:solidFill>
                <a:srgbClr val="000000"/>
              </a:solidFill>
            </a:ln>
          </p:spPr>
          <p:txBody>
            <a:bodyPr wrap="square" lIns="0" tIns="0" rIns="0" bIns="0" rtlCol="0"/>
            <a:lstStyle/>
            <a:p>
              <a:endParaRPr/>
            </a:p>
          </p:txBody>
        </p:sp>
        <p:sp>
          <p:nvSpPr>
            <p:cNvPr id="139" name="object 139"/>
            <p:cNvSpPr/>
            <p:nvPr/>
          </p:nvSpPr>
          <p:spPr>
            <a:xfrm>
              <a:off x="6151880" y="4876444"/>
              <a:ext cx="114300" cy="114300"/>
            </a:xfrm>
            <a:custGeom>
              <a:avLst/>
              <a:gdLst/>
              <a:ahLst/>
              <a:cxnLst/>
              <a:rect l="l" t="t" r="r" b="b"/>
              <a:pathLst>
                <a:path w="114300" h="114300">
                  <a:moveTo>
                    <a:pt x="57150" y="0"/>
                  </a:moveTo>
                  <a:lnTo>
                    <a:pt x="0" y="114300"/>
                  </a:lnTo>
                  <a:lnTo>
                    <a:pt x="114300" y="114300"/>
                  </a:lnTo>
                  <a:lnTo>
                    <a:pt x="57150" y="0"/>
                  </a:lnTo>
                  <a:close/>
                </a:path>
              </a:pathLst>
            </a:custGeom>
            <a:solidFill>
              <a:srgbClr val="000000">
                <a:alpha val="34999"/>
              </a:srgbClr>
            </a:solidFill>
          </p:spPr>
          <p:txBody>
            <a:bodyPr wrap="square" lIns="0" tIns="0" rIns="0" bIns="0" rtlCol="0"/>
            <a:lstStyle/>
            <a:p>
              <a:endParaRPr/>
            </a:p>
          </p:txBody>
        </p:sp>
        <p:sp>
          <p:nvSpPr>
            <p:cNvPr id="140" name="object 140"/>
            <p:cNvSpPr/>
            <p:nvPr/>
          </p:nvSpPr>
          <p:spPr>
            <a:xfrm>
              <a:off x="6207760" y="4960264"/>
              <a:ext cx="1270" cy="335280"/>
            </a:xfrm>
            <a:custGeom>
              <a:avLst/>
              <a:gdLst/>
              <a:ahLst/>
              <a:cxnLst/>
              <a:rect l="l" t="t" r="r" b="b"/>
              <a:pathLst>
                <a:path w="1270" h="335279">
                  <a:moveTo>
                    <a:pt x="0" y="335279"/>
                  </a:moveTo>
                  <a:lnTo>
                    <a:pt x="1269" y="0"/>
                  </a:lnTo>
                </a:path>
              </a:pathLst>
            </a:custGeom>
            <a:ln w="38097">
              <a:solidFill>
                <a:srgbClr val="000000"/>
              </a:solidFill>
            </a:ln>
          </p:spPr>
          <p:txBody>
            <a:bodyPr wrap="square" lIns="0" tIns="0" rIns="0" bIns="0" rtlCol="0"/>
            <a:lstStyle/>
            <a:p>
              <a:endParaRPr/>
            </a:p>
          </p:txBody>
        </p:sp>
        <p:sp>
          <p:nvSpPr>
            <p:cNvPr id="141" name="object 141"/>
            <p:cNvSpPr/>
            <p:nvPr/>
          </p:nvSpPr>
          <p:spPr>
            <a:xfrm>
              <a:off x="6151880" y="4853584"/>
              <a:ext cx="114300" cy="114300"/>
            </a:xfrm>
            <a:custGeom>
              <a:avLst/>
              <a:gdLst/>
              <a:ahLst/>
              <a:cxnLst/>
              <a:rect l="l" t="t" r="r" b="b"/>
              <a:pathLst>
                <a:path w="114300" h="114300">
                  <a:moveTo>
                    <a:pt x="57150" y="0"/>
                  </a:moveTo>
                  <a:lnTo>
                    <a:pt x="0" y="114300"/>
                  </a:lnTo>
                  <a:lnTo>
                    <a:pt x="114300" y="114300"/>
                  </a:lnTo>
                  <a:lnTo>
                    <a:pt x="57150" y="0"/>
                  </a:lnTo>
                  <a:close/>
                </a:path>
              </a:pathLst>
            </a:custGeom>
            <a:solidFill>
              <a:srgbClr val="000000"/>
            </a:solidFill>
          </p:spPr>
          <p:txBody>
            <a:bodyPr wrap="square" lIns="0" tIns="0" rIns="0" bIns="0" rtlCol="0"/>
            <a:lstStyle/>
            <a:p>
              <a:endParaRPr/>
            </a:p>
          </p:txBody>
        </p:sp>
        <p:pic>
          <p:nvPicPr>
            <p:cNvPr id="142" name="object 142"/>
            <p:cNvPicPr/>
            <p:nvPr/>
          </p:nvPicPr>
          <p:blipFill>
            <a:blip r:embed="rId31" cstate="print"/>
            <a:stretch>
              <a:fillRect/>
            </a:stretch>
          </p:blipFill>
          <p:spPr>
            <a:xfrm>
              <a:off x="8135620" y="1922424"/>
              <a:ext cx="547370" cy="607059"/>
            </a:xfrm>
            <a:prstGeom prst="rect">
              <a:avLst/>
            </a:prstGeom>
          </p:spPr>
        </p:pic>
        <p:sp>
          <p:nvSpPr>
            <p:cNvPr id="143" name="object 143"/>
            <p:cNvSpPr/>
            <p:nvPr/>
          </p:nvSpPr>
          <p:spPr>
            <a:xfrm>
              <a:off x="8664388" y="1922424"/>
              <a:ext cx="635" cy="0"/>
            </a:xfrm>
            <a:custGeom>
              <a:avLst/>
              <a:gdLst/>
              <a:ahLst/>
              <a:cxnLst/>
              <a:rect l="l" t="t" r="r" b="b"/>
              <a:pathLst>
                <a:path w="634">
                  <a:moveTo>
                    <a:pt x="298" y="0"/>
                  </a:moveTo>
                  <a:lnTo>
                    <a:pt x="0" y="0"/>
                  </a:lnTo>
                </a:path>
              </a:pathLst>
            </a:custGeom>
            <a:ln w="3175">
              <a:solidFill>
                <a:srgbClr val="000000"/>
              </a:solidFill>
            </a:ln>
          </p:spPr>
          <p:txBody>
            <a:bodyPr wrap="square" lIns="0" tIns="0" rIns="0" bIns="0" rtlCol="0"/>
            <a:lstStyle/>
            <a:p>
              <a:endParaRPr/>
            </a:p>
          </p:txBody>
        </p:sp>
        <p:pic>
          <p:nvPicPr>
            <p:cNvPr id="144" name="object 144"/>
            <p:cNvPicPr/>
            <p:nvPr/>
          </p:nvPicPr>
          <p:blipFill>
            <a:blip r:embed="rId32" cstate="print"/>
            <a:stretch>
              <a:fillRect/>
            </a:stretch>
          </p:blipFill>
          <p:spPr>
            <a:xfrm>
              <a:off x="8135620" y="1397914"/>
              <a:ext cx="548639" cy="608330"/>
            </a:xfrm>
            <a:prstGeom prst="rect">
              <a:avLst/>
            </a:prstGeom>
          </p:spPr>
        </p:pic>
        <p:sp>
          <p:nvSpPr>
            <p:cNvPr id="145" name="object 145"/>
            <p:cNvSpPr/>
            <p:nvPr/>
          </p:nvSpPr>
          <p:spPr>
            <a:xfrm>
              <a:off x="8135620" y="1397914"/>
              <a:ext cx="42545" cy="214629"/>
            </a:xfrm>
            <a:custGeom>
              <a:avLst/>
              <a:gdLst/>
              <a:ahLst/>
              <a:cxnLst/>
              <a:rect l="l" t="t" r="r" b="b"/>
              <a:pathLst>
                <a:path w="42545" h="214630">
                  <a:moveTo>
                    <a:pt x="42227" y="0"/>
                  </a:moveTo>
                  <a:lnTo>
                    <a:pt x="0" y="0"/>
                  </a:lnTo>
                  <a:lnTo>
                    <a:pt x="0" y="214630"/>
                  </a:lnTo>
                </a:path>
              </a:pathLst>
            </a:custGeom>
            <a:ln w="3175">
              <a:solidFill>
                <a:srgbClr val="000000"/>
              </a:solidFill>
            </a:ln>
          </p:spPr>
          <p:txBody>
            <a:bodyPr wrap="square" lIns="0" tIns="0" rIns="0" bIns="0" rtlCol="0"/>
            <a:lstStyle/>
            <a:p>
              <a:endParaRPr/>
            </a:p>
          </p:txBody>
        </p:sp>
        <p:sp>
          <p:nvSpPr>
            <p:cNvPr id="146" name="object 146"/>
            <p:cNvSpPr/>
            <p:nvPr/>
          </p:nvSpPr>
          <p:spPr>
            <a:xfrm>
              <a:off x="8135620" y="1396644"/>
              <a:ext cx="549910" cy="1134110"/>
            </a:xfrm>
            <a:custGeom>
              <a:avLst/>
              <a:gdLst/>
              <a:ahLst/>
              <a:cxnLst/>
              <a:rect l="l" t="t" r="r" b="b"/>
              <a:pathLst>
                <a:path w="549909" h="1134110">
                  <a:moveTo>
                    <a:pt x="549909" y="632460"/>
                  </a:moveTo>
                  <a:lnTo>
                    <a:pt x="548639" y="610870"/>
                  </a:lnTo>
                  <a:lnTo>
                    <a:pt x="546100" y="589279"/>
                  </a:lnTo>
                  <a:lnTo>
                    <a:pt x="537209" y="546100"/>
                  </a:lnTo>
                  <a:lnTo>
                    <a:pt x="521970" y="504189"/>
                  </a:lnTo>
                  <a:lnTo>
                    <a:pt x="501650" y="463550"/>
                  </a:lnTo>
                  <a:lnTo>
                    <a:pt x="476250" y="424179"/>
                  </a:lnTo>
                  <a:lnTo>
                    <a:pt x="444500" y="388620"/>
                  </a:lnTo>
                  <a:lnTo>
                    <a:pt x="407670" y="354329"/>
                  </a:lnTo>
                  <a:lnTo>
                    <a:pt x="367029" y="323850"/>
                  </a:lnTo>
                  <a:lnTo>
                    <a:pt x="345439" y="308610"/>
                  </a:lnTo>
                  <a:lnTo>
                    <a:pt x="322579" y="295910"/>
                  </a:lnTo>
                  <a:lnTo>
                    <a:pt x="299720" y="283210"/>
                  </a:lnTo>
                  <a:lnTo>
                    <a:pt x="275589" y="271779"/>
                  </a:lnTo>
                  <a:lnTo>
                    <a:pt x="223520" y="252729"/>
                  </a:lnTo>
                  <a:lnTo>
                    <a:pt x="170179" y="237489"/>
                  </a:lnTo>
                  <a:lnTo>
                    <a:pt x="142239" y="231139"/>
                  </a:lnTo>
                  <a:lnTo>
                    <a:pt x="114300" y="224789"/>
                  </a:lnTo>
                  <a:lnTo>
                    <a:pt x="86359" y="220979"/>
                  </a:lnTo>
                  <a:lnTo>
                    <a:pt x="57150" y="218439"/>
                  </a:lnTo>
                  <a:lnTo>
                    <a:pt x="29209" y="217170"/>
                  </a:lnTo>
                  <a:lnTo>
                    <a:pt x="0" y="215900"/>
                  </a:lnTo>
                  <a:lnTo>
                    <a:pt x="0" y="0"/>
                  </a:lnTo>
                  <a:lnTo>
                    <a:pt x="29209" y="1270"/>
                  </a:lnTo>
                  <a:lnTo>
                    <a:pt x="57150" y="2539"/>
                  </a:lnTo>
                  <a:lnTo>
                    <a:pt x="114300" y="8889"/>
                  </a:lnTo>
                  <a:lnTo>
                    <a:pt x="170179" y="20320"/>
                  </a:lnTo>
                  <a:lnTo>
                    <a:pt x="223520" y="36829"/>
                  </a:lnTo>
                  <a:lnTo>
                    <a:pt x="274320" y="55879"/>
                  </a:lnTo>
                  <a:lnTo>
                    <a:pt x="322579" y="80010"/>
                  </a:lnTo>
                  <a:lnTo>
                    <a:pt x="345439" y="92710"/>
                  </a:lnTo>
                  <a:lnTo>
                    <a:pt x="388620" y="121920"/>
                  </a:lnTo>
                  <a:lnTo>
                    <a:pt x="426720" y="154939"/>
                  </a:lnTo>
                  <a:lnTo>
                    <a:pt x="461009" y="190500"/>
                  </a:lnTo>
                  <a:lnTo>
                    <a:pt x="488950" y="227329"/>
                  </a:lnTo>
                  <a:lnTo>
                    <a:pt x="513079" y="267970"/>
                  </a:lnTo>
                  <a:lnTo>
                    <a:pt x="530859" y="308610"/>
                  </a:lnTo>
                  <a:lnTo>
                    <a:pt x="542289" y="351789"/>
                  </a:lnTo>
                  <a:lnTo>
                    <a:pt x="548639" y="394970"/>
                  </a:lnTo>
                  <a:lnTo>
                    <a:pt x="548639" y="416560"/>
                  </a:lnTo>
                  <a:lnTo>
                    <a:pt x="549909" y="632460"/>
                  </a:lnTo>
                  <a:lnTo>
                    <a:pt x="548639" y="654050"/>
                  </a:lnTo>
                  <a:lnTo>
                    <a:pt x="546100" y="675639"/>
                  </a:lnTo>
                  <a:lnTo>
                    <a:pt x="542289" y="695960"/>
                  </a:lnTo>
                  <a:lnTo>
                    <a:pt x="538479" y="717550"/>
                  </a:lnTo>
                  <a:lnTo>
                    <a:pt x="530859" y="737870"/>
                  </a:lnTo>
                  <a:lnTo>
                    <a:pt x="523239" y="759460"/>
                  </a:lnTo>
                  <a:lnTo>
                    <a:pt x="514350" y="778510"/>
                  </a:lnTo>
                  <a:lnTo>
                    <a:pt x="504189" y="798829"/>
                  </a:lnTo>
                  <a:lnTo>
                    <a:pt x="491489" y="817879"/>
                  </a:lnTo>
                  <a:lnTo>
                    <a:pt x="478789" y="836929"/>
                  </a:lnTo>
                  <a:lnTo>
                    <a:pt x="448309" y="873760"/>
                  </a:lnTo>
                  <a:lnTo>
                    <a:pt x="414020" y="906779"/>
                  </a:lnTo>
                  <a:lnTo>
                    <a:pt x="374650" y="937260"/>
                  </a:lnTo>
                  <a:lnTo>
                    <a:pt x="353059" y="951229"/>
                  </a:lnTo>
                  <a:lnTo>
                    <a:pt x="331470" y="965200"/>
                  </a:lnTo>
                  <a:lnTo>
                    <a:pt x="308609" y="977900"/>
                  </a:lnTo>
                  <a:lnTo>
                    <a:pt x="285750" y="989329"/>
                  </a:lnTo>
                  <a:lnTo>
                    <a:pt x="260350" y="999489"/>
                  </a:lnTo>
                  <a:lnTo>
                    <a:pt x="234950" y="1009650"/>
                  </a:lnTo>
                  <a:lnTo>
                    <a:pt x="209550" y="1017270"/>
                  </a:lnTo>
                  <a:lnTo>
                    <a:pt x="182879" y="1026160"/>
                  </a:lnTo>
                  <a:lnTo>
                    <a:pt x="182879" y="1134110"/>
                  </a:lnTo>
                  <a:lnTo>
                    <a:pt x="0" y="941070"/>
                  </a:lnTo>
                  <a:lnTo>
                    <a:pt x="182879" y="701039"/>
                  </a:lnTo>
                  <a:lnTo>
                    <a:pt x="182879" y="810260"/>
                  </a:lnTo>
                  <a:lnTo>
                    <a:pt x="237489" y="792479"/>
                  </a:lnTo>
                  <a:lnTo>
                    <a:pt x="289559" y="770889"/>
                  </a:lnTo>
                  <a:lnTo>
                    <a:pt x="313689" y="758189"/>
                  </a:lnTo>
                  <a:lnTo>
                    <a:pt x="337820" y="745489"/>
                  </a:lnTo>
                  <a:lnTo>
                    <a:pt x="360679" y="730250"/>
                  </a:lnTo>
                  <a:lnTo>
                    <a:pt x="382270" y="716279"/>
                  </a:lnTo>
                  <a:lnTo>
                    <a:pt x="402589" y="699770"/>
                  </a:lnTo>
                  <a:lnTo>
                    <a:pt x="440689" y="665479"/>
                  </a:lnTo>
                  <a:lnTo>
                    <a:pt x="472439" y="628650"/>
                  </a:lnTo>
                  <a:lnTo>
                    <a:pt x="500379" y="588010"/>
                  </a:lnTo>
                  <a:lnTo>
                    <a:pt x="520700" y="546100"/>
                  </a:lnTo>
                  <a:lnTo>
                    <a:pt x="529589" y="525779"/>
                  </a:lnTo>
                </a:path>
              </a:pathLst>
            </a:custGeom>
            <a:ln w="9344">
              <a:solidFill>
                <a:srgbClr val="000000"/>
              </a:solidFill>
            </a:ln>
          </p:spPr>
          <p:txBody>
            <a:bodyPr wrap="square" lIns="0" tIns="0" rIns="0" bIns="0" rtlCol="0"/>
            <a:lstStyle/>
            <a:p>
              <a:endParaRPr/>
            </a:p>
          </p:txBody>
        </p:sp>
        <p:sp>
          <p:nvSpPr>
            <p:cNvPr id="147" name="object 147"/>
            <p:cNvSpPr/>
            <p:nvPr/>
          </p:nvSpPr>
          <p:spPr>
            <a:xfrm>
              <a:off x="8130946" y="1391983"/>
              <a:ext cx="559435" cy="1167765"/>
            </a:xfrm>
            <a:custGeom>
              <a:avLst/>
              <a:gdLst/>
              <a:ahLst/>
              <a:cxnLst/>
              <a:rect l="l" t="t" r="r" b="b"/>
              <a:pathLst>
                <a:path w="559434" h="1167764">
                  <a:moveTo>
                    <a:pt x="9334" y="4660"/>
                  </a:moveTo>
                  <a:lnTo>
                    <a:pt x="7975" y="1358"/>
                  </a:lnTo>
                  <a:lnTo>
                    <a:pt x="4673" y="0"/>
                  </a:lnTo>
                  <a:lnTo>
                    <a:pt x="1358" y="1358"/>
                  </a:lnTo>
                  <a:lnTo>
                    <a:pt x="0" y="4660"/>
                  </a:lnTo>
                  <a:lnTo>
                    <a:pt x="1358" y="7975"/>
                  </a:lnTo>
                  <a:lnTo>
                    <a:pt x="4673" y="9334"/>
                  </a:lnTo>
                  <a:lnTo>
                    <a:pt x="7975" y="7975"/>
                  </a:lnTo>
                  <a:lnTo>
                    <a:pt x="9334" y="4660"/>
                  </a:lnTo>
                  <a:close/>
                </a:path>
                <a:path w="559434" h="1167764">
                  <a:moveTo>
                    <a:pt x="559244" y="1162900"/>
                  </a:moveTo>
                  <a:lnTo>
                    <a:pt x="557885" y="1159598"/>
                  </a:lnTo>
                  <a:lnTo>
                    <a:pt x="554583" y="1158240"/>
                  </a:lnTo>
                  <a:lnTo>
                    <a:pt x="551268" y="1159598"/>
                  </a:lnTo>
                  <a:lnTo>
                    <a:pt x="549910" y="1162900"/>
                  </a:lnTo>
                  <a:lnTo>
                    <a:pt x="551268" y="1166215"/>
                  </a:lnTo>
                  <a:lnTo>
                    <a:pt x="554583" y="1167574"/>
                  </a:lnTo>
                  <a:lnTo>
                    <a:pt x="557885" y="1166215"/>
                  </a:lnTo>
                  <a:lnTo>
                    <a:pt x="559244" y="1162900"/>
                  </a:lnTo>
                  <a:close/>
                </a:path>
              </a:pathLst>
            </a:custGeom>
            <a:solidFill>
              <a:srgbClr val="000000">
                <a:alpha val="34999"/>
              </a:srgbClr>
            </a:solidFill>
          </p:spPr>
          <p:txBody>
            <a:bodyPr wrap="square" lIns="0" tIns="0" rIns="0" bIns="0" rtlCol="0"/>
            <a:lstStyle/>
            <a:p>
              <a:endParaRPr/>
            </a:p>
          </p:txBody>
        </p:sp>
        <p:pic>
          <p:nvPicPr>
            <p:cNvPr id="148" name="object 148"/>
            <p:cNvPicPr/>
            <p:nvPr/>
          </p:nvPicPr>
          <p:blipFill>
            <a:blip r:embed="rId33" cstate="print"/>
            <a:stretch>
              <a:fillRect/>
            </a:stretch>
          </p:blipFill>
          <p:spPr>
            <a:xfrm>
              <a:off x="8135620" y="1899564"/>
              <a:ext cx="547370" cy="607059"/>
            </a:xfrm>
            <a:prstGeom prst="rect">
              <a:avLst/>
            </a:prstGeom>
          </p:spPr>
        </p:pic>
        <p:sp>
          <p:nvSpPr>
            <p:cNvPr id="149" name="object 149"/>
            <p:cNvSpPr/>
            <p:nvPr/>
          </p:nvSpPr>
          <p:spPr>
            <a:xfrm>
              <a:off x="8664388" y="1899564"/>
              <a:ext cx="635" cy="0"/>
            </a:xfrm>
            <a:custGeom>
              <a:avLst/>
              <a:gdLst/>
              <a:ahLst/>
              <a:cxnLst/>
              <a:rect l="l" t="t" r="r" b="b"/>
              <a:pathLst>
                <a:path w="634">
                  <a:moveTo>
                    <a:pt x="298" y="0"/>
                  </a:moveTo>
                  <a:lnTo>
                    <a:pt x="0" y="0"/>
                  </a:lnTo>
                </a:path>
              </a:pathLst>
            </a:custGeom>
            <a:ln w="3175">
              <a:solidFill>
                <a:srgbClr val="000000"/>
              </a:solidFill>
            </a:ln>
          </p:spPr>
          <p:txBody>
            <a:bodyPr wrap="square" lIns="0" tIns="0" rIns="0" bIns="0" rtlCol="0"/>
            <a:lstStyle/>
            <a:p>
              <a:endParaRPr/>
            </a:p>
          </p:txBody>
        </p:sp>
        <p:pic>
          <p:nvPicPr>
            <p:cNvPr id="150" name="object 150"/>
            <p:cNvPicPr/>
            <p:nvPr/>
          </p:nvPicPr>
          <p:blipFill>
            <a:blip r:embed="rId34" cstate="print"/>
            <a:stretch>
              <a:fillRect/>
            </a:stretch>
          </p:blipFill>
          <p:spPr>
            <a:xfrm>
              <a:off x="8135620" y="1373784"/>
              <a:ext cx="548639" cy="610870"/>
            </a:xfrm>
            <a:prstGeom prst="rect">
              <a:avLst/>
            </a:prstGeom>
          </p:spPr>
        </p:pic>
        <p:sp>
          <p:nvSpPr>
            <p:cNvPr id="151" name="object 151"/>
            <p:cNvSpPr/>
            <p:nvPr/>
          </p:nvSpPr>
          <p:spPr>
            <a:xfrm>
              <a:off x="8135620" y="1373784"/>
              <a:ext cx="27940" cy="215900"/>
            </a:xfrm>
            <a:custGeom>
              <a:avLst/>
              <a:gdLst/>
              <a:ahLst/>
              <a:cxnLst/>
              <a:rect l="l" t="t" r="r" b="b"/>
              <a:pathLst>
                <a:path w="27940" h="215900">
                  <a:moveTo>
                    <a:pt x="27939" y="0"/>
                  </a:moveTo>
                  <a:lnTo>
                    <a:pt x="0" y="0"/>
                  </a:lnTo>
                  <a:lnTo>
                    <a:pt x="0" y="215900"/>
                  </a:lnTo>
                </a:path>
              </a:pathLst>
            </a:custGeom>
            <a:ln w="3175">
              <a:solidFill>
                <a:srgbClr val="000000"/>
              </a:solidFill>
            </a:ln>
          </p:spPr>
          <p:txBody>
            <a:bodyPr wrap="square" lIns="0" tIns="0" rIns="0" bIns="0" rtlCol="0"/>
            <a:lstStyle/>
            <a:p>
              <a:endParaRPr/>
            </a:p>
          </p:txBody>
        </p:sp>
        <p:sp>
          <p:nvSpPr>
            <p:cNvPr id="152" name="object 152"/>
            <p:cNvSpPr/>
            <p:nvPr/>
          </p:nvSpPr>
          <p:spPr>
            <a:xfrm>
              <a:off x="8135620" y="1373784"/>
              <a:ext cx="549910" cy="1132840"/>
            </a:xfrm>
            <a:custGeom>
              <a:avLst/>
              <a:gdLst/>
              <a:ahLst/>
              <a:cxnLst/>
              <a:rect l="l" t="t" r="r" b="b"/>
              <a:pathLst>
                <a:path w="549909" h="1132839">
                  <a:moveTo>
                    <a:pt x="549909" y="632460"/>
                  </a:moveTo>
                  <a:lnTo>
                    <a:pt x="548639" y="610870"/>
                  </a:lnTo>
                  <a:lnTo>
                    <a:pt x="546100" y="589280"/>
                  </a:lnTo>
                  <a:lnTo>
                    <a:pt x="537209" y="546100"/>
                  </a:lnTo>
                  <a:lnTo>
                    <a:pt x="521970" y="504189"/>
                  </a:lnTo>
                  <a:lnTo>
                    <a:pt x="501650" y="463550"/>
                  </a:lnTo>
                  <a:lnTo>
                    <a:pt x="476250" y="424180"/>
                  </a:lnTo>
                  <a:lnTo>
                    <a:pt x="444500" y="387350"/>
                  </a:lnTo>
                  <a:lnTo>
                    <a:pt x="407670" y="354330"/>
                  </a:lnTo>
                  <a:lnTo>
                    <a:pt x="388620" y="337820"/>
                  </a:lnTo>
                  <a:lnTo>
                    <a:pt x="367029" y="322580"/>
                  </a:lnTo>
                  <a:lnTo>
                    <a:pt x="345439" y="308610"/>
                  </a:lnTo>
                  <a:lnTo>
                    <a:pt x="322579" y="295910"/>
                  </a:lnTo>
                  <a:lnTo>
                    <a:pt x="299720" y="283210"/>
                  </a:lnTo>
                  <a:lnTo>
                    <a:pt x="248920" y="261620"/>
                  </a:lnTo>
                  <a:lnTo>
                    <a:pt x="196850" y="243839"/>
                  </a:lnTo>
                  <a:lnTo>
                    <a:pt x="142239" y="231139"/>
                  </a:lnTo>
                  <a:lnTo>
                    <a:pt x="114300" y="224789"/>
                  </a:lnTo>
                  <a:lnTo>
                    <a:pt x="86359" y="220980"/>
                  </a:lnTo>
                  <a:lnTo>
                    <a:pt x="57150" y="218439"/>
                  </a:lnTo>
                  <a:lnTo>
                    <a:pt x="29209" y="217170"/>
                  </a:lnTo>
                  <a:lnTo>
                    <a:pt x="0" y="215900"/>
                  </a:lnTo>
                  <a:lnTo>
                    <a:pt x="0" y="0"/>
                  </a:lnTo>
                  <a:lnTo>
                    <a:pt x="29209" y="1270"/>
                  </a:lnTo>
                  <a:lnTo>
                    <a:pt x="57150" y="2539"/>
                  </a:lnTo>
                  <a:lnTo>
                    <a:pt x="114300" y="8889"/>
                  </a:lnTo>
                  <a:lnTo>
                    <a:pt x="170179" y="20320"/>
                  </a:lnTo>
                  <a:lnTo>
                    <a:pt x="223520" y="35560"/>
                  </a:lnTo>
                  <a:lnTo>
                    <a:pt x="248920" y="45720"/>
                  </a:lnTo>
                  <a:lnTo>
                    <a:pt x="274320" y="55880"/>
                  </a:lnTo>
                  <a:lnTo>
                    <a:pt x="299720" y="67310"/>
                  </a:lnTo>
                  <a:lnTo>
                    <a:pt x="322579" y="80010"/>
                  </a:lnTo>
                  <a:lnTo>
                    <a:pt x="345439" y="92710"/>
                  </a:lnTo>
                  <a:lnTo>
                    <a:pt x="367029" y="106680"/>
                  </a:lnTo>
                  <a:lnTo>
                    <a:pt x="388620" y="121920"/>
                  </a:lnTo>
                  <a:lnTo>
                    <a:pt x="407670" y="138430"/>
                  </a:lnTo>
                  <a:lnTo>
                    <a:pt x="426720" y="154939"/>
                  </a:lnTo>
                  <a:lnTo>
                    <a:pt x="461009" y="190500"/>
                  </a:lnTo>
                  <a:lnTo>
                    <a:pt x="488950" y="227330"/>
                  </a:lnTo>
                  <a:lnTo>
                    <a:pt x="513079" y="266700"/>
                  </a:lnTo>
                  <a:lnTo>
                    <a:pt x="521970" y="288289"/>
                  </a:lnTo>
                  <a:lnTo>
                    <a:pt x="530859" y="308610"/>
                  </a:lnTo>
                  <a:lnTo>
                    <a:pt x="537209" y="330200"/>
                  </a:lnTo>
                  <a:lnTo>
                    <a:pt x="542289" y="351789"/>
                  </a:lnTo>
                  <a:lnTo>
                    <a:pt x="546100" y="373380"/>
                  </a:lnTo>
                  <a:lnTo>
                    <a:pt x="548639" y="394970"/>
                  </a:lnTo>
                  <a:lnTo>
                    <a:pt x="548639" y="416560"/>
                  </a:lnTo>
                  <a:lnTo>
                    <a:pt x="549909" y="632460"/>
                  </a:lnTo>
                  <a:lnTo>
                    <a:pt x="548639" y="654050"/>
                  </a:lnTo>
                  <a:lnTo>
                    <a:pt x="546100" y="675639"/>
                  </a:lnTo>
                  <a:lnTo>
                    <a:pt x="542289" y="695960"/>
                  </a:lnTo>
                  <a:lnTo>
                    <a:pt x="538479" y="717550"/>
                  </a:lnTo>
                  <a:lnTo>
                    <a:pt x="530859" y="737870"/>
                  </a:lnTo>
                  <a:lnTo>
                    <a:pt x="523239" y="758189"/>
                  </a:lnTo>
                  <a:lnTo>
                    <a:pt x="514350" y="778510"/>
                  </a:lnTo>
                  <a:lnTo>
                    <a:pt x="504189" y="798830"/>
                  </a:lnTo>
                  <a:lnTo>
                    <a:pt x="491489" y="817880"/>
                  </a:lnTo>
                  <a:lnTo>
                    <a:pt x="478789" y="836930"/>
                  </a:lnTo>
                  <a:lnTo>
                    <a:pt x="448309" y="873760"/>
                  </a:lnTo>
                  <a:lnTo>
                    <a:pt x="414020" y="906780"/>
                  </a:lnTo>
                  <a:lnTo>
                    <a:pt x="374650" y="937260"/>
                  </a:lnTo>
                  <a:lnTo>
                    <a:pt x="353059" y="951230"/>
                  </a:lnTo>
                  <a:lnTo>
                    <a:pt x="331470" y="965200"/>
                  </a:lnTo>
                  <a:lnTo>
                    <a:pt x="308609" y="976630"/>
                  </a:lnTo>
                  <a:lnTo>
                    <a:pt x="285750" y="989330"/>
                  </a:lnTo>
                  <a:lnTo>
                    <a:pt x="260350" y="999489"/>
                  </a:lnTo>
                  <a:lnTo>
                    <a:pt x="234950" y="1008380"/>
                  </a:lnTo>
                  <a:lnTo>
                    <a:pt x="209550" y="1017270"/>
                  </a:lnTo>
                  <a:lnTo>
                    <a:pt x="182879" y="1024889"/>
                  </a:lnTo>
                  <a:lnTo>
                    <a:pt x="182879" y="1132839"/>
                  </a:lnTo>
                  <a:lnTo>
                    <a:pt x="0" y="941070"/>
                  </a:lnTo>
                  <a:lnTo>
                    <a:pt x="182879" y="701039"/>
                  </a:lnTo>
                  <a:lnTo>
                    <a:pt x="182879" y="808989"/>
                  </a:lnTo>
                  <a:lnTo>
                    <a:pt x="237489" y="792480"/>
                  </a:lnTo>
                  <a:lnTo>
                    <a:pt x="289559" y="770889"/>
                  </a:lnTo>
                  <a:lnTo>
                    <a:pt x="313689" y="758189"/>
                  </a:lnTo>
                  <a:lnTo>
                    <a:pt x="337820" y="745489"/>
                  </a:lnTo>
                  <a:lnTo>
                    <a:pt x="382270" y="715010"/>
                  </a:lnTo>
                  <a:lnTo>
                    <a:pt x="421639" y="683260"/>
                  </a:lnTo>
                  <a:lnTo>
                    <a:pt x="457200" y="646430"/>
                  </a:lnTo>
                  <a:lnTo>
                    <a:pt x="472439" y="627380"/>
                  </a:lnTo>
                  <a:lnTo>
                    <a:pt x="487679" y="608330"/>
                  </a:lnTo>
                  <a:lnTo>
                    <a:pt x="500379" y="588010"/>
                  </a:lnTo>
                  <a:lnTo>
                    <a:pt x="511809" y="567689"/>
                  </a:lnTo>
                  <a:lnTo>
                    <a:pt x="520700" y="546100"/>
                  </a:lnTo>
                  <a:lnTo>
                    <a:pt x="529589" y="524510"/>
                  </a:lnTo>
                </a:path>
              </a:pathLst>
            </a:custGeom>
            <a:ln w="9344">
              <a:solidFill>
                <a:srgbClr val="F8F8F8"/>
              </a:solidFill>
            </a:ln>
          </p:spPr>
          <p:txBody>
            <a:bodyPr wrap="square" lIns="0" tIns="0" rIns="0" bIns="0" rtlCol="0"/>
            <a:lstStyle/>
            <a:p>
              <a:endParaRPr/>
            </a:p>
          </p:txBody>
        </p:sp>
        <p:sp>
          <p:nvSpPr>
            <p:cNvPr id="153" name="object 153"/>
            <p:cNvSpPr/>
            <p:nvPr/>
          </p:nvSpPr>
          <p:spPr>
            <a:xfrm>
              <a:off x="8130946" y="1369123"/>
              <a:ext cx="559435" cy="1166495"/>
            </a:xfrm>
            <a:custGeom>
              <a:avLst/>
              <a:gdLst/>
              <a:ahLst/>
              <a:cxnLst/>
              <a:rect l="l" t="t" r="r" b="b"/>
              <a:pathLst>
                <a:path w="559434" h="1166495">
                  <a:moveTo>
                    <a:pt x="9334" y="4660"/>
                  </a:moveTo>
                  <a:lnTo>
                    <a:pt x="7975" y="1358"/>
                  </a:lnTo>
                  <a:lnTo>
                    <a:pt x="4673" y="0"/>
                  </a:lnTo>
                  <a:lnTo>
                    <a:pt x="1358" y="1358"/>
                  </a:lnTo>
                  <a:lnTo>
                    <a:pt x="0" y="4660"/>
                  </a:lnTo>
                  <a:lnTo>
                    <a:pt x="1358" y="7975"/>
                  </a:lnTo>
                  <a:lnTo>
                    <a:pt x="4673" y="9334"/>
                  </a:lnTo>
                  <a:lnTo>
                    <a:pt x="7975" y="7975"/>
                  </a:lnTo>
                  <a:lnTo>
                    <a:pt x="9334" y="4660"/>
                  </a:lnTo>
                  <a:close/>
                </a:path>
                <a:path w="559434" h="1166495">
                  <a:moveTo>
                    <a:pt x="559244" y="1161630"/>
                  </a:moveTo>
                  <a:lnTo>
                    <a:pt x="557885" y="1158328"/>
                  </a:lnTo>
                  <a:lnTo>
                    <a:pt x="554583" y="1156970"/>
                  </a:lnTo>
                  <a:lnTo>
                    <a:pt x="551268" y="1158328"/>
                  </a:lnTo>
                  <a:lnTo>
                    <a:pt x="549910" y="1161630"/>
                  </a:lnTo>
                  <a:lnTo>
                    <a:pt x="551268" y="1164945"/>
                  </a:lnTo>
                  <a:lnTo>
                    <a:pt x="554583" y="1166304"/>
                  </a:lnTo>
                  <a:lnTo>
                    <a:pt x="557885" y="1164945"/>
                  </a:lnTo>
                  <a:lnTo>
                    <a:pt x="559244" y="1161630"/>
                  </a:lnTo>
                  <a:close/>
                </a:path>
              </a:pathLst>
            </a:custGeom>
            <a:solidFill>
              <a:srgbClr val="F8F8F8"/>
            </a:solidFill>
          </p:spPr>
          <p:txBody>
            <a:bodyPr wrap="square" lIns="0" tIns="0" rIns="0" bIns="0" rtlCol="0"/>
            <a:lstStyle/>
            <a:p>
              <a:endParaRPr/>
            </a:p>
          </p:txBody>
        </p:sp>
      </p:grpSp>
      <p:grpSp>
        <p:nvGrpSpPr>
          <p:cNvPr id="154" name="object 154"/>
          <p:cNvGrpSpPr/>
          <p:nvPr/>
        </p:nvGrpSpPr>
        <p:grpSpPr>
          <a:xfrm>
            <a:off x="463957" y="1369111"/>
            <a:ext cx="532765" cy="1325245"/>
            <a:chOff x="463957" y="1369111"/>
            <a:chExt cx="532765" cy="1325245"/>
          </a:xfrm>
        </p:grpSpPr>
        <p:pic>
          <p:nvPicPr>
            <p:cNvPr id="155" name="object 155"/>
            <p:cNvPicPr/>
            <p:nvPr/>
          </p:nvPicPr>
          <p:blipFill>
            <a:blip r:embed="rId35" cstate="print"/>
            <a:stretch>
              <a:fillRect/>
            </a:stretch>
          </p:blipFill>
          <p:spPr>
            <a:xfrm>
              <a:off x="468629" y="1873529"/>
              <a:ext cx="523240" cy="788035"/>
            </a:xfrm>
            <a:prstGeom prst="rect">
              <a:avLst/>
            </a:prstGeom>
          </p:spPr>
        </p:pic>
        <p:sp>
          <p:nvSpPr>
            <p:cNvPr id="156" name="object 156"/>
            <p:cNvSpPr/>
            <p:nvPr/>
          </p:nvSpPr>
          <p:spPr>
            <a:xfrm>
              <a:off x="468629" y="1873529"/>
              <a:ext cx="0" cy="241300"/>
            </a:xfrm>
            <a:custGeom>
              <a:avLst/>
              <a:gdLst/>
              <a:ahLst/>
              <a:cxnLst/>
              <a:rect l="l" t="t" r="r" b="b"/>
              <a:pathLst>
                <a:path h="241300">
                  <a:moveTo>
                    <a:pt x="0" y="0"/>
                  </a:moveTo>
                  <a:lnTo>
                    <a:pt x="0" y="241300"/>
                  </a:lnTo>
                </a:path>
              </a:pathLst>
            </a:custGeom>
            <a:ln w="3175">
              <a:solidFill>
                <a:srgbClr val="000000"/>
              </a:solidFill>
            </a:ln>
          </p:spPr>
          <p:txBody>
            <a:bodyPr wrap="square" lIns="0" tIns="0" rIns="0" bIns="0" rtlCol="0"/>
            <a:lstStyle/>
            <a:p>
              <a:endParaRPr/>
            </a:p>
          </p:txBody>
        </p:sp>
        <p:pic>
          <p:nvPicPr>
            <p:cNvPr id="157" name="object 157"/>
            <p:cNvPicPr/>
            <p:nvPr/>
          </p:nvPicPr>
          <p:blipFill>
            <a:blip r:embed="rId36" cstate="print"/>
            <a:stretch>
              <a:fillRect/>
            </a:stretch>
          </p:blipFill>
          <p:spPr>
            <a:xfrm>
              <a:off x="469899" y="1396644"/>
              <a:ext cx="521970" cy="584200"/>
            </a:xfrm>
            <a:prstGeom prst="rect">
              <a:avLst/>
            </a:prstGeom>
          </p:spPr>
        </p:pic>
        <p:sp>
          <p:nvSpPr>
            <p:cNvPr id="158" name="object 158"/>
            <p:cNvSpPr/>
            <p:nvPr/>
          </p:nvSpPr>
          <p:spPr>
            <a:xfrm>
              <a:off x="965200" y="1396644"/>
              <a:ext cx="26670" cy="240029"/>
            </a:xfrm>
            <a:custGeom>
              <a:avLst/>
              <a:gdLst/>
              <a:ahLst/>
              <a:cxnLst/>
              <a:rect l="l" t="t" r="r" b="b"/>
              <a:pathLst>
                <a:path w="26669" h="240030">
                  <a:moveTo>
                    <a:pt x="26669" y="240029"/>
                  </a:moveTo>
                  <a:lnTo>
                    <a:pt x="26669" y="0"/>
                  </a:lnTo>
                  <a:lnTo>
                    <a:pt x="0" y="0"/>
                  </a:lnTo>
                </a:path>
              </a:pathLst>
            </a:custGeom>
            <a:ln w="3175">
              <a:solidFill>
                <a:srgbClr val="000000"/>
              </a:solidFill>
            </a:ln>
          </p:spPr>
          <p:txBody>
            <a:bodyPr wrap="square" lIns="0" tIns="0" rIns="0" bIns="0" rtlCol="0"/>
            <a:lstStyle/>
            <a:p>
              <a:endParaRPr/>
            </a:p>
          </p:txBody>
        </p:sp>
        <p:sp>
          <p:nvSpPr>
            <p:cNvPr id="159" name="object 159"/>
            <p:cNvSpPr/>
            <p:nvPr/>
          </p:nvSpPr>
          <p:spPr>
            <a:xfrm>
              <a:off x="468630" y="1396644"/>
              <a:ext cx="523240" cy="1266190"/>
            </a:xfrm>
            <a:custGeom>
              <a:avLst/>
              <a:gdLst/>
              <a:ahLst/>
              <a:cxnLst/>
              <a:rect l="l" t="t" r="r" b="b"/>
              <a:pathLst>
                <a:path w="523240" h="1266189">
                  <a:moveTo>
                    <a:pt x="0" y="464820"/>
                  </a:moveTo>
                  <a:lnTo>
                    <a:pt x="0" y="488950"/>
                  </a:lnTo>
                  <a:lnTo>
                    <a:pt x="2540" y="513079"/>
                  </a:lnTo>
                  <a:lnTo>
                    <a:pt x="11429" y="560070"/>
                  </a:lnTo>
                  <a:lnTo>
                    <a:pt x="24129" y="605789"/>
                  </a:lnTo>
                  <a:lnTo>
                    <a:pt x="43179" y="650239"/>
                  </a:lnTo>
                  <a:lnTo>
                    <a:pt x="67310" y="693420"/>
                  </a:lnTo>
                  <a:lnTo>
                    <a:pt x="81279" y="713739"/>
                  </a:lnTo>
                  <a:lnTo>
                    <a:pt x="95250" y="734060"/>
                  </a:lnTo>
                  <a:lnTo>
                    <a:pt x="111760" y="753110"/>
                  </a:lnTo>
                  <a:lnTo>
                    <a:pt x="129540" y="770889"/>
                  </a:lnTo>
                  <a:lnTo>
                    <a:pt x="147320" y="788670"/>
                  </a:lnTo>
                  <a:lnTo>
                    <a:pt x="186690" y="821689"/>
                  </a:lnTo>
                  <a:lnTo>
                    <a:pt x="229870" y="849629"/>
                  </a:lnTo>
                  <a:lnTo>
                    <a:pt x="275590" y="875029"/>
                  </a:lnTo>
                  <a:lnTo>
                    <a:pt x="299720" y="885189"/>
                  </a:lnTo>
                  <a:lnTo>
                    <a:pt x="323850" y="895350"/>
                  </a:lnTo>
                  <a:lnTo>
                    <a:pt x="349250" y="902970"/>
                  </a:lnTo>
                  <a:lnTo>
                    <a:pt x="349250" y="783589"/>
                  </a:lnTo>
                  <a:lnTo>
                    <a:pt x="523239" y="1051560"/>
                  </a:lnTo>
                  <a:lnTo>
                    <a:pt x="349250" y="1266189"/>
                  </a:lnTo>
                  <a:lnTo>
                    <a:pt x="349250" y="1145539"/>
                  </a:lnTo>
                  <a:lnTo>
                    <a:pt x="349250" y="1144270"/>
                  </a:lnTo>
                  <a:lnTo>
                    <a:pt x="323850" y="1136650"/>
                  </a:lnTo>
                  <a:lnTo>
                    <a:pt x="299720" y="1126489"/>
                  </a:lnTo>
                  <a:lnTo>
                    <a:pt x="275590" y="1116329"/>
                  </a:lnTo>
                  <a:lnTo>
                    <a:pt x="229870" y="1090929"/>
                  </a:lnTo>
                  <a:lnTo>
                    <a:pt x="186690" y="1062989"/>
                  </a:lnTo>
                  <a:lnTo>
                    <a:pt x="147320" y="1029970"/>
                  </a:lnTo>
                  <a:lnTo>
                    <a:pt x="129540" y="1012189"/>
                  </a:lnTo>
                  <a:lnTo>
                    <a:pt x="111760" y="994410"/>
                  </a:lnTo>
                  <a:lnTo>
                    <a:pt x="95250" y="975360"/>
                  </a:lnTo>
                  <a:lnTo>
                    <a:pt x="81279" y="955039"/>
                  </a:lnTo>
                  <a:lnTo>
                    <a:pt x="67310" y="934720"/>
                  </a:lnTo>
                  <a:lnTo>
                    <a:pt x="43179" y="891539"/>
                  </a:lnTo>
                  <a:lnTo>
                    <a:pt x="24129" y="847089"/>
                  </a:lnTo>
                  <a:lnTo>
                    <a:pt x="11429" y="801370"/>
                  </a:lnTo>
                  <a:lnTo>
                    <a:pt x="2540" y="754379"/>
                  </a:lnTo>
                  <a:lnTo>
                    <a:pt x="0" y="730250"/>
                  </a:lnTo>
                  <a:lnTo>
                    <a:pt x="0" y="706120"/>
                  </a:lnTo>
                  <a:lnTo>
                    <a:pt x="0" y="464820"/>
                  </a:lnTo>
                  <a:lnTo>
                    <a:pt x="0" y="440689"/>
                  </a:lnTo>
                  <a:lnTo>
                    <a:pt x="2540" y="416560"/>
                  </a:lnTo>
                  <a:lnTo>
                    <a:pt x="11429" y="368300"/>
                  </a:lnTo>
                  <a:lnTo>
                    <a:pt x="25400" y="321310"/>
                  </a:lnTo>
                  <a:lnTo>
                    <a:pt x="45720" y="275589"/>
                  </a:lnTo>
                  <a:lnTo>
                    <a:pt x="69850" y="232410"/>
                  </a:lnTo>
                  <a:lnTo>
                    <a:pt x="100329" y="191770"/>
                  </a:lnTo>
                  <a:lnTo>
                    <a:pt x="134620" y="153670"/>
                  </a:lnTo>
                  <a:lnTo>
                    <a:pt x="172720" y="119379"/>
                  </a:lnTo>
                  <a:lnTo>
                    <a:pt x="194310" y="104139"/>
                  </a:lnTo>
                  <a:lnTo>
                    <a:pt x="215900" y="88900"/>
                  </a:lnTo>
                  <a:lnTo>
                    <a:pt x="261620" y="62229"/>
                  </a:lnTo>
                  <a:lnTo>
                    <a:pt x="309880" y="40639"/>
                  </a:lnTo>
                  <a:lnTo>
                    <a:pt x="361950" y="22860"/>
                  </a:lnTo>
                  <a:lnTo>
                    <a:pt x="387350" y="15239"/>
                  </a:lnTo>
                  <a:lnTo>
                    <a:pt x="440689" y="6350"/>
                  </a:lnTo>
                  <a:lnTo>
                    <a:pt x="495300" y="1270"/>
                  </a:lnTo>
                  <a:lnTo>
                    <a:pt x="523239" y="0"/>
                  </a:lnTo>
                  <a:lnTo>
                    <a:pt x="523239" y="241300"/>
                  </a:lnTo>
                  <a:lnTo>
                    <a:pt x="496570" y="241300"/>
                  </a:lnTo>
                  <a:lnTo>
                    <a:pt x="468630" y="243839"/>
                  </a:lnTo>
                  <a:lnTo>
                    <a:pt x="441960" y="246379"/>
                  </a:lnTo>
                  <a:lnTo>
                    <a:pt x="415289" y="251460"/>
                  </a:lnTo>
                  <a:lnTo>
                    <a:pt x="388620" y="256539"/>
                  </a:lnTo>
                  <a:lnTo>
                    <a:pt x="361950" y="262889"/>
                  </a:lnTo>
                  <a:lnTo>
                    <a:pt x="336550" y="271779"/>
                  </a:lnTo>
                  <a:lnTo>
                    <a:pt x="309880" y="280670"/>
                  </a:lnTo>
                  <a:lnTo>
                    <a:pt x="285750" y="292100"/>
                  </a:lnTo>
                  <a:lnTo>
                    <a:pt x="261620" y="303529"/>
                  </a:lnTo>
                  <a:lnTo>
                    <a:pt x="238760" y="316229"/>
                  </a:lnTo>
                  <a:lnTo>
                    <a:pt x="194310" y="344170"/>
                  </a:lnTo>
                  <a:lnTo>
                    <a:pt x="153670" y="377189"/>
                  </a:lnTo>
                  <a:lnTo>
                    <a:pt x="116840" y="412750"/>
                  </a:lnTo>
                  <a:lnTo>
                    <a:pt x="100329" y="433070"/>
                  </a:lnTo>
                  <a:lnTo>
                    <a:pt x="83820" y="453389"/>
                  </a:lnTo>
                  <a:lnTo>
                    <a:pt x="57150" y="495300"/>
                  </a:lnTo>
                  <a:lnTo>
                    <a:pt x="34290" y="539750"/>
                  </a:lnTo>
                  <a:lnTo>
                    <a:pt x="25400" y="562610"/>
                  </a:lnTo>
                  <a:lnTo>
                    <a:pt x="17779" y="585470"/>
                  </a:lnTo>
                </a:path>
              </a:pathLst>
            </a:custGeom>
            <a:ln w="9344">
              <a:solidFill>
                <a:srgbClr val="000000"/>
              </a:solidFill>
            </a:ln>
          </p:spPr>
          <p:txBody>
            <a:bodyPr wrap="square" lIns="0" tIns="0" rIns="0" bIns="0" rtlCol="0"/>
            <a:lstStyle/>
            <a:p>
              <a:endParaRPr/>
            </a:p>
          </p:txBody>
        </p:sp>
        <p:sp>
          <p:nvSpPr>
            <p:cNvPr id="160" name="object 160"/>
            <p:cNvSpPr/>
            <p:nvPr/>
          </p:nvSpPr>
          <p:spPr>
            <a:xfrm>
              <a:off x="463956" y="1391983"/>
              <a:ext cx="532765" cy="1302385"/>
            </a:xfrm>
            <a:custGeom>
              <a:avLst/>
              <a:gdLst/>
              <a:ahLst/>
              <a:cxnLst/>
              <a:rect l="l" t="t" r="r" b="b"/>
              <a:pathLst>
                <a:path w="532765" h="1302385">
                  <a:moveTo>
                    <a:pt x="9334" y="4660"/>
                  </a:moveTo>
                  <a:lnTo>
                    <a:pt x="7975" y="1358"/>
                  </a:lnTo>
                  <a:lnTo>
                    <a:pt x="4673" y="0"/>
                  </a:lnTo>
                  <a:lnTo>
                    <a:pt x="1358" y="1358"/>
                  </a:lnTo>
                  <a:lnTo>
                    <a:pt x="0" y="4660"/>
                  </a:lnTo>
                  <a:lnTo>
                    <a:pt x="1358" y="7975"/>
                  </a:lnTo>
                  <a:lnTo>
                    <a:pt x="4673" y="9334"/>
                  </a:lnTo>
                  <a:lnTo>
                    <a:pt x="7975" y="7975"/>
                  </a:lnTo>
                  <a:lnTo>
                    <a:pt x="9334" y="4660"/>
                  </a:lnTo>
                  <a:close/>
                </a:path>
                <a:path w="532765" h="1302385">
                  <a:moveTo>
                    <a:pt x="532574" y="1297520"/>
                  </a:moveTo>
                  <a:lnTo>
                    <a:pt x="531215" y="1294218"/>
                  </a:lnTo>
                  <a:lnTo>
                    <a:pt x="527913" y="1292860"/>
                  </a:lnTo>
                  <a:lnTo>
                    <a:pt x="524598" y="1294218"/>
                  </a:lnTo>
                  <a:lnTo>
                    <a:pt x="523240" y="1297520"/>
                  </a:lnTo>
                  <a:lnTo>
                    <a:pt x="524598" y="1300835"/>
                  </a:lnTo>
                  <a:lnTo>
                    <a:pt x="527913" y="1302194"/>
                  </a:lnTo>
                  <a:lnTo>
                    <a:pt x="531215" y="1300835"/>
                  </a:lnTo>
                  <a:lnTo>
                    <a:pt x="532574" y="1297520"/>
                  </a:lnTo>
                  <a:close/>
                </a:path>
              </a:pathLst>
            </a:custGeom>
            <a:solidFill>
              <a:srgbClr val="000000">
                <a:alpha val="34999"/>
              </a:srgbClr>
            </a:solidFill>
          </p:spPr>
          <p:txBody>
            <a:bodyPr wrap="square" lIns="0" tIns="0" rIns="0" bIns="0" rtlCol="0"/>
            <a:lstStyle/>
            <a:p>
              <a:endParaRPr/>
            </a:p>
          </p:txBody>
        </p:sp>
        <p:pic>
          <p:nvPicPr>
            <p:cNvPr id="161" name="object 161"/>
            <p:cNvPicPr/>
            <p:nvPr/>
          </p:nvPicPr>
          <p:blipFill>
            <a:blip r:embed="rId37" cstate="print"/>
            <a:stretch>
              <a:fillRect/>
            </a:stretch>
          </p:blipFill>
          <p:spPr>
            <a:xfrm>
              <a:off x="468629" y="1850669"/>
              <a:ext cx="523240" cy="788035"/>
            </a:xfrm>
            <a:prstGeom prst="rect">
              <a:avLst/>
            </a:prstGeom>
          </p:spPr>
        </p:pic>
        <p:sp>
          <p:nvSpPr>
            <p:cNvPr id="162" name="object 162"/>
            <p:cNvSpPr/>
            <p:nvPr/>
          </p:nvSpPr>
          <p:spPr>
            <a:xfrm>
              <a:off x="468629" y="1850669"/>
              <a:ext cx="0" cy="241300"/>
            </a:xfrm>
            <a:custGeom>
              <a:avLst/>
              <a:gdLst/>
              <a:ahLst/>
              <a:cxnLst/>
              <a:rect l="l" t="t" r="r" b="b"/>
              <a:pathLst>
                <a:path h="241300">
                  <a:moveTo>
                    <a:pt x="0" y="0"/>
                  </a:moveTo>
                  <a:lnTo>
                    <a:pt x="0" y="241300"/>
                  </a:lnTo>
                </a:path>
              </a:pathLst>
            </a:custGeom>
            <a:ln w="3175">
              <a:solidFill>
                <a:srgbClr val="000000"/>
              </a:solidFill>
            </a:ln>
          </p:spPr>
          <p:txBody>
            <a:bodyPr wrap="square" lIns="0" tIns="0" rIns="0" bIns="0" rtlCol="0"/>
            <a:lstStyle/>
            <a:p>
              <a:endParaRPr/>
            </a:p>
          </p:txBody>
        </p:sp>
        <p:pic>
          <p:nvPicPr>
            <p:cNvPr id="163" name="object 163"/>
            <p:cNvPicPr/>
            <p:nvPr/>
          </p:nvPicPr>
          <p:blipFill>
            <a:blip r:embed="rId38" cstate="print"/>
            <a:stretch>
              <a:fillRect/>
            </a:stretch>
          </p:blipFill>
          <p:spPr>
            <a:xfrm>
              <a:off x="469899" y="1373784"/>
              <a:ext cx="521970" cy="585470"/>
            </a:xfrm>
            <a:prstGeom prst="rect">
              <a:avLst/>
            </a:prstGeom>
          </p:spPr>
        </p:pic>
        <p:sp>
          <p:nvSpPr>
            <p:cNvPr id="164" name="object 164"/>
            <p:cNvSpPr/>
            <p:nvPr/>
          </p:nvSpPr>
          <p:spPr>
            <a:xfrm>
              <a:off x="485139" y="1373784"/>
              <a:ext cx="506730" cy="585470"/>
            </a:xfrm>
            <a:custGeom>
              <a:avLst/>
              <a:gdLst/>
              <a:ahLst/>
              <a:cxnLst/>
              <a:rect l="l" t="t" r="r" b="b"/>
              <a:pathLst>
                <a:path w="506730" h="585469">
                  <a:moveTo>
                    <a:pt x="0" y="585470"/>
                  </a:moveTo>
                  <a:lnTo>
                    <a:pt x="1269" y="585470"/>
                  </a:lnTo>
                </a:path>
                <a:path w="506730" h="585469">
                  <a:moveTo>
                    <a:pt x="506729" y="238760"/>
                  </a:moveTo>
                  <a:lnTo>
                    <a:pt x="506729" y="0"/>
                  </a:lnTo>
                  <a:lnTo>
                    <a:pt x="480059" y="0"/>
                  </a:lnTo>
                </a:path>
              </a:pathLst>
            </a:custGeom>
            <a:ln w="3175">
              <a:solidFill>
                <a:srgbClr val="000000"/>
              </a:solidFill>
            </a:ln>
          </p:spPr>
          <p:txBody>
            <a:bodyPr wrap="square" lIns="0" tIns="0" rIns="0" bIns="0" rtlCol="0"/>
            <a:lstStyle/>
            <a:p>
              <a:endParaRPr/>
            </a:p>
          </p:txBody>
        </p:sp>
        <p:sp>
          <p:nvSpPr>
            <p:cNvPr id="165" name="object 165"/>
            <p:cNvSpPr/>
            <p:nvPr/>
          </p:nvSpPr>
          <p:spPr>
            <a:xfrm>
              <a:off x="468630" y="1373784"/>
              <a:ext cx="523240" cy="1266190"/>
            </a:xfrm>
            <a:custGeom>
              <a:avLst/>
              <a:gdLst/>
              <a:ahLst/>
              <a:cxnLst/>
              <a:rect l="l" t="t" r="r" b="b"/>
              <a:pathLst>
                <a:path w="523240" h="1266189">
                  <a:moveTo>
                    <a:pt x="0" y="464820"/>
                  </a:moveTo>
                  <a:lnTo>
                    <a:pt x="0" y="488950"/>
                  </a:lnTo>
                  <a:lnTo>
                    <a:pt x="2540" y="513080"/>
                  </a:lnTo>
                  <a:lnTo>
                    <a:pt x="11429" y="560070"/>
                  </a:lnTo>
                  <a:lnTo>
                    <a:pt x="24129" y="605789"/>
                  </a:lnTo>
                  <a:lnTo>
                    <a:pt x="43179" y="650239"/>
                  </a:lnTo>
                  <a:lnTo>
                    <a:pt x="67310" y="693420"/>
                  </a:lnTo>
                  <a:lnTo>
                    <a:pt x="81279" y="713739"/>
                  </a:lnTo>
                  <a:lnTo>
                    <a:pt x="95250" y="734060"/>
                  </a:lnTo>
                  <a:lnTo>
                    <a:pt x="111760" y="753110"/>
                  </a:lnTo>
                  <a:lnTo>
                    <a:pt x="129540" y="770889"/>
                  </a:lnTo>
                  <a:lnTo>
                    <a:pt x="147320" y="788670"/>
                  </a:lnTo>
                  <a:lnTo>
                    <a:pt x="166370" y="805180"/>
                  </a:lnTo>
                  <a:lnTo>
                    <a:pt x="186690" y="820420"/>
                  </a:lnTo>
                  <a:lnTo>
                    <a:pt x="207010" y="835660"/>
                  </a:lnTo>
                  <a:lnTo>
                    <a:pt x="229870" y="849630"/>
                  </a:lnTo>
                  <a:lnTo>
                    <a:pt x="251460" y="862330"/>
                  </a:lnTo>
                  <a:lnTo>
                    <a:pt x="275590" y="875030"/>
                  </a:lnTo>
                  <a:lnTo>
                    <a:pt x="299720" y="885189"/>
                  </a:lnTo>
                  <a:lnTo>
                    <a:pt x="323850" y="895350"/>
                  </a:lnTo>
                  <a:lnTo>
                    <a:pt x="349250" y="902970"/>
                  </a:lnTo>
                  <a:lnTo>
                    <a:pt x="349250" y="783589"/>
                  </a:lnTo>
                  <a:lnTo>
                    <a:pt x="523239" y="1051560"/>
                  </a:lnTo>
                  <a:lnTo>
                    <a:pt x="349250" y="1266189"/>
                  </a:lnTo>
                  <a:lnTo>
                    <a:pt x="349250" y="1145539"/>
                  </a:lnTo>
                  <a:lnTo>
                    <a:pt x="349250" y="1144270"/>
                  </a:lnTo>
                  <a:lnTo>
                    <a:pt x="323850" y="1136650"/>
                  </a:lnTo>
                  <a:lnTo>
                    <a:pt x="299720" y="1126489"/>
                  </a:lnTo>
                  <a:lnTo>
                    <a:pt x="275590" y="1116330"/>
                  </a:lnTo>
                  <a:lnTo>
                    <a:pt x="229870" y="1090930"/>
                  </a:lnTo>
                  <a:lnTo>
                    <a:pt x="186690" y="1062989"/>
                  </a:lnTo>
                  <a:lnTo>
                    <a:pt x="147320" y="1029970"/>
                  </a:lnTo>
                  <a:lnTo>
                    <a:pt x="129540" y="1012189"/>
                  </a:lnTo>
                  <a:lnTo>
                    <a:pt x="111760" y="994410"/>
                  </a:lnTo>
                  <a:lnTo>
                    <a:pt x="95250" y="975360"/>
                  </a:lnTo>
                  <a:lnTo>
                    <a:pt x="81279" y="955039"/>
                  </a:lnTo>
                  <a:lnTo>
                    <a:pt x="67310" y="934720"/>
                  </a:lnTo>
                  <a:lnTo>
                    <a:pt x="43179" y="891539"/>
                  </a:lnTo>
                  <a:lnTo>
                    <a:pt x="24129" y="847089"/>
                  </a:lnTo>
                  <a:lnTo>
                    <a:pt x="11429" y="801370"/>
                  </a:lnTo>
                  <a:lnTo>
                    <a:pt x="2540" y="754380"/>
                  </a:lnTo>
                  <a:lnTo>
                    <a:pt x="0" y="730250"/>
                  </a:lnTo>
                  <a:lnTo>
                    <a:pt x="0" y="706120"/>
                  </a:lnTo>
                  <a:lnTo>
                    <a:pt x="0" y="464820"/>
                  </a:lnTo>
                  <a:lnTo>
                    <a:pt x="0" y="440689"/>
                  </a:lnTo>
                  <a:lnTo>
                    <a:pt x="2540" y="416560"/>
                  </a:lnTo>
                  <a:lnTo>
                    <a:pt x="11429" y="368300"/>
                  </a:lnTo>
                  <a:lnTo>
                    <a:pt x="25400" y="321310"/>
                  </a:lnTo>
                  <a:lnTo>
                    <a:pt x="45720" y="275589"/>
                  </a:lnTo>
                  <a:lnTo>
                    <a:pt x="69850" y="232410"/>
                  </a:lnTo>
                  <a:lnTo>
                    <a:pt x="100329" y="191770"/>
                  </a:lnTo>
                  <a:lnTo>
                    <a:pt x="134620" y="153670"/>
                  </a:lnTo>
                  <a:lnTo>
                    <a:pt x="172720" y="119380"/>
                  </a:lnTo>
                  <a:lnTo>
                    <a:pt x="215900" y="88900"/>
                  </a:lnTo>
                  <a:lnTo>
                    <a:pt x="261620" y="62230"/>
                  </a:lnTo>
                  <a:lnTo>
                    <a:pt x="309880" y="40639"/>
                  </a:lnTo>
                  <a:lnTo>
                    <a:pt x="361950" y="22860"/>
                  </a:lnTo>
                  <a:lnTo>
                    <a:pt x="387350" y="15239"/>
                  </a:lnTo>
                  <a:lnTo>
                    <a:pt x="414020" y="10160"/>
                  </a:lnTo>
                  <a:lnTo>
                    <a:pt x="440689" y="5080"/>
                  </a:lnTo>
                  <a:lnTo>
                    <a:pt x="468630" y="2539"/>
                  </a:lnTo>
                  <a:lnTo>
                    <a:pt x="495300" y="0"/>
                  </a:lnTo>
                  <a:lnTo>
                    <a:pt x="523239" y="0"/>
                  </a:lnTo>
                  <a:lnTo>
                    <a:pt x="523239" y="240030"/>
                  </a:lnTo>
                  <a:lnTo>
                    <a:pt x="496570" y="241300"/>
                  </a:lnTo>
                  <a:lnTo>
                    <a:pt x="468630" y="242570"/>
                  </a:lnTo>
                  <a:lnTo>
                    <a:pt x="441960" y="246380"/>
                  </a:lnTo>
                  <a:lnTo>
                    <a:pt x="415289" y="250189"/>
                  </a:lnTo>
                  <a:lnTo>
                    <a:pt x="388620" y="256539"/>
                  </a:lnTo>
                  <a:lnTo>
                    <a:pt x="361950" y="262889"/>
                  </a:lnTo>
                  <a:lnTo>
                    <a:pt x="336550" y="271780"/>
                  </a:lnTo>
                  <a:lnTo>
                    <a:pt x="309880" y="280670"/>
                  </a:lnTo>
                  <a:lnTo>
                    <a:pt x="285750" y="290830"/>
                  </a:lnTo>
                  <a:lnTo>
                    <a:pt x="238760" y="316230"/>
                  </a:lnTo>
                  <a:lnTo>
                    <a:pt x="194310" y="344170"/>
                  </a:lnTo>
                  <a:lnTo>
                    <a:pt x="153670" y="377189"/>
                  </a:lnTo>
                  <a:lnTo>
                    <a:pt x="116840" y="412750"/>
                  </a:lnTo>
                  <a:lnTo>
                    <a:pt x="100329" y="433070"/>
                  </a:lnTo>
                  <a:lnTo>
                    <a:pt x="83820" y="452120"/>
                  </a:lnTo>
                  <a:lnTo>
                    <a:pt x="57150" y="495300"/>
                  </a:lnTo>
                  <a:lnTo>
                    <a:pt x="34290" y="538480"/>
                  </a:lnTo>
                  <a:lnTo>
                    <a:pt x="25400" y="562610"/>
                  </a:lnTo>
                  <a:lnTo>
                    <a:pt x="17779" y="585470"/>
                  </a:lnTo>
                </a:path>
              </a:pathLst>
            </a:custGeom>
            <a:ln w="9344">
              <a:solidFill>
                <a:srgbClr val="F8F8F8"/>
              </a:solidFill>
            </a:ln>
          </p:spPr>
          <p:txBody>
            <a:bodyPr wrap="square" lIns="0" tIns="0" rIns="0" bIns="0" rtlCol="0"/>
            <a:lstStyle/>
            <a:p>
              <a:endParaRPr/>
            </a:p>
          </p:txBody>
        </p:sp>
        <p:sp>
          <p:nvSpPr>
            <p:cNvPr id="166" name="object 166"/>
            <p:cNvSpPr/>
            <p:nvPr/>
          </p:nvSpPr>
          <p:spPr>
            <a:xfrm>
              <a:off x="463956" y="1369123"/>
              <a:ext cx="532765" cy="1301115"/>
            </a:xfrm>
            <a:custGeom>
              <a:avLst/>
              <a:gdLst/>
              <a:ahLst/>
              <a:cxnLst/>
              <a:rect l="l" t="t" r="r" b="b"/>
              <a:pathLst>
                <a:path w="532765" h="1301114">
                  <a:moveTo>
                    <a:pt x="9334" y="4660"/>
                  </a:moveTo>
                  <a:lnTo>
                    <a:pt x="7975" y="1358"/>
                  </a:lnTo>
                  <a:lnTo>
                    <a:pt x="4673" y="0"/>
                  </a:lnTo>
                  <a:lnTo>
                    <a:pt x="1358" y="1358"/>
                  </a:lnTo>
                  <a:lnTo>
                    <a:pt x="0" y="4660"/>
                  </a:lnTo>
                  <a:lnTo>
                    <a:pt x="1358" y="7975"/>
                  </a:lnTo>
                  <a:lnTo>
                    <a:pt x="4673" y="9334"/>
                  </a:lnTo>
                  <a:lnTo>
                    <a:pt x="7975" y="7975"/>
                  </a:lnTo>
                  <a:lnTo>
                    <a:pt x="9334" y="4660"/>
                  </a:lnTo>
                  <a:close/>
                </a:path>
                <a:path w="532765" h="1301114">
                  <a:moveTo>
                    <a:pt x="532574" y="1296250"/>
                  </a:moveTo>
                  <a:lnTo>
                    <a:pt x="531215" y="1292948"/>
                  </a:lnTo>
                  <a:lnTo>
                    <a:pt x="527913" y="1291590"/>
                  </a:lnTo>
                  <a:lnTo>
                    <a:pt x="524598" y="1292948"/>
                  </a:lnTo>
                  <a:lnTo>
                    <a:pt x="523240" y="1296250"/>
                  </a:lnTo>
                  <a:lnTo>
                    <a:pt x="524598" y="1299565"/>
                  </a:lnTo>
                  <a:lnTo>
                    <a:pt x="527913" y="1300924"/>
                  </a:lnTo>
                  <a:lnTo>
                    <a:pt x="531215" y="1299565"/>
                  </a:lnTo>
                  <a:lnTo>
                    <a:pt x="532574" y="1296250"/>
                  </a:lnTo>
                  <a:close/>
                </a:path>
              </a:pathLst>
            </a:custGeom>
            <a:solidFill>
              <a:srgbClr val="F8F8F8"/>
            </a:solidFill>
          </p:spPr>
          <p:txBody>
            <a:bodyPr wrap="square" lIns="0" tIns="0" rIns="0" bIns="0" rtlCol="0"/>
            <a:lstStyle/>
            <a:p>
              <a:endParaRPr/>
            </a:p>
          </p:txBody>
        </p:sp>
      </p:grpSp>
      <p:grpSp>
        <p:nvGrpSpPr>
          <p:cNvPr id="167" name="object 167"/>
          <p:cNvGrpSpPr/>
          <p:nvPr/>
        </p:nvGrpSpPr>
        <p:grpSpPr>
          <a:xfrm>
            <a:off x="-12759" y="-12759"/>
            <a:ext cx="9168765" cy="646430"/>
            <a:chOff x="-12759" y="-12759"/>
            <a:chExt cx="9168765" cy="646430"/>
          </a:xfrm>
        </p:grpSpPr>
        <p:sp>
          <p:nvSpPr>
            <p:cNvPr id="168" name="object 168"/>
            <p:cNvSpPr/>
            <p:nvPr/>
          </p:nvSpPr>
          <p:spPr>
            <a:xfrm>
              <a:off x="0" y="0"/>
              <a:ext cx="9142730" cy="621030"/>
            </a:xfrm>
            <a:custGeom>
              <a:avLst/>
              <a:gdLst/>
              <a:ahLst/>
              <a:cxnLst/>
              <a:rect l="l" t="t" r="r" b="b"/>
              <a:pathLst>
                <a:path w="9142730" h="621030">
                  <a:moveTo>
                    <a:pt x="9142730" y="0"/>
                  </a:moveTo>
                  <a:lnTo>
                    <a:pt x="0" y="0"/>
                  </a:lnTo>
                  <a:lnTo>
                    <a:pt x="0" y="620674"/>
                  </a:lnTo>
                  <a:lnTo>
                    <a:pt x="9142730" y="620674"/>
                  </a:lnTo>
                  <a:lnTo>
                    <a:pt x="9142730" y="0"/>
                  </a:lnTo>
                  <a:close/>
                </a:path>
              </a:pathLst>
            </a:custGeom>
            <a:solidFill>
              <a:srgbClr val="FFFFFF"/>
            </a:solidFill>
          </p:spPr>
          <p:txBody>
            <a:bodyPr wrap="square" lIns="0" tIns="0" rIns="0" bIns="0" rtlCol="0"/>
            <a:lstStyle/>
            <a:p>
              <a:endParaRPr/>
            </a:p>
          </p:txBody>
        </p:sp>
        <p:sp>
          <p:nvSpPr>
            <p:cNvPr id="169" name="object 169"/>
            <p:cNvSpPr/>
            <p:nvPr/>
          </p:nvSpPr>
          <p:spPr>
            <a:xfrm>
              <a:off x="0" y="0"/>
              <a:ext cx="9142730" cy="621030"/>
            </a:xfrm>
            <a:custGeom>
              <a:avLst/>
              <a:gdLst/>
              <a:ahLst/>
              <a:cxnLst/>
              <a:rect l="l" t="t" r="r" b="b"/>
              <a:pathLst>
                <a:path w="9142730" h="621030">
                  <a:moveTo>
                    <a:pt x="4572000" y="620674"/>
                  </a:moveTo>
                  <a:lnTo>
                    <a:pt x="0" y="620674"/>
                  </a:lnTo>
                  <a:lnTo>
                    <a:pt x="0" y="0"/>
                  </a:lnTo>
                </a:path>
                <a:path w="9142730" h="621030">
                  <a:moveTo>
                    <a:pt x="9142730" y="0"/>
                  </a:moveTo>
                  <a:lnTo>
                    <a:pt x="9142730" y="620674"/>
                  </a:lnTo>
                  <a:lnTo>
                    <a:pt x="4572000" y="620674"/>
                  </a:lnTo>
                </a:path>
              </a:pathLst>
            </a:custGeom>
            <a:ln w="25518">
              <a:solidFill>
                <a:srgbClr val="3333CC"/>
              </a:solidFill>
            </a:ln>
          </p:spPr>
          <p:txBody>
            <a:bodyPr wrap="square" lIns="0" tIns="0" rIns="0" bIns="0" rtlCol="0"/>
            <a:lstStyle/>
            <a:p>
              <a:endParaRPr/>
            </a:p>
          </p:txBody>
        </p:sp>
      </p:grpSp>
      <p:sp>
        <p:nvSpPr>
          <p:cNvPr id="170" name="object 170"/>
          <p:cNvSpPr txBox="1">
            <a:spLocks noGrp="1"/>
          </p:cNvSpPr>
          <p:nvPr>
            <p:ph type="title"/>
          </p:nvPr>
        </p:nvSpPr>
        <p:spPr>
          <a:prstGeom prst="rect">
            <a:avLst/>
          </a:prstGeom>
        </p:spPr>
        <p:txBody>
          <a:bodyPr vert="horz" wrap="square" lIns="0" tIns="83820" rIns="0" bIns="0" rtlCol="0">
            <a:spAutoFit/>
          </a:bodyPr>
          <a:lstStyle/>
          <a:p>
            <a:pPr marL="326390">
              <a:lnSpc>
                <a:spcPct val="100000"/>
              </a:lnSpc>
              <a:spcBef>
                <a:spcPts val="100"/>
              </a:spcBef>
            </a:pPr>
            <a:r>
              <a:rPr sz="2800" dirty="0">
                <a:solidFill>
                  <a:srgbClr val="BF0000"/>
                </a:solidFill>
              </a:rPr>
              <a:t>Порядок</a:t>
            </a:r>
            <a:r>
              <a:rPr sz="2800" spc="-150" dirty="0">
                <a:solidFill>
                  <a:srgbClr val="BF0000"/>
                </a:solidFill>
              </a:rPr>
              <a:t> </a:t>
            </a:r>
            <a:r>
              <a:rPr sz="2800" spc="-25" dirty="0">
                <a:solidFill>
                  <a:srgbClr val="BF0000"/>
                </a:solidFill>
              </a:rPr>
              <a:t>формування</a:t>
            </a:r>
            <a:r>
              <a:rPr sz="2800" spc="-145" dirty="0">
                <a:solidFill>
                  <a:srgbClr val="BF0000"/>
                </a:solidFill>
              </a:rPr>
              <a:t> </a:t>
            </a:r>
            <a:r>
              <a:rPr sz="2800" spc="-10" dirty="0">
                <a:solidFill>
                  <a:srgbClr val="BF0000"/>
                </a:solidFill>
              </a:rPr>
              <a:t>системи</a:t>
            </a:r>
            <a:r>
              <a:rPr sz="2800" spc="-150" dirty="0">
                <a:solidFill>
                  <a:srgbClr val="BF0000"/>
                </a:solidFill>
              </a:rPr>
              <a:t> </a:t>
            </a:r>
            <a:r>
              <a:rPr sz="2800" spc="-10" dirty="0">
                <a:solidFill>
                  <a:srgbClr val="BF0000"/>
                </a:solidFill>
              </a:rPr>
              <a:t>референтних</a:t>
            </a:r>
            <a:r>
              <a:rPr sz="2800" spc="-150" dirty="0">
                <a:solidFill>
                  <a:srgbClr val="BF0000"/>
                </a:solidFill>
              </a:rPr>
              <a:t> </a:t>
            </a:r>
            <a:r>
              <a:rPr sz="2800" spc="-25" dirty="0">
                <a:solidFill>
                  <a:srgbClr val="BF0000"/>
                </a:solidFill>
              </a:rPr>
              <a:t>цін</a:t>
            </a:r>
            <a:endParaRPr sz="2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411209" y="6462674"/>
            <a:ext cx="196850" cy="208279"/>
          </a:xfrm>
          <a:prstGeom prst="rect">
            <a:avLst/>
          </a:prstGeom>
        </p:spPr>
        <p:txBody>
          <a:bodyPr vert="horz" wrap="square" lIns="0" tIns="12700" rIns="0" bIns="0" rtlCol="0">
            <a:spAutoFit/>
          </a:bodyPr>
          <a:lstStyle/>
          <a:p>
            <a:pPr marL="12700">
              <a:lnSpc>
                <a:spcPct val="100000"/>
              </a:lnSpc>
              <a:spcBef>
                <a:spcPts val="100"/>
              </a:spcBef>
            </a:pPr>
            <a:r>
              <a:rPr sz="1200" spc="-25" dirty="0">
                <a:latin typeface="Arial"/>
                <a:cs typeface="Arial"/>
              </a:rPr>
              <a:t>38</a:t>
            </a:r>
            <a:endParaRPr sz="1200">
              <a:latin typeface="Arial"/>
              <a:cs typeface="Arial"/>
            </a:endParaRPr>
          </a:p>
        </p:txBody>
      </p:sp>
      <p:pic>
        <p:nvPicPr>
          <p:cNvPr id="3" name="object 3"/>
          <p:cNvPicPr/>
          <p:nvPr/>
        </p:nvPicPr>
        <p:blipFill>
          <a:blip r:embed="rId2" cstate="print"/>
          <a:stretch>
            <a:fillRect/>
          </a:stretch>
        </p:blipFill>
        <p:spPr>
          <a:xfrm>
            <a:off x="1143000" y="1066800"/>
            <a:ext cx="6624320" cy="5323840"/>
          </a:xfrm>
          <a:prstGeom prst="rect">
            <a:avLst/>
          </a:prstGeom>
        </p:spPr>
      </p:pic>
      <p:sp>
        <p:nvSpPr>
          <p:cNvPr id="4" name="object 4"/>
          <p:cNvSpPr/>
          <p:nvPr/>
        </p:nvSpPr>
        <p:spPr>
          <a:xfrm>
            <a:off x="782320" y="238798"/>
            <a:ext cx="6985000" cy="455930"/>
          </a:xfrm>
          <a:custGeom>
            <a:avLst/>
            <a:gdLst/>
            <a:ahLst/>
            <a:cxnLst/>
            <a:rect l="l" t="t" r="r" b="b"/>
            <a:pathLst>
              <a:path w="6985000" h="455930">
                <a:moveTo>
                  <a:pt x="6985000" y="0"/>
                </a:moveTo>
                <a:lnTo>
                  <a:pt x="0" y="0"/>
                </a:lnTo>
                <a:lnTo>
                  <a:pt x="0" y="455929"/>
                </a:lnTo>
                <a:lnTo>
                  <a:pt x="3492500" y="455929"/>
                </a:lnTo>
                <a:lnTo>
                  <a:pt x="6985000" y="455929"/>
                </a:lnTo>
                <a:lnTo>
                  <a:pt x="6985000" y="0"/>
                </a:lnTo>
                <a:close/>
              </a:path>
            </a:pathLst>
          </a:custGeom>
          <a:solidFill>
            <a:srgbClr val="FFFFFF"/>
          </a:solidFill>
        </p:spPr>
        <p:txBody>
          <a:bodyPr wrap="square" lIns="0" tIns="0" rIns="0" bIns="0" rtlCol="0"/>
          <a:lstStyle/>
          <a:p>
            <a:endParaRPr/>
          </a:p>
        </p:txBody>
      </p:sp>
      <p:sp>
        <p:nvSpPr>
          <p:cNvPr id="5" name="object 5"/>
          <p:cNvSpPr txBox="1">
            <a:spLocks noGrp="1"/>
          </p:cNvSpPr>
          <p:nvPr>
            <p:ph type="title"/>
          </p:nvPr>
        </p:nvSpPr>
        <p:spPr>
          <a:xfrm>
            <a:off x="788785" y="238798"/>
            <a:ext cx="6985000" cy="455930"/>
          </a:xfrm>
          <a:prstGeom prst="rect">
            <a:avLst/>
          </a:prstGeom>
          <a:ln w="25518">
            <a:solidFill>
              <a:srgbClr val="3333CC"/>
            </a:solidFill>
          </a:ln>
        </p:spPr>
        <p:txBody>
          <a:bodyPr vert="horz" wrap="square" lIns="0" tIns="44450" rIns="0" bIns="0" rtlCol="0">
            <a:spAutoFit/>
          </a:bodyPr>
          <a:lstStyle/>
          <a:p>
            <a:pPr marL="83820" algn="ctr">
              <a:lnSpc>
                <a:spcPct val="100000"/>
              </a:lnSpc>
              <a:spcBef>
                <a:spcPts val="350"/>
              </a:spcBef>
            </a:pPr>
            <a:r>
              <a:rPr sz="2400" b="0" dirty="0">
                <a:solidFill>
                  <a:srgbClr val="BF0000"/>
                </a:solidFill>
                <a:latin typeface="Arial"/>
                <a:cs typeface="Arial"/>
              </a:rPr>
              <a:t>Внутрішнє</a:t>
            </a:r>
            <a:r>
              <a:rPr sz="2400" b="0" spc="-85" dirty="0">
                <a:solidFill>
                  <a:srgbClr val="BF0000"/>
                </a:solidFill>
                <a:latin typeface="Arial"/>
                <a:cs typeface="Arial"/>
              </a:rPr>
              <a:t> </a:t>
            </a:r>
            <a:r>
              <a:rPr sz="2400" b="0" spc="-10" dirty="0">
                <a:solidFill>
                  <a:srgbClr val="BF0000"/>
                </a:solidFill>
                <a:latin typeface="Arial"/>
                <a:cs typeface="Arial"/>
              </a:rPr>
              <a:t>референтне</a:t>
            </a:r>
            <a:r>
              <a:rPr sz="2400" b="0" spc="-90" dirty="0">
                <a:solidFill>
                  <a:srgbClr val="BF0000"/>
                </a:solidFill>
                <a:latin typeface="Arial"/>
                <a:cs typeface="Arial"/>
              </a:rPr>
              <a:t> </a:t>
            </a:r>
            <a:r>
              <a:rPr sz="2400" b="0" spc="-10" dirty="0">
                <a:solidFill>
                  <a:srgbClr val="BF0000"/>
                </a:solidFill>
                <a:latin typeface="Arial"/>
                <a:cs typeface="Arial"/>
              </a:rPr>
              <a:t>ціноутворення</a:t>
            </a:r>
            <a:endParaRPr sz="2400" dirty="0">
              <a:latin typeface="Arial"/>
              <a:cs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14"/>
            <a:ext cx="7241540" cy="1979930"/>
            <a:chOff x="0" y="914"/>
            <a:chExt cx="7241540" cy="1979930"/>
          </a:xfrm>
        </p:grpSpPr>
        <p:pic>
          <p:nvPicPr>
            <p:cNvPr id="3" name="object 3"/>
            <p:cNvPicPr/>
            <p:nvPr/>
          </p:nvPicPr>
          <p:blipFill>
            <a:blip r:embed="rId2" cstate="print"/>
            <a:stretch>
              <a:fillRect/>
            </a:stretch>
          </p:blipFill>
          <p:spPr>
            <a:xfrm>
              <a:off x="0" y="926744"/>
              <a:ext cx="7122159" cy="1054100"/>
            </a:xfrm>
            <a:prstGeom prst="rect">
              <a:avLst/>
            </a:prstGeom>
          </p:spPr>
        </p:pic>
        <p:pic>
          <p:nvPicPr>
            <p:cNvPr id="4" name="object 4"/>
            <p:cNvPicPr/>
            <p:nvPr/>
          </p:nvPicPr>
          <p:blipFill>
            <a:blip r:embed="rId3" cstate="print"/>
            <a:stretch>
              <a:fillRect/>
            </a:stretch>
          </p:blipFill>
          <p:spPr>
            <a:xfrm>
              <a:off x="0" y="914"/>
              <a:ext cx="7241537" cy="1902459"/>
            </a:xfrm>
            <a:prstGeom prst="rect">
              <a:avLst/>
            </a:prstGeom>
          </p:spPr>
        </p:pic>
      </p:grpSp>
      <p:sp>
        <p:nvSpPr>
          <p:cNvPr id="5" name="object 5"/>
          <p:cNvSpPr txBox="1"/>
          <p:nvPr/>
        </p:nvSpPr>
        <p:spPr>
          <a:xfrm>
            <a:off x="8411209" y="6462674"/>
            <a:ext cx="196850" cy="208279"/>
          </a:xfrm>
          <a:prstGeom prst="rect">
            <a:avLst/>
          </a:prstGeom>
        </p:spPr>
        <p:txBody>
          <a:bodyPr vert="horz" wrap="square" lIns="0" tIns="12700" rIns="0" bIns="0" rtlCol="0">
            <a:spAutoFit/>
          </a:bodyPr>
          <a:lstStyle/>
          <a:p>
            <a:pPr marL="12700">
              <a:lnSpc>
                <a:spcPct val="100000"/>
              </a:lnSpc>
              <a:spcBef>
                <a:spcPts val="100"/>
              </a:spcBef>
            </a:pPr>
            <a:r>
              <a:rPr sz="1200" spc="-25" dirty="0">
                <a:latin typeface="Arial"/>
                <a:cs typeface="Arial"/>
              </a:rPr>
              <a:t>39</a:t>
            </a:r>
            <a:endParaRPr sz="1200">
              <a:latin typeface="Arial"/>
              <a:cs typeface="Arial"/>
            </a:endParaRPr>
          </a:p>
        </p:txBody>
      </p:sp>
      <p:graphicFrame>
        <p:nvGraphicFramePr>
          <p:cNvPr id="6" name="object 6"/>
          <p:cNvGraphicFramePr>
            <a:graphicFrameLocks noGrp="1"/>
          </p:cNvGraphicFramePr>
          <p:nvPr/>
        </p:nvGraphicFramePr>
        <p:xfrm>
          <a:off x="173680" y="1193134"/>
          <a:ext cx="8784588" cy="5181599"/>
        </p:xfrm>
        <a:graphic>
          <a:graphicData uri="http://schemas.openxmlformats.org/drawingml/2006/table">
            <a:tbl>
              <a:tblPr firstRow="1" bandRow="1">
                <a:tableStyleId>{2D5ABB26-0587-4C30-8999-92F81FD0307C}</a:tableStyleId>
              </a:tblPr>
              <a:tblGrid>
                <a:gridCol w="1489710">
                  <a:extLst>
                    <a:ext uri="{9D8B030D-6E8A-4147-A177-3AD203B41FA5}">
                      <a16:colId xmlns:a16="http://schemas.microsoft.com/office/drawing/2014/main" val="20000"/>
                    </a:ext>
                  </a:extLst>
                </a:gridCol>
                <a:gridCol w="2630169">
                  <a:extLst>
                    <a:ext uri="{9D8B030D-6E8A-4147-A177-3AD203B41FA5}">
                      <a16:colId xmlns:a16="http://schemas.microsoft.com/office/drawing/2014/main" val="20001"/>
                    </a:ext>
                  </a:extLst>
                </a:gridCol>
                <a:gridCol w="2117090">
                  <a:extLst>
                    <a:ext uri="{9D8B030D-6E8A-4147-A177-3AD203B41FA5}">
                      <a16:colId xmlns:a16="http://schemas.microsoft.com/office/drawing/2014/main" val="20002"/>
                    </a:ext>
                  </a:extLst>
                </a:gridCol>
                <a:gridCol w="2547619">
                  <a:extLst>
                    <a:ext uri="{9D8B030D-6E8A-4147-A177-3AD203B41FA5}">
                      <a16:colId xmlns:a16="http://schemas.microsoft.com/office/drawing/2014/main" val="20003"/>
                    </a:ext>
                  </a:extLst>
                </a:gridCol>
              </a:tblGrid>
              <a:tr h="1026160">
                <a:tc>
                  <a:txBody>
                    <a:bodyPr/>
                    <a:lstStyle/>
                    <a:p>
                      <a:pPr>
                        <a:lnSpc>
                          <a:spcPct val="100000"/>
                        </a:lnSpc>
                        <a:spcBef>
                          <a:spcPts val="434"/>
                        </a:spcBef>
                      </a:pPr>
                      <a:endParaRPr sz="1600">
                        <a:latin typeface="Times New Roman"/>
                        <a:cs typeface="Times New Roman"/>
                      </a:endParaRPr>
                    </a:p>
                    <a:p>
                      <a:pPr marL="424180" indent="-419100">
                        <a:lnSpc>
                          <a:spcPts val="1780"/>
                        </a:lnSpc>
                      </a:pPr>
                      <a:r>
                        <a:rPr sz="1600" b="1" spc="-10" dirty="0">
                          <a:solidFill>
                            <a:srgbClr val="15155C"/>
                          </a:solidFill>
                          <a:latin typeface="Arial"/>
                          <a:cs typeface="Arial"/>
                        </a:rPr>
                        <a:t>Найменування країни</a:t>
                      </a:r>
                      <a:endParaRPr sz="1600">
                        <a:latin typeface="Arial"/>
                        <a:cs typeface="Arial"/>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EE4E8"/>
                    </a:solidFill>
                  </a:tcPr>
                </a:tc>
                <a:tc>
                  <a:txBody>
                    <a:bodyPr/>
                    <a:lstStyle/>
                    <a:p>
                      <a:pPr marL="349885" marR="343535" indent="-1905" algn="ctr">
                        <a:lnSpc>
                          <a:spcPts val="1780"/>
                        </a:lnSpc>
                        <a:spcBef>
                          <a:spcPts val="1385"/>
                        </a:spcBef>
                      </a:pPr>
                      <a:r>
                        <a:rPr sz="1600" b="1" spc="-10" dirty="0">
                          <a:solidFill>
                            <a:srgbClr val="15155C"/>
                          </a:solidFill>
                          <a:latin typeface="Arial"/>
                          <a:cs typeface="Arial"/>
                        </a:rPr>
                        <a:t>Найменування уповноваженого державного</a:t>
                      </a:r>
                      <a:r>
                        <a:rPr sz="1600" b="1" spc="-40" dirty="0">
                          <a:solidFill>
                            <a:srgbClr val="15155C"/>
                          </a:solidFill>
                          <a:latin typeface="Arial"/>
                          <a:cs typeface="Arial"/>
                        </a:rPr>
                        <a:t> </a:t>
                      </a:r>
                      <a:r>
                        <a:rPr sz="1600" b="1" spc="-10" dirty="0">
                          <a:solidFill>
                            <a:srgbClr val="15155C"/>
                          </a:solidFill>
                          <a:latin typeface="Arial"/>
                          <a:cs typeface="Arial"/>
                        </a:rPr>
                        <a:t>органу</a:t>
                      </a:r>
                      <a:endParaRPr sz="1600">
                        <a:latin typeface="Arial"/>
                        <a:cs typeface="Arial"/>
                      </a:endParaRPr>
                    </a:p>
                  </a:txBody>
                  <a:tcPr marL="0" marR="0" marT="1758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EE4E8"/>
                    </a:solidFill>
                  </a:tcPr>
                </a:tc>
                <a:tc>
                  <a:txBody>
                    <a:bodyPr/>
                    <a:lstStyle/>
                    <a:p>
                      <a:pPr marL="47625" marR="41275" algn="ctr">
                        <a:lnSpc>
                          <a:spcPts val="1780"/>
                        </a:lnSpc>
                        <a:spcBef>
                          <a:spcPts val="1385"/>
                        </a:spcBef>
                      </a:pPr>
                      <a:r>
                        <a:rPr sz="1600" b="1" spc="-10" dirty="0">
                          <a:solidFill>
                            <a:srgbClr val="15155C"/>
                          </a:solidFill>
                          <a:latin typeface="Arial"/>
                          <a:cs typeface="Arial"/>
                        </a:rPr>
                        <a:t>Зареєстрована</a:t>
                      </a:r>
                      <a:r>
                        <a:rPr sz="1600" b="1" spc="-15" dirty="0">
                          <a:solidFill>
                            <a:srgbClr val="15155C"/>
                          </a:solidFill>
                          <a:latin typeface="Arial"/>
                          <a:cs typeface="Arial"/>
                        </a:rPr>
                        <a:t> </a:t>
                      </a:r>
                      <a:r>
                        <a:rPr sz="1600" b="1" spc="-20" dirty="0">
                          <a:solidFill>
                            <a:srgbClr val="15155C"/>
                          </a:solidFill>
                          <a:latin typeface="Arial"/>
                          <a:cs typeface="Arial"/>
                        </a:rPr>
                        <a:t>ціна </a:t>
                      </a:r>
                      <a:r>
                        <a:rPr sz="1600" b="1" dirty="0">
                          <a:solidFill>
                            <a:srgbClr val="15155C"/>
                          </a:solidFill>
                          <a:latin typeface="Arial"/>
                          <a:cs typeface="Arial"/>
                        </a:rPr>
                        <a:t>на</a:t>
                      </a:r>
                      <a:r>
                        <a:rPr sz="1600" b="1" spc="-50" dirty="0">
                          <a:solidFill>
                            <a:srgbClr val="15155C"/>
                          </a:solidFill>
                          <a:latin typeface="Arial"/>
                          <a:cs typeface="Arial"/>
                        </a:rPr>
                        <a:t> </a:t>
                      </a:r>
                      <a:r>
                        <a:rPr sz="1600" b="1" dirty="0">
                          <a:solidFill>
                            <a:srgbClr val="15155C"/>
                          </a:solidFill>
                          <a:latin typeface="Arial"/>
                          <a:cs typeface="Arial"/>
                        </a:rPr>
                        <a:t>лікарський</a:t>
                      </a:r>
                      <a:r>
                        <a:rPr sz="1600" b="1" spc="-50" dirty="0">
                          <a:solidFill>
                            <a:srgbClr val="15155C"/>
                          </a:solidFill>
                          <a:latin typeface="Arial"/>
                          <a:cs typeface="Arial"/>
                        </a:rPr>
                        <a:t> </a:t>
                      </a:r>
                      <a:r>
                        <a:rPr sz="1600" b="1" spc="-10" dirty="0">
                          <a:solidFill>
                            <a:srgbClr val="15155C"/>
                          </a:solidFill>
                          <a:latin typeface="Arial"/>
                          <a:cs typeface="Arial"/>
                        </a:rPr>
                        <a:t>засіб, іноземна</a:t>
                      </a:r>
                      <a:r>
                        <a:rPr sz="1600" b="1" spc="-65" dirty="0">
                          <a:solidFill>
                            <a:srgbClr val="15155C"/>
                          </a:solidFill>
                          <a:latin typeface="Arial"/>
                          <a:cs typeface="Arial"/>
                        </a:rPr>
                        <a:t> </a:t>
                      </a:r>
                      <a:r>
                        <a:rPr sz="1600" b="1" spc="-10" dirty="0">
                          <a:solidFill>
                            <a:srgbClr val="15155C"/>
                          </a:solidFill>
                          <a:latin typeface="Arial"/>
                          <a:cs typeface="Arial"/>
                        </a:rPr>
                        <a:t>валюта</a:t>
                      </a:r>
                      <a:endParaRPr sz="1600">
                        <a:latin typeface="Arial"/>
                        <a:cs typeface="Arial"/>
                      </a:endParaRPr>
                    </a:p>
                  </a:txBody>
                  <a:tcPr marL="0" marR="0" marT="1758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EE4E8"/>
                    </a:solidFill>
                  </a:tcPr>
                </a:tc>
                <a:tc>
                  <a:txBody>
                    <a:bodyPr/>
                    <a:lstStyle/>
                    <a:p>
                      <a:pPr>
                        <a:lnSpc>
                          <a:spcPct val="100000"/>
                        </a:lnSpc>
                        <a:spcBef>
                          <a:spcPts val="434"/>
                        </a:spcBef>
                      </a:pPr>
                      <a:endParaRPr sz="1600">
                        <a:latin typeface="Times New Roman"/>
                        <a:cs typeface="Times New Roman"/>
                      </a:endParaRPr>
                    </a:p>
                    <a:p>
                      <a:pPr marL="398780" marR="391795" indent="152400">
                        <a:lnSpc>
                          <a:spcPts val="1780"/>
                        </a:lnSpc>
                      </a:pPr>
                      <a:r>
                        <a:rPr sz="1600" b="1" spc="-10" dirty="0">
                          <a:solidFill>
                            <a:srgbClr val="15155C"/>
                          </a:solidFill>
                          <a:latin typeface="Arial"/>
                          <a:cs typeface="Arial"/>
                        </a:rPr>
                        <a:t>Періодичність оновлення</a:t>
                      </a:r>
                      <a:r>
                        <a:rPr sz="1600" b="1" spc="-25" dirty="0">
                          <a:solidFill>
                            <a:srgbClr val="15155C"/>
                          </a:solidFill>
                          <a:latin typeface="Arial"/>
                          <a:cs typeface="Arial"/>
                        </a:rPr>
                        <a:t> </a:t>
                      </a:r>
                      <a:r>
                        <a:rPr sz="1600" b="1" spc="-10" dirty="0">
                          <a:solidFill>
                            <a:srgbClr val="15155C"/>
                          </a:solidFill>
                          <a:latin typeface="Arial"/>
                          <a:cs typeface="Arial"/>
                        </a:rPr>
                        <a:t>даних</a:t>
                      </a:r>
                      <a:endParaRPr sz="1600">
                        <a:latin typeface="Arial"/>
                        <a:cs typeface="Arial"/>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EE4E8"/>
                    </a:solidFill>
                  </a:tcPr>
                </a:tc>
                <a:extLst>
                  <a:ext uri="{0D108BD9-81ED-4DB2-BD59-A6C34878D82A}">
                    <a16:rowId xmlns:a16="http://schemas.microsoft.com/office/drawing/2014/main" val="10000"/>
                  </a:ext>
                </a:extLst>
              </a:tr>
              <a:tr h="786130">
                <a:tc>
                  <a:txBody>
                    <a:bodyPr/>
                    <a:lstStyle/>
                    <a:p>
                      <a:pPr marR="92075">
                        <a:lnSpc>
                          <a:spcPts val="2230"/>
                        </a:lnSpc>
                        <a:spcBef>
                          <a:spcPts val="894"/>
                        </a:spcBef>
                      </a:pPr>
                      <a:r>
                        <a:rPr sz="2000" b="1" spc="-25" dirty="0">
                          <a:solidFill>
                            <a:srgbClr val="15155C"/>
                          </a:solidFill>
                          <a:latin typeface="Arial"/>
                          <a:cs typeface="Arial"/>
                        </a:rPr>
                        <a:t>Республіка </a:t>
                      </a:r>
                      <a:r>
                        <a:rPr sz="2000" b="1" spc="-10" dirty="0">
                          <a:solidFill>
                            <a:srgbClr val="15155C"/>
                          </a:solidFill>
                          <a:latin typeface="Arial"/>
                          <a:cs typeface="Arial"/>
                        </a:rPr>
                        <a:t>Польща</a:t>
                      </a:r>
                      <a:endParaRPr sz="2000">
                        <a:latin typeface="Arial"/>
                        <a:cs typeface="Arial"/>
                      </a:endParaRPr>
                    </a:p>
                  </a:txBody>
                  <a:tcPr marL="0" marR="0" marT="11366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R="41910">
                        <a:lnSpc>
                          <a:spcPts val="1580"/>
                        </a:lnSpc>
                        <a:spcBef>
                          <a:spcPts val="1525"/>
                        </a:spcBef>
                      </a:pPr>
                      <a:r>
                        <a:rPr sz="1400" b="1" dirty="0">
                          <a:solidFill>
                            <a:srgbClr val="15155C"/>
                          </a:solidFill>
                          <a:latin typeface="Arial"/>
                          <a:cs typeface="Arial"/>
                        </a:rPr>
                        <a:t>Міністерство</a:t>
                      </a:r>
                      <a:r>
                        <a:rPr sz="1400" b="1" spc="-70" dirty="0">
                          <a:solidFill>
                            <a:srgbClr val="15155C"/>
                          </a:solidFill>
                          <a:latin typeface="Arial"/>
                          <a:cs typeface="Arial"/>
                        </a:rPr>
                        <a:t> </a:t>
                      </a:r>
                      <a:r>
                        <a:rPr sz="1400" b="1" spc="-10" dirty="0">
                          <a:solidFill>
                            <a:srgbClr val="15155C"/>
                          </a:solidFill>
                          <a:latin typeface="Arial"/>
                          <a:cs typeface="Arial"/>
                        </a:rPr>
                        <a:t>охорони </a:t>
                      </a:r>
                      <a:r>
                        <a:rPr sz="1400" b="1" dirty="0">
                          <a:solidFill>
                            <a:srgbClr val="15155C"/>
                          </a:solidFill>
                          <a:latin typeface="Arial"/>
                          <a:cs typeface="Arial"/>
                        </a:rPr>
                        <a:t>здоров’я</a:t>
                      </a:r>
                      <a:r>
                        <a:rPr sz="1400" b="1" spc="-30" dirty="0">
                          <a:solidFill>
                            <a:srgbClr val="15155C"/>
                          </a:solidFill>
                          <a:latin typeface="Arial"/>
                          <a:cs typeface="Arial"/>
                        </a:rPr>
                        <a:t> </a:t>
                      </a:r>
                      <a:r>
                        <a:rPr sz="1400" b="1" spc="-10" dirty="0">
                          <a:solidFill>
                            <a:srgbClr val="15155C"/>
                          </a:solidFill>
                          <a:latin typeface="Arial"/>
                          <a:cs typeface="Arial"/>
                        </a:rPr>
                        <a:t>Республіки</a:t>
                      </a:r>
                      <a:r>
                        <a:rPr sz="1400" b="1" spc="-20" dirty="0">
                          <a:solidFill>
                            <a:srgbClr val="15155C"/>
                          </a:solidFill>
                          <a:latin typeface="Arial"/>
                          <a:cs typeface="Arial"/>
                        </a:rPr>
                        <a:t> </a:t>
                      </a:r>
                      <a:r>
                        <a:rPr sz="1400" b="1" spc="-10" dirty="0">
                          <a:solidFill>
                            <a:srgbClr val="15155C"/>
                          </a:solidFill>
                          <a:latin typeface="Arial"/>
                          <a:cs typeface="Arial"/>
                        </a:rPr>
                        <a:t>Польща</a:t>
                      </a:r>
                      <a:endParaRPr sz="1400">
                        <a:latin typeface="Arial"/>
                        <a:cs typeface="Arial"/>
                      </a:endParaRPr>
                    </a:p>
                  </a:txBody>
                  <a:tcPr marL="0" marR="0" marT="1936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tc>
                  <a:txBody>
                    <a:bodyPr/>
                    <a:lstStyle/>
                    <a:p>
                      <a:pPr marR="54610">
                        <a:lnSpc>
                          <a:spcPts val="1580"/>
                        </a:lnSpc>
                        <a:spcBef>
                          <a:spcPts val="1525"/>
                        </a:spcBef>
                      </a:pPr>
                      <a:r>
                        <a:rPr sz="1400" b="1" dirty="0">
                          <a:solidFill>
                            <a:srgbClr val="15155C"/>
                          </a:solidFill>
                          <a:latin typeface="Arial"/>
                          <a:cs typeface="Arial"/>
                        </a:rPr>
                        <a:t>офіційна</a:t>
                      </a:r>
                      <a:r>
                        <a:rPr sz="1400" b="1" spc="-25" dirty="0">
                          <a:solidFill>
                            <a:srgbClr val="15155C"/>
                          </a:solidFill>
                          <a:latin typeface="Arial"/>
                          <a:cs typeface="Arial"/>
                        </a:rPr>
                        <a:t> </a:t>
                      </a:r>
                      <a:r>
                        <a:rPr sz="1400" b="1" dirty="0">
                          <a:solidFill>
                            <a:srgbClr val="15155C"/>
                          </a:solidFill>
                          <a:latin typeface="Arial"/>
                          <a:cs typeface="Arial"/>
                        </a:rPr>
                        <a:t>ціна</a:t>
                      </a:r>
                      <a:r>
                        <a:rPr sz="1400" b="1" spc="-20" dirty="0">
                          <a:solidFill>
                            <a:srgbClr val="15155C"/>
                          </a:solidFill>
                          <a:latin typeface="Arial"/>
                          <a:cs typeface="Arial"/>
                        </a:rPr>
                        <a:t> </a:t>
                      </a:r>
                      <a:r>
                        <a:rPr sz="1400" b="1" spc="-10" dirty="0">
                          <a:solidFill>
                            <a:srgbClr val="15155C"/>
                          </a:solidFill>
                          <a:latin typeface="Arial"/>
                          <a:cs typeface="Arial"/>
                        </a:rPr>
                        <a:t>продажу, </a:t>
                      </a:r>
                      <a:r>
                        <a:rPr sz="1400" b="1" dirty="0">
                          <a:solidFill>
                            <a:srgbClr val="15155C"/>
                          </a:solidFill>
                          <a:latin typeface="Arial"/>
                          <a:cs typeface="Arial"/>
                        </a:rPr>
                        <a:t>польські</a:t>
                      </a:r>
                      <a:r>
                        <a:rPr sz="1400" b="1" spc="-40" dirty="0">
                          <a:solidFill>
                            <a:srgbClr val="15155C"/>
                          </a:solidFill>
                          <a:latin typeface="Arial"/>
                          <a:cs typeface="Arial"/>
                        </a:rPr>
                        <a:t> </a:t>
                      </a:r>
                      <a:r>
                        <a:rPr sz="1400" b="1" spc="-20" dirty="0">
                          <a:solidFill>
                            <a:srgbClr val="15155C"/>
                          </a:solidFill>
                          <a:latin typeface="Arial"/>
                          <a:cs typeface="Arial"/>
                        </a:rPr>
                        <a:t>злоті</a:t>
                      </a:r>
                      <a:endParaRPr sz="1400">
                        <a:latin typeface="Arial"/>
                        <a:cs typeface="Arial"/>
                      </a:endParaRPr>
                    </a:p>
                  </a:txBody>
                  <a:tcPr marL="0" marR="0" marT="1936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tc>
                  <a:txBody>
                    <a:bodyPr/>
                    <a:lstStyle/>
                    <a:p>
                      <a:pPr marR="347980">
                        <a:lnSpc>
                          <a:spcPct val="93700"/>
                        </a:lnSpc>
                        <a:spcBef>
                          <a:spcPts val="715"/>
                        </a:spcBef>
                      </a:pPr>
                      <a:r>
                        <a:rPr sz="1400" b="1" dirty="0">
                          <a:solidFill>
                            <a:srgbClr val="15155C"/>
                          </a:solidFill>
                          <a:latin typeface="Arial"/>
                          <a:cs typeface="Arial"/>
                        </a:rPr>
                        <a:t>дані</a:t>
                      </a:r>
                      <a:r>
                        <a:rPr sz="1400" b="1" spc="-10" dirty="0">
                          <a:solidFill>
                            <a:srgbClr val="15155C"/>
                          </a:solidFill>
                          <a:latin typeface="Arial"/>
                          <a:cs typeface="Arial"/>
                        </a:rPr>
                        <a:t> затверджуються </a:t>
                      </a:r>
                      <a:r>
                        <a:rPr sz="1400" b="1" dirty="0">
                          <a:solidFill>
                            <a:srgbClr val="15155C"/>
                          </a:solidFill>
                          <a:latin typeface="Arial"/>
                          <a:cs typeface="Arial"/>
                        </a:rPr>
                        <a:t>щороку</a:t>
                      </a:r>
                      <a:r>
                        <a:rPr sz="1400" b="1" spc="-25" dirty="0">
                          <a:solidFill>
                            <a:srgbClr val="15155C"/>
                          </a:solidFill>
                          <a:latin typeface="Arial"/>
                          <a:cs typeface="Arial"/>
                        </a:rPr>
                        <a:t> </a:t>
                      </a:r>
                      <a:r>
                        <a:rPr sz="1400" b="1" dirty="0">
                          <a:solidFill>
                            <a:srgbClr val="15155C"/>
                          </a:solidFill>
                          <a:latin typeface="Arial"/>
                          <a:cs typeface="Arial"/>
                        </a:rPr>
                        <a:t>та</a:t>
                      </a:r>
                      <a:r>
                        <a:rPr sz="1400" b="1" spc="-25" dirty="0">
                          <a:solidFill>
                            <a:srgbClr val="15155C"/>
                          </a:solidFill>
                          <a:latin typeface="Arial"/>
                          <a:cs typeface="Arial"/>
                        </a:rPr>
                        <a:t> </a:t>
                      </a:r>
                      <a:r>
                        <a:rPr sz="1400" b="1" spc="-10" dirty="0">
                          <a:solidFill>
                            <a:srgbClr val="15155C"/>
                          </a:solidFill>
                          <a:latin typeface="Arial"/>
                          <a:cs typeface="Arial"/>
                        </a:rPr>
                        <a:t>оновлюються </a:t>
                      </a:r>
                      <a:r>
                        <a:rPr sz="1400" b="1" dirty="0">
                          <a:solidFill>
                            <a:srgbClr val="15155C"/>
                          </a:solidFill>
                          <a:latin typeface="Arial"/>
                          <a:cs typeface="Arial"/>
                        </a:rPr>
                        <a:t>один</a:t>
                      </a:r>
                      <a:r>
                        <a:rPr sz="1400" b="1" spc="-5" dirty="0">
                          <a:solidFill>
                            <a:srgbClr val="15155C"/>
                          </a:solidFill>
                          <a:latin typeface="Arial"/>
                          <a:cs typeface="Arial"/>
                        </a:rPr>
                        <a:t> </a:t>
                      </a:r>
                      <a:r>
                        <a:rPr sz="1400" b="1" dirty="0">
                          <a:solidFill>
                            <a:srgbClr val="15155C"/>
                          </a:solidFill>
                          <a:latin typeface="Arial"/>
                          <a:cs typeface="Arial"/>
                        </a:rPr>
                        <a:t>раз</a:t>
                      </a:r>
                      <a:r>
                        <a:rPr sz="1400" b="1" spc="-15" dirty="0">
                          <a:solidFill>
                            <a:srgbClr val="15155C"/>
                          </a:solidFill>
                          <a:latin typeface="Arial"/>
                          <a:cs typeface="Arial"/>
                        </a:rPr>
                        <a:t> </a:t>
                      </a:r>
                      <a:r>
                        <a:rPr sz="1400" b="1" dirty="0">
                          <a:solidFill>
                            <a:srgbClr val="15155C"/>
                          </a:solidFill>
                          <a:latin typeface="Arial"/>
                          <a:cs typeface="Arial"/>
                        </a:rPr>
                        <a:t>на</a:t>
                      </a:r>
                      <a:r>
                        <a:rPr sz="1400" b="1" spc="-10" dirty="0">
                          <a:solidFill>
                            <a:srgbClr val="15155C"/>
                          </a:solidFill>
                          <a:latin typeface="Arial"/>
                          <a:cs typeface="Arial"/>
                        </a:rPr>
                        <a:t> </a:t>
                      </a:r>
                      <a:r>
                        <a:rPr sz="1400" b="1" dirty="0">
                          <a:solidFill>
                            <a:srgbClr val="15155C"/>
                          </a:solidFill>
                          <a:latin typeface="Arial"/>
                          <a:cs typeface="Arial"/>
                        </a:rPr>
                        <a:t>два</a:t>
                      </a:r>
                      <a:r>
                        <a:rPr sz="1400" b="1" spc="-15" dirty="0">
                          <a:solidFill>
                            <a:srgbClr val="15155C"/>
                          </a:solidFill>
                          <a:latin typeface="Arial"/>
                          <a:cs typeface="Arial"/>
                        </a:rPr>
                        <a:t> </a:t>
                      </a:r>
                      <a:r>
                        <a:rPr sz="1400" b="1" spc="-10" dirty="0">
                          <a:solidFill>
                            <a:srgbClr val="15155C"/>
                          </a:solidFill>
                          <a:latin typeface="Arial"/>
                          <a:cs typeface="Arial"/>
                        </a:rPr>
                        <a:t>місяці</a:t>
                      </a:r>
                      <a:endParaRPr sz="1400">
                        <a:latin typeface="Arial"/>
                        <a:cs typeface="Arial"/>
                      </a:endParaRPr>
                    </a:p>
                  </a:txBody>
                  <a:tcPr marL="0" marR="0" marT="908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extLst>
                  <a:ext uri="{0D108BD9-81ED-4DB2-BD59-A6C34878D82A}">
                    <a16:rowId xmlns:a16="http://schemas.microsoft.com/office/drawing/2014/main" val="10001"/>
                  </a:ext>
                </a:extLst>
              </a:tr>
              <a:tr h="770255">
                <a:tc>
                  <a:txBody>
                    <a:bodyPr/>
                    <a:lstStyle/>
                    <a:p>
                      <a:pPr marR="92075">
                        <a:lnSpc>
                          <a:spcPts val="2230"/>
                        </a:lnSpc>
                        <a:spcBef>
                          <a:spcPts val="835"/>
                        </a:spcBef>
                      </a:pPr>
                      <a:r>
                        <a:rPr sz="2000" b="1" spc="-10" dirty="0">
                          <a:solidFill>
                            <a:srgbClr val="15155C"/>
                          </a:solidFill>
                          <a:latin typeface="Arial"/>
                          <a:cs typeface="Arial"/>
                        </a:rPr>
                        <a:t>Словацька </a:t>
                      </a:r>
                      <a:r>
                        <a:rPr sz="2000" b="1" spc="-25" dirty="0">
                          <a:solidFill>
                            <a:srgbClr val="15155C"/>
                          </a:solidFill>
                          <a:latin typeface="Arial"/>
                          <a:cs typeface="Arial"/>
                        </a:rPr>
                        <a:t>Республіка</a:t>
                      </a:r>
                      <a:endParaRPr sz="2000">
                        <a:latin typeface="Arial"/>
                        <a:cs typeface="Arial"/>
                      </a:endParaRPr>
                    </a:p>
                  </a:txBody>
                  <a:tcPr marL="0" marR="0" marT="1060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R="681355">
                        <a:lnSpc>
                          <a:spcPts val="1570"/>
                        </a:lnSpc>
                        <a:spcBef>
                          <a:spcPts val="695"/>
                        </a:spcBef>
                      </a:pPr>
                      <a:r>
                        <a:rPr sz="1400" b="1" dirty="0">
                          <a:solidFill>
                            <a:srgbClr val="15155C"/>
                          </a:solidFill>
                          <a:latin typeface="Arial"/>
                          <a:cs typeface="Arial"/>
                        </a:rPr>
                        <a:t>Міністерство</a:t>
                      </a:r>
                      <a:r>
                        <a:rPr sz="1400" b="1" spc="-70" dirty="0">
                          <a:solidFill>
                            <a:srgbClr val="15155C"/>
                          </a:solidFill>
                          <a:latin typeface="Arial"/>
                          <a:cs typeface="Arial"/>
                        </a:rPr>
                        <a:t> </a:t>
                      </a:r>
                      <a:r>
                        <a:rPr sz="1400" b="1" spc="-10" dirty="0">
                          <a:solidFill>
                            <a:srgbClr val="15155C"/>
                          </a:solidFill>
                          <a:latin typeface="Arial"/>
                          <a:cs typeface="Arial"/>
                        </a:rPr>
                        <a:t>охорони </a:t>
                      </a:r>
                      <a:r>
                        <a:rPr sz="1400" b="1" dirty="0">
                          <a:solidFill>
                            <a:srgbClr val="15155C"/>
                          </a:solidFill>
                          <a:latin typeface="Arial"/>
                          <a:cs typeface="Arial"/>
                        </a:rPr>
                        <a:t>здоров’я</a:t>
                      </a:r>
                      <a:r>
                        <a:rPr sz="1400" b="1" spc="-45" dirty="0">
                          <a:solidFill>
                            <a:srgbClr val="15155C"/>
                          </a:solidFill>
                          <a:latin typeface="Arial"/>
                          <a:cs typeface="Arial"/>
                        </a:rPr>
                        <a:t> </a:t>
                      </a:r>
                      <a:r>
                        <a:rPr sz="1400" b="1" spc="-10" dirty="0">
                          <a:solidFill>
                            <a:srgbClr val="15155C"/>
                          </a:solidFill>
                          <a:latin typeface="Arial"/>
                          <a:cs typeface="Arial"/>
                        </a:rPr>
                        <a:t>Словацької Республіки</a:t>
                      </a:r>
                      <a:endParaRPr sz="1400">
                        <a:latin typeface="Arial"/>
                        <a:cs typeface="Arial"/>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tc>
                  <a:txBody>
                    <a:bodyPr/>
                    <a:lstStyle/>
                    <a:p>
                      <a:pPr marR="340360">
                        <a:lnSpc>
                          <a:spcPts val="1570"/>
                        </a:lnSpc>
                        <a:spcBef>
                          <a:spcPts val="1480"/>
                        </a:spcBef>
                      </a:pPr>
                      <a:r>
                        <a:rPr sz="1400" b="1" dirty="0">
                          <a:solidFill>
                            <a:srgbClr val="15155C"/>
                          </a:solidFill>
                          <a:latin typeface="Arial"/>
                          <a:cs typeface="Arial"/>
                        </a:rPr>
                        <a:t>офіційно</a:t>
                      </a:r>
                      <a:r>
                        <a:rPr sz="1400" b="1" spc="-35" dirty="0">
                          <a:solidFill>
                            <a:srgbClr val="15155C"/>
                          </a:solidFill>
                          <a:latin typeface="Arial"/>
                          <a:cs typeface="Arial"/>
                        </a:rPr>
                        <a:t> </a:t>
                      </a:r>
                      <a:r>
                        <a:rPr sz="1400" b="1" spc="-10" dirty="0">
                          <a:solidFill>
                            <a:srgbClr val="15155C"/>
                          </a:solidFill>
                          <a:latin typeface="Arial"/>
                          <a:cs typeface="Arial"/>
                        </a:rPr>
                        <a:t>визначена </a:t>
                      </a:r>
                      <a:r>
                        <a:rPr sz="1400" b="1" dirty="0">
                          <a:solidFill>
                            <a:srgbClr val="15155C"/>
                          </a:solidFill>
                          <a:latin typeface="Arial"/>
                          <a:cs typeface="Arial"/>
                        </a:rPr>
                        <a:t>ціна,</a:t>
                      </a:r>
                      <a:r>
                        <a:rPr sz="1400" b="1" spc="-15" dirty="0">
                          <a:solidFill>
                            <a:srgbClr val="15155C"/>
                          </a:solidFill>
                          <a:latin typeface="Arial"/>
                          <a:cs typeface="Arial"/>
                        </a:rPr>
                        <a:t> </a:t>
                      </a:r>
                      <a:r>
                        <a:rPr sz="1400" b="1" spc="-20" dirty="0">
                          <a:solidFill>
                            <a:srgbClr val="15155C"/>
                          </a:solidFill>
                          <a:latin typeface="Arial"/>
                          <a:cs typeface="Arial"/>
                        </a:rPr>
                        <a:t>євро</a:t>
                      </a:r>
                      <a:endParaRPr sz="1400">
                        <a:latin typeface="Arial"/>
                        <a:cs typeface="Arial"/>
                      </a:endParaRPr>
                    </a:p>
                  </a:txBody>
                  <a:tcPr marL="0" marR="0" marT="1879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tc>
                  <a:txBody>
                    <a:bodyPr/>
                    <a:lstStyle/>
                    <a:p>
                      <a:pPr marR="876300">
                        <a:lnSpc>
                          <a:spcPts val="1570"/>
                        </a:lnSpc>
                        <a:spcBef>
                          <a:spcPts val="1480"/>
                        </a:spcBef>
                      </a:pPr>
                      <a:r>
                        <a:rPr sz="1400" b="1" dirty="0">
                          <a:solidFill>
                            <a:srgbClr val="15155C"/>
                          </a:solidFill>
                          <a:latin typeface="Arial"/>
                          <a:cs typeface="Arial"/>
                        </a:rPr>
                        <a:t>дані</a:t>
                      </a:r>
                      <a:r>
                        <a:rPr sz="1400" b="1" spc="-10" dirty="0">
                          <a:solidFill>
                            <a:srgbClr val="15155C"/>
                          </a:solidFill>
                          <a:latin typeface="Arial"/>
                          <a:cs typeface="Arial"/>
                        </a:rPr>
                        <a:t> оновлюються щомісяця</a:t>
                      </a:r>
                      <a:endParaRPr sz="1400">
                        <a:latin typeface="Arial"/>
                        <a:cs typeface="Arial"/>
                      </a:endParaRPr>
                    </a:p>
                  </a:txBody>
                  <a:tcPr marL="0" marR="0" marT="1879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extLst>
                  <a:ext uri="{0D108BD9-81ED-4DB2-BD59-A6C34878D82A}">
                    <a16:rowId xmlns:a16="http://schemas.microsoft.com/office/drawing/2014/main" val="10002"/>
                  </a:ext>
                </a:extLst>
              </a:tr>
              <a:tr h="1026794">
                <a:tc>
                  <a:txBody>
                    <a:bodyPr/>
                    <a:lstStyle/>
                    <a:p>
                      <a:pPr marR="92075">
                        <a:lnSpc>
                          <a:spcPts val="2230"/>
                        </a:lnSpc>
                        <a:spcBef>
                          <a:spcPts val="1845"/>
                        </a:spcBef>
                      </a:pPr>
                      <a:r>
                        <a:rPr sz="2000" b="1" spc="-10" dirty="0">
                          <a:solidFill>
                            <a:srgbClr val="15155C"/>
                          </a:solidFill>
                          <a:latin typeface="Arial"/>
                          <a:cs typeface="Arial"/>
                        </a:rPr>
                        <a:t>Чеська </a:t>
                      </a:r>
                      <a:r>
                        <a:rPr sz="2000" b="1" spc="-25" dirty="0">
                          <a:solidFill>
                            <a:srgbClr val="15155C"/>
                          </a:solidFill>
                          <a:latin typeface="Arial"/>
                          <a:cs typeface="Arial"/>
                        </a:rPr>
                        <a:t>Республіка</a:t>
                      </a:r>
                      <a:endParaRPr sz="2000">
                        <a:latin typeface="Arial"/>
                        <a:cs typeface="Arial"/>
                      </a:endParaRPr>
                    </a:p>
                  </a:txBody>
                  <a:tcPr marL="0" marR="0" marT="2343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ts val="1625"/>
                        </a:lnSpc>
                        <a:spcBef>
                          <a:spcPts val="1560"/>
                        </a:spcBef>
                      </a:pPr>
                      <a:r>
                        <a:rPr sz="1400" b="1" dirty="0">
                          <a:solidFill>
                            <a:srgbClr val="15155C"/>
                          </a:solidFill>
                          <a:latin typeface="Arial"/>
                          <a:cs typeface="Arial"/>
                        </a:rPr>
                        <a:t>Державний</a:t>
                      </a:r>
                      <a:r>
                        <a:rPr sz="1400" b="1" spc="-20" dirty="0">
                          <a:solidFill>
                            <a:srgbClr val="15155C"/>
                          </a:solidFill>
                          <a:latin typeface="Arial"/>
                          <a:cs typeface="Arial"/>
                        </a:rPr>
                        <a:t> </a:t>
                      </a:r>
                      <a:r>
                        <a:rPr sz="1400" b="1" spc="-10" dirty="0">
                          <a:solidFill>
                            <a:srgbClr val="15155C"/>
                          </a:solidFill>
                          <a:latin typeface="Arial"/>
                          <a:cs typeface="Arial"/>
                        </a:rPr>
                        <a:t>інститут</a:t>
                      </a:r>
                      <a:endParaRPr sz="1400">
                        <a:latin typeface="Arial"/>
                        <a:cs typeface="Arial"/>
                      </a:endParaRPr>
                    </a:p>
                    <a:p>
                      <a:pPr marR="19050">
                        <a:lnSpc>
                          <a:spcPts val="1580"/>
                        </a:lnSpc>
                        <a:spcBef>
                          <a:spcPts val="80"/>
                        </a:spcBef>
                      </a:pPr>
                      <a:r>
                        <a:rPr sz="1400" b="1" dirty="0">
                          <a:solidFill>
                            <a:srgbClr val="15155C"/>
                          </a:solidFill>
                          <a:latin typeface="Arial"/>
                          <a:cs typeface="Arial"/>
                        </a:rPr>
                        <a:t>з</a:t>
                      </a:r>
                      <a:r>
                        <a:rPr sz="1400" b="1" spc="-50" dirty="0">
                          <a:solidFill>
                            <a:srgbClr val="15155C"/>
                          </a:solidFill>
                          <a:latin typeface="Arial"/>
                          <a:cs typeface="Arial"/>
                        </a:rPr>
                        <a:t> </a:t>
                      </a:r>
                      <a:r>
                        <a:rPr sz="1400" b="1" dirty="0">
                          <a:solidFill>
                            <a:srgbClr val="15155C"/>
                          </a:solidFill>
                          <a:latin typeface="Arial"/>
                          <a:cs typeface="Arial"/>
                        </a:rPr>
                        <a:t>контролю</a:t>
                      </a:r>
                      <a:r>
                        <a:rPr sz="1400" b="1" spc="-35" dirty="0">
                          <a:solidFill>
                            <a:srgbClr val="15155C"/>
                          </a:solidFill>
                          <a:latin typeface="Arial"/>
                          <a:cs typeface="Arial"/>
                        </a:rPr>
                        <a:t> </a:t>
                      </a:r>
                      <a:r>
                        <a:rPr sz="1400" b="1" dirty="0">
                          <a:solidFill>
                            <a:srgbClr val="15155C"/>
                          </a:solidFill>
                          <a:latin typeface="Arial"/>
                          <a:cs typeface="Arial"/>
                        </a:rPr>
                        <a:t>за</a:t>
                      </a:r>
                      <a:r>
                        <a:rPr sz="1400" b="1" spc="-45" dirty="0">
                          <a:solidFill>
                            <a:srgbClr val="15155C"/>
                          </a:solidFill>
                          <a:latin typeface="Arial"/>
                          <a:cs typeface="Arial"/>
                        </a:rPr>
                        <a:t> </a:t>
                      </a:r>
                      <a:r>
                        <a:rPr sz="1400" b="1" spc="-10" dirty="0">
                          <a:solidFill>
                            <a:srgbClr val="15155C"/>
                          </a:solidFill>
                          <a:latin typeface="Arial"/>
                          <a:cs typeface="Arial"/>
                        </a:rPr>
                        <a:t>лікарськими </a:t>
                      </a:r>
                      <a:r>
                        <a:rPr sz="1400" b="1" dirty="0">
                          <a:solidFill>
                            <a:srgbClr val="15155C"/>
                          </a:solidFill>
                          <a:latin typeface="Arial"/>
                          <a:cs typeface="Arial"/>
                        </a:rPr>
                        <a:t>засобами</a:t>
                      </a:r>
                      <a:r>
                        <a:rPr sz="1400" b="1" spc="-60" dirty="0">
                          <a:solidFill>
                            <a:srgbClr val="15155C"/>
                          </a:solidFill>
                          <a:latin typeface="Arial"/>
                          <a:cs typeface="Arial"/>
                        </a:rPr>
                        <a:t> </a:t>
                      </a:r>
                      <a:r>
                        <a:rPr sz="1400" b="1" dirty="0">
                          <a:solidFill>
                            <a:srgbClr val="15155C"/>
                          </a:solidFill>
                          <a:latin typeface="Arial"/>
                          <a:cs typeface="Arial"/>
                        </a:rPr>
                        <a:t>Чеської</a:t>
                      </a:r>
                      <a:r>
                        <a:rPr sz="1400" b="1" spc="-60" dirty="0">
                          <a:solidFill>
                            <a:srgbClr val="15155C"/>
                          </a:solidFill>
                          <a:latin typeface="Arial"/>
                          <a:cs typeface="Arial"/>
                        </a:rPr>
                        <a:t> </a:t>
                      </a:r>
                      <a:r>
                        <a:rPr sz="1400" b="1" spc="-10" dirty="0">
                          <a:solidFill>
                            <a:srgbClr val="15155C"/>
                          </a:solidFill>
                          <a:latin typeface="Arial"/>
                          <a:cs typeface="Arial"/>
                        </a:rPr>
                        <a:t>Республіки</a:t>
                      </a:r>
                      <a:endParaRPr sz="1400">
                        <a:latin typeface="Arial"/>
                        <a:cs typeface="Arial"/>
                      </a:endParaRPr>
                    </a:p>
                  </a:txBody>
                  <a:tcPr marL="0" marR="0" marT="1981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tc>
                  <a:txBody>
                    <a:bodyPr/>
                    <a:lstStyle/>
                    <a:p>
                      <a:pPr>
                        <a:lnSpc>
                          <a:spcPct val="100000"/>
                        </a:lnSpc>
                        <a:spcBef>
                          <a:spcPts val="55"/>
                        </a:spcBef>
                      </a:pPr>
                      <a:endParaRPr sz="1400">
                        <a:latin typeface="Times New Roman"/>
                        <a:cs typeface="Times New Roman"/>
                      </a:endParaRPr>
                    </a:p>
                    <a:p>
                      <a:pPr marR="551815">
                        <a:lnSpc>
                          <a:spcPct val="93700"/>
                        </a:lnSpc>
                      </a:pPr>
                      <a:r>
                        <a:rPr sz="1400" b="1" dirty="0">
                          <a:solidFill>
                            <a:srgbClr val="15155C"/>
                          </a:solidFill>
                          <a:latin typeface="Arial"/>
                          <a:cs typeface="Arial"/>
                        </a:rPr>
                        <a:t>ціна</a:t>
                      </a:r>
                      <a:r>
                        <a:rPr sz="1400" b="1" spc="-20" dirty="0">
                          <a:solidFill>
                            <a:srgbClr val="15155C"/>
                          </a:solidFill>
                          <a:latin typeface="Arial"/>
                          <a:cs typeface="Arial"/>
                        </a:rPr>
                        <a:t> </a:t>
                      </a:r>
                      <a:r>
                        <a:rPr sz="1400" b="1" spc="-10" dirty="0">
                          <a:solidFill>
                            <a:srgbClr val="15155C"/>
                          </a:solidFill>
                          <a:latin typeface="Arial"/>
                          <a:cs typeface="Arial"/>
                        </a:rPr>
                        <a:t>виробника </a:t>
                      </a:r>
                      <a:r>
                        <a:rPr sz="1400" b="1" spc="-120" dirty="0">
                          <a:solidFill>
                            <a:srgbClr val="15155C"/>
                          </a:solidFill>
                          <a:latin typeface="Arial"/>
                          <a:cs typeface="Arial"/>
                        </a:rPr>
                        <a:t>(exfactory),</a:t>
                      </a:r>
                      <a:r>
                        <a:rPr sz="1400" b="1" spc="-315" dirty="0">
                          <a:solidFill>
                            <a:srgbClr val="15155C"/>
                          </a:solidFill>
                          <a:latin typeface="Arial"/>
                          <a:cs typeface="Arial"/>
                        </a:rPr>
                        <a:t> </a:t>
                      </a:r>
                      <a:r>
                        <a:rPr sz="1400" b="1" spc="-640" dirty="0">
                          <a:solidFill>
                            <a:srgbClr val="15155C"/>
                          </a:solidFill>
                          <a:latin typeface="Arial"/>
                          <a:cs typeface="Arial"/>
                        </a:rPr>
                        <a:t>чеські</a:t>
                      </a:r>
                      <a:r>
                        <a:rPr sz="1400" b="1" spc="-315" dirty="0">
                          <a:solidFill>
                            <a:srgbClr val="15155C"/>
                          </a:solidFill>
                          <a:latin typeface="Arial"/>
                          <a:cs typeface="Arial"/>
                        </a:rPr>
                        <a:t> </a:t>
                      </a:r>
                      <a:r>
                        <a:rPr sz="1400" b="1" spc="-200" dirty="0">
                          <a:solidFill>
                            <a:srgbClr val="15155C"/>
                          </a:solidFill>
                          <a:latin typeface="Arial"/>
                          <a:cs typeface="Arial"/>
                        </a:rPr>
                        <a:t>),</a:t>
                      </a:r>
                      <a:r>
                        <a:rPr sz="1400" b="1" spc="85" dirty="0">
                          <a:solidFill>
                            <a:srgbClr val="15155C"/>
                          </a:solidFill>
                          <a:latin typeface="Arial"/>
                          <a:cs typeface="Arial"/>
                        </a:rPr>
                        <a:t> </a:t>
                      </a:r>
                      <a:r>
                        <a:rPr sz="1400" b="1" spc="-10" dirty="0">
                          <a:solidFill>
                            <a:srgbClr val="15155C"/>
                          </a:solidFill>
                          <a:latin typeface="Arial"/>
                          <a:cs typeface="Arial"/>
                        </a:rPr>
                        <a:t>чеські крони</a:t>
                      </a:r>
                      <a:endParaRPr sz="1400">
                        <a:latin typeface="Arial"/>
                        <a:cs typeface="Arial"/>
                      </a:endParaRPr>
                    </a:p>
                  </a:txBody>
                  <a:tcPr marL="0" marR="0" marT="69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tc>
                  <a:txBody>
                    <a:bodyPr/>
                    <a:lstStyle/>
                    <a:p>
                      <a:pPr>
                        <a:lnSpc>
                          <a:spcPct val="100000"/>
                        </a:lnSpc>
                        <a:spcBef>
                          <a:spcPts val="880"/>
                        </a:spcBef>
                      </a:pPr>
                      <a:endParaRPr sz="1400">
                        <a:latin typeface="Times New Roman"/>
                        <a:cs typeface="Times New Roman"/>
                      </a:endParaRPr>
                    </a:p>
                    <a:p>
                      <a:pPr marR="876300">
                        <a:lnSpc>
                          <a:spcPts val="1570"/>
                        </a:lnSpc>
                        <a:spcBef>
                          <a:spcPts val="5"/>
                        </a:spcBef>
                      </a:pPr>
                      <a:r>
                        <a:rPr sz="1400" b="1" dirty="0">
                          <a:solidFill>
                            <a:srgbClr val="15155C"/>
                          </a:solidFill>
                          <a:latin typeface="Arial"/>
                          <a:cs typeface="Arial"/>
                        </a:rPr>
                        <a:t>дані</a:t>
                      </a:r>
                      <a:r>
                        <a:rPr sz="1400" b="1" spc="-10" dirty="0">
                          <a:solidFill>
                            <a:srgbClr val="15155C"/>
                          </a:solidFill>
                          <a:latin typeface="Arial"/>
                          <a:cs typeface="Arial"/>
                        </a:rPr>
                        <a:t> оновлюються щодекади</a:t>
                      </a:r>
                      <a:endParaRPr sz="1400">
                        <a:latin typeface="Arial"/>
                        <a:cs typeface="Arial"/>
                      </a:endParaRPr>
                    </a:p>
                  </a:txBody>
                  <a:tcPr marL="0" marR="0" marT="1117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extLst>
                  <a:ext uri="{0D108BD9-81ED-4DB2-BD59-A6C34878D82A}">
                    <a16:rowId xmlns:a16="http://schemas.microsoft.com/office/drawing/2014/main" val="10003"/>
                  </a:ext>
                </a:extLst>
              </a:tr>
              <a:tr h="784860">
                <a:tc>
                  <a:txBody>
                    <a:bodyPr/>
                    <a:lstStyle/>
                    <a:p>
                      <a:pPr marR="79375">
                        <a:lnSpc>
                          <a:spcPts val="2230"/>
                        </a:lnSpc>
                        <a:spcBef>
                          <a:spcPts val="885"/>
                        </a:spcBef>
                      </a:pPr>
                      <a:r>
                        <a:rPr sz="2000" b="1" spc="-10" dirty="0">
                          <a:solidFill>
                            <a:srgbClr val="15155C"/>
                          </a:solidFill>
                          <a:latin typeface="Arial"/>
                          <a:cs typeface="Arial"/>
                        </a:rPr>
                        <a:t>Латвійська Республіка</a:t>
                      </a:r>
                      <a:endParaRPr sz="2000">
                        <a:latin typeface="Arial"/>
                        <a:cs typeface="Arial"/>
                      </a:endParaRPr>
                    </a:p>
                  </a:txBody>
                  <a:tcPr marL="0" marR="0" marT="1123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R="3810">
                        <a:lnSpc>
                          <a:spcPts val="1570"/>
                        </a:lnSpc>
                        <a:spcBef>
                          <a:spcPts val="755"/>
                        </a:spcBef>
                      </a:pPr>
                      <a:r>
                        <a:rPr sz="1400" b="1" dirty="0">
                          <a:solidFill>
                            <a:srgbClr val="15155C"/>
                          </a:solidFill>
                          <a:latin typeface="Arial"/>
                          <a:cs typeface="Arial"/>
                        </a:rPr>
                        <a:t>Національна</a:t>
                      </a:r>
                      <a:r>
                        <a:rPr sz="1400" b="1" spc="-35" dirty="0">
                          <a:solidFill>
                            <a:srgbClr val="15155C"/>
                          </a:solidFill>
                          <a:latin typeface="Arial"/>
                          <a:cs typeface="Arial"/>
                        </a:rPr>
                        <a:t> </a:t>
                      </a:r>
                      <a:r>
                        <a:rPr sz="1400" b="1" dirty="0">
                          <a:solidFill>
                            <a:srgbClr val="15155C"/>
                          </a:solidFill>
                          <a:latin typeface="Arial"/>
                          <a:cs typeface="Arial"/>
                        </a:rPr>
                        <a:t>служба</a:t>
                      </a:r>
                      <a:r>
                        <a:rPr sz="1400" b="1" spc="-35" dirty="0">
                          <a:solidFill>
                            <a:srgbClr val="15155C"/>
                          </a:solidFill>
                          <a:latin typeface="Arial"/>
                          <a:cs typeface="Arial"/>
                        </a:rPr>
                        <a:t> </a:t>
                      </a:r>
                      <a:r>
                        <a:rPr sz="1400" b="1" spc="-10" dirty="0">
                          <a:solidFill>
                            <a:srgbClr val="15155C"/>
                          </a:solidFill>
                          <a:latin typeface="Arial"/>
                          <a:cs typeface="Arial"/>
                        </a:rPr>
                        <a:t>охорони </a:t>
                      </a:r>
                      <a:r>
                        <a:rPr sz="1400" b="1" dirty="0">
                          <a:solidFill>
                            <a:srgbClr val="15155C"/>
                          </a:solidFill>
                          <a:latin typeface="Arial"/>
                          <a:cs typeface="Arial"/>
                        </a:rPr>
                        <a:t>здоров’я</a:t>
                      </a:r>
                      <a:r>
                        <a:rPr sz="1400" b="1" spc="-45" dirty="0">
                          <a:solidFill>
                            <a:srgbClr val="15155C"/>
                          </a:solidFill>
                          <a:latin typeface="Arial"/>
                          <a:cs typeface="Arial"/>
                        </a:rPr>
                        <a:t> </a:t>
                      </a:r>
                      <a:r>
                        <a:rPr sz="1400" b="1" spc="-10" dirty="0">
                          <a:solidFill>
                            <a:srgbClr val="15155C"/>
                          </a:solidFill>
                          <a:latin typeface="Arial"/>
                          <a:cs typeface="Arial"/>
                        </a:rPr>
                        <a:t>Латвійської Республіки</a:t>
                      </a:r>
                      <a:endParaRPr sz="1400">
                        <a:latin typeface="Arial"/>
                        <a:cs typeface="Arial"/>
                      </a:endParaRPr>
                    </a:p>
                  </a:txBody>
                  <a:tcPr marL="0" marR="0" marT="958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tc>
                  <a:txBody>
                    <a:bodyPr/>
                    <a:lstStyle/>
                    <a:p>
                      <a:pPr>
                        <a:lnSpc>
                          <a:spcPct val="100000"/>
                        </a:lnSpc>
                        <a:spcBef>
                          <a:spcPts val="570"/>
                        </a:spcBef>
                      </a:pPr>
                      <a:endParaRPr sz="1400">
                        <a:latin typeface="Times New Roman"/>
                        <a:cs typeface="Times New Roman"/>
                      </a:endParaRPr>
                    </a:p>
                    <a:p>
                      <a:pPr>
                        <a:lnSpc>
                          <a:spcPct val="100000"/>
                        </a:lnSpc>
                      </a:pPr>
                      <a:r>
                        <a:rPr sz="1400" b="1" dirty="0">
                          <a:solidFill>
                            <a:srgbClr val="15155C"/>
                          </a:solidFill>
                          <a:latin typeface="Arial"/>
                          <a:cs typeface="Arial"/>
                        </a:rPr>
                        <a:t>референтна</a:t>
                      </a:r>
                      <a:r>
                        <a:rPr sz="1400" b="1" spc="-45" dirty="0">
                          <a:solidFill>
                            <a:srgbClr val="15155C"/>
                          </a:solidFill>
                          <a:latin typeface="Arial"/>
                          <a:cs typeface="Arial"/>
                        </a:rPr>
                        <a:t> </a:t>
                      </a:r>
                      <a:r>
                        <a:rPr sz="1400" b="1" dirty="0">
                          <a:solidFill>
                            <a:srgbClr val="15155C"/>
                          </a:solidFill>
                          <a:latin typeface="Arial"/>
                          <a:cs typeface="Arial"/>
                        </a:rPr>
                        <a:t>ціна,</a:t>
                      </a:r>
                      <a:r>
                        <a:rPr sz="1400" b="1" spc="-40" dirty="0">
                          <a:solidFill>
                            <a:srgbClr val="15155C"/>
                          </a:solidFill>
                          <a:latin typeface="Arial"/>
                          <a:cs typeface="Arial"/>
                        </a:rPr>
                        <a:t> </a:t>
                      </a:r>
                      <a:r>
                        <a:rPr sz="1400" b="1" spc="-20" dirty="0">
                          <a:solidFill>
                            <a:srgbClr val="15155C"/>
                          </a:solidFill>
                          <a:latin typeface="Arial"/>
                          <a:cs typeface="Arial"/>
                        </a:rPr>
                        <a:t>євро</a:t>
                      </a:r>
                      <a:endParaRPr sz="1400">
                        <a:latin typeface="Arial"/>
                        <a:cs typeface="Arial"/>
                      </a:endParaRPr>
                    </a:p>
                  </a:txBody>
                  <a:tcPr marL="0" marR="0" marT="723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tc>
                  <a:txBody>
                    <a:bodyPr/>
                    <a:lstStyle/>
                    <a:p>
                      <a:pPr marR="388620">
                        <a:lnSpc>
                          <a:spcPts val="1570"/>
                        </a:lnSpc>
                        <a:spcBef>
                          <a:spcPts val="1535"/>
                        </a:spcBef>
                      </a:pPr>
                      <a:r>
                        <a:rPr sz="1400" b="1" dirty="0">
                          <a:solidFill>
                            <a:srgbClr val="15155C"/>
                          </a:solidFill>
                          <a:latin typeface="Arial"/>
                          <a:cs typeface="Arial"/>
                        </a:rPr>
                        <a:t>дані</a:t>
                      </a:r>
                      <a:r>
                        <a:rPr sz="1400" b="1" spc="-15" dirty="0">
                          <a:solidFill>
                            <a:srgbClr val="15155C"/>
                          </a:solidFill>
                          <a:latin typeface="Arial"/>
                          <a:cs typeface="Arial"/>
                        </a:rPr>
                        <a:t> </a:t>
                      </a:r>
                      <a:r>
                        <a:rPr sz="1400" b="1" spc="-10" dirty="0">
                          <a:solidFill>
                            <a:srgbClr val="15155C"/>
                          </a:solidFill>
                          <a:latin typeface="Arial"/>
                          <a:cs typeface="Arial"/>
                        </a:rPr>
                        <a:t>оновлюються</a:t>
                      </a:r>
                      <a:r>
                        <a:rPr sz="1400" b="1" spc="-20" dirty="0">
                          <a:solidFill>
                            <a:srgbClr val="15155C"/>
                          </a:solidFill>
                          <a:latin typeface="Arial"/>
                          <a:cs typeface="Arial"/>
                        </a:rPr>
                        <a:t> один </a:t>
                      </a:r>
                      <a:r>
                        <a:rPr sz="1400" b="1" dirty="0">
                          <a:solidFill>
                            <a:srgbClr val="15155C"/>
                          </a:solidFill>
                          <a:latin typeface="Arial"/>
                          <a:cs typeface="Arial"/>
                        </a:rPr>
                        <a:t>раз на </a:t>
                      </a:r>
                      <a:r>
                        <a:rPr sz="1400" b="1" spc="-10" dirty="0">
                          <a:solidFill>
                            <a:srgbClr val="15155C"/>
                          </a:solidFill>
                          <a:latin typeface="Arial"/>
                          <a:cs typeface="Arial"/>
                        </a:rPr>
                        <a:t>півроку</a:t>
                      </a:r>
                      <a:endParaRPr sz="1400">
                        <a:latin typeface="Arial"/>
                        <a:cs typeface="Arial"/>
                      </a:endParaRPr>
                    </a:p>
                  </a:txBody>
                  <a:tcPr marL="0" marR="0" marT="1949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extLst>
                  <a:ext uri="{0D108BD9-81ED-4DB2-BD59-A6C34878D82A}">
                    <a16:rowId xmlns:a16="http://schemas.microsoft.com/office/drawing/2014/main" val="10004"/>
                  </a:ext>
                </a:extLst>
              </a:tr>
              <a:tr h="787400">
                <a:tc>
                  <a:txBody>
                    <a:bodyPr/>
                    <a:lstStyle/>
                    <a:p>
                      <a:pPr>
                        <a:lnSpc>
                          <a:spcPct val="100000"/>
                        </a:lnSpc>
                        <a:spcBef>
                          <a:spcPts val="1800"/>
                        </a:spcBef>
                      </a:pPr>
                      <a:r>
                        <a:rPr sz="2000" b="1" spc="-10" dirty="0">
                          <a:solidFill>
                            <a:srgbClr val="15155C"/>
                          </a:solidFill>
                          <a:latin typeface="Arial"/>
                          <a:cs typeface="Arial"/>
                        </a:rPr>
                        <a:t>Угорщина</a:t>
                      </a:r>
                      <a:endParaRPr sz="2000">
                        <a:latin typeface="Arial"/>
                        <a:cs typeface="Arial"/>
                      </a:endParaRPr>
                    </a:p>
                  </a:txBody>
                  <a:tcPr marL="0" marR="0" marT="2286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R="46990">
                        <a:lnSpc>
                          <a:spcPts val="1570"/>
                        </a:lnSpc>
                        <a:spcBef>
                          <a:spcPts val="1540"/>
                        </a:spcBef>
                      </a:pPr>
                      <a:r>
                        <a:rPr sz="1400" b="1" dirty="0">
                          <a:solidFill>
                            <a:srgbClr val="15155C"/>
                          </a:solidFill>
                          <a:latin typeface="Arial"/>
                          <a:cs typeface="Arial"/>
                        </a:rPr>
                        <a:t>Національний</a:t>
                      </a:r>
                      <a:r>
                        <a:rPr sz="1400" b="1" spc="-50" dirty="0">
                          <a:solidFill>
                            <a:srgbClr val="15155C"/>
                          </a:solidFill>
                          <a:latin typeface="Arial"/>
                          <a:cs typeface="Arial"/>
                        </a:rPr>
                        <a:t> </a:t>
                      </a:r>
                      <a:r>
                        <a:rPr sz="1400" b="1" dirty="0">
                          <a:solidFill>
                            <a:srgbClr val="15155C"/>
                          </a:solidFill>
                          <a:latin typeface="Arial"/>
                          <a:cs typeface="Arial"/>
                        </a:rPr>
                        <a:t>фонд</a:t>
                      </a:r>
                      <a:r>
                        <a:rPr sz="1400" b="1" spc="-45" dirty="0">
                          <a:solidFill>
                            <a:srgbClr val="15155C"/>
                          </a:solidFill>
                          <a:latin typeface="Arial"/>
                          <a:cs typeface="Arial"/>
                        </a:rPr>
                        <a:t> </a:t>
                      </a:r>
                      <a:r>
                        <a:rPr sz="1400" b="1" spc="-10" dirty="0">
                          <a:solidFill>
                            <a:srgbClr val="15155C"/>
                          </a:solidFill>
                          <a:latin typeface="Arial"/>
                          <a:cs typeface="Arial"/>
                        </a:rPr>
                        <a:t>охорони </a:t>
                      </a:r>
                      <a:r>
                        <a:rPr sz="1400" b="1" dirty="0">
                          <a:solidFill>
                            <a:srgbClr val="15155C"/>
                          </a:solidFill>
                          <a:latin typeface="Arial"/>
                          <a:cs typeface="Arial"/>
                        </a:rPr>
                        <a:t>здоров’я</a:t>
                      </a:r>
                      <a:r>
                        <a:rPr sz="1400" b="1" spc="-45" dirty="0">
                          <a:solidFill>
                            <a:srgbClr val="15155C"/>
                          </a:solidFill>
                          <a:latin typeface="Arial"/>
                          <a:cs typeface="Arial"/>
                        </a:rPr>
                        <a:t> </a:t>
                      </a:r>
                      <a:r>
                        <a:rPr sz="1400" b="1" spc="-10" dirty="0">
                          <a:solidFill>
                            <a:srgbClr val="15155C"/>
                          </a:solidFill>
                          <a:latin typeface="Arial"/>
                          <a:cs typeface="Arial"/>
                        </a:rPr>
                        <a:t>Угорщини</a:t>
                      </a:r>
                      <a:endParaRPr sz="1400">
                        <a:latin typeface="Arial"/>
                        <a:cs typeface="Arial"/>
                      </a:endParaRPr>
                    </a:p>
                  </a:txBody>
                  <a:tcPr marL="0" marR="0" marT="1955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tc>
                  <a:txBody>
                    <a:bodyPr/>
                    <a:lstStyle/>
                    <a:p>
                      <a:pPr marR="363220">
                        <a:lnSpc>
                          <a:spcPct val="93800"/>
                        </a:lnSpc>
                        <a:spcBef>
                          <a:spcPts val="715"/>
                        </a:spcBef>
                      </a:pPr>
                      <a:r>
                        <a:rPr sz="1400" b="1" dirty="0">
                          <a:solidFill>
                            <a:srgbClr val="15155C"/>
                          </a:solidFill>
                          <a:latin typeface="Arial"/>
                          <a:cs typeface="Arial"/>
                        </a:rPr>
                        <a:t>ціна</a:t>
                      </a:r>
                      <a:r>
                        <a:rPr sz="1400" b="1" spc="-20" dirty="0">
                          <a:solidFill>
                            <a:srgbClr val="15155C"/>
                          </a:solidFill>
                          <a:latin typeface="Arial"/>
                          <a:cs typeface="Arial"/>
                        </a:rPr>
                        <a:t> </a:t>
                      </a:r>
                      <a:r>
                        <a:rPr sz="1400" b="1" spc="-10" dirty="0">
                          <a:solidFill>
                            <a:srgbClr val="15155C"/>
                          </a:solidFill>
                          <a:latin typeface="Arial"/>
                          <a:cs typeface="Arial"/>
                        </a:rPr>
                        <a:t>виробника </a:t>
                      </a:r>
                      <a:r>
                        <a:rPr sz="1400" b="1" spc="-120" dirty="0">
                          <a:solidFill>
                            <a:srgbClr val="15155C"/>
                          </a:solidFill>
                          <a:latin typeface="Arial"/>
                          <a:cs typeface="Arial"/>
                        </a:rPr>
                        <a:t>(exfactory),</a:t>
                      </a:r>
                      <a:r>
                        <a:rPr sz="1400" b="1" spc="-315" dirty="0">
                          <a:solidFill>
                            <a:srgbClr val="15155C"/>
                          </a:solidFill>
                          <a:latin typeface="Arial"/>
                          <a:cs typeface="Arial"/>
                        </a:rPr>
                        <a:t> </a:t>
                      </a:r>
                      <a:r>
                        <a:rPr sz="1400" b="1" spc="-640" dirty="0">
                          <a:solidFill>
                            <a:srgbClr val="15155C"/>
                          </a:solidFill>
                          <a:latin typeface="Arial"/>
                          <a:cs typeface="Arial"/>
                        </a:rPr>
                        <a:t>чеські</a:t>
                      </a:r>
                      <a:r>
                        <a:rPr sz="1400" b="1" spc="-315" dirty="0">
                          <a:solidFill>
                            <a:srgbClr val="15155C"/>
                          </a:solidFill>
                          <a:latin typeface="Arial"/>
                          <a:cs typeface="Arial"/>
                        </a:rPr>
                        <a:t> </a:t>
                      </a:r>
                      <a:r>
                        <a:rPr sz="1400" b="1" spc="-200" dirty="0">
                          <a:solidFill>
                            <a:srgbClr val="15155C"/>
                          </a:solidFill>
                          <a:latin typeface="Arial"/>
                          <a:cs typeface="Arial"/>
                        </a:rPr>
                        <a:t>),</a:t>
                      </a:r>
                      <a:r>
                        <a:rPr sz="1400" b="1" spc="85" dirty="0">
                          <a:solidFill>
                            <a:srgbClr val="15155C"/>
                          </a:solidFill>
                          <a:latin typeface="Arial"/>
                          <a:cs typeface="Arial"/>
                        </a:rPr>
                        <a:t> </a:t>
                      </a:r>
                      <a:r>
                        <a:rPr sz="1400" b="1" spc="-10" dirty="0">
                          <a:solidFill>
                            <a:srgbClr val="15155C"/>
                          </a:solidFill>
                          <a:latin typeface="Arial"/>
                          <a:cs typeface="Arial"/>
                        </a:rPr>
                        <a:t>угорські форинти</a:t>
                      </a:r>
                      <a:endParaRPr sz="1400">
                        <a:latin typeface="Arial"/>
                        <a:cs typeface="Arial"/>
                      </a:endParaRPr>
                    </a:p>
                  </a:txBody>
                  <a:tcPr marL="0" marR="0" marT="908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tc>
                  <a:txBody>
                    <a:bodyPr/>
                    <a:lstStyle/>
                    <a:p>
                      <a:pPr marR="876300">
                        <a:lnSpc>
                          <a:spcPts val="1570"/>
                        </a:lnSpc>
                        <a:spcBef>
                          <a:spcPts val="1540"/>
                        </a:spcBef>
                      </a:pPr>
                      <a:r>
                        <a:rPr sz="1400" b="1" dirty="0">
                          <a:solidFill>
                            <a:srgbClr val="15155C"/>
                          </a:solidFill>
                          <a:latin typeface="Arial"/>
                          <a:cs typeface="Arial"/>
                        </a:rPr>
                        <a:t>дані</a:t>
                      </a:r>
                      <a:r>
                        <a:rPr sz="1400" b="1" spc="-10" dirty="0">
                          <a:solidFill>
                            <a:srgbClr val="15155C"/>
                          </a:solidFill>
                          <a:latin typeface="Arial"/>
                          <a:cs typeface="Arial"/>
                        </a:rPr>
                        <a:t> оновлюються щомісяця</a:t>
                      </a:r>
                      <a:endParaRPr sz="1400">
                        <a:latin typeface="Arial"/>
                        <a:cs typeface="Arial"/>
                      </a:endParaRPr>
                    </a:p>
                  </a:txBody>
                  <a:tcPr marL="0" marR="0" marT="1955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F5"/>
                    </a:solidFill>
                  </a:tcPr>
                </a:tc>
                <a:extLst>
                  <a:ext uri="{0D108BD9-81ED-4DB2-BD59-A6C34878D82A}">
                    <a16:rowId xmlns:a16="http://schemas.microsoft.com/office/drawing/2014/main" val="10005"/>
                  </a:ext>
                </a:extLst>
              </a:tr>
            </a:tbl>
          </a:graphicData>
        </a:graphic>
      </p:graphicFrame>
      <p:sp>
        <p:nvSpPr>
          <p:cNvPr id="7" name="object 7"/>
          <p:cNvSpPr/>
          <p:nvPr/>
        </p:nvSpPr>
        <p:spPr>
          <a:xfrm>
            <a:off x="394970" y="121564"/>
            <a:ext cx="8352790" cy="913130"/>
          </a:xfrm>
          <a:custGeom>
            <a:avLst/>
            <a:gdLst/>
            <a:ahLst/>
            <a:cxnLst/>
            <a:rect l="l" t="t" r="r" b="b"/>
            <a:pathLst>
              <a:path w="8352790" h="913130">
                <a:moveTo>
                  <a:pt x="8352789" y="0"/>
                </a:moveTo>
                <a:lnTo>
                  <a:pt x="0" y="0"/>
                </a:lnTo>
                <a:lnTo>
                  <a:pt x="0" y="913129"/>
                </a:lnTo>
                <a:lnTo>
                  <a:pt x="4177029" y="913129"/>
                </a:lnTo>
                <a:lnTo>
                  <a:pt x="8352789" y="913129"/>
                </a:lnTo>
                <a:lnTo>
                  <a:pt x="8352789" y="0"/>
                </a:lnTo>
                <a:close/>
              </a:path>
            </a:pathLst>
          </a:custGeom>
          <a:solidFill>
            <a:srgbClr val="FFFFFF"/>
          </a:solidFill>
        </p:spPr>
        <p:txBody>
          <a:bodyPr wrap="square" lIns="0" tIns="0" rIns="0" bIns="0" rtlCol="0"/>
          <a:lstStyle/>
          <a:p>
            <a:endParaRPr/>
          </a:p>
        </p:txBody>
      </p:sp>
      <p:sp>
        <p:nvSpPr>
          <p:cNvPr id="8" name="object 8"/>
          <p:cNvSpPr txBox="1"/>
          <p:nvPr/>
        </p:nvSpPr>
        <p:spPr>
          <a:xfrm>
            <a:off x="394970" y="121564"/>
            <a:ext cx="8352790" cy="913130"/>
          </a:xfrm>
          <a:prstGeom prst="rect">
            <a:avLst/>
          </a:prstGeom>
          <a:ln w="25518">
            <a:solidFill>
              <a:srgbClr val="3333CC"/>
            </a:solidFill>
          </a:ln>
        </p:spPr>
        <p:txBody>
          <a:bodyPr vert="horz" wrap="square" lIns="0" tIns="45720" rIns="0" bIns="0" rtlCol="0">
            <a:spAutoFit/>
          </a:bodyPr>
          <a:lstStyle/>
          <a:p>
            <a:pPr marL="635" algn="ctr">
              <a:lnSpc>
                <a:spcPct val="100000"/>
              </a:lnSpc>
              <a:spcBef>
                <a:spcPts val="360"/>
              </a:spcBef>
            </a:pPr>
            <a:r>
              <a:rPr sz="1800" b="1" spc="-10" dirty="0">
                <a:solidFill>
                  <a:srgbClr val="BF0000"/>
                </a:solidFill>
                <a:latin typeface="Arial"/>
                <a:cs typeface="Arial"/>
              </a:rPr>
              <a:t>ПЕРЕЛІК</a:t>
            </a:r>
            <a:endParaRPr sz="1800">
              <a:latin typeface="Arial"/>
              <a:cs typeface="Arial"/>
            </a:endParaRPr>
          </a:p>
          <a:p>
            <a:pPr marL="2143760" marR="1251585" indent="-955040">
              <a:lnSpc>
                <a:spcPct val="100000"/>
              </a:lnSpc>
            </a:pPr>
            <a:r>
              <a:rPr sz="1800" b="1" dirty="0">
                <a:solidFill>
                  <a:srgbClr val="BF0000"/>
                </a:solidFill>
                <a:latin typeface="Arial"/>
                <a:cs typeface="Arial"/>
              </a:rPr>
              <a:t>країн,</a:t>
            </a:r>
            <a:r>
              <a:rPr sz="1800" b="1" spc="-20" dirty="0">
                <a:solidFill>
                  <a:srgbClr val="BF0000"/>
                </a:solidFill>
                <a:latin typeface="Arial"/>
                <a:cs typeface="Arial"/>
              </a:rPr>
              <a:t> </a:t>
            </a:r>
            <a:r>
              <a:rPr sz="1800" b="1" dirty="0">
                <a:solidFill>
                  <a:srgbClr val="BF0000"/>
                </a:solidFill>
                <a:latin typeface="Arial"/>
                <a:cs typeface="Arial"/>
              </a:rPr>
              <a:t>дані</a:t>
            </a:r>
            <a:r>
              <a:rPr sz="1800" b="1" spc="-25" dirty="0">
                <a:solidFill>
                  <a:srgbClr val="BF0000"/>
                </a:solidFill>
                <a:latin typeface="Arial"/>
                <a:cs typeface="Arial"/>
              </a:rPr>
              <a:t> </a:t>
            </a:r>
            <a:r>
              <a:rPr sz="1800" b="1" dirty="0">
                <a:solidFill>
                  <a:srgbClr val="BF0000"/>
                </a:solidFill>
                <a:latin typeface="Arial"/>
                <a:cs typeface="Arial"/>
              </a:rPr>
              <a:t>про</a:t>
            </a:r>
            <a:r>
              <a:rPr sz="1800" b="1" spc="-15" dirty="0">
                <a:solidFill>
                  <a:srgbClr val="BF0000"/>
                </a:solidFill>
                <a:latin typeface="Arial"/>
                <a:cs typeface="Arial"/>
              </a:rPr>
              <a:t> </a:t>
            </a:r>
            <a:r>
              <a:rPr sz="1800" b="1" dirty="0">
                <a:solidFill>
                  <a:srgbClr val="BF0000"/>
                </a:solidFill>
                <a:latin typeface="Arial"/>
                <a:cs typeface="Arial"/>
              </a:rPr>
              <a:t>ціни</a:t>
            </a:r>
            <a:r>
              <a:rPr sz="1800" b="1" spc="-30" dirty="0">
                <a:solidFill>
                  <a:srgbClr val="BF0000"/>
                </a:solidFill>
                <a:latin typeface="Arial"/>
                <a:cs typeface="Arial"/>
              </a:rPr>
              <a:t> </a:t>
            </a:r>
            <a:r>
              <a:rPr sz="1800" b="1" dirty="0">
                <a:solidFill>
                  <a:srgbClr val="BF0000"/>
                </a:solidFill>
                <a:latin typeface="Arial"/>
                <a:cs typeface="Arial"/>
              </a:rPr>
              <a:t>на</a:t>
            </a:r>
            <a:r>
              <a:rPr sz="1800" b="1" spc="-25" dirty="0">
                <a:solidFill>
                  <a:srgbClr val="BF0000"/>
                </a:solidFill>
                <a:latin typeface="Arial"/>
                <a:cs typeface="Arial"/>
              </a:rPr>
              <a:t> </a:t>
            </a:r>
            <a:r>
              <a:rPr sz="1800" b="1" dirty="0">
                <a:solidFill>
                  <a:srgbClr val="BF0000"/>
                </a:solidFill>
                <a:latin typeface="Arial"/>
                <a:cs typeface="Arial"/>
              </a:rPr>
              <a:t>ЛЗ</a:t>
            </a:r>
            <a:r>
              <a:rPr sz="1800" b="1" spc="-25" dirty="0">
                <a:solidFill>
                  <a:srgbClr val="BF0000"/>
                </a:solidFill>
                <a:latin typeface="Arial"/>
                <a:cs typeface="Arial"/>
              </a:rPr>
              <a:t> </a:t>
            </a:r>
            <a:r>
              <a:rPr sz="1800" b="1" dirty="0">
                <a:solidFill>
                  <a:srgbClr val="BF0000"/>
                </a:solidFill>
                <a:latin typeface="Arial"/>
                <a:cs typeface="Arial"/>
              </a:rPr>
              <a:t>в</a:t>
            </a:r>
            <a:r>
              <a:rPr sz="1800" b="1" spc="-20" dirty="0">
                <a:solidFill>
                  <a:srgbClr val="BF0000"/>
                </a:solidFill>
                <a:latin typeface="Arial"/>
                <a:cs typeface="Arial"/>
              </a:rPr>
              <a:t> </a:t>
            </a:r>
            <a:r>
              <a:rPr sz="1800" b="1" dirty="0">
                <a:solidFill>
                  <a:srgbClr val="BF0000"/>
                </a:solidFill>
                <a:latin typeface="Arial"/>
                <a:cs typeface="Arial"/>
              </a:rPr>
              <a:t>яких</a:t>
            </a:r>
            <a:r>
              <a:rPr sz="1800" b="1" spc="-30" dirty="0">
                <a:solidFill>
                  <a:srgbClr val="BF0000"/>
                </a:solidFill>
                <a:latin typeface="Arial"/>
                <a:cs typeface="Arial"/>
              </a:rPr>
              <a:t> </a:t>
            </a:r>
            <a:r>
              <a:rPr sz="1800" b="1" spc="-10" dirty="0">
                <a:solidFill>
                  <a:srgbClr val="BF0000"/>
                </a:solidFill>
                <a:latin typeface="Arial"/>
                <a:cs typeface="Arial"/>
              </a:rPr>
              <a:t>використовуються </a:t>
            </a:r>
            <a:r>
              <a:rPr sz="1800" b="1" dirty="0">
                <a:solidFill>
                  <a:srgbClr val="BF0000"/>
                </a:solidFill>
                <a:latin typeface="Arial"/>
                <a:cs typeface="Arial"/>
              </a:rPr>
              <a:t>для</a:t>
            </a:r>
            <a:r>
              <a:rPr sz="1800" b="1" spc="-65" dirty="0">
                <a:solidFill>
                  <a:srgbClr val="BF0000"/>
                </a:solidFill>
                <a:latin typeface="Arial"/>
                <a:cs typeface="Arial"/>
              </a:rPr>
              <a:t> </a:t>
            </a:r>
            <a:r>
              <a:rPr sz="1800" b="1" spc="-10" dirty="0">
                <a:solidFill>
                  <a:srgbClr val="BF0000"/>
                </a:solidFill>
                <a:latin typeface="Arial"/>
                <a:cs typeface="Arial"/>
              </a:rPr>
              <a:t>встановлення</a:t>
            </a:r>
            <a:r>
              <a:rPr sz="1800" b="1" spc="-65" dirty="0">
                <a:solidFill>
                  <a:srgbClr val="BF0000"/>
                </a:solidFill>
                <a:latin typeface="Arial"/>
                <a:cs typeface="Arial"/>
              </a:rPr>
              <a:t> </a:t>
            </a:r>
            <a:r>
              <a:rPr sz="1800" b="1" dirty="0">
                <a:solidFill>
                  <a:srgbClr val="BF0000"/>
                </a:solidFill>
                <a:latin typeface="Arial"/>
                <a:cs typeface="Arial"/>
              </a:rPr>
              <a:t>референтних</a:t>
            </a:r>
            <a:r>
              <a:rPr sz="1800" b="1" spc="-75" dirty="0">
                <a:solidFill>
                  <a:srgbClr val="BF0000"/>
                </a:solidFill>
                <a:latin typeface="Arial"/>
                <a:cs typeface="Arial"/>
              </a:rPr>
              <a:t> </a:t>
            </a:r>
            <a:r>
              <a:rPr sz="1800" b="1" spc="-25" dirty="0">
                <a:solidFill>
                  <a:srgbClr val="BF0000"/>
                </a:solidFill>
                <a:latin typeface="Arial"/>
                <a:cs typeface="Arial"/>
              </a:rPr>
              <a:t>цін</a:t>
            </a:r>
            <a:endParaRPr sz="1800">
              <a:latin typeface="Arial"/>
              <a:cs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017" y="-12103"/>
            <a:ext cx="8988425" cy="1006475"/>
            <a:chOff x="-13017" y="-12103"/>
            <a:chExt cx="8988425" cy="1006475"/>
          </a:xfrm>
        </p:grpSpPr>
        <p:sp>
          <p:nvSpPr>
            <p:cNvPr id="3" name="object 3"/>
            <p:cNvSpPr/>
            <p:nvPr/>
          </p:nvSpPr>
          <p:spPr>
            <a:xfrm>
              <a:off x="0" y="914"/>
              <a:ext cx="8962390" cy="980440"/>
            </a:xfrm>
            <a:custGeom>
              <a:avLst/>
              <a:gdLst/>
              <a:ahLst/>
              <a:cxnLst/>
              <a:rect l="l" t="t" r="r" b="b"/>
              <a:pathLst>
                <a:path w="8962390" h="980440">
                  <a:moveTo>
                    <a:pt x="8962390" y="0"/>
                  </a:moveTo>
                  <a:lnTo>
                    <a:pt x="0" y="0"/>
                  </a:lnTo>
                  <a:lnTo>
                    <a:pt x="0" y="980439"/>
                  </a:lnTo>
                  <a:lnTo>
                    <a:pt x="4481830" y="980439"/>
                  </a:lnTo>
                  <a:lnTo>
                    <a:pt x="8962390" y="980439"/>
                  </a:lnTo>
                  <a:lnTo>
                    <a:pt x="8962390" y="0"/>
                  </a:lnTo>
                  <a:close/>
                </a:path>
              </a:pathLst>
            </a:custGeom>
            <a:solidFill>
              <a:srgbClr val="FFFFFF"/>
            </a:solidFill>
          </p:spPr>
          <p:txBody>
            <a:bodyPr wrap="square" lIns="0" tIns="0" rIns="0" bIns="0" rtlCol="0"/>
            <a:lstStyle/>
            <a:p>
              <a:endParaRPr/>
            </a:p>
          </p:txBody>
        </p:sp>
        <p:sp>
          <p:nvSpPr>
            <p:cNvPr id="4" name="object 4"/>
            <p:cNvSpPr/>
            <p:nvPr/>
          </p:nvSpPr>
          <p:spPr>
            <a:xfrm>
              <a:off x="0" y="914"/>
              <a:ext cx="8962390" cy="980440"/>
            </a:xfrm>
            <a:custGeom>
              <a:avLst/>
              <a:gdLst/>
              <a:ahLst/>
              <a:cxnLst/>
              <a:rect l="l" t="t" r="r" b="b"/>
              <a:pathLst>
                <a:path w="8962390" h="980440">
                  <a:moveTo>
                    <a:pt x="4481830" y="980439"/>
                  </a:moveTo>
                  <a:lnTo>
                    <a:pt x="0" y="980439"/>
                  </a:lnTo>
                  <a:lnTo>
                    <a:pt x="0" y="0"/>
                  </a:lnTo>
                  <a:lnTo>
                    <a:pt x="8962390" y="0"/>
                  </a:lnTo>
                  <a:lnTo>
                    <a:pt x="8962390" y="980439"/>
                  </a:lnTo>
                  <a:lnTo>
                    <a:pt x="4481830" y="980439"/>
                  </a:lnTo>
                  <a:close/>
                </a:path>
              </a:pathLst>
            </a:custGeom>
            <a:ln w="25518">
              <a:solidFill>
                <a:srgbClr val="3333CC"/>
              </a:solidFill>
            </a:ln>
          </p:spPr>
          <p:txBody>
            <a:bodyPr wrap="square" lIns="0" tIns="0" rIns="0" bIns="0" rtlCol="0"/>
            <a:lstStyle/>
            <a:p>
              <a:endParaRPr/>
            </a:p>
          </p:txBody>
        </p:sp>
      </p:grpSp>
      <p:sp>
        <p:nvSpPr>
          <p:cNvPr id="5" name="object 5"/>
          <p:cNvSpPr txBox="1">
            <a:spLocks noGrp="1"/>
          </p:cNvSpPr>
          <p:nvPr>
            <p:ph type="title"/>
          </p:nvPr>
        </p:nvSpPr>
        <p:spPr>
          <a:xfrm>
            <a:off x="12759" y="112674"/>
            <a:ext cx="8936990" cy="756920"/>
          </a:xfrm>
          <a:prstGeom prst="rect">
            <a:avLst/>
          </a:prstGeom>
        </p:spPr>
        <p:txBody>
          <a:bodyPr vert="horz" wrap="square" lIns="0" tIns="12700" rIns="0" bIns="0" rtlCol="0">
            <a:spAutoFit/>
          </a:bodyPr>
          <a:lstStyle/>
          <a:p>
            <a:pPr algn="ctr">
              <a:lnSpc>
                <a:spcPct val="100000"/>
              </a:lnSpc>
              <a:spcBef>
                <a:spcPts val="100"/>
              </a:spcBef>
            </a:pPr>
            <a:r>
              <a:rPr sz="2400" dirty="0">
                <a:solidFill>
                  <a:srgbClr val="15155C"/>
                </a:solidFill>
                <a:latin typeface="Times New Roman"/>
                <a:cs typeface="Times New Roman"/>
              </a:rPr>
              <a:t>В</a:t>
            </a:r>
            <a:r>
              <a:rPr sz="2400" spc="-70" dirty="0">
                <a:solidFill>
                  <a:srgbClr val="15155C"/>
                </a:solidFill>
                <a:latin typeface="Times New Roman"/>
                <a:cs typeface="Times New Roman"/>
              </a:rPr>
              <a:t> </a:t>
            </a:r>
            <a:r>
              <a:rPr sz="2400" spc="-25" dirty="0">
                <a:solidFill>
                  <a:srgbClr val="15155C"/>
                </a:solidFill>
                <a:latin typeface="Times New Roman"/>
                <a:cs typeface="Times New Roman"/>
              </a:rPr>
              <a:t>Україні</a:t>
            </a:r>
            <a:r>
              <a:rPr sz="2400" spc="-50" dirty="0">
                <a:solidFill>
                  <a:srgbClr val="15155C"/>
                </a:solidFill>
                <a:latin typeface="Times New Roman"/>
                <a:cs typeface="Times New Roman"/>
              </a:rPr>
              <a:t> </a:t>
            </a:r>
            <a:r>
              <a:rPr sz="2400" dirty="0">
                <a:solidFill>
                  <a:srgbClr val="15155C"/>
                </a:solidFill>
                <a:latin typeface="Times New Roman"/>
                <a:cs typeface="Times New Roman"/>
              </a:rPr>
              <a:t>1</a:t>
            </a:r>
            <a:r>
              <a:rPr sz="2400" spc="-55" dirty="0">
                <a:solidFill>
                  <a:srgbClr val="15155C"/>
                </a:solidFill>
                <a:latin typeface="Times New Roman"/>
                <a:cs typeface="Times New Roman"/>
              </a:rPr>
              <a:t> </a:t>
            </a:r>
            <a:r>
              <a:rPr sz="2400" dirty="0">
                <a:solidFill>
                  <a:srgbClr val="15155C"/>
                </a:solidFill>
                <a:latin typeface="Times New Roman"/>
                <a:cs typeface="Times New Roman"/>
              </a:rPr>
              <a:t>квітня</a:t>
            </a:r>
            <a:r>
              <a:rPr sz="2400" spc="-60" dirty="0">
                <a:solidFill>
                  <a:srgbClr val="15155C"/>
                </a:solidFill>
                <a:latin typeface="Times New Roman"/>
                <a:cs typeface="Times New Roman"/>
              </a:rPr>
              <a:t> </a:t>
            </a:r>
            <a:r>
              <a:rPr sz="2400" dirty="0">
                <a:solidFill>
                  <a:srgbClr val="15155C"/>
                </a:solidFill>
                <a:latin typeface="Times New Roman"/>
                <a:cs typeface="Times New Roman"/>
              </a:rPr>
              <a:t>2017</a:t>
            </a:r>
            <a:r>
              <a:rPr sz="2400" spc="-55" dirty="0">
                <a:solidFill>
                  <a:srgbClr val="15155C"/>
                </a:solidFill>
                <a:latin typeface="Times New Roman"/>
                <a:cs typeface="Times New Roman"/>
              </a:rPr>
              <a:t> </a:t>
            </a:r>
            <a:r>
              <a:rPr sz="2400" dirty="0">
                <a:solidFill>
                  <a:srgbClr val="15155C"/>
                </a:solidFill>
                <a:latin typeface="Times New Roman"/>
                <a:cs typeface="Times New Roman"/>
              </a:rPr>
              <a:t>р.</a:t>
            </a:r>
            <a:r>
              <a:rPr sz="2400" spc="-50" dirty="0">
                <a:solidFill>
                  <a:srgbClr val="15155C"/>
                </a:solidFill>
                <a:latin typeface="Times New Roman"/>
                <a:cs typeface="Times New Roman"/>
              </a:rPr>
              <a:t> </a:t>
            </a:r>
            <a:r>
              <a:rPr sz="2400" dirty="0">
                <a:solidFill>
                  <a:srgbClr val="15155C"/>
                </a:solidFill>
                <a:latin typeface="Times New Roman"/>
                <a:cs typeface="Times New Roman"/>
              </a:rPr>
              <a:t>стартувала</a:t>
            </a:r>
            <a:r>
              <a:rPr sz="2400" spc="-55" dirty="0">
                <a:solidFill>
                  <a:srgbClr val="15155C"/>
                </a:solidFill>
                <a:latin typeface="Times New Roman"/>
                <a:cs typeface="Times New Roman"/>
              </a:rPr>
              <a:t> </a:t>
            </a:r>
            <a:r>
              <a:rPr sz="2400" dirty="0">
                <a:solidFill>
                  <a:srgbClr val="15155C"/>
                </a:solidFill>
                <a:latin typeface="Times New Roman"/>
                <a:cs typeface="Times New Roman"/>
              </a:rPr>
              <a:t>урядова</a:t>
            </a:r>
            <a:r>
              <a:rPr sz="2400" spc="-50" dirty="0">
                <a:solidFill>
                  <a:srgbClr val="15155C"/>
                </a:solidFill>
                <a:latin typeface="Times New Roman"/>
                <a:cs typeface="Times New Roman"/>
              </a:rPr>
              <a:t> </a:t>
            </a:r>
            <a:r>
              <a:rPr sz="2400" spc="-10" dirty="0">
                <a:solidFill>
                  <a:srgbClr val="15155C"/>
                </a:solidFill>
                <a:latin typeface="Times New Roman"/>
                <a:cs typeface="Times New Roman"/>
              </a:rPr>
              <a:t>програма</a:t>
            </a:r>
            <a:endParaRPr sz="2400">
              <a:latin typeface="Times New Roman"/>
              <a:cs typeface="Times New Roman"/>
            </a:endParaRPr>
          </a:p>
          <a:p>
            <a:pPr algn="ctr">
              <a:lnSpc>
                <a:spcPct val="100000"/>
              </a:lnSpc>
            </a:pPr>
            <a:r>
              <a:rPr sz="2400" dirty="0">
                <a:solidFill>
                  <a:srgbClr val="15155C"/>
                </a:solidFill>
                <a:latin typeface="Times New Roman"/>
                <a:cs typeface="Times New Roman"/>
              </a:rPr>
              <a:t>«Доступні</a:t>
            </a:r>
            <a:r>
              <a:rPr sz="2400" spc="-85" dirty="0">
                <a:solidFill>
                  <a:srgbClr val="15155C"/>
                </a:solidFill>
                <a:latin typeface="Times New Roman"/>
                <a:cs typeface="Times New Roman"/>
              </a:rPr>
              <a:t> </a:t>
            </a:r>
            <a:r>
              <a:rPr sz="2400" spc="-10" dirty="0">
                <a:solidFill>
                  <a:srgbClr val="15155C"/>
                </a:solidFill>
                <a:latin typeface="Times New Roman"/>
                <a:cs typeface="Times New Roman"/>
              </a:rPr>
              <a:t>ліки»</a:t>
            </a:r>
            <a:endParaRPr sz="2400">
              <a:latin typeface="Times New Roman"/>
              <a:cs typeface="Times New Roman"/>
            </a:endParaRPr>
          </a:p>
        </p:txBody>
      </p:sp>
      <p:sp>
        <p:nvSpPr>
          <p:cNvPr id="6" name="object 6"/>
          <p:cNvSpPr/>
          <p:nvPr/>
        </p:nvSpPr>
        <p:spPr>
          <a:xfrm>
            <a:off x="8388350" y="6309004"/>
            <a:ext cx="576580" cy="364490"/>
          </a:xfrm>
          <a:custGeom>
            <a:avLst/>
            <a:gdLst/>
            <a:ahLst/>
            <a:cxnLst/>
            <a:rect l="l" t="t" r="r" b="b"/>
            <a:pathLst>
              <a:path w="576579" h="364490">
                <a:moveTo>
                  <a:pt x="576579" y="0"/>
                </a:moveTo>
                <a:lnTo>
                  <a:pt x="0" y="0"/>
                </a:lnTo>
                <a:lnTo>
                  <a:pt x="0" y="364489"/>
                </a:lnTo>
                <a:lnTo>
                  <a:pt x="288290" y="364489"/>
                </a:lnTo>
                <a:lnTo>
                  <a:pt x="576579" y="364489"/>
                </a:lnTo>
                <a:lnTo>
                  <a:pt x="576579" y="0"/>
                </a:lnTo>
                <a:close/>
              </a:path>
            </a:pathLst>
          </a:custGeom>
          <a:solidFill>
            <a:srgbClr val="F3FBE3"/>
          </a:solidFill>
        </p:spPr>
        <p:txBody>
          <a:bodyPr wrap="square" lIns="0" tIns="0" rIns="0" bIns="0" rtlCol="0"/>
          <a:lstStyle/>
          <a:p>
            <a:endParaRPr/>
          </a:p>
        </p:txBody>
      </p:sp>
      <p:sp>
        <p:nvSpPr>
          <p:cNvPr id="7" name="object 7"/>
          <p:cNvSpPr txBox="1"/>
          <p:nvPr/>
        </p:nvSpPr>
        <p:spPr>
          <a:xfrm>
            <a:off x="8388350" y="6309004"/>
            <a:ext cx="576580" cy="364490"/>
          </a:xfrm>
          <a:prstGeom prst="rect">
            <a:avLst/>
          </a:prstGeom>
          <a:ln w="38097">
            <a:solidFill>
              <a:srgbClr val="A9E924"/>
            </a:solidFill>
          </a:ln>
        </p:spPr>
        <p:txBody>
          <a:bodyPr vert="horz" wrap="square" lIns="0" tIns="30480" rIns="0" bIns="0" rtlCol="0">
            <a:spAutoFit/>
          </a:bodyPr>
          <a:lstStyle/>
          <a:p>
            <a:pPr marL="146050">
              <a:lnSpc>
                <a:spcPct val="100000"/>
              </a:lnSpc>
              <a:spcBef>
                <a:spcPts val="240"/>
              </a:spcBef>
            </a:pPr>
            <a:r>
              <a:rPr sz="2000" b="1" spc="-25" dirty="0">
                <a:solidFill>
                  <a:srgbClr val="496200"/>
                </a:solidFill>
                <a:latin typeface="Arial"/>
                <a:cs typeface="Arial"/>
              </a:rPr>
              <a:t>40</a:t>
            </a:r>
            <a:endParaRPr sz="2000">
              <a:latin typeface="Arial"/>
              <a:cs typeface="Arial"/>
            </a:endParaRPr>
          </a:p>
        </p:txBody>
      </p:sp>
      <p:grpSp>
        <p:nvGrpSpPr>
          <p:cNvPr id="8" name="object 8"/>
          <p:cNvGrpSpPr/>
          <p:nvPr/>
        </p:nvGrpSpPr>
        <p:grpSpPr>
          <a:xfrm>
            <a:off x="895667" y="1984971"/>
            <a:ext cx="8001634" cy="668655"/>
            <a:chOff x="895667" y="1984971"/>
            <a:chExt cx="8001634" cy="668655"/>
          </a:xfrm>
        </p:grpSpPr>
        <p:pic>
          <p:nvPicPr>
            <p:cNvPr id="9" name="object 9"/>
            <p:cNvPicPr/>
            <p:nvPr/>
          </p:nvPicPr>
          <p:blipFill>
            <a:blip r:embed="rId2" cstate="print"/>
            <a:stretch>
              <a:fillRect/>
            </a:stretch>
          </p:blipFill>
          <p:spPr>
            <a:xfrm>
              <a:off x="900430" y="2010054"/>
              <a:ext cx="7990839" cy="638810"/>
            </a:xfrm>
            <a:prstGeom prst="rect">
              <a:avLst/>
            </a:prstGeom>
          </p:spPr>
        </p:pic>
        <p:sp>
          <p:nvSpPr>
            <p:cNvPr id="10" name="object 10"/>
            <p:cNvSpPr/>
            <p:nvPr/>
          </p:nvSpPr>
          <p:spPr>
            <a:xfrm>
              <a:off x="900430" y="2010054"/>
              <a:ext cx="7993380" cy="638810"/>
            </a:xfrm>
            <a:custGeom>
              <a:avLst/>
              <a:gdLst/>
              <a:ahLst/>
              <a:cxnLst/>
              <a:rect l="l" t="t" r="r" b="b"/>
              <a:pathLst>
                <a:path w="7993380" h="638810">
                  <a:moveTo>
                    <a:pt x="0" y="638810"/>
                  </a:moveTo>
                  <a:lnTo>
                    <a:pt x="7993380" y="638810"/>
                  </a:lnTo>
                  <a:lnTo>
                    <a:pt x="7993380" y="0"/>
                  </a:lnTo>
                  <a:lnTo>
                    <a:pt x="0" y="0"/>
                  </a:lnTo>
                  <a:lnTo>
                    <a:pt x="0" y="638810"/>
                  </a:lnTo>
                  <a:close/>
                </a:path>
              </a:pathLst>
            </a:custGeom>
            <a:ln w="3175">
              <a:solidFill>
                <a:srgbClr val="000000"/>
              </a:solidFill>
            </a:ln>
          </p:spPr>
          <p:txBody>
            <a:bodyPr wrap="square" lIns="0" tIns="0" rIns="0" bIns="0" rtlCol="0"/>
            <a:lstStyle/>
            <a:p>
              <a:endParaRPr/>
            </a:p>
          </p:txBody>
        </p:sp>
        <p:sp>
          <p:nvSpPr>
            <p:cNvPr id="11" name="object 11"/>
            <p:cNvSpPr/>
            <p:nvPr/>
          </p:nvSpPr>
          <p:spPr>
            <a:xfrm>
              <a:off x="900430" y="2010054"/>
              <a:ext cx="7992109" cy="638810"/>
            </a:xfrm>
            <a:custGeom>
              <a:avLst/>
              <a:gdLst/>
              <a:ahLst/>
              <a:cxnLst/>
              <a:rect l="l" t="t" r="r" b="b"/>
              <a:pathLst>
                <a:path w="7992109" h="638810">
                  <a:moveTo>
                    <a:pt x="3995420" y="638810"/>
                  </a:moveTo>
                  <a:lnTo>
                    <a:pt x="0" y="638810"/>
                  </a:lnTo>
                  <a:lnTo>
                    <a:pt x="0" y="0"/>
                  </a:lnTo>
                  <a:lnTo>
                    <a:pt x="7992110" y="0"/>
                  </a:lnTo>
                  <a:lnTo>
                    <a:pt x="7992110" y="638810"/>
                  </a:lnTo>
                  <a:lnTo>
                    <a:pt x="3995420" y="638810"/>
                  </a:lnTo>
                  <a:close/>
                </a:path>
              </a:pathLst>
            </a:custGeom>
            <a:ln w="9344">
              <a:solidFill>
                <a:srgbClr val="000000"/>
              </a:solidFill>
            </a:ln>
          </p:spPr>
          <p:txBody>
            <a:bodyPr wrap="square" lIns="0" tIns="0" rIns="0" bIns="0" rtlCol="0"/>
            <a:lstStyle/>
            <a:p>
              <a:endParaRPr/>
            </a:p>
          </p:txBody>
        </p:sp>
        <p:pic>
          <p:nvPicPr>
            <p:cNvPr id="12" name="object 12"/>
            <p:cNvPicPr/>
            <p:nvPr/>
          </p:nvPicPr>
          <p:blipFill>
            <a:blip r:embed="rId3" cstate="print"/>
            <a:stretch>
              <a:fillRect/>
            </a:stretch>
          </p:blipFill>
          <p:spPr>
            <a:xfrm>
              <a:off x="900430" y="1989734"/>
              <a:ext cx="7990839" cy="638810"/>
            </a:xfrm>
            <a:prstGeom prst="rect">
              <a:avLst/>
            </a:prstGeom>
          </p:spPr>
        </p:pic>
        <p:sp>
          <p:nvSpPr>
            <p:cNvPr id="13" name="object 13"/>
            <p:cNvSpPr/>
            <p:nvPr/>
          </p:nvSpPr>
          <p:spPr>
            <a:xfrm>
              <a:off x="900430" y="1989734"/>
              <a:ext cx="7992109" cy="638810"/>
            </a:xfrm>
            <a:custGeom>
              <a:avLst/>
              <a:gdLst/>
              <a:ahLst/>
              <a:cxnLst/>
              <a:rect l="l" t="t" r="r" b="b"/>
              <a:pathLst>
                <a:path w="7992109" h="638810">
                  <a:moveTo>
                    <a:pt x="3995420" y="638810"/>
                  </a:moveTo>
                  <a:lnTo>
                    <a:pt x="0" y="638810"/>
                  </a:lnTo>
                  <a:lnTo>
                    <a:pt x="0" y="0"/>
                  </a:lnTo>
                  <a:lnTo>
                    <a:pt x="7992110" y="0"/>
                  </a:lnTo>
                  <a:lnTo>
                    <a:pt x="7992110" y="638810"/>
                  </a:lnTo>
                  <a:lnTo>
                    <a:pt x="3995420" y="638810"/>
                  </a:lnTo>
                  <a:close/>
                </a:path>
              </a:pathLst>
            </a:custGeom>
            <a:ln w="9344">
              <a:solidFill>
                <a:srgbClr val="F8F8F8"/>
              </a:solidFill>
            </a:ln>
          </p:spPr>
          <p:txBody>
            <a:bodyPr wrap="square" lIns="0" tIns="0" rIns="0" bIns="0" rtlCol="0"/>
            <a:lstStyle/>
            <a:p>
              <a:endParaRPr/>
            </a:p>
          </p:txBody>
        </p:sp>
      </p:grpSp>
      <p:grpSp>
        <p:nvGrpSpPr>
          <p:cNvPr id="14" name="object 14"/>
          <p:cNvGrpSpPr/>
          <p:nvPr/>
        </p:nvGrpSpPr>
        <p:grpSpPr>
          <a:xfrm>
            <a:off x="179070" y="2777451"/>
            <a:ext cx="8465820" cy="2441575"/>
            <a:chOff x="179070" y="2777451"/>
            <a:chExt cx="8465820" cy="2441575"/>
          </a:xfrm>
        </p:grpSpPr>
        <p:pic>
          <p:nvPicPr>
            <p:cNvPr id="15" name="object 15"/>
            <p:cNvPicPr/>
            <p:nvPr/>
          </p:nvPicPr>
          <p:blipFill>
            <a:blip r:embed="rId4" cstate="print"/>
            <a:stretch>
              <a:fillRect/>
            </a:stretch>
          </p:blipFill>
          <p:spPr>
            <a:xfrm>
              <a:off x="1187450" y="2802534"/>
              <a:ext cx="7451089" cy="1187450"/>
            </a:xfrm>
            <a:prstGeom prst="rect">
              <a:avLst/>
            </a:prstGeom>
          </p:spPr>
        </p:pic>
        <p:sp>
          <p:nvSpPr>
            <p:cNvPr id="16" name="object 16"/>
            <p:cNvSpPr/>
            <p:nvPr/>
          </p:nvSpPr>
          <p:spPr>
            <a:xfrm>
              <a:off x="1187450" y="2802534"/>
              <a:ext cx="7453630" cy="1187450"/>
            </a:xfrm>
            <a:custGeom>
              <a:avLst/>
              <a:gdLst/>
              <a:ahLst/>
              <a:cxnLst/>
              <a:rect l="l" t="t" r="r" b="b"/>
              <a:pathLst>
                <a:path w="7453630" h="1187450">
                  <a:moveTo>
                    <a:pt x="0" y="1187450"/>
                  </a:moveTo>
                  <a:lnTo>
                    <a:pt x="7453630" y="1187450"/>
                  </a:lnTo>
                  <a:lnTo>
                    <a:pt x="7453630" y="0"/>
                  </a:lnTo>
                  <a:lnTo>
                    <a:pt x="0" y="0"/>
                  </a:lnTo>
                  <a:lnTo>
                    <a:pt x="0" y="1187450"/>
                  </a:lnTo>
                  <a:close/>
                </a:path>
              </a:pathLst>
            </a:custGeom>
            <a:ln w="3175">
              <a:solidFill>
                <a:srgbClr val="000000"/>
              </a:solidFill>
            </a:ln>
          </p:spPr>
          <p:txBody>
            <a:bodyPr wrap="square" lIns="0" tIns="0" rIns="0" bIns="0" rtlCol="0"/>
            <a:lstStyle/>
            <a:p>
              <a:endParaRPr/>
            </a:p>
          </p:txBody>
        </p:sp>
        <p:sp>
          <p:nvSpPr>
            <p:cNvPr id="17" name="object 17"/>
            <p:cNvSpPr/>
            <p:nvPr/>
          </p:nvSpPr>
          <p:spPr>
            <a:xfrm>
              <a:off x="1187450" y="2802534"/>
              <a:ext cx="7452359" cy="1187450"/>
            </a:xfrm>
            <a:custGeom>
              <a:avLst/>
              <a:gdLst/>
              <a:ahLst/>
              <a:cxnLst/>
              <a:rect l="l" t="t" r="r" b="b"/>
              <a:pathLst>
                <a:path w="7452359" h="1187450">
                  <a:moveTo>
                    <a:pt x="3726179" y="1187450"/>
                  </a:moveTo>
                  <a:lnTo>
                    <a:pt x="0" y="1187450"/>
                  </a:lnTo>
                  <a:lnTo>
                    <a:pt x="0" y="0"/>
                  </a:lnTo>
                  <a:lnTo>
                    <a:pt x="7452359" y="0"/>
                  </a:lnTo>
                  <a:lnTo>
                    <a:pt x="7452359" y="1187450"/>
                  </a:lnTo>
                  <a:lnTo>
                    <a:pt x="3726179" y="1187450"/>
                  </a:lnTo>
                  <a:close/>
                </a:path>
              </a:pathLst>
            </a:custGeom>
            <a:ln w="9344">
              <a:solidFill>
                <a:srgbClr val="0000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1187450" y="2782214"/>
              <a:ext cx="7451089" cy="1187449"/>
            </a:xfrm>
            <a:prstGeom prst="rect">
              <a:avLst/>
            </a:prstGeom>
          </p:spPr>
        </p:pic>
        <p:sp>
          <p:nvSpPr>
            <p:cNvPr id="19" name="object 19"/>
            <p:cNvSpPr/>
            <p:nvPr/>
          </p:nvSpPr>
          <p:spPr>
            <a:xfrm>
              <a:off x="1187450" y="2782214"/>
              <a:ext cx="7452359" cy="1187450"/>
            </a:xfrm>
            <a:custGeom>
              <a:avLst/>
              <a:gdLst/>
              <a:ahLst/>
              <a:cxnLst/>
              <a:rect l="l" t="t" r="r" b="b"/>
              <a:pathLst>
                <a:path w="7452359" h="1187450">
                  <a:moveTo>
                    <a:pt x="3726179" y="1187449"/>
                  </a:moveTo>
                  <a:lnTo>
                    <a:pt x="0" y="1187449"/>
                  </a:lnTo>
                  <a:lnTo>
                    <a:pt x="0" y="0"/>
                  </a:lnTo>
                  <a:lnTo>
                    <a:pt x="7452359" y="0"/>
                  </a:lnTo>
                  <a:lnTo>
                    <a:pt x="7452359" y="1187449"/>
                  </a:lnTo>
                  <a:lnTo>
                    <a:pt x="3726179" y="1187449"/>
                  </a:lnTo>
                  <a:close/>
                </a:path>
              </a:pathLst>
            </a:custGeom>
            <a:ln w="9344">
              <a:solidFill>
                <a:srgbClr val="F8F8F8"/>
              </a:solidFill>
            </a:ln>
          </p:spPr>
          <p:txBody>
            <a:bodyPr wrap="square" lIns="0" tIns="0" rIns="0" bIns="0" rtlCol="0"/>
            <a:lstStyle/>
            <a:p>
              <a:endParaRPr/>
            </a:p>
          </p:txBody>
        </p:sp>
        <p:pic>
          <p:nvPicPr>
            <p:cNvPr id="20" name="object 20"/>
            <p:cNvPicPr/>
            <p:nvPr/>
          </p:nvPicPr>
          <p:blipFill>
            <a:blip r:embed="rId6" cstate="print"/>
            <a:stretch>
              <a:fillRect/>
            </a:stretch>
          </p:blipFill>
          <p:spPr>
            <a:xfrm>
              <a:off x="1187450" y="4026814"/>
              <a:ext cx="7415530" cy="1186180"/>
            </a:xfrm>
            <a:prstGeom prst="rect">
              <a:avLst/>
            </a:prstGeom>
          </p:spPr>
        </p:pic>
        <p:sp>
          <p:nvSpPr>
            <p:cNvPr id="21" name="object 21"/>
            <p:cNvSpPr/>
            <p:nvPr/>
          </p:nvSpPr>
          <p:spPr>
            <a:xfrm>
              <a:off x="1187450" y="4026814"/>
              <a:ext cx="7416800" cy="1187450"/>
            </a:xfrm>
            <a:custGeom>
              <a:avLst/>
              <a:gdLst/>
              <a:ahLst/>
              <a:cxnLst/>
              <a:rect l="l" t="t" r="r" b="b"/>
              <a:pathLst>
                <a:path w="7416800" h="1187450">
                  <a:moveTo>
                    <a:pt x="0" y="1187449"/>
                  </a:moveTo>
                  <a:lnTo>
                    <a:pt x="7416800" y="1187449"/>
                  </a:lnTo>
                  <a:lnTo>
                    <a:pt x="7416800" y="0"/>
                  </a:lnTo>
                  <a:lnTo>
                    <a:pt x="0" y="0"/>
                  </a:lnTo>
                  <a:lnTo>
                    <a:pt x="0" y="1187449"/>
                  </a:lnTo>
                  <a:close/>
                </a:path>
              </a:pathLst>
            </a:custGeom>
            <a:ln w="3175">
              <a:solidFill>
                <a:srgbClr val="000000"/>
              </a:solidFill>
            </a:ln>
          </p:spPr>
          <p:txBody>
            <a:bodyPr wrap="square" lIns="0" tIns="0" rIns="0" bIns="0" rtlCol="0"/>
            <a:lstStyle/>
            <a:p>
              <a:endParaRPr/>
            </a:p>
          </p:txBody>
        </p:sp>
        <p:sp>
          <p:nvSpPr>
            <p:cNvPr id="22" name="object 22"/>
            <p:cNvSpPr/>
            <p:nvPr/>
          </p:nvSpPr>
          <p:spPr>
            <a:xfrm>
              <a:off x="1187450" y="4025544"/>
              <a:ext cx="7415530" cy="1188720"/>
            </a:xfrm>
            <a:custGeom>
              <a:avLst/>
              <a:gdLst/>
              <a:ahLst/>
              <a:cxnLst/>
              <a:rect l="l" t="t" r="r" b="b"/>
              <a:pathLst>
                <a:path w="7415530" h="1188720">
                  <a:moveTo>
                    <a:pt x="3708400" y="1188720"/>
                  </a:moveTo>
                  <a:lnTo>
                    <a:pt x="0" y="1188720"/>
                  </a:lnTo>
                  <a:lnTo>
                    <a:pt x="0" y="0"/>
                  </a:lnTo>
                  <a:lnTo>
                    <a:pt x="7415530" y="0"/>
                  </a:lnTo>
                  <a:lnTo>
                    <a:pt x="7415530" y="1188720"/>
                  </a:lnTo>
                  <a:lnTo>
                    <a:pt x="3708400" y="1188720"/>
                  </a:lnTo>
                  <a:close/>
                </a:path>
              </a:pathLst>
            </a:custGeom>
            <a:ln w="9344">
              <a:solidFill>
                <a:srgbClr val="000000"/>
              </a:solidFill>
            </a:ln>
          </p:spPr>
          <p:txBody>
            <a:bodyPr wrap="square" lIns="0" tIns="0" rIns="0" bIns="0" rtlCol="0"/>
            <a:lstStyle/>
            <a:p>
              <a:endParaRPr/>
            </a:p>
          </p:txBody>
        </p:sp>
        <p:pic>
          <p:nvPicPr>
            <p:cNvPr id="23" name="object 23"/>
            <p:cNvPicPr/>
            <p:nvPr/>
          </p:nvPicPr>
          <p:blipFill>
            <a:blip r:embed="rId7" cstate="print"/>
            <a:stretch>
              <a:fillRect/>
            </a:stretch>
          </p:blipFill>
          <p:spPr>
            <a:xfrm>
              <a:off x="1187450" y="4006494"/>
              <a:ext cx="7415530" cy="1186180"/>
            </a:xfrm>
            <a:prstGeom prst="rect">
              <a:avLst/>
            </a:prstGeom>
          </p:spPr>
        </p:pic>
        <p:sp>
          <p:nvSpPr>
            <p:cNvPr id="24" name="object 24"/>
            <p:cNvSpPr/>
            <p:nvPr/>
          </p:nvSpPr>
          <p:spPr>
            <a:xfrm>
              <a:off x="1187450" y="4006494"/>
              <a:ext cx="7415530" cy="1187450"/>
            </a:xfrm>
            <a:custGeom>
              <a:avLst/>
              <a:gdLst/>
              <a:ahLst/>
              <a:cxnLst/>
              <a:rect l="l" t="t" r="r" b="b"/>
              <a:pathLst>
                <a:path w="7415530" h="1187450">
                  <a:moveTo>
                    <a:pt x="3708400" y="1187450"/>
                  </a:moveTo>
                  <a:lnTo>
                    <a:pt x="0" y="1187450"/>
                  </a:lnTo>
                  <a:lnTo>
                    <a:pt x="0" y="0"/>
                  </a:lnTo>
                  <a:lnTo>
                    <a:pt x="7415530" y="0"/>
                  </a:lnTo>
                  <a:lnTo>
                    <a:pt x="7415530" y="1187450"/>
                  </a:lnTo>
                  <a:lnTo>
                    <a:pt x="3708400" y="1187450"/>
                  </a:lnTo>
                  <a:close/>
                </a:path>
              </a:pathLst>
            </a:custGeom>
            <a:ln w="9344">
              <a:solidFill>
                <a:srgbClr val="F8F8F8"/>
              </a:solidFill>
            </a:ln>
          </p:spPr>
          <p:txBody>
            <a:bodyPr wrap="square" lIns="0" tIns="0" rIns="0" bIns="0" rtlCol="0"/>
            <a:lstStyle/>
            <a:p>
              <a:endParaRPr/>
            </a:p>
          </p:txBody>
        </p:sp>
        <p:pic>
          <p:nvPicPr>
            <p:cNvPr id="25" name="object 25"/>
            <p:cNvPicPr/>
            <p:nvPr/>
          </p:nvPicPr>
          <p:blipFill>
            <a:blip r:embed="rId8" cstate="print"/>
            <a:stretch>
              <a:fillRect/>
            </a:stretch>
          </p:blipFill>
          <p:spPr>
            <a:xfrm>
              <a:off x="179070" y="2998114"/>
              <a:ext cx="971550" cy="718820"/>
            </a:xfrm>
            <a:prstGeom prst="rect">
              <a:avLst/>
            </a:prstGeom>
          </p:spPr>
        </p:pic>
      </p:grpSp>
      <p:grpSp>
        <p:nvGrpSpPr>
          <p:cNvPr id="26" name="object 26"/>
          <p:cNvGrpSpPr/>
          <p:nvPr/>
        </p:nvGrpSpPr>
        <p:grpSpPr>
          <a:xfrm>
            <a:off x="1253897" y="5295951"/>
            <a:ext cx="7426325" cy="942975"/>
            <a:chOff x="1253897" y="5295951"/>
            <a:chExt cx="7426325" cy="942975"/>
          </a:xfrm>
        </p:grpSpPr>
        <p:pic>
          <p:nvPicPr>
            <p:cNvPr id="27" name="object 27"/>
            <p:cNvPicPr/>
            <p:nvPr/>
          </p:nvPicPr>
          <p:blipFill>
            <a:blip r:embed="rId9" cstate="print"/>
            <a:stretch>
              <a:fillRect/>
            </a:stretch>
          </p:blipFill>
          <p:spPr>
            <a:xfrm>
              <a:off x="1258570" y="5322214"/>
              <a:ext cx="7415530" cy="911860"/>
            </a:xfrm>
            <a:prstGeom prst="rect">
              <a:avLst/>
            </a:prstGeom>
          </p:spPr>
        </p:pic>
        <p:sp>
          <p:nvSpPr>
            <p:cNvPr id="28" name="object 28"/>
            <p:cNvSpPr/>
            <p:nvPr/>
          </p:nvSpPr>
          <p:spPr>
            <a:xfrm>
              <a:off x="1258570" y="5322214"/>
              <a:ext cx="7416800" cy="913130"/>
            </a:xfrm>
            <a:custGeom>
              <a:avLst/>
              <a:gdLst/>
              <a:ahLst/>
              <a:cxnLst/>
              <a:rect l="l" t="t" r="r" b="b"/>
              <a:pathLst>
                <a:path w="7416800" h="913129">
                  <a:moveTo>
                    <a:pt x="0" y="913129"/>
                  </a:moveTo>
                  <a:lnTo>
                    <a:pt x="7416800" y="913129"/>
                  </a:lnTo>
                  <a:lnTo>
                    <a:pt x="7416800" y="0"/>
                  </a:lnTo>
                  <a:lnTo>
                    <a:pt x="0" y="0"/>
                  </a:lnTo>
                  <a:lnTo>
                    <a:pt x="0" y="913129"/>
                  </a:lnTo>
                  <a:close/>
                </a:path>
              </a:pathLst>
            </a:custGeom>
            <a:ln w="3175">
              <a:solidFill>
                <a:srgbClr val="000000"/>
              </a:solidFill>
            </a:ln>
          </p:spPr>
          <p:txBody>
            <a:bodyPr wrap="square" lIns="0" tIns="0" rIns="0" bIns="0" rtlCol="0"/>
            <a:lstStyle/>
            <a:p>
              <a:endParaRPr/>
            </a:p>
          </p:txBody>
        </p:sp>
        <p:sp>
          <p:nvSpPr>
            <p:cNvPr id="29" name="object 29"/>
            <p:cNvSpPr/>
            <p:nvPr/>
          </p:nvSpPr>
          <p:spPr>
            <a:xfrm>
              <a:off x="1258570" y="5320944"/>
              <a:ext cx="7416800" cy="913130"/>
            </a:xfrm>
            <a:custGeom>
              <a:avLst/>
              <a:gdLst/>
              <a:ahLst/>
              <a:cxnLst/>
              <a:rect l="l" t="t" r="r" b="b"/>
              <a:pathLst>
                <a:path w="7416800" h="913129">
                  <a:moveTo>
                    <a:pt x="3708400" y="913130"/>
                  </a:moveTo>
                  <a:lnTo>
                    <a:pt x="0" y="913130"/>
                  </a:lnTo>
                  <a:lnTo>
                    <a:pt x="0" y="0"/>
                  </a:lnTo>
                  <a:lnTo>
                    <a:pt x="7416800" y="0"/>
                  </a:lnTo>
                  <a:lnTo>
                    <a:pt x="7416800" y="913130"/>
                  </a:lnTo>
                  <a:lnTo>
                    <a:pt x="3708400" y="913130"/>
                  </a:lnTo>
                  <a:close/>
                </a:path>
              </a:pathLst>
            </a:custGeom>
            <a:ln w="9344">
              <a:solidFill>
                <a:srgbClr val="000000"/>
              </a:solidFill>
            </a:ln>
          </p:spPr>
          <p:txBody>
            <a:bodyPr wrap="square" lIns="0" tIns="0" rIns="0" bIns="0" rtlCol="0"/>
            <a:lstStyle/>
            <a:p>
              <a:endParaRPr/>
            </a:p>
          </p:txBody>
        </p:sp>
        <p:pic>
          <p:nvPicPr>
            <p:cNvPr id="30" name="object 30"/>
            <p:cNvPicPr/>
            <p:nvPr/>
          </p:nvPicPr>
          <p:blipFill>
            <a:blip r:embed="rId10" cstate="print"/>
            <a:stretch>
              <a:fillRect/>
            </a:stretch>
          </p:blipFill>
          <p:spPr>
            <a:xfrm>
              <a:off x="1258570" y="5301894"/>
              <a:ext cx="7415530" cy="911859"/>
            </a:xfrm>
            <a:prstGeom prst="rect">
              <a:avLst/>
            </a:prstGeom>
          </p:spPr>
        </p:pic>
        <p:sp>
          <p:nvSpPr>
            <p:cNvPr id="31" name="object 31"/>
            <p:cNvSpPr/>
            <p:nvPr/>
          </p:nvSpPr>
          <p:spPr>
            <a:xfrm>
              <a:off x="1258570" y="5300624"/>
              <a:ext cx="7416800" cy="914400"/>
            </a:xfrm>
            <a:custGeom>
              <a:avLst/>
              <a:gdLst/>
              <a:ahLst/>
              <a:cxnLst/>
              <a:rect l="l" t="t" r="r" b="b"/>
              <a:pathLst>
                <a:path w="7416800" h="914400">
                  <a:moveTo>
                    <a:pt x="3708400" y="914400"/>
                  </a:moveTo>
                  <a:lnTo>
                    <a:pt x="0" y="914400"/>
                  </a:lnTo>
                  <a:lnTo>
                    <a:pt x="0" y="0"/>
                  </a:lnTo>
                  <a:lnTo>
                    <a:pt x="7416800" y="0"/>
                  </a:lnTo>
                  <a:lnTo>
                    <a:pt x="7416800" y="914400"/>
                  </a:lnTo>
                  <a:lnTo>
                    <a:pt x="3708400" y="914400"/>
                  </a:lnTo>
                  <a:close/>
                </a:path>
              </a:pathLst>
            </a:custGeom>
            <a:ln w="9344">
              <a:solidFill>
                <a:srgbClr val="F8F8F8"/>
              </a:solidFill>
            </a:ln>
          </p:spPr>
          <p:txBody>
            <a:bodyPr wrap="square" lIns="0" tIns="0" rIns="0" bIns="0" rtlCol="0"/>
            <a:lstStyle/>
            <a:p>
              <a:endParaRPr/>
            </a:p>
          </p:txBody>
        </p:sp>
      </p:grpSp>
      <p:grpSp>
        <p:nvGrpSpPr>
          <p:cNvPr id="32" name="object 32"/>
          <p:cNvGrpSpPr/>
          <p:nvPr/>
        </p:nvGrpSpPr>
        <p:grpSpPr>
          <a:xfrm>
            <a:off x="-4672" y="904291"/>
            <a:ext cx="9152255" cy="942975"/>
            <a:chOff x="-4672" y="904291"/>
            <a:chExt cx="9152255" cy="942975"/>
          </a:xfrm>
        </p:grpSpPr>
        <p:pic>
          <p:nvPicPr>
            <p:cNvPr id="33" name="object 33"/>
            <p:cNvPicPr/>
            <p:nvPr/>
          </p:nvPicPr>
          <p:blipFill>
            <a:blip r:embed="rId11" cstate="print"/>
            <a:stretch>
              <a:fillRect/>
            </a:stretch>
          </p:blipFill>
          <p:spPr>
            <a:xfrm>
              <a:off x="0" y="929284"/>
              <a:ext cx="9143644" cy="911859"/>
            </a:xfrm>
            <a:prstGeom prst="rect">
              <a:avLst/>
            </a:prstGeom>
          </p:spPr>
        </p:pic>
        <p:sp>
          <p:nvSpPr>
            <p:cNvPr id="34" name="object 34"/>
            <p:cNvSpPr/>
            <p:nvPr/>
          </p:nvSpPr>
          <p:spPr>
            <a:xfrm>
              <a:off x="0" y="929284"/>
              <a:ext cx="9144000" cy="913130"/>
            </a:xfrm>
            <a:custGeom>
              <a:avLst/>
              <a:gdLst/>
              <a:ahLst/>
              <a:cxnLst/>
              <a:rect l="l" t="t" r="r" b="b"/>
              <a:pathLst>
                <a:path w="9144000" h="913130">
                  <a:moveTo>
                    <a:pt x="0" y="913129"/>
                  </a:moveTo>
                  <a:lnTo>
                    <a:pt x="9144000" y="913129"/>
                  </a:lnTo>
                  <a:lnTo>
                    <a:pt x="9144000" y="0"/>
                  </a:lnTo>
                  <a:lnTo>
                    <a:pt x="0" y="0"/>
                  </a:lnTo>
                  <a:lnTo>
                    <a:pt x="0" y="913129"/>
                  </a:lnTo>
                  <a:close/>
                </a:path>
              </a:pathLst>
            </a:custGeom>
            <a:ln w="3175">
              <a:solidFill>
                <a:srgbClr val="000000"/>
              </a:solidFill>
            </a:ln>
          </p:spPr>
          <p:txBody>
            <a:bodyPr wrap="square" lIns="0" tIns="0" rIns="0" bIns="0" rtlCol="0"/>
            <a:lstStyle/>
            <a:p>
              <a:endParaRPr/>
            </a:p>
          </p:txBody>
        </p:sp>
        <p:sp>
          <p:nvSpPr>
            <p:cNvPr id="35" name="object 35"/>
            <p:cNvSpPr/>
            <p:nvPr/>
          </p:nvSpPr>
          <p:spPr>
            <a:xfrm>
              <a:off x="0" y="928014"/>
              <a:ext cx="9142730" cy="914400"/>
            </a:xfrm>
            <a:custGeom>
              <a:avLst/>
              <a:gdLst/>
              <a:ahLst/>
              <a:cxnLst/>
              <a:rect l="l" t="t" r="r" b="b"/>
              <a:pathLst>
                <a:path w="9142730" h="914400">
                  <a:moveTo>
                    <a:pt x="4572000" y="914400"/>
                  </a:moveTo>
                  <a:lnTo>
                    <a:pt x="0" y="914400"/>
                  </a:lnTo>
                  <a:lnTo>
                    <a:pt x="0" y="0"/>
                  </a:lnTo>
                  <a:lnTo>
                    <a:pt x="9142730" y="0"/>
                  </a:lnTo>
                  <a:lnTo>
                    <a:pt x="9142730" y="914400"/>
                  </a:lnTo>
                  <a:lnTo>
                    <a:pt x="4572000" y="914400"/>
                  </a:lnTo>
                  <a:close/>
                </a:path>
              </a:pathLst>
            </a:custGeom>
            <a:ln w="9344">
              <a:solidFill>
                <a:srgbClr val="000000"/>
              </a:solidFill>
            </a:ln>
          </p:spPr>
          <p:txBody>
            <a:bodyPr wrap="square" lIns="0" tIns="0" rIns="0" bIns="0" rtlCol="0"/>
            <a:lstStyle/>
            <a:p>
              <a:endParaRPr/>
            </a:p>
          </p:txBody>
        </p:sp>
        <p:pic>
          <p:nvPicPr>
            <p:cNvPr id="36" name="object 36"/>
            <p:cNvPicPr/>
            <p:nvPr/>
          </p:nvPicPr>
          <p:blipFill>
            <a:blip r:embed="rId12" cstate="print"/>
            <a:stretch>
              <a:fillRect/>
            </a:stretch>
          </p:blipFill>
          <p:spPr>
            <a:xfrm>
              <a:off x="0" y="908964"/>
              <a:ext cx="9143644" cy="913129"/>
            </a:xfrm>
            <a:prstGeom prst="rect">
              <a:avLst/>
            </a:prstGeom>
          </p:spPr>
        </p:pic>
        <p:sp>
          <p:nvSpPr>
            <p:cNvPr id="37" name="object 37"/>
            <p:cNvSpPr/>
            <p:nvPr/>
          </p:nvSpPr>
          <p:spPr>
            <a:xfrm>
              <a:off x="0" y="908964"/>
              <a:ext cx="9142730" cy="913130"/>
            </a:xfrm>
            <a:custGeom>
              <a:avLst/>
              <a:gdLst/>
              <a:ahLst/>
              <a:cxnLst/>
              <a:rect l="l" t="t" r="r" b="b"/>
              <a:pathLst>
                <a:path w="9142730" h="913130">
                  <a:moveTo>
                    <a:pt x="4572000" y="913129"/>
                  </a:moveTo>
                  <a:lnTo>
                    <a:pt x="0" y="913129"/>
                  </a:lnTo>
                  <a:lnTo>
                    <a:pt x="0" y="0"/>
                  </a:lnTo>
                  <a:lnTo>
                    <a:pt x="9142730" y="0"/>
                  </a:lnTo>
                  <a:lnTo>
                    <a:pt x="9142730" y="913129"/>
                  </a:lnTo>
                  <a:lnTo>
                    <a:pt x="4572000" y="913129"/>
                  </a:lnTo>
                  <a:close/>
                </a:path>
              </a:pathLst>
            </a:custGeom>
            <a:ln w="9344">
              <a:solidFill>
                <a:srgbClr val="F8F8F8"/>
              </a:solidFill>
            </a:ln>
          </p:spPr>
          <p:txBody>
            <a:bodyPr wrap="square" lIns="0" tIns="0" rIns="0" bIns="0" rtlCol="0"/>
            <a:lstStyle/>
            <a:p>
              <a:endParaRPr/>
            </a:p>
          </p:txBody>
        </p:sp>
      </p:grpSp>
      <p:sp>
        <p:nvSpPr>
          <p:cNvPr id="38" name="object 38"/>
          <p:cNvSpPr txBox="1"/>
          <p:nvPr/>
        </p:nvSpPr>
        <p:spPr>
          <a:xfrm>
            <a:off x="77469" y="940714"/>
            <a:ext cx="8984615" cy="5241290"/>
          </a:xfrm>
          <a:prstGeom prst="rect">
            <a:avLst/>
          </a:prstGeom>
        </p:spPr>
        <p:txBody>
          <a:bodyPr vert="horz" wrap="square" lIns="0" tIns="12700" rIns="0" bIns="0" rtlCol="0">
            <a:spAutoFit/>
          </a:bodyPr>
          <a:lstStyle/>
          <a:p>
            <a:pPr marL="12700" marR="5080" algn="just">
              <a:lnSpc>
                <a:spcPct val="100000"/>
              </a:lnSpc>
              <a:spcBef>
                <a:spcPts val="100"/>
              </a:spcBef>
            </a:pPr>
            <a:r>
              <a:rPr sz="1800" b="1" dirty="0">
                <a:latin typeface="Arial"/>
                <a:cs typeface="Arial"/>
              </a:rPr>
              <a:t>«</a:t>
            </a:r>
            <a:r>
              <a:rPr sz="1800" b="1" dirty="0">
                <a:solidFill>
                  <a:srgbClr val="15155C"/>
                </a:solidFill>
                <a:latin typeface="Arial"/>
                <a:cs typeface="Arial"/>
              </a:rPr>
              <a:t>Доступні</a:t>
            </a:r>
            <a:r>
              <a:rPr sz="1800" b="1" spc="265" dirty="0">
                <a:solidFill>
                  <a:srgbClr val="15155C"/>
                </a:solidFill>
                <a:latin typeface="Arial"/>
                <a:cs typeface="Arial"/>
              </a:rPr>
              <a:t> </a:t>
            </a:r>
            <a:r>
              <a:rPr sz="1800" b="1" dirty="0">
                <a:solidFill>
                  <a:srgbClr val="15155C"/>
                </a:solidFill>
                <a:latin typeface="Arial"/>
                <a:cs typeface="Arial"/>
              </a:rPr>
              <a:t>ліки»</a:t>
            </a:r>
            <a:r>
              <a:rPr sz="1800" b="1" spc="270" dirty="0">
                <a:solidFill>
                  <a:srgbClr val="15155C"/>
                </a:solidFill>
                <a:latin typeface="Arial"/>
                <a:cs typeface="Arial"/>
              </a:rPr>
              <a:t> </a:t>
            </a:r>
            <a:r>
              <a:rPr sz="1800" b="1" dirty="0">
                <a:solidFill>
                  <a:srgbClr val="15155C"/>
                </a:solidFill>
                <a:latin typeface="Arial"/>
                <a:cs typeface="Arial"/>
              </a:rPr>
              <a:t>–</a:t>
            </a:r>
            <a:r>
              <a:rPr sz="1800" b="1" spc="270" dirty="0">
                <a:solidFill>
                  <a:srgbClr val="15155C"/>
                </a:solidFill>
                <a:latin typeface="Arial"/>
                <a:cs typeface="Arial"/>
              </a:rPr>
              <a:t> </a:t>
            </a:r>
            <a:r>
              <a:rPr sz="1800" b="1" dirty="0">
                <a:solidFill>
                  <a:srgbClr val="15155C"/>
                </a:solidFill>
                <a:latin typeface="Arial"/>
                <a:cs typeface="Arial"/>
              </a:rPr>
              <a:t>це</a:t>
            </a:r>
            <a:r>
              <a:rPr sz="1800" b="1" spc="265" dirty="0">
                <a:solidFill>
                  <a:srgbClr val="15155C"/>
                </a:solidFill>
                <a:latin typeface="Arial"/>
                <a:cs typeface="Arial"/>
              </a:rPr>
              <a:t> </a:t>
            </a:r>
            <a:r>
              <a:rPr sz="1800" b="1" dirty="0">
                <a:solidFill>
                  <a:srgbClr val="15155C"/>
                </a:solidFill>
                <a:latin typeface="Arial"/>
                <a:cs typeface="Arial"/>
              </a:rPr>
              <a:t>урядова</a:t>
            </a:r>
            <a:r>
              <a:rPr sz="1800" b="1" spc="270" dirty="0">
                <a:solidFill>
                  <a:srgbClr val="15155C"/>
                </a:solidFill>
                <a:latin typeface="Arial"/>
                <a:cs typeface="Arial"/>
              </a:rPr>
              <a:t> </a:t>
            </a:r>
            <a:r>
              <a:rPr sz="1800" b="1" dirty="0">
                <a:solidFill>
                  <a:srgbClr val="15155C"/>
                </a:solidFill>
                <a:latin typeface="Arial"/>
                <a:cs typeface="Arial"/>
              </a:rPr>
              <a:t>програма</a:t>
            </a:r>
            <a:r>
              <a:rPr sz="1800" b="1" spc="270" dirty="0">
                <a:solidFill>
                  <a:srgbClr val="15155C"/>
                </a:solidFill>
                <a:latin typeface="Arial"/>
                <a:cs typeface="Arial"/>
              </a:rPr>
              <a:t> </a:t>
            </a:r>
            <a:r>
              <a:rPr sz="1800" b="1" dirty="0">
                <a:solidFill>
                  <a:srgbClr val="15155C"/>
                </a:solidFill>
                <a:latin typeface="Arial"/>
                <a:cs typeface="Arial"/>
              </a:rPr>
              <a:t>забезпечення</a:t>
            </a:r>
            <a:r>
              <a:rPr sz="1800" b="1" spc="270" dirty="0">
                <a:solidFill>
                  <a:srgbClr val="15155C"/>
                </a:solidFill>
                <a:latin typeface="Arial"/>
                <a:cs typeface="Arial"/>
              </a:rPr>
              <a:t> </a:t>
            </a:r>
            <a:r>
              <a:rPr sz="1800" b="1" dirty="0">
                <a:solidFill>
                  <a:srgbClr val="15155C"/>
                </a:solidFill>
                <a:latin typeface="Arial"/>
                <a:cs typeface="Arial"/>
              </a:rPr>
              <a:t>кожного</a:t>
            </a:r>
            <a:r>
              <a:rPr sz="1800" b="1" spc="265" dirty="0">
                <a:solidFill>
                  <a:srgbClr val="15155C"/>
                </a:solidFill>
                <a:latin typeface="Arial"/>
                <a:cs typeface="Arial"/>
              </a:rPr>
              <a:t> </a:t>
            </a:r>
            <a:r>
              <a:rPr sz="1800" b="1" spc="-10" dirty="0">
                <a:solidFill>
                  <a:srgbClr val="15155C"/>
                </a:solidFill>
                <a:latin typeface="Arial"/>
                <a:cs typeface="Arial"/>
              </a:rPr>
              <a:t>громадянина </a:t>
            </a:r>
            <a:r>
              <a:rPr sz="1800" b="1" dirty="0">
                <a:solidFill>
                  <a:srgbClr val="15155C"/>
                </a:solidFill>
                <a:latin typeface="Arial"/>
                <a:cs typeface="Arial"/>
              </a:rPr>
              <a:t>України</a:t>
            </a:r>
            <a:r>
              <a:rPr sz="1800" b="1" spc="95" dirty="0">
                <a:solidFill>
                  <a:srgbClr val="15155C"/>
                </a:solidFill>
                <a:latin typeface="Arial"/>
                <a:cs typeface="Arial"/>
              </a:rPr>
              <a:t> </a:t>
            </a:r>
            <a:r>
              <a:rPr sz="1800" b="1" dirty="0">
                <a:solidFill>
                  <a:srgbClr val="15155C"/>
                </a:solidFill>
                <a:latin typeface="Arial"/>
                <a:cs typeface="Arial"/>
              </a:rPr>
              <a:t>необхідними</a:t>
            </a:r>
            <a:r>
              <a:rPr sz="1800" b="1" spc="90" dirty="0">
                <a:solidFill>
                  <a:srgbClr val="15155C"/>
                </a:solidFill>
                <a:latin typeface="Arial"/>
                <a:cs typeface="Arial"/>
              </a:rPr>
              <a:t> </a:t>
            </a:r>
            <a:r>
              <a:rPr sz="1800" b="1" dirty="0">
                <a:solidFill>
                  <a:srgbClr val="15155C"/>
                </a:solidFill>
                <a:latin typeface="Arial"/>
                <a:cs typeface="Arial"/>
              </a:rPr>
              <a:t>ЛЗ,</a:t>
            </a:r>
            <a:r>
              <a:rPr sz="1800" b="1" spc="100" dirty="0">
                <a:solidFill>
                  <a:srgbClr val="15155C"/>
                </a:solidFill>
                <a:latin typeface="Arial"/>
                <a:cs typeface="Arial"/>
              </a:rPr>
              <a:t> </a:t>
            </a:r>
            <a:r>
              <a:rPr sz="1800" b="1" dirty="0">
                <a:solidFill>
                  <a:srgbClr val="15155C"/>
                </a:solidFill>
                <a:latin typeface="Arial"/>
                <a:cs typeface="Arial"/>
              </a:rPr>
              <a:t>які</a:t>
            </a:r>
            <a:r>
              <a:rPr sz="1800" b="1" spc="100" dirty="0">
                <a:solidFill>
                  <a:srgbClr val="15155C"/>
                </a:solidFill>
                <a:latin typeface="Arial"/>
                <a:cs typeface="Arial"/>
              </a:rPr>
              <a:t> </a:t>
            </a:r>
            <a:r>
              <a:rPr sz="1800" b="1" dirty="0">
                <a:solidFill>
                  <a:srgbClr val="15155C"/>
                </a:solidFill>
                <a:latin typeface="Arial"/>
                <a:cs typeface="Arial"/>
              </a:rPr>
              <a:t>покращать</a:t>
            </a:r>
            <a:r>
              <a:rPr sz="1800" b="1" spc="100" dirty="0">
                <a:solidFill>
                  <a:srgbClr val="15155C"/>
                </a:solidFill>
                <a:latin typeface="Arial"/>
                <a:cs typeface="Arial"/>
              </a:rPr>
              <a:t> </a:t>
            </a:r>
            <a:r>
              <a:rPr sz="1800" b="1" dirty="0">
                <a:solidFill>
                  <a:srgbClr val="15155C"/>
                </a:solidFill>
                <a:latin typeface="Arial"/>
                <a:cs typeface="Arial"/>
              </a:rPr>
              <a:t>якість</a:t>
            </a:r>
            <a:r>
              <a:rPr sz="1800" b="1" spc="95" dirty="0">
                <a:solidFill>
                  <a:srgbClr val="15155C"/>
                </a:solidFill>
                <a:latin typeface="Arial"/>
                <a:cs typeface="Arial"/>
              </a:rPr>
              <a:t> </a:t>
            </a:r>
            <a:r>
              <a:rPr sz="1800" b="1" dirty="0">
                <a:solidFill>
                  <a:srgbClr val="15155C"/>
                </a:solidFill>
                <a:latin typeface="Arial"/>
                <a:cs typeface="Arial"/>
              </a:rPr>
              <a:t>його</a:t>
            </a:r>
            <a:r>
              <a:rPr sz="1800" b="1" spc="90" dirty="0">
                <a:solidFill>
                  <a:srgbClr val="15155C"/>
                </a:solidFill>
                <a:latin typeface="Arial"/>
                <a:cs typeface="Arial"/>
              </a:rPr>
              <a:t> </a:t>
            </a:r>
            <a:r>
              <a:rPr sz="1800" b="1" dirty="0">
                <a:solidFill>
                  <a:srgbClr val="15155C"/>
                </a:solidFill>
                <a:latin typeface="Arial"/>
                <a:cs typeface="Arial"/>
              </a:rPr>
              <a:t>життя,</a:t>
            </a:r>
            <a:r>
              <a:rPr sz="1800" b="1" spc="105" dirty="0">
                <a:solidFill>
                  <a:srgbClr val="15155C"/>
                </a:solidFill>
                <a:latin typeface="Arial"/>
                <a:cs typeface="Arial"/>
              </a:rPr>
              <a:t> </a:t>
            </a:r>
            <a:r>
              <a:rPr sz="1800" b="1" dirty="0">
                <a:solidFill>
                  <a:srgbClr val="15155C"/>
                </a:solidFill>
                <a:latin typeface="Arial"/>
                <a:cs typeface="Arial"/>
              </a:rPr>
              <a:t>зможуть</a:t>
            </a:r>
            <a:r>
              <a:rPr sz="1800" b="1" spc="95" dirty="0">
                <a:solidFill>
                  <a:srgbClr val="15155C"/>
                </a:solidFill>
                <a:latin typeface="Arial"/>
                <a:cs typeface="Arial"/>
              </a:rPr>
              <a:t> </a:t>
            </a:r>
            <a:r>
              <a:rPr sz="1800" b="1" spc="-10" dirty="0">
                <a:solidFill>
                  <a:srgbClr val="15155C"/>
                </a:solidFill>
                <a:latin typeface="Arial"/>
                <a:cs typeface="Arial"/>
              </a:rPr>
              <a:t>запобігти </a:t>
            </a:r>
            <a:r>
              <a:rPr sz="1800" b="1" dirty="0">
                <a:solidFill>
                  <a:srgbClr val="15155C"/>
                </a:solidFill>
                <a:latin typeface="Arial"/>
                <a:cs typeface="Arial"/>
              </a:rPr>
              <a:t>виникненню</a:t>
            </a:r>
            <a:r>
              <a:rPr sz="1800" b="1" spc="-60" dirty="0">
                <a:solidFill>
                  <a:srgbClr val="15155C"/>
                </a:solidFill>
                <a:latin typeface="Arial"/>
                <a:cs typeface="Arial"/>
              </a:rPr>
              <a:t> </a:t>
            </a:r>
            <a:r>
              <a:rPr sz="1800" b="1" dirty="0">
                <a:solidFill>
                  <a:srgbClr val="15155C"/>
                </a:solidFill>
                <a:latin typeface="Arial"/>
                <a:cs typeface="Arial"/>
              </a:rPr>
              <a:t>ускладнень</a:t>
            </a:r>
            <a:r>
              <a:rPr sz="1800" b="1" spc="-60" dirty="0">
                <a:solidFill>
                  <a:srgbClr val="15155C"/>
                </a:solidFill>
                <a:latin typeface="Arial"/>
                <a:cs typeface="Arial"/>
              </a:rPr>
              <a:t> </a:t>
            </a:r>
            <a:r>
              <a:rPr sz="1800" b="1" dirty="0">
                <a:solidFill>
                  <a:srgbClr val="15155C"/>
                </a:solidFill>
                <a:latin typeface="Arial"/>
                <a:cs typeface="Arial"/>
              </a:rPr>
              <a:t>та</a:t>
            </a:r>
            <a:r>
              <a:rPr sz="1800" b="1" spc="-65" dirty="0">
                <a:solidFill>
                  <a:srgbClr val="15155C"/>
                </a:solidFill>
                <a:latin typeface="Arial"/>
                <a:cs typeface="Arial"/>
              </a:rPr>
              <a:t> </a:t>
            </a:r>
            <a:r>
              <a:rPr sz="1800" b="1" dirty="0">
                <a:solidFill>
                  <a:srgbClr val="15155C"/>
                </a:solidFill>
                <a:latin typeface="Arial"/>
                <a:cs typeface="Arial"/>
              </a:rPr>
              <a:t>передчасної</a:t>
            </a:r>
            <a:r>
              <a:rPr sz="1800" b="1" spc="-60" dirty="0">
                <a:solidFill>
                  <a:srgbClr val="15155C"/>
                </a:solidFill>
                <a:latin typeface="Arial"/>
                <a:cs typeface="Arial"/>
              </a:rPr>
              <a:t> </a:t>
            </a:r>
            <a:r>
              <a:rPr sz="1800" b="1" spc="-10" dirty="0">
                <a:solidFill>
                  <a:srgbClr val="15155C"/>
                </a:solidFill>
                <a:latin typeface="Arial"/>
                <a:cs typeface="Arial"/>
              </a:rPr>
              <a:t>смертності</a:t>
            </a:r>
            <a:endParaRPr sz="1800" dirty="0">
              <a:latin typeface="Arial"/>
              <a:cs typeface="Arial"/>
            </a:endParaRPr>
          </a:p>
          <a:p>
            <a:pPr marL="913130" marR="489584">
              <a:lnSpc>
                <a:spcPct val="100000"/>
              </a:lnSpc>
              <a:spcBef>
                <a:spcPts val="2030"/>
              </a:spcBef>
            </a:pPr>
            <a:r>
              <a:rPr sz="1800" dirty="0">
                <a:solidFill>
                  <a:srgbClr val="15155C"/>
                </a:solidFill>
                <a:latin typeface="Arial"/>
                <a:cs typeface="Arial"/>
              </a:rPr>
              <a:t>Програма</a:t>
            </a:r>
            <a:r>
              <a:rPr sz="1800" spc="-40" dirty="0">
                <a:solidFill>
                  <a:srgbClr val="15155C"/>
                </a:solidFill>
                <a:latin typeface="Arial"/>
                <a:cs typeface="Arial"/>
              </a:rPr>
              <a:t> </a:t>
            </a:r>
            <a:r>
              <a:rPr sz="1800" dirty="0">
                <a:solidFill>
                  <a:srgbClr val="15155C"/>
                </a:solidFill>
                <a:latin typeface="Arial"/>
                <a:cs typeface="Arial"/>
              </a:rPr>
              <a:t>«Доступні</a:t>
            </a:r>
            <a:r>
              <a:rPr sz="1800" spc="-40" dirty="0">
                <a:solidFill>
                  <a:srgbClr val="15155C"/>
                </a:solidFill>
                <a:latin typeface="Arial"/>
                <a:cs typeface="Arial"/>
              </a:rPr>
              <a:t> </a:t>
            </a:r>
            <a:r>
              <a:rPr sz="1800" dirty="0">
                <a:solidFill>
                  <a:srgbClr val="15155C"/>
                </a:solidFill>
                <a:latin typeface="Arial"/>
                <a:cs typeface="Arial"/>
              </a:rPr>
              <a:t>ліки»</a:t>
            </a:r>
            <a:r>
              <a:rPr sz="1800" spc="-35" dirty="0">
                <a:solidFill>
                  <a:srgbClr val="15155C"/>
                </a:solidFill>
                <a:latin typeface="Arial"/>
                <a:cs typeface="Arial"/>
              </a:rPr>
              <a:t> </a:t>
            </a:r>
            <a:r>
              <a:rPr sz="1800" dirty="0">
                <a:solidFill>
                  <a:srgbClr val="15155C"/>
                </a:solidFill>
                <a:latin typeface="Arial"/>
                <a:cs typeface="Arial"/>
              </a:rPr>
              <a:t>охоплює</a:t>
            </a:r>
            <a:r>
              <a:rPr sz="1800" spc="-10" dirty="0">
                <a:solidFill>
                  <a:srgbClr val="15155C"/>
                </a:solidFill>
                <a:latin typeface="Arial"/>
                <a:cs typeface="Arial"/>
              </a:rPr>
              <a:t> </a:t>
            </a:r>
            <a:r>
              <a:rPr sz="1800" dirty="0">
                <a:solidFill>
                  <a:srgbClr val="BF0000"/>
                </a:solidFill>
                <a:latin typeface="Arial"/>
                <a:cs typeface="Arial"/>
              </a:rPr>
              <a:t>3</a:t>
            </a:r>
            <a:r>
              <a:rPr sz="1800" spc="-40" dirty="0">
                <a:solidFill>
                  <a:srgbClr val="BF0000"/>
                </a:solidFill>
                <a:latin typeface="Arial"/>
                <a:cs typeface="Arial"/>
              </a:rPr>
              <a:t> </a:t>
            </a:r>
            <a:r>
              <a:rPr sz="1800" dirty="0">
                <a:solidFill>
                  <a:srgbClr val="BF0000"/>
                </a:solidFill>
                <a:latin typeface="Arial"/>
                <a:cs typeface="Arial"/>
              </a:rPr>
              <a:t>види</a:t>
            </a:r>
            <a:r>
              <a:rPr sz="1800" spc="-35" dirty="0">
                <a:solidFill>
                  <a:srgbClr val="BF0000"/>
                </a:solidFill>
                <a:latin typeface="Arial"/>
                <a:cs typeface="Arial"/>
              </a:rPr>
              <a:t> </a:t>
            </a:r>
            <a:r>
              <a:rPr sz="1800" dirty="0">
                <a:solidFill>
                  <a:srgbClr val="BF0000"/>
                </a:solidFill>
                <a:latin typeface="Arial"/>
                <a:cs typeface="Arial"/>
              </a:rPr>
              <a:t>нозологій:</a:t>
            </a:r>
            <a:r>
              <a:rPr sz="1800" spc="-10" dirty="0">
                <a:solidFill>
                  <a:srgbClr val="BF0000"/>
                </a:solidFill>
                <a:latin typeface="Arial"/>
                <a:cs typeface="Arial"/>
              </a:rPr>
              <a:t> </a:t>
            </a:r>
            <a:r>
              <a:rPr sz="1800" b="1" spc="-20" dirty="0">
                <a:solidFill>
                  <a:srgbClr val="BF0000"/>
                </a:solidFill>
                <a:latin typeface="Arial"/>
                <a:cs typeface="Arial"/>
              </a:rPr>
              <a:t>серцево-</a:t>
            </a:r>
            <a:r>
              <a:rPr sz="1800" b="1" spc="-10" dirty="0">
                <a:solidFill>
                  <a:srgbClr val="BF0000"/>
                </a:solidFill>
                <a:latin typeface="Arial"/>
                <a:cs typeface="Arial"/>
              </a:rPr>
              <a:t>судинні захворювання,</a:t>
            </a:r>
            <a:r>
              <a:rPr sz="1800" b="1" spc="-45" dirty="0">
                <a:solidFill>
                  <a:srgbClr val="BF0000"/>
                </a:solidFill>
                <a:latin typeface="Arial"/>
                <a:cs typeface="Arial"/>
              </a:rPr>
              <a:t> </a:t>
            </a:r>
            <a:r>
              <a:rPr sz="1800" b="1" dirty="0">
                <a:solidFill>
                  <a:srgbClr val="BF0000"/>
                </a:solidFill>
                <a:latin typeface="Arial"/>
                <a:cs typeface="Arial"/>
              </a:rPr>
              <a:t>діабет</a:t>
            </a:r>
            <a:r>
              <a:rPr sz="1800" b="1" spc="-50" dirty="0">
                <a:solidFill>
                  <a:srgbClr val="BF0000"/>
                </a:solidFill>
                <a:latin typeface="Arial"/>
                <a:cs typeface="Arial"/>
              </a:rPr>
              <a:t> </a:t>
            </a:r>
            <a:r>
              <a:rPr sz="1800" b="1" dirty="0">
                <a:solidFill>
                  <a:srgbClr val="BF0000"/>
                </a:solidFill>
                <a:latin typeface="Arial"/>
                <a:cs typeface="Arial"/>
              </a:rPr>
              <a:t>ІІ</a:t>
            </a:r>
            <a:r>
              <a:rPr sz="1800" b="1" spc="-45" dirty="0">
                <a:solidFill>
                  <a:srgbClr val="BF0000"/>
                </a:solidFill>
                <a:latin typeface="Arial"/>
                <a:cs typeface="Arial"/>
              </a:rPr>
              <a:t> </a:t>
            </a:r>
            <a:r>
              <a:rPr sz="1800" b="1" dirty="0">
                <a:solidFill>
                  <a:srgbClr val="BF0000"/>
                </a:solidFill>
                <a:latin typeface="Arial"/>
                <a:cs typeface="Arial"/>
              </a:rPr>
              <a:t>типу</a:t>
            </a:r>
            <a:r>
              <a:rPr sz="1800" b="1" spc="-50" dirty="0">
                <a:solidFill>
                  <a:srgbClr val="BF0000"/>
                </a:solidFill>
                <a:latin typeface="Arial"/>
                <a:cs typeface="Arial"/>
              </a:rPr>
              <a:t> </a:t>
            </a:r>
            <a:r>
              <a:rPr sz="1800" b="1" dirty="0">
                <a:solidFill>
                  <a:srgbClr val="BF0000"/>
                </a:solidFill>
                <a:latin typeface="Arial"/>
                <a:cs typeface="Arial"/>
              </a:rPr>
              <a:t>та</a:t>
            </a:r>
            <a:r>
              <a:rPr sz="1800" b="1" spc="-55" dirty="0">
                <a:solidFill>
                  <a:srgbClr val="BF0000"/>
                </a:solidFill>
                <a:latin typeface="Arial"/>
                <a:cs typeface="Arial"/>
              </a:rPr>
              <a:t> </a:t>
            </a:r>
            <a:r>
              <a:rPr sz="1800" b="1" dirty="0">
                <a:solidFill>
                  <a:srgbClr val="BF0000"/>
                </a:solidFill>
                <a:latin typeface="Arial"/>
                <a:cs typeface="Arial"/>
              </a:rPr>
              <a:t>бронхіальну</a:t>
            </a:r>
            <a:r>
              <a:rPr sz="1800" b="1" spc="-55" dirty="0">
                <a:solidFill>
                  <a:srgbClr val="BF0000"/>
                </a:solidFill>
                <a:latin typeface="Arial"/>
                <a:cs typeface="Arial"/>
              </a:rPr>
              <a:t> </a:t>
            </a:r>
            <a:r>
              <a:rPr sz="1800" b="1" spc="-10" dirty="0">
                <a:solidFill>
                  <a:srgbClr val="BF0000"/>
                </a:solidFill>
                <a:latin typeface="Arial"/>
                <a:cs typeface="Arial"/>
              </a:rPr>
              <a:t>астму.</a:t>
            </a:r>
            <a:endParaRPr sz="1800" dirty="0">
              <a:latin typeface="Arial"/>
              <a:cs typeface="Arial"/>
            </a:endParaRPr>
          </a:p>
          <a:p>
            <a:pPr marL="1198880" marR="633095">
              <a:lnSpc>
                <a:spcPct val="100000"/>
              </a:lnSpc>
              <a:spcBef>
                <a:spcPts val="1920"/>
              </a:spcBef>
            </a:pPr>
            <a:r>
              <a:rPr sz="1800" dirty="0">
                <a:solidFill>
                  <a:srgbClr val="BF0000"/>
                </a:solidFill>
                <a:latin typeface="Arial"/>
                <a:cs typeface="Arial"/>
              </a:rPr>
              <a:t>Реєстр</a:t>
            </a:r>
            <a:r>
              <a:rPr sz="1800" spc="-65" dirty="0">
                <a:solidFill>
                  <a:srgbClr val="BF0000"/>
                </a:solidFill>
                <a:latin typeface="Arial"/>
                <a:cs typeface="Arial"/>
              </a:rPr>
              <a:t> </a:t>
            </a:r>
            <a:r>
              <a:rPr sz="1800" dirty="0">
                <a:solidFill>
                  <a:srgbClr val="BF0000"/>
                </a:solidFill>
                <a:latin typeface="Arial"/>
                <a:cs typeface="Arial"/>
              </a:rPr>
              <a:t>ЛЗ,</a:t>
            </a:r>
            <a:r>
              <a:rPr sz="1800" spc="-50" dirty="0">
                <a:solidFill>
                  <a:srgbClr val="BF0000"/>
                </a:solidFill>
                <a:latin typeface="Arial"/>
                <a:cs typeface="Arial"/>
              </a:rPr>
              <a:t> </a:t>
            </a:r>
            <a:r>
              <a:rPr sz="1800" dirty="0">
                <a:solidFill>
                  <a:srgbClr val="15155C"/>
                </a:solidFill>
                <a:latin typeface="Arial"/>
                <a:cs typeface="Arial"/>
              </a:rPr>
              <a:t>що</a:t>
            </a:r>
            <a:r>
              <a:rPr sz="1800" spc="-55" dirty="0">
                <a:solidFill>
                  <a:srgbClr val="15155C"/>
                </a:solidFill>
                <a:latin typeface="Arial"/>
                <a:cs typeface="Arial"/>
              </a:rPr>
              <a:t> </a:t>
            </a:r>
            <a:r>
              <a:rPr sz="1800" dirty="0">
                <a:solidFill>
                  <a:srgbClr val="15155C"/>
                </a:solidFill>
                <a:latin typeface="Arial"/>
                <a:cs typeface="Arial"/>
              </a:rPr>
              <a:t>входять</a:t>
            </a:r>
            <a:r>
              <a:rPr sz="1800" spc="-60" dirty="0">
                <a:solidFill>
                  <a:srgbClr val="15155C"/>
                </a:solidFill>
                <a:latin typeface="Arial"/>
                <a:cs typeface="Arial"/>
              </a:rPr>
              <a:t> </a:t>
            </a:r>
            <a:r>
              <a:rPr sz="1800" dirty="0">
                <a:solidFill>
                  <a:srgbClr val="15155C"/>
                </a:solidFill>
                <a:latin typeface="Arial"/>
                <a:cs typeface="Arial"/>
              </a:rPr>
              <a:t>до</a:t>
            </a:r>
            <a:r>
              <a:rPr sz="1800" spc="-60" dirty="0">
                <a:solidFill>
                  <a:srgbClr val="15155C"/>
                </a:solidFill>
                <a:latin typeface="Arial"/>
                <a:cs typeface="Arial"/>
              </a:rPr>
              <a:t> </a:t>
            </a:r>
            <a:r>
              <a:rPr sz="1800" dirty="0">
                <a:solidFill>
                  <a:srgbClr val="15155C"/>
                </a:solidFill>
                <a:latin typeface="Arial"/>
                <a:cs typeface="Arial"/>
              </a:rPr>
              <a:t>програми</a:t>
            </a:r>
            <a:r>
              <a:rPr sz="1800" spc="-60" dirty="0">
                <a:solidFill>
                  <a:srgbClr val="15155C"/>
                </a:solidFill>
                <a:latin typeface="Arial"/>
                <a:cs typeface="Arial"/>
              </a:rPr>
              <a:t> </a:t>
            </a:r>
            <a:r>
              <a:rPr sz="1800" dirty="0">
                <a:solidFill>
                  <a:srgbClr val="15155C"/>
                </a:solidFill>
                <a:latin typeface="Arial"/>
                <a:cs typeface="Arial"/>
              </a:rPr>
              <a:t>реімбурсації</a:t>
            </a:r>
            <a:r>
              <a:rPr sz="1800" spc="-55" dirty="0">
                <a:solidFill>
                  <a:srgbClr val="15155C"/>
                </a:solidFill>
                <a:latin typeface="Arial"/>
                <a:cs typeface="Arial"/>
              </a:rPr>
              <a:t> </a:t>
            </a:r>
            <a:r>
              <a:rPr sz="1800" spc="-10" dirty="0">
                <a:solidFill>
                  <a:srgbClr val="15155C"/>
                </a:solidFill>
                <a:latin typeface="Arial"/>
                <a:cs typeface="Arial"/>
              </a:rPr>
              <a:t>(відшкодування вартості</a:t>
            </a:r>
            <a:r>
              <a:rPr sz="1800" spc="-35" dirty="0">
                <a:solidFill>
                  <a:srgbClr val="15155C"/>
                </a:solidFill>
                <a:latin typeface="Arial"/>
                <a:cs typeface="Arial"/>
              </a:rPr>
              <a:t> </a:t>
            </a:r>
            <a:r>
              <a:rPr sz="1800" dirty="0">
                <a:solidFill>
                  <a:srgbClr val="15155C"/>
                </a:solidFill>
                <a:latin typeface="Arial"/>
                <a:cs typeface="Arial"/>
              </a:rPr>
              <a:t>ліків</a:t>
            </a:r>
            <a:r>
              <a:rPr sz="1800" spc="-30" dirty="0">
                <a:solidFill>
                  <a:srgbClr val="15155C"/>
                </a:solidFill>
                <a:latin typeface="Arial"/>
                <a:cs typeface="Arial"/>
              </a:rPr>
              <a:t> </a:t>
            </a:r>
            <a:r>
              <a:rPr sz="1800" dirty="0">
                <a:solidFill>
                  <a:srgbClr val="15155C"/>
                </a:solidFill>
                <a:latin typeface="Arial"/>
                <a:cs typeface="Arial"/>
              </a:rPr>
              <a:t>державою),</a:t>
            </a:r>
            <a:r>
              <a:rPr sz="1800" spc="-10" dirty="0">
                <a:solidFill>
                  <a:srgbClr val="15155C"/>
                </a:solidFill>
                <a:latin typeface="Arial"/>
                <a:cs typeface="Arial"/>
              </a:rPr>
              <a:t> </a:t>
            </a:r>
            <a:r>
              <a:rPr sz="1800" b="1" dirty="0">
                <a:solidFill>
                  <a:srgbClr val="BF0000"/>
                </a:solidFill>
                <a:latin typeface="Arial"/>
                <a:cs typeface="Arial"/>
              </a:rPr>
              <a:t>налічує</a:t>
            </a:r>
            <a:r>
              <a:rPr sz="1800" b="1" spc="-30" dirty="0">
                <a:solidFill>
                  <a:srgbClr val="BF0000"/>
                </a:solidFill>
                <a:latin typeface="Arial"/>
                <a:cs typeface="Arial"/>
              </a:rPr>
              <a:t> </a:t>
            </a:r>
            <a:r>
              <a:rPr sz="1800" b="1" dirty="0">
                <a:solidFill>
                  <a:srgbClr val="BF0000"/>
                </a:solidFill>
                <a:latin typeface="Arial"/>
                <a:cs typeface="Arial"/>
              </a:rPr>
              <a:t>239</a:t>
            </a:r>
            <a:r>
              <a:rPr sz="1800" b="1" spc="-35" dirty="0">
                <a:solidFill>
                  <a:srgbClr val="BF0000"/>
                </a:solidFill>
                <a:latin typeface="Arial"/>
                <a:cs typeface="Arial"/>
              </a:rPr>
              <a:t> </a:t>
            </a:r>
            <a:r>
              <a:rPr sz="1800" b="1" dirty="0">
                <a:solidFill>
                  <a:srgbClr val="BF0000"/>
                </a:solidFill>
                <a:latin typeface="Arial"/>
                <a:cs typeface="Arial"/>
              </a:rPr>
              <a:t>ЛЗ,</a:t>
            </a:r>
            <a:r>
              <a:rPr sz="1800" b="1" spc="-30" dirty="0">
                <a:solidFill>
                  <a:srgbClr val="BF0000"/>
                </a:solidFill>
                <a:latin typeface="Arial"/>
                <a:cs typeface="Arial"/>
              </a:rPr>
              <a:t> </a:t>
            </a:r>
            <a:r>
              <a:rPr sz="1800" b="1" dirty="0">
                <a:solidFill>
                  <a:srgbClr val="BF0000"/>
                </a:solidFill>
                <a:latin typeface="Arial"/>
                <a:cs typeface="Arial"/>
              </a:rPr>
              <a:t>34</a:t>
            </a:r>
            <a:r>
              <a:rPr sz="1800" b="1" spc="-25" dirty="0">
                <a:solidFill>
                  <a:srgbClr val="BF0000"/>
                </a:solidFill>
                <a:latin typeface="Arial"/>
                <a:cs typeface="Arial"/>
              </a:rPr>
              <a:t> </a:t>
            </a:r>
            <a:r>
              <a:rPr sz="1800" dirty="0">
                <a:solidFill>
                  <a:srgbClr val="15155C"/>
                </a:solidFill>
                <a:latin typeface="Arial"/>
                <a:cs typeface="Arial"/>
              </a:rPr>
              <a:t>з</a:t>
            </a:r>
            <a:r>
              <a:rPr sz="1800" spc="-30" dirty="0">
                <a:solidFill>
                  <a:srgbClr val="15155C"/>
                </a:solidFill>
                <a:latin typeface="Arial"/>
                <a:cs typeface="Arial"/>
              </a:rPr>
              <a:t> </a:t>
            </a:r>
            <a:r>
              <a:rPr sz="1800" dirty="0">
                <a:solidFill>
                  <a:srgbClr val="15155C"/>
                </a:solidFill>
                <a:latin typeface="Arial"/>
                <a:cs typeface="Arial"/>
              </a:rPr>
              <a:t>яких</a:t>
            </a:r>
            <a:r>
              <a:rPr sz="1800" spc="-35" dirty="0">
                <a:solidFill>
                  <a:srgbClr val="15155C"/>
                </a:solidFill>
                <a:latin typeface="Arial"/>
                <a:cs typeface="Arial"/>
              </a:rPr>
              <a:t> </a:t>
            </a:r>
            <a:r>
              <a:rPr sz="1800" dirty="0">
                <a:solidFill>
                  <a:srgbClr val="15155C"/>
                </a:solidFill>
                <a:latin typeface="Arial"/>
                <a:cs typeface="Arial"/>
              </a:rPr>
              <a:t>для</a:t>
            </a:r>
            <a:r>
              <a:rPr sz="1800" spc="-30" dirty="0">
                <a:solidFill>
                  <a:srgbClr val="15155C"/>
                </a:solidFill>
                <a:latin typeface="Arial"/>
                <a:cs typeface="Arial"/>
              </a:rPr>
              <a:t> </a:t>
            </a:r>
            <a:r>
              <a:rPr sz="1800" dirty="0">
                <a:solidFill>
                  <a:srgbClr val="15155C"/>
                </a:solidFill>
                <a:latin typeface="Arial"/>
                <a:cs typeface="Arial"/>
              </a:rPr>
              <a:t>пацієнтів</a:t>
            </a:r>
            <a:r>
              <a:rPr sz="1800" spc="-30" dirty="0">
                <a:solidFill>
                  <a:srgbClr val="15155C"/>
                </a:solidFill>
                <a:latin typeface="Arial"/>
                <a:cs typeface="Arial"/>
              </a:rPr>
              <a:t> </a:t>
            </a:r>
            <a:r>
              <a:rPr sz="1800" spc="-50" dirty="0">
                <a:solidFill>
                  <a:srgbClr val="15155C"/>
                </a:solidFill>
                <a:latin typeface="Arial"/>
                <a:cs typeface="Arial"/>
              </a:rPr>
              <a:t>є </a:t>
            </a:r>
            <a:r>
              <a:rPr sz="1800" spc="-10" dirty="0">
                <a:solidFill>
                  <a:srgbClr val="BF0000"/>
                </a:solidFill>
                <a:latin typeface="Arial"/>
                <a:cs typeface="Arial"/>
              </a:rPr>
              <a:t>безкоштовними</a:t>
            </a:r>
            <a:r>
              <a:rPr sz="1800" spc="-10" dirty="0">
                <a:solidFill>
                  <a:srgbClr val="15155C"/>
                </a:solidFill>
                <a:latin typeface="Arial"/>
                <a:cs typeface="Arial"/>
              </a:rPr>
              <a:t>.</a:t>
            </a:r>
            <a:r>
              <a:rPr sz="1800" spc="-40" dirty="0">
                <a:solidFill>
                  <a:srgbClr val="15155C"/>
                </a:solidFill>
                <a:latin typeface="Arial"/>
                <a:cs typeface="Arial"/>
              </a:rPr>
              <a:t> </a:t>
            </a:r>
            <a:r>
              <a:rPr sz="1800" dirty="0">
                <a:solidFill>
                  <a:srgbClr val="15155C"/>
                </a:solidFill>
                <a:latin typeface="Arial"/>
                <a:cs typeface="Arial"/>
              </a:rPr>
              <a:t>За</a:t>
            </a:r>
            <a:r>
              <a:rPr sz="1800" spc="-45" dirty="0">
                <a:solidFill>
                  <a:srgbClr val="15155C"/>
                </a:solidFill>
                <a:latin typeface="Arial"/>
                <a:cs typeface="Arial"/>
              </a:rPr>
              <a:t> </a:t>
            </a:r>
            <a:r>
              <a:rPr sz="1800" dirty="0">
                <a:solidFill>
                  <a:srgbClr val="15155C"/>
                </a:solidFill>
                <a:latin typeface="Arial"/>
                <a:cs typeface="Arial"/>
              </a:rPr>
              <a:t>інші</a:t>
            </a:r>
            <a:r>
              <a:rPr sz="1800" spc="-50" dirty="0">
                <a:solidFill>
                  <a:srgbClr val="15155C"/>
                </a:solidFill>
                <a:latin typeface="Arial"/>
                <a:cs typeface="Arial"/>
              </a:rPr>
              <a:t> </a:t>
            </a:r>
            <a:r>
              <a:rPr sz="1800" dirty="0">
                <a:solidFill>
                  <a:srgbClr val="15155C"/>
                </a:solidFill>
                <a:latin typeface="Arial"/>
                <a:cs typeface="Arial"/>
              </a:rPr>
              <a:t>препарати</a:t>
            </a:r>
            <a:r>
              <a:rPr sz="1800" spc="-40" dirty="0">
                <a:solidFill>
                  <a:srgbClr val="15155C"/>
                </a:solidFill>
                <a:latin typeface="Arial"/>
                <a:cs typeface="Arial"/>
              </a:rPr>
              <a:t> </a:t>
            </a:r>
            <a:r>
              <a:rPr sz="1800" dirty="0">
                <a:solidFill>
                  <a:srgbClr val="15155C"/>
                </a:solidFill>
                <a:latin typeface="Arial"/>
                <a:cs typeface="Arial"/>
              </a:rPr>
              <a:t>пацієнту</a:t>
            </a:r>
            <a:r>
              <a:rPr sz="1800" spc="-45" dirty="0">
                <a:solidFill>
                  <a:srgbClr val="15155C"/>
                </a:solidFill>
                <a:latin typeface="Arial"/>
                <a:cs typeface="Arial"/>
              </a:rPr>
              <a:t> </a:t>
            </a:r>
            <a:r>
              <a:rPr sz="1800" dirty="0">
                <a:solidFill>
                  <a:srgbClr val="15155C"/>
                </a:solidFill>
                <a:latin typeface="Arial"/>
                <a:cs typeface="Arial"/>
              </a:rPr>
              <a:t>доплачує</a:t>
            </a:r>
            <a:r>
              <a:rPr sz="1800" spc="-40" dirty="0">
                <a:solidFill>
                  <a:srgbClr val="15155C"/>
                </a:solidFill>
                <a:latin typeface="Arial"/>
                <a:cs typeface="Arial"/>
              </a:rPr>
              <a:t> </a:t>
            </a:r>
            <a:r>
              <a:rPr sz="1800" spc="-10" dirty="0">
                <a:solidFill>
                  <a:srgbClr val="15155C"/>
                </a:solidFill>
                <a:latin typeface="Arial"/>
                <a:cs typeface="Arial"/>
              </a:rPr>
              <a:t>різницю, </a:t>
            </a:r>
            <a:r>
              <a:rPr sz="1800" dirty="0">
                <a:solidFill>
                  <a:srgbClr val="15155C"/>
                </a:solidFill>
                <a:latin typeface="Arial"/>
                <a:cs typeface="Arial"/>
              </a:rPr>
              <a:t>зазначену</a:t>
            </a:r>
            <a:r>
              <a:rPr sz="1800" spc="-50" dirty="0">
                <a:solidFill>
                  <a:srgbClr val="15155C"/>
                </a:solidFill>
                <a:latin typeface="Arial"/>
                <a:cs typeface="Arial"/>
              </a:rPr>
              <a:t> </a:t>
            </a:r>
            <a:r>
              <a:rPr sz="1800" dirty="0">
                <a:solidFill>
                  <a:srgbClr val="15155C"/>
                </a:solidFill>
                <a:latin typeface="Arial"/>
                <a:cs typeface="Arial"/>
              </a:rPr>
              <a:t>в</a:t>
            </a:r>
            <a:r>
              <a:rPr sz="1800" spc="-35" dirty="0">
                <a:solidFill>
                  <a:srgbClr val="15155C"/>
                </a:solidFill>
                <a:latin typeface="Arial"/>
                <a:cs typeface="Arial"/>
              </a:rPr>
              <a:t> </a:t>
            </a:r>
            <a:r>
              <a:rPr sz="1800" spc="-10" dirty="0">
                <a:solidFill>
                  <a:srgbClr val="15155C"/>
                </a:solidFill>
                <a:latin typeface="Arial"/>
                <a:cs typeface="Arial"/>
              </a:rPr>
              <a:t>Реєстрі.</a:t>
            </a:r>
            <a:endParaRPr sz="1800" dirty="0">
              <a:latin typeface="Arial"/>
              <a:cs typeface="Arial"/>
            </a:endParaRPr>
          </a:p>
          <a:p>
            <a:pPr marL="1198880">
              <a:lnSpc>
                <a:spcPct val="100000"/>
              </a:lnSpc>
              <a:spcBef>
                <a:spcPts val="1000"/>
              </a:spcBef>
            </a:pPr>
            <a:r>
              <a:rPr sz="1800" dirty="0">
                <a:solidFill>
                  <a:srgbClr val="15155C"/>
                </a:solidFill>
                <a:latin typeface="Arial"/>
                <a:cs typeface="Arial"/>
              </a:rPr>
              <a:t>Кожна</a:t>
            </a:r>
            <a:r>
              <a:rPr sz="1800" spc="-35" dirty="0">
                <a:solidFill>
                  <a:srgbClr val="15155C"/>
                </a:solidFill>
                <a:latin typeface="Arial"/>
                <a:cs typeface="Arial"/>
              </a:rPr>
              <a:t> </a:t>
            </a:r>
            <a:r>
              <a:rPr sz="1800" dirty="0">
                <a:solidFill>
                  <a:srgbClr val="15155C"/>
                </a:solidFill>
                <a:latin typeface="Arial"/>
                <a:cs typeface="Arial"/>
              </a:rPr>
              <a:t>третя</a:t>
            </a:r>
            <a:r>
              <a:rPr sz="1800" spc="-35" dirty="0">
                <a:solidFill>
                  <a:srgbClr val="15155C"/>
                </a:solidFill>
                <a:latin typeface="Arial"/>
                <a:cs typeface="Arial"/>
              </a:rPr>
              <a:t> </a:t>
            </a:r>
            <a:r>
              <a:rPr sz="1800" dirty="0">
                <a:solidFill>
                  <a:srgbClr val="15155C"/>
                </a:solidFill>
                <a:latin typeface="Arial"/>
                <a:cs typeface="Arial"/>
              </a:rPr>
              <a:t>аптека</a:t>
            </a:r>
            <a:r>
              <a:rPr sz="1800" spc="-30" dirty="0">
                <a:solidFill>
                  <a:srgbClr val="15155C"/>
                </a:solidFill>
                <a:latin typeface="Arial"/>
                <a:cs typeface="Arial"/>
              </a:rPr>
              <a:t> </a:t>
            </a:r>
            <a:r>
              <a:rPr sz="1800" dirty="0">
                <a:solidFill>
                  <a:srgbClr val="15155C"/>
                </a:solidFill>
                <a:latin typeface="Arial"/>
                <a:cs typeface="Arial"/>
              </a:rPr>
              <a:t>бере</a:t>
            </a:r>
            <a:r>
              <a:rPr sz="1800" spc="-20" dirty="0">
                <a:solidFill>
                  <a:srgbClr val="15155C"/>
                </a:solidFill>
                <a:latin typeface="Arial"/>
                <a:cs typeface="Arial"/>
              </a:rPr>
              <a:t> </a:t>
            </a:r>
            <a:r>
              <a:rPr sz="1800" dirty="0">
                <a:solidFill>
                  <a:srgbClr val="15155C"/>
                </a:solidFill>
                <a:latin typeface="Arial"/>
                <a:cs typeface="Arial"/>
              </a:rPr>
              <a:t>участь</a:t>
            </a:r>
            <a:r>
              <a:rPr sz="1800" spc="-35" dirty="0">
                <a:solidFill>
                  <a:srgbClr val="15155C"/>
                </a:solidFill>
                <a:latin typeface="Arial"/>
                <a:cs typeface="Arial"/>
              </a:rPr>
              <a:t> </a:t>
            </a:r>
            <a:r>
              <a:rPr sz="1800" dirty="0">
                <a:solidFill>
                  <a:srgbClr val="15155C"/>
                </a:solidFill>
                <a:latin typeface="Arial"/>
                <a:cs typeface="Arial"/>
              </a:rPr>
              <a:t>у</a:t>
            </a:r>
            <a:r>
              <a:rPr sz="1800" spc="-20" dirty="0">
                <a:solidFill>
                  <a:srgbClr val="15155C"/>
                </a:solidFill>
                <a:latin typeface="Arial"/>
                <a:cs typeface="Arial"/>
              </a:rPr>
              <a:t> </a:t>
            </a:r>
            <a:r>
              <a:rPr sz="1800" dirty="0">
                <a:solidFill>
                  <a:srgbClr val="15155C"/>
                </a:solidFill>
                <a:latin typeface="Arial"/>
                <a:cs typeface="Arial"/>
              </a:rPr>
              <a:t>програмі</a:t>
            </a:r>
            <a:r>
              <a:rPr sz="1800" spc="-30" dirty="0">
                <a:solidFill>
                  <a:srgbClr val="15155C"/>
                </a:solidFill>
                <a:latin typeface="Arial"/>
                <a:cs typeface="Arial"/>
              </a:rPr>
              <a:t> </a:t>
            </a:r>
            <a:r>
              <a:rPr sz="1800" dirty="0">
                <a:solidFill>
                  <a:srgbClr val="15155C"/>
                </a:solidFill>
                <a:latin typeface="Arial"/>
                <a:cs typeface="Arial"/>
              </a:rPr>
              <a:t>–</a:t>
            </a:r>
            <a:r>
              <a:rPr sz="1800" spc="-30" dirty="0">
                <a:solidFill>
                  <a:srgbClr val="15155C"/>
                </a:solidFill>
                <a:latin typeface="Arial"/>
                <a:cs typeface="Arial"/>
              </a:rPr>
              <a:t> </a:t>
            </a:r>
            <a:r>
              <a:rPr sz="1800" dirty="0">
                <a:solidFill>
                  <a:srgbClr val="15155C"/>
                </a:solidFill>
                <a:latin typeface="Arial"/>
                <a:cs typeface="Arial"/>
              </a:rPr>
              <a:t>нині</a:t>
            </a:r>
            <a:r>
              <a:rPr sz="1800" spc="-35" dirty="0">
                <a:solidFill>
                  <a:srgbClr val="15155C"/>
                </a:solidFill>
                <a:latin typeface="Arial"/>
                <a:cs typeface="Arial"/>
              </a:rPr>
              <a:t> </a:t>
            </a:r>
            <a:r>
              <a:rPr sz="1800" dirty="0">
                <a:solidFill>
                  <a:srgbClr val="15155C"/>
                </a:solidFill>
                <a:latin typeface="Arial"/>
                <a:cs typeface="Arial"/>
              </a:rPr>
              <a:t>їх</a:t>
            </a:r>
            <a:r>
              <a:rPr sz="1800" spc="5" dirty="0">
                <a:solidFill>
                  <a:srgbClr val="15155C"/>
                </a:solidFill>
                <a:latin typeface="Arial"/>
                <a:cs typeface="Arial"/>
              </a:rPr>
              <a:t> </a:t>
            </a:r>
            <a:r>
              <a:rPr sz="1800" dirty="0">
                <a:solidFill>
                  <a:srgbClr val="BF0000"/>
                </a:solidFill>
                <a:latin typeface="Arial"/>
                <a:cs typeface="Arial"/>
              </a:rPr>
              <a:t>6</a:t>
            </a:r>
            <a:r>
              <a:rPr sz="1800" spc="-30" dirty="0">
                <a:solidFill>
                  <a:srgbClr val="BF0000"/>
                </a:solidFill>
                <a:latin typeface="Arial"/>
                <a:cs typeface="Arial"/>
              </a:rPr>
              <a:t> </a:t>
            </a:r>
            <a:r>
              <a:rPr sz="1800" spc="-20" dirty="0">
                <a:solidFill>
                  <a:srgbClr val="BF0000"/>
                </a:solidFill>
                <a:latin typeface="Arial"/>
                <a:cs typeface="Arial"/>
              </a:rPr>
              <a:t>744.</a:t>
            </a:r>
            <a:endParaRPr sz="1800" dirty="0">
              <a:latin typeface="Arial"/>
              <a:cs typeface="Arial"/>
            </a:endParaRPr>
          </a:p>
          <a:p>
            <a:pPr marL="1198880" marR="734695">
              <a:lnSpc>
                <a:spcPct val="100000"/>
              </a:lnSpc>
            </a:pPr>
            <a:r>
              <a:rPr sz="1800" dirty="0">
                <a:solidFill>
                  <a:srgbClr val="15155C"/>
                </a:solidFill>
                <a:latin typeface="Arial"/>
                <a:cs typeface="Arial"/>
              </a:rPr>
              <a:t>За</a:t>
            </a:r>
            <a:r>
              <a:rPr sz="1800" spc="-45" dirty="0">
                <a:solidFill>
                  <a:srgbClr val="15155C"/>
                </a:solidFill>
                <a:latin typeface="Arial"/>
                <a:cs typeface="Arial"/>
              </a:rPr>
              <a:t> </a:t>
            </a:r>
            <a:r>
              <a:rPr sz="1800" dirty="0">
                <a:solidFill>
                  <a:srgbClr val="15155C"/>
                </a:solidFill>
                <a:latin typeface="Arial"/>
                <a:cs typeface="Arial"/>
              </a:rPr>
              <a:t>8</a:t>
            </a:r>
            <a:r>
              <a:rPr sz="1800" spc="-40" dirty="0">
                <a:solidFill>
                  <a:srgbClr val="15155C"/>
                </a:solidFill>
                <a:latin typeface="Arial"/>
                <a:cs typeface="Arial"/>
              </a:rPr>
              <a:t> </a:t>
            </a:r>
            <a:r>
              <a:rPr sz="1800" dirty="0">
                <a:solidFill>
                  <a:srgbClr val="15155C"/>
                </a:solidFill>
                <a:latin typeface="Arial"/>
                <a:cs typeface="Arial"/>
              </a:rPr>
              <a:t>місяців</a:t>
            </a:r>
            <a:r>
              <a:rPr sz="1800" spc="-40" dirty="0">
                <a:solidFill>
                  <a:srgbClr val="15155C"/>
                </a:solidFill>
                <a:latin typeface="Arial"/>
                <a:cs typeface="Arial"/>
              </a:rPr>
              <a:t> </a:t>
            </a:r>
            <a:r>
              <a:rPr sz="1800" dirty="0">
                <a:solidFill>
                  <a:srgbClr val="15155C"/>
                </a:solidFill>
                <a:latin typeface="Arial"/>
                <a:cs typeface="Arial"/>
              </a:rPr>
              <a:t>роботи</a:t>
            </a:r>
            <a:r>
              <a:rPr sz="1800" spc="-35" dirty="0">
                <a:solidFill>
                  <a:srgbClr val="15155C"/>
                </a:solidFill>
                <a:latin typeface="Arial"/>
                <a:cs typeface="Arial"/>
              </a:rPr>
              <a:t> </a:t>
            </a:r>
            <a:r>
              <a:rPr sz="1800" dirty="0">
                <a:solidFill>
                  <a:srgbClr val="15155C"/>
                </a:solidFill>
                <a:latin typeface="Arial"/>
                <a:cs typeface="Arial"/>
              </a:rPr>
              <a:t>програми</a:t>
            </a:r>
            <a:r>
              <a:rPr sz="1800" spc="-40" dirty="0">
                <a:solidFill>
                  <a:srgbClr val="15155C"/>
                </a:solidFill>
                <a:latin typeface="Arial"/>
                <a:cs typeface="Arial"/>
              </a:rPr>
              <a:t> </a:t>
            </a:r>
            <a:r>
              <a:rPr sz="1800" dirty="0">
                <a:solidFill>
                  <a:srgbClr val="15155C"/>
                </a:solidFill>
                <a:latin typeface="Arial"/>
                <a:cs typeface="Arial"/>
              </a:rPr>
              <a:t>пацієнти</a:t>
            </a:r>
            <a:r>
              <a:rPr sz="1800" spc="-25" dirty="0">
                <a:solidFill>
                  <a:srgbClr val="15155C"/>
                </a:solidFill>
                <a:latin typeface="Arial"/>
                <a:cs typeface="Arial"/>
              </a:rPr>
              <a:t> </a:t>
            </a:r>
            <a:r>
              <a:rPr sz="1800" dirty="0">
                <a:solidFill>
                  <a:srgbClr val="15155C"/>
                </a:solidFill>
                <a:latin typeface="Arial"/>
                <a:cs typeface="Arial"/>
              </a:rPr>
              <a:t>отримали</a:t>
            </a:r>
            <a:r>
              <a:rPr sz="1800" spc="-40" dirty="0">
                <a:solidFill>
                  <a:srgbClr val="15155C"/>
                </a:solidFill>
                <a:latin typeface="Arial"/>
                <a:cs typeface="Arial"/>
              </a:rPr>
              <a:t> </a:t>
            </a:r>
            <a:r>
              <a:rPr sz="1800" dirty="0">
                <a:solidFill>
                  <a:srgbClr val="15155C"/>
                </a:solidFill>
                <a:latin typeface="Arial"/>
                <a:cs typeface="Arial"/>
              </a:rPr>
              <a:t>ліки</a:t>
            </a:r>
            <a:r>
              <a:rPr sz="1800" spc="-30" dirty="0">
                <a:solidFill>
                  <a:srgbClr val="15155C"/>
                </a:solidFill>
                <a:latin typeface="Arial"/>
                <a:cs typeface="Arial"/>
              </a:rPr>
              <a:t> </a:t>
            </a:r>
            <a:r>
              <a:rPr sz="1800" dirty="0">
                <a:solidFill>
                  <a:srgbClr val="15155C"/>
                </a:solidFill>
                <a:latin typeface="Arial"/>
                <a:cs typeface="Arial"/>
              </a:rPr>
              <a:t>майже</a:t>
            </a:r>
            <a:r>
              <a:rPr sz="1800" spc="-40" dirty="0">
                <a:solidFill>
                  <a:srgbClr val="15155C"/>
                </a:solidFill>
                <a:latin typeface="Arial"/>
                <a:cs typeface="Arial"/>
              </a:rPr>
              <a:t> </a:t>
            </a:r>
            <a:r>
              <a:rPr sz="1800" dirty="0">
                <a:solidFill>
                  <a:srgbClr val="15155C"/>
                </a:solidFill>
                <a:latin typeface="Arial"/>
                <a:cs typeface="Arial"/>
              </a:rPr>
              <a:t>за</a:t>
            </a:r>
            <a:r>
              <a:rPr sz="1800" spc="5" dirty="0">
                <a:solidFill>
                  <a:srgbClr val="15155C"/>
                </a:solidFill>
                <a:latin typeface="Arial"/>
                <a:cs typeface="Arial"/>
              </a:rPr>
              <a:t> </a:t>
            </a:r>
            <a:r>
              <a:rPr sz="1800" spc="-25" dirty="0">
                <a:solidFill>
                  <a:srgbClr val="BF0000"/>
                </a:solidFill>
                <a:latin typeface="Arial"/>
                <a:cs typeface="Arial"/>
              </a:rPr>
              <a:t>12 </a:t>
            </a:r>
            <a:r>
              <a:rPr sz="1800" dirty="0">
                <a:solidFill>
                  <a:srgbClr val="BF0000"/>
                </a:solidFill>
                <a:latin typeface="Arial"/>
                <a:cs typeface="Arial"/>
              </a:rPr>
              <a:t>мільйонами</a:t>
            </a:r>
            <a:r>
              <a:rPr sz="1800" spc="-35" dirty="0">
                <a:solidFill>
                  <a:srgbClr val="BF0000"/>
                </a:solidFill>
                <a:latin typeface="Arial"/>
                <a:cs typeface="Arial"/>
              </a:rPr>
              <a:t> </a:t>
            </a:r>
            <a:r>
              <a:rPr sz="1800" dirty="0">
                <a:solidFill>
                  <a:srgbClr val="BF0000"/>
                </a:solidFill>
                <a:latin typeface="Arial"/>
                <a:cs typeface="Arial"/>
              </a:rPr>
              <a:t>рецептів</a:t>
            </a:r>
            <a:r>
              <a:rPr sz="1800" spc="-30" dirty="0">
                <a:solidFill>
                  <a:srgbClr val="BF0000"/>
                </a:solidFill>
                <a:latin typeface="Arial"/>
                <a:cs typeface="Arial"/>
              </a:rPr>
              <a:t> </a:t>
            </a:r>
            <a:r>
              <a:rPr sz="1800" dirty="0">
                <a:solidFill>
                  <a:srgbClr val="BF0000"/>
                </a:solidFill>
                <a:latin typeface="Arial"/>
                <a:cs typeface="Arial"/>
              </a:rPr>
              <a:t>на</a:t>
            </a:r>
            <a:r>
              <a:rPr sz="1800" spc="-35" dirty="0">
                <a:solidFill>
                  <a:srgbClr val="BF0000"/>
                </a:solidFill>
                <a:latin typeface="Arial"/>
                <a:cs typeface="Arial"/>
              </a:rPr>
              <a:t> </a:t>
            </a:r>
            <a:r>
              <a:rPr sz="1800" dirty="0">
                <a:solidFill>
                  <a:srgbClr val="BF0000"/>
                </a:solidFill>
                <a:latin typeface="Arial"/>
                <a:cs typeface="Arial"/>
              </a:rPr>
              <a:t>суму</a:t>
            </a:r>
            <a:r>
              <a:rPr sz="1800" spc="-30" dirty="0">
                <a:solidFill>
                  <a:srgbClr val="BF0000"/>
                </a:solidFill>
                <a:latin typeface="Arial"/>
                <a:cs typeface="Arial"/>
              </a:rPr>
              <a:t> </a:t>
            </a:r>
            <a:r>
              <a:rPr sz="1800" dirty="0">
                <a:solidFill>
                  <a:srgbClr val="BF0000"/>
                </a:solidFill>
                <a:latin typeface="Arial"/>
                <a:cs typeface="Arial"/>
              </a:rPr>
              <a:t>понад</a:t>
            </a:r>
            <a:r>
              <a:rPr sz="1800" spc="-25" dirty="0">
                <a:solidFill>
                  <a:srgbClr val="BF0000"/>
                </a:solidFill>
                <a:latin typeface="Arial"/>
                <a:cs typeface="Arial"/>
              </a:rPr>
              <a:t> </a:t>
            </a:r>
            <a:r>
              <a:rPr sz="1800" dirty="0">
                <a:solidFill>
                  <a:srgbClr val="BF0000"/>
                </a:solidFill>
                <a:latin typeface="Arial"/>
                <a:cs typeface="Arial"/>
              </a:rPr>
              <a:t>500</a:t>
            </a:r>
            <a:r>
              <a:rPr sz="1800" spc="-35" dirty="0">
                <a:solidFill>
                  <a:srgbClr val="BF0000"/>
                </a:solidFill>
                <a:latin typeface="Arial"/>
                <a:cs typeface="Arial"/>
              </a:rPr>
              <a:t> </a:t>
            </a:r>
            <a:r>
              <a:rPr sz="1800" dirty="0">
                <a:solidFill>
                  <a:srgbClr val="BF0000"/>
                </a:solidFill>
                <a:latin typeface="Arial"/>
                <a:cs typeface="Arial"/>
              </a:rPr>
              <a:t>млн</a:t>
            </a:r>
            <a:r>
              <a:rPr sz="1800" spc="-35" dirty="0">
                <a:solidFill>
                  <a:srgbClr val="BF0000"/>
                </a:solidFill>
                <a:latin typeface="Arial"/>
                <a:cs typeface="Arial"/>
              </a:rPr>
              <a:t> </a:t>
            </a:r>
            <a:r>
              <a:rPr sz="1800" spc="-20" dirty="0">
                <a:solidFill>
                  <a:srgbClr val="BF0000"/>
                </a:solidFill>
                <a:latin typeface="Arial"/>
                <a:cs typeface="Arial"/>
              </a:rPr>
              <a:t>грн.</a:t>
            </a:r>
            <a:endParaRPr sz="1800" dirty="0">
              <a:latin typeface="Arial"/>
              <a:cs typeface="Arial"/>
            </a:endParaRPr>
          </a:p>
          <a:p>
            <a:pPr>
              <a:lnSpc>
                <a:spcPct val="100000"/>
              </a:lnSpc>
              <a:spcBef>
                <a:spcPts val="1650"/>
              </a:spcBef>
            </a:pPr>
            <a:endParaRPr sz="1800" dirty="0">
              <a:latin typeface="Arial"/>
              <a:cs typeface="Arial"/>
            </a:endParaRPr>
          </a:p>
          <a:p>
            <a:pPr marL="1271270" marR="586105">
              <a:lnSpc>
                <a:spcPct val="100000"/>
              </a:lnSpc>
              <a:tabLst>
                <a:tab pos="2367280" algn="l"/>
              </a:tabLst>
            </a:pPr>
            <a:r>
              <a:rPr sz="1800" dirty="0">
                <a:solidFill>
                  <a:srgbClr val="15155C"/>
                </a:solidFill>
                <a:latin typeface="Arial"/>
                <a:cs typeface="Arial"/>
              </a:rPr>
              <a:t>У</a:t>
            </a:r>
            <a:r>
              <a:rPr sz="1800" spc="-25" dirty="0">
                <a:solidFill>
                  <a:srgbClr val="15155C"/>
                </a:solidFill>
                <a:latin typeface="Arial"/>
                <a:cs typeface="Arial"/>
              </a:rPr>
              <a:t> </a:t>
            </a:r>
            <a:r>
              <a:rPr sz="1800" dirty="0">
                <a:solidFill>
                  <a:srgbClr val="15155C"/>
                </a:solidFill>
                <a:latin typeface="Arial"/>
                <a:cs typeface="Arial"/>
              </a:rPr>
              <a:t>2018</a:t>
            </a:r>
            <a:r>
              <a:rPr sz="1800" spc="-15" dirty="0">
                <a:solidFill>
                  <a:srgbClr val="15155C"/>
                </a:solidFill>
                <a:latin typeface="Arial"/>
                <a:cs typeface="Arial"/>
              </a:rPr>
              <a:t> </a:t>
            </a:r>
            <a:r>
              <a:rPr sz="1800" spc="-35" dirty="0" smtClean="0">
                <a:solidFill>
                  <a:srgbClr val="15155C"/>
                </a:solidFill>
                <a:latin typeface="Arial"/>
                <a:cs typeface="Arial"/>
              </a:rPr>
              <a:t>р.</a:t>
            </a:r>
            <a:r>
              <a:rPr lang="uk-UA" dirty="0">
                <a:solidFill>
                  <a:srgbClr val="15155C"/>
                </a:solidFill>
                <a:latin typeface="Arial"/>
                <a:cs typeface="Arial"/>
              </a:rPr>
              <a:t> </a:t>
            </a:r>
            <a:r>
              <a:rPr sz="1800" dirty="0" err="1" smtClean="0">
                <a:solidFill>
                  <a:srgbClr val="15155C"/>
                </a:solidFill>
                <a:latin typeface="Arial"/>
                <a:cs typeface="Arial"/>
              </a:rPr>
              <a:t>введено</a:t>
            </a:r>
            <a:r>
              <a:rPr sz="1800" spc="-45" dirty="0" smtClean="0">
                <a:solidFill>
                  <a:srgbClr val="15155C"/>
                </a:solidFill>
                <a:latin typeface="Arial"/>
                <a:cs typeface="Arial"/>
              </a:rPr>
              <a:t> </a:t>
            </a:r>
            <a:r>
              <a:rPr sz="1800" spc="-10" dirty="0">
                <a:solidFill>
                  <a:srgbClr val="BF0000"/>
                </a:solidFill>
                <a:latin typeface="Arial"/>
                <a:cs typeface="Arial"/>
              </a:rPr>
              <a:t>електронну</a:t>
            </a:r>
            <a:r>
              <a:rPr sz="1800" spc="-60" dirty="0">
                <a:solidFill>
                  <a:srgbClr val="BF0000"/>
                </a:solidFill>
                <a:latin typeface="Arial"/>
                <a:cs typeface="Arial"/>
              </a:rPr>
              <a:t> </a:t>
            </a:r>
            <a:r>
              <a:rPr sz="1800" dirty="0">
                <a:solidFill>
                  <a:srgbClr val="BF0000"/>
                </a:solidFill>
                <a:latin typeface="Arial"/>
                <a:cs typeface="Arial"/>
              </a:rPr>
              <a:t>звітність</a:t>
            </a:r>
            <a:r>
              <a:rPr sz="1800" spc="-40" dirty="0">
                <a:solidFill>
                  <a:srgbClr val="BF0000"/>
                </a:solidFill>
                <a:latin typeface="Arial"/>
                <a:cs typeface="Arial"/>
              </a:rPr>
              <a:t> </a:t>
            </a:r>
            <a:r>
              <a:rPr sz="1800" dirty="0">
                <a:solidFill>
                  <a:srgbClr val="15155C"/>
                </a:solidFill>
                <a:latin typeface="Arial"/>
                <a:cs typeface="Arial"/>
              </a:rPr>
              <a:t>для</a:t>
            </a:r>
            <a:r>
              <a:rPr sz="1800" spc="-55" dirty="0">
                <a:solidFill>
                  <a:srgbClr val="15155C"/>
                </a:solidFill>
                <a:latin typeface="Arial"/>
                <a:cs typeface="Arial"/>
              </a:rPr>
              <a:t> </a:t>
            </a:r>
            <a:r>
              <a:rPr sz="1800" dirty="0">
                <a:solidFill>
                  <a:srgbClr val="15155C"/>
                </a:solidFill>
                <a:latin typeface="Arial"/>
                <a:cs typeface="Arial"/>
              </a:rPr>
              <a:t>аптек</a:t>
            </a:r>
            <a:r>
              <a:rPr sz="1800" spc="-50" dirty="0">
                <a:solidFill>
                  <a:srgbClr val="15155C"/>
                </a:solidFill>
                <a:latin typeface="Arial"/>
                <a:cs typeface="Arial"/>
              </a:rPr>
              <a:t> </a:t>
            </a:r>
            <a:r>
              <a:rPr sz="1800" dirty="0">
                <a:solidFill>
                  <a:srgbClr val="15155C"/>
                </a:solidFill>
                <a:latin typeface="Arial"/>
                <a:cs typeface="Arial"/>
              </a:rPr>
              <a:t>і</a:t>
            </a:r>
            <a:r>
              <a:rPr sz="1800" spc="-60" dirty="0">
                <a:solidFill>
                  <a:srgbClr val="15155C"/>
                </a:solidFill>
                <a:latin typeface="Arial"/>
                <a:cs typeface="Arial"/>
              </a:rPr>
              <a:t> </a:t>
            </a:r>
            <a:r>
              <a:rPr sz="1800" spc="-10" dirty="0">
                <a:solidFill>
                  <a:srgbClr val="15155C"/>
                </a:solidFill>
                <a:latin typeface="Arial"/>
                <a:cs typeface="Arial"/>
              </a:rPr>
              <a:t>закладів </a:t>
            </a:r>
            <a:r>
              <a:rPr sz="1800" dirty="0">
                <a:solidFill>
                  <a:srgbClr val="15155C"/>
                </a:solidFill>
                <a:latin typeface="Arial"/>
                <a:cs typeface="Arial"/>
              </a:rPr>
              <a:t>охорони</a:t>
            </a:r>
            <a:r>
              <a:rPr sz="1800" spc="-55" dirty="0">
                <a:solidFill>
                  <a:srgbClr val="15155C"/>
                </a:solidFill>
                <a:latin typeface="Arial"/>
                <a:cs typeface="Arial"/>
              </a:rPr>
              <a:t> </a:t>
            </a:r>
            <a:r>
              <a:rPr sz="1800" dirty="0">
                <a:solidFill>
                  <a:srgbClr val="15155C"/>
                </a:solidFill>
                <a:latin typeface="Arial"/>
                <a:cs typeface="Arial"/>
              </a:rPr>
              <a:t>здоров’я</a:t>
            </a:r>
            <a:r>
              <a:rPr sz="1800" spc="-65" dirty="0">
                <a:solidFill>
                  <a:srgbClr val="15155C"/>
                </a:solidFill>
                <a:latin typeface="Arial"/>
                <a:cs typeface="Arial"/>
              </a:rPr>
              <a:t> </a:t>
            </a:r>
            <a:r>
              <a:rPr sz="1800" dirty="0">
                <a:solidFill>
                  <a:srgbClr val="15155C"/>
                </a:solidFill>
                <a:latin typeface="Arial"/>
                <a:cs typeface="Arial"/>
              </a:rPr>
              <a:t>та</a:t>
            </a:r>
            <a:r>
              <a:rPr sz="1800" spc="-55" dirty="0">
                <a:solidFill>
                  <a:srgbClr val="15155C"/>
                </a:solidFill>
                <a:latin typeface="Arial"/>
                <a:cs typeface="Arial"/>
              </a:rPr>
              <a:t> </a:t>
            </a:r>
            <a:r>
              <a:rPr sz="1800" dirty="0">
                <a:solidFill>
                  <a:srgbClr val="15155C"/>
                </a:solidFill>
                <a:latin typeface="Arial"/>
                <a:cs typeface="Arial"/>
              </a:rPr>
              <a:t>надано</a:t>
            </a:r>
            <a:r>
              <a:rPr sz="1800" spc="-65" dirty="0">
                <a:solidFill>
                  <a:srgbClr val="15155C"/>
                </a:solidFill>
                <a:latin typeface="Arial"/>
                <a:cs typeface="Arial"/>
              </a:rPr>
              <a:t> </a:t>
            </a:r>
            <a:r>
              <a:rPr sz="1800" dirty="0">
                <a:solidFill>
                  <a:srgbClr val="15155C"/>
                </a:solidFill>
                <a:latin typeface="Arial"/>
                <a:cs typeface="Arial"/>
              </a:rPr>
              <a:t>можливість</a:t>
            </a:r>
            <a:r>
              <a:rPr sz="1800" spc="-60" dirty="0">
                <a:solidFill>
                  <a:srgbClr val="15155C"/>
                </a:solidFill>
                <a:latin typeface="Arial"/>
                <a:cs typeface="Arial"/>
              </a:rPr>
              <a:t> </a:t>
            </a:r>
            <a:r>
              <a:rPr sz="1800" spc="-10" dirty="0">
                <a:solidFill>
                  <a:srgbClr val="15155C"/>
                </a:solidFill>
                <a:latin typeface="Arial"/>
                <a:cs typeface="Arial"/>
              </a:rPr>
              <a:t>реалізовувати</a:t>
            </a:r>
            <a:r>
              <a:rPr sz="1800" spc="-60" dirty="0">
                <a:solidFill>
                  <a:srgbClr val="15155C"/>
                </a:solidFill>
                <a:latin typeface="Arial"/>
                <a:cs typeface="Arial"/>
              </a:rPr>
              <a:t> </a:t>
            </a:r>
            <a:r>
              <a:rPr sz="1800" dirty="0">
                <a:solidFill>
                  <a:srgbClr val="15155C"/>
                </a:solidFill>
                <a:latin typeface="Arial"/>
                <a:cs typeface="Arial"/>
              </a:rPr>
              <a:t>залишки</a:t>
            </a:r>
            <a:r>
              <a:rPr sz="1800" spc="-55" dirty="0">
                <a:solidFill>
                  <a:srgbClr val="15155C"/>
                </a:solidFill>
                <a:latin typeface="Arial"/>
                <a:cs typeface="Arial"/>
              </a:rPr>
              <a:t> </a:t>
            </a:r>
            <a:r>
              <a:rPr sz="1800" spc="-25" dirty="0">
                <a:solidFill>
                  <a:srgbClr val="15155C"/>
                </a:solidFill>
                <a:latin typeface="Arial"/>
                <a:cs typeface="Arial"/>
              </a:rPr>
              <a:t>ЛЗ </a:t>
            </a:r>
            <a:r>
              <a:rPr sz="1800" dirty="0">
                <a:solidFill>
                  <a:srgbClr val="15155C"/>
                </a:solidFill>
                <a:latin typeface="Arial"/>
                <a:cs typeface="Arial"/>
              </a:rPr>
              <a:t>за</a:t>
            </a:r>
            <a:r>
              <a:rPr sz="1800" spc="-50" dirty="0">
                <a:solidFill>
                  <a:srgbClr val="15155C"/>
                </a:solidFill>
                <a:latin typeface="Arial"/>
                <a:cs typeface="Arial"/>
              </a:rPr>
              <a:t> </a:t>
            </a:r>
            <a:r>
              <a:rPr sz="1800" dirty="0">
                <a:solidFill>
                  <a:srgbClr val="15155C"/>
                </a:solidFill>
                <a:latin typeface="Arial"/>
                <a:cs typeface="Arial"/>
              </a:rPr>
              <a:t>цінами</a:t>
            </a:r>
            <a:r>
              <a:rPr sz="1800" spc="-40" dirty="0">
                <a:solidFill>
                  <a:srgbClr val="15155C"/>
                </a:solidFill>
                <a:latin typeface="Arial"/>
                <a:cs typeface="Arial"/>
              </a:rPr>
              <a:t> </a:t>
            </a:r>
            <a:r>
              <a:rPr sz="1800" spc="-10" dirty="0">
                <a:solidFill>
                  <a:srgbClr val="15155C"/>
                </a:solidFill>
                <a:latin typeface="Arial"/>
                <a:cs typeface="Arial"/>
              </a:rPr>
              <a:t>попереднього</a:t>
            </a:r>
            <a:r>
              <a:rPr sz="1800" spc="-35" dirty="0">
                <a:solidFill>
                  <a:srgbClr val="15155C"/>
                </a:solidFill>
                <a:latin typeface="Arial"/>
                <a:cs typeface="Arial"/>
              </a:rPr>
              <a:t> </a:t>
            </a:r>
            <a:r>
              <a:rPr sz="1800" dirty="0">
                <a:solidFill>
                  <a:srgbClr val="15155C"/>
                </a:solidFill>
                <a:latin typeface="Arial"/>
                <a:cs typeface="Arial"/>
              </a:rPr>
              <a:t>періоду</a:t>
            </a:r>
            <a:r>
              <a:rPr sz="1800" spc="-45" dirty="0">
                <a:solidFill>
                  <a:srgbClr val="15155C"/>
                </a:solidFill>
                <a:latin typeface="Arial"/>
                <a:cs typeface="Arial"/>
              </a:rPr>
              <a:t> </a:t>
            </a:r>
            <a:r>
              <a:rPr sz="1800" spc="-10" dirty="0">
                <a:solidFill>
                  <a:srgbClr val="15155C"/>
                </a:solidFill>
                <a:latin typeface="Arial"/>
                <a:cs typeface="Arial"/>
              </a:rPr>
              <a:t>протягом</a:t>
            </a:r>
            <a:r>
              <a:rPr sz="1800" spc="-45" dirty="0">
                <a:solidFill>
                  <a:srgbClr val="15155C"/>
                </a:solidFill>
                <a:latin typeface="Arial"/>
                <a:cs typeface="Arial"/>
              </a:rPr>
              <a:t> </a:t>
            </a:r>
            <a:r>
              <a:rPr sz="1800" dirty="0">
                <a:solidFill>
                  <a:srgbClr val="15155C"/>
                </a:solidFill>
                <a:latin typeface="Arial"/>
                <a:cs typeface="Arial"/>
              </a:rPr>
              <a:t>30</a:t>
            </a:r>
            <a:r>
              <a:rPr sz="1800" spc="-45" dirty="0">
                <a:solidFill>
                  <a:srgbClr val="15155C"/>
                </a:solidFill>
                <a:latin typeface="Arial"/>
                <a:cs typeface="Arial"/>
              </a:rPr>
              <a:t> </a:t>
            </a:r>
            <a:r>
              <a:rPr sz="1800" spc="-10" dirty="0">
                <a:solidFill>
                  <a:srgbClr val="15155C"/>
                </a:solidFill>
                <a:latin typeface="Arial"/>
                <a:cs typeface="Arial"/>
              </a:rPr>
              <a:t>днів.</a:t>
            </a:r>
            <a:endParaRPr sz="1800" dirty="0">
              <a:latin typeface="Arial"/>
              <a:cs typeface="Arial"/>
            </a:endParaRPr>
          </a:p>
        </p:txBody>
      </p:sp>
      <p:pic>
        <p:nvPicPr>
          <p:cNvPr id="39" name="object 39"/>
          <p:cNvPicPr/>
          <p:nvPr/>
        </p:nvPicPr>
        <p:blipFill>
          <a:blip r:embed="rId13" cstate="print"/>
          <a:stretch>
            <a:fillRect/>
          </a:stretch>
        </p:blipFill>
        <p:spPr>
          <a:xfrm>
            <a:off x="0" y="1989734"/>
            <a:ext cx="899160" cy="647700"/>
          </a:xfrm>
          <a:prstGeom prst="rect">
            <a:avLst/>
          </a:prstGeom>
        </p:spPr>
      </p:pic>
      <p:grpSp>
        <p:nvGrpSpPr>
          <p:cNvPr id="40" name="object 40"/>
          <p:cNvGrpSpPr/>
          <p:nvPr/>
        </p:nvGrpSpPr>
        <p:grpSpPr>
          <a:xfrm>
            <a:off x="0" y="4221124"/>
            <a:ext cx="1151890" cy="2028189"/>
            <a:chOff x="0" y="4221124"/>
            <a:chExt cx="1151890" cy="2028189"/>
          </a:xfrm>
        </p:grpSpPr>
        <p:pic>
          <p:nvPicPr>
            <p:cNvPr id="41" name="object 41"/>
            <p:cNvPicPr/>
            <p:nvPr/>
          </p:nvPicPr>
          <p:blipFill>
            <a:blip r:embed="rId14" cstate="print"/>
            <a:stretch>
              <a:fillRect/>
            </a:stretch>
          </p:blipFill>
          <p:spPr>
            <a:xfrm>
              <a:off x="179070" y="4221124"/>
              <a:ext cx="972819" cy="610869"/>
            </a:xfrm>
            <a:prstGeom prst="rect">
              <a:avLst/>
            </a:prstGeom>
          </p:spPr>
        </p:pic>
        <p:pic>
          <p:nvPicPr>
            <p:cNvPr id="42" name="object 42"/>
            <p:cNvPicPr/>
            <p:nvPr/>
          </p:nvPicPr>
          <p:blipFill>
            <a:blip r:embed="rId15" cstate="print"/>
            <a:stretch>
              <a:fillRect/>
            </a:stretch>
          </p:blipFill>
          <p:spPr>
            <a:xfrm>
              <a:off x="0" y="5230774"/>
              <a:ext cx="1132840" cy="1018539"/>
            </a:xfrm>
            <a:prstGeom prst="rect">
              <a:avLst/>
            </a:prstGeom>
          </p:spPr>
        </p:pic>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411209" y="6462674"/>
            <a:ext cx="196850" cy="208279"/>
          </a:xfrm>
          <a:prstGeom prst="rect">
            <a:avLst/>
          </a:prstGeom>
        </p:spPr>
        <p:txBody>
          <a:bodyPr vert="horz" wrap="square" lIns="0" tIns="12700" rIns="0" bIns="0" rtlCol="0">
            <a:spAutoFit/>
          </a:bodyPr>
          <a:lstStyle/>
          <a:p>
            <a:pPr marL="12700">
              <a:lnSpc>
                <a:spcPct val="100000"/>
              </a:lnSpc>
              <a:spcBef>
                <a:spcPts val="100"/>
              </a:spcBef>
            </a:pPr>
            <a:r>
              <a:rPr sz="1200" spc="-25" dirty="0">
                <a:latin typeface="Arial"/>
                <a:cs typeface="Arial"/>
              </a:rPr>
              <a:t>41</a:t>
            </a:r>
            <a:endParaRPr sz="1200">
              <a:latin typeface="Arial"/>
              <a:cs typeface="Arial"/>
            </a:endParaRPr>
          </a:p>
        </p:txBody>
      </p:sp>
      <p:grpSp>
        <p:nvGrpSpPr>
          <p:cNvPr id="3" name="object 3"/>
          <p:cNvGrpSpPr/>
          <p:nvPr/>
        </p:nvGrpSpPr>
        <p:grpSpPr>
          <a:xfrm>
            <a:off x="-4762" y="833081"/>
            <a:ext cx="4436745" cy="5484495"/>
            <a:chOff x="-4762" y="833081"/>
            <a:chExt cx="4436745" cy="5484495"/>
          </a:xfrm>
        </p:grpSpPr>
        <p:pic>
          <p:nvPicPr>
            <p:cNvPr id="4" name="object 4"/>
            <p:cNvPicPr/>
            <p:nvPr/>
          </p:nvPicPr>
          <p:blipFill>
            <a:blip r:embed="rId2" cstate="print"/>
            <a:stretch>
              <a:fillRect/>
            </a:stretch>
          </p:blipFill>
          <p:spPr>
            <a:xfrm>
              <a:off x="0" y="858164"/>
              <a:ext cx="4427220" cy="5453380"/>
            </a:xfrm>
            <a:prstGeom prst="rect">
              <a:avLst/>
            </a:prstGeom>
          </p:spPr>
        </p:pic>
        <p:sp>
          <p:nvSpPr>
            <p:cNvPr id="5" name="object 5"/>
            <p:cNvSpPr/>
            <p:nvPr/>
          </p:nvSpPr>
          <p:spPr>
            <a:xfrm>
              <a:off x="0" y="858164"/>
              <a:ext cx="4427220" cy="5454650"/>
            </a:xfrm>
            <a:custGeom>
              <a:avLst/>
              <a:gdLst/>
              <a:ahLst/>
              <a:cxnLst/>
              <a:rect l="l" t="t" r="r" b="b"/>
              <a:pathLst>
                <a:path w="4427220" h="5454650">
                  <a:moveTo>
                    <a:pt x="0" y="5454650"/>
                  </a:moveTo>
                  <a:lnTo>
                    <a:pt x="4427220" y="5454650"/>
                  </a:lnTo>
                  <a:lnTo>
                    <a:pt x="4427220" y="0"/>
                  </a:lnTo>
                  <a:lnTo>
                    <a:pt x="0" y="0"/>
                  </a:lnTo>
                  <a:lnTo>
                    <a:pt x="0" y="5454650"/>
                  </a:lnTo>
                  <a:close/>
                </a:path>
              </a:pathLst>
            </a:custGeom>
            <a:ln w="3175">
              <a:solidFill>
                <a:srgbClr val="000000"/>
              </a:solidFill>
            </a:ln>
          </p:spPr>
          <p:txBody>
            <a:bodyPr wrap="square" lIns="0" tIns="0" rIns="0" bIns="0" rtlCol="0"/>
            <a:lstStyle/>
            <a:p>
              <a:endParaRPr/>
            </a:p>
          </p:txBody>
        </p:sp>
        <p:sp>
          <p:nvSpPr>
            <p:cNvPr id="6" name="object 6"/>
            <p:cNvSpPr/>
            <p:nvPr/>
          </p:nvSpPr>
          <p:spPr>
            <a:xfrm>
              <a:off x="0" y="858164"/>
              <a:ext cx="4427220" cy="5454650"/>
            </a:xfrm>
            <a:custGeom>
              <a:avLst/>
              <a:gdLst/>
              <a:ahLst/>
              <a:cxnLst/>
              <a:rect l="l" t="t" r="r" b="b"/>
              <a:pathLst>
                <a:path w="4427220" h="5454650">
                  <a:moveTo>
                    <a:pt x="2213610" y="5454650"/>
                  </a:moveTo>
                  <a:lnTo>
                    <a:pt x="0" y="5454650"/>
                  </a:lnTo>
                  <a:lnTo>
                    <a:pt x="0" y="0"/>
                  </a:lnTo>
                  <a:lnTo>
                    <a:pt x="4427220" y="0"/>
                  </a:lnTo>
                  <a:lnTo>
                    <a:pt x="4427220" y="5454650"/>
                  </a:lnTo>
                  <a:lnTo>
                    <a:pt x="2213610" y="5454650"/>
                  </a:lnTo>
                  <a:close/>
                </a:path>
              </a:pathLst>
            </a:custGeom>
            <a:ln w="9344">
              <a:solidFill>
                <a:srgbClr val="000000"/>
              </a:solidFill>
            </a:ln>
          </p:spPr>
          <p:txBody>
            <a:bodyPr wrap="square" lIns="0" tIns="0" rIns="0" bIns="0" rtlCol="0"/>
            <a:lstStyle/>
            <a:p>
              <a:endParaRPr/>
            </a:p>
          </p:txBody>
        </p:sp>
        <p:pic>
          <p:nvPicPr>
            <p:cNvPr id="7" name="object 7"/>
            <p:cNvPicPr/>
            <p:nvPr/>
          </p:nvPicPr>
          <p:blipFill>
            <a:blip r:embed="rId3" cstate="print"/>
            <a:stretch>
              <a:fillRect/>
            </a:stretch>
          </p:blipFill>
          <p:spPr>
            <a:xfrm>
              <a:off x="0" y="837844"/>
              <a:ext cx="4427220" cy="5454650"/>
            </a:xfrm>
            <a:prstGeom prst="rect">
              <a:avLst/>
            </a:prstGeom>
          </p:spPr>
        </p:pic>
        <p:sp>
          <p:nvSpPr>
            <p:cNvPr id="8" name="object 8"/>
            <p:cNvSpPr/>
            <p:nvPr/>
          </p:nvSpPr>
          <p:spPr>
            <a:xfrm>
              <a:off x="0" y="837844"/>
              <a:ext cx="4427220" cy="5454650"/>
            </a:xfrm>
            <a:custGeom>
              <a:avLst/>
              <a:gdLst/>
              <a:ahLst/>
              <a:cxnLst/>
              <a:rect l="l" t="t" r="r" b="b"/>
              <a:pathLst>
                <a:path w="4427220" h="5454650">
                  <a:moveTo>
                    <a:pt x="2213610" y="5454650"/>
                  </a:moveTo>
                  <a:lnTo>
                    <a:pt x="0" y="5454650"/>
                  </a:lnTo>
                  <a:lnTo>
                    <a:pt x="0" y="0"/>
                  </a:lnTo>
                  <a:lnTo>
                    <a:pt x="4427220" y="0"/>
                  </a:lnTo>
                  <a:lnTo>
                    <a:pt x="4427220" y="5454650"/>
                  </a:lnTo>
                  <a:lnTo>
                    <a:pt x="2213610" y="5454650"/>
                  </a:lnTo>
                  <a:close/>
                </a:path>
              </a:pathLst>
            </a:custGeom>
            <a:ln w="9344">
              <a:solidFill>
                <a:srgbClr val="F8F8F8"/>
              </a:solidFill>
            </a:ln>
          </p:spPr>
          <p:txBody>
            <a:bodyPr wrap="square" lIns="0" tIns="0" rIns="0" bIns="0" rtlCol="0"/>
            <a:lstStyle/>
            <a:p>
              <a:endParaRPr/>
            </a:p>
          </p:txBody>
        </p:sp>
      </p:grpSp>
      <p:sp>
        <p:nvSpPr>
          <p:cNvPr id="9" name="object 9"/>
          <p:cNvSpPr txBox="1"/>
          <p:nvPr/>
        </p:nvSpPr>
        <p:spPr>
          <a:xfrm>
            <a:off x="52069" y="869594"/>
            <a:ext cx="3263265" cy="1823720"/>
          </a:xfrm>
          <a:prstGeom prst="rect">
            <a:avLst/>
          </a:prstGeom>
        </p:spPr>
        <p:txBody>
          <a:bodyPr vert="horz" wrap="square" lIns="0" tIns="12700" rIns="0" bIns="0" rtlCol="0">
            <a:spAutoFit/>
          </a:bodyPr>
          <a:lstStyle/>
          <a:p>
            <a:pPr marL="38100" marR="30480" indent="132080">
              <a:lnSpc>
                <a:spcPct val="100000"/>
              </a:lnSpc>
              <a:spcBef>
                <a:spcPts val="100"/>
              </a:spcBef>
            </a:pPr>
            <a:r>
              <a:rPr sz="1800" b="1" dirty="0">
                <a:solidFill>
                  <a:srgbClr val="BF0000"/>
                </a:solidFill>
                <a:latin typeface="Arial"/>
                <a:cs typeface="Arial"/>
              </a:rPr>
              <a:t>ЛЗ</a:t>
            </a:r>
            <a:r>
              <a:rPr sz="1800" b="1" spc="-50" dirty="0">
                <a:solidFill>
                  <a:srgbClr val="BF0000"/>
                </a:solidFill>
                <a:latin typeface="Arial"/>
                <a:cs typeface="Arial"/>
              </a:rPr>
              <a:t> </a:t>
            </a:r>
            <a:r>
              <a:rPr sz="1800" b="1" dirty="0">
                <a:solidFill>
                  <a:srgbClr val="BF0000"/>
                </a:solidFill>
                <a:latin typeface="Arial"/>
                <a:cs typeface="Arial"/>
              </a:rPr>
              <a:t>для</a:t>
            </a:r>
            <a:r>
              <a:rPr sz="1800" b="1" spc="-35" dirty="0">
                <a:solidFill>
                  <a:srgbClr val="BF0000"/>
                </a:solidFill>
                <a:latin typeface="Arial"/>
                <a:cs typeface="Arial"/>
              </a:rPr>
              <a:t> </a:t>
            </a:r>
            <a:r>
              <a:rPr sz="1800" b="1" dirty="0">
                <a:solidFill>
                  <a:srgbClr val="BF0000"/>
                </a:solidFill>
                <a:latin typeface="Arial"/>
                <a:cs typeface="Arial"/>
              </a:rPr>
              <a:t>лікування</a:t>
            </a:r>
            <a:r>
              <a:rPr sz="1800" b="1" spc="-40" dirty="0">
                <a:solidFill>
                  <a:srgbClr val="BF0000"/>
                </a:solidFill>
                <a:latin typeface="Arial"/>
                <a:cs typeface="Arial"/>
              </a:rPr>
              <a:t> </a:t>
            </a:r>
            <a:r>
              <a:rPr sz="1800" b="1" spc="-10" dirty="0">
                <a:solidFill>
                  <a:srgbClr val="BF0000"/>
                </a:solidFill>
                <a:latin typeface="Arial"/>
                <a:cs typeface="Arial"/>
              </a:rPr>
              <a:t>серцево- </a:t>
            </a:r>
            <a:r>
              <a:rPr sz="1800" b="1" dirty="0">
                <a:solidFill>
                  <a:srgbClr val="BF0000"/>
                </a:solidFill>
                <a:latin typeface="Arial"/>
                <a:cs typeface="Arial"/>
              </a:rPr>
              <a:t>судинних</a:t>
            </a:r>
            <a:r>
              <a:rPr sz="1800" b="1" spc="-114" dirty="0">
                <a:solidFill>
                  <a:srgbClr val="BF0000"/>
                </a:solidFill>
                <a:latin typeface="Arial"/>
                <a:cs typeface="Arial"/>
              </a:rPr>
              <a:t> </a:t>
            </a:r>
            <a:r>
              <a:rPr sz="1800" b="1" spc="-10" dirty="0">
                <a:solidFill>
                  <a:srgbClr val="BF0000"/>
                </a:solidFill>
                <a:latin typeface="Arial"/>
                <a:cs typeface="Arial"/>
              </a:rPr>
              <a:t>захворювань</a:t>
            </a:r>
            <a:endParaRPr sz="1800">
              <a:latin typeface="Arial"/>
              <a:cs typeface="Arial"/>
            </a:endParaRPr>
          </a:p>
          <a:p>
            <a:pPr marL="465455" indent="-88900">
              <a:lnSpc>
                <a:spcPct val="100000"/>
              </a:lnSpc>
              <a:spcBef>
                <a:spcPts val="1200"/>
              </a:spcBef>
              <a:buSzPct val="94444"/>
              <a:buFont typeface="OpenSymbol"/>
              <a:buChar char="•"/>
              <a:tabLst>
                <a:tab pos="465455" algn="l"/>
              </a:tabLst>
            </a:pPr>
            <a:r>
              <a:rPr sz="1800" b="1" spc="-10" dirty="0">
                <a:latin typeface="Arial"/>
                <a:cs typeface="Arial"/>
              </a:rPr>
              <a:t>Аміодарон</a:t>
            </a:r>
            <a:endParaRPr sz="1800">
              <a:latin typeface="Arial"/>
              <a:cs typeface="Arial"/>
            </a:endParaRPr>
          </a:p>
          <a:p>
            <a:pPr marL="465455" indent="-88900">
              <a:lnSpc>
                <a:spcPct val="100000"/>
              </a:lnSpc>
              <a:buSzPct val="94444"/>
              <a:buFont typeface="OpenSymbol"/>
              <a:buChar char="•"/>
              <a:tabLst>
                <a:tab pos="465455" algn="l"/>
              </a:tabLst>
            </a:pPr>
            <a:r>
              <a:rPr sz="1800" b="1" spc="-10" dirty="0">
                <a:latin typeface="Arial"/>
                <a:cs typeface="Arial"/>
              </a:rPr>
              <a:t>Амлодипін</a:t>
            </a:r>
            <a:endParaRPr sz="1800">
              <a:latin typeface="Arial"/>
              <a:cs typeface="Arial"/>
            </a:endParaRPr>
          </a:p>
          <a:p>
            <a:pPr marL="465455" indent="-88900">
              <a:lnSpc>
                <a:spcPct val="100000"/>
              </a:lnSpc>
              <a:buSzPct val="94444"/>
              <a:buFont typeface="OpenSymbol"/>
              <a:buChar char="•"/>
              <a:tabLst>
                <a:tab pos="465455" algn="l"/>
              </a:tabLst>
            </a:pPr>
            <a:r>
              <a:rPr sz="1800" b="1" spc="-10" dirty="0">
                <a:latin typeface="Arial"/>
                <a:cs typeface="Arial"/>
              </a:rPr>
              <a:t>Атенолол</a:t>
            </a:r>
            <a:endParaRPr sz="1800">
              <a:latin typeface="Arial"/>
              <a:cs typeface="Arial"/>
            </a:endParaRPr>
          </a:p>
          <a:p>
            <a:pPr marL="465455" indent="-88900">
              <a:lnSpc>
                <a:spcPct val="100000"/>
              </a:lnSpc>
              <a:buSzPct val="94444"/>
              <a:buFont typeface="OpenSymbol"/>
              <a:buChar char="•"/>
              <a:tabLst>
                <a:tab pos="465455" algn="l"/>
              </a:tabLst>
            </a:pPr>
            <a:r>
              <a:rPr sz="1800" b="1" spc="-20" dirty="0">
                <a:latin typeface="Arial"/>
                <a:cs typeface="Arial"/>
              </a:rPr>
              <a:t>Бісопролол</a:t>
            </a:r>
            <a:endParaRPr sz="1800">
              <a:latin typeface="Arial"/>
              <a:cs typeface="Arial"/>
            </a:endParaRPr>
          </a:p>
        </p:txBody>
      </p:sp>
      <p:sp>
        <p:nvSpPr>
          <p:cNvPr id="10" name="object 10"/>
          <p:cNvSpPr txBox="1"/>
          <p:nvPr/>
        </p:nvSpPr>
        <p:spPr>
          <a:xfrm>
            <a:off x="400050" y="2667914"/>
            <a:ext cx="2211705" cy="3591560"/>
          </a:xfrm>
          <a:prstGeom prst="rect">
            <a:avLst/>
          </a:prstGeom>
        </p:spPr>
        <p:txBody>
          <a:bodyPr vert="horz" wrap="square" lIns="0" tIns="12700" rIns="0" bIns="0" rtlCol="0">
            <a:spAutoFit/>
          </a:bodyPr>
          <a:lstStyle/>
          <a:p>
            <a:pPr marL="117475" indent="-88900">
              <a:lnSpc>
                <a:spcPct val="100000"/>
              </a:lnSpc>
              <a:spcBef>
                <a:spcPts val="100"/>
              </a:spcBef>
              <a:buSzPct val="94444"/>
              <a:buFont typeface="OpenSymbol"/>
              <a:buChar char="•"/>
              <a:tabLst>
                <a:tab pos="117475" algn="l"/>
              </a:tabLst>
            </a:pPr>
            <a:r>
              <a:rPr sz="1800" b="1" spc="-10" dirty="0">
                <a:latin typeface="Arial"/>
                <a:cs typeface="Arial"/>
              </a:rPr>
              <a:t>Верапаміл</a:t>
            </a:r>
            <a:endParaRPr sz="1800">
              <a:latin typeface="Arial"/>
              <a:cs typeface="Arial"/>
            </a:endParaRPr>
          </a:p>
          <a:p>
            <a:pPr marL="117475" indent="-88900">
              <a:lnSpc>
                <a:spcPct val="100000"/>
              </a:lnSpc>
              <a:buSzPct val="94444"/>
              <a:buFont typeface="OpenSymbol"/>
              <a:buChar char="•"/>
              <a:tabLst>
                <a:tab pos="117475" algn="l"/>
              </a:tabLst>
            </a:pPr>
            <a:r>
              <a:rPr sz="1800" b="1" spc="-35" dirty="0">
                <a:latin typeface="Arial"/>
                <a:cs typeface="Arial"/>
              </a:rPr>
              <a:t>Гідрохлортіазид</a:t>
            </a:r>
            <a:endParaRPr sz="1800">
              <a:latin typeface="Arial"/>
              <a:cs typeface="Arial"/>
            </a:endParaRPr>
          </a:p>
          <a:p>
            <a:pPr marL="117475" indent="-88900">
              <a:lnSpc>
                <a:spcPct val="100000"/>
              </a:lnSpc>
              <a:buSzPct val="94444"/>
              <a:buFont typeface="OpenSymbol"/>
              <a:buChar char="•"/>
              <a:tabLst>
                <a:tab pos="117475" algn="l"/>
              </a:tabLst>
            </a:pPr>
            <a:r>
              <a:rPr sz="1800" b="1" spc="-10" dirty="0">
                <a:latin typeface="Arial"/>
                <a:cs typeface="Arial"/>
              </a:rPr>
              <a:t>Дигоксин</a:t>
            </a:r>
            <a:endParaRPr sz="1800">
              <a:latin typeface="Arial"/>
              <a:cs typeface="Arial"/>
            </a:endParaRPr>
          </a:p>
          <a:p>
            <a:pPr marL="117475" indent="-88900">
              <a:lnSpc>
                <a:spcPct val="100000"/>
              </a:lnSpc>
              <a:buSzPct val="94444"/>
              <a:buFont typeface="OpenSymbol"/>
              <a:buChar char="•"/>
              <a:tabLst>
                <a:tab pos="117475" algn="l"/>
              </a:tabLst>
            </a:pPr>
            <a:r>
              <a:rPr sz="1800" b="1" spc="-10" dirty="0">
                <a:latin typeface="Arial"/>
                <a:cs typeface="Arial"/>
              </a:rPr>
              <a:t>Еналаприл</a:t>
            </a:r>
            <a:endParaRPr sz="1800">
              <a:latin typeface="Arial"/>
              <a:cs typeface="Arial"/>
            </a:endParaRPr>
          </a:p>
          <a:p>
            <a:pPr marL="117475" indent="-88900">
              <a:lnSpc>
                <a:spcPct val="100000"/>
              </a:lnSpc>
              <a:buSzPct val="94444"/>
              <a:buFont typeface="OpenSymbol"/>
              <a:buChar char="•"/>
              <a:tabLst>
                <a:tab pos="117475" algn="l"/>
              </a:tabLst>
            </a:pPr>
            <a:r>
              <a:rPr sz="1800" b="1" spc="-85" dirty="0">
                <a:latin typeface="Arial"/>
                <a:cs typeface="Arial"/>
              </a:rPr>
              <a:t>Ізосорбіду</a:t>
            </a:r>
            <a:r>
              <a:rPr sz="1800" b="1" spc="-40" dirty="0">
                <a:latin typeface="Arial"/>
                <a:cs typeface="Arial"/>
              </a:rPr>
              <a:t> </a:t>
            </a:r>
            <a:r>
              <a:rPr sz="1800" b="1" spc="-50" dirty="0">
                <a:latin typeface="Arial"/>
                <a:cs typeface="Arial"/>
              </a:rPr>
              <a:t>динітрат</a:t>
            </a:r>
            <a:endParaRPr sz="1800">
              <a:latin typeface="Arial"/>
              <a:cs typeface="Arial"/>
            </a:endParaRPr>
          </a:p>
          <a:p>
            <a:pPr marL="117475" indent="-88900">
              <a:lnSpc>
                <a:spcPct val="100000"/>
              </a:lnSpc>
              <a:buSzPct val="94444"/>
              <a:buFont typeface="OpenSymbol"/>
              <a:buChar char="•"/>
              <a:tabLst>
                <a:tab pos="117475" algn="l"/>
              </a:tabLst>
            </a:pPr>
            <a:r>
              <a:rPr sz="1800" b="1" spc="-10" dirty="0">
                <a:latin typeface="Arial"/>
                <a:cs typeface="Arial"/>
              </a:rPr>
              <a:t>Карведилол</a:t>
            </a:r>
            <a:endParaRPr sz="1800">
              <a:latin typeface="Arial"/>
              <a:cs typeface="Arial"/>
            </a:endParaRPr>
          </a:p>
          <a:p>
            <a:pPr marL="117475" indent="-88900">
              <a:lnSpc>
                <a:spcPct val="100000"/>
              </a:lnSpc>
              <a:buSzPct val="94444"/>
              <a:buFont typeface="OpenSymbol"/>
              <a:buChar char="•"/>
              <a:tabLst>
                <a:tab pos="117475" algn="l"/>
              </a:tabLst>
            </a:pPr>
            <a:r>
              <a:rPr sz="1800" b="1" spc="-25" dirty="0">
                <a:latin typeface="Arial"/>
                <a:cs typeface="Arial"/>
              </a:rPr>
              <a:t>Клопідогрель</a:t>
            </a:r>
            <a:endParaRPr sz="1800">
              <a:latin typeface="Arial"/>
              <a:cs typeface="Arial"/>
            </a:endParaRPr>
          </a:p>
          <a:p>
            <a:pPr marL="117475" indent="-88900">
              <a:lnSpc>
                <a:spcPct val="100000"/>
              </a:lnSpc>
              <a:buSzPct val="94444"/>
              <a:buFont typeface="OpenSymbol"/>
              <a:buChar char="•"/>
              <a:tabLst>
                <a:tab pos="117475" algn="l"/>
              </a:tabLst>
            </a:pPr>
            <a:r>
              <a:rPr sz="1800" b="1" spc="-10" dirty="0">
                <a:latin typeface="Arial"/>
                <a:cs typeface="Arial"/>
              </a:rPr>
              <a:t>Лозартан</a:t>
            </a:r>
            <a:endParaRPr sz="1800">
              <a:latin typeface="Arial"/>
              <a:cs typeface="Arial"/>
            </a:endParaRPr>
          </a:p>
          <a:p>
            <a:pPr marL="117475" indent="-88900">
              <a:lnSpc>
                <a:spcPct val="100000"/>
              </a:lnSpc>
              <a:buSzPct val="94444"/>
              <a:buFont typeface="OpenSymbol"/>
              <a:buChar char="•"/>
              <a:tabLst>
                <a:tab pos="117475" algn="l"/>
              </a:tabLst>
            </a:pPr>
            <a:r>
              <a:rPr sz="1800" b="1" spc="-10" dirty="0">
                <a:latin typeface="Arial"/>
                <a:cs typeface="Arial"/>
              </a:rPr>
              <a:t>Метопролол</a:t>
            </a:r>
            <a:endParaRPr sz="1800">
              <a:latin typeface="Arial"/>
              <a:cs typeface="Arial"/>
            </a:endParaRPr>
          </a:p>
          <a:p>
            <a:pPr marL="117475" indent="-88900">
              <a:lnSpc>
                <a:spcPct val="100000"/>
              </a:lnSpc>
              <a:buSzPct val="94444"/>
              <a:buFont typeface="OpenSymbol"/>
              <a:buChar char="•"/>
              <a:tabLst>
                <a:tab pos="117475" algn="l"/>
              </a:tabLst>
            </a:pPr>
            <a:r>
              <a:rPr sz="1800" b="1" spc="-20" dirty="0">
                <a:latin typeface="Arial"/>
                <a:cs typeface="Arial"/>
              </a:rPr>
              <a:t>Нітрогліцерин</a:t>
            </a:r>
            <a:endParaRPr sz="1800">
              <a:latin typeface="Arial"/>
              <a:cs typeface="Arial"/>
            </a:endParaRPr>
          </a:p>
          <a:p>
            <a:pPr marL="117475" indent="-88900">
              <a:lnSpc>
                <a:spcPct val="100000"/>
              </a:lnSpc>
              <a:buSzPct val="94444"/>
              <a:buFont typeface="OpenSymbol"/>
              <a:buChar char="•"/>
              <a:tabLst>
                <a:tab pos="117475" algn="l"/>
              </a:tabLst>
            </a:pPr>
            <a:r>
              <a:rPr sz="1800" b="1" spc="-10" dirty="0">
                <a:latin typeface="Arial"/>
                <a:cs typeface="Arial"/>
              </a:rPr>
              <a:t>Симвастатин</a:t>
            </a:r>
            <a:endParaRPr sz="1800">
              <a:latin typeface="Arial"/>
              <a:cs typeface="Arial"/>
            </a:endParaRPr>
          </a:p>
          <a:p>
            <a:pPr marL="117475" indent="-88900">
              <a:lnSpc>
                <a:spcPct val="100000"/>
              </a:lnSpc>
              <a:buSzPct val="94444"/>
              <a:buFont typeface="OpenSymbol"/>
              <a:buChar char="•"/>
              <a:tabLst>
                <a:tab pos="117475" algn="l"/>
              </a:tabLst>
            </a:pPr>
            <a:r>
              <a:rPr sz="1800" b="1" spc="-25" dirty="0">
                <a:latin typeface="Arial"/>
                <a:cs typeface="Arial"/>
              </a:rPr>
              <a:t>Спіронолактон</a:t>
            </a:r>
            <a:endParaRPr sz="1800">
              <a:latin typeface="Arial"/>
              <a:cs typeface="Arial"/>
            </a:endParaRPr>
          </a:p>
          <a:p>
            <a:pPr marL="117475" indent="-88900">
              <a:lnSpc>
                <a:spcPct val="100000"/>
              </a:lnSpc>
              <a:buSzPct val="94444"/>
              <a:buFont typeface="OpenSymbol"/>
              <a:buChar char="•"/>
              <a:tabLst>
                <a:tab pos="117475" algn="l"/>
              </a:tabLst>
            </a:pPr>
            <a:r>
              <a:rPr sz="1800" b="1" spc="-10" dirty="0">
                <a:latin typeface="Arial"/>
                <a:cs typeface="Arial"/>
              </a:rPr>
              <a:t>Фуросемід</a:t>
            </a:r>
            <a:endParaRPr sz="1800">
              <a:latin typeface="Arial"/>
              <a:cs typeface="Arial"/>
            </a:endParaRPr>
          </a:p>
        </p:txBody>
      </p:sp>
      <p:grpSp>
        <p:nvGrpSpPr>
          <p:cNvPr id="11" name="object 11"/>
          <p:cNvGrpSpPr/>
          <p:nvPr/>
        </p:nvGrpSpPr>
        <p:grpSpPr>
          <a:xfrm>
            <a:off x="4422457" y="831811"/>
            <a:ext cx="4186554" cy="5424805"/>
            <a:chOff x="4422457" y="831811"/>
            <a:chExt cx="4186554" cy="5424805"/>
          </a:xfrm>
        </p:grpSpPr>
        <p:pic>
          <p:nvPicPr>
            <p:cNvPr id="12" name="object 12"/>
            <p:cNvPicPr/>
            <p:nvPr/>
          </p:nvPicPr>
          <p:blipFill>
            <a:blip r:embed="rId4" cstate="print"/>
            <a:stretch>
              <a:fillRect/>
            </a:stretch>
          </p:blipFill>
          <p:spPr>
            <a:xfrm>
              <a:off x="4427219" y="858164"/>
              <a:ext cx="4175760" cy="5392420"/>
            </a:xfrm>
            <a:prstGeom prst="rect">
              <a:avLst/>
            </a:prstGeom>
          </p:spPr>
        </p:pic>
        <p:sp>
          <p:nvSpPr>
            <p:cNvPr id="13" name="object 13"/>
            <p:cNvSpPr/>
            <p:nvPr/>
          </p:nvSpPr>
          <p:spPr>
            <a:xfrm>
              <a:off x="4427220" y="858164"/>
              <a:ext cx="4177029" cy="5393690"/>
            </a:xfrm>
            <a:custGeom>
              <a:avLst/>
              <a:gdLst/>
              <a:ahLst/>
              <a:cxnLst/>
              <a:rect l="l" t="t" r="r" b="b"/>
              <a:pathLst>
                <a:path w="4177029" h="5393690">
                  <a:moveTo>
                    <a:pt x="0" y="5393690"/>
                  </a:moveTo>
                  <a:lnTo>
                    <a:pt x="4177029" y="5393690"/>
                  </a:lnTo>
                  <a:lnTo>
                    <a:pt x="4177029" y="0"/>
                  </a:lnTo>
                  <a:lnTo>
                    <a:pt x="0" y="0"/>
                  </a:lnTo>
                  <a:lnTo>
                    <a:pt x="0" y="5393690"/>
                  </a:lnTo>
                  <a:close/>
                </a:path>
              </a:pathLst>
            </a:custGeom>
            <a:ln w="3175">
              <a:solidFill>
                <a:srgbClr val="000000"/>
              </a:solidFill>
            </a:ln>
          </p:spPr>
          <p:txBody>
            <a:bodyPr wrap="square" lIns="0" tIns="0" rIns="0" bIns="0" rtlCol="0"/>
            <a:lstStyle/>
            <a:p>
              <a:endParaRPr/>
            </a:p>
          </p:txBody>
        </p:sp>
        <p:sp>
          <p:nvSpPr>
            <p:cNvPr id="14" name="object 14"/>
            <p:cNvSpPr/>
            <p:nvPr/>
          </p:nvSpPr>
          <p:spPr>
            <a:xfrm>
              <a:off x="4427220" y="856894"/>
              <a:ext cx="4177029" cy="5394960"/>
            </a:xfrm>
            <a:custGeom>
              <a:avLst/>
              <a:gdLst/>
              <a:ahLst/>
              <a:cxnLst/>
              <a:rect l="l" t="t" r="r" b="b"/>
              <a:pathLst>
                <a:path w="4177029" h="5394960">
                  <a:moveTo>
                    <a:pt x="2087879" y="5394960"/>
                  </a:moveTo>
                  <a:lnTo>
                    <a:pt x="0" y="5394960"/>
                  </a:lnTo>
                  <a:lnTo>
                    <a:pt x="0" y="0"/>
                  </a:lnTo>
                  <a:lnTo>
                    <a:pt x="4177029" y="0"/>
                  </a:lnTo>
                  <a:lnTo>
                    <a:pt x="4177029" y="5394960"/>
                  </a:lnTo>
                  <a:lnTo>
                    <a:pt x="2087879" y="5394960"/>
                  </a:lnTo>
                  <a:close/>
                </a:path>
              </a:pathLst>
            </a:custGeom>
            <a:ln w="9344">
              <a:solidFill>
                <a:srgbClr val="000000"/>
              </a:solidFill>
            </a:ln>
          </p:spPr>
          <p:txBody>
            <a:bodyPr wrap="square" lIns="0" tIns="0" rIns="0" bIns="0" rtlCol="0"/>
            <a:lstStyle/>
            <a:p>
              <a:endParaRPr/>
            </a:p>
          </p:txBody>
        </p:sp>
        <p:pic>
          <p:nvPicPr>
            <p:cNvPr id="15" name="object 15"/>
            <p:cNvPicPr/>
            <p:nvPr/>
          </p:nvPicPr>
          <p:blipFill>
            <a:blip r:embed="rId5" cstate="print"/>
            <a:stretch>
              <a:fillRect/>
            </a:stretch>
          </p:blipFill>
          <p:spPr>
            <a:xfrm>
              <a:off x="4427219" y="837844"/>
              <a:ext cx="4175760" cy="5392420"/>
            </a:xfrm>
            <a:prstGeom prst="rect">
              <a:avLst/>
            </a:prstGeom>
          </p:spPr>
        </p:pic>
        <p:sp>
          <p:nvSpPr>
            <p:cNvPr id="16" name="object 16"/>
            <p:cNvSpPr/>
            <p:nvPr/>
          </p:nvSpPr>
          <p:spPr>
            <a:xfrm>
              <a:off x="4427220" y="836574"/>
              <a:ext cx="4177029" cy="5394960"/>
            </a:xfrm>
            <a:custGeom>
              <a:avLst/>
              <a:gdLst/>
              <a:ahLst/>
              <a:cxnLst/>
              <a:rect l="l" t="t" r="r" b="b"/>
              <a:pathLst>
                <a:path w="4177029" h="5394960">
                  <a:moveTo>
                    <a:pt x="2087879" y="5394960"/>
                  </a:moveTo>
                  <a:lnTo>
                    <a:pt x="0" y="5394960"/>
                  </a:lnTo>
                  <a:lnTo>
                    <a:pt x="0" y="0"/>
                  </a:lnTo>
                  <a:lnTo>
                    <a:pt x="4177029" y="0"/>
                  </a:lnTo>
                  <a:lnTo>
                    <a:pt x="4177029" y="5394960"/>
                  </a:lnTo>
                  <a:lnTo>
                    <a:pt x="2087879" y="5394960"/>
                  </a:lnTo>
                  <a:close/>
                </a:path>
              </a:pathLst>
            </a:custGeom>
            <a:ln w="9344">
              <a:solidFill>
                <a:srgbClr val="F8F8F8"/>
              </a:solidFill>
            </a:ln>
          </p:spPr>
          <p:txBody>
            <a:bodyPr wrap="square" lIns="0" tIns="0" rIns="0" bIns="0" rtlCol="0"/>
            <a:lstStyle/>
            <a:p>
              <a:endParaRPr/>
            </a:p>
          </p:txBody>
        </p:sp>
      </p:grpSp>
      <p:sp>
        <p:nvSpPr>
          <p:cNvPr id="17" name="object 17"/>
          <p:cNvSpPr txBox="1"/>
          <p:nvPr/>
        </p:nvSpPr>
        <p:spPr>
          <a:xfrm>
            <a:off x="4636770" y="869594"/>
            <a:ext cx="323596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BF0000"/>
                </a:solidFill>
                <a:latin typeface="Arial"/>
                <a:cs typeface="Arial"/>
              </a:rPr>
              <a:t>ЛЗ</a:t>
            </a:r>
            <a:r>
              <a:rPr sz="1800" b="1" spc="-50" dirty="0">
                <a:solidFill>
                  <a:srgbClr val="BF0000"/>
                </a:solidFill>
                <a:latin typeface="Arial"/>
                <a:cs typeface="Arial"/>
              </a:rPr>
              <a:t> </a:t>
            </a:r>
            <a:r>
              <a:rPr sz="1800" b="1" dirty="0">
                <a:solidFill>
                  <a:srgbClr val="BF0000"/>
                </a:solidFill>
                <a:latin typeface="Arial"/>
                <a:cs typeface="Arial"/>
              </a:rPr>
              <a:t>для</a:t>
            </a:r>
            <a:r>
              <a:rPr sz="1800" b="1" spc="-35" dirty="0">
                <a:solidFill>
                  <a:srgbClr val="BF0000"/>
                </a:solidFill>
                <a:latin typeface="Arial"/>
                <a:cs typeface="Arial"/>
              </a:rPr>
              <a:t> </a:t>
            </a:r>
            <a:r>
              <a:rPr sz="1800" b="1" dirty="0">
                <a:solidFill>
                  <a:srgbClr val="BF0000"/>
                </a:solidFill>
                <a:latin typeface="Arial"/>
                <a:cs typeface="Arial"/>
              </a:rPr>
              <a:t>лікування</a:t>
            </a:r>
            <a:r>
              <a:rPr sz="1800" b="1" spc="-40" dirty="0">
                <a:solidFill>
                  <a:srgbClr val="BF0000"/>
                </a:solidFill>
                <a:latin typeface="Arial"/>
                <a:cs typeface="Arial"/>
              </a:rPr>
              <a:t> </a:t>
            </a:r>
            <a:r>
              <a:rPr sz="1800" b="1" spc="-10" dirty="0">
                <a:solidFill>
                  <a:srgbClr val="BF0000"/>
                </a:solidFill>
                <a:latin typeface="Arial"/>
                <a:cs typeface="Arial"/>
              </a:rPr>
              <a:t>цукрового</a:t>
            </a:r>
            <a:endParaRPr sz="1800">
              <a:latin typeface="Arial"/>
              <a:cs typeface="Arial"/>
            </a:endParaRPr>
          </a:p>
        </p:txBody>
      </p:sp>
      <p:sp>
        <p:nvSpPr>
          <p:cNvPr id="18" name="object 18"/>
          <p:cNvSpPr txBox="1"/>
          <p:nvPr/>
        </p:nvSpPr>
        <p:spPr>
          <a:xfrm>
            <a:off x="4504690" y="1143914"/>
            <a:ext cx="1640839"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BF0000"/>
                </a:solidFill>
                <a:latin typeface="Arial"/>
                <a:cs typeface="Arial"/>
              </a:rPr>
              <a:t>діабету</a:t>
            </a:r>
            <a:r>
              <a:rPr sz="1800" b="1" spc="-15" dirty="0">
                <a:solidFill>
                  <a:srgbClr val="BF0000"/>
                </a:solidFill>
                <a:latin typeface="Arial"/>
                <a:cs typeface="Arial"/>
              </a:rPr>
              <a:t> </a:t>
            </a:r>
            <a:r>
              <a:rPr sz="1800" b="1" dirty="0">
                <a:solidFill>
                  <a:srgbClr val="BF0000"/>
                </a:solidFill>
                <a:latin typeface="Arial"/>
                <a:cs typeface="Arial"/>
              </a:rPr>
              <a:t>II</a:t>
            </a:r>
            <a:r>
              <a:rPr sz="1800" b="1" spc="-10" dirty="0">
                <a:solidFill>
                  <a:srgbClr val="BF0000"/>
                </a:solidFill>
                <a:latin typeface="Arial"/>
                <a:cs typeface="Arial"/>
              </a:rPr>
              <a:t> </a:t>
            </a:r>
            <a:r>
              <a:rPr sz="1800" b="1" spc="-20" dirty="0">
                <a:solidFill>
                  <a:srgbClr val="BF0000"/>
                </a:solidFill>
                <a:latin typeface="Arial"/>
                <a:cs typeface="Arial"/>
              </a:rPr>
              <a:t>типу</a:t>
            </a:r>
            <a:endParaRPr sz="1800">
              <a:latin typeface="Arial"/>
              <a:cs typeface="Arial"/>
            </a:endParaRPr>
          </a:p>
        </p:txBody>
      </p:sp>
      <p:sp>
        <p:nvSpPr>
          <p:cNvPr id="19" name="object 19"/>
          <p:cNvSpPr txBox="1"/>
          <p:nvPr/>
        </p:nvSpPr>
        <p:spPr>
          <a:xfrm>
            <a:off x="4827270" y="1692554"/>
            <a:ext cx="2578735" cy="574040"/>
          </a:xfrm>
          <a:prstGeom prst="rect">
            <a:avLst/>
          </a:prstGeom>
        </p:spPr>
        <p:txBody>
          <a:bodyPr vert="horz" wrap="square" lIns="0" tIns="12700" rIns="0" bIns="0" rtlCol="0">
            <a:spAutoFit/>
          </a:bodyPr>
          <a:lstStyle/>
          <a:p>
            <a:pPr marL="117475" indent="-88900">
              <a:lnSpc>
                <a:spcPct val="100000"/>
              </a:lnSpc>
              <a:spcBef>
                <a:spcPts val="100"/>
              </a:spcBef>
              <a:buSzPct val="94444"/>
              <a:buFont typeface="OpenSymbol"/>
              <a:buChar char="•"/>
              <a:tabLst>
                <a:tab pos="117475" algn="l"/>
              </a:tabLst>
            </a:pPr>
            <a:r>
              <a:rPr sz="1800" b="1" spc="-100" dirty="0">
                <a:latin typeface="Arial"/>
                <a:cs typeface="Arial"/>
              </a:rPr>
              <a:t>Гліклазид</a:t>
            </a:r>
            <a:r>
              <a:rPr sz="1800" b="1" spc="30" dirty="0">
                <a:latin typeface="Arial"/>
                <a:cs typeface="Arial"/>
              </a:rPr>
              <a:t> </a:t>
            </a:r>
            <a:r>
              <a:rPr sz="1800" b="1" spc="-10" dirty="0">
                <a:latin typeface="Arial"/>
                <a:cs typeface="Arial"/>
              </a:rPr>
              <a:t>(Gliclazide)</a:t>
            </a:r>
            <a:endParaRPr sz="1800">
              <a:latin typeface="Arial"/>
              <a:cs typeface="Arial"/>
            </a:endParaRPr>
          </a:p>
          <a:p>
            <a:pPr marL="117475" indent="-88900">
              <a:lnSpc>
                <a:spcPct val="100000"/>
              </a:lnSpc>
              <a:buSzPct val="94444"/>
              <a:buFont typeface="OpenSymbol"/>
              <a:buChar char="•"/>
              <a:tabLst>
                <a:tab pos="117475" algn="l"/>
              </a:tabLst>
            </a:pPr>
            <a:r>
              <a:rPr sz="1800" b="1" spc="-90" dirty="0">
                <a:latin typeface="Arial"/>
                <a:cs typeface="Arial"/>
              </a:rPr>
              <a:t>Метформін</a:t>
            </a:r>
            <a:r>
              <a:rPr sz="1800" b="1" spc="30" dirty="0">
                <a:latin typeface="Arial"/>
                <a:cs typeface="Arial"/>
              </a:rPr>
              <a:t> </a:t>
            </a:r>
            <a:r>
              <a:rPr sz="1800" b="1" spc="-40" dirty="0">
                <a:latin typeface="Arial"/>
                <a:cs typeface="Arial"/>
              </a:rPr>
              <a:t>(Metformin)</a:t>
            </a:r>
            <a:endParaRPr sz="1800">
              <a:latin typeface="Arial"/>
              <a:cs typeface="Arial"/>
            </a:endParaRPr>
          </a:p>
        </p:txBody>
      </p:sp>
      <p:sp>
        <p:nvSpPr>
          <p:cNvPr id="20" name="object 20"/>
          <p:cNvSpPr txBox="1"/>
          <p:nvPr/>
        </p:nvSpPr>
        <p:spPr>
          <a:xfrm>
            <a:off x="4479290" y="2241194"/>
            <a:ext cx="3790315" cy="848360"/>
          </a:xfrm>
          <a:prstGeom prst="rect">
            <a:avLst/>
          </a:prstGeom>
        </p:spPr>
        <p:txBody>
          <a:bodyPr vert="horz" wrap="square" lIns="0" tIns="12700" rIns="0" bIns="0" rtlCol="0">
            <a:spAutoFit/>
          </a:bodyPr>
          <a:lstStyle/>
          <a:p>
            <a:pPr marL="38100" marR="66040" indent="132080">
              <a:lnSpc>
                <a:spcPct val="100000"/>
              </a:lnSpc>
              <a:spcBef>
                <a:spcPts val="100"/>
              </a:spcBef>
            </a:pPr>
            <a:r>
              <a:rPr sz="1800" b="1" dirty="0">
                <a:solidFill>
                  <a:srgbClr val="BF0000"/>
                </a:solidFill>
                <a:latin typeface="Arial"/>
                <a:cs typeface="Arial"/>
              </a:rPr>
              <a:t>ЛЗ</a:t>
            </a:r>
            <a:r>
              <a:rPr sz="1800" b="1" spc="-50" dirty="0">
                <a:solidFill>
                  <a:srgbClr val="BF0000"/>
                </a:solidFill>
                <a:latin typeface="Arial"/>
                <a:cs typeface="Arial"/>
              </a:rPr>
              <a:t> </a:t>
            </a:r>
            <a:r>
              <a:rPr sz="1800" b="1" dirty="0">
                <a:solidFill>
                  <a:srgbClr val="BF0000"/>
                </a:solidFill>
                <a:latin typeface="Arial"/>
                <a:cs typeface="Arial"/>
              </a:rPr>
              <a:t>для</a:t>
            </a:r>
            <a:r>
              <a:rPr sz="1800" b="1" spc="-35" dirty="0">
                <a:solidFill>
                  <a:srgbClr val="BF0000"/>
                </a:solidFill>
                <a:latin typeface="Arial"/>
                <a:cs typeface="Arial"/>
              </a:rPr>
              <a:t> </a:t>
            </a:r>
            <a:r>
              <a:rPr sz="1800" b="1" dirty="0">
                <a:solidFill>
                  <a:srgbClr val="BF0000"/>
                </a:solidFill>
                <a:latin typeface="Arial"/>
                <a:cs typeface="Arial"/>
              </a:rPr>
              <a:t>лікування</a:t>
            </a:r>
            <a:r>
              <a:rPr sz="1800" b="1" spc="-40" dirty="0">
                <a:solidFill>
                  <a:srgbClr val="BF0000"/>
                </a:solidFill>
                <a:latin typeface="Arial"/>
                <a:cs typeface="Arial"/>
              </a:rPr>
              <a:t> </a:t>
            </a:r>
            <a:r>
              <a:rPr sz="1800" b="1" spc="-10" dirty="0">
                <a:solidFill>
                  <a:srgbClr val="BF0000"/>
                </a:solidFill>
                <a:latin typeface="Arial"/>
                <a:cs typeface="Arial"/>
              </a:rPr>
              <a:t>бронхіальної астми</a:t>
            </a:r>
            <a:endParaRPr sz="1800">
              <a:latin typeface="Arial"/>
              <a:cs typeface="Arial"/>
            </a:endParaRPr>
          </a:p>
          <a:p>
            <a:pPr marL="465455" indent="-88900">
              <a:lnSpc>
                <a:spcPct val="100000"/>
              </a:lnSpc>
              <a:buSzPct val="94444"/>
              <a:buFont typeface="OpenSymbol"/>
              <a:buChar char="•"/>
              <a:tabLst>
                <a:tab pos="465455" algn="l"/>
              </a:tabLst>
            </a:pPr>
            <a:r>
              <a:rPr sz="1800" b="1" spc="-95" dirty="0">
                <a:latin typeface="Arial"/>
                <a:cs typeface="Arial"/>
              </a:rPr>
              <a:t>Беклометазон</a:t>
            </a:r>
            <a:r>
              <a:rPr sz="1800" b="1" spc="75" dirty="0">
                <a:latin typeface="Arial"/>
                <a:cs typeface="Arial"/>
              </a:rPr>
              <a:t> </a:t>
            </a:r>
            <a:r>
              <a:rPr sz="1800" b="1" spc="-45" dirty="0">
                <a:latin typeface="Arial"/>
                <a:cs typeface="Arial"/>
              </a:rPr>
              <a:t>(Beclometasone)</a:t>
            </a:r>
            <a:endParaRPr sz="1800">
              <a:latin typeface="Arial"/>
              <a:cs typeface="Arial"/>
            </a:endParaRPr>
          </a:p>
        </p:txBody>
      </p:sp>
      <p:sp>
        <p:nvSpPr>
          <p:cNvPr id="21" name="object 21"/>
          <p:cNvSpPr txBox="1"/>
          <p:nvPr/>
        </p:nvSpPr>
        <p:spPr>
          <a:xfrm>
            <a:off x="4827270" y="3064154"/>
            <a:ext cx="2941320" cy="574040"/>
          </a:xfrm>
          <a:prstGeom prst="rect">
            <a:avLst/>
          </a:prstGeom>
        </p:spPr>
        <p:txBody>
          <a:bodyPr vert="horz" wrap="square" lIns="0" tIns="12700" rIns="0" bIns="0" rtlCol="0">
            <a:spAutoFit/>
          </a:bodyPr>
          <a:lstStyle/>
          <a:p>
            <a:pPr marL="117475" indent="-88900">
              <a:lnSpc>
                <a:spcPct val="100000"/>
              </a:lnSpc>
              <a:spcBef>
                <a:spcPts val="100"/>
              </a:spcBef>
              <a:buSzPct val="94444"/>
              <a:buFont typeface="OpenSymbol"/>
              <a:buChar char="•"/>
              <a:tabLst>
                <a:tab pos="117475" algn="l"/>
              </a:tabLst>
            </a:pPr>
            <a:r>
              <a:rPr sz="1800" b="1" spc="-105" dirty="0">
                <a:latin typeface="Arial"/>
                <a:cs typeface="Arial"/>
              </a:rPr>
              <a:t>Будесонід</a:t>
            </a:r>
            <a:r>
              <a:rPr sz="1800" b="1" spc="25" dirty="0">
                <a:latin typeface="Arial"/>
                <a:cs typeface="Arial"/>
              </a:rPr>
              <a:t> </a:t>
            </a:r>
            <a:r>
              <a:rPr sz="1800" b="1" spc="-10" dirty="0">
                <a:latin typeface="Arial"/>
                <a:cs typeface="Arial"/>
              </a:rPr>
              <a:t>(Budesonide)</a:t>
            </a:r>
            <a:endParaRPr sz="1800">
              <a:latin typeface="Arial"/>
              <a:cs typeface="Arial"/>
            </a:endParaRPr>
          </a:p>
          <a:p>
            <a:pPr marL="117475" indent="-88900">
              <a:lnSpc>
                <a:spcPct val="100000"/>
              </a:lnSpc>
              <a:buSzPct val="94444"/>
              <a:buFont typeface="OpenSymbol"/>
              <a:buChar char="•"/>
              <a:tabLst>
                <a:tab pos="117475" algn="l"/>
              </a:tabLst>
            </a:pPr>
            <a:r>
              <a:rPr sz="1800" b="1" spc="-95" dirty="0">
                <a:latin typeface="Arial"/>
                <a:cs typeface="Arial"/>
              </a:rPr>
              <a:t>Сальбутамол</a:t>
            </a:r>
            <a:r>
              <a:rPr sz="1800" b="1" spc="60" dirty="0">
                <a:latin typeface="Arial"/>
                <a:cs typeface="Arial"/>
              </a:rPr>
              <a:t> </a:t>
            </a:r>
            <a:r>
              <a:rPr sz="1800" b="1" spc="-35" dirty="0">
                <a:latin typeface="Arial"/>
                <a:cs typeface="Arial"/>
              </a:rPr>
              <a:t>(Salbutamol)</a:t>
            </a:r>
            <a:endParaRPr sz="1800">
              <a:latin typeface="Arial"/>
              <a:cs typeface="Arial"/>
            </a:endParaRPr>
          </a:p>
        </p:txBody>
      </p:sp>
      <p:sp>
        <p:nvSpPr>
          <p:cNvPr id="22" name="object 22"/>
          <p:cNvSpPr/>
          <p:nvPr/>
        </p:nvSpPr>
        <p:spPr>
          <a:xfrm>
            <a:off x="0" y="914"/>
            <a:ext cx="8962390" cy="764540"/>
          </a:xfrm>
          <a:custGeom>
            <a:avLst/>
            <a:gdLst/>
            <a:ahLst/>
            <a:cxnLst/>
            <a:rect l="l" t="t" r="r" b="b"/>
            <a:pathLst>
              <a:path w="8962390" h="764540">
                <a:moveTo>
                  <a:pt x="8962390" y="0"/>
                </a:moveTo>
                <a:lnTo>
                  <a:pt x="0" y="0"/>
                </a:lnTo>
                <a:lnTo>
                  <a:pt x="0" y="764539"/>
                </a:lnTo>
                <a:lnTo>
                  <a:pt x="4481830" y="764539"/>
                </a:lnTo>
                <a:lnTo>
                  <a:pt x="8962390" y="764539"/>
                </a:lnTo>
                <a:lnTo>
                  <a:pt x="8962390" y="0"/>
                </a:lnTo>
                <a:close/>
              </a:path>
            </a:pathLst>
          </a:custGeom>
          <a:solidFill>
            <a:srgbClr val="FFFFFF"/>
          </a:solidFill>
        </p:spPr>
        <p:txBody>
          <a:bodyPr wrap="square" lIns="0" tIns="0" rIns="0" bIns="0" rtlCol="0"/>
          <a:lstStyle/>
          <a:p>
            <a:endParaRPr/>
          </a:p>
        </p:txBody>
      </p:sp>
      <p:sp>
        <p:nvSpPr>
          <p:cNvPr id="23" name="object 23"/>
          <p:cNvSpPr txBox="1">
            <a:spLocks noGrp="1"/>
          </p:cNvSpPr>
          <p:nvPr>
            <p:ph type="title"/>
          </p:nvPr>
        </p:nvSpPr>
        <p:spPr>
          <a:xfrm>
            <a:off x="0" y="914"/>
            <a:ext cx="8962390" cy="755335"/>
          </a:xfrm>
          <a:prstGeom prst="rect">
            <a:avLst/>
          </a:prstGeom>
          <a:ln w="25518">
            <a:solidFill>
              <a:srgbClr val="3333CC"/>
            </a:solidFill>
          </a:ln>
        </p:spPr>
        <p:txBody>
          <a:bodyPr vert="horz" wrap="square" lIns="0" tIns="16510" rIns="0" bIns="0" rtlCol="0">
            <a:spAutoFit/>
          </a:bodyPr>
          <a:lstStyle/>
          <a:p>
            <a:pPr marL="4130040" marR="288925" indent="-3843020">
              <a:lnSpc>
                <a:spcPct val="100000"/>
              </a:lnSpc>
              <a:spcBef>
                <a:spcPts val="130"/>
              </a:spcBef>
            </a:pPr>
            <a:r>
              <a:rPr sz="2400" dirty="0">
                <a:solidFill>
                  <a:srgbClr val="BF0000"/>
                </a:solidFill>
              </a:rPr>
              <a:t>Перелік</a:t>
            </a:r>
            <a:r>
              <a:rPr sz="2400" spc="-65" dirty="0">
                <a:solidFill>
                  <a:srgbClr val="BF0000"/>
                </a:solidFill>
              </a:rPr>
              <a:t> </a:t>
            </a:r>
            <a:r>
              <a:rPr sz="2400" dirty="0">
                <a:solidFill>
                  <a:srgbClr val="BF0000"/>
                </a:solidFill>
              </a:rPr>
              <a:t>ЛЗ</a:t>
            </a:r>
            <a:r>
              <a:rPr sz="2400" spc="-55" dirty="0">
                <a:solidFill>
                  <a:srgbClr val="BF0000"/>
                </a:solidFill>
              </a:rPr>
              <a:t> </a:t>
            </a:r>
            <a:r>
              <a:rPr sz="2400" dirty="0">
                <a:solidFill>
                  <a:srgbClr val="BF0000"/>
                </a:solidFill>
              </a:rPr>
              <a:t>за</a:t>
            </a:r>
            <a:r>
              <a:rPr sz="2400" spc="-50" dirty="0">
                <a:solidFill>
                  <a:srgbClr val="BF0000"/>
                </a:solidFill>
              </a:rPr>
              <a:t> </a:t>
            </a:r>
            <a:r>
              <a:rPr sz="2400" dirty="0">
                <a:solidFill>
                  <a:srgbClr val="BF0000"/>
                </a:solidFill>
              </a:rPr>
              <a:t>МНН,</a:t>
            </a:r>
            <a:r>
              <a:rPr sz="2400" spc="-45" dirty="0">
                <a:solidFill>
                  <a:srgbClr val="BF0000"/>
                </a:solidFill>
              </a:rPr>
              <a:t> </a:t>
            </a:r>
            <a:r>
              <a:rPr sz="2400" dirty="0">
                <a:solidFill>
                  <a:srgbClr val="BF0000"/>
                </a:solidFill>
              </a:rPr>
              <a:t>що</a:t>
            </a:r>
            <a:r>
              <a:rPr sz="2400" spc="-50" dirty="0">
                <a:solidFill>
                  <a:srgbClr val="BF0000"/>
                </a:solidFill>
              </a:rPr>
              <a:t> </a:t>
            </a:r>
            <a:r>
              <a:rPr sz="2400" dirty="0">
                <a:solidFill>
                  <a:srgbClr val="BF0000"/>
                </a:solidFill>
              </a:rPr>
              <a:t>входять</a:t>
            </a:r>
            <a:r>
              <a:rPr sz="2400" spc="-50" dirty="0">
                <a:solidFill>
                  <a:srgbClr val="BF0000"/>
                </a:solidFill>
              </a:rPr>
              <a:t> </a:t>
            </a:r>
            <a:r>
              <a:rPr sz="2400" dirty="0">
                <a:solidFill>
                  <a:srgbClr val="BF0000"/>
                </a:solidFill>
              </a:rPr>
              <a:t>до</a:t>
            </a:r>
            <a:r>
              <a:rPr sz="2400" spc="-60" dirty="0">
                <a:solidFill>
                  <a:srgbClr val="BF0000"/>
                </a:solidFill>
              </a:rPr>
              <a:t> </a:t>
            </a:r>
            <a:r>
              <a:rPr sz="2400" dirty="0" err="1">
                <a:solidFill>
                  <a:srgbClr val="BF0000"/>
                </a:solidFill>
              </a:rPr>
              <a:t>програми</a:t>
            </a:r>
            <a:r>
              <a:rPr sz="2400" spc="-55" dirty="0">
                <a:solidFill>
                  <a:srgbClr val="BF0000"/>
                </a:solidFill>
              </a:rPr>
              <a:t> </a:t>
            </a:r>
            <a:r>
              <a:rPr lang="uk-UA" sz="2400" spc="-55" dirty="0" smtClean="0">
                <a:solidFill>
                  <a:srgbClr val="BF0000"/>
                </a:solidFill>
              </a:rPr>
              <a:t>«Доступні ліки»</a:t>
            </a:r>
            <a:endParaRPr sz="2400" dirty="0"/>
          </a:p>
        </p:txBody>
      </p:sp>
      <p:sp>
        <p:nvSpPr>
          <p:cNvPr id="24" name="object 24"/>
          <p:cNvSpPr/>
          <p:nvPr/>
        </p:nvSpPr>
        <p:spPr>
          <a:xfrm>
            <a:off x="2771139" y="2708554"/>
            <a:ext cx="1369060" cy="792480"/>
          </a:xfrm>
          <a:custGeom>
            <a:avLst/>
            <a:gdLst/>
            <a:ahLst/>
            <a:cxnLst/>
            <a:rect l="l" t="t" r="r" b="b"/>
            <a:pathLst>
              <a:path w="1369060" h="792479">
                <a:moveTo>
                  <a:pt x="1369060" y="0"/>
                </a:moveTo>
                <a:lnTo>
                  <a:pt x="0" y="0"/>
                </a:lnTo>
                <a:lnTo>
                  <a:pt x="0" y="792479"/>
                </a:lnTo>
                <a:lnTo>
                  <a:pt x="684530" y="792479"/>
                </a:lnTo>
                <a:lnTo>
                  <a:pt x="1369060" y="792479"/>
                </a:lnTo>
                <a:lnTo>
                  <a:pt x="1369060" y="0"/>
                </a:lnTo>
                <a:close/>
              </a:path>
            </a:pathLst>
          </a:custGeom>
          <a:solidFill>
            <a:srgbClr val="FFFFFF"/>
          </a:solidFill>
        </p:spPr>
        <p:txBody>
          <a:bodyPr wrap="square" lIns="0" tIns="0" rIns="0" bIns="0" rtlCol="0"/>
          <a:lstStyle/>
          <a:p>
            <a:endParaRPr/>
          </a:p>
        </p:txBody>
      </p:sp>
      <p:sp>
        <p:nvSpPr>
          <p:cNvPr id="25" name="object 25"/>
          <p:cNvSpPr txBox="1"/>
          <p:nvPr/>
        </p:nvSpPr>
        <p:spPr>
          <a:xfrm>
            <a:off x="2771139" y="2708554"/>
            <a:ext cx="1369060" cy="792480"/>
          </a:xfrm>
          <a:prstGeom prst="rect">
            <a:avLst/>
          </a:prstGeom>
          <a:ln w="25518">
            <a:solidFill>
              <a:srgbClr val="3333CC"/>
            </a:solidFill>
          </a:ln>
        </p:spPr>
        <p:txBody>
          <a:bodyPr vert="horz" wrap="square" lIns="0" tIns="45719" rIns="0" bIns="0" rtlCol="0">
            <a:spAutoFit/>
          </a:bodyPr>
          <a:lstStyle/>
          <a:p>
            <a:pPr marL="425450" marR="214629" indent="-201930">
              <a:lnSpc>
                <a:spcPct val="100000"/>
              </a:lnSpc>
              <a:spcBef>
                <a:spcPts val="359"/>
              </a:spcBef>
            </a:pPr>
            <a:r>
              <a:rPr sz="1800" b="1" dirty="0">
                <a:solidFill>
                  <a:srgbClr val="15155C"/>
                </a:solidFill>
                <a:latin typeface="Arial"/>
                <a:cs typeface="Arial"/>
              </a:rPr>
              <a:t>17</a:t>
            </a:r>
            <a:r>
              <a:rPr sz="1800" b="1" spc="-10" dirty="0">
                <a:solidFill>
                  <a:srgbClr val="15155C"/>
                </a:solidFill>
                <a:latin typeface="Arial"/>
                <a:cs typeface="Arial"/>
              </a:rPr>
              <a:t> </a:t>
            </a:r>
            <a:r>
              <a:rPr sz="1800" b="1" dirty="0">
                <a:solidFill>
                  <a:srgbClr val="15155C"/>
                </a:solidFill>
                <a:latin typeface="Arial"/>
                <a:cs typeface="Arial"/>
              </a:rPr>
              <a:t>ЛЗ</a:t>
            </a:r>
            <a:r>
              <a:rPr sz="1800" b="1" spc="-10" dirty="0">
                <a:solidFill>
                  <a:srgbClr val="15155C"/>
                </a:solidFill>
                <a:latin typeface="Arial"/>
                <a:cs typeface="Arial"/>
              </a:rPr>
              <a:t> </a:t>
            </a:r>
            <a:r>
              <a:rPr sz="1800" b="1" spc="-35" dirty="0">
                <a:solidFill>
                  <a:srgbClr val="15155C"/>
                </a:solidFill>
                <a:latin typeface="Arial"/>
                <a:cs typeface="Arial"/>
              </a:rPr>
              <a:t>за </a:t>
            </a:r>
            <a:r>
              <a:rPr sz="1800" b="1" spc="-25" dirty="0">
                <a:solidFill>
                  <a:srgbClr val="15155C"/>
                </a:solidFill>
                <a:latin typeface="Arial"/>
                <a:cs typeface="Arial"/>
              </a:rPr>
              <a:t>МНН</a:t>
            </a:r>
            <a:endParaRPr sz="1800">
              <a:latin typeface="Arial"/>
              <a:cs typeface="Arial"/>
            </a:endParaRPr>
          </a:p>
        </p:txBody>
      </p:sp>
      <p:grpSp>
        <p:nvGrpSpPr>
          <p:cNvPr id="26" name="object 26"/>
          <p:cNvGrpSpPr/>
          <p:nvPr/>
        </p:nvGrpSpPr>
        <p:grpSpPr>
          <a:xfrm>
            <a:off x="2046287" y="1329016"/>
            <a:ext cx="6931659" cy="1981200"/>
            <a:chOff x="2046287" y="1329016"/>
            <a:chExt cx="6931659" cy="1981200"/>
          </a:xfrm>
        </p:grpSpPr>
        <p:pic>
          <p:nvPicPr>
            <p:cNvPr id="27" name="object 27"/>
            <p:cNvPicPr/>
            <p:nvPr/>
          </p:nvPicPr>
          <p:blipFill>
            <a:blip r:embed="rId6" cstate="print"/>
            <a:stretch>
              <a:fillRect/>
            </a:stretch>
          </p:blipFill>
          <p:spPr>
            <a:xfrm>
              <a:off x="2051050" y="2944774"/>
              <a:ext cx="647700" cy="360679"/>
            </a:xfrm>
            <a:prstGeom prst="rect">
              <a:avLst/>
            </a:prstGeom>
          </p:spPr>
        </p:pic>
        <p:sp>
          <p:nvSpPr>
            <p:cNvPr id="28" name="object 28"/>
            <p:cNvSpPr/>
            <p:nvPr/>
          </p:nvSpPr>
          <p:spPr>
            <a:xfrm>
              <a:off x="2051050" y="3034944"/>
              <a:ext cx="0" cy="180340"/>
            </a:xfrm>
            <a:custGeom>
              <a:avLst/>
              <a:gdLst/>
              <a:ahLst/>
              <a:cxnLst/>
              <a:rect l="l" t="t" r="r" b="b"/>
              <a:pathLst>
                <a:path h="180339">
                  <a:moveTo>
                    <a:pt x="0" y="0"/>
                  </a:moveTo>
                  <a:lnTo>
                    <a:pt x="0" y="180339"/>
                  </a:lnTo>
                </a:path>
              </a:pathLst>
            </a:custGeom>
            <a:ln w="3175">
              <a:solidFill>
                <a:srgbClr val="000000"/>
              </a:solidFill>
            </a:ln>
          </p:spPr>
          <p:txBody>
            <a:bodyPr wrap="square" lIns="0" tIns="0" rIns="0" bIns="0" rtlCol="0"/>
            <a:lstStyle/>
            <a:p>
              <a:endParaRPr/>
            </a:p>
          </p:txBody>
        </p:sp>
        <p:sp>
          <p:nvSpPr>
            <p:cNvPr id="29" name="object 29"/>
            <p:cNvSpPr/>
            <p:nvPr/>
          </p:nvSpPr>
          <p:spPr>
            <a:xfrm>
              <a:off x="2051050" y="2944774"/>
              <a:ext cx="648970" cy="360680"/>
            </a:xfrm>
            <a:custGeom>
              <a:avLst/>
              <a:gdLst/>
              <a:ahLst/>
              <a:cxnLst/>
              <a:rect l="l" t="t" r="r" b="b"/>
              <a:pathLst>
                <a:path w="648969" h="360679">
                  <a:moveTo>
                    <a:pt x="0" y="90170"/>
                  </a:moveTo>
                  <a:lnTo>
                    <a:pt x="468630" y="90170"/>
                  </a:lnTo>
                  <a:lnTo>
                    <a:pt x="468630" y="0"/>
                  </a:lnTo>
                  <a:lnTo>
                    <a:pt x="648969" y="180340"/>
                  </a:lnTo>
                  <a:lnTo>
                    <a:pt x="468630" y="360680"/>
                  </a:lnTo>
                  <a:lnTo>
                    <a:pt x="468630" y="270510"/>
                  </a:lnTo>
                  <a:lnTo>
                    <a:pt x="0" y="270510"/>
                  </a:lnTo>
                  <a:lnTo>
                    <a:pt x="0" y="90170"/>
                  </a:lnTo>
                  <a:close/>
                </a:path>
              </a:pathLst>
            </a:custGeom>
            <a:ln w="9344">
              <a:solidFill>
                <a:srgbClr val="000000"/>
              </a:solidFill>
            </a:ln>
          </p:spPr>
          <p:txBody>
            <a:bodyPr wrap="square" lIns="0" tIns="0" rIns="0" bIns="0" rtlCol="0"/>
            <a:lstStyle/>
            <a:p>
              <a:endParaRPr/>
            </a:p>
          </p:txBody>
        </p:sp>
        <p:sp>
          <p:nvSpPr>
            <p:cNvPr id="30" name="object 30"/>
            <p:cNvSpPr/>
            <p:nvPr/>
          </p:nvSpPr>
          <p:spPr>
            <a:xfrm>
              <a:off x="2046376" y="2940113"/>
              <a:ext cx="658495" cy="370205"/>
            </a:xfrm>
            <a:custGeom>
              <a:avLst/>
              <a:gdLst/>
              <a:ahLst/>
              <a:cxnLst/>
              <a:rect l="l" t="t" r="r" b="b"/>
              <a:pathLst>
                <a:path w="658494" h="370204">
                  <a:moveTo>
                    <a:pt x="9334" y="4660"/>
                  </a:moveTo>
                  <a:lnTo>
                    <a:pt x="7975" y="1358"/>
                  </a:lnTo>
                  <a:lnTo>
                    <a:pt x="4673" y="0"/>
                  </a:lnTo>
                  <a:lnTo>
                    <a:pt x="1358" y="1358"/>
                  </a:lnTo>
                  <a:lnTo>
                    <a:pt x="0" y="4660"/>
                  </a:lnTo>
                  <a:lnTo>
                    <a:pt x="1358" y="7975"/>
                  </a:lnTo>
                  <a:lnTo>
                    <a:pt x="4673" y="9334"/>
                  </a:lnTo>
                  <a:lnTo>
                    <a:pt x="7975" y="7975"/>
                  </a:lnTo>
                  <a:lnTo>
                    <a:pt x="9334" y="4660"/>
                  </a:lnTo>
                  <a:close/>
                </a:path>
                <a:path w="658494" h="370204">
                  <a:moveTo>
                    <a:pt x="658304" y="365340"/>
                  </a:moveTo>
                  <a:lnTo>
                    <a:pt x="656945" y="362038"/>
                  </a:lnTo>
                  <a:lnTo>
                    <a:pt x="653643" y="360680"/>
                  </a:lnTo>
                  <a:lnTo>
                    <a:pt x="650328" y="362038"/>
                  </a:lnTo>
                  <a:lnTo>
                    <a:pt x="648970" y="365340"/>
                  </a:lnTo>
                  <a:lnTo>
                    <a:pt x="650328" y="368655"/>
                  </a:lnTo>
                  <a:lnTo>
                    <a:pt x="653643" y="370014"/>
                  </a:lnTo>
                  <a:lnTo>
                    <a:pt x="656945" y="368655"/>
                  </a:lnTo>
                  <a:lnTo>
                    <a:pt x="658304" y="365340"/>
                  </a:lnTo>
                  <a:close/>
                </a:path>
              </a:pathLst>
            </a:custGeom>
            <a:solidFill>
              <a:srgbClr val="000000">
                <a:alpha val="38999"/>
              </a:srgbClr>
            </a:solidFill>
          </p:spPr>
          <p:txBody>
            <a:bodyPr wrap="square" lIns="0" tIns="0" rIns="0" bIns="0" rtlCol="0"/>
            <a:lstStyle/>
            <a:p>
              <a:endParaRPr/>
            </a:p>
          </p:txBody>
        </p:sp>
        <p:pic>
          <p:nvPicPr>
            <p:cNvPr id="31" name="object 31"/>
            <p:cNvPicPr/>
            <p:nvPr/>
          </p:nvPicPr>
          <p:blipFill>
            <a:blip r:embed="rId7" cstate="print"/>
            <a:stretch>
              <a:fillRect/>
            </a:stretch>
          </p:blipFill>
          <p:spPr>
            <a:xfrm>
              <a:off x="2051050" y="2925724"/>
              <a:ext cx="647700" cy="359409"/>
            </a:xfrm>
            <a:prstGeom prst="rect">
              <a:avLst/>
            </a:prstGeom>
          </p:spPr>
        </p:pic>
        <p:sp>
          <p:nvSpPr>
            <p:cNvPr id="32" name="object 32"/>
            <p:cNvSpPr/>
            <p:nvPr/>
          </p:nvSpPr>
          <p:spPr>
            <a:xfrm>
              <a:off x="2051050" y="2925724"/>
              <a:ext cx="648970" cy="359410"/>
            </a:xfrm>
            <a:custGeom>
              <a:avLst/>
              <a:gdLst/>
              <a:ahLst/>
              <a:cxnLst/>
              <a:rect l="l" t="t" r="r" b="b"/>
              <a:pathLst>
                <a:path w="648969" h="359410">
                  <a:moveTo>
                    <a:pt x="0" y="88900"/>
                  </a:moveTo>
                  <a:lnTo>
                    <a:pt x="468630" y="88900"/>
                  </a:lnTo>
                  <a:lnTo>
                    <a:pt x="468630" y="0"/>
                  </a:lnTo>
                  <a:lnTo>
                    <a:pt x="648969" y="179070"/>
                  </a:lnTo>
                  <a:lnTo>
                    <a:pt x="468630" y="359410"/>
                  </a:lnTo>
                  <a:lnTo>
                    <a:pt x="468630" y="269240"/>
                  </a:lnTo>
                  <a:lnTo>
                    <a:pt x="0" y="269240"/>
                  </a:lnTo>
                  <a:lnTo>
                    <a:pt x="0" y="88900"/>
                  </a:lnTo>
                  <a:close/>
                </a:path>
              </a:pathLst>
            </a:custGeom>
            <a:ln w="9344">
              <a:solidFill>
                <a:srgbClr val="F8F8F8"/>
              </a:solidFill>
            </a:ln>
          </p:spPr>
          <p:txBody>
            <a:bodyPr wrap="square" lIns="0" tIns="0" rIns="0" bIns="0" rtlCol="0"/>
            <a:lstStyle/>
            <a:p>
              <a:endParaRPr/>
            </a:p>
          </p:txBody>
        </p:sp>
        <p:sp>
          <p:nvSpPr>
            <p:cNvPr id="33" name="object 33"/>
            <p:cNvSpPr/>
            <p:nvPr/>
          </p:nvSpPr>
          <p:spPr>
            <a:xfrm>
              <a:off x="2046376" y="2921063"/>
              <a:ext cx="658495" cy="368935"/>
            </a:xfrm>
            <a:custGeom>
              <a:avLst/>
              <a:gdLst/>
              <a:ahLst/>
              <a:cxnLst/>
              <a:rect l="l" t="t" r="r" b="b"/>
              <a:pathLst>
                <a:path w="658494" h="368935">
                  <a:moveTo>
                    <a:pt x="9334" y="4660"/>
                  </a:moveTo>
                  <a:lnTo>
                    <a:pt x="7975" y="1358"/>
                  </a:lnTo>
                  <a:lnTo>
                    <a:pt x="4673" y="0"/>
                  </a:lnTo>
                  <a:lnTo>
                    <a:pt x="1358" y="1358"/>
                  </a:lnTo>
                  <a:lnTo>
                    <a:pt x="0" y="4660"/>
                  </a:lnTo>
                  <a:lnTo>
                    <a:pt x="1358" y="7975"/>
                  </a:lnTo>
                  <a:lnTo>
                    <a:pt x="4673" y="9334"/>
                  </a:lnTo>
                  <a:lnTo>
                    <a:pt x="7975" y="7975"/>
                  </a:lnTo>
                  <a:lnTo>
                    <a:pt x="9334" y="4660"/>
                  </a:lnTo>
                  <a:close/>
                </a:path>
                <a:path w="658494" h="368935">
                  <a:moveTo>
                    <a:pt x="658304" y="364070"/>
                  </a:moveTo>
                  <a:lnTo>
                    <a:pt x="656945" y="360768"/>
                  </a:lnTo>
                  <a:lnTo>
                    <a:pt x="653643" y="359410"/>
                  </a:lnTo>
                  <a:lnTo>
                    <a:pt x="650328" y="360768"/>
                  </a:lnTo>
                  <a:lnTo>
                    <a:pt x="648970" y="364070"/>
                  </a:lnTo>
                  <a:lnTo>
                    <a:pt x="650328" y="367385"/>
                  </a:lnTo>
                  <a:lnTo>
                    <a:pt x="653643" y="368744"/>
                  </a:lnTo>
                  <a:lnTo>
                    <a:pt x="656945" y="367385"/>
                  </a:lnTo>
                  <a:lnTo>
                    <a:pt x="658304" y="364070"/>
                  </a:lnTo>
                  <a:close/>
                </a:path>
              </a:pathLst>
            </a:custGeom>
            <a:solidFill>
              <a:srgbClr val="F8F8F8"/>
            </a:solidFill>
          </p:spPr>
          <p:txBody>
            <a:bodyPr wrap="square" lIns="0" tIns="0" rIns="0" bIns="0" rtlCol="0"/>
            <a:lstStyle/>
            <a:p>
              <a:endParaRPr/>
            </a:p>
          </p:txBody>
        </p:sp>
        <p:sp>
          <p:nvSpPr>
            <p:cNvPr id="34" name="object 34"/>
            <p:cNvSpPr/>
            <p:nvPr/>
          </p:nvSpPr>
          <p:spPr>
            <a:xfrm>
              <a:off x="7776209" y="1342034"/>
              <a:ext cx="1188720" cy="791210"/>
            </a:xfrm>
            <a:custGeom>
              <a:avLst/>
              <a:gdLst/>
              <a:ahLst/>
              <a:cxnLst/>
              <a:rect l="l" t="t" r="r" b="b"/>
              <a:pathLst>
                <a:path w="1188720" h="791210">
                  <a:moveTo>
                    <a:pt x="1188720" y="0"/>
                  </a:moveTo>
                  <a:lnTo>
                    <a:pt x="0" y="0"/>
                  </a:lnTo>
                  <a:lnTo>
                    <a:pt x="0" y="791210"/>
                  </a:lnTo>
                  <a:lnTo>
                    <a:pt x="594360" y="791210"/>
                  </a:lnTo>
                  <a:lnTo>
                    <a:pt x="1188720" y="791210"/>
                  </a:lnTo>
                  <a:lnTo>
                    <a:pt x="1188720" y="0"/>
                  </a:lnTo>
                  <a:close/>
                </a:path>
              </a:pathLst>
            </a:custGeom>
            <a:solidFill>
              <a:srgbClr val="FFFFFF"/>
            </a:solidFill>
          </p:spPr>
          <p:txBody>
            <a:bodyPr wrap="square" lIns="0" tIns="0" rIns="0" bIns="0" rtlCol="0"/>
            <a:lstStyle/>
            <a:p>
              <a:endParaRPr/>
            </a:p>
          </p:txBody>
        </p:sp>
        <p:sp>
          <p:nvSpPr>
            <p:cNvPr id="35" name="object 35"/>
            <p:cNvSpPr/>
            <p:nvPr/>
          </p:nvSpPr>
          <p:spPr>
            <a:xfrm>
              <a:off x="7776209" y="1342034"/>
              <a:ext cx="1188720" cy="791210"/>
            </a:xfrm>
            <a:custGeom>
              <a:avLst/>
              <a:gdLst/>
              <a:ahLst/>
              <a:cxnLst/>
              <a:rect l="l" t="t" r="r" b="b"/>
              <a:pathLst>
                <a:path w="1188720" h="791210">
                  <a:moveTo>
                    <a:pt x="594360" y="791210"/>
                  </a:moveTo>
                  <a:lnTo>
                    <a:pt x="0" y="791210"/>
                  </a:lnTo>
                  <a:lnTo>
                    <a:pt x="0" y="0"/>
                  </a:lnTo>
                  <a:lnTo>
                    <a:pt x="1188720" y="0"/>
                  </a:lnTo>
                  <a:lnTo>
                    <a:pt x="1188720" y="791210"/>
                  </a:lnTo>
                  <a:lnTo>
                    <a:pt x="594360" y="791210"/>
                  </a:lnTo>
                  <a:close/>
                </a:path>
              </a:pathLst>
            </a:custGeom>
            <a:ln w="25518">
              <a:solidFill>
                <a:srgbClr val="3333CC"/>
              </a:solidFill>
            </a:ln>
          </p:spPr>
          <p:txBody>
            <a:bodyPr wrap="square" lIns="0" tIns="0" rIns="0" bIns="0" rtlCol="0"/>
            <a:lstStyle/>
            <a:p>
              <a:endParaRPr/>
            </a:p>
          </p:txBody>
        </p:sp>
      </p:grpSp>
      <p:sp>
        <p:nvSpPr>
          <p:cNvPr id="36" name="object 36"/>
          <p:cNvSpPr txBox="1"/>
          <p:nvPr/>
        </p:nvSpPr>
        <p:spPr>
          <a:xfrm>
            <a:off x="4827270" y="1418234"/>
            <a:ext cx="3980179" cy="299720"/>
          </a:xfrm>
          <a:prstGeom prst="rect">
            <a:avLst/>
          </a:prstGeom>
        </p:spPr>
        <p:txBody>
          <a:bodyPr vert="horz" wrap="square" lIns="0" tIns="12700" rIns="0" bIns="0" rtlCol="0">
            <a:spAutoFit/>
          </a:bodyPr>
          <a:lstStyle/>
          <a:p>
            <a:pPr marL="117475" indent="-88900">
              <a:lnSpc>
                <a:spcPct val="100000"/>
              </a:lnSpc>
              <a:spcBef>
                <a:spcPts val="100"/>
              </a:spcBef>
              <a:buSzPct val="94444"/>
              <a:buFont typeface="OpenSymbol"/>
              <a:buChar char="•"/>
              <a:tabLst>
                <a:tab pos="117475" algn="l"/>
              </a:tabLst>
            </a:pPr>
            <a:r>
              <a:rPr sz="1800" b="1" spc="-100" dirty="0">
                <a:latin typeface="Arial"/>
                <a:cs typeface="Arial"/>
              </a:rPr>
              <a:t>Глібенкламід</a:t>
            </a:r>
            <a:r>
              <a:rPr sz="1800" b="1" spc="15" dirty="0">
                <a:latin typeface="Arial"/>
                <a:cs typeface="Arial"/>
              </a:rPr>
              <a:t> </a:t>
            </a:r>
            <a:r>
              <a:rPr sz="1800" b="1" spc="-70" dirty="0">
                <a:latin typeface="Arial"/>
                <a:cs typeface="Arial"/>
              </a:rPr>
              <a:t>(Glibenclamide)</a:t>
            </a:r>
            <a:r>
              <a:rPr sz="2700" b="1" spc="-104" baseline="10802" dirty="0">
                <a:solidFill>
                  <a:srgbClr val="15155C"/>
                </a:solidFill>
                <a:latin typeface="Arial"/>
                <a:cs typeface="Arial"/>
              </a:rPr>
              <a:t>3</a:t>
            </a:r>
            <a:r>
              <a:rPr sz="2700" b="1" spc="15" baseline="10802" dirty="0">
                <a:solidFill>
                  <a:srgbClr val="15155C"/>
                </a:solidFill>
                <a:latin typeface="Arial"/>
                <a:cs typeface="Arial"/>
              </a:rPr>
              <a:t> </a:t>
            </a:r>
            <a:r>
              <a:rPr sz="2700" b="1" baseline="10802" dirty="0">
                <a:solidFill>
                  <a:srgbClr val="15155C"/>
                </a:solidFill>
                <a:latin typeface="Arial"/>
                <a:cs typeface="Arial"/>
              </a:rPr>
              <a:t>ЛЗ</a:t>
            </a:r>
            <a:r>
              <a:rPr sz="2700" b="1" spc="15" baseline="10802" dirty="0">
                <a:solidFill>
                  <a:srgbClr val="15155C"/>
                </a:solidFill>
                <a:latin typeface="Arial"/>
                <a:cs typeface="Arial"/>
              </a:rPr>
              <a:t> </a:t>
            </a:r>
            <a:r>
              <a:rPr sz="2700" b="1" spc="-37" baseline="10802" dirty="0">
                <a:solidFill>
                  <a:srgbClr val="15155C"/>
                </a:solidFill>
                <a:latin typeface="Arial"/>
                <a:cs typeface="Arial"/>
              </a:rPr>
              <a:t>за</a:t>
            </a:r>
            <a:endParaRPr sz="2700" baseline="10802">
              <a:latin typeface="Arial"/>
              <a:cs typeface="Arial"/>
            </a:endParaRPr>
          </a:p>
        </p:txBody>
      </p:sp>
      <p:sp>
        <p:nvSpPr>
          <p:cNvPr id="37" name="object 37"/>
          <p:cNvSpPr txBox="1"/>
          <p:nvPr/>
        </p:nvSpPr>
        <p:spPr>
          <a:xfrm>
            <a:off x="8097519" y="1648104"/>
            <a:ext cx="546100" cy="299720"/>
          </a:xfrm>
          <a:prstGeom prst="rect">
            <a:avLst/>
          </a:prstGeom>
        </p:spPr>
        <p:txBody>
          <a:bodyPr vert="horz" wrap="square" lIns="0" tIns="12700" rIns="0" bIns="0" rtlCol="0">
            <a:spAutoFit/>
          </a:bodyPr>
          <a:lstStyle/>
          <a:p>
            <a:pPr marL="12700">
              <a:lnSpc>
                <a:spcPct val="100000"/>
              </a:lnSpc>
              <a:spcBef>
                <a:spcPts val="100"/>
              </a:spcBef>
            </a:pPr>
            <a:r>
              <a:rPr sz="1800" b="1" spc="-25" dirty="0">
                <a:solidFill>
                  <a:srgbClr val="15155C"/>
                </a:solidFill>
                <a:latin typeface="Arial"/>
                <a:cs typeface="Arial"/>
              </a:rPr>
              <a:t>МНН</a:t>
            </a:r>
            <a:endParaRPr sz="1800">
              <a:latin typeface="Arial"/>
              <a:cs typeface="Arial"/>
            </a:endParaRPr>
          </a:p>
        </p:txBody>
      </p:sp>
      <p:grpSp>
        <p:nvGrpSpPr>
          <p:cNvPr id="38" name="object 38"/>
          <p:cNvGrpSpPr/>
          <p:nvPr/>
        </p:nvGrpSpPr>
        <p:grpSpPr>
          <a:xfrm>
            <a:off x="7872412" y="3056216"/>
            <a:ext cx="1105535" cy="817244"/>
            <a:chOff x="7872412" y="3056216"/>
            <a:chExt cx="1105535" cy="817244"/>
          </a:xfrm>
        </p:grpSpPr>
        <p:sp>
          <p:nvSpPr>
            <p:cNvPr id="39" name="object 39"/>
            <p:cNvSpPr/>
            <p:nvPr/>
          </p:nvSpPr>
          <p:spPr>
            <a:xfrm>
              <a:off x="7885429" y="3069234"/>
              <a:ext cx="1079500" cy="791210"/>
            </a:xfrm>
            <a:custGeom>
              <a:avLst/>
              <a:gdLst/>
              <a:ahLst/>
              <a:cxnLst/>
              <a:rect l="l" t="t" r="r" b="b"/>
              <a:pathLst>
                <a:path w="1079500" h="791210">
                  <a:moveTo>
                    <a:pt x="1079500" y="0"/>
                  </a:moveTo>
                  <a:lnTo>
                    <a:pt x="0" y="0"/>
                  </a:lnTo>
                  <a:lnTo>
                    <a:pt x="0" y="791210"/>
                  </a:lnTo>
                  <a:lnTo>
                    <a:pt x="539750" y="791210"/>
                  </a:lnTo>
                  <a:lnTo>
                    <a:pt x="1079500" y="791210"/>
                  </a:lnTo>
                  <a:lnTo>
                    <a:pt x="1079500" y="0"/>
                  </a:lnTo>
                  <a:close/>
                </a:path>
              </a:pathLst>
            </a:custGeom>
            <a:solidFill>
              <a:srgbClr val="FFFFFF"/>
            </a:solidFill>
          </p:spPr>
          <p:txBody>
            <a:bodyPr wrap="square" lIns="0" tIns="0" rIns="0" bIns="0" rtlCol="0"/>
            <a:lstStyle/>
            <a:p>
              <a:endParaRPr/>
            </a:p>
          </p:txBody>
        </p:sp>
        <p:sp>
          <p:nvSpPr>
            <p:cNvPr id="40" name="object 40"/>
            <p:cNvSpPr/>
            <p:nvPr/>
          </p:nvSpPr>
          <p:spPr>
            <a:xfrm>
              <a:off x="7885429" y="3069234"/>
              <a:ext cx="1079500" cy="791210"/>
            </a:xfrm>
            <a:custGeom>
              <a:avLst/>
              <a:gdLst/>
              <a:ahLst/>
              <a:cxnLst/>
              <a:rect l="l" t="t" r="r" b="b"/>
              <a:pathLst>
                <a:path w="1079500" h="791210">
                  <a:moveTo>
                    <a:pt x="539750" y="791210"/>
                  </a:moveTo>
                  <a:lnTo>
                    <a:pt x="0" y="791210"/>
                  </a:lnTo>
                  <a:lnTo>
                    <a:pt x="0" y="0"/>
                  </a:lnTo>
                  <a:lnTo>
                    <a:pt x="1079500" y="0"/>
                  </a:lnTo>
                  <a:lnTo>
                    <a:pt x="1079500" y="791210"/>
                  </a:lnTo>
                  <a:lnTo>
                    <a:pt x="539750" y="791210"/>
                  </a:lnTo>
                  <a:close/>
                </a:path>
              </a:pathLst>
            </a:custGeom>
            <a:ln w="25518">
              <a:solidFill>
                <a:srgbClr val="3333CC"/>
              </a:solidFill>
            </a:ln>
          </p:spPr>
          <p:txBody>
            <a:bodyPr wrap="square" lIns="0" tIns="0" rIns="0" bIns="0" rtlCol="0"/>
            <a:lstStyle/>
            <a:p>
              <a:endParaRPr/>
            </a:p>
          </p:txBody>
        </p:sp>
      </p:grpSp>
      <p:sp>
        <p:nvSpPr>
          <p:cNvPr id="41" name="object 41"/>
          <p:cNvSpPr txBox="1"/>
          <p:nvPr/>
        </p:nvSpPr>
        <p:spPr>
          <a:xfrm>
            <a:off x="8014969" y="3100984"/>
            <a:ext cx="821690" cy="574040"/>
          </a:xfrm>
          <a:prstGeom prst="rect">
            <a:avLst/>
          </a:prstGeom>
        </p:spPr>
        <p:txBody>
          <a:bodyPr vert="horz" wrap="square" lIns="0" tIns="12700" rIns="0" bIns="0" rtlCol="0">
            <a:spAutoFit/>
          </a:bodyPr>
          <a:lstStyle/>
          <a:p>
            <a:pPr marL="149225" marR="5080" indent="-137160">
              <a:lnSpc>
                <a:spcPct val="100000"/>
              </a:lnSpc>
              <a:spcBef>
                <a:spcPts val="100"/>
              </a:spcBef>
            </a:pPr>
            <a:r>
              <a:rPr sz="1800" b="1" dirty="0">
                <a:solidFill>
                  <a:srgbClr val="15155C"/>
                </a:solidFill>
                <a:latin typeface="Arial"/>
                <a:cs typeface="Arial"/>
              </a:rPr>
              <a:t>3</a:t>
            </a:r>
            <a:r>
              <a:rPr sz="1800" b="1" spc="-20" dirty="0">
                <a:solidFill>
                  <a:srgbClr val="15155C"/>
                </a:solidFill>
                <a:latin typeface="Arial"/>
                <a:cs typeface="Arial"/>
              </a:rPr>
              <a:t> </a:t>
            </a:r>
            <a:r>
              <a:rPr sz="1800" b="1" dirty="0">
                <a:solidFill>
                  <a:srgbClr val="15155C"/>
                </a:solidFill>
                <a:latin typeface="Arial"/>
                <a:cs typeface="Arial"/>
              </a:rPr>
              <a:t>ЛЗ</a:t>
            </a:r>
            <a:r>
              <a:rPr sz="1800" b="1" spc="-5" dirty="0">
                <a:solidFill>
                  <a:srgbClr val="15155C"/>
                </a:solidFill>
                <a:latin typeface="Arial"/>
                <a:cs typeface="Arial"/>
              </a:rPr>
              <a:t> </a:t>
            </a:r>
            <a:r>
              <a:rPr sz="1800" b="1" spc="-35" dirty="0">
                <a:solidFill>
                  <a:srgbClr val="15155C"/>
                </a:solidFill>
                <a:latin typeface="Arial"/>
                <a:cs typeface="Arial"/>
              </a:rPr>
              <a:t>за </a:t>
            </a:r>
            <a:r>
              <a:rPr sz="1800" b="1" spc="-25" dirty="0">
                <a:solidFill>
                  <a:srgbClr val="15155C"/>
                </a:solidFill>
                <a:latin typeface="Arial"/>
                <a:cs typeface="Arial"/>
              </a:rPr>
              <a:t>МНН</a:t>
            </a:r>
            <a:endParaRPr sz="1800">
              <a:latin typeface="Arial"/>
              <a:cs typeface="Arial"/>
            </a:endParaRPr>
          </a:p>
        </p:txBody>
      </p:sp>
      <p:grpSp>
        <p:nvGrpSpPr>
          <p:cNvPr id="42" name="object 42"/>
          <p:cNvGrpSpPr/>
          <p:nvPr/>
        </p:nvGrpSpPr>
        <p:grpSpPr>
          <a:xfrm>
            <a:off x="7159397" y="3064561"/>
            <a:ext cx="657225" cy="390525"/>
            <a:chOff x="7159397" y="3064561"/>
            <a:chExt cx="657225" cy="390525"/>
          </a:xfrm>
        </p:grpSpPr>
        <p:pic>
          <p:nvPicPr>
            <p:cNvPr id="43" name="object 43"/>
            <p:cNvPicPr/>
            <p:nvPr/>
          </p:nvPicPr>
          <p:blipFill>
            <a:blip r:embed="rId8" cstate="print"/>
            <a:stretch>
              <a:fillRect/>
            </a:stretch>
          </p:blipFill>
          <p:spPr>
            <a:xfrm>
              <a:off x="7164070" y="3089554"/>
              <a:ext cx="647700" cy="360679"/>
            </a:xfrm>
            <a:prstGeom prst="rect">
              <a:avLst/>
            </a:prstGeom>
          </p:spPr>
        </p:pic>
        <p:sp>
          <p:nvSpPr>
            <p:cNvPr id="44" name="object 44"/>
            <p:cNvSpPr/>
            <p:nvPr/>
          </p:nvSpPr>
          <p:spPr>
            <a:xfrm>
              <a:off x="7164070" y="3179724"/>
              <a:ext cx="0" cy="180340"/>
            </a:xfrm>
            <a:custGeom>
              <a:avLst/>
              <a:gdLst/>
              <a:ahLst/>
              <a:cxnLst/>
              <a:rect l="l" t="t" r="r" b="b"/>
              <a:pathLst>
                <a:path h="180339">
                  <a:moveTo>
                    <a:pt x="0" y="0"/>
                  </a:moveTo>
                  <a:lnTo>
                    <a:pt x="0" y="180340"/>
                  </a:lnTo>
                </a:path>
              </a:pathLst>
            </a:custGeom>
            <a:ln w="3175">
              <a:solidFill>
                <a:srgbClr val="000000"/>
              </a:solidFill>
            </a:ln>
          </p:spPr>
          <p:txBody>
            <a:bodyPr wrap="square" lIns="0" tIns="0" rIns="0" bIns="0" rtlCol="0"/>
            <a:lstStyle/>
            <a:p>
              <a:endParaRPr/>
            </a:p>
          </p:txBody>
        </p:sp>
        <p:sp>
          <p:nvSpPr>
            <p:cNvPr id="45" name="object 45"/>
            <p:cNvSpPr/>
            <p:nvPr/>
          </p:nvSpPr>
          <p:spPr>
            <a:xfrm>
              <a:off x="7164070" y="3089554"/>
              <a:ext cx="647700" cy="360680"/>
            </a:xfrm>
            <a:custGeom>
              <a:avLst/>
              <a:gdLst/>
              <a:ahLst/>
              <a:cxnLst/>
              <a:rect l="l" t="t" r="r" b="b"/>
              <a:pathLst>
                <a:path w="647700" h="360679">
                  <a:moveTo>
                    <a:pt x="0" y="90169"/>
                  </a:moveTo>
                  <a:lnTo>
                    <a:pt x="467359" y="90169"/>
                  </a:lnTo>
                  <a:lnTo>
                    <a:pt x="467359" y="0"/>
                  </a:lnTo>
                  <a:lnTo>
                    <a:pt x="647700" y="180339"/>
                  </a:lnTo>
                  <a:lnTo>
                    <a:pt x="467359" y="360679"/>
                  </a:lnTo>
                  <a:lnTo>
                    <a:pt x="467359" y="270510"/>
                  </a:lnTo>
                  <a:lnTo>
                    <a:pt x="0" y="270510"/>
                  </a:lnTo>
                  <a:lnTo>
                    <a:pt x="0" y="90169"/>
                  </a:lnTo>
                  <a:close/>
                </a:path>
              </a:pathLst>
            </a:custGeom>
            <a:ln w="9344">
              <a:solidFill>
                <a:srgbClr val="000000"/>
              </a:solidFill>
            </a:ln>
          </p:spPr>
          <p:txBody>
            <a:bodyPr wrap="square" lIns="0" tIns="0" rIns="0" bIns="0" rtlCol="0"/>
            <a:lstStyle/>
            <a:p>
              <a:endParaRPr/>
            </a:p>
          </p:txBody>
        </p:sp>
        <p:sp>
          <p:nvSpPr>
            <p:cNvPr id="46" name="object 46"/>
            <p:cNvSpPr/>
            <p:nvPr/>
          </p:nvSpPr>
          <p:spPr>
            <a:xfrm>
              <a:off x="7159396" y="3084893"/>
              <a:ext cx="657225" cy="370205"/>
            </a:xfrm>
            <a:custGeom>
              <a:avLst/>
              <a:gdLst/>
              <a:ahLst/>
              <a:cxnLst/>
              <a:rect l="l" t="t" r="r" b="b"/>
              <a:pathLst>
                <a:path w="657225" h="370204">
                  <a:moveTo>
                    <a:pt x="9334" y="4660"/>
                  </a:moveTo>
                  <a:lnTo>
                    <a:pt x="7975" y="1358"/>
                  </a:lnTo>
                  <a:lnTo>
                    <a:pt x="4673" y="0"/>
                  </a:lnTo>
                  <a:lnTo>
                    <a:pt x="1358" y="1358"/>
                  </a:lnTo>
                  <a:lnTo>
                    <a:pt x="0" y="4660"/>
                  </a:lnTo>
                  <a:lnTo>
                    <a:pt x="1358" y="7975"/>
                  </a:lnTo>
                  <a:lnTo>
                    <a:pt x="4673" y="9334"/>
                  </a:lnTo>
                  <a:lnTo>
                    <a:pt x="7975" y="7975"/>
                  </a:lnTo>
                  <a:lnTo>
                    <a:pt x="9334" y="4660"/>
                  </a:lnTo>
                  <a:close/>
                </a:path>
                <a:path w="657225" h="370204">
                  <a:moveTo>
                    <a:pt x="657034" y="365340"/>
                  </a:moveTo>
                  <a:lnTo>
                    <a:pt x="655675" y="362038"/>
                  </a:lnTo>
                  <a:lnTo>
                    <a:pt x="652373" y="360680"/>
                  </a:lnTo>
                  <a:lnTo>
                    <a:pt x="649058" y="362038"/>
                  </a:lnTo>
                  <a:lnTo>
                    <a:pt x="647700" y="365340"/>
                  </a:lnTo>
                  <a:lnTo>
                    <a:pt x="649058" y="368655"/>
                  </a:lnTo>
                  <a:lnTo>
                    <a:pt x="652373" y="370014"/>
                  </a:lnTo>
                  <a:lnTo>
                    <a:pt x="655675" y="368655"/>
                  </a:lnTo>
                  <a:lnTo>
                    <a:pt x="657034" y="365340"/>
                  </a:lnTo>
                  <a:close/>
                </a:path>
              </a:pathLst>
            </a:custGeom>
            <a:solidFill>
              <a:srgbClr val="000000">
                <a:alpha val="38999"/>
              </a:srgbClr>
            </a:solidFill>
          </p:spPr>
          <p:txBody>
            <a:bodyPr wrap="square" lIns="0" tIns="0" rIns="0" bIns="0" rtlCol="0"/>
            <a:lstStyle/>
            <a:p>
              <a:endParaRPr/>
            </a:p>
          </p:txBody>
        </p:sp>
        <p:pic>
          <p:nvPicPr>
            <p:cNvPr id="47" name="object 47"/>
            <p:cNvPicPr/>
            <p:nvPr/>
          </p:nvPicPr>
          <p:blipFill>
            <a:blip r:embed="rId9" cstate="print"/>
            <a:stretch>
              <a:fillRect/>
            </a:stretch>
          </p:blipFill>
          <p:spPr>
            <a:xfrm>
              <a:off x="7164070" y="3069234"/>
              <a:ext cx="647700" cy="359410"/>
            </a:xfrm>
            <a:prstGeom prst="rect">
              <a:avLst/>
            </a:prstGeom>
          </p:spPr>
        </p:pic>
        <p:sp>
          <p:nvSpPr>
            <p:cNvPr id="48" name="object 48"/>
            <p:cNvSpPr/>
            <p:nvPr/>
          </p:nvSpPr>
          <p:spPr>
            <a:xfrm>
              <a:off x="7164070" y="3069234"/>
              <a:ext cx="647700" cy="360680"/>
            </a:xfrm>
            <a:custGeom>
              <a:avLst/>
              <a:gdLst/>
              <a:ahLst/>
              <a:cxnLst/>
              <a:rect l="l" t="t" r="r" b="b"/>
              <a:pathLst>
                <a:path w="647700" h="360679">
                  <a:moveTo>
                    <a:pt x="0" y="90170"/>
                  </a:moveTo>
                  <a:lnTo>
                    <a:pt x="467359" y="90170"/>
                  </a:lnTo>
                  <a:lnTo>
                    <a:pt x="467359" y="0"/>
                  </a:lnTo>
                  <a:lnTo>
                    <a:pt x="647700" y="180339"/>
                  </a:lnTo>
                  <a:lnTo>
                    <a:pt x="467359" y="360680"/>
                  </a:lnTo>
                  <a:lnTo>
                    <a:pt x="467359" y="270510"/>
                  </a:lnTo>
                  <a:lnTo>
                    <a:pt x="0" y="270510"/>
                  </a:lnTo>
                  <a:lnTo>
                    <a:pt x="0" y="90170"/>
                  </a:lnTo>
                  <a:close/>
                </a:path>
              </a:pathLst>
            </a:custGeom>
            <a:ln w="9344">
              <a:solidFill>
                <a:srgbClr val="F8F8F8"/>
              </a:solidFill>
            </a:ln>
          </p:spPr>
          <p:txBody>
            <a:bodyPr wrap="square" lIns="0" tIns="0" rIns="0" bIns="0" rtlCol="0"/>
            <a:lstStyle/>
            <a:p>
              <a:endParaRPr/>
            </a:p>
          </p:txBody>
        </p:sp>
        <p:sp>
          <p:nvSpPr>
            <p:cNvPr id="49" name="object 49"/>
            <p:cNvSpPr/>
            <p:nvPr/>
          </p:nvSpPr>
          <p:spPr>
            <a:xfrm>
              <a:off x="7159396" y="3064573"/>
              <a:ext cx="657225" cy="370205"/>
            </a:xfrm>
            <a:custGeom>
              <a:avLst/>
              <a:gdLst/>
              <a:ahLst/>
              <a:cxnLst/>
              <a:rect l="l" t="t" r="r" b="b"/>
              <a:pathLst>
                <a:path w="657225" h="370204">
                  <a:moveTo>
                    <a:pt x="9334" y="4660"/>
                  </a:moveTo>
                  <a:lnTo>
                    <a:pt x="7975" y="1358"/>
                  </a:lnTo>
                  <a:lnTo>
                    <a:pt x="4673" y="0"/>
                  </a:lnTo>
                  <a:lnTo>
                    <a:pt x="1358" y="1358"/>
                  </a:lnTo>
                  <a:lnTo>
                    <a:pt x="0" y="4660"/>
                  </a:lnTo>
                  <a:lnTo>
                    <a:pt x="1358" y="7975"/>
                  </a:lnTo>
                  <a:lnTo>
                    <a:pt x="4673" y="9334"/>
                  </a:lnTo>
                  <a:lnTo>
                    <a:pt x="7975" y="7975"/>
                  </a:lnTo>
                  <a:lnTo>
                    <a:pt x="9334" y="4660"/>
                  </a:lnTo>
                  <a:close/>
                </a:path>
                <a:path w="657225" h="370204">
                  <a:moveTo>
                    <a:pt x="657034" y="365340"/>
                  </a:moveTo>
                  <a:lnTo>
                    <a:pt x="655675" y="362038"/>
                  </a:lnTo>
                  <a:lnTo>
                    <a:pt x="652373" y="360680"/>
                  </a:lnTo>
                  <a:lnTo>
                    <a:pt x="649058" y="362038"/>
                  </a:lnTo>
                  <a:lnTo>
                    <a:pt x="647700" y="365340"/>
                  </a:lnTo>
                  <a:lnTo>
                    <a:pt x="649058" y="368655"/>
                  </a:lnTo>
                  <a:lnTo>
                    <a:pt x="652373" y="370014"/>
                  </a:lnTo>
                  <a:lnTo>
                    <a:pt x="655675" y="368655"/>
                  </a:lnTo>
                  <a:lnTo>
                    <a:pt x="657034" y="365340"/>
                  </a:lnTo>
                  <a:close/>
                </a:path>
              </a:pathLst>
            </a:custGeom>
            <a:solidFill>
              <a:srgbClr val="F8F8F8"/>
            </a:solidFill>
          </p:spPr>
          <p:txBody>
            <a:bodyPr wrap="square" lIns="0" tIns="0" rIns="0" bIns="0" rtlCol="0"/>
            <a:lstStyle/>
            <a:p>
              <a:endParaRPr/>
            </a:p>
          </p:txBody>
        </p:sp>
      </p:grpSp>
      <p:grpSp>
        <p:nvGrpSpPr>
          <p:cNvPr id="50" name="object 50"/>
          <p:cNvGrpSpPr/>
          <p:nvPr/>
        </p:nvGrpSpPr>
        <p:grpSpPr>
          <a:xfrm>
            <a:off x="7088277" y="1696771"/>
            <a:ext cx="657225" cy="389255"/>
            <a:chOff x="7088277" y="1696771"/>
            <a:chExt cx="657225" cy="389255"/>
          </a:xfrm>
        </p:grpSpPr>
        <p:pic>
          <p:nvPicPr>
            <p:cNvPr id="51" name="object 51"/>
            <p:cNvPicPr/>
            <p:nvPr/>
          </p:nvPicPr>
          <p:blipFill>
            <a:blip r:embed="rId10" cstate="print"/>
            <a:stretch>
              <a:fillRect/>
            </a:stretch>
          </p:blipFill>
          <p:spPr>
            <a:xfrm>
              <a:off x="7092949" y="1721764"/>
              <a:ext cx="647700" cy="359409"/>
            </a:xfrm>
            <a:prstGeom prst="rect">
              <a:avLst/>
            </a:prstGeom>
          </p:spPr>
        </p:pic>
        <p:sp>
          <p:nvSpPr>
            <p:cNvPr id="52" name="object 52"/>
            <p:cNvSpPr/>
            <p:nvPr/>
          </p:nvSpPr>
          <p:spPr>
            <a:xfrm>
              <a:off x="7092949" y="1721764"/>
              <a:ext cx="468630" cy="269240"/>
            </a:xfrm>
            <a:custGeom>
              <a:avLst/>
              <a:gdLst/>
              <a:ahLst/>
              <a:cxnLst/>
              <a:rect l="l" t="t" r="r" b="b"/>
              <a:pathLst>
                <a:path w="468629" h="269239">
                  <a:moveTo>
                    <a:pt x="468629" y="0"/>
                  </a:moveTo>
                  <a:lnTo>
                    <a:pt x="467359" y="0"/>
                  </a:lnTo>
                </a:path>
                <a:path w="468629" h="269239">
                  <a:moveTo>
                    <a:pt x="0" y="88900"/>
                  </a:moveTo>
                  <a:lnTo>
                    <a:pt x="0" y="269239"/>
                  </a:lnTo>
                </a:path>
              </a:pathLst>
            </a:custGeom>
            <a:ln w="3175">
              <a:solidFill>
                <a:srgbClr val="000000"/>
              </a:solidFill>
            </a:ln>
          </p:spPr>
          <p:txBody>
            <a:bodyPr wrap="square" lIns="0" tIns="0" rIns="0" bIns="0" rtlCol="0"/>
            <a:lstStyle/>
            <a:p>
              <a:endParaRPr/>
            </a:p>
          </p:txBody>
        </p:sp>
        <p:sp>
          <p:nvSpPr>
            <p:cNvPr id="53" name="object 53"/>
            <p:cNvSpPr/>
            <p:nvPr/>
          </p:nvSpPr>
          <p:spPr>
            <a:xfrm>
              <a:off x="7092949" y="1721764"/>
              <a:ext cx="647700" cy="359410"/>
            </a:xfrm>
            <a:custGeom>
              <a:avLst/>
              <a:gdLst/>
              <a:ahLst/>
              <a:cxnLst/>
              <a:rect l="l" t="t" r="r" b="b"/>
              <a:pathLst>
                <a:path w="647700" h="359410">
                  <a:moveTo>
                    <a:pt x="0" y="90169"/>
                  </a:moveTo>
                  <a:lnTo>
                    <a:pt x="467359" y="90169"/>
                  </a:lnTo>
                  <a:lnTo>
                    <a:pt x="467359" y="0"/>
                  </a:lnTo>
                  <a:lnTo>
                    <a:pt x="647700" y="179069"/>
                  </a:lnTo>
                  <a:lnTo>
                    <a:pt x="467359" y="359409"/>
                  </a:lnTo>
                  <a:lnTo>
                    <a:pt x="467359" y="269239"/>
                  </a:lnTo>
                  <a:lnTo>
                    <a:pt x="0" y="269239"/>
                  </a:lnTo>
                  <a:lnTo>
                    <a:pt x="0" y="90169"/>
                  </a:lnTo>
                  <a:close/>
                </a:path>
              </a:pathLst>
            </a:custGeom>
            <a:ln w="9344">
              <a:solidFill>
                <a:srgbClr val="000000"/>
              </a:solidFill>
            </a:ln>
          </p:spPr>
          <p:txBody>
            <a:bodyPr wrap="square" lIns="0" tIns="0" rIns="0" bIns="0" rtlCol="0"/>
            <a:lstStyle/>
            <a:p>
              <a:endParaRPr/>
            </a:p>
          </p:txBody>
        </p:sp>
        <p:sp>
          <p:nvSpPr>
            <p:cNvPr id="54" name="object 54"/>
            <p:cNvSpPr/>
            <p:nvPr/>
          </p:nvSpPr>
          <p:spPr>
            <a:xfrm>
              <a:off x="7088276" y="1717103"/>
              <a:ext cx="657225" cy="368935"/>
            </a:xfrm>
            <a:custGeom>
              <a:avLst/>
              <a:gdLst/>
              <a:ahLst/>
              <a:cxnLst/>
              <a:rect l="l" t="t" r="r" b="b"/>
              <a:pathLst>
                <a:path w="657225" h="368935">
                  <a:moveTo>
                    <a:pt x="9334" y="4660"/>
                  </a:moveTo>
                  <a:lnTo>
                    <a:pt x="7975" y="1358"/>
                  </a:lnTo>
                  <a:lnTo>
                    <a:pt x="4673" y="0"/>
                  </a:lnTo>
                  <a:lnTo>
                    <a:pt x="1358" y="1358"/>
                  </a:lnTo>
                  <a:lnTo>
                    <a:pt x="0" y="4660"/>
                  </a:lnTo>
                  <a:lnTo>
                    <a:pt x="1358" y="7975"/>
                  </a:lnTo>
                  <a:lnTo>
                    <a:pt x="4673" y="9334"/>
                  </a:lnTo>
                  <a:lnTo>
                    <a:pt x="7975" y="7975"/>
                  </a:lnTo>
                  <a:lnTo>
                    <a:pt x="9334" y="4660"/>
                  </a:lnTo>
                  <a:close/>
                </a:path>
                <a:path w="657225" h="368935">
                  <a:moveTo>
                    <a:pt x="657034" y="364070"/>
                  </a:moveTo>
                  <a:lnTo>
                    <a:pt x="655675" y="360768"/>
                  </a:lnTo>
                  <a:lnTo>
                    <a:pt x="652373" y="359410"/>
                  </a:lnTo>
                  <a:lnTo>
                    <a:pt x="649058" y="360768"/>
                  </a:lnTo>
                  <a:lnTo>
                    <a:pt x="647700" y="364070"/>
                  </a:lnTo>
                  <a:lnTo>
                    <a:pt x="649058" y="367385"/>
                  </a:lnTo>
                  <a:lnTo>
                    <a:pt x="652373" y="368744"/>
                  </a:lnTo>
                  <a:lnTo>
                    <a:pt x="655675" y="367385"/>
                  </a:lnTo>
                  <a:lnTo>
                    <a:pt x="657034" y="364070"/>
                  </a:lnTo>
                  <a:close/>
                </a:path>
              </a:pathLst>
            </a:custGeom>
            <a:solidFill>
              <a:srgbClr val="000000">
                <a:alpha val="38999"/>
              </a:srgbClr>
            </a:solidFill>
          </p:spPr>
          <p:txBody>
            <a:bodyPr wrap="square" lIns="0" tIns="0" rIns="0" bIns="0" rtlCol="0"/>
            <a:lstStyle/>
            <a:p>
              <a:endParaRPr/>
            </a:p>
          </p:txBody>
        </p:sp>
        <p:pic>
          <p:nvPicPr>
            <p:cNvPr id="55" name="object 55"/>
            <p:cNvPicPr/>
            <p:nvPr/>
          </p:nvPicPr>
          <p:blipFill>
            <a:blip r:embed="rId11" cstate="print"/>
            <a:stretch>
              <a:fillRect/>
            </a:stretch>
          </p:blipFill>
          <p:spPr>
            <a:xfrm>
              <a:off x="7092949" y="1701444"/>
              <a:ext cx="647700" cy="359410"/>
            </a:xfrm>
            <a:prstGeom prst="rect">
              <a:avLst/>
            </a:prstGeom>
          </p:spPr>
        </p:pic>
        <p:sp>
          <p:nvSpPr>
            <p:cNvPr id="56" name="object 56"/>
            <p:cNvSpPr/>
            <p:nvPr/>
          </p:nvSpPr>
          <p:spPr>
            <a:xfrm>
              <a:off x="7092949" y="1701444"/>
              <a:ext cx="647700" cy="360680"/>
            </a:xfrm>
            <a:custGeom>
              <a:avLst/>
              <a:gdLst/>
              <a:ahLst/>
              <a:cxnLst/>
              <a:rect l="l" t="t" r="r" b="b"/>
              <a:pathLst>
                <a:path w="647700" h="360680">
                  <a:moveTo>
                    <a:pt x="0" y="90170"/>
                  </a:moveTo>
                  <a:lnTo>
                    <a:pt x="467359" y="90170"/>
                  </a:lnTo>
                  <a:lnTo>
                    <a:pt x="467359" y="0"/>
                  </a:lnTo>
                  <a:lnTo>
                    <a:pt x="647700" y="180339"/>
                  </a:lnTo>
                  <a:lnTo>
                    <a:pt x="467359" y="360679"/>
                  </a:lnTo>
                  <a:lnTo>
                    <a:pt x="467359" y="269239"/>
                  </a:lnTo>
                  <a:lnTo>
                    <a:pt x="0" y="269239"/>
                  </a:lnTo>
                  <a:lnTo>
                    <a:pt x="0" y="90170"/>
                  </a:lnTo>
                  <a:close/>
                </a:path>
              </a:pathLst>
            </a:custGeom>
            <a:ln w="9344">
              <a:solidFill>
                <a:srgbClr val="F8F8F8"/>
              </a:solidFill>
            </a:ln>
          </p:spPr>
          <p:txBody>
            <a:bodyPr wrap="square" lIns="0" tIns="0" rIns="0" bIns="0" rtlCol="0"/>
            <a:lstStyle/>
            <a:p>
              <a:endParaRPr/>
            </a:p>
          </p:txBody>
        </p:sp>
        <p:sp>
          <p:nvSpPr>
            <p:cNvPr id="57" name="object 57"/>
            <p:cNvSpPr/>
            <p:nvPr/>
          </p:nvSpPr>
          <p:spPr>
            <a:xfrm>
              <a:off x="7088276" y="1696783"/>
              <a:ext cx="657225" cy="370205"/>
            </a:xfrm>
            <a:custGeom>
              <a:avLst/>
              <a:gdLst/>
              <a:ahLst/>
              <a:cxnLst/>
              <a:rect l="l" t="t" r="r" b="b"/>
              <a:pathLst>
                <a:path w="657225" h="370205">
                  <a:moveTo>
                    <a:pt x="9334" y="4660"/>
                  </a:moveTo>
                  <a:lnTo>
                    <a:pt x="7975" y="1358"/>
                  </a:lnTo>
                  <a:lnTo>
                    <a:pt x="4673" y="0"/>
                  </a:lnTo>
                  <a:lnTo>
                    <a:pt x="1358" y="1358"/>
                  </a:lnTo>
                  <a:lnTo>
                    <a:pt x="0" y="4660"/>
                  </a:lnTo>
                  <a:lnTo>
                    <a:pt x="1358" y="7975"/>
                  </a:lnTo>
                  <a:lnTo>
                    <a:pt x="4673" y="9334"/>
                  </a:lnTo>
                  <a:lnTo>
                    <a:pt x="7975" y="7975"/>
                  </a:lnTo>
                  <a:lnTo>
                    <a:pt x="9334" y="4660"/>
                  </a:lnTo>
                  <a:close/>
                </a:path>
                <a:path w="657225" h="370205">
                  <a:moveTo>
                    <a:pt x="657034" y="365340"/>
                  </a:moveTo>
                  <a:lnTo>
                    <a:pt x="655675" y="362038"/>
                  </a:lnTo>
                  <a:lnTo>
                    <a:pt x="652373" y="360680"/>
                  </a:lnTo>
                  <a:lnTo>
                    <a:pt x="649058" y="362038"/>
                  </a:lnTo>
                  <a:lnTo>
                    <a:pt x="647700" y="365340"/>
                  </a:lnTo>
                  <a:lnTo>
                    <a:pt x="649058" y="368655"/>
                  </a:lnTo>
                  <a:lnTo>
                    <a:pt x="652373" y="370014"/>
                  </a:lnTo>
                  <a:lnTo>
                    <a:pt x="655675" y="368655"/>
                  </a:lnTo>
                  <a:lnTo>
                    <a:pt x="657034" y="365340"/>
                  </a:lnTo>
                  <a:close/>
                </a:path>
              </a:pathLst>
            </a:custGeom>
            <a:solidFill>
              <a:srgbClr val="F8F8F8"/>
            </a:solidFill>
          </p:spPr>
          <p:txBody>
            <a:bodyPr wrap="square" lIns="0" tIns="0" rIns="0" bIns="0" rtlCol="0"/>
            <a:lstStyle/>
            <a:p>
              <a:endParaRPr/>
            </a:p>
          </p:txBody>
        </p:sp>
      </p:grpSp>
      <p:pic>
        <p:nvPicPr>
          <p:cNvPr id="58" name="object 58"/>
          <p:cNvPicPr/>
          <p:nvPr/>
        </p:nvPicPr>
        <p:blipFill>
          <a:blip r:embed="rId12" cstate="print"/>
          <a:stretch>
            <a:fillRect/>
          </a:stretch>
        </p:blipFill>
        <p:spPr>
          <a:xfrm>
            <a:off x="4067809" y="5949594"/>
            <a:ext cx="899160" cy="6477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14"/>
            <a:ext cx="7241540" cy="1979930"/>
            <a:chOff x="0" y="914"/>
            <a:chExt cx="7241540" cy="1979930"/>
          </a:xfrm>
        </p:grpSpPr>
        <p:pic>
          <p:nvPicPr>
            <p:cNvPr id="3" name="object 3"/>
            <p:cNvPicPr/>
            <p:nvPr/>
          </p:nvPicPr>
          <p:blipFill>
            <a:blip r:embed="rId2" cstate="print"/>
            <a:stretch>
              <a:fillRect/>
            </a:stretch>
          </p:blipFill>
          <p:spPr>
            <a:xfrm>
              <a:off x="0" y="926744"/>
              <a:ext cx="7122159" cy="1054100"/>
            </a:xfrm>
            <a:prstGeom prst="rect">
              <a:avLst/>
            </a:prstGeom>
          </p:spPr>
        </p:pic>
        <p:pic>
          <p:nvPicPr>
            <p:cNvPr id="4" name="object 4"/>
            <p:cNvPicPr/>
            <p:nvPr/>
          </p:nvPicPr>
          <p:blipFill>
            <a:blip r:embed="rId3" cstate="print"/>
            <a:stretch>
              <a:fillRect/>
            </a:stretch>
          </p:blipFill>
          <p:spPr>
            <a:xfrm>
              <a:off x="0" y="914"/>
              <a:ext cx="7241537" cy="1902459"/>
            </a:xfrm>
            <a:prstGeom prst="rect">
              <a:avLst/>
            </a:prstGeom>
          </p:spPr>
        </p:pic>
      </p:grpSp>
      <p:grpSp>
        <p:nvGrpSpPr>
          <p:cNvPr id="5" name="object 5"/>
          <p:cNvGrpSpPr/>
          <p:nvPr/>
        </p:nvGrpSpPr>
        <p:grpSpPr>
          <a:xfrm>
            <a:off x="1042669" y="190144"/>
            <a:ext cx="6337300" cy="6407150"/>
            <a:chOff x="1042669" y="190144"/>
            <a:chExt cx="6337300" cy="6407150"/>
          </a:xfrm>
        </p:grpSpPr>
        <p:pic>
          <p:nvPicPr>
            <p:cNvPr id="6" name="object 6"/>
            <p:cNvPicPr/>
            <p:nvPr/>
          </p:nvPicPr>
          <p:blipFill>
            <a:blip r:embed="rId4" cstate="print"/>
            <a:stretch>
              <a:fillRect/>
            </a:stretch>
          </p:blipFill>
          <p:spPr>
            <a:xfrm>
              <a:off x="1692909" y="549554"/>
              <a:ext cx="5327649" cy="6047740"/>
            </a:xfrm>
            <a:prstGeom prst="rect">
              <a:avLst/>
            </a:prstGeom>
          </p:spPr>
        </p:pic>
        <p:sp>
          <p:nvSpPr>
            <p:cNvPr id="7" name="object 7"/>
            <p:cNvSpPr/>
            <p:nvPr/>
          </p:nvSpPr>
          <p:spPr>
            <a:xfrm>
              <a:off x="1042669" y="190144"/>
              <a:ext cx="6337300" cy="364490"/>
            </a:xfrm>
            <a:custGeom>
              <a:avLst/>
              <a:gdLst/>
              <a:ahLst/>
              <a:cxnLst/>
              <a:rect l="l" t="t" r="r" b="b"/>
              <a:pathLst>
                <a:path w="6337300" h="364490">
                  <a:moveTo>
                    <a:pt x="6337300" y="0"/>
                  </a:moveTo>
                  <a:lnTo>
                    <a:pt x="0" y="0"/>
                  </a:lnTo>
                  <a:lnTo>
                    <a:pt x="0" y="364489"/>
                  </a:lnTo>
                  <a:lnTo>
                    <a:pt x="3168650" y="364489"/>
                  </a:lnTo>
                  <a:lnTo>
                    <a:pt x="6337300" y="364489"/>
                  </a:lnTo>
                  <a:lnTo>
                    <a:pt x="6337300" y="0"/>
                  </a:lnTo>
                  <a:close/>
                </a:path>
              </a:pathLst>
            </a:custGeom>
            <a:solidFill>
              <a:srgbClr val="FFFFFF"/>
            </a:solidFill>
          </p:spPr>
          <p:txBody>
            <a:bodyPr wrap="square" lIns="0" tIns="0" rIns="0" bIns="0" rtlCol="0"/>
            <a:lstStyle/>
            <a:p>
              <a:endParaRPr/>
            </a:p>
          </p:txBody>
        </p:sp>
      </p:grpSp>
      <p:sp>
        <p:nvSpPr>
          <p:cNvPr id="8" name="object 8"/>
          <p:cNvSpPr txBox="1"/>
          <p:nvPr/>
        </p:nvSpPr>
        <p:spPr>
          <a:xfrm>
            <a:off x="1042669" y="190144"/>
            <a:ext cx="6337300" cy="364490"/>
          </a:xfrm>
          <a:prstGeom prst="rect">
            <a:avLst/>
          </a:prstGeom>
          <a:ln w="25518">
            <a:solidFill>
              <a:srgbClr val="3333CC"/>
            </a:solidFill>
          </a:ln>
        </p:spPr>
        <p:txBody>
          <a:bodyPr vert="horz" wrap="square" lIns="0" tIns="44450" rIns="0" bIns="0" rtlCol="0">
            <a:spAutoFit/>
          </a:bodyPr>
          <a:lstStyle/>
          <a:p>
            <a:pPr algn="ctr">
              <a:lnSpc>
                <a:spcPct val="100000"/>
              </a:lnSpc>
              <a:spcBef>
                <a:spcPts val="350"/>
              </a:spcBef>
            </a:pPr>
            <a:r>
              <a:rPr sz="1800" b="1" spc="-25" dirty="0">
                <a:solidFill>
                  <a:srgbClr val="BF0000"/>
                </a:solidFill>
                <a:latin typeface="Arial"/>
                <a:cs typeface="Arial"/>
              </a:rPr>
              <a:t>ПРАВИЛЬНО</a:t>
            </a:r>
            <a:r>
              <a:rPr sz="1800" b="1" spc="-75" dirty="0">
                <a:solidFill>
                  <a:srgbClr val="BF0000"/>
                </a:solidFill>
                <a:latin typeface="Arial"/>
                <a:cs typeface="Arial"/>
              </a:rPr>
              <a:t> </a:t>
            </a:r>
            <a:r>
              <a:rPr sz="1800" b="1" spc="-10" dirty="0">
                <a:solidFill>
                  <a:srgbClr val="BF0000"/>
                </a:solidFill>
                <a:latin typeface="Arial"/>
                <a:cs typeface="Arial"/>
              </a:rPr>
              <a:t>ВИПИСАНИЙ</a:t>
            </a:r>
            <a:r>
              <a:rPr sz="1800" b="1" spc="-70" dirty="0">
                <a:solidFill>
                  <a:srgbClr val="BF0000"/>
                </a:solidFill>
                <a:latin typeface="Arial"/>
                <a:cs typeface="Arial"/>
              </a:rPr>
              <a:t> </a:t>
            </a:r>
            <a:r>
              <a:rPr sz="1800" b="1" spc="-10" dirty="0">
                <a:solidFill>
                  <a:srgbClr val="BF0000"/>
                </a:solidFill>
                <a:latin typeface="Arial"/>
                <a:cs typeface="Arial"/>
              </a:rPr>
              <a:t>РЕЦЕПТ</a:t>
            </a:r>
            <a:endParaRPr sz="1800">
              <a:latin typeface="Arial"/>
              <a:cs typeface="Arial"/>
            </a:endParaRPr>
          </a:p>
        </p:txBody>
      </p:sp>
      <p:sp>
        <p:nvSpPr>
          <p:cNvPr id="9" name="object 9"/>
          <p:cNvSpPr/>
          <p:nvPr/>
        </p:nvSpPr>
        <p:spPr>
          <a:xfrm>
            <a:off x="8388350" y="6309004"/>
            <a:ext cx="576580" cy="364490"/>
          </a:xfrm>
          <a:custGeom>
            <a:avLst/>
            <a:gdLst/>
            <a:ahLst/>
            <a:cxnLst/>
            <a:rect l="l" t="t" r="r" b="b"/>
            <a:pathLst>
              <a:path w="576579" h="364490">
                <a:moveTo>
                  <a:pt x="576579" y="0"/>
                </a:moveTo>
                <a:lnTo>
                  <a:pt x="0" y="0"/>
                </a:lnTo>
                <a:lnTo>
                  <a:pt x="0" y="364489"/>
                </a:lnTo>
                <a:lnTo>
                  <a:pt x="288290" y="364489"/>
                </a:lnTo>
                <a:lnTo>
                  <a:pt x="576579" y="364489"/>
                </a:lnTo>
                <a:lnTo>
                  <a:pt x="576579" y="0"/>
                </a:lnTo>
                <a:close/>
              </a:path>
            </a:pathLst>
          </a:custGeom>
          <a:solidFill>
            <a:srgbClr val="FFFFFF"/>
          </a:solidFill>
        </p:spPr>
        <p:txBody>
          <a:bodyPr wrap="square" lIns="0" tIns="0" rIns="0" bIns="0" rtlCol="0"/>
          <a:lstStyle/>
          <a:p>
            <a:endParaRPr/>
          </a:p>
        </p:txBody>
      </p:sp>
      <p:sp>
        <p:nvSpPr>
          <p:cNvPr id="10" name="object 10"/>
          <p:cNvSpPr txBox="1"/>
          <p:nvPr/>
        </p:nvSpPr>
        <p:spPr>
          <a:xfrm>
            <a:off x="8388350" y="6309004"/>
            <a:ext cx="576580" cy="338554"/>
          </a:xfrm>
          <a:prstGeom prst="rect">
            <a:avLst/>
          </a:prstGeom>
          <a:ln w="25518">
            <a:solidFill>
              <a:srgbClr val="3333CC"/>
            </a:solidFill>
          </a:ln>
        </p:spPr>
        <p:txBody>
          <a:bodyPr vert="horz" wrap="square" lIns="0" tIns="30480" rIns="0" bIns="0" rtlCol="0">
            <a:spAutoFit/>
          </a:bodyPr>
          <a:lstStyle/>
          <a:p>
            <a:pPr marL="34925" algn="ctr">
              <a:lnSpc>
                <a:spcPct val="100000"/>
              </a:lnSpc>
              <a:spcBef>
                <a:spcPts val="240"/>
              </a:spcBef>
            </a:pPr>
            <a:r>
              <a:rPr sz="2000" b="1" spc="-20" dirty="0" smtClean="0">
                <a:solidFill>
                  <a:srgbClr val="496200"/>
                </a:solidFill>
                <a:latin typeface="Arial"/>
                <a:cs typeface="Arial"/>
              </a:rPr>
              <a:t>4</a:t>
            </a:r>
            <a:r>
              <a:rPr lang="uk-UA" sz="2000" b="1" spc="-20" dirty="0" smtClean="0">
                <a:solidFill>
                  <a:srgbClr val="496200"/>
                </a:solidFill>
                <a:latin typeface="Arial"/>
                <a:cs typeface="Arial"/>
              </a:rPr>
              <a:t>2</a:t>
            </a:r>
            <a:endParaRPr sz="2000" dirty="0">
              <a:latin typeface="Arial"/>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14"/>
            <a:ext cx="7241540" cy="1979930"/>
            <a:chOff x="0" y="914"/>
            <a:chExt cx="7241540" cy="1979930"/>
          </a:xfrm>
        </p:grpSpPr>
        <p:pic>
          <p:nvPicPr>
            <p:cNvPr id="3" name="object 3"/>
            <p:cNvPicPr/>
            <p:nvPr/>
          </p:nvPicPr>
          <p:blipFill>
            <a:blip r:embed="rId2" cstate="print"/>
            <a:stretch>
              <a:fillRect/>
            </a:stretch>
          </p:blipFill>
          <p:spPr>
            <a:xfrm>
              <a:off x="0" y="926744"/>
              <a:ext cx="7122159" cy="1054100"/>
            </a:xfrm>
            <a:prstGeom prst="rect">
              <a:avLst/>
            </a:prstGeom>
          </p:spPr>
        </p:pic>
        <p:pic>
          <p:nvPicPr>
            <p:cNvPr id="4" name="object 4"/>
            <p:cNvPicPr/>
            <p:nvPr/>
          </p:nvPicPr>
          <p:blipFill>
            <a:blip r:embed="rId3" cstate="print"/>
            <a:stretch>
              <a:fillRect/>
            </a:stretch>
          </p:blipFill>
          <p:spPr>
            <a:xfrm>
              <a:off x="0" y="914"/>
              <a:ext cx="7241537" cy="1902459"/>
            </a:xfrm>
            <a:prstGeom prst="rect">
              <a:avLst/>
            </a:prstGeom>
          </p:spPr>
        </p:pic>
      </p:grpSp>
      <p:sp>
        <p:nvSpPr>
          <p:cNvPr id="5" name="object 5"/>
          <p:cNvSpPr txBox="1">
            <a:spLocks noGrp="1"/>
          </p:cNvSpPr>
          <p:nvPr>
            <p:ph type="title"/>
          </p:nvPr>
        </p:nvSpPr>
        <p:spPr>
          <a:xfrm>
            <a:off x="2981960" y="2650134"/>
            <a:ext cx="4055110" cy="695960"/>
          </a:xfrm>
          <a:prstGeom prst="rect">
            <a:avLst/>
          </a:prstGeom>
        </p:spPr>
        <p:txBody>
          <a:bodyPr vert="horz" wrap="square" lIns="0" tIns="12700" rIns="0" bIns="0" rtlCol="0">
            <a:spAutoFit/>
          </a:bodyPr>
          <a:lstStyle/>
          <a:p>
            <a:pPr marL="12700">
              <a:lnSpc>
                <a:spcPct val="100000"/>
              </a:lnSpc>
              <a:spcBef>
                <a:spcPts val="100"/>
              </a:spcBef>
            </a:pPr>
            <a:r>
              <a:rPr sz="4400" b="0" dirty="0">
                <a:latin typeface="Arial"/>
                <a:cs typeface="Arial"/>
              </a:rPr>
              <a:t>Дякую</a:t>
            </a:r>
            <a:r>
              <a:rPr sz="4400" b="0" spc="10" dirty="0">
                <a:latin typeface="Arial"/>
                <a:cs typeface="Arial"/>
              </a:rPr>
              <a:t> </a:t>
            </a:r>
            <a:r>
              <a:rPr sz="4400" b="0" dirty="0">
                <a:latin typeface="Arial"/>
                <a:cs typeface="Arial"/>
              </a:rPr>
              <a:t>за</a:t>
            </a:r>
            <a:r>
              <a:rPr sz="4400" b="0" spc="10" dirty="0">
                <a:latin typeface="Arial"/>
                <a:cs typeface="Arial"/>
              </a:rPr>
              <a:t> </a:t>
            </a:r>
            <a:r>
              <a:rPr sz="4400" b="0" spc="-10" dirty="0">
                <a:latin typeface="Arial"/>
                <a:cs typeface="Arial"/>
              </a:rPr>
              <a:t>увагу!</a:t>
            </a:r>
            <a:endParaRPr sz="4400">
              <a:latin typeface="Arial"/>
              <a:cs typeface="Arial"/>
            </a:endParaRPr>
          </a:p>
        </p:txBody>
      </p:sp>
      <p:pic>
        <p:nvPicPr>
          <p:cNvPr id="6" name="object 6"/>
          <p:cNvPicPr/>
          <p:nvPr/>
        </p:nvPicPr>
        <p:blipFill>
          <a:blip r:embed="rId4" cstate="print"/>
          <a:stretch>
            <a:fillRect/>
          </a:stretch>
        </p:blipFill>
        <p:spPr>
          <a:xfrm>
            <a:off x="0" y="4327804"/>
            <a:ext cx="3492500" cy="24447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75a0c8a7-fc69-4d5c-a47a-78898665c73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Документ" ma:contentTypeID="0x01010067EDF1E5197B5E41BF7D5F14A7663C21" ma:contentTypeVersion="16" ma:contentTypeDescription="Создание документа." ma:contentTypeScope="" ma:versionID="ab1fa7de93412395dd3ff95e7101e9f5">
  <xsd:schema xmlns:xsd="http://www.w3.org/2001/XMLSchema" xmlns:xs="http://www.w3.org/2001/XMLSchema" xmlns:p="http://schemas.microsoft.com/office/2006/metadata/properties" xmlns:ns3="75a0c8a7-fc69-4d5c-a47a-78898665c738" xmlns:ns4="e4fab1dd-03fa-4b8b-a663-4f24aa6e222b" targetNamespace="http://schemas.microsoft.com/office/2006/metadata/properties" ma:root="true" ma:fieldsID="1f5adde95e4f895f2ede8969b50002a7" ns3:_="" ns4:_="">
    <xsd:import namespace="75a0c8a7-fc69-4d5c-a47a-78898665c738"/>
    <xsd:import namespace="e4fab1dd-03fa-4b8b-a663-4f24aa6e222b"/>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LengthInSeconds" minOccurs="0"/>
                <xsd:element ref="ns3:MediaServiceLocation" minOccurs="0"/>
                <xsd:element ref="ns3:_activity" minOccurs="0"/>
                <xsd:element ref="ns3:MediaServiceObjectDetectorVersions" minOccurs="0"/>
                <xsd:element ref="ns3:MediaServiceSystemTags" minOccurs="0"/>
                <xsd:element ref="ns4:SharedWithUsers" minOccurs="0"/>
                <xsd:element ref="ns4:SharedWithDetails" minOccurs="0"/>
                <xsd:element ref="ns4:SharingHintHash"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a0c8a7-fc69-4d5c-a47a-78898665c7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ternalName="MediaServiceLocation"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fab1dd-03fa-4b8b-a663-4f24aa6e222b" elementFormDefault="qualified">
    <xsd:import namespace="http://schemas.microsoft.com/office/2006/documentManagement/types"/>
    <xsd:import namespace="http://schemas.microsoft.com/office/infopath/2007/PartnerControls"/>
    <xsd:element name="SharedWithUsers" ma:index="20"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Совместно с подробностями" ma:internalName="SharedWithDetails" ma:readOnly="true">
      <xsd:simpleType>
        <xsd:restriction base="dms:Note">
          <xsd:maxLength value="255"/>
        </xsd:restriction>
      </xsd:simpleType>
    </xsd:element>
    <xsd:element name="SharingHintHash" ma:index="22" nillable="true" ma:displayName="Хэш подсказки о совместном доступе"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BD0589-BA4D-455B-A56D-9DA1D16D9A66}">
  <ds:schemaRefs>
    <ds:schemaRef ds:uri="http://schemas.microsoft.com/sharepoint/v3/contenttype/forms"/>
  </ds:schemaRefs>
</ds:datastoreItem>
</file>

<file path=customXml/itemProps2.xml><?xml version="1.0" encoding="utf-8"?>
<ds:datastoreItem xmlns:ds="http://schemas.openxmlformats.org/officeDocument/2006/customXml" ds:itemID="{DFF06364-1678-40BD-A3E5-B0657F040770}">
  <ds:schemaRefs>
    <ds:schemaRef ds:uri="http://schemas.microsoft.com/office/infopath/2007/PartnerControls"/>
    <ds:schemaRef ds:uri="http://www.w3.org/XML/1998/namespace"/>
    <ds:schemaRef ds:uri="http://purl.org/dc/elements/1.1/"/>
    <ds:schemaRef ds:uri="e4fab1dd-03fa-4b8b-a663-4f24aa6e222b"/>
    <ds:schemaRef ds:uri="http://schemas.microsoft.com/office/2006/metadata/properties"/>
    <ds:schemaRef ds:uri="http://purl.org/dc/dcmitype/"/>
    <ds:schemaRef ds:uri="http://schemas.microsoft.com/office/2006/documentManagement/types"/>
    <ds:schemaRef ds:uri="http://schemas.openxmlformats.org/package/2006/metadata/core-properties"/>
    <ds:schemaRef ds:uri="75a0c8a7-fc69-4d5c-a47a-78898665c738"/>
    <ds:schemaRef ds:uri="http://purl.org/dc/terms/"/>
  </ds:schemaRefs>
</ds:datastoreItem>
</file>

<file path=customXml/itemProps3.xml><?xml version="1.0" encoding="utf-8"?>
<ds:datastoreItem xmlns:ds="http://schemas.openxmlformats.org/officeDocument/2006/customXml" ds:itemID="{B848D19E-BF2F-460E-AE66-BA3DC452B2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a0c8a7-fc69-4d5c-a47a-78898665c738"/>
    <ds:schemaRef ds:uri="e4fab1dd-03fa-4b8b-a663-4f24aa6e22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143</TotalTime>
  <Words>2601</Words>
  <Application>Microsoft Office PowerPoint</Application>
  <PresentationFormat>Екран (4:3)</PresentationFormat>
  <Paragraphs>422</Paragraphs>
  <Slides>43</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43</vt:i4>
      </vt:variant>
    </vt:vector>
  </HeadingPairs>
  <TitlesOfParts>
    <vt:vector size="47" baseType="lpstr">
      <vt:lpstr>Arial</vt:lpstr>
      <vt:lpstr>OpenSymbol</vt:lpstr>
      <vt:lpstr>Times New Roman</vt:lpstr>
      <vt:lpstr>Office Theme</vt:lpstr>
      <vt:lpstr>Основні принципи та методи формування системи цін на лікарські засоби</vt:lpstr>
      <vt:lpstr>План лекції</vt:lpstr>
      <vt:lpstr>Інформаційні ресурси</vt:lpstr>
      <vt:lpstr>Основні тенденції в зміні пріоритетів на фармацевтичному ринку</vt:lpstr>
      <vt:lpstr> Основні принципи ціноутворення на лікарські засоби</vt:lpstr>
      <vt:lpstr>Презентація PowerPoint</vt:lpstr>
      <vt:lpstr>Визначення та характеристика ціни</vt:lpstr>
      <vt:lpstr>Зміст системи цін в економічній теорії</vt:lpstr>
      <vt:lpstr>Презентація PowerPoint</vt:lpstr>
      <vt:lpstr>Види та структура цін на готові і екстремпоральні лікарські засоби</vt:lpstr>
      <vt:lpstr>Презентація PowerPoint</vt:lpstr>
      <vt:lpstr>Основні види цін на лікарські засоби</vt:lpstr>
      <vt:lpstr>Презентація PowerPoint</vt:lpstr>
      <vt:lpstr> Тариф</vt:lpstr>
      <vt:lpstr>Презентація PowerPoint</vt:lpstr>
      <vt:lpstr>Презентація PowerPoint</vt:lpstr>
      <vt:lpstr>Ціноутворення на лікарські засоби як міжнародна проблема</vt:lpstr>
      <vt:lpstr>Порівняльний аналіз закупівельних і роздрібних цін з групи низьковартісних ЛЗ (відповідно до європейських цін) в країнах ЄС і в Україні</vt:lpstr>
      <vt:lpstr>Порівняльний аналіз закупівельних і роздрібних цін з групи високовартісних ЛЗ (відповідно до європейських цін) в країнах ЄС і в Україні</vt:lpstr>
      <vt:lpstr>Презентація PowerPoint</vt:lpstr>
      <vt:lpstr>Презентація PowerPoint</vt:lpstr>
      <vt:lpstr>Методи державного регулювання цін на лікарські засоби в Україні та світі</vt:lpstr>
      <vt:lpstr>АНАЛІЗ ОСНОВНИХ МЕТОДІВ ДЕРЖАВНОГО РЕГУЛЮВАННЯ ЦІН НА ЛЗ У КРАЇНАХ ЄС</vt:lpstr>
      <vt:lpstr>АНАЛІЗ ОСНОВНИХ ПІДХОДІВ ДО ДЕРЖАВНОГО РЕГУЛЮВАННЯ ЦІН НА ЛЗ У КРАЇНАХ СНД</vt:lpstr>
      <vt:lpstr>Сучасний стан та перспективи державного регулювання цін на лікарські засоби в Україні (Політичний характер)</vt:lpstr>
      <vt:lpstr>Презентація PowerPoint</vt:lpstr>
      <vt:lpstr>Особливості визначення ПДВ під час поставки ЛЗ та ВМП до аптек, фарм. фірм</vt:lpstr>
      <vt:lpstr>Адміністративно-господарчі санкції за</vt:lpstr>
      <vt:lpstr>Державне регулювання цін на ЛЗ та ВМП</vt:lpstr>
      <vt:lpstr>ЕНАП табл. 5 мг № 20 (KRKA, Словенія) Гранична оптово-відпускна ціна – 21,25 грн., у т.ч.</vt:lpstr>
      <vt:lpstr>СИСТЕМА МОНІТОРИНГУ ЦІН ТА ПОКАЗНИКІВ ДОСТУПНОСТІ ЛЗ</vt:lpstr>
      <vt:lpstr>Пріоритетні напрями щодо вдосконалення ціноутворення на ЛЗ і реімбурсації їх вартості</vt:lpstr>
      <vt:lpstr>ТЕСТ № 5</vt:lpstr>
      <vt:lpstr>  Референтне ціноутворення</vt:lpstr>
      <vt:lpstr>Референтне ціноутворення на ЛЗ</vt:lpstr>
      <vt:lpstr>ХАРАКТЕРИСТИКА СИСТЕМИ РЕФЕРЕНТНИХ ЦІН НА ЛЗ</vt:lpstr>
      <vt:lpstr>Порядок формування системи референтних цін</vt:lpstr>
      <vt:lpstr>Внутрішнє референтне ціноутворення</vt:lpstr>
      <vt:lpstr>Презентація PowerPoint</vt:lpstr>
      <vt:lpstr>В Україні 1 квітня 2017 р. стартувала урядова програма «Доступні ліки»</vt:lpstr>
      <vt:lpstr>Перелік ЛЗ за МНН, що входять до програми «Доступні ліки»</vt:lpstr>
      <vt:lpstr>Презентація PowerPoint</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КЛІНІКО-ЕКОНОМІЧНИЙ АНАЛІЗ СТАНУ ФАРМАЦЕВТИЧНОГО ЗАБЕЗПЕЧЕННЯ ХВОРИХ НА ІШЕМІЧНУ ХВОРОБУ СЕРЦЯ</dc:title>
  <dc:creator>Tito</dc:creator>
  <cp:lastModifiedBy>Князькова Валентина Яківна</cp:lastModifiedBy>
  <cp:revision>12</cp:revision>
  <dcterms:created xsi:type="dcterms:W3CDTF">2024-01-25T09:55:51Z</dcterms:created>
  <dcterms:modified xsi:type="dcterms:W3CDTF">2024-03-28T12:50:54Z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2018-11-21T00:00:00Z</vt:filetime>
  </property>
  <property fmtid="{D5CDD505-2E9C-101B-9397-08002B2CF9AE}" pid="3" name="Creator">
    <vt:lpwstr>Impress</vt:lpwstr>
  </property>
  <property fmtid="{D5CDD505-2E9C-101B-9397-08002B2CF9AE}" pid="4" name="LastSaved">
    <vt:filetime>2024-01-25T00:00:00Z</vt:filetime>
  </property>
  <property fmtid="{D5CDD505-2E9C-101B-9397-08002B2CF9AE}" pid="5" name="Producer">
    <vt:lpwstr>3-Heights(TM) PDF Security Shell 4.8.25.2 (http://www.pdf-tools.com)</vt:lpwstr>
  </property>
  <property fmtid="{D5CDD505-2E9C-101B-9397-08002B2CF9AE}" pid="6" name="ContentTypeId">
    <vt:lpwstr>0x01010067EDF1E5197B5E41BF7D5F14A7663C21</vt:lpwstr>
  </property>
</Properties>
</file>