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6" r:id="rId2"/>
    <p:sldId id="256" r:id="rId3"/>
    <p:sldId id="267" r:id="rId4"/>
    <p:sldId id="276" r:id="rId5"/>
    <p:sldId id="268" r:id="rId6"/>
    <p:sldId id="269" r:id="rId7"/>
    <p:sldId id="270" r:id="rId8"/>
    <p:sldId id="271" r:id="rId9"/>
    <p:sldId id="257" r:id="rId10"/>
    <p:sldId id="277" r:id="rId11"/>
    <p:sldId id="273" r:id="rId12"/>
    <p:sldId id="258" r:id="rId13"/>
    <p:sldId id="259" r:id="rId14"/>
    <p:sldId id="274" r:id="rId15"/>
    <p:sldId id="292" r:id="rId16"/>
    <p:sldId id="289" r:id="rId17"/>
    <p:sldId id="280" r:id="rId18"/>
    <p:sldId id="281" r:id="rId19"/>
    <p:sldId id="282" r:id="rId20"/>
    <p:sldId id="290" r:id="rId21"/>
    <p:sldId id="291" r:id="rId22"/>
    <p:sldId id="294" r:id="rId23"/>
    <p:sldId id="293" r:id="rId24"/>
    <p:sldId id="283" r:id="rId25"/>
    <p:sldId id="279" r:id="rId26"/>
    <p:sldId id="278" r:id="rId27"/>
    <p:sldId id="284" r:id="rId28"/>
    <p:sldId id="285" r:id="rId29"/>
    <p:sldId id="286" r:id="rId30"/>
    <p:sldId id="288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633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51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12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41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0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911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05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32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3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65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579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9833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454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769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015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49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391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B0F0"/>
            </a:gs>
            <a:gs pos="100000">
              <a:srgbClr val="FFF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4938194-21BD-4037-95C6-EB79A8960102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9490" y="464234"/>
            <a:ext cx="8351461" cy="1589649"/>
          </a:xfrm>
        </p:spPr>
        <p:txBody>
          <a:bodyPr/>
          <a:lstStyle/>
          <a:p>
            <a:pPr algn="ctr"/>
            <a:r>
              <a:rPr lang="uk-UA" sz="4000" b="1" dirty="0" smtClean="0">
                <a:solidFill>
                  <a:srgbClr val="C00000"/>
                </a:solidFill>
              </a:rPr>
              <a:t>Одеський національний медичний університет</a:t>
            </a:r>
            <a:endParaRPr lang="uk-UA" sz="4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037" y="2053883"/>
            <a:ext cx="11450781" cy="2931716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endParaRPr lang="uk-UA" sz="3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Кафедра менеджменту охорони здоров'я</a:t>
            </a:r>
          </a:p>
          <a:p>
            <a:pPr algn="ctr"/>
            <a:r>
              <a:rPr lang="uk-UA" sz="3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uk-UA" sz="3600" b="1" dirty="0" smtClean="0">
                <a:solidFill>
                  <a:srgbClr val="002060"/>
                </a:solidFill>
              </a:rPr>
              <a:t>Основи ціноутворення </a:t>
            </a:r>
          </a:p>
          <a:p>
            <a:pPr algn="ctr"/>
            <a:r>
              <a:rPr lang="uk-UA" sz="3600" b="1" dirty="0" smtClean="0">
                <a:solidFill>
                  <a:srgbClr val="002060"/>
                </a:solidFill>
              </a:rPr>
              <a:t>в охороні здоров’я </a:t>
            </a:r>
          </a:p>
          <a:p>
            <a:pPr algn="ctr"/>
            <a:endParaRPr lang="uk-UA" b="1" dirty="0" smtClean="0">
              <a:solidFill>
                <a:srgbClr val="00B050"/>
              </a:solidFill>
            </a:endParaRPr>
          </a:p>
          <a:p>
            <a:pPr algn="ctr"/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2024</a:t>
            </a:r>
          </a:p>
          <a:p>
            <a:pPr algn="ctr"/>
            <a:endParaRPr lang="uk-UA" sz="3200" b="1" dirty="0" smtClean="0">
              <a:solidFill>
                <a:srgbClr val="00B050"/>
              </a:solidFill>
            </a:endParaRPr>
          </a:p>
          <a:p>
            <a:endParaRPr lang="uk-UA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3638" y="574383"/>
            <a:ext cx="2576412" cy="24636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37" y="574383"/>
            <a:ext cx="2210728" cy="2621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2727" y="779489"/>
            <a:ext cx="10869685" cy="1714329"/>
          </a:xfrm>
        </p:spPr>
        <p:txBody>
          <a:bodyPr>
            <a:noAutofit/>
          </a:bodyPr>
          <a:lstStyle/>
          <a:p>
            <a:pPr algn="ctr"/>
            <a:r>
              <a:rPr lang="uk-UA" sz="8000" b="1" i="1" dirty="0" smtClean="0">
                <a:solidFill>
                  <a:schemeClr val="tx1">
                    <a:lumMod val="95000"/>
                  </a:schemeClr>
                </a:solidFill>
              </a:rPr>
              <a:t>Ціни</a:t>
            </a:r>
            <a:r>
              <a:rPr lang="uk-UA" sz="4800" b="1" i="1" dirty="0" smtClean="0">
                <a:solidFill>
                  <a:schemeClr val="tx1">
                    <a:lumMod val="95000"/>
                  </a:schemeClr>
                </a:solidFill>
              </a:rPr>
              <a:t>,</a:t>
            </a:r>
            <a:r>
              <a:rPr lang="uk-UA" sz="8000" b="1" i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br>
              <a:rPr lang="uk-UA" sz="8000" b="1" i="1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uk-UA" sz="8000" b="1" i="1" dirty="0" smtClean="0">
                <a:solidFill>
                  <a:schemeClr val="tx1">
                    <a:lumMod val="95000"/>
                  </a:schemeClr>
                </a:solidFill>
              </a:rPr>
              <a:t>їх види та функції</a:t>
            </a:r>
            <a:endParaRPr lang="ru-RU" sz="8000" b="1" i="1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36" y="2674648"/>
            <a:ext cx="8220364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25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405282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C00000"/>
                </a:solidFill>
              </a:rPr>
              <a:t>Цілі сучасного медичного закладу</a:t>
            </a:r>
            <a:r>
              <a:rPr lang="uk-UA" dirty="0" smtClean="0">
                <a:solidFill>
                  <a:srgbClr val="C00000"/>
                </a:solidFill>
              </a:rPr>
              <a:t>:</a:t>
            </a:r>
            <a:br>
              <a:rPr lang="uk-UA" dirty="0" smtClean="0">
                <a:solidFill>
                  <a:srgbClr val="C00000"/>
                </a:solidFill>
              </a:rPr>
            </a:br>
            <a:r>
              <a:rPr lang="uk-UA" sz="2000" dirty="0" smtClean="0">
                <a:solidFill>
                  <a:srgbClr val="C00000"/>
                </a:solidFill>
              </a:rPr>
              <a:t/>
            </a:r>
            <a:br>
              <a:rPr lang="uk-UA" sz="2000" dirty="0" smtClean="0">
                <a:solidFill>
                  <a:srgbClr val="C00000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Створення спроможної системи громадського здоров'я та забезпечення санітарно-епідемічного благополуччя населення;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/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Кращі медичні послуги і краще здоров’я громадян за рахунок безперервних, безпечних, якісних даних, сучасних технологій і знань, та зручних цифрових сервісів, які відповідають потребам пацієнтів, надавачів 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послуг та управлінців;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/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Надання медичних послуг та здійснення фармацевтичної 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діяльності кваліфікованими фахівцями, які навчаються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 протягом всієї професійної кар’єри;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/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Забезпечення доступності, раціонального призначення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та застосування безпечних, ефективних та якісних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лікарських засобів і медичних виробів лікарями, 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провізорами та пацієнтами.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solidFill>
                  <a:srgbClr val="C00000"/>
                </a:solidFill>
              </a:rPr>
              <a:t/>
            </a:r>
            <a:br>
              <a:rPr lang="uk-UA" dirty="0" smtClean="0">
                <a:solidFill>
                  <a:srgbClr val="C00000"/>
                </a:solidFill>
              </a:rPr>
            </a:br>
            <a:r>
              <a:rPr lang="uk-UA" dirty="0" smtClean="0">
                <a:solidFill>
                  <a:srgbClr val="C00000"/>
                </a:solidFill>
              </a:rPr>
              <a:t/>
            </a:r>
            <a:br>
              <a:rPr lang="uk-UA" dirty="0" smtClean="0">
                <a:solidFill>
                  <a:srgbClr val="C00000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5705" y="3671667"/>
            <a:ext cx="4150036" cy="301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618835"/>
            <a:ext cx="9404723" cy="1114491"/>
          </a:xfrm>
        </p:spPr>
        <p:txBody>
          <a:bodyPr/>
          <a:lstStyle/>
          <a:p>
            <a:r>
              <a:rPr lang="uk-UA" sz="3200" b="1" dirty="0" smtClean="0">
                <a:solidFill>
                  <a:schemeClr val="accent2">
                    <a:lumMod val="50000"/>
                  </a:schemeClr>
                </a:solidFill>
              </a:rPr>
              <a:t>Діяльність підприємства по оптимізації ціни досягається для таких цілей: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130" y="1930400"/>
            <a:ext cx="9173427" cy="4341090"/>
          </a:xfrm>
        </p:spPr>
        <p:txBody>
          <a:bodyPr>
            <a:normAutofit/>
          </a:bodyPr>
          <a:lstStyle/>
          <a:p>
            <a:r>
              <a:rPr lang="uk-UA" sz="2800" b="1" dirty="0" err="1" smtClean="0"/>
              <a:t>максималізація</a:t>
            </a:r>
            <a:r>
              <a:rPr lang="uk-UA" sz="2800" b="1" dirty="0" smtClean="0"/>
              <a:t> прибутку;</a:t>
            </a:r>
          </a:p>
          <a:p>
            <a:r>
              <a:rPr lang="uk-UA" sz="2800" b="1" dirty="0" smtClean="0"/>
              <a:t>виживання на ринку (для збереження ринку треба встановити низькі ціни);</a:t>
            </a:r>
          </a:p>
          <a:p>
            <a:r>
              <a:rPr lang="uk-UA" sz="2800" b="1" dirty="0" smtClean="0"/>
              <a:t>лідерство на ринку: досягається шляхом зниження витрат і одержанням високого прибутку, встановлюються низькі ціни;</a:t>
            </a:r>
          </a:p>
          <a:p>
            <a:r>
              <a:rPr lang="uk-UA" sz="2800" b="1" dirty="0" smtClean="0"/>
              <a:t>лідерство в якості товарів - встановити відносно високі ціни.</a:t>
            </a:r>
          </a:p>
          <a:p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191" y="3921477"/>
            <a:ext cx="3635809" cy="281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989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975" y="720004"/>
            <a:ext cx="9404723" cy="925916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Види медичних послуг</a:t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b="1" dirty="0" smtClean="0">
                <a:solidFill>
                  <a:schemeClr val="tx1"/>
                </a:solidFill>
              </a:rPr>
              <a:t/>
            </a:r>
            <a:br>
              <a:rPr lang="uk-UA" b="1" dirty="0" smtClean="0">
                <a:solidFill>
                  <a:schemeClr val="tx1"/>
                </a:solidFill>
              </a:rPr>
            </a:b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55077" y="1561514"/>
            <a:ext cx="8995757" cy="1392701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uk-UA" sz="3200" b="1" u="sng" dirty="0" smtClean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7616" y="3715045"/>
            <a:ext cx="3473157" cy="279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1618" y="3736012"/>
            <a:ext cx="3411080" cy="2778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26942" y="1456007"/>
          <a:ext cx="9481624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0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0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656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3200" b="1" u="sng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u="sng" dirty="0" smtClean="0">
                          <a:solidFill>
                            <a:schemeClr val="tx1"/>
                          </a:solidFill>
                        </a:rPr>
                        <a:t>Прості медичні послуги</a:t>
                      </a:r>
                      <a:endParaRPr lang="uk-UA" sz="3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3200" b="1" u="sng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u="sng" dirty="0" smtClean="0">
                          <a:solidFill>
                            <a:schemeClr val="tx1"/>
                          </a:solidFill>
                        </a:rPr>
                        <a:t>Складні (комплексні) медичні послуги</a:t>
                      </a:r>
                      <a:endParaRPr lang="uk-UA" sz="3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10322"/>
          </a:xfrm>
        </p:spPr>
        <p:txBody>
          <a:bodyPr/>
          <a:lstStyle/>
          <a:p>
            <a:r>
              <a:rPr lang="uk-UA" b="1" dirty="0" smtClean="0"/>
              <a:t>Медична практика включає:</a:t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2400" b="1" dirty="0" smtClean="0">
                <a:solidFill>
                  <a:srgbClr val="002060"/>
                </a:solidFill>
              </a:rPr>
              <a:t>- консультаційні послуги та лікування, що надається лікарями всіх спеціальностей в лікувальних установах (амбулаторіях) і в умовах приватної практики;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- </a:t>
            </a:r>
            <a:r>
              <a:rPr lang="uk-UA" sz="2400" b="1" dirty="0" smtClean="0">
                <a:solidFill>
                  <a:srgbClr val="7030A0"/>
                </a:solidFill>
              </a:rPr>
              <a:t>діагностичні послуги,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- проведення аналізів;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>- послуги приватних консультантів;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- послуги швидкої та невідкладної медичної </a:t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допомоги;</a:t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>- послуги санаторно-курортних організацій;</a:t>
            </a:r>
            <a:r>
              <a:rPr lang="uk-UA" sz="2400" b="1" dirty="0" smtClean="0">
                <a:solidFill>
                  <a:srgbClr val="002060"/>
                </a:solidFill>
              </a:rPr>
              <a:t/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- послуги інших лікувальних установ для </a:t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відновлення здоров’я людини.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b="1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7397" y="3107155"/>
            <a:ext cx="3707814" cy="314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6775" y="719665"/>
          <a:ext cx="10888393" cy="5634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4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4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7443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Класифікаційні ознаки медичної послуги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57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видами медичної практики: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>
                          <a:latin typeface="Times New Roman"/>
                        </a:rPr>
                        <a:t>˗ консультації;</a:t>
                      </a:r>
                    </a:p>
                    <a:p>
                      <a:pPr indent="450215" algn="just"/>
                      <a:r>
                        <a:rPr lang="uk-UA" sz="2000">
                          <a:latin typeface="Times New Roman"/>
                        </a:rPr>
                        <a:t>˗ діагностика;</a:t>
                      </a:r>
                    </a:p>
                    <a:p>
                      <a:pPr indent="450215" algn="just"/>
                      <a:r>
                        <a:rPr lang="uk-UA" sz="2000">
                          <a:latin typeface="Times New Roman"/>
                        </a:rPr>
                        <a:t>˗ лікувальна справа.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6762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місцем надання послуги: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стаціонар;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поліклініка;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швидка та невідкладна допомога;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санаторії, профілакторії та ін.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38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складністю: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прості послуги;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складні послуги.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838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часом виконання: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короткострокові;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довгострокові.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38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кількістю учасників, зайнятих у наданні послуги: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одноосібні;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групові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757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характером економічних відносин: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послуги державних установ;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послуги комунальних установ;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послуги установ приватного сектору.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67855"/>
            <a:ext cx="10453298" cy="866002"/>
          </a:xfrm>
        </p:spPr>
        <p:txBody>
          <a:bodyPr/>
          <a:lstStyle/>
          <a:p>
            <a:pPr marL="457200" lvl="1" indent="-187325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Власні ознаки медичної послуги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-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існує до початку виробництва;</a:t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трудомістка і не має чіткої вартості до закінчення виконання;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матеріальна;</a:t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 піддається розрахунку;</a:t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персоніфікована;</a:t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інтелектуально залежить від виробника </a:t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послуги;</a:t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якість послуги мінлива навіть при виконанні </a:t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 одним й тим самим лікарем;</a:t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 суб’єктивною і залежить від особливостей споживача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8486" y="2669308"/>
            <a:ext cx="3696874" cy="336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587" y="572639"/>
            <a:ext cx="9712092" cy="3354784"/>
          </a:xfrm>
        </p:spPr>
        <p:txBody>
          <a:bodyPr/>
          <a:lstStyle/>
          <a:p>
            <a:r>
              <a:rPr lang="uk-UA" sz="3200" b="1" u="sng" dirty="0" smtClean="0">
                <a:solidFill>
                  <a:schemeClr val="tx1"/>
                </a:solidFill>
              </a:rPr>
              <a:t>Ціна</a:t>
            </a:r>
            <a:r>
              <a:rPr lang="uk-UA" sz="3200" dirty="0" smtClean="0">
                <a:solidFill>
                  <a:schemeClr val="tx1"/>
                </a:solidFill>
              </a:rPr>
              <a:t> - грошовий вираз вартості, ринковий параметр, що характеризує економічні відносини між продавцями і покупцями </a:t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3200" dirty="0" smtClean="0">
                <a:solidFill>
                  <a:schemeClr val="tx1"/>
                </a:solidFill>
              </a:rPr>
              <a:t>з приводу купівлі-продажу товарів і </a:t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3200" dirty="0" smtClean="0">
                <a:solidFill>
                  <a:schemeClr val="tx1"/>
                </a:solidFill>
              </a:rPr>
              <a:t>послуг.</a:t>
            </a:r>
            <a:r>
              <a:rPr lang="uk-UA" sz="3200" dirty="0" smtClean="0"/>
              <a:t/>
            </a:r>
            <a:br>
              <a:rPr lang="uk-UA" sz="3200" dirty="0" smtClean="0"/>
            </a:br>
            <a:endParaRPr lang="ru-RU" dirty="0"/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977" y="2836597"/>
            <a:ext cx="3613625" cy="295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511" y="1716021"/>
            <a:ext cx="3650001" cy="298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178" y="3927423"/>
            <a:ext cx="3395443" cy="277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0" y="4584535"/>
            <a:ext cx="3298637" cy="269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6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Чинники впливу на формування ціни на медичні послуги</a:t>
            </a:r>
            <a:endParaRPr lang="uk-U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             зовнішні</a:t>
            </a:r>
            <a:endParaRPr lang="uk-UA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7115" y="2770908"/>
            <a:ext cx="4360984" cy="3251201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Характеристика ринку </a:t>
            </a:r>
            <a:r>
              <a:rPr lang="uk-UA" b="1" dirty="0"/>
              <a:t>даного </a:t>
            </a:r>
            <a:r>
              <a:rPr lang="ru-RU" b="1" dirty="0"/>
              <a:t>виду </a:t>
            </a:r>
            <a:r>
              <a:rPr lang="uk-UA" b="1" dirty="0"/>
              <a:t>медичних </a:t>
            </a:r>
            <a:r>
              <a:rPr lang="uk-UA" b="1" dirty="0" smtClean="0"/>
              <a:t>послуг (попит і пропозиція).</a:t>
            </a:r>
            <a:endParaRPr lang="uk-UA" b="1" dirty="0"/>
          </a:p>
          <a:p>
            <a:pPr lvl="0"/>
            <a:r>
              <a:rPr lang="uk-UA" b="1" dirty="0" smtClean="0"/>
              <a:t>Регулююча </a:t>
            </a:r>
            <a:r>
              <a:rPr lang="ru-RU" b="1" dirty="0" smtClean="0"/>
              <a:t>роль </a:t>
            </a:r>
            <a:r>
              <a:rPr lang="uk-UA" b="1" dirty="0" smtClean="0"/>
              <a:t>держави </a:t>
            </a:r>
            <a:r>
              <a:rPr lang="ru-RU" b="1" dirty="0" smtClean="0"/>
              <a:t>на </a:t>
            </a:r>
            <a:r>
              <a:rPr lang="uk-UA" b="1" dirty="0" smtClean="0"/>
              <a:t>ціни і ціноутворення;</a:t>
            </a:r>
          </a:p>
          <a:p>
            <a:pPr lvl="0"/>
            <a:r>
              <a:rPr lang="ru-RU" b="1" dirty="0" smtClean="0"/>
              <a:t>Характеристика </a:t>
            </a:r>
            <a:r>
              <a:rPr lang="uk-UA" b="1" dirty="0" smtClean="0"/>
              <a:t>медичних послуг і платоспроможність населення;</a:t>
            </a:r>
          </a:p>
          <a:p>
            <a:pPr lvl="0"/>
            <a:r>
              <a:rPr lang="uk-UA" b="1" dirty="0" smtClean="0"/>
              <a:t>Рівноважний рівень конкурентних цін, який склався </a:t>
            </a:r>
            <a:r>
              <a:rPr lang="ru-RU" b="1" dirty="0" smtClean="0"/>
              <a:t>на ринку </a:t>
            </a:r>
            <a:r>
              <a:rPr lang="uk-UA" b="1" smtClean="0"/>
              <a:t>медичних </a:t>
            </a:r>
            <a:r>
              <a:rPr lang="uk-UA" b="1" smtClean="0"/>
              <a:t>послуг</a:t>
            </a:r>
            <a:endParaRPr lang="uk-UA" b="1" dirty="0" smtClean="0"/>
          </a:p>
          <a:p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40094" y="1876865"/>
            <a:ext cx="4396339" cy="576262"/>
          </a:xfrm>
        </p:spPr>
        <p:txBody>
          <a:bodyPr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внутрішні</a:t>
            </a:r>
            <a:endParaRPr lang="uk-UA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5978820" y="74711"/>
            <a:ext cx="234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8099" y="3170923"/>
            <a:ext cx="36857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Пріоритети цілей, які     </a:t>
            </a: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ставить перед собою </a:t>
            </a: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медична установа.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prstClr val="black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Рівень постійних і змінних    виробничих витрат </a:t>
            </a: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медичної </a:t>
            </a: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установи</a:t>
            </a:r>
            <a:endParaRPr lang="uk-UA" b="1" dirty="0"/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7744" y="2008270"/>
            <a:ext cx="2912012" cy="407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4521" y="3530990"/>
            <a:ext cx="3429000" cy="247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50163" y="719666"/>
          <a:ext cx="7512151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1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Види цін на медичні послуги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БЮДЖЕТНІ ОЦІНКИ 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фінансування цільових бюджетних програм медичної допомоги </a:t>
                      </a:r>
                      <a:endParaRPr lang="uk-UA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КОНТРАКТНІ ЦІНИ 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Включають типові фактичні витрати, а також прибуток (15-25% собівартості), використовуються у разі надання мед. послуг населенню на комерційній основі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ДОГОВІРНІ ЦІНИ 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Затверджуються прямими договорами між медичними закладами і замовниками послуг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ТАРИФИ 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Широко застосовуються в системі медичного страхування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ВІЛЬНІ ЦІНИ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Формуються під впливом законів попиту і пропозиції </a:t>
                      </a:r>
                      <a:endParaRPr lang="uk-UA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8074" y="759654"/>
            <a:ext cx="3418449" cy="260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6291" y="1080654"/>
            <a:ext cx="4245648" cy="849746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  <a:latin typeface="Comic Sans MS" pitchFamily="66" charset="0"/>
              </a:rPr>
              <a:t>Функції ціни</a:t>
            </a:r>
            <a:r>
              <a:rPr lang="ru-RU" b="1" i="1" dirty="0"/>
              <a:t/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854" y="581891"/>
            <a:ext cx="6483927" cy="5519105"/>
          </a:xfrm>
        </p:spPr>
        <p:txBody>
          <a:bodyPr>
            <a:noAutofit/>
          </a:bodyPr>
          <a:lstStyle/>
          <a:p>
            <a:r>
              <a:rPr lang="uk-UA" b="1" dirty="0"/>
              <a:t>Інформаційна: </a:t>
            </a:r>
            <a:r>
              <a:rPr lang="uk-UA" dirty="0"/>
              <a:t>виражається в здатності донесення до виробників і споживачів інформації про витрати на виробництво, реалізацію продукції, доходи та витрати.</a:t>
            </a:r>
          </a:p>
          <a:p>
            <a:r>
              <a:rPr lang="uk-UA" b="1" dirty="0"/>
              <a:t>Стимулююча (регулююча): </a:t>
            </a:r>
            <a:r>
              <a:rPr lang="uk-UA" dirty="0"/>
              <a:t>здійснює збалансування між попитом і пропозицією та сприяє раціональному використанню обмежених ресурсів. </a:t>
            </a:r>
          </a:p>
          <a:p>
            <a:r>
              <a:rPr lang="uk-UA" b="1" dirty="0" smtClean="0"/>
              <a:t>Розподільча</a:t>
            </a:r>
            <a:r>
              <a:rPr lang="uk-UA" b="1" dirty="0"/>
              <a:t>: </a:t>
            </a:r>
            <a:r>
              <a:rPr lang="uk-UA" dirty="0"/>
              <a:t>впливає на розподіл ресурсів, доходів та фінансів в суспільстві.</a:t>
            </a:r>
          </a:p>
          <a:p>
            <a:r>
              <a:rPr lang="uk-UA" b="1" dirty="0" smtClean="0"/>
              <a:t>Порівняльна</a:t>
            </a:r>
            <a:r>
              <a:rPr lang="uk-UA" b="1" dirty="0"/>
              <a:t>: </a:t>
            </a:r>
            <a:r>
              <a:rPr lang="uk-UA" dirty="0"/>
              <a:t>зіставляє ресурсні витрати на надання послуг та їхню корисність при вирішенні тих чи інших медичних завдань.</a:t>
            </a:r>
          </a:p>
          <a:p>
            <a:r>
              <a:rPr lang="uk-UA" b="1" dirty="0" smtClean="0"/>
              <a:t>Соціальна</a:t>
            </a:r>
            <a:r>
              <a:rPr lang="uk-UA" dirty="0" smtClean="0"/>
              <a:t>: </a:t>
            </a:r>
            <a:r>
              <a:rPr lang="uk-UA" dirty="0"/>
              <a:t>забезпечує </a:t>
            </a:r>
            <a:r>
              <a:rPr lang="uk-UA" dirty="0" smtClean="0"/>
              <a:t>сегментування ринку медичних послуг та доступність медичної допомоги для всіх пацієнтів.</a:t>
            </a:r>
            <a:endParaRPr lang="uk-UA" dirty="0"/>
          </a:p>
          <a:p>
            <a:pPr marL="0" indent="0">
              <a:buNone/>
            </a:pPr>
            <a:endParaRPr lang="uk-UA" sz="2400" dirty="0"/>
          </a:p>
        </p:txBody>
      </p:sp>
      <p:pic>
        <p:nvPicPr>
          <p:cNvPr id="2050" name="Picture 2" descr="ÐÐ°ÑÑÐ¸Ð½ÐºÐ¸ Ð¿Ð¾ Ð·Ð°Ð¿ÑÐ¾ÑÑ ÑÑÐ½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90" y="2274277"/>
            <a:ext cx="4742098" cy="390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07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892" y="179882"/>
            <a:ext cx="10358203" cy="1289154"/>
          </a:xfrm>
        </p:spPr>
        <p:txBody>
          <a:bodyPr/>
          <a:lstStyle/>
          <a:p>
            <a:pPr algn="ctr"/>
            <a:r>
              <a:rPr lang="uk-UA" sz="3600" b="1" u="sng" dirty="0" smtClean="0">
                <a:solidFill>
                  <a:schemeClr val="tx1"/>
                </a:solidFill>
              </a:rPr>
              <a:t>Ціноутворення</a:t>
            </a:r>
            <a:r>
              <a:rPr lang="uk-UA" sz="3600" dirty="0" smtClean="0"/>
              <a:t> – </a:t>
            </a:r>
            <a:br>
              <a:rPr lang="uk-UA" sz="3600" dirty="0" smtClean="0"/>
            </a:br>
            <a:r>
              <a:rPr lang="uk-UA" sz="3600" b="1" dirty="0" smtClean="0">
                <a:solidFill>
                  <a:srgbClr val="C00000"/>
                </a:solidFill>
              </a:rPr>
              <a:t>процес формування цін, визначення їх рівня і пошуку їх оптимального поєднання.</a:t>
            </a:r>
            <a:r>
              <a:rPr lang="uk-UA" sz="3600" dirty="0" smtClean="0"/>
              <a:t/>
            </a:r>
            <a:br>
              <a:rPr lang="uk-UA" sz="3600" dirty="0" smtClean="0"/>
            </a:br>
            <a:endParaRPr lang="uk-UA" sz="3600" dirty="0"/>
          </a:p>
        </p:txBody>
      </p:sp>
      <p:pic>
        <p:nvPicPr>
          <p:cNvPr id="1026" name="Picture 2" descr="ÐÐ°ÑÑÐ¸Ð½ÐºÐ¸ Ð¿Ð¾ Ð·Ð°Ð¿ÑÐ¾ÑÑ ÑÑÐ½Ð¾ÑÑÐ²Ð¾ÑÐµÐ½Ð½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085" y="2491796"/>
            <a:ext cx="8335593" cy="382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15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u="sng" dirty="0" smtClean="0">
                <a:solidFill>
                  <a:schemeClr val="accent4">
                    <a:lumMod val="75000"/>
                  </a:schemeClr>
                </a:solidFill>
              </a:rPr>
              <a:t>Задачі ціноутворення</a:t>
            </a:r>
            <a:endParaRPr lang="uk-UA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3312" y="1364567"/>
            <a:ext cx="10319654" cy="2222696"/>
          </a:xfrm>
        </p:spPr>
        <p:txBody>
          <a:bodyPr/>
          <a:lstStyle/>
          <a:p>
            <a:pPr lvl="0"/>
            <a:r>
              <a:rPr lang="uk-UA" b="1" dirty="0" smtClean="0"/>
              <a:t>розширення </a:t>
            </a:r>
            <a:r>
              <a:rPr lang="ru-RU" b="1" dirty="0" smtClean="0"/>
              <a:t>ринку </a:t>
            </a:r>
            <a:r>
              <a:rPr lang="uk-UA" b="1" dirty="0" smtClean="0"/>
              <a:t>збуту послуг охорони здоров'я</a:t>
            </a:r>
          </a:p>
          <a:p>
            <a:pPr lvl="0"/>
            <a:r>
              <a:rPr lang="uk-UA" b="1" dirty="0" smtClean="0"/>
              <a:t>збільшення прибутку</a:t>
            </a:r>
          </a:p>
          <a:p>
            <a:pPr lvl="0"/>
            <a:r>
              <a:rPr lang="uk-UA" b="1" dirty="0" smtClean="0"/>
              <a:t>забезпечення </a:t>
            </a:r>
            <a:r>
              <a:rPr lang="ru-RU" b="1" dirty="0" smtClean="0"/>
              <a:t>балансу </a:t>
            </a:r>
            <a:r>
              <a:rPr lang="uk-UA" b="1" dirty="0" smtClean="0"/>
              <a:t>попиту і пропозиції, об'єму </a:t>
            </a:r>
            <a:r>
              <a:rPr lang="ru-RU" b="1" dirty="0" smtClean="0"/>
              <a:t>грошей </a:t>
            </a:r>
            <a:r>
              <a:rPr lang="uk-UA" b="1" dirty="0" smtClean="0"/>
              <a:t>і об'єму медичних послуг </a:t>
            </a:r>
          </a:p>
          <a:p>
            <a:r>
              <a:rPr lang="uk-UA" b="1" dirty="0" smtClean="0"/>
              <a:t>створення </a:t>
            </a:r>
            <a:r>
              <a:rPr lang="ru-RU" b="1" dirty="0" smtClean="0"/>
              <a:t>умов </a:t>
            </a:r>
            <a:r>
              <a:rPr lang="uk-UA" b="1" dirty="0" smtClean="0"/>
              <a:t>оптимальної пропорційності споживання і накопичення.</a:t>
            </a:r>
          </a:p>
          <a:p>
            <a:endParaRPr lang="uk-UA" dirty="0"/>
          </a:p>
        </p:txBody>
      </p:sp>
      <p:pic>
        <p:nvPicPr>
          <p:cNvPr id="37892" name="Picture 4" descr="бесплатная Крупным планом фото лекарственных препаратов Стоковое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8296" y="3629463"/>
            <a:ext cx="4547559" cy="2869809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950" y="3629463"/>
            <a:ext cx="4503305" cy="286980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3" y="625764"/>
            <a:ext cx="8825659" cy="907473"/>
          </a:xfrm>
        </p:spPr>
        <p:txBody>
          <a:bodyPr/>
          <a:lstStyle/>
          <a:p>
            <a:pPr algn="ctr"/>
            <a:r>
              <a:rPr lang="uk-UA" b="1" dirty="0" smtClean="0"/>
              <a:t>Етапи ціноутворення</a:t>
            </a:r>
            <a:endParaRPr lang="uk-UA" b="1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sz="half" idx="2"/>
          </p:nvPr>
        </p:nvSpPr>
        <p:spPr>
          <a:xfrm>
            <a:off x="775855" y="1948873"/>
            <a:ext cx="5754254" cy="4165599"/>
          </a:xfrm>
        </p:spPr>
        <p:txBody>
          <a:bodyPr>
            <a:normAutofit/>
          </a:bodyPr>
          <a:lstStyle/>
          <a:p>
            <a:pPr hangingPunct="0"/>
            <a:r>
              <a:rPr lang="uk-UA" sz="2000" b="1" dirty="0"/>
              <a:t>1. Визначення цілей закладу та задач цінової політики.</a:t>
            </a:r>
          </a:p>
          <a:p>
            <a:pPr hangingPunct="0"/>
            <a:r>
              <a:rPr lang="uk-UA" sz="2000" b="1" dirty="0"/>
              <a:t>2. Виявлення усіх факторів, які можуть впливати на ціноутворення.</a:t>
            </a:r>
          </a:p>
          <a:p>
            <a:pPr hangingPunct="0"/>
            <a:r>
              <a:rPr lang="uk-UA" sz="2000" b="1" dirty="0"/>
              <a:t>3. Вибір метода ціноутворення.</a:t>
            </a:r>
          </a:p>
          <a:p>
            <a:pPr hangingPunct="0"/>
            <a:r>
              <a:rPr lang="uk-UA" sz="2000" b="1" dirty="0"/>
              <a:t>4. Розробка цінової стратегії.</a:t>
            </a:r>
          </a:p>
          <a:p>
            <a:pPr hangingPunct="0"/>
            <a:r>
              <a:rPr lang="uk-UA" sz="2000" b="1" dirty="0"/>
              <a:t>5. Установлення кінцевої ціни.</a:t>
            </a:r>
          </a:p>
          <a:p>
            <a:pPr hangingPunct="0"/>
            <a:r>
              <a:rPr lang="uk-UA" sz="2000" b="1" dirty="0"/>
              <a:t>6. Виявлення реакції кінцевих споживачів і посередників на установлену ціну.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0" y="2059709"/>
            <a:ext cx="4888164" cy="361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28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394691" y="951923"/>
            <a:ext cx="9116290" cy="1015422"/>
          </a:xfrm>
          <a:prstGeom prst="rect">
            <a:avLst/>
          </a:prstGeom>
          <a:solidFill>
            <a:srgbClr val="E6F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Метод проникнення на ринок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Установлюють занижену ціну на послугу, аби залучити якомога більше пацієнтів і завоювати якомога більшу частку ринку. Якщо вирішите обрати цей метод, переконайтеся, що зможете</a:t>
            </a:r>
            <a:r>
              <a:rPr kumimoji="0" lang="uk-UA" altLang="uk-UA" sz="1600" b="0" i="0" u="none" strike="noStrike" cap="none" normalizeH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компенсувати тимчасові втрати в майбутньому й закріпити за собою сегмент  пацієнтів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394691" y="2078183"/>
            <a:ext cx="9116290" cy="781056"/>
          </a:xfrm>
          <a:prstGeom prst="rect">
            <a:avLst/>
          </a:prstGeom>
          <a:solidFill>
            <a:srgbClr val="E6F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Метод наслідування конкурентів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Ціну встановлюють на рівні цін конкурентів. Це один із найпоширеніших і найбезпечніших методів ціноутворення на ринку медичних послуг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394691" y="2970078"/>
            <a:ext cx="9116289" cy="1486036"/>
          </a:xfrm>
          <a:prstGeom prst="rect">
            <a:avLst/>
          </a:prstGeom>
          <a:solidFill>
            <a:srgbClr val="E6F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Метод «зняття вершків»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Установлюють максимально високу ціну від початку пропозиції послуги на ринку. Для цього проводять маркетингові заходи щодо просування послуги: якнайширше інформують потенційних споживачів про послугу, її привабливість, користь. Застосовуйте цей метод, лише коли впевнені, що послуга знайде свого покупця і най- ближчим часом її не зможуть надавати конкуренти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94691" y="4511097"/>
            <a:ext cx="9116289" cy="1222800"/>
          </a:xfrm>
          <a:prstGeom prst="rect">
            <a:avLst/>
          </a:prstGeom>
          <a:solidFill>
            <a:srgbClr val="E6F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Метод престижної ціни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Цей  метод  обирають,  коли  встановлюють  ціни  на  модні медичні послуги, наприклад косметологічні, які переважно не належать до  </a:t>
            </a:r>
            <a:r>
              <a:rPr kumimoji="0" lang="uk-UA" altLang="uk-UA" sz="1600" b="0" i="0" u="none" strike="noStrike" cap="none" normalizeH="0" baseline="0" dirty="0" err="1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життєво</a:t>
            </a:r>
            <a:r>
              <a:rPr kumimoji="0" lang="uk-UA" altLang="uk-UA" sz="1600" b="0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необхідних.  Якщо  ваш  заклад  має  високу  репутацію і надає якісні послуги, то пацієнт буде готовий платити високу ціну за таку послугу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394691" y="5788879"/>
            <a:ext cx="9116289" cy="986417"/>
          </a:xfrm>
          <a:prstGeom prst="rect">
            <a:avLst/>
          </a:prstGeom>
          <a:solidFill>
            <a:srgbClr val="E6F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Метод психологічної ціни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Ціну виражають не круглим і не парним числом, наприклад не 100, а 99. У такий спосіб споживач орієнтується на перші цифри ціни і йому здається, що ця ціна істотно нижча, ніж кругла, а продавець нібито йде назустріч своїм пацієнтам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8" name="image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782" y="1967345"/>
            <a:ext cx="1147907" cy="114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image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9" y="3088721"/>
            <a:ext cx="1130010" cy="118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image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632" y="4446214"/>
            <a:ext cx="1078057" cy="127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image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9" y="5723576"/>
            <a:ext cx="1130010" cy="100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image2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9" y="954505"/>
            <a:ext cx="1130010" cy="101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1542472" y="-99769"/>
            <a:ext cx="849745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2400" b="1" i="0" u="none" strike="noStrike" cap="none" normalizeH="0" baseline="0" dirty="0" smtClean="0">
              <a:ln>
                <a:noFill/>
              </a:ln>
              <a:solidFill>
                <a:srgbClr val="231F20"/>
              </a:solidFill>
              <a:effectLst/>
              <a:latin typeface="Arial" panose="020B0604020202020204" pitchFamily="34" charset="0"/>
              <a:ea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</a:rPr>
              <a:t>Методи встановлення цін на медичні послуг</a:t>
            </a: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</a:rPr>
              <a:t>и</a:t>
            </a:r>
            <a:endParaRPr kumimoji="0" lang="uk-UA" alt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886691" y="57727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kumimoji="0" lang="uk-UA" altLang="uk-UA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uk-UA" altLang="uk-UA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152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269089"/>
            <a:ext cx="11830929" cy="208436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sz="3600" b="1" dirty="0" smtClean="0"/>
          </a:p>
          <a:p>
            <a:pPr algn="ctr">
              <a:buNone/>
            </a:pPr>
            <a:r>
              <a:rPr lang="uk-UA" sz="3600" b="1" dirty="0" smtClean="0"/>
              <a:t>ЦІНА МЕДИЧНОЇ ПОСЛУГИ =</a:t>
            </a:r>
            <a:endParaRPr lang="uk-UA" sz="3600" dirty="0" smtClean="0"/>
          </a:p>
          <a:p>
            <a:pPr algn="ctr">
              <a:buNone/>
            </a:pPr>
            <a:r>
              <a:rPr lang="uk-UA" sz="3600" b="1" dirty="0" smtClean="0"/>
              <a:t>ВИТРАТИ </a:t>
            </a:r>
            <a:r>
              <a:rPr lang="uk-UA" sz="3600" b="1" dirty="0" smtClean="0">
                <a:solidFill>
                  <a:srgbClr val="002060"/>
                </a:solidFill>
              </a:rPr>
              <a:t>(прямі + непрямі) </a:t>
            </a:r>
            <a:r>
              <a:rPr lang="uk-UA" sz="3600" b="1" dirty="0" smtClean="0"/>
              <a:t>+ ПРИБУТОК+ПОДАТКИ</a:t>
            </a:r>
            <a:endParaRPr lang="uk-UA" sz="3600" dirty="0" smtClean="0"/>
          </a:p>
          <a:p>
            <a:pPr algn="ctr"/>
            <a:endParaRPr lang="ru-RU" sz="2800" dirty="0"/>
          </a:p>
        </p:txBody>
      </p:sp>
      <p:pic>
        <p:nvPicPr>
          <p:cNvPr id="7170" name="Picture 2" descr="ÐÐ°ÑÑÐ¸Ð½ÐºÐ¸ Ð¿Ð¾ Ð·Ð°Ð¿ÑÐ¾ÑÑ Ð¾Ð¿ÑÐ¾Ð²Ð° ÑÑÐ½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741" y="2798865"/>
            <a:ext cx="4863961" cy="355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1305" y="2799471"/>
            <a:ext cx="4486689" cy="3545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782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zakon.rada.gov.ua/laws/file/imgs/59/p472169n98-22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22" y="323558"/>
            <a:ext cx="10283483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171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Витрати медичного закладу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719" y="1271954"/>
            <a:ext cx="4396338" cy="576262"/>
          </a:xfrm>
        </p:spPr>
        <p:txBody>
          <a:bodyPr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</a:rPr>
              <a:t>прямі</a:t>
            </a:r>
            <a:endParaRPr lang="uk-UA" sz="4000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946" y="1955409"/>
            <a:ext cx="4954706" cy="430092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uk-UA" sz="2000" b="1" dirty="0" smtClean="0"/>
              <a:t>оплата </a:t>
            </a:r>
            <a:r>
              <a:rPr lang="uk-UA" sz="2000" b="1" dirty="0"/>
              <a:t>праці медичного персоналу, зайнятого в процесі надання послуг (лікарі, середній медичний персонал);</a:t>
            </a:r>
          </a:p>
          <a:p>
            <a:pPr lvl="0"/>
            <a:r>
              <a:rPr lang="uk-UA" sz="2000" b="1" dirty="0" smtClean="0"/>
              <a:t>нарахування </a:t>
            </a:r>
            <a:r>
              <a:rPr lang="uk-UA" sz="2000" b="1" dirty="0"/>
              <a:t>на оплату праці цього персоналу;</a:t>
            </a:r>
          </a:p>
          <a:p>
            <a:pPr lvl="0"/>
            <a:r>
              <a:rPr lang="uk-UA" sz="2000" b="1" dirty="0" smtClean="0"/>
              <a:t>матеріальні </a:t>
            </a:r>
            <a:r>
              <a:rPr lang="uk-UA" sz="2000" b="1" dirty="0"/>
              <a:t>витрати, які повністю спожиті в процесі надання медичних послуг (медикаменти, перев’язувальні засоби, шприці та інші одноразові медичні приладдя, продукти харчування);</a:t>
            </a:r>
          </a:p>
          <a:p>
            <a:pPr lvl="0"/>
            <a:r>
              <a:rPr lang="uk-UA" sz="2000" b="1" dirty="0" smtClean="0"/>
              <a:t>зношення </a:t>
            </a:r>
            <a:r>
              <a:rPr lang="uk-UA" sz="2000" b="1" dirty="0"/>
              <a:t>м’якого інвентарю в основних підрозділах;</a:t>
            </a:r>
          </a:p>
          <a:p>
            <a:pPr lvl="0"/>
            <a:r>
              <a:rPr lang="uk-UA" sz="2000" b="1" dirty="0" smtClean="0"/>
              <a:t>зношення </a:t>
            </a:r>
            <a:r>
              <a:rPr lang="uk-UA" sz="2000" b="1" dirty="0"/>
              <a:t>медичного та іншого обладнання, яке використовується безпосередньо в лікувально-діагностичному процесі.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93645" y="1271954"/>
            <a:ext cx="4396339" cy="576262"/>
          </a:xfrm>
        </p:spPr>
        <p:txBody>
          <a:bodyPr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</a:rPr>
              <a:t>непрямі</a:t>
            </a:r>
            <a:endParaRPr lang="uk-UA" sz="4000" b="1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654495" y="2011679"/>
            <a:ext cx="5752414" cy="4656975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uk-UA" sz="6400" b="1" dirty="0" smtClean="0"/>
              <a:t>оплата праці персоналу, який виконує загальногосподарські функції;</a:t>
            </a:r>
          </a:p>
          <a:p>
            <a:pPr lvl="0"/>
            <a:r>
              <a:rPr lang="uk-UA" sz="6400" b="1" dirty="0" smtClean="0"/>
              <a:t>нарахування на оплату праці цього персоналу;</a:t>
            </a:r>
          </a:p>
          <a:p>
            <a:pPr lvl="0"/>
            <a:r>
              <a:rPr lang="uk-UA" sz="6400" b="1" dirty="0" smtClean="0"/>
              <a:t>господарські витрати (на матеріали й предмети для поточних господарських цілей, на канцелярські товари, інвентар та оплату послуг сторонніх організацій – охорона, пожежна служба, зв’язок, вивезення сміття);</a:t>
            </a:r>
          </a:p>
          <a:p>
            <a:pPr lvl="0"/>
            <a:r>
              <a:rPr lang="uk-UA" sz="6400" b="1" dirty="0" smtClean="0"/>
              <a:t>витрати на відрядження та службові поїздки;</a:t>
            </a:r>
          </a:p>
          <a:p>
            <a:pPr lvl="0"/>
            <a:r>
              <a:rPr lang="uk-UA" sz="6400" b="1" dirty="0" smtClean="0"/>
              <a:t>оплата оренди, комунальних послуг (водопостачання та каналізація, електроенергія, природний газ й інше паливо, теплопостачання);</a:t>
            </a:r>
          </a:p>
          <a:p>
            <a:pPr lvl="0"/>
            <a:r>
              <a:rPr lang="uk-UA" sz="6400" b="1" dirty="0" smtClean="0"/>
              <a:t>амортизація будівель і споруд, які безпосередньо не пов’язані з наданням медичних послуг;</a:t>
            </a:r>
          </a:p>
          <a:p>
            <a:pPr lvl="0"/>
            <a:r>
              <a:rPr lang="uk-UA" sz="6400" b="1" dirty="0" smtClean="0"/>
              <a:t>зношення м’якого інвентарю для допоміжних підрозділів;</a:t>
            </a:r>
          </a:p>
          <a:p>
            <a:pPr lvl="0"/>
            <a:r>
              <a:rPr lang="uk-UA" sz="6400" b="1" dirty="0" smtClean="0"/>
              <a:t>інші витрати.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785090" y="427350"/>
            <a:ext cx="1059410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Непрямі витрати </a:t>
            </a:r>
            <a:r>
              <a:rPr lang="uk-UA" sz="2000" dirty="0"/>
              <a:t>з надання конкретної медичної послуги можна врахувати за допомогою коефіцієнта цих витрат, який визначається за формулою</a:t>
            </a:r>
            <a:r>
              <a:rPr lang="uk-UA" sz="2000" dirty="0" smtClean="0"/>
              <a:t>:</a:t>
            </a:r>
          </a:p>
          <a:p>
            <a:endParaRPr lang="uk-UA" sz="2000" dirty="0"/>
          </a:p>
          <a:p>
            <a:r>
              <a:rPr lang="uk-UA" sz="2000" dirty="0" smtClean="0"/>
              <a:t> </a:t>
            </a:r>
          </a:p>
          <a:p>
            <a:endParaRPr lang="uk-UA" sz="2000" dirty="0"/>
          </a:p>
          <a:p>
            <a:r>
              <a:rPr lang="uk-UA" sz="2000" dirty="0"/>
              <a:t>де: </a:t>
            </a:r>
            <a:r>
              <a:rPr lang="el-GR" sz="2000" dirty="0"/>
              <a:t>Σ</a:t>
            </a:r>
            <a:r>
              <a:rPr lang="uk-UA" sz="2000" dirty="0"/>
              <a:t>НВ – річна сума непрямих витрат медичних закладів; </a:t>
            </a:r>
            <a:endParaRPr lang="uk-UA" sz="2000" dirty="0" smtClean="0"/>
          </a:p>
          <a:p>
            <a:r>
              <a:rPr lang="el-GR" sz="2000" dirty="0" smtClean="0"/>
              <a:t>Σ</a:t>
            </a:r>
            <a:r>
              <a:rPr lang="uk-UA" sz="2000" dirty="0"/>
              <a:t>ПВ – річна сума прямих витрат медичних закладів.</a:t>
            </a:r>
          </a:p>
          <a:p>
            <a:endParaRPr lang="uk-UA" sz="2000" dirty="0"/>
          </a:p>
          <a:p>
            <a:r>
              <a:rPr lang="uk-UA" sz="2000" b="1" dirty="0"/>
              <a:t>Вартість послуги </a:t>
            </a:r>
            <a:r>
              <a:rPr lang="uk-UA" sz="2000" dirty="0"/>
              <a:t>розраховується за формулою</a:t>
            </a:r>
            <a:r>
              <a:rPr lang="uk-UA" sz="2000" dirty="0" smtClean="0"/>
              <a:t>:</a:t>
            </a:r>
          </a:p>
          <a:p>
            <a:endParaRPr lang="uk-UA" sz="2000" b="1" dirty="0"/>
          </a:p>
          <a:p>
            <a:r>
              <a:rPr lang="uk-UA" sz="2000" b="1" dirty="0" smtClean="0"/>
              <a:t>                                         </a:t>
            </a:r>
            <a:r>
              <a:rPr lang="uk-UA" sz="2000" b="1" dirty="0" err="1" smtClean="0"/>
              <a:t>Вп</a:t>
            </a:r>
            <a:r>
              <a:rPr lang="uk-UA" sz="2000" b="1" dirty="0" smtClean="0"/>
              <a:t> </a:t>
            </a:r>
            <a:r>
              <a:rPr lang="uk-UA" sz="2000" b="1" dirty="0"/>
              <a:t>= </a:t>
            </a:r>
            <a:r>
              <a:rPr lang="uk-UA" sz="2000" b="1" dirty="0" err="1"/>
              <a:t>Впр</a:t>
            </a:r>
            <a:r>
              <a:rPr lang="uk-UA" sz="2000" b="1" dirty="0"/>
              <a:t> + </a:t>
            </a:r>
            <a:r>
              <a:rPr lang="uk-UA" sz="2000" b="1" dirty="0" err="1"/>
              <a:t>Внеп</a:t>
            </a:r>
            <a:r>
              <a:rPr lang="uk-UA" sz="2000" b="1" dirty="0"/>
              <a:t> = </a:t>
            </a:r>
            <a:r>
              <a:rPr lang="uk-UA" sz="2000" b="1" dirty="0" err="1"/>
              <a:t>Впр</a:t>
            </a:r>
            <a:r>
              <a:rPr lang="uk-UA" sz="2000" b="1" dirty="0"/>
              <a:t> + (</a:t>
            </a:r>
            <a:r>
              <a:rPr lang="uk-UA" sz="2000" b="1" dirty="0" err="1"/>
              <a:t>Впр</a:t>
            </a:r>
            <a:r>
              <a:rPr lang="uk-UA" sz="2000" b="1" dirty="0"/>
              <a:t> × </a:t>
            </a:r>
            <a:r>
              <a:rPr lang="uk-UA" sz="2000" b="1" dirty="0" err="1"/>
              <a:t>Кнеп</a:t>
            </a:r>
            <a:r>
              <a:rPr lang="uk-UA" sz="2000" b="1" dirty="0" smtClean="0"/>
              <a:t>);</a:t>
            </a:r>
          </a:p>
          <a:p>
            <a:endParaRPr lang="uk-UA" sz="2000" b="1" dirty="0"/>
          </a:p>
          <a:p>
            <a:r>
              <a:rPr lang="uk-UA" sz="2000" dirty="0"/>
              <a:t>де: </a:t>
            </a:r>
            <a:r>
              <a:rPr lang="uk-UA" sz="2000" dirty="0" err="1" smtClean="0"/>
              <a:t>Вп</a:t>
            </a:r>
            <a:r>
              <a:rPr lang="uk-UA" sz="2000" dirty="0" smtClean="0"/>
              <a:t> </a:t>
            </a:r>
            <a:r>
              <a:rPr lang="uk-UA" sz="2000" dirty="0"/>
              <a:t>– вартість (бюджетна розцінка) послуги; </a:t>
            </a:r>
            <a:endParaRPr lang="uk-UA" sz="2000" dirty="0" smtClean="0"/>
          </a:p>
          <a:p>
            <a:r>
              <a:rPr lang="uk-UA" sz="2000" dirty="0" err="1" smtClean="0"/>
              <a:t>Впр</a:t>
            </a:r>
            <a:r>
              <a:rPr lang="uk-UA" sz="2000" dirty="0" smtClean="0"/>
              <a:t> </a:t>
            </a:r>
            <a:r>
              <a:rPr lang="uk-UA" sz="2000" dirty="0"/>
              <a:t>– </a:t>
            </a:r>
            <a:r>
              <a:rPr lang="uk-UA" sz="2000" b="1" dirty="0"/>
              <a:t>прямі витрати</a:t>
            </a:r>
            <a:r>
              <a:rPr lang="uk-UA" sz="2000" dirty="0"/>
              <a:t>, необхідні для виконання робіт з надання даної послуги, які визначаються як відношення річної суми цих витрат підрозділу до обсягу робіт (послуг), виконаних за цей період</a:t>
            </a:r>
            <a:r>
              <a:rPr lang="uk-UA" sz="2000" dirty="0" smtClean="0"/>
              <a:t>:</a:t>
            </a:r>
          </a:p>
          <a:p>
            <a:endParaRPr lang="uk-UA" sz="2000" dirty="0"/>
          </a:p>
          <a:p>
            <a:r>
              <a:rPr lang="uk-UA" sz="2000" dirty="0"/>
              <a:t> </a:t>
            </a:r>
          </a:p>
          <a:p>
            <a:r>
              <a:rPr lang="uk-UA" sz="2000" dirty="0"/>
              <a:t>де: </a:t>
            </a:r>
            <a:r>
              <a:rPr lang="en-US" sz="2000" dirty="0"/>
              <a:t>Q</a:t>
            </a:r>
            <a:r>
              <a:rPr lang="uk-UA" sz="2000" dirty="0"/>
              <a:t>рік – річний обсяг наданих послуг.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481" y="1220236"/>
            <a:ext cx="1745704" cy="7378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603" y="5310910"/>
            <a:ext cx="2896905" cy="75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99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кутник 1"/>
              <p:cNvSpPr/>
              <p:nvPr/>
            </p:nvSpPr>
            <p:spPr>
              <a:xfrm>
                <a:off x="683491" y="494864"/>
                <a:ext cx="11129818" cy="64857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540385" algn="ctr" hangingPunct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b="1" dirty="0">
                    <a:ea typeface="Times New Roman" panose="02020603050405020304" pitchFamily="18" charset="0"/>
                  </a:rPr>
                  <a:t>П</a:t>
                </a:r>
                <a:r>
                  <a:rPr lang="uk-UA" b="1" dirty="0" smtClean="0">
                    <a:ea typeface="Times New Roman" panose="02020603050405020304" pitchFamily="18" charset="0"/>
                  </a:rPr>
                  <a:t>риклад </a:t>
                </a:r>
                <a:r>
                  <a:rPr lang="uk-UA" b="1" dirty="0">
                    <a:ea typeface="Times New Roman" panose="02020603050405020304" pitchFamily="18" charset="0"/>
                  </a:rPr>
                  <a:t>визначення вартості по </a:t>
                </a:r>
                <a:r>
                  <a:rPr lang="uk-UA" b="1" dirty="0" err="1">
                    <a:ea typeface="Times New Roman" panose="02020603050405020304" pitchFamily="18" charset="0"/>
                  </a:rPr>
                  <a:t>факоемульсифікації</a:t>
                </a:r>
                <a:r>
                  <a:rPr lang="uk-UA" b="1" dirty="0">
                    <a:ea typeface="Times New Roman" panose="02020603050405020304" pitchFamily="18" charset="0"/>
                  </a:rPr>
                  <a:t> катаракти з імплантацією ІОЛ. </a:t>
                </a:r>
                <a:endParaRPr lang="uk-UA" b="1" dirty="0" smtClean="0">
                  <a:ea typeface="Times New Roman" panose="02020603050405020304" pitchFamily="18" charset="0"/>
                </a:endParaRPr>
              </a:p>
              <a:p>
                <a:pPr indent="540385" algn="just" hangingPunct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dirty="0" smtClean="0">
                    <a:effectLst/>
                    <a:ea typeface="Times New Roman" panose="02020603050405020304" pitchFamily="18" charset="0"/>
                  </a:rPr>
                  <a:t>У </a:t>
                </a:r>
                <a:r>
                  <a:rPr lang="uk-UA" dirty="0">
                    <a:effectLst/>
                    <a:ea typeface="Times New Roman" panose="02020603050405020304" pitchFamily="18" charset="0"/>
                  </a:rPr>
                  <a:t>клініці за рік проведено 450 таких операцій, на які використано:</a:t>
                </a:r>
              </a:p>
              <a:p>
                <a:pPr marL="342900" lvl="0" indent="-342900" algn="just" hangingPunct="0">
                  <a:lnSpc>
                    <a:spcPct val="150000"/>
                  </a:lnSpc>
                  <a:spcAft>
                    <a:spcPts val="0"/>
                  </a:spcAft>
                  <a:buFont typeface="Times New Roman" panose="02020603050405020304" pitchFamily="18" charset="0"/>
                  <a:buChar char="-"/>
                </a:pPr>
                <a:r>
                  <a:rPr lang="uk-UA" dirty="0">
                    <a:effectLst/>
                    <a:ea typeface="Times New Roman" panose="02020603050405020304" pitchFamily="18" charset="0"/>
                  </a:rPr>
                  <a:t> витратних матеріалів на суму 8448870 грн, </a:t>
                </a:r>
              </a:p>
              <a:p>
                <a:pPr marL="342900" lvl="0" indent="-342900" algn="just" hangingPunct="0">
                  <a:lnSpc>
                    <a:spcPct val="150000"/>
                  </a:lnSpc>
                  <a:spcAft>
                    <a:spcPts val="0"/>
                  </a:spcAft>
                  <a:buFont typeface="Times New Roman" panose="02020603050405020304" pitchFamily="18" charset="0"/>
                  <a:buChar char="-"/>
                </a:pPr>
                <a:r>
                  <a:rPr lang="uk-UA" dirty="0">
                    <a:effectLst/>
                    <a:ea typeface="Times New Roman" panose="02020603050405020304" pitchFamily="18" charset="0"/>
                  </a:rPr>
                  <a:t>медикаментів – 606375 грн, </a:t>
                </a:r>
              </a:p>
              <a:p>
                <a:pPr marL="342900" lvl="0" indent="-342900" algn="just" hangingPunct="0">
                  <a:lnSpc>
                    <a:spcPct val="150000"/>
                  </a:lnSpc>
                  <a:spcAft>
                    <a:spcPts val="0"/>
                  </a:spcAft>
                  <a:buFont typeface="Times New Roman" panose="02020603050405020304" pitchFamily="18" charset="0"/>
                  <a:buChar char="-"/>
                </a:pPr>
                <a:r>
                  <a:rPr lang="uk-UA" dirty="0">
                    <a:effectLst/>
                    <a:ea typeface="Times New Roman" panose="02020603050405020304" pitchFamily="18" charset="0"/>
                  </a:rPr>
                  <a:t>м’якого інвентарю у відділенні, де проходило лікування – 493445 грн,</a:t>
                </a:r>
              </a:p>
              <a:p>
                <a:pPr marL="342900" lvl="0" indent="-342900" algn="just" hangingPunct="0">
                  <a:lnSpc>
                    <a:spcPct val="150000"/>
                  </a:lnSpc>
                  <a:spcAft>
                    <a:spcPts val="0"/>
                  </a:spcAft>
                  <a:buFont typeface="Times New Roman" panose="02020603050405020304" pitchFamily="18" charset="0"/>
                  <a:buChar char="-"/>
                </a:pPr>
                <a:r>
                  <a:rPr lang="uk-UA" dirty="0">
                    <a:effectLst/>
                    <a:ea typeface="Times New Roman" panose="02020603050405020304" pitchFamily="18" charset="0"/>
                  </a:rPr>
                  <a:t>амортизація обладнання, яке використовується безпосередньо в лікувальному процесі – 622575 грн, </a:t>
                </a:r>
              </a:p>
              <a:p>
                <a:pPr marL="342900" lvl="0" indent="-342900" algn="just" hangingPunct="0">
                  <a:lnSpc>
                    <a:spcPct val="150000"/>
                  </a:lnSpc>
                  <a:spcAft>
                    <a:spcPts val="0"/>
                  </a:spcAft>
                  <a:buFont typeface="Times New Roman" panose="02020603050405020304" pitchFamily="18" charset="0"/>
                  <a:buChar char="-"/>
                </a:pPr>
                <a:r>
                  <a:rPr lang="uk-UA" dirty="0">
                    <a:effectLst/>
                    <a:ea typeface="Times New Roman" panose="02020603050405020304" pitchFamily="18" charset="0"/>
                  </a:rPr>
                  <a:t>заробітна плата медперсоналу, зайнятого в операціях – 4736250 грн. </a:t>
                </a:r>
                <a:endParaRPr lang="uk-UA" dirty="0" smtClean="0">
                  <a:effectLst/>
                  <a:ea typeface="Times New Roman" panose="02020603050405020304" pitchFamily="18" charset="0"/>
                </a:endParaRPr>
              </a:p>
              <a:p>
                <a:pPr lvl="0" algn="just" hangingPunct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dirty="0">
                    <a:ea typeface="Times New Roman" panose="02020603050405020304" pitchFamily="18" charset="0"/>
                  </a:rPr>
                  <a:t> </a:t>
                </a:r>
                <a:r>
                  <a:rPr lang="uk-UA" dirty="0" smtClean="0">
                    <a:ea typeface="Times New Roman" panose="02020603050405020304" pitchFamily="18" charset="0"/>
                  </a:rPr>
                  <a:t>     </a:t>
                </a:r>
                <a:r>
                  <a:rPr lang="uk-UA" dirty="0" smtClean="0">
                    <a:effectLst/>
                    <a:ea typeface="Times New Roman" panose="02020603050405020304" pitchFamily="18" charset="0"/>
                  </a:rPr>
                  <a:t>Сумарні </a:t>
                </a:r>
                <a:r>
                  <a:rPr lang="uk-UA" dirty="0">
                    <a:effectLst/>
                    <a:ea typeface="Times New Roman" panose="02020603050405020304" pitchFamily="18" charset="0"/>
                  </a:rPr>
                  <a:t>непрямі витрати дорівнюють 4729500 грн. </a:t>
                </a:r>
              </a:p>
              <a:p>
                <a:pPr indent="450215" algn="just" hangingPunct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dirty="0">
                    <a:effectLst/>
                    <a:ea typeface="Times New Roman" panose="02020603050405020304" pitchFamily="18" charset="0"/>
                  </a:rPr>
                  <a:t>Тоді вартість даної операції становитиме:</a:t>
                </a:r>
              </a:p>
              <a:p>
                <a:pPr indent="540385" algn="ctr" hangingPunct="0">
                  <a:lnSpc>
                    <a:spcPct val="150000"/>
                  </a:lnSpc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В пр</m:t>
                      </m:r>
                      <m:r>
                        <a:rPr lang="uk-UA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uk-UA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mbria Math" panose="02040503050406030204" pitchFamily="18" charset="0"/>
                            </a:rPr>
                            <m:t>8448870+606375+493445 +622575+4736250 </m:t>
                          </m:r>
                        </m:num>
                        <m:den>
                          <m:r>
                            <a:rPr lang="uk-UA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mbria Math" panose="02040503050406030204" pitchFamily="18" charset="0"/>
                            </a:rPr>
                            <m:t>450</m:t>
                          </m:r>
                        </m:den>
                      </m:f>
                      <m:r>
                        <a:rPr lang="uk-UA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uk-UA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uk-UA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mbria Math" panose="02040503050406030204" pitchFamily="18" charset="0"/>
                            </a:rPr>
                            <m:t>14907515</m:t>
                          </m:r>
                        </m:num>
                        <m:den>
                          <m:r>
                            <a:rPr lang="uk-UA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mbria Math" panose="02040503050406030204" pitchFamily="18" charset="0"/>
                            </a:rPr>
                            <m:t>450</m:t>
                          </m:r>
                        </m:den>
                      </m:f>
                      <m:r>
                        <a:rPr lang="uk-UA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=33127,81 грн.</m:t>
                      </m:r>
                    </m:oMath>
                  </m:oMathPara>
                </a14:m>
                <a:endParaRPr lang="uk-UA" dirty="0">
                  <a:effectLst/>
                  <a:ea typeface="Times New Roman" panose="02020603050405020304" pitchFamily="18" charset="0"/>
                </a:endParaRPr>
              </a:p>
              <a:p>
                <a:pPr algn="ctr" hangingPunct="0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Внеп</m:t>
                      </m:r>
                      <m:r>
                        <a:rPr lang="uk-UA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=Впр  х  Кнеп=33127,81×</m:t>
                      </m:r>
                      <m:f>
                        <m:fPr>
                          <m:ctrlPr>
                            <a:rPr lang="uk-UA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uk-UA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4729500</m:t>
                          </m:r>
                        </m:num>
                        <m:den>
                          <m:r>
                            <a:rPr lang="uk-UA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14907515</m:t>
                          </m:r>
                        </m:den>
                      </m:f>
                      <m:r>
                        <a:rPr lang="uk-UA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=10510,00 грн.</m:t>
                      </m:r>
                    </m:oMath>
                  </m:oMathPara>
                </a14:m>
                <a:endParaRPr lang="uk-UA" dirty="0">
                  <a:effectLst/>
                  <a:ea typeface="Times New Roman" panose="02020603050405020304" pitchFamily="18" charset="0"/>
                </a:endParaRPr>
              </a:p>
              <a:p>
                <a:pPr algn="ctr" hangingPunct="0">
                  <a:spcAft>
                    <a:spcPts val="0"/>
                  </a:spcAft>
                </a:pPr>
                <a:endParaRPr lang="uk-UA" b="1" i="1" dirty="0" smtClean="0">
                  <a:effectLst/>
                  <a:ea typeface="Times New Roman" panose="02020603050405020304" pitchFamily="18" charset="0"/>
                </a:endParaRPr>
              </a:p>
              <a:p>
                <a:pPr algn="ctr" hangingPunct="0">
                  <a:spcAft>
                    <a:spcPts val="0"/>
                  </a:spcAft>
                </a:pPr>
                <a:r>
                  <a:rPr lang="uk-UA" b="1" i="1" dirty="0" err="1" smtClean="0">
                    <a:effectLst/>
                    <a:ea typeface="Times New Roman" panose="02020603050405020304" pitchFamily="18" charset="0"/>
                  </a:rPr>
                  <a:t>В</a:t>
                </a:r>
                <a:r>
                  <a:rPr lang="uk-UA" b="1" i="1" baseline="-25000" dirty="0" err="1" smtClean="0">
                    <a:effectLst/>
                    <a:ea typeface="Times New Roman" panose="02020603050405020304" pitchFamily="18" charset="0"/>
                  </a:rPr>
                  <a:t>п</a:t>
                </a:r>
                <a:r>
                  <a:rPr lang="uk-UA" b="1" i="1" dirty="0" smtClean="0">
                    <a:effectLst/>
                    <a:ea typeface="Times New Roman" panose="02020603050405020304" pitchFamily="18" charset="0"/>
                  </a:rPr>
                  <a:t> </a:t>
                </a:r>
                <a:r>
                  <a:rPr lang="uk-UA" b="1" i="1" dirty="0">
                    <a:effectLst/>
                    <a:ea typeface="Times New Roman" panose="02020603050405020304" pitchFamily="18" charset="0"/>
                  </a:rPr>
                  <a:t>= 33127,81 + 10510,00 = 43637,81 грн</a:t>
                </a:r>
                <a:endParaRPr lang="uk-UA" dirty="0">
                  <a:effectLst/>
                  <a:ea typeface="Times New Roman" panose="02020603050405020304" pitchFamily="18" charset="0"/>
                </a:endParaRPr>
              </a:p>
              <a:p>
                <a:pPr algn="ctr" hangingPunct="0">
                  <a:spcAft>
                    <a:spcPts val="0"/>
                  </a:spcAft>
                </a:pPr>
                <a:r>
                  <a:rPr lang="uk-UA" sz="1400" b="1" i="1" dirty="0">
                    <a:effectLst/>
                    <a:ea typeface="Times New Roman" panose="02020603050405020304" pitchFamily="18" charset="0"/>
                  </a:rPr>
                  <a:t> </a:t>
                </a:r>
                <a:endParaRPr lang="uk-UA" sz="1400" dirty="0">
                  <a:effectLst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кут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91" y="494864"/>
                <a:ext cx="11129818" cy="6485750"/>
              </a:xfrm>
              <a:prstGeom prst="rect">
                <a:avLst/>
              </a:prstGeom>
              <a:blipFill>
                <a:blip r:embed="rId2"/>
                <a:stretch>
                  <a:fillRect l="-329" r="-49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2837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кутник 1"/>
              <p:cNvSpPr/>
              <p:nvPr/>
            </p:nvSpPr>
            <p:spPr>
              <a:xfrm>
                <a:off x="775855" y="335846"/>
                <a:ext cx="10298545" cy="6012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uk-UA" dirty="0" smtClean="0"/>
                  <a:t>Припустимо, офтальмологічна клініка, яка виконує операції по </a:t>
                </a:r>
                <a:r>
                  <a:rPr lang="uk-UA" dirty="0" err="1" smtClean="0"/>
                  <a:t>факоемульсифікації</a:t>
                </a:r>
                <a:r>
                  <a:rPr lang="uk-UA" dirty="0" smtClean="0"/>
                  <a:t> катаракти, обслуговує пацієнтів на основі полісів </a:t>
                </a:r>
                <a:r>
                  <a:rPr lang="uk-UA" b="1" dirty="0" smtClean="0"/>
                  <a:t>добровільного медичного страхування. </a:t>
                </a:r>
              </a:p>
              <a:p>
                <a:r>
                  <a:rPr lang="uk-UA" dirty="0" smtClean="0"/>
                  <a:t>Сумарний норматив податків становить 40 %, норма середнього прибутку на даному ринку встановлено в розмірі 25 % від вартості послуги. </a:t>
                </a:r>
              </a:p>
              <a:p>
                <a:endParaRPr lang="uk-UA" dirty="0" smtClean="0"/>
              </a:p>
              <a:p>
                <a:r>
                  <a:rPr lang="uk-UA" dirty="0" smtClean="0"/>
                  <a:t>Тоді базова </a:t>
                </a:r>
                <a:r>
                  <a:rPr lang="uk-UA" b="1" dirty="0" smtClean="0"/>
                  <a:t>договірна ціна </a:t>
                </a:r>
                <a:r>
                  <a:rPr lang="uk-UA" dirty="0" smtClean="0"/>
                  <a:t>операції складе:</a:t>
                </a:r>
              </a:p>
              <a:p>
                <a:endParaRPr lang="uk-UA" dirty="0" smtClean="0"/>
              </a:p>
              <a:p>
                <a:r>
                  <a:rPr lang="uk-UA" b="1" dirty="0" err="1" smtClean="0"/>
                  <a:t>Цп</a:t>
                </a:r>
                <a:r>
                  <a:rPr lang="uk-UA" b="1" dirty="0" smtClean="0"/>
                  <a:t> = </a:t>
                </a:r>
                <a:r>
                  <a:rPr lang="uk-UA" b="1" dirty="0" err="1" smtClean="0"/>
                  <a:t>Вп</a:t>
                </a:r>
                <a:r>
                  <a:rPr lang="uk-UA" b="1" dirty="0" smtClean="0"/>
                  <a:t> + </a:t>
                </a:r>
                <a:r>
                  <a:rPr lang="uk-UA" b="1" dirty="0" err="1" smtClean="0"/>
                  <a:t>Вп</a:t>
                </a:r>
                <a:r>
                  <a:rPr lang="uk-UA" b="1" dirty="0" smtClean="0"/>
                  <a:t> × ((Н + П)/ 100) = 43637,81 + (43637,81 × (40+25)/100 ) = 72002,39 грн</a:t>
                </a:r>
              </a:p>
              <a:p>
                <a:endParaRPr lang="uk-UA" dirty="0" smtClean="0"/>
              </a:p>
              <a:p>
                <a:r>
                  <a:rPr lang="uk-UA" dirty="0" smtClean="0"/>
                  <a:t> де </a:t>
                </a:r>
                <a:r>
                  <a:rPr lang="uk-UA" dirty="0" err="1" smtClean="0"/>
                  <a:t>Вп</a:t>
                </a:r>
                <a:r>
                  <a:rPr lang="uk-UA" dirty="0" smtClean="0"/>
                  <a:t> – базова (розрахункова) вартість послуги, грн; </a:t>
                </a:r>
              </a:p>
              <a:p>
                <a:r>
                  <a:rPr lang="uk-UA" dirty="0" smtClean="0"/>
                  <a:t>Н – сумарний норматив оподаткування, %;</a:t>
                </a:r>
              </a:p>
              <a:p>
                <a:r>
                  <a:rPr lang="uk-UA" dirty="0" smtClean="0"/>
                  <a:t> П ̅ – середня норма прибутку, %.</a:t>
                </a:r>
              </a:p>
              <a:p>
                <a:endParaRPr lang="uk-UA" dirty="0" smtClean="0"/>
              </a:p>
              <a:p>
                <a:r>
                  <a:rPr lang="uk-UA" dirty="0" smtClean="0"/>
                  <a:t>Припустимо, що у результаті заміни витратних матеріалів на дешевші, прямі витрати зменшилися на 1500, а також знадобилось додаткове комп’ютерне дослідження ока, вартість якого – 750 грн. </a:t>
                </a:r>
              </a:p>
              <a:p>
                <a:endParaRPr lang="uk-UA" dirty="0" smtClean="0"/>
              </a:p>
              <a:p>
                <a:r>
                  <a:rPr lang="uk-UA" dirty="0" smtClean="0"/>
                  <a:t>Тоді фактична ціна складе: </a:t>
                </a:r>
                <a14:m>
                  <m:oMath xmlns:m="http://schemas.openxmlformats.org/officeDocument/2006/math">
                    <m:r>
                      <a:rPr lang="uk-UA" b="0" i="0" smtClean="0">
                        <a:latin typeface="Cambria Math" panose="02040503050406030204" pitchFamily="18" charset="0"/>
                      </a:rPr>
                      <m:t>   </m:t>
                    </m:r>
                    <m:sSubSup>
                      <m:sSubSupPr>
                        <m:ctrlPr>
                          <a:rPr lang="uk-UA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uk-UA" i="1">
                            <a:latin typeface="Cambria Math" panose="02040503050406030204" pitchFamily="18" charset="0"/>
                          </a:rPr>
                          <m:t>В</m:t>
                        </m:r>
                      </m:e>
                      <m:sub>
                        <m:r>
                          <a:rPr lang="uk-UA" i="1">
                            <a:latin typeface="Cambria Math" panose="02040503050406030204" pitchFamily="18" charset="0"/>
                          </a:rPr>
                          <m:t>п</m:t>
                        </m:r>
                      </m:sub>
                      <m:sup>
                        <m:r>
                          <a:rPr lang="uk-UA" i="1">
                            <a:latin typeface="Cambria Math" panose="02040503050406030204" pitchFamily="18" charset="0"/>
                          </a:rPr>
                          <m:t>ф</m:t>
                        </m:r>
                      </m:sup>
                    </m:sSubSup>
                  </m:oMath>
                </a14:m>
                <a:r>
                  <a:rPr lang="uk-UA" dirty="0" smtClean="0"/>
                  <a:t> = 43637,81 – 1500 + 750 = </a:t>
                </a:r>
                <a:r>
                  <a:rPr lang="uk-UA" b="1" dirty="0" smtClean="0"/>
                  <a:t>42887,81</a:t>
                </a:r>
                <a:r>
                  <a:rPr lang="uk-UA" dirty="0" smtClean="0"/>
                  <a:t> грн</a:t>
                </a:r>
              </a:p>
              <a:p>
                <a:endParaRPr lang="uk-UA" dirty="0" smtClean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uk-UA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uk-UA" b="1" i="1">
                            <a:latin typeface="Cambria Math" panose="02040503050406030204" pitchFamily="18" charset="0"/>
                          </a:rPr>
                          <m:t>Ц</m:t>
                        </m:r>
                      </m:e>
                      <m:sub>
                        <m:r>
                          <a:rPr lang="uk-UA" b="1" i="1">
                            <a:latin typeface="Cambria Math" panose="02040503050406030204" pitchFamily="18" charset="0"/>
                          </a:rPr>
                          <m:t>п</m:t>
                        </m:r>
                      </m:sub>
                      <m:sup>
                        <m:r>
                          <a:rPr lang="uk-UA" b="1" i="1">
                            <a:latin typeface="Cambria Math" panose="02040503050406030204" pitchFamily="18" charset="0"/>
                          </a:rPr>
                          <m:t>ф</m:t>
                        </m:r>
                      </m:sup>
                    </m:sSubSup>
                  </m:oMath>
                </a14:m>
                <a:r>
                  <a:rPr lang="uk-UA" dirty="0"/>
                  <a:t> </a:t>
                </a:r>
                <a:r>
                  <a:rPr lang="uk-UA" b="1" dirty="0" smtClean="0"/>
                  <a:t> = 42887,81 + 42887,81 ((40+25)/100)=70768,89 грн.</a:t>
                </a:r>
                <a:endParaRPr lang="uk-UA" b="1" dirty="0"/>
              </a:p>
            </p:txBody>
          </p:sp>
        </mc:Choice>
        <mc:Fallback xmlns="">
          <p:sp>
            <p:nvSpPr>
              <p:cNvPr id="2" name="Прямокут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55" y="335846"/>
                <a:ext cx="10298545" cy="6012543"/>
              </a:xfrm>
              <a:prstGeom prst="rect">
                <a:avLst/>
              </a:prstGeom>
              <a:blipFill>
                <a:blip r:embed="rId2"/>
                <a:stretch>
                  <a:fillRect l="-473" t="-507" b="-60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7918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кутник 1"/>
              <p:cNvSpPr/>
              <p:nvPr/>
            </p:nvSpPr>
            <p:spPr>
              <a:xfrm>
                <a:off x="517236" y="317143"/>
                <a:ext cx="11157527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540385" algn="just" hangingPunct="0">
                  <a:spcAft>
                    <a:spcPts val="0"/>
                  </a:spcAf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У клініці мікрохірургії ока проведена операція </a:t>
                </a:r>
                <a:r>
                  <a:rPr lang="uk-UA" sz="1400" dirty="0" err="1">
                    <a:latin typeface="+mj-lt"/>
                    <a:ea typeface="Times New Roman" panose="02020603050405020304" pitchFamily="18" charset="0"/>
                  </a:rPr>
                  <a:t>вітректомія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. </a:t>
                </a:r>
              </a:p>
              <a:p>
                <a:pPr indent="540385" algn="just" hangingPunct="0">
                  <a:spcAft>
                    <a:spcPts val="0"/>
                  </a:spcAf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Витрати на дану послугу склали: </a:t>
                </a:r>
              </a:p>
              <a:p>
                <a:pPr marL="342900" lvl="0" indent="-342900" algn="just" hangingPunct="0">
                  <a:spcAft>
                    <a:spcPts val="0"/>
                  </a:spcAft>
                  <a:buFont typeface="Times New Roman" panose="02020603050405020304" pitchFamily="18" charset="0"/>
                  <a:buChar char="-"/>
                  <a:tabLst>
                    <a:tab pos="630555" algn="l"/>
                  </a:tabLs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зарплата основного медперсоналу (</a:t>
                </a:r>
                <a:r>
                  <a:rPr lang="uk-UA" sz="1400" b="1" i="1" dirty="0" err="1">
                    <a:latin typeface="+mj-lt"/>
                    <a:ea typeface="Times New Roman" panose="02020603050405020304" pitchFamily="18" charset="0"/>
                  </a:rPr>
                  <a:t>З</a:t>
                </a:r>
                <a:r>
                  <a:rPr lang="uk-UA" sz="1400" b="1" i="1" baseline="-25000" dirty="0" err="1">
                    <a:latin typeface="+mj-lt"/>
                    <a:ea typeface="Times New Roman" panose="02020603050405020304" pitchFamily="18" charset="0"/>
                  </a:rPr>
                  <a:t>осн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– 5200 грн, </a:t>
                </a:r>
              </a:p>
              <a:p>
                <a:pPr marL="342900" lvl="0" indent="-342900" algn="just" hangingPunct="0">
                  <a:spcAft>
                    <a:spcPts val="0"/>
                  </a:spcAft>
                  <a:buFont typeface="Times New Roman" panose="02020603050405020304" pitchFamily="18" charset="0"/>
                  <a:buChar char="-"/>
                  <a:tabLst>
                    <a:tab pos="630555" algn="l"/>
                  </a:tabLs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зарплата </a:t>
                </a:r>
                <a:r>
                  <a:rPr lang="uk-UA" sz="1400" dirty="0" err="1">
                    <a:latin typeface="+mj-lt"/>
                    <a:ea typeface="Times New Roman" panose="02020603050405020304" pitchFamily="18" charset="0"/>
                  </a:rPr>
                  <a:t>загальноустановчого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 та допоміжного персоналу, віднесена до одиниці послуги (</a:t>
                </a:r>
                <a:r>
                  <a:rPr lang="uk-UA" sz="1400" b="1" i="1" dirty="0" err="1">
                    <a:latin typeface="+mj-lt"/>
                    <a:ea typeface="Times New Roman" panose="02020603050405020304" pitchFamily="18" charset="0"/>
                  </a:rPr>
                  <a:t>З</a:t>
                </a:r>
                <a:r>
                  <a:rPr lang="uk-UA" sz="1400" b="1" i="1" baseline="-25000" dirty="0" err="1">
                    <a:latin typeface="+mj-lt"/>
                    <a:ea typeface="Times New Roman" panose="02020603050405020304" pitchFamily="18" charset="0"/>
                  </a:rPr>
                  <a:t>доп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– 7600 грн, </a:t>
                </a:r>
              </a:p>
              <a:p>
                <a:pPr marL="342900" lvl="0" indent="-342900" algn="just" hangingPunct="0">
                  <a:spcAft>
                    <a:spcPts val="0"/>
                  </a:spcAft>
                  <a:buFont typeface="Times New Roman" panose="02020603050405020304" pitchFamily="18" charset="0"/>
                  <a:buChar char="-"/>
                  <a:tabLst>
                    <a:tab pos="630555" algn="l"/>
                  </a:tabLs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нарахування на заробітну плату (</a:t>
                </a:r>
                <a:r>
                  <a:rPr lang="uk-UA" sz="1400" b="1" i="1" dirty="0" err="1">
                    <a:latin typeface="+mj-lt"/>
                    <a:ea typeface="Times New Roman" panose="02020603050405020304" pitchFamily="18" charset="0"/>
                  </a:rPr>
                  <a:t>Н</a:t>
                </a:r>
                <a:r>
                  <a:rPr lang="uk-UA" sz="1400" b="1" i="1" baseline="-25000" dirty="0" err="1">
                    <a:latin typeface="+mj-lt"/>
                    <a:ea typeface="Times New Roman" panose="02020603050405020304" pitchFamily="18" charset="0"/>
                  </a:rPr>
                  <a:t>зп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– 30 %, </a:t>
                </a:r>
              </a:p>
              <a:p>
                <a:pPr marL="342900" lvl="0" indent="-342900" algn="just" hangingPunct="0">
                  <a:spcAft>
                    <a:spcPts val="0"/>
                  </a:spcAft>
                  <a:buFont typeface="Times New Roman" panose="02020603050405020304" pitchFamily="18" charset="0"/>
                  <a:buChar char="-"/>
                  <a:tabLst>
                    <a:tab pos="630555" algn="l"/>
                  </a:tabLs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витрата матеріалів (</a:t>
                </a:r>
                <a:r>
                  <a:rPr lang="uk-UA" sz="1400" b="1" i="1" dirty="0">
                    <a:latin typeface="+mj-lt"/>
                    <a:ea typeface="Times New Roman" panose="02020603050405020304" pitchFamily="18" charset="0"/>
                  </a:rPr>
                  <a:t>М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– 13800 грн, </a:t>
                </a:r>
              </a:p>
              <a:p>
                <a:pPr marL="342900" lvl="0" indent="-342900" algn="just" hangingPunct="0">
                  <a:spcAft>
                    <a:spcPts val="0"/>
                  </a:spcAft>
                  <a:buFont typeface="Times New Roman" panose="02020603050405020304" pitchFamily="18" charset="0"/>
                  <a:buChar char="-"/>
                  <a:tabLst>
                    <a:tab pos="630555" algn="l"/>
                  </a:tabLs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витрати медикаментів (</a:t>
                </a:r>
                <a:r>
                  <a:rPr lang="uk-UA" sz="1400" b="1" i="1" dirty="0">
                    <a:latin typeface="+mj-lt"/>
                    <a:ea typeface="Times New Roman" panose="02020603050405020304" pitchFamily="18" charset="0"/>
                  </a:rPr>
                  <a:t>М</a:t>
                </a:r>
                <a:r>
                  <a:rPr lang="uk-UA" sz="1400" b="1" i="1" baseline="-25000" dirty="0">
                    <a:latin typeface="+mj-lt"/>
                    <a:ea typeface="Times New Roman" panose="02020603050405020304" pitchFamily="18" charset="0"/>
                  </a:rPr>
                  <a:t>л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– 600 грн, </a:t>
                </a:r>
              </a:p>
              <a:p>
                <a:pPr marL="342900" lvl="0" indent="-342900" algn="just" hangingPunct="0">
                  <a:spcAft>
                    <a:spcPts val="0"/>
                  </a:spcAft>
                  <a:buFont typeface="Times New Roman" panose="02020603050405020304" pitchFamily="18" charset="0"/>
                  <a:buChar char="-"/>
                  <a:tabLst>
                    <a:tab pos="630555" algn="l"/>
                  </a:tabLs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витрати м’якого інвентарю і шприців (</a:t>
                </a:r>
                <a:r>
                  <a:rPr lang="uk-UA" sz="1400" b="1" i="1" dirty="0" err="1">
                    <a:latin typeface="+mj-lt"/>
                    <a:ea typeface="Times New Roman" panose="02020603050405020304" pitchFamily="18" charset="0"/>
                  </a:rPr>
                  <a:t>І</a:t>
                </a:r>
                <a:r>
                  <a:rPr lang="uk-UA" sz="1400" b="1" i="1" baseline="-25000" dirty="0" err="1">
                    <a:latin typeface="+mj-lt"/>
                    <a:ea typeface="Times New Roman" panose="02020603050405020304" pitchFamily="18" charset="0"/>
                  </a:rPr>
                  <a:t>м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– 500 грн, </a:t>
                </a:r>
              </a:p>
              <a:p>
                <a:pPr marL="342900" lvl="0" indent="-342900" algn="just" hangingPunct="0">
                  <a:spcAft>
                    <a:spcPts val="0"/>
                  </a:spcAft>
                  <a:buFont typeface="Times New Roman" panose="02020603050405020304" pitchFamily="18" charset="0"/>
                  <a:buChar char="-"/>
                  <a:tabLst>
                    <a:tab pos="630555" algn="l"/>
                  </a:tabLs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амортизаційні відрахування (</a:t>
                </a:r>
                <a:r>
                  <a:rPr lang="uk-UA" sz="1400" b="1" i="1" dirty="0">
                    <a:latin typeface="+mj-lt"/>
                    <a:ea typeface="Times New Roman" panose="02020603050405020304" pitchFamily="18" charset="0"/>
                  </a:rPr>
                  <a:t>А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– 560 грн, </a:t>
                </a:r>
              </a:p>
              <a:p>
                <a:pPr marL="342900" lvl="0" indent="-342900" algn="just" hangingPunct="0">
                  <a:spcAft>
                    <a:spcPts val="0"/>
                  </a:spcAft>
                  <a:buFont typeface="Times New Roman" panose="02020603050405020304" pitchFamily="18" charset="0"/>
                  <a:buChar char="-"/>
                  <a:tabLst>
                    <a:tab pos="630555" algn="l"/>
                  </a:tabLs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інші витрати (</a:t>
                </a:r>
                <a:r>
                  <a:rPr lang="uk-UA" sz="1400" b="1" i="1" dirty="0">
                    <a:latin typeface="+mj-lt"/>
                    <a:ea typeface="Times New Roman" panose="02020603050405020304" pitchFamily="18" charset="0"/>
                  </a:rPr>
                  <a:t>В</a:t>
                </a:r>
                <a:r>
                  <a:rPr lang="uk-UA" sz="1400" b="1" i="1" baseline="-25000" dirty="0">
                    <a:latin typeface="+mj-lt"/>
                    <a:ea typeface="Times New Roman" panose="02020603050405020304" pitchFamily="18" charset="0"/>
                  </a:rPr>
                  <a:t>ін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– 6200 грн. </a:t>
                </a:r>
              </a:p>
              <a:p>
                <a:pPr indent="540385" algn="just" hangingPunct="0">
                  <a:spcAft>
                    <a:spcPts val="0"/>
                  </a:spcAft>
                </a:pP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Договірна націнка при добровільному медичному страхуванні (</a:t>
                </a:r>
                <a:r>
                  <a:rPr lang="uk-UA" sz="1400" b="1" i="1" dirty="0" err="1">
                    <a:latin typeface="+mj-lt"/>
                    <a:ea typeface="Times New Roman" panose="02020603050405020304" pitchFamily="18" charset="0"/>
                  </a:rPr>
                  <a:t>Н</a:t>
                </a:r>
                <a:r>
                  <a:rPr lang="uk-UA" sz="1400" b="1" i="1" baseline="-25000" dirty="0" err="1">
                    <a:latin typeface="+mj-lt"/>
                    <a:ea typeface="Times New Roman" panose="02020603050405020304" pitchFamily="18" charset="0"/>
                  </a:rPr>
                  <a:t>дог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становить 20 %, середня норма прибутку на ринку медичних послуг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uk-UA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uk-UA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П</m:t>
                        </m:r>
                      </m:e>
                    </m:acc>
                  </m:oMath>
                </a14:m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 – 30 %, а сумарний норматив оподаткування (</a:t>
                </a:r>
                <a:r>
                  <a:rPr lang="uk-UA" sz="1400" b="1" i="1" dirty="0" err="1">
                    <a:latin typeface="+mj-lt"/>
                    <a:ea typeface="Times New Roman" panose="02020603050405020304" pitchFamily="18" charset="0"/>
                  </a:rPr>
                  <a:t>Н</a:t>
                </a:r>
                <a:r>
                  <a:rPr lang="uk-UA" sz="1400" b="1" i="1" baseline="-25000" dirty="0" err="1">
                    <a:latin typeface="+mj-lt"/>
                    <a:ea typeface="Times New Roman" panose="02020603050405020304" pitchFamily="18" charset="0"/>
                  </a:rPr>
                  <a:t>оп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) дорівнює 40 </a:t>
                </a:r>
                <a:r>
                  <a:rPr lang="uk-UA" sz="1400" dirty="0" smtClean="0">
                    <a:latin typeface="+mj-lt"/>
                    <a:ea typeface="Times New Roman" panose="02020603050405020304" pitchFamily="18" charset="0"/>
                  </a:rPr>
                  <a:t>%.</a:t>
                </a:r>
              </a:p>
              <a:p>
                <a:pPr hangingPunct="0"/>
                <a:r>
                  <a:rPr lang="uk-UA" sz="1400" dirty="0">
                    <a:latin typeface="+mj-lt"/>
                  </a:rPr>
                  <a:t>1.</a:t>
                </a:r>
                <a:r>
                  <a:rPr lang="ru-RU" sz="1400" dirty="0">
                    <a:latin typeface="+mj-lt"/>
                  </a:rPr>
                  <a:t> </a:t>
                </a:r>
                <a:r>
                  <a:rPr lang="uk-UA" sz="1400" dirty="0">
                    <a:latin typeface="+mj-lt"/>
                  </a:rPr>
                  <a:t>Загальні витрати на оплату праці за даною послугою становлять:</a:t>
                </a:r>
              </a:p>
              <a:p>
                <a:pPr algn="ctr" hangingPunct="0"/>
                <a:r>
                  <a:rPr lang="uk-UA" sz="1400" b="1" i="1" dirty="0" err="1">
                    <a:latin typeface="+mj-lt"/>
                  </a:rPr>
                  <a:t>З</a:t>
                </a:r>
                <a:r>
                  <a:rPr lang="uk-UA" sz="1400" b="1" i="1" baseline="-25000" dirty="0" err="1">
                    <a:latin typeface="+mj-lt"/>
                  </a:rPr>
                  <a:t>пл</a:t>
                </a:r>
                <a:r>
                  <a:rPr lang="uk-UA" sz="1400" b="1" i="1" dirty="0">
                    <a:latin typeface="+mj-lt"/>
                  </a:rPr>
                  <a:t> = </a:t>
                </a:r>
                <a:r>
                  <a:rPr lang="uk-UA" sz="1400" b="1" i="1" dirty="0" err="1">
                    <a:latin typeface="+mj-lt"/>
                  </a:rPr>
                  <a:t>З</a:t>
                </a:r>
                <a:r>
                  <a:rPr lang="uk-UA" sz="1400" b="1" i="1" baseline="-25000" dirty="0" err="1">
                    <a:latin typeface="+mj-lt"/>
                  </a:rPr>
                  <a:t>осн</a:t>
                </a:r>
                <a:r>
                  <a:rPr lang="uk-UA" sz="1400" b="1" i="1" dirty="0">
                    <a:latin typeface="+mj-lt"/>
                  </a:rPr>
                  <a:t> + </a:t>
                </a:r>
                <a:r>
                  <a:rPr lang="uk-UA" sz="1400" b="1" i="1" dirty="0" err="1">
                    <a:latin typeface="+mj-lt"/>
                  </a:rPr>
                  <a:t>З</a:t>
                </a:r>
                <a:r>
                  <a:rPr lang="uk-UA" sz="1400" b="1" i="1" baseline="-25000" dirty="0" err="1">
                    <a:latin typeface="+mj-lt"/>
                  </a:rPr>
                  <a:t>доп</a:t>
                </a:r>
                <a:r>
                  <a:rPr lang="uk-UA" sz="1400" b="1" i="1" dirty="0">
                    <a:latin typeface="+mj-lt"/>
                  </a:rPr>
                  <a:t> = 5200 + 7600 = 12800 </a:t>
                </a:r>
                <a:r>
                  <a:rPr lang="uk-UA" sz="1400" dirty="0">
                    <a:latin typeface="+mj-lt"/>
                  </a:rPr>
                  <a:t>грн</a:t>
                </a:r>
              </a:p>
              <a:p>
                <a:pPr hangingPunct="0"/>
                <a:r>
                  <a:rPr lang="uk-UA" sz="1400" dirty="0">
                    <a:latin typeface="+mj-lt"/>
                  </a:rPr>
                  <a:t>2.</a:t>
                </a:r>
                <a:r>
                  <a:rPr lang="ru-RU" sz="1400" dirty="0">
                    <a:latin typeface="+mj-lt"/>
                  </a:rPr>
                  <a:t> </a:t>
                </a:r>
                <a:r>
                  <a:rPr lang="uk-UA" sz="1400" dirty="0">
                    <a:latin typeface="+mj-lt"/>
                  </a:rPr>
                  <a:t>Нарахування на заробітну плату будуть рівні:</a:t>
                </a:r>
              </a:p>
              <a:p>
                <a:pPr algn="ctr" hangingPunct="0"/>
                <a:r>
                  <a:rPr lang="uk-UA" sz="1400" b="1" i="1" dirty="0" err="1">
                    <a:latin typeface="+mj-lt"/>
                  </a:rPr>
                  <a:t>Н</a:t>
                </a:r>
                <a:r>
                  <a:rPr lang="uk-UA" sz="1400" b="1" i="1" baseline="-25000" dirty="0" err="1">
                    <a:latin typeface="+mj-lt"/>
                  </a:rPr>
                  <a:t>зп</a:t>
                </a:r>
                <a:r>
                  <a:rPr lang="uk-UA" sz="1400" b="1" i="1" dirty="0">
                    <a:latin typeface="+mj-lt"/>
                  </a:rPr>
                  <a:t> = </a:t>
                </a:r>
                <a:r>
                  <a:rPr lang="uk-UA" sz="1400" b="1" i="1" dirty="0" err="1">
                    <a:latin typeface="+mj-lt"/>
                  </a:rPr>
                  <a:t>З</a:t>
                </a:r>
                <a:r>
                  <a:rPr lang="uk-UA" sz="1400" b="1" i="1" baseline="-25000" dirty="0" err="1">
                    <a:latin typeface="+mj-lt"/>
                  </a:rPr>
                  <a:t>пл</a:t>
                </a:r>
                <a:r>
                  <a:rPr lang="uk-UA" sz="1400" b="1" i="1" dirty="0">
                    <a:latin typeface="+mj-lt"/>
                  </a:rPr>
                  <a:t> × </a:t>
                </a:r>
                <a:r>
                  <a:rPr lang="uk-UA" sz="1400" b="1" i="1" dirty="0" err="1">
                    <a:latin typeface="+mj-lt"/>
                  </a:rPr>
                  <a:t>Н</a:t>
                </a:r>
                <a:r>
                  <a:rPr lang="uk-UA" sz="1400" b="1" i="1" baseline="-25000" dirty="0" err="1">
                    <a:latin typeface="+mj-lt"/>
                  </a:rPr>
                  <a:t>зп</a:t>
                </a:r>
                <a:r>
                  <a:rPr lang="uk-UA" sz="1400" b="1" i="1" dirty="0">
                    <a:latin typeface="+mj-lt"/>
                  </a:rPr>
                  <a:t> / 100 = 12800 × 30/100 = 3840 грн</a:t>
                </a:r>
                <a:endParaRPr lang="uk-UA" sz="1400" dirty="0">
                  <a:latin typeface="+mj-lt"/>
                </a:endParaRPr>
              </a:p>
              <a:p>
                <a:pPr hangingPunct="0"/>
                <a:r>
                  <a:rPr lang="uk-UA" sz="1400" dirty="0">
                    <a:latin typeface="+mj-lt"/>
                  </a:rPr>
                  <a:t>3.</a:t>
                </a:r>
                <a:r>
                  <a:rPr lang="ru-RU" sz="1400" dirty="0">
                    <a:latin typeface="+mj-lt"/>
                  </a:rPr>
                  <a:t> </a:t>
                </a:r>
                <a:r>
                  <a:rPr lang="uk-UA" sz="1400" dirty="0">
                    <a:latin typeface="+mj-lt"/>
                  </a:rPr>
                  <a:t>Собівартість послуги (вартість послуги з обов’язкового медичного страхування) розраховуємо за формулою:</a:t>
                </a:r>
              </a:p>
              <a:p>
                <a:pPr algn="ctr" hangingPunct="0"/>
                <a:r>
                  <a:rPr lang="uk-UA" sz="1400" b="1" i="1" dirty="0" err="1">
                    <a:latin typeface="+mj-lt"/>
                  </a:rPr>
                  <a:t>С</a:t>
                </a:r>
                <a:r>
                  <a:rPr lang="uk-UA" sz="1400" b="1" i="1" baseline="-25000" dirty="0" err="1">
                    <a:latin typeface="+mj-lt"/>
                  </a:rPr>
                  <a:t>п</a:t>
                </a:r>
                <a:r>
                  <a:rPr lang="uk-UA" sz="1400" b="1" i="1" dirty="0">
                    <a:latin typeface="+mj-lt"/>
                  </a:rPr>
                  <a:t> = </a:t>
                </a:r>
                <a:r>
                  <a:rPr lang="uk-UA" sz="1400" b="1" i="1" dirty="0" err="1">
                    <a:latin typeface="+mj-lt"/>
                  </a:rPr>
                  <a:t>З</a:t>
                </a:r>
                <a:r>
                  <a:rPr lang="uk-UA" sz="1400" b="1" i="1" baseline="-25000" dirty="0" err="1">
                    <a:latin typeface="+mj-lt"/>
                  </a:rPr>
                  <a:t>пл</a:t>
                </a:r>
                <a:r>
                  <a:rPr lang="uk-UA" sz="1400" b="1" i="1" dirty="0">
                    <a:latin typeface="+mj-lt"/>
                  </a:rPr>
                  <a:t> + </a:t>
                </a:r>
                <a:r>
                  <a:rPr lang="uk-UA" sz="1400" b="1" i="1" dirty="0" err="1">
                    <a:latin typeface="+mj-lt"/>
                  </a:rPr>
                  <a:t>Н</a:t>
                </a:r>
                <a:r>
                  <a:rPr lang="uk-UA" sz="1400" b="1" i="1" baseline="-25000" dirty="0" err="1">
                    <a:latin typeface="+mj-lt"/>
                  </a:rPr>
                  <a:t>зп</a:t>
                </a:r>
                <a:r>
                  <a:rPr lang="uk-UA" sz="1400" b="1" i="1" dirty="0">
                    <a:latin typeface="+mj-lt"/>
                  </a:rPr>
                  <a:t> + М + М</a:t>
                </a:r>
                <a:r>
                  <a:rPr lang="uk-UA" sz="1400" b="1" i="1" baseline="-25000" dirty="0">
                    <a:latin typeface="+mj-lt"/>
                  </a:rPr>
                  <a:t>л</a:t>
                </a:r>
                <a:r>
                  <a:rPr lang="uk-UA" sz="1400" b="1" i="1" dirty="0">
                    <a:latin typeface="+mj-lt"/>
                  </a:rPr>
                  <a:t> + </a:t>
                </a:r>
                <a:r>
                  <a:rPr lang="uk-UA" sz="1400" b="1" i="1" dirty="0" err="1">
                    <a:latin typeface="+mj-lt"/>
                  </a:rPr>
                  <a:t>I</a:t>
                </a:r>
                <a:r>
                  <a:rPr lang="uk-UA" sz="1400" b="1" i="1" baseline="-25000" dirty="0" err="1">
                    <a:latin typeface="+mj-lt"/>
                  </a:rPr>
                  <a:t>м</a:t>
                </a:r>
                <a:r>
                  <a:rPr lang="uk-UA" sz="1400" b="1" i="1" dirty="0">
                    <a:latin typeface="+mj-lt"/>
                  </a:rPr>
                  <a:t> + А + В</a:t>
                </a:r>
                <a:r>
                  <a:rPr lang="uk-UA" sz="1400" b="1" i="1" baseline="-25000" dirty="0">
                    <a:latin typeface="+mj-lt"/>
                  </a:rPr>
                  <a:t>ін</a:t>
                </a:r>
                <a:r>
                  <a:rPr lang="uk-UA" sz="1400" b="1" i="1" dirty="0">
                    <a:latin typeface="+mj-lt"/>
                  </a:rPr>
                  <a:t> = 12800 +3840 +13800 + 600 + 500 + 560 + 6200 = 38300 грн</a:t>
                </a:r>
                <a:endParaRPr lang="uk-UA" sz="1400" dirty="0">
                  <a:latin typeface="+mj-lt"/>
                </a:endParaRPr>
              </a:p>
              <a:p>
                <a:pPr hangingPunct="0"/>
                <a:r>
                  <a:rPr lang="uk-UA" sz="1400" dirty="0">
                    <a:latin typeface="+mj-lt"/>
                  </a:rPr>
                  <a:t>Таким чином, </a:t>
                </a:r>
                <a:r>
                  <a:rPr lang="uk-UA" sz="1400" b="1" dirty="0">
                    <a:solidFill>
                      <a:srgbClr val="FF0000"/>
                    </a:solidFill>
                    <a:latin typeface="+mj-lt"/>
                  </a:rPr>
                  <a:t>бюджетна оцінка</a:t>
                </a:r>
                <a:r>
                  <a:rPr lang="uk-UA" sz="1400" dirty="0">
                    <a:latin typeface="+mj-lt"/>
                  </a:rPr>
                  <a:t> (вартість послуги з обов’язкового медичного страхування рівна її вартості) складе 38300 грн</a:t>
                </a:r>
              </a:p>
              <a:p>
                <a:pPr algn="ctr" hangingPunct="0"/>
                <a:r>
                  <a:rPr lang="uk-UA" sz="1400" dirty="0">
                    <a:latin typeface="+mj-lt"/>
                  </a:rPr>
                  <a:t>4.</a:t>
                </a:r>
                <a:r>
                  <a:rPr lang="ru-RU" sz="1400" dirty="0">
                    <a:latin typeface="+mj-lt"/>
                  </a:rPr>
                  <a:t> </a:t>
                </a:r>
                <a:r>
                  <a:rPr lang="uk-UA" sz="1400" dirty="0">
                    <a:latin typeface="+mj-lt"/>
                  </a:rPr>
                  <a:t>Визначаємо </a:t>
                </a:r>
                <a:r>
                  <a:rPr lang="uk-UA" sz="1400" b="1" dirty="0">
                    <a:solidFill>
                      <a:srgbClr val="FF0000"/>
                    </a:solidFill>
                    <a:latin typeface="+mj-lt"/>
                  </a:rPr>
                  <a:t>договірну ціну</a:t>
                </a:r>
                <a:r>
                  <a:rPr lang="uk-UA" sz="14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uk-UA" sz="1400" dirty="0">
                    <a:latin typeface="+mj-lt"/>
                  </a:rPr>
                  <a:t>послуги при добровільному медичному страхуванні, тобто ціну</a:t>
                </a:r>
                <a:r>
                  <a:rPr lang="ru-RU" sz="1400" dirty="0">
                    <a:latin typeface="+mj-lt"/>
                  </a:rPr>
                  <a:t>,</a:t>
                </a:r>
                <a:r>
                  <a:rPr lang="uk-UA" sz="1400" dirty="0">
                    <a:latin typeface="+mj-lt"/>
                  </a:rPr>
                  <a:t> за якою страхова компанія оплатить цю послугу клініці:</a:t>
                </a:r>
              </a:p>
              <a:p>
                <a:pPr algn="ctr" hangingPunct="0"/>
                <a:r>
                  <a:rPr lang="uk-UA" sz="1400" b="1" i="1" dirty="0" err="1">
                    <a:latin typeface="+mj-lt"/>
                  </a:rPr>
                  <a:t>Ц</a:t>
                </a:r>
                <a:r>
                  <a:rPr lang="uk-UA" sz="1400" b="1" i="1" baseline="-25000" dirty="0" err="1">
                    <a:latin typeface="+mj-lt"/>
                  </a:rPr>
                  <a:t>дмс</a:t>
                </a:r>
                <a:r>
                  <a:rPr lang="uk-UA" sz="1400" b="1" i="1" dirty="0">
                    <a:latin typeface="+mj-lt"/>
                  </a:rPr>
                  <a:t> = </a:t>
                </a:r>
                <a:r>
                  <a:rPr lang="uk-UA" sz="1400" b="1" i="1" dirty="0" err="1">
                    <a:latin typeface="+mj-lt"/>
                  </a:rPr>
                  <a:t>С</a:t>
                </a:r>
                <a:r>
                  <a:rPr lang="uk-UA" sz="1400" b="1" i="1" baseline="-25000" dirty="0" err="1">
                    <a:latin typeface="+mj-lt"/>
                  </a:rPr>
                  <a:t>п</a:t>
                </a:r>
                <a:r>
                  <a:rPr lang="uk-UA" sz="1400" b="1" i="1" dirty="0">
                    <a:latin typeface="+mj-lt"/>
                  </a:rPr>
                  <a:t> + </a:t>
                </a:r>
                <a:r>
                  <a:rPr lang="uk-UA" sz="1400" b="1" i="1" dirty="0" err="1">
                    <a:latin typeface="+mj-lt"/>
                  </a:rPr>
                  <a:t>С</a:t>
                </a:r>
                <a:r>
                  <a:rPr lang="uk-UA" sz="1400" b="1" i="1" baseline="-25000" dirty="0" err="1">
                    <a:latin typeface="+mj-lt"/>
                  </a:rPr>
                  <a:t>п</a:t>
                </a:r>
                <a:r>
                  <a:rPr lang="uk-UA" sz="1400" b="1" i="1" dirty="0">
                    <a:latin typeface="+mj-lt"/>
                  </a:rPr>
                  <a:t> × (</a:t>
                </a:r>
                <a:r>
                  <a:rPr lang="uk-UA" sz="1400" b="1" i="1" dirty="0" err="1">
                    <a:latin typeface="+mj-lt"/>
                  </a:rPr>
                  <a:t>Н</a:t>
                </a:r>
                <a:r>
                  <a:rPr lang="uk-UA" sz="1400" b="1" i="1" baseline="-25000" dirty="0" err="1">
                    <a:latin typeface="+mj-lt"/>
                  </a:rPr>
                  <a:t>дог</a:t>
                </a:r>
                <a:r>
                  <a:rPr lang="uk-UA" sz="1400" b="1" i="1" dirty="0">
                    <a:latin typeface="+mj-lt"/>
                  </a:rPr>
                  <a:t> / 100) = 38300 + 38300 × (20/100) = 45960 </a:t>
                </a:r>
                <a:r>
                  <a:rPr lang="uk-UA" sz="1400" dirty="0">
                    <a:latin typeface="+mj-lt"/>
                  </a:rPr>
                  <a:t>грн</a:t>
                </a:r>
              </a:p>
              <a:p>
                <a:pPr hangingPunct="0"/>
                <a:r>
                  <a:rPr lang="uk-UA" sz="1400" dirty="0">
                    <a:latin typeface="+mj-lt"/>
                  </a:rPr>
                  <a:t>5.</a:t>
                </a:r>
                <a:r>
                  <a:rPr lang="ru-RU" sz="1400" dirty="0">
                    <a:latin typeface="+mj-lt"/>
                  </a:rPr>
                  <a:t> </a:t>
                </a:r>
                <a:r>
                  <a:rPr lang="uk-UA" sz="1400" dirty="0">
                    <a:latin typeface="+mj-lt"/>
                  </a:rPr>
                  <a:t>Визначаємо вихідну маркетингову </a:t>
                </a:r>
                <a:r>
                  <a:rPr lang="uk-UA" sz="1400" b="1" dirty="0">
                    <a:solidFill>
                      <a:srgbClr val="FF0000"/>
                    </a:solidFill>
                    <a:latin typeface="+mj-lt"/>
                  </a:rPr>
                  <a:t>(вільну) ціну</a:t>
                </a:r>
                <a:r>
                  <a:rPr lang="uk-UA" sz="14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uk-UA" sz="1400" dirty="0">
                    <a:latin typeface="+mj-lt"/>
                  </a:rPr>
                  <a:t>послуги:</a:t>
                </a:r>
              </a:p>
              <a:p>
                <a:pPr algn="ctr"/>
                <a:r>
                  <a:rPr lang="uk-UA" sz="1400" b="1" i="1" dirty="0" err="1">
                    <a:latin typeface="+mj-lt"/>
                  </a:rPr>
                  <a:t>Ц</a:t>
                </a:r>
                <a:r>
                  <a:rPr lang="uk-UA" sz="1400" b="1" i="1" baseline="-25000" dirty="0" err="1">
                    <a:latin typeface="+mj-lt"/>
                  </a:rPr>
                  <a:t>в</a:t>
                </a:r>
                <a:r>
                  <a:rPr lang="uk-UA" sz="1400" b="1" i="1" dirty="0">
                    <a:latin typeface="+mj-lt"/>
                  </a:rPr>
                  <a:t> = </a:t>
                </a:r>
                <a:r>
                  <a:rPr lang="uk-UA" sz="1400" b="1" i="1" dirty="0" err="1">
                    <a:latin typeface="+mj-lt"/>
                  </a:rPr>
                  <a:t>С</a:t>
                </a:r>
                <a:r>
                  <a:rPr lang="uk-UA" sz="1400" b="1" i="1" baseline="-25000" dirty="0" err="1">
                    <a:latin typeface="+mj-lt"/>
                  </a:rPr>
                  <a:t>п</a:t>
                </a:r>
                <a:r>
                  <a:rPr lang="uk-UA" sz="1400" b="1" i="1" baseline="-25000" dirty="0">
                    <a:latin typeface="+mj-lt"/>
                  </a:rPr>
                  <a:t> </a:t>
                </a:r>
                <a:r>
                  <a:rPr lang="uk-UA" sz="1400" b="1" i="1" dirty="0">
                    <a:latin typeface="+mj-lt"/>
                  </a:rPr>
                  <a:t>+ Н +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uk-UA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uk-UA" sz="1400" i="1">
                            <a:latin typeface="Cambria Math" panose="02040503050406030204" pitchFamily="18" charset="0"/>
                          </a:rPr>
                          <m:t>П</m:t>
                        </m:r>
                      </m:e>
                    </m:acc>
                  </m:oMath>
                </a14:m>
                <a:r>
                  <a:rPr lang="uk-UA" sz="1400" b="1" i="1" dirty="0">
                    <a:latin typeface="+mj-lt"/>
                  </a:rPr>
                  <a:t> = </a:t>
                </a:r>
                <a:r>
                  <a:rPr lang="uk-UA" sz="1400" b="1" i="1" dirty="0" err="1">
                    <a:latin typeface="+mj-lt"/>
                  </a:rPr>
                  <a:t>С</a:t>
                </a:r>
                <a:r>
                  <a:rPr lang="uk-UA" sz="1400" b="1" i="1" baseline="-25000" dirty="0" err="1">
                    <a:latin typeface="+mj-lt"/>
                  </a:rPr>
                  <a:t>п</a:t>
                </a:r>
                <a:r>
                  <a:rPr lang="uk-UA" sz="1400" b="1" i="1" dirty="0">
                    <a:latin typeface="+mj-lt"/>
                  </a:rPr>
                  <a:t> + </a:t>
                </a:r>
                <a:r>
                  <a:rPr lang="uk-UA" sz="1400" b="1" i="1" dirty="0" err="1">
                    <a:latin typeface="+mj-lt"/>
                  </a:rPr>
                  <a:t>С</a:t>
                </a:r>
                <a:r>
                  <a:rPr lang="uk-UA" sz="1400" b="1" i="1" baseline="-25000" dirty="0" err="1">
                    <a:latin typeface="+mj-lt"/>
                  </a:rPr>
                  <a:t>п</a:t>
                </a:r>
                <a:r>
                  <a:rPr lang="uk-UA" sz="1400" b="1" i="1" dirty="0">
                    <a:latin typeface="+mj-lt"/>
                  </a:rPr>
                  <a:t> × (</a:t>
                </a:r>
                <a:r>
                  <a:rPr lang="uk-UA" sz="1400" b="1" i="1" dirty="0" err="1">
                    <a:latin typeface="+mj-lt"/>
                  </a:rPr>
                  <a:t>Н</a:t>
                </a:r>
                <a:r>
                  <a:rPr lang="uk-UA" sz="1400" b="1" i="1" baseline="-25000" dirty="0" err="1">
                    <a:latin typeface="+mj-lt"/>
                  </a:rPr>
                  <a:t>оп</a:t>
                </a:r>
                <a:r>
                  <a:rPr lang="uk-UA" sz="1400" b="1" i="1" dirty="0">
                    <a:latin typeface="+mj-lt"/>
                  </a:rPr>
                  <a:t> / 100) + </a:t>
                </a:r>
                <a:r>
                  <a:rPr lang="uk-UA" sz="1400" b="1" i="1" dirty="0" err="1">
                    <a:latin typeface="+mj-lt"/>
                  </a:rPr>
                  <a:t>С</a:t>
                </a:r>
                <a:r>
                  <a:rPr lang="uk-UA" sz="1400" b="1" i="1" baseline="-25000" dirty="0" err="1">
                    <a:latin typeface="+mj-lt"/>
                  </a:rPr>
                  <a:t>п</a:t>
                </a:r>
                <a:r>
                  <a:rPr lang="uk-UA" sz="1400" b="1" i="1" dirty="0">
                    <a:latin typeface="+mj-lt"/>
                  </a:rPr>
                  <a:t>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uk-UA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uk-UA" sz="1400" i="1">
                            <a:latin typeface="Cambria Math" panose="02040503050406030204" pitchFamily="18" charset="0"/>
                          </a:rPr>
                          <m:t>П</m:t>
                        </m:r>
                      </m:e>
                    </m:acc>
                  </m:oMath>
                </a14:m>
                <a:r>
                  <a:rPr lang="uk-UA" sz="1400" b="1" i="1" dirty="0">
                    <a:latin typeface="+mj-lt"/>
                  </a:rPr>
                  <a:t> / 100) = </a:t>
                </a:r>
                <a:endParaRPr lang="uk-UA" sz="1400" dirty="0">
                  <a:latin typeface="+mj-lt"/>
                </a:endParaRPr>
              </a:p>
              <a:p>
                <a:pPr algn="ctr"/>
                <a:r>
                  <a:rPr lang="uk-UA" sz="1400" b="1" i="1" dirty="0">
                    <a:latin typeface="+mj-lt"/>
                  </a:rPr>
                  <a:t>38300 + 38300  (40/100) +38300  (30/100) = 38300  + 15320 + 11490 = 65110 грн</a:t>
                </a:r>
                <a:endParaRPr lang="uk-UA" sz="1400" dirty="0">
                  <a:latin typeface="+mj-lt"/>
                </a:endParaRPr>
              </a:p>
              <a:p>
                <a:r>
                  <a:rPr lang="uk-UA" sz="1400" b="1" dirty="0">
                    <a:latin typeface="+mj-lt"/>
                    <a:ea typeface="Times New Roman" panose="02020603050405020304" pitchFamily="18" charset="0"/>
                  </a:rPr>
                  <a:t>Висновок.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 При собівартості операції </a:t>
                </a:r>
                <a:r>
                  <a:rPr lang="uk-UA" sz="1400" dirty="0" err="1">
                    <a:latin typeface="+mj-lt"/>
                    <a:ea typeface="Times New Roman" panose="02020603050405020304" pitchFamily="18" charset="0"/>
                  </a:rPr>
                  <a:t>вітроектомії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 </a:t>
                </a:r>
                <a:r>
                  <a:rPr lang="uk-UA" sz="1400" dirty="0" smtClean="0">
                    <a:latin typeface="+mj-lt"/>
                    <a:ea typeface="Times New Roman" panose="02020603050405020304" pitchFamily="18" charset="0"/>
                  </a:rPr>
                  <a:t>38300 грн, 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клініка за цю послугу по обов’язковому медичному страхуванні отримала б відшкодування цих витрат. При виконанні цієї операції за договором </a:t>
                </a:r>
                <a:r>
                  <a:rPr lang="uk-UA" sz="1400" dirty="0" smtClean="0">
                    <a:latin typeface="+mj-lt"/>
                    <a:ea typeface="Times New Roman" panose="02020603050405020304" pitchFamily="18" charset="0"/>
                  </a:rPr>
                  <a:t>добровільного 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медичного страхування ціна складе – </a:t>
                </a:r>
                <a:r>
                  <a:rPr lang="uk-UA" sz="1400" dirty="0" smtClean="0">
                    <a:latin typeface="+mj-lt"/>
                    <a:ea typeface="Times New Roman" panose="02020603050405020304" pitchFamily="18" charset="0"/>
                  </a:rPr>
                  <a:t>45960 грн, </a:t>
                </a:r>
                <a:r>
                  <a:rPr lang="uk-UA" sz="1400" dirty="0">
                    <a:latin typeface="+mj-lt"/>
                    <a:ea typeface="Times New Roman" panose="02020603050405020304" pitchFamily="18" charset="0"/>
                  </a:rPr>
                  <a:t>і ціна цієї ж послуги на платній основі складе </a:t>
                </a:r>
                <a:r>
                  <a:rPr lang="uk-UA" sz="1400" dirty="0" smtClean="0">
                    <a:latin typeface="+mj-lt"/>
                    <a:ea typeface="Times New Roman" panose="02020603050405020304" pitchFamily="18" charset="0"/>
                  </a:rPr>
                  <a:t>65110 грн</a:t>
                </a:r>
                <a:endParaRPr lang="uk-UA" sz="1400" dirty="0">
                  <a:latin typeface="+mj-lt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кут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36" y="317143"/>
                <a:ext cx="11157527" cy="6555641"/>
              </a:xfrm>
              <a:prstGeom prst="rect">
                <a:avLst/>
              </a:prstGeom>
              <a:blipFill>
                <a:blip r:embed="rId2"/>
                <a:stretch>
                  <a:fillRect l="-164" t="-186" r="-27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0661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8978" y="506437"/>
            <a:ext cx="104522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/>
              <a:t>Кожен має право на охорону здоров'я, медичну допомогу та медичне страхування. Охорона здоров'я забезпечується державним фінансуванням відповідних соціально-економічних, медико-санітарних і оздоровчо-профілактичних програм. Держава створює умови для ефективного і доступного для всіх громадян медичного обслуговування. У державних і комунальних закладах охорони здоров'я медична допомога надається безоплатно; існуюча мережа таких закладів не може бути скорочена. Держава сприяє розвиткові лікувальних закладів усіх форм власності. Держава дбає про розвиток фізичної культури і спорту, забезпечує санітарно-епідемічне благополуччя.</a:t>
            </a:r>
          </a:p>
          <a:p>
            <a:pPr algn="just"/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47195" y="3005183"/>
            <a:ext cx="3857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Конституція України Стаття 49.</a:t>
            </a:r>
            <a:endParaRPr lang="uk-UA" b="1" dirty="0"/>
          </a:p>
        </p:txBody>
      </p:sp>
      <p:pic>
        <p:nvPicPr>
          <p:cNvPr id="44034" name="Picture 2" descr="бесплатная Человек, показывающий увеличительные очки Стоковое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8117" y="3530992"/>
            <a:ext cx="7160455" cy="29260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814" y="269090"/>
            <a:ext cx="9810010" cy="61176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3900" b="1" dirty="0" smtClean="0">
                <a:solidFill>
                  <a:srgbClr val="C00000"/>
                </a:solidFill>
              </a:rPr>
              <a:t>   </a:t>
            </a:r>
            <a:r>
              <a:rPr lang="uk-UA" sz="3900" b="1" u="sng" dirty="0" smtClean="0">
                <a:solidFill>
                  <a:srgbClr val="C00000"/>
                </a:solidFill>
              </a:rPr>
              <a:t>Цінова політика держави</a:t>
            </a:r>
            <a:r>
              <a:rPr lang="uk-UA" sz="3900" b="1" dirty="0" smtClean="0">
                <a:solidFill>
                  <a:srgbClr val="C00000"/>
                </a:solidFill>
              </a:rPr>
              <a:t> </a:t>
            </a:r>
            <a:r>
              <a:rPr lang="uk-UA" sz="3900" dirty="0" smtClean="0"/>
              <a:t>–</a:t>
            </a:r>
          </a:p>
          <a:p>
            <a:pPr algn="ctr">
              <a:buNone/>
            </a:pPr>
            <a:r>
              <a:rPr lang="uk-UA" sz="2800" dirty="0" smtClean="0"/>
              <a:t>   це діяльність центральних і місцевих органів виконавчої влади, спрямована </a:t>
            </a:r>
            <a:r>
              <a:rPr lang="ru-RU" sz="2800" dirty="0" smtClean="0"/>
              <a:t>на </a:t>
            </a:r>
            <a:r>
              <a:rPr lang="uk-UA" sz="2800" dirty="0" smtClean="0"/>
              <a:t>досягнення трьох основних </a:t>
            </a:r>
            <a:r>
              <a:rPr lang="uk-UA" sz="2800" b="1" dirty="0" smtClean="0"/>
              <a:t>цілей:</a:t>
            </a:r>
          </a:p>
          <a:p>
            <a:pPr>
              <a:buNone/>
            </a:pPr>
            <a:endParaRPr lang="uk-UA" sz="2800" b="1" dirty="0" smtClean="0"/>
          </a:p>
          <a:p>
            <a:pPr lvl="0"/>
            <a:r>
              <a:rPr lang="uk-UA" sz="2800" dirty="0" smtClean="0"/>
              <a:t> </a:t>
            </a:r>
            <a:r>
              <a:rPr lang="uk-UA" sz="2800" b="1" dirty="0" smtClean="0"/>
              <a:t>послідовного проведення цінової </a:t>
            </a:r>
          </a:p>
          <a:p>
            <a:pPr lvl="0">
              <a:buNone/>
            </a:pPr>
            <a:r>
              <a:rPr lang="uk-UA" sz="2800" b="1" dirty="0" smtClean="0"/>
              <a:t>лібералізації, </a:t>
            </a:r>
          </a:p>
          <a:p>
            <a:pPr lvl="0"/>
            <a:r>
              <a:rPr lang="ru-RU" sz="2800" b="1" dirty="0" smtClean="0"/>
              <a:t>державного </a:t>
            </a:r>
            <a:r>
              <a:rPr lang="uk-UA" sz="2800" b="1" dirty="0" smtClean="0"/>
              <a:t>регулювання цін (тарифів)</a:t>
            </a:r>
          </a:p>
          <a:p>
            <a:pPr lvl="0">
              <a:buNone/>
            </a:pPr>
            <a:r>
              <a:rPr lang="ru-RU" sz="2800" b="1" dirty="0" smtClean="0"/>
              <a:t>на </a:t>
            </a:r>
            <a:r>
              <a:rPr lang="uk-UA" sz="2800" b="1" dirty="0" smtClean="0"/>
              <a:t>окремі види товарів (послуг),</a:t>
            </a:r>
          </a:p>
          <a:p>
            <a:pPr lvl="0"/>
            <a:r>
              <a:rPr lang="uk-UA" sz="2800" b="1" dirty="0" smtClean="0"/>
              <a:t>здійснення </a:t>
            </a:r>
            <a:r>
              <a:rPr lang="ru-RU" sz="2800" b="1" dirty="0" smtClean="0"/>
              <a:t>контролю за </a:t>
            </a:r>
            <a:r>
              <a:rPr lang="uk-UA" sz="2800" b="1" dirty="0" smtClean="0"/>
              <a:t>їх дотриманням</a:t>
            </a:r>
            <a:r>
              <a:rPr lang="uk-UA" sz="2800" dirty="0" smtClean="0"/>
              <a:t>.</a:t>
            </a:r>
            <a:r>
              <a:rPr lang="uk-UA" sz="2800" u="sng" dirty="0" smtClean="0"/>
              <a:t> </a:t>
            </a:r>
            <a:endParaRPr lang="uk-UA" sz="2800" dirty="0" smtClean="0"/>
          </a:p>
          <a:p>
            <a:endParaRPr lang="uk-UA" sz="2800" dirty="0"/>
          </a:p>
        </p:txBody>
      </p:sp>
      <p:pic>
        <p:nvPicPr>
          <p:cNvPr id="7170" name="Picture 2" descr="ÐÐ°ÑÑÐ¸Ð½ÐºÐ¸ Ð¿Ð¾ Ð·Ð°Ð¿ÑÐ¾ÑÑ Ð¾Ð¿ÑÐ¾Ð²Ð° ÑÑÐ½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579" y="2888993"/>
            <a:ext cx="3530989" cy="285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82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814" y="269089"/>
            <a:ext cx="9810010" cy="2084367"/>
          </a:xfrm>
        </p:spPr>
        <p:txBody>
          <a:bodyPr>
            <a:noAutofit/>
          </a:bodyPr>
          <a:lstStyle/>
          <a:p>
            <a:pPr algn="ctr"/>
            <a:r>
              <a:rPr lang="uk-UA" sz="2400" b="1" u="sng" dirty="0" smtClean="0"/>
              <a:t>Основні напрями державного регулювання процесу ціноутворення</a:t>
            </a:r>
          </a:p>
          <a:p>
            <a:pPr algn="ctr"/>
            <a:endParaRPr lang="uk-UA" sz="2400" b="1" u="sng" dirty="0" smtClean="0"/>
          </a:p>
          <a:p>
            <a:pPr lvl="0"/>
            <a:r>
              <a:rPr lang="uk-UA" sz="2400" dirty="0" smtClean="0"/>
              <a:t>фіксація рівня цін або використання адекватних обмежувальних нормативів;</a:t>
            </a:r>
          </a:p>
          <a:p>
            <a:pPr lvl="0"/>
            <a:r>
              <a:rPr lang="uk-UA" sz="2400" dirty="0" smtClean="0"/>
              <a:t>встановлення податкових або інших платежів, </a:t>
            </a:r>
          </a:p>
          <a:p>
            <a:pPr lvl="0">
              <a:buNone/>
            </a:pPr>
            <a:r>
              <a:rPr lang="uk-UA" sz="2400" dirty="0" smtClean="0"/>
              <a:t>які спричинюють вилучення більшої частини </a:t>
            </a:r>
          </a:p>
          <a:p>
            <a:pPr lvl="0">
              <a:buNone/>
            </a:pPr>
            <a:r>
              <a:rPr lang="uk-UA" sz="2400" dirty="0" smtClean="0"/>
              <a:t>прибутків </a:t>
            </a:r>
            <a:r>
              <a:rPr lang="ru-RU" sz="2400" dirty="0" smtClean="0"/>
              <a:t>у </a:t>
            </a:r>
            <a:r>
              <a:rPr lang="uk-UA" sz="2400" dirty="0" smtClean="0"/>
              <a:t>надавача </a:t>
            </a:r>
            <a:r>
              <a:rPr lang="ru-RU" sz="2400" dirty="0" smtClean="0"/>
              <a:t>та </a:t>
            </a:r>
            <a:r>
              <a:rPr lang="uk-UA" sz="2400" dirty="0" smtClean="0"/>
              <a:t>споживача продукції й</a:t>
            </a:r>
          </a:p>
          <a:p>
            <a:pPr lvl="0">
              <a:buNone/>
            </a:pPr>
            <a:r>
              <a:rPr lang="uk-UA" sz="2400" dirty="0" smtClean="0"/>
              <a:t>послуг;</a:t>
            </a:r>
          </a:p>
          <a:p>
            <a:pPr lvl="0"/>
            <a:r>
              <a:rPr lang="uk-UA" sz="2400" dirty="0" smtClean="0"/>
              <a:t>державна підтримка цін, доходів підприємств </a:t>
            </a:r>
          </a:p>
          <a:p>
            <a:pPr lvl="0">
              <a:buNone/>
            </a:pPr>
            <a:r>
              <a:rPr lang="uk-UA" sz="2400" dirty="0" smtClean="0"/>
              <a:t>з використанням субсидій і дотацій.</a:t>
            </a:r>
          </a:p>
          <a:p>
            <a:pPr algn="ctr"/>
            <a:endParaRPr lang="ru-RU" sz="2400" b="1" dirty="0"/>
          </a:p>
        </p:txBody>
      </p:sp>
      <p:pic>
        <p:nvPicPr>
          <p:cNvPr id="16" name="Picture 6" descr="ÐÐ°ÑÑÐ¸Ð½ÐºÐ¸ Ð¿Ð¾ Ð·Ð°Ð¿ÑÐ¾ÑÑ ÐºÐ¾ÑÑÐ¾ÑÐ¸ÑÐ½Ñ ÑÑÐ½Ð¸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08" y="2049195"/>
            <a:ext cx="3737665" cy="306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82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975" y="171364"/>
            <a:ext cx="9404723" cy="813374"/>
          </a:xfrm>
        </p:spPr>
        <p:txBody>
          <a:bodyPr/>
          <a:lstStyle/>
          <a:p>
            <a:pPr algn="ctr"/>
            <a:r>
              <a:rPr lang="uk-UA" sz="3600" b="1" dirty="0" smtClean="0">
                <a:solidFill>
                  <a:srgbClr val="C00000"/>
                </a:solidFill>
              </a:rPr>
              <a:t>Методи державного регулювання цін</a:t>
            </a:r>
            <a:endParaRPr lang="uk-UA" sz="3600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5588" y="793652"/>
            <a:ext cx="6471139" cy="576262"/>
          </a:xfrm>
        </p:spPr>
        <p:txBody>
          <a:bodyPr/>
          <a:lstStyle/>
          <a:p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           пряме регулювання</a:t>
            </a:r>
            <a:endParaRPr lang="uk-U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8979" y="1642403"/>
            <a:ext cx="5767754" cy="2662311"/>
          </a:xfrm>
        </p:spPr>
        <p:txBody>
          <a:bodyPr>
            <a:normAutofit/>
          </a:bodyPr>
          <a:lstStyle/>
          <a:p>
            <a:r>
              <a:rPr lang="uk-UA" b="1" dirty="0" smtClean="0"/>
              <a:t>адміністративне встановлення цін; </a:t>
            </a:r>
          </a:p>
          <a:p>
            <a:r>
              <a:rPr lang="uk-UA" b="1" dirty="0" err="1" smtClean="0"/>
              <a:t>„заморожування</a:t>
            </a:r>
            <a:r>
              <a:rPr lang="uk-UA" b="1" dirty="0" smtClean="0"/>
              <a:t>" цін; </a:t>
            </a:r>
          </a:p>
          <a:p>
            <a:r>
              <a:rPr lang="uk-UA" b="1" dirty="0" smtClean="0"/>
              <a:t>встановлення </a:t>
            </a:r>
            <a:r>
              <a:rPr lang="ru-RU" b="1" dirty="0" smtClean="0"/>
              <a:t>граничного </a:t>
            </a:r>
            <a:r>
              <a:rPr lang="uk-UA" b="1" dirty="0" smtClean="0"/>
              <a:t>значення рівня цін;</a:t>
            </a:r>
          </a:p>
          <a:p>
            <a:r>
              <a:rPr lang="uk-UA" b="1" dirty="0" smtClean="0"/>
              <a:t> регламентація рівня рентабельності;</a:t>
            </a:r>
          </a:p>
          <a:p>
            <a:r>
              <a:rPr lang="uk-UA" b="1" dirty="0" smtClean="0"/>
              <a:t> встановлення нормативів </a:t>
            </a:r>
            <a:r>
              <a:rPr lang="ru-RU" b="1" dirty="0" smtClean="0"/>
              <a:t>для </a:t>
            </a:r>
            <a:r>
              <a:rPr lang="uk-UA" b="1" dirty="0" smtClean="0"/>
              <a:t>визначення цін; </a:t>
            </a:r>
          </a:p>
          <a:p>
            <a:r>
              <a:rPr lang="uk-UA" b="1" dirty="0" smtClean="0"/>
              <a:t>декларування цін</a:t>
            </a: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68948" y="863991"/>
            <a:ext cx="6738424" cy="57626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           непряме регулювання</a:t>
            </a:r>
            <a:endParaRPr lang="uk-U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499273" y="1786597"/>
            <a:ext cx="5190979" cy="2236763"/>
          </a:xfrm>
        </p:spPr>
        <p:txBody>
          <a:bodyPr>
            <a:normAutofit/>
          </a:bodyPr>
          <a:lstStyle/>
          <a:p>
            <a:r>
              <a:rPr lang="uk-UA" b="1" dirty="0" smtClean="0"/>
              <a:t>оподаткування; </a:t>
            </a:r>
          </a:p>
          <a:p>
            <a:r>
              <a:rPr lang="uk-UA" b="1" dirty="0" smtClean="0"/>
              <a:t>регулювання </a:t>
            </a:r>
            <a:r>
              <a:rPr lang="ru-RU" b="1" dirty="0" smtClean="0"/>
              <a:t>грошового </a:t>
            </a:r>
            <a:r>
              <a:rPr lang="uk-UA" b="1" dirty="0" smtClean="0"/>
              <a:t>обігу; </a:t>
            </a:r>
          </a:p>
          <a:p>
            <a:r>
              <a:rPr lang="ru-RU" b="1" dirty="0" smtClean="0"/>
              <a:t>оплата </a:t>
            </a:r>
            <a:r>
              <a:rPr lang="uk-UA" b="1" dirty="0" smtClean="0"/>
              <a:t>праці; кредитна політика;</a:t>
            </a:r>
          </a:p>
          <a:p>
            <a:r>
              <a:rPr lang="uk-UA" b="1" dirty="0" smtClean="0"/>
              <a:t> регулювання державних витрат; </a:t>
            </a:r>
          </a:p>
          <a:p>
            <a:r>
              <a:rPr lang="uk-UA" b="1" dirty="0" smtClean="0"/>
              <a:t>встановлення </a:t>
            </a:r>
            <a:r>
              <a:rPr lang="ru-RU" b="1" dirty="0" smtClean="0"/>
              <a:t>норм </a:t>
            </a:r>
            <a:r>
              <a:rPr lang="uk-UA" b="1" dirty="0" smtClean="0"/>
              <a:t>амортизації </a:t>
            </a:r>
            <a:r>
              <a:rPr lang="ru-RU" b="1" dirty="0" smtClean="0"/>
              <a:t>та </a:t>
            </a:r>
            <a:r>
              <a:rPr lang="uk-UA" b="1" dirty="0" smtClean="0"/>
              <a:t>ін.</a:t>
            </a:r>
          </a:p>
          <a:p>
            <a:endParaRPr lang="uk-UA" dirty="0"/>
          </a:p>
        </p:txBody>
      </p:sp>
      <p:pic>
        <p:nvPicPr>
          <p:cNvPr id="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2" y="4093698"/>
            <a:ext cx="5674453" cy="251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76775" y="829995"/>
          <a:ext cx="9537895" cy="5430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3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9316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dirty="0" smtClean="0">
                          <a:solidFill>
                            <a:srgbClr val="C00000"/>
                          </a:solidFill>
                        </a:rPr>
                        <a:t>Види цін</a:t>
                      </a:r>
                      <a:r>
                        <a:rPr lang="ru-RU" sz="3200" b="1" u="sng" dirty="0" smtClean="0">
                          <a:solidFill>
                            <a:srgbClr val="C00000"/>
                          </a:solidFill>
                        </a:rPr>
                        <a:t> на </a:t>
                      </a:r>
                      <a:r>
                        <a:rPr lang="ru-RU" sz="3200" b="1" i="1" u="sng" dirty="0" smtClean="0">
                          <a:solidFill>
                            <a:srgbClr val="C00000"/>
                          </a:solidFill>
                        </a:rPr>
                        <a:t>ринку</a:t>
                      </a:r>
                      <a:r>
                        <a:rPr lang="ru-RU" sz="3200" b="1" u="sng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uk-UA" sz="3200" b="1" u="sng" dirty="0" smtClean="0">
                          <a:solidFill>
                            <a:srgbClr val="C00000"/>
                          </a:solidFill>
                        </a:rPr>
                        <a:t>медичних послуг </a:t>
                      </a:r>
                      <a:endParaRPr lang="uk-UA" sz="32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монопольні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встановлюються надавачом послуг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номінальні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 урахуванням собівартості й мінімальної прибутковості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оптові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підприємств, організацій, які на договірних умовах зі знижкою здійснюють медичне обслуговування своїх працівників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роздрібні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із   врахуванням   допустимих   націнок   і   вигоди   лікувально-профілактичних закладів (надавача послуг)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ринкові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дорівнюють роздрібним,  визначаються  групою  суб'єктів,  що виробляє послуги з урахуванням підвищеного попиту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послугу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ковзаючі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ціни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встановлюються із врахуванням різних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умов</a:t>
                      </a:r>
                      <a:endParaRPr lang="uk-UA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тверді     ціни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визначаються   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державою,   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асоціаціями     споживачів,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договорами</a:t>
                      </a:r>
                      <a:endParaRPr lang="uk-UA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23703" y="227296"/>
          <a:ext cx="8128000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7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Методи встановлення цін на медичні послуги</a:t>
                      </a:r>
                    </a:p>
                    <a:p>
                      <a:endParaRPr lang="uk-U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одиницю   послуги, 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яка 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споживається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оплата 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здійснення   певного аналізу чи проведення рентгенографії тощо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інтегральна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цін зі різні види робіт, необхідних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надання певної послуги) (стоматологічні послуги)</a:t>
                      </a:r>
                      <a:endParaRPr lang="uk-UA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комплексна   (сума   </a:t>
                      </a:r>
                      <a:r>
                        <a:rPr lang="uk-UA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взаємодоповнюваних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послуг)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ціна   лікування 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стаціонарному відділенні, ціна проходження тематичного медогляду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абонементна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обмеження  обсягу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ціна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користування  послугою протягом певного проміжку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часу (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обстеження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окуліста)</a:t>
                      </a:r>
                      <a:endParaRPr lang="uk-UA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абонементна з обмеженням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обсязі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абонемент на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фізіотерапевтичні процедури з ціною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певну кількість відвідувань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Picture 2" descr="ÐÐ°ÑÑÐ¸Ð½ÐºÐ¸ Ð¿Ð¾ Ð·Ð°Ð¿ÑÐ¾ÑÑ Ð¾Ð¿ÑÐ¾Ð²Ð° ÑÑÐ½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82" y="2574387"/>
            <a:ext cx="2804285" cy="24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5247249"/>
            <a:ext cx="8825658" cy="1111347"/>
          </a:xfrm>
        </p:spPr>
        <p:txBody>
          <a:bodyPr>
            <a:normAutofit fontScale="70000" lnSpcReduction="20000"/>
          </a:bodyPr>
          <a:lstStyle/>
          <a:p>
            <a:pPr algn="ctr"/>
            <a:endParaRPr lang="uk-UA" sz="4400" b="1" dirty="0" smtClean="0">
              <a:solidFill>
                <a:schemeClr val="tx1"/>
              </a:solidFill>
            </a:endParaRPr>
          </a:p>
          <a:p>
            <a:pPr algn="ctr"/>
            <a:r>
              <a:rPr lang="uk-UA" sz="5200" b="1" dirty="0" smtClean="0">
                <a:solidFill>
                  <a:srgbClr val="C00000"/>
                </a:solidFill>
              </a:rPr>
              <a:t>Це Мій шлях до успіху</a:t>
            </a:r>
            <a:endParaRPr lang="uk-UA" sz="5200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7279" y="341257"/>
            <a:ext cx="8961121" cy="502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</TotalTime>
  <Words>2495</Words>
  <Application>Microsoft Office PowerPoint</Application>
  <PresentationFormat>Широкий екран</PresentationFormat>
  <Paragraphs>251</Paragraphs>
  <Slides>30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9" baseType="lpstr">
      <vt:lpstr>Arial</vt:lpstr>
      <vt:lpstr>Cambria Math</vt:lpstr>
      <vt:lpstr>Century Gothic</vt:lpstr>
      <vt:lpstr>Comic Sans MS</vt:lpstr>
      <vt:lpstr>Tahoma</vt:lpstr>
      <vt:lpstr>Times New Roman</vt:lpstr>
      <vt:lpstr>Wingdings</vt:lpstr>
      <vt:lpstr>Wingdings 3</vt:lpstr>
      <vt:lpstr>Ион</vt:lpstr>
      <vt:lpstr>Одеський національний медичний університет</vt:lpstr>
      <vt:lpstr>Ціни,  їх види та функції</vt:lpstr>
      <vt:lpstr>Цілі сучасного медичного закладу:  Створення спроможної системи громадського здоров'я та забезпечення санітарно-епідемічного благополуччя населення;  Кращі медичні послуги і краще здоров’я громадян за рахунок безперервних, безпечних, якісних даних, сучасних технологій і знань, та зручних цифрових сервісів, які відповідають потребам пацієнтів, надавачів  послуг та управлінців;  Надання медичних послуг та здійснення фармацевтичної  діяльності кваліфікованими фахівцями, які навчаються  протягом всієї професійної кар’єри;  Забезпечення доступності, раціонального призначення та застосування безпечних, ефективних та якісних лікарських засобів і медичних виробів лікарями,  провізорами та пацієнтами.     </vt:lpstr>
      <vt:lpstr>Діяльність підприємства по оптимізації ціни досягається для таких цілей: </vt:lpstr>
      <vt:lpstr>Види медичних послуг  </vt:lpstr>
      <vt:lpstr>Медична практика включає:  - консультаційні послуги та лікування, що надається лікарями всіх спеціальностей в лікувальних установах (амбулаторіях) і в умовах приватної практики; - діагностичні послуги, - проведення аналізів; - послуги приватних консультантів; - послуги швидкої та невідкладної медичної  допомоги; - послуги санаторно-курортних організацій; - послуги інших лікувальних установ для  відновлення здоров’я людини. </vt:lpstr>
      <vt:lpstr>Презентація PowerPoint</vt:lpstr>
      <vt:lpstr>Власні ознаки медичної послуги - не існує до початку виробництва; - трудомістка і не має чіткої вартості до закінчення виконання; - не матеріальна; - важко піддається розрахунку; - персоніфікована; - інтелектуально залежить від виробника  послуги; - якість послуги мінлива навіть при виконанні  її одним й тим самим лікарем; - є суб’єктивною і залежить від особливостей споживача     </vt:lpstr>
      <vt:lpstr>Ціна - грошовий вираз вартості, ринковий параметр, що характеризує економічні відносини між продавцями і покупцями  з приводу купівлі-продажу товарів і  послуг. </vt:lpstr>
      <vt:lpstr>Чинники впливу на формування ціни на медичні послуги</vt:lpstr>
      <vt:lpstr>Презентація PowerPoint</vt:lpstr>
      <vt:lpstr>Функції ціни </vt:lpstr>
      <vt:lpstr>Ціноутворення –  процес формування цін, визначення їх рівня і пошуку їх оптимального поєднання. </vt:lpstr>
      <vt:lpstr>Задачі ціноутворення</vt:lpstr>
      <vt:lpstr>Етапи ціноутворення</vt:lpstr>
      <vt:lpstr>Презентація PowerPoint</vt:lpstr>
      <vt:lpstr>Презентація PowerPoint</vt:lpstr>
      <vt:lpstr>Презентація PowerPoint</vt:lpstr>
      <vt:lpstr>Витрати медичного закладу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Методи державного регулювання цін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Ціни, їх види та функції</dc:title>
  <dc:creator>пользователь просто</dc:creator>
  <cp:lastModifiedBy>Князькова Валентина Яківна</cp:lastModifiedBy>
  <cp:revision>61</cp:revision>
  <dcterms:created xsi:type="dcterms:W3CDTF">2019-04-23T17:35:08Z</dcterms:created>
  <dcterms:modified xsi:type="dcterms:W3CDTF">2024-07-26T10:05:11Z</dcterms:modified>
</cp:coreProperties>
</file>