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8" r:id="rId2"/>
    <p:sldId id="260" r:id="rId3"/>
    <p:sldId id="261" r:id="rId4"/>
    <p:sldId id="268" r:id="rId5"/>
    <p:sldId id="262" r:id="rId6"/>
    <p:sldId id="269" r:id="rId7"/>
    <p:sldId id="270" r:id="rId8"/>
    <p:sldId id="263" r:id="rId9"/>
    <p:sldId id="264" r:id="rId10"/>
    <p:sldId id="271" r:id="rId11"/>
    <p:sldId id="272" r:id="rId12"/>
    <p:sldId id="273" r:id="rId13"/>
    <p:sldId id="274" r:id="rId14"/>
    <p:sldId id="275" r:id="rId15"/>
    <p:sldId id="279" r:id="rId16"/>
    <p:sldId id="276" r:id="rId17"/>
    <p:sldId id="280" r:id="rId18"/>
    <p:sldId id="283" r:id="rId19"/>
    <p:sldId id="281" r:id="rId20"/>
    <p:sldId id="282" r:id="rId21"/>
    <p:sldId id="284" r:id="rId22"/>
    <p:sldId id="278" r:id="rId23"/>
    <p:sldId id="285" r:id="rId24"/>
    <p:sldId id="286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7" r:id="rId3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83" autoAdjust="0"/>
    <p:restoredTop sz="94434" autoAdjust="0"/>
  </p:normalViewPr>
  <p:slideViewPr>
    <p:cSldViewPr snapToGrid="0">
      <p:cViewPr varScale="1">
        <p:scale>
          <a:sx n="110" d="100"/>
          <a:sy n="110" d="100"/>
        </p:scale>
        <p:origin x="54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080B3E-5F70-4510-B321-1C9739BBB65D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59DA9C4-CBA9-4233-9965-C30218940B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58B05E8-EA6B-4085-A5CE-728A2A0897A2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C36C9C0-E447-4A61-9B7B-03F056A114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1B896A-CD12-4792-A7D6-BE37F6A29F5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inv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F0F05-5A8D-4450-9ED2-313E9AC133EA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003A5-0A37-438F-B927-A5A081DFD3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E420E-8561-4828-BCF2-ADA8AE1D0BF3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13E88-288E-4FD2-BC86-ABBACE2452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A22FF-2D1D-4D66-B337-7476AB962EB9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8285C-4C3C-4087-8BD0-E2E1000609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4892040" cy="4351338"/>
          </a:xfrm>
        </p:spPr>
        <p:txBody>
          <a:bodyPr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0524" y="1825625"/>
            <a:ext cx="4892040" cy="4351338"/>
          </a:xfrm>
        </p:spPr>
        <p:txBody>
          <a:bodyPr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ru-RU" noProof="0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6DD4D-5C27-404B-8225-8A8ABB13F4DD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E0B3C-07A9-4475-BAF1-8C01293C5F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98723"/>
            <a:ext cx="4892040" cy="3101977"/>
          </a:xfrm>
        </p:spPr>
        <p:txBody>
          <a:bodyPr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6753" y="2498723"/>
            <a:ext cx="4892040" cy="3101977"/>
          </a:xfrm>
        </p:spPr>
        <p:txBody>
          <a:bodyPr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8829D-A18E-42E4-B90A-88DA40E0AD0D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09C3-BD70-4CB5-9815-98E72B9936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FBE90-A3F4-4EA6-997C-7D965157E6A1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843D9-E96D-401D-800F-19AE6008DD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3797A-B22F-4EEA-A0C0-3530ED3BD393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ECA37-ED03-49DD-9D2B-F7082485FE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0" y="987425"/>
            <a:ext cx="5753100" cy="4613275"/>
          </a:xfrm>
        </p:spPr>
        <p:txBody>
          <a:bodyPr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20E23-8F4C-47D1-B2C5-F7337E31EFF6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FB3AB-F72D-4D62-B89F-270C26D836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 rtl="0">
              <a:defRPr sz="320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C5AC9-226B-4761-84C7-F4DCBA3EA271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1A259-92AB-4830-AE6C-86B9CB9759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A0A20-F29D-4BA0-BEB9-7D5133A9FEDC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DE65E-60E3-41A2-9832-53DA642C54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97889-538F-460A-BEED-CD56EE721E6D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E8F57-90C1-4290-BA88-AAB4FA60E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9763"/>
            <a:ext cx="10096500" cy="1150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noProof="0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825625"/>
            <a:ext cx="100965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97C388-EA87-400F-B3CB-6253C4766F6C}" type="datetime1">
              <a:rPr lang="ru-RU"/>
              <a:pPr>
                <a:defRPr/>
              </a:pPr>
              <a:t>07.11.2024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0E506B-E51D-493C-AED7-1BCD98C09F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hf sldNum="0"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4000" b="1" kern="1200">
          <a:ln w="12700" cmpd="sng">
            <a:noFill/>
            <a:prstDash val="solid"/>
          </a:ln>
          <a:solidFill>
            <a:srgbClr val="4A3128"/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rgbClr val="4A3128"/>
          </a:solidFill>
          <a:latin typeface="Calibri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bg1"/>
        </a:buClr>
        <a:buSzPct val="70000"/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bg1"/>
        </a:buClr>
        <a:buSzPct val="70000"/>
        <a:buFont typeface="Arial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bg1"/>
        </a:buClr>
        <a:buSzPct val="70000"/>
        <a:buFont typeface="Arial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bg1"/>
        </a:buClr>
        <a:buSzPct val="70000"/>
        <a:buFont typeface="Arial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bg1"/>
        </a:buClr>
        <a:buSzPct val="70000"/>
        <a:buFont typeface="Arial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6838" y="0"/>
            <a:ext cx="9144000" cy="31289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dirty="0"/>
              <a:t>Одеський національний медичний університет</a:t>
            </a:r>
            <a:br>
              <a:rPr lang="uk-UA" sz="2800" dirty="0"/>
            </a:br>
            <a:r>
              <a:rPr lang="uk-UA" sz="2800"/>
              <a:t>Кафедра хірургії</a:t>
            </a:r>
            <a:br>
              <a:rPr lang="uk-UA" sz="2800" dirty="0"/>
            </a:br>
            <a:br>
              <a:rPr lang="uk-UA" sz="2800" dirty="0"/>
            </a:br>
            <a:br>
              <a:rPr lang="uk-UA" sz="2800" dirty="0"/>
            </a:br>
            <a:r>
              <a:rPr lang="uk-UA" sz="3600" dirty="0"/>
              <a:t>Презентація на тему: </a:t>
            </a:r>
            <a:br>
              <a:rPr lang="uk-UA" sz="3600" dirty="0"/>
            </a:br>
            <a:r>
              <a:rPr lang="uk-UA" sz="5400" dirty="0"/>
              <a:t>«Пошкодження серця»</a:t>
            </a:r>
            <a:endParaRPr lang="uk-UA" sz="2800" dirty="0"/>
          </a:p>
        </p:txBody>
      </p:sp>
      <p:pic>
        <p:nvPicPr>
          <p:cNvPr id="15362" name="Picture 2" descr="Ð ÐµÐ·ÑÐ»ÑÑÐ°Ñ Ð¿Ð¾ÑÑÐºÑ Ð·Ð¾Ð±ÑÐ°Ð¶ÐµÐ½Ñ Ð·Ð° Ð·Ð°Ð¿Ð¸ÑÐ¾Ð¼ &quot;Ð¿Ð¾Ð²ÑÐµÐ¶Ð´ÐµÐ½Ð¸Ñ ÑÐµÑÐ´ÑÐ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838" y="3128963"/>
            <a:ext cx="3001962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1150" y="885825"/>
            <a:ext cx="9144000" cy="5029200"/>
          </a:xfrm>
        </p:spPr>
        <p:txBody>
          <a:bodyPr>
            <a:noAutofit/>
          </a:bodyPr>
          <a:lstStyle/>
          <a:p>
            <a:pPr marL="180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uk-UA" sz="4400" dirty="0">
                <a:effectLst/>
              </a:rPr>
              <a:t>У даний час поранення серця складають від 5 до 7% від числа всіх проникаючих поранень грудей, зокрема серед вогнепальних поранень - не більше 0,5-1%, і відносяться до числа вкрай небезпечних пошкоджень.</a:t>
            </a:r>
            <a:endParaRPr lang="uk-UA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0" y="512763"/>
            <a:ext cx="12192000" cy="461645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Класифікація пошкоджень </a:t>
            </a:r>
            <a:br>
              <a:rPr lang="uk-UA" dirty="0"/>
            </a:br>
            <a:r>
              <a:rPr lang="uk-UA" dirty="0"/>
              <a:t>серця</a:t>
            </a: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5400" dirty="0"/>
              <a:t>Проникаючі                    Непроникаючі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474913" y="2574925"/>
            <a:ext cx="2528887" cy="155733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cxnSpLocks noChangeAspect="1"/>
          </p:cNvCxnSpPr>
          <p:nvPr/>
        </p:nvCxnSpPr>
        <p:spPr>
          <a:xfrm rot="14520000" flipH="1">
            <a:off x="7151688" y="2574925"/>
            <a:ext cx="2528888" cy="155733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6063"/>
            <a:ext cx="9144000" cy="15859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Класифікація пошкоджень </a:t>
            </a:r>
            <a:br>
              <a:rPr lang="uk-UA" dirty="0"/>
            </a:br>
            <a:r>
              <a:rPr lang="uk-UA" dirty="0"/>
              <a:t>серця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9138" y="1684338"/>
            <a:ext cx="10753725" cy="4498975"/>
          </a:xfrm>
        </p:spPr>
        <p:txBody>
          <a:bodyPr/>
          <a:lstStyle/>
          <a:p>
            <a:pPr algn="l"/>
            <a:r>
              <a:rPr lang="uk-UA"/>
              <a:t>По етіології:</a:t>
            </a:r>
          </a:p>
          <a:p>
            <a:pPr algn="l"/>
            <a:r>
              <a:rPr lang="uk-UA"/>
              <a:t>- невогнепальні (ножові та інші)</a:t>
            </a:r>
          </a:p>
          <a:p>
            <a:pPr algn="l"/>
            <a:r>
              <a:rPr lang="uk-UA"/>
              <a:t>- вогнепальні </a:t>
            </a:r>
          </a:p>
          <a:p>
            <a:pPr algn="l"/>
            <a:r>
              <a:rPr lang="uk-UA"/>
              <a:t>По відношенню до порожнини серця:</a:t>
            </a:r>
          </a:p>
          <a:p>
            <a:pPr algn="l"/>
            <a:r>
              <a:rPr lang="uk-UA"/>
              <a:t>- проникаючі в порожнину серця</a:t>
            </a:r>
          </a:p>
          <a:p>
            <a:pPr algn="l"/>
            <a:r>
              <a:rPr lang="uk-UA"/>
              <a:t>- непроникаючі в порожнину серця</a:t>
            </a:r>
          </a:p>
          <a:p>
            <a:pPr algn="l"/>
            <a:r>
              <a:rPr lang="uk-UA"/>
              <a:t>По характеру ранового каналу:</a:t>
            </a:r>
          </a:p>
          <a:p>
            <a:pPr algn="l"/>
            <a:r>
              <a:rPr lang="uk-UA"/>
              <a:t>- сліпі</a:t>
            </a:r>
          </a:p>
          <a:p>
            <a:pPr algn="l"/>
            <a:r>
              <a:rPr lang="uk-UA"/>
              <a:t>- наскрізні </a:t>
            </a:r>
          </a:p>
          <a:p>
            <a:pPr algn="l"/>
            <a:r>
              <a:rPr lang="uk-UA"/>
              <a:t>- дотичні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6063"/>
            <a:ext cx="9144000" cy="15859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Класифікація пошкоджень </a:t>
            </a:r>
            <a:br>
              <a:rPr lang="uk-UA" dirty="0"/>
            </a:br>
            <a:r>
              <a:rPr lang="uk-UA" dirty="0"/>
              <a:t>серця</a:t>
            </a:r>
          </a:p>
        </p:txBody>
      </p:sp>
      <p:sp>
        <p:nvSpPr>
          <p:cNvPr id="204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1727200"/>
            <a:ext cx="10755313" cy="4498975"/>
          </a:xfrm>
        </p:spPr>
        <p:txBody>
          <a:bodyPr/>
          <a:lstStyle/>
          <a:p>
            <a:pPr algn="l"/>
            <a:r>
              <a:rPr lang="uk-UA"/>
              <a:t>По локалізації поранень по відношенню до камер серця: </a:t>
            </a:r>
          </a:p>
          <a:p>
            <a:pPr algn="l"/>
            <a:r>
              <a:rPr lang="uk-UA"/>
              <a:t>- поранення лівого шлуночку (45-50%), </a:t>
            </a:r>
          </a:p>
          <a:p>
            <a:pPr algn="l"/>
            <a:r>
              <a:rPr lang="uk-UA"/>
              <a:t>- правого шлуночку (36-45%), </a:t>
            </a:r>
          </a:p>
          <a:p>
            <a:pPr algn="l"/>
            <a:r>
              <a:rPr lang="uk-UA"/>
              <a:t>- лівого передсердя (10-20%) </a:t>
            </a:r>
          </a:p>
          <a:p>
            <a:pPr algn="l"/>
            <a:r>
              <a:rPr lang="uk-UA"/>
              <a:t>- правого передсердя (6-12%). </a:t>
            </a:r>
          </a:p>
          <a:p>
            <a:pPr algn="l"/>
            <a:endParaRPr lang="uk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6063"/>
            <a:ext cx="9144000" cy="15859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Класифікація пошкоджень </a:t>
            </a:r>
            <a:br>
              <a:rPr lang="uk-UA" dirty="0"/>
            </a:br>
            <a:r>
              <a:rPr lang="uk-UA" dirty="0"/>
              <a:t>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1727200"/>
            <a:ext cx="10755313" cy="4498975"/>
          </a:xfrm>
        </p:spPr>
        <p:txBody>
          <a:bodyPr>
            <a:normAutofit/>
          </a:bodyPr>
          <a:lstStyle/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dirty="0"/>
              <a:t>Без пошкодження </a:t>
            </a:r>
            <a:r>
              <a:rPr lang="uk-UA" dirty="0" err="1"/>
              <a:t>внутрішньосерцевих</a:t>
            </a:r>
            <a:r>
              <a:rPr lang="uk-UA" dirty="0"/>
              <a:t> структур: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     - не мають специфічних клінічних проявів (забій міокарду)</a:t>
            </a:r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dirty="0"/>
              <a:t>З пошкодженнями </a:t>
            </a:r>
            <a:r>
              <a:rPr lang="uk-UA" dirty="0" err="1"/>
              <a:t>внутрішньосерцевих</a:t>
            </a:r>
            <a:r>
              <a:rPr lang="uk-UA" dirty="0"/>
              <a:t> структур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перикарду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клапанів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сосочкових м’язів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сухожильних хорд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коронарних артерій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/>
              <a:t> пошкодження </a:t>
            </a:r>
            <a:r>
              <a:rPr lang="uk-UA" dirty="0" err="1"/>
              <a:t>міжпередсердної</a:t>
            </a:r>
            <a:r>
              <a:rPr lang="uk-UA" dirty="0"/>
              <a:t> і </a:t>
            </a:r>
            <a:r>
              <a:rPr lang="uk-UA" dirty="0" err="1"/>
              <a:t>міжшлуночкової</a:t>
            </a:r>
            <a:r>
              <a:rPr lang="uk-UA" dirty="0"/>
              <a:t> перегородки</a:t>
            </a:r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6063"/>
            <a:ext cx="9144000" cy="15859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Класифікація пошкоджень </a:t>
            </a:r>
            <a:br>
              <a:rPr lang="uk-UA" dirty="0"/>
            </a:br>
            <a:r>
              <a:rPr lang="uk-UA" dirty="0"/>
              <a:t>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1727200"/>
            <a:ext cx="10755313" cy="4498975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Закриті пошкодження серця</a:t>
            </a:r>
          </a:p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/>
              <a:t>забій серця</a:t>
            </a:r>
          </a:p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/>
              <a:t>травматичний інфаркт міокарда</a:t>
            </a:r>
          </a:p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/>
              <a:t>посттравматична </a:t>
            </a:r>
            <a:r>
              <a:rPr lang="uk-UA" dirty="0" err="1"/>
              <a:t>міокардіодистрофія</a:t>
            </a:r>
            <a:endParaRPr lang="uk-UA" dirty="0"/>
          </a:p>
          <a:p>
            <a:pPr marL="342900" indent="106363" algn="l" fontAlgn="auto">
              <a:spcAft>
                <a:spcPts val="0"/>
              </a:spcAft>
              <a:buFont typeface="+mj-lt"/>
              <a:buAutoNum type="arabicPeriod"/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9825" y="428625"/>
            <a:ext cx="9734550" cy="8858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Діагностика поранень серця</a:t>
            </a:r>
          </a:p>
        </p:txBody>
      </p:sp>
      <p:sp>
        <p:nvSpPr>
          <p:cNvPr id="2355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238" y="1443038"/>
            <a:ext cx="10501312" cy="4943475"/>
          </a:xfrm>
        </p:spPr>
        <p:txBody>
          <a:bodyPr/>
          <a:lstStyle/>
          <a:p>
            <a:pPr algn="just"/>
            <a:r>
              <a:rPr lang="uk-UA"/>
              <a:t>У діагностиці поранень серця визначаючими є </a:t>
            </a:r>
            <a:r>
              <a:rPr lang="uk-UA" u="sng"/>
              <a:t>локалізація рани грудини в проекції серця</a:t>
            </a:r>
            <a:r>
              <a:rPr lang="uk-UA"/>
              <a:t> і </a:t>
            </a:r>
            <a:r>
              <a:rPr lang="uk-UA" u="sng"/>
              <a:t>ознаки гострої крововтрати</a:t>
            </a:r>
            <a:r>
              <a:rPr lang="uk-UA"/>
              <a:t>. Важлива і достовірна ознака поранення серця - локалізація зовнішньої рани в проекції серця.</a:t>
            </a:r>
          </a:p>
          <a:p>
            <a:pPr algn="just"/>
            <a:endParaRPr lang="uk-UA"/>
          </a:p>
          <a:p>
            <a:pPr algn="just"/>
            <a:endParaRPr lang="uk-UA"/>
          </a:p>
          <a:p>
            <a:pPr algn="just"/>
            <a:r>
              <a:rPr lang="uk-UA"/>
              <a:t>Діагноз встановлюють на підставі тріади Бека і загального важкого стану потерпілого.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Тріада Бека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3925" y="1657350"/>
            <a:ext cx="10344150" cy="3943350"/>
          </a:xfrm>
        </p:spPr>
        <p:txBody>
          <a:bodyPr>
            <a:normAutofit/>
          </a:bodyPr>
          <a:lstStyle/>
          <a:p>
            <a:pPr marL="457200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Гіпотонія</a:t>
            </a:r>
          </a:p>
          <a:p>
            <a:pPr marL="457200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Підвищення центрального венозного тиску       набухання шийних вен</a:t>
            </a:r>
          </a:p>
          <a:p>
            <a:pPr marL="457200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Ослаблення тонів серця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Як правило, тріада Бека виникає тільки при тяжкій, гострій тампонаді серця.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Тільки у 10-40% пацієнтів з посттравматичною тампонадою серця відзначають типову тріаду симптомів.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7143750" y="2171700"/>
            <a:ext cx="328613" cy="25717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9825" y="428625"/>
            <a:ext cx="9734550" cy="8858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Діагностика поранень серця</a:t>
            </a:r>
          </a:p>
        </p:txBody>
      </p:sp>
      <p:sp>
        <p:nvSpPr>
          <p:cNvPr id="2560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238" y="1443038"/>
            <a:ext cx="10501312" cy="4943475"/>
          </a:xfrm>
        </p:spPr>
        <p:txBody>
          <a:bodyPr/>
          <a:lstStyle/>
          <a:p>
            <a:pPr algn="l"/>
            <a:r>
              <a:rPr lang="uk-UA"/>
              <a:t>1. візуальна ревізія пошкодження грудної клітки;</a:t>
            </a:r>
          </a:p>
          <a:p>
            <a:pPr algn="l"/>
            <a:r>
              <a:rPr lang="uk-UA"/>
              <a:t>2. пальпація тканин в зоні пошкодження в динаміці для визначення наявності емфіземи і темпу її наростання;</a:t>
            </a:r>
          </a:p>
          <a:p>
            <a:pPr algn="l"/>
            <a:r>
              <a:rPr lang="uk-UA"/>
              <a:t>3. перкусія грудної клітки для встановлення факту наявності пневмотораксу або гемотораксу;</a:t>
            </a:r>
          </a:p>
          <a:p>
            <a:pPr algn="l"/>
            <a:r>
              <a:rPr lang="uk-UA"/>
              <a:t>4. аускультація для виявлення функції легень на стороні ураження;</a:t>
            </a:r>
          </a:p>
          <a:p>
            <a:pPr algn="l"/>
            <a:r>
              <a:rPr lang="uk-UA"/>
              <a:t>5. вимірювання АТ і підрахунок пульсу;</a:t>
            </a:r>
          </a:p>
          <a:p>
            <a:pPr algn="l"/>
            <a:r>
              <a:rPr lang="uk-UA"/>
              <a:t>6. підрахунок частоти дихальних рухів (ЧДР);</a:t>
            </a:r>
          </a:p>
          <a:p>
            <a:pPr algn="l"/>
            <a:r>
              <a:rPr lang="uk-UA"/>
              <a:t>7. визначення рівня свідомості.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9825" y="428625"/>
            <a:ext cx="9734550" cy="8858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Діагностика поранень серця</a:t>
            </a:r>
          </a:p>
        </p:txBody>
      </p:sp>
      <p:sp>
        <p:nvSpPr>
          <p:cNvPr id="266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238" y="1443038"/>
            <a:ext cx="10501312" cy="4943475"/>
          </a:xfrm>
        </p:spPr>
        <p:txBody>
          <a:bodyPr/>
          <a:lstStyle/>
          <a:p>
            <a:pPr algn="l"/>
            <a:r>
              <a:rPr lang="uk-UA"/>
              <a:t>Характерними ознаками поранення серця слід рахувати тріаду симптомів: </a:t>
            </a:r>
          </a:p>
          <a:p>
            <a:pPr algn="l"/>
            <a:r>
              <a:rPr lang="uk-UA"/>
              <a:t>1) локалізація рани в проекції серця; </a:t>
            </a:r>
          </a:p>
          <a:p>
            <a:pPr algn="l"/>
            <a:r>
              <a:rPr lang="uk-UA"/>
              <a:t>2) ознаки гострої крововтрати; </a:t>
            </a:r>
          </a:p>
          <a:p>
            <a:pPr algn="l"/>
            <a:r>
              <a:rPr lang="uk-UA"/>
              <a:t>3) ознаки гострої </a:t>
            </a:r>
            <a:r>
              <a:rPr lang="ru-RU"/>
              <a:t>тампонади</a:t>
            </a:r>
            <a:r>
              <a:rPr lang="uk-UA"/>
              <a:t> серця.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2765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7050" y="1585913"/>
            <a:ext cx="4552950" cy="4813300"/>
          </a:xfrm>
        </p:spPr>
        <p:txBody>
          <a:bodyPr/>
          <a:lstStyle/>
          <a:p>
            <a:pPr algn="l">
              <a:buSzPct val="100000"/>
            </a:pPr>
            <a:r>
              <a:rPr lang="uk-UA"/>
              <a:t>- це критичний патологічний стан, обумовлений зростаючим скупченням крові в порожнині перикарду, значним підвищенням внутрішньо-перикардіального тиску, стисненням тонкостінних судин, котрі ідуть до і від серця, порушенням діастолічного наповнення шлуночків, що призводить до різкого зменшення серцевого викиду</a:t>
            </a:r>
          </a:p>
        </p:txBody>
      </p:sp>
      <p:pic>
        <p:nvPicPr>
          <p:cNvPr id="27651" name="Picture 2" descr="Ð ÐµÐ·ÑÐ»ÑÑÐ°Ñ Ð¿Ð¾ÑÑÐºÑ Ð·Ð¾Ð±ÑÐ°Ð¶ÐµÐ½Ñ Ð·Ð° Ð·Ð°Ð¿Ð¸ÑÐ¾Ð¼ &quot;ÑÐ°Ð¼Ð¿Ð¾Ð½Ð°Ð´Ð° ÑÐµÑÑÑ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163" y="1585913"/>
            <a:ext cx="5184775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1314450"/>
            <a:ext cx="10515600" cy="4911725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Причини: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defRPr/>
            </a:pPr>
            <a:r>
              <a:rPr lang="uk-UA" dirty="0"/>
              <a:t>Порушення цілісності серця (відкрите поранення, тупа травма та ін.)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defRPr/>
            </a:pPr>
            <a:r>
              <a:rPr lang="uk-UA" dirty="0"/>
              <a:t>Інші причини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Крововиливи внаслідок кардіологічних операцій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 err="1"/>
              <a:t>Розшаровуюча</a:t>
            </a:r>
            <a:r>
              <a:rPr lang="uk-UA" dirty="0"/>
              <a:t> аневризма аорти (розрив)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Розрив серця при інфаркті міокарду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Довготривалі та хронічні захворювання (гострий вірусний перикардит, </a:t>
            </a:r>
            <a:r>
              <a:rPr lang="uk-UA" dirty="0" err="1"/>
              <a:t>гемоперикард</a:t>
            </a:r>
            <a:r>
              <a:rPr lang="uk-UA" dirty="0"/>
              <a:t>, туберкульоз, рак легень, та ін.)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Хронічна чи гостра ниркова недостатність при гемодіалізі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Терапія із застосуванням антикоагулянтів</a:t>
            </a:r>
          </a:p>
          <a:p>
            <a:pPr marL="914400" lvl="1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uk-UA" dirty="0"/>
              <a:t>Променеві ураження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06938" y="1720850"/>
            <a:ext cx="6978650" cy="4248150"/>
          </a:xfrm>
        </p:spPr>
        <p:txBody>
          <a:bodyPr>
            <a:normAutofit lnSpcReduction="10000"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Ознаки тампонади серця: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Дискомфорт в грудях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Наростаюча задишка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Підвищена </a:t>
            </a:r>
            <a:r>
              <a:rPr lang="uk-UA" dirty="0" err="1"/>
              <a:t>тревожність</a:t>
            </a:r>
            <a:r>
              <a:rPr lang="uk-UA" dirty="0"/>
              <a:t>, «страх смерті»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Раптова слабкість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 err="1"/>
              <a:t>Блідність</a:t>
            </a:r>
            <a:r>
              <a:rPr lang="uk-UA" dirty="0"/>
              <a:t> шкіри та </a:t>
            </a:r>
            <a:r>
              <a:rPr lang="uk-UA" dirty="0" err="1"/>
              <a:t>підвищенне</a:t>
            </a:r>
            <a:r>
              <a:rPr lang="uk-UA" dirty="0"/>
              <a:t> потовиділення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Падіння артеріального тиску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Венозна гіпертензія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Мала рухливість серця, що супроводжується глухими серцевими тонами</a:t>
            </a:r>
          </a:p>
        </p:txBody>
      </p:sp>
      <p:pic>
        <p:nvPicPr>
          <p:cNvPr id="29699" name="Picture 2" descr="Ð ÐµÐ·ÑÐ»ÑÑÐ°Ñ Ð¿Ð¾ÑÑÐºÑ Ð·Ð¾Ð±ÑÐ°Ð¶ÐµÐ½Ñ Ð·Ð° Ð·Ð°Ð¿Ð¸ÑÐ¾Ð¼ &quot;ÑÐ°Ð¼Ð¿Ð¾Ð½Ð°Ð´Ð° ÑÐµÑÑÑ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288" y="1720850"/>
            <a:ext cx="31511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8525" y="1708150"/>
            <a:ext cx="10394950" cy="3973513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Ознаки </a:t>
            </a:r>
            <a:r>
              <a:rPr lang="uk-UA" dirty="0" err="1"/>
              <a:t>Куссмауля</a:t>
            </a:r>
            <a:r>
              <a:rPr lang="uk-UA" dirty="0"/>
              <a:t>:</a:t>
            </a:r>
          </a:p>
          <a:p>
            <a:pPr marL="457200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здуття</a:t>
            </a:r>
            <a:r>
              <a:rPr lang="ru-RU" dirty="0"/>
              <a:t> </a:t>
            </a:r>
            <a:r>
              <a:rPr lang="ru-RU" dirty="0" err="1"/>
              <a:t>шийних</a:t>
            </a:r>
            <a:r>
              <a:rPr lang="ru-RU" dirty="0"/>
              <a:t> вен при </a:t>
            </a:r>
            <a:r>
              <a:rPr lang="ru-RU" dirty="0" err="1"/>
              <a:t>вдиху</a:t>
            </a:r>
            <a:r>
              <a:rPr lang="ru-RU" dirty="0"/>
              <a:t> </a:t>
            </a:r>
          </a:p>
          <a:p>
            <a:pPr marL="457200" indent="-457200" algn="l" fontAlgn="auto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ru-RU" dirty="0" err="1"/>
              <a:t>Виникнення</a:t>
            </a:r>
            <a:r>
              <a:rPr lang="ru-RU" dirty="0"/>
              <a:t> парадоксального пульсу</a:t>
            </a:r>
          </a:p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ru-RU" dirty="0"/>
              <a:t>      (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систолічного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на 10-15 мм рт. ст.  </a:t>
            </a:r>
            <a:r>
              <a:rPr lang="ru-RU" dirty="0" err="1"/>
              <a:t>під</a:t>
            </a:r>
            <a:r>
              <a:rPr lang="ru-RU" dirty="0"/>
              <a:t> час нормального </a:t>
            </a:r>
            <a:r>
              <a:rPr lang="ru-RU" dirty="0" err="1"/>
              <a:t>вдиху</a:t>
            </a:r>
            <a:r>
              <a:rPr lang="ru-RU" dirty="0"/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17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6913" y="5637213"/>
            <a:ext cx="3925887" cy="784225"/>
          </a:xfrm>
        </p:spPr>
        <p:txBody>
          <a:bodyPr/>
          <a:lstStyle/>
          <a:p>
            <a:pPr algn="l">
              <a:buSzPct val="100000"/>
            </a:pPr>
            <a:r>
              <a:rPr lang="uk-UA"/>
              <a:t>Зовнішній вигляд хворого з тампонадою серця</a:t>
            </a:r>
          </a:p>
        </p:txBody>
      </p:sp>
      <p:pic>
        <p:nvPicPr>
          <p:cNvPr id="31747" name="Picture 2" descr="Ð ÐµÐ·ÑÐ»ÑÑÐ°Ñ Ð¿Ð¾ÑÑÐºÑ Ð·Ð¾Ð±ÑÐ°Ð¶ÐµÐ½Ñ Ð·Ð° Ð·Ð°Ð¿Ð¸ÑÐ¾Ð¼ &quot;ÐÐ½ÐµÑÐ½Ð¸Ð¹ Ð²Ð¸Ð´ Ð±Ð¾Ð»ÑÐ½Ð¾Ð³Ð¾ Ñ ÑÐ°Ð¼Ð¿Ð¾Ð½Ð°Ð´Ð¾Ð¹ ÑÐµÑÐ´Ñ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3488" y="1520825"/>
            <a:ext cx="4165600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6913" y="5637213"/>
            <a:ext cx="3925887" cy="784225"/>
          </a:xfrm>
        </p:spPr>
        <p:txBody>
          <a:bodyPr>
            <a:normAutofit fontScale="92500"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Набухання шийних вен у хворого з тампонадою серця</a:t>
            </a:r>
          </a:p>
        </p:txBody>
      </p:sp>
      <p:pic>
        <p:nvPicPr>
          <p:cNvPr id="32771" name="Picture 2" descr="http://kafedra.com.ua/wp-content/uploads/23115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7400" y="1612900"/>
            <a:ext cx="6257925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314450"/>
            <a:ext cx="11283950" cy="5207000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Діагностика: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dirty="0" err="1"/>
              <a:t>Фізикальний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</a:t>
            </a:r>
            <a:r>
              <a:rPr lang="ru-RU" dirty="0" err="1"/>
              <a:t>кардіологом</a:t>
            </a:r>
            <a:r>
              <a:rPr lang="ru-RU" dirty="0"/>
              <a:t> і </a:t>
            </a:r>
            <a:r>
              <a:rPr lang="ru-RU" dirty="0" err="1"/>
              <a:t>фіксація</a:t>
            </a:r>
            <a:r>
              <a:rPr lang="ru-RU" dirty="0"/>
              <a:t> </a:t>
            </a:r>
            <a:r>
              <a:rPr lang="ru-RU" dirty="0" err="1"/>
              <a:t>скарг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endParaRPr lang="ru-RU" dirty="0"/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Бактеріальний посів і біопсія отриманої рідини. Необхідно для уточнення діагнозу.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Імпульсна </a:t>
            </a:r>
            <a:r>
              <a:rPr lang="uk-UA" dirty="0" err="1"/>
              <a:t>допплерографія</a:t>
            </a:r>
            <a:r>
              <a:rPr lang="uk-UA" dirty="0"/>
              <a:t> судин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dirty="0" err="1"/>
              <a:t>Катетеризація</a:t>
            </a:r>
            <a:r>
              <a:rPr lang="ru-RU" dirty="0"/>
              <a:t> </a:t>
            </a:r>
            <a:r>
              <a:rPr lang="ru-RU" dirty="0" err="1"/>
              <a:t>порожнин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інвазивна</a:t>
            </a:r>
            <a:r>
              <a:rPr lang="ru-RU" dirty="0"/>
              <a:t> методика, яка </a:t>
            </a:r>
            <a:r>
              <a:rPr lang="ru-RU" dirty="0" err="1"/>
              <a:t>застосовується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.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максимально </a:t>
            </a:r>
            <a:r>
              <a:rPr lang="ru-RU" dirty="0" err="1"/>
              <a:t>достовірні</a:t>
            </a:r>
            <a:r>
              <a:rPr lang="ru-RU" dirty="0"/>
              <a:t>.</a:t>
            </a:r>
          </a:p>
          <a:p>
            <a:pPr marL="342900" indent="-342900" algn="l" fontAlgn="auto"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uk-UA" dirty="0"/>
              <a:t>Обстеження інших внутрішніх органів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pic>
        <p:nvPicPr>
          <p:cNvPr id="34818" name="Picture 2" descr="Ð ÐµÐ·ÑÐ»ÑÑÐ°Ñ Ð¿Ð¾ÑÑÐºÑ Ð·Ð¾Ð±ÑÐ°Ð¶ÐµÐ½Ñ Ð·Ð° Ð·Ð°Ð¿Ð¸ÑÐ¾Ð¼ &quot;ÑÐ°Ð¼Ð¿Ð¾Ð½Ð°Ð´Ð° ÑÐµÑÑÑ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14450"/>
            <a:ext cx="60388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1438" y="5626100"/>
            <a:ext cx="3927475" cy="784225"/>
          </a:xfrm>
        </p:spPr>
        <p:txBody>
          <a:bodyPr/>
          <a:lstStyle/>
          <a:p>
            <a:pPr algn="l">
              <a:buSzPct val="100000"/>
            </a:pPr>
            <a:r>
              <a:rPr lang="uk-UA"/>
              <a:t>Рентгенографія при тампонаді серця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pic>
        <p:nvPicPr>
          <p:cNvPr id="35842" name="Picture 2" descr="Ð¢Ð°Ð¼Ð¿Ð¾Ð½Ð°Ð´Ð° ÑÐµÑÐ´Ñ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1075" y="1314450"/>
            <a:ext cx="5738813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6913" y="5637213"/>
            <a:ext cx="3925887" cy="784225"/>
          </a:xfrm>
        </p:spPr>
        <p:txBody>
          <a:bodyPr/>
          <a:lstStyle/>
          <a:p>
            <a:pPr algn="l">
              <a:buSzPct val="100000"/>
            </a:pPr>
            <a:r>
              <a:rPr lang="uk-UA"/>
              <a:t>Комп’ютерна томографія при тампонаді серця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68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6913" y="5981700"/>
            <a:ext cx="3925887" cy="439738"/>
          </a:xfrm>
        </p:spPr>
        <p:txBody>
          <a:bodyPr/>
          <a:lstStyle/>
          <a:p>
            <a:pPr algn="l">
              <a:buSzPct val="100000"/>
            </a:pPr>
            <a:r>
              <a:rPr lang="uk-UA"/>
              <a:t>МРТ при тампонаді серця</a:t>
            </a:r>
          </a:p>
        </p:txBody>
      </p:sp>
      <p:pic>
        <p:nvPicPr>
          <p:cNvPr id="36867" name="Picture 2" descr="Ð ÐµÐ·ÑÐ»ÑÑÐ°Ñ Ð¿Ð¾ÑÑÐºÑ Ð·Ð¾Ð±ÑÐ°Ð¶ÐµÐ½Ñ Ð·Ð° Ð·Ð°Ð¿Ð¸ÑÐ¾Ð¼ &quot;ÐºÑ Ð¿ÑÐ¸ ÑÐ°Ð¼Ð¿Ð¾Ð½Ð°Ð´Ðµ ÑÐµÑÐ´Ñ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850" y="1666875"/>
            <a:ext cx="6215063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pic>
        <p:nvPicPr>
          <p:cNvPr id="37890" name="Picture 4" descr="Ð ÐµÐ·ÑÐ»ÑÑÐ°Ñ Ð¿Ð¾ÑÑÐºÑ Ð·Ð¾Ð±ÑÐ°Ð¶ÐµÐ½Ñ Ð·Ð° Ð·Ð°Ð¿Ð¸ÑÐ¾Ð¼ &quot;ÑÐ°Ð¼Ð¿Ð¾Ð½Ð°Ð´Ð° ÑÐµÑÐ´ÑÐ° Ð½Ð° ÑÐ·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" y="1314450"/>
            <a:ext cx="67818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86675" y="6008688"/>
            <a:ext cx="3927475" cy="392112"/>
          </a:xfrm>
        </p:spPr>
        <p:txBody>
          <a:bodyPr>
            <a:normAutofit lnSpcReduction="10000"/>
          </a:bodyPr>
          <a:lstStyle/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r>
              <a:rPr lang="uk-UA" dirty="0"/>
              <a:t>УЗД при тампонаді серця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Тампонада серця</a:t>
            </a:r>
          </a:p>
        </p:txBody>
      </p:sp>
      <p:sp>
        <p:nvSpPr>
          <p:cNvPr id="389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314450"/>
            <a:ext cx="11283950" cy="5207000"/>
          </a:xfrm>
        </p:spPr>
        <p:txBody>
          <a:bodyPr/>
          <a:lstStyle/>
          <a:p>
            <a:pPr algn="l">
              <a:buSzPct val="100000"/>
            </a:pPr>
            <a:r>
              <a:rPr lang="ru-RU"/>
              <a:t>Невідкладна допомога:</a:t>
            </a:r>
          </a:p>
          <a:p>
            <a:pPr algn="l"/>
            <a:r>
              <a:rPr lang="uk-UA"/>
              <a:t>1) накладення асептичної захисної пов'язки;</a:t>
            </a:r>
          </a:p>
          <a:p>
            <a:pPr algn="l"/>
            <a:r>
              <a:rPr lang="uk-UA"/>
              <a:t>2) накладення герметизуючої пов'язки за наявності відкритого пневмотораксу;</a:t>
            </a:r>
          </a:p>
          <a:p>
            <a:pPr algn="l"/>
            <a:r>
              <a:rPr lang="uk-UA"/>
              <a:t>3) укриття рани стерильним рушником у разі наявності великого дефекту грудної стінки з подальшою фіксацією циркулярною пов'язкою;</a:t>
            </a:r>
          </a:p>
          <a:p>
            <a:pPr algn="l"/>
            <a:r>
              <a:rPr lang="uk-UA"/>
              <a:t>4) негайне транспортування пораненого для проведення екстреної торакотомії. </a:t>
            </a:r>
          </a:p>
          <a:p>
            <a:pPr algn="l"/>
            <a:r>
              <a:rPr lang="uk-UA"/>
              <a:t>5) перикардіоцентез (пункція перикарду)</a:t>
            </a:r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Пункція перикарду</a:t>
            </a:r>
          </a:p>
        </p:txBody>
      </p:sp>
      <p:pic>
        <p:nvPicPr>
          <p:cNvPr id="39940" name="Picture 4" descr="Пункция полости перикарда / Отделение рентгенохирургических методов  диагностики и лечения, и хирургического лечения сложных нарушений ритма  сердца и электрокардиостимуля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1503363"/>
            <a:ext cx="9653588" cy="4859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44500"/>
            <a:ext cx="9144000" cy="771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Варіанти пункції перикарду</a:t>
            </a:r>
          </a:p>
        </p:txBody>
      </p:sp>
      <p:sp>
        <p:nvSpPr>
          <p:cNvPr id="40964" name="AutoShape 4" descr="Ранения перикарда и сердца. Диагностика ранения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40966" name="Picture 6" descr="Ранения перикарда и сердца. Диагностика ран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1538288"/>
            <a:ext cx="4953000" cy="4519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758363" cy="771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Пункція перикарду за </a:t>
            </a:r>
            <a:r>
              <a:rPr lang="uk-UA" dirty="0" err="1"/>
              <a:t>Ларреєм</a:t>
            </a:r>
            <a:endParaRPr lang="uk-UA" dirty="0"/>
          </a:p>
        </p:txBody>
      </p:sp>
      <p:pic>
        <p:nvPicPr>
          <p:cNvPr id="41986" name="Picture 2" descr="Ð ÐµÐ·ÑÐ»ÑÑÐ°Ñ Ð¿Ð¾ÑÑÐºÑ Ð·Ð¾Ð±ÑÐ°Ð¶ÐµÐ½Ñ Ð·Ð° Ð·Ð°Ð¿Ð¸ÑÐ¾Ð¼ &quot;Ð¿ÑÐ½ÐºÑÐ¸Ñ Ð¿ÐµÑÐ¸ÐºÐ°ÑÐ´Ð° Ð¿Ð¾ Ð¼Ð°ÑÑÐ°Ð½Ñ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14450"/>
            <a:ext cx="9453563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9013" y="542925"/>
            <a:ext cx="10213975" cy="771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Пункція перикарду за </a:t>
            </a:r>
            <a:r>
              <a:rPr lang="uk-UA" dirty="0" err="1"/>
              <a:t>Марфаном</a:t>
            </a:r>
            <a:endParaRPr lang="uk-UA" dirty="0"/>
          </a:p>
        </p:txBody>
      </p:sp>
      <p:pic>
        <p:nvPicPr>
          <p:cNvPr id="43012" name="Picture 4" descr="ggggg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6963" y="1581150"/>
            <a:ext cx="7553325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Пункція перикарду</a:t>
            </a:r>
          </a:p>
        </p:txBody>
      </p:sp>
      <p:sp>
        <p:nvSpPr>
          <p:cNvPr id="440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314450"/>
            <a:ext cx="11283950" cy="5207000"/>
          </a:xfrm>
        </p:spPr>
        <p:txBody>
          <a:bodyPr/>
          <a:lstStyle/>
          <a:p>
            <a:pPr algn="l">
              <a:buSzPct val="100000"/>
            </a:pPr>
            <a:endParaRPr lang="ru-RU"/>
          </a:p>
          <a:p>
            <a:pPr>
              <a:lnSpc>
                <a:spcPct val="100000"/>
              </a:lnSpc>
              <a:buSzPct val="100000"/>
            </a:pPr>
            <a:r>
              <a:rPr lang="ru-RU"/>
              <a:t>Пункція перикарду обов’язково проводиться під наглядом УЗД або рентгену. Операція дозволяє тільки полегшити стан пацієнта на деякий час. Якщо причину не буде усунуто, то проблема повернеться. </a:t>
            </a:r>
          </a:p>
          <a:p>
            <a:pPr>
              <a:lnSpc>
                <a:spcPct val="100000"/>
              </a:lnSpc>
              <a:buSzPct val="100000"/>
            </a:pPr>
            <a:r>
              <a:rPr lang="ru-RU"/>
              <a:t>Після пункції порожнину перикарда промивається склерозирующими, антисептичними засобами або антибіотиками. Часто використовуваними ліками є “Гідрокортизон”, “Преднізолон”.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08000"/>
            <a:ext cx="9144000" cy="9509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Особливості дренування</a:t>
            </a:r>
          </a:p>
        </p:txBody>
      </p:sp>
      <p:sp>
        <p:nvSpPr>
          <p:cNvPr id="450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566863"/>
            <a:ext cx="11283950" cy="5207000"/>
          </a:xfrm>
        </p:spPr>
        <p:txBody>
          <a:bodyPr/>
          <a:lstStyle/>
          <a:p>
            <a:r>
              <a:rPr lang="uk-UA"/>
              <a:t>Перикард – серцева сумка, яка має властивість розтягуватися, тому клінічна картина змінюється. При її швидкому наповненні рідиною у хворого розвивається шоковий стан. Потрібне негайне дренування.</a:t>
            </a:r>
          </a:p>
          <a:p>
            <a:r>
              <a:rPr lang="uk-UA"/>
              <a:t>Видалення рідини не можна проводити швидко. Якщо в перикарді її присутній 1 літр, то процедура ліквідації триває близько 40 хвилин. В іншому випадку у хворого сильно знижується артеріальний тиск. Гіпотонія здатна триматися тиждень. При цьому реакція пацієнта на терапію незначна.</a:t>
            </a:r>
          </a:p>
          <a:p>
            <a:r>
              <a:rPr lang="uk-UA"/>
              <a:t>Така реакція пов’язана з перевантаженням правих серцевих камер, порушенням відновлення функціональності м’язів міокарда.</a:t>
            </a:r>
          </a:p>
          <a:p>
            <a:pPr algn="l">
              <a:buSzPct val="100000"/>
            </a:pPr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Ранні ускладнення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314450"/>
            <a:ext cx="11283950" cy="5207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тампонади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не </a:t>
            </a:r>
            <a:r>
              <a:rPr lang="ru-RU" dirty="0" err="1"/>
              <a:t>проводилося</a:t>
            </a:r>
            <a:r>
              <a:rPr lang="ru-RU" dirty="0"/>
              <a:t> </a:t>
            </a:r>
            <a:r>
              <a:rPr lang="ru-RU" dirty="0" err="1"/>
              <a:t>вчасно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неефективним</a:t>
            </a:r>
            <a:r>
              <a:rPr lang="ru-RU" dirty="0"/>
              <a:t>, то 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. Вони </a:t>
            </a:r>
            <a:r>
              <a:rPr lang="ru-RU" dirty="0" err="1"/>
              <a:t>проявляються</a:t>
            </a:r>
            <a:r>
              <a:rPr lang="ru-RU" dirty="0"/>
              <a:t> як у момент </a:t>
            </a:r>
            <a:r>
              <a:rPr lang="ru-RU" dirty="0" err="1"/>
              <a:t>безпосереднього</a:t>
            </a:r>
            <a:r>
              <a:rPr lang="ru-RU" dirty="0"/>
              <a:t> </a:t>
            </a:r>
            <a:r>
              <a:rPr lang="ru-RU" dirty="0" err="1"/>
              <a:t>наповнення</a:t>
            </a:r>
            <a:r>
              <a:rPr lang="ru-RU" dirty="0"/>
              <a:t> органу </a:t>
            </a:r>
            <a:r>
              <a:rPr lang="ru-RU" dirty="0" err="1"/>
              <a:t>кров’ю</a:t>
            </a:r>
            <a:r>
              <a:rPr lang="ru-RU" dirty="0"/>
              <a:t>, так і через </a:t>
            </a:r>
            <a:r>
              <a:rPr lang="ru-RU" dirty="0" err="1"/>
              <a:t>деякий</a:t>
            </a:r>
            <a:r>
              <a:rPr lang="ru-RU" dirty="0"/>
              <a:t> час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. До </a:t>
            </a:r>
            <a:r>
              <a:rPr lang="ru-RU" dirty="0" err="1"/>
              <a:t>неприємних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:</a:t>
            </a:r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 err="1"/>
              <a:t>Аритмія</a:t>
            </a:r>
            <a:endParaRPr lang="ru-RU" dirty="0"/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 err="1"/>
              <a:t>Інфаркт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endParaRPr lang="ru-RU" dirty="0"/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 err="1"/>
              <a:t>Кардіогенний</a:t>
            </a:r>
            <a:r>
              <a:rPr lang="ru-RU" dirty="0"/>
              <a:t> шок</a:t>
            </a:r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 err="1"/>
              <a:t>Раптова</a:t>
            </a:r>
            <a:r>
              <a:rPr lang="ru-RU" dirty="0"/>
              <a:t> смерть</a:t>
            </a:r>
          </a:p>
          <a:p>
            <a:pPr algn="l" fontAlgn="auto"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2925"/>
            <a:ext cx="9144000" cy="771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Пізні ускладнення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314450"/>
            <a:ext cx="11283950" cy="5207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Хронічний перебіг захворювання викликає пізні ускладнення:</a:t>
            </a:r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uk-UA" dirty="0"/>
              <a:t>Фіброзний перикардит (запалення сполучної тканини сумки органу).</a:t>
            </a:r>
          </a:p>
          <a:p>
            <a:pPr marL="342900" indent="-342900" algn="l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uk-UA" dirty="0"/>
              <a:t>Порушення імпульсної провідності між шлуночками і передсердями.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Наслідки дає і пункція перикарда. У хворого може </a:t>
            </a:r>
            <a:r>
              <a:rPr lang="uk-UA" dirty="0" err="1"/>
              <a:t>розвинутися</a:t>
            </a:r>
            <a:r>
              <a:rPr lang="uk-UA" dirty="0"/>
              <a:t> </a:t>
            </a:r>
            <a:r>
              <a:rPr lang="uk-UA" dirty="0" err="1"/>
              <a:t>кардіальний</a:t>
            </a:r>
            <a:r>
              <a:rPr lang="uk-UA" dirty="0"/>
              <a:t> склероз. При своєчасному виявленні і правильному лікуванні патології прогноз сприятливий.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2688" y="542925"/>
            <a:ext cx="9826625" cy="771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Профілактика тампонади серця</a:t>
            </a:r>
          </a:p>
        </p:txBody>
      </p:sp>
      <p:sp>
        <p:nvSpPr>
          <p:cNvPr id="4813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025" y="1838325"/>
            <a:ext cx="11283950" cy="5208588"/>
          </a:xfrm>
        </p:spPr>
        <p:txBody>
          <a:bodyPr/>
          <a:lstStyle/>
          <a:p>
            <a:pPr marL="342900" indent="-342900" algn="l">
              <a:buFont typeface="Wingdings" pitchFamily="2" charset="2"/>
              <a:buChar char="§"/>
            </a:pPr>
            <a:r>
              <a:rPr lang="uk-UA"/>
              <a:t>Антикоагулянти та інші кардіологічні препарати слід приймати тільки за інструкцією і після узгодження з лікарем.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uk-UA"/>
              <a:t>Вчасно лікувати будь-які інфекційні та запальні захворювання.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uk-UA"/>
              <a:t>Довіряти виконання інвазивних кардіологічних процедур тільки професіоналам.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uk-UA"/>
              <a:t>Правильно і раціонально харчуватися.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uk-UA" b="1" u="sng"/>
              <a:t>Уникати травмування грудної клітки!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uk-UA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2100" y="-85725"/>
            <a:ext cx="9258300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Шаблон с вертикальным оформлением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246985_TF03460611.potx" id="{D0F51195-F658-4B9D-AE4E-40CA49FDFE96}" vid="{9B340E0D-ECCC-424B-837B-A85CD338A167}"/>
    </a:ext>
  </a:extLst>
</a:theme>
</file>

<file path=ppt/theme/theme2.xml><?xml version="1.0" encoding="utf-8"?>
<a:theme xmlns:a="http://schemas.openxmlformats.org/drawingml/2006/main" name="Тема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вертикальным оформлением</Template>
  <TotalTime>290</TotalTime>
  <Words>1041</Words>
  <Application>Microsoft Office PowerPoint</Application>
  <PresentationFormat>Широкоэкранный</PresentationFormat>
  <Paragraphs>149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Шаблон с вертикальным оформлением</vt:lpstr>
      <vt:lpstr>Одеський національний медичний університет Кафедра хірургії   Презентація на тему:  «Пошкодження серця»</vt:lpstr>
      <vt:lpstr>У даний час поранення серця складають від 5 до 7% від числа всіх проникаючих поранень грудей, зокрема серед вогнепальних поранень - не більше 0,5-1%, і відносяться до числа вкрай небезпечних пошкоджень.</vt:lpstr>
      <vt:lpstr>Класифікація пошкоджень  серця     Проникаючі                    Непроникаючі</vt:lpstr>
      <vt:lpstr>Класифікація пошкоджень  серця</vt:lpstr>
      <vt:lpstr>Класифікація пошкоджень  серця</vt:lpstr>
      <vt:lpstr>Класифікація пошкоджень  серця</vt:lpstr>
      <vt:lpstr>Класифікація пошкоджень  серця</vt:lpstr>
      <vt:lpstr>Діагностика поранень серця</vt:lpstr>
      <vt:lpstr>Тріада Бека</vt:lpstr>
      <vt:lpstr>Діагностика поранень серця</vt:lpstr>
      <vt:lpstr>Діагностика поранень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Тампонада серця</vt:lpstr>
      <vt:lpstr>Пункція перикарду</vt:lpstr>
      <vt:lpstr>Варіанти пункції перикарду</vt:lpstr>
      <vt:lpstr>Пункція перикарду за Ларреєм</vt:lpstr>
      <vt:lpstr>Пункція перикарду за Марфаном</vt:lpstr>
      <vt:lpstr>Пункція перикарду</vt:lpstr>
      <vt:lpstr>Особливості дренування</vt:lpstr>
      <vt:lpstr>Ранні ускладнення</vt:lpstr>
      <vt:lpstr>Пізні ускладнення</vt:lpstr>
      <vt:lpstr>Профілактика тампонади серця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хірургії №1</dc:title>
  <dc:creator>Сергій</dc:creator>
  <cp:lastModifiedBy>Влад Слепов</cp:lastModifiedBy>
  <cp:revision>32</cp:revision>
  <dcterms:created xsi:type="dcterms:W3CDTF">2018-09-25T17:55:08Z</dcterms:created>
  <dcterms:modified xsi:type="dcterms:W3CDTF">2024-11-07T08:18:14Z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VSO item id">
    <vt:lpwstr/>
  </property>
  <property fmtid="{D5CDD505-2E9C-101B-9397-08002B2CF9AE}" pid="13" name="Assetid ">
    <vt:lpwstr/>
  </property>
  <property fmtid="{D5CDD505-2E9C-101B-9397-08002B2CF9AE}" pid="14" name="Item Details">
    <vt:lpwstr/>
  </property>
  <property fmtid="{D5CDD505-2E9C-101B-9397-08002B2CF9AE}" pid="15" name="Template details">
    <vt:lpwstr/>
  </property>
</Properties>
</file>