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4"/>
    <p:sldMasterId id="2147484147" r:id="rId5"/>
  </p:sldMasterIdLst>
  <p:notesMasterIdLst>
    <p:notesMasterId r:id="rId89"/>
  </p:notesMasterIdLst>
  <p:sldIdLst>
    <p:sldId id="433" r:id="rId6"/>
    <p:sldId id="434" r:id="rId7"/>
    <p:sldId id="435" r:id="rId8"/>
    <p:sldId id="437" r:id="rId9"/>
    <p:sldId id="482" r:id="rId10"/>
    <p:sldId id="466" r:id="rId11"/>
    <p:sldId id="438" r:id="rId12"/>
    <p:sldId id="481" r:id="rId13"/>
    <p:sldId id="483" r:id="rId14"/>
    <p:sldId id="487" r:id="rId15"/>
    <p:sldId id="570" r:id="rId16"/>
    <p:sldId id="565" r:id="rId17"/>
    <p:sldId id="571" r:id="rId18"/>
    <p:sldId id="572" r:id="rId19"/>
    <p:sldId id="574" r:id="rId20"/>
    <p:sldId id="566" r:id="rId21"/>
    <p:sldId id="567" r:id="rId22"/>
    <p:sldId id="573" r:id="rId23"/>
    <p:sldId id="342" r:id="rId24"/>
    <p:sldId id="488" r:id="rId25"/>
    <p:sldId id="470" r:id="rId26"/>
    <p:sldId id="468" r:id="rId27"/>
    <p:sldId id="442" r:id="rId28"/>
    <p:sldId id="445" r:id="rId29"/>
    <p:sldId id="443" r:id="rId30"/>
    <p:sldId id="446" r:id="rId31"/>
    <p:sldId id="447" r:id="rId32"/>
    <p:sldId id="451" r:id="rId33"/>
    <p:sldId id="490" r:id="rId34"/>
    <p:sldId id="493" r:id="rId35"/>
    <p:sldId id="418" r:id="rId36"/>
    <p:sldId id="575" r:id="rId37"/>
    <p:sldId id="494" r:id="rId38"/>
    <p:sldId id="592" r:id="rId39"/>
    <p:sldId id="496" r:id="rId40"/>
    <p:sldId id="497" r:id="rId41"/>
    <p:sldId id="495" r:id="rId42"/>
    <p:sldId id="477" r:id="rId43"/>
    <p:sldId id="368" r:id="rId44"/>
    <p:sldId id="379" r:id="rId45"/>
    <p:sldId id="479" r:id="rId46"/>
    <p:sldId id="498" r:id="rId47"/>
    <p:sldId id="536" r:id="rId48"/>
    <p:sldId id="502" r:id="rId49"/>
    <p:sldId id="427" r:id="rId50"/>
    <p:sldId id="382" r:id="rId51"/>
    <p:sldId id="462" r:id="rId52"/>
    <p:sldId id="383" r:id="rId53"/>
    <p:sldId id="428" r:id="rId54"/>
    <p:sldId id="386" r:id="rId55"/>
    <p:sldId id="387" r:id="rId56"/>
    <p:sldId id="503" r:id="rId57"/>
    <p:sldId id="591" r:id="rId58"/>
    <p:sldId id="576" r:id="rId59"/>
    <p:sldId id="577" r:id="rId60"/>
    <p:sldId id="504" r:id="rId61"/>
    <p:sldId id="429" r:id="rId62"/>
    <p:sldId id="394" r:id="rId63"/>
    <p:sldId id="465" r:id="rId64"/>
    <p:sldId id="505" r:id="rId65"/>
    <p:sldId id="579" r:id="rId66"/>
    <p:sldId id="580" r:id="rId67"/>
    <p:sldId id="402" r:id="rId68"/>
    <p:sldId id="506" r:id="rId69"/>
    <p:sldId id="582" r:id="rId70"/>
    <p:sldId id="583" r:id="rId71"/>
    <p:sldId id="590" r:id="rId72"/>
    <p:sldId id="510" r:id="rId73"/>
    <p:sldId id="507" r:id="rId74"/>
    <p:sldId id="508" r:id="rId75"/>
    <p:sldId id="509" r:id="rId76"/>
    <p:sldId id="405" r:id="rId77"/>
    <p:sldId id="584" r:id="rId78"/>
    <p:sldId id="581" r:id="rId79"/>
    <p:sldId id="513" r:id="rId80"/>
    <p:sldId id="514" r:id="rId81"/>
    <p:sldId id="564" r:id="rId82"/>
    <p:sldId id="585" r:id="rId83"/>
    <p:sldId id="586" r:id="rId84"/>
    <p:sldId id="587" r:id="rId85"/>
    <p:sldId id="588" r:id="rId86"/>
    <p:sldId id="593" r:id="rId87"/>
    <p:sldId id="589" r:id="rId88"/>
  </p:sldIdLst>
  <p:sldSz cx="9144000" cy="6858000" type="screen4x3"/>
  <p:notesSz cx="6858000" cy="9144000"/>
  <p:defaultTextStyle>
    <a:defPPr>
      <a:defRPr lang="en-GB"/>
    </a:defPPr>
    <a:lvl1pPr algn="l" defTabSz="449263" rtl="0" eaLnBrk="0" fontAlgn="base" hangingPunct="0">
      <a:spcBef>
        <a:spcPct val="0"/>
      </a:spcBef>
      <a:spcAft>
        <a:spcPct val="0"/>
      </a:spcAft>
      <a:defRPr kern="1200">
        <a:solidFill>
          <a:schemeClr val="bg1"/>
        </a:solidFill>
        <a:latin typeface="Arial" charset="0"/>
        <a:ea typeface="Lucida Sans Unicode" pitchFamily="34" charset="0"/>
        <a:cs typeface="Lucida Sans Unicode" pitchFamily="34" charset="0"/>
      </a:defRPr>
    </a:lvl1pPr>
    <a:lvl2pPr marL="742950" indent="-285750" algn="l" defTabSz="449263" rtl="0" eaLnBrk="0" fontAlgn="base" hangingPunct="0">
      <a:spcBef>
        <a:spcPct val="0"/>
      </a:spcBef>
      <a:spcAft>
        <a:spcPct val="0"/>
      </a:spcAft>
      <a:defRPr kern="1200">
        <a:solidFill>
          <a:schemeClr val="bg1"/>
        </a:solidFill>
        <a:latin typeface="Arial" charset="0"/>
        <a:ea typeface="Lucida Sans Unicode" pitchFamily="34" charset="0"/>
        <a:cs typeface="Lucida Sans Unicode" pitchFamily="34" charset="0"/>
      </a:defRPr>
    </a:lvl2pPr>
    <a:lvl3pPr marL="1143000" indent="-228600" algn="l" defTabSz="449263" rtl="0" eaLnBrk="0" fontAlgn="base" hangingPunct="0">
      <a:spcBef>
        <a:spcPct val="0"/>
      </a:spcBef>
      <a:spcAft>
        <a:spcPct val="0"/>
      </a:spcAft>
      <a:defRPr kern="1200">
        <a:solidFill>
          <a:schemeClr val="bg1"/>
        </a:solidFill>
        <a:latin typeface="Arial" charset="0"/>
        <a:ea typeface="Lucida Sans Unicode" pitchFamily="34" charset="0"/>
        <a:cs typeface="Lucida Sans Unicode" pitchFamily="34" charset="0"/>
      </a:defRPr>
    </a:lvl3pPr>
    <a:lvl4pPr marL="1600200" indent="-228600" algn="l" defTabSz="449263" rtl="0" eaLnBrk="0" fontAlgn="base" hangingPunct="0">
      <a:spcBef>
        <a:spcPct val="0"/>
      </a:spcBef>
      <a:spcAft>
        <a:spcPct val="0"/>
      </a:spcAft>
      <a:defRPr kern="1200">
        <a:solidFill>
          <a:schemeClr val="bg1"/>
        </a:solidFill>
        <a:latin typeface="Arial" charset="0"/>
        <a:ea typeface="Lucida Sans Unicode" pitchFamily="34" charset="0"/>
        <a:cs typeface="Lucida Sans Unicode" pitchFamily="34" charset="0"/>
      </a:defRPr>
    </a:lvl4pPr>
    <a:lvl5pPr marL="2057400" indent="-228600" algn="l" defTabSz="449263" rtl="0" eaLnBrk="0" fontAlgn="base" hangingPunct="0">
      <a:spcBef>
        <a:spcPct val="0"/>
      </a:spcBef>
      <a:spcAft>
        <a:spcPct val="0"/>
      </a:spcAft>
      <a:defRPr kern="1200">
        <a:solidFill>
          <a:schemeClr val="bg1"/>
        </a:solidFill>
        <a:latin typeface="Arial" charset="0"/>
        <a:ea typeface="Lucida Sans Unicode" pitchFamily="34" charset="0"/>
        <a:cs typeface="Lucida Sans Unicode" pitchFamily="34" charset="0"/>
      </a:defRPr>
    </a:lvl5pPr>
    <a:lvl6pPr marL="2286000" algn="l" defTabSz="914400" rtl="0" eaLnBrk="1" latinLnBrk="0" hangingPunct="1">
      <a:defRPr kern="1200">
        <a:solidFill>
          <a:schemeClr val="bg1"/>
        </a:solidFill>
        <a:latin typeface="Arial" charset="0"/>
        <a:ea typeface="Lucida Sans Unicode" pitchFamily="34" charset="0"/>
        <a:cs typeface="Lucida Sans Unicode" pitchFamily="34" charset="0"/>
      </a:defRPr>
    </a:lvl6pPr>
    <a:lvl7pPr marL="2743200" algn="l" defTabSz="914400" rtl="0" eaLnBrk="1" latinLnBrk="0" hangingPunct="1">
      <a:defRPr kern="1200">
        <a:solidFill>
          <a:schemeClr val="bg1"/>
        </a:solidFill>
        <a:latin typeface="Arial" charset="0"/>
        <a:ea typeface="Lucida Sans Unicode" pitchFamily="34" charset="0"/>
        <a:cs typeface="Lucida Sans Unicode" pitchFamily="34" charset="0"/>
      </a:defRPr>
    </a:lvl7pPr>
    <a:lvl8pPr marL="3200400" algn="l" defTabSz="914400" rtl="0" eaLnBrk="1" latinLnBrk="0" hangingPunct="1">
      <a:defRPr kern="1200">
        <a:solidFill>
          <a:schemeClr val="bg1"/>
        </a:solidFill>
        <a:latin typeface="Arial" charset="0"/>
        <a:ea typeface="Lucida Sans Unicode" pitchFamily="34" charset="0"/>
        <a:cs typeface="Lucida Sans Unicode" pitchFamily="34" charset="0"/>
      </a:defRPr>
    </a:lvl8pPr>
    <a:lvl9pPr marL="3657600" algn="l" defTabSz="914400" rtl="0" eaLnBrk="1" latinLnBrk="0" hangingPunct="1">
      <a:defRPr kern="1200">
        <a:solidFill>
          <a:schemeClr val="bg1"/>
        </a:solidFill>
        <a:latin typeface="Arial" charset="0"/>
        <a:ea typeface="Lucida Sans Unicode" pitchFamily="34" charset="0"/>
        <a:cs typeface="Lucida Sans Unicode"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00"/>
    <a:srgbClr val="CC0099"/>
    <a:srgbClr val="FF6600"/>
    <a:srgbClr val="FF3300"/>
    <a:srgbClr val="CC0066"/>
    <a:srgbClr val="FF0066"/>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64E6E5-AA90-4E62-A920-97B83246296E}" v="1" dt="2023-09-10T13:40:02.117"/>
    <p1510:client id="{CA6F2546-7A1D-4C3A-81C7-4ED122569CB6}" v="5" dt="2023-09-10T20:57:37.461"/>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147" autoAdjust="0"/>
    <p:restoredTop sz="95000" autoAdjust="0"/>
  </p:normalViewPr>
  <p:slideViewPr>
    <p:cSldViewPr>
      <p:cViewPr varScale="1">
        <p:scale>
          <a:sx n="82" d="100"/>
          <a:sy n="82" d="100"/>
        </p:scale>
        <p:origin x="1728" y="62"/>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notesMaster" Target="notesMasters/notesMaster1.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2.xml"/><Relationship Id="rId90" Type="http://schemas.openxmlformats.org/officeDocument/2006/relationships/presProps" Target="presProps.xml"/><Relationship Id="rId95" Type="http://schemas.microsoft.com/office/2015/10/relationships/revisionInfo" Target="revisionInfo.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theme" Target="theme/theme1.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Герасименко Дарина Анатоліївна" userId="S::s230406hda@onmedu.edu.ua::4f1f2dc6-b437-47d6-aa97-0c659282f6ca" providerId="AD" clId="Web-{BE64E6E5-AA90-4E62-A920-97B83246296E}"/>
    <pc:docChg chg="modSld">
      <pc:chgData name="Герасименко Дарина Анатоліївна" userId="S::s230406hda@onmedu.edu.ua::4f1f2dc6-b437-47d6-aa97-0c659282f6ca" providerId="AD" clId="Web-{BE64E6E5-AA90-4E62-A920-97B83246296E}" dt="2023-09-10T13:40:02.117" v="0" actId="14100"/>
      <pc:docMkLst>
        <pc:docMk/>
      </pc:docMkLst>
      <pc:sldChg chg="modSp">
        <pc:chgData name="Герасименко Дарина Анатоліївна" userId="S::s230406hda@onmedu.edu.ua::4f1f2dc6-b437-47d6-aa97-0c659282f6ca" providerId="AD" clId="Web-{BE64E6E5-AA90-4E62-A920-97B83246296E}" dt="2023-09-10T13:40:02.117" v="0" actId="14100"/>
        <pc:sldMkLst>
          <pc:docMk/>
          <pc:sldMk cId="0" sldId="386"/>
        </pc:sldMkLst>
        <pc:picChg chg="mod">
          <ac:chgData name="Герасименко Дарина Анатоліївна" userId="S::s230406hda@onmedu.edu.ua::4f1f2dc6-b437-47d6-aa97-0c659282f6ca" providerId="AD" clId="Web-{BE64E6E5-AA90-4E62-A920-97B83246296E}" dt="2023-09-10T13:40:02.117" v="0" actId="14100"/>
          <ac:picMkLst>
            <pc:docMk/>
            <pc:sldMk cId="0" sldId="386"/>
            <ac:picMk id="76803" creationId="{00000000-0000-0000-0000-000000000000}"/>
          </ac:picMkLst>
        </pc:picChg>
      </pc:sldChg>
    </pc:docChg>
  </pc:docChgLst>
  <pc:docChgLst>
    <pc:chgData name="Зайцева Ольга Олександрівна" userId="S::s070206zoo@onmedu.edu.ua::8d705d51-da1c-42ed-b770-289c7291c420" providerId="AD" clId="Web-{CA6F2546-7A1D-4C3A-81C7-4ED122569CB6}"/>
    <pc:docChg chg="sldOrd">
      <pc:chgData name="Зайцева Ольга Олександрівна" userId="S::s070206zoo@onmedu.edu.ua::8d705d51-da1c-42ed-b770-289c7291c420" providerId="AD" clId="Web-{CA6F2546-7A1D-4C3A-81C7-4ED122569CB6}" dt="2023-09-10T20:57:37.461" v="4"/>
      <pc:docMkLst>
        <pc:docMk/>
      </pc:docMkLst>
      <pc:sldChg chg="ord">
        <pc:chgData name="Зайцева Ольга Олександрівна" userId="S::s070206zoo@onmedu.edu.ua::8d705d51-da1c-42ed-b770-289c7291c420" providerId="AD" clId="Web-{CA6F2546-7A1D-4C3A-81C7-4ED122569CB6}" dt="2023-09-10T20:45:47.213" v="2"/>
        <pc:sldMkLst>
          <pc:docMk/>
          <pc:sldMk cId="0" sldId="494"/>
        </pc:sldMkLst>
      </pc:sldChg>
      <pc:sldChg chg="ord">
        <pc:chgData name="Зайцева Ольга Олександрівна" userId="S::s070206zoo@onmedu.edu.ua::8d705d51-da1c-42ed-b770-289c7291c420" providerId="AD" clId="Web-{CA6F2546-7A1D-4C3A-81C7-4ED122569CB6}" dt="2023-09-10T20:57:37.461" v="4"/>
        <pc:sldMkLst>
          <pc:docMk/>
          <pc:sldMk cId="0" sldId="505"/>
        </pc:sldMkLst>
      </pc:sldChg>
      <pc:sldChg chg="ord">
        <pc:chgData name="Зайцева Ольга Олександрівна" userId="S::s070206zoo@onmedu.edu.ua::8d705d51-da1c-42ed-b770-289c7291c420" providerId="AD" clId="Web-{CA6F2546-7A1D-4C3A-81C7-4ED122569CB6}" dt="2023-09-10T19:46:56.780" v="0"/>
        <pc:sldMkLst>
          <pc:docMk/>
          <pc:sldMk cId="0" sldId="567"/>
        </pc:sldMkLst>
      </pc:sldChg>
      <pc:sldChg chg="ord">
        <pc:chgData name="Зайцева Ольга Олександрівна" userId="S::s070206zoo@onmedu.edu.ua::8d705d51-da1c-42ed-b770-289c7291c420" providerId="AD" clId="Web-{CA6F2546-7A1D-4C3A-81C7-4ED122569CB6}" dt="2023-09-10T20:53:47.764" v="3"/>
        <pc:sldMkLst>
          <pc:docMk/>
          <pc:sldMk cId="0" sldId="57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7583FA-0D0E-4492-B07B-DC78BA133419}"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x-none"/>
        </a:p>
      </dgm:t>
    </dgm:pt>
    <dgm:pt modelId="{B6629052-D33B-441A-B41C-E81F3BD8C3C9}">
      <dgm:prSet phldrT="[Текст]"/>
      <dgm:spPr/>
      <dgm:t>
        <a:bodyPr/>
        <a:lstStyle/>
        <a:p>
          <a:r>
            <a:rPr lang="uk-UA" b="1" dirty="0">
              <a:solidFill>
                <a:schemeClr val="tx1"/>
              </a:solidFill>
            </a:rPr>
            <a:t>Зчеплене зі статтю успадкування</a:t>
          </a:r>
          <a:endParaRPr lang="x-none" b="1" dirty="0">
            <a:solidFill>
              <a:schemeClr val="tx1"/>
            </a:solidFill>
          </a:endParaRPr>
        </a:p>
      </dgm:t>
    </dgm:pt>
    <dgm:pt modelId="{FBEA252B-FF5C-4A91-8705-227B6CC9007B}" type="parTrans" cxnId="{29DFD118-302A-41D1-B098-C369056AC668}">
      <dgm:prSet/>
      <dgm:spPr/>
      <dgm:t>
        <a:bodyPr/>
        <a:lstStyle/>
        <a:p>
          <a:endParaRPr lang="x-none"/>
        </a:p>
      </dgm:t>
    </dgm:pt>
    <dgm:pt modelId="{7B06A1D1-F389-4695-A66A-814C23E17C2A}" type="sibTrans" cxnId="{29DFD118-302A-41D1-B098-C369056AC668}">
      <dgm:prSet/>
      <dgm:spPr/>
      <dgm:t>
        <a:bodyPr/>
        <a:lstStyle/>
        <a:p>
          <a:endParaRPr lang="x-none"/>
        </a:p>
      </dgm:t>
    </dgm:pt>
    <dgm:pt modelId="{5961726A-9729-48BF-ACBA-4DF2B35520CD}">
      <dgm:prSet phldrT="[Текст]"/>
      <dgm:spPr/>
      <dgm:t>
        <a:bodyPr/>
        <a:lstStyle/>
        <a:p>
          <a:r>
            <a:rPr lang="uk-UA" b="1" dirty="0"/>
            <a:t>Зчеплене з Х хромосомою</a:t>
          </a:r>
          <a:endParaRPr lang="x-none" b="1" dirty="0"/>
        </a:p>
      </dgm:t>
    </dgm:pt>
    <dgm:pt modelId="{7AAEF71E-913C-4592-AC90-374F15504E7C}" type="parTrans" cxnId="{7D61EEC0-1EAB-4D9E-A866-A36B7AAB385B}">
      <dgm:prSet/>
      <dgm:spPr/>
      <dgm:t>
        <a:bodyPr/>
        <a:lstStyle/>
        <a:p>
          <a:endParaRPr lang="x-none"/>
        </a:p>
      </dgm:t>
    </dgm:pt>
    <dgm:pt modelId="{BCE88943-B63F-45B2-BD1B-433C714DF9D7}" type="sibTrans" cxnId="{7D61EEC0-1EAB-4D9E-A866-A36B7AAB385B}">
      <dgm:prSet/>
      <dgm:spPr/>
      <dgm:t>
        <a:bodyPr/>
        <a:lstStyle/>
        <a:p>
          <a:endParaRPr lang="x-none"/>
        </a:p>
      </dgm:t>
    </dgm:pt>
    <dgm:pt modelId="{344E21A1-9168-4634-9A0D-0BBECC5AD2B9}">
      <dgm:prSet phldrT="[Текст]"/>
      <dgm:spPr/>
      <dgm:t>
        <a:bodyPr/>
        <a:lstStyle/>
        <a:p>
          <a:r>
            <a:rPr lang="uk-UA" b="1" dirty="0"/>
            <a:t>Домінантне Х-зчеплене</a:t>
          </a:r>
          <a:endParaRPr lang="x-none" b="1" dirty="0"/>
        </a:p>
      </dgm:t>
    </dgm:pt>
    <dgm:pt modelId="{EA5EA19B-5403-4F4C-82E5-3EE6C57A213C}" type="parTrans" cxnId="{9EFAB25C-BEA0-45DD-96B5-9ED92B17A695}">
      <dgm:prSet/>
      <dgm:spPr/>
      <dgm:t>
        <a:bodyPr/>
        <a:lstStyle/>
        <a:p>
          <a:endParaRPr lang="x-none"/>
        </a:p>
      </dgm:t>
    </dgm:pt>
    <dgm:pt modelId="{94BF418D-6C6E-4A91-A8F8-C7F9D6C4A79B}" type="sibTrans" cxnId="{9EFAB25C-BEA0-45DD-96B5-9ED92B17A695}">
      <dgm:prSet/>
      <dgm:spPr/>
      <dgm:t>
        <a:bodyPr/>
        <a:lstStyle/>
        <a:p>
          <a:endParaRPr lang="x-none"/>
        </a:p>
      </dgm:t>
    </dgm:pt>
    <dgm:pt modelId="{B045555F-2407-4789-8FB4-9E160C97DEDC}">
      <dgm:prSet phldrT="[Текст]"/>
      <dgm:spPr/>
      <dgm:t>
        <a:bodyPr/>
        <a:lstStyle/>
        <a:p>
          <a:r>
            <a:rPr lang="uk-UA" b="1" dirty="0"/>
            <a:t>Рецесивне Х-зчеплене</a:t>
          </a:r>
          <a:endParaRPr lang="x-none" b="1" dirty="0"/>
        </a:p>
      </dgm:t>
    </dgm:pt>
    <dgm:pt modelId="{01E0A2C3-6252-4BAA-959F-0FE835DC115D}" type="parTrans" cxnId="{F43AAE64-D4EC-454A-B8A9-E91078B1C74D}">
      <dgm:prSet/>
      <dgm:spPr/>
      <dgm:t>
        <a:bodyPr/>
        <a:lstStyle/>
        <a:p>
          <a:endParaRPr lang="x-none"/>
        </a:p>
      </dgm:t>
    </dgm:pt>
    <dgm:pt modelId="{41E29AF9-64FA-46D1-88AC-C36D252C0D35}" type="sibTrans" cxnId="{F43AAE64-D4EC-454A-B8A9-E91078B1C74D}">
      <dgm:prSet/>
      <dgm:spPr/>
      <dgm:t>
        <a:bodyPr/>
        <a:lstStyle/>
        <a:p>
          <a:endParaRPr lang="x-none"/>
        </a:p>
      </dgm:t>
    </dgm:pt>
    <dgm:pt modelId="{F2B774EA-65E1-486C-9E05-C8BB91678722}">
      <dgm:prSet phldrT="[Текст]"/>
      <dgm:spPr/>
      <dgm:t>
        <a:bodyPr/>
        <a:lstStyle/>
        <a:p>
          <a:r>
            <a:rPr lang="uk-UA" b="1" dirty="0"/>
            <a:t>Зчеплене з </a:t>
          </a:r>
          <a:r>
            <a:rPr lang="en-US" b="1" dirty="0"/>
            <a:t>Y</a:t>
          </a:r>
          <a:r>
            <a:rPr lang="uk-UA" b="1" dirty="0"/>
            <a:t> хромосомою</a:t>
          </a:r>
          <a:endParaRPr lang="x-none" b="1" dirty="0"/>
        </a:p>
      </dgm:t>
    </dgm:pt>
    <dgm:pt modelId="{0F55B5CD-C151-44FD-9E21-37CA27B46358}" type="parTrans" cxnId="{3B6EBD3D-1538-46FC-957D-BBE0D2E8104F}">
      <dgm:prSet/>
      <dgm:spPr/>
      <dgm:t>
        <a:bodyPr/>
        <a:lstStyle/>
        <a:p>
          <a:endParaRPr lang="x-none"/>
        </a:p>
      </dgm:t>
    </dgm:pt>
    <dgm:pt modelId="{868642A0-9B7C-4F0F-AE5E-5AADFCC8C18B}" type="sibTrans" cxnId="{3B6EBD3D-1538-46FC-957D-BBE0D2E8104F}">
      <dgm:prSet/>
      <dgm:spPr/>
      <dgm:t>
        <a:bodyPr/>
        <a:lstStyle/>
        <a:p>
          <a:endParaRPr lang="x-none"/>
        </a:p>
      </dgm:t>
    </dgm:pt>
    <dgm:pt modelId="{AE7771F3-CAFD-4212-BB90-994B4FEB6B49}">
      <dgm:prSet phldrT="[Текст]"/>
      <dgm:spPr/>
      <dgm:t>
        <a:bodyPr/>
        <a:lstStyle/>
        <a:p>
          <a:r>
            <a:rPr lang="uk-UA" b="1" dirty="0"/>
            <a:t>Ознаки називають </a:t>
          </a:r>
          <a:r>
            <a:rPr lang="uk-UA" b="1" dirty="0">
              <a:solidFill>
                <a:srgbClr val="C00000"/>
              </a:solidFill>
            </a:rPr>
            <a:t>голандричними</a:t>
          </a:r>
          <a:endParaRPr lang="x-none" b="1" dirty="0">
            <a:solidFill>
              <a:srgbClr val="C00000"/>
            </a:solidFill>
          </a:endParaRPr>
        </a:p>
      </dgm:t>
    </dgm:pt>
    <dgm:pt modelId="{FAB6E20D-78D1-48D7-BE80-65D1F0AC74D6}" type="parTrans" cxnId="{06BBC597-19AA-4FB3-AA54-282B9B8CCC0F}">
      <dgm:prSet/>
      <dgm:spPr/>
      <dgm:t>
        <a:bodyPr/>
        <a:lstStyle/>
        <a:p>
          <a:endParaRPr lang="x-none"/>
        </a:p>
      </dgm:t>
    </dgm:pt>
    <dgm:pt modelId="{8755BFAD-0DED-4A16-8E10-2ABE6CD2C373}" type="sibTrans" cxnId="{06BBC597-19AA-4FB3-AA54-282B9B8CCC0F}">
      <dgm:prSet/>
      <dgm:spPr/>
      <dgm:t>
        <a:bodyPr/>
        <a:lstStyle/>
        <a:p>
          <a:endParaRPr lang="x-none"/>
        </a:p>
      </dgm:t>
    </dgm:pt>
    <dgm:pt modelId="{ECB690D9-F930-4ADA-A4BF-27BB9833BBE1}" type="pres">
      <dgm:prSet presAssocID="{D27583FA-0D0E-4492-B07B-DC78BA133419}" presName="hierChild1" presStyleCnt="0">
        <dgm:presLayoutVars>
          <dgm:chPref val="1"/>
          <dgm:dir/>
          <dgm:animOne val="branch"/>
          <dgm:animLvl val="lvl"/>
          <dgm:resizeHandles/>
        </dgm:presLayoutVars>
      </dgm:prSet>
      <dgm:spPr/>
    </dgm:pt>
    <dgm:pt modelId="{CCE6F325-CB6E-43E2-97EA-56959A711EA2}" type="pres">
      <dgm:prSet presAssocID="{B6629052-D33B-441A-B41C-E81F3BD8C3C9}" presName="hierRoot1" presStyleCnt="0"/>
      <dgm:spPr/>
    </dgm:pt>
    <dgm:pt modelId="{B7F74A36-C6F1-4027-9BCD-59F8F4F18B57}" type="pres">
      <dgm:prSet presAssocID="{B6629052-D33B-441A-B41C-E81F3BD8C3C9}" presName="composite" presStyleCnt="0"/>
      <dgm:spPr/>
    </dgm:pt>
    <dgm:pt modelId="{18F8AAEF-09CC-49A7-BD43-ABCF5C962C9F}" type="pres">
      <dgm:prSet presAssocID="{B6629052-D33B-441A-B41C-E81F3BD8C3C9}" presName="background" presStyleLbl="node0" presStyleIdx="0" presStyleCnt="1"/>
      <dgm:spPr/>
    </dgm:pt>
    <dgm:pt modelId="{D6A7F1E6-B7C0-4E6C-A793-61238376038A}" type="pres">
      <dgm:prSet presAssocID="{B6629052-D33B-441A-B41C-E81F3BD8C3C9}" presName="text" presStyleLbl="fgAcc0" presStyleIdx="0" presStyleCnt="1">
        <dgm:presLayoutVars>
          <dgm:chPref val="3"/>
        </dgm:presLayoutVars>
      </dgm:prSet>
      <dgm:spPr/>
    </dgm:pt>
    <dgm:pt modelId="{B85AB095-AB70-4FDA-AC8F-416739DD74E6}" type="pres">
      <dgm:prSet presAssocID="{B6629052-D33B-441A-B41C-E81F3BD8C3C9}" presName="hierChild2" presStyleCnt="0"/>
      <dgm:spPr/>
    </dgm:pt>
    <dgm:pt modelId="{47F63CE3-9063-46FF-B2D3-E07E76AFC4F0}" type="pres">
      <dgm:prSet presAssocID="{7AAEF71E-913C-4592-AC90-374F15504E7C}" presName="Name10" presStyleLbl="parChTrans1D2" presStyleIdx="0" presStyleCnt="2"/>
      <dgm:spPr/>
    </dgm:pt>
    <dgm:pt modelId="{6BBF8F48-6DDE-434A-9BA8-E7541134B8E4}" type="pres">
      <dgm:prSet presAssocID="{5961726A-9729-48BF-ACBA-4DF2B35520CD}" presName="hierRoot2" presStyleCnt="0"/>
      <dgm:spPr/>
    </dgm:pt>
    <dgm:pt modelId="{305D412C-8CF7-4AA1-8B7B-559D9D281DE7}" type="pres">
      <dgm:prSet presAssocID="{5961726A-9729-48BF-ACBA-4DF2B35520CD}" presName="composite2" presStyleCnt="0"/>
      <dgm:spPr/>
    </dgm:pt>
    <dgm:pt modelId="{76E54192-CB44-4F34-A612-366FA32A903D}" type="pres">
      <dgm:prSet presAssocID="{5961726A-9729-48BF-ACBA-4DF2B35520CD}" presName="background2" presStyleLbl="node2" presStyleIdx="0" presStyleCnt="2"/>
      <dgm:spPr/>
    </dgm:pt>
    <dgm:pt modelId="{EF13C0B0-BD58-4921-BEF7-B9690C2E83EF}" type="pres">
      <dgm:prSet presAssocID="{5961726A-9729-48BF-ACBA-4DF2B35520CD}" presName="text2" presStyleLbl="fgAcc2" presStyleIdx="0" presStyleCnt="2">
        <dgm:presLayoutVars>
          <dgm:chPref val="3"/>
        </dgm:presLayoutVars>
      </dgm:prSet>
      <dgm:spPr/>
    </dgm:pt>
    <dgm:pt modelId="{1F00F9E2-2870-4ACA-B10F-F8F96B1986CC}" type="pres">
      <dgm:prSet presAssocID="{5961726A-9729-48BF-ACBA-4DF2B35520CD}" presName="hierChild3" presStyleCnt="0"/>
      <dgm:spPr/>
    </dgm:pt>
    <dgm:pt modelId="{CFBC6884-35BF-478B-BEC3-AE115AA45914}" type="pres">
      <dgm:prSet presAssocID="{EA5EA19B-5403-4F4C-82E5-3EE6C57A213C}" presName="Name17" presStyleLbl="parChTrans1D3" presStyleIdx="0" presStyleCnt="3"/>
      <dgm:spPr/>
    </dgm:pt>
    <dgm:pt modelId="{44322D8B-FDD5-47FD-BE1A-8EBF74810C98}" type="pres">
      <dgm:prSet presAssocID="{344E21A1-9168-4634-9A0D-0BBECC5AD2B9}" presName="hierRoot3" presStyleCnt="0"/>
      <dgm:spPr/>
    </dgm:pt>
    <dgm:pt modelId="{97C92892-7964-4A37-871B-3EAF49CC1A71}" type="pres">
      <dgm:prSet presAssocID="{344E21A1-9168-4634-9A0D-0BBECC5AD2B9}" presName="composite3" presStyleCnt="0"/>
      <dgm:spPr/>
    </dgm:pt>
    <dgm:pt modelId="{FF624748-F226-475D-BC38-7595EA457EDF}" type="pres">
      <dgm:prSet presAssocID="{344E21A1-9168-4634-9A0D-0BBECC5AD2B9}" presName="background3" presStyleLbl="node3" presStyleIdx="0" presStyleCnt="3"/>
      <dgm:spPr/>
    </dgm:pt>
    <dgm:pt modelId="{832C2D30-5237-4D07-85F5-32D57C5CA970}" type="pres">
      <dgm:prSet presAssocID="{344E21A1-9168-4634-9A0D-0BBECC5AD2B9}" presName="text3" presStyleLbl="fgAcc3" presStyleIdx="0" presStyleCnt="3">
        <dgm:presLayoutVars>
          <dgm:chPref val="3"/>
        </dgm:presLayoutVars>
      </dgm:prSet>
      <dgm:spPr/>
    </dgm:pt>
    <dgm:pt modelId="{EA196E2C-7107-4CB7-B51A-3C97E3B2BE1F}" type="pres">
      <dgm:prSet presAssocID="{344E21A1-9168-4634-9A0D-0BBECC5AD2B9}" presName="hierChild4" presStyleCnt="0"/>
      <dgm:spPr/>
    </dgm:pt>
    <dgm:pt modelId="{DD5B420D-53AF-4102-B539-20490B2A03AF}" type="pres">
      <dgm:prSet presAssocID="{01E0A2C3-6252-4BAA-959F-0FE835DC115D}" presName="Name17" presStyleLbl="parChTrans1D3" presStyleIdx="1" presStyleCnt="3"/>
      <dgm:spPr/>
    </dgm:pt>
    <dgm:pt modelId="{61DBF54F-5343-4EC8-9BB5-B9AF64DD8EC6}" type="pres">
      <dgm:prSet presAssocID="{B045555F-2407-4789-8FB4-9E160C97DEDC}" presName="hierRoot3" presStyleCnt="0"/>
      <dgm:spPr/>
    </dgm:pt>
    <dgm:pt modelId="{C5F830EC-B82D-4788-B478-AEBC387851BF}" type="pres">
      <dgm:prSet presAssocID="{B045555F-2407-4789-8FB4-9E160C97DEDC}" presName="composite3" presStyleCnt="0"/>
      <dgm:spPr/>
    </dgm:pt>
    <dgm:pt modelId="{7A61D5DD-AC10-499C-96F4-6597F126A805}" type="pres">
      <dgm:prSet presAssocID="{B045555F-2407-4789-8FB4-9E160C97DEDC}" presName="background3" presStyleLbl="node3" presStyleIdx="1" presStyleCnt="3"/>
      <dgm:spPr/>
    </dgm:pt>
    <dgm:pt modelId="{57075701-D386-49E5-B476-6DF5CDBE89BD}" type="pres">
      <dgm:prSet presAssocID="{B045555F-2407-4789-8FB4-9E160C97DEDC}" presName="text3" presStyleLbl="fgAcc3" presStyleIdx="1" presStyleCnt="3" custLinFactNeighborX="2460" custLinFactNeighborY="79">
        <dgm:presLayoutVars>
          <dgm:chPref val="3"/>
        </dgm:presLayoutVars>
      </dgm:prSet>
      <dgm:spPr/>
    </dgm:pt>
    <dgm:pt modelId="{02B6C8E2-33D6-431F-872F-EA383A893E64}" type="pres">
      <dgm:prSet presAssocID="{B045555F-2407-4789-8FB4-9E160C97DEDC}" presName="hierChild4" presStyleCnt="0"/>
      <dgm:spPr/>
    </dgm:pt>
    <dgm:pt modelId="{9F28BBEB-0B1F-4A9E-BA42-874410DBD701}" type="pres">
      <dgm:prSet presAssocID="{0F55B5CD-C151-44FD-9E21-37CA27B46358}" presName="Name10" presStyleLbl="parChTrans1D2" presStyleIdx="1" presStyleCnt="2"/>
      <dgm:spPr/>
    </dgm:pt>
    <dgm:pt modelId="{D810943A-4DEB-4120-8081-8D524D157E22}" type="pres">
      <dgm:prSet presAssocID="{F2B774EA-65E1-486C-9E05-C8BB91678722}" presName="hierRoot2" presStyleCnt="0"/>
      <dgm:spPr/>
    </dgm:pt>
    <dgm:pt modelId="{BC8399D8-69D5-404D-BCF0-DA45464A9BFD}" type="pres">
      <dgm:prSet presAssocID="{F2B774EA-65E1-486C-9E05-C8BB91678722}" presName="composite2" presStyleCnt="0"/>
      <dgm:spPr/>
    </dgm:pt>
    <dgm:pt modelId="{74B723C0-0EA5-46DF-8DD1-4370053B168C}" type="pres">
      <dgm:prSet presAssocID="{F2B774EA-65E1-486C-9E05-C8BB91678722}" presName="background2" presStyleLbl="node2" presStyleIdx="1" presStyleCnt="2"/>
      <dgm:spPr/>
    </dgm:pt>
    <dgm:pt modelId="{A7B8ED9F-F67B-4DF6-AD3D-AC2B8FA0512D}" type="pres">
      <dgm:prSet presAssocID="{F2B774EA-65E1-486C-9E05-C8BB91678722}" presName="text2" presStyleLbl="fgAcc2" presStyleIdx="1" presStyleCnt="2">
        <dgm:presLayoutVars>
          <dgm:chPref val="3"/>
        </dgm:presLayoutVars>
      </dgm:prSet>
      <dgm:spPr/>
    </dgm:pt>
    <dgm:pt modelId="{6582EDD2-4D3A-4958-92C3-513A2331ED94}" type="pres">
      <dgm:prSet presAssocID="{F2B774EA-65E1-486C-9E05-C8BB91678722}" presName="hierChild3" presStyleCnt="0"/>
      <dgm:spPr/>
    </dgm:pt>
    <dgm:pt modelId="{D2D0351A-A099-4018-AEBD-DE69A2D7F10C}" type="pres">
      <dgm:prSet presAssocID="{FAB6E20D-78D1-48D7-BE80-65D1F0AC74D6}" presName="Name17" presStyleLbl="parChTrans1D3" presStyleIdx="2" presStyleCnt="3"/>
      <dgm:spPr/>
    </dgm:pt>
    <dgm:pt modelId="{B547631C-A224-4F24-8F26-00508C4B7E46}" type="pres">
      <dgm:prSet presAssocID="{AE7771F3-CAFD-4212-BB90-994B4FEB6B49}" presName="hierRoot3" presStyleCnt="0"/>
      <dgm:spPr/>
    </dgm:pt>
    <dgm:pt modelId="{B293A9EC-8B67-4D94-8E42-FEAD5602019E}" type="pres">
      <dgm:prSet presAssocID="{AE7771F3-CAFD-4212-BB90-994B4FEB6B49}" presName="composite3" presStyleCnt="0"/>
      <dgm:spPr/>
    </dgm:pt>
    <dgm:pt modelId="{26FB8B61-5D59-4DB9-BD03-D3F253F97504}" type="pres">
      <dgm:prSet presAssocID="{AE7771F3-CAFD-4212-BB90-994B4FEB6B49}" presName="background3" presStyleLbl="node3" presStyleIdx="2" presStyleCnt="3"/>
      <dgm:spPr/>
    </dgm:pt>
    <dgm:pt modelId="{AE7282EC-BCBA-4B32-929F-7E253A5D95C9}" type="pres">
      <dgm:prSet presAssocID="{AE7771F3-CAFD-4212-BB90-994B4FEB6B49}" presName="text3" presStyleLbl="fgAcc3" presStyleIdx="2" presStyleCnt="3">
        <dgm:presLayoutVars>
          <dgm:chPref val="3"/>
        </dgm:presLayoutVars>
      </dgm:prSet>
      <dgm:spPr/>
    </dgm:pt>
    <dgm:pt modelId="{527A0BC3-A754-4392-B5B6-01ECE3223025}" type="pres">
      <dgm:prSet presAssocID="{AE7771F3-CAFD-4212-BB90-994B4FEB6B49}" presName="hierChild4" presStyleCnt="0"/>
      <dgm:spPr/>
    </dgm:pt>
  </dgm:ptLst>
  <dgm:cxnLst>
    <dgm:cxn modelId="{E527200D-36C6-4B4D-BC8F-89D9CB2D1A49}" type="presOf" srcId="{7AAEF71E-913C-4592-AC90-374F15504E7C}" destId="{47F63CE3-9063-46FF-B2D3-E07E76AFC4F0}" srcOrd="0" destOrd="0" presId="urn:microsoft.com/office/officeart/2005/8/layout/hierarchy1"/>
    <dgm:cxn modelId="{0FAA9A14-7F7C-46D1-B2C8-25BA5874A686}" type="presOf" srcId="{FAB6E20D-78D1-48D7-BE80-65D1F0AC74D6}" destId="{D2D0351A-A099-4018-AEBD-DE69A2D7F10C}" srcOrd="0" destOrd="0" presId="urn:microsoft.com/office/officeart/2005/8/layout/hierarchy1"/>
    <dgm:cxn modelId="{29DFD118-302A-41D1-B098-C369056AC668}" srcId="{D27583FA-0D0E-4492-B07B-DC78BA133419}" destId="{B6629052-D33B-441A-B41C-E81F3BD8C3C9}" srcOrd="0" destOrd="0" parTransId="{FBEA252B-FF5C-4A91-8705-227B6CC9007B}" sibTransId="{7B06A1D1-F389-4695-A66A-814C23E17C2A}"/>
    <dgm:cxn modelId="{3B6EBD3D-1538-46FC-957D-BBE0D2E8104F}" srcId="{B6629052-D33B-441A-B41C-E81F3BD8C3C9}" destId="{F2B774EA-65E1-486C-9E05-C8BB91678722}" srcOrd="1" destOrd="0" parTransId="{0F55B5CD-C151-44FD-9E21-37CA27B46358}" sibTransId="{868642A0-9B7C-4F0F-AE5E-5AADFCC8C18B}"/>
    <dgm:cxn modelId="{9EFAB25C-BEA0-45DD-96B5-9ED92B17A695}" srcId="{5961726A-9729-48BF-ACBA-4DF2B35520CD}" destId="{344E21A1-9168-4634-9A0D-0BBECC5AD2B9}" srcOrd="0" destOrd="0" parTransId="{EA5EA19B-5403-4F4C-82E5-3EE6C57A213C}" sibTransId="{94BF418D-6C6E-4A91-A8F8-C7F9D6C4A79B}"/>
    <dgm:cxn modelId="{F84B1861-8B41-4FB0-A8AD-35045E5E7A01}" type="presOf" srcId="{0F55B5CD-C151-44FD-9E21-37CA27B46358}" destId="{9F28BBEB-0B1F-4A9E-BA42-874410DBD701}" srcOrd="0" destOrd="0" presId="urn:microsoft.com/office/officeart/2005/8/layout/hierarchy1"/>
    <dgm:cxn modelId="{F43AAE64-D4EC-454A-B8A9-E91078B1C74D}" srcId="{5961726A-9729-48BF-ACBA-4DF2B35520CD}" destId="{B045555F-2407-4789-8FB4-9E160C97DEDC}" srcOrd="1" destOrd="0" parTransId="{01E0A2C3-6252-4BAA-959F-0FE835DC115D}" sibTransId="{41E29AF9-64FA-46D1-88AC-C36D252C0D35}"/>
    <dgm:cxn modelId="{C7594850-134E-4FC5-ABE9-E0BE0CC1AEDF}" type="presOf" srcId="{B6629052-D33B-441A-B41C-E81F3BD8C3C9}" destId="{D6A7F1E6-B7C0-4E6C-A793-61238376038A}" srcOrd="0" destOrd="0" presId="urn:microsoft.com/office/officeart/2005/8/layout/hierarchy1"/>
    <dgm:cxn modelId="{E8010F51-9894-48A5-8718-2408D6C20B8E}" type="presOf" srcId="{AE7771F3-CAFD-4212-BB90-994B4FEB6B49}" destId="{AE7282EC-BCBA-4B32-929F-7E253A5D95C9}" srcOrd="0" destOrd="0" presId="urn:microsoft.com/office/officeart/2005/8/layout/hierarchy1"/>
    <dgm:cxn modelId="{1700F579-D56D-43FD-A4A4-F7938AE18919}" type="presOf" srcId="{D27583FA-0D0E-4492-B07B-DC78BA133419}" destId="{ECB690D9-F930-4ADA-A4BF-27BB9833BBE1}" srcOrd="0" destOrd="0" presId="urn:microsoft.com/office/officeart/2005/8/layout/hierarchy1"/>
    <dgm:cxn modelId="{9F82F87A-C725-459C-9103-549338AA8E09}" type="presOf" srcId="{EA5EA19B-5403-4F4C-82E5-3EE6C57A213C}" destId="{CFBC6884-35BF-478B-BEC3-AE115AA45914}" srcOrd="0" destOrd="0" presId="urn:microsoft.com/office/officeart/2005/8/layout/hierarchy1"/>
    <dgm:cxn modelId="{3A63D785-E171-4AD6-B449-0F09FD62A43C}" type="presOf" srcId="{F2B774EA-65E1-486C-9E05-C8BB91678722}" destId="{A7B8ED9F-F67B-4DF6-AD3D-AC2B8FA0512D}" srcOrd="0" destOrd="0" presId="urn:microsoft.com/office/officeart/2005/8/layout/hierarchy1"/>
    <dgm:cxn modelId="{3E13C189-EE52-4E9A-8A8B-B574256E5F75}" type="presOf" srcId="{B045555F-2407-4789-8FB4-9E160C97DEDC}" destId="{57075701-D386-49E5-B476-6DF5CDBE89BD}" srcOrd="0" destOrd="0" presId="urn:microsoft.com/office/officeart/2005/8/layout/hierarchy1"/>
    <dgm:cxn modelId="{06BBC597-19AA-4FB3-AA54-282B9B8CCC0F}" srcId="{F2B774EA-65E1-486C-9E05-C8BB91678722}" destId="{AE7771F3-CAFD-4212-BB90-994B4FEB6B49}" srcOrd="0" destOrd="0" parTransId="{FAB6E20D-78D1-48D7-BE80-65D1F0AC74D6}" sibTransId="{8755BFAD-0DED-4A16-8E10-2ABE6CD2C373}"/>
    <dgm:cxn modelId="{CB736DBF-458D-456C-B582-E77DD0CBD682}" type="presOf" srcId="{01E0A2C3-6252-4BAA-959F-0FE835DC115D}" destId="{DD5B420D-53AF-4102-B539-20490B2A03AF}" srcOrd="0" destOrd="0" presId="urn:microsoft.com/office/officeart/2005/8/layout/hierarchy1"/>
    <dgm:cxn modelId="{7D61EEC0-1EAB-4D9E-A866-A36B7AAB385B}" srcId="{B6629052-D33B-441A-B41C-E81F3BD8C3C9}" destId="{5961726A-9729-48BF-ACBA-4DF2B35520CD}" srcOrd="0" destOrd="0" parTransId="{7AAEF71E-913C-4592-AC90-374F15504E7C}" sibTransId="{BCE88943-B63F-45B2-BD1B-433C714DF9D7}"/>
    <dgm:cxn modelId="{E7E36ADE-325E-42B4-B540-C9F3655F9020}" type="presOf" srcId="{344E21A1-9168-4634-9A0D-0BBECC5AD2B9}" destId="{832C2D30-5237-4D07-85F5-32D57C5CA970}" srcOrd="0" destOrd="0" presId="urn:microsoft.com/office/officeart/2005/8/layout/hierarchy1"/>
    <dgm:cxn modelId="{9F9AFAE6-A568-4F30-87A6-134A4410E8D3}" type="presOf" srcId="{5961726A-9729-48BF-ACBA-4DF2B35520CD}" destId="{EF13C0B0-BD58-4921-BEF7-B9690C2E83EF}" srcOrd="0" destOrd="0" presId="urn:microsoft.com/office/officeart/2005/8/layout/hierarchy1"/>
    <dgm:cxn modelId="{C9EFA9FA-BA8C-46FB-9FA3-6992B708E505}" type="presParOf" srcId="{ECB690D9-F930-4ADA-A4BF-27BB9833BBE1}" destId="{CCE6F325-CB6E-43E2-97EA-56959A711EA2}" srcOrd="0" destOrd="0" presId="urn:microsoft.com/office/officeart/2005/8/layout/hierarchy1"/>
    <dgm:cxn modelId="{3BC43205-AAC0-4960-BA28-FB141CD4461A}" type="presParOf" srcId="{CCE6F325-CB6E-43E2-97EA-56959A711EA2}" destId="{B7F74A36-C6F1-4027-9BCD-59F8F4F18B57}" srcOrd="0" destOrd="0" presId="urn:microsoft.com/office/officeart/2005/8/layout/hierarchy1"/>
    <dgm:cxn modelId="{1995F069-7B8D-4581-B831-F7872BEBA7A5}" type="presParOf" srcId="{B7F74A36-C6F1-4027-9BCD-59F8F4F18B57}" destId="{18F8AAEF-09CC-49A7-BD43-ABCF5C962C9F}" srcOrd="0" destOrd="0" presId="urn:microsoft.com/office/officeart/2005/8/layout/hierarchy1"/>
    <dgm:cxn modelId="{9CB1FA5F-7AA6-4AC8-9035-B94A9BB72111}" type="presParOf" srcId="{B7F74A36-C6F1-4027-9BCD-59F8F4F18B57}" destId="{D6A7F1E6-B7C0-4E6C-A793-61238376038A}" srcOrd="1" destOrd="0" presId="urn:microsoft.com/office/officeart/2005/8/layout/hierarchy1"/>
    <dgm:cxn modelId="{5271C165-37F1-483A-9DCD-9171BCBC1C14}" type="presParOf" srcId="{CCE6F325-CB6E-43E2-97EA-56959A711EA2}" destId="{B85AB095-AB70-4FDA-AC8F-416739DD74E6}" srcOrd="1" destOrd="0" presId="urn:microsoft.com/office/officeart/2005/8/layout/hierarchy1"/>
    <dgm:cxn modelId="{FC4DEE63-7324-42C6-86E7-C45220091F44}" type="presParOf" srcId="{B85AB095-AB70-4FDA-AC8F-416739DD74E6}" destId="{47F63CE3-9063-46FF-B2D3-E07E76AFC4F0}" srcOrd="0" destOrd="0" presId="urn:microsoft.com/office/officeart/2005/8/layout/hierarchy1"/>
    <dgm:cxn modelId="{011A618A-7558-4A4C-8FB8-C5F38085437F}" type="presParOf" srcId="{B85AB095-AB70-4FDA-AC8F-416739DD74E6}" destId="{6BBF8F48-6DDE-434A-9BA8-E7541134B8E4}" srcOrd="1" destOrd="0" presId="urn:microsoft.com/office/officeart/2005/8/layout/hierarchy1"/>
    <dgm:cxn modelId="{33924494-7102-43CE-AB7E-B20C496B2102}" type="presParOf" srcId="{6BBF8F48-6DDE-434A-9BA8-E7541134B8E4}" destId="{305D412C-8CF7-4AA1-8B7B-559D9D281DE7}" srcOrd="0" destOrd="0" presId="urn:microsoft.com/office/officeart/2005/8/layout/hierarchy1"/>
    <dgm:cxn modelId="{AA793E96-847D-4520-B796-85543A839F36}" type="presParOf" srcId="{305D412C-8CF7-4AA1-8B7B-559D9D281DE7}" destId="{76E54192-CB44-4F34-A612-366FA32A903D}" srcOrd="0" destOrd="0" presId="urn:microsoft.com/office/officeart/2005/8/layout/hierarchy1"/>
    <dgm:cxn modelId="{D91B5995-4575-4530-9E59-788A3B7F460A}" type="presParOf" srcId="{305D412C-8CF7-4AA1-8B7B-559D9D281DE7}" destId="{EF13C0B0-BD58-4921-BEF7-B9690C2E83EF}" srcOrd="1" destOrd="0" presId="urn:microsoft.com/office/officeart/2005/8/layout/hierarchy1"/>
    <dgm:cxn modelId="{2DE56432-455E-4C55-BFCD-97C4FC7519FA}" type="presParOf" srcId="{6BBF8F48-6DDE-434A-9BA8-E7541134B8E4}" destId="{1F00F9E2-2870-4ACA-B10F-F8F96B1986CC}" srcOrd="1" destOrd="0" presId="urn:microsoft.com/office/officeart/2005/8/layout/hierarchy1"/>
    <dgm:cxn modelId="{C3F7705C-0F34-4AB5-A91D-B99803AB7391}" type="presParOf" srcId="{1F00F9E2-2870-4ACA-B10F-F8F96B1986CC}" destId="{CFBC6884-35BF-478B-BEC3-AE115AA45914}" srcOrd="0" destOrd="0" presId="urn:microsoft.com/office/officeart/2005/8/layout/hierarchy1"/>
    <dgm:cxn modelId="{4A958B12-B24F-4E92-A3CF-3308AF27C58D}" type="presParOf" srcId="{1F00F9E2-2870-4ACA-B10F-F8F96B1986CC}" destId="{44322D8B-FDD5-47FD-BE1A-8EBF74810C98}" srcOrd="1" destOrd="0" presId="urn:microsoft.com/office/officeart/2005/8/layout/hierarchy1"/>
    <dgm:cxn modelId="{67077FAD-6766-45FD-B0F7-87B814D03F6C}" type="presParOf" srcId="{44322D8B-FDD5-47FD-BE1A-8EBF74810C98}" destId="{97C92892-7964-4A37-871B-3EAF49CC1A71}" srcOrd="0" destOrd="0" presId="urn:microsoft.com/office/officeart/2005/8/layout/hierarchy1"/>
    <dgm:cxn modelId="{3FE0AAFF-06D4-4001-9870-5A0AB274EBAC}" type="presParOf" srcId="{97C92892-7964-4A37-871B-3EAF49CC1A71}" destId="{FF624748-F226-475D-BC38-7595EA457EDF}" srcOrd="0" destOrd="0" presId="urn:microsoft.com/office/officeart/2005/8/layout/hierarchy1"/>
    <dgm:cxn modelId="{488BDE86-9A5B-4C00-8BFA-9B9B20F25E94}" type="presParOf" srcId="{97C92892-7964-4A37-871B-3EAF49CC1A71}" destId="{832C2D30-5237-4D07-85F5-32D57C5CA970}" srcOrd="1" destOrd="0" presId="urn:microsoft.com/office/officeart/2005/8/layout/hierarchy1"/>
    <dgm:cxn modelId="{695A3A84-7CCE-4722-ADB1-2AC5ABAE0416}" type="presParOf" srcId="{44322D8B-FDD5-47FD-BE1A-8EBF74810C98}" destId="{EA196E2C-7107-4CB7-B51A-3C97E3B2BE1F}" srcOrd="1" destOrd="0" presId="urn:microsoft.com/office/officeart/2005/8/layout/hierarchy1"/>
    <dgm:cxn modelId="{C5765982-F98E-4A2C-A360-7A037E387012}" type="presParOf" srcId="{1F00F9E2-2870-4ACA-B10F-F8F96B1986CC}" destId="{DD5B420D-53AF-4102-B539-20490B2A03AF}" srcOrd="2" destOrd="0" presId="urn:microsoft.com/office/officeart/2005/8/layout/hierarchy1"/>
    <dgm:cxn modelId="{1851C1D7-0BEC-40E2-A094-CEE05CF44C3C}" type="presParOf" srcId="{1F00F9E2-2870-4ACA-B10F-F8F96B1986CC}" destId="{61DBF54F-5343-4EC8-9BB5-B9AF64DD8EC6}" srcOrd="3" destOrd="0" presId="urn:microsoft.com/office/officeart/2005/8/layout/hierarchy1"/>
    <dgm:cxn modelId="{CE98D29C-C68A-4A29-833E-0AA10BB357AF}" type="presParOf" srcId="{61DBF54F-5343-4EC8-9BB5-B9AF64DD8EC6}" destId="{C5F830EC-B82D-4788-B478-AEBC387851BF}" srcOrd="0" destOrd="0" presId="urn:microsoft.com/office/officeart/2005/8/layout/hierarchy1"/>
    <dgm:cxn modelId="{3C63D6CC-B237-4B92-B3AC-0B904FC19C0E}" type="presParOf" srcId="{C5F830EC-B82D-4788-B478-AEBC387851BF}" destId="{7A61D5DD-AC10-499C-96F4-6597F126A805}" srcOrd="0" destOrd="0" presId="urn:microsoft.com/office/officeart/2005/8/layout/hierarchy1"/>
    <dgm:cxn modelId="{E9869322-9B92-44DA-BF77-0E6D5E274660}" type="presParOf" srcId="{C5F830EC-B82D-4788-B478-AEBC387851BF}" destId="{57075701-D386-49E5-B476-6DF5CDBE89BD}" srcOrd="1" destOrd="0" presId="urn:microsoft.com/office/officeart/2005/8/layout/hierarchy1"/>
    <dgm:cxn modelId="{2E420BAD-437F-4B1A-BEE5-626930F9AE14}" type="presParOf" srcId="{61DBF54F-5343-4EC8-9BB5-B9AF64DD8EC6}" destId="{02B6C8E2-33D6-431F-872F-EA383A893E64}" srcOrd="1" destOrd="0" presId="urn:microsoft.com/office/officeart/2005/8/layout/hierarchy1"/>
    <dgm:cxn modelId="{C73ADD20-3796-46FC-8982-152259E35557}" type="presParOf" srcId="{B85AB095-AB70-4FDA-AC8F-416739DD74E6}" destId="{9F28BBEB-0B1F-4A9E-BA42-874410DBD701}" srcOrd="2" destOrd="0" presId="urn:microsoft.com/office/officeart/2005/8/layout/hierarchy1"/>
    <dgm:cxn modelId="{4C790B0C-640C-49B0-8720-A172EA3180E2}" type="presParOf" srcId="{B85AB095-AB70-4FDA-AC8F-416739DD74E6}" destId="{D810943A-4DEB-4120-8081-8D524D157E22}" srcOrd="3" destOrd="0" presId="urn:microsoft.com/office/officeart/2005/8/layout/hierarchy1"/>
    <dgm:cxn modelId="{BBC1223E-42DF-4A82-8D63-979807926B15}" type="presParOf" srcId="{D810943A-4DEB-4120-8081-8D524D157E22}" destId="{BC8399D8-69D5-404D-BCF0-DA45464A9BFD}" srcOrd="0" destOrd="0" presId="urn:microsoft.com/office/officeart/2005/8/layout/hierarchy1"/>
    <dgm:cxn modelId="{567C6E98-36F3-4941-A306-C742982639E3}" type="presParOf" srcId="{BC8399D8-69D5-404D-BCF0-DA45464A9BFD}" destId="{74B723C0-0EA5-46DF-8DD1-4370053B168C}" srcOrd="0" destOrd="0" presId="urn:microsoft.com/office/officeart/2005/8/layout/hierarchy1"/>
    <dgm:cxn modelId="{87C5A0FC-3B4A-487E-A305-BB026CA69819}" type="presParOf" srcId="{BC8399D8-69D5-404D-BCF0-DA45464A9BFD}" destId="{A7B8ED9F-F67B-4DF6-AD3D-AC2B8FA0512D}" srcOrd="1" destOrd="0" presId="urn:microsoft.com/office/officeart/2005/8/layout/hierarchy1"/>
    <dgm:cxn modelId="{65BAF90B-9D7E-4399-A4CB-B7FC81F1E80F}" type="presParOf" srcId="{D810943A-4DEB-4120-8081-8D524D157E22}" destId="{6582EDD2-4D3A-4958-92C3-513A2331ED94}" srcOrd="1" destOrd="0" presId="urn:microsoft.com/office/officeart/2005/8/layout/hierarchy1"/>
    <dgm:cxn modelId="{C7DD392D-DF08-4F97-A144-365284B87CDF}" type="presParOf" srcId="{6582EDD2-4D3A-4958-92C3-513A2331ED94}" destId="{D2D0351A-A099-4018-AEBD-DE69A2D7F10C}" srcOrd="0" destOrd="0" presId="urn:microsoft.com/office/officeart/2005/8/layout/hierarchy1"/>
    <dgm:cxn modelId="{0140AC08-AD4B-44CD-BEBE-E29D2CFA29DF}" type="presParOf" srcId="{6582EDD2-4D3A-4958-92C3-513A2331ED94}" destId="{B547631C-A224-4F24-8F26-00508C4B7E46}" srcOrd="1" destOrd="0" presId="urn:microsoft.com/office/officeart/2005/8/layout/hierarchy1"/>
    <dgm:cxn modelId="{608316C9-E675-4E87-9D0A-F183185C036A}" type="presParOf" srcId="{B547631C-A224-4F24-8F26-00508C4B7E46}" destId="{B293A9EC-8B67-4D94-8E42-FEAD5602019E}" srcOrd="0" destOrd="0" presId="urn:microsoft.com/office/officeart/2005/8/layout/hierarchy1"/>
    <dgm:cxn modelId="{0E179419-8102-4E00-B989-7CF14C586845}" type="presParOf" srcId="{B293A9EC-8B67-4D94-8E42-FEAD5602019E}" destId="{26FB8B61-5D59-4DB9-BD03-D3F253F97504}" srcOrd="0" destOrd="0" presId="urn:microsoft.com/office/officeart/2005/8/layout/hierarchy1"/>
    <dgm:cxn modelId="{7F13090E-D13F-452C-8A42-6C3BA2FAEBE9}" type="presParOf" srcId="{B293A9EC-8B67-4D94-8E42-FEAD5602019E}" destId="{AE7282EC-BCBA-4B32-929F-7E253A5D95C9}" srcOrd="1" destOrd="0" presId="urn:microsoft.com/office/officeart/2005/8/layout/hierarchy1"/>
    <dgm:cxn modelId="{C76C3F14-FC18-4A2E-9D63-0E25C663687F}" type="presParOf" srcId="{B547631C-A224-4F24-8F26-00508C4B7E46}" destId="{527A0BC3-A754-4392-B5B6-01ECE322302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D0351A-A099-4018-AEBD-DE69A2D7F10C}">
      <dsp:nvSpPr>
        <dsp:cNvPr id="0" name=""/>
        <dsp:cNvSpPr/>
      </dsp:nvSpPr>
      <dsp:spPr>
        <a:xfrm>
          <a:off x="5857088" y="2883986"/>
          <a:ext cx="91440" cy="536745"/>
        </a:xfrm>
        <a:custGeom>
          <a:avLst/>
          <a:gdLst/>
          <a:ahLst/>
          <a:cxnLst/>
          <a:rect l="0" t="0" r="0" b="0"/>
          <a:pathLst>
            <a:path>
              <a:moveTo>
                <a:pt x="45720" y="0"/>
              </a:moveTo>
              <a:lnTo>
                <a:pt x="45720" y="536745"/>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F28BBEB-0B1F-4A9E-BA42-874410DBD701}">
      <dsp:nvSpPr>
        <dsp:cNvPr id="0" name=""/>
        <dsp:cNvSpPr/>
      </dsp:nvSpPr>
      <dsp:spPr>
        <a:xfrm>
          <a:off x="4211060" y="1175321"/>
          <a:ext cx="1691747" cy="536745"/>
        </a:xfrm>
        <a:custGeom>
          <a:avLst/>
          <a:gdLst/>
          <a:ahLst/>
          <a:cxnLst/>
          <a:rect l="0" t="0" r="0" b="0"/>
          <a:pathLst>
            <a:path>
              <a:moveTo>
                <a:pt x="0" y="0"/>
              </a:moveTo>
              <a:lnTo>
                <a:pt x="0" y="365776"/>
              </a:lnTo>
              <a:lnTo>
                <a:pt x="1691747" y="365776"/>
              </a:lnTo>
              <a:lnTo>
                <a:pt x="1691747" y="53674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5B420D-53AF-4102-B539-20490B2A03AF}">
      <dsp:nvSpPr>
        <dsp:cNvPr id="0" name=""/>
        <dsp:cNvSpPr/>
      </dsp:nvSpPr>
      <dsp:spPr>
        <a:xfrm>
          <a:off x="2519312" y="2883986"/>
          <a:ext cx="1173232" cy="537671"/>
        </a:xfrm>
        <a:custGeom>
          <a:avLst/>
          <a:gdLst/>
          <a:ahLst/>
          <a:cxnLst/>
          <a:rect l="0" t="0" r="0" b="0"/>
          <a:pathLst>
            <a:path>
              <a:moveTo>
                <a:pt x="0" y="0"/>
              </a:moveTo>
              <a:lnTo>
                <a:pt x="0" y="366702"/>
              </a:lnTo>
              <a:lnTo>
                <a:pt x="1173232" y="366702"/>
              </a:lnTo>
              <a:lnTo>
                <a:pt x="1173232" y="537671"/>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BC6884-35BF-478B-BEC3-AE115AA45914}">
      <dsp:nvSpPr>
        <dsp:cNvPr id="0" name=""/>
        <dsp:cNvSpPr/>
      </dsp:nvSpPr>
      <dsp:spPr>
        <a:xfrm>
          <a:off x="1391480" y="2883986"/>
          <a:ext cx="1127831" cy="536745"/>
        </a:xfrm>
        <a:custGeom>
          <a:avLst/>
          <a:gdLst/>
          <a:ahLst/>
          <a:cxnLst/>
          <a:rect l="0" t="0" r="0" b="0"/>
          <a:pathLst>
            <a:path>
              <a:moveTo>
                <a:pt x="1127831" y="0"/>
              </a:moveTo>
              <a:lnTo>
                <a:pt x="1127831" y="365776"/>
              </a:lnTo>
              <a:lnTo>
                <a:pt x="0" y="365776"/>
              </a:lnTo>
              <a:lnTo>
                <a:pt x="0" y="536745"/>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F63CE3-9063-46FF-B2D3-E07E76AFC4F0}">
      <dsp:nvSpPr>
        <dsp:cNvPr id="0" name=""/>
        <dsp:cNvSpPr/>
      </dsp:nvSpPr>
      <dsp:spPr>
        <a:xfrm>
          <a:off x="2519312" y="1175321"/>
          <a:ext cx="1691747" cy="536745"/>
        </a:xfrm>
        <a:custGeom>
          <a:avLst/>
          <a:gdLst/>
          <a:ahLst/>
          <a:cxnLst/>
          <a:rect l="0" t="0" r="0" b="0"/>
          <a:pathLst>
            <a:path>
              <a:moveTo>
                <a:pt x="1691747" y="0"/>
              </a:moveTo>
              <a:lnTo>
                <a:pt x="1691747" y="365776"/>
              </a:lnTo>
              <a:lnTo>
                <a:pt x="0" y="365776"/>
              </a:lnTo>
              <a:lnTo>
                <a:pt x="0" y="53674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8F8AAEF-09CC-49A7-BD43-ABCF5C962C9F}">
      <dsp:nvSpPr>
        <dsp:cNvPr id="0" name=""/>
        <dsp:cNvSpPr/>
      </dsp:nvSpPr>
      <dsp:spPr>
        <a:xfrm>
          <a:off x="3288289" y="3401"/>
          <a:ext cx="1845543" cy="11719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A7F1E6-B7C0-4E6C-A793-61238376038A}">
      <dsp:nvSpPr>
        <dsp:cNvPr id="0" name=""/>
        <dsp:cNvSpPr/>
      </dsp:nvSpPr>
      <dsp:spPr>
        <a:xfrm>
          <a:off x="3493349" y="198208"/>
          <a:ext cx="1845543" cy="117191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b="1" kern="1200" dirty="0">
              <a:solidFill>
                <a:schemeClr val="tx1"/>
              </a:solidFill>
            </a:rPr>
            <a:t>Зчеплене зі статтю успадкування</a:t>
          </a:r>
          <a:endParaRPr lang="x-none" sz="1800" b="1" kern="1200" dirty="0">
            <a:solidFill>
              <a:schemeClr val="tx1"/>
            </a:solidFill>
          </a:endParaRPr>
        </a:p>
      </dsp:txBody>
      <dsp:txXfrm>
        <a:off x="3527673" y="232532"/>
        <a:ext cx="1776895" cy="1103271"/>
      </dsp:txXfrm>
    </dsp:sp>
    <dsp:sp modelId="{76E54192-CB44-4F34-A612-366FA32A903D}">
      <dsp:nvSpPr>
        <dsp:cNvPr id="0" name=""/>
        <dsp:cNvSpPr/>
      </dsp:nvSpPr>
      <dsp:spPr>
        <a:xfrm>
          <a:off x="1596541" y="1712066"/>
          <a:ext cx="1845543" cy="11719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13C0B0-BD58-4921-BEF7-B9690C2E83EF}">
      <dsp:nvSpPr>
        <dsp:cNvPr id="0" name=""/>
        <dsp:cNvSpPr/>
      </dsp:nvSpPr>
      <dsp:spPr>
        <a:xfrm>
          <a:off x="1801601" y="1906874"/>
          <a:ext cx="1845543" cy="117191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b="1" kern="1200" dirty="0"/>
            <a:t>Зчеплене з Х хромосомою</a:t>
          </a:r>
          <a:endParaRPr lang="x-none" sz="1800" b="1" kern="1200" dirty="0"/>
        </a:p>
      </dsp:txBody>
      <dsp:txXfrm>
        <a:off x="1835925" y="1941198"/>
        <a:ext cx="1776895" cy="1103271"/>
      </dsp:txXfrm>
    </dsp:sp>
    <dsp:sp modelId="{FF624748-F226-475D-BC38-7595EA457EDF}">
      <dsp:nvSpPr>
        <dsp:cNvPr id="0" name=""/>
        <dsp:cNvSpPr/>
      </dsp:nvSpPr>
      <dsp:spPr>
        <a:xfrm>
          <a:off x="468709" y="3420732"/>
          <a:ext cx="1845543" cy="11719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2C2D30-5237-4D07-85F5-32D57C5CA970}">
      <dsp:nvSpPr>
        <dsp:cNvPr id="0" name=""/>
        <dsp:cNvSpPr/>
      </dsp:nvSpPr>
      <dsp:spPr>
        <a:xfrm>
          <a:off x="673769" y="3615539"/>
          <a:ext cx="1845543" cy="117191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b="1" kern="1200" dirty="0"/>
            <a:t>Домінантне Х-зчеплене</a:t>
          </a:r>
          <a:endParaRPr lang="x-none" sz="1800" b="1" kern="1200" dirty="0"/>
        </a:p>
      </dsp:txBody>
      <dsp:txXfrm>
        <a:off x="708093" y="3649863"/>
        <a:ext cx="1776895" cy="1103271"/>
      </dsp:txXfrm>
    </dsp:sp>
    <dsp:sp modelId="{7A61D5DD-AC10-499C-96F4-6597F126A805}">
      <dsp:nvSpPr>
        <dsp:cNvPr id="0" name=""/>
        <dsp:cNvSpPr/>
      </dsp:nvSpPr>
      <dsp:spPr>
        <a:xfrm>
          <a:off x="2769773" y="3421658"/>
          <a:ext cx="1845543" cy="11719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7075701-D386-49E5-B476-6DF5CDBE89BD}">
      <dsp:nvSpPr>
        <dsp:cNvPr id="0" name=""/>
        <dsp:cNvSpPr/>
      </dsp:nvSpPr>
      <dsp:spPr>
        <a:xfrm>
          <a:off x="2974833" y="3616465"/>
          <a:ext cx="1845543" cy="117191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b="1" kern="1200" dirty="0"/>
            <a:t>Рецесивне Х-зчеплене</a:t>
          </a:r>
          <a:endParaRPr lang="x-none" sz="1800" b="1" kern="1200" dirty="0"/>
        </a:p>
      </dsp:txBody>
      <dsp:txXfrm>
        <a:off x="3009157" y="3650789"/>
        <a:ext cx="1776895" cy="1103271"/>
      </dsp:txXfrm>
    </dsp:sp>
    <dsp:sp modelId="{74B723C0-0EA5-46DF-8DD1-4370053B168C}">
      <dsp:nvSpPr>
        <dsp:cNvPr id="0" name=""/>
        <dsp:cNvSpPr/>
      </dsp:nvSpPr>
      <dsp:spPr>
        <a:xfrm>
          <a:off x="4980037" y="1712066"/>
          <a:ext cx="1845543" cy="11719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B8ED9F-F67B-4DF6-AD3D-AC2B8FA0512D}">
      <dsp:nvSpPr>
        <dsp:cNvPr id="0" name=""/>
        <dsp:cNvSpPr/>
      </dsp:nvSpPr>
      <dsp:spPr>
        <a:xfrm>
          <a:off x="5185097" y="1906874"/>
          <a:ext cx="1845543" cy="117191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b="1" kern="1200" dirty="0"/>
            <a:t>Зчеплене з </a:t>
          </a:r>
          <a:r>
            <a:rPr lang="en-US" sz="1800" b="1" kern="1200" dirty="0"/>
            <a:t>Y</a:t>
          </a:r>
          <a:r>
            <a:rPr lang="uk-UA" sz="1800" b="1" kern="1200" dirty="0"/>
            <a:t> хромосомою</a:t>
          </a:r>
          <a:endParaRPr lang="x-none" sz="1800" b="1" kern="1200" dirty="0"/>
        </a:p>
      </dsp:txBody>
      <dsp:txXfrm>
        <a:off x="5219421" y="1941198"/>
        <a:ext cx="1776895" cy="1103271"/>
      </dsp:txXfrm>
    </dsp:sp>
    <dsp:sp modelId="{26FB8B61-5D59-4DB9-BD03-D3F253F97504}">
      <dsp:nvSpPr>
        <dsp:cNvPr id="0" name=""/>
        <dsp:cNvSpPr/>
      </dsp:nvSpPr>
      <dsp:spPr>
        <a:xfrm>
          <a:off x="4980037" y="3420732"/>
          <a:ext cx="1845543" cy="11719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7282EC-BCBA-4B32-929F-7E253A5D95C9}">
      <dsp:nvSpPr>
        <dsp:cNvPr id="0" name=""/>
        <dsp:cNvSpPr/>
      </dsp:nvSpPr>
      <dsp:spPr>
        <a:xfrm>
          <a:off x="5185097" y="3615539"/>
          <a:ext cx="1845543" cy="117191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b="1" kern="1200" dirty="0"/>
            <a:t>Ознаки називають </a:t>
          </a:r>
          <a:r>
            <a:rPr lang="uk-UA" sz="1800" b="1" kern="1200" dirty="0">
              <a:solidFill>
                <a:srgbClr val="C00000"/>
              </a:solidFill>
            </a:rPr>
            <a:t>голандричними</a:t>
          </a:r>
          <a:endParaRPr lang="x-none" sz="1800" b="1" kern="1200" dirty="0">
            <a:solidFill>
              <a:srgbClr val="C00000"/>
            </a:solidFill>
          </a:endParaRPr>
        </a:p>
      </dsp:txBody>
      <dsp:txXfrm>
        <a:off x="5219421" y="3649863"/>
        <a:ext cx="1776895" cy="110327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3666" name="Rectangle 1"/>
          <p:cNvSpPr>
            <a:spLocks noGrp="1" noRot="1" noChangeAspect="1" noChangeArrowheads="1"/>
          </p:cNvSpPr>
          <p:nvPr>
            <p:ph type="sldImg"/>
          </p:nvPr>
        </p:nvSpPr>
        <p:spPr bwMode="auto">
          <a:xfrm>
            <a:off x="0" y="695325"/>
            <a:ext cx="0" cy="0"/>
          </a:xfrm>
          <a:prstGeom prst="rect">
            <a:avLst/>
          </a:prstGeom>
          <a:noFill/>
          <a:ln w="9525">
            <a:noFill/>
            <a:round/>
            <a:headEnd/>
            <a:tailEnd/>
          </a:ln>
        </p:spPr>
      </p:sp>
      <p:sp>
        <p:nvSpPr>
          <p:cNvPr id="3074" name="Rectangle 2"/>
          <p:cNvSpPr>
            <a:spLocks noGrp="1" noChangeArrowheads="1"/>
          </p:cNvSpPr>
          <p:nvPr>
            <p:ph type="body"/>
          </p:nvPr>
        </p:nvSpPr>
        <p:spPr bwMode="auto">
          <a:xfrm>
            <a:off x="685800" y="4343400"/>
            <a:ext cx="5484813" cy="411321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ru-RU" noProof="0"/>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s://en.wikipedia.org/wiki/Denmark" TargetMode="External"/><Relationship Id="rId3" Type="http://schemas.openxmlformats.org/officeDocument/2006/relationships/hyperlink" Target="https://en.wikipedia.org/wiki/Wilhelm_Johannsen" TargetMode="External"/><Relationship Id="rId7" Type="http://schemas.openxmlformats.org/officeDocument/2006/relationships/hyperlink" Target="https://en.wikipedia.org/wiki/Allele"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en.wikipedia.org/wiki/Edith_Saunders" TargetMode="External"/><Relationship Id="rId5" Type="http://schemas.openxmlformats.org/officeDocument/2006/relationships/hyperlink" Target="https://en.wikipedia.org/wiki/Pangenesis" TargetMode="External"/><Relationship Id="rId4" Type="http://schemas.openxmlformats.org/officeDocument/2006/relationships/hyperlink" Target="https://en.wikipedia.org/wiki/Gene" TargetMode="Externa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en.wikipedia.org/wiki/Genetics" TargetMode="External"/><Relationship Id="rId3" Type="http://schemas.openxmlformats.org/officeDocument/2006/relationships/hyperlink" Target="https://en.wikipedia.org/wiki/Gregor_Mendel#cite_note-books.google.com-3" TargetMode="External"/><Relationship Id="rId7" Type="http://schemas.openxmlformats.org/officeDocument/2006/relationships/hyperlink" Target="https://en.wikipedia.org/wiki/Science"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en.wikipedia.org/wiki/Czech_Republic" TargetMode="External"/><Relationship Id="rId11" Type="http://schemas.openxmlformats.org/officeDocument/2006/relationships/hyperlink" Target="https://en.wikipedia.org/wiki/Biological_inheritance" TargetMode="External"/><Relationship Id="rId5" Type="http://schemas.openxmlformats.org/officeDocument/2006/relationships/hyperlink" Target="https://en.wikipedia.org/wiki/Austrian_Empire" TargetMode="External"/><Relationship Id="rId10" Type="http://schemas.openxmlformats.org/officeDocument/2006/relationships/hyperlink" Target="https://en.wikipedia.org/wiki/Pea" TargetMode="External"/><Relationship Id="rId4" Type="http://schemas.openxmlformats.org/officeDocument/2006/relationships/hyperlink" Target="https://en.wikipedia.org/wiki/Austrian_Silesia" TargetMode="External"/><Relationship Id="rId9" Type="http://schemas.openxmlformats.org/officeDocument/2006/relationships/hyperlink" Target="https://en.wikipedia.org/wiki/Trait_(biological)"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8" Type="http://schemas.openxmlformats.org/officeDocument/2006/relationships/hyperlink" Target="https://en.wikipedia.org/wiki/Eye_color#cite_note-Wielgus-1" TargetMode="External"/><Relationship Id="rId13" Type="http://schemas.openxmlformats.org/officeDocument/2006/relationships/hyperlink" Target="https://en.wikipedia.org/wiki/Eye_color#cite_note-Fox1978-3" TargetMode="External"/><Relationship Id="rId3" Type="http://schemas.openxmlformats.org/officeDocument/2006/relationships/hyperlink" Target="https://en.wikipedia.org/wiki/Polygene" TargetMode="External"/><Relationship Id="rId7" Type="http://schemas.openxmlformats.org/officeDocument/2006/relationships/hyperlink" Target="https://en.wikipedia.org/wiki/Iris_(anatomy)" TargetMode="External"/><Relationship Id="rId12" Type="http://schemas.openxmlformats.org/officeDocument/2006/relationships/hyperlink" Target="https://en.wikipedia.org/wiki/Stroma_of_iris" TargetMode="External"/><Relationship Id="rId2" Type="http://schemas.openxmlformats.org/officeDocument/2006/relationships/slide" Target="../slides/slide57.xml"/><Relationship Id="rId1" Type="http://schemas.openxmlformats.org/officeDocument/2006/relationships/notesMaster" Target="../notesMasters/notesMaster1.xml"/><Relationship Id="rId6" Type="http://schemas.openxmlformats.org/officeDocument/2006/relationships/hyperlink" Target="https://en.wikipedia.org/wiki/Human_eye" TargetMode="External"/><Relationship Id="rId11" Type="http://schemas.openxmlformats.org/officeDocument/2006/relationships/hyperlink" Target="https://en.wikipedia.org/wiki/Turbidity" TargetMode="External"/><Relationship Id="rId5" Type="http://schemas.openxmlformats.org/officeDocument/2006/relationships/hyperlink" Target="https://en.wikipedia.org/wiki/Pigment" TargetMode="External"/><Relationship Id="rId10" Type="http://schemas.openxmlformats.org/officeDocument/2006/relationships/hyperlink" Target="https://en.wikipedia.org/wiki/Scattering" TargetMode="External"/><Relationship Id="rId4" Type="http://schemas.openxmlformats.org/officeDocument/2006/relationships/hyperlink" Target="https://en.wikipedia.org/wiki/Phenotypic_character" TargetMode="External"/><Relationship Id="rId9" Type="http://schemas.openxmlformats.org/officeDocument/2006/relationships/hyperlink" Target="https://en.wikipedia.org/wiki/Eye_color#cite_note-Prota-2"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Образ слайда 1"/>
          <p:cNvSpPr>
            <a:spLocks noGrp="1" noRot="1" noChangeAspect="1" noTextEdit="1"/>
          </p:cNvSpPr>
          <p:nvPr>
            <p:ph type="sldImg"/>
          </p:nvPr>
        </p:nvSpPr>
        <p:spPr/>
      </p:sp>
      <p:sp>
        <p:nvSpPr>
          <p:cNvPr id="3" name="Заметки 2"/>
          <p:cNvSpPr>
            <a:spLocks noGrp="1"/>
          </p:cNvSpPr>
          <p:nvPr>
            <p:ph type="body" idx="1"/>
          </p:nvPr>
        </p:nvSpPr>
        <p:spPr/>
        <p:txBody>
          <a:bodyPr/>
          <a:lstStyle/>
          <a:p>
            <a:pPr>
              <a:defRPr/>
            </a:pPr>
            <a:r>
              <a:rPr lang="en-US" dirty="0"/>
              <a:t>William Bateson  1894 book </a:t>
            </a:r>
            <a:r>
              <a:rPr lang="en-US" i="1" dirty="0"/>
              <a:t>Materials for the Study of Variation</a:t>
            </a:r>
            <a:r>
              <a:rPr lang="en-US" dirty="0"/>
              <a:t> was one of the earliest formulations of the new approach to genetics. Bateson first used the term "genetics" publicly at the Third International Conference on Plant Hybridization in London in 1906.Although this was three years before </a:t>
            </a:r>
            <a:r>
              <a:rPr lang="en-US" dirty="0">
                <a:solidFill>
                  <a:schemeClr val="bg1">
                    <a:lumMod val="50000"/>
                  </a:schemeClr>
                </a:solidFill>
                <a:hlinkClick r:id="rId3" tooltip="Wilhelm Johannsen"/>
              </a:rPr>
              <a:t>Wilhelm Johannsen</a:t>
            </a:r>
            <a:r>
              <a:rPr lang="en-US" dirty="0"/>
              <a:t> used the word "</a:t>
            </a:r>
            <a:r>
              <a:rPr lang="en-US" dirty="0">
                <a:hlinkClick r:id="rId4" tooltip="Gene"/>
              </a:rPr>
              <a:t>gene</a:t>
            </a:r>
            <a:r>
              <a:rPr lang="en-US" dirty="0"/>
              <a:t>" to describe the units of hereditary information, De </a:t>
            </a:r>
            <a:r>
              <a:rPr lang="en-US" dirty="0" err="1"/>
              <a:t>Vries</a:t>
            </a:r>
            <a:r>
              <a:rPr lang="en-US" dirty="0"/>
              <a:t> had introduced the word "</a:t>
            </a:r>
            <a:r>
              <a:rPr lang="en-US" dirty="0" err="1"/>
              <a:t>pangene</a:t>
            </a:r>
            <a:r>
              <a:rPr lang="en-US" dirty="0"/>
              <a:t>" for the same concept already in 1889, and etymologically the word </a:t>
            </a:r>
            <a:r>
              <a:rPr lang="en-US" i="1" dirty="0"/>
              <a:t>genetics</a:t>
            </a:r>
            <a:r>
              <a:rPr lang="en-US" dirty="0"/>
              <a:t> has parallels with Darwin's concept of </a:t>
            </a:r>
            <a:r>
              <a:rPr lang="en-US" dirty="0">
                <a:hlinkClick r:id="rId5" tooltip="Pangenesis"/>
              </a:rPr>
              <a:t>pangenesis</a:t>
            </a:r>
            <a:r>
              <a:rPr lang="en-US" dirty="0"/>
              <a:t>. Bateson and </a:t>
            </a:r>
            <a:r>
              <a:rPr lang="en-US" dirty="0">
                <a:hlinkClick r:id="rId6" tooltip="Edith Saunders"/>
              </a:rPr>
              <a:t>Edith S</a:t>
            </a:r>
            <a:r>
              <a:rPr lang="en-US" dirty="0"/>
              <a:t>. </a:t>
            </a:r>
            <a:r>
              <a:rPr lang="en-US" dirty="0" err="1">
                <a:hlinkClick r:id="rId6" tooltip="Edith Saunders"/>
              </a:rPr>
              <a:t>aunders</a:t>
            </a:r>
            <a:r>
              <a:rPr lang="en-US" dirty="0"/>
              <a:t> also coined the word "</a:t>
            </a:r>
            <a:r>
              <a:rPr lang="en-US" dirty="0" err="1"/>
              <a:t>allelomorph</a:t>
            </a:r>
            <a:r>
              <a:rPr lang="en-US" dirty="0"/>
              <a:t>" ("other form"), which was later shortened to </a:t>
            </a:r>
            <a:r>
              <a:rPr lang="en-US" dirty="0">
                <a:hlinkClick r:id="rId7" tooltip="Allele"/>
              </a:rPr>
              <a:t>allele</a:t>
            </a:r>
            <a:endParaRPr lang="en-US" dirty="0">
              <a:hlinkClick r:id="rId6" tooltip="Edith Saunders"/>
            </a:endParaRPr>
          </a:p>
          <a:p>
            <a:pPr>
              <a:defRPr/>
            </a:pPr>
            <a:endParaRPr lang="en-US" dirty="0">
              <a:hlinkClick r:id="rId8" tooltip="Denmark"/>
            </a:endParaRPr>
          </a:p>
          <a:p>
            <a:pPr>
              <a:defRPr/>
            </a:pPr>
            <a:r>
              <a:rPr lang="en-US" dirty="0"/>
              <a:t>Wilhelm Ludwig Johannsen Danish botanist, plant physiologist, and geneticist. He is best known for coining the terms gene, phenotype</a:t>
            </a:r>
            <a:r>
              <a:rPr lang="uk-UA" dirty="0"/>
              <a:t> </a:t>
            </a:r>
            <a:r>
              <a:rPr lang="en-US" dirty="0"/>
              <a:t>and genotype, and for his 1903 "pure line" experiments in genetics</a:t>
            </a:r>
            <a:endParaRPr 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Образ слайда 1"/>
          <p:cNvSpPr>
            <a:spLocks noGrp="1" noRot="1" noChangeAspect="1" noTextEdit="1"/>
          </p:cNvSpPr>
          <p:nvPr>
            <p:ph type="sldImg"/>
          </p:nvPr>
        </p:nvSpPr>
        <p:spPr/>
      </p:sp>
      <p:sp>
        <p:nvSpPr>
          <p:cNvPr id="117763" name="Заметки 2"/>
          <p:cNvSpPr>
            <a:spLocks noGrp="1"/>
          </p:cNvSpPr>
          <p:nvPr>
            <p:ph type="body" idx="1"/>
          </p:nvPr>
        </p:nvSpPr>
        <p:spPr>
          <a:noFill/>
          <a:ln/>
        </p:spPr>
        <p:txBody>
          <a:bodyPr/>
          <a:lstStyle/>
          <a:p>
            <a:r>
              <a:rPr lang="en-US" altLang="ru-RU">
                <a:latin typeface="Times New Roman" charset="0"/>
              </a:rPr>
              <a:t>Mendel was born in a German-speaking family</a:t>
            </a:r>
            <a:r>
              <a:rPr lang="en-US" altLang="ru-RU" baseline="30000">
                <a:latin typeface="Times New Roman" charset="0"/>
                <a:hlinkClick r:id="rId3"/>
              </a:rPr>
              <a:t>[3]</a:t>
            </a:r>
            <a:r>
              <a:rPr lang="en-US" altLang="ru-RU">
                <a:latin typeface="Times New Roman" charset="0"/>
              </a:rPr>
              <a:t> in the </a:t>
            </a:r>
            <a:r>
              <a:rPr lang="en-US" altLang="ru-RU">
                <a:latin typeface="Times New Roman" charset="0"/>
                <a:hlinkClick r:id="rId4" tooltip="Austrian Silesia"/>
              </a:rPr>
              <a:t>Silesian</a:t>
            </a:r>
            <a:r>
              <a:rPr lang="en-US" altLang="ru-RU">
                <a:latin typeface="Times New Roman" charset="0"/>
              </a:rPr>
              <a:t> part of the </a:t>
            </a:r>
            <a:r>
              <a:rPr lang="en-US" altLang="ru-RU">
                <a:latin typeface="Times New Roman" charset="0"/>
                <a:hlinkClick r:id="rId5" tooltip="Austrian Empire"/>
              </a:rPr>
              <a:t>Austrian Empire</a:t>
            </a:r>
            <a:r>
              <a:rPr lang="en-US" altLang="ru-RU">
                <a:latin typeface="Times New Roman" charset="0"/>
              </a:rPr>
              <a:t> (today's </a:t>
            </a:r>
            <a:r>
              <a:rPr lang="en-US" altLang="ru-RU">
                <a:latin typeface="Times New Roman" charset="0"/>
                <a:hlinkClick r:id="rId6" tooltip="Czech Republic"/>
              </a:rPr>
              <a:t>Czech Republic</a:t>
            </a:r>
            <a:r>
              <a:rPr lang="en-US" altLang="ru-RU">
                <a:latin typeface="Times New Roman" charset="0"/>
              </a:rPr>
              <a:t>) and gained posthumous recognition as the founder of the modern </a:t>
            </a:r>
            <a:r>
              <a:rPr lang="en-US" altLang="ru-RU">
                <a:latin typeface="Times New Roman" charset="0"/>
                <a:hlinkClick r:id="rId7" tooltip="Science"/>
              </a:rPr>
              <a:t>science</a:t>
            </a:r>
            <a:r>
              <a:rPr lang="en-US" altLang="ru-RU">
                <a:latin typeface="Times New Roman" charset="0"/>
              </a:rPr>
              <a:t> of </a:t>
            </a:r>
            <a:r>
              <a:rPr lang="en-US" altLang="ru-RU" u="sng">
                <a:latin typeface="Times New Roman" charset="0"/>
                <a:hlinkClick r:id="rId8"/>
              </a:rPr>
              <a:t>genetics</a:t>
            </a:r>
            <a:r>
              <a:rPr lang="en-US" altLang="ru-RU">
                <a:latin typeface="Times New Roman" charset="0"/>
              </a:rPr>
              <a:t>. Though farmers had known for millennia that crossbreeding of animals and plants could favor certain desirable </a:t>
            </a:r>
            <a:r>
              <a:rPr lang="en-US" altLang="ru-RU">
                <a:latin typeface="Times New Roman" charset="0"/>
                <a:hlinkClick r:id="rId9" tooltip="Trait (biological)"/>
              </a:rPr>
              <a:t>traits</a:t>
            </a:r>
            <a:r>
              <a:rPr lang="en-US" altLang="ru-RU">
                <a:latin typeface="Times New Roman" charset="0"/>
              </a:rPr>
              <a:t>, Mendel's </a:t>
            </a:r>
            <a:r>
              <a:rPr lang="en-US" altLang="ru-RU">
                <a:latin typeface="Times New Roman" charset="0"/>
                <a:hlinkClick r:id="rId10" tooltip="Pea"/>
              </a:rPr>
              <a:t>pea</a:t>
            </a:r>
            <a:r>
              <a:rPr lang="en-US" altLang="ru-RU">
                <a:latin typeface="Times New Roman" charset="0"/>
              </a:rPr>
              <a:t> plant experiments conducted between 1856 and 1863 established many of the rules of </a:t>
            </a:r>
            <a:r>
              <a:rPr lang="en-US" altLang="ru-RU">
                <a:latin typeface="Times New Roman" charset="0"/>
                <a:hlinkClick r:id="rId11" tooltip="Biological inheritance"/>
              </a:rPr>
              <a:t>heredity</a:t>
            </a:r>
            <a:r>
              <a:rPr lang="en-US" altLang="ru-RU">
                <a:latin typeface="Times New Roman" charset="0"/>
              </a:rPr>
              <a:t>, now referred to as the laws of </a:t>
            </a:r>
          </a:p>
          <a:p>
            <a:r>
              <a:rPr lang="en-US" altLang="ru-RU">
                <a:latin typeface="Times New Roman" charset="0"/>
              </a:rPr>
              <a:t>University Olomouc is the oldest university in Moravia and the second-oldest in the Czech Republic. It was established in 1573 as a public university led by the Jesuit order in Olomouc, which was at that time the capital of MoraviaPalacký</a:t>
            </a:r>
            <a:endParaRPr lang="ru-RU" altLang="ru-RU">
              <a:latin typeface="Times New Roman"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8786"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18787" name="Rectangle 2"/>
          <p:cNvSpPr>
            <a:spLocks noGrp="1" noChangeArrowheads="1"/>
          </p:cNvSpPr>
          <p:nvPr>
            <p:ph type="body" idx="1"/>
          </p:nvPr>
        </p:nvSpPr>
        <p:spPr>
          <a:xfrm>
            <a:off x="685800" y="4343400"/>
            <a:ext cx="5486400" cy="4114800"/>
          </a:xfrm>
          <a:noFill/>
          <a:ln/>
        </p:spPr>
        <p:txBody>
          <a:bodyPr wrap="none" anchor="ctr"/>
          <a:lstStyle/>
          <a:p>
            <a:endParaRPr lang="ru-RU" altLang="ru-RU">
              <a:latin typeface="Times New Roman"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9810"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19811" name="Rectangle 2"/>
          <p:cNvSpPr>
            <a:spLocks noGrp="1" noChangeArrowheads="1"/>
          </p:cNvSpPr>
          <p:nvPr>
            <p:ph type="body" idx="1"/>
          </p:nvPr>
        </p:nvSpPr>
        <p:spPr>
          <a:xfrm>
            <a:off x="685800" y="4343400"/>
            <a:ext cx="5486400" cy="4114800"/>
          </a:xfrm>
          <a:noFill/>
          <a:ln/>
        </p:spPr>
        <p:txBody>
          <a:bodyPr wrap="none" anchor="ctr"/>
          <a:lstStyle/>
          <a:p>
            <a:endParaRPr lang="ru-RU" altLang="ru-RU">
              <a:latin typeface="Times New Roman"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0834"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20835" name="Rectangle 2"/>
          <p:cNvSpPr>
            <a:spLocks noGrp="1" noChangeArrowheads="1"/>
          </p:cNvSpPr>
          <p:nvPr>
            <p:ph type="body" idx="1"/>
          </p:nvPr>
        </p:nvSpPr>
        <p:spPr>
          <a:xfrm>
            <a:off x="685800" y="4343400"/>
            <a:ext cx="5486400" cy="4114800"/>
          </a:xfrm>
          <a:noFill/>
          <a:ln/>
        </p:spPr>
        <p:txBody>
          <a:bodyPr wrap="none" anchor="ctr"/>
          <a:lstStyle/>
          <a:p>
            <a:endParaRPr lang="ru-RU" altLang="ru-RU" sz="1600">
              <a:latin typeface="Times New Roman"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Образ слайда 1"/>
          <p:cNvSpPr>
            <a:spLocks noGrp="1" noRot="1" noChangeAspect="1" noTextEdit="1"/>
          </p:cNvSpPr>
          <p:nvPr>
            <p:ph type="sldImg"/>
          </p:nvPr>
        </p:nvSpPr>
        <p:spPr/>
      </p:sp>
      <p:sp>
        <p:nvSpPr>
          <p:cNvPr id="116739" name="Заметки 2"/>
          <p:cNvSpPr>
            <a:spLocks noGrp="1"/>
          </p:cNvSpPr>
          <p:nvPr>
            <p:ph type="body" idx="1"/>
          </p:nvPr>
        </p:nvSpPr>
        <p:spPr>
          <a:noFill/>
          <a:ln/>
        </p:spPr>
        <p:txBody>
          <a:bodyPr/>
          <a:lstStyle/>
          <a:p>
            <a:r>
              <a:rPr lang="en-US" altLang="ru-RU">
                <a:solidFill>
                  <a:schemeClr val="tx1"/>
                </a:solidFill>
                <a:latin typeface="Times New Roman" charset="0"/>
              </a:rPr>
              <a:t>Botanists, one of the first geneticists? Tchermak - agronomist</a:t>
            </a:r>
            <a:endParaRPr lang="ru-RU" altLang="ru-RU">
              <a:solidFill>
                <a:schemeClr val="tx1"/>
              </a:solidFill>
              <a:latin typeface="Times New Roman" charset="0"/>
            </a:endParaRPr>
          </a:p>
          <a:p>
            <a:endParaRPr lang="ru-RU" altLang="ru-RU">
              <a:latin typeface="Times New Roman"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Образ слайда 1"/>
          <p:cNvSpPr>
            <a:spLocks noGrp="1" noRot="1" noChangeAspect="1" noTextEdit="1"/>
          </p:cNvSpPr>
          <p:nvPr>
            <p:ph type="sldImg"/>
          </p:nvPr>
        </p:nvSpPr>
        <p:spPr/>
      </p:sp>
      <p:sp>
        <p:nvSpPr>
          <p:cNvPr id="122883" name="Заметки 2"/>
          <p:cNvSpPr>
            <a:spLocks noGrp="1"/>
          </p:cNvSpPr>
          <p:nvPr>
            <p:ph type="body" idx="1"/>
          </p:nvPr>
        </p:nvSpPr>
        <p:spPr>
          <a:noFill/>
          <a:ln/>
        </p:spPr>
        <p:txBody>
          <a:bodyPr/>
          <a:lstStyle/>
          <a:p>
            <a:r>
              <a:rPr lang="ru-RU" altLang="ru-RU"/>
              <a:t>Морщинистая форма – ген, отвечающий за аллель синтез разветвленных молекуд крахмала Рецессивный признак – нет фермента накапливается сахароза, растет осмотическое давление внутри семени а кол-во воды снижается</a:t>
            </a:r>
            <a:endParaRPr lang="uk-UA" alt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Образ слайда 1"/>
          <p:cNvSpPr>
            <a:spLocks noGrp="1" noRot="1" noChangeAspect="1" noTextEdit="1"/>
          </p:cNvSpPr>
          <p:nvPr>
            <p:ph type="sldImg"/>
          </p:nvPr>
        </p:nvSpPr>
        <p:spPr bwMode="auto">
          <a:noFill/>
          <a:ln>
            <a:solidFill>
              <a:srgbClr val="000000"/>
            </a:solidFill>
            <a:miter lim="800000"/>
            <a:headEnd/>
            <a:tailEnd/>
          </a:ln>
        </p:spPr>
      </p:sp>
      <p:sp>
        <p:nvSpPr>
          <p:cNvPr id="8195" name="Заметки 2"/>
          <p:cNvSpPr>
            <a:spLocks noGrp="1" noChangeArrowheads="1"/>
          </p:cNvSpPr>
          <p:nvPr>
            <p:ph type="body" idx="1"/>
          </p:nvPr>
        </p:nvSpPr>
        <p:spPr bwMode="auto">
          <a:noFill/>
        </p:spPr>
        <p:txBody>
          <a:bodyPr wrap="square" numCol="1" anchor="t" anchorCtr="0" compatLnSpc="1">
            <a:prstTxWarp prst="textNoShape">
              <a:avLst/>
            </a:prstTxWarp>
          </a:bodyPr>
          <a:lstStyle/>
          <a:p>
            <a:endParaRPr lang="uk-UA"/>
          </a:p>
        </p:txBody>
      </p:sp>
      <p:sp>
        <p:nvSpPr>
          <p:cNvPr id="8196" name="Номер слайда 3"/>
          <p:cNvSpPr>
            <a:spLocks noGrp="1" noChangeArrowheads="1"/>
          </p:cNvSpPr>
          <p:nvPr>
            <p:ph type="sldNum" sz="quarter" idx="5"/>
          </p:nvPr>
        </p:nvSpPr>
        <p:spPr bwMode="auto">
          <a:xfrm>
            <a:off x="3884613" y="8685213"/>
            <a:ext cx="2971800" cy="457200"/>
          </a:xfrm>
          <a:prstGeom prst="rect">
            <a:avLst/>
          </a:prstGeom>
          <a:noFill/>
          <a:ln>
            <a:miter lim="800000"/>
            <a:headEnd/>
            <a:tailEnd/>
          </a:ln>
        </p:spPr>
        <p:txBody>
          <a:bodyPr/>
          <a:lstStyle/>
          <a:p>
            <a:fld id="{D659F96D-5265-4264-8A08-01A61B3A56D9}" type="slidenum">
              <a:rPr lang="ru-RU"/>
              <a:pPr/>
              <a:t>20</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bwMode="auto">
          <a:noFill/>
          <a:ln>
            <a:solidFill>
              <a:srgbClr val="000000"/>
            </a:solidFill>
            <a:miter lim="800000"/>
            <a:headEnd/>
            <a:tailEnd/>
          </a:ln>
        </p:spPr>
      </p:sp>
      <p:sp>
        <p:nvSpPr>
          <p:cNvPr id="15363" name="Заметки 2"/>
          <p:cNvSpPr>
            <a:spLocks noGrp="1"/>
          </p:cNvSpPr>
          <p:nvPr>
            <p:ph type="body" idx="1"/>
          </p:nvPr>
        </p:nvSpPr>
        <p:spPr bwMode="auto">
          <a:noFill/>
        </p:spPr>
        <p:txBody>
          <a:bodyPr wrap="square" numCol="1" anchor="t" anchorCtr="0" compatLnSpc="1">
            <a:prstTxWarp prst="textNoShape">
              <a:avLst/>
            </a:prstTxWarp>
          </a:bodyPr>
          <a:lstStyle/>
          <a:p>
            <a:endParaRPr lang="uk-UA"/>
          </a:p>
        </p:txBody>
      </p:sp>
      <p:sp>
        <p:nvSpPr>
          <p:cNvPr id="15364" name="Номер слайда 3"/>
          <p:cNvSpPr>
            <a:spLocks noGrp="1"/>
          </p:cNvSpPr>
          <p:nvPr>
            <p:ph type="sldNum" sz="quarter" idx="5"/>
          </p:nvPr>
        </p:nvSpPr>
        <p:spPr bwMode="auto">
          <a:xfrm>
            <a:off x="3884613" y="8685213"/>
            <a:ext cx="2971800" cy="457200"/>
          </a:xfrm>
          <a:prstGeom prst="rect">
            <a:avLst/>
          </a:prstGeom>
          <a:noFill/>
          <a:ln>
            <a:miter lim="800000"/>
            <a:headEnd/>
            <a:tailEnd/>
          </a:ln>
        </p:spPr>
        <p:txBody>
          <a:bodyPr/>
          <a:lstStyle/>
          <a:p>
            <a:fld id="{CA82FCD2-EEE8-48CE-8DB3-9A69E583ED7D}" type="slidenum">
              <a:rPr lang="ru-RU"/>
              <a:pPr/>
              <a:t>29</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Образ слайда 1"/>
          <p:cNvSpPr>
            <a:spLocks noGrp="1" noRot="1" noChangeAspect="1" noTextEdit="1"/>
          </p:cNvSpPr>
          <p:nvPr>
            <p:ph type="sldImg"/>
          </p:nvPr>
        </p:nvSpPr>
        <p:spPr bwMode="auto">
          <a:noFill/>
          <a:ln>
            <a:solidFill>
              <a:srgbClr val="000000"/>
            </a:solidFill>
            <a:miter lim="800000"/>
            <a:headEnd/>
            <a:tailEnd/>
          </a:ln>
        </p:spPr>
      </p:sp>
      <p:sp>
        <p:nvSpPr>
          <p:cNvPr id="2048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uk-UA"/>
          </a:p>
        </p:txBody>
      </p:sp>
      <p:sp>
        <p:nvSpPr>
          <p:cNvPr id="20484" name="Номер слайда 3"/>
          <p:cNvSpPr>
            <a:spLocks noGrp="1"/>
          </p:cNvSpPr>
          <p:nvPr>
            <p:ph type="sldNum" sz="quarter" idx="5"/>
          </p:nvPr>
        </p:nvSpPr>
        <p:spPr bwMode="auto">
          <a:xfrm>
            <a:off x="3884613" y="8685213"/>
            <a:ext cx="2971800" cy="457200"/>
          </a:xfrm>
          <a:prstGeom prst="rect">
            <a:avLst/>
          </a:prstGeom>
          <a:noFill/>
          <a:ln>
            <a:miter lim="800000"/>
            <a:headEnd/>
            <a:tailEnd/>
          </a:ln>
        </p:spPr>
        <p:txBody>
          <a:bodyPr/>
          <a:lstStyle/>
          <a:p>
            <a:fld id="{10E57050-C874-47DB-84B1-FC7CB6DB356D}" type="slidenum">
              <a:rPr lang="ru-RU"/>
              <a:pPr/>
              <a:t>37</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8002"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28003"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9026"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29027"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0050"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30051"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1074"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31075" name="Rectangle 2"/>
          <p:cNvSpPr>
            <a:spLocks noGrp="1" noChangeArrowheads="1"/>
          </p:cNvSpPr>
          <p:nvPr>
            <p:ph type="body" idx="1"/>
          </p:nvPr>
        </p:nvSpPr>
        <p:spPr>
          <a:xfrm>
            <a:off x="685800" y="4343400"/>
            <a:ext cx="5486400" cy="4114800"/>
          </a:xfrm>
          <a:noFill/>
          <a:ln/>
        </p:spPr>
        <p:txBody>
          <a:bodyPr wrap="none" anchor="ctr"/>
          <a:lstStyle/>
          <a:p>
            <a:r>
              <a:rPr lang="en-US" altLang="ru-RU"/>
              <a:t>A married couple is screened to assess the risk for Gaucher disease in their children. The activities of</a:t>
            </a:r>
            <a:br>
              <a:rPr lang="en-US" altLang="ru-RU"/>
            </a:br>
            <a:r>
              <a:rPr lang="en-US" altLang="ru-RU"/>
              <a:t>glucocerebrosidase in the sera of the mother and father are 45% and 55%, respectively, of the reference value. The</a:t>
            </a:r>
            <a:br>
              <a:rPr lang="en-US" altLang="ru-RU"/>
            </a:br>
            <a:r>
              <a:rPr lang="en-US" altLang="ru-RU"/>
              <a:t>couple has one child. Which of the following is the probability of the child possessing one or more alleles of the</a:t>
            </a:r>
            <a:br>
              <a:rPr lang="en-US" altLang="ru-RU"/>
            </a:br>
            <a:r>
              <a:rPr lang="en-US" altLang="ru-RU"/>
              <a:t>Gaucher mutation? </a:t>
            </a:r>
            <a:br>
              <a:rPr lang="en-US" altLang="ru-RU"/>
            </a:br>
            <a:endParaRPr lang="ru-RU" alt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4146"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34147"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6194"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36195"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Образ слайда 1"/>
          <p:cNvSpPr>
            <a:spLocks noGrp="1" noRot="1" noChangeAspect="1" noTextEdit="1"/>
          </p:cNvSpPr>
          <p:nvPr>
            <p:ph type="sldImg"/>
          </p:nvPr>
        </p:nvSpPr>
        <p:spPr/>
      </p:sp>
      <p:sp>
        <p:nvSpPr>
          <p:cNvPr id="134147" name="Заметки 2"/>
          <p:cNvSpPr>
            <a:spLocks noGrp="1"/>
          </p:cNvSpPr>
          <p:nvPr>
            <p:ph type="body" idx="1"/>
          </p:nvPr>
        </p:nvSpPr>
        <p:spPr>
          <a:noFill/>
          <a:ln/>
        </p:spPr>
        <p:txBody>
          <a:bodyPr/>
          <a:lstStyle/>
          <a:p>
            <a:r>
              <a:rPr lang="en-US" altLang="ru-RU" dirty="0">
                <a:latin typeface="Times New Roman" charset="0"/>
              </a:rPr>
              <a:t>HERC-2  next to Oca </a:t>
            </a:r>
            <a:r>
              <a:rPr lang="uk-UA" altLang="ru-RU" dirty="0">
                <a:latin typeface="Times New Roman" charset="0"/>
              </a:rPr>
              <a:t>2</a:t>
            </a:r>
            <a:r>
              <a:rPr lang="en-US" altLang="ru-RU" dirty="0">
                <a:latin typeface="Times New Roman" charset="0"/>
              </a:rPr>
              <a:t>. E3 ubiquitin-protein ligase that regulates ubiquitin-dependent retention of repair proteins on damaged chromosomes. A regulatory element within in an intron of the HERC2 gene inhibits OCA2 promoter.</a:t>
            </a:r>
            <a:endParaRPr lang="ru-RU" altLang="ru-RU" dirty="0">
              <a:latin typeface="Times New Roman"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Образ слайда 1"/>
          <p:cNvSpPr>
            <a:spLocks noGrp="1" noRot="1" noChangeAspect="1" noTextEdit="1"/>
          </p:cNvSpPr>
          <p:nvPr>
            <p:ph type="sldImg"/>
          </p:nvPr>
        </p:nvSpPr>
        <p:spPr>
          <a:ln>
            <a:solidFill>
              <a:srgbClr val="000000"/>
            </a:solidFill>
            <a:miter lim="800000"/>
          </a:ln>
        </p:spPr>
      </p:sp>
      <p:sp>
        <p:nvSpPr>
          <p:cNvPr id="141315" name="Заметки 2"/>
          <p:cNvSpPr>
            <a:spLocks noGrp="1"/>
          </p:cNvSpPr>
          <p:nvPr>
            <p:ph type="body" idx="1"/>
          </p:nvPr>
        </p:nvSpPr>
        <p:spPr>
          <a:noFill/>
          <a:ln/>
        </p:spPr>
        <p:txBody>
          <a:bodyPr/>
          <a:lstStyle/>
          <a:p>
            <a:pPr eaLnBrk="1" hangingPunct="1">
              <a:spcBef>
                <a:spcPct val="0"/>
              </a:spcBef>
            </a:pPr>
            <a:r>
              <a:rPr lang="en-US" altLang="ru-RU" b="1"/>
              <a:t>Eye color</a:t>
            </a:r>
            <a:r>
              <a:rPr lang="en-US" altLang="ru-RU"/>
              <a:t> is a </a:t>
            </a:r>
            <a:r>
              <a:rPr lang="en-US" altLang="ru-RU">
                <a:hlinkClick r:id="rId3" tooltip="Polygene"/>
              </a:rPr>
              <a:t>polygenic</a:t>
            </a:r>
            <a:r>
              <a:rPr lang="en-US" altLang="ru-RU"/>
              <a:t> </a:t>
            </a:r>
            <a:r>
              <a:rPr lang="en-US" altLang="ru-RU">
                <a:hlinkClick r:id="rId4" tooltip="Phenotypic character"/>
              </a:rPr>
              <a:t>phenotypic character</a:t>
            </a:r>
            <a:r>
              <a:rPr lang="en-US" altLang="ru-RU"/>
              <a:t>determined by two distinct factors: the </a:t>
            </a:r>
            <a:r>
              <a:rPr lang="en-US" altLang="ru-RU">
                <a:hlinkClick r:id="rId5" tooltip="Pigment"/>
              </a:rPr>
              <a:t>pigmentation</a:t>
            </a:r>
            <a:r>
              <a:rPr lang="en-US" altLang="ru-RU"/>
              <a:t> of the </a:t>
            </a:r>
            <a:r>
              <a:rPr lang="en-US" altLang="ru-RU">
                <a:hlinkClick r:id="rId6" tooltip="Human eye"/>
              </a:rPr>
              <a:t>eye</a:t>
            </a:r>
            <a:r>
              <a:rPr lang="en-US" altLang="ru-RU"/>
              <a:t>'s </a:t>
            </a:r>
            <a:r>
              <a:rPr lang="en-US" altLang="ru-RU">
                <a:hlinkClick r:id="rId7" tooltip="Iris (anatomy)"/>
              </a:rPr>
              <a:t>iris</a:t>
            </a:r>
            <a:r>
              <a:rPr lang="en-US" altLang="ru-RU" baseline="30000">
                <a:hlinkClick r:id="rId8"/>
              </a:rPr>
              <a:t>[1]</a:t>
            </a:r>
            <a:r>
              <a:rPr lang="en-US" altLang="ru-RU" baseline="30000">
                <a:hlinkClick r:id="rId9"/>
              </a:rPr>
              <a:t>[2]</a:t>
            </a:r>
            <a:r>
              <a:rPr lang="en-US" altLang="ru-RU"/>
              <a:t> and the frequency-dependence of the </a:t>
            </a:r>
            <a:r>
              <a:rPr lang="en-US" altLang="ru-RU">
                <a:hlinkClick r:id="rId10" tooltip="Scattering"/>
              </a:rPr>
              <a:t>scattering</a:t>
            </a:r>
            <a:r>
              <a:rPr lang="en-US" altLang="ru-RU"/>
              <a:t> of light by the </a:t>
            </a:r>
            <a:r>
              <a:rPr lang="en-US" altLang="ru-RU">
                <a:hlinkClick r:id="rId11" tooltip="Turbidity"/>
              </a:rPr>
              <a:t>turbid</a:t>
            </a:r>
            <a:r>
              <a:rPr lang="en-US" altLang="ru-RU"/>
              <a:t> medium in the </a:t>
            </a:r>
            <a:r>
              <a:rPr lang="en-US" altLang="ru-RU" u="sng">
                <a:hlinkClick r:id="rId12" tooltip="Stroma of iris"/>
              </a:rPr>
              <a:t>stroma of the iris</a:t>
            </a:r>
            <a:r>
              <a:rPr lang="en-US" altLang="ru-RU"/>
              <a:t>.</a:t>
            </a:r>
            <a:r>
              <a:rPr lang="en-US" altLang="ru-RU" baseline="30000">
                <a:hlinkClick r:id="rId13"/>
              </a:rPr>
              <a:t>[</a:t>
            </a:r>
            <a:endParaRPr lang="uk-UA" altLang="ru-RU"/>
          </a:p>
        </p:txBody>
      </p:sp>
      <p:sp>
        <p:nvSpPr>
          <p:cNvPr id="67588" name="Номер слайда 3"/>
          <p:cNvSpPr>
            <a:spLocks noGrp="1"/>
          </p:cNvSpPr>
          <p:nvPr>
            <p:ph type="sldNum" sz="quarter" idx="4294967295"/>
          </p:nvPr>
        </p:nvSpPr>
        <p:spPr bwMode="auto">
          <a:xfrm>
            <a:off x="3884613" y="8685213"/>
            <a:ext cx="2971800" cy="457200"/>
          </a:xfrm>
          <a:prstGeom prst="rect">
            <a:avLst/>
          </a:prstGeom>
          <a:ln>
            <a:miter lim="800000"/>
            <a:headEnd/>
            <a:tailEnd/>
          </a:ln>
        </p:spPr>
        <p:txBody>
          <a:bodyPr/>
          <a:lstStyle/>
          <a:p>
            <a:pPr eaLnBrk="1" hangingPunct="1">
              <a:buClr>
                <a:srgbClr val="000000"/>
              </a:buClr>
              <a:buSzPct val="100000"/>
              <a:buFont typeface="Times New Roman" pitchFamily="18" charset="0"/>
              <a:buNone/>
              <a:defRPr/>
            </a:pPr>
            <a:fld id="{03941A41-0DC3-4D90-BAB3-A8C8434EA13D}" type="slidenum">
              <a:rPr lang="uk-UA" altLang="ru-RU">
                <a:effectLst>
                  <a:outerShdw blurRad="38100" dist="38100" dir="2700000" algn="tl">
                    <a:srgbClr val="C0C0C0"/>
                  </a:outerShdw>
                </a:effectLst>
              </a:rPr>
              <a:pPr eaLnBrk="1" hangingPunct="1">
                <a:buClr>
                  <a:srgbClr val="000000"/>
                </a:buClr>
                <a:buSzPct val="100000"/>
                <a:buFont typeface="Times New Roman" pitchFamily="18" charset="0"/>
                <a:buNone/>
                <a:defRPr/>
              </a:pPr>
              <a:t>57</a:t>
            </a:fld>
            <a:endParaRPr lang="uk-UA" altLang="ru-RU">
              <a:effectLst>
                <a:outerShdw blurRad="38100" dist="38100" dir="2700000" algn="tl">
                  <a:srgbClr val="C0C0C0"/>
                </a:outerShdw>
              </a:effectLst>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2338"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42339"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Образ слайда 1"/>
          <p:cNvSpPr>
            <a:spLocks noGrp="1" noRot="1" noChangeAspect="1" noTextEdit="1"/>
          </p:cNvSpPr>
          <p:nvPr>
            <p:ph type="sldImg"/>
          </p:nvPr>
        </p:nvSpPr>
        <p:spPr/>
      </p:sp>
      <p:sp>
        <p:nvSpPr>
          <p:cNvPr id="143363" name="Заметки 2"/>
          <p:cNvSpPr>
            <a:spLocks noGrp="1"/>
          </p:cNvSpPr>
          <p:nvPr>
            <p:ph type="body" idx="1"/>
          </p:nvPr>
        </p:nvSpPr>
        <p:spPr>
          <a:noFill/>
          <a:ln/>
        </p:spPr>
        <p:txBody>
          <a:bodyPr/>
          <a:lstStyle/>
          <a:p>
            <a:endParaRPr lang="ru-RU" alt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5410"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45411" name="Rectangle 2"/>
          <p:cNvSpPr>
            <a:spLocks noGrp="1" noChangeArrowheads="1"/>
          </p:cNvSpPr>
          <p:nvPr>
            <p:ph type="body" idx="1"/>
          </p:nvPr>
        </p:nvSpPr>
        <p:spPr>
          <a:xfrm>
            <a:off x="685800" y="4343400"/>
            <a:ext cx="5486400" cy="4114800"/>
          </a:xfrm>
          <a:noFill/>
          <a:ln/>
        </p:spPr>
        <p:txBody>
          <a:bodyPr wrap="none" anchor="ctr"/>
          <a:lstStyle/>
          <a:p>
            <a:endParaRPr lang="ru-RU" altLang="ru-RU">
              <a:latin typeface="Times New Roman"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0530"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50531"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Образ слайда 1"/>
          <p:cNvSpPr>
            <a:spLocks noGrp="1" noRot="1" noChangeAspect="1" noTextEdit="1"/>
          </p:cNvSpPr>
          <p:nvPr>
            <p:ph type="sldImg"/>
          </p:nvPr>
        </p:nvSpPr>
        <p:spPr bwMode="auto">
          <a:noFill/>
          <a:ln>
            <a:solidFill>
              <a:srgbClr val="000000"/>
            </a:solidFill>
            <a:miter lim="800000"/>
            <a:headEnd/>
            <a:tailEnd/>
          </a:ln>
        </p:spPr>
      </p:sp>
      <p:sp>
        <p:nvSpPr>
          <p:cNvPr id="3379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uk-UA"/>
          </a:p>
        </p:txBody>
      </p:sp>
      <p:sp>
        <p:nvSpPr>
          <p:cNvPr id="33796" name="Номер слайда 3"/>
          <p:cNvSpPr>
            <a:spLocks noGrp="1" noChangeArrowheads="1"/>
          </p:cNvSpPr>
          <p:nvPr>
            <p:ph type="sldNum" sz="quarter" idx="5"/>
          </p:nvPr>
        </p:nvSpPr>
        <p:spPr bwMode="auto">
          <a:xfrm>
            <a:off x="3884613" y="8685213"/>
            <a:ext cx="2971800" cy="457200"/>
          </a:xfrm>
          <a:prstGeom prst="rect">
            <a:avLst/>
          </a:prstGeom>
          <a:noFill/>
          <a:ln>
            <a:miter lim="800000"/>
            <a:headEnd/>
            <a:tailEnd/>
          </a:ln>
        </p:spPr>
        <p:txBody>
          <a:bodyPr/>
          <a:lstStyle/>
          <a:p>
            <a:fld id="{8B397AB6-B300-48FB-9BDE-AA2F91C775EE}" type="slidenum">
              <a:rPr lang="ru-RU">
                <a:latin typeface="Calibri" pitchFamily="34" charset="0"/>
              </a:rPr>
              <a:pPr/>
              <a:t>64</a:t>
            </a:fld>
            <a:endParaRPr lang="ru-RU">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Образ слайда 1"/>
          <p:cNvSpPr>
            <a:spLocks noGrp="1" noRot="1" noChangeAspect="1" noTextEdit="1"/>
          </p:cNvSpPr>
          <p:nvPr>
            <p:ph type="sldImg"/>
          </p:nvPr>
        </p:nvSpPr>
        <p:spPr/>
      </p:sp>
      <p:sp>
        <p:nvSpPr>
          <p:cNvPr id="151555" name="Заметки 2"/>
          <p:cNvSpPr>
            <a:spLocks noGrp="1"/>
          </p:cNvSpPr>
          <p:nvPr>
            <p:ph type="body" idx="1"/>
          </p:nvPr>
        </p:nvSpPr>
        <p:spPr>
          <a:noFill/>
          <a:ln/>
        </p:spPr>
        <p:txBody>
          <a:bodyPr/>
          <a:lstStyle/>
          <a:p>
            <a:r>
              <a:rPr lang="en-US" altLang="ru-RU" b="1" i="1" dirty="0">
                <a:latin typeface="Times New Roman" charset="0"/>
              </a:rPr>
              <a:t>ormation of the testes or ovaries from embryonic genital ridges.</a:t>
            </a:r>
            <a:endParaRPr lang="en-US" altLang="ru-RU" dirty="0">
              <a:latin typeface="Times New Roman" charset="0"/>
            </a:endParaRPr>
          </a:p>
          <a:p>
            <a:r>
              <a:rPr lang="en-US" altLang="ru-RU" b="1" i="1" dirty="0">
                <a:latin typeface="Times New Roman" charset="0"/>
              </a:rPr>
              <a:t>Top left:</a:t>
            </a:r>
            <a:r>
              <a:rPr lang="en-US" altLang="ru-RU" i="1" dirty="0">
                <a:latin typeface="Times New Roman" charset="0"/>
              </a:rPr>
              <a:t> Illustration of a mouse embryo 10.5 days after fertilization, which is similar to a human embryo at an analogous stage (about 6 weeks gestation</a:t>
            </a:r>
            <a:r>
              <a:rPr lang="uk-UA" altLang="ru-RU" i="1" dirty="0">
                <a:latin typeface="Times New Roman" charset="0"/>
              </a:rPr>
              <a:t>)</a:t>
            </a:r>
            <a:r>
              <a:rPr lang="en-US" altLang="ru-RU" i="1" dirty="0">
                <a:latin typeface="Times New Roman" charset="0"/>
              </a:rPr>
              <a:t>, showing the position of the genital ridges in blue. </a:t>
            </a:r>
            <a:r>
              <a:rPr lang="en-US" altLang="ru-RU" b="1" i="1" dirty="0">
                <a:latin typeface="Times New Roman" charset="0"/>
              </a:rPr>
              <a:t>Top right:</a:t>
            </a:r>
            <a:r>
              <a:rPr lang="en-US" altLang="ru-RU" i="1" dirty="0">
                <a:latin typeface="Times New Roman" charset="0"/>
              </a:rPr>
              <a:t> Diagram of a cross-section of the embryo, showing the genital ridges in blue. </a:t>
            </a:r>
            <a:r>
              <a:rPr lang="en-US" altLang="ru-RU" b="1" i="1" dirty="0">
                <a:latin typeface="Times New Roman" charset="0"/>
              </a:rPr>
              <a:t>Bottom right:</a:t>
            </a:r>
            <a:r>
              <a:rPr lang="en-US" altLang="ru-RU" i="1" dirty="0">
                <a:latin typeface="Times New Roman" charset="0"/>
              </a:rPr>
              <a:t> Each genital ridge can develop into a testis or an ovary, depending on the genetic signals received. In XX embryos, ovaries usually form, but in XY embryos, testes usually form.</a:t>
            </a:r>
            <a:endParaRPr lang="en-US" altLang="ru-RU" dirty="0">
              <a:latin typeface="Times New Roman" charset="0"/>
            </a:endParaRPr>
          </a:p>
          <a:p>
            <a:r>
              <a:rPr lang="en-US" altLang="ru-RU" dirty="0">
                <a:latin typeface="Times New Roman" charset="0"/>
              </a:rPr>
              <a:t>Rspo 1 he encoded protein is a ligand for leucine-rich repeat-containing G-protein coupled receptors (LGR proteins) and positively regulates the Wnt signaling pathway.  In critical gonadal stages, between six and nine weeks after fertilization, the ovaries upregulate it while the testes downregulate it</a:t>
            </a:r>
            <a:endParaRPr lang="uk-UA" altLang="ru-RU" dirty="0">
              <a:latin typeface="Times New Roman"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1554"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51555"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Образ слайда 1"/>
          <p:cNvSpPr>
            <a:spLocks noGrp="1" noRot="1" noChangeAspect="1" noChangeArrowheads="1" noTextEdit="1"/>
          </p:cNvSpPr>
          <p:nvPr>
            <p:ph type="sldImg"/>
          </p:nvPr>
        </p:nvSpPr>
        <p:spPr bwMode="auto">
          <a:noFill/>
          <a:ln>
            <a:solidFill>
              <a:srgbClr val="000000"/>
            </a:solidFill>
            <a:miter lim="800000"/>
            <a:headEnd/>
            <a:tailEnd/>
          </a:ln>
        </p:spPr>
      </p:sp>
      <p:sp>
        <p:nvSpPr>
          <p:cNvPr id="37891" name="Заметки 2"/>
          <p:cNvSpPr>
            <a:spLocks noGrp="1" noChangeArrowheads="1"/>
          </p:cNvSpPr>
          <p:nvPr>
            <p:ph type="body" idx="1"/>
          </p:nvPr>
        </p:nvSpPr>
        <p:spPr bwMode="auto">
          <a:noFill/>
        </p:spPr>
        <p:txBody>
          <a:bodyPr wrap="square" numCol="1" anchor="t" anchorCtr="0" compatLnSpc="1">
            <a:prstTxWarp prst="textNoShape">
              <a:avLst/>
            </a:prstTxWarp>
          </a:bodyPr>
          <a:lstStyle/>
          <a:p>
            <a:endParaRPr lang="uk-UA"/>
          </a:p>
        </p:txBody>
      </p:sp>
      <p:sp>
        <p:nvSpPr>
          <p:cNvPr id="37892" name="Номер слайда 3"/>
          <p:cNvSpPr>
            <a:spLocks noGrp="1" noChangeArrowheads="1"/>
          </p:cNvSpPr>
          <p:nvPr>
            <p:ph type="sldNum" sz="quarter" idx="5"/>
          </p:nvPr>
        </p:nvSpPr>
        <p:spPr bwMode="auto">
          <a:xfrm>
            <a:off x="3884613" y="8685213"/>
            <a:ext cx="2971800" cy="457200"/>
          </a:xfrm>
          <a:prstGeom prst="rect">
            <a:avLst/>
          </a:prstGeom>
          <a:noFill/>
          <a:ln>
            <a:miter lim="800000"/>
            <a:headEnd/>
            <a:tailEnd/>
          </a:ln>
        </p:spPr>
        <p:txBody>
          <a:bodyPr/>
          <a:lstStyle/>
          <a:p>
            <a:fld id="{74EFE5DA-805B-479C-B7AE-2F7E4F203A28}" type="slidenum">
              <a:rPr lang="ru-RU">
                <a:latin typeface="Calibri" pitchFamily="34" charset="0"/>
              </a:rPr>
              <a:pPr/>
              <a:t>71</a:t>
            </a:fld>
            <a:endParaRPr lang="ru-RU">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02"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53603"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uk-UA" dirty="0"/>
              <a:t>1933 рік – Нобелевська премія за відкриття, пов</a:t>
            </a:r>
            <a:r>
              <a:rPr lang="en-US" dirty="0"/>
              <a:t>’</a:t>
            </a:r>
            <a:r>
              <a:rPr lang="uk-UA" dirty="0"/>
              <a:t>язані з роллю хромосом у спадковості</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UA" dirty="0"/>
          </a:p>
        </p:txBody>
      </p:sp>
    </p:spTree>
    <p:extLst>
      <p:ext uri="{BB962C8B-B14F-4D97-AF65-F5344CB8AC3E}">
        <p14:creationId xmlns:p14="http://schemas.microsoft.com/office/powerpoint/2010/main" val="16118672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uk-UA" dirty="0"/>
              <a:t>1933 рік – Нобелевська премія за відкриття, пов</a:t>
            </a:r>
            <a:r>
              <a:rPr lang="en-US" dirty="0"/>
              <a:t>’</a:t>
            </a:r>
            <a:r>
              <a:rPr lang="uk-UA" dirty="0"/>
              <a:t>язані з роллю хромосом у спадковості</a:t>
            </a:r>
          </a:p>
        </p:txBody>
      </p:sp>
    </p:spTree>
    <p:extLst>
      <p:ext uri="{BB962C8B-B14F-4D97-AF65-F5344CB8AC3E}">
        <p14:creationId xmlns:p14="http://schemas.microsoft.com/office/powerpoint/2010/main" val="19335569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7698"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57699" name="Rectangle 2"/>
          <p:cNvSpPr>
            <a:spLocks noGrp="1" noChangeArrowheads="1"/>
          </p:cNvSpPr>
          <p:nvPr>
            <p:ph type="body" idx="1"/>
          </p:nvPr>
        </p:nvSpPr>
        <p:spPr>
          <a:xfrm>
            <a:off x="685800" y="4343400"/>
            <a:ext cx="5486400" cy="4114800"/>
          </a:xfrm>
          <a:noFill/>
          <a:ln/>
        </p:spPr>
        <p:txBody>
          <a:bodyPr wrap="none" anchor="ctr"/>
          <a:lstStyle/>
          <a:p>
            <a:endParaRPr lang="ru-RU" altLang="ru-RU">
              <a:latin typeface="Times New Roman"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endParaRPr lang="uk-UA"/>
          </a:p>
        </p:txBody>
      </p:sp>
      <p:sp>
        <p:nvSpPr>
          <p:cNvPr id="3" name="Подзаголовок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endParaRPr lang="uk-UA"/>
          </a:p>
        </p:txBody>
      </p:sp>
      <p:sp>
        <p:nvSpPr>
          <p:cNvPr id="4" name="Rectangle 9"/>
          <p:cNvSpPr>
            <a:spLocks noGrp="1" noChangeArrowheads="1"/>
          </p:cNvSpPr>
          <p:nvPr>
            <p:ph type="dt" idx="10"/>
          </p:nvPr>
        </p:nvSpPr>
        <p:spPr>
          <a:ln/>
        </p:spPr>
        <p:txBody>
          <a:bodyPr/>
          <a:lstStyle>
            <a:lvl1pPr>
              <a:defRPr/>
            </a:lvl1pPr>
          </a:lstStyle>
          <a:p>
            <a:pPr>
              <a:defRPr/>
            </a:pPr>
            <a:endParaRPr lang="uk-UA"/>
          </a:p>
        </p:txBody>
      </p:sp>
      <p:sp>
        <p:nvSpPr>
          <p:cNvPr id="5" name="Rectangle 10"/>
          <p:cNvSpPr>
            <a:spLocks noGrp="1" noChangeArrowheads="1"/>
          </p:cNvSpPr>
          <p:nvPr>
            <p:ph type="ftr" idx="11"/>
          </p:nvPr>
        </p:nvSpPr>
        <p:spPr>
          <a:ln/>
        </p:spPr>
        <p:txBody>
          <a:bodyPr/>
          <a:lstStyle>
            <a:lvl1pPr>
              <a:defRPr/>
            </a:lvl1pPr>
          </a:lstStyle>
          <a:p>
            <a:pPr>
              <a:defRPr/>
            </a:pPr>
            <a:endParaRPr lang="uk-UA"/>
          </a:p>
        </p:txBody>
      </p:sp>
      <p:sp>
        <p:nvSpPr>
          <p:cNvPr id="6" name="Rectangle 11"/>
          <p:cNvSpPr>
            <a:spLocks noGrp="1" noChangeArrowheads="1"/>
          </p:cNvSpPr>
          <p:nvPr>
            <p:ph type="sldNum" idx="12"/>
          </p:nvPr>
        </p:nvSpPr>
        <p:spPr>
          <a:ln/>
        </p:spPr>
        <p:txBody>
          <a:bodyPr/>
          <a:lstStyle>
            <a:lvl1pPr>
              <a:defRPr/>
            </a:lvl1pPr>
          </a:lstStyle>
          <a:p>
            <a:pPr>
              <a:defRPr/>
            </a:pPr>
            <a:fld id="{21D7D739-8040-4838-AF77-9A6D78076322}" type="slidenum">
              <a:rPr lang="uk-UA" altLang="ru-RU"/>
              <a:pPr>
                <a:defRPr/>
              </a:pPr>
              <a:t>‹#›</a:t>
            </a:fld>
            <a:endParaRPr lang="uk-UA" alt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Содержимое 2"/>
          <p:cNvSpPr>
            <a:spLocks noGrp="1"/>
          </p:cNvSpPr>
          <p:nvPr>
            <p:ph idx="1"/>
          </p:nvPr>
        </p:nvSpPr>
        <p:spPr>
          <a:xfrm>
            <a:off x="457200" y="1600200"/>
            <a:ext cx="8229600" cy="4525963"/>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Rectangle 9"/>
          <p:cNvSpPr>
            <a:spLocks noGrp="1" noChangeArrowheads="1"/>
          </p:cNvSpPr>
          <p:nvPr>
            <p:ph type="dt" idx="10"/>
          </p:nvPr>
        </p:nvSpPr>
        <p:spPr>
          <a:ln/>
        </p:spPr>
        <p:txBody>
          <a:bodyPr/>
          <a:lstStyle>
            <a:lvl1pPr>
              <a:defRPr/>
            </a:lvl1pPr>
          </a:lstStyle>
          <a:p>
            <a:pPr>
              <a:defRPr/>
            </a:pPr>
            <a:endParaRPr lang="uk-UA"/>
          </a:p>
        </p:txBody>
      </p:sp>
      <p:sp>
        <p:nvSpPr>
          <p:cNvPr id="5" name="Rectangle 10"/>
          <p:cNvSpPr>
            <a:spLocks noGrp="1" noChangeArrowheads="1"/>
          </p:cNvSpPr>
          <p:nvPr>
            <p:ph type="ftr" idx="11"/>
          </p:nvPr>
        </p:nvSpPr>
        <p:spPr>
          <a:ln/>
        </p:spPr>
        <p:txBody>
          <a:bodyPr/>
          <a:lstStyle>
            <a:lvl1pPr>
              <a:defRPr/>
            </a:lvl1pPr>
          </a:lstStyle>
          <a:p>
            <a:pPr>
              <a:defRPr/>
            </a:pPr>
            <a:endParaRPr lang="uk-UA"/>
          </a:p>
        </p:txBody>
      </p:sp>
      <p:sp>
        <p:nvSpPr>
          <p:cNvPr id="6" name="Rectangle 11"/>
          <p:cNvSpPr>
            <a:spLocks noGrp="1" noChangeArrowheads="1"/>
          </p:cNvSpPr>
          <p:nvPr>
            <p:ph type="sldNum" idx="12"/>
          </p:nvPr>
        </p:nvSpPr>
        <p:spPr>
          <a:ln/>
        </p:spPr>
        <p:txBody>
          <a:bodyPr/>
          <a:lstStyle>
            <a:lvl1pPr>
              <a:defRPr/>
            </a:lvl1pPr>
          </a:lstStyle>
          <a:p>
            <a:pPr>
              <a:defRPr/>
            </a:pPr>
            <a:fld id="{914EB3FD-73BC-4F11-93CA-0E92E54752CE}" type="slidenum">
              <a:rPr lang="uk-UA" altLang="ru-RU"/>
              <a:pPr>
                <a:defRPr/>
              </a:pPr>
              <a:t>‹#›</a:t>
            </a:fld>
            <a:endParaRPr lang="uk-UA" alt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lstStyle>
            <a:lvl1pPr algn="l">
              <a:defRPr sz="4000" b="1" cap="all"/>
            </a:lvl1pPr>
          </a:lstStyle>
          <a:p>
            <a:r>
              <a:rPr lang="ru-RU"/>
              <a:t>Образец заголовка</a:t>
            </a:r>
            <a:endParaRPr lang="uk-UA"/>
          </a:p>
        </p:txBody>
      </p:sp>
      <p:sp>
        <p:nvSpPr>
          <p:cNvPr id="3" name="Текст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9"/>
          <p:cNvSpPr>
            <a:spLocks noGrp="1" noChangeArrowheads="1"/>
          </p:cNvSpPr>
          <p:nvPr>
            <p:ph type="dt" idx="10"/>
          </p:nvPr>
        </p:nvSpPr>
        <p:spPr>
          <a:ln/>
        </p:spPr>
        <p:txBody>
          <a:bodyPr/>
          <a:lstStyle>
            <a:lvl1pPr>
              <a:defRPr/>
            </a:lvl1pPr>
          </a:lstStyle>
          <a:p>
            <a:pPr>
              <a:defRPr/>
            </a:pPr>
            <a:endParaRPr lang="uk-UA"/>
          </a:p>
        </p:txBody>
      </p:sp>
      <p:sp>
        <p:nvSpPr>
          <p:cNvPr id="5" name="Rectangle 10"/>
          <p:cNvSpPr>
            <a:spLocks noGrp="1" noChangeArrowheads="1"/>
          </p:cNvSpPr>
          <p:nvPr>
            <p:ph type="ftr" idx="11"/>
          </p:nvPr>
        </p:nvSpPr>
        <p:spPr>
          <a:ln/>
        </p:spPr>
        <p:txBody>
          <a:bodyPr/>
          <a:lstStyle>
            <a:lvl1pPr>
              <a:defRPr/>
            </a:lvl1pPr>
          </a:lstStyle>
          <a:p>
            <a:pPr>
              <a:defRPr/>
            </a:pPr>
            <a:endParaRPr lang="uk-UA"/>
          </a:p>
        </p:txBody>
      </p:sp>
      <p:sp>
        <p:nvSpPr>
          <p:cNvPr id="6" name="Rectangle 11"/>
          <p:cNvSpPr>
            <a:spLocks noGrp="1" noChangeArrowheads="1"/>
          </p:cNvSpPr>
          <p:nvPr>
            <p:ph type="sldNum" idx="12"/>
          </p:nvPr>
        </p:nvSpPr>
        <p:spPr>
          <a:ln/>
        </p:spPr>
        <p:txBody>
          <a:bodyPr/>
          <a:lstStyle>
            <a:lvl1pPr>
              <a:defRPr/>
            </a:lvl1pPr>
          </a:lstStyle>
          <a:p>
            <a:pPr>
              <a:defRPr/>
            </a:pPr>
            <a:fld id="{B9768438-1CAC-455A-8DE0-6667914D3CC1}" type="slidenum">
              <a:rPr lang="uk-UA" altLang="ru-RU"/>
              <a:pPr>
                <a:defRPr/>
              </a:pPr>
              <a:t>‹#›</a:t>
            </a:fld>
            <a:endParaRPr lang="uk-UA" alt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Содержимое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Содержимое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Rectangle 9"/>
          <p:cNvSpPr>
            <a:spLocks noGrp="1" noChangeArrowheads="1"/>
          </p:cNvSpPr>
          <p:nvPr>
            <p:ph type="dt" idx="10"/>
          </p:nvPr>
        </p:nvSpPr>
        <p:spPr>
          <a:ln/>
        </p:spPr>
        <p:txBody>
          <a:bodyPr/>
          <a:lstStyle>
            <a:lvl1pPr>
              <a:defRPr/>
            </a:lvl1pPr>
          </a:lstStyle>
          <a:p>
            <a:pPr>
              <a:defRPr/>
            </a:pPr>
            <a:endParaRPr lang="uk-UA"/>
          </a:p>
        </p:txBody>
      </p:sp>
      <p:sp>
        <p:nvSpPr>
          <p:cNvPr id="6" name="Rectangle 10"/>
          <p:cNvSpPr>
            <a:spLocks noGrp="1" noChangeArrowheads="1"/>
          </p:cNvSpPr>
          <p:nvPr>
            <p:ph type="ftr" idx="11"/>
          </p:nvPr>
        </p:nvSpPr>
        <p:spPr>
          <a:ln/>
        </p:spPr>
        <p:txBody>
          <a:bodyPr/>
          <a:lstStyle>
            <a:lvl1pPr>
              <a:defRPr/>
            </a:lvl1pPr>
          </a:lstStyle>
          <a:p>
            <a:pPr>
              <a:defRPr/>
            </a:pPr>
            <a:endParaRPr lang="uk-UA"/>
          </a:p>
        </p:txBody>
      </p:sp>
      <p:sp>
        <p:nvSpPr>
          <p:cNvPr id="7" name="Rectangle 11"/>
          <p:cNvSpPr>
            <a:spLocks noGrp="1" noChangeArrowheads="1"/>
          </p:cNvSpPr>
          <p:nvPr>
            <p:ph type="sldNum" idx="12"/>
          </p:nvPr>
        </p:nvSpPr>
        <p:spPr>
          <a:ln/>
        </p:spPr>
        <p:txBody>
          <a:bodyPr/>
          <a:lstStyle>
            <a:lvl1pPr>
              <a:defRPr/>
            </a:lvl1pPr>
          </a:lstStyle>
          <a:p>
            <a:pPr>
              <a:defRPr/>
            </a:pPr>
            <a:fld id="{8312EECB-3A86-4C8B-A7A8-713F774F16B4}" type="slidenum">
              <a:rPr lang="uk-UA" altLang="ru-RU"/>
              <a:pPr>
                <a:defRPr/>
              </a:pPr>
              <a:t>‹#›</a:t>
            </a:fld>
            <a:endParaRPr lang="uk-UA" alt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endParaRPr lang="uk-UA"/>
          </a:p>
        </p:txBody>
      </p:sp>
      <p:sp>
        <p:nvSpPr>
          <p:cNvPr id="3" name="Текст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Текст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7" name="Rectangle 9"/>
          <p:cNvSpPr>
            <a:spLocks noGrp="1" noChangeArrowheads="1"/>
          </p:cNvSpPr>
          <p:nvPr>
            <p:ph type="dt" idx="10"/>
          </p:nvPr>
        </p:nvSpPr>
        <p:spPr>
          <a:ln/>
        </p:spPr>
        <p:txBody>
          <a:bodyPr/>
          <a:lstStyle>
            <a:lvl1pPr>
              <a:defRPr/>
            </a:lvl1pPr>
          </a:lstStyle>
          <a:p>
            <a:pPr>
              <a:defRPr/>
            </a:pPr>
            <a:endParaRPr lang="uk-UA"/>
          </a:p>
        </p:txBody>
      </p:sp>
      <p:sp>
        <p:nvSpPr>
          <p:cNvPr id="8" name="Rectangle 10"/>
          <p:cNvSpPr>
            <a:spLocks noGrp="1" noChangeArrowheads="1"/>
          </p:cNvSpPr>
          <p:nvPr>
            <p:ph type="ftr" idx="11"/>
          </p:nvPr>
        </p:nvSpPr>
        <p:spPr>
          <a:ln/>
        </p:spPr>
        <p:txBody>
          <a:bodyPr/>
          <a:lstStyle>
            <a:lvl1pPr>
              <a:defRPr/>
            </a:lvl1pPr>
          </a:lstStyle>
          <a:p>
            <a:pPr>
              <a:defRPr/>
            </a:pPr>
            <a:endParaRPr lang="uk-UA"/>
          </a:p>
        </p:txBody>
      </p:sp>
      <p:sp>
        <p:nvSpPr>
          <p:cNvPr id="9" name="Rectangle 11"/>
          <p:cNvSpPr>
            <a:spLocks noGrp="1" noChangeArrowheads="1"/>
          </p:cNvSpPr>
          <p:nvPr>
            <p:ph type="sldNum" idx="12"/>
          </p:nvPr>
        </p:nvSpPr>
        <p:spPr>
          <a:ln/>
        </p:spPr>
        <p:txBody>
          <a:bodyPr/>
          <a:lstStyle>
            <a:lvl1pPr>
              <a:defRPr/>
            </a:lvl1pPr>
          </a:lstStyle>
          <a:p>
            <a:pPr>
              <a:defRPr/>
            </a:pPr>
            <a:fld id="{E71C3EBB-26EA-4CB0-A7AD-BF2901B599D6}" type="slidenum">
              <a:rPr lang="uk-UA" altLang="ru-RU"/>
              <a:pPr>
                <a:defRPr/>
              </a:pPr>
              <a:t>‹#›</a:t>
            </a:fld>
            <a:endParaRPr lang="uk-UA" alt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Rectangle 9"/>
          <p:cNvSpPr>
            <a:spLocks noGrp="1" noChangeArrowheads="1"/>
          </p:cNvSpPr>
          <p:nvPr>
            <p:ph type="dt" idx="10"/>
          </p:nvPr>
        </p:nvSpPr>
        <p:spPr>
          <a:ln/>
        </p:spPr>
        <p:txBody>
          <a:bodyPr/>
          <a:lstStyle>
            <a:lvl1pPr>
              <a:defRPr/>
            </a:lvl1pPr>
          </a:lstStyle>
          <a:p>
            <a:pPr>
              <a:defRPr/>
            </a:pPr>
            <a:endParaRPr lang="uk-UA"/>
          </a:p>
        </p:txBody>
      </p:sp>
      <p:sp>
        <p:nvSpPr>
          <p:cNvPr id="4" name="Rectangle 10"/>
          <p:cNvSpPr>
            <a:spLocks noGrp="1" noChangeArrowheads="1"/>
          </p:cNvSpPr>
          <p:nvPr>
            <p:ph type="ftr" idx="11"/>
          </p:nvPr>
        </p:nvSpPr>
        <p:spPr>
          <a:ln/>
        </p:spPr>
        <p:txBody>
          <a:bodyPr/>
          <a:lstStyle>
            <a:lvl1pPr>
              <a:defRPr/>
            </a:lvl1pPr>
          </a:lstStyle>
          <a:p>
            <a:pPr>
              <a:defRPr/>
            </a:pPr>
            <a:endParaRPr lang="uk-UA"/>
          </a:p>
        </p:txBody>
      </p:sp>
      <p:sp>
        <p:nvSpPr>
          <p:cNvPr id="5" name="Rectangle 11"/>
          <p:cNvSpPr>
            <a:spLocks noGrp="1" noChangeArrowheads="1"/>
          </p:cNvSpPr>
          <p:nvPr>
            <p:ph type="sldNum" idx="12"/>
          </p:nvPr>
        </p:nvSpPr>
        <p:spPr>
          <a:ln/>
        </p:spPr>
        <p:txBody>
          <a:bodyPr/>
          <a:lstStyle>
            <a:lvl1pPr>
              <a:defRPr/>
            </a:lvl1pPr>
          </a:lstStyle>
          <a:p>
            <a:pPr>
              <a:defRPr/>
            </a:pPr>
            <a:fld id="{7B343424-62D1-4E57-8D40-07BFCFF7FE9D}" type="slidenum">
              <a:rPr lang="uk-UA" altLang="ru-RU"/>
              <a:pPr>
                <a:defRPr/>
              </a:pPr>
              <a:t>‹#›</a:t>
            </a:fld>
            <a:endParaRPr lang="uk-UA" alt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9"/>
          <p:cNvSpPr>
            <a:spLocks noGrp="1" noChangeArrowheads="1"/>
          </p:cNvSpPr>
          <p:nvPr>
            <p:ph type="dt" idx="10"/>
          </p:nvPr>
        </p:nvSpPr>
        <p:spPr>
          <a:ln/>
        </p:spPr>
        <p:txBody>
          <a:bodyPr/>
          <a:lstStyle>
            <a:lvl1pPr>
              <a:defRPr/>
            </a:lvl1pPr>
          </a:lstStyle>
          <a:p>
            <a:pPr>
              <a:defRPr/>
            </a:pPr>
            <a:endParaRPr lang="uk-UA"/>
          </a:p>
        </p:txBody>
      </p:sp>
      <p:sp>
        <p:nvSpPr>
          <p:cNvPr id="3" name="Rectangle 10"/>
          <p:cNvSpPr>
            <a:spLocks noGrp="1" noChangeArrowheads="1"/>
          </p:cNvSpPr>
          <p:nvPr>
            <p:ph type="ftr" idx="11"/>
          </p:nvPr>
        </p:nvSpPr>
        <p:spPr>
          <a:ln/>
        </p:spPr>
        <p:txBody>
          <a:bodyPr/>
          <a:lstStyle>
            <a:lvl1pPr>
              <a:defRPr/>
            </a:lvl1pPr>
          </a:lstStyle>
          <a:p>
            <a:pPr>
              <a:defRPr/>
            </a:pPr>
            <a:endParaRPr lang="uk-UA"/>
          </a:p>
        </p:txBody>
      </p:sp>
      <p:sp>
        <p:nvSpPr>
          <p:cNvPr id="4" name="Rectangle 11"/>
          <p:cNvSpPr>
            <a:spLocks noGrp="1" noChangeArrowheads="1"/>
          </p:cNvSpPr>
          <p:nvPr>
            <p:ph type="sldNum" idx="12"/>
          </p:nvPr>
        </p:nvSpPr>
        <p:spPr>
          <a:ln/>
        </p:spPr>
        <p:txBody>
          <a:bodyPr/>
          <a:lstStyle>
            <a:lvl1pPr>
              <a:defRPr/>
            </a:lvl1pPr>
          </a:lstStyle>
          <a:p>
            <a:pPr>
              <a:defRPr/>
            </a:pPr>
            <a:fld id="{48FB6D7B-A37A-4875-8DEE-D97FA1925F65}" type="slidenum">
              <a:rPr lang="uk-UA" altLang="ru-RU"/>
              <a:pPr>
                <a:defRPr/>
              </a:pPr>
              <a:t>‹#›</a:t>
            </a:fld>
            <a:endParaRPr lang="uk-UA" alt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endParaRPr lang="uk-UA"/>
          </a:p>
        </p:txBody>
      </p:sp>
      <p:sp>
        <p:nvSpPr>
          <p:cNvPr id="3" name="Содержимое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Текст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9"/>
          <p:cNvSpPr>
            <a:spLocks noGrp="1" noChangeArrowheads="1"/>
          </p:cNvSpPr>
          <p:nvPr>
            <p:ph type="dt" idx="10"/>
          </p:nvPr>
        </p:nvSpPr>
        <p:spPr>
          <a:ln/>
        </p:spPr>
        <p:txBody>
          <a:bodyPr/>
          <a:lstStyle>
            <a:lvl1pPr>
              <a:defRPr/>
            </a:lvl1pPr>
          </a:lstStyle>
          <a:p>
            <a:pPr>
              <a:defRPr/>
            </a:pPr>
            <a:endParaRPr lang="uk-UA"/>
          </a:p>
        </p:txBody>
      </p:sp>
      <p:sp>
        <p:nvSpPr>
          <p:cNvPr id="6" name="Rectangle 10"/>
          <p:cNvSpPr>
            <a:spLocks noGrp="1" noChangeArrowheads="1"/>
          </p:cNvSpPr>
          <p:nvPr>
            <p:ph type="ftr" idx="11"/>
          </p:nvPr>
        </p:nvSpPr>
        <p:spPr>
          <a:ln/>
        </p:spPr>
        <p:txBody>
          <a:bodyPr/>
          <a:lstStyle>
            <a:lvl1pPr>
              <a:defRPr/>
            </a:lvl1pPr>
          </a:lstStyle>
          <a:p>
            <a:pPr>
              <a:defRPr/>
            </a:pPr>
            <a:endParaRPr lang="uk-UA"/>
          </a:p>
        </p:txBody>
      </p:sp>
      <p:sp>
        <p:nvSpPr>
          <p:cNvPr id="7" name="Rectangle 11"/>
          <p:cNvSpPr>
            <a:spLocks noGrp="1" noChangeArrowheads="1"/>
          </p:cNvSpPr>
          <p:nvPr>
            <p:ph type="sldNum" idx="12"/>
          </p:nvPr>
        </p:nvSpPr>
        <p:spPr>
          <a:ln/>
        </p:spPr>
        <p:txBody>
          <a:bodyPr/>
          <a:lstStyle>
            <a:lvl1pPr>
              <a:defRPr/>
            </a:lvl1pPr>
          </a:lstStyle>
          <a:p>
            <a:pPr>
              <a:defRPr/>
            </a:pPr>
            <a:fld id="{B059999F-68E6-4979-B97A-C398DD6E324D}" type="slidenum">
              <a:rPr lang="uk-UA" altLang="ru-RU"/>
              <a:pPr>
                <a:defRPr/>
              </a:pPr>
              <a:t>‹#›</a:t>
            </a:fld>
            <a:endParaRPr lang="uk-UA" alt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endParaRPr lang="uk-UA"/>
          </a:p>
        </p:txBody>
      </p:sp>
      <p:sp>
        <p:nvSpPr>
          <p:cNvPr id="3" name="Рисунок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uk-UA" noProof="0"/>
          </a:p>
        </p:txBody>
      </p:sp>
      <p:sp>
        <p:nvSpPr>
          <p:cNvPr id="4" name="Текст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9"/>
          <p:cNvSpPr>
            <a:spLocks noGrp="1" noChangeArrowheads="1"/>
          </p:cNvSpPr>
          <p:nvPr>
            <p:ph type="dt" idx="10"/>
          </p:nvPr>
        </p:nvSpPr>
        <p:spPr>
          <a:ln/>
        </p:spPr>
        <p:txBody>
          <a:bodyPr/>
          <a:lstStyle>
            <a:lvl1pPr>
              <a:defRPr/>
            </a:lvl1pPr>
          </a:lstStyle>
          <a:p>
            <a:pPr>
              <a:defRPr/>
            </a:pPr>
            <a:endParaRPr lang="uk-UA"/>
          </a:p>
        </p:txBody>
      </p:sp>
      <p:sp>
        <p:nvSpPr>
          <p:cNvPr id="6" name="Rectangle 10"/>
          <p:cNvSpPr>
            <a:spLocks noGrp="1" noChangeArrowheads="1"/>
          </p:cNvSpPr>
          <p:nvPr>
            <p:ph type="ftr" idx="11"/>
          </p:nvPr>
        </p:nvSpPr>
        <p:spPr>
          <a:ln/>
        </p:spPr>
        <p:txBody>
          <a:bodyPr/>
          <a:lstStyle>
            <a:lvl1pPr>
              <a:defRPr/>
            </a:lvl1pPr>
          </a:lstStyle>
          <a:p>
            <a:pPr>
              <a:defRPr/>
            </a:pPr>
            <a:endParaRPr lang="uk-UA"/>
          </a:p>
        </p:txBody>
      </p:sp>
      <p:sp>
        <p:nvSpPr>
          <p:cNvPr id="7" name="Rectangle 11"/>
          <p:cNvSpPr>
            <a:spLocks noGrp="1" noChangeArrowheads="1"/>
          </p:cNvSpPr>
          <p:nvPr>
            <p:ph type="sldNum" idx="12"/>
          </p:nvPr>
        </p:nvSpPr>
        <p:spPr>
          <a:ln/>
        </p:spPr>
        <p:txBody>
          <a:bodyPr/>
          <a:lstStyle>
            <a:lvl1pPr>
              <a:defRPr/>
            </a:lvl1pPr>
          </a:lstStyle>
          <a:p>
            <a:pPr>
              <a:defRPr/>
            </a:pPr>
            <a:fld id="{3BA8A2EC-0EDD-483C-B603-463E2570B630}" type="slidenum">
              <a:rPr lang="uk-UA" altLang="ru-RU"/>
              <a:pPr>
                <a:defRPr/>
              </a:pPr>
              <a:t>‹#›</a:t>
            </a:fld>
            <a:endParaRPr lang="uk-UA" alt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Вертикальный текст 2"/>
          <p:cNvSpPr>
            <a:spLocks noGrp="1"/>
          </p:cNvSpPr>
          <p:nvPr>
            <p:ph type="body" orient="vert" idx="1"/>
          </p:nvPr>
        </p:nvSpPr>
        <p:spPr>
          <a:xfrm>
            <a:off x="457200" y="1600200"/>
            <a:ext cx="8229600" cy="4525963"/>
          </a:xfrm>
          <a:prstGeom prst="rect">
            <a:avLst/>
          </a:prstGeo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Rectangle 9"/>
          <p:cNvSpPr>
            <a:spLocks noGrp="1" noChangeArrowheads="1"/>
          </p:cNvSpPr>
          <p:nvPr>
            <p:ph type="dt" idx="10"/>
          </p:nvPr>
        </p:nvSpPr>
        <p:spPr>
          <a:ln/>
        </p:spPr>
        <p:txBody>
          <a:bodyPr/>
          <a:lstStyle>
            <a:lvl1pPr>
              <a:defRPr/>
            </a:lvl1pPr>
          </a:lstStyle>
          <a:p>
            <a:pPr>
              <a:defRPr/>
            </a:pPr>
            <a:endParaRPr lang="uk-UA"/>
          </a:p>
        </p:txBody>
      </p:sp>
      <p:sp>
        <p:nvSpPr>
          <p:cNvPr id="5" name="Rectangle 10"/>
          <p:cNvSpPr>
            <a:spLocks noGrp="1" noChangeArrowheads="1"/>
          </p:cNvSpPr>
          <p:nvPr>
            <p:ph type="ftr" idx="11"/>
          </p:nvPr>
        </p:nvSpPr>
        <p:spPr>
          <a:ln/>
        </p:spPr>
        <p:txBody>
          <a:bodyPr/>
          <a:lstStyle>
            <a:lvl1pPr>
              <a:defRPr/>
            </a:lvl1pPr>
          </a:lstStyle>
          <a:p>
            <a:pPr>
              <a:defRPr/>
            </a:pPr>
            <a:endParaRPr lang="uk-UA"/>
          </a:p>
        </p:txBody>
      </p:sp>
      <p:sp>
        <p:nvSpPr>
          <p:cNvPr id="6" name="Rectangle 11"/>
          <p:cNvSpPr>
            <a:spLocks noGrp="1" noChangeArrowheads="1"/>
          </p:cNvSpPr>
          <p:nvPr>
            <p:ph type="sldNum" idx="12"/>
          </p:nvPr>
        </p:nvSpPr>
        <p:spPr>
          <a:ln/>
        </p:spPr>
        <p:txBody>
          <a:bodyPr/>
          <a:lstStyle>
            <a:lvl1pPr>
              <a:defRPr/>
            </a:lvl1pPr>
          </a:lstStyle>
          <a:p>
            <a:pPr>
              <a:defRPr/>
            </a:pPr>
            <a:fld id="{DFBC8E4E-1BF8-4253-B748-65D0D522EEE5}" type="slidenum">
              <a:rPr lang="uk-UA" altLang="ru-RU"/>
              <a:pPr>
                <a:defRPr/>
              </a:pPr>
              <a:t>‹#›</a:t>
            </a:fld>
            <a:endParaRPr lang="uk-UA" alt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86550" y="1600200"/>
            <a:ext cx="2074863" cy="4525963"/>
          </a:xfrm>
        </p:spPr>
        <p:txBody>
          <a:bodyPr vert="eaVert"/>
          <a:lstStyle/>
          <a:p>
            <a:r>
              <a:rPr lang="ru-RU"/>
              <a:t>Образец заголовка</a:t>
            </a:r>
            <a:endParaRPr lang="uk-UA"/>
          </a:p>
        </p:txBody>
      </p:sp>
      <p:sp>
        <p:nvSpPr>
          <p:cNvPr id="3" name="Вертикальный текст 2"/>
          <p:cNvSpPr>
            <a:spLocks noGrp="1"/>
          </p:cNvSpPr>
          <p:nvPr>
            <p:ph type="body" orient="vert" idx="1"/>
          </p:nvPr>
        </p:nvSpPr>
        <p:spPr>
          <a:xfrm>
            <a:off x="457200" y="1600200"/>
            <a:ext cx="6076950" cy="4525963"/>
          </a:xfrm>
          <a:prstGeom prst="rect">
            <a:avLst/>
          </a:prstGeo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Rectangle 9"/>
          <p:cNvSpPr>
            <a:spLocks noGrp="1" noChangeArrowheads="1"/>
          </p:cNvSpPr>
          <p:nvPr>
            <p:ph type="dt" idx="10"/>
          </p:nvPr>
        </p:nvSpPr>
        <p:spPr>
          <a:ln/>
        </p:spPr>
        <p:txBody>
          <a:bodyPr/>
          <a:lstStyle>
            <a:lvl1pPr>
              <a:defRPr/>
            </a:lvl1pPr>
          </a:lstStyle>
          <a:p>
            <a:pPr>
              <a:defRPr/>
            </a:pPr>
            <a:endParaRPr lang="uk-UA"/>
          </a:p>
        </p:txBody>
      </p:sp>
      <p:sp>
        <p:nvSpPr>
          <p:cNvPr id="5" name="Rectangle 10"/>
          <p:cNvSpPr>
            <a:spLocks noGrp="1" noChangeArrowheads="1"/>
          </p:cNvSpPr>
          <p:nvPr>
            <p:ph type="ftr" idx="11"/>
          </p:nvPr>
        </p:nvSpPr>
        <p:spPr>
          <a:ln/>
        </p:spPr>
        <p:txBody>
          <a:bodyPr/>
          <a:lstStyle>
            <a:lvl1pPr>
              <a:defRPr/>
            </a:lvl1pPr>
          </a:lstStyle>
          <a:p>
            <a:pPr>
              <a:defRPr/>
            </a:pPr>
            <a:endParaRPr lang="uk-UA"/>
          </a:p>
        </p:txBody>
      </p:sp>
      <p:sp>
        <p:nvSpPr>
          <p:cNvPr id="6" name="Rectangle 11"/>
          <p:cNvSpPr>
            <a:spLocks noGrp="1" noChangeArrowheads="1"/>
          </p:cNvSpPr>
          <p:nvPr>
            <p:ph type="sldNum" idx="12"/>
          </p:nvPr>
        </p:nvSpPr>
        <p:spPr>
          <a:ln/>
        </p:spPr>
        <p:txBody>
          <a:bodyPr/>
          <a:lstStyle>
            <a:lvl1pPr>
              <a:defRPr/>
            </a:lvl1pPr>
          </a:lstStyle>
          <a:p>
            <a:pPr>
              <a:defRPr/>
            </a:pPr>
            <a:fld id="{1D9449F0-8A98-4DA3-9AF3-184BE4C0F923}" type="slidenum">
              <a:rPr lang="uk-UA" altLang="ru-RU"/>
              <a:pPr>
                <a:defRPr/>
              </a:pPr>
              <a:t>‹#›</a:t>
            </a:fld>
            <a:endParaRPr lang="uk-UA" alt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ru-RU"/>
              <a:t>Образец заголовка</a:t>
            </a:r>
            <a:endParaRPr kumimoji="0" lang="en-US"/>
          </a:p>
        </p:txBody>
      </p:sp>
      <p:sp>
        <p:nvSpPr>
          <p:cNvPr id="9" name="Подзаголовок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28" name="Дата 27"/>
          <p:cNvSpPr>
            <a:spLocks noGrp="1"/>
          </p:cNvSpPr>
          <p:nvPr>
            <p:ph type="dt" sz="half" idx="10"/>
          </p:nvPr>
        </p:nvSpPr>
        <p:spPr>
          <a:xfrm>
            <a:off x="6400800" y="6355080"/>
            <a:ext cx="2286000" cy="365760"/>
          </a:xfrm>
        </p:spPr>
        <p:txBody>
          <a:bodyPr/>
          <a:lstStyle>
            <a:lvl1pPr>
              <a:defRPr sz="1400"/>
            </a:lvl1pPr>
          </a:lstStyle>
          <a:p>
            <a:pPr>
              <a:defRPr/>
            </a:pPr>
            <a:endParaRPr lang="uk-UA"/>
          </a:p>
        </p:txBody>
      </p:sp>
      <p:sp>
        <p:nvSpPr>
          <p:cNvPr id="17" name="Нижний колонтитул 16"/>
          <p:cNvSpPr>
            <a:spLocks noGrp="1"/>
          </p:cNvSpPr>
          <p:nvPr>
            <p:ph type="ftr" sz="quarter" idx="11"/>
          </p:nvPr>
        </p:nvSpPr>
        <p:spPr>
          <a:xfrm>
            <a:off x="2898648" y="6355080"/>
            <a:ext cx="3474720" cy="365760"/>
          </a:xfrm>
        </p:spPr>
        <p:txBody>
          <a:bodyPr/>
          <a:lstStyle/>
          <a:p>
            <a:pPr>
              <a:defRPr/>
            </a:pPr>
            <a:endParaRPr lang="uk-UA"/>
          </a:p>
        </p:txBody>
      </p:sp>
      <p:sp>
        <p:nvSpPr>
          <p:cNvPr id="29" name="Номер слайда 28"/>
          <p:cNvSpPr>
            <a:spLocks noGrp="1"/>
          </p:cNvSpPr>
          <p:nvPr>
            <p:ph type="sldNum" sz="quarter" idx="12"/>
          </p:nvPr>
        </p:nvSpPr>
        <p:spPr>
          <a:xfrm>
            <a:off x="1216152" y="6355080"/>
            <a:ext cx="1219200" cy="365760"/>
          </a:xfrm>
        </p:spPr>
        <p:txBody>
          <a:bodyPr/>
          <a:lstStyle/>
          <a:p>
            <a:pPr>
              <a:defRPr/>
            </a:pPr>
            <a:fld id="{C81B727C-5BDE-42DF-8D61-CD1C7545EE20}" type="slidenum">
              <a:rPr lang="uk-UA" altLang="ru-RU" smtClean="0"/>
              <a:pPr>
                <a:defRPr/>
              </a:pPr>
              <a:t>‹#›</a:t>
            </a:fld>
            <a:endParaRPr lang="uk-UA" altLang="ru-RU"/>
          </a:p>
        </p:txBody>
      </p:sp>
      <p:sp>
        <p:nvSpPr>
          <p:cNvPr id="21" name="Прямоугольник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Прямоугольник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Прямоугольник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4" name="Дата 3"/>
          <p:cNvSpPr>
            <a:spLocks noGrp="1"/>
          </p:cNvSpPr>
          <p:nvPr>
            <p:ph type="dt" sz="half" idx="10"/>
          </p:nvPr>
        </p:nvSpPr>
        <p:spPr/>
        <p:txBody>
          <a:bodyPr/>
          <a:lstStyle/>
          <a:p>
            <a:pPr>
              <a:defRPr/>
            </a:pPr>
            <a:endParaRPr lang="uk-UA"/>
          </a:p>
        </p:txBody>
      </p:sp>
      <p:sp>
        <p:nvSpPr>
          <p:cNvPr id="5" name="Нижний колонтитул 4"/>
          <p:cNvSpPr>
            <a:spLocks noGrp="1"/>
          </p:cNvSpPr>
          <p:nvPr>
            <p:ph type="ftr" sz="quarter" idx="11"/>
          </p:nvPr>
        </p:nvSpPr>
        <p:spPr/>
        <p:txBody>
          <a:bodyPr/>
          <a:lstStyle/>
          <a:p>
            <a:pPr>
              <a:defRPr/>
            </a:pPr>
            <a:endParaRPr lang="uk-UA"/>
          </a:p>
        </p:txBody>
      </p:sp>
      <p:sp>
        <p:nvSpPr>
          <p:cNvPr id="6" name="Номер слайда 5"/>
          <p:cNvSpPr>
            <a:spLocks noGrp="1"/>
          </p:cNvSpPr>
          <p:nvPr>
            <p:ph type="sldNum" sz="quarter" idx="12"/>
          </p:nvPr>
        </p:nvSpPr>
        <p:spPr/>
        <p:txBody>
          <a:bodyPr/>
          <a:lstStyle/>
          <a:p>
            <a:pPr>
              <a:defRPr/>
            </a:pPr>
            <a:fld id="{483EA82B-324F-45AC-B918-AF8332CBFD4B}" type="slidenum">
              <a:rPr lang="uk-UA" altLang="ru-RU" smtClean="0"/>
              <a:pPr>
                <a:defRPr/>
              </a:pPr>
              <a:t>‹#›</a:t>
            </a:fld>
            <a:endParaRPr lang="uk-UA" altLang="ru-RU"/>
          </a:p>
        </p:txBody>
      </p:sp>
      <p:sp>
        <p:nvSpPr>
          <p:cNvPr id="8" name="Содержимое 7"/>
          <p:cNvSpPr>
            <a:spLocks noGrp="1"/>
          </p:cNvSpPr>
          <p:nvPr>
            <p:ph sz="quarter" idx="1"/>
          </p:nvPr>
        </p:nvSpPr>
        <p:spPr>
          <a:xfrm>
            <a:off x="457200" y="1219200"/>
            <a:ext cx="8229600" cy="493776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ru-RU"/>
              <a:t>Образец заголовка</a:t>
            </a:r>
            <a:endParaRPr kumimoji="0" lang="en-US"/>
          </a:p>
        </p:txBody>
      </p:sp>
      <p:sp>
        <p:nvSpPr>
          <p:cNvPr id="3" name="Текст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a:xfrm>
            <a:off x="6400800" y="6355080"/>
            <a:ext cx="2286000" cy="365760"/>
          </a:xfrm>
        </p:spPr>
        <p:txBody>
          <a:bodyPr/>
          <a:lstStyle/>
          <a:p>
            <a:pPr>
              <a:defRPr/>
            </a:pPr>
            <a:endParaRPr lang="uk-UA"/>
          </a:p>
        </p:txBody>
      </p:sp>
      <p:sp>
        <p:nvSpPr>
          <p:cNvPr id="5" name="Нижний колонтитул 4"/>
          <p:cNvSpPr>
            <a:spLocks noGrp="1"/>
          </p:cNvSpPr>
          <p:nvPr>
            <p:ph type="ftr" sz="quarter" idx="11"/>
          </p:nvPr>
        </p:nvSpPr>
        <p:spPr>
          <a:xfrm>
            <a:off x="2898648" y="6355080"/>
            <a:ext cx="3474720" cy="365760"/>
          </a:xfrm>
        </p:spPr>
        <p:txBody>
          <a:bodyPr/>
          <a:lstStyle/>
          <a:p>
            <a:pPr>
              <a:defRPr/>
            </a:pPr>
            <a:endParaRPr lang="uk-UA"/>
          </a:p>
        </p:txBody>
      </p:sp>
      <p:sp>
        <p:nvSpPr>
          <p:cNvPr id="6" name="Номер слайда 5"/>
          <p:cNvSpPr>
            <a:spLocks noGrp="1"/>
          </p:cNvSpPr>
          <p:nvPr>
            <p:ph type="sldNum" sz="quarter" idx="12"/>
          </p:nvPr>
        </p:nvSpPr>
        <p:spPr>
          <a:xfrm>
            <a:off x="1069848" y="6355080"/>
            <a:ext cx="1520952" cy="365760"/>
          </a:xfrm>
        </p:spPr>
        <p:txBody>
          <a:bodyPr/>
          <a:lstStyle/>
          <a:p>
            <a:pPr>
              <a:defRPr/>
            </a:pPr>
            <a:fld id="{F94F8260-F1A2-4305-8ECA-B328E752C287}" type="slidenum">
              <a:rPr lang="uk-UA" altLang="ru-RU" smtClean="0"/>
              <a:pPr>
                <a:defRPr/>
              </a:pPr>
              <a:t>‹#›</a:t>
            </a:fld>
            <a:endParaRPr lang="uk-UA" altLang="ru-RU"/>
          </a:p>
        </p:txBody>
      </p:sp>
      <p:sp>
        <p:nvSpPr>
          <p:cNvPr id="7" name="Прямоугольник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a:t>Образец заголовка</a:t>
            </a:r>
            <a:endParaRPr kumimoji="0" lang="en-US"/>
          </a:p>
        </p:txBody>
      </p:sp>
      <p:sp>
        <p:nvSpPr>
          <p:cNvPr id="5" name="Дата 4"/>
          <p:cNvSpPr>
            <a:spLocks noGrp="1"/>
          </p:cNvSpPr>
          <p:nvPr>
            <p:ph type="dt" sz="half" idx="10"/>
          </p:nvPr>
        </p:nvSpPr>
        <p:spPr/>
        <p:txBody>
          <a:bodyPr/>
          <a:lstStyle/>
          <a:p>
            <a:pPr>
              <a:defRPr/>
            </a:pPr>
            <a:endParaRPr lang="uk-UA"/>
          </a:p>
        </p:txBody>
      </p:sp>
      <p:sp>
        <p:nvSpPr>
          <p:cNvPr id="6" name="Нижний колонтитул 5"/>
          <p:cNvSpPr>
            <a:spLocks noGrp="1"/>
          </p:cNvSpPr>
          <p:nvPr>
            <p:ph type="ftr" sz="quarter" idx="11"/>
          </p:nvPr>
        </p:nvSpPr>
        <p:spPr/>
        <p:txBody>
          <a:bodyPr/>
          <a:lstStyle/>
          <a:p>
            <a:pPr>
              <a:defRPr/>
            </a:pPr>
            <a:endParaRPr lang="uk-UA"/>
          </a:p>
        </p:txBody>
      </p:sp>
      <p:sp>
        <p:nvSpPr>
          <p:cNvPr id="7" name="Номер слайда 6"/>
          <p:cNvSpPr>
            <a:spLocks noGrp="1"/>
          </p:cNvSpPr>
          <p:nvPr>
            <p:ph type="sldNum" sz="quarter" idx="12"/>
          </p:nvPr>
        </p:nvSpPr>
        <p:spPr/>
        <p:txBody>
          <a:bodyPr/>
          <a:lstStyle/>
          <a:p>
            <a:pPr>
              <a:defRPr/>
            </a:pPr>
            <a:fld id="{5FC16A01-7E43-4742-89AE-A3925DA86B20}" type="slidenum">
              <a:rPr lang="uk-UA" altLang="ru-RU" smtClean="0"/>
              <a:pPr>
                <a:defRPr/>
              </a:pPr>
              <a:t>‹#›</a:t>
            </a:fld>
            <a:endParaRPr lang="uk-UA" altLang="ru-RU"/>
          </a:p>
        </p:txBody>
      </p:sp>
      <p:sp>
        <p:nvSpPr>
          <p:cNvPr id="9" name="Содержимое 8"/>
          <p:cNvSpPr>
            <a:spLocks noGrp="1"/>
          </p:cNvSpPr>
          <p:nvPr>
            <p:ph sz="quarter" idx="1"/>
          </p:nvPr>
        </p:nvSpPr>
        <p:spPr>
          <a:xfrm>
            <a:off x="457200" y="1219200"/>
            <a:ext cx="4041648" cy="493776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1" name="Содержимое 10"/>
          <p:cNvSpPr>
            <a:spLocks noGrp="1"/>
          </p:cNvSpPr>
          <p:nvPr>
            <p:ph sz="quarter" idx="2"/>
          </p:nvPr>
        </p:nvSpPr>
        <p:spPr>
          <a:xfrm>
            <a:off x="4632198" y="1216152"/>
            <a:ext cx="4041648" cy="493776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nchor="ctr"/>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7" name="Дата 6"/>
          <p:cNvSpPr>
            <a:spLocks noGrp="1"/>
          </p:cNvSpPr>
          <p:nvPr>
            <p:ph type="dt" sz="half" idx="10"/>
          </p:nvPr>
        </p:nvSpPr>
        <p:spPr/>
        <p:txBody>
          <a:bodyPr/>
          <a:lstStyle/>
          <a:p>
            <a:pPr>
              <a:defRPr/>
            </a:pPr>
            <a:endParaRPr lang="uk-UA"/>
          </a:p>
        </p:txBody>
      </p:sp>
      <p:sp>
        <p:nvSpPr>
          <p:cNvPr id="8" name="Нижний колонтитул 7"/>
          <p:cNvSpPr>
            <a:spLocks noGrp="1"/>
          </p:cNvSpPr>
          <p:nvPr>
            <p:ph type="ftr" sz="quarter" idx="11"/>
          </p:nvPr>
        </p:nvSpPr>
        <p:spPr/>
        <p:txBody>
          <a:bodyPr/>
          <a:lstStyle/>
          <a:p>
            <a:pPr>
              <a:defRPr/>
            </a:pPr>
            <a:endParaRPr lang="uk-UA"/>
          </a:p>
        </p:txBody>
      </p:sp>
      <p:sp>
        <p:nvSpPr>
          <p:cNvPr id="9" name="Номер слайда 8"/>
          <p:cNvSpPr>
            <a:spLocks noGrp="1"/>
          </p:cNvSpPr>
          <p:nvPr>
            <p:ph type="sldNum" sz="quarter" idx="12"/>
          </p:nvPr>
        </p:nvSpPr>
        <p:spPr/>
        <p:txBody>
          <a:bodyPr/>
          <a:lstStyle/>
          <a:p>
            <a:pPr>
              <a:defRPr/>
            </a:pPr>
            <a:fld id="{F5EE0FDF-3486-4CCD-BEA6-363B0ABA0956}" type="slidenum">
              <a:rPr lang="uk-UA" altLang="ru-RU" smtClean="0"/>
              <a:pPr>
                <a:defRPr/>
              </a:pPr>
              <a:t>‹#›</a:t>
            </a:fld>
            <a:endParaRPr lang="uk-UA" altLang="ru-RU"/>
          </a:p>
        </p:txBody>
      </p:sp>
      <p:sp>
        <p:nvSpPr>
          <p:cNvPr id="11" name="Содержимое 10"/>
          <p:cNvSpPr>
            <a:spLocks noGrp="1"/>
          </p:cNvSpPr>
          <p:nvPr>
            <p:ph sz="quarter" idx="2"/>
          </p:nvPr>
        </p:nvSpPr>
        <p:spPr>
          <a:xfrm>
            <a:off x="457200" y="2133600"/>
            <a:ext cx="4038600" cy="40386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3" name="Содержимое 12"/>
          <p:cNvSpPr>
            <a:spLocks noGrp="1"/>
          </p:cNvSpPr>
          <p:nvPr>
            <p:ph sz="quarter" idx="4"/>
          </p:nvPr>
        </p:nvSpPr>
        <p:spPr>
          <a:xfrm>
            <a:off x="4648200" y="2133600"/>
            <a:ext cx="4038600" cy="40386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pPr>
              <a:defRPr/>
            </a:pPr>
            <a:endParaRPr lang="uk-UA"/>
          </a:p>
        </p:txBody>
      </p:sp>
      <p:sp>
        <p:nvSpPr>
          <p:cNvPr id="4" name="Нижний колонтитул 3"/>
          <p:cNvSpPr>
            <a:spLocks noGrp="1"/>
          </p:cNvSpPr>
          <p:nvPr>
            <p:ph type="ftr" sz="quarter" idx="11"/>
          </p:nvPr>
        </p:nvSpPr>
        <p:spPr/>
        <p:txBody>
          <a:bodyPr/>
          <a:lstStyle/>
          <a:p>
            <a:pPr>
              <a:defRPr/>
            </a:pPr>
            <a:endParaRPr lang="uk-UA"/>
          </a:p>
        </p:txBody>
      </p:sp>
      <p:sp>
        <p:nvSpPr>
          <p:cNvPr id="5" name="Номер слайда 4"/>
          <p:cNvSpPr>
            <a:spLocks noGrp="1"/>
          </p:cNvSpPr>
          <p:nvPr>
            <p:ph type="sldNum" sz="quarter" idx="12"/>
          </p:nvPr>
        </p:nvSpPr>
        <p:spPr/>
        <p:txBody>
          <a:bodyPr/>
          <a:lstStyle/>
          <a:p>
            <a:pPr>
              <a:defRPr/>
            </a:pPr>
            <a:fld id="{C2165765-F253-4D77-82A3-085E1AA7D00E}" type="slidenum">
              <a:rPr lang="uk-UA" altLang="ru-RU" smtClean="0"/>
              <a:pPr>
                <a:defRPr/>
              </a:pPr>
              <a:t>‹#›</a:t>
            </a:fld>
            <a:endParaRPr lang="uk-UA" altLang="ru-RU"/>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endParaRPr lang="uk-UA"/>
          </a:p>
        </p:txBody>
      </p:sp>
      <p:sp>
        <p:nvSpPr>
          <p:cNvPr id="3" name="Нижний колонтитул 2"/>
          <p:cNvSpPr>
            <a:spLocks noGrp="1"/>
          </p:cNvSpPr>
          <p:nvPr>
            <p:ph type="ftr" sz="quarter" idx="11"/>
          </p:nvPr>
        </p:nvSpPr>
        <p:spPr/>
        <p:txBody>
          <a:bodyPr/>
          <a:lstStyle/>
          <a:p>
            <a:pPr>
              <a:defRPr/>
            </a:pPr>
            <a:endParaRPr lang="uk-UA"/>
          </a:p>
        </p:txBody>
      </p:sp>
      <p:sp>
        <p:nvSpPr>
          <p:cNvPr id="4" name="Номер слайда 3"/>
          <p:cNvSpPr>
            <a:spLocks noGrp="1"/>
          </p:cNvSpPr>
          <p:nvPr>
            <p:ph type="sldNum" sz="quarter" idx="12"/>
          </p:nvPr>
        </p:nvSpPr>
        <p:spPr/>
        <p:txBody>
          <a:bodyPr/>
          <a:lstStyle/>
          <a:p>
            <a:pPr>
              <a:defRPr/>
            </a:pPr>
            <a:fld id="{CEC73FD2-AEFB-49F7-A62D-44D14E4E0780}" type="slidenum">
              <a:rPr lang="uk-UA" altLang="ru-RU" smtClean="0"/>
              <a:pPr>
                <a:defRPr/>
              </a:pPr>
              <a:t>‹#›</a:t>
            </a:fld>
            <a:endParaRPr lang="uk-UA" altLang="ru-RU"/>
          </a:p>
        </p:txBody>
      </p:sp>
      <p:sp>
        <p:nvSpPr>
          <p:cNvPr id="5" name="Прямая соединительная линия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ru-RU"/>
              <a:t>Образец заголовка</a:t>
            </a:r>
            <a:endParaRPr kumimoji="0" lang="en-US"/>
          </a:p>
        </p:txBody>
      </p:sp>
      <p:sp>
        <p:nvSpPr>
          <p:cNvPr id="3" name="Текст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pPr>
              <a:defRPr/>
            </a:pPr>
            <a:endParaRPr lang="uk-UA"/>
          </a:p>
        </p:txBody>
      </p:sp>
      <p:sp>
        <p:nvSpPr>
          <p:cNvPr id="6" name="Нижний колонтитул 5"/>
          <p:cNvSpPr>
            <a:spLocks noGrp="1"/>
          </p:cNvSpPr>
          <p:nvPr>
            <p:ph type="ftr" sz="quarter" idx="11"/>
          </p:nvPr>
        </p:nvSpPr>
        <p:spPr/>
        <p:txBody>
          <a:bodyPr/>
          <a:lstStyle/>
          <a:p>
            <a:pPr>
              <a:defRPr/>
            </a:pPr>
            <a:endParaRPr lang="uk-UA"/>
          </a:p>
        </p:txBody>
      </p:sp>
      <p:sp>
        <p:nvSpPr>
          <p:cNvPr id="7" name="Номер слайда 6"/>
          <p:cNvSpPr>
            <a:spLocks noGrp="1"/>
          </p:cNvSpPr>
          <p:nvPr>
            <p:ph type="sldNum" sz="quarter" idx="12"/>
          </p:nvPr>
        </p:nvSpPr>
        <p:spPr/>
        <p:txBody>
          <a:bodyPr/>
          <a:lstStyle/>
          <a:p>
            <a:pPr>
              <a:defRPr/>
            </a:pPr>
            <a:fld id="{DD3DB4D3-043A-48B7-8582-964A5141C87B}" type="slidenum">
              <a:rPr lang="uk-UA" altLang="ru-RU" smtClean="0"/>
              <a:pPr>
                <a:defRPr/>
              </a:pPr>
              <a:t>‹#›</a:t>
            </a:fld>
            <a:endParaRPr lang="uk-UA" altLang="ru-RU"/>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ая соединительная линия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Содержимое 11"/>
          <p:cNvSpPr>
            <a:spLocks noGrp="1"/>
          </p:cNvSpPr>
          <p:nvPr>
            <p:ph sz="quarter" idx="1"/>
          </p:nvPr>
        </p:nvSpPr>
        <p:spPr>
          <a:xfrm>
            <a:off x="304800" y="304800"/>
            <a:ext cx="5715000" cy="5715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ru-RU"/>
              <a:t>Образец заголовка</a:t>
            </a:r>
            <a:endParaRPr kumimoji="0" lang="en-US"/>
          </a:p>
        </p:txBody>
      </p:sp>
      <p:sp>
        <p:nvSpPr>
          <p:cNvPr id="3" name="Рисунок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ru-RU"/>
              <a:t>Вставка рисунка</a:t>
            </a:r>
            <a:endParaRPr kumimoji="0" lang="en-US" dirty="0"/>
          </a:p>
        </p:txBody>
      </p:sp>
      <p:sp>
        <p:nvSpPr>
          <p:cNvPr id="4" name="Текст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pPr>
              <a:defRPr/>
            </a:pPr>
            <a:endParaRPr lang="uk-UA"/>
          </a:p>
        </p:txBody>
      </p:sp>
      <p:sp>
        <p:nvSpPr>
          <p:cNvPr id="6" name="Нижний колонтитул 5"/>
          <p:cNvSpPr>
            <a:spLocks noGrp="1"/>
          </p:cNvSpPr>
          <p:nvPr>
            <p:ph type="ftr" sz="quarter" idx="11"/>
          </p:nvPr>
        </p:nvSpPr>
        <p:spPr/>
        <p:txBody>
          <a:bodyPr/>
          <a:lstStyle/>
          <a:p>
            <a:pPr>
              <a:defRPr/>
            </a:pPr>
            <a:endParaRPr lang="uk-UA"/>
          </a:p>
        </p:txBody>
      </p:sp>
      <p:sp>
        <p:nvSpPr>
          <p:cNvPr id="7" name="Номер слайда 6"/>
          <p:cNvSpPr>
            <a:spLocks noGrp="1"/>
          </p:cNvSpPr>
          <p:nvPr>
            <p:ph type="sldNum" sz="quarter" idx="12"/>
          </p:nvPr>
        </p:nvSpPr>
        <p:spPr/>
        <p:txBody>
          <a:bodyPr/>
          <a:lstStyle/>
          <a:p>
            <a:pPr>
              <a:defRPr/>
            </a:pPr>
            <a:fld id="{C0BF7135-72BE-4DA7-840C-8A60F52A9DB0}" type="slidenum">
              <a:rPr lang="uk-UA" altLang="ru-RU" smtClean="0"/>
              <a:pPr>
                <a:defRPr/>
              </a:pPr>
              <a:t>‹#›</a:t>
            </a:fld>
            <a:endParaRPr lang="uk-UA" altLang="ru-RU"/>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pPr>
              <a:defRPr/>
            </a:pPr>
            <a:endParaRPr lang="uk-UA"/>
          </a:p>
        </p:txBody>
      </p:sp>
      <p:sp>
        <p:nvSpPr>
          <p:cNvPr id="5" name="Нижний колонтитул 4"/>
          <p:cNvSpPr>
            <a:spLocks noGrp="1"/>
          </p:cNvSpPr>
          <p:nvPr>
            <p:ph type="ftr" sz="quarter" idx="11"/>
          </p:nvPr>
        </p:nvSpPr>
        <p:spPr/>
        <p:txBody>
          <a:bodyPr/>
          <a:lstStyle/>
          <a:p>
            <a:pPr>
              <a:defRPr/>
            </a:pPr>
            <a:endParaRPr lang="uk-UA"/>
          </a:p>
        </p:txBody>
      </p:sp>
      <p:sp>
        <p:nvSpPr>
          <p:cNvPr id="6" name="Номер слайда 5"/>
          <p:cNvSpPr>
            <a:spLocks noGrp="1"/>
          </p:cNvSpPr>
          <p:nvPr>
            <p:ph type="sldNum" sz="quarter" idx="12"/>
          </p:nvPr>
        </p:nvSpPr>
        <p:spPr/>
        <p:txBody>
          <a:bodyPr/>
          <a:lstStyle/>
          <a:p>
            <a:pPr>
              <a:defRPr/>
            </a:pPr>
            <a:fld id="{629B9E87-C436-4181-836F-DA8ADD619875}" type="slidenum">
              <a:rPr lang="uk-UA" altLang="ru-RU" smtClean="0"/>
              <a:pPr>
                <a:defRPr/>
              </a:pPr>
              <a:t>‹#›</a:t>
            </a:fld>
            <a:endParaRPr lang="uk-UA" alt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pPr>
              <a:defRPr/>
            </a:pPr>
            <a:endParaRPr lang="uk-UA"/>
          </a:p>
        </p:txBody>
      </p:sp>
      <p:sp>
        <p:nvSpPr>
          <p:cNvPr id="5" name="Нижний колонтитул 4"/>
          <p:cNvSpPr>
            <a:spLocks noGrp="1"/>
          </p:cNvSpPr>
          <p:nvPr>
            <p:ph type="ftr" sz="quarter" idx="11"/>
          </p:nvPr>
        </p:nvSpPr>
        <p:spPr/>
        <p:txBody>
          <a:bodyPr/>
          <a:lstStyle/>
          <a:p>
            <a:pPr>
              <a:defRPr/>
            </a:pPr>
            <a:endParaRPr lang="uk-UA"/>
          </a:p>
        </p:txBody>
      </p:sp>
      <p:sp>
        <p:nvSpPr>
          <p:cNvPr id="6" name="Номер слайда 5"/>
          <p:cNvSpPr>
            <a:spLocks noGrp="1"/>
          </p:cNvSpPr>
          <p:nvPr>
            <p:ph type="sldNum" sz="quarter" idx="12"/>
          </p:nvPr>
        </p:nvSpPr>
        <p:spPr/>
        <p:txBody>
          <a:bodyPr/>
          <a:lstStyle/>
          <a:p>
            <a:pPr>
              <a:defRPr/>
            </a:pPr>
            <a:fld id="{5D7E81E8-4256-4129-877F-2334558E235E}" type="slidenum">
              <a:rPr lang="uk-UA" altLang="ru-RU" smtClean="0"/>
              <a:pPr>
                <a:defRPr/>
              </a:pPr>
              <a:t>‹#›</a:t>
            </a:fld>
            <a:endParaRPr lang="uk-UA" altLang="ru-RU"/>
          </a:p>
        </p:txBody>
      </p:sp>
      <p:sp>
        <p:nvSpPr>
          <p:cNvPr id="7" name="Прямая соединительная линия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Равнобедренный треугольник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я соединительная линия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CC00"/>
        </a:solidFill>
        <a:effectLst/>
      </p:bgPr>
    </p:bg>
    <p:spTree>
      <p:nvGrpSpPr>
        <p:cNvPr id="1" name=""/>
        <p:cNvGrpSpPr/>
        <p:nvPr/>
      </p:nvGrpSpPr>
      <p:grpSpPr>
        <a:xfrm>
          <a:off x="0" y="0"/>
          <a:ext cx="0" cy="0"/>
          <a:chOff x="0" y="0"/>
          <a:chExt cx="0" cy="0"/>
        </a:xfrm>
      </p:grpSpPr>
      <p:grpSp>
        <p:nvGrpSpPr>
          <p:cNvPr id="1026" name="Group 1"/>
          <p:cNvGrpSpPr>
            <a:grpSpLocks/>
          </p:cNvGrpSpPr>
          <p:nvPr/>
        </p:nvGrpSpPr>
        <p:grpSpPr bwMode="auto">
          <a:xfrm>
            <a:off x="319088" y="1752600"/>
            <a:ext cx="8823325" cy="5127625"/>
            <a:chOff x="201" y="1104"/>
            <a:chExt cx="5558" cy="3230"/>
          </a:xfrm>
        </p:grpSpPr>
        <p:sp>
          <p:nvSpPr>
            <p:cNvPr id="2050" name="Freeform 2"/>
            <p:cNvSpPr>
              <a:spLocks noChangeArrowheads="1"/>
            </p:cNvSpPr>
            <p:nvPr/>
          </p:nvSpPr>
          <p:spPr bwMode="auto">
            <a:xfrm>
              <a:off x="210" y="1104"/>
              <a:ext cx="5550" cy="3216"/>
            </a:xfrm>
            <a:custGeom>
              <a:avLst/>
              <a:gdLst/>
              <a:ahLst/>
              <a:cxnLst>
                <a:cxn ang="0">
                  <a:pos x="335" y="0"/>
                </a:cxn>
                <a:cxn ang="0">
                  <a:pos x="333" y="1290"/>
                </a:cxn>
                <a:cxn ang="0">
                  <a:pos x="0" y="1290"/>
                </a:cxn>
                <a:cxn ang="0">
                  <a:pos x="6" y="3210"/>
                </a:cxn>
                <a:cxn ang="0">
                  <a:pos x="5550" y="3216"/>
                </a:cxn>
                <a:cxn ang="0">
                  <a:pos x="5550" y="0"/>
                </a:cxn>
                <a:cxn ang="0">
                  <a:pos x="335" y="0"/>
                </a:cxn>
                <a:cxn ang="0">
                  <a:pos x="335" y="0"/>
                </a:cxn>
              </a:cxnLst>
              <a:rect l="0" t="0" r="r" b="b"/>
              <a:pathLst>
                <a:path w="5550" h="3216">
                  <a:moveTo>
                    <a:pt x="335" y="0"/>
                  </a:moveTo>
                  <a:lnTo>
                    <a:pt x="333" y="1290"/>
                  </a:lnTo>
                  <a:lnTo>
                    <a:pt x="0" y="1290"/>
                  </a:lnTo>
                  <a:lnTo>
                    <a:pt x="6" y="3210"/>
                  </a:lnTo>
                  <a:lnTo>
                    <a:pt x="5550" y="3216"/>
                  </a:lnTo>
                  <a:lnTo>
                    <a:pt x="5550" y="0"/>
                  </a:lnTo>
                  <a:lnTo>
                    <a:pt x="335" y="0"/>
                  </a:lnTo>
                  <a:lnTo>
                    <a:pt x="335" y="0"/>
                  </a:lnTo>
                  <a:close/>
                </a:path>
              </a:pathLst>
            </a:custGeom>
            <a:solidFill>
              <a:srgbClr val="006600">
                <a:alpha val="39999"/>
              </a:srgbClr>
            </a:solidFill>
            <a:ln w="9525">
              <a:noFill/>
              <a:round/>
              <a:headEnd/>
              <a:tailEnd/>
            </a:ln>
            <a:effectLst/>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2051" name="Freeform 3"/>
            <p:cNvSpPr>
              <a:spLocks noChangeArrowheads="1"/>
            </p:cNvSpPr>
            <p:nvPr/>
          </p:nvSpPr>
          <p:spPr bwMode="auto">
            <a:xfrm>
              <a:off x="528" y="2400"/>
              <a:ext cx="5232" cy="1920"/>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rgbClr val="006600">
                <a:alpha val="29999"/>
              </a:srgbClr>
            </a:solidFill>
            <a:ln w="9525">
              <a:noFill/>
              <a:round/>
              <a:headEnd/>
              <a:tailEnd/>
            </a:ln>
            <a:effectLst/>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2052" name="Freeform 4"/>
            <p:cNvSpPr>
              <a:spLocks noChangeArrowheads="1"/>
            </p:cNvSpPr>
            <p:nvPr/>
          </p:nvSpPr>
          <p:spPr bwMode="auto">
            <a:xfrm>
              <a:off x="201" y="2377"/>
              <a:ext cx="3455"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0">
              <a:gsLst>
                <a:gs pos="0">
                  <a:srgbClr val="005300"/>
                </a:gs>
                <a:gs pos="100000">
                  <a:srgbClr val="006600">
                    <a:alpha val="0"/>
                  </a:srgbClr>
                </a:gs>
              </a:gsLst>
              <a:lin ang="10800000" scaled="1"/>
            </a:gradFill>
            <a:ln w="9525">
              <a:noFill/>
              <a:round/>
              <a:headEnd/>
              <a:tailEnd/>
            </a:ln>
            <a:effectLst/>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2053" name="Freeform 5"/>
            <p:cNvSpPr>
              <a:spLocks noChangeArrowheads="1"/>
            </p:cNvSpPr>
            <p:nvPr/>
          </p:nvSpPr>
          <p:spPr bwMode="auto">
            <a:xfrm>
              <a:off x="528" y="1104"/>
              <a:ext cx="4894"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0">
              <a:gsLst>
                <a:gs pos="0">
                  <a:srgbClr val="005300"/>
                </a:gs>
                <a:gs pos="100000">
                  <a:srgbClr val="006600">
                    <a:alpha val="0"/>
                  </a:srgbClr>
                </a:gs>
              </a:gsLst>
              <a:lin ang="10800000" scaled="1"/>
            </a:gradFill>
            <a:ln w="9525">
              <a:noFill/>
              <a:round/>
              <a:headEnd/>
              <a:tailEnd/>
            </a:ln>
            <a:effectLst/>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2054" name="Freeform 6"/>
            <p:cNvSpPr>
              <a:spLocks noChangeArrowheads="1"/>
            </p:cNvSpPr>
            <p:nvPr/>
          </p:nvSpPr>
          <p:spPr bwMode="auto">
            <a:xfrm>
              <a:off x="201" y="2377"/>
              <a:ext cx="30" cy="1958"/>
            </a:xfrm>
            <a:custGeom>
              <a:avLst/>
              <a:gdLst/>
              <a:ahLst/>
              <a:cxnLst>
                <a:cxn ang="0">
                  <a:pos x="0" y="0"/>
                </a:cxn>
                <a:cxn ang="0">
                  <a:pos x="0" y="1416"/>
                </a:cxn>
                <a:cxn ang="0">
                  <a:pos x="29" y="1416"/>
                </a:cxn>
                <a:cxn ang="0">
                  <a:pos x="30" y="27"/>
                </a:cxn>
                <a:cxn ang="0">
                  <a:pos x="0" y="0"/>
                </a:cxn>
                <a:cxn ang="0">
                  <a:pos x="0" y="0"/>
                </a:cxn>
              </a:cxnLst>
              <a:rect l="0" t="0" r="r" b="b"/>
              <a:pathLst>
                <a:path w="30" h="1416">
                  <a:moveTo>
                    <a:pt x="0" y="0"/>
                  </a:moveTo>
                  <a:lnTo>
                    <a:pt x="0" y="1416"/>
                  </a:lnTo>
                  <a:lnTo>
                    <a:pt x="29" y="1416"/>
                  </a:lnTo>
                  <a:lnTo>
                    <a:pt x="30" y="27"/>
                  </a:lnTo>
                  <a:lnTo>
                    <a:pt x="0" y="0"/>
                  </a:lnTo>
                  <a:lnTo>
                    <a:pt x="0" y="0"/>
                  </a:lnTo>
                  <a:close/>
                </a:path>
              </a:pathLst>
            </a:custGeom>
            <a:gradFill rotWithShape="0">
              <a:gsLst>
                <a:gs pos="0">
                  <a:srgbClr val="1E781E"/>
                </a:gs>
                <a:gs pos="100000">
                  <a:srgbClr val="006600">
                    <a:alpha val="0"/>
                  </a:srgbClr>
                </a:gs>
              </a:gsLst>
              <a:lin ang="5400000" scaled="1"/>
            </a:gradFill>
            <a:ln w="9525">
              <a:noFill/>
              <a:round/>
              <a:headEnd/>
              <a:tailEnd/>
            </a:ln>
            <a:effectLst/>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2055" name="Freeform 7"/>
            <p:cNvSpPr>
              <a:spLocks noChangeArrowheads="1"/>
            </p:cNvSpPr>
            <p:nvPr/>
          </p:nvSpPr>
          <p:spPr bwMode="auto">
            <a:xfrm>
              <a:off x="528" y="1104"/>
              <a:ext cx="29" cy="3225"/>
            </a:xfrm>
            <a:custGeom>
              <a:avLst/>
              <a:gdLst/>
              <a:ahLst/>
              <a:cxnLst>
                <a:cxn ang="0">
                  <a:pos x="0" y="0"/>
                </a:cxn>
                <a:cxn ang="0">
                  <a:pos x="0" y="2161"/>
                </a:cxn>
                <a:cxn ang="0">
                  <a:pos x="29" y="2161"/>
                </a:cxn>
                <a:cxn ang="0">
                  <a:pos x="27" y="27"/>
                </a:cxn>
                <a:cxn ang="0">
                  <a:pos x="0" y="0"/>
                </a:cxn>
                <a:cxn ang="0">
                  <a:pos x="0" y="0"/>
                </a:cxn>
              </a:cxnLst>
              <a:rect l="0" t="0" r="r" b="b"/>
              <a:pathLst>
                <a:path w="29" h="2161">
                  <a:moveTo>
                    <a:pt x="0" y="0"/>
                  </a:moveTo>
                  <a:lnTo>
                    <a:pt x="0" y="2161"/>
                  </a:lnTo>
                  <a:lnTo>
                    <a:pt x="29" y="2161"/>
                  </a:lnTo>
                  <a:lnTo>
                    <a:pt x="27" y="27"/>
                  </a:lnTo>
                  <a:lnTo>
                    <a:pt x="0" y="0"/>
                  </a:lnTo>
                  <a:lnTo>
                    <a:pt x="0" y="0"/>
                  </a:lnTo>
                  <a:close/>
                </a:path>
              </a:pathLst>
            </a:custGeom>
            <a:gradFill rotWithShape="0">
              <a:gsLst>
                <a:gs pos="0">
                  <a:srgbClr val="1E781E"/>
                </a:gs>
                <a:gs pos="100000">
                  <a:srgbClr val="006600">
                    <a:alpha val="0"/>
                  </a:srgbClr>
                </a:gs>
              </a:gsLst>
              <a:lin ang="5400000" scaled="1"/>
            </a:gradFill>
            <a:ln w="9525">
              <a:noFill/>
              <a:round/>
              <a:headEnd/>
              <a:tailEnd/>
            </a:ln>
            <a:effectLst/>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grpSp>
      <p:sp>
        <p:nvSpPr>
          <p:cNvPr id="2056" name="Rectangle 8"/>
          <p:cNvSpPr>
            <a:spLocks noGrp="1" noChangeArrowheads="1"/>
          </p:cNvSpPr>
          <p:nvPr>
            <p:ph type="title"/>
          </p:nvPr>
        </p:nvSpPr>
        <p:spPr bwMode="auto">
          <a:xfrm>
            <a:off x="990600" y="1905000"/>
            <a:ext cx="7770813" cy="2103438"/>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r>
              <a:rPr lang="en-GB" altLang="ru-RU"/>
              <a:t>Для правки текста заголовка щелкните мышью</a:t>
            </a:r>
          </a:p>
        </p:txBody>
      </p:sp>
      <p:sp>
        <p:nvSpPr>
          <p:cNvPr id="2057" name="Rectangle 9"/>
          <p:cNvSpPr>
            <a:spLocks noGrp="1" noChangeArrowheads="1"/>
          </p:cNvSpPr>
          <p:nvPr>
            <p:ph type="dt"/>
          </p:nvPr>
        </p:nvSpPr>
        <p:spPr bwMode="auto">
          <a:xfrm>
            <a:off x="990600" y="6245225"/>
            <a:ext cx="1900238" cy="47466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eaLnBrk="1" hangingPunct="1">
              <a:buClr>
                <a:srgbClr val="000000"/>
              </a:buClr>
              <a:buSzPct val="100000"/>
              <a:buFont typeface="Times New Roman" panose="02020603050405020304" pitchFamily="18" charset="0"/>
              <a:buNone/>
              <a:tabLst>
                <a:tab pos="723900" algn="l"/>
                <a:tab pos="1447800" algn="l"/>
              </a:tabLst>
              <a:defRPr sz="1400">
                <a:solidFill>
                  <a:srgbClr val="FFFFFF"/>
                </a:solidFill>
                <a:effectLst>
                  <a:outerShdw blurRad="38100" dist="38100" dir="2700000" algn="tl">
                    <a:srgbClr val="000000"/>
                  </a:outerShdw>
                </a:effectLst>
                <a:latin typeface="Times New Roman" pitchFamily="18" charset="0"/>
                <a:ea typeface="+mn-ea"/>
                <a:cs typeface="+mn-cs"/>
              </a:defRPr>
            </a:lvl1pPr>
          </a:lstStyle>
          <a:p>
            <a:pPr>
              <a:defRPr/>
            </a:pPr>
            <a:endParaRPr lang="uk-UA"/>
          </a:p>
        </p:txBody>
      </p:sp>
      <p:sp>
        <p:nvSpPr>
          <p:cNvPr id="2058" name="Rectangle 10"/>
          <p:cNvSpPr>
            <a:spLocks noGrp="1" noChangeArrowheads="1"/>
          </p:cNvSpPr>
          <p:nvPr>
            <p:ph type="ftr"/>
          </p:nvPr>
        </p:nvSpPr>
        <p:spPr bwMode="auto">
          <a:xfrm>
            <a:off x="3468688" y="6245225"/>
            <a:ext cx="2894012" cy="47466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ctr" eaLnBrk="1" hangingPunct="1">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FFFFFF"/>
                </a:solidFill>
                <a:effectLst>
                  <a:outerShdw blurRad="38100" dist="38100" dir="2700000" algn="tl">
                    <a:srgbClr val="000000"/>
                  </a:outerShdw>
                </a:effectLst>
                <a:latin typeface="Times New Roman" pitchFamily="18" charset="0"/>
                <a:ea typeface="+mn-ea"/>
                <a:cs typeface="+mn-cs"/>
              </a:defRPr>
            </a:lvl1pPr>
          </a:lstStyle>
          <a:p>
            <a:pPr>
              <a:defRPr/>
            </a:pPr>
            <a:endParaRPr lang="uk-UA"/>
          </a:p>
        </p:txBody>
      </p:sp>
      <p:sp>
        <p:nvSpPr>
          <p:cNvPr id="2059" name="Rectangle 11"/>
          <p:cNvSpPr>
            <a:spLocks noGrp="1" noChangeArrowheads="1"/>
          </p:cNvSpPr>
          <p:nvPr>
            <p:ph type="sldNum"/>
          </p:nvPr>
        </p:nvSpPr>
        <p:spPr bwMode="auto">
          <a:xfrm>
            <a:off x="6937375" y="6245225"/>
            <a:ext cx="1900238" cy="47466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eaLnBrk="1" hangingPunct="1">
              <a:buClr>
                <a:srgbClr val="000000"/>
              </a:buClr>
              <a:buSzPct val="100000"/>
              <a:buFont typeface="Times New Roman" pitchFamily="18" charset="0"/>
              <a:buNone/>
              <a:defRPr sz="1400">
                <a:solidFill>
                  <a:srgbClr val="FFFFFF"/>
                </a:solidFill>
                <a:effectLst>
                  <a:outerShdw blurRad="38100" dist="38100" dir="2700000" algn="tl">
                    <a:srgbClr val="000000"/>
                  </a:outerShdw>
                </a:effectLst>
                <a:latin typeface="Times New Roman" pitchFamily="18" charset="0"/>
              </a:defRPr>
            </a:lvl1pPr>
          </a:lstStyle>
          <a:p>
            <a:pPr>
              <a:defRPr/>
            </a:pPr>
            <a:fld id="{1DDF95BB-B265-4B7E-B076-BF6F1628D46B}" type="slidenum">
              <a:rPr lang="uk-UA" altLang="ru-RU"/>
              <a:pPr>
                <a:defRPr/>
              </a:pPr>
              <a:t>‹#›</a:t>
            </a:fld>
            <a:endParaRPr lang="uk-UA" altLang="ru-RU"/>
          </a:p>
        </p:txBody>
      </p:sp>
    </p:spTree>
  </p:cSld>
  <p:clrMap bg1="lt1" tx1="dk1" bg2="lt2" tx2="dk2" accent1="accent1" accent2="accent2" accent3="accent3" accent4="accent4" accent5="accent5" accent6="accent6" hlink="hlink" folHlink="folHlink"/>
  <p:sldLayoutIdLst>
    <p:sldLayoutId id="2147484125" r:id="rId1"/>
    <p:sldLayoutId id="2147484126" r:id="rId2"/>
    <p:sldLayoutId id="2147484127" r:id="rId3"/>
    <p:sldLayoutId id="2147484128" r:id="rId4"/>
    <p:sldLayoutId id="2147484129" r:id="rId5"/>
    <p:sldLayoutId id="2147484130" r:id="rId6"/>
    <p:sldLayoutId id="2147484131" r:id="rId7"/>
    <p:sldLayoutId id="2147484132" r:id="rId8"/>
    <p:sldLayoutId id="2147484133" r:id="rId9"/>
    <p:sldLayoutId id="2147484134" r:id="rId10"/>
    <p:sldLayoutId id="2147484135" r:id="rId11"/>
  </p:sldLayoutIdLst>
  <p:txStyles>
    <p:titleStyle>
      <a:lvl1pPr algn="l" defTabSz="449263" rtl="0" eaLnBrk="0" fontAlgn="base" hangingPunct="0">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2pPr>
      <a:lvl3pPr algn="l" defTabSz="449263" rtl="0" eaLnBrk="0" fontAlgn="base" hangingPunct="0">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3pPr>
      <a:lvl4pPr algn="l" defTabSz="449263" rtl="0" eaLnBrk="0" fontAlgn="base" hangingPunct="0">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4pPr>
      <a:lvl5pPr algn="l" defTabSz="449263" rtl="0" eaLnBrk="0" fontAlgn="base" hangingPunct="0">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5pPr>
      <a:lvl6pPr marL="2514600" indent="-228600" algn="l" defTabSz="449263" rtl="0" fontAlgn="base">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6pPr>
      <a:lvl7pPr marL="2971800" indent="-228600" algn="l" defTabSz="449263" rtl="0" fontAlgn="base">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7pPr>
      <a:lvl8pPr marL="3429000" indent="-228600" algn="l" defTabSz="449263" rtl="0" fontAlgn="base">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8pPr>
      <a:lvl9pPr marL="3886200" indent="-228600" algn="l" defTabSz="449263" rtl="0" fontAlgn="base">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itchFamily="18" charset="0"/>
        <a:defRPr sz="3200">
          <a:solidFill>
            <a:srgbClr val="FFFFFF"/>
          </a:solidFill>
          <a:effectLst>
            <a:outerShdw blurRad="38100" dist="38100" dir="2700000" algn="tl">
              <a:srgbClr val="000000"/>
            </a:outerShdw>
          </a:effectLst>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pitchFamily="18" charset="0"/>
        <a:defRPr sz="2800">
          <a:solidFill>
            <a:srgbClr val="FFFFFF"/>
          </a:solidFill>
          <a:effectLst>
            <a:outerShdw blurRad="38100" dist="38100" dir="2700000" algn="tl">
              <a:srgbClr val="000000"/>
            </a:outerShdw>
          </a:effectLst>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a:solidFill>
            <a:srgbClr val="FFFFFF"/>
          </a:solidFill>
          <a:effectLst>
            <a:outerShdw blurRad="38100" dist="38100" dir="2700000" algn="tl">
              <a:srgbClr val="000000"/>
            </a:outerShdw>
          </a:effectLst>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FFFFFF"/>
          </a:solidFill>
          <a:effectLst>
            <a:outerShdw blurRad="38100" dist="38100" dir="2700000" algn="tl">
              <a:srgbClr val="000000"/>
            </a:outerShdw>
          </a:effectLst>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FFFFFF"/>
          </a:solidFill>
          <a:effectLst>
            <a:outerShdw blurRad="38100" dist="38100" dir="2700000" algn="tl">
              <a:srgbClr val="000000"/>
            </a:outerShdw>
          </a:effectLst>
          <a:latin typeface="+mn-lt"/>
          <a:ea typeface="+mn-ea"/>
          <a:cs typeface="+mn-cs"/>
        </a:defRPr>
      </a:lvl5pPr>
      <a:lvl6pPr marL="2514600" indent="-228600" algn="l" defTabSz="449263" rtl="0" fontAlgn="base">
        <a:spcBef>
          <a:spcPts val="500"/>
        </a:spcBef>
        <a:spcAft>
          <a:spcPct val="0"/>
        </a:spcAft>
        <a:buClr>
          <a:srgbClr val="000000"/>
        </a:buClr>
        <a:buSzPct val="100000"/>
        <a:buFont typeface="Times New Roman" pitchFamily="18" charset="0"/>
        <a:defRPr sz="2000">
          <a:solidFill>
            <a:srgbClr val="FFFFFF"/>
          </a:solidFill>
          <a:effectLst>
            <a:outerShdw blurRad="38100" dist="38100" dir="2700000" algn="tl">
              <a:srgbClr val="000000"/>
            </a:outerShdw>
          </a:effectLst>
          <a:latin typeface="+mn-lt"/>
          <a:ea typeface="+mn-ea"/>
          <a:cs typeface="+mn-cs"/>
        </a:defRPr>
      </a:lvl6pPr>
      <a:lvl7pPr marL="2971800" indent="-228600" algn="l" defTabSz="449263" rtl="0" fontAlgn="base">
        <a:spcBef>
          <a:spcPts val="500"/>
        </a:spcBef>
        <a:spcAft>
          <a:spcPct val="0"/>
        </a:spcAft>
        <a:buClr>
          <a:srgbClr val="000000"/>
        </a:buClr>
        <a:buSzPct val="100000"/>
        <a:buFont typeface="Times New Roman" pitchFamily="18" charset="0"/>
        <a:defRPr sz="2000">
          <a:solidFill>
            <a:srgbClr val="FFFFFF"/>
          </a:solidFill>
          <a:effectLst>
            <a:outerShdw blurRad="38100" dist="38100" dir="2700000" algn="tl">
              <a:srgbClr val="000000"/>
            </a:outerShdw>
          </a:effectLst>
          <a:latin typeface="+mn-lt"/>
          <a:ea typeface="+mn-ea"/>
          <a:cs typeface="+mn-cs"/>
        </a:defRPr>
      </a:lvl7pPr>
      <a:lvl8pPr marL="3429000" indent="-228600" algn="l" defTabSz="449263" rtl="0" fontAlgn="base">
        <a:spcBef>
          <a:spcPts val="500"/>
        </a:spcBef>
        <a:spcAft>
          <a:spcPct val="0"/>
        </a:spcAft>
        <a:buClr>
          <a:srgbClr val="000000"/>
        </a:buClr>
        <a:buSzPct val="100000"/>
        <a:buFont typeface="Times New Roman" pitchFamily="18" charset="0"/>
        <a:defRPr sz="2000">
          <a:solidFill>
            <a:srgbClr val="FFFFFF"/>
          </a:solidFill>
          <a:effectLst>
            <a:outerShdw blurRad="38100" dist="38100" dir="2700000" algn="tl">
              <a:srgbClr val="000000"/>
            </a:outerShdw>
          </a:effectLst>
          <a:latin typeface="+mn-lt"/>
          <a:ea typeface="+mn-ea"/>
          <a:cs typeface="+mn-cs"/>
        </a:defRPr>
      </a:lvl8pPr>
      <a:lvl9pPr marL="3886200" indent="-228600" algn="l" defTabSz="449263" rtl="0" fontAlgn="base">
        <a:spcBef>
          <a:spcPts val="500"/>
        </a:spcBef>
        <a:spcAft>
          <a:spcPct val="0"/>
        </a:spcAft>
        <a:buClr>
          <a:srgbClr val="000000"/>
        </a:buClr>
        <a:buSzPct val="100000"/>
        <a:buFont typeface="Times New Roman" pitchFamily="18" charset="0"/>
        <a:defRPr sz="2000">
          <a:solidFill>
            <a:srgbClr val="FFFFFF"/>
          </a:solidFill>
          <a:effectLst>
            <a:outerShdw blurRad="38100" dist="38100" dir="2700000" algn="tl">
              <a:srgbClr val="000000"/>
            </a:outerShdw>
          </a:effectLst>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152400"/>
            <a:ext cx="8229600" cy="990600"/>
          </a:xfrm>
          <a:prstGeom prst="rect">
            <a:avLst/>
          </a:prstGeom>
        </p:spPr>
        <p:txBody>
          <a:bodyPr vert="horz" anchor="b" anchorCtr="0">
            <a:normAutofit/>
          </a:bodyPr>
          <a:lstStyle/>
          <a:p>
            <a:r>
              <a:rPr kumimoji="0" lang="ru-RU"/>
              <a:t>Образец заголовка</a:t>
            </a:r>
            <a:endParaRPr kumimoji="0" lang="en-US"/>
          </a:p>
        </p:txBody>
      </p:sp>
      <p:sp>
        <p:nvSpPr>
          <p:cNvPr id="13" name="Текст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pPr>
              <a:defRPr/>
            </a:pPr>
            <a:endParaRPr lang="uk-UA"/>
          </a:p>
        </p:txBody>
      </p:sp>
      <p:sp>
        <p:nvSpPr>
          <p:cNvPr id="3" name="Нижний колонтитул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pPr>
              <a:defRPr/>
            </a:pPr>
            <a:endParaRPr lang="uk-UA"/>
          </a:p>
        </p:txBody>
      </p:sp>
      <p:sp>
        <p:nvSpPr>
          <p:cNvPr id="23" name="Номер слайда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pPr>
              <a:defRPr/>
            </a:pPr>
            <a:fld id="{1DDF95BB-B265-4B7E-B076-BF6F1628D46B}" type="slidenum">
              <a:rPr lang="uk-UA" altLang="ru-RU" smtClean="0"/>
              <a:pPr>
                <a:defRPr/>
              </a:pPr>
              <a:t>‹#›</a:t>
            </a:fld>
            <a:endParaRPr lang="uk-UA" altLang="ru-RU"/>
          </a:p>
        </p:txBody>
      </p:sp>
      <p:sp>
        <p:nvSpPr>
          <p:cNvPr id="28" name="Прямая соединительная линия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Прямая соединительная линия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Равнобедренный треугольник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4148" r:id="rId1"/>
    <p:sldLayoutId id="2147484149" r:id="rId2"/>
    <p:sldLayoutId id="2147484150" r:id="rId3"/>
    <p:sldLayoutId id="2147484151" r:id="rId4"/>
    <p:sldLayoutId id="2147484152" r:id="rId5"/>
    <p:sldLayoutId id="2147484153" r:id="rId6"/>
    <p:sldLayoutId id="2147484154" r:id="rId7"/>
    <p:sldLayoutId id="2147484155" r:id="rId8"/>
    <p:sldLayoutId id="2147484156" r:id="rId9"/>
    <p:sldLayoutId id="2147484157" r:id="rId10"/>
    <p:sldLayoutId id="2147484158"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7.jpeg"/><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image" Target="../media/image24.jpeg"/><Relationship Id="rId1" Type="http://schemas.openxmlformats.org/officeDocument/2006/relationships/slideLayout" Target="../slideLayouts/slideLayout13.xml"/><Relationship Id="rId6" Type="http://schemas.openxmlformats.org/officeDocument/2006/relationships/image" Target="../media/image28.jpeg"/><Relationship Id="rId5" Type="http://schemas.openxmlformats.org/officeDocument/2006/relationships/image" Target="../media/image27.jpeg"/><Relationship Id="rId10" Type="http://schemas.openxmlformats.org/officeDocument/2006/relationships/image" Target="../media/image32.jpeg"/><Relationship Id="rId4" Type="http://schemas.openxmlformats.org/officeDocument/2006/relationships/image" Target="../media/image26.jpeg"/><Relationship Id="rId9" Type="http://schemas.openxmlformats.org/officeDocument/2006/relationships/image" Target="../media/image31.jpeg"/></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3.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2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3.xml"/><Relationship Id="rId4" Type="http://schemas.openxmlformats.org/officeDocument/2006/relationships/image" Target="../media/image42.jpeg"/></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53.png"/></Relationships>
</file>

<file path=ppt/slides/_rels/slide4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58.jpeg"/><Relationship Id="rId4" Type="http://schemas.openxmlformats.org/officeDocument/2006/relationships/image" Target="../media/image57.jpeg"/></Relationships>
</file>

<file path=ppt/slides/_rels/slide5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image" Target="../media/image63.jpeg"/><Relationship Id="rId4" Type="http://schemas.openxmlformats.org/officeDocument/2006/relationships/image" Target="https://genetics.thetech.org/sites/default/files/450Epistasis.gif" TargetMode="External"/></Relationships>
</file>

<file path=ppt/slides/_rels/slide5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13.xml"/><Relationship Id="rId4" Type="http://schemas.openxmlformats.org/officeDocument/2006/relationships/image" Target="../media/image70.jpeg"/></Relationships>
</file>

<file path=ppt/slides/_rels/slide61.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74.jpeg"/><Relationship Id="rId4" Type="http://schemas.openxmlformats.org/officeDocument/2006/relationships/image" Target="../media/image73.jpeg"/></Relationships>
</file>

<file path=ppt/slides/_rels/slide6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77.png"/></Relationships>
</file>

<file path=ppt/slides/_rels/slide66.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79.png"/><Relationship Id="rId1" Type="http://schemas.openxmlformats.org/officeDocument/2006/relationships/slideLayout" Target="../slideLayouts/slideLayout13.xml"/><Relationship Id="rId4" Type="http://schemas.openxmlformats.org/officeDocument/2006/relationships/image" Target="../media/image81.jpg"/></Relationships>
</file>

<file path=ppt/slides/_rels/slide6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83.png"/></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39552" y="764704"/>
            <a:ext cx="8229600" cy="648072"/>
          </a:xfrm>
        </p:spPr>
        <p:txBody>
          <a:bodyPr>
            <a:noAutofit/>
          </a:bodyPr>
          <a:lstStyle/>
          <a:p>
            <a:pPr algn="ctr">
              <a:defRPr/>
            </a:pPr>
            <a:br>
              <a:rPr lang="uk-UA" sz="3600" dirty="0">
                <a:solidFill>
                  <a:schemeClr val="bg1">
                    <a:lumMod val="50000"/>
                  </a:schemeClr>
                </a:solidFill>
                <a:effectLst/>
                <a:latin typeface="Arial" panose="020B0604020202020204" pitchFamily="34" charset="0"/>
                <a:cs typeface="Arial" panose="020B0604020202020204" pitchFamily="34" charset="0"/>
              </a:rPr>
            </a:br>
            <a:r>
              <a:rPr lang="uk-UA" b="1" dirty="0" err="1">
                <a:solidFill>
                  <a:srgbClr val="0070C0"/>
                </a:solidFill>
                <a:effectLst/>
                <a:latin typeface="Times New Roman" panose="02020603050405020304" pitchFamily="18" charset="0"/>
                <a:ea typeface="Times New Roman" panose="02020603050405020304" pitchFamily="18" charset="0"/>
              </a:rPr>
              <a:t>Організмовий</a:t>
            </a:r>
            <a:r>
              <a:rPr lang="uk-UA" b="1" dirty="0">
                <a:solidFill>
                  <a:srgbClr val="0070C0"/>
                </a:solidFill>
                <a:effectLst/>
                <a:latin typeface="Times New Roman" panose="02020603050405020304" pitchFamily="18" charset="0"/>
                <a:ea typeface="Times New Roman" panose="02020603050405020304" pitchFamily="18" charset="0"/>
              </a:rPr>
              <a:t> рівень організації генетичної інформації. Закони спадковості.</a:t>
            </a:r>
            <a:endParaRPr lang="ru-RU" b="1" dirty="0">
              <a:solidFill>
                <a:srgbClr val="0070C0"/>
              </a:solidFill>
              <a:latin typeface="Arial" panose="020B0604020202020204" pitchFamily="34" charset="0"/>
              <a:cs typeface="Arial" panose="020B0604020202020204" pitchFamily="34" charset="0"/>
            </a:endParaRPr>
          </a:p>
        </p:txBody>
      </p:sp>
      <p:pic>
        <p:nvPicPr>
          <p:cNvPr id="10243" name="Объект 3" descr="Картинки по запросу human genetics"/>
          <p:cNvPicPr>
            <a:picLocks noGrp="1"/>
          </p:cNvPicPr>
          <p:nvPr>
            <p:ph sz="quarter" idx="1"/>
          </p:nvPr>
        </p:nvPicPr>
        <p:blipFill>
          <a:blip r:embed="rId2" cstate="print"/>
          <a:stretch>
            <a:fillRect/>
          </a:stretch>
        </p:blipFill>
        <p:spPr>
          <a:xfrm>
            <a:off x="1979712" y="1700808"/>
            <a:ext cx="5688632" cy="5253434"/>
          </a:xfr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Содержимое 2"/>
          <p:cNvSpPr>
            <a:spLocks noGrp="1"/>
          </p:cNvSpPr>
          <p:nvPr>
            <p:ph sz="quarter" idx="1"/>
          </p:nvPr>
        </p:nvSpPr>
        <p:spPr>
          <a:xfrm>
            <a:off x="457200" y="404664"/>
            <a:ext cx="5986463" cy="5904061"/>
          </a:xfrm>
        </p:spPr>
        <p:txBody>
          <a:bodyPr rtlCol="0">
            <a:normAutofit lnSpcReduction="10000"/>
          </a:bodyPr>
          <a:lstStyle/>
          <a:p>
            <a:pPr eaLnBrk="1" fontAlgn="auto" hangingPunct="1">
              <a:spcAft>
                <a:spcPts val="0"/>
              </a:spcAft>
              <a:buFont typeface="Arial" panose="020B0604020202020204" pitchFamily="34" charset="0"/>
              <a:buNone/>
              <a:defRPr/>
            </a:pPr>
            <a:r>
              <a:rPr lang="uk-UA" sz="3200" b="1" dirty="0">
                <a:solidFill>
                  <a:srgbClr val="FF0000"/>
                </a:solidFill>
              </a:rPr>
              <a:t>Генетика</a:t>
            </a:r>
            <a:r>
              <a:rPr lang="en-US" sz="3200" b="1" dirty="0">
                <a:solidFill>
                  <a:srgbClr val="FF0000"/>
                </a:solidFill>
              </a:rPr>
              <a:t> –</a:t>
            </a:r>
            <a:r>
              <a:rPr lang="ru-RU" sz="3200" b="1" dirty="0">
                <a:solidFill>
                  <a:srgbClr val="FF0000"/>
                </a:solidFill>
              </a:rPr>
              <a:t> </a:t>
            </a:r>
            <a:r>
              <a:rPr lang="uk-UA" sz="3200" b="1" dirty="0">
                <a:solidFill>
                  <a:srgbClr val="FF0000"/>
                </a:solidFill>
              </a:rPr>
              <a:t>наука про спадковість і мінливість</a:t>
            </a:r>
            <a:r>
              <a:rPr lang="ru-RU" sz="3200" b="1" dirty="0">
                <a:solidFill>
                  <a:srgbClr val="FF0000"/>
                </a:solidFill>
              </a:rPr>
              <a:t>.</a:t>
            </a:r>
            <a:endParaRPr lang="en-US" sz="3200" b="1" dirty="0">
              <a:solidFill>
                <a:srgbClr val="FF0000"/>
              </a:solidFill>
            </a:endParaRPr>
          </a:p>
          <a:p>
            <a:pPr eaLnBrk="1" fontAlgn="auto" hangingPunct="1">
              <a:spcAft>
                <a:spcPts val="0"/>
              </a:spcAft>
              <a:buFont typeface="Wingdings 3" pitchFamily="18" charset="2"/>
              <a:buNone/>
              <a:defRPr/>
            </a:pPr>
            <a:endParaRPr lang="en-US" sz="2000" dirty="0"/>
          </a:p>
          <a:p>
            <a:pPr eaLnBrk="1" fontAlgn="auto" hangingPunct="1">
              <a:spcAft>
                <a:spcPts val="0"/>
              </a:spcAft>
              <a:buFont typeface="Wingdings 3" pitchFamily="18" charset="2"/>
              <a:buNone/>
              <a:defRPr/>
            </a:pPr>
            <a:r>
              <a:rPr lang="ru-RU" sz="2400" b="1" dirty="0"/>
              <a:t>У 1906 році Вільям Бейтсон (1861 – 1926) вперше запропонував використовувати слово </a:t>
            </a:r>
            <a:r>
              <a:rPr lang="ru-RU" sz="2400" b="1" dirty="0">
                <a:solidFill>
                  <a:srgbClr val="0070C0"/>
                </a:solidFill>
              </a:rPr>
              <a:t>«генетика» </a:t>
            </a:r>
            <a:r>
              <a:rPr lang="ru-RU" sz="2400" b="1" dirty="0"/>
              <a:t>(від грецького </a:t>
            </a:r>
            <a:r>
              <a:rPr lang="ru-RU" sz="2400" b="1" i="1" dirty="0"/>
              <a:t>gennō</a:t>
            </a:r>
            <a:r>
              <a:rPr lang="ru-RU" sz="2400" b="1" dirty="0"/>
              <a:t>, «народжувати») для опису вивчення варіацій спадковості.</a:t>
            </a:r>
            <a:endParaRPr lang="en-US" sz="2400" b="1" dirty="0">
              <a:solidFill>
                <a:srgbClr val="000000"/>
              </a:solidFill>
            </a:endParaRPr>
          </a:p>
          <a:p>
            <a:pPr eaLnBrk="1" fontAlgn="auto" hangingPunct="1">
              <a:spcAft>
                <a:spcPts val="0"/>
              </a:spcAft>
              <a:buFont typeface="Wingdings 3" pitchFamily="18" charset="2"/>
              <a:buNone/>
              <a:defRPr/>
            </a:pPr>
            <a:endParaRPr lang="uk-UA" sz="2400" b="1" dirty="0">
              <a:solidFill>
                <a:srgbClr val="000000"/>
              </a:solidFill>
            </a:endParaRPr>
          </a:p>
          <a:p>
            <a:pPr eaLnBrk="1" fontAlgn="auto" hangingPunct="1">
              <a:spcAft>
                <a:spcPts val="0"/>
              </a:spcAft>
              <a:buFont typeface="Wingdings 3" pitchFamily="18" charset="2"/>
              <a:buNone/>
              <a:defRPr/>
            </a:pPr>
            <a:r>
              <a:rPr lang="uk-UA" sz="2400" b="1" dirty="0">
                <a:solidFill>
                  <a:srgbClr val="0070C0"/>
                </a:solidFill>
              </a:rPr>
              <a:t>Термін «ген» </a:t>
            </a:r>
            <a:r>
              <a:rPr lang="uk-UA" sz="2400" b="1" dirty="0">
                <a:solidFill>
                  <a:srgbClr val="000000"/>
                </a:solidFill>
              </a:rPr>
              <a:t>(від грецького </a:t>
            </a:r>
            <a:r>
              <a:rPr lang="en-US" sz="2400" b="1" dirty="0">
                <a:solidFill>
                  <a:srgbClr val="000000"/>
                </a:solidFill>
              </a:rPr>
              <a:t>genea «</a:t>
            </a:r>
            <a:r>
              <a:rPr lang="uk-UA" sz="2400" b="1" dirty="0">
                <a:solidFill>
                  <a:srgbClr val="000000"/>
                </a:solidFill>
              </a:rPr>
              <a:t>покоління, рід» і кореня </a:t>
            </a:r>
            <a:r>
              <a:rPr lang="en-US" sz="2400" b="1" dirty="0">
                <a:solidFill>
                  <a:srgbClr val="000000"/>
                </a:solidFill>
              </a:rPr>
              <a:t>gene — «</a:t>
            </a:r>
            <a:r>
              <a:rPr lang="uk-UA" sz="2400" b="1" dirty="0">
                <a:solidFill>
                  <a:srgbClr val="000000"/>
                </a:solidFill>
              </a:rPr>
              <a:t>народжувати, породжувати») був введений у 1905 році датським вченим Вільгельмом Людвігом Йогансеном (1857-1927).</a:t>
            </a:r>
            <a:endParaRPr lang="ru-RU" sz="2400" b="1" dirty="0"/>
          </a:p>
        </p:txBody>
      </p:sp>
      <p:pic>
        <p:nvPicPr>
          <p:cNvPr id="11268" name="Picture 2" descr="Bateson2.jpg"/>
          <p:cNvPicPr>
            <a:picLocks noChangeAspect="1" noChangeArrowheads="1"/>
          </p:cNvPicPr>
          <p:nvPr/>
        </p:nvPicPr>
        <p:blipFill>
          <a:blip r:embed="rId3" cstate="print"/>
          <a:srcRect/>
          <a:stretch>
            <a:fillRect/>
          </a:stretch>
        </p:blipFill>
        <p:spPr bwMode="auto">
          <a:xfrm>
            <a:off x="6443663" y="908050"/>
            <a:ext cx="2116137" cy="3049588"/>
          </a:xfrm>
          <a:prstGeom prst="rect">
            <a:avLst/>
          </a:prstGeom>
          <a:noFill/>
          <a:ln w="9525">
            <a:noFill/>
            <a:miter lim="800000"/>
            <a:headEnd/>
            <a:tailEnd/>
          </a:ln>
        </p:spPr>
      </p:pic>
      <p:pic>
        <p:nvPicPr>
          <p:cNvPr id="11269" name="Picture 4" descr="Wilhelm Johannsen 1857-1927.jpg"/>
          <p:cNvPicPr>
            <a:picLocks noChangeAspect="1" noChangeArrowheads="1"/>
          </p:cNvPicPr>
          <p:nvPr/>
        </p:nvPicPr>
        <p:blipFill>
          <a:blip r:embed="rId4" cstate="print"/>
          <a:srcRect/>
          <a:stretch>
            <a:fillRect/>
          </a:stretch>
        </p:blipFill>
        <p:spPr bwMode="auto">
          <a:xfrm>
            <a:off x="6659563" y="4005263"/>
            <a:ext cx="1690687" cy="2395537"/>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Объект 1"/>
          <p:cNvSpPr>
            <a:spLocks noGrp="1"/>
          </p:cNvSpPr>
          <p:nvPr>
            <p:ph sz="quarter" idx="1"/>
          </p:nvPr>
        </p:nvSpPr>
        <p:spPr>
          <a:xfrm>
            <a:off x="457200" y="549275"/>
            <a:ext cx="8229600" cy="5457825"/>
          </a:xfrm>
        </p:spPr>
        <p:txBody>
          <a:bodyPr/>
          <a:lstStyle/>
          <a:p>
            <a:pPr eaLnBrk="1" hangingPunct="1">
              <a:spcBef>
                <a:spcPts val="600"/>
              </a:spcBef>
              <a:buFont typeface="Arial" charset="0"/>
              <a:buNone/>
            </a:pPr>
            <a:r>
              <a:rPr lang="uk-UA" b="1" dirty="0">
                <a:solidFill>
                  <a:srgbClr val="FF0000"/>
                </a:solidFill>
                <a:latin typeface="Calibri" pitchFamily="34" charset="0"/>
                <a:cs typeface="Calibri" pitchFamily="34" charset="0"/>
              </a:rPr>
              <a:t>Спадковість — </a:t>
            </a:r>
            <a:r>
              <a:rPr lang="uk-UA" dirty="0">
                <a:latin typeface="Calibri" pitchFamily="34" charset="0"/>
                <a:cs typeface="Calibri" pitchFamily="34" charset="0"/>
              </a:rPr>
              <a:t>це здатність організмів передавати свої властивості наступним поколінням</a:t>
            </a:r>
          </a:p>
          <a:p>
            <a:pPr eaLnBrk="1" hangingPunct="1">
              <a:spcBef>
                <a:spcPts val="600"/>
              </a:spcBef>
              <a:buFont typeface="Arial" charset="0"/>
              <a:buNone/>
            </a:pPr>
            <a:r>
              <a:rPr lang="uk-UA" b="1" dirty="0">
                <a:solidFill>
                  <a:srgbClr val="FF0000"/>
                </a:solidFill>
                <a:latin typeface="Calibri" pitchFamily="34" charset="0"/>
                <a:cs typeface="Calibri" pitchFamily="34" charset="0"/>
              </a:rPr>
              <a:t>Мінливість — </a:t>
            </a:r>
            <a:r>
              <a:rPr lang="uk-UA" dirty="0">
                <a:latin typeface="Calibri" pitchFamily="34" charset="0"/>
                <a:cs typeface="Calibri" pitchFamily="34" charset="0"/>
              </a:rPr>
              <a:t>це здатність організмів змінюватися в процесі онтогенезу</a:t>
            </a:r>
          </a:p>
          <a:p>
            <a:pPr eaLnBrk="1" hangingPunct="1">
              <a:spcBef>
                <a:spcPts val="600"/>
              </a:spcBef>
              <a:buFont typeface="Arial" charset="0"/>
              <a:buNone/>
            </a:pPr>
            <a:r>
              <a:rPr lang="uk-UA" b="1" dirty="0">
                <a:solidFill>
                  <a:srgbClr val="FF0000"/>
                </a:solidFill>
                <a:latin typeface="Calibri" pitchFamily="34" charset="0"/>
                <a:cs typeface="Calibri" pitchFamily="34" charset="0"/>
              </a:rPr>
              <a:t>Одиницею спадковості </a:t>
            </a:r>
            <a:r>
              <a:rPr lang="uk-UA" dirty="0">
                <a:latin typeface="Calibri" pitchFamily="34" charset="0"/>
                <a:cs typeface="Calibri" pitchFamily="34" charset="0"/>
              </a:rPr>
              <a:t>вважають </a:t>
            </a:r>
            <a:r>
              <a:rPr lang="uk-UA" b="1" dirty="0">
                <a:solidFill>
                  <a:srgbClr val="FF0000"/>
                </a:solidFill>
                <a:latin typeface="Calibri" pitchFamily="34" charset="0"/>
                <a:cs typeface="Calibri" pitchFamily="34" charset="0"/>
              </a:rPr>
              <a:t>ген; </a:t>
            </a:r>
            <a:r>
              <a:rPr lang="uk-UA" dirty="0">
                <a:latin typeface="Calibri" pitchFamily="34" charset="0"/>
                <a:cs typeface="Calibri" pitchFamily="34" charset="0"/>
              </a:rPr>
              <a:t>саме ділянка ДНК визначає синтез поліпептиду</a:t>
            </a:r>
          </a:p>
          <a:p>
            <a:pPr eaLnBrk="1" hangingPunct="1">
              <a:spcBef>
                <a:spcPts val="600"/>
              </a:spcBef>
              <a:buFont typeface="Arial" charset="0"/>
              <a:buNone/>
            </a:pPr>
            <a:r>
              <a:rPr lang="uk-UA" b="1" dirty="0">
                <a:solidFill>
                  <a:srgbClr val="FF0000"/>
                </a:solidFill>
                <a:latin typeface="Calibri" pitchFamily="34" charset="0"/>
                <a:cs typeface="Calibri" pitchFamily="34" charset="0"/>
              </a:rPr>
              <a:t>Фенотип – </a:t>
            </a:r>
            <a:r>
              <a:rPr lang="uk-UA" dirty="0">
                <a:latin typeface="Calibri" pitchFamily="34" charset="0"/>
                <a:cs typeface="Calibri" pitchFamily="34" charset="0"/>
              </a:rPr>
              <a:t>комплекс зовнішніх і внутрішніх ознак організму , що формується під контролем генотипу і дією факторів середовища; </a:t>
            </a:r>
          </a:p>
          <a:p>
            <a:pPr eaLnBrk="1" hangingPunct="1">
              <a:spcBef>
                <a:spcPts val="600"/>
              </a:spcBef>
              <a:buFont typeface="Arial" charset="0"/>
              <a:buNone/>
            </a:pPr>
            <a:r>
              <a:rPr lang="uk-UA" b="1" dirty="0">
                <a:solidFill>
                  <a:srgbClr val="FF0000"/>
                </a:solidFill>
                <a:latin typeface="Calibri" pitchFamily="34" charset="0"/>
                <a:cs typeface="Calibri" pitchFamily="34" charset="0"/>
              </a:rPr>
              <a:t>Генотип – </a:t>
            </a:r>
            <a:r>
              <a:rPr lang="uk-UA" dirty="0">
                <a:latin typeface="Calibri" pitchFamily="34" charset="0"/>
                <a:cs typeface="Calibri" pitchFamily="34" charset="0"/>
              </a:rPr>
              <a:t>набір генів у диплоїдному наборі хромосом; генетична конституція організму.</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Содержимое 2"/>
          <p:cNvSpPr>
            <a:spLocks noGrp="1"/>
          </p:cNvSpPr>
          <p:nvPr>
            <p:ph sz="quarter" idx="1"/>
          </p:nvPr>
        </p:nvSpPr>
        <p:spPr>
          <a:xfrm>
            <a:off x="500063" y="428625"/>
            <a:ext cx="8229600" cy="5721350"/>
          </a:xfrm>
        </p:spPr>
        <p:txBody>
          <a:bodyPr/>
          <a:lstStyle/>
          <a:p>
            <a:pPr marL="107950" indent="0" eaLnBrk="1" hangingPunct="1">
              <a:buFont typeface="Wingdings 3" pitchFamily="18" charset="2"/>
              <a:buNone/>
            </a:pPr>
            <a:r>
              <a:rPr lang="uk-UA" altLang="ru-RU" sz="2800" dirty="0">
                <a:latin typeface="Calibri" pitchFamily="34" charset="0"/>
                <a:cs typeface="Calibri" pitchFamily="34" charset="0"/>
              </a:rPr>
              <a:t>Оскільки хромосомний набір парний, гени також парні: один в хромосомні, успадкованій від матері, інший – в хромосомі, успадкованій від батька</a:t>
            </a:r>
          </a:p>
          <a:p>
            <a:pPr marL="107950" indent="0" eaLnBrk="1" hangingPunct="1">
              <a:buFont typeface="Wingdings 3" pitchFamily="18" charset="2"/>
              <a:buNone/>
            </a:pPr>
            <a:endParaRPr lang="uk-UA" altLang="ru-RU" sz="2800" b="1" dirty="0">
              <a:solidFill>
                <a:srgbClr val="FF0000"/>
              </a:solidFill>
              <a:latin typeface="Calibri" pitchFamily="34" charset="0"/>
              <a:cs typeface="Calibri" pitchFamily="34" charset="0"/>
            </a:endParaRPr>
          </a:p>
          <a:p>
            <a:pPr marL="107950" indent="0" eaLnBrk="1" hangingPunct="1">
              <a:buFont typeface="Wingdings 3" pitchFamily="18" charset="2"/>
              <a:buNone/>
            </a:pPr>
            <a:r>
              <a:rPr lang="uk-UA" altLang="ru-RU" sz="2800" b="1" dirty="0">
                <a:solidFill>
                  <a:srgbClr val="FF0000"/>
                </a:solidFill>
                <a:latin typeface="Calibri" pitchFamily="34" charset="0"/>
                <a:cs typeface="Calibri" pitchFamily="34" charset="0"/>
              </a:rPr>
              <a:t>Алельні гени - </a:t>
            </a:r>
            <a:r>
              <a:rPr lang="uk-UA" altLang="ru-RU" sz="2800" dirty="0">
                <a:latin typeface="Calibri" pitchFamily="34" charset="0"/>
                <a:cs typeface="Calibri" pitchFamily="34" charset="0"/>
              </a:rPr>
              <a:t>гени, які знаходяться в однакових локусах гомологічних хромосом і кодують ту саму ознаку.</a:t>
            </a:r>
          </a:p>
        </p:txBody>
      </p:sp>
      <p:pic>
        <p:nvPicPr>
          <p:cNvPr id="13315" name="Picture 1"/>
          <p:cNvPicPr>
            <a:picLocks noChangeAspect="1" noChangeArrowheads="1"/>
          </p:cNvPicPr>
          <p:nvPr/>
        </p:nvPicPr>
        <p:blipFill>
          <a:blip r:embed="rId2" cstate="print"/>
          <a:srcRect/>
          <a:stretch>
            <a:fillRect/>
          </a:stretch>
        </p:blipFill>
        <p:spPr bwMode="auto">
          <a:xfrm>
            <a:off x="2123728" y="3356992"/>
            <a:ext cx="2543175" cy="3238500"/>
          </a:xfrm>
          <a:prstGeom prst="rect">
            <a:avLst/>
          </a:prstGeom>
          <a:noFill/>
          <a:ln w="9525">
            <a:noFill/>
            <a:miter lim="800000"/>
            <a:headEnd/>
            <a:tailEnd/>
          </a:ln>
        </p:spPr>
      </p:pic>
      <p:sp>
        <p:nvSpPr>
          <p:cNvPr id="5124" name="TextBox 4"/>
          <p:cNvSpPr txBox="1">
            <a:spLocks noChangeArrowheads="1"/>
          </p:cNvSpPr>
          <p:nvPr/>
        </p:nvSpPr>
        <p:spPr bwMode="auto">
          <a:xfrm>
            <a:off x="2495202" y="5947792"/>
            <a:ext cx="1800225" cy="647700"/>
          </a:xfrm>
          <a:prstGeom prst="rect">
            <a:avLst/>
          </a:prstGeom>
          <a:noFill/>
          <a:ln>
            <a:noFill/>
          </a:ln>
        </p:spPr>
        <p:txBody>
          <a:bodyPr>
            <a:spAutoFit/>
          </a:bodyPr>
          <a:lstStyle/>
          <a:p>
            <a:pPr eaLnBrk="1" hangingPunct="1">
              <a:buClr>
                <a:srgbClr val="000000"/>
              </a:buClr>
              <a:buSzPct val="100000"/>
              <a:buFont typeface="Times New Roman" pitchFamily="18" charset="0"/>
              <a:buNone/>
            </a:pPr>
            <a:r>
              <a:rPr lang="uk-UA" altLang="ru-RU" b="1" dirty="0">
                <a:solidFill>
                  <a:schemeClr val="tx1"/>
                </a:solidFill>
                <a:effectLst>
                  <a:outerShdw blurRad="38100" dist="38100" dir="2700000" algn="tl">
                    <a:srgbClr val="C0C0C0"/>
                  </a:outerShdw>
                </a:effectLst>
                <a:latin typeface="Calibri" pitchFamily="34" charset="0"/>
                <a:cs typeface="Arial" charset="0"/>
              </a:rPr>
              <a:t>Гомологічні хромосоми</a:t>
            </a:r>
            <a:endParaRPr lang="ru-RU" altLang="ru-RU" b="1" dirty="0">
              <a:solidFill>
                <a:schemeClr val="tx1"/>
              </a:solidFill>
              <a:effectLst>
                <a:outerShdw blurRad="38100" dist="38100" dir="2700000" algn="tl">
                  <a:srgbClr val="C0C0C0"/>
                </a:outerShdw>
              </a:effectLst>
              <a:latin typeface="Calibri" pitchFamily="34" charset="0"/>
              <a:cs typeface="Arial" charset="0"/>
            </a:endParaRPr>
          </a:p>
        </p:txBody>
      </p:sp>
      <p:sp>
        <p:nvSpPr>
          <p:cNvPr id="5125" name="TextBox 5"/>
          <p:cNvSpPr txBox="1">
            <a:spLocks noChangeArrowheads="1"/>
          </p:cNvSpPr>
          <p:nvPr/>
        </p:nvSpPr>
        <p:spPr bwMode="auto">
          <a:xfrm>
            <a:off x="3492500" y="3357563"/>
            <a:ext cx="2376488" cy="368300"/>
          </a:xfrm>
          <a:prstGeom prst="rect">
            <a:avLst/>
          </a:prstGeom>
          <a:noFill/>
          <a:ln>
            <a:noFill/>
          </a:ln>
        </p:spPr>
        <p:txBody>
          <a:bodyPr>
            <a:spAutoFit/>
          </a:bodyPr>
          <a:lstStyle/>
          <a:p>
            <a:pPr eaLnBrk="1" hangingPunct="1">
              <a:buClr>
                <a:srgbClr val="000000"/>
              </a:buClr>
              <a:buSzPct val="100000"/>
              <a:buFont typeface="Times New Roman" pitchFamily="18" charset="0"/>
              <a:buNone/>
            </a:pPr>
            <a:r>
              <a:rPr lang="uk-UA" altLang="ru-RU" b="1">
                <a:solidFill>
                  <a:schemeClr val="tx1"/>
                </a:solidFill>
                <a:effectLst>
                  <a:outerShdw blurRad="38100" dist="38100" dir="2700000" algn="tl">
                    <a:srgbClr val="C0C0C0"/>
                  </a:outerShdw>
                </a:effectLst>
                <a:latin typeface="Calibri" pitchFamily="34" charset="0"/>
                <a:cs typeface="Arial" charset="0"/>
              </a:rPr>
              <a:t> алельні гени</a:t>
            </a:r>
            <a:endParaRPr lang="ru-RU" altLang="ru-RU" b="1">
              <a:solidFill>
                <a:schemeClr val="tx1"/>
              </a:solidFill>
              <a:effectLst>
                <a:outerShdw blurRad="38100" dist="38100" dir="2700000" algn="tl">
                  <a:srgbClr val="C0C0C0"/>
                </a:outerShdw>
              </a:effectLst>
              <a:latin typeface="Calibri" pitchFamily="34" charset="0"/>
              <a:cs typeface="Arial" charset="0"/>
            </a:endParaRPr>
          </a:p>
        </p:txBody>
      </p:sp>
      <p:pic>
        <p:nvPicPr>
          <p:cNvPr id="13318" name="Picture 2" descr="http://test.biologii.net/images/papers/p1_2.jpg"/>
          <p:cNvPicPr>
            <a:picLocks noChangeAspect="1" noChangeArrowheads="1"/>
          </p:cNvPicPr>
          <p:nvPr/>
        </p:nvPicPr>
        <p:blipFill>
          <a:blip r:embed="rId3" cstate="print"/>
          <a:srcRect/>
          <a:stretch>
            <a:fillRect/>
          </a:stretch>
        </p:blipFill>
        <p:spPr bwMode="auto">
          <a:xfrm>
            <a:off x="5652120" y="3645024"/>
            <a:ext cx="2947988" cy="210185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sz="quarter" idx="1"/>
          </p:nvPr>
        </p:nvSpPr>
        <p:spPr>
          <a:xfrm>
            <a:off x="395536" y="764704"/>
            <a:ext cx="8229600" cy="4525962"/>
          </a:xfrm>
        </p:spPr>
        <p:txBody>
          <a:bodyPr/>
          <a:lstStyle/>
          <a:p>
            <a:r>
              <a:rPr lang="uk-UA" altLang="ru-RU" sz="2800" b="1" dirty="0">
                <a:latin typeface="Calibri" pitchFamily="34" charset="0"/>
                <a:cs typeface="Calibri" pitchFamily="34" charset="0"/>
              </a:rPr>
              <a:t>Алельні гени можуть відповідати за однаковиі прояв ознаки чи за різні прояви (альтернативні)</a:t>
            </a:r>
          </a:p>
          <a:p>
            <a:pPr>
              <a:buNone/>
            </a:pPr>
            <a:r>
              <a:rPr lang="uk-UA" altLang="ru-RU" sz="2800" b="1" dirty="0">
                <a:solidFill>
                  <a:srgbClr val="FF0000"/>
                </a:solidFill>
                <a:latin typeface="Calibri" pitchFamily="34" charset="0"/>
                <a:cs typeface="Calibri" pitchFamily="34" charset="0"/>
              </a:rPr>
              <a:t>Альтернативні ознаки - </a:t>
            </a:r>
            <a:r>
              <a:rPr lang="uk-UA" altLang="ru-RU" sz="2800" b="1" dirty="0">
                <a:latin typeface="Calibri" pitchFamily="34" charset="0"/>
                <a:cs typeface="Calibri" pitchFamily="34" charset="0"/>
              </a:rPr>
              <a:t>це різні прояви однієї і тієї ж ознаки </a:t>
            </a:r>
          </a:p>
          <a:p>
            <a:pPr>
              <a:buFont typeface="Wingdings" pitchFamily="2" charset="2"/>
              <a:buChar char="§"/>
            </a:pPr>
            <a:r>
              <a:rPr lang="uk-UA" altLang="ru-RU" sz="2800" b="1" dirty="0">
                <a:latin typeface="Calibri" pitchFamily="34" charset="0"/>
                <a:cs typeface="Calibri" pitchFamily="34" charset="0"/>
              </a:rPr>
              <a:t>Карі або блакитні очі,</a:t>
            </a:r>
          </a:p>
          <a:p>
            <a:pPr>
              <a:buFont typeface="Wingdings" pitchFamily="2" charset="2"/>
              <a:buChar char="§"/>
            </a:pPr>
            <a:r>
              <a:rPr lang="uk-UA" altLang="ru-RU" sz="2800" b="1" dirty="0">
                <a:latin typeface="Calibri" pitchFamily="34" charset="0"/>
                <a:cs typeface="Calibri" pitchFamily="34" charset="0"/>
              </a:rPr>
              <a:t>Полідактилія (6 пальців) або 5 пальців</a:t>
            </a:r>
          </a:p>
          <a:p>
            <a:pPr>
              <a:buFont typeface="Wingdings" pitchFamily="2" charset="2"/>
              <a:buChar char="§"/>
            </a:pPr>
            <a:r>
              <a:rPr lang="uk-UA" altLang="ru-RU" sz="2800" b="1" dirty="0">
                <a:latin typeface="Calibri" pitchFamily="34" charset="0"/>
                <a:cs typeface="Calibri" pitchFamily="34" charset="0"/>
              </a:rPr>
              <a:t>Наявність ластовиння</a:t>
            </a:r>
            <a:r>
              <a:rPr lang="en-US" altLang="ru-RU" sz="2800" b="1" dirty="0">
                <a:latin typeface="Calibri" pitchFamily="34" charset="0"/>
                <a:cs typeface="Calibri" pitchFamily="34" charset="0"/>
              </a:rPr>
              <a:t> </a:t>
            </a:r>
            <a:r>
              <a:rPr lang="uk-UA" altLang="ru-RU" sz="2800" b="1" dirty="0">
                <a:latin typeface="Calibri" pitchFamily="34" charset="0"/>
                <a:cs typeface="Calibri" pitchFamily="34" charset="0"/>
              </a:rPr>
              <a:t>чи відсутність</a:t>
            </a:r>
          </a:p>
          <a:p>
            <a:pPr>
              <a:buFont typeface="Wingdings" pitchFamily="2" charset="2"/>
              <a:buChar char="§"/>
            </a:pPr>
            <a:r>
              <a:rPr lang="uk-UA" sz="2800" b="1" dirty="0">
                <a:latin typeface="Calibri" pitchFamily="34" charset="0"/>
                <a:cs typeface="Calibri" pitchFamily="34" charset="0"/>
              </a:rPr>
              <a:t>Нормальний слух або глухота</a:t>
            </a:r>
            <a:endParaRPr lang="uk-UA" sz="2800" b="1" dirty="0"/>
          </a:p>
          <a:p>
            <a:endParaRPr lang="uk-UA"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Содержимое 1"/>
          <p:cNvSpPr>
            <a:spLocks noGrp="1"/>
          </p:cNvSpPr>
          <p:nvPr>
            <p:ph sz="quarter" idx="1"/>
          </p:nvPr>
        </p:nvSpPr>
        <p:spPr>
          <a:xfrm>
            <a:off x="457200" y="333375"/>
            <a:ext cx="8435975" cy="5673725"/>
          </a:xfrm>
        </p:spPr>
        <p:txBody>
          <a:bodyPr/>
          <a:lstStyle/>
          <a:p>
            <a:pPr>
              <a:buNone/>
            </a:pPr>
            <a:r>
              <a:rPr lang="uk-UA" altLang="ru-RU" sz="3200" b="1" dirty="0">
                <a:solidFill>
                  <a:srgbClr val="FF0000"/>
                </a:solidFill>
                <a:latin typeface="Calibri" pitchFamily="34" charset="0"/>
                <a:cs typeface="Calibri" pitchFamily="34" charset="0"/>
              </a:rPr>
              <a:t>Алелі – </a:t>
            </a:r>
            <a:r>
              <a:rPr lang="uk-UA" altLang="ru-RU" sz="3200" b="1" dirty="0">
                <a:latin typeface="Calibri" pitchFamily="34" charset="0"/>
                <a:cs typeface="Calibri" pitchFamily="34" charset="0"/>
              </a:rPr>
              <a:t>різні варіанти гена, які контролюють альтернативні ознаки; утворюються внаслідок мутацій.</a:t>
            </a:r>
          </a:p>
          <a:p>
            <a:pPr>
              <a:buFont typeface="Wingdings 3" pitchFamily="18" charset="2"/>
              <a:buNone/>
            </a:pPr>
            <a:endParaRPr lang="uk-UA" sz="3200" dirty="0"/>
          </a:p>
        </p:txBody>
      </p:sp>
      <p:sp>
        <p:nvSpPr>
          <p:cNvPr id="14339" name="AutoShape 4" descr="Concept 4: Genes can change on occasion and the alternative version or  allele may control the trait | Just the facts - passel"/>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uk-UA"/>
          </a:p>
        </p:txBody>
      </p:sp>
      <p:pic>
        <p:nvPicPr>
          <p:cNvPr id="14340" name="Содержимое 3" descr="download (6).jpg"/>
          <p:cNvPicPr>
            <a:picLocks noChangeAspect="1"/>
          </p:cNvPicPr>
          <p:nvPr/>
        </p:nvPicPr>
        <p:blipFill>
          <a:blip r:embed="rId2" cstate="print"/>
          <a:srcRect/>
          <a:stretch>
            <a:fillRect/>
          </a:stretch>
        </p:blipFill>
        <p:spPr bwMode="auto">
          <a:xfrm>
            <a:off x="611188" y="2205038"/>
            <a:ext cx="8170862" cy="31369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Содержимое 2"/>
          <p:cNvSpPr>
            <a:spLocks noGrp="1"/>
          </p:cNvSpPr>
          <p:nvPr>
            <p:ph sz="quarter" idx="1"/>
          </p:nvPr>
        </p:nvSpPr>
        <p:spPr>
          <a:xfrm>
            <a:off x="250825" y="548680"/>
            <a:ext cx="8713663" cy="4525963"/>
          </a:xfrm>
        </p:spPr>
        <p:txBody>
          <a:bodyPr>
            <a:normAutofit lnSpcReduction="10000"/>
          </a:bodyPr>
          <a:lstStyle/>
          <a:p>
            <a:pPr eaLnBrk="1" hangingPunct="1">
              <a:lnSpc>
                <a:spcPct val="90000"/>
              </a:lnSpc>
              <a:buNone/>
            </a:pPr>
            <a:r>
              <a:rPr lang="uk-UA" altLang="ru-RU" sz="2800" b="1" dirty="0">
                <a:latin typeface="Calibri" pitchFamily="34" charset="0"/>
                <a:cs typeface="Calibri" pitchFamily="34" charset="0"/>
              </a:rPr>
              <a:t>Якщо материнський і батьківський алелі відповідають за </a:t>
            </a:r>
            <a:r>
              <a:rPr lang="uk-UA" altLang="ru-RU" sz="2800" b="1" dirty="0">
                <a:solidFill>
                  <a:srgbClr val="FF0000"/>
                </a:solidFill>
                <a:latin typeface="Calibri" pitchFamily="34" charset="0"/>
                <a:cs typeface="Calibri" pitchFamily="34" charset="0"/>
              </a:rPr>
              <a:t>однаковий</a:t>
            </a:r>
            <a:r>
              <a:rPr lang="uk-UA" altLang="ru-RU" sz="2800" b="1" dirty="0">
                <a:latin typeface="Calibri" pitchFamily="34" charset="0"/>
                <a:cs typeface="Calibri" pitchFamily="34" charset="0"/>
              </a:rPr>
              <a:t> прояв ознаки - </a:t>
            </a:r>
            <a:r>
              <a:rPr lang="uk-UA" altLang="ru-RU" sz="2800" b="1" dirty="0">
                <a:solidFill>
                  <a:srgbClr val="FF0000"/>
                </a:solidFill>
                <a:latin typeface="Calibri" pitchFamily="34" charset="0"/>
                <a:cs typeface="Calibri" pitchFamily="34" charset="0"/>
              </a:rPr>
              <a:t>гомозиготний</a:t>
            </a:r>
            <a:r>
              <a:rPr lang="uk-UA" altLang="ru-RU" sz="2800" b="1" dirty="0">
                <a:latin typeface="Calibri" pitchFamily="34" charset="0"/>
                <a:cs typeface="Calibri" pitchFamily="34" charset="0"/>
              </a:rPr>
              <a:t> організм</a:t>
            </a:r>
            <a:r>
              <a:rPr lang="en-US" altLang="ru-RU" sz="2800" b="1" dirty="0">
                <a:latin typeface="Calibri" pitchFamily="34" charset="0"/>
                <a:cs typeface="Calibri" pitchFamily="34" charset="0"/>
              </a:rPr>
              <a:t>, </a:t>
            </a:r>
          </a:p>
          <a:p>
            <a:pPr eaLnBrk="1" hangingPunct="1">
              <a:lnSpc>
                <a:spcPct val="90000"/>
              </a:lnSpc>
              <a:buNone/>
            </a:pPr>
            <a:endParaRPr lang="uk-UA" altLang="ru-RU" sz="2800" b="1" dirty="0">
              <a:latin typeface="Calibri" pitchFamily="34" charset="0"/>
              <a:cs typeface="Calibri" pitchFamily="34" charset="0"/>
            </a:endParaRPr>
          </a:p>
          <a:p>
            <a:pPr eaLnBrk="1" hangingPunct="1">
              <a:lnSpc>
                <a:spcPct val="90000"/>
              </a:lnSpc>
              <a:buNone/>
            </a:pPr>
            <a:r>
              <a:rPr lang="uk-UA" altLang="ru-RU" sz="2800" b="1" dirty="0">
                <a:latin typeface="Calibri" pitchFamily="34" charset="0"/>
                <a:cs typeface="Calibri" pitchFamily="34" charset="0"/>
              </a:rPr>
              <a:t>Якщо материнський і батьківський алелі відповідають за </a:t>
            </a:r>
            <a:r>
              <a:rPr lang="uk-UA" altLang="ru-RU" sz="2800" b="1" dirty="0">
                <a:solidFill>
                  <a:srgbClr val="FF0000"/>
                </a:solidFill>
                <a:latin typeface="Calibri" pitchFamily="34" charset="0"/>
                <a:cs typeface="Calibri" pitchFamily="34" charset="0"/>
              </a:rPr>
              <a:t>різні </a:t>
            </a:r>
            <a:r>
              <a:rPr lang="uk-UA" altLang="ru-RU" sz="2800" b="1" dirty="0">
                <a:latin typeface="Calibri" pitchFamily="34" charset="0"/>
                <a:cs typeface="Calibri" pitchFamily="34" charset="0"/>
              </a:rPr>
              <a:t>(альтернативні) прояви ознаки - </a:t>
            </a:r>
            <a:r>
              <a:rPr lang="uk-UA" altLang="ru-RU" sz="2800" b="1" dirty="0">
                <a:solidFill>
                  <a:srgbClr val="FF0000"/>
                </a:solidFill>
                <a:latin typeface="Calibri" pitchFamily="34" charset="0"/>
                <a:cs typeface="Calibri" pitchFamily="34" charset="0"/>
              </a:rPr>
              <a:t>гетерозиготний </a:t>
            </a:r>
            <a:r>
              <a:rPr lang="uk-UA" altLang="ru-RU" sz="2800" b="1" dirty="0">
                <a:latin typeface="Calibri" pitchFamily="34" charset="0"/>
                <a:cs typeface="Calibri" pitchFamily="34" charset="0"/>
              </a:rPr>
              <a:t>організм</a:t>
            </a:r>
            <a:r>
              <a:rPr lang="en-US" altLang="ru-RU" sz="2800" b="1" dirty="0">
                <a:latin typeface="Calibri" pitchFamily="34" charset="0"/>
                <a:cs typeface="Calibri" pitchFamily="34" charset="0"/>
              </a:rPr>
              <a:t> – </a:t>
            </a:r>
            <a:r>
              <a:rPr lang="uk-UA" altLang="ru-RU" sz="2800" b="1" dirty="0">
                <a:latin typeface="Calibri" pitchFamily="34" charset="0"/>
                <a:cs typeface="Calibri" pitchFamily="34" charset="0"/>
              </a:rPr>
              <a:t>алелі різні</a:t>
            </a:r>
            <a:r>
              <a:rPr lang="en-US" altLang="ru-RU" sz="2800" b="1" dirty="0">
                <a:latin typeface="Calibri" pitchFamily="34" charset="0"/>
                <a:cs typeface="Calibri" pitchFamily="34" charset="0"/>
              </a:rPr>
              <a:t>.</a:t>
            </a:r>
            <a:endParaRPr lang="uk-UA" altLang="ru-RU" sz="2800" b="1" dirty="0">
              <a:latin typeface="Calibri" pitchFamily="34" charset="0"/>
              <a:cs typeface="Calibri" pitchFamily="34" charset="0"/>
            </a:endParaRPr>
          </a:p>
          <a:p>
            <a:pPr eaLnBrk="1" hangingPunct="1">
              <a:lnSpc>
                <a:spcPct val="90000"/>
              </a:lnSpc>
              <a:buFont typeface="Wingdings 3" pitchFamily="18" charset="2"/>
              <a:buNone/>
            </a:pPr>
            <a:endParaRPr lang="uk-UA" altLang="ru-RU" sz="2800" b="1" dirty="0">
              <a:latin typeface="Calibri" pitchFamily="34" charset="0"/>
              <a:cs typeface="Calibri" pitchFamily="34" charset="0"/>
            </a:endParaRPr>
          </a:p>
          <a:p>
            <a:pPr eaLnBrk="1" hangingPunct="1">
              <a:lnSpc>
                <a:spcPct val="90000"/>
              </a:lnSpc>
              <a:buFont typeface="Wingdings 3" pitchFamily="18" charset="2"/>
              <a:buNone/>
            </a:pPr>
            <a:r>
              <a:rPr lang="uk-UA" altLang="ru-RU" sz="2800" b="1" dirty="0">
                <a:latin typeface="Calibri" pitchFamily="34" charset="0"/>
                <a:cs typeface="Calibri" pitchFamily="34" charset="0"/>
              </a:rPr>
              <a:t>Ознака, яка фенотипово проявлюється у гетерозигот – домінантна (А). </a:t>
            </a:r>
          </a:p>
          <a:p>
            <a:pPr eaLnBrk="1" hangingPunct="1">
              <a:lnSpc>
                <a:spcPct val="90000"/>
              </a:lnSpc>
              <a:buFont typeface="Wingdings 3" pitchFamily="18" charset="2"/>
              <a:buNone/>
            </a:pPr>
            <a:r>
              <a:rPr lang="uk-UA" altLang="ru-RU" sz="2800" b="1" dirty="0">
                <a:latin typeface="Calibri" pitchFamily="34" charset="0"/>
                <a:cs typeface="Calibri" pitchFamily="34" charset="0"/>
              </a:rPr>
              <a:t>Ознака, що не проявлюєтья у гетерозигот – рецесивна (а).</a:t>
            </a:r>
          </a:p>
          <a:p>
            <a:pPr eaLnBrk="1" hangingPunct="1">
              <a:lnSpc>
                <a:spcPct val="90000"/>
              </a:lnSpc>
              <a:buFont typeface="Wingdings 3" pitchFamily="18" charset="2"/>
              <a:buNone/>
            </a:pPr>
            <a:endParaRPr lang="uk-UA" altLang="ru-RU" sz="2800" dirty="0">
              <a:latin typeface="Calibri" pitchFamily="34" charset="0"/>
              <a:cs typeface="Calibri"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test.biologii.net/images/papers/p1_5.jpg"/>
          <p:cNvPicPr>
            <a:picLocks noGrp="1" noChangeAspect="1" noChangeArrowheads="1"/>
          </p:cNvPicPr>
          <p:nvPr>
            <p:ph sz="quarter" idx="1"/>
          </p:nvPr>
        </p:nvPicPr>
        <p:blipFill>
          <a:blip r:embed="rId2" cstate="print"/>
          <a:srcRect/>
          <a:stretch>
            <a:fillRect/>
          </a:stretch>
        </p:blipFill>
        <p:spPr bwMode="auto">
          <a:xfrm>
            <a:off x="1547664" y="1412776"/>
            <a:ext cx="5956300" cy="4241800"/>
          </a:xfrm>
          <a:prstGeom prst="rect">
            <a:avLst/>
          </a:prstGeom>
          <a:noFill/>
          <a:ln w="9525">
            <a:noFill/>
            <a:miter lim="800000"/>
            <a:headEnd/>
            <a:tailEnd/>
          </a:ln>
        </p:spPr>
      </p:pic>
      <p:sp>
        <p:nvSpPr>
          <p:cNvPr id="5" name="Прямоугольник 4"/>
          <p:cNvSpPr/>
          <p:nvPr/>
        </p:nvSpPr>
        <p:spPr>
          <a:xfrm>
            <a:off x="467544" y="260648"/>
            <a:ext cx="8280920" cy="1255728"/>
          </a:xfrm>
          <a:prstGeom prst="rect">
            <a:avLst/>
          </a:prstGeom>
        </p:spPr>
        <p:txBody>
          <a:bodyPr wrap="square">
            <a:spAutoFit/>
          </a:bodyPr>
          <a:lstStyle/>
          <a:p>
            <a:pPr eaLnBrk="1" hangingPunct="1">
              <a:lnSpc>
                <a:spcPct val="90000"/>
              </a:lnSpc>
              <a:buFont typeface="Wingdings 3" pitchFamily="18" charset="2"/>
              <a:buNone/>
            </a:pPr>
            <a:r>
              <a:rPr lang="uk-UA" altLang="ru-RU" sz="2800" b="1" dirty="0">
                <a:solidFill>
                  <a:schemeClr val="tx1"/>
                </a:solidFill>
                <a:latin typeface="Calibri" pitchFamily="34" charset="0"/>
                <a:cs typeface="Calibri" pitchFamily="34" charset="0"/>
              </a:rPr>
              <a:t>Генотип гетерозиготи завжди записують (</a:t>
            </a:r>
            <a:r>
              <a:rPr lang="en-US" altLang="ru-RU" sz="2800" b="1" i="1" dirty="0">
                <a:solidFill>
                  <a:srgbClr val="FF0000"/>
                </a:solidFill>
                <a:latin typeface="Calibri" pitchFamily="34" charset="0"/>
                <a:cs typeface="Calibri" pitchFamily="34" charset="0"/>
              </a:rPr>
              <a:t>Aa</a:t>
            </a:r>
            <a:r>
              <a:rPr lang="uk-UA" altLang="ru-RU" sz="2800" b="1" dirty="0">
                <a:solidFill>
                  <a:schemeClr val="tx1"/>
                </a:solidFill>
                <a:latin typeface="Calibri" pitchFamily="34" charset="0"/>
                <a:cs typeface="Calibri" pitchFamily="34" charset="0"/>
              </a:rPr>
              <a:t>)</a:t>
            </a:r>
          </a:p>
          <a:p>
            <a:pPr eaLnBrk="1" hangingPunct="1">
              <a:lnSpc>
                <a:spcPct val="90000"/>
              </a:lnSpc>
              <a:buFont typeface="Wingdings 3" pitchFamily="18" charset="2"/>
              <a:buNone/>
            </a:pPr>
            <a:r>
              <a:rPr lang="uk-UA" altLang="ru-RU" sz="2800" b="1" dirty="0">
                <a:solidFill>
                  <a:schemeClr val="tx1"/>
                </a:solidFill>
                <a:latin typeface="Calibri" pitchFamily="34" charset="0"/>
                <a:cs typeface="Calibri" pitchFamily="34" charset="0"/>
              </a:rPr>
              <a:t>Гомозигота може бути домінантною</a:t>
            </a:r>
            <a:r>
              <a:rPr lang="en-US" altLang="ru-RU" sz="2800" b="1" dirty="0">
                <a:solidFill>
                  <a:schemeClr val="tx1"/>
                </a:solidFill>
                <a:latin typeface="Calibri" pitchFamily="34" charset="0"/>
                <a:cs typeface="Calibri" pitchFamily="34" charset="0"/>
              </a:rPr>
              <a:t> </a:t>
            </a:r>
            <a:r>
              <a:rPr lang="uk-UA" altLang="ru-RU" sz="2800" b="1" dirty="0">
                <a:solidFill>
                  <a:schemeClr val="tx1"/>
                </a:solidFill>
                <a:latin typeface="Calibri" pitchFamily="34" charset="0"/>
                <a:cs typeface="Calibri" pitchFamily="34" charset="0"/>
              </a:rPr>
              <a:t>(</a:t>
            </a:r>
            <a:r>
              <a:rPr lang="en-US" altLang="ru-RU" sz="2800" b="1" i="1" dirty="0">
                <a:solidFill>
                  <a:srgbClr val="FF0000"/>
                </a:solidFill>
                <a:latin typeface="Calibri" pitchFamily="34" charset="0"/>
                <a:cs typeface="Calibri" pitchFamily="34" charset="0"/>
              </a:rPr>
              <a:t>AA</a:t>
            </a:r>
            <a:r>
              <a:rPr lang="uk-UA" altLang="ru-RU" sz="2800" b="1" dirty="0">
                <a:solidFill>
                  <a:schemeClr val="tx1"/>
                </a:solidFill>
                <a:latin typeface="Calibri" pitchFamily="34" charset="0"/>
                <a:cs typeface="Calibri" pitchFamily="34" charset="0"/>
              </a:rPr>
              <a:t>)</a:t>
            </a:r>
            <a:r>
              <a:rPr lang="en-US" altLang="ru-RU" sz="2800" b="1" dirty="0">
                <a:solidFill>
                  <a:schemeClr val="tx1"/>
                </a:solidFill>
                <a:latin typeface="Calibri" pitchFamily="34" charset="0"/>
                <a:cs typeface="Calibri" pitchFamily="34" charset="0"/>
              </a:rPr>
              <a:t> </a:t>
            </a:r>
            <a:r>
              <a:rPr lang="uk-UA" altLang="ru-RU" sz="2800" b="1" dirty="0">
                <a:solidFill>
                  <a:schemeClr val="tx1"/>
                </a:solidFill>
                <a:latin typeface="Calibri" pitchFamily="34" charset="0"/>
                <a:cs typeface="Calibri" pitchFamily="34" charset="0"/>
              </a:rPr>
              <a:t>або рецесивною (</a:t>
            </a:r>
            <a:r>
              <a:rPr lang="en-US" altLang="ru-RU" sz="2800" b="1" i="1" dirty="0">
                <a:solidFill>
                  <a:srgbClr val="FF0000"/>
                </a:solidFill>
                <a:latin typeface="Calibri" pitchFamily="34" charset="0"/>
                <a:cs typeface="Calibri" pitchFamily="34" charset="0"/>
              </a:rPr>
              <a:t>aa</a:t>
            </a:r>
            <a:r>
              <a:rPr lang="uk-UA" altLang="ru-RU" sz="2800" b="1" dirty="0">
                <a:solidFill>
                  <a:schemeClr val="tx1"/>
                </a:solidFill>
                <a:latin typeface="Calibri" pitchFamily="34" charset="0"/>
                <a:cs typeface="Calibri" pitchFamily="34" charset="0"/>
              </a:rPr>
              <a:t>)</a:t>
            </a:r>
            <a:r>
              <a:rPr lang="en-US" altLang="ru-RU" sz="2800" b="1" dirty="0">
                <a:solidFill>
                  <a:schemeClr val="tx1"/>
                </a:solidFill>
                <a:latin typeface="Calibri" pitchFamily="34" charset="0"/>
                <a:cs typeface="Calibri" pitchFamily="34" charset="0"/>
              </a:rPr>
              <a:t>.</a:t>
            </a:r>
            <a:endParaRPr lang="ru-RU" altLang="ru-RU" sz="2800" b="1" i="1" dirty="0">
              <a:solidFill>
                <a:schemeClr val="tx1"/>
              </a:solidFill>
              <a:latin typeface="Calibri" pitchFamily="34" charset="0"/>
              <a:cs typeface="Calibri" pitchFamily="34" charset="0"/>
            </a:endParaRPr>
          </a:p>
        </p:txBody>
      </p:sp>
      <p:sp>
        <p:nvSpPr>
          <p:cNvPr id="6" name="TextBox 5"/>
          <p:cNvSpPr txBox="1"/>
          <p:nvPr/>
        </p:nvSpPr>
        <p:spPr>
          <a:xfrm>
            <a:off x="755576" y="5661248"/>
            <a:ext cx="6877845" cy="954107"/>
          </a:xfrm>
          <a:prstGeom prst="rect">
            <a:avLst/>
          </a:prstGeom>
          <a:noFill/>
        </p:spPr>
        <p:txBody>
          <a:bodyPr wrap="none" rtlCol="0">
            <a:spAutoFit/>
          </a:bodyPr>
          <a:lstStyle/>
          <a:p>
            <a:r>
              <a:rPr lang="uk-UA" sz="2800" b="1" dirty="0">
                <a:solidFill>
                  <a:schemeClr val="tx1"/>
                </a:solidFill>
              </a:rPr>
              <a:t>Гомозигота утворює </a:t>
            </a:r>
            <a:r>
              <a:rPr lang="uk-UA" sz="2800" b="1" dirty="0">
                <a:solidFill>
                  <a:srgbClr val="FF0000"/>
                </a:solidFill>
              </a:rPr>
              <a:t>один</a:t>
            </a:r>
            <a:r>
              <a:rPr lang="uk-UA" sz="2800" b="1" dirty="0">
                <a:solidFill>
                  <a:schemeClr val="tx1"/>
                </a:solidFill>
              </a:rPr>
              <a:t> тип гамет, </a:t>
            </a:r>
          </a:p>
          <a:p>
            <a:r>
              <a:rPr lang="uk-UA" sz="2800" b="1" dirty="0">
                <a:solidFill>
                  <a:schemeClr val="tx1"/>
                </a:solidFill>
              </a:rPr>
              <a:t>гетерозигота утворює </a:t>
            </a:r>
            <a:r>
              <a:rPr lang="uk-UA" sz="2800" b="1" dirty="0">
                <a:solidFill>
                  <a:srgbClr val="FF0000"/>
                </a:solidFill>
              </a:rPr>
              <a:t>два</a:t>
            </a:r>
            <a:r>
              <a:rPr lang="uk-UA" sz="2800" b="1" dirty="0">
                <a:solidFill>
                  <a:schemeClr val="tx1"/>
                </a:solidFill>
              </a:rPr>
              <a:t> типи гамет</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sz="quarter" idx="1"/>
          </p:nvPr>
        </p:nvSpPr>
        <p:spPr>
          <a:xfrm>
            <a:off x="539552" y="620688"/>
            <a:ext cx="8229600" cy="5170388"/>
          </a:xfrm>
        </p:spPr>
        <p:txBody>
          <a:bodyPr/>
          <a:lstStyle/>
          <a:p>
            <a:pPr>
              <a:buNone/>
            </a:pPr>
            <a:r>
              <a:rPr lang="uk-UA" b="1" dirty="0">
                <a:latin typeface="Calibri" pitchFamily="34" charset="0"/>
                <a:cs typeface="Calibri" pitchFamily="34" charset="0"/>
              </a:rPr>
              <a:t>Якщо фенотипово проявлюється </a:t>
            </a:r>
            <a:r>
              <a:rPr lang="uk-UA" b="1" dirty="0">
                <a:solidFill>
                  <a:srgbClr val="FF0000"/>
                </a:solidFill>
                <a:latin typeface="Calibri" pitchFamily="34" charset="0"/>
                <a:cs typeface="Calibri" pitchFamily="34" charset="0"/>
              </a:rPr>
              <a:t>рецесивна</a:t>
            </a:r>
            <a:r>
              <a:rPr lang="uk-UA" b="1" dirty="0">
                <a:latin typeface="Calibri" pitchFamily="34" charset="0"/>
                <a:cs typeface="Calibri" pitchFamily="34" charset="0"/>
              </a:rPr>
              <a:t> ознака – можливий лише </a:t>
            </a:r>
            <a:r>
              <a:rPr lang="uk-UA" sz="2800" b="1" dirty="0">
                <a:latin typeface="Calibri" pitchFamily="34" charset="0"/>
                <a:cs typeface="Calibri" pitchFamily="34" charset="0"/>
              </a:rPr>
              <a:t>генотип </a:t>
            </a:r>
            <a:r>
              <a:rPr lang="en-US" altLang="ru-RU" sz="2800" b="1" i="1" dirty="0">
                <a:solidFill>
                  <a:srgbClr val="FF0000"/>
                </a:solidFill>
                <a:latin typeface="Calibri" pitchFamily="34" charset="0"/>
                <a:cs typeface="Calibri" pitchFamily="34" charset="0"/>
              </a:rPr>
              <a:t>aa</a:t>
            </a:r>
            <a:endParaRPr lang="uk-UA" altLang="ru-RU" sz="2800" b="1" i="1" dirty="0">
              <a:solidFill>
                <a:srgbClr val="FF0000"/>
              </a:solidFill>
              <a:latin typeface="Calibri" pitchFamily="34" charset="0"/>
              <a:cs typeface="Calibri" pitchFamily="34" charset="0"/>
            </a:endParaRPr>
          </a:p>
          <a:p>
            <a:pPr>
              <a:buNone/>
            </a:pPr>
            <a:endParaRPr lang="uk-UA" sz="2800" dirty="0">
              <a:solidFill>
                <a:srgbClr val="FF0000"/>
              </a:solidFill>
              <a:latin typeface="Calibri" pitchFamily="34" charset="0"/>
              <a:cs typeface="Calibri" pitchFamily="34" charset="0"/>
            </a:endParaRPr>
          </a:p>
        </p:txBody>
      </p:sp>
      <p:sp>
        <p:nvSpPr>
          <p:cNvPr id="6" name="TextBox 5"/>
          <p:cNvSpPr txBox="1"/>
          <p:nvPr/>
        </p:nvSpPr>
        <p:spPr>
          <a:xfrm>
            <a:off x="539552" y="1628800"/>
            <a:ext cx="8604448" cy="5355312"/>
          </a:xfrm>
          <a:prstGeom prst="rect">
            <a:avLst/>
          </a:prstGeom>
          <a:noFill/>
        </p:spPr>
        <p:txBody>
          <a:bodyPr wrap="square" rtlCol="0">
            <a:spAutoFit/>
          </a:bodyPr>
          <a:lstStyle/>
          <a:p>
            <a:r>
              <a:rPr lang="ru-RU" dirty="0">
                <a:solidFill>
                  <a:schemeClr val="tx1"/>
                </a:solidFill>
              </a:rPr>
              <a:t>У хворої дитини спостерігаються ознаки ахондроплазії (карликовості). Відомо, що це – моногенне захворювання і ген, який відповідає за розвиток цієї аномалії, є домінантним. У рідного брата цієї дитини розвиток нормальний. Який </a:t>
            </a:r>
            <a:r>
              <a:rPr lang="ru-RU">
                <a:solidFill>
                  <a:schemeClr val="tx1"/>
                </a:solidFill>
              </a:rPr>
              <a:t>генотип здорової </a:t>
            </a:r>
            <a:r>
              <a:rPr lang="ru-RU" dirty="0">
                <a:solidFill>
                  <a:schemeClr val="tx1"/>
                </a:solidFill>
              </a:rPr>
              <a:t>дитини?</a:t>
            </a:r>
            <a:endParaRPr lang="uk-UA" dirty="0">
              <a:solidFill>
                <a:schemeClr val="tx1"/>
              </a:solidFill>
            </a:endParaRPr>
          </a:p>
          <a:p>
            <a:pPr marL="1085850" lvl="1" indent="-342900">
              <a:buFont typeface="+mj-lt"/>
              <a:buAutoNum type="alphaUcPeriod"/>
            </a:pPr>
            <a:r>
              <a:rPr lang="en-US" dirty="0">
                <a:solidFill>
                  <a:schemeClr val="tx1"/>
                </a:solidFill>
              </a:rPr>
              <a:t>AA</a:t>
            </a:r>
            <a:endParaRPr lang="uk-UA" dirty="0">
              <a:solidFill>
                <a:schemeClr val="tx1"/>
              </a:solidFill>
            </a:endParaRPr>
          </a:p>
          <a:p>
            <a:pPr marL="1085850" lvl="1" indent="-342900">
              <a:buFont typeface="+mj-lt"/>
              <a:buAutoNum type="alphaUcPeriod"/>
            </a:pPr>
            <a:r>
              <a:rPr lang="en-US" dirty="0">
                <a:solidFill>
                  <a:schemeClr val="tx1"/>
                </a:solidFill>
              </a:rPr>
              <a:t>Aa</a:t>
            </a:r>
            <a:endParaRPr lang="uk-UA" dirty="0">
              <a:solidFill>
                <a:schemeClr val="tx1"/>
              </a:solidFill>
            </a:endParaRPr>
          </a:p>
          <a:p>
            <a:pPr marL="1085850" lvl="1" indent="-342900">
              <a:buFont typeface="+mj-lt"/>
              <a:buAutoNum type="alphaUcPeriod"/>
            </a:pPr>
            <a:r>
              <a:rPr lang="en-US" b="1" dirty="0">
                <a:solidFill>
                  <a:schemeClr val="tx1"/>
                </a:solidFill>
              </a:rPr>
              <a:t>aa</a:t>
            </a:r>
            <a:endParaRPr lang="uk-UA" b="1" dirty="0">
              <a:solidFill>
                <a:schemeClr val="tx1"/>
              </a:solidFill>
            </a:endParaRPr>
          </a:p>
          <a:p>
            <a:pPr marL="1085850" lvl="1" indent="-342900">
              <a:buFont typeface="+mj-lt"/>
              <a:buAutoNum type="alphaUcPeriod"/>
            </a:pPr>
            <a:r>
              <a:rPr lang="en-US" dirty="0">
                <a:solidFill>
                  <a:schemeClr val="tx1"/>
                </a:solidFill>
              </a:rPr>
              <a:t>AABB</a:t>
            </a:r>
            <a:endParaRPr lang="uk-UA" dirty="0">
              <a:solidFill>
                <a:schemeClr val="tx1"/>
              </a:solidFill>
            </a:endParaRPr>
          </a:p>
          <a:p>
            <a:pPr marL="1085850" lvl="1" indent="-342900">
              <a:buFont typeface="+mj-lt"/>
              <a:buAutoNum type="alphaUcPeriod"/>
            </a:pPr>
            <a:r>
              <a:rPr lang="en-US" dirty="0">
                <a:solidFill>
                  <a:schemeClr val="tx1"/>
                </a:solidFill>
              </a:rPr>
              <a:t>AaBb</a:t>
            </a:r>
            <a:endParaRPr lang="uk-UA" dirty="0">
              <a:solidFill>
                <a:schemeClr val="tx1"/>
              </a:solidFill>
            </a:endParaRPr>
          </a:p>
          <a:p>
            <a:r>
              <a:rPr lang="uk-UA" dirty="0">
                <a:solidFill>
                  <a:schemeClr val="tx1"/>
                </a:solidFill>
              </a:rPr>
              <a:t>У хлопчика виявлено велику щілину між різцями. Відомо, що ген, відповідальний за розвиток цієї аномалії, домінантний. У його рідної сестри зуби звичайної будови. Хто ця дівчина за генотипом?</a:t>
            </a:r>
            <a:endParaRPr lang="uk-UA" sz="1200" dirty="0">
              <a:solidFill>
                <a:schemeClr val="tx1"/>
              </a:solidFill>
            </a:endParaRPr>
          </a:p>
          <a:p>
            <a:r>
              <a:rPr lang="uk-UA" dirty="0">
                <a:solidFill>
                  <a:schemeClr val="tx1"/>
                </a:solidFill>
              </a:rPr>
              <a:t>	A. Домінантна гомозигота</a:t>
            </a:r>
            <a:endParaRPr lang="uk-UA" sz="1200" dirty="0">
              <a:solidFill>
                <a:schemeClr val="tx1"/>
              </a:solidFill>
            </a:endParaRPr>
          </a:p>
          <a:p>
            <a:r>
              <a:rPr lang="uk-UA" dirty="0">
                <a:solidFill>
                  <a:schemeClr val="tx1"/>
                </a:solidFill>
              </a:rPr>
              <a:t>	B. </a:t>
            </a:r>
            <a:r>
              <a:rPr lang="uk-UA" b="1" dirty="0">
                <a:solidFill>
                  <a:schemeClr val="tx1"/>
                </a:solidFill>
              </a:rPr>
              <a:t>Рецесивна гомозигота</a:t>
            </a:r>
            <a:endParaRPr lang="uk-UA" sz="1200" b="1" dirty="0">
              <a:solidFill>
                <a:schemeClr val="tx1"/>
              </a:solidFill>
            </a:endParaRPr>
          </a:p>
          <a:p>
            <a:r>
              <a:rPr lang="uk-UA" dirty="0">
                <a:solidFill>
                  <a:schemeClr val="tx1"/>
                </a:solidFill>
              </a:rPr>
              <a:t>	C. Гетерозигота</a:t>
            </a:r>
            <a:endParaRPr lang="uk-UA" sz="1200" dirty="0">
              <a:solidFill>
                <a:schemeClr val="tx1"/>
              </a:solidFill>
            </a:endParaRPr>
          </a:p>
          <a:p>
            <a:pPr lvl="1"/>
            <a:r>
              <a:rPr lang="uk-UA" dirty="0">
                <a:solidFill>
                  <a:schemeClr val="tx1"/>
                </a:solidFill>
              </a:rPr>
              <a:t>D. Дигетерозигота</a:t>
            </a:r>
            <a:endParaRPr lang="uk-UA" sz="1200" dirty="0">
              <a:solidFill>
                <a:schemeClr val="tx1"/>
              </a:solidFill>
            </a:endParaRPr>
          </a:p>
          <a:p>
            <a:pPr lvl="1"/>
            <a:r>
              <a:rPr lang="uk-UA" dirty="0">
                <a:solidFill>
                  <a:schemeClr val="tx1"/>
                </a:solidFill>
              </a:rPr>
              <a:t>E. Тригетерозигота</a:t>
            </a:r>
            <a:endParaRPr lang="uk-UA" sz="1200" dirty="0">
              <a:solidFill>
                <a:schemeClr val="tx1"/>
              </a:solidFill>
            </a:endParaRPr>
          </a:p>
          <a:p>
            <a:pPr marL="1085850" lvl="1" indent="-342900"/>
            <a:endParaRPr lang="uk-UA" dirty="0">
              <a:solidFill>
                <a:schemeClr val="tx1"/>
              </a:solidFill>
            </a:endParaRPr>
          </a:p>
          <a:p>
            <a:endParaRPr lang="uk-UA" dirty="0">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sz="quarter" idx="1"/>
          </p:nvPr>
        </p:nvSpPr>
        <p:spPr>
          <a:xfrm>
            <a:off x="457200" y="332656"/>
            <a:ext cx="8229600" cy="5674444"/>
          </a:xfrm>
        </p:spPr>
        <p:txBody>
          <a:bodyPr/>
          <a:lstStyle/>
          <a:p>
            <a:pPr>
              <a:buNone/>
            </a:pPr>
            <a:r>
              <a:rPr lang="uk-UA" sz="2400" b="1" dirty="0">
                <a:latin typeface="Calibri" pitchFamily="34" charset="0"/>
                <a:cs typeface="Calibri" pitchFamily="34" charset="0"/>
              </a:rPr>
              <a:t>Якщо фенотипово проявлюється </a:t>
            </a:r>
            <a:r>
              <a:rPr lang="uk-UA" sz="2400" b="1" dirty="0">
                <a:solidFill>
                  <a:srgbClr val="FF0000"/>
                </a:solidFill>
                <a:latin typeface="Calibri" pitchFamily="34" charset="0"/>
                <a:cs typeface="Calibri" pitchFamily="34" charset="0"/>
              </a:rPr>
              <a:t>домінантна </a:t>
            </a:r>
            <a:r>
              <a:rPr lang="uk-UA" sz="2400" b="1" dirty="0">
                <a:latin typeface="Calibri" pitchFamily="34" charset="0"/>
                <a:cs typeface="Calibri" pitchFamily="34" charset="0"/>
              </a:rPr>
              <a:t>ознака – можливі два генотипи </a:t>
            </a:r>
            <a:r>
              <a:rPr lang="uk-UA" altLang="ru-RU" sz="2800" b="1" i="1" dirty="0">
                <a:solidFill>
                  <a:srgbClr val="FF0000"/>
                </a:solidFill>
                <a:latin typeface="Calibri" pitchFamily="34" charset="0"/>
                <a:cs typeface="Calibri" pitchFamily="34" charset="0"/>
              </a:rPr>
              <a:t>АА </a:t>
            </a:r>
            <a:r>
              <a:rPr lang="uk-UA" altLang="ru-RU" sz="2400" b="1" dirty="0">
                <a:latin typeface="Calibri" pitchFamily="34" charset="0"/>
                <a:cs typeface="Calibri" pitchFamily="34" charset="0"/>
              </a:rPr>
              <a:t>або</a:t>
            </a:r>
            <a:r>
              <a:rPr lang="en-US" altLang="ru-RU" sz="2800" b="1" i="1" dirty="0">
                <a:solidFill>
                  <a:srgbClr val="FF0000"/>
                </a:solidFill>
                <a:latin typeface="Calibri" pitchFamily="34" charset="0"/>
                <a:cs typeface="Calibri" pitchFamily="34" charset="0"/>
              </a:rPr>
              <a:t> </a:t>
            </a:r>
            <a:r>
              <a:rPr lang="uk-UA" altLang="ru-RU" sz="2800" b="1" i="1" dirty="0">
                <a:solidFill>
                  <a:srgbClr val="FF0000"/>
                </a:solidFill>
                <a:latin typeface="Calibri" pitchFamily="34" charset="0"/>
                <a:cs typeface="Calibri" pitchFamily="34" charset="0"/>
              </a:rPr>
              <a:t>А</a:t>
            </a:r>
            <a:r>
              <a:rPr lang="en-US" altLang="ru-RU" sz="2800" b="1" i="1" dirty="0">
                <a:solidFill>
                  <a:srgbClr val="FF0000"/>
                </a:solidFill>
                <a:latin typeface="Calibri" pitchFamily="34" charset="0"/>
                <a:cs typeface="Calibri" pitchFamily="34" charset="0"/>
              </a:rPr>
              <a:t>a</a:t>
            </a:r>
            <a:endParaRPr lang="uk-UA" altLang="ru-RU" sz="2800" b="1" i="1" dirty="0">
              <a:solidFill>
                <a:srgbClr val="FF0000"/>
              </a:solidFill>
              <a:latin typeface="Calibri" pitchFamily="34" charset="0"/>
              <a:cs typeface="Calibri" pitchFamily="34" charset="0"/>
            </a:endParaRPr>
          </a:p>
          <a:p>
            <a:pPr>
              <a:buNone/>
            </a:pPr>
            <a:r>
              <a:rPr lang="uk-UA" sz="2400" b="1" dirty="0">
                <a:latin typeface="Calibri" pitchFamily="34" charset="0"/>
                <a:cs typeface="Calibri" pitchFamily="34" charset="0"/>
              </a:rPr>
              <a:t>Визначити генотип можливо:</a:t>
            </a:r>
          </a:p>
          <a:p>
            <a:pPr>
              <a:buNone/>
            </a:pPr>
            <a:r>
              <a:rPr lang="uk-UA" sz="2400" b="1" dirty="0">
                <a:latin typeface="Calibri" pitchFamily="34" charset="0"/>
                <a:cs typeface="Calibri" pitchFamily="34" charset="0"/>
              </a:rPr>
              <a:t>1) За батьками – якщо один з батьків рецесивний </a:t>
            </a:r>
            <a:r>
              <a:rPr lang="uk-UA" sz="2400" b="1" i="1" dirty="0">
                <a:solidFill>
                  <a:srgbClr val="FF0000"/>
                </a:solidFill>
                <a:latin typeface="Calibri" pitchFamily="34" charset="0"/>
                <a:cs typeface="Calibri" pitchFamily="34" charset="0"/>
              </a:rPr>
              <a:t>(а</a:t>
            </a:r>
            <a:r>
              <a:rPr lang="en-US" altLang="ru-RU" sz="2400" b="1" i="1" dirty="0">
                <a:solidFill>
                  <a:srgbClr val="FF0000"/>
                </a:solidFill>
                <a:latin typeface="Calibri" pitchFamily="34" charset="0"/>
                <a:cs typeface="Calibri" pitchFamily="34" charset="0"/>
              </a:rPr>
              <a:t>a</a:t>
            </a:r>
            <a:r>
              <a:rPr lang="uk-UA" altLang="ru-RU" sz="2400" b="1" i="1" dirty="0">
                <a:solidFill>
                  <a:srgbClr val="FF0000"/>
                </a:solidFill>
                <a:latin typeface="Calibri" pitchFamily="34" charset="0"/>
                <a:cs typeface="Calibri" pitchFamily="34" charset="0"/>
              </a:rPr>
              <a:t>)</a:t>
            </a:r>
            <a:r>
              <a:rPr lang="uk-UA" altLang="ru-RU" sz="2400" b="1" dirty="0">
                <a:latin typeface="Calibri" pitchFamily="34" charset="0"/>
                <a:cs typeface="Calibri" pitchFamily="34" charset="0"/>
              </a:rPr>
              <a:t>, то дитина </a:t>
            </a:r>
            <a:r>
              <a:rPr lang="uk-UA" altLang="ru-RU" sz="2400" b="1" i="1" dirty="0">
                <a:solidFill>
                  <a:srgbClr val="FF0000"/>
                </a:solidFill>
                <a:latin typeface="Calibri" pitchFamily="34" charset="0"/>
                <a:cs typeface="Calibri" pitchFamily="34" charset="0"/>
              </a:rPr>
              <a:t>А</a:t>
            </a:r>
            <a:r>
              <a:rPr lang="en-US" altLang="ru-RU" sz="2400" b="1" i="1" dirty="0">
                <a:solidFill>
                  <a:srgbClr val="FF0000"/>
                </a:solidFill>
                <a:latin typeface="Calibri" pitchFamily="34" charset="0"/>
                <a:cs typeface="Calibri" pitchFamily="34" charset="0"/>
              </a:rPr>
              <a:t>a</a:t>
            </a:r>
            <a:r>
              <a:rPr lang="uk-UA" altLang="ru-RU" sz="2400" b="1" i="1" dirty="0">
                <a:solidFill>
                  <a:srgbClr val="FF0000"/>
                </a:solidFill>
                <a:latin typeface="Calibri" pitchFamily="34" charset="0"/>
                <a:cs typeface="Calibri" pitchFamily="34" charset="0"/>
              </a:rPr>
              <a:t>.</a:t>
            </a:r>
          </a:p>
          <a:p>
            <a:pPr>
              <a:buNone/>
            </a:pPr>
            <a:r>
              <a:rPr lang="uk-UA" sz="2400" b="1" dirty="0">
                <a:latin typeface="Calibri" pitchFamily="34" charset="0"/>
                <a:cs typeface="Calibri" pitchFamily="34" charset="0"/>
              </a:rPr>
              <a:t>2) За нащадками - якщо є дитина з рецесивною ознакою </a:t>
            </a:r>
            <a:r>
              <a:rPr lang="uk-UA" sz="2400" b="1" i="1" dirty="0">
                <a:solidFill>
                  <a:srgbClr val="FF0000"/>
                </a:solidFill>
                <a:latin typeface="Calibri" pitchFamily="34" charset="0"/>
                <a:cs typeface="Calibri" pitchFamily="34" charset="0"/>
              </a:rPr>
              <a:t>(а</a:t>
            </a:r>
            <a:r>
              <a:rPr lang="en-US" altLang="ru-RU" sz="2400" b="1" i="1" dirty="0">
                <a:solidFill>
                  <a:srgbClr val="FF0000"/>
                </a:solidFill>
                <a:latin typeface="Calibri" pitchFamily="34" charset="0"/>
                <a:cs typeface="Calibri" pitchFamily="34" charset="0"/>
              </a:rPr>
              <a:t>a</a:t>
            </a:r>
            <a:r>
              <a:rPr lang="uk-UA" altLang="ru-RU" sz="2400" b="1" i="1" dirty="0">
                <a:solidFill>
                  <a:srgbClr val="FF0000"/>
                </a:solidFill>
                <a:latin typeface="Calibri" pitchFamily="34" charset="0"/>
                <a:cs typeface="Calibri" pitchFamily="34" charset="0"/>
              </a:rPr>
              <a:t>)</a:t>
            </a:r>
            <a:r>
              <a:rPr lang="uk-UA" altLang="ru-RU" sz="2400" b="1" dirty="0">
                <a:latin typeface="Calibri" pitchFamily="34" charset="0"/>
                <a:cs typeface="Calibri" pitchFamily="34" charset="0"/>
              </a:rPr>
              <a:t>, то генотип батька з домінантною ознакою </a:t>
            </a:r>
            <a:r>
              <a:rPr lang="uk-UA" altLang="ru-RU" sz="2400" b="1" i="1" dirty="0">
                <a:solidFill>
                  <a:srgbClr val="FF0000"/>
                </a:solidFill>
                <a:latin typeface="Calibri" pitchFamily="34" charset="0"/>
                <a:cs typeface="Calibri" pitchFamily="34" charset="0"/>
              </a:rPr>
              <a:t>А</a:t>
            </a:r>
            <a:r>
              <a:rPr lang="en-US" altLang="ru-RU" sz="2400" b="1" i="1" dirty="0">
                <a:solidFill>
                  <a:srgbClr val="FF0000"/>
                </a:solidFill>
                <a:latin typeface="Calibri" pitchFamily="34" charset="0"/>
                <a:cs typeface="Calibri" pitchFamily="34" charset="0"/>
              </a:rPr>
              <a:t>a</a:t>
            </a:r>
            <a:r>
              <a:rPr lang="uk-UA" altLang="ru-RU" sz="2400" b="1" i="1" dirty="0">
                <a:solidFill>
                  <a:srgbClr val="FF0000"/>
                </a:solidFill>
                <a:latin typeface="Calibri" pitchFamily="34" charset="0"/>
                <a:cs typeface="Calibri" pitchFamily="34" charset="0"/>
              </a:rPr>
              <a:t>.</a:t>
            </a:r>
            <a:endParaRPr lang="uk-UA" sz="2400" b="1" dirty="0">
              <a:latin typeface="Calibri" pitchFamily="34" charset="0"/>
              <a:cs typeface="Calibri" pitchFamily="34" charset="0"/>
            </a:endParaRPr>
          </a:p>
        </p:txBody>
      </p:sp>
      <p:sp>
        <p:nvSpPr>
          <p:cNvPr id="4" name="TextBox 3"/>
          <p:cNvSpPr txBox="1"/>
          <p:nvPr/>
        </p:nvSpPr>
        <p:spPr>
          <a:xfrm>
            <a:off x="395536" y="3717032"/>
            <a:ext cx="7776864" cy="2585323"/>
          </a:xfrm>
          <a:prstGeom prst="rect">
            <a:avLst/>
          </a:prstGeom>
          <a:noFill/>
        </p:spPr>
        <p:txBody>
          <a:bodyPr wrap="square" rtlCol="0">
            <a:spAutoFit/>
          </a:bodyPr>
          <a:lstStyle/>
          <a:p>
            <a:r>
              <a:rPr lang="ru-RU" dirty="0">
                <a:solidFill>
                  <a:schemeClr val="tx1"/>
                </a:solidFill>
              </a:rPr>
              <a:t>У </a:t>
            </a:r>
            <a:r>
              <a:rPr lang="uk-UA" dirty="0">
                <a:solidFill>
                  <a:schemeClr val="tx1"/>
                </a:solidFill>
              </a:rPr>
              <a:t>чоловіка з дисплазією дентина  ІІ типу (аутосомно-домінанте захворювання) і здорової жінки народилась здорова дитина. </a:t>
            </a:r>
            <a:r>
              <a:rPr lang="ru-RU" dirty="0">
                <a:solidFill>
                  <a:schemeClr val="tx1"/>
                </a:solidFill>
              </a:rPr>
              <a:t>Визначте генотип хворого  батька:</a:t>
            </a:r>
            <a:endParaRPr lang="uk-UA" dirty="0">
              <a:solidFill>
                <a:schemeClr val="tx1"/>
              </a:solidFill>
            </a:endParaRPr>
          </a:p>
          <a:p>
            <a:pPr marL="1085850" lvl="1" indent="-342900">
              <a:buFont typeface="+mj-lt"/>
              <a:buAutoNum type="alphaUcPeriod"/>
            </a:pPr>
            <a:r>
              <a:rPr lang="en-US" dirty="0">
                <a:solidFill>
                  <a:schemeClr val="tx1"/>
                </a:solidFill>
              </a:rPr>
              <a:t>AA</a:t>
            </a:r>
            <a:endParaRPr lang="uk-UA" dirty="0">
              <a:solidFill>
                <a:schemeClr val="tx1"/>
              </a:solidFill>
            </a:endParaRPr>
          </a:p>
          <a:p>
            <a:pPr marL="1085850" lvl="1" indent="-342900">
              <a:buFont typeface="+mj-lt"/>
              <a:buAutoNum type="alphaUcPeriod"/>
            </a:pPr>
            <a:r>
              <a:rPr lang="en-US" b="1" dirty="0">
                <a:solidFill>
                  <a:schemeClr val="tx1"/>
                </a:solidFill>
              </a:rPr>
              <a:t>Aa</a:t>
            </a:r>
            <a:endParaRPr lang="uk-UA" b="1" dirty="0">
              <a:solidFill>
                <a:schemeClr val="tx1"/>
              </a:solidFill>
            </a:endParaRPr>
          </a:p>
          <a:p>
            <a:pPr marL="1085850" lvl="1" indent="-342900">
              <a:buFont typeface="+mj-lt"/>
              <a:buAutoNum type="alphaUcPeriod"/>
            </a:pPr>
            <a:r>
              <a:rPr lang="en-US" dirty="0">
                <a:solidFill>
                  <a:schemeClr val="tx1"/>
                </a:solidFill>
              </a:rPr>
              <a:t>aa</a:t>
            </a:r>
            <a:endParaRPr lang="uk-UA" dirty="0">
              <a:solidFill>
                <a:schemeClr val="tx1"/>
              </a:solidFill>
            </a:endParaRPr>
          </a:p>
          <a:p>
            <a:pPr marL="1085850" lvl="1" indent="-342900">
              <a:buFont typeface="+mj-lt"/>
              <a:buAutoNum type="alphaUcPeriod"/>
            </a:pPr>
            <a:r>
              <a:rPr lang="en-US" dirty="0">
                <a:solidFill>
                  <a:schemeClr val="tx1"/>
                </a:solidFill>
              </a:rPr>
              <a:t>AABB</a:t>
            </a:r>
            <a:endParaRPr lang="uk-UA" dirty="0">
              <a:solidFill>
                <a:schemeClr val="tx1"/>
              </a:solidFill>
            </a:endParaRPr>
          </a:p>
          <a:p>
            <a:pPr marL="1085850" lvl="1" indent="-342900">
              <a:buFont typeface="+mj-lt"/>
              <a:buAutoNum type="alphaUcPeriod"/>
            </a:pPr>
            <a:r>
              <a:rPr lang="en-US" dirty="0">
                <a:solidFill>
                  <a:schemeClr val="tx1"/>
                </a:solidFill>
              </a:rPr>
              <a:t>AaBb</a:t>
            </a:r>
            <a:endParaRPr lang="uk-UA" dirty="0">
              <a:solidFill>
                <a:schemeClr val="tx1"/>
              </a:solidFill>
            </a:endParaRPr>
          </a:p>
          <a:p>
            <a:endParaRPr lang="uk-U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6632"/>
            <a:ext cx="8229600" cy="1143000"/>
          </a:xfrm>
        </p:spPr>
        <p:txBody>
          <a:bodyPr/>
          <a:lstStyle/>
          <a:p>
            <a:pPr algn="ctr" eaLnBrk="1" fontAlgn="auto" hangingPunct="1">
              <a:spcAft>
                <a:spcPts val="0"/>
              </a:spcAft>
              <a:defRPr/>
            </a:pPr>
            <a:r>
              <a:rPr lang="uk-UA" sz="3200" b="1" dirty="0">
                <a:solidFill>
                  <a:srgbClr val="FF0000"/>
                </a:solidFill>
              </a:rPr>
              <a:t>Засновником генетики як науки є </a:t>
            </a:r>
            <a:br>
              <a:rPr lang="uk-UA" sz="3200" b="1" dirty="0">
                <a:solidFill>
                  <a:srgbClr val="FF0000"/>
                </a:solidFill>
              </a:rPr>
            </a:br>
            <a:r>
              <a:rPr lang="uk-UA" sz="3200" b="1" dirty="0" err="1">
                <a:solidFill>
                  <a:srgbClr val="FF0000"/>
                </a:solidFill>
              </a:rPr>
              <a:t>Грегор</a:t>
            </a:r>
            <a:r>
              <a:rPr lang="uk-UA" sz="3200" b="1" dirty="0">
                <a:solidFill>
                  <a:srgbClr val="FF0000"/>
                </a:solidFill>
              </a:rPr>
              <a:t> Мендель</a:t>
            </a:r>
            <a:endParaRPr lang="ru-RU" sz="3200" b="1" dirty="0">
              <a:solidFill>
                <a:srgbClr val="FF0000"/>
              </a:solidFill>
            </a:endParaRPr>
          </a:p>
        </p:txBody>
      </p:sp>
      <p:pic>
        <p:nvPicPr>
          <p:cNvPr id="20483" name="Picture 2" descr="http://900igr.net/datai/biologija/Mendel/0001-001-Gregor-Mendel-1822-1884.png"/>
          <p:cNvPicPr>
            <a:picLocks noChangeAspect="1" noChangeArrowheads="1"/>
          </p:cNvPicPr>
          <p:nvPr/>
        </p:nvPicPr>
        <p:blipFill>
          <a:blip r:embed="rId3" cstate="print"/>
          <a:srcRect/>
          <a:stretch>
            <a:fillRect/>
          </a:stretch>
        </p:blipFill>
        <p:spPr bwMode="auto">
          <a:xfrm>
            <a:off x="161925" y="1628775"/>
            <a:ext cx="3333750" cy="4362450"/>
          </a:xfrm>
          <a:prstGeom prst="rect">
            <a:avLst/>
          </a:prstGeom>
          <a:noFill/>
          <a:ln w="9525">
            <a:noFill/>
            <a:miter lim="800000"/>
            <a:headEnd/>
            <a:tailEnd/>
          </a:ln>
        </p:spPr>
      </p:pic>
      <p:sp>
        <p:nvSpPr>
          <p:cNvPr id="20484" name="TextBox 4"/>
          <p:cNvSpPr txBox="1">
            <a:spLocks noChangeArrowheads="1"/>
          </p:cNvSpPr>
          <p:nvPr/>
        </p:nvSpPr>
        <p:spPr bwMode="auto">
          <a:xfrm>
            <a:off x="3516313" y="1258888"/>
            <a:ext cx="5394325" cy="4894262"/>
          </a:xfrm>
          <a:prstGeom prst="rect">
            <a:avLst/>
          </a:prstGeom>
          <a:noFill/>
          <a:ln w="9525">
            <a:noFill/>
            <a:miter lim="800000"/>
            <a:headEnd/>
            <a:tailEnd/>
          </a:ln>
        </p:spPr>
        <p:txBody>
          <a:bodyPr>
            <a:spAutoFit/>
          </a:bodyPr>
          <a:lstStyle/>
          <a:p>
            <a:pPr eaLnBrk="1" hangingPunct="1"/>
            <a:r>
              <a:rPr lang="uk-UA" altLang="ru-RU" sz="2400">
                <a:solidFill>
                  <a:schemeClr val="tx1"/>
                </a:solidFill>
                <a:latin typeface="Calibri" pitchFamily="34" charset="0"/>
                <a:cs typeface="Calibri" pitchFamily="34" charset="0"/>
              </a:rPr>
              <a:t>Народився 1822 року в Гайнцендорфі-бай-Одрау (Австрійська імперія, нині Гінчіце, Чехія)</a:t>
            </a:r>
          </a:p>
          <a:p>
            <a:pPr eaLnBrk="1" hangingPunct="1"/>
            <a:r>
              <a:rPr lang="uk-UA" altLang="ru-RU" sz="2400">
                <a:solidFill>
                  <a:schemeClr val="tx1"/>
                </a:solidFill>
                <a:latin typeface="Calibri" pitchFamily="34" charset="0"/>
                <a:cs typeface="Calibri" pitchFamily="34" charset="0"/>
              </a:rPr>
              <a:t>1840 -1843 - вивчав практичну і теоретичну філософію і фізику у Філософському інституті Оломоуцького університету</a:t>
            </a:r>
          </a:p>
          <a:p>
            <a:pPr eaLnBrk="1" hangingPunct="1"/>
            <a:r>
              <a:rPr lang="uk-UA" altLang="ru-RU" sz="2400">
                <a:solidFill>
                  <a:schemeClr val="tx1"/>
                </a:solidFill>
                <a:latin typeface="Calibri" pitchFamily="34" charset="0"/>
                <a:cs typeface="Calibri" pitchFamily="34" charset="0"/>
              </a:rPr>
              <a:t>1843 — став монахом августинського абатства св. Фоми в Брно</a:t>
            </a:r>
          </a:p>
          <a:p>
            <a:pPr eaLnBrk="1" hangingPunct="1"/>
            <a:r>
              <a:rPr lang="uk-UA" altLang="ru-RU" sz="2400">
                <a:solidFill>
                  <a:schemeClr val="tx1"/>
                </a:solidFill>
                <a:latin typeface="Calibri" pitchFamily="34" charset="0"/>
                <a:cs typeface="Calibri" pitchFamily="34" charset="0"/>
              </a:rPr>
              <a:t>1851 - 1854 вивчав науку у Віденському університеті</a:t>
            </a:r>
          </a:p>
          <a:p>
            <a:pPr eaLnBrk="1" hangingPunct="1"/>
            <a:r>
              <a:rPr lang="uk-UA" altLang="ru-RU" sz="2400">
                <a:solidFill>
                  <a:schemeClr val="tx1"/>
                </a:solidFill>
                <a:latin typeface="Calibri" pitchFamily="34" charset="0"/>
                <a:cs typeface="Calibri" pitchFamily="34" charset="0"/>
              </a:rPr>
              <a:t>1867 - став ігуменом монастиря.</a:t>
            </a:r>
          </a:p>
          <a:p>
            <a:pPr eaLnBrk="1" hangingPunct="1"/>
            <a:r>
              <a:rPr lang="uk-UA" altLang="ru-RU" sz="2400">
                <a:solidFill>
                  <a:schemeClr val="tx1"/>
                </a:solidFill>
                <a:latin typeface="Calibri" pitchFamily="34" charset="0"/>
                <a:cs typeface="Calibri" pitchFamily="34" charset="0"/>
              </a:rPr>
              <a:t>помер у 1884 році у віці 61 року в Брно</a:t>
            </a:r>
            <a:endParaRPr lang="ru-RU" altLang="ru-RU" sz="2400">
              <a:solidFill>
                <a:schemeClr val="tx1"/>
              </a:solidFill>
              <a:latin typeface="Calibri" pitchFamily="34" charset="0"/>
              <a:cs typeface="Calibri"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idx="1"/>
          </p:nvPr>
        </p:nvSpPr>
        <p:spPr>
          <a:xfrm>
            <a:off x="152400" y="152400"/>
            <a:ext cx="8693150" cy="6553200"/>
          </a:xfrm>
        </p:spPr>
        <p:txBody>
          <a:bodyPr>
            <a:normAutofit/>
          </a:bodyPr>
          <a:lstStyle/>
          <a:p>
            <a:pPr marL="0" indent="0" eaLnBrk="1" fontAlgn="auto" hangingPunct="1">
              <a:spcBef>
                <a:spcPts val="80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US" sz="28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ru-RU" sz="2800" b="1" dirty="0">
                <a:effectLst>
                  <a:outerShdw blurRad="38100" dist="38100" dir="2700000" algn="tl">
                    <a:srgbClr val="FFFFFF"/>
                  </a:outerShdw>
                </a:effectLst>
                <a:latin typeface="Calibri" panose="020F0502020204030204" pitchFamily="34" charset="0"/>
                <a:cs typeface="Calibri" panose="020F0502020204030204" pitchFamily="34" charset="0"/>
              </a:rPr>
              <a:t>З 1856 року Грегор Мендель почав проводити в монастирському саду /шириною 7 м і довжиною 35 м/ добре продумані великі досліди з гібридизації рослин.</a:t>
            </a:r>
            <a:endParaRPr lang="uk-UA" sz="3200" b="1" dirty="0">
              <a:effectLst>
                <a:outerShdw blurRad="38100" dist="38100" dir="2700000" algn="tl">
                  <a:srgbClr val="FFFFFF"/>
                </a:outerShdw>
              </a:effectLst>
              <a:latin typeface="Calibri" panose="020F0502020204030204" pitchFamily="34" charset="0"/>
              <a:cs typeface="Calibri" panose="020F0502020204030204" pitchFamily="34" charset="0"/>
            </a:endParaRPr>
          </a:p>
        </p:txBody>
      </p:sp>
      <p:pic>
        <p:nvPicPr>
          <p:cNvPr id="21507" name="Picture 7" descr="ÐÐ¾ÑÐ¾Ð¶ÐµÐµ Ð¸Ð·Ð¾Ð±ÑÐ°Ð¶ÐµÐ½Ð¸Ðµ"/>
          <p:cNvPicPr>
            <a:picLocks noChangeAspect="1" noChangeArrowheads="1"/>
          </p:cNvPicPr>
          <p:nvPr/>
        </p:nvPicPr>
        <p:blipFill>
          <a:blip r:embed="rId3" cstate="print"/>
          <a:srcRect/>
          <a:stretch>
            <a:fillRect/>
          </a:stretch>
        </p:blipFill>
        <p:spPr bwMode="auto">
          <a:xfrm>
            <a:off x="576263" y="2105025"/>
            <a:ext cx="3095625" cy="3859213"/>
          </a:xfrm>
          <a:prstGeom prst="rect">
            <a:avLst/>
          </a:prstGeom>
          <a:noFill/>
          <a:ln w="9525">
            <a:noFill/>
            <a:miter lim="800000"/>
            <a:headEnd/>
            <a:tailEnd/>
          </a:ln>
        </p:spPr>
      </p:pic>
      <p:pic>
        <p:nvPicPr>
          <p:cNvPr id="21508" name="Picture 3"/>
          <p:cNvPicPr>
            <a:picLocks noChangeAspect="1" noChangeArrowheads="1"/>
          </p:cNvPicPr>
          <p:nvPr/>
        </p:nvPicPr>
        <p:blipFill>
          <a:blip r:embed="rId4" cstate="print"/>
          <a:srcRect/>
          <a:stretch>
            <a:fillRect/>
          </a:stretch>
        </p:blipFill>
        <p:spPr bwMode="auto">
          <a:xfrm>
            <a:off x="4211638" y="2105025"/>
            <a:ext cx="4421187" cy="3321050"/>
          </a:xfrm>
          <a:prstGeom prst="rect">
            <a:avLst/>
          </a:prstGeom>
          <a:noFill/>
          <a:ln w="9525">
            <a:noFill/>
            <a:round/>
            <a:headEnd/>
            <a:tailEnd/>
          </a:ln>
        </p:spPr>
      </p:pic>
      <p:sp>
        <p:nvSpPr>
          <p:cNvPr id="2" name="TextBox 1"/>
          <p:cNvSpPr txBox="1"/>
          <p:nvPr/>
        </p:nvSpPr>
        <p:spPr>
          <a:xfrm>
            <a:off x="4059238" y="5603875"/>
            <a:ext cx="4933950" cy="923925"/>
          </a:xfrm>
          <a:prstGeom prst="rect">
            <a:avLst/>
          </a:prstGeom>
          <a:noFill/>
        </p:spPr>
        <p:txBody>
          <a:bodyPr>
            <a:spAutoFit/>
          </a:bodyPr>
          <a:lstStyle/>
          <a:p>
            <a:pPr algn="ctr"/>
            <a:r>
              <a:rPr lang="uk-UA">
                <a:solidFill>
                  <a:schemeClr val="tx1"/>
                </a:solidFill>
                <a:effectLst>
                  <a:outerShdw blurRad="38100" dist="38100" dir="2700000" algn="tl">
                    <a:srgbClr val="C0C0C0"/>
                  </a:outerShdw>
                </a:effectLst>
              </a:rPr>
              <a:t>Мендель вивчав сім альтернативних</a:t>
            </a:r>
          </a:p>
          <a:p>
            <a:pPr algn="ctr"/>
            <a:r>
              <a:rPr lang="uk-UA">
                <a:solidFill>
                  <a:schemeClr val="tx1"/>
                </a:solidFill>
                <a:effectLst>
                  <a:outerShdw blurRad="38100" dist="38100" dir="2700000" algn="tl">
                    <a:srgbClr val="C0C0C0"/>
                  </a:outerShdw>
                </a:effectLst>
              </a:rPr>
              <a:t> ознак у гороха</a:t>
            </a:r>
            <a:endParaRPr lang="ru-RU">
              <a:solidFill>
                <a:schemeClr val="tx1"/>
              </a:solidFill>
              <a:effectLst>
                <a:outerShdw blurRad="38100" dist="38100" dir="2700000" algn="tl">
                  <a:srgbClr val="C0C0C0"/>
                </a:outerShdw>
              </a:effectLst>
            </a:endParaRPr>
          </a:p>
          <a:p>
            <a:endParaRPr lang="ru-RU"/>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3"/>
          <p:cNvSpPr>
            <a:spLocks noGrp="1" noChangeArrowheads="1"/>
          </p:cNvSpPr>
          <p:nvPr>
            <p:ph idx="1"/>
          </p:nvPr>
        </p:nvSpPr>
        <p:spPr>
          <a:xfrm>
            <a:off x="250824" y="188913"/>
            <a:ext cx="8785671" cy="6264275"/>
          </a:xfrm>
        </p:spPr>
        <p:txBody>
          <a:bodyPr>
            <a:normAutofit lnSpcReduction="10000"/>
          </a:bodyPr>
          <a:lstStyle/>
          <a:p>
            <a:pPr marL="365760" indent="-256032" algn="just" eaLnBrk="1" fontAlgn="auto" hangingPunct="1">
              <a:lnSpc>
                <a:spcPct val="90000"/>
              </a:lnSpc>
              <a:spcAft>
                <a:spcPts val="0"/>
              </a:spcAft>
              <a:buFont typeface="Wingdings 3" pitchFamily="18" charset="2"/>
              <a:buNone/>
              <a:defRPr/>
            </a:pPr>
            <a:r>
              <a:rPr lang="ru-RU" sz="28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uk-UA" sz="3200" b="1" dirty="0">
                <a:solidFill>
                  <a:srgbClr val="FF0000"/>
                </a:solidFill>
                <a:latin typeface="Calibri" panose="020F0502020204030204" pitchFamily="34" charset="0"/>
                <a:cs typeface="Calibri" panose="020F0502020204030204" pitchFamily="34" charset="0"/>
              </a:rPr>
              <a:t>Метод гібридізації базується на експериментальному схрещуванні</a:t>
            </a:r>
            <a:endParaRPr lang="en-US" sz="3200" b="1" dirty="0">
              <a:solidFill>
                <a:srgbClr val="C00000"/>
              </a:solidFill>
              <a:effectLst>
                <a:outerShdw blurRad="38100" dist="38100" dir="2700000" algn="tl">
                  <a:srgbClr val="FFFFFF"/>
                </a:outerShdw>
              </a:effectLst>
              <a:latin typeface="Calibri" panose="020F0502020204030204" pitchFamily="34" charset="0"/>
              <a:cs typeface="Calibri" panose="020F0502020204030204" pitchFamily="34" charset="0"/>
            </a:endParaRPr>
          </a:p>
          <a:p>
            <a:pPr marL="365760" indent="-256032" eaLnBrk="1" fontAlgn="auto" hangingPunct="1">
              <a:lnSpc>
                <a:spcPct val="90000"/>
              </a:lnSpc>
              <a:spcAft>
                <a:spcPts val="0"/>
              </a:spcAft>
              <a:buFont typeface="Wingdings 3" pitchFamily="18" charset="2"/>
              <a:buNone/>
              <a:defRPr/>
            </a:pPr>
            <a:endParaRPr lang="en-US" sz="2800" b="1" dirty="0">
              <a:solidFill>
                <a:srgbClr val="C00000"/>
              </a:solidFill>
              <a:effectLst>
                <a:outerShdw blurRad="38100" dist="38100" dir="2700000" algn="tl">
                  <a:srgbClr val="FFFFFF"/>
                </a:outerShdw>
              </a:effectLst>
              <a:latin typeface="Calibri" panose="020F0502020204030204" pitchFamily="34" charset="0"/>
              <a:cs typeface="Calibri" panose="020F0502020204030204" pitchFamily="34" charset="0"/>
            </a:endParaRPr>
          </a:p>
          <a:p>
            <a:pPr eaLnBrk="1" hangingPunct="1">
              <a:spcBef>
                <a:spcPts val="0"/>
              </a:spcBef>
              <a:spcAft>
                <a:spcPts val="600"/>
              </a:spcAft>
              <a:buFont typeface="Wingdings" pitchFamily="2" charset="2"/>
              <a:buChar char="Ø"/>
              <a:defRPr/>
            </a:pPr>
            <a:r>
              <a:rPr lang="en-US" sz="2800" dirty="0">
                <a:latin typeface="Calibri" panose="020F0502020204030204" pitchFamily="34" charset="0"/>
                <a:cs typeface="Calibri" panose="020F0502020204030204" pitchFamily="34" charset="0"/>
              </a:rPr>
              <a:t>  </a:t>
            </a:r>
            <a:r>
              <a:rPr lang="uk-UA" sz="2800" b="1" dirty="0">
                <a:solidFill>
                  <a:srgbClr val="FF0000"/>
                </a:solidFill>
                <a:latin typeface="Calibri" panose="020F0502020204030204" pitchFamily="34" charset="0"/>
                <a:cs typeface="Calibri" panose="020F0502020204030204" pitchFamily="34" charset="0"/>
              </a:rPr>
              <a:t>Схрещуються організми чистих ліній </a:t>
            </a:r>
            <a:r>
              <a:rPr lang="uk-UA" sz="2800" b="1" dirty="0">
                <a:latin typeface="Calibri" panose="020F0502020204030204" pitchFamily="34" charset="0"/>
                <a:cs typeface="Calibri" panose="020F0502020204030204" pitchFamily="34" charset="0"/>
              </a:rPr>
              <a:t>(гомозиготних форм) з альтернативними ознаками. Чиста лінія – це популяція, яка виникла шляхом інбридингу або самозапліднення. Організми чистої лінії завжди гомозиготні.</a:t>
            </a:r>
          </a:p>
          <a:p>
            <a:pPr eaLnBrk="1" hangingPunct="1">
              <a:spcBef>
                <a:spcPts val="0"/>
              </a:spcBef>
              <a:spcAft>
                <a:spcPts val="600"/>
              </a:spcAft>
              <a:buFont typeface="Wingdings" pitchFamily="2" charset="2"/>
              <a:buChar char="Ø"/>
              <a:defRPr/>
            </a:pPr>
            <a:r>
              <a:rPr lang="uk-UA" sz="2800" b="1" dirty="0">
                <a:latin typeface="Calibri" panose="020F0502020204030204" pitchFamily="34" charset="0"/>
                <a:cs typeface="Calibri" panose="020F0502020204030204" pitchFamily="34" charset="0"/>
              </a:rPr>
              <a:t>  </a:t>
            </a:r>
            <a:r>
              <a:rPr lang="uk-UA" sz="2800" b="1" dirty="0">
                <a:solidFill>
                  <a:srgbClr val="FF0000"/>
                </a:solidFill>
                <a:latin typeface="Calibri" panose="020F0502020204030204" pitchFamily="34" charset="0"/>
                <a:cs typeface="Calibri" panose="020F0502020204030204" pitchFamily="34" charset="0"/>
              </a:rPr>
              <a:t>Проводиться аналіз успадкування кожної досліджуваної ознаки окремо</a:t>
            </a:r>
            <a:r>
              <a:rPr lang="uk-UA" sz="2800" b="1" dirty="0">
                <a:latin typeface="Calibri" panose="020F0502020204030204" pitchFamily="34" charset="0"/>
                <a:cs typeface="Calibri" panose="020F0502020204030204" pitchFamily="34" charset="0"/>
              </a:rPr>
              <a:t>.</a:t>
            </a:r>
          </a:p>
          <a:p>
            <a:pPr eaLnBrk="1" hangingPunct="1">
              <a:spcBef>
                <a:spcPts val="0"/>
              </a:spcBef>
              <a:spcAft>
                <a:spcPts val="600"/>
              </a:spcAft>
              <a:buFont typeface="Wingdings" pitchFamily="2" charset="2"/>
              <a:buChar char="Ø"/>
              <a:defRPr/>
            </a:pPr>
            <a:r>
              <a:rPr lang="uk-UA" sz="2800" b="1" dirty="0">
                <a:latin typeface="Calibri" panose="020F0502020204030204" pitchFamily="34" charset="0"/>
                <a:cs typeface="Calibri" panose="020F0502020204030204" pitchFamily="34" charset="0"/>
              </a:rPr>
              <a:t>  </a:t>
            </a:r>
            <a:r>
              <a:rPr lang="uk-UA" sz="2800" b="1" dirty="0">
                <a:solidFill>
                  <a:srgbClr val="FF0000"/>
                </a:solidFill>
                <a:latin typeface="Calibri" panose="020F0502020204030204" pitchFamily="34" charset="0"/>
                <a:cs typeface="Calibri" panose="020F0502020204030204" pitchFamily="34" charset="0"/>
              </a:rPr>
              <a:t>Проводиться статистичний аналіз </a:t>
            </a:r>
            <a:r>
              <a:rPr lang="uk-UA" sz="2800" b="1" dirty="0">
                <a:latin typeface="Calibri" panose="020F0502020204030204" pitchFamily="34" charset="0"/>
                <a:cs typeface="Calibri" panose="020F0502020204030204" pitchFamily="34" charset="0"/>
              </a:rPr>
              <a:t>отриманих результатів</a:t>
            </a:r>
          </a:p>
          <a:p>
            <a:pPr eaLnBrk="1" hangingPunct="1">
              <a:spcBef>
                <a:spcPts val="0"/>
              </a:spcBef>
              <a:spcAft>
                <a:spcPts val="600"/>
              </a:spcAft>
              <a:buFont typeface="Wingdings" pitchFamily="2" charset="2"/>
              <a:buChar char="Ø"/>
              <a:defRPr/>
            </a:pPr>
            <a:r>
              <a:rPr lang="uk-UA" sz="2800" b="1" dirty="0">
                <a:solidFill>
                  <a:srgbClr val="FF0000"/>
                </a:solidFill>
                <a:latin typeface="Calibri" panose="020F0502020204030204" pitchFamily="34" charset="0"/>
                <a:cs typeface="Calibri" panose="020F0502020204030204" pitchFamily="34" charset="0"/>
              </a:rPr>
              <a:t>  Вивчають характеристики у кількох послідовних поколіннях.</a:t>
            </a:r>
            <a:endParaRPr lang="en-US" sz="2800" b="1" dirty="0">
              <a:solidFill>
                <a:srgbClr val="FF0000"/>
              </a:solidFill>
              <a:effectLst>
                <a:outerShdw blurRad="38100" dist="38100" dir="2700000" algn="tl">
                  <a:srgbClr val="FFFFFF"/>
                </a:outerShdw>
              </a:effectLst>
            </a:endParaRPr>
          </a:p>
          <a:p>
            <a:pPr marL="365760" indent="-256032" eaLnBrk="1" fontAlgn="auto" hangingPunct="1">
              <a:lnSpc>
                <a:spcPct val="90000"/>
              </a:lnSpc>
              <a:spcAft>
                <a:spcPts val="0"/>
              </a:spcAft>
              <a:buFont typeface="Wingdings 3" pitchFamily="18" charset="2"/>
              <a:buNone/>
              <a:defRPr/>
            </a:pPr>
            <a:endParaRPr lang="ru-RU" sz="2800" dirty="0">
              <a:solidFill>
                <a:srgbClr val="FF00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descr="Image216"/>
          <p:cNvPicPr>
            <a:picLocks noChangeAspect="1" noChangeArrowheads="1"/>
          </p:cNvPicPr>
          <p:nvPr/>
        </p:nvPicPr>
        <p:blipFill>
          <a:blip r:embed="rId2" cstate="print"/>
          <a:srcRect/>
          <a:stretch>
            <a:fillRect/>
          </a:stretch>
        </p:blipFill>
        <p:spPr bwMode="auto">
          <a:xfrm>
            <a:off x="4356100" y="476250"/>
            <a:ext cx="4594225" cy="5472113"/>
          </a:xfrm>
          <a:prstGeom prst="rect">
            <a:avLst/>
          </a:prstGeom>
          <a:noFill/>
          <a:ln w="9525">
            <a:noFill/>
            <a:miter lim="800000"/>
            <a:headEnd/>
            <a:tailEnd/>
          </a:ln>
        </p:spPr>
      </p:pic>
      <p:sp>
        <p:nvSpPr>
          <p:cNvPr id="4" name="TextBox 3"/>
          <p:cNvSpPr txBox="1"/>
          <p:nvPr/>
        </p:nvSpPr>
        <p:spPr>
          <a:xfrm>
            <a:off x="193675" y="241300"/>
            <a:ext cx="4162425" cy="6186309"/>
          </a:xfrm>
          <a:prstGeom prst="rect">
            <a:avLst/>
          </a:prstGeom>
          <a:noFill/>
        </p:spPr>
        <p:txBody>
          <a:bodyPr wrap="square">
            <a:spAutoFit/>
          </a:bodyPr>
          <a:lstStyle/>
          <a:p>
            <a:pPr marL="365125" indent="-255588" eaLnBrk="1" hangingPunct="1">
              <a:buClr>
                <a:srgbClr val="000000"/>
              </a:buClr>
              <a:buSzPct val="100000"/>
              <a:buFont typeface="Wingdings" pitchFamily="2" charset="2"/>
              <a:buChar char="Ø"/>
            </a:pPr>
            <a:r>
              <a:rPr lang="ru-RU" sz="2800" b="1" dirty="0" err="1">
                <a:solidFill>
                  <a:schemeClr val="tx1"/>
                </a:solidFill>
                <a:latin typeface="Calibri" pitchFamily="34" charset="0"/>
                <a:cs typeface="Calibri" pitchFamily="34" charset="0"/>
              </a:rPr>
              <a:t>Особливість</a:t>
            </a:r>
            <a:r>
              <a:rPr lang="ru-RU" sz="2800" b="1" dirty="0">
                <a:solidFill>
                  <a:schemeClr val="tx1"/>
                </a:solidFill>
                <a:latin typeface="Calibri" pitchFamily="34" charset="0"/>
                <a:cs typeface="Calibri" pitchFamily="34" charset="0"/>
              </a:rPr>
              <a:t> </a:t>
            </a:r>
            <a:r>
              <a:rPr lang="ru-RU" sz="2800" b="1" dirty="0" err="1">
                <a:solidFill>
                  <a:schemeClr val="tx1"/>
                </a:solidFill>
                <a:latin typeface="Calibri" pitchFamily="34" charset="0"/>
                <a:cs typeface="Calibri" pitchFamily="34" charset="0"/>
              </a:rPr>
              <a:t>будови</a:t>
            </a:r>
            <a:r>
              <a:rPr lang="ru-RU" sz="2800" b="1" dirty="0">
                <a:solidFill>
                  <a:schemeClr val="tx1"/>
                </a:solidFill>
                <a:latin typeface="Calibri" pitchFamily="34" charset="0"/>
                <a:cs typeface="Calibri" pitchFamily="34" charset="0"/>
              </a:rPr>
              <a:t> </a:t>
            </a:r>
            <a:r>
              <a:rPr lang="ru-RU" sz="2800" b="1" dirty="0" err="1">
                <a:solidFill>
                  <a:schemeClr val="tx1"/>
                </a:solidFill>
                <a:latin typeface="Calibri" pitchFamily="34" charset="0"/>
                <a:cs typeface="Calibri" pitchFamily="34" charset="0"/>
              </a:rPr>
              <a:t>квітки</a:t>
            </a:r>
            <a:r>
              <a:rPr lang="ru-RU" sz="2800" b="1" dirty="0">
                <a:solidFill>
                  <a:schemeClr val="tx1"/>
                </a:solidFill>
                <a:latin typeface="Calibri" pitchFamily="34" charset="0"/>
                <a:cs typeface="Calibri" pitchFamily="34" charset="0"/>
              </a:rPr>
              <a:t>: </a:t>
            </a:r>
            <a:r>
              <a:rPr lang="ru-RU" sz="2800" b="1" dirty="0" err="1">
                <a:solidFill>
                  <a:schemeClr val="tx1"/>
                </a:solidFill>
                <a:latin typeface="Calibri" pitchFamily="34" charset="0"/>
                <a:cs typeface="Calibri" pitchFamily="34" charset="0"/>
              </a:rPr>
              <a:t>це</a:t>
            </a:r>
            <a:r>
              <a:rPr lang="ru-RU" sz="2800" b="1" dirty="0">
                <a:solidFill>
                  <a:schemeClr val="tx1"/>
                </a:solidFill>
                <a:latin typeface="Calibri" pitchFamily="34" charset="0"/>
                <a:cs typeface="Calibri" pitchFamily="34" charset="0"/>
              </a:rPr>
              <a:t> </a:t>
            </a:r>
            <a:r>
              <a:rPr lang="ru-RU" sz="2800" b="1" dirty="0" err="1">
                <a:solidFill>
                  <a:schemeClr val="tx1"/>
                </a:solidFill>
                <a:latin typeface="Calibri" pitchFamily="34" charset="0"/>
                <a:cs typeface="Calibri" pitchFamily="34" charset="0"/>
              </a:rPr>
              <a:t>самозапильна</a:t>
            </a:r>
            <a:r>
              <a:rPr lang="ru-RU" sz="2800" b="1" dirty="0">
                <a:solidFill>
                  <a:schemeClr val="tx1"/>
                </a:solidFill>
                <a:latin typeface="Calibri" pitchFamily="34" charset="0"/>
                <a:cs typeface="Calibri" pitchFamily="34" charset="0"/>
              </a:rPr>
              <a:t> </a:t>
            </a:r>
            <a:r>
              <a:rPr lang="ru-RU" sz="2800" b="1" dirty="0" err="1">
                <a:solidFill>
                  <a:schemeClr val="tx1"/>
                </a:solidFill>
                <a:latin typeface="Calibri" pitchFamily="34" charset="0"/>
                <a:cs typeface="Calibri" pitchFamily="34" charset="0"/>
              </a:rPr>
              <a:t>рослина</a:t>
            </a:r>
            <a:r>
              <a:rPr lang="ru-RU" sz="2800" b="1" dirty="0">
                <a:solidFill>
                  <a:schemeClr val="tx1"/>
                </a:solidFill>
                <a:latin typeface="Calibri" pitchFamily="34" charset="0"/>
                <a:cs typeface="Calibri" pitchFamily="34" charset="0"/>
              </a:rPr>
              <a:t>, але </a:t>
            </a:r>
            <a:r>
              <a:rPr lang="ru-RU" sz="2800" b="1" dirty="0" err="1">
                <a:solidFill>
                  <a:schemeClr val="tx1"/>
                </a:solidFill>
                <a:latin typeface="Calibri" pitchFamily="34" charset="0"/>
                <a:cs typeface="Calibri" pitchFamily="34" charset="0"/>
              </a:rPr>
              <a:t>самозапліднення</a:t>
            </a:r>
            <a:r>
              <a:rPr lang="ru-RU" sz="2800" b="1" dirty="0">
                <a:solidFill>
                  <a:schemeClr val="tx1"/>
                </a:solidFill>
                <a:latin typeface="Calibri" pitchFamily="34" charset="0"/>
                <a:cs typeface="Calibri" pitchFamily="34" charset="0"/>
              </a:rPr>
              <a:t> </a:t>
            </a:r>
            <a:r>
              <a:rPr lang="ru-RU" sz="2800" b="1" dirty="0" err="1">
                <a:solidFill>
                  <a:schemeClr val="tx1"/>
                </a:solidFill>
                <a:latin typeface="Calibri" pitchFamily="34" charset="0"/>
                <a:cs typeface="Calibri" pitchFamily="34" charset="0"/>
              </a:rPr>
              <a:t>можна</a:t>
            </a:r>
            <a:r>
              <a:rPr lang="ru-RU" sz="2800" b="1" dirty="0">
                <a:solidFill>
                  <a:schemeClr val="tx1"/>
                </a:solidFill>
                <a:latin typeface="Calibri" pitchFamily="34" charset="0"/>
                <a:cs typeface="Calibri" pitchFamily="34" charset="0"/>
              </a:rPr>
              <a:t> легко штучно </a:t>
            </a:r>
            <a:r>
              <a:rPr lang="ru-RU" sz="2800" b="1" dirty="0" err="1">
                <a:solidFill>
                  <a:schemeClr val="tx1"/>
                </a:solidFill>
                <a:latin typeface="Calibri" pitchFamily="34" charset="0"/>
                <a:cs typeface="Calibri" pitchFamily="34" charset="0"/>
              </a:rPr>
              <a:t>запобігти</a:t>
            </a:r>
            <a:r>
              <a:rPr lang="ru-RU" sz="2800" b="1" dirty="0">
                <a:solidFill>
                  <a:schemeClr val="tx1"/>
                </a:solidFill>
                <a:latin typeface="Calibri" pitchFamily="34" charset="0"/>
                <a:cs typeface="Calibri" pitchFamily="34" charset="0"/>
              </a:rPr>
              <a:t>.</a:t>
            </a:r>
          </a:p>
          <a:p>
            <a:pPr marL="365125" indent="-255588" eaLnBrk="1" hangingPunct="1">
              <a:buClr>
                <a:srgbClr val="000000"/>
              </a:buClr>
              <a:buSzPct val="100000"/>
              <a:buFont typeface="Wingdings" pitchFamily="2" charset="2"/>
              <a:buChar char="Ø"/>
            </a:pPr>
            <a:endParaRPr lang="ru-RU" sz="2800" b="1" dirty="0">
              <a:solidFill>
                <a:schemeClr val="tx1"/>
              </a:solidFill>
              <a:latin typeface="Calibri" pitchFamily="34" charset="0"/>
              <a:cs typeface="Calibri" pitchFamily="34" charset="0"/>
            </a:endParaRPr>
          </a:p>
          <a:p>
            <a:pPr marL="365125" indent="-255588" eaLnBrk="1" hangingPunct="1">
              <a:buClr>
                <a:srgbClr val="000000"/>
              </a:buClr>
              <a:buSzPct val="100000"/>
              <a:buFont typeface="Wingdings" pitchFamily="2" charset="2"/>
              <a:buChar char="Ø"/>
            </a:pPr>
            <a:r>
              <a:rPr lang="ru-RU" sz="2800" b="1" dirty="0">
                <a:solidFill>
                  <a:schemeClr val="tx1"/>
                </a:solidFill>
                <a:latin typeface="Calibri" pitchFamily="34" charset="0"/>
                <a:cs typeface="Calibri" pitchFamily="34" charset="0"/>
              </a:rPr>
              <a:t>Рослина </a:t>
            </a:r>
            <a:r>
              <a:rPr lang="ru-RU" sz="2800" b="1" dirty="0" err="1">
                <a:solidFill>
                  <a:schemeClr val="tx1"/>
                </a:solidFill>
                <a:latin typeface="Calibri" pitchFamily="34" charset="0"/>
                <a:cs typeface="Calibri" pitchFamily="34" charset="0"/>
              </a:rPr>
              <a:t>має</a:t>
            </a:r>
            <a:r>
              <a:rPr lang="ru-RU" sz="2800" b="1" dirty="0">
                <a:solidFill>
                  <a:schemeClr val="tx1"/>
                </a:solidFill>
                <a:latin typeface="Calibri" pitchFamily="34" charset="0"/>
                <a:cs typeface="Calibri" pitchFamily="34" charset="0"/>
              </a:rPr>
              <a:t> короткий </a:t>
            </a:r>
            <a:r>
              <a:rPr lang="ru-RU" sz="2800" b="1" dirty="0" err="1">
                <a:solidFill>
                  <a:schemeClr val="tx1"/>
                </a:solidFill>
                <a:latin typeface="Calibri" pitchFamily="34" charset="0"/>
                <a:cs typeface="Calibri" pitchFamily="34" charset="0"/>
              </a:rPr>
              <a:t>життєвий</a:t>
            </a:r>
            <a:r>
              <a:rPr lang="ru-RU" sz="2800" b="1" dirty="0">
                <a:solidFill>
                  <a:schemeClr val="tx1"/>
                </a:solidFill>
                <a:latin typeface="Calibri" pitchFamily="34" charset="0"/>
                <a:cs typeface="Calibri" pitchFamily="34" charset="0"/>
              </a:rPr>
              <a:t> цикл, велику </a:t>
            </a:r>
            <a:r>
              <a:rPr lang="ru-RU" sz="2800" b="1" dirty="0" err="1">
                <a:solidFill>
                  <a:schemeClr val="tx1"/>
                </a:solidFill>
                <a:latin typeface="Calibri" pitchFamily="34" charset="0"/>
                <a:cs typeface="Calibri" pitchFamily="34" charset="0"/>
              </a:rPr>
              <a:t>кількість</a:t>
            </a:r>
            <a:r>
              <a:rPr lang="ru-RU" sz="2800" b="1" dirty="0">
                <a:solidFill>
                  <a:schemeClr val="tx1"/>
                </a:solidFill>
                <a:latin typeface="Calibri" pitchFamily="34" charset="0"/>
                <a:cs typeface="Calibri" pitchFamily="34" charset="0"/>
              </a:rPr>
              <a:t> </a:t>
            </a:r>
            <a:r>
              <a:rPr lang="ru-RU" sz="2800" b="1" dirty="0" err="1">
                <a:solidFill>
                  <a:schemeClr val="tx1"/>
                </a:solidFill>
                <a:latin typeface="Calibri" pitchFamily="34" charset="0"/>
                <a:cs typeface="Calibri" pitchFamily="34" charset="0"/>
              </a:rPr>
              <a:t>нащадків</a:t>
            </a:r>
            <a:r>
              <a:rPr lang="ru-RU" sz="2800" b="1" dirty="0">
                <a:solidFill>
                  <a:schemeClr val="tx1"/>
                </a:solidFill>
                <a:latin typeface="Calibri" pitchFamily="34" charset="0"/>
                <a:cs typeface="Calibri" pitchFamily="34" charset="0"/>
              </a:rPr>
              <a:t> і </a:t>
            </a:r>
            <a:r>
              <a:rPr lang="ru-RU" sz="2800" b="1" dirty="0" err="1">
                <a:solidFill>
                  <a:schemeClr val="tx1"/>
                </a:solidFill>
                <a:latin typeface="Calibri" pitchFamily="34" charset="0"/>
                <a:cs typeface="Calibri" pitchFamily="34" charset="0"/>
              </a:rPr>
              <a:t>зручна</a:t>
            </a:r>
            <a:r>
              <a:rPr lang="ru-RU" sz="2800" b="1" dirty="0">
                <a:solidFill>
                  <a:schemeClr val="tx1"/>
                </a:solidFill>
                <a:latin typeface="Calibri" pitchFamily="34" charset="0"/>
                <a:cs typeface="Calibri" pitchFamily="34" charset="0"/>
              </a:rPr>
              <a:t> в </a:t>
            </a:r>
            <a:r>
              <a:rPr lang="ru-RU" sz="2800" b="1" dirty="0" err="1">
                <a:solidFill>
                  <a:schemeClr val="tx1"/>
                </a:solidFill>
                <a:latin typeface="Calibri" pitchFamily="34" charset="0"/>
                <a:cs typeface="Calibri" pitchFamily="34" charset="0"/>
              </a:rPr>
              <a:t>роботі</a:t>
            </a:r>
            <a:r>
              <a:rPr lang="en-US" sz="2800" b="1" dirty="0">
                <a:solidFill>
                  <a:schemeClr val="tx1"/>
                </a:solidFill>
                <a:latin typeface="Calibri" pitchFamily="34" charset="0"/>
                <a:cs typeface="Calibri" pitchFamily="34" charset="0"/>
              </a:rPr>
              <a:t> </a:t>
            </a:r>
          </a:p>
          <a:p>
            <a:pPr marL="365125" indent="-255588" eaLnBrk="1" hangingPunct="1">
              <a:buClr>
                <a:srgbClr val="000000"/>
              </a:buClr>
              <a:buSzPct val="100000"/>
              <a:buFont typeface="Times New Roman" charset="0"/>
              <a:buNone/>
            </a:pPr>
            <a:endParaRPr lang="en-US" sz="2800" dirty="0">
              <a:solidFill>
                <a:schemeClr val="tx1"/>
              </a:solidFill>
              <a:latin typeface="Calibri" pitchFamily="34" charset="0"/>
              <a:cs typeface="Calibri" pitchFamily="34" charset="0"/>
            </a:endParaRPr>
          </a:p>
          <a:p>
            <a:pPr marL="365125" indent="-255588" eaLnBrk="1" hangingPunct="1">
              <a:buClr>
                <a:srgbClr val="000000"/>
              </a:buClr>
              <a:buSzPct val="100000"/>
              <a:buFont typeface="Times New Roman" charset="0"/>
              <a:buNone/>
            </a:pPr>
            <a:r>
              <a:rPr lang="en-US" sz="3200" dirty="0">
                <a:effectLst>
                  <a:outerShdw blurRad="38100" dist="38100" dir="2700000" algn="tl">
                    <a:srgbClr val="C0C0C0"/>
                  </a:outerShdw>
                </a:effectLst>
                <a:latin typeface="Calibri" pitchFamily="34" charset="0"/>
                <a:cs typeface="Calibri" pitchFamily="34" charset="0"/>
              </a:rPr>
              <a:t>        </a:t>
            </a:r>
            <a:endParaRPr lang="ru-RU" sz="3200" dirty="0">
              <a:effectLst>
                <a:outerShdw blurRad="38100" dist="38100" dir="2700000" algn="tl">
                  <a:srgbClr val="C0C0C0"/>
                </a:outerShdw>
              </a:effectLst>
              <a:latin typeface="Calibri" pitchFamily="34" charset="0"/>
              <a:cs typeface="Calibri"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Rot="1" noChangeArrowheads="1"/>
          </p:cNvSpPr>
          <p:nvPr>
            <p:ph type="body" idx="1"/>
          </p:nvPr>
        </p:nvSpPr>
        <p:spPr>
          <a:xfrm>
            <a:off x="467544" y="332657"/>
            <a:ext cx="8064896" cy="6525344"/>
          </a:xfrm>
        </p:spPr>
        <p:txBody>
          <a:bodyPr/>
          <a:lstStyle/>
          <a:p>
            <a:pPr>
              <a:lnSpc>
                <a:spcPct val="90000"/>
              </a:lnSpc>
              <a:buFont typeface="Wingdings" charset="2"/>
              <a:buNone/>
              <a:defRPr/>
            </a:pPr>
            <a:r>
              <a:rPr lang="ru-RU" sz="2800" dirty="0">
                <a:solidFill>
                  <a:srgbClr val="000000"/>
                </a:solidFill>
                <a:effectLst>
                  <a:outerShdw blurRad="38100" dist="38100" dir="2700000" algn="tl">
                    <a:srgbClr val="FFFFFF"/>
                  </a:outerShdw>
                </a:effectLst>
              </a:rPr>
              <a:t>		</a:t>
            </a:r>
            <a:r>
              <a:rPr lang="ru-RU" sz="2400" dirty="0">
                <a:effectLst>
                  <a:outerShdw blurRad="38100" dist="38100" dir="2700000" algn="tl">
                    <a:srgbClr val="FFFFFF"/>
                  </a:outerShdw>
                </a:effectLst>
              </a:rPr>
              <a:t>Великою заслугою </a:t>
            </a:r>
            <a:r>
              <a:rPr lang="ru-RU" sz="2400" dirty="0"/>
              <a:t>Менделя</a:t>
            </a:r>
            <a:r>
              <a:rPr lang="ru-RU" sz="2400" dirty="0">
                <a:effectLst>
                  <a:outerShdw blurRad="38100" dist="38100" dir="2700000" algn="tl">
                    <a:srgbClr val="FFFFFF"/>
                  </a:outerShdw>
                </a:effectLst>
              </a:rPr>
              <a:t> було й те, що він увів для пояснення гібридологічного аналізу </a:t>
            </a:r>
            <a:r>
              <a:rPr lang="ru-RU" sz="2400" b="1" dirty="0"/>
              <a:t>АЛГЕБРАЇЧНІ СИМВОЛИ, </a:t>
            </a:r>
            <a:r>
              <a:rPr lang="ru-RU" sz="2400" dirty="0">
                <a:effectLst>
                  <a:outerShdw blurRad="38100" dist="38100" dir="2700000" algn="tl">
                    <a:srgbClr val="FFFFFF"/>
                  </a:outerShdw>
                </a:effectLst>
              </a:rPr>
              <a:t>тим самим полегшив сприйняття матеріалу, його аналіз і виведення закономірностей.</a:t>
            </a:r>
          </a:p>
          <a:p>
            <a:pPr>
              <a:lnSpc>
                <a:spcPct val="90000"/>
              </a:lnSpc>
              <a:buFont typeface="Wingdings" charset="2"/>
              <a:buNone/>
              <a:defRPr/>
            </a:pPr>
            <a:r>
              <a:rPr lang="ru-RU" sz="2400" dirty="0">
                <a:effectLst>
                  <a:outerShdw blurRad="38100" dist="38100" dir="2700000" algn="tl">
                    <a:srgbClr val="FFFFFF"/>
                  </a:outerShdw>
                </a:effectLst>
              </a:rPr>
              <a:t>      </a:t>
            </a:r>
          </a:p>
          <a:p>
            <a:pPr>
              <a:lnSpc>
                <a:spcPct val="90000"/>
              </a:lnSpc>
              <a:buFont typeface="Wingdings" charset="2"/>
              <a:buNone/>
              <a:defRPr/>
            </a:pPr>
            <a:r>
              <a:rPr lang="ru-RU" sz="2400" b="1" dirty="0">
                <a:effectLst>
                  <a:outerShdw blurRad="38100" dist="38100" dir="2700000" algn="tl">
                    <a:srgbClr val="FFFFFF"/>
                  </a:outerShdw>
                </a:effectLst>
              </a:rPr>
              <a:t>      </a:t>
            </a:r>
            <a:r>
              <a:rPr lang="ru-RU" sz="2400" b="1" dirty="0"/>
              <a:t>Р – батьки </a:t>
            </a:r>
            <a:r>
              <a:rPr lang="ru-RU" sz="2400" dirty="0">
                <a:effectLst>
                  <a:outerShdw blurRad="38100" dist="38100" dir="2700000" algn="tl">
                    <a:srgbClr val="FFFFFF"/>
                  </a:outerShdw>
                </a:effectLst>
              </a:rPr>
              <a:t>(лат. </a:t>
            </a:r>
            <a:r>
              <a:rPr lang="ru-RU" sz="2400" i="1" dirty="0">
                <a:effectLst>
                  <a:outerShdw blurRad="38100" dist="38100" dir="2700000" algn="tl">
                    <a:srgbClr val="FFFFFF"/>
                  </a:outerShdw>
                </a:effectLst>
              </a:rPr>
              <a:t>ра</a:t>
            </a:r>
            <a:r>
              <a:rPr lang="en-US" sz="2400" i="1" dirty="0">
                <a:effectLst>
                  <a:outerShdw blurRad="38100" dist="38100" dir="2700000" algn="tl">
                    <a:srgbClr val="FFFFFF"/>
                  </a:outerShdw>
                </a:effectLst>
              </a:rPr>
              <a:t>rentes</a:t>
            </a:r>
            <a:r>
              <a:rPr lang="ru-RU" sz="2400" dirty="0">
                <a:effectLst>
                  <a:outerShdw blurRad="38100" dist="38100" dir="2700000" algn="tl">
                    <a:srgbClr val="FFFFFF"/>
                  </a:outerShdw>
                </a:effectLst>
              </a:rPr>
              <a:t>);</a:t>
            </a:r>
          </a:p>
          <a:p>
            <a:pPr>
              <a:lnSpc>
                <a:spcPct val="90000"/>
              </a:lnSpc>
              <a:buFont typeface="Wingdings" charset="2"/>
              <a:buNone/>
              <a:defRPr/>
            </a:pPr>
            <a:r>
              <a:rPr lang="ru-RU" sz="2400" b="1" dirty="0">
                <a:effectLst>
                  <a:outerShdw blurRad="38100" dist="38100" dir="2700000" algn="tl">
                    <a:srgbClr val="FFFFFF"/>
                  </a:outerShdw>
                </a:effectLst>
              </a:rPr>
              <a:t>      </a:t>
            </a:r>
            <a:r>
              <a:rPr lang="en-US" sz="2400" b="1" dirty="0"/>
              <a:t>F1 –</a:t>
            </a:r>
            <a:r>
              <a:rPr lang="ru-RU" sz="2400" b="1" dirty="0"/>
              <a:t> особини 1-го </a:t>
            </a:r>
            <a:r>
              <a:rPr lang="ru-RU" sz="2400" dirty="0"/>
              <a:t>покоління </a:t>
            </a:r>
            <a:r>
              <a:rPr lang="ru-RU" sz="2400" dirty="0">
                <a:effectLst>
                  <a:outerShdw blurRad="38100" dist="38100" dir="2700000" algn="tl">
                    <a:srgbClr val="FFFFFF"/>
                  </a:outerShdw>
                </a:effectLst>
              </a:rPr>
              <a:t>(лат. </a:t>
            </a:r>
            <a:r>
              <a:rPr lang="en-US" sz="2400" i="1" dirty="0">
                <a:effectLst>
                  <a:outerShdw blurRad="38100" dist="38100" dir="2700000" algn="tl">
                    <a:srgbClr val="FFFFFF"/>
                  </a:outerShdw>
                </a:effectLst>
              </a:rPr>
              <a:t>filii</a:t>
            </a:r>
            <a:r>
              <a:rPr lang="en-US" sz="2400" dirty="0">
                <a:effectLst>
                  <a:outerShdw blurRad="38100" dist="38100" dir="2700000" algn="tl">
                    <a:srgbClr val="FFFFFF"/>
                  </a:outerShdw>
                </a:effectLst>
              </a:rPr>
              <a:t> – </a:t>
            </a:r>
            <a:r>
              <a:rPr lang="ru-RU" sz="2400" dirty="0">
                <a:effectLst>
                  <a:outerShdw blurRad="38100" dist="38100" dir="2700000" algn="tl">
                    <a:srgbClr val="FFFFFF"/>
                  </a:outerShdw>
                </a:effectLst>
              </a:rPr>
              <a:t>діти);</a:t>
            </a:r>
          </a:p>
          <a:p>
            <a:pPr>
              <a:lnSpc>
                <a:spcPct val="90000"/>
              </a:lnSpc>
              <a:buFont typeface="Wingdings" charset="2"/>
              <a:buNone/>
              <a:defRPr/>
            </a:pPr>
            <a:r>
              <a:rPr lang="ru-RU" sz="2400" dirty="0">
                <a:effectLst>
                  <a:outerShdw blurRad="38100" dist="38100" dir="2700000" algn="tl">
                    <a:srgbClr val="FFFFFF"/>
                  </a:outerShdw>
                </a:effectLst>
              </a:rPr>
              <a:t>      </a:t>
            </a:r>
            <a:r>
              <a:rPr lang="en-US" sz="2400" b="1" dirty="0"/>
              <a:t>F2 </a:t>
            </a:r>
            <a:r>
              <a:rPr lang="ru-RU" sz="2400" b="1" dirty="0"/>
              <a:t>– особини 2-го покоління;</a:t>
            </a:r>
          </a:p>
          <a:p>
            <a:pPr>
              <a:lnSpc>
                <a:spcPct val="90000"/>
              </a:lnSpc>
              <a:buFont typeface="Wingdings" charset="2"/>
              <a:buNone/>
              <a:defRPr/>
            </a:pPr>
            <a:r>
              <a:rPr lang="ru-RU" sz="2400" dirty="0">
                <a:effectLst>
                  <a:outerShdw blurRad="38100" dist="38100" dir="2700000" algn="tl">
                    <a:srgbClr val="FFFFFF"/>
                  </a:outerShdw>
                </a:effectLst>
              </a:rPr>
              <a:t>      </a:t>
            </a:r>
            <a:r>
              <a:rPr lang="ru-RU" sz="2400" b="1" dirty="0"/>
              <a:t>х – схрещування.</a:t>
            </a:r>
          </a:p>
          <a:p>
            <a:pPr>
              <a:lnSpc>
                <a:spcPct val="90000"/>
              </a:lnSpc>
              <a:buFont typeface="Wingdings" charset="2"/>
              <a:buNone/>
              <a:defRPr/>
            </a:pPr>
            <a:r>
              <a:rPr lang="ru-RU" sz="2400" dirty="0">
                <a:effectLst>
                  <a:outerShdw blurRad="38100" dist="38100" dir="2700000" algn="tl">
                    <a:srgbClr val="FFFFFF"/>
                  </a:outerShdw>
                </a:effectLst>
              </a:rPr>
              <a:t> 		</a:t>
            </a:r>
          </a:p>
          <a:p>
            <a:pPr>
              <a:lnSpc>
                <a:spcPct val="90000"/>
              </a:lnSpc>
              <a:buFont typeface="Wingdings" charset="2"/>
              <a:buNone/>
              <a:defRPr/>
            </a:pPr>
            <a:r>
              <a:rPr lang="ru-RU" sz="2400" dirty="0">
                <a:effectLst>
                  <a:outerShdw blurRad="38100" dist="38100" dir="2700000" algn="tl">
                    <a:srgbClr val="FFFFFF"/>
                  </a:outerShdw>
                </a:effectLst>
              </a:rPr>
              <a:t>Генотипичну формулу </a:t>
            </a:r>
            <a:r>
              <a:rPr lang="ru-RU" sz="2400" b="1" dirty="0"/>
              <a:t>материнської особини (</a:t>
            </a:r>
            <a:r>
              <a:rPr lang="ru-RU" sz="2400" b="1" dirty="0">
                <a:cs typeface="Arial" charset="0"/>
              </a:rPr>
              <a:t>♀) </a:t>
            </a:r>
            <a:r>
              <a:rPr lang="ru-RU" sz="2400" dirty="0">
                <a:effectLst>
                  <a:outerShdw blurRad="38100" dist="38100" dir="2700000" algn="tl">
                    <a:srgbClr val="FFFFFF"/>
                  </a:outerShdw>
                </a:effectLst>
              </a:rPr>
              <a:t>записують першою, а </a:t>
            </a:r>
            <a:r>
              <a:rPr lang="ru-RU" sz="2400" b="1" dirty="0"/>
              <a:t>батьківської (</a:t>
            </a:r>
            <a:r>
              <a:rPr lang="ru-RU" sz="2400" b="1" dirty="0">
                <a:cs typeface="Arial" charset="0"/>
              </a:rPr>
              <a:t>♂)</a:t>
            </a:r>
            <a:r>
              <a:rPr lang="ru-RU" sz="2400" b="1" dirty="0"/>
              <a:t> </a:t>
            </a:r>
            <a:r>
              <a:rPr lang="ru-RU" sz="2400" dirty="0">
                <a:effectLst>
                  <a:outerShdw blurRad="38100" dist="38100" dir="2700000" algn="tl">
                    <a:srgbClr val="FFFFFF"/>
                  </a:outerShdw>
                </a:effectLst>
              </a:rPr>
              <a:t>– другою.</a:t>
            </a:r>
          </a:p>
          <a:p>
            <a:pPr>
              <a:lnSpc>
                <a:spcPct val="90000"/>
              </a:lnSpc>
              <a:buFont typeface="Wingdings" charset="2"/>
              <a:buNone/>
              <a:defRPr/>
            </a:pPr>
            <a:r>
              <a:rPr lang="ru-RU" sz="2400" dirty="0">
                <a:effectLst>
                  <a:outerShdw blurRad="38100" dist="38100" dir="2700000" algn="tl">
                    <a:srgbClr val="FFFFFF"/>
                  </a:outerShdw>
                </a:effectLst>
              </a:rPr>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idx="1"/>
          </p:nvPr>
        </p:nvSpPr>
        <p:spPr>
          <a:xfrm>
            <a:off x="152400" y="152400"/>
            <a:ext cx="8839200" cy="6477000"/>
          </a:xfrm>
        </p:spPr>
        <p:txBody>
          <a:bodyPr>
            <a:normAutofit/>
          </a:bodyPr>
          <a:lstStyle/>
          <a:p>
            <a:pPr marL="0" indent="0" algn="ctr" eaLnBrk="1" fontAlgn="auto" hangingPunct="1">
              <a:spcBef>
                <a:spcPts val="80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ru-RU" sz="3200" dirty="0">
                <a:solidFill>
                  <a:srgbClr val="FFFFFF"/>
                </a:solidFill>
                <a:latin typeface="Arial" charset="0"/>
              </a:rPr>
              <a:t>   </a:t>
            </a:r>
            <a:r>
              <a:rPr lang="uk-UA" sz="3200" dirty="0">
                <a:solidFill>
                  <a:schemeClr val="tx2"/>
                </a:solidFill>
                <a:effectLst>
                  <a:outerShdw blurRad="38100" dist="38100" dir="2700000" algn="tl">
                    <a:srgbClr val="FFFFFF"/>
                  </a:outerShdw>
                </a:effectLst>
                <a:latin typeface="Arial" charset="0"/>
              </a:rPr>
              <a:t>8 років експериментів по схрещуванню гороха</a:t>
            </a:r>
          </a:p>
        </p:txBody>
      </p:sp>
      <p:pic>
        <p:nvPicPr>
          <p:cNvPr id="22531" name="Рисунок 1"/>
          <p:cNvPicPr>
            <a:picLocks noChangeAspect="1"/>
          </p:cNvPicPr>
          <p:nvPr/>
        </p:nvPicPr>
        <p:blipFill>
          <a:blip r:embed="rId3" cstate="print"/>
          <a:srcRect/>
          <a:stretch>
            <a:fillRect/>
          </a:stretch>
        </p:blipFill>
        <p:spPr bwMode="auto">
          <a:xfrm>
            <a:off x="1403350" y="1196975"/>
            <a:ext cx="6716713" cy="5249863"/>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idx="1"/>
          </p:nvPr>
        </p:nvSpPr>
        <p:spPr>
          <a:xfrm>
            <a:off x="395288" y="188913"/>
            <a:ext cx="5256212" cy="6669087"/>
          </a:xfrm>
        </p:spPr>
        <p:txBody>
          <a:bodyPr>
            <a:normAutofit fontScale="40000" lnSpcReduction="20000"/>
          </a:bodyPr>
          <a:lstStyle/>
          <a:p>
            <a:pPr marL="0" indent="0" eaLnBrk="1" fontAlgn="auto" hangingPunct="1">
              <a:lnSpc>
                <a:spcPct val="120000"/>
              </a:lnSpc>
              <a:spcBef>
                <a:spcPts val="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endParaRPr lang="ru-RU" sz="6000" dirty="0">
              <a:latin typeface="Calibri" panose="020F0502020204030204" pitchFamily="34" charset="0"/>
              <a:cs typeface="Calibri" panose="020F0502020204030204" pitchFamily="34" charset="0"/>
            </a:endParaRPr>
          </a:p>
          <a:p>
            <a:pPr marL="0" indent="0" eaLnBrk="1" fontAlgn="auto" hangingPunct="1">
              <a:lnSpc>
                <a:spcPct val="120000"/>
              </a:lnSpc>
              <a:spcBef>
                <a:spcPts val="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ru-RU" sz="6000" b="1" dirty="0">
                <a:solidFill>
                  <a:srgbClr val="FF0000"/>
                </a:solidFill>
                <a:latin typeface="Calibri" panose="020F0502020204030204" pitchFamily="34" charset="0"/>
                <a:cs typeface="Calibri" panose="020F0502020204030204" pitchFamily="34" charset="0"/>
              </a:rPr>
              <a:t>У 1865 році </a:t>
            </a:r>
            <a:r>
              <a:rPr lang="ru-RU" sz="6000" dirty="0">
                <a:latin typeface="Calibri" panose="020F0502020204030204" pitchFamily="34" charset="0"/>
                <a:cs typeface="Calibri" panose="020F0502020204030204" pitchFamily="34" charset="0"/>
              </a:rPr>
              <a:t>Г. Мендель представив свою доповідь </a:t>
            </a:r>
            <a:r>
              <a:rPr lang="ru-RU" sz="6000" b="1" dirty="0">
                <a:solidFill>
                  <a:srgbClr val="FF0000"/>
                </a:solidFill>
                <a:latin typeface="Calibri" panose="020F0502020204030204" pitchFamily="34" charset="0"/>
                <a:cs typeface="Calibri" panose="020F0502020204030204" pitchFamily="34" charset="0"/>
              </a:rPr>
              <a:t>«</a:t>
            </a:r>
            <a:r>
              <a:rPr lang="en-US" sz="6000" b="1" dirty="0">
                <a:solidFill>
                  <a:srgbClr val="FF0000"/>
                </a:solidFill>
                <a:latin typeface="Calibri" panose="020F0502020204030204" pitchFamily="34" charset="0"/>
                <a:cs typeface="Calibri" panose="020F0502020204030204" pitchFamily="34" charset="0"/>
              </a:rPr>
              <a:t>Versuche über Pflanzenhybriden» («</a:t>
            </a:r>
            <a:r>
              <a:rPr lang="ru-RU" sz="6000" b="1" dirty="0">
                <a:solidFill>
                  <a:srgbClr val="FF0000"/>
                </a:solidFill>
                <a:latin typeface="Calibri" panose="020F0502020204030204" pitchFamily="34" charset="0"/>
                <a:cs typeface="Calibri" panose="020F0502020204030204" pitchFamily="34" charset="0"/>
              </a:rPr>
              <a:t>Досліди з гібридизації рослин») </a:t>
            </a:r>
            <a:r>
              <a:rPr lang="ru-RU" sz="6000" dirty="0">
                <a:latin typeface="Calibri" panose="020F0502020204030204" pitchFamily="34" charset="0"/>
                <a:cs typeface="Calibri" panose="020F0502020204030204" pitchFamily="34" charset="0"/>
              </a:rPr>
              <a:t>на двох засіданнях Товариства природознавства Брно</a:t>
            </a:r>
          </a:p>
          <a:p>
            <a:pPr marL="0" indent="0" eaLnBrk="1" fontAlgn="auto" hangingPunct="1">
              <a:lnSpc>
                <a:spcPct val="120000"/>
              </a:lnSpc>
              <a:spcBef>
                <a:spcPts val="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endParaRPr lang="ru-RU" sz="6000" dirty="0">
              <a:latin typeface="Calibri" panose="020F0502020204030204" pitchFamily="34" charset="0"/>
              <a:cs typeface="Calibri" panose="020F0502020204030204" pitchFamily="34" charset="0"/>
            </a:endParaRPr>
          </a:p>
          <a:p>
            <a:pPr marL="0" indent="0" eaLnBrk="1" fontAlgn="auto" hangingPunct="1">
              <a:lnSpc>
                <a:spcPct val="120000"/>
              </a:lnSpc>
              <a:spcBef>
                <a:spcPts val="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endParaRPr lang="ru-RU" sz="6000" dirty="0">
              <a:latin typeface="Calibri" panose="020F0502020204030204" pitchFamily="34" charset="0"/>
              <a:cs typeface="Calibri" panose="020F0502020204030204" pitchFamily="34" charset="0"/>
            </a:endParaRPr>
          </a:p>
          <a:p>
            <a:pPr marL="0" indent="0" eaLnBrk="1" fontAlgn="auto" hangingPunct="1">
              <a:lnSpc>
                <a:spcPct val="120000"/>
              </a:lnSpc>
              <a:spcBef>
                <a:spcPts val="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ru-RU" sz="6000" b="1" dirty="0">
                <a:latin typeface="Calibri" panose="020F0502020204030204" pitchFamily="34" charset="0"/>
                <a:cs typeface="Calibri" panose="020F0502020204030204" pitchFamily="34" charset="0"/>
              </a:rPr>
              <a:t>Грегор Мендель став засновником менделізму, який став основою генетики та вважається одним із найбільших відкриттів у біології за останні 500 років.  </a:t>
            </a:r>
            <a:r>
              <a:rPr lang="ru-RU" sz="4400" dirty="0">
                <a:latin typeface="Calibri" panose="020F0502020204030204" pitchFamily="34" charset="0"/>
                <a:cs typeface="Calibri" panose="020F0502020204030204" pitchFamily="34" charset="0"/>
              </a:rPr>
              <a:t>					</a:t>
            </a:r>
            <a:endParaRPr lang="en-US" sz="2800" dirty="0">
              <a:effectLst>
                <a:outerShdw blurRad="38100" dist="38100" dir="2700000" algn="tl">
                  <a:srgbClr val="FFFFFF"/>
                </a:outerShdw>
              </a:effectLst>
              <a:latin typeface="Arial" charset="0"/>
            </a:endParaRPr>
          </a:p>
          <a:p>
            <a:pPr marL="0" indent="0" eaLnBrk="1" fontAlgn="auto" hangingPunct="1">
              <a:lnSpc>
                <a:spcPct val="80000"/>
              </a:lnSpc>
              <a:spcBef>
                <a:spcPts val="80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US" sz="2800" dirty="0">
                <a:latin typeface="Arial" charset="0"/>
              </a:rPr>
              <a:t>		</a:t>
            </a:r>
          </a:p>
        </p:txBody>
      </p:sp>
      <p:pic>
        <p:nvPicPr>
          <p:cNvPr id="23555" name="Picture 1"/>
          <p:cNvPicPr>
            <a:picLocks noChangeAspect="1" noChangeArrowheads="1"/>
          </p:cNvPicPr>
          <p:nvPr/>
        </p:nvPicPr>
        <p:blipFill>
          <a:blip r:embed="rId3" cstate="print"/>
          <a:srcRect/>
          <a:stretch>
            <a:fillRect/>
          </a:stretch>
        </p:blipFill>
        <p:spPr bwMode="auto">
          <a:xfrm>
            <a:off x="5651500" y="476250"/>
            <a:ext cx="3311525" cy="47974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0825" y="803276"/>
            <a:ext cx="8769350" cy="5399088"/>
          </a:xfrm>
        </p:spPr>
        <p:txBody>
          <a:bodyPr/>
          <a:lstStyle/>
          <a:p>
            <a:pPr marL="109537" indent="0">
              <a:buFont typeface="Wingdings 3" pitchFamily="18" charset="2"/>
              <a:buNone/>
              <a:defRPr/>
            </a:pPr>
            <a:r>
              <a:rPr lang="uk-UA" sz="2400" b="1" dirty="0">
                <a:effectLst>
                  <a:outerShdw blurRad="38100" dist="38100" dir="2700000" algn="tl">
                    <a:srgbClr val="FFFFFF"/>
                  </a:outerShdw>
                </a:effectLst>
                <a:latin typeface="Calibri" panose="020F0502020204030204" pitchFamily="34" charset="0"/>
                <a:cs typeface="Calibri" panose="020F0502020204030204" pitchFamily="34" charset="0"/>
              </a:rPr>
              <a:t>коли троє вчених – </a:t>
            </a:r>
            <a:r>
              <a:rPr lang="uk-UA" sz="2400" b="1" dirty="0">
                <a:solidFill>
                  <a:srgbClr val="FF0000"/>
                </a:solidFill>
                <a:effectLst>
                  <a:outerShdw blurRad="38100" dist="38100" dir="2700000" algn="tl">
                    <a:srgbClr val="FFFFFF"/>
                  </a:outerShdw>
                </a:effectLst>
                <a:latin typeface="Calibri" panose="020F0502020204030204" pitchFamily="34" charset="0"/>
                <a:cs typeface="Calibri" panose="020F0502020204030204" pitchFamily="34" charset="0"/>
              </a:rPr>
              <a:t>Х.де Фріз /Нідерланди/, К.Корренс /Німеччина/ та Е.Чермак /Австрія/ </a:t>
            </a:r>
            <a:r>
              <a:rPr lang="uk-UA" sz="2400" b="1" dirty="0">
                <a:effectLst>
                  <a:outerShdw blurRad="38100" dist="38100" dir="2700000" algn="tl">
                    <a:srgbClr val="FFFFFF"/>
                  </a:outerShdw>
                </a:effectLst>
                <a:latin typeface="Calibri" panose="020F0502020204030204" pitchFamily="34" charset="0"/>
                <a:cs typeface="Calibri" panose="020F0502020204030204" pitchFamily="34" charset="0"/>
              </a:rPr>
              <a:t>незалежно один від одного </a:t>
            </a:r>
            <a:r>
              <a:rPr lang="uk-UA" sz="2400" b="1" dirty="0" err="1">
                <a:effectLst>
                  <a:outerShdw blurRad="38100" dist="38100" dir="2700000" algn="tl">
                    <a:srgbClr val="FFFFFF"/>
                  </a:outerShdw>
                </a:effectLst>
                <a:latin typeface="Calibri" panose="020F0502020204030204" pitchFamily="34" charset="0"/>
                <a:cs typeface="Calibri" panose="020F0502020204030204" pitchFamily="34" charset="0"/>
              </a:rPr>
              <a:t>перевідкрили</a:t>
            </a:r>
            <a:r>
              <a:rPr lang="uk-UA" sz="2400" b="1" dirty="0">
                <a:effectLst>
                  <a:outerShdw blurRad="38100" dist="38100" dir="2700000" algn="tl">
                    <a:srgbClr val="FFFFFF"/>
                  </a:outerShdw>
                </a:effectLst>
                <a:latin typeface="Calibri" panose="020F0502020204030204" pitchFamily="34" charset="0"/>
                <a:cs typeface="Calibri" panose="020F0502020204030204" pitchFamily="34" charset="0"/>
              </a:rPr>
              <a:t> закономірності спадковості, сформульовані ще в 1865 р. Г.Менделем. </a:t>
            </a:r>
            <a:r>
              <a:rPr lang="en-US" sz="2800" b="1" dirty="0">
                <a:effectLst>
                  <a:outerShdw blurRad="38100" dist="38100" dir="2700000" algn="tl">
                    <a:srgbClr val="FFFFFF"/>
                  </a:outerShdw>
                </a:effectLst>
                <a:latin typeface="Calibri" panose="020F0502020204030204" pitchFamily="34" charset="0"/>
                <a:cs typeface="Calibri" panose="020F0502020204030204" pitchFamily="34" charset="0"/>
              </a:rPr>
              <a:t>	</a:t>
            </a:r>
            <a:endParaRPr lang="en-US" sz="2800" b="1" dirty="0">
              <a:latin typeface="Calibri" panose="020F0502020204030204" pitchFamily="34" charset="0"/>
              <a:cs typeface="Calibri" panose="020F0502020204030204" pitchFamily="34" charset="0"/>
            </a:endParaRPr>
          </a:p>
          <a:p>
            <a:pPr marL="109537" indent="0">
              <a:buFont typeface="Wingdings 3" pitchFamily="18" charset="2"/>
              <a:buNone/>
              <a:defRPr/>
            </a:pPr>
            <a:endParaRPr lang="ru-RU" dirty="0"/>
          </a:p>
        </p:txBody>
      </p:sp>
      <p:pic>
        <p:nvPicPr>
          <p:cNvPr id="19459" name="Picture 2" descr="Hugo de Vries.jpg"/>
          <p:cNvPicPr>
            <a:picLocks noChangeAspect="1" noChangeArrowheads="1"/>
          </p:cNvPicPr>
          <p:nvPr/>
        </p:nvPicPr>
        <p:blipFill>
          <a:blip r:embed="rId3" cstate="print"/>
          <a:srcRect/>
          <a:stretch>
            <a:fillRect/>
          </a:stretch>
        </p:blipFill>
        <p:spPr bwMode="auto">
          <a:xfrm>
            <a:off x="823913" y="2794000"/>
            <a:ext cx="1706562" cy="2465388"/>
          </a:xfrm>
          <a:prstGeom prst="rect">
            <a:avLst/>
          </a:prstGeom>
          <a:noFill/>
          <a:ln w="9525">
            <a:noFill/>
            <a:miter lim="800000"/>
            <a:headEnd/>
            <a:tailEnd/>
          </a:ln>
        </p:spPr>
      </p:pic>
      <p:sp>
        <p:nvSpPr>
          <p:cNvPr id="3" name="Заголовок 2"/>
          <p:cNvSpPr>
            <a:spLocks noGrp="1"/>
          </p:cNvSpPr>
          <p:nvPr>
            <p:ph type="title"/>
          </p:nvPr>
        </p:nvSpPr>
        <p:spPr>
          <a:xfrm>
            <a:off x="467544" y="260648"/>
            <a:ext cx="8229600" cy="542627"/>
          </a:xfrm>
        </p:spPr>
        <p:txBody>
          <a:bodyPr>
            <a:normAutofit fontScale="90000"/>
          </a:bodyPr>
          <a:lstStyle/>
          <a:p>
            <a:pPr>
              <a:defRPr/>
            </a:pPr>
            <a:r>
              <a:rPr lang="en-US" sz="4000" dirty="0">
                <a:solidFill>
                  <a:srgbClr val="FFFFFF"/>
                </a:solidFill>
                <a:latin typeface="Arial" charset="0"/>
              </a:rPr>
              <a:t> </a:t>
            </a:r>
            <a:r>
              <a:rPr lang="uk-UA" sz="3600" b="1" dirty="0">
                <a:effectLst>
                  <a:outerShdw blurRad="38100" dist="38100" dir="2700000" algn="tl">
                    <a:srgbClr val="FFFFFF"/>
                  </a:outerShdw>
                </a:effectLst>
                <a:cs typeface="Calibri" panose="020F0502020204030204" pitchFamily="34" charset="0"/>
              </a:rPr>
              <a:t>Генетика як наука починається з</a:t>
            </a:r>
            <a:r>
              <a:rPr lang="en-US" sz="3600" b="1" dirty="0">
                <a:cs typeface="Calibri" panose="020F0502020204030204" pitchFamily="34" charset="0"/>
              </a:rPr>
              <a:t> 1900,</a:t>
            </a:r>
            <a:r>
              <a:rPr lang="en-US" sz="4400" b="1" dirty="0">
                <a:latin typeface="Calibri" panose="020F0502020204030204" pitchFamily="34" charset="0"/>
                <a:cs typeface="Calibri" panose="020F0502020204030204" pitchFamily="34" charset="0"/>
              </a:rPr>
              <a:t> </a:t>
            </a:r>
            <a:endParaRPr lang="ru-RU" b="1" dirty="0"/>
          </a:p>
        </p:txBody>
      </p:sp>
      <p:pic>
        <p:nvPicPr>
          <p:cNvPr id="19461" name="Picture 4" descr="Carl Correns.jpg"/>
          <p:cNvPicPr>
            <a:picLocks noChangeAspect="1" noChangeArrowheads="1"/>
          </p:cNvPicPr>
          <p:nvPr/>
        </p:nvPicPr>
        <p:blipFill>
          <a:blip r:embed="rId4" cstate="print"/>
          <a:srcRect/>
          <a:stretch>
            <a:fillRect/>
          </a:stretch>
        </p:blipFill>
        <p:spPr bwMode="auto">
          <a:xfrm>
            <a:off x="3635375" y="2794000"/>
            <a:ext cx="2208213" cy="3141663"/>
          </a:xfrm>
          <a:prstGeom prst="rect">
            <a:avLst/>
          </a:prstGeom>
          <a:noFill/>
          <a:ln w="9525">
            <a:noFill/>
            <a:miter lim="800000"/>
            <a:headEnd/>
            <a:tailEnd/>
          </a:ln>
        </p:spPr>
      </p:pic>
      <p:pic>
        <p:nvPicPr>
          <p:cNvPr id="19462" name="Picture 6" descr="Acta Horti berg. - 1905 - tafl. 124. - Erich Tschermak.jpg"/>
          <p:cNvPicPr>
            <a:picLocks noChangeAspect="1" noChangeArrowheads="1"/>
          </p:cNvPicPr>
          <p:nvPr/>
        </p:nvPicPr>
        <p:blipFill>
          <a:blip r:embed="rId5" cstate="print"/>
          <a:srcRect/>
          <a:stretch>
            <a:fillRect/>
          </a:stretch>
        </p:blipFill>
        <p:spPr bwMode="auto">
          <a:xfrm>
            <a:off x="6424613" y="2636838"/>
            <a:ext cx="2044700" cy="2779712"/>
          </a:xfrm>
          <a:prstGeom prst="rect">
            <a:avLst/>
          </a:prstGeom>
          <a:noFill/>
          <a:ln w="9525">
            <a:noFill/>
            <a:miter lim="800000"/>
            <a:headEnd/>
            <a:tailEnd/>
          </a:ln>
        </p:spPr>
      </p:pic>
      <p:sp>
        <p:nvSpPr>
          <p:cNvPr id="19463" name="TextBox 3"/>
          <p:cNvSpPr txBox="1">
            <a:spLocks noChangeArrowheads="1"/>
          </p:cNvSpPr>
          <p:nvPr/>
        </p:nvSpPr>
        <p:spPr bwMode="auto">
          <a:xfrm>
            <a:off x="584200" y="5408613"/>
            <a:ext cx="2209800" cy="646112"/>
          </a:xfrm>
          <a:prstGeom prst="rect">
            <a:avLst/>
          </a:prstGeom>
          <a:noFill/>
          <a:ln w="9525">
            <a:noFill/>
            <a:miter lim="800000"/>
            <a:headEnd/>
            <a:tailEnd/>
          </a:ln>
        </p:spPr>
        <p:txBody>
          <a:bodyPr wrap="none">
            <a:spAutoFit/>
          </a:bodyPr>
          <a:lstStyle/>
          <a:p>
            <a:pPr algn="ctr"/>
            <a:r>
              <a:rPr lang="uk-UA" altLang="ru-RU" b="1">
                <a:solidFill>
                  <a:schemeClr val="tx1"/>
                </a:solidFill>
              </a:rPr>
              <a:t>Хуго Марі де Фріз</a:t>
            </a:r>
            <a:endParaRPr lang="en-US" altLang="ru-RU" b="1">
              <a:solidFill>
                <a:schemeClr val="tx1"/>
              </a:solidFill>
            </a:endParaRPr>
          </a:p>
          <a:p>
            <a:pPr algn="ctr"/>
            <a:r>
              <a:rPr lang="en-US" altLang="ru-RU" b="1">
                <a:solidFill>
                  <a:schemeClr val="tx1"/>
                </a:solidFill>
              </a:rPr>
              <a:t>(1848-1935)</a:t>
            </a:r>
          </a:p>
        </p:txBody>
      </p:sp>
      <p:sp>
        <p:nvSpPr>
          <p:cNvPr id="19464" name="TextBox 6"/>
          <p:cNvSpPr txBox="1">
            <a:spLocks noChangeArrowheads="1"/>
          </p:cNvSpPr>
          <p:nvPr/>
        </p:nvSpPr>
        <p:spPr bwMode="auto">
          <a:xfrm>
            <a:off x="3729038" y="5932488"/>
            <a:ext cx="2312987" cy="923925"/>
          </a:xfrm>
          <a:prstGeom prst="rect">
            <a:avLst/>
          </a:prstGeom>
          <a:noFill/>
          <a:ln w="9525">
            <a:noFill/>
            <a:miter lim="800000"/>
            <a:headEnd/>
            <a:tailEnd/>
          </a:ln>
        </p:spPr>
        <p:txBody>
          <a:bodyPr wrap="none">
            <a:spAutoFit/>
          </a:bodyPr>
          <a:lstStyle/>
          <a:p>
            <a:r>
              <a:rPr lang="uk-UA" altLang="ru-RU" b="1">
                <a:solidFill>
                  <a:schemeClr val="tx1"/>
                </a:solidFill>
              </a:rPr>
              <a:t>Карл Еріх Корренс</a:t>
            </a:r>
            <a:endParaRPr lang="en-US" altLang="ru-RU" b="1">
              <a:solidFill>
                <a:schemeClr val="tx1"/>
              </a:solidFill>
            </a:endParaRPr>
          </a:p>
          <a:p>
            <a:r>
              <a:rPr lang="en-US" altLang="ru-RU" b="1">
                <a:solidFill>
                  <a:schemeClr val="tx1"/>
                </a:solidFill>
              </a:rPr>
              <a:t>(1864-1933)</a:t>
            </a:r>
          </a:p>
          <a:p>
            <a:endParaRPr lang="ru-RU" altLang="ru-RU">
              <a:solidFill>
                <a:schemeClr val="tx1"/>
              </a:solidFill>
            </a:endParaRPr>
          </a:p>
        </p:txBody>
      </p:sp>
      <p:sp>
        <p:nvSpPr>
          <p:cNvPr id="19465" name="TextBox 7"/>
          <p:cNvSpPr txBox="1">
            <a:spLocks noChangeArrowheads="1"/>
          </p:cNvSpPr>
          <p:nvPr/>
        </p:nvSpPr>
        <p:spPr bwMode="auto">
          <a:xfrm>
            <a:off x="6491288" y="5546725"/>
            <a:ext cx="2119312" cy="646113"/>
          </a:xfrm>
          <a:prstGeom prst="rect">
            <a:avLst/>
          </a:prstGeom>
          <a:noFill/>
          <a:ln w="9525">
            <a:noFill/>
            <a:miter lim="800000"/>
            <a:headEnd/>
            <a:tailEnd/>
          </a:ln>
        </p:spPr>
        <p:txBody>
          <a:bodyPr wrap="none">
            <a:spAutoFit/>
          </a:bodyPr>
          <a:lstStyle/>
          <a:p>
            <a:pPr algn="ctr"/>
            <a:r>
              <a:rPr lang="uk-UA" altLang="ru-RU" b="1">
                <a:solidFill>
                  <a:schemeClr val="tx1"/>
                </a:solidFill>
              </a:rPr>
              <a:t>Еріх фон Чермак</a:t>
            </a:r>
            <a:endParaRPr lang="en-US" altLang="ru-RU" b="1">
              <a:solidFill>
                <a:schemeClr val="tx1"/>
              </a:solidFill>
            </a:endParaRPr>
          </a:p>
          <a:p>
            <a:pPr algn="ctr"/>
            <a:r>
              <a:rPr lang="en-US" altLang="ru-RU" b="1">
                <a:solidFill>
                  <a:schemeClr val="tx1"/>
                </a:solidFill>
              </a:rPr>
              <a:t>(1871-1962)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3"/>
          <p:cNvSpPr>
            <a:spLocks noGrp="1" noChangeArrowheads="1"/>
          </p:cNvSpPr>
          <p:nvPr>
            <p:ph sz="quarter" idx="1"/>
          </p:nvPr>
        </p:nvSpPr>
        <p:spPr>
          <a:xfrm>
            <a:off x="125412" y="33107"/>
            <a:ext cx="8893175" cy="6336431"/>
          </a:xfrm>
        </p:spPr>
        <p:txBody>
          <a:bodyPr>
            <a:normAutofit/>
          </a:bodyPr>
          <a:lstStyle/>
          <a:p>
            <a:pPr>
              <a:buFont typeface="Wingdings" charset="2"/>
              <a:buNone/>
              <a:defRPr/>
            </a:pPr>
            <a:r>
              <a:rPr lang="ru-RU" sz="2400" b="1" dirty="0">
                <a:solidFill>
                  <a:srgbClr val="FF0000"/>
                </a:solidFill>
                <a:latin typeface="Calibri" pitchFamily="34" charset="0"/>
                <a:cs typeface="Calibri" pitchFamily="34" charset="0"/>
              </a:rPr>
              <a:t>Моногібридне схрещування</a:t>
            </a:r>
            <a:r>
              <a:rPr lang="ru-RU" sz="2400" b="1" dirty="0">
                <a:solidFill>
                  <a:srgbClr val="000000"/>
                </a:solidFill>
                <a:latin typeface="Calibri" pitchFamily="34" charset="0"/>
                <a:cs typeface="Calibri" pitchFamily="34" charset="0"/>
              </a:rPr>
              <a:t> – </a:t>
            </a:r>
            <a:r>
              <a:rPr lang="ru-RU" sz="2400" b="1" dirty="0" err="1">
                <a:solidFill>
                  <a:srgbClr val="000000"/>
                </a:solidFill>
                <a:latin typeface="Calibri" pitchFamily="34" charset="0"/>
                <a:cs typeface="Calibri" pitchFamily="34" charset="0"/>
              </a:rPr>
              <a:t>схрещування</a:t>
            </a:r>
            <a:r>
              <a:rPr lang="ru-RU" sz="2400" b="1" dirty="0">
                <a:solidFill>
                  <a:srgbClr val="000000"/>
                </a:solidFill>
                <a:latin typeface="Calibri" pitchFamily="34" charset="0"/>
                <a:cs typeface="Calibri" pitchFamily="34" charset="0"/>
              </a:rPr>
              <a:t> </a:t>
            </a:r>
            <a:r>
              <a:rPr lang="ru-RU" sz="2400" b="1" dirty="0" err="1">
                <a:solidFill>
                  <a:srgbClr val="000000"/>
                </a:solidFill>
                <a:latin typeface="Calibri" pitchFamily="34" charset="0"/>
                <a:cs typeface="Calibri" pitchFamily="34" charset="0"/>
              </a:rPr>
              <a:t>батьківських</a:t>
            </a:r>
            <a:r>
              <a:rPr lang="ru-RU" sz="2400" b="1" dirty="0">
                <a:solidFill>
                  <a:srgbClr val="000000"/>
                </a:solidFill>
                <a:latin typeface="Calibri" pitchFamily="34" charset="0"/>
                <a:cs typeface="Calibri" pitchFamily="34" charset="0"/>
              </a:rPr>
              <a:t> особин, які відрізняються за однією парою альтернативних ознак.</a:t>
            </a:r>
          </a:p>
          <a:p>
            <a:pPr marL="365760" indent="-256032" eaLnBrk="1" fontAlgn="auto" hangingPunct="1">
              <a:spcAft>
                <a:spcPts val="0"/>
              </a:spcAft>
              <a:buFont typeface="Wingdings 3" pitchFamily="18" charset="2"/>
              <a:buNone/>
              <a:defRPr/>
            </a:pPr>
            <a:endParaRPr lang="en-US" dirty="0">
              <a:solidFill>
                <a:schemeClr val="tx2"/>
              </a:solidFill>
              <a:effectLst>
                <a:outerShdw blurRad="38100" dist="38100" dir="2700000" algn="tl">
                  <a:srgbClr val="FFFFFF"/>
                </a:outerShdw>
              </a:effectLst>
            </a:endParaRPr>
          </a:p>
          <a:p>
            <a:pPr marL="365760" indent="-256032" eaLnBrk="1" fontAlgn="auto" hangingPunct="1">
              <a:spcAft>
                <a:spcPts val="0"/>
              </a:spcAft>
              <a:buFont typeface="Wingdings 3" pitchFamily="18" charset="2"/>
              <a:buNone/>
              <a:defRPr/>
            </a:pPr>
            <a:r>
              <a:rPr lang="en-US" dirty="0">
                <a:solidFill>
                  <a:schemeClr val="tx2"/>
                </a:solidFill>
                <a:effectLst>
                  <a:outerShdw blurRad="38100" dist="38100" dir="2700000" algn="tl">
                    <a:srgbClr val="FFFFFF"/>
                  </a:outerShdw>
                </a:effectLst>
              </a:rPr>
              <a:t>          </a:t>
            </a:r>
          </a:p>
        </p:txBody>
      </p:sp>
      <p:pic>
        <p:nvPicPr>
          <p:cNvPr id="27651" name="Picture 2"/>
          <p:cNvPicPr>
            <a:picLocks noChangeAspect="1" noChangeArrowheads="1"/>
          </p:cNvPicPr>
          <p:nvPr/>
        </p:nvPicPr>
        <p:blipFill>
          <a:blip r:embed="rId3" cstate="print"/>
          <a:srcRect b="37408"/>
          <a:stretch>
            <a:fillRect/>
          </a:stretch>
        </p:blipFill>
        <p:spPr bwMode="auto">
          <a:xfrm>
            <a:off x="5076056" y="3933056"/>
            <a:ext cx="3625850" cy="2016125"/>
          </a:xfrm>
          <a:prstGeom prst="rect">
            <a:avLst/>
          </a:prstGeom>
          <a:noFill/>
          <a:ln w="9525">
            <a:noFill/>
            <a:miter lim="800000"/>
            <a:headEnd/>
            <a:tailEnd/>
          </a:ln>
        </p:spPr>
      </p:pic>
      <p:sp>
        <p:nvSpPr>
          <p:cNvPr id="5" name="Содержимое 3"/>
          <p:cNvSpPr txBox="1">
            <a:spLocks/>
          </p:cNvSpPr>
          <p:nvPr/>
        </p:nvSpPr>
        <p:spPr bwMode="auto">
          <a:xfrm>
            <a:off x="280656" y="2691217"/>
            <a:ext cx="8424863" cy="15128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65125" marR="0" lvl="0" indent="-255588" algn="l" defTabSz="914400" rtl="0" eaLnBrk="1" fontAlgn="base" latinLnBrk="0" hangingPunct="1">
              <a:lnSpc>
                <a:spcPct val="100000"/>
              </a:lnSpc>
              <a:spcBef>
                <a:spcPts val="400"/>
              </a:spcBef>
              <a:spcAft>
                <a:spcPct val="0"/>
              </a:spcAft>
              <a:buClr>
                <a:schemeClr val="accent1"/>
              </a:buClr>
              <a:buSzPct val="68000"/>
              <a:buFont typeface="Arial" charset="0"/>
              <a:buNone/>
              <a:tabLst/>
              <a:defRPr/>
            </a:pPr>
            <a:r>
              <a:rPr kumimoji="0" lang="ru-RU" sz="2400" b="1" i="0" u="none" strike="noStrike" kern="1200" cap="none" spc="0" normalizeH="0" baseline="0" noProof="0" dirty="0">
                <a:ln>
                  <a:noFill/>
                </a:ln>
                <a:solidFill>
                  <a:schemeClr val="tx1"/>
                </a:solidFill>
                <a:effectLst/>
                <a:uLnTx/>
                <a:uFillTx/>
                <a:latin typeface="Calibri" pitchFamily="34" charset="0"/>
                <a:ea typeface="+mn-ea"/>
                <a:cs typeface="Calibri" pitchFamily="34" charset="0"/>
              </a:rPr>
              <a:t>Р –батьки      </a:t>
            </a:r>
            <a:r>
              <a:rPr kumimoji="0" lang="en-US" sz="2400" b="1" i="0" u="none" strike="noStrike" kern="1200" cap="none" spc="0" normalizeH="0" baseline="0" noProof="0" dirty="0">
                <a:ln>
                  <a:noFill/>
                </a:ln>
                <a:solidFill>
                  <a:schemeClr val="tx1"/>
                </a:solidFill>
                <a:effectLst/>
                <a:uLnTx/>
                <a:uFillTx/>
                <a:latin typeface="Calibri" pitchFamily="34" charset="0"/>
                <a:ea typeface="+mn-ea"/>
                <a:cs typeface="Calibri" pitchFamily="34" charset="0"/>
              </a:rPr>
              <a:t>F1 – </a:t>
            </a:r>
            <a:r>
              <a:rPr kumimoji="0" lang="ru-RU" sz="2400" b="1" i="0" u="none" strike="noStrike" kern="1200" cap="none" spc="0" normalizeH="0" baseline="0" noProof="0" dirty="0">
                <a:ln>
                  <a:noFill/>
                </a:ln>
                <a:solidFill>
                  <a:schemeClr val="tx1"/>
                </a:solidFill>
                <a:effectLst/>
                <a:uLnTx/>
                <a:uFillTx/>
                <a:latin typeface="Calibri" pitchFamily="34" charset="0"/>
                <a:ea typeface="+mn-ea"/>
                <a:cs typeface="Calibri" pitchFamily="34" charset="0"/>
              </a:rPr>
              <a:t>гібриды 1 покоління</a:t>
            </a:r>
          </a:p>
          <a:p>
            <a:pPr marL="365125" marR="0" lvl="0" indent="-255588" algn="l" defTabSz="914400" rtl="0" eaLnBrk="1" fontAlgn="base" latinLnBrk="0" hangingPunct="1">
              <a:lnSpc>
                <a:spcPct val="100000"/>
              </a:lnSpc>
              <a:spcBef>
                <a:spcPts val="400"/>
              </a:spcBef>
              <a:spcAft>
                <a:spcPct val="0"/>
              </a:spcAft>
              <a:buClr>
                <a:schemeClr val="accent1"/>
              </a:buClr>
              <a:buSzPct val="68000"/>
              <a:buFont typeface="Arial" charset="0"/>
              <a:buNone/>
              <a:tabLst/>
              <a:defRPr/>
            </a:pPr>
            <a:r>
              <a:rPr kumimoji="0" lang="ru-RU" sz="2400" b="1" i="1" u="none" strike="noStrike" kern="1200" cap="none" spc="0" normalizeH="0" baseline="0" noProof="0" dirty="0">
                <a:ln>
                  <a:noFill/>
                </a:ln>
                <a:solidFill>
                  <a:srgbClr val="FF0000"/>
                </a:solidFill>
                <a:effectLst/>
                <a:uLnTx/>
                <a:uFillTx/>
                <a:latin typeface="Calibri" pitchFamily="34" charset="0"/>
                <a:ea typeface="+mn-ea"/>
                <a:cs typeface="Calibri" pitchFamily="34" charset="0"/>
              </a:rPr>
              <a:t>А</a:t>
            </a:r>
            <a:r>
              <a:rPr kumimoji="0" lang="ru-RU" sz="2400" b="1" i="0" u="none" strike="noStrike" kern="1200" cap="none" spc="0" normalizeH="0" baseline="0" noProof="0" dirty="0">
                <a:ln>
                  <a:noFill/>
                </a:ln>
                <a:solidFill>
                  <a:schemeClr val="tx1"/>
                </a:solidFill>
                <a:effectLst/>
                <a:uLnTx/>
                <a:uFillTx/>
                <a:latin typeface="Calibri" pitchFamily="34" charset="0"/>
                <a:ea typeface="+mn-ea"/>
                <a:cs typeface="Calibri" pitchFamily="34" charset="0"/>
              </a:rPr>
              <a:t> – жовті насіння</a:t>
            </a:r>
          </a:p>
          <a:p>
            <a:pPr marL="365125" marR="0" lvl="0" indent="-255588" algn="l" defTabSz="914400" rtl="0" eaLnBrk="1" fontAlgn="base" latinLnBrk="0" hangingPunct="1">
              <a:lnSpc>
                <a:spcPct val="100000"/>
              </a:lnSpc>
              <a:spcBef>
                <a:spcPts val="400"/>
              </a:spcBef>
              <a:spcAft>
                <a:spcPct val="0"/>
              </a:spcAft>
              <a:buClr>
                <a:schemeClr val="accent1"/>
              </a:buClr>
              <a:buSzPct val="68000"/>
              <a:buFont typeface="Arial" charset="0"/>
              <a:buNone/>
              <a:tabLst/>
              <a:defRPr/>
            </a:pPr>
            <a:r>
              <a:rPr kumimoji="0" lang="ru-RU" sz="2400" b="1" i="1" u="none" strike="noStrike" kern="1200" cap="none" spc="0" normalizeH="0" baseline="0" noProof="0" dirty="0">
                <a:ln>
                  <a:noFill/>
                </a:ln>
                <a:solidFill>
                  <a:srgbClr val="FF0000"/>
                </a:solidFill>
                <a:effectLst/>
                <a:uLnTx/>
                <a:uFillTx/>
                <a:latin typeface="Calibri" pitchFamily="34" charset="0"/>
                <a:ea typeface="+mn-ea"/>
                <a:cs typeface="Calibri" pitchFamily="34" charset="0"/>
              </a:rPr>
              <a:t>а</a:t>
            </a:r>
            <a:r>
              <a:rPr kumimoji="0" lang="ru-RU" sz="2400" b="1" i="0" u="none" strike="noStrike" kern="1200" cap="none" spc="0" normalizeH="0" baseline="0" noProof="0" dirty="0">
                <a:ln>
                  <a:noFill/>
                </a:ln>
                <a:solidFill>
                  <a:schemeClr val="tx1"/>
                </a:solidFill>
                <a:effectLst/>
                <a:uLnTx/>
                <a:uFillTx/>
                <a:latin typeface="Calibri" pitchFamily="34" charset="0"/>
                <a:ea typeface="+mn-ea"/>
                <a:cs typeface="Calibri" pitchFamily="34" charset="0"/>
              </a:rPr>
              <a:t> – зелені</a:t>
            </a:r>
          </a:p>
          <a:p>
            <a:pPr marL="365125" marR="0" lvl="0" indent="-255588" algn="l" defTabSz="914400" rtl="0" eaLnBrk="1" fontAlgn="base" latinLnBrk="0" hangingPunct="1">
              <a:lnSpc>
                <a:spcPct val="100000"/>
              </a:lnSpc>
              <a:spcBef>
                <a:spcPts val="400"/>
              </a:spcBef>
              <a:spcAft>
                <a:spcPct val="0"/>
              </a:spcAft>
              <a:buClr>
                <a:schemeClr val="accent1"/>
              </a:buClr>
              <a:buSzPct val="68000"/>
              <a:buFont typeface="Arial" charset="0"/>
              <a:buNone/>
              <a:tabLst/>
              <a:defRPr/>
            </a:pPr>
            <a:r>
              <a:rPr kumimoji="0" lang="ru-RU" sz="2700" b="1" i="0" u="none" strike="noStrike" kern="1200" cap="none" spc="0" normalizeH="0" baseline="0" noProof="0" dirty="0">
                <a:ln>
                  <a:noFill/>
                </a:ln>
                <a:solidFill>
                  <a:schemeClr val="tx1"/>
                </a:solidFill>
                <a:effectLst/>
                <a:uLnTx/>
                <a:uFillTx/>
                <a:latin typeface="+mn-lt"/>
                <a:ea typeface="+mn-ea"/>
                <a:cs typeface="+mn-cs"/>
              </a:rPr>
              <a:t> </a:t>
            </a:r>
            <a:endParaRPr kumimoji="0" lang="ru-RU" sz="2700" b="1" i="1" u="none" strike="noStrike" kern="1200" cap="none" spc="0" normalizeH="0" baseline="0" noProof="0" dirty="0">
              <a:ln>
                <a:noFill/>
              </a:ln>
              <a:solidFill>
                <a:schemeClr val="tx1"/>
              </a:solidFill>
              <a:effectLst/>
              <a:uLnTx/>
              <a:uFillTx/>
              <a:latin typeface="+mn-lt"/>
              <a:ea typeface="+mn-ea"/>
              <a:cs typeface="+mn-cs"/>
            </a:endParaRPr>
          </a:p>
          <a:p>
            <a:pPr marL="365125" marR="0" lvl="0" indent="-255588" algn="l" defTabSz="914400" rtl="0" eaLnBrk="1" fontAlgn="base" latinLnBrk="0" hangingPunct="1">
              <a:lnSpc>
                <a:spcPct val="100000"/>
              </a:lnSpc>
              <a:spcBef>
                <a:spcPts val="400"/>
              </a:spcBef>
              <a:spcAft>
                <a:spcPct val="0"/>
              </a:spcAft>
              <a:buClr>
                <a:schemeClr val="accent1"/>
              </a:buClr>
              <a:buSzPct val="68000"/>
              <a:buFont typeface="Arial" charset="0"/>
              <a:buNone/>
              <a:tabLst/>
              <a:defRPr/>
            </a:pPr>
            <a:endParaRPr kumimoji="0" lang="ru-RU" sz="2700" b="1" i="0" u="none" strike="noStrike" kern="1200" cap="none" spc="0" normalizeH="0" baseline="0" noProof="0" dirty="0">
              <a:ln>
                <a:noFill/>
              </a:ln>
              <a:solidFill>
                <a:schemeClr val="tx1"/>
              </a:solidFill>
              <a:effectLst/>
              <a:uLnTx/>
              <a:uFillTx/>
              <a:latin typeface="+mn-lt"/>
              <a:ea typeface="+mn-ea"/>
              <a:cs typeface="+mn-cs"/>
            </a:endParaRPr>
          </a:p>
          <a:p>
            <a:pPr marL="365125" marR="0" lvl="0" indent="-255588" algn="l" defTabSz="914400" rtl="0" eaLnBrk="1" fontAlgn="base" latinLnBrk="0" hangingPunct="1">
              <a:lnSpc>
                <a:spcPct val="100000"/>
              </a:lnSpc>
              <a:spcBef>
                <a:spcPts val="400"/>
              </a:spcBef>
              <a:spcAft>
                <a:spcPct val="0"/>
              </a:spcAft>
              <a:buClr>
                <a:schemeClr val="accent1"/>
              </a:buClr>
              <a:buSzPct val="68000"/>
              <a:buFont typeface="Arial" charset="0"/>
              <a:buNone/>
              <a:tabLst/>
              <a:defRPr/>
            </a:pPr>
            <a:endParaRPr kumimoji="0" lang="ru-RU" sz="2700" b="1" i="0" u="none" strike="noStrike" kern="1200" cap="none" spc="0" normalizeH="0" baseline="0" noProof="0" dirty="0">
              <a:ln>
                <a:noFill/>
              </a:ln>
              <a:solidFill>
                <a:schemeClr val="tx1"/>
              </a:solidFill>
              <a:effectLst/>
              <a:uLnTx/>
              <a:uFillTx/>
              <a:latin typeface="+mn-lt"/>
              <a:ea typeface="+mn-ea"/>
              <a:cs typeface="+mn-cs"/>
            </a:endParaRPr>
          </a:p>
          <a:p>
            <a:pPr marL="365125" marR="0" lvl="0" indent="-255588" algn="l" defTabSz="914400" rtl="0" eaLnBrk="1" fontAlgn="base" latinLnBrk="0" hangingPunct="1">
              <a:lnSpc>
                <a:spcPct val="100000"/>
              </a:lnSpc>
              <a:spcBef>
                <a:spcPts val="400"/>
              </a:spcBef>
              <a:spcAft>
                <a:spcPct val="0"/>
              </a:spcAft>
              <a:buClr>
                <a:schemeClr val="accent1"/>
              </a:buClr>
              <a:buSzPct val="68000"/>
              <a:buFont typeface="Arial" charset="0"/>
              <a:buNone/>
              <a:tabLst/>
              <a:defRPr/>
            </a:pPr>
            <a:endParaRPr kumimoji="0" lang="ru-RU" sz="2700" b="1" i="0" u="none" strike="noStrike" kern="1200" cap="none" spc="0" normalizeH="0" baseline="0" noProof="0" dirty="0">
              <a:ln>
                <a:noFill/>
              </a:ln>
              <a:solidFill>
                <a:schemeClr val="tx1"/>
              </a:solidFill>
              <a:effectLst/>
              <a:uLnTx/>
              <a:uFillTx/>
              <a:latin typeface="+mn-lt"/>
              <a:ea typeface="+mn-ea"/>
              <a:cs typeface="+mn-cs"/>
            </a:endParaRPr>
          </a:p>
        </p:txBody>
      </p:sp>
      <p:sp>
        <p:nvSpPr>
          <p:cNvPr id="6" name="TextBox 5"/>
          <p:cNvSpPr txBox="1"/>
          <p:nvPr/>
        </p:nvSpPr>
        <p:spPr>
          <a:xfrm>
            <a:off x="125412" y="779465"/>
            <a:ext cx="8640960" cy="1938992"/>
          </a:xfrm>
          <a:prstGeom prst="rect">
            <a:avLst/>
          </a:prstGeom>
          <a:noFill/>
        </p:spPr>
        <p:txBody>
          <a:bodyPr wrap="square" rtlCol="0">
            <a:spAutoFit/>
          </a:bodyPr>
          <a:lstStyle/>
          <a:p>
            <a:pPr algn="ctr"/>
            <a:r>
              <a:rPr lang="uk-UA" sz="2400" b="1" dirty="0">
                <a:solidFill>
                  <a:srgbClr val="FF0000"/>
                </a:solidFill>
                <a:latin typeface="Calibri" pitchFamily="34" charset="0"/>
                <a:ea typeface="Calibri" pitchFamily="34" charset="0"/>
                <a:cs typeface="Calibri" pitchFamily="34" charset="0"/>
              </a:rPr>
              <a:t>Закон одноманітності або домінування  (І закон Менделя): </a:t>
            </a:r>
            <a:br>
              <a:rPr lang="uk-UA" sz="2400" dirty="0">
                <a:solidFill>
                  <a:schemeClr val="tx1"/>
                </a:solidFill>
                <a:latin typeface="Calibri" pitchFamily="34" charset="0"/>
                <a:ea typeface="Calibri" pitchFamily="34" charset="0"/>
                <a:cs typeface="Calibri" pitchFamily="34" charset="0"/>
              </a:rPr>
            </a:br>
            <a:r>
              <a:rPr lang="uk-UA" sz="2400" b="1" dirty="0">
                <a:solidFill>
                  <a:schemeClr val="tx1"/>
                </a:solidFill>
                <a:latin typeface="Calibri" pitchFamily="34" charset="0"/>
                <a:ea typeface="Calibri" pitchFamily="34" charset="0"/>
                <a:cs typeface="Calibri" pitchFamily="34" charset="0"/>
              </a:rPr>
              <a:t>При схрещуванні двох гомозигот, що відрізняються за однією парою ознак, гібриди першого покоління одноманітні (однакові) за генотипом та фенотипом. Фенотипово проявляється домінантна ознака</a:t>
            </a:r>
            <a:r>
              <a:rPr lang="uk-UA" sz="2400" b="1" dirty="0">
                <a:latin typeface="Calibri" pitchFamily="34" charset="0"/>
                <a:ea typeface="Calibri" pitchFamily="34" charset="0"/>
                <a:cs typeface="Calibri" pitchFamily="34" charset="0"/>
              </a:rPr>
              <a:t>.</a:t>
            </a:r>
            <a:endParaRPr lang="uk-UA" sz="2400" dirty="0">
              <a:latin typeface="Calibri" pitchFamily="34" charset="0"/>
              <a:cs typeface="Calibri" pitchFamily="34" charset="0"/>
            </a:endParaRPr>
          </a:p>
        </p:txBody>
      </p:sp>
      <p:pic>
        <p:nvPicPr>
          <p:cNvPr id="7" name="Рисунок 9"/>
          <p:cNvPicPr>
            <a:picLocks noChangeAspect="1" noChangeArrowheads="1"/>
          </p:cNvPicPr>
          <p:nvPr/>
        </p:nvPicPr>
        <p:blipFill>
          <a:blip r:embed="rId4" cstate="print"/>
          <a:srcRect l="13776" t="24770" r="22438" b="25861"/>
          <a:stretch>
            <a:fillRect/>
          </a:stretch>
        </p:blipFill>
        <p:spPr bwMode="auto">
          <a:xfrm>
            <a:off x="125412" y="3140968"/>
            <a:ext cx="6279787" cy="3642831"/>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2"/>
          <p:cNvSpPr>
            <a:spLocks noGrp="1"/>
          </p:cNvSpPr>
          <p:nvPr>
            <p:ph type="title"/>
          </p:nvPr>
        </p:nvSpPr>
        <p:spPr>
          <a:xfrm>
            <a:off x="611560" y="1124744"/>
            <a:ext cx="8229600" cy="1143000"/>
          </a:xfrm>
        </p:spPr>
        <p:txBody>
          <a:bodyPr>
            <a:normAutofit fontScale="90000"/>
          </a:bodyPr>
          <a:lstStyle/>
          <a:p>
            <a:pPr indent="449263" algn="just">
              <a:lnSpc>
                <a:spcPct val="115000"/>
              </a:lnSpc>
              <a:spcAft>
                <a:spcPts val="1000"/>
              </a:spcAft>
            </a:pPr>
            <a:r>
              <a:rPr lang="uk-UA" sz="2800" b="1" dirty="0">
                <a:solidFill>
                  <a:srgbClr val="FF0000"/>
                </a:solidFill>
                <a:latin typeface="+mn-lt"/>
                <a:ea typeface="Calibri" pitchFamily="34" charset="0"/>
                <a:cs typeface="Times New Roman" pitchFamily="18" charset="0"/>
              </a:rPr>
              <a:t>Закон розщеплення (ІІ закон Менделя): </a:t>
            </a:r>
            <a:r>
              <a:rPr lang="uk-UA" sz="2800" b="1" dirty="0">
                <a:latin typeface="+mn-lt"/>
                <a:ea typeface="Calibri" pitchFamily="34" charset="0"/>
                <a:cs typeface="Times New Roman" pitchFamily="18" charset="0"/>
              </a:rPr>
              <a:t>При схрещуванні гібридів першого покоління у другому поколінні спостерігається розщеплення за фенотипом 3:1 та генотипом 1: 2: 1 </a:t>
            </a:r>
            <a:r>
              <a:rPr lang="uk-UA" sz="2800" dirty="0">
                <a:latin typeface="Calibri" panose="020F0502020204030204" pitchFamily="34" charset="0"/>
                <a:cs typeface="Calibri" panose="020F0502020204030204" pitchFamily="34" charset="0"/>
              </a:rPr>
              <a:t>(</a:t>
            </a:r>
            <a:r>
              <a:rPr lang="uk-UA" sz="2000" dirty="0">
                <a:latin typeface="Calibri" panose="020F0502020204030204" pitchFamily="34" charset="0"/>
                <a:cs typeface="Calibri" panose="020F0502020204030204" pitchFamily="34" charset="0"/>
              </a:rPr>
              <a:t>з 8023 насінин </a:t>
            </a:r>
            <a:r>
              <a:rPr lang="uk-UA" sz="2000" dirty="0">
                <a:effectLst>
                  <a:outerShdw blurRad="38100" dist="38100" dir="2700000" algn="tl">
                    <a:srgbClr val="FFFFFF"/>
                  </a:outerShdw>
                </a:effectLst>
                <a:latin typeface="Calibri" panose="020F0502020204030204" pitchFamily="34" charset="0"/>
                <a:cs typeface="Calibri" panose="020F0502020204030204" pitchFamily="34" charset="0"/>
              </a:rPr>
              <a:t>гороху 6022 були жовтими, а 2001 – зеленими /3,01:1/)</a:t>
            </a:r>
            <a:endParaRPr lang="uk-UA" sz="2000" dirty="0">
              <a:latin typeface="+mn-lt"/>
              <a:ea typeface="Calibri" pitchFamily="34" charset="0"/>
              <a:cs typeface="Times New Roman" pitchFamily="18" charset="0"/>
            </a:endParaRPr>
          </a:p>
        </p:txBody>
      </p:sp>
      <p:sp>
        <p:nvSpPr>
          <p:cNvPr id="7171" name="Содержимое 3"/>
          <p:cNvSpPr>
            <a:spLocks noGrp="1"/>
          </p:cNvSpPr>
          <p:nvPr>
            <p:ph sz="quarter" idx="1"/>
          </p:nvPr>
        </p:nvSpPr>
        <p:spPr>
          <a:xfrm>
            <a:off x="64446" y="2436617"/>
            <a:ext cx="8564562" cy="1143000"/>
          </a:xfrm>
        </p:spPr>
        <p:txBody>
          <a:bodyPr/>
          <a:lstStyle/>
          <a:p>
            <a:pPr eaLnBrk="1" hangingPunct="1">
              <a:buFont typeface="Arial" charset="0"/>
              <a:buNone/>
            </a:pPr>
            <a:r>
              <a:rPr lang="en-US" sz="2000" b="1" dirty="0">
                <a:latin typeface="Calibri" pitchFamily="34" charset="0"/>
                <a:cs typeface="Calibri" pitchFamily="34" charset="0"/>
              </a:rPr>
              <a:t>F</a:t>
            </a:r>
            <a:r>
              <a:rPr lang="ru-RU" sz="2000" b="1" dirty="0">
                <a:latin typeface="Calibri" pitchFamily="34" charset="0"/>
                <a:cs typeface="Calibri" pitchFamily="34" charset="0"/>
              </a:rPr>
              <a:t>2</a:t>
            </a:r>
            <a:r>
              <a:rPr lang="en-US" sz="2000" b="1" dirty="0">
                <a:latin typeface="Calibri" pitchFamily="34" charset="0"/>
                <a:cs typeface="Calibri" pitchFamily="34" charset="0"/>
              </a:rPr>
              <a:t> – </a:t>
            </a:r>
            <a:r>
              <a:rPr lang="ru-RU" sz="2000" b="1" dirty="0">
                <a:latin typeface="Calibri" pitchFamily="34" charset="0"/>
                <a:cs typeface="Calibri" pitchFamily="34" charset="0"/>
              </a:rPr>
              <a:t>гібриди 2 покоління</a:t>
            </a:r>
          </a:p>
          <a:p>
            <a:pPr eaLnBrk="1" hangingPunct="1">
              <a:buFont typeface="Arial" charset="0"/>
              <a:buNone/>
            </a:pPr>
            <a:r>
              <a:rPr lang="ru-RU" sz="2000" b="1" i="1" dirty="0">
                <a:solidFill>
                  <a:srgbClr val="FF0000"/>
                </a:solidFill>
                <a:latin typeface="Calibri" pitchFamily="34" charset="0"/>
                <a:cs typeface="Calibri" pitchFamily="34" charset="0"/>
              </a:rPr>
              <a:t>А</a:t>
            </a:r>
            <a:r>
              <a:rPr lang="ru-RU" sz="2000" b="1" dirty="0">
                <a:latin typeface="Calibri" pitchFamily="34" charset="0"/>
                <a:cs typeface="Calibri" pitchFamily="34" charset="0"/>
              </a:rPr>
              <a:t> – жовті насінння </a:t>
            </a:r>
            <a:r>
              <a:rPr lang="ru-RU" sz="2000" b="1" dirty="0">
                <a:solidFill>
                  <a:srgbClr val="FF0000"/>
                </a:solidFill>
                <a:latin typeface="Calibri" pitchFamily="34" charset="0"/>
                <a:cs typeface="Calibri" pitchFamily="34" charset="0"/>
              </a:rPr>
              <a:t> </a:t>
            </a:r>
            <a:r>
              <a:rPr lang="ru-RU" sz="2000" b="1" i="1" dirty="0">
                <a:solidFill>
                  <a:srgbClr val="FF0000"/>
                </a:solidFill>
                <a:latin typeface="Calibri" pitchFamily="34" charset="0"/>
                <a:cs typeface="Calibri" pitchFamily="34" charset="0"/>
              </a:rPr>
              <a:t>а</a:t>
            </a:r>
            <a:r>
              <a:rPr lang="ru-RU" sz="2000" b="1" dirty="0">
                <a:solidFill>
                  <a:srgbClr val="FF0000"/>
                </a:solidFill>
                <a:latin typeface="Calibri" pitchFamily="34" charset="0"/>
                <a:cs typeface="Calibri" pitchFamily="34" charset="0"/>
              </a:rPr>
              <a:t> </a:t>
            </a:r>
            <a:r>
              <a:rPr lang="ru-RU" sz="2000" b="1" dirty="0">
                <a:latin typeface="Calibri" pitchFamily="34" charset="0"/>
                <a:cs typeface="Calibri" pitchFamily="34" charset="0"/>
              </a:rPr>
              <a:t>– зелені</a:t>
            </a:r>
          </a:p>
          <a:p>
            <a:pPr eaLnBrk="1" hangingPunct="1">
              <a:buFont typeface="Arial" charset="0"/>
              <a:buNone/>
            </a:pPr>
            <a:endParaRPr lang="ru-RU" b="1" dirty="0"/>
          </a:p>
          <a:p>
            <a:pPr eaLnBrk="1" hangingPunct="1">
              <a:buFont typeface="Arial" charset="0"/>
              <a:buNone/>
            </a:pPr>
            <a:endParaRPr lang="ru-RU" b="1" dirty="0"/>
          </a:p>
          <a:p>
            <a:pPr eaLnBrk="1" hangingPunct="1">
              <a:buFont typeface="Arial" charset="0"/>
              <a:buNone/>
            </a:pPr>
            <a:endParaRPr lang="ru-RU" b="1" dirty="0"/>
          </a:p>
        </p:txBody>
      </p:sp>
      <p:pic>
        <p:nvPicPr>
          <p:cNvPr id="7172" name="Picture 2"/>
          <p:cNvPicPr>
            <a:picLocks noGrp="1" noChangeAspect="1" noChangeArrowheads="1"/>
          </p:cNvPicPr>
          <p:nvPr>
            <p:ph sz="quarter" idx="2"/>
          </p:nvPr>
        </p:nvPicPr>
        <p:blipFill>
          <a:blip r:embed="rId3" cstate="print"/>
          <a:stretch>
            <a:fillRect/>
          </a:stretch>
        </p:blipFill>
        <p:spPr>
          <a:xfrm>
            <a:off x="4582746" y="2523862"/>
            <a:ext cx="4041775" cy="3591780"/>
          </a:xfrm>
        </p:spPr>
      </p:pic>
      <p:pic>
        <p:nvPicPr>
          <p:cNvPr id="7173" name="Рисунок 2"/>
          <p:cNvPicPr>
            <a:picLocks noChangeAspect="1" noChangeArrowheads="1"/>
          </p:cNvPicPr>
          <p:nvPr/>
        </p:nvPicPr>
        <p:blipFill>
          <a:blip r:embed="rId4" cstate="print"/>
          <a:srcRect l="7249" t="17471" r="8263" b="17471"/>
          <a:stretch>
            <a:fillRect/>
          </a:stretch>
        </p:blipFill>
        <p:spPr bwMode="auto">
          <a:xfrm>
            <a:off x="59959" y="2436617"/>
            <a:ext cx="6170672" cy="3879304"/>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defRPr/>
            </a:pPr>
            <a:endParaRPr lang="uk-UA"/>
          </a:p>
        </p:txBody>
      </p:sp>
      <p:pic>
        <p:nvPicPr>
          <p:cNvPr id="31747" name="Picture 2" descr="Chapter 14 Mendel and the Gene Idea Power"/>
          <p:cNvPicPr>
            <a:picLocks noChangeAspect="1" noChangeArrowheads="1"/>
          </p:cNvPicPr>
          <p:nvPr/>
        </p:nvPicPr>
        <p:blipFill>
          <a:blip r:embed="rId2" cstate="print"/>
          <a:srcRect/>
          <a:stretch>
            <a:fillRect/>
          </a:stretch>
        </p:blipFill>
        <p:spPr bwMode="auto">
          <a:xfrm>
            <a:off x="468313" y="188913"/>
            <a:ext cx="8459787" cy="6345237"/>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quarter" idx="1"/>
          </p:nvPr>
        </p:nvPicPr>
        <p:blipFill>
          <a:blip r:embed="rId2" cstate="print"/>
          <a:srcRect/>
          <a:stretch>
            <a:fillRect/>
          </a:stretch>
        </p:blipFill>
        <p:spPr bwMode="auto">
          <a:xfrm>
            <a:off x="1403648" y="332656"/>
            <a:ext cx="6836913" cy="5867375"/>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Объект 1"/>
          <p:cNvSpPr>
            <a:spLocks noGrp="1"/>
          </p:cNvSpPr>
          <p:nvPr>
            <p:ph sz="quarter" idx="1"/>
          </p:nvPr>
        </p:nvSpPr>
        <p:spPr>
          <a:xfrm>
            <a:off x="457200" y="333375"/>
            <a:ext cx="8229600" cy="5673725"/>
          </a:xfrm>
        </p:spPr>
        <p:txBody>
          <a:bodyPr/>
          <a:lstStyle/>
          <a:p>
            <a:pPr eaLnBrk="1" hangingPunct="1">
              <a:lnSpc>
                <a:spcPct val="90000"/>
              </a:lnSpc>
              <a:buFont typeface="Wingdings 3" pitchFamily="18" charset="2"/>
              <a:buNone/>
            </a:pPr>
            <a:r>
              <a:rPr lang="ru-RU" altLang="ru-RU" sz="2800" b="1" dirty="0">
                <a:latin typeface="Calibri" pitchFamily="34" charset="0"/>
                <a:cs typeface="Calibri" pitchFamily="34" charset="0"/>
              </a:rPr>
              <a:t>Для </a:t>
            </a:r>
            <a:r>
              <a:rPr lang="ru-RU" altLang="ru-RU" sz="2800" b="1" dirty="0" err="1">
                <a:latin typeface="Calibri" pitchFamily="34" charset="0"/>
                <a:cs typeface="Calibri" pitchFamily="34" charset="0"/>
              </a:rPr>
              <a:t>пояснення</a:t>
            </a:r>
            <a:r>
              <a:rPr lang="ru-RU" altLang="ru-RU" sz="2800" b="1" dirty="0">
                <a:latin typeface="Calibri" pitchFamily="34" charset="0"/>
                <a:cs typeface="Calibri" pitchFamily="34" charset="0"/>
              </a:rPr>
              <a:t> </a:t>
            </a:r>
            <a:r>
              <a:rPr lang="ru-RU" altLang="ru-RU" sz="2800" b="1" dirty="0" err="1">
                <a:latin typeface="Calibri" pitchFamily="34" charset="0"/>
                <a:cs typeface="Calibri" pitchFamily="34" charset="0"/>
              </a:rPr>
              <a:t>результатів</a:t>
            </a:r>
            <a:r>
              <a:rPr lang="ru-RU" altLang="ru-RU" sz="2800" b="1" dirty="0">
                <a:latin typeface="Calibri" pitchFamily="34" charset="0"/>
                <a:cs typeface="Calibri" pitchFamily="34" charset="0"/>
              </a:rPr>
              <a:t> </a:t>
            </a:r>
            <a:r>
              <a:rPr lang="ru-RU" altLang="ru-RU" sz="2800" b="1" dirty="0" err="1">
                <a:latin typeface="Calibri" pitchFamily="34" charset="0"/>
                <a:cs typeface="Calibri" pitchFamily="34" charset="0"/>
              </a:rPr>
              <a:t>схрещування</a:t>
            </a:r>
            <a:r>
              <a:rPr lang="ru-RU" altLang="ru-RU" sz="2800" b="1" dirty="0">
                <a:latin typeface="Calibri" pitchFamily="34" charset="0"/>
                <a:cs typeface="Calibri" pitchFamily="34" charset="0"/>
              </a:rPr>
              <a:t> Мендель </a:t>
            </a:r>
            <a:r>
              <a:rPr lang="ru-RU" altLang="ru-RU" sz="2800" b="1" dirty="0" err="1">
                <a:latin typeface="Calibri" pitchFamily="34" charset="0"/>
                <a:cs typeface="Calibri" pitchFamily="34" charset="0"/>
              </a:rPr>
              <a:t>висунув</a:t>
            </a:r>
            <a:r>
              <a:rPr lang="ru-RU" altLang="ru-RU" sz="2800" b="1" dirty="0">
                <a:latin typeface="Calibri" pitchFamily="34" charset="0"/>
                <a:cs typeface="Calibri" pitchFamily="34" charset="0"/>
              </a:rPr>
              <a:t> </a:t>
            </a:r>
            <a:r>
              <a:rPr lang="ru-RU" altLang="ru-RU" sz="2800" b="1" dirty="0" err="1">
                <a:latin typeface="Calibri" pitchFamily="34" charset="0"/>
                <a:cs typeface="Calibri" pitchFamily="34" charset="0"/>
              </a:rPr>
              <a:t>гіпотезу</a:t>
            </a:r>
            <a:r>
              <a:rPr lang="ru-RU" altLang="ru-RU" sz="2800" b="1" dirty="0">
                <a:latin typeface="Calibri" pitchFamily="34" charset="0"/>
                <a:cs typeface="Calibri" pitchFamily="34" charset="0"/>
              </a:rPr>
              <a:t> </a:t>
            </a:r>
            <a:r>
              <a:rPr lang="ru-RU" altLang="ru-RU" sz="2800" b="1" dirty="0" err="1">
                <a:latin typeface="Calibri" pitchFamily="34" charset="0"/>
                <a:cs typeface="Calibri" pitchFamily="34" charset="0"/>
              </a:rPr>
              <a:t>чистоти</a:t>
            </a:r>
            <a:r>
              <a:rPr lang="ru-RU" altLang="ru-RU" sz="2800" b="1" dirty="0">
                <a:latin typeface="Calibri" pitchFamily="34" charset="0"/>
                <a:cs typeface="Calibri" pitchFamily="34" charset="0"/>
              </a:rPr>
              <a:t> гамет, яку зараз </a:t>
            </a:r>
            <a:r>
              <a:rPr lang="ru-RU" altLang="ru-RU" sz="2800" b="1" dirty="0" err="1">
                <a:latin typeface="Calibri" pitchFamily="34" charset="0"/>
                <a:cs typeface="Calibri" pitchFamily="34" charset="0"/>
              </a:rPr>
              <a:t>називають</a:t>
            </a:r>
            <a:r>
              <a:rPr lang="ru-RU" altLang="ru-RU" sz="2800" b="1" dirty="0">
                <a:latin typeface="Calibri" pitchFamily="34" charset="0"/>
                <a:cs typeface="Calibri" pitchFamily="34" charset="0"/>
              </a:rPr>
              <a:t> </a:t>
            </a:r>
            <a:r>
              <a:rPr lang="ru-RU" altLang="ru-RU" sz="2800" b="1" dirty="0">
                <a:solidFill>
                  <a:srgbClr val="C00000"/>
                </a:solidFill>
                <a:latin typeface="Calibri" pitchFamily="34" charset="0"/>
                <a:cs typeface="Calibri" pitchFamily="34" charset="0"/>
              </a:rPr>
              <a:t>законом </a:t>
            </a:r>
            <a:r>
              <a:rPr lang="ru-RU" altLang="ru-RU" sz="2800" b="1" dirty="0" err="1">
                <a:solidFill>
                  <a:srgbClr val="C00000"/>
                </a:solidFill>
                <a:latin typeface="Calibri" pitchFamily="34" charset="0"/>
                <a:cs typeface="Calibri" pitchFamily="34" charset="0"/>
              </a:rPr>
              <a:t>чистоти</a:t>
            </a:r>
            <a:r>
              <a:rPr lang="ru-RU" altLang="ru-RU" sz="2800" b="1" dirty="0">
                <a:solidFill>
                  <a:srgbClr val="C00000"/>
                </a:solidFill>
                <a:latin typeface="Calibri" pitchFamily="34" charset="0"/>
                <a:cs typeface="Calibri" pitchFamily="34" charset="0"/>
              </a:rPr>
              <a:t> гамет</a:t>
            </a:r>
            <a:r>
              <a:rPr lang="ru-RU" altLang="ru-RU" sz="2800" dirty="0">
                <a:latin typeface="Calibri" pitchFamily="34" charset="0"/>
                <a:cs typeface="Calibri" pitchFamily="34" charset="0"/>
              </a:rPr>
              <a:t>:</a:t>
            </a:r>
          </a:p>
        </p:txBody>
      </p:sp>
      <p:pic>
        <p:nvPicPr>
          <p:cNvPr id="33795" name="Рисунок 8" descr="Картинки по запросу meiosis"/>
          <p:cNvPicPr>
            <a:picLocks noChangeAspect="1" noChangeArrowheads="1"/>
          </p:cNvPicPr>
          <p:nvPr/>
        </p:nvPicPr>
        <p:blipFill>
          <a:blip r:embed="rId2" cstate="print"/>
          <a:srcRect/>
          <a:stretch>
            <a:fillRect/>
          </a:stretch>
        </p:blipFill>
        <p:spPr bwMode="auto">
          <a:xfrm>
            <a:off x="3779912" y="1772816"/>
            <a:ext cx="5138738" cy="4014788"/>
          </a:xfrm>
          <a:prstGeom prst="rect">
            <a:avLst/>
          </a:prstGeom>
          <a:noFill/>
          <a:ln w="9525">
            <a:noFill/>
            <a:miter lim="800000"/>
            <a:headEnd/>
            <a:tailEnd/>
          </a:ln>
        </p:spPr>
      </p:pic>
      <p:sp>
        <p:nvSpPr>
          <p:cNvPr id="33796" name="TextBox 5"/>
          <p:cNvSpPr txBox="1">
            <a:spLocks noChangeArrowheads="1"/>
          </p:cNvSpPr>
          <p:nvPr/>
        </p:nvSpPr>
        <p:spPr bwMode="auto">
          <a:xfrm>
            <a:off x="225351" y="1773238"/>
            <a:ext cx="3410546" cy="3785652"/>
          </a:xfrm>
          <a:prstGeom prst="rect">
            <a:avLst/>
          </a:prstGeom>
          <a:noFill/>
          <a:ln w="9525">
            <a:noFill/>
            <a:miter lim="800000"/>
            <a:headEnd/>
            <a:tailEnd/>
          </a:ln>
        </p:spPr>
        <p:txBody>
          <a:bodyPr wrap="square">
            <a:spAutoFit/>
          </a:bodyPr>
          <a:lstStyle/>
          <a:p>
            <a:r>
              <a:rPr lang="uk-UA" altLang="ru-RU" sz="2400" b="1" dirty="0">
                <a:solidFill>
                  <a:schemeClr val="tx1"/>
                </a:solidFill>
                <a:latin typeface="Calibri" pitchFamily="34" charset="0"/>
                <a:cs typeface="Calibri" pitchFamily="34" charset="0"/>
              </a:rPr>
              <a:t>У гібридів покоління </a:t>
            </a:r>
            <a:r>
              <a:rPr lang="en-US" altLang="ru-RU" sz="2400" b="1" dirty="0">
                <a:solidFill>
                  <a:schemeClr val="tx1"/>
                </a:solidFill>
                <a:latin typeface="Calibri" pitchFamily="34" charset="0"/>
                <a:cs typeface="Calibri" pitchFamily="34" charset="0"/>
              </a:rPr>
              <a:t>F1 </a:t>
            </a:r>
            <a:r>
              <a:rPr lang="uk-UA" altLang="ru-RU" sz="2400" b="1" dirty="0">
                <a:solidFill>
                  <a:schemeClr val="tx1"/>
                </a:solidFill>
                <a:latin typeface="Calibri" pitchFamily="34" charset="0"/>
                <a:cs typeface="Calibri" pitchFamily="34" charset="0"/>
              </a:rPr>
              <a:t>домінантні та рецесивні алелі не змішуються один з одним і </a:t>
            </a:r>
            <a:r>
              <a:rPr lang="uk-UA" altLang="ru-RU" sz="2400" b="1" dirty="0">
                <a:solidFill>
                  <a:srgbClr val="FF0000"/>
                </a:solidFill>
                <a:latin typeface="Calibri" pitchFamily="34" charset="0"/>
                <a:cs typeface="Calibri" pitchFamily="34" charset="0"/>
              </a:rPr>
              <a:t>розподіляються</a:t>
            </a:r>
            <a:r>
              <a:rPr lang="uk-UA" altLang="ru-RU" sz="2400" b="1" dirty="0">
                <a:solidFill>
                  <a:schemeClr val="tx1"/>
                </a:solidFill>
                <a:latin typeface="Calibri" pitchFamily="34" charset="0"/>
                <a:cs typeface="Calibri" pitchFamily="34" charset="0"/>
              </a:rPr>
              <a:t> під час гаметогенезу, таким чином, що </a:t>
            </a:r>
            <a:r>
              <a:rPr lang="uk-UA" altLang="ru-RU" sz="2400" b="1" dirty="0">
                <a:solidFill>
                  <a:srgbClr val="FF0000"/>
                </a:solidFill>
                <a:latin typeface="Calibri" pitchFamily="34" charset="0"/>
                <a:cs typeface="Calibri" pitchFamily="34" charset="0"/>
              </a:rPr>
              <a:t>кожна гамета отримує лише один алель з пари </a:t>
            </a:r>
            <a:r>
              <a:rPr lang="uk-UA" altLang="ru-RU" sz="2400" b="1" dirty="0" err="1">
                <a:solidFill>
                  <a:srgbClr val="FF0000"/>
                </a:solidFill>
                <a:latin typeface="Calibri" pitchFamily="34" charset="0"/>
                <a:cs typeface="Calibri" pitchFamily="34" charset="0"/>
              </a:rPr>
              <a:t>алельних</a:t>
            </a:r>
            <a:r>
              <a:rPr lang="uk-UA" altLang="ru-RU" sz="2400" b="1" dirty="0">
                <a:solidFill>
                  <a:srgbClr val="FF0000"/>
                </a:solidFill>
                <a:latin typeface="Calibri" pitchFamily="34" charset="0"/>
                <a:cs typeface="Calibri" pitchFamily="34" charset="0"/>
              </a:rPr>
              <a:t> генів.</a:t>
            </a:r>
            <a:endParaRPr lang="ru-RU" altLang="ru-RU" sz="2400" b="1" dirty="0">
              <a:solidFill>
                <a:srgbClr val="FF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4" name="Rectangle 4"/>
          <p:cNvSpPr>
            <a:spLocks noChangeArrowheads="1"/>
          </p:cNvSpPr>
          <p:nvPr/>
        </p:nvSpPr>
        <p:spPr bwMode="auto">
          <a:xfrm>
            <a:off x="1043608" y="1628800"/>
            <a:ext cx="7272734" cy="3354765"/>
          </a:xfrm>
          <a:prstGeom prst="rect">
            <a:avLst/>
          </a:prstGeom>
          <a:noFill/>
          <a:ln w="9525">
            <a:noFill/>
            <a:miter lim="800000"/>
            <a:headEnd/>
            <a:tailEnd/>
          </a:ln>
          <a:effectLst/>
        </p:spPr>
        <p:txBody>
          <a:bodyPr wrap="square">
            <a:spAutoFit/>
          </a:bodyPr>
          <a:lstStyle/>
          <a:p>
            <a:pPr algn="ctr" eaLnBrk="1" hangingPunct="1">
              <a:buClr>
                <a:srgbClr val="000000"/>
              </a:buClr>
              <a:buSzPct val="100000"/>
              <a:buFont typeface="Times New Roman" pitchFamily="18" charset="0"/>
              <a:buNone/>
            </a:pPr>
            <a:r>
              <a:rPr lang="en-US" sz="2800" dirty="0">
                <a:solidFill>
                  <a:schemeClr val="tx1"/>
                </a:solidFill>
                <a:effectLst>
                  <a:outerShdw blurRad="38100" dist="38100" dir="2700000" algn="tl">
                    <a:srgbClr val="C0C0C0"/>
                  </a:outerShdw>
                </a:effectLst>
                <a:latin typeface="Calibri" pitchFamily="34" charset="0"/>
                <a:cs typeface="Calibri" pitchFamily="34" charset="0"/>
              </a:rPr>
              <a:t> </a:t>
            </a:r>
            <a:r>
              <a:rPr lang="uk-UA" sz="3600" b="1" dirty="0">
                <a:solidFill>
                  <a:schemeClr val="tx1"/>
                </a:solidFill>
                <a:latin typeface="Calibri" pitchFamily="34" charset="0"/>
                <a:cs typeface="Calibri" pitchFamily="34" charset="0"/>
              </a:rPr>
              <a:t>Ознаки, прояв яких визначається одним геном </a:t>
            </a:r>
            <a:r>
              <a:rPr lang="uk-UA" sz="3600" b="1" dirty="0">
                <a:solidFill>
                  <a:srgbClr val="C00000"/>
                </a:solidFill>
                <a:latin typeface="Calibri" pitchFamily="34" charset="0"/>
                <a:cs typeface="Calibri" pitchFamily="34" charset="0"/>
              </a:rPr>
              <a:t>моногенні</a:t>
            </a:r>
            <a:r>
              <a:rPr lang="uk-UA" sz="3600" b="1" dirty="0">
                <a:solidFill>
                  <a:schemeClr val="tx1"/>
                </a:solidFill>
                <a:latin typeface="Calibri" pitchFamily="34" charset="0"/>
                <a:cs typeface="Calibri" pitchFamily="34" charset="0"/>
              </a:rPr>
              <a:t>.</a:t>
            </a:r>
          </a:p>
          <a:p>
            <a:pPr algn="just" eaLnBrk="1" hangingPunct="1">
              <a:buClr>
                <a:srgbClr val="000000"/>
              </a:buClr>
              <a:buSzPct val="100000"/>
              <a:buFont typeface="Times New Roman" pitchFamily="18" charset="0"/>
              <a:buNone/>
            </a:pPr>
            <a:r>
              <a:rPr lang="uk-UA" sz="2800" b="1" dirty="0">
                <a:solidFill>
                  <a:schemeClr val="tx1"/>
                </a:solidFill>
                <a:effectLst>
                  <a:outerShdw blurRad="38100" dist="38100" dir="2700000" algn="tl">
                    <a:srgbClr val="C0C0C0"/>
                  </a:outerShdw>
                </a:effectLst>
                <a:latin typeface="Calibri" pitchFamily="34" charset="0"/>
                <a:cs typeface="Calibri" pitchFamily="34" charset="0"/>
              </a:rPr>
              <a:t>       </a:t>
            </a:r>
          </a:p>
          <a:p>
            <a:pPr algn="just" eaLnBrk="1" hangingPunct="1">
              <a:buClr>
                <a:srgbClr val="000000"/>
              </a:buClr>
              <a:buSzPct val="100000"/>
              <a:buFont typeface="Times New Roman" pitchFamily="18" charset="0"/>
              <a:buNone/>
            </a:pPr>
            <a:r>
              <a:rPr lang="uk-UA" sz="2800" b="1" dirty="0">
                <a:solidFill>
                  <a:schemeClr val="tx1"/>
                </a:solidFill>
                <a:latin typeface="Calibri" pitchFamily="34" charset="0"/>
                <a:cs typeface="Calibri" pitchFamily="34" charset="0"/>
              </a:rPr>
              <a:t>Ряд ознак у людини моногенні і успадковуються відповідно до універсальних законів успадкування, встановлених Менделем (</a:t>
            </a:r>
            <a:r>
              <a:rPr lang="uk-UA" sz="2800" b="1" dirty="0">
                <a:solidFill>
                  <a:srgbClr val="C00000"/>
                </a:solidFill>
                <a:latin typeface="Calibri" pitchFamily="34" charset="0"/>
                <a:cs typeface="Calibri" pitchFamily="34" charset="0"/>
              </a:rPr>
              <a:t>менделюючі ознаки)</a:t>
            </a:r>
            <a:r>
              <a:rPr lang="uk-UA" sz="2800" b="1" dirty="0">
                <a:solidFill>
                  <a:schemeClr val="tx1"/>
                </a:solidFill>
                <a:latin typeface="Calibri" pitchFamily="34" charset="0"/>
                <a:cs typeface="Calibri" pitchFamily="34" charset="0"/>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468313" y="836613"/>
          <a:ext cx="5616575" cy="3952412"/>
        </p:xfrm>
        <a:graphic>
          <a:graphicData uri="http://schemas.openxmlformats.org/drawingml/2006/table">
            <a:tbl>
              <a:tblPr firstRow="1" bandRow="1">
                <a:tableStyleId>{5C22544A-7EE6-4342-B048-85BDC9FD1C3A}</a:tableStyleId>
              </a:tblPr>
              <a:tblGrid>
                <a:gridCol w="2592265">
                  <a:extLst>
                    <a:ext uri="{9D8B030D-6E8A-4147-A177-3AD203B41FA5}">
                      <a16:colId xmlns:a16="http://schemas.microsoft.com/office/drawing/2014/main" val="20000"/>
                    </a:ext>
                  </a:extLst>
                </a:gridCol>
                <a:gridCol w="3024310">
                  <a:extLst>
                    <a:ext uri="{9D8B030D-6E8A-4147-A177-3AD203B41FA5}">
                      <a16:colId xmlns:a16="http://schemas.microsoft.com/office/drawing/2014/main" val="20001"/>
                    </a:ext>
                  </a:extLst>
                </a:gridCol>
              </a:tblGrid>
              <a:tr h="370854">
                <a:tc>
                  <a:txBody>
                    <a:bodyPr/>
                    <a:lstStyle/>
                    <a:p>
                      <a:pPr algn="ctr">
                        <a:spcAft>
                          <a:spcPts val="0"/>
                        </a:spcAft>
                      </a:pPr>
                      <a:r>
                        <a:rPr lang="uk-UA" sz="1800" dirty="0">
                          <a:latin typeface="Verdana"/>
                          <a:ea typeface="Calibri"/>
                          <a:cs typeface="Times New Roman"/>
                        </a:rPr>
                        <a:t>Домінантні</a:t>
                      </a:r>
                      <a:endParaRPr lang="ru-RU" sz="1800" dirty="0">
                        <a:latin typeface="Verdana"/>
                        <a:ea typeface="Calibri"/>
                        <a:cs typeface="Times New Roman"/>
                      </a:endParaRPr>
                    </a:p>
                  </a:txBody>
                  <a:tcPr marL="68579" marR="68579" marT="0" marB="0"/>
                </a:tc>
                <a:tc>
                  <a:txBody>
                    <a:bodyPr/>
                    <a:lstStyle/>
                    <a:p>
                      <a:pPr algn="ctr">
                        <a:spcAft>
                          <a:spcPts val="0"/>
                        </a:spcAft>
                      </a:pPr>
                      <a:r>
                        <a:rPr lang="uk-UA" sz="1800" dirty="0">
                          <a:latin typeface="Verdana"/>
                          <a:ea typeface="Calibri"/>
                          <a:cs typeface="Times New Roman"/>
                        </a:rPr>
                        <a:t>Рецесивні</a:t>
                      </a:r>
                      <a:endParaRPr lang="ru-RU" sz="1800" dirty="0">
                        <a:latin typeface="Verdana"/>
                        <a:ea typeface="Calibri"/>
                        <a:cs typeface="Times New Roman"/>
                      </a:endParaRPr>
                    </a:p>
                  </a:txBody>
                  <a:tcPr marL="68579" marR="68579" marT="0" marB="0"/>
                </a:tc>
                <a:extLst>
                  <a:ext uri="{0D108BD9-81ED-4DB2-BD59-A6C34878D82A}">
                    <a16:rowId xmlns:a16="http://schemas.microsoft.com/office/drawing/2014/main" val="10000"/>
                  </a:ext>
                </a:extLst>
              </a:tr>
              <a:tr h="370854">
                <a:tc>
                  <a:txBody>
                    <a:bodyPr/>
                    <a:lstStyle/>
                    <a:p>
                      <a:pPr algn="just">
                        <a:spcAft>
                          <a:spcPts val="0"/>
                        </a:spcAft>
                      </a:pPr>
                      <a:r>
                        <a:rPr lang="uk-UA" sz="1800" b="1" dirty="0">
                          <a:latin typeface="Verdana"/>
                          <a:ea typeface="Calibri"/>
                          <a:cs typeface="Times New Roman"/>
                        </a:rPr>
                        <a:t>Мис вдови</a:t>
                      </a:r>
                      <a:endParaRPr lang="ru-RU" sz="1800" b="1" dirty="0">
                        <a:latin typeface="Verdana"/>
                        <a:ea typeface="Calibri"/>
                        <a:cs typeface="Times New Roman"/>
                      </a:endParaRPr>
                    </a:p>
                  </a:txBody>
                  <a:tcPr marL="68579" marR="68579" marT="0" marB="0"/>
                </a:tc>
                <a:tc>
                  <a:txBody>
                    <a:bodyPr/>
                    <a:lstStyle/>
                    <a:p>
                      <a:pPr algn="just">
                        <a:spcAft>
                          <a:spcPts val="0"/>
                        </a:spcAft>
                      </a:pPr>
                      <a:r>
                        <a:rPr lang="uk-UA" sz="1800" b="1" dirty="0">
                          <a:latin typeface="Verdana"/>
                          <a:ea typeface="Calibri"/>
                          <a:cs typeface="Times New Roman"/>
                        </a:rPr>
                        <a:t>Пряма лінія росту волосся</a:t>
                      </a:r>
                      <a:endParaRPr lang="ru-RU" sz="1800" b="1" dirty="0">
                        <a:latin typeface="Verdana"/>
                        <a:ea typeface="Calibri"/>
                        <a:cs typeface="Times New Roman"/>
                      </a:endParaRPr>
                    </a:p>
                  </a:txBody>
                  <a:tcPr marL="68579" marR="68579" marT="0" marB="0"/>
                </a:tc>
                <a:extLst>
                  <a:ext uri="{0D108BD9-81ED-4DB2-BD59-A6C34878D82A}">
                    <a16:rowId xmlns:a16="http://schemas.microsoft.com/office/drawing/2014/main" val="10001"/>
                  </a:ext>
                </a:extLst>
              </a:tr>
              <a:tr h="370854">
                <a:tc>
                  <a:txBody>
                    <a:bodyPr/>
                    <a:lstStyle/>
                    <a:p>
                      <a:pPr algn="just">
                        <a:spcAft>
                          <a:spcPts val="0"/>
                        </a:spcAft>
                      </a:pPr>
                      <a:r>
                        <a:rPr lang="uk-UA" sz="1800" b="1" dirty="0">
                          <a:latin typeface="Verdana"/>
                          <a:ea typeface="Calibri"/>
                          <a:cs typeface="Times New Roman"/>
                        </a:rPr>
                        <a:t>ластовиння</a:t>
                      </a:r>
                      <a:endParaRPr lang="ru-RU" sz="1800" b="1" dirty="0">
                        <a:latin typeface="Verdana"/>
                        <a:ea typeface="Calibri"/>
                        <a:cs typeface="Times New Roman"/>
                      </a:endParaRPr>
                    </a:p>
                  </a:txBody>
                  <a:tcPr marL="68579" marR="68579" marT="0" marB="0"/>
                </a:tc>
                <a:tc>
                  <a:txBody>
                    <a:bodyPr/>
                    <a:lstStyle/>
                    <a:p>
                      <a:pPr algn="just">
                        <a:spcAft>
                          <a:spcPts val="0"/>
                        </a:spcAft>
                      </a:pPr>
                      <a:r>
                        <a:rPr lang="uk-UA" sz="1800" b="1" dirty="0">
                          <a:latin typeface="Verdana"/>
                          <a:ea typeface="Calibri"/>
                          <a:cs typeface="Times New Roman"/>
                        </a:rPr>
                        <a:t>відсутність</a:t>
                      </a:r>
                      <a:endParaRPr lang="ru-RU" sz="1800" b="1" dirty="0">
                        <a:latin typeface="Verdana"/>
                        <a:ea typeface="Calibri"/>
                        <a:cs typeface="Times New Roman"/>
                      </a:endParaRPr>
                    </a:p>
                  </a:txBody>
                  <a:tcPr marL="68579" marR="68579" marT="0" marB="0"/>
                </a:tc>
                <a:extLst>
                  <a:ext uri="{0D108BD9-81ED-4DB2-BD59-A6C34878D82A}">
                    <a16:rowId xmlns:a16="http://schemas.microsoft.com/office/drawing/2014/main" val="10002"/>
                  </a:ext>
                </a:extLst>
              </a:tr>
              <a:tr h="370854">
                <a:tc>
                  <a:txBody>
                    <a:bodyPr/>
                    <a:lstStyle/>
                    <a:p>
                      <a:pPr algn="just">
                        <a:spcAft>
                          <a:spcPts val="0"/>
                        </a:spcAft>
                      </a:pPr>
                      <a:r>
                        <a:rPr lang="uk-UA" sz="1800" b="1" dirty="0">
                          <a:latin typeface="Verdana"/>
                          <a:ea typeface="Calibri"/>
                          <a:cs typeface="Times New Roman"/>
                        </a:rPr>
                        <a:t>Ямочки на щоках</a:t>
                      </a:r>
                      <a:endParaRPr lang="ru-RU" sz="1800" b="1" dirty="0">
                        <a:latin typeface="Verdana"/>
                        <a:ea typeface="Calibri"/>
                        <a:cs typeface="Times New Roman"/>
                      </a:endParaRPr>
                    </a:p>
                  </a:txBody>
                  <a:tcPr marL="68579" marR="68579" marT="0" marB="0"/>
                </a:tc>
                <a:tc>
                  <a:txBody>
                    <a:bodyPr/>
                    <a:lstStyle/>
                    <a:p>
                      <a:pPr algn="just">
                        <a:spcAft>
                          <a:spcPts val="0"/>
                        </a:spcAft>
                      </a:pPr>
                      <a:r>
                        <a:rPr lang="uk-UA" sz="1800" b="1" dirty="0">
                          <a:latin typeface="Verdana"/>
                          <a:ea typeface="Calibri"/>
                          <a:cs typeface="Times New Roman"/>
                        </a:rPr>
                        <a:t>відсутність</a:t>
                      </a:r>
                      <a:endParaRPr lang="ru-RU" sz="1800" b="1" dirty="0">
                        <a:latin typeface="Verdana"/>
                        <a:ea typeface="Calibri"/>
                        <a:cs typeface="Times New Roman"/>
                      </a:endParaRPr>
                    </a:p>
                  </a:txBody>
                  <a:tcPr marL="68579" marR="68579" marT="0" marB="0"/>
                </a:tc>
                <a:extLst>
                  <a:ext uri="{0D108BD9-81ED-4DB2-BD59-A6C34878D82A}">
                    <a16:rowId xmlns:a16="http://schemas.microsoft.com/office/drawing/2014/main" val="10003"/>
                  </a:ext>
                </a:extLst>
              </a:tr>
              <a:tr h="370854">
                <a:tc>
                  <a:txBody>
                    <a:bodyPr/>
                    <a:lstStyle/>
                    <a:p>
                      <a:pPr algn="just">
                        <a:spcAft>
                          <a:spcPts val="0"/>
                        </a:spcAft>
                      </a:pPr>
                      <a:r>
                        <a:rPr lang="uk-UA" sz="1800" b="1" dirty="0">
                          <a:latin typeface="Verdana"/>
                          <a:ea typeface="Calibri"/>
                          <a:cs typeface="Times New Roman"/>
                        </a:rPr>
                        <a:t>Товсті губи</a:t>
                      </a:r>
                      <a:endParaRPr lang="ru-RU" sz="1800" b="1" dirty="0">
                        <a:latin typeface="Verdana"/>
                        <a:ea typeface="Calibri"/>
                        <a:cs typeface="Times New Roman"/>
                      </a:endParaRPr>
                    </a:p>
                  </a:txBody>
                  <a:tcPr marL="68579" marR="68579" marT="0" marB="0"/>
                </a:tc>
                <a:tc>
                  <a:txBody>
                    <a:bodyPr/>
                    <a:lstStyle/>
                    <a:p>
                      <a:pPr algn="just">
                        <a:spcAft>
                          <a:spcPts val="0"/>
                        </a:spcAft>
                      </a:pPr>
                      <a:r>
                        <a:rPr lang="uk-UA" sz="1800" b="1" dirty="0">
                          <a:latin typeface="Verdana"/>
                          <a:ea typeface="Calibri"/>
                          <a:cs typeface="Times New Roman"/>
                        </a:rPr>
                        <a:t>Тонкі губи</a:t>
                      </a:r>
                      <a:endParaRPr lang="ru-RU" sz="1800" b="1" dirty="0">
                        <a:latin typeface="Verdana"/>
                        <a:ea typeface="Calibri"/>
                        <a:cs typeface="Times New Roman"/>
                      </a:endParaRPr>
                    </a:p>
                  </a:txBody>
                  <a:tcPr marL="68579" marR="68579" marT="0" marB="0"/>
                </a:tc>
                <a:extLst>
                  <a:ext uri="{0D108BD9-81ED-4DB2-BD59-A6C34878D82A}">
                    <a16:rowId xmlns:a16="http://schemas.microsoft.com/office/drawing/2014/main" val="10004"/>
                  </a:ext>
                </a:extLst>
              </a:tr>
              <a:tr h="548756">
                <a:tc>
                  <a:txBody>
                    <a:bodyPr/>
                    <a:lstStyle/>
                    <a:p>
                      <a:pPr algn="just">
                        <a:spcAft>
                          <a:spcPts val="0"/>
                        </a:spcAft>
                      </a:pPr>
                      <a:r>
                        <a:rPr lang="uk-UA" sz="1800" b="1" dirty="0">
                          <a:latin typeface="Verdana"/>
                          <a:ea typeface="Calibri"/>
                          <a:cs typeface="Times New Roman"/>
                        </a:rPr>
                        <a:t>Здатність згортати язик у трубочку</a:t>
                      </a:r>
                      <a:endParaRPr lang="ru-RU" sz="1800" b="1" dirty="0">
                        <a:latin typeface="Verdana"/>
                        <a:ea typeface="Calibri"/>
                        <a:cs typeface="Times New Roman"/>
                      </a:endParaRPr>
                    </a:p>
                  </a:txBody>
                  <a:tcPr marL="68579" marR="68579" marT="0" marB="0"/>
                </a:tc>
                <a:tc>
                  <a:txBody>
                    <a:bodyPr/>
                    <a:lstStyle/>
                    <a:p>
                      <a:pPr algn="just">
                        <a:spcAft>
                          <a:spcPts val="0"/>
                        </a:spcAft>
                      </a:pPr>
                      <a:r>
                        <a:rPr lang="uk-UA" sz="1800" b="1" dirty="0">
                          <a:latin typeface="Verdana"/>
                          <a:ea typeface="Calibri"/>
                          <a:cs typeface="Times New Roman"/>
                        </a:rPr>
                        <a:t>Не здатність</a:t>
                      </a:r>
                      <a:endParaRPr lang="ru-RU" sz="1800" b="1" dirty="0">
                        <a:latin typeface="Verdana"/>
                        <a:ea typeface="Calibri"/>
                        <a:cs typeface="Times New Roman"/>
                      </a:endParaRPr>
                    </a:p>
                  </a:txBody>
                  <a:tcPr marL="68579" marR="68579" marT="0" marB="0"/>
                </a:tc>
                <a:extLst>
                  <a:ext uri="{0D108BD9-81ED-4DB2-BD59-A6C34878D82A}">
                    <a16:rowId xmlns:a16="http://schemas.microsoft.com/office/drawing/2014/main" val="10005"/>
                  </a:ext>
                </a:extLst>
              </a:tr>
              <a:tr h="54875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1800" b="1" dirty="0">
                          <a:latin typeface="Verdana"/>
                          <a:ea typeface="Calibri"/>
                          <a:cs typeface="Times New Roman"/>
                        </a:rPr>
                        <a:t>Ямочка на підборідді</a:t>
                      </a:r>
                      <a:endParaRPr lang="ru-RU" sz="1800" b="1" dirty="0">
                        <a:latin typeface="Verdana"/>
                        <a:ea typeface="Calibri"/>
                        <a:cs typeface="Times New Roman"/>
                      </a:endParaRPr>
                    </a:p>
                  </a:txBody>
                  <a:tcPr marL="68579" marR="68579" marT="0" marB="0"/>
                </a:tc>
                <a:tc>
                  <a:txBody>
                    <a:bodyPr/>
                    <a:lstStyle/>
                    <a:p>
                      <a:pPr algn="just">
                        <a:spcAft>
                          <a:spcPts val="0"/>
                        </a:spcAft>
                      </a:pPr>
                      <a:r>
                        <a:rPr lang="uk-UA" sz="1800" b="1" dirty="0">
                          <a:latin typeface="Verdana"/>
                          <a:ea typeface="Calibri"/>
                          <a:cs typeface="Times New Roman"/>
                        </a:rPr>
                        <a:t>відсутність</a:t>
                      </a:r>
                      <a:endParaRPr lang="ru-RU" sz="1800" b="1" dirty="0">
                        <a:latin typeface="Verdana"/>
                        <a:ea typeface="Calibri"/>
                        <a:cs typeface="Times New Roman"/>
                      </a:endParaRPr>
                    </a:p>
                  </a:txBody>
                  <a:tcPr marL="68579" marR="68579" marT="0" marB="0"/>
                </a:tc>
                <a:extLst>
                  <a:ext uri="{0D108BD9-81ED-4DB2-BD59-A6C34878D82A}">
                    <a16:rowId xmlns:a16="http://schemas.microsoft.com/office/drawing/2014/main" val="10006"/>
                  </a:ext>
                </a:extLst>
              </a:tr>
              <a:tr h="370854">
                <a:tc>
                  <a:txBody>
                    <a:bodyPr/>
                    <a:lstStyle/>
                    <a:p>
                      <a:pPr algn="just">
                        <a:spcAft>
                          <a:spcPts val="0"/>
                        </a:spcAft>
                      </a:pPr>
                      <a:r>
                        <a:rPr lang="uk-UA" sz="1800" b="1" dirty="0">
                          <a:latin typeface="Verdana"/>
                          <a:ea typeface="Calibri"/>
                          <a:cs typeface="Times New Roman"/>
                        </a:rPr>
                        <a:t>Вільна мочка вуха</a:t>
                      </a:r>
                      <a:endParaRPr lang="ru-RU" sz="1800" b="1" dirty="0">
                        <a:latin typeface="Verdana"/>
                        <a:ea typeface="Calibri"/>
                        <a:cs typeface="Times New Roman"/>
                      </a:endParaRPr>
                    </a:p>
                  </a:txBody>
                  <a:tcPr marL="68579" marR="68579" marT="0" marB="0"/>
                </a:tc>
                <a:tc>
                  <a:txBody>
                    <a:bodyPr/>
                    <a:lstStyle/>
                    <a:p>
                      <a:pPr algn="just">
                        <a:spcAft>
                          <a:spcPts val="0"/>
                        </a:spcAft>
                      </a:pPr>
                      <a:r>
                        <a:rPr lang="uk-UA" sz="1800" b="1" dirty="0">
                          <a:latin typeface="Verdana"/>
                          <a:ea typeface="Calibri"/>
                          <a:cs typeface="Times New Roman"/>
                        </a:rPr>
                        <a:t>Прирощена мочка вуха</a:t>
                      </a:r>
                      <a:endParaRPr lang="ru-RU" sz="1800" b="1" dirty="0">
                        <a:latin typeface="Verdana"/>
                        <a:ea typeface="Calibri"/>
                        <a:cs typeface="Times New Roman"/>
                      </a:endParaRPr>
                    </a:p>
                  </a:txBody>
                  <a:tcPr marL="68579" marR="68579" marT="0" marB="0"/>
                </a:tc>
                <a:extLst>
                  <a:ext uri="{0D108BD9-81ED-4DB2-BD59-A6C34878D82A}">
                    <a16:rowId xmlns:a16="http://schemas.microsoft.com/office/drawing/2014/main" val="10007"/>
                  </a:ext>
                </a:extLst>
              </a:tr>
            </a:tbl>
          </a:graphicData>
        </a:graphic>
      </p:graphicFrame>
      <p:grpSp>
        <p:nvGrpSpPr>
          <p:cNvPr id="35871" name="Группа 14"/>
          <p:cNvGrpSpPr>
            <a:grpSpLocks/>
          </p:cNvGrpSpPr>
          <p:nvPr/>
        </p:nvGrpSpPr>
        <p:grpSpPr bwMode="auto">
          <a:xfrm>
            <a:off x="395288" y="4868863"/>
            <a:ext cx="2306637" cy="1366837"/>
            <a:chOff x="395288" y="4684713"/>
            <a:chExt cx="2306637" cy="1366837"/>
          </a:xfrm>
        </p:grpSpPr>
        <p:pic>
          <p:nvPicPr>
            <p:cNvPr id="35884" name="Рисунок 3" descr="Картинки по запросу human dominant traits"/>
            <p:cNvPicPr>
              <a:picLocks noChangeAspect="1" noChangeArrowheads="1"/>
            </p:cNvPicPr>
            <p:nvPr/>
          </p:nvPicPr>
          <p:blipFill>
            <a:blip r:embed="rId2" cstate="print"/>
            <a:srcRect l="4327" t="50461" r="73151" b="9447"/>
            <a:stretch>
              <a:fillRect/>
            </a:stretch>
          </p:blipFill>
          <p:spPr bwMode="auto">
            <a:xfrm>
              <a:off x="395288" y="4695825"/>
              <a:ext cx="1152525" cy="1355725"/>
            </a:xfrm>
            <a:prstGeom prst="rect">
              <a:avLst/>
            </a:prstGeom>
            <a:noFill/>
            <a:ln w="9525">
              <a:noFill/>
              <a:miter lim="800000"/>
              <a:headEnd/>
              <a:tailEnd/>
            </a:ln>
          </p:spPr>
        </p:pic>
        <p:pic>
          <p:nvPicPr>
            <p:cNvPr id="35885" name="Рисунок 4" descr="Картинки по запросу human dominant traits"/>
            <p:cNvPicPr>
              <a:picLocks noChangeAspect="1" noChangeArrowheads="1"/>
            </p:cNvPicPr>
            <p:nvPr/>
          </p:nvPicPr>
          <p:blipFill>
            <a:blip r:embed="rId2" cstate="print"/>
            <a:srcRect l="51424" t="49707" r="26012" b="10481"/>
            <a:stretch>
              <a:fillRect/>
            </a:stretch>
          </p:blipFill>
          <p:spPr bwMode="auto">
            <a:xfrm>
              <a:off x="1549400" y="4684713"/>
              <a:ext cx="1152525" cy="1366837"/>
            </a:xfrm>
            <a:prstGeom prst="rect">
              <a:avLst/>
            </a:prstGeom>
            <a:noFill/>
            <a:ln w="9525">
              <a:noFill/>
              <a:miter lim="800000"/>
              <a:headEnd/>
              <a:tailEnd/>
            </a:ln>
          </p:spPr>
        </p:pic>
      </p:grpSp>
      <p:grpSp>
        <p:nvGrpSpPr>
          <p:cNvPr id="35872" name="Группа 16"/>
          <p:cNvGrpSpPr>
            <a:grpSpLocks/>
          </p:cNvGrpSpPr>
          <p:nvPr/>
        </p:nvGrpSpPr>
        <p:grpSpPr bwMode="auto">
          <a:xfrm>
            <a:off x="6372225" y="2205038"/>
            <a:ext cx="2533650" cy="1357312"/>
            <a:chOff x="6372225" y="2205038"/>
            <a:chExt cx="2533650" cy="1357312"/>
          </a:xfrm>
        </p:grpSpPr>
        <p:pic>
          <p:nvPicPr>
            <p:cNvPr id="35882" name="Рисунок 5" descr="Картинки по запросу human dominant traits"/>
            <p:cNvPicPr>
              <a:picLocks noChangeAspect="1" noChangeArrowheads="1"/>
            </p:cNvPicPr>
            <p:nvPr/>
          </p:nvPicPr>
          <p:blipFill>
            <a:blip r:embed="rId3" cstate="print"/>
            <a:srcRect l="6769" t="8409" r="29720" b="60226"/>
            <a:stretch>
              <a:fillRect/>
            </a:stretch>
          </p:blipFill>
          <p:spPr bwMode="auto">
            <a:xfrm>
              <a:off x="6372225" y="2205038"/>
              <a:ext cx="2533650" cy="1357312"/>
            </a:xfrm>
            <a:prstGeom prst="rect">
              <a:avLst/>
            </a:prstGeom>
            <a:noFill/>
            <a:ln w="9525">
              <a:noFill/>
              <a:miter lim="800000"/>
              <a:headEnd/>
              <a:tailEnd/>
            </a:ln>
          </p:spPr>
        </p:pic>
        <p:pic>
          <p:nvPicPr>
            <p:cNvPr id="35883" name="Рисунок 8" descr="Картинки по запросу human dominant traits"/>
            <p:cNvPicPr>
              <a:picLocks noChangeAspect="1" noChangeArrowheads="1"/>
            </p:cNvPicPr>
            <p:nvPr/>
          </p:nvPicPr>
          <p:blipFill>
            <a:blip r:embed="rId4" cstate="print"/>
            <a:srcRect/>
            <a:stretch>
              <a:fillRect/>
            </a:stretch>
          </p:blipFill>
          <p:spPr bwMode="auto">
            <a:xfrm>
              <a:off x="6372225" y="2205038"/>
              <a:ext cx="1223963" cy="1152525"/>
            </a:xfrm>
            <a:prstGeom prst="rect">
              <a:avLst/>
            </a:prstGeom>
            <a:noFill/>
            <a:ln w="9525">
              <a:noFill/>
              <a:miter lim="800000"/>
              <a:headEnd/>
              <a:tailEnd/>
            </a:ln>
          </p:spPr>
        </p:pic>
      </p:grpSp>
      <p:grpSp>
        <p:nvGrpSpPr>
          <p:cNvPr id="35873" name="Группа 15"/>
          <p:cNvGrpSpPr>
            <a:grpSpLocks/>
          </p:cNvGrpSpPr>
          <p:nvPr/>
        </p:nvGrpSpPr>
        <p:grpSpPr bwMode="auto">
          <a:xfrm>
            <a:off x="6300788" y="908050"/>
            <a:ext cx="2447925" cy="1201738"/>
            <a:chOff x="6300788" y="908050"/>
            <a:chExt cx="2447925" cy="1201738"/>
          </a:xfrm>
        </p:grpSpPr>
        <p:pic>
          <p:nvPicPr>
            <p:cNvPr id="35880" name="Рисунок 9" descr="Картинки по запросу widow's peak"/>
            <p:cNvPicPr>
              <a:picLocks noChangeAspect="1" noChangeArrowheads="1"/>
            </p:cNvPicPr>
            <p:nvPr/>
          </p:nvPicPr>
          <p:blipFill>
            <a:blip r:embed="rId5" cstate="print"/>
            <a:srcRect l="7372" r="10893"/>
            <a:stretch>
              <a:fillRect/>
            </a:stretch>
          </p:blipFill>
          <p:spPr bwMode="auto">
            <a:xfrm>
              <a:off x="6300788" y="908050"/>
              <a:ext cx="1295400" cy="1201738"/>
            </a:xfrm>
            <a:prstGeom prst="rect">
              <a:avLst/>
            </a:prstGeom>
            <a:noFill/>
            <a:ln w="9525">
              <a:noFill/>
              <a:miter lim="800000"/>
              <a:headEnd/>
              <a:tailEnd/>
            </a:ln>
          </p:spPr>
        </p:pic>
        <p:pic>
          <p:nvPicPr>
            <p:cNvPr id="35881" name="Рисунок 10" descr="Картинки по запросу human dominant traits"/>
            <p:cNvPicPr>
              <a:picLocks noChangeAspect="1" noChangeArrowheads="1"/>
            </p:cNvPicPr>
            <p:nvPr/>
          </p:nvPicPr>
          <p:blipFill>
            <a:blip r:embed="rId6" cstate="print"/>
            <a:srcRect l="80852" t="48848" r="4807" b="29263"/>
            <a:stretch>
              <a:fillRect/>
            </a:stretch>
          </p:blipFill>
          <p:spPr bwMode="auto">
            <a:xfrm>
              <a:off x="7667625" y="908050"/>
              <a:ext cx="1081088" cy="1192213"/>
            </a:xfrm>
            <a:prstGeom prst="rect">
              <a:avLst/>
            </a:prstGeom>
            <a:noFill/>
            <a:ln w="9525">
              <a:noFill/>
              <a:miter lim="800000"/>
              <a:headEnd/>
              <a:tailEnd/>
            </a:ln>
          </p:spPr>
        </p:pic>
      </p:grpSp>
      <p:pic>
        <p:nvPicPr>
          <p:cNvPr id="35874" name="Picture 6" descr="Картинки по запросу human dominant traits"/>
          <p:cNvPicPr>
            <a:picLocks noGrp="1" noChangeAspect="1" noChangeArrowheads="1"/>
          </p:cNvPicPr>
          <p:nvPr>
            <p:ph sz="quarter" idx="1"/>
          </p:nvPr>
        </p:nvPicPr>
        <p:blipFill>
          <a:blip r:embed="rId7" cstate="print"/>
          <a:stretch>
            <a:fillRect/>
          </a:stretch>
        </p:blipFill>
        <p:spPr>
          <a:xfrm>
            <a:off x="6372200" y="3573016"/>
            <a:ext cx="2602690" cy="1536742"/>
          </a:xfrm>
          <a:noFill/>
        </p:spPr>
      </p:pic>
      <p:sp>
        <p:nvSpPr>
          <p:cNvPr id="13" name="Прямоугольник 12"/>
          <p:cNvSpPr/>
          <p:nvPr/>
        </p:nvSpPr>
        <p:spPr>
          <a:xfrm>
            <a:off x="468313" y="149225"/>
            <a:ext cx="8208962" cy="523875"/>
          </a:xfrm>
          <a:prstGeom prst="rect">
            <a:avLst/>
          </a:prstGeom>
        </p:spPr>
        <p:txBody>
          <a:bodyPr>
            <a:spAutoFit/>
          </a:bodyPr>
          <a:lstStyle/>
          <a:p>
            <a:pPr algn="ctr" eaLnBrk="1" hangingPunct="1">
              <a:buClr>
                <a:srgbClr val="000000"/>
              </a:buClr>
              <a:buSzPct val="100000"/>
              <a:buFont typeface="Times New Roman" pitchFamily="18" charset="0"/>
              <a:buNone/>
            </a:pPr>
            <a:r>
              <a:rPr lang="uk-UA" sz="2800">
                <a:solidFill>
                  <a:schemeClr val="tx1"/>
                </a:solidFill>
                <a:effectLst>
                  <a:outerShdw blurRad="38100" dist="38100" dir="2700000" algn="tl">
                    <a:srgbClr val="C0C0C0"/>
                  </a:outerShdw>
                </a:effectLst>
              </a:rPr>
              <a:t>Менделюючі ознаки</a:t>
            </a:r>
            <a:endParaRPr lang="ru-RU" sz="2800">
              <a:solidFill>
                <a:schemeClr val="tx1"/>
              </a:solidFill>
              <a:effectLst>
                <a:outerShdw blurRad="38100" dist="38100" dir="2700000" algn="tl">
                  <a:srgbClr val="C0C0C0"/>
                </a:outerShdw>
              </a:effectLst>
            </a:endParaRPr>
          </a:p>
        </p:txBody>
      </p:sp>
      <p:pic>
        <p:nvPicPr>
          <p:cNvPr id="35876" name="Рисунок 13" descr="Картинки по запросу cleft chin"/>
          <p:cNvPicPr>
            <a:picLocks noChangeAspect="1" noChangeArrowheads="1"/>
          </p:cNvPicPr>
          <p:nvPr/>
        </p:nvPicPr>
        <p:blipFill>
          <a:blip r:embed="rId8" cstate="print"/>
          <a:srcRect l="24985" r="13194" b="33865"/>
          <a:stretch>
            <a:fillRect/>
          </a:stretch>
        </p:blipFill>
        <p:spPr bwMode="auto">
          <a:xfrm>
            <a:off x="6300788" y="5157788"/>
            <a:ext cx="1295400" cy="1555750"/>
          </a:xfrm>
          <a:prstGeom prst="rect">
            <a:avLst/>
          </a:prstGeom>
          <a:noFill/>
          <a:ln w="9525">
            <a:noFill/>
            <a:miter lim="800000"/>
            <a:headEnd/>
            <a:tailEnd/>
          </a:ln>
        </p:spPr>
      </p:pic>
      <p:pic>
        <p:nvPicPr>
          <p:cNvPr id="35877" name="Рисунок 14" descr="Картинки по запросу human dominant traits"/>
          <p:cNvPicPr>
            <a:picLocks noChangeAspect="1" noChangeArrowheads="1"/>
          </p:cNvPicPr>
          <p:nvPr/>
        </p:nvPicPr>
        <p:blipFill>
          <a:blip r:embed="rId9" cstate="print"/>
          <a:srcRect l="6088" t="37971" r="56773" b="13525"/>
          <a:stretch>
            <a:fillRect/>
          </a:stretch>
        </p:blipFill>
        <p:spPr bwMode="auto">
          <a:xfrm>
            <a:off x="3060700" y="5013325"/>
            <a:ext cx="1584325" cy="1365250"/>
          </a:xfrm>
          <a:prstGeom prst="rect">
            <a:avLst/>
          </a:prstGeom>
          <a:noFill/>
          <a:ln w="9525">
            <a:noFill/>
            <a:miter lim="800000"/>
            <a:headEnd/>
            <a:tailEnd/>
          </a:ln>
        </p:spPr>
      </p:pic>
      <p:pic>
        <p:nvPicPr>
          <p:cNvPr id="35878" name="Рисунок 15" descr="Картинки по запросу human dominant traits"/>
          <p:cNvPicPr>
            <a:picLocks noChangeAspect="1" noChangeArrowheads="1"/>
          </p:cNvPicPr>
          <p:nvPr/>
        </p:nvPicPr>
        <p:blipFill>
          <a:blip r:embed="rId9" cstate="print"/>
          <a:srcRect l="56580" t="37971" r="11139" b="13525"/>
          <a:stretch>
            <a:fillRect/>
          </a:stretch>
        </p:blipFill>
        <p:spPr bwMode="auto">
          <a:xfrm>
            <a:off x="4645025" y="5010150"/>
            <a:ext cx="1439863" cy="1368425"/>
          </a:xfrm>
          <a:prstGeom prst="rect">
            <a:avLst/>
          </a:prstGeom>
          <a:noFill/>
          <a:ln w="9525">
            <a:noFill/>
            <a:miter lim="800000"/>
            <a:headEnd/>
            <a:tailEnd/>
          </a:ln>
        </p:spPr>
      </p:pic>
      <p:pic>
        <p:nvPicPr>
          <p:cNvPr id="35879" name="Рисунок 16" descr="Картинки по запросу human dominant traits"/>
          <p:cNvPicPr>
            <a:picLocks noChangeAspect="1" noChangeArrowheads="1"/>
          </p:cNvPicPr>
          <p:nvPr/>
        </p:nvPicPr>
        <p:blipFill>
          <a:blip r:embed="rId10" cstate="print"/>
          <a:srcRect l="62125" t="7474" r="22664" b="68358"/>
          <a:stretch>
            <a:fillRect/>
          </a:stretch>
        </p:blipFill>
        <p:spPr bwMode="auto">
          <a:xfrm>
            <a:off x="7596188" y="5157788"/>
            <a:ext cx="1368425" cy="1700212"/>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Прямоугольник 2"/>
          <p:cNvSpPr>
            <a:spLocks noChangeArrowheads="1"/>
          </p:cNvSpPr>
          <p:nvPr/>
        </p:nvSpPr>
        <p:spPr bwMode="auto">
          <a:xfrm>
            <a:off x="5436096" y="4581128"/>
            <a:ext cx="2303462" cy="460375"/>
          </a:xfrm>
          <a:prstGeom prst="rect">
            <a:avLst/>
          </a:prstGeom>
          <a:noFill/>
          <a:ln w="9525">
            <a:noFill/>
            <a:miter lim="800000"/>
            <a:headEnd/>
            <a:tailEnd/>
          </a:ln>
        </p:spPr>
        <p:txBody>
          <a:bodyPr>
            <a:spAutoFit/>
          </a:bodyPr>
          <a:lstStyle/>
          <a:p>
            <a:pPr eaLnBrk="1" hangingPunct="1"/>
            <a:r>
              <a:rPr lang="uk-UA" altLang="ru-RU" sz="2400" b="1" dirty="0">
                <a:solidFill>
                  <a:schemeClr val="tx1"/>
                </a:solidFill>
                <a:latin typeface="Calibri" pitchFamily="34" charset="0"/>
                <a:cs typeface="Arial" charset="0"/>
              </a:rPr>
              <a:t>ахондроплазія</a:t>
            </a:r>
            <a:endParaRPr lang="ru-RU" altLang="ru-RU" sz="2400" dirty="0">
              <a:solidFill>
                <a:schemeClr val="tx1"/>
              </a:solidFill>
              <a:latin typeface="Calibri" pitchFamily="34" charset="0"/>
              <a:cs typeface="Arial" charset="0"/>
            </a:endParaRPr>
          </a:p>
        </p:txBody>
      </p:sp>
      <p:pic>
        <p:nvPicPr>
          <p:cNvPr id="36868" name="irc_mi" descr="http://3.bp.blogspot.com/-WYwTq2n7SFA/UMm9_LjWxAI/AAAAAAAAPM8/dQRuOFfnNUo/s1600/article_image-image-article.b6e8ac41-09c2-4d39-a6a2-83c98667b393.jpg"/>
          <p:cNvPicPr>
            <a:picLocks noChangeAspect="1" noChangeArrowheads="1"/>
          </p:cNvPicPr>
          <p:nvPr/>
        </p:nvPicPr>
        <p:blipFill>
          <a:blip r:embed="rId2" cstate="print"/>
          <a:srcRect/>
          <a:stretch>
            <a:fillRect/>
          </a:stretch>
        </p:blipFill>
        <p:spPr bwMode="auto">
          <a:xfrm>
            <a:off x="257175" y="908050"/>
            <a:ext cx="3451225" cy="5008563"/>
          </a:xfrm>
          <a:prstGeom prst="rect">
            <a:avLst/>
          </a:prstGeom>
          <a:noFill/>
          <a:ln w="9525">
            <a:noFill/>
            <a:miter lim="800000"/>
            <a:headEnd/>
            <a:tailEnd/>
          </a:ln>
        </p:spPr>
      </p:pic>
      <p:sp>
        <p:nvSpPr>
          <p:cNvPr id="36869" name="Text Box 4"/>
          <p:cNvSpPr txBox="1">
            <a:spLocks noChangeArrowheads="1"/>
          </p:cNvSpPr>
          <p:nvPr/>
        </p:nvSpPr>
        <p:spPr bwMode="auto">
          <a:xfrm>
            <a:off x="2484438" y="223838"/>
            <a:ext cx="5256212" cy="523875"/>
          </a:xfrm>
          <a:prstGeom prst="rect">
            <a:avLst/>
          </a:prstGeom>
          <a:solidFill>
            <a:srgbClr val="FFFFFF"/>
          </a:solidFill>
          <a:ln w="9525">
            <a:solidFill>
              <a:srgbClr val="000000"/>
            </a:solidFill>
            <a:miter lim="800000"/>
            <a:headEnd/>
            <a:tailEnd/>
          </a:ln>
        </p:spPr>
        <p:txBody>
          <a:bodyPr>
            <a:spAutoFit/>
          </a:bodyPr>
          <a:lstStyle/>
          <a:p>
            <a:pPr eaLnBrk="1" hangingPunct="1">
              <a:spcAft>
                <a:spcPts val="1000"/>
              </a:spcAft>
            </a:pPr>
            <a:r>
              <a:rPr lang="uk-UA" altLang="ru-RU" sz="2800" b="1">
                <a:solidFill>
                  <a:schemeClr val="tx1"/>
                </a:solidFill>
                <a:latin typeface="Calibri" pitchFamily="34" charset="0"/>
                <a:cs typeface="Arial" charset="0"/>
              </a:rPr>
              <a:t>Аутосомно-домінантні хвороби</a:t>
            </a:r>
            <a:endParaRPr lang="ru-RU" altLang="ru-RU" sz="2800" b="1">
              <a:solidFill>
                <a:schemeClr val="tx1"/>
              </a:solidFill>
              <a:cs typeface="Arial" charset="0"/>
            </a:endParaRPr>
          </a:p>
        </p:txBody>
      </p:sp>
      <p:pic>
        <p:nvPicPr>
          <p:cNvPr id="6" name="Рисунок 7" descr="http://igra-prestolov.com/uploads/images/2013/227/wdyj90.jpg"/>
          <p:cNvPicPr>
            <a:picLocks noChangeAspect="1" noChangeArrowheads="1"/>
          </p:cNvPicPr>
          <p:nvPr/>
        </p:nvPicPr>
        <p:blipFill>
          <a:blip r:embed="rId3" cstate="print"/>
          <a:srcRect/>
          <a:stretch>
            <a:fillRect/>
          </a:stretch>
        </p:blipFill>
        <p:spPr bwMode="auto">
          <a:xfrm>
            <a:off x="4211960" y="1484784"/>
            <a:ext cx="4440237" cy="295275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sz="quarter" idx="1"/>
          </p:nvPr>
        </p:nvSpPr>
        <p:spPr>
          <a:xfrm>
            <a:off x="-1588" y="0"/>
            <a:ext cx="9145588" cy="6669088"/>
          </a:xfrm>
        </p:spPr>
        <p:txBody>
          <a:bodyPr/>
          <a:lstStyle/>
          <a:p>
            <a:pPr marL="109538" indent="0" eaLnBrk="1" hangingPunct="1">
              <a:buFont typeface="Wingdings 3" pitchFamily="18" charset="2"/>
              <a:buNone/>
            </a:pPr>
            <a:r>
              <a:rPr lang="en-US" altLang="ru-RU"/>
              <a:t>		</a:t>
            </a:r>
          </a:p>
          <a:p>
            <a:pPr marL="109538" indent="0" eaLnBrk="1" hangingPunct="1">
              <a:buFont typeface="Wingdings 3" pitchFamily="18" charset="2"/>
              <a:buNone/>
            </a:pPr>
            <a:r>
              <a:rPr lang="en-US" altLang="ru-RU"/>
              <a:t> 	</a:t>
            </a:r>
            <a:endParaRPr lang="ru-RU" altLang="ru-RU"/>
          </a:p>
        </p:txBody>
      </p:sp>
      <p:pic>
        <p:nvPicPr>
          <p:cNvPr id="38915" name="Picture 4" descr="polydactyli5opt"/>
          <p:cNvPicPr>
            <a:picLocks noChangeAspect="1" noChangeArrowheads="1"/>
          </p:cNvPicPr>
          <p:nvPr/>
        </p:nvPicPr>
        <p:blipFill>
          <a:blip r:embed="rId2" cstate="print"/>
          <a:srcRect b="15236"/>
          <a:stretch>
            <a:fillRect/>
          </a:stretch>
        </p:blipFill>
        <p:spPr bwMode="auto">
          <a:xfrm>
            <a:off x="692150" y="660400"/>
            <a:ext cx="4025900" cy="2808288"/>
          </a:xfrm>
          <a:prstGeom prst="rect">
            <a:avLst/>
          </a:prstGeom>
          <a:noFill/>
          <a:ln w="9525">
            <a:noFill/>
            <a:miter lim="800000"/>
            <a:headEnd/>
            <a:tailEnd/>
          </a:ln>
        </p:spPr>
      </p:pic>
      <p:pic>
        <p:nvPicPr>
          <p:cNvPr id="38916" name="Picture 6" descr="250px-Polydactyly_01_Rfoot_AP"/>
          <p:cNvPicPr>
            <a:picLocks noChangeAspect="1" noChangeArrowheads="1"/>
          </p:cNvPicPr>
          <p:nvPr/>
        </p:nvPicPr>
        <p:blipFill>
          <a:blip r:embed="rId3" cstate="print"/>
          <a:srcRect/>
          <a:stretch>
            <a:fillRect/>
          </a:stretch>
        </p:blipFill>
        <p:spPr bwMode="auto">
          <a:xfrm>
            <a:off x="755650" y="3635375"/>
            <a:ext cx="2054225" cy="3200400"/>
          </a:xfrm>
          <a:prstGeom prst="rect">
            <a:avLst/>
          </a:prstGeom>
          <a:noFill/>
          <a:ln w="9525">
            <a:noFill/>
            <a:miter lim="800000"/>
            <a:headEnd/>
            <a:tailEnd/>
          </a:ln>
        </p:spPr>
      </p:pic>
      <p:pic>
        <p:nvPicPr>
          <p:cNvPr id="38917" name="Содержимое 3" descr="Картинки по запросу polydactyly"/>
          <p:cNvPicPr>
            <a:picLocks/>
          </p:cNvPicPr>
          <p:nvPr/>
        </p:nvPicPr>
        <p:blipFill>
          <a:blip r:embed="rId4" cstate="print"/>
          <a:srcRect/>
          <a:stretch>
            <a:fillRect/>
          </a:stretch>
        </p:blipFill>
        <p:spPr bwMode="auto">
          <a:xfrm>
            <a:off x="6010275" y="3797300"/>
            <a:ext cx="2376488" cy="2506663"/>
          </a:xfrm>
          <a:prstGeom prst="rect">
            <a:avLst/>
          </a:prstGeom>
          <a:noFill/>
          <a:ln w="9525">
            <a:noFill/>
            <a:miter lim="800000"/>
            <a:headEnd/>
            <a:tailEnd/>
          </a:ln>
        </p:spPr>
      </p:pic>
      <p:sp>
        <p:nvSpPr>
          <p:cNvPr id="38918" name="TextBox 1"/>
          <p:cNvSpPr txBox="1">
            <a:spLocks noChangeArrowheads="1"/>
          </p:cNvSpPr>
          <p:nvPr/>
        </p:nvSpPr>
        <p:spPr bwMode="auto">
          <a:xfrm>
            <a:off x="3895725" y="144463"/>
            <a:ext cx="1914525" cy="461962"/>
          </a:xfrm>
          <a:prstGeom prst="rect">
            <a:avLst/>
          </a:prstGeom>
          <a:noFill/>
          <a:ln w="9525">
            <a:noFill/>
            <a:miter lim="800000"/>
            <a:headEnd/>
            <a:tailEnd/>
          </a:ln>
        </p:spPr>
        <p:txBody>
          <a:bodyPr wrap="none">
            <a:spAutoFit/>
          </a:bodyPr>
          <a:lstStyle/>
          <a:p>
            <a:r>
              <a:rPr lang="uk-UA" altLang="ru-RU" sz="2400" b="1">
                <a:solidFill>
                  <a:schemeClr val="tx1"/>
                </a:solidFill>
                <a:latin typeface="Calibri" pitchFamily="34" charset="0"/>
                <a:cs typeface="Calibri" pitchFamily="34" charset="0"/>
              </a:rPr>
              <a:t>полідактилія</a:t>
            </a:r>
            <a:endParaRPr lang="ru-RU" altLang="ru-RU" sz="2400" b="1">
              <a:solidFill>
                <a:schemeClr val="tx1"/>
              </a:solidFill>
              <a:latin typeface="Calibri" pitchFamily="34" charset="0"/>
              <a:cs typeface="Calibri" pitchFamily="34" charset="0"/>
            </a:endParaRPr>
          </a:p>
        </p:txBody>
      </p:sp>
      <p:pic>
        <p:nvPicPr>
          <p:cNvPr id="38919" name="Picture 4" descr="http://i60.beon.ru/55/85/198555/80/14752480/x_ab858331.jpeg"/>
          <p:cNvPicPr>
            <a:picLocks noChangeAspect="1" noChangeArrowheads="1"/>
          </p:cNvPicPr>
          <p:nvPr/>
        </p:nvPicPr>
        <p:blipFill>
          <a:blip r:embed="rId5" cstate="print"/>
          <a:srcRect/>
          <a:stretch>
            <a:fillRect/>
          </a:stretch>
        </p:blipFill>
        <p:spPr bwMode="auto">
          <a:xfrm>
            <a:off x="6026150" y="287338"/>
            <a:ext cx="2413000" cy="3135312"/>
          </a:xfrm>
          <a:prstGeom prst="rect">
            <a:avLst/>
          </a:prstGeom>
          <a:noFill/>
          <a:ln w="9525">
            <a:noFill/>
            <a:miter lim="800000"/>
            <a:headEnd/>
            <a:tailEnd/>
          </a:ln>
        </p:spPr>
      </p:pic>
      <p:pic>
        <p:nvPicPr>
          <p:cNvPr id="38920" name="Picture 6" descr="http://cs4117.vk.me/g18495620/a_f418b08d.jpg"/>
          <p:cNvPicPr>
            <a:picLocks noChangeAspect="1" noChangeArrowheads="1"/>
          </p:cNvPicPr>
          <p:nvPr/>
        </p:nvPicPr>
        <p:blipFill>
          <a:blip r:embed="rId6" cstate="print"/>
          <a:srcRect/>
          <a:stretch>
            <a:fillRect/>
          </a:stretch>
        </p:blipFill>
        <p:spPr bwMode="auto">
          <a:xfrm>
            <a:off x="3346450" y="3916363"/>
            <a:ext cx="1905000" cy="230505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2" name="Rectangle 4"/>
          <p:cNvSpPr>
            <a:spLocks noChangeArrowheads="1"/>
          </p:cNvSpPr>
          <p:nvPr/>
        </p:nvSpPr>
        <p:spPr bwMode="auto">
          <a:xfrm>
            <a:off x="250825" y="188913"/>
            <a:ext cx="8642350" cy="6669087"/>
          </a:xfrm>
          <a:prstGeom prst="rect">
            <a:avLst/>
          </a:prstGeom>
          <a:noFill/>
          <a:ln w="9525">
            <a:noFill/>
            <a:miter lim="800000"/>
            <a:headEnd/>
            <a:tailEnd/>
          </a:ln>
          <a:effectLst/>
        </p:spPr>
        <p:txBody>
          <a:bodyPr/>
          <a:lstStyle/>
          <a:p>
            <a:pPr marL="342900" indent="-342900" eaLnBrk="1" hangingPunct="1">
              <a:spcBef>
                <a:spcPts val="800"/>
              </a:spcBef>
              <a:buClr>
                <a:srgbClr val="000000"/>
              </a:buClr>
              <a:buSzPct val="100000"/>
              <a:buFont typeface="Times New Roman" panose="02020603050405020304" pitchFamily="18" charset="0"/>
              <a:buNone/>
              <a:defRPr/>
            </a:pPr>
            <a:endParaRPr lang="ru-RU" sz="2800" b="1">
              <a:solidFill>
                <a:srgbClr val="FFFF00"/>
              </a:solidFill>
              <a:effectLst>
                <a:outerShdw blurRad="38100" dist="38100" dir="2700000" algn="tl">
                  <a:srgbClr val="000000"/>
                </a:outerShdw>
              </a:effectLst>
            </a:endParaRPr>
          </a:p>
        </p:txBody>
      </p:sp>
      <p:pic>
        <p:nvPicPr>
          <p:cNvPr id="41987" name="Picture 5" descr="11-860-albinizm"/>
          <p:cNvPicPr>
            <a:picLocks noChangeAspect="1" noChangeArrowheads="1"/>
          </p:cNvPicPr>
          <p:nvPr/>
        </p:nvPicPr>
        <p:blipFill>
          <a:blip r:embed="rId2" cstate="print"/>
          <a:srcRect/>
          <a:stretch>
            <a:fillRect/>
          </a:stretch>
        </p:blipFill>
        <p:spPr bwMode="auto">
          <a:xfrm>
            <a:off x="2916238" y="3048000"/>
            <a:ext cx="3076575" cy="3810000"/>
          </a:xfrm>
          <a:prstGeom prst="rect">
            <a:avLst/>
          </a:prstGeom>
          <a:noFill/>
          <a:ln w="9525">
            <a:noFill/>
            <a:miter lim="800000"/>
            <a:headEnd/>
            <a:tailEnd/>
          </a:ln>
        </p:spPr>
      </p:pic>
      <p:pic>
        <p:nvPicPr>
          <p:cNvPr id="41988" name="Picture 6" descr="2"/>
          <p:cNvPicPr>
            <a:picLocks noChangeAspect="1" noChangeArrowheads="1"/>
          </p:cNvPicPr>
          <p:nvPr/>
        </p:nvPicPr>
        <p:blipFill>
          <a:blip r:embed="rId3" cstate="print"/>
          <a:srcRect/>
          <a:stretch>
            <a:fillRect/>
          </a:stretch>
        </p:blipFill>
        <p:spPr bwMode="auto">
          <a:xfrm>
            <a:off x="5927725" y="836613"/>
            <a:ext cx="3159125" cy="4105275"/>
          </a:xfrm>
          <a:prstGeom prst="rect">
            <a:avLst/>
          </a:prstGeom>
          <a:noFill/>
          <a:ln w="9525">
            <a:noFill/>
            <a:miter lim="800000"/>
            <a:headEnd/>
            <a:tailEnd/>
          </a:ln>
        </p:spPr>
      </p:pic>
      <p:pic>
        <p:nvPicPr>
          <p:cNvPr id="41989" name="Picture 7" descr="article_image-image-article"/>
          <p:cNvPicPr>
            <a:picLocks noChangeAspect="1" noChangeArrowheads="1"/>
          </p:cNvPicPr>
          <p:nvPr/>
        </p:nvPicPr>
        <p:blipFill>
          <a:blip r:embed="rId4" cstate="print"/>
          <a:srcRect/>
          <a:stretch>
            <a:fillRect/>
          </a:stretch>
        </p:blipFill>
        <p:spPr bwMode="auto">
          <a:xfrm>
            <a:off x="0" y="1341438"/>
            <a:ext cx="3171825" cy="3959225"/>
          </a:xfrm>
          <a:prstGeom prst="rect">
            <a:avLst/>
          </a:prstGeom>
          <a:noFill/>
          <a:ln w="9525">
            <a:noFill/>
            <a:miter lim="800000"/>
            <a:headEnd/>
            <a:tailEnd/>
          </a:ln>
        </p:spPr>
      </p:pic>
      <p:sp>
        <p:nvSpPr>
          <p:cNvPr id="41990" name="Text Box 4"/>
          <p:cNvSpPr txBox="1">
            <a:spLocks noChangeArrowheads="1"/>
          </p:cNvSpPr>
          <p:nvPr/>
        </p:nvSpPr>
        <p:spPr bwMode="auto">
          <a:xfrm>
            <a:off x="1116013" y="188913"/>
            <a:ext cx="6049962" cy="522287"/>
          </a:xfrm>
          <a:prstGeom prst="rect">
            <a:avLst/>
          </a:prstGeom>
          <a:solidFill>
            <a:srgbClr val="FFFFFF"/>
          </a:solidFill>
          <a:ln w="9525">
            <a:solidFill>
              <a:srgbClr val="000000"/>
            </a:solidFill>
            <a:miter lim="800000"/>
            <a:headEnd/>
            <a:tailEnd/>
          </a:ln>
        </p:spPr>
        <p:txBody>
          <a:bodyPr>
            <a:spAutoFit/>
          </a:bodyPr>
          <a:lstStyle/>
          <a:p>
            <a:pPr eaLnBrk="1" hangingPunct="1">
              <a:spcAft>
                <a:spcPts val="1000"/>
              </a:spcAft>
            </a:pPr>
            <a:r>
              <a:rPr lang="uk-UA" altLang="ru-RU" sz="2800" b="1">
                <a:solidFill>
                  <a:schemeClr val="tx1"/>
                </a:solidFill>
                <a:latin typeface="Calibri" pitchFamily="34" charset="0"/>
                <a:cs typeface="Arial" charset="0"/>
              </a:rPr>
              <a:t>Аутосомно-рецесивні захворювання</a:t>
            </a:r>
            <a:endParaRPr lang="ru-RU" altLang="ru-RU" sz="2800" b="1">
              <a:solidFill>
                <a:schemeClr val="tx1"/>
              </a:solidFill>
              <a:cs typeface="Arial" charset="0"/>
            </a:endParaRPr>
          </a:p>
        </p:txBody>
      </p:sp>
      <p:sp>
        <p:nvSpPr>
          <p:cNvPr id="41991" name="Объект 4"/>
          <p:cNvSpPr>
            <a:spLocks noGrp="1"/>
          </p:cNvSpPr>
          <p:nvPr>
            <p:ph sz="quarter" idx="1"/>
          </p:nvPr>
        </p:nvSpPr>
        <p:spPr>
          <a:xfrm>
            <a:off x="3478213" y="1844675"/>
            <a:ext cx="1593850" cy="461963"/>
          </a:xfrm>
        </p:spPr>
        <p:txBody>
          <a:bodyPr wrap="none">
            <a:spAutoFit/>
          </a:bodyPr>
          <a:lstStyle/>
          <a:p>
            <a:pPr marL="107950" indent="0">
              <a:buFont typeface="Wingdings 3" pitchFamily="18" charset="2"/>
              <a:buNone/>
            </a:pPr>
            <a:r>
              <a:rPr lang="uk-UA" altLang="ru-RU" sz="2400" b="1">
                <a:latin typeface="Calibri" pitchFamily="34" charset="0"/>
                <a:cs typeface="Calibri" pitchFamily="34" charset="0"/>
              </a:rPr>
              <a:t>альбінізм</a:t>
            </a:r>
            <a:endParaRPr lang="ru-RU" altLang="ru-RU" sz="2400" b="1">
              <a:latin typeface="Calibri" pitchFamily="34" charset="0"/>
              <a:cs typeface="Calibri"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3"/>
          <p:cNvSpPr>
            <a:spLocks noGrp="1"/>
          </p:cNvSpPr>
          <p:nvPr>
            <p:ph type="title"/>
          </p:nvPr>
        </p:nvSpPr>
        <p:spPr>
          <a:xfrm>
            <a:off x="467544" y="620688"/>
            <a:ext cx="8229600" cy="990600"/>
          </a:xfrm>
        </p:spPr>
        <p:txBody>
          <a:bodyPr>
            <a:normAutofit/>
          </a:bodyPr>
          <a:lstStyle/>
          <a:p>
            <a:pPr algn="ctr" eaLnBrk="1" hangingPunct="1"/>
            <a:r>
              <a:rPr lang="ru-RU" sz="4000" b="1" dirty="0">
                <a:solidFill>
                  <a:srgbClr val="0070C0"/>
                </a:solidFill>
                <a:latin typeface="+mn-lt"/>
              </a:rPr>
              <a:t>Дигибридне схрещування</a:t>
            </a:r>
          </a:p>
        </p:txBody>
      </p:sp>
      <p:sp>
        <p:nvSpPr>
          <p:cNvPr id="14339" name="Содержимое 6"/>
          <p:cNvSpPr>
            <a:spLocks noGrp="1"/>
          </p:cNvSpPr>
          <p:nvPr>
            <p:ph idx="1"/>
          </p:nvPr>
        </p:nvSpPr>
        <p:spPr>
          <a:xfrm>
            <a:off x="179388" y="1772816"/>
            <a:ext cx="8785100" cy="4361284"/>
          </a:xfrm>
        </p:spPr>
        <p:txBody>
          <a:bodyPr>
            <a:normAutofit/>
          </a:bodyPr>
          <a:lstStyle/>
          <a:p>
            <a:pPr algn="ctr" eaLnBrk="1" hangingPunct="1">
              <a:buNone/>
            </a:pPr>
            <a:r>
              <a:rPr lang="ru-RU" sz="2800" b="1" dirty="0"/>
              <a:t>Схрещування особин, які відрізняються за </a:t>
            </a:r>
            <a:r>
              <a:rPr lang="ru-RU" sz="2800" b="1" dirty="0">
                <a:solidFill>
                  <a:srgbClr val="FF0000"/>
                </a:solidFill>
              </a:rPr>
              <a:t>двома</a:t>
            </a:r>
            <a:r>
              <a:rPr lang="ru-RU" sz="2800" b="1" dirty="0"/>
              <a:t> парами ознак</a:t>
            </a:r>
          </a:p>
        </p:txBody>
      </p:sp>
      <p:pic>
        <p:nvPicPr>
          <p:cNvPr id="14340" name="Picture 5" descr="&amp;Kcy;&amp;acy;&amp;rcy;&amp;tcy;&amp;icy;&amp;ncy;&amp;kcy;&amp;icy; &amp;pcy;&amp;ocy; &amp;zcy;&amp;acy;&amp;pcy;&amp;rcy;&amp;ocy;&amp;scy;&amp;ucy; &amp;zcy;&amp;acy;&amp;kcy;&amp;ocy;&amp;ncy;&amp;ycy; &amp;mcy;&amp;iecy;&amp;ncy;&amp;dcy;&amp;iecy;&amp;lcy;&amp;yacy; &amp;gcy;&amp;ocy;&amp;rcy;&amp;ocy;&amp;khcy;"/>
          <p:cNvPicPr>
            <a:picLocks noChangeAspect="1" noChangeArrowheads="1"/>
          </p:cNvPicPr>
          <p:nvPr/>
        </p:nvPicPr>
        <p:blipFill>
          <a:blip r:embed="rId3" cstate="print"/>
          <a:srcRect r="23483" b="71201"/>
          <a:stretch>
            <a:fillRect/>
          </a:stretch>
        </p:blipFill>
        <p:spPr bwMode="auto">
          <a:xfrm>
            <a:off x="3481194" y="3079601"/>
            <a:ext cx="5639142" cy="1729606"/>
          </a:xfrm>
          <a:prstGeom prst="rect">
            <a:avLst/>
          </a:prstGeom>
          <a:noFill/>
          <a:ln w="9525">
            <a:noFill/>
            <a:miter lim="800000"/>
            <a:headEnd/>
            <a:tailEnd/>
          </a:ln>
        </p:spPr>
      </p:pic>
      <p:sp>
        <p:nvSpPr>
          <p:cNvPr id="14341" name="TextBox 5"/>
          <p:cNvSpPr txBox="1">
            <a:spLocks noChangeArrowheads="1"/>
          </p:cNvSpPr>
          <p:nvPr/>
        </p:nvSpPr>
        <p:spPr bwMode="auto">
          <a:xfrm>
            <a:off x="539552" y="2996952"/>
            <a:ext cx="4896544" cy="3046988"/>
          </a:xfrm>
          <a:prstGeom prst="rect">
            <a:avLst/>
          </a:prstGeom>
          <a:noFill/>
          <a:ln w="9525">
            <a:solidFill>
              <a:srgbClr val="FF0000"/>
            </a:solidFill>
            <a:miter lim="800000"/>
            <a:headEnd/>
            <a:tailEnd/>
          </a:ln>
        </p:spPr>
        <p:txBody>
          <a:bodyPr wrap="square">
            <a:spAutoFit/>
          </a:bodyPr>
          <a:lstStyle/>
          <a:p>
            <a:pPr eaLnBrk="1" hangingPunct="1"/>
            <a:r>
              <a:rPr lang="en-US" sz="2400" b="1" dirty="0">
                <a:solidFill>
                  <a:schemeClr val="tx1"/>
                </a:solidFill>
              </a:rPr>
              <a:t>A</a:t>
            </a:r>
            <a:r>
              <a:rPr lang="ru-RU" sz="2400" b="1" dirty="0">
                <a:solidFill>
                  <a:schemeClr val="tx1"/>
                </a:solidFill>
              </a:rPr>
              <a:t> – жовті</a:t>
            </a:r>
          </a:p>
          <a:p>
            <a:pPr eaLnBrk="1" hangingPunct="1"/>
            <a:r>
              <a:rPr lang="en-US" sz="2400" b="1" dirty="0">
                <a:solidFill>
                  <a:schemeClr val="tx1"/>
                </a:solidFill>
              </a:rPr>
              <a:t>a</a:t>
            </a:r>
            <a:r>
              <a:rPr lang="ru-RU" sz="2400" b="1" dirty="0">
                <a:solidFill>
                  <a:schemeClr val="tx1"/>
                </a:solidFill>
              </a:rPr>
              <a:t> –зелені</a:t>
            </a:r>
          </a:p>
          <a:p>
            <a:pPr eaLnBrk="1" hangingPunct="1"/>
            <a:r>
              <a:rPr lang="ru-RU" sz="2400" b="1" dirty="0">
                <a:solidFill>
                  <a:schemeClr val="tx1"/>
                </a:solidFill>
              </a:rPr>
              <a:t>В – гладенькі</a:t>
            </a:r>
          </a:p>
          <a:p>
            <a:pPr eaLnBrk="1" hangingPunct="1"/>
            <a:r>
              <a:rPr lang="en-US" sz="2400" b="1" dirty="0">
                <a:solidFill>
                  <a:schemeClr val="tx1"/>
                </a:solidFill>
              </a:rPr>
              <a:t>b – </a:t>
            </a:r>
            <a:r>
              <a:rPr lang="ru-RU" sz="2400" b="1" dirty="0">
                <a:solidFill>
                  <a:schemeClr val="tx1"/>
                </a:solidFill>
              </a:rPr>
              <a:t>зморшкуваті</a:t>
            </a:r>
          </a:p>
          <a:p>
            <a:pPr eaLnBrk="1" hangingPunct="1"/>
            <a:endParaRPr lang="ru-RU" b="1" dirty="0">
              <a:solidFill>
                <a:schemeClr val="tx1"/>
              </a:solidFill>
            </a:endParaRPr>
          </a:p>
          <a:p>
            <a:pPr eaLnBrk="1" hangingPunct="1"/>
            <a:r>
              <a:rPr lang="en-US" sz="2000" b="1" dirty="0">
                <a:solidFill>
                  <a:schemeClr val="tx1"/>
                </a:solidFill>
              </a:rPr>
              <a:t>P   </a:t>
            </a:r>
            <a:r>
              <a:rPr lang="en-US" sz="2000" b="1" i="1" dirty="0">
                <a:solidFill>
                  <a:schemeClr val="tx1"/>
                </a:solidFill>
              </a:rPr>
              <a:t>AABB</a:t>
            </a:r>
            <a:r>
              <a:rPr lang="en-US" sz="2000" b="1" dirty="0">
                <a:solidFill>
                  <a:schemeClr val="tx1"/>
                </a:solidFill>
              </a:rPr>
              <a:t> x </a:t>
            </a:r>
            <a:r>
              <a:rPr lang="en-US" sz="2000" b="1" i="1" dirty="0">
                <a:solidFill>
                  <a:schemeClr val="tx1"/>
                </a:solidFill>
              </a:rPr>
              <a:t>aabb</a:t>
            </a:r>
          </a:p>
          <a:p>
            <a:pPr eaLnBrk="1" hangingPunct="1"/>
            <a:r>
              <a:rPr lang="en-US" sz="2000" b="1" dirty="0">
                <a:solidFill>
                  <a:schemeClr val="tx1"/>
                </a:solidFill>
              </a:rPr>
              <a:t>G     </a:t>
            </a:r>
            <a:r>
              <a:rPr lang="en-US" sz="2000" b="1" i="1" dirty="0">
                <a:solidFill>
                  <a:schemeClr val="tx1"/>
                </a:solidFill>
              </a:rPr>
              <a:t>AB</a:t>
            </a:r>
            <a:r>
              <a:rPr lang="en-US" sz="2000" b="1" dirty="0">
                <a:solidFill>
                  <a:schemeClr val="tx1"/>
                </a:solidFill>
              </a:rPr>
              <a:t>          </a:t>
            </a:r>
            <a:r>
              <a:rPr lang="en-US" sz="2000" b="1" i="1" dirty="0">
                <a:solidFill>
                  <a:schemeClr val="tx1"/>
                </a:solidFill>
              </a:rPr>
              <a:t>ab</a:t>
            </a:r>
          </a:p>
          <a:p>
            <a:pPr eaLnBrk="1" hangingPunct="1"/>
            <a:r>
              <a:rPr lang="en-US" sz="2000" b="1" dirty="0">
                <a:solidFill>
                  <a:schemeClr val="tx1"/>
                </a:solidFill>
              </a:rPr>
              <a:t>F1      </a:t>
            </a:r>
            <a:r>
              <a:rPr lang="en-US" sz="2000" b="1" i="1" dirty="0">
                <a:solidFill>
                  <a:schemeClr val="tx1"/>
                </a:solidFill>
              </a:rPr>
              <a:t>AaBb</a:t>
            </a:r>
          </a:p>
          <a:p>
            <a:pPr eaLnBrk="1" hangingPunct="1"/>
            <a:r>
              <a:rPr lang="en-US" dirty="0">
                <a:solidFill>
                  <a:schemeClr val="tx1"/>
                </a:solidFill>
              </a:rPr>
              <a:t>100% - </a:t>
            </a:r>
            <a:r>
              <a:rPr lang="ru-RU" dirty="0">
                <a:solidFill>
                  <a:schemeClr val="tx1"/>
                </a:solidFill>
              </a:rPr>
              <a:t>жовті гладенькі</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7" name="Rectangle 3"/>
          <p:cNvSpPr>
            <a:spLocks noGrp="1" noChangeArrowheads="1"/>
          </p:cNvSpPr>
          <p:nvPr>
            <p:ph sz="quarter" idx="1"/>
          </p:nvPr>
        </p:nvSpPr>
        <p:spPr>
          <a:xfrm>
            <a:off x="0" y="0"/>
            <a:ext cx="4067175" cy="6669088"/>
          </a:xfrm>
        </p:spPr>
        <p:txBody>
          <a:bodyPr>
            <a:normAutofit/>
          </a:bodyPr>
          <a:lstStyle/>
          <a:p>
            <a:pPr marL="365760" indent="-256032" eaLnBrk="1" fontAlgn="auto" hangingPunct="1">
              <a:spcAft>
                <a:spcPts val="0"/>
              </a:spcAft>
              <a:buFont typeface="Wingdings 3" pitchFamily="18" charset="2"/>
              <a:buNone/>
              <a:defRPr/>
            </a:pPr>
            <a:endParaRPr lang="en-US" sz="2800" dirty="0">
              <a:effectLst>
                <a:outerShdw blurRad="38100" dist="38100" dir="2700000" algn="tl">
                  <a:srgbClr val="FFFFFF"/>
                </a:outerShdw>
              </a:effectLst>
            </a:endParaRPr>
          </a:p>
          <a:p>
            <a:pPr marL="365760" indent="-256032" eaLnBrk="1" fontAlgn="auto" hangingPunct="1">
              <a:spcAft>
                <a:spcPts val="0"/>
              </a:spcAft>
              <a:buFont typeface="Wingdings 3" pitchFamily="18" charset="2"/>
              <a:buNone/>
              <a:defRPr/>
            </a:pPr>
            <a:r>
              <a:rPr lang="en-US" sz="2800" dirty="0">
                <a:effectLst>
                  <a:outerShdw blurRad="38100" dist="38100" dir="2700000" algn="tl">
                    <a:srgbClr val="FFFFFF"/>
                  </a:outerShdw>
                </a:effectLst>
              </a:rPr>
              <a:t>P </a:t>
            </a:r>
            <a:r>
              <a:rPr lang="ru-RU" sz="2800" dirty="0">
                <a:effectLst>
                  <a:outerShdw blurRad="38100" dist="38100" dir="2700000" algn="tl">
                    <a:srgbClr val="FFFFFF"/>
                  </a:outerShdw>
                </a:effectLst>
              </a:rPr>
              <a:t>♀ </a:t>
            </a:r>
            <a:r>
              <a:rPr lang="ru-RU" sz="2800" i="1" dirty="0">
                <a:effectLst>
                  <a:outerShdw blurRad="38100" dist="38100" dir="2700000" algn="tl">
                    <a:srgbClr val="FFFFFF"/>
                  </a:outerShdw>
                </a:effectLst>
              </a:rPr>
              <a:t>Aa</a:t>
            </a:r>
            <a:r>
              <a:rPr lang="en-US" sz="2800" i="1" dirty="0">
                <a:effectLst>
                  <a:outerShdw blurRad="38100" dist="38100" dir="2700000" algn="tl">
                    <a:srgbClr val="FFFFFF"/>
                  </a:outerShdw>
                </a:effectLst>
              </a:rPr>
              <a:t>Bb</a:t>
            </a:r>
            <a:r>
              <a:rPr lang="ru-RU" sz="2800" dirty="0">
                <a:effectLst>
                  <a:outerShdw blurRad="38100" dist="38100" dir="2700000" algn="tl">
                    <a:srgbClr val="FFFFFF"/>
                  </a:outerShdw>
                </a:effectLst>
              </a:rPr>
              <a:t> </a:t>
            </a:r>
            <a:r>
              <a:rPr lang="en-US" sz="2800" dirty="0">
                <a:effectLst>
                  <a:outerShdw blurRad="38100" dist="38100" dir="2700000" algn="tl">
                    <a:srgbClr val="FFFFFF"/>
                  </a:outerShdw>
                </a:effectLst>
              </a:rPr>
              <a:t> </a:t>
            </a:r>
            <a:r>
              <a:rPr lang="ru-RU" sz="2800" dirty="0">
                <a:effectLst>
                  <a:outerShdw blurRad="38100" dist="38100" dir="2700000" algn="tl">
                    <a:srgbClr val="FFFFFF"/>
                  </a:outerShdw>
                </a:effectLst>
              </a:rPr>
              <a:t>x </a:t>
            </a:r>
            <a:r>
              <a:rPr lang="en-US" sz="2800" dirty="0">
                <a:effectLst>
                  <a:outerShdw blurRad="38100" dist="38100" dir="2700000" algn="tl">
                    <a:srgbClr val="FFFFFF"/>
                  </a:outerShdw>
                </a:effectLst>
              </a:rPr>
              <a:t> </a:t>
            </a:r>
            <a:r>
              <a:rPr lang="ru-RU" sz="2800" dirty="0">
                <a:effectLst>
                  <a:outerShdw blurRad="38100" dist="38100" dir="2700000" algn="tl">
                    <a:srgbClr val="FFFFFF"/>
                  </a:outerShdw>
                </a:effectLst>
              </a:rPr>
              <a:t>♂  </a:t>
            </a:r>
            <a:r>
              <a:rPr lang="ru-RU" sz="2800" i="1" dirty="0">
                <a:effectLst>
                  <a:outerShdw blurRad="38100" dist="38100" dir="2700000" algn="tl">
                    <a:srgbClr val="FFFFFF"/>
                  </a:outerShdw>
                </a:effectLst>
              </a:rPr>
              <a:t>Aa</a:t>
            </a:r>
            <a:r>
              <a:rPr lang="en-US" sz="2800" i="1" dirty="0">
                <a:effectLst>
                  <a:outerShdw blurRad="38100" dist="38100" dir="2700000" algn="tl">
                    <a:srgbClr val="FFFFFF"/>
                  </a:outerShdw>
                </a:effectLst>
              </a:rPr>
              <a:t>Bb</a:t>
            </a:r>
            <a:r>
              <a:rPr lang="en-US" sz="2800" b="1" i="1" dirty="0">
                <a:solidFill>
                  <a:srgbClr val="FF6600"/>
                </a:solidFill>
              </a:rPr>
              <a:t> </a:t>
            </a:r>
          </a:p>
          <a:p>
            <a:pPr marL="365760" indent="-256032" eaLnBrk="1" fontAlgn="auto" hangingPunct="1">
              <a:spcAft>
                <a:spcPts val="0"/>
              </a:spcAft>
              <a:buFont typeface="Wingdings 3" pitchFamily="18" charset="2"/>
              <a:buNone/>
              <a:defRPr/>
            </a:pPr>
            <a:r>
              <a:rPr lang="en-US" sz="2800" dirty="0">
                <a:effectLst>
                  <a:outerShdw blurRad="38100" dist="38100" dir="2700000" algn="tl">
                    <a:srgbClr val="FFFFFF"/>
                  </a:outerShdw>
                </a:effectLst>
              </a:rPr>
              <a:t> </a:t>
            </a:r>
            <a:r>
              <a:rPr lang="uk-UA" sz="2400" b="1" dirty="0">
                <a:effectLst>
                  <a:outerShdw blurRad="38100" dist="38100" dir="2700000" algn="tl">
                    <a:srgbClr val="FFFFFF"/>
                  </a:outerShdw>
                </a:effectLst>
                <a:latin typeface="Calibri" panose="020F0502020204030204" pitchFamily="34" charset="0"/>
                <a:cs typeface="Calibri" panose="020F0502020204030204" pitchFamily="34" charset="0"/>
              </a:rPr>
              <a:t>утворюються 4 типи гамет</a:t>
            </a:r>
            <a:r>
              <a:rPr lang="en-US" sz="2400" b="1" dirty="0">
                <a:latin typeface="Calibri" panose="020F0502020204030204" pitchFamily="34" charset="0"/>
                <a:cs typeface="Calibri" panose="020F0502020204030204" pitchFamily="34" charset="0"/>
              </a:rPr>
              <a:t>:</a:t>
            </a:r>
          </a:p>
          <a:p>
            <a:pPr marL="365760" indent="-256032" eaLnBrk="1" fontAlgn="auto" hangingPunct="1">
              <a:spcAft>
                <a:spcPts val="0"/>
              </a:spcAft>
              <a:buFont typeface="Wingdings 3" pitchFamily="18" charset="2"/>
              <a:buNone/>
              <a:defRPr/>
            </a:pPr>
            <a:r>
              <a:rPr lang="en-US" sz="2400" b="1"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en-US" sz="2400" b="1" i="1" dirty="0">
                <a:solidFill>
                  <a:srgbClr val="FF0000"/>
                </a:solidFill>
                <a:latin typeface="Calibri" panose="020F0502020204030204" pitchFamily="34" charset="0"/>
                <a:cs typeface="Calibri" panose="020F0502020204030204" pitchFamily="34" charset="0"/>
              </a:rPr>
              <a:t>AB</a:t>
            </a:r>
            <a:r>
              <a:rPr lang="en-US" sz="2400" b="1" dirty="0">
                <a:solidFill>
                  <a:srgbClr val="FF0000"/>
                </a:solidFill>
                <a:latin typeface="Calibri" panose="020F0502020204030204" pitchFamily="34" charset="0"/>
                <a:cs typeface="Calibri" panose="020F0502020204030204" pitchFamily="34" charset="0"/>
              </a:rPr>
              <a:t>, </a:t>
            </a:r>
            <a:r>
              <a:rPr lang="en-US" sz="2400" b="1" i="1" dirty="0">
                <a:solidFill>
                  <a:srgbClr val="FF0000"/>
                </a:solidFill>
                <a:latin typeface="Calibri" panose="020F0502020204030204" pitchFamily="34" charset="0"/>
                <a:cs typeface="Calibri" panose="020F0502020204030204" pitchFamily="34" charset="0"/>
              </a:rPr>
              <a:t>Ab</a:t>
            </a:r>
            <a:r>
              <a:rPr lang="en-US" sz="2400" b="1" dirty="0">
                <a:solidFill>
                  <a:srgbClr val="FF0000"/>
                </a:solidFill>
                <a:latin typeface="Calibri" panose="020F0502020204030204" pitchFamily="34" charset="0"/>
                <a:cs typeface="Calibri" panose="020F0502020204030204" pitchFamily="34" charset="0"/>
              </a:rPr>
              <a:t>, </a:t>
            </a:r>
            <a:r>
              <a:rPr lang="en-US" sz="2400" b="1" i="1" dirty="0" err="1">
                <a:solidFill>
                  <a:srgbClr val="FF0000"/>
                </a:solidFill>
                <a:latin typeface="Calibri" panose="020F0502020204030204" pitchFamily="34" charset="0"/>
                <a:cs typeface="Calibri" panose="020F0502020204030204" pitchFamily="34" charset="0"/>
              </a:rPr>
              <a:t>aB</a:t>
            </a:r>
            <a:r>
              <a:rPr lang="en-US" sz="2400" b="1" dirty="0">
                <a:solidFill>
                  <a:srgbClr val="FF0000"/>
                </a:solidFill>
                <a:latin typeface="Calibri" panose="020F0502020204030204" pitchFamily="34" charset="0"/>
                <a:cs typeface="Calibri" panose="020F0502020204030204" pitchFamily="34" charset="0"/>
              </a:rPr>
              <a:t>, </a:t>
            </a:r>
            <a:r>
              <a:rPr lang="en-US" sz="2400" b="1" i="1" dirty="0">
                <a:solidFill>
                  <a:srgbClr val="FF0000"/>
                </a:solidFill>
                <a:latin typeface="Calibri" panose="020F0502020204030204" pitchFamily="34" charset="0"/>
                <a:cs typeface="Calibri" panose="020F0502020204030204" pitchFamily="34" charset="0"/>
              </a:rPr>
              <a:t>ab</a:t>
            </a:r>
            <a:r>
              <a:rPr lang="en-US" sz="2400" b="1" dirty="0">
                <a:solidFill>
                  <a:srgbClr val="FF0000"/>
                </a:solidFill>
                <a:latin typeface="Calibri" panose="020F0502020204030204" pitchFamily="34" charset="0"/>
                <a:cs typeface="Calibri" panose="020F0502020204030204" pitchFamily="34" charset="0"/>
              </a:rPr>
              <a:t>  </a:t>
            </a:r>
          </a:p>
          <a:p>
            <a:pPr marL="365760" indent="-256032" eaLnBrk="1" fontAlgn="auto" hangingPunct="1">
              <a:spcBef>
                <a:spcPts val="600"/>
              </a:spcBef>
              <a:spcAft>
                <a:spcPts val="0"/>
              </a:spcAft>
              <a:buFont typeface="Wingdings 3" pitchFamily="18" charset="2"/>
              <a:buNone/>
              <a:defRPr/>
            </a:pPr>
            <a:r>
              <a:rPr lang="en-US" sz="2400" b="1" dirty="0">
                <a:latin typeface="Calibri" panose="020F0502020204030204" pitchFamily="34" charset="0"/>
                <a:cs typeface="Calibri" panose="020F0502020204030204" pitchFamily="34" charset="0"/>
              </a:rPr>
              <a:t>        </a:t>
            </a:r>
            <a:r>
              <a:rPr lang="uk-UA" sz="2400" b="1" dirty="0">
                <a:latin typeface="Calibri" panose="020F0502020204030204" pitchFamily="34" charset="0"/>
                <a:cs typeface="Calibri" panose="020F0502020204030204" pitchFamily="34" charset="0"/>
              </a:rPr>
              <a:t>в однаковій кількості</a:t>
            </a:r>
            <a:r>
              <a:rPr lang="en-US" sz="2400" b="1" dirty="0">
                <a:latin typeface="Calibri" panose="020F0502020204030204" pitchFamily="34" charset="0"/>
                <a:cs typeface="Calibri" panose="020F0502020204030204" pitchFamily="34" charset="0"/>
              </a:rPr>
              <a:t>.</a:t>
            </a:r>
            <a:r>
              <a:rPr lang="en-US" sz="2400" b="1" dirty="0">
                <a:effectLst>
                  <a:outerShdw blurRad="38100" dist="38100" dir="2700000" algn="tl">
                    <a:srgbClr val="FFFFFF"/>
                  </a:outerShdw>
                </a:effectLst>
                <a:latin typeface="Calibri" panose="020F0502020204030204" pitchFamily="34" charset="0"/>
                <a:cs typeface="Calibri" panose="020F0502020204030204" pitchFamily="34" charset="0"/>
              </a:rPr>
              <a:t>    </a:t>
            </a:r>
          </a:p>
          <a:p>
            <a:pPr marL="365760" indent="-256032" eaLnBrk="1" fontAlgn="auto" hangingPunct="1">
              <a:spcBef>
                <a:spcPts val="600"/>
              </a:spcBef>
              <a:spcAft>
                <a:spcPts val="0"/>
              </a:spcAft>
              <a:buFont typeface="Wingdings 3" pitchFamily="18" charset="2"/>
              <a:buNone/>
              <a:defRPr/>
            </a:pPr>
            <a:r>
              <a:rPr lang="en-US" sz="2400" b="1"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uk-UA" sz="2400" b="1" dirty="0">
                <a:effectLst>
                  <a:outerShdw blurRad="38100" dist="38100" dir="2700000" algn="tl">
                    <a:srgbClr val="FFFFFF"/>
                  </a:outerShdw>
                </a:effectLst>
                <a:latin typeface="Calibri" panose="020F0502020204030204" pitchFamily="34" charset="0"/>
                <a:cs typeface="Calibri" panose="020F0502020204030204" pitchFamily="34" charset="0"/>
              </a:rPr>
              <a:t>Дві рослини, що продукують такі гамети, при схрещуванні утворюють 16 можливих комбінацій.</a:t>
            </a:r>
          </a:p>
          <a:p>
            <a:pPr marL="365760" indent="-256032" eaLnBrk="1" fontAlgn="auto" hangingPunct="1">
              <a:spcBef>
                <a:spcPts val="600"/>
              </a:spcBef>
              <a:spcAft>
                <a:spcPts val="0"/>
              </a:spcAft>
              <a:buFont typeface="Wingdings 3" pitchFamily="18" charset="2"/>
              <a:buNone/>
              <a:defRPr/>
            </a:pPr>
            <a:r>
              <a:rPr lang="uk-UA" sz="2400" b="1" dirty="0">
                <a:effectLst>
                  <a:outerShdw blurRad="38100" dist="38100" dir="2700000" algn="tl">
                    <a:srgbClr val="FFFFFF"/>
                  </a:outerShdw>
                </a:effectLst>
                <a:latin typeface="Calibri" panose="020F0502020204030204" pitchFamily="34" charset="0"/>
                <a:cs typeface="Calibri" panose="020F0502020204030204" pitchFamily="34" charset="0"/>
              </a:rPr>
              <a:t>Для визначення генотипів нащадків використовуємо </a:t>
            </a:r>
            <a:r>
              <a:rPr lang="uk-UA" sz="2400" b="1" dirty="0">
                <a:solidFill>
                  <a:srgbClr val="FF0000"/>
                </a:solidFill>
                <a:effectLst>
                  <a:outerShdw blurRad="38100" dist="38100" dir="2700000" algn="tl">
                    <a:srgbClr val="FFFFFF"/>
                  </a:outerShdw>
                </a:effectLst>
                <a:latin typeface="Calibri" panose="020F0502020204030204" pitchFamily="34" charset="0"/>
                <a:cs typeface="Calibri" panose="020F0502020204030204" pitchFamily="34" charset="0"/>
              </a:rPr>
              <a:t>решітку Пеннетта.</a:t>
            </a:r>
            <a:endParaRPr lang="en-US" sz="2400" b="1" dirty="0">
              <a:solidFill>
                <a:srgbClr val="FF0000"/>
              </a:solidFill>
              <a:latin typeface="Calibri" panose="020F0502020204030204" pitchFamily="34" charset="0"/>
              <a:cs typeface="Calibri" panose="020F0502020204030204" pitchFamily="34" charset="0"/>
            </a:endParaRPr>
          </a:p>
        </p:txBody>
      </p:sp>
      <p:pic>
        <p:nvPicPr>
          <p:cNvPr id="47107" name="Рисунок 1"/>
          <p:cNvPicPr>
            <a:picLocks noChangeAspect="1"/>
          </p:cNvPicPr>
          <p:nvPr/>
        </p:nvPicPr>
        <p:blipFill>
          <a:blip r:embed="rId2" cstate="print"/>
          <a:srcRect/>
          <a:stretch>
            <a:fillRect/>
          </a:stretch>
        </p:blipFill>
        <p:spPr bwMode="auto">
          <a:xfrm>
            <a:off x="3968750" y="384857"/>
            <a:ext cx="5175250" cy="5035550"/>
          </a:xfrm>
          <a:prstGeom prst="rect">
            <a:avLst/>
          </a:prstGeom>
          <a:noFill/>
          <a:ln w="9525">
            <a:noFill/>
            <a:miter lim="800000"/>
            <a:headEnd/>
            <a:tailEnd/>
          </a:ln>
        </p:spPr>
      </p:pic>
      <p:sp>
        <p:nvSpPr>
          <p:cNvPr id="47108" name="Прямоугольник 3"/>
          <p:cNvSpPr>
            <a:spLocks noChangeArrowheads="1"/>
          </p:cNvSpPr>
          <p:nvPr/>
        </p:nvSpPr>
        <p:spPr bwMode="auto">
          <a:xfrm>
            <a:off x="323528" y="5805264"/>
            <a:ext cx="9756576" cy="738664"/>
          </a:xfrm>
          <a:prstGeom prst="rect">
            <a:avLst/>
          </a:prstGeom>
          <a:noFill/>
          <a:ln w="9525">
            <a:noFill/>
            <a:miter lim="800000"/>
            <a:headEnd/>
            <a:tailEnd/>
          </a:ln>
        </p:spPr>
        <p:txBody>
          <a:bodyPr wrap="square">
            <a:spAutoFit/>
          </a:bodyPr>
          <a:lstStyle/>
          <a:p>
            <a:pPr algn="ctr" eaLnBrk="1" hangingPunct="1"/>
            <a:r>
              <a:rPr lang="ru-RU" dirty="0">
                <a:solidFill>
                  <a:schemeClr val="tx1"/>
                </a:solidFill>
              </a:rPr>
              <a:t>Жовті : зелені = 12:4 або 3:1  Гладенькі: зморшкуваті = 12:4 або 3:1</a:t>
            </a:r>
          </a:p>
          <a:p>
            <a:pPr eaLnBrk="1" hangingPunct="1"/>
            <a:r>
              <a:rPr lang="ru-RU" sz="2400" b="1" dirty="0">
                <a:solidFill>
                  <a:schemeClr val="tx1"/>
                </a:solidFill>
              </a:rPr>
              <a:t>Сумарне розщеплення за фенотипом </a:t>
            </a:r>
            <a:r>
              <a:rPr lang="uk-UA" sz="2400" b="1" dirty="0">
                <a:solidFill>
                  <a:schemeClr val="tx1"/>
                </a:solidFill>
              </a:rPr>
              <a:t>(3 : 1)</a:t>
            </a:r>
            <a:r>
              <a:rPr lang="uk-UA" sz="2400" b="1" baseline="30000" dirty="0">
                <a:solidFill>
                  <a:schemeClr val="tx1"/>
                </a:solidFill>
              </a:rPr>
              <a:t>2</a:t>
            </a:r>
            <a:r>
              <a:rPr lang="uk-UA" sz="2400" b="1" dirty="0">
                <a:solidFill>
                  <a:schemeClr val="tx1"/>
                </a:solidFill>
              </a:rPr>
              <a:t> </a:t>
            </a:r>
            <a:r>
              <a:rPr lang="ru-RU" sz="2400" b="1" dirty="0">
                <a:solidFill>
                  <a:schemeClr val="tx1"/>
                </a:solidFill>
              </a:rPr>
              <a:t>= </a:t>
            </a:r>
            <a:r>
              <a:rPr lang="ru-RU" sz="2400" b="1" dirty="0">
                <a:solidFill>
                  <a:srgbClr val="FF0000"/>
                </a:solidFill>
              </a:rPr>
              <a:t>9:3:3:1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39552" y="262740"/>
            <a:ext cx="8229600" cy="1656184"/>
          </a:xfrm>
        </p:spPr>
        <p:txBody>
          <a:bodyPr>
            <a:noAutofit/>
          </a:bodyPr>
          <a:lstStyle/>
          <a:p>
            <a:pPr algn="ctr">
              <a:defRPr/>
            </a:pPr>
            <a:r>
              <a:rPr lang="uk-UA" sz="2800" b="1" dirty="0">
                <a:solidFill>
                  <a:srgbClr val="FF0000"/>
                </a:solidFill>
                <a:effectLst/>
                <a:latin typeface="Calibri" panose="020F0502020204030204" pitchFamily="34" charset="0"/>
                <a:cs typeface="Calibri" panose="020F0502020204030204" pitchFamily="34" charset="0"/>
              </a:rPr>
              <a:t>Цитологічні основи менделівської спадковості </a:t>
            </a:r>
            <a:r>
              <a:rPr lang="uk-UA" sz="2800" b="1" dirty="0">
                <a:solidFill>
                  <a:schemeClr val="accent2"/>
                </a:solidFill>
                <a:effectLst/>
                <a:latin typeface="Calibri" panose="020F0502020204030204" pitchFamily="34" charset="0"/>
                <a:cs typeface="Calibri" panose="020F0502020204030204" pitchFamily="34" charset="0"/>
              </a:rPr>
              <a:t>– </a:t>
            </a:r>
            <a:r>
              <a:rPr lang="uk-UA" sz="2800" b="1" dirty="0">
                <a:solidFill>
                  <a:schemeClr val="tx1"/>
                </a:solidFill>
                <a:effectLst/>
                <a:latin typeface="Calibri" panose="020F0502020204030204" pitchFamily="34" charset="0"/>
                <a:cs typeface="Calibri" panose="020F0502020204030204" pitchFamily="34" charset="0"/>
              </a:rPr>
              <a:t>випадкова сегрегація материнських і батьківських хромосом у мейозі;</a:t>
            </a:r>
            <a:br>
              <a:rPr lang="uk-UA" sz="2800" b="1" dirty="0">
                <a:solidFill>
                  <a:schemeClr val="tx1"/>
                </a:solidFill>
                <a:effectLst/>
                <a:latin typeface="Calibri" panose="020F0502020204030204" pitchFamily="34" charset="0"/>
                <a:cs typeface="Calibri" panose="020F0502020204030204" pitchFamily="34" charset="0"/>
              </a:rPr>
            </a:br>
            <a:r>
              <a:rPr lang="uk-UA" sz="2800" b="1" dirty="0">
                <a:solidFill>
                  <a:schemeClr val="tx1"/>
                </a:solidFill>
                <a:latin typeface="Calibri" panose="020F0502020204030204" pitchFamily="34" charset="0"/>
                <a:cs typeface="Calibri" panose="020F0502020204030204" pitchFamily="34" charset="0"/>
              </a:rPr>
              <a:t>випадкове злиття гамет при заплідненні</a:t>
            </a:r>
          </a:p>
        </p:txBody>
      </p:sp>
      <p:pic>
        <p:nvPicPr>
          <p:cNvPr id="2050" name="Picture 2"/>
          <p:cNvPicPr>
            <a:picLocks noChangeAspect="1" noChangeArrowheads="1"/>
          </p:cNvPicPr>
          <p:nvPr/>
        </p:nvPicPr>
        <p:blipFill>
          <a:blip r:embed="rId2" cstate="print"/>
          <a:srcRect/>
          <a:stretch>
            <a:fillRect/>
          </a:stretch>
        </p:blipFill>
        <p:spPr bwMode="auto">
          <a:xfrm>
            <a:off x="863402" y="1917259"/>
            <a:ext cx="7581900" cy="4905375"/>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title"/>
          </p:nvPr>
        </p:nvSpPr>
        <p:spPr/>
        <p:txBody>
          <a:bodyPr>
            <a:normAutofit fontScale="90000"/>
          </a:bodyPr>
          <a:lstStyle/>
          <a:p>
            <a:pPr eaLnBrk="1" hangingPunct="1"/>
            <a:r>
              <a:rPr lang="en-US" sz="4000" b="1" dirty="0">
                <a:solidFill>
                  <a:srgbClr val="0070C0"/>
                </a:solidFill>
              </a:rPr>
              <a:t>III </a:t>
            </a:r>
            <a:r>
              <a:rPr lang="ru-RU" sz="4000" b="1" dirty="0">
                <a:solidFill>
                  <a:srgbClr val="0070C0"/>
                </a:solidFill>
              </a:rPr>
              <a:t>закон Менделя – закон незалежного успадкування</a:t>
            </a:r>
          </a:p>
        </p:txBody>
      </p:sp>
      <p:sp>
        <p:nvSpPr>
          <p:cNvPr id="16387" name="Содержимое 2"/>
          <p:cNvSpPr>
            <a:spLocks noGrp="1"/>
          </p:cNvSpPr>
          <p:nvPr>
            <p:ph idx="1"/>
          </p:nvPr>
        </p:nvSpPr>
        <p:spPr>
          <a:xfrm>
            <a:off x="468313" y="1268413"/>
            <a:ext cx="8229600" cy="4937125"/>
          </a:xfrm>
        </p:spPr>
        <p:txBody>
          <a:bodyPr/>
          <a:lstStyle/>
          <a:p>
            <a:pPr eaLnBrk="1" hangingPunct="1"/>
            <a:r>
              <a:rPr lang="uk-UA" sz="3600" b="1" dirty="0"/>
              <a:t>При ди- і полігібридному схрещуванні ознаки успадковуються незалежно і випадково комбінуються якщо гени, які кодують ці ознаки, розташовані в різних парах хромосом </a:t>
            </a:r>
          </a:p>
          <a:p>
            <a:pPr eaLnBrk="1" hangingPunct="1"/>
            <a:endParaRPr lang="uk-UA" sz="2800" dirty="0"/>
          </a:p>
          <a:p>
            <a:pPr eaLnBrk="1" hangingPunct="1">
              <a:buNone/>
            </a:pPr>
            <a:r>
              <a:rPr lang="uk-UA" sz="2800" b="1" dirty="0">
                <a:solidFill>
                  <a:srgbClr val="0000FF"/>
                </a:solidFill>
              </a:rPr>
              <a:t>Розщеплення за фенотипом при дигібридному схрещуванні       9</a:t>
            </a:r>
            <a:r>
              <a:rPr lang="uk-UA" sz="2800" b="1" i="1" dirty="0">
                <a:solidFill>
                  <a:srgbClr val="0000FF"/>
                </a:solidFill>
              </a:rPr>
              <a:t>А_В_ </a:t>
            </a:r>
            <a:r>
              <a:rPr lang="uk-UA" sz="2800" b="1" dirty="0">
                <a:solidFill>
                  <a:srgbClr val="0000FF"/>
                </a:solidFill>
              </a:rPr>
              <a:t>: 3 </a:t>
            </a:r>
            <a:r>
              <a:rPr lang="uk-UA" sz="2800" b="1" i="1" dirty="0">
                <a:solidFill>
                  <a:srgbClr val="0000FF"/>
                </a:solidFill>
              </a:rPr>
              <a:t>А_вв</a:t>
            </a:r>
            <a:r>
              <a:rPr lang="uk-UA" sz="2800" b="1" dirty="0">
                <a:solidFill>
                  <a:srgbClr val="0000FF"/>
                </a:solidFill>
              </a:rPr>
              <a:t> : 3 </a:t>
            </a:r>
            <a:r>
              <a:rPr lang="uk-UA" sz="2800" b="1" i="1" dirty="0">
                <a:solidFill>
                  <a:srgbClr val="0000FF"/>
                </a:solidFill>
              </a:rPr>
              <a:t>ааВ_ </a:t>
            </a:r>
            <a:r>
              <a:rPr lang="uk-UA" sz="2800" b="1" dirty="0">
                <a:solidFill>
                  <a:srgbClr val="0000FF"/>
                </a:solidFill>
              </a:rPr>
              <a:t>: 1 </a:t>
            </a:r>
            <a:r>
              <a:rPr lang="uk-UA" sz="2800" b="1" i="1" dirty="0">
                <a:solidFill>
                  <a:srgbClr val="0000FF"/>
                </a:solidFill>
              </a:rPr>
              <a:t>аавв</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62"/>
          </a:xfrm>
        </p:spPr>
        <p:txBody>
          <a:bodyPr/>
          <a:lstStyle/>
          <a:p>
            <a:pPr algn="ctr">
              <a:defRPr/>
            </a:pPr>
            <a:r>
              <a:rPr lang="ru-RU" b="1" dirty="0" err="1">
                <a:solidFill>
                  <a:srgbClr val="FF0000"/>
                </a:solidFill>
                <a:latin typeface="Lucida Sans Unicode" pitchFamily="34" charset="0"/>
                <a:cs typeface="Lucida Sans Unicode" pitchFamily="34" charset="0"/>
              </a:rPr>
              <a:t>Множінні</a:t>
            </a:r>
            <a:r>
              <a:rPr lang="ru-RU" b="1" dirty="0">
                <a:solidFill>
                  <a:srgbClr val="FF0000"/>
                </a:solidFill>
                <a:latin typeface="Lucida Sans Unicode" pitchFamily="34" charset="0"/>
                <a:cs typeface="Lucida Sans Unicode" pitchFamily="34" charset="0"/>
              </a:rPr>
              <a:t> </a:t>
            </a:r>
            <a:r>
              <a:rPr lang="ru-RU" b="1" dirty="0" err="1">
                <a:solidFill>
                  <a:srgbClr val="FF0000"/>
                </a:solidFill>
                <a:latin typeface="Lucida Sans Unicode" pitchFamily="34" charset="0"/>
                <a:cs typeface="Lucida Sans Unicode" pitchFamily="34" charset="0"/>
              </a:rPr>
              <a:t>алелі</a:t>
            </a:r>
            <a:endParaRPr lang="ru-RU" b="1" dirty="0">
              <a:solidFill>
                <a:srgbClr val="FF0000"/>
              </a:solidFill>
              <a:latin typeface="Lucida Sans Unicode" pitchFamily="34" charset="0"/>
              <a:cs typeface="Lucida Sans Unicode" pitchFamily="34" charset="0"/>
            </a:endParaRPr>
          </a:p>
        </p:txBody>
      </p:sp>
      <p:sp>
        <p:nvSpPr>
          <p:cNvPr id="18435" name="Содержимое 2"/>
          <p:cNvSpPr>
            <a:spLocks noGrp="1"/>
          </p:cNvSpPr>
          <p:nvPr>
            <p:ph idx="1"/>
          </p:nvPr>
        </p:nvSpPr>
        <p:spPr>
          <a:xfrm>
            <a:off x="571500" y="1214438"/>
            <a:ext cx="8229600" cy="4525962"/>
          </a:xfrm>
        </p:spPr>
        <p:txBody>
          <a:bodyPr/>
          <a:lstStyle/>
          <a:p>
            <a:r>
              <a:rPr lang="uk-UA" b="1" dirty="0"/>
              <a:t>Деякі ознаки в популяції кодуються не двома, а більшею кількістю алелів. </a:t>
            </a:r>
          </a:p>
          <a:p>
            <a:r>
              <a:rPr lang="uk-UA" b="1" dirty="0"/>
              <a:t>Група алельних генів три і більше називаються множинні алелі.</a:t>
            </a:r>
          </a:p>
          <a:p>
            <a:r>
              <a:rPr lang="uk-UA" b="1" dirty="0">
                <a:solidFill>
                  <a:srgbClr val="FF0000"/>
                </a:solidFill>
              </a:rPr>
              <a:t>Виникають у результаті мутацій</a:t>
            </a:r>
          </a:p>
          <a:p>
            <a:r>
              <a:rPr lang="uk-UA" b="1" dirty="0"/>
              <a:t>Збільшують різноманітність генотипів та фенотипів у популяції</a:t>
            </a:r>
          </a:p>
          <a:p>
            <a:endParaRPr lang="uk-UA" b="1" dirty="0"/>
          </a:p>
          <a:p>
            <a:pPr>
              <a:buNone/>
            </a:pPr>
            <a:r>
              <a:rPr lang="uk-UA" b="1" dirty="0">
                <a:solidFill>
                  <a:srgbClr val="FF0000"/>
                </a:solidFill>
              </a:rPr>
              <a:t>Приклад у людини – успадкування групи крові АВ0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1BF7344-8AF1-4191-A855-661EDCDA0484}"/>
              </a:ext>
            </a:extLst>
          </p:cNvPr>
          <p:cNvSpPr>
            <a:spLocks noGrp="1"/>
          </p:cNvSpPr>
          <p:nvPr>
            <p:ph type="title"/>
          </p:nvPr>
        </p:nvSpPr>
        <p:spPr/>
        <p:txBody>
          <a:bodyPr/>
          <a:lstStyle/>
          <a:p>
            <a:endParaRPr lang="uk-UA" dirty="0"/>
          </a:p>
        </p:txBody>
      </p:sp>
      <p:sp>
        <p:nvSpPr>
          <p:cNvPr id="3" name="Объект 2">
            <a:extLst>
              <a:ext uri="{FF2B5EF4-FFF2-40B4-BE49-F238E27FC236}">
                <a16:creationId xmlns:a16="http://schemas.microsoft.com/office/drawing/2014/main" id="{C64CC47F-0441-4F95-8EEB-75B5628438F7}"/>
              </a:ext>
            </a:extLst>
          </p:cNvPr>
          <p:cNvSpPr>
            <a:spLocks noGrp="1"/>
          </p:cNvSpPr>
          <p:nvPr>
            <p:ph sz="quarter" idx="1"/>
          </p:nvPr>
        </p:nvSpPr>
        <p:spPr/>
        <p:txBody>
          <a:bodyPr/>
          <a:lstStyle/>
          <a:p>
            <a:r>
              <a:rPr lang="uk-UA" b="1" dirty="0"/>
              <a:t>Групи крові АВ0 відкрив у 1900 році австрійський лікар, імунолог Карл </a:t>
            </a:r>
            <a:r>
              <a:rPr lang="uk-UA" b="1" dirty="0" err="1"/>
              <a:t>Ландштейнер</a:t>
            </a:r>
            <a:endParaRPr lang="uk-UA" b="1" dirty="0"/>
          </a:p>
          <a:p>
            <a:r>
              <a:rPr lang="uk-UA" b="1" dirty="0"/>
              <a:t>Резус-фактор відкрили у 1940 році Карл </a:t>
            </a:r>
            <a:r>
              <a:rPr lang="uk-UA" b="1" dirty="0" err="1"/>
              <a:t>Ландштейнер</a:t>
            </a:r>
            <a:r>
              <a:rPr lang="uk-UA" b="1" dirty="0"/>
              <a:t> і  Олександр Вінер</a:t>
            </a:r>
          </a:p>
        </p:txBody>
      </p:sp>
    </p:spTree>
    <p:extLst>
      <p:ext uri="{BB962C8B-B14F-4D97-AF65-F5344CB8AC3E}">
        <p14:creationId xmlns:p14="http://schemas.microsoft.com/office/powerpoint/2010/main" val="13525105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Содержимое 2"/>
          <p:cNvSpPr>
            <a:spLocks noGrp="1"/>
          </p:cNvSpPr>
          <p:nvPr>
            <p:ph idx="1"/>
          </p:nvPr>
        </p:nvSpPr>
        <p:spPr>
          <a:xfrm>
            <a:off x="539552" y="620688"/>
            <a:ext cx="8229600" cy="5786438"/>
          </a:xfrm>
        </p:spPr>
        <p:txBody>
          <a:bodyPr>
            <a:normAutofit/>
          </a:bodyPr>
          <a:lstStyle/>
          <a:p>
            <a:pPr marL="273050" indent="-273050" eaLnBrk="1" hangingPunct="1">
              <a:buFont typeface="Arial" charset="0"/>
              <a:buNone/>
            </a:pPr>
            <a:r>
              <a:rPr lang="ru-RU" sz="2800" b="1" dirty="0"/>
              <a:t>Группи крові АВ0 в популяції кодують 3 алельних гена </a:t>
            </a:r>
          </a:p>
          <a:p>
            <a:pPr marL="273050" indent="-273050" eaLnBrk="1" hangingPunct="1">
              <a:buFont typeface="Arial" charset="0"/>
              <a:buNone/>
            </a:pPr>
            <a:r>
              <a:rPr lang="en-US" sz="3600" b="1" i="1" dirty="0">
                <a:solidFill>
                  <a:srgbClr val="FF0000"/>
                </a:solidFill>
              </a:rPr>
              <a:t>I</a:t>
            </a:r>
            <a:r>
              <a:rPr lang="en-US" sz="3600" b="1" i="1" baseline="30000" dirty="0">
                <a:solidFill>
                  <a:srgbClr val="FF0000"/>
                </a:solidFill>
              </a:rPr>
              <a:t>A  - </a:t>
            </a:r>
            <a:r>
              <a:rPr lang="ru-RU" sz="3600" b="1" i="1" baseline="30000" dirty="0">
                <a:solidFill>
                  <a:srgbClr val="FF0000"/>
                </a:solidFill>
              </a:rPr>
              <a:t>кодує антиген А, </a:t>
            </a:r>
            <a:r>
              <a:rPr lang="ru-RU" sz="3600" b="1" i="1" baseline="30000" dirty="0"/>
              <a:t>домінантний</a:t>
            </a:r>
          </a:p>
          <a:p>
            <a:pPr marL="273050" indent="-273050" eaLnBrk="1" hangingPunct="1">
              <a:buFont typeface="Arial" charset="0"/>
              <a:buNone/>
            </a:pPr>
            <a:r>
              <a:rPr lang="en-US" sz="3600" b="1" i="1" dirty="0">
                <a:solidFill>
                  <a:srgbClr val="FF0000"/>
                </a:solidFill>
              </a:rPr>
              <a:t>I</a:t>
            </a:r>
            <a:r>
              <a:rPr lang="en-US" sz="3600" b="1" i="1" baseline="30000" dirty="0">
                <a:solidFill>
                  <a:srgbClr val="FF0000"/>
                </a:solidFill>
              </a:rPr>
              <a:t>B</a:t>
            </a:r>
            <a:r>
              <a:rPr lang="ru-RU" sz="3600" b="1" i="1" baseline="30000" dirty="0">
                <a:solidFill>
                  <a:srgbClr val="FF0000"/>
                </a:solidFill>
              </a:rPr>
              <a:t> – кодує  антиген В, </a:t>
            </a:r>
            <a:r>
              <a:rPr lang="ru-RU" sz="3600" b="1" i="1" baseline="30000" dirty="0"/>
              <a:t>домінантний</a:t>
            </a:r>
            <a:endParaRPr lang="en-US" sz="3600" b="1" i="1" baseline="30000" dirty="0"/>
          </a:p>
          <a:p>
            <a:pPr marL="273050" indent="-273050" eaLnBrk="1" hangingPunct="1">
              <a:buFont typeface="Arial" charset="0"/>
              <a:buNone/>
            </a:pPr>
            <a:r>
              <a:rPr lang="en-US" sz="3600" b="1" i="1" dirty="0">
                <a:solidFill>
                  <a:srgbClr val="FF0000"/>
                </a:solidFill>
              </a:rPr>
              <a:t>I</a:t>
            </a:r>
            <a:r>
              <a:rPr lang="en-US" sz="3600" b="1" i="1" baseline="30000" dirty="0">
                <a:solidFill>
                  <a:srgbClr val="FF0000"/>
                </a:solidFill>
              </a:rPr>
              <a:t>0</a:t>
            </a:r>
            <a:r>
              <a:rPr lang="ru-RU" sz="3600" b="1" i="1" baseline="30000" dirty="0">
                <a:solidFill>
                  <a:srgbClr val="FF0000"/>
                </a:solidFill>
              </a:rPr>
              <a:t> – рецесивний  ген, </a:t>
            </a:r>
            <a:r>
              <a:rPr lang="ru-RU" sz="3600" b="1" i="1" baseline="30000" dirty="0"/>
              <a:t>не кодує антигени</a:t>
            </a:r>
            <a:endParaRPr lang="ru-RU" b="1" dirty="0"/>
          </a:p>
          <a:p>
            <a:pPr marL="273050" indent="-273050" eaLnBrk="1" hangingPunct="1">
              <a:buFont typeface="Arial" charset="0"/>
              <a:buNone/>
            </a:pPr>
            <a:endParaRPr lang="ru-RU" b="1" dirty="0">
              <a:solidFill>
                <a:srgbClr val="0070C0"/>
              </a:solidFill>
            </a:endParaRPr>
          </a:p>
          <a:p>
            <a:pPr marL="273050" indent="-273050" eaLnBrk="1" hangingPunct="1">
              <a:buFont typeface="Arial" charset="0"/>
              <a:buNone/>
            </a:pPr>
            <a:r>
              <a:rPr lang="ru-RU" b="1" dirty="0"/>
              <a:t>Три гена може бути </a:t>
            </a:r>
            <a:r>
              <a:rPr lang="ru-RU" b="1" dirty="0" err="1"/>
              <a:t>лише</a:t>
            </a:r>
            <a:r>
              <a:rPr lang="ru-RU" b="1" dirty="0"/>
              <a:t> в популяції</a:t>
            </a:r>
          </a:p>
          <a:p>
            <a:pPr marL="273050" indent="-273050" eaLnBrk="1" hangingPunct="1">
              <a:buFont typeface="Arial" charset="0"/>
              <a:buNone/>
            </a:pPr>
            <a:r>
              <a:rPr lang="ru-RU" b="1" dirty="0"/>
              <a:t>У кожної людини -  2</a:t>
            </a:r>
          </a:p>
          <a:p>
            <a:pPr marL="273050" indent="-273050" eaLnBrk="1" hangingPunct="1">
              <a:buFont typeface="Arial" charset="0"/>
              <a:buNone/>
            </a:pPr>
            <a:r>
              <a:rPr lang="ru-RU" b="1" dirty="0"/>
              <a:t>В статевій клітині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sz="quarter" idx="1"/>
          </p:nvPr>
        </p:nvPicPr>
        <p:blipFill>
          <a:blip r:embed="rId2" cstate="print"/>
          <a:srcRect/>
          <a:stretch>
            <a:fillRect/>
          </a:stretch>
        </p:blipFill>
        <p:spPr bwMode="auto">
          <a:xfrm>
            <a:off x="1835696" y="2636912"/>
            <a:ext cx="5328592" cy="3889484"/>
          </a:xfrm>
          <a:prstGeom prst="rect">
            <a:avLst/>
          </a:prstGeom>
          <a:noFill/>
          <a:ln w="9525">
            <a:noFill/>
            <a:round/>
            <a:headEnd/>
            <a:tailEnd/>
          </a:ln>
        </p:spPr>
      </p:pic>
      <p:sp>
        <p:nvSpPr>
          <p:cNvPr id="5" name="Прямоугольник 4"/>
          <p:cNvSpPr/>
          <p:nvPr/>
        </p:nvSpPr>
        <p:spPr>
          <a:xfrm>
            <a:off x="467544" y="476672"/>
            <a:ext cx="8280920" cy="1938992"/>
          </a:xfrm>
          <a:prstGeom prst="rect">
            <a:avLst/>
          </a:prstGeom>
        </p:spPr>
        <p:txBody>
          <a:bodyPr wrap="square">
            <a:spAutoFit/>
          </a:bodyPr>
          <a:lstStyle/>
          <a:p>
            <a:pPr marL="273050" indent="-273050">
              <a:buNone/>
            </a:pPr>
            <a:r>
              <a:rPr lang="ru-RU" sz="2400" b="1" dirty="0">
                <a:solidFill>
                  <a:srgbClr val="C00000"/>
                </a:solidFill>
              </a:rPr>
              <a:t>Антиген</a:t>
            </a:r>
            <a:r>
              <a:rPr lang="ru-RU" sz="2400" b="1" dirty="0">
                <a:solidFill>
                  <a:schemeClr val="tx1"/>
                </a:solidFill>
              </a:rPr>
              <a:t> – молекула, яка здатна активувати імунну відповідь. </a:t>
            </a:r>
            <a:r>
              <a:rPr lang="ru-RU" sz="2400" dirty="0">
                <a:solidFill>
                  <a:schemeClr val="tx1"/>
                </a:solidFill>
                <a:latin typeface="Calibri" pitchFamily="34" charset="0"/>
                <a:cs typeface="Calibri" pitchFamily="34" charset="0"/>
              </a:rPr>
              <a:t>В даний час відомо 35 систем груп крові еритроцитів, які включають більше 300 різних антигенів.</a:t>
            </a:r>
            <a:endParaRPr lang="en-US" sz="2400" b="1" dirty="0">
              <a:solidFill>
                <a:schemeClr val="tx1"/>
              </a:solidFill>
            </a:endParaRPr>
          </a:p>
          <a:p>
            <a:pPr marL="273050" indent="-273050">
              <a:buNone/>
            </a:pPr>
            <a:r>
              <a:rPr lang="ru-RU" sz="2400" dirty="0">
                <a:solidFill>
                  <a:schemeClr val="tx1"/>
                </a:solidFill>
              </a:rPr>
              <a:t>Антигени ситеми АВ0 </a:t>
            </a:r>
            <a:r>
              <a:rPr lang="ru-RU" sz="2400" dirty="0">
                <a:solidFill>
                  <a:srgbClr val="FF0000"/>
                </a:solidFill>
              </a:rPr>
              <a:t>знаходяться на поверхні еритроцита</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500063" y="357188"/>
          <a:ext cx="8229601" cy="6035675"/>
        </p:xfrm>
        <a:graphic>
          <a:graphicData uri="http://schemas.openxmlformats.org/drawingml/2006/table">
            <a:tbl>
              <a:tblPr firstRow="1" bandRow="1">
                <a:tableStyleId>{5C22544A-7EE6-4342-B048-85BDC9FD1C3A}</a:tableStyleId>
              </a:tblPr>
              <a:tblGrid>
                <a:gridCol w="1400156">
                  <a:extLst>
                    <a:ext uri="{9D8B030D-6E8A-4147-A177-3AD203B41FA5}">
                      <a16:colId xmlns:a16="http://schemas.microsoft.com/office/drawing/2014/main" val="20000"/>
                    </a:ext>
                  </a:extLst>
                </a:gridCol>
                <a:gridCol w="2455757">
                  <a:extLst>
                    <a:ext uri="{9D8B030D-6E8A-4147-A177-3AD203B41FA5}">
                      <a16:colId xmlns:a16="http://schemas.microsoft.com/office/drawing/2014/main" val="20001"/>
                    </a:ext>
                  </a:extLst>
                </a:gridCol>
                <a:gridCol w="1584176">
                  <a:extLst>
                    <a:ext uri="{9D8B030D-6E8A-4147-A177-3AD203B41FA5}">
                      <a16:colId xmlns:a16="http://schemas.microsoft.com/office/drawing/2014/main" val="20002"/>
                    </a:ext>
                  </a:extLst>
                </a:gridCol>
                <a:gridCol w="1430760">
                  <a:extLst>
                    <a:ext uri="{9D8B030D-6E8A-4147-A177-3AD203B41FA5}">
                      <a16:colId xmlns:a16="http://schemas.microsoft.com/office/drawing/2014/main" val="20003"/>
                    </a:ext>
                  </a:extLst>
                </a:gridCol>
                <a:gridCol w="1358752">
                  <a:extLst>
                    <a:ext uri="{9D8B030D-6E8A-4147-A177-3AD203B41FA5}">
                      <a16:colId xmlns:a16="http://schemas.microsoft.com/office/drawing/2014/main" val="20004"/>
                    </a:ext>
                  </a:extLst>
                </a:gridCol>
              </a:tblGrid>
              <a:tr h="914496">
                <a:tc>
                  <a:txBody>
                    <a:bodyPr/>
                    <a:lstStyle/>
                    <a:p>
                      <a:r>
                        <a:rPr lang="ru-RU" sz="1800" dirty="0" err="1"/>
                        <a:t>Група</a:t>
                      </a:r>
                      <a:r>
                        <a:rPr lang="ru-RU" sz="1800" dirty="0"/>
                        <a:t> </a:t>
                      </a:r>
                      <a:r>
                        <a:rPr lang="ru-RU" sz="1800" dirty="0" err="1"/>
                        <a:t>крові</a:t>
                      </a:r>
                      <a:endParaRPr lang="ru-RU" sz="1800" dirty="0"/>
                    </a:p>
                  </a:txBody>
                  <a:tcPr marT="45725" marB="45725"/>
                </a:tc>
                <a:tc>
                  <a:txBody>
                    <a:bodyPr/>
                    <a:lstStyle/>
                    <a:p>
                      <a:r>
                        <a:rPr lang="ru-RU" sz="1800" dirty="0" err="1"/>
                        <a:t>Антигени</a:t>
                      </a:r>
                      <a:r>
                        <a:rPr lang="ru-RU" sz="1800" dirty="0"/>
                        <a:t> в </a:t>
                      </a:r>
                      <a:r>
                        <a:rPr lang="ru-RU" sz="1800" dirty="0" err="1"/>
                        <a:t>еритроцитах</a:t>
                      </a:r>
                      <a:r>
                        <a:rPr lang="ru-RU" sz="1800" dirty="0"/>
                        <a:t> (</a:t>
                      </a:r>
                      <a:r>
                        <a:rPr lang="ru-RU" sz="1800" dirty="0" err="1"/>
                        <a:t>аглютиногени</a:t>
                      </a:r>
                      <a:r>
                        <a:rPr lang="ru-RU" sz="1800" dirty="0"/>
                        <a:t>)</a:t>
                      </a:r>
                    </a:p>
                  </a:txBody>
                  <a:tcPr marT="45725" marB="45725"/>
                </a:tc>
                <a:tc>
                  <a:txBody>
                    <a:bodyPr/>
                    <a:lstStyle/>
                    <a:p>
                      <a:r>
                        <a:rPr lang="ru-RU" sz="1800" dirty="0" err="1"/>
                        <a:t>Антитіла</a:t>
                      </a:r>
                      <a:r>
                        <a:rPr lang="ru-RU" sz="1800" dirty="0"/>
                        <a:t> в </a:t>
                      </a:r>
                      <a:r>
                        <a:rPr lang="ru-RU" sz="1800" dirty="0" err="1"/>
                        <a:t>плазмі</a:t>
                      </a:r>
                      <a:endParaRPr lang="ru-RU" sz="1800" dirty="0"/>
                    </a:p>
                    <a:p>
                      <a:r>
                        <a:rPr lang="ru-RU" sz="1800" dirty="0"/>
                        <a:t>(</a:t>
                      </a:r>
                      <a:r>
                        <a:rPr lang="ru-RU" sz="1800" dirty="0" err="1"/>
                        <a:t>агглютиніни</a:t>
                      </a:r>
                      <a:r>
                        <a:rPr lang="ru-RU" sz="1800" dirty="0"/>
                        <a:t>)</a:t>
                      </a:r>
                    </a:p>
                  </a:txBody>
                  <a:tcPr marT="45725" marB="45725"/>
                </a:tc>
                <a:tc>
                  <a:txBody>
                    <a:bodyPr/>
                    <a:lstStyle/>
                    <a:p>
                      <a:r>
                        <a:rPr lang="uk-UA" dirty="0"/>
                        <a:t>Гени</a:t>
                      </a:r>
                      <a:endParaRPr lang="x-none" dirty="0"/>
                    </a:p>
                  </a:txBody>
                  <a:tcPr marT="45725" marB="45725"/>
                </a:tc>
                <a:tc>
                  <a:txBody>
                    <a:bodyPr/>
                    <a:lstStyle/>
                    <a:p>
                      <a:r>
                        <a:rPr lang="ru-RU" sz="1800" dirty="0" err="1"/>
                        <a:t>Генотипи</a:t>
                      </a:r>
                      <a:endParaRPr lang="ru-RU" sz="1800" dirty="0"/>
                    </a:p>
                  </a:txBody>
                  <a:tcPr marT="45725" marB="45725"/>
                </a:tc>
                <a:extLst>
                  <a:ext uri="{0D108BD9-81ED-4DB2-BD59-A6C34878D82A}">
                    <a16:rowId xmlns:a16="http://schemas.microsoft.com/office/drawing/2014/main" val="10000"/>
                  </a:ext>
                </a:extLst>
              </a:tr>
              <a:tr h="1188845">
                <a:tc>
                  <a:txBody>
                    <a:bodyPr/>
                    <a:lstStyle/>
                    <a:p>
                      <a:r>
                        <a:rPr lang="en-US" sz="3600" dirty="0"/>
                        <a:t>I </a:t>
                      </a:r>
                      <a:r>
                        <a:rPr lang="ru-RU" sz="3600" dirty="0"/>
                        <a:t> (0)</a:t>
                      </a:r>
                    </a:p>
                  </a:txBody>
                  <a:tcPr marT="45725" marB="45725"/>
                </a:tc>
                <a:tc>
                  <a:txBody>
                    <a:bodyPr/>
                    <a:lstStyle/>
                    <a:p>
                      <a:r>
                        <a:rPr lang="ru-RU" sz="3600" dirty="0"/>
                        <a:t> нет</a:t>
                      </a:r>
                    </a:p>
                  </a:txBody>
                  <a:tcPr marT="45725" marB="45725"/>
                </a:tc>
                <a:tc>
                  <a:txBody>
                    <a:bodyPr/>
                    <a:lstStyle/>
                    <a:p>
                      <a:r>
                        <a:rPr lang="el-GR" sz="3600" dirty="0"/>
                        <a:t>αβ</a:t>
                      </a:r>
                      <a:endParaRPr lang="ru-RU" sz="3600" dirty="0"/>
                    </a:p>
                    <a:p>
                      <a:endParaRPr lang="ru-RU" sz="3600" dirty="0"/>
                    </a:p>
                  </a:txBody>
                  <a:tcPr marT="45725" marB="457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i="1" dirty="0"/>
                        <a:t>I</a:t>
                      </a:r>
                      <a:r>
                        <a:rPr lang="en-US" sz="3200" b="1" i="1" baseline="30000" dirty="0"/>
                        <a:t>0 </a:t>
                      </a:r>
                      <a:endParaRPr lang="ru-RU" sz="3200" b="1" i="1" dirty="0"/>
                    </a:p>
                    <a:p>
                      <a:endParaRPr lang="x-none" sz="3200" dirty="0"/>
                    </a:p>
                  </a:txBody>
                  <a:tcPr marT="45725" marB="45725"/>
                </a:tc>
                <a:tc>
                  <a:txBody>
                    <a:bodyPr/>
                    <a:lstStyle/>
                    <a:p>
                      <a:pPr>
                        <a:buNone/>
                      </a:pPr>
                      <a:r>
                        <a:rPr lang="en-US" sz="3600" b="1" i="1" dirty="0"/>
                        <a:t>I</a:t>
                      </a:r>
                      <a:r>
                        <a:rPr lang="en-US" sz="3600" b="1" i="1" baseline="30000" dirty="0"/>
                        <a:t>0 </a:t>
                      </a:r>
                      <a:r>
                        <a:rPr lang="en-US" sz="3600" b="1" i="1" dirty="0" err="1"/>
                        <a:t>I</a:t>
                      </a:r>
                      <a:r>
                        <a:rPr lang="en-US" sz="3600" b="1" i="1" baseline="30000" dirty="0" err="1"/>
                        <a:t>0</a:t>
                      </a:r>
                      <a:endParaRPr lang="ru-RU" sz="3600" b="1" i="1" dirty="0"/>
                    </a:p>
                  </a:txBody>
                  <a:tcPr marT="45725" marB="45725"/>
                </a:tc>
                <a:extLst>
                  <a:ext uri="{0D108BD9-81ED-4DB2-BD59-A6C34878D82A}">
                    <a16:rowId xmlns:a16="http://schemas.microsoft.com/office/drawing/2014/main" val="10001"/>
                  </a:ext>
                </a:extLst>
              </a:tr>
              <a:tr h="1188845">
                <a:tc>
                  <a:txBody>
                    <a:bodyPr/>
                    <a:lstStyle/>
                    <a:p>
                      <a:r>
                        <a:rPr lang="en-US" sz="3600" dirty="0"/>
                        <a:t>II</a:t>
                      </a:r>
                      <a:r>
                        <a:rPr lang="ru-RU" sz="3600" dirty="0"/>
                        <a:t> (А)</a:t>
                      </a:r>
                    </a:p>
                  </a:txBody>
                  <a:tcPr marT="45725" marB="45725"/>
                </a:tc>
                <a:tc>
                  <a:txBody>
                    <a:bodyPr/>
                    <a:lstStyle/>
                    <a:p>
                      <a:r>
                        <a:rPr lang="ru-RU" sz="3600" dirty="0"/>
                        <a:t>А</a:t>
                      </a:r>
                    </a:p>
                  </a:txBody>
                  <a:tcPr marT="45725" marB="45725"/>
                </a:tc>
                <a:tc>
                  <a:txBody>
                    <a:bodyPr/>
                    <a:lstStyle/>
                    <a:p>
                      <a:r>
                        <a:rPr lang="el-GR" sz="3600" dirty="0"/>
                        <a:t>β</a:t>
                      </a:r>
                      <a:r>
                        <a:rPr lang="ru-RU" sz="3600" dirty="0"/>
                        <a:t> </a:t>
                      </a:r>
                    </a:p>
                    <a:p>
                      <a:endParaRPr lang="ru-RU" sz="3600" dirty="0"/>
                    </a:p>
                  </a:txBody>
                  <a:tcPr marT="45725" marB="45725"/>
                </a:tc>
                <a:tc>
                  <a:txBody>
                    <a:bodyPr/>
                    <a:lstStyle/>
                    <a:p>
                      <a:r>
                        <a:rPr lang="en-US" sz="3200" b="1" i="1" dirty="0"/>
                        <a:t>I</a:t>
                      </a:r>
                      <a:r>
                        <a:rPr lang="en-US" sz="3200" b="1" i="1" baseline="30000" dirty="0"/>
                        <a:t>A</a:t>
                      </a:r>
                      <a:endParaRPr lang="x-none" sz="3200" dirty="0"/>
                    </a:p>
                  </a:txBody>
                  <a:tcPr marT="45725" marB="45725"/>
                </a:tc>
                <a:tc>
                  <a:txBody>
                    <a:bodyPr/>
                    <a:lstStyle/>
                    <a:p>
                      <a:pPr>
                        <a:buNone/>
                      </a:pPr>
                      <a:r>
                        <a:rPr lang="en-US" sz="3600" b="1" i="1" dirty="0"/>
                        <a:t>I</a:t>
                      </a:r>
                      <a:r>
                        <a:rPr lang="en-US" sz="3600" b="1" i="1" baseline="30000" dirty="0"/>
                        <a:t>A</a:t>
                      </a:r>
                      <a:r>
                        <a:rPr lang="en-US" sz="3600" b="1" i="1" dirty="0"/>
                        <a:t> </a:t>
                      </a:r>
                      <a:r>
                        <a:rPr lang="en-US" sz="3600" b="1" i="1" dirty="0" err="1"/>
                        <a:t>I</a:t>
                      </a:r>
                      <a:r>
                        <a:rPr lang="en-US" sz="3600" b="1" i="1" baseline="30000" dirty="0" err="1"/>
                        <a:t>A</a:t>
                      </a:r>
                      <a:r>
                        <a:rPr lang="ru-RU" sz="3600" b="1" i="1" baseline="30000" dirty="0"/>
                        <a:t>            </a:t>
                      </a:r>
                      <a:r>
                        <a:rPr lang="en-US" sz="3600" b="1" i="1" dirty="0"/>
                        <a:t>I</a:t>
                      </a:r>
                      <a:r>
                        <a:rPr lang="en-US" sz="3600" b="1" i="1" baseline="30000" dirty="0"/>
                        <a:t>A</a:t>
                      </a:r>
                      <a:r>
                        <a:rPr lang="en-US" sz="3600" b="1" i="1" dirty="0"/>
                        <a:t> I</a:t>
                      </a:r>
                      <a:r>
                        <a:rPr lang="en-US" sz="3600" b="1" i="1" baseline="30000" dirty="0"/>
                        <a:t>0</a:t>
                      </a:r>
                      <a:r>
                        <a:rPr lang="ru-RU" sz="3600" b="1" i="1" baseline="30000" dirty="0"/>
                        <a:t>        </a:t>
                      </a:r>
                    </a:p>
                  </a:txBody>
                  <a:tcPr marT="45725" marB="45725"/>
                </a:tc>
                <a:extLst>
                  <a:ext uri="{0D108BD9-81ED-4DB2-BD59-A6C34878D82A}">
                    <a16:rowId xmlns:a16="http://schemas.microsoft.com/office/drawing/2014/main" val="10002"/>
                  </a:ext>
                </a:extLst>
              </a:tr>
              <a:tr h="1188845">
                <a:tc>
                  <a:txBody>
                    <a:bodyPr/>
                    <a:lstStyle/>
                    <a:p>
                      <a:r>
                        <a:rPr lang="en-US" sz="3600" dirty="0"/>
                        <a:t>III</a:t>
                      </a:r>
                      <a:r>
                        <a:rPr lang="ru-RU" sz="3600" dirty="0"/>
                        <a:t> (В)</a:t>
                      </a:r>
                    </a:p>
                  </a:txBody>
                  <a:tcPr marT="45725" marB="45725"/>
                </a:tc>
                <a:tc>
                  <a:txBody>
                    <a:bodyPr/>
                    <a:lstStyle/>
                    <a:p>
                      <a:r>
                        <a:rPr lang="ru-RU" sz="3600" dirty="0"/>
                        <a:t>В</a:t>
                      </a:r>
                    </a:p>
                  </a:txBody>
                  <a:tcPr marT="45725" marB="45725"/>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3600" dirty="0"/>
                        <a:t>α</a:t>
                      </a:r>
                      <a:endParaRPr lang="ru-RU" sz="3600" dirty="0"/>
                    </a:p>
                    <a:p>
                      <a:endParaRPr lang="ru-RU" sz="3600" dirty="0"/>
                    </a:p>
                  </a:txBody>
                  <a:tcPr marT="45725" marB="45725"/>
                </a:tc>
                <a:tc>
                  <a:txBody>
                    <a:bodyPr/>
                    <a:lstStyle/>
                    <a:p>
                      <a:r>
                        <a:rPr lang="en-US" sz="3200" b="1" i="1" dirty="0"/>
                        <a:t>I</a:t>
                      </a:r>
                      <a:r>
                        <a:rPr lang="en-US" sz="3200" b="1" i="1" baseline="30000" dirty="0"/>
                        <a:t>B</a:t>
                      </a:r>
                      <a:endParaRPr lang="x-none" sz="3200" dirty="0"/>
                    </a:p>
                  </a:txBody>
                  <a:tcPr marT="45725" marB="45725"/>
                </a:tc>
                <a:tc>
                  <a:txBody>
                    <a:bodyPr/>
                    <a:lstStyle/>
                    <a:p>
                      <a:pPr>
                        <a:buNone/>
                      </a:pPr>
                      <a:r>
                        <a:rPr lang="en-US" sz="3600" b="1" i="1" dirty="0"/>
                        <a:t>I</a:t>
                      </a:r>
                      <a:r>
                        <a:rPr lang="en-US" sz="3600" b="1" i="1" baseline="30000" dirty="0"/>
                        <a:t>B </a:t>
                      </a:r>
                      <a:r>
                        <a:rPr lang="en-US" sz="3600" b="1" i="1" dirty="0" err="1"/>
                        <a:t>I</a:t>
                      </a:r>
                      <a:r>
                        <a:rPr lang="en-US" sz="3600" b="1" i="1" baseline="30000" dirty="0" err="1"/>
                        <a:t>B</a:t>
                      </a:r>
                      <a:r>
                        <a:rPr lang="en-US" sz="3600" b="1" i="1" baseline="30000" dirty="0"/>
                        <a:t> </a:t>
                      </a:r>
                      <a:r>
                        <a:rPr lang="ru-RU" sz="3600" b="1" i="1" baseline="30000" dirty="0"/>
                        <a:t>         </a:t>
                      </a:r>
                      <a:r>
                        <a:rPr lang="en-US" sz="3600" b="1" i="1" dirty="0"/>
                        <a:t>I</a:t>
                      </a:r>
                      <a:r>
                        <a:rPr lang="en-US" sz="3600" b="1" i="1" baseline="30000" dirty="0"/>
                        <a:t>B </a:t>
                      </a:r>
                      <a:r>
                        <a:rPr lang="en-US" sz="3600" b="1" i="1" dirty="0"/>
                        <a:t>I</a:t>
                      </a:r>
                      <a:r>
                        <a:rPr lang="en-US" sz="3600" b="1" i="1" baseline="30000" dirty="0"/>
                        <a:t>0</a:t>
                      </a:r>
                      <a:endParaRPr lang="ru-RU" sz="3600" b="1" i="1" baseline="30000" dirty="0"/>
                    </a:p>
                  </a:txBody>
                  <a:tcPr marT="45725" marB="45725"/>
                </a:tc>
                <a:extLst>
                  <a:ext uri="{0D108BD9-81ED-4DB2-BD59-A6C34878D82A}">
                    <a16:rowId xmlns:a16="http://schemas.microsoft.com/office/drawing/2014/main" val="10003"/>
                  </a:ext>
                </a:extLst>
              </a:tr>
              <a:tr h="1554644">
                <a:tc>
                  <a:txBody>
                    <a:bodyPr/>
                    <a:lstStyle/>
                    <a:p>
                      <a:r>
                        <a:rPr lang="en-US" sz="3600" dirty="0"/>
                        <a:t>IV</a:t>
                      </a:r>
                      <a:r>
                        <a:rPr lang="ru-RU" sz="3600" dirty="0"/>
                        <a:t> (АВ)</a:t>
                      </a:r>
                    </a:p>
                  </a:txBody>
                  <a:tcPr marT="45725" marB="45725"/>
                </a:tc>
                <a:tc>
                  <a:txBody>
                    <a:bodyPr/>
                    <a:lstStyle/>
                    <a:p>
                      <a:r>
                        <a:rPr lang="ru-RU" sz="3600" dirty="0"/>
                        <a:t>АВ</a:t>
                      </a:r>
                    </a:p>
                  </a:txBody>
                  <a:tcPr marT="45725" marB="45725"/>
                </a:tc>
                <a:tc>
                  <a:txBody>
                    <a:bodyPr/>
                    <a:lstStyle/>
                    <a:p>
                      <a:r>
                        <a:rPr lang="ru-RU" sz="3600" dirty="0"/>
                        <a:t>Нет</a:t>
                      </a:r>
                    </a:p>
                    <a:p>
                      <a:endParaRPr lang="ru-RU" sz="3600" dirty="0"/>
                    </a:p>
                  </a:txBody>
                  <a:tcPr marT="45725" marB="457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i="1" dirty="0"/>
                        <a:t>I</a:t>
                      </a:r>
                      <a:r>
                        <a:rPr lang="en-US" sz="3200" b="1" i="1" baseline="30000" dirty="0"/>
                        <a:t>A</a:t>
                      </a:r>
                      <a:r>
                        <a:rPr lang="en-US" sz="3200" b="1" i="1" dirty="0"/>
                        <a:t> </a:t>
                      </a:r>
                      <a:r>
                        <a:rPr lang="uk-UA" sz="3200" b="1" i="1" dirty="0"/>
                        <a:t>, </a:t>
                      </a:r>
                      <a:r>
                        <a:rPr lang="en-US" sz="3200" b="1" i="1" dirty="0"/>
                        <a:t>I</a:t>
                      </a:r>
                      <a:r>
                        <a:rPr lang="en-US" sz="3200" b="1" i="1" baseline="30000" dirty="0"/>
                        <a:t>B</a:t>
                      </a:r>
                      <a:r>
                        <a:rPr lang="ru-RU" sz="3200" b="1" i="1" baseline="30000" dirty="0"/>
                        <a:t>      </a:t>
                      </a:r>
                    </a:p>
                    <a:p>
                      <a:endParaRPr lang="x-none" dirty="0"/>
                    </a:p>
                  </a:txBody>
                  <a:tcPr marT="45725" marB="45725"/>
                </a:tc>
                <a:tc>
                  <a:txBody>
                    <a:bodyPr/>
                    <a:lstStyle/>
                    <a:p>
                      <a:pPr>
                        <a:buNone/>
                      </a:pPr>
                      <a:r>
                        <a:rPr lang="en-US" sz="3600" b="1" i="1" dirty="0"/>
                        <a:t>I</a:t>
                      </a:r>
                      <a:r>
                        <a:rPr lang="en-US" sz="3600" b="1" i="1" baseline="30000" dirty="0"/>
                        <a:t>A</a:t>
                      </a:r>
                      <a:r>
                        <a:rPr lang="en-US" sz="3600" b="1" i="1" dirty="0"/>
                        <a:t> I</a:t>
                      </a:r>
                      <a:r>
                        <a:rPr lang="en-US" sz="3600" b="1" i="1" baseline="30000" dirty="0"/>
                        <a:t>B</a:t>
                      </a:r>
                      <a:r>
                        <a:rPr lang="ru-RU" sz="3600" b="1" i="1" baseline="30000" dirty="0"/>
                        <a:t>      </a:t>
                      </a:r>
                    </a:p>
                    <a:p>
                      <a:pPr>
                        <a:buNone/>
                      </a:pPr>
                      <a:r>
                        <a:rPr lang="ru-RU" sz="2000" b="1" i="0" baseline="30000" dirty="0" err="1"/>
                        <a:t>кодомінування</a:t>
                      </a:r>
                      <a:endParaRPr lang="ru-RU" sz="2000" b="1" i="0" dirty="0"/>
                    </a:p>
                  </a:txBody>
                  <a:tcPr marT="45725" marB="45725"/>
                </a:tc>
                <a:extLst>
                  <a:ext uri="{0D108BD9-81ED-4DB2-BD59-A6C34878D82A}">
                    <a16:rowId xmlns:a16="http://schemas.microsoft.com/office/drawing/2014/main" val="10004"/>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Содержимое 1"/>
          <p:cNvSpPr>
            <a:spLocks noGrp="1"/>
          </p:cNvSpPr>
          <p:nvPr>
            <p:ph sz="quarter" idx="1"/>
          </p:nvPr>
        </p:nvSpPr>
        <p:spPr>
          <a:xfrm>
            <a:off x="457200" y="333375"/>
            <a:ext cx="8229600" cy="5673725"/>
          </a:xfrm>
        </p:spPr>
        <p:txBody>
          <a:bodyPr/>
          <a:lstStyle/>
          <a:p>
            <a:pPr>
              <a:buFont typeface="Wingdings 3" pitchFamily="18" charset="2"/>
              <a:buNone/>
            </a:pPr>
            <a:r>
              <a:rPr lang="ru-RU" b="1" dirty="0">
                <a:latin typeface="Calibri" pitchFamily="34" charset="0"/>
                <a:cs typeface="Calibri" pitchFamily="34" charset="0"/>
              </a:rPr>
              <a:t>Успадкування груп крові відбувається за законами Менделя, не залежить від зовнішнього середовища і не змінюється протягом життя</a:t>
            </a:r>
            <a:r>
              <a:rPr lang="ru-RU" b="1" dirty="0"/>
              <a:t>.</a:t>
            </a:r>
            <a:endParaRPr lang="uk-UA" b="1" dirty="0"/>
          </a:p>
        </p:txBody>
      </p:sp>
      <p:pic>
        <p:nvPicPr>
          <p:cNvPr id="58371" name="Picture 2"/>
          <p:cNvPicPr>
            <a:picLocks noChangeAspect="1" noChangeArrowheads="1"/>
          </p:cNvPicPr>
          <p:nvPr/>
        </p:nvPicPr>
        <p:blipFill>
          <a:blip r:embed="rId2" cstate="print"/>
          <a:srcRect/>
          <a:stretch>
            <a:fillRect/>
          </a:stretch>
        </p:blipFill>
        <p:spPr bwMode="auto">
          <a:xfrm>
            <a:off x="2267744" y="1772816"/>
            <a:ext cx="4681537" cy="4735512"/>
          </a:xfrm>
          <a:prstGeom prst="rect">
            <a:avLst/>
          </a:prstGeom>
          <a:noFill/>
          <a:ln w="9525">
            <a:noFill/>
            <a:round/>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2" name="Rectangle 4"/>
          <p:cNvSpPr>
            <a:spLocks noChangeArrowheads="1"/>
          </p:cNvSpPr>
          <p:nvPr/>
        </p:nvSpPr>
        <p:spPr bwMode="auto">
          <a:xfrm>
            <a:off x="539552" y="404664"/>
            <a:ext cx="8280400" cy="3939540"/>
          </a:xfrm>
          <a:prstGeom prst="rect">
            <a:avLst/>
          </a:prstGeom>
          <a:noFill/>
          <a:ln w="9525">
            <a:noFill/>
            <a:miter lim="800000"/>
            <a:headEnd/>
            <a:tailEnd/>
          </a:ln>
          <a:effectLst/>
        </p:spPr>
        <p:txBody>
          <a:bodyPr wrap="square">
            <a:spAutoFit/>
          </a:bodyPr>
          <a:lstStyle/>
          <a:p>
            <a:pPr eaLnBrk="1" hangingPunct="1">
              <a:buClr>
                <a:srgbClr val="000000"/>
              </a:buClr>
              <a:buSzPct val="100000"/>
              <a:buFont typeface="Times New Roman" pitchFamily="18" charset="0"/>
              <a:buNone/>
            </a:pPr>
            <a:r>
              <a:rPr lang="en-US" sz="2400" dirty="0">
                <a:solidFill>
                  <a:schemeClr val="tx1"/>
                </a:solidFill>
                <a:latin typeface="Calibri" pitchFamily="34" charset="0"/>
                <a:cs typeface="Calibri" pitchFamily="34" charset="0"/>
              </a:rPr>
              <a:t>	</a:t>
            </a:r>
            <a:endParaRPr lang="uk-UA" sz="2400" dirty="0">
              <a:solidFill>
                <a:schemeClr val="tx1"/>
              </a:solidFill>
              <a:latin typeface="Calibri" pitchFamily="34" charset="0"/>
              <a:cs typeface="Calibri" pitchFamily="34" charset="0"/>
            </a:endParaRPr>
          </a:p>
          <a:p>
            <a:pPr algn="ctr" eaLnBrk="1" hangingPunct="1">
              <a:buClr>
                <a:srgbClr val="000000"/>
              </a:buClr>
              <a:buSzPct val="100000"/>
              <a:buFont typeface="Times New Roman" pitchFamily="18" charset="0"/>
              <a:buNone/>
            </a:pPr>
            <a:r>
              <a:rPr lang="uk-UA" sz="3200" b="1" dirty="0">
                <a:solidFill>
                  <a:srgbClr val="C00000"/>
                </a:solidFill>
                <a:latin typeface="Calibri" pitchFamily="34" charset="0"/>
                <a:cs typeface="Calibri" pitchFamily="34" charset="0"/>
              </a:rPr>
              <a:t>Антигени системи Резус –фактор</a:t>
            </a:r>
          </a:p>
          <a:p>
            <a:pPr algn="ctr" eaLnBrk="1" hangingPunct="1">
              <a:buClr>
                <a:srgbClr val="000000"/>
              </a:buClr>
              <a:buSzPct val="100000"/>
              <a:buFont typeface="Times New Roman" pitchFamily="18" charset="0"/>
              <a:buNone/>
            </a:pPr>
            <a:r>
              <a:rPr lang="uk-UA" sz="2800" b="1" dirty="0">
                <a:solidFill>
                  <a:srgbClr val="C00000"/>
                </a:solidFill>
                <a:latin typeface="Calibri" pitchFamily="34" charset="0"/>
                <a:cs typeface="Calibri" pitchFamily="34" charset="0"/>
              </a:rPr>
              <a:t> </a:t>
            </a:r>
          </a:p>
          <a:p>
            <a:pPr eaLnBrk="1" hangingPunct="1">
              <a:buClr>
                <a:srgbClr val="000000"/>
              </a:buClr>
              <a:buSzPct val="100000"/>
              <a:buFont typeface="Times New Roman" pitchFamily="18" charset="0"/>
              <a:buNone/>
            </a:pPr>
            <a:r>
              <a:rPr lang="uk-UA" sz="2400" b="1" dirty="0">
                <a:solidFill>
                  <a:schemeClr val="tx1"/>
                </a:solidFill>
                <a:latin typeface="Calibri" pitchFamily="34" charset="0"/>
                <a:cs typeface="Calibri" pitchFamily="34" charset="0"/>
              </a:rPr>
              <a:t>Знаходяться в мембрані еритроцита</a:t>
            </a:r>
          </a:p>
          <a:p>
            <a:pPr eaLnBrk="1" hangingPunct="1">
              <a:buClr>
                <a:srgbClr val="000000"/>
              </a:buClr>
              <a:buSzPct val="100000"/>
              <a:buFont typeface="Times New Roman" pitchFamily="18" charset="0"/>
              <a:buNone/>
            </a:pPr>
            <a:r>
              <a:rPr lang="uk-UA" sz="2400" b="1" dirty="0">
                <a:solidFill>
                  <a:schemeClr val="tx1"/>
                </a:solidFill>
                <a:latin typeface="Calibri" pitchFamily="34" charset="0"/>
                <a:cs typeface="Calibri" pitchFamily="34" charset="0"/>
              </a:rPr>
              <a:t>Антитіла до резус фактору в нормі відсутні</a:t>
            </a:r>
          </a:p>
          <a:p>
            <a:pPr eaLnBrk="1" hangingPunct="1">
              <a:buClr>
                <a:srgbClr val="000000"/>
              </a:buClr>
              <a:buSzPct val="100000"/>
              <a:buFont typeface="Times New Roman" pitchFamily="18" charset="0"/>
              <a:buNone/>
            </a:pPr>
            <a:endParaRPr lang="uk-UA" sz="2400" dirty="0">
              <a:solidFill>
                <a:schemeClr val="tx1"/>
              </a:solidFill>
              <a:latin typeface="Calibri" pitchFamily="34" charset="0"/>
              <a:cs typeface="Calibri" pitchFamily="34" charset="0"/>
            </a:endParaRPr>
          </a:p>
          <a:p>
            <a:pPr eaLnBrk="1" hangingPunct="1">
              <a:buClr>
                <a:srgbClr val="000000"/>
              </a:buClr>
              <a:buSzPct val="100000"/>
              <a:buFont typeface="Times New Roman" pitchFamily="18" charset="0"/>
              <a:buNone/>
            </a:pPr>
            <a:r>
              <a:rPr lang="en-US" sz="2400" b="1" dirty="0">
                <a:solidFill>
                  <a:schemeClr val="tx1"/>
                </a:solidFill>
                <a:latin typeface="Calibri" pitchFamily="34" charset="0"/>
                <a:cs typeface="Calibri" pitchFamily="34" charset="0"/>
              </a:rPr>
              <a:t>Rh+ </a:t>
            </a:r>
            <a:r>
              <a:rPr lang="uk-UA" sz="2400" b="1" dirty="0">
                <a:solidFill>
                  <a:schemeClr val="tx1"/>
                </a:solidFill>
                <a:latin typeface="Calibri" pitchFamily="34" charset="0"/>
                <a:cs typeface="Calibri" pitchFamily="34" charset="0"/>
              </a:rPr>
              <a:t>фактор –  домінантна ознака, </a:t>
            </a:r>
          </a:p>
          <a:p>
            <a:pPr eaLnBrk="1" hangingPunct="1">
              <a:buClr>
                <a:srgbClr val="000000"/>
              </a:buClr>
              <a:buSzPct val="100000"/>
              <a:buFont typeface="Times New Roman" pitchFamily="18" charset="0"/>
              <a:buNone/>
            </a:pPr>
            <a:r>
              <a:rPr lang="en-US" sz="2400" b="1" dirty="0">
                <a:solidFill>
                  <a:schemeClr val="tx1"/>
                </a:solidFill>
                <a:latin typeface="Calibri" pitchFamily="34" charset="0"/>
                <a:cs typeface="Calibri" pitchFamily="34" charset="0"/>
              </a:rPr>
              <a:t>Rh–</a:t>
            </a:r>
            <a:r>
              <a:rPr lang="uk-UA" sz="2400" b="1" dirty="0">
                <a:solidFill>
                  <a:schemeClr val="tx1"/>
                </a:solidFill>
                <a:latin typeface="Calibri" pitchFamily="34" charset="0"/>
                <a:cs typeface="Calibri" pitchFamily="34" charset="0"/>
              </a:rPr>
              <a:t> фактор – рецесивна ознака.</a:t>
            </a:r>
            <a:endParaRPr lang="en-US" sz="2400" b="1" dirty="0">
              <a:solidFill>
                <a:schemeClr val="tx1"/>
              </a:solidFill>
              <a:latin typeface="Calibri" pitchFamily="34" charset="0"/>
              <a:cs typeface="Calibri" pitchFamily="34" charset="0"/>
            </a:endParaRPr>
          </a:p>
          <a:p>
            <a:pPr eaLnBrk="1" hangingPunct="1">
              <a:buClr>
                <a:srgbClr val="000000"/>
              </a:buClr>
              <a:buSzPct val="100000"/>
              <a:buFont typeface="Times New Roman" pitchFamily="18" charset="0"/>
              <a:buNone/>
            </a:pPr>
            <a:r>
              <a:rPr lang="en-US" sz="2800" dirty="0">
                <a:solidFill>
                  <a:schemeClr val="tx1"/>
                </a:solidFill>
                <a:effectLst>
                  <a:outerShdw blurRad="38100" dist="38100" dir="2700000" algn="tl">
                    <a:srgbClr val="C0C0C0"/>
                  </a:outerShdw>
                </a:effectLst>
              </a:rPr>
              <a:t>		</a:t>
            </a:r>
          </a:p>
          <a:p>
            <a:pPr eaLnBrk="1" hangingPunct="1">
              <a:buClr>
                <a:srgbClr val="000000"/>
              </a:buClr>
              <a:buSzPct val="100000"/>
              <a:buFont typeface="Times New Roman" pitchFamily="18" charset="0"/>
              <a:buNone/>
            </a:pPr>
            <a:r>
              <a:rPr lang="en-US" dirty="0">
                <a:effectLst>
                  <a:outerShdw blurRad="38100" dist="38100" dir="2700000" algn="tl">
                    <a:srgbClr val="C0C0C0"/>
                  </a:outerShdw>
                </a:effectLst>
              </a:rPr>
              <a:t> 	</a:t>
            </a:r>
            <a:endParaRPr lang="ru-RU" dirty="0">
              <a:effectLst>
                <a:outerShdw blurRad="38100" dist="38100" dir="2700000" algn="tl">
                  <a:srgbClr val="C0C0C0"/>
                </a:outerShdw>
              </a:effectLst>
            </a:endParaRPr>
          </a:p>
        </p:txBody>
      </p:sp>
      <p:graphicFrame>
        <p:nvGraphicFramePr>
          <p:cNvPr id="3" name="Таблица 2"/>
          <p:cNvGraphicFramePr>
            <a:graphicFrameLocks noGrp="1"/>
          </p:cNvGraphicFramePr>
          <p:nvPr/>
        </p:nvGraphicFramePr>
        <p:xfrm>
          <a:off x="755576" y="3933056"/>
          <a:ext cx="7993062" cy="1862710"/>
        </p:xfrm>
        <a:graphic>
          <a:graphicData uri="http://schemas.openxmlformats.org/drawingml/2006/table">
            <a:tbl>
              <a:tblPr/>
              <a:tblGrid>
                <a:gridCol w="1584325">
                  <a:extLst>
                    <a:ext uri="{9D8B030D-6E8A-4147-A177-3AD203B41FA5}">
                      <a16:colId xmlns:a16="http://schemas.microsoft.com/office/drawing/2014/main" val="20000"/>
                    </a:ext>
                  </a:extLst>
                </a:gridCol>
                <a:gridCol w="1971675">
                  <a:extLst>
                    <a:ext uri="{9D8B030D-6E8A-4147-A177-3AD203B41FA5}">
                      <a16:colId xmlns:a16="http://schemas.microsoft.com/office/drawing/2014/main" val="20001"/>
                    </a:ext>
                  </a:extLst>
                </a:gridCol>
                <a:gridCol w="1700212">
                  <a:extLst>
                    <a:ext uri="{9D8B030D-6E8A-4147-A177-3AD203B41FA5}">
                      <a16:colId xmlns:a16="http://schemas.microsoft.com/office/drawing/2014/main" val="20002"/>
                    </a:ext>
                  </a:extLst>
                </a:gridCol>
                <a:gridCol w="1316038">
                  <a:extLst>
                    <a:ext uri="{9D8B030D-6E8A-4147-A177-3AD203B41FA5}">
                      <a16:colId xmlns:a16="http://schemas.microsoft.com/office/drawing/2014/main" val="20003"/>
                    </a:ext>
                  </a:extLst>
                </a:gridCol>
                <a:gridCol w="1420812">
                  <a:extLst>
                    <a:ext uri="{9D8B030D-6E8A-4147-A177-3AD203B41FA5}">
                      <a16:colId xmlns:a16="http://schemas.microsoft.com/office/drawing/2014/main" val="20004"/>
                    </a:ext>
                  </a:extLst>
                </a:gridCol>
              </a:tblGrid>
              <a:tr h="1046163">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400" b="1" i="0" u="none" strike="noStrike" cap="none" normalizeH="0" baseline="0" dirty="0">
                          <a:ln>
                            <a:noFill/>
                          </a:ln>
                          <a:solidFill>
                            <a:schemeClr val="tx1"/>
                          </a:solidFill>
                          <a:effectLst/>
                          <a:latin typeface="Calibri" pitchFamily="34" charset="0"/>
                          <a:cs typeface="Calibri" pitchFamily="34" charset="0"/>
                        </a:rPr>
                        <a:t>Группа крові</a:t>
                      </a:r>
                      <a:endParaRPr kumimoji="0" lang="uk-UA" sz="2400" b="0" i="0" u="none" strike="noStrike" cap="none" normalizeH="0" baseline="0" dirty="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400" b="1" i="0" u="none" strike="noStrike" cap="none" normalizeH="0" baseline="0">
                          <a:ln>
                            <a:noFill/>
                          </a:ln>
                          <a:solidFill>
                            <a:schemeClr val="tx1"/>
                          </a:solidFill>
                          <a:effectLst/>
                          <a:latin typeface="Calibri" pitchFamily="34" charset="0"/>
                          <a:cs typeface="Calibri" pitchFamily="34" charset="0"/>
                        </a:rPr>
                        <a:t>Антигени на еритроциті</a:t>
                      </a:r>
                      <a:endParaRPr kumimoji="0" lang="uk-UA" sz="24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400" b="1" i="0" u="none" strike="noStrike" cap="none" normalizeH="0" baseline="0" dirty="0">
                          <a:ln>
                            <a:noFill/>
                          </a:ln>
                          <a:solidFill>
                            <a:schemeClr val="tx1"/>
                          </a:solidFill>
                          <a:effectLst/>
                          <a:latin typeface="Calibri" pitchFamily="34" charset="0"/>
                          <a:cs typeface="Calibri" pitchFamily="34" charset="0"/>
                        </a:rPr>
                        <a:t>Антитела в плазмі</a:t>
                      </a:r>
                      <a:endParaRPr kumimoji="0" lang="uk-UA" sz="2400" b="0" i="0" u="none" strike="noStrike" cap="none" normalizeH="0" baseline="0" dirty="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400" b="1" i="0" u="none" strike="noStrike" cap="none" normalizeH="0" baseline="0">
                          <a:ln>
                            <a:noFill/>
                          </a:ln>
                          <a:solidFill>
                            <a:schemeClr val="tx1"/>
                          </a:solidFill>
                          <a:effectLst/>
                          <a:latin typeface="Calibri" pitchFamily="34" charset="0"/>
                          <a:cs typeface="Calibri" pitchFamily="34" charset="0"/>
                        </a:rPr>
                        <a:t>Ген</a:t>
                      </a:r>
                      <a:endParaRPr kumimoji="0" lang="uk-UA" sz="24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400" b="1" i="0" u="none" strike="noStrike" cap="none" normalizeH="0" baseline="0">
                          <a:ln>
                            <a:noFill/>
                          </a:ln>
                          <a:solidFill>
                            <a:schemeClr val="tx1"/>
                          </a:solidFill>
                          <a:effectLst/>
                          <a:latin typeface="Calibri" pitchFamily="34" charset="0"/>
                          <a:cs typeface="Calibri" pitchFamily="34" charset="0"/>
                        </a:rPr>
                        <a:t>Генотип</a:t>
                      </a:r>
                      <a:endParaRPr kumimoji="0" lang="uk-UA" sz="24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54063">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Calibri" pitchFamily="34" charset="0"/>
                          <a:cs typeface="Calibri" pitchFamily="34" charset="0"/>
                        </a:rPr>
                        <a:t>Rh+</a:t>
                      </a:r>
                      <a:endParaRPr kumimoji="0" lang="uk-UA" sz="2400" b="1" i="0" u="none" strike="noStrike" cap="none" normalizeH="0" baseline="0" dirty="0">
                        <a:ln>
                          <a:noFill/>
                        </a:ln>
                        <a:solidFill>
                          <a:schemeClr val="tx1"/>
                        </a:solidFill>
                        <a:effectLst/>
                        <a:latin typeface="Calibri" pitchFamily="34" charset="0"/>
                        <a:cs typeface="Calibri" pitchFamily="34" charset="0"/>
                      </a:endParaRPr>
                    </a:p>
                    <a:p>
                      <a:pPr marL="0" marR="0" lvl="0" indent="0" algn="just" defTabSz="914400" rtl="0" eaLnBrk="1" fontAlgn="base" latinLnBrk="0" hangingPunct="1">
                        <a:lnSpc>
                          <a:spcPct val="115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Calibri" pitchFamily="34" charset="0"/>
                          <a:cs typeface="Calibri" pitchFamily="34" charset="0"/>
                        </a:rPr>
                        <a:t>Rh-</a:t>
                      </a:r>
                      <a:endParaRPr kumimoji="0" lang="uk-UA" sz="2400" b="1" i="0" u="none" strike="noStrike" cap="none" normalizeH="0" baseline="0" dirty="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i="0" u="none" strike="noStrike" cap="none" normalizeH="0" baseline="0">
                          <a:ln>
                            <a:noFill/>
                          </a:ln>
                          <a:solidFill>
                            <a:schemeClr val="tx1"/>
                          </a:solidFill>
                          <a:effectLst/>
                          <a:latin typeface="Calibri" pitchFamily="34" charset="0"/>
                          <a:cs typeface="Calibri" pitchFamily="34" charset="0"/>
                        </a:rPr>
                        <a:t>+</a:t>
                      </a:r>
                      <a:endParaRPr kumimoji="0" lang="uk-UA" sz="2400" b="1" i="0" u="none" strike="noStrike" cap="none" normalizeH="0" baseline="0">
                        <a:ln>
                          <a:noFill/>
                        </a:ln>
                        <a:solidFill>
                          <a:schemeClr val="tx1"/>
                        </a:solidFill>
                        <a:effectLst/>
                        <a:latin typeface="Calibri" pitchFamily="34" charset="0"/>
                        <a:cs typeface="Calibri" pitchFamily="34"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i="0" u="none" strike="noStrike" cap="none" normalizeH="0" baseline="0">
                          <a:ln>
                            <a:noFill/>
                          </a:ln>
                          <a:solidFill>
                            <a:schemeClr val="tx1"/>
                          </a:solidFill>
                          <a:effectLst/>
                          <a:latin typeface="Calibri" pitchFamily="34" charset="0"/>
                          <a:cs typeface="Calibri" pitchFamily="34" charset="0"/>
                        </a:rPr>
                        <a:t>-</a:t>
                      </a:r>
                      <a:endParaRPr kumimoji="0" lang="uk-UA" sz="2400" b="1"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i="0" u="none" strike="noStrike" cap="none" normalizeH="0" baseline="0">
                          <a:ln>
                            <a:noFill/>
                          </a:ln>
                          <a:solidFill>
                            <a:schemeClr val="tx1"/>
                          </a:solidFill>
                          <a:effectLst/>
                          <a:latin typeface="Calibri" pitchFamily="34" charset="0"/>
                          <a:cs typeface="Calibri" pitchFamily="34" charset="0"/>
                        </a:rPr>
                        <a:t>-</a:t>
                      </a:r>
                      <a:endParaRPr kumimoji="0" lang="uk-UA" sz="2400" b="1" i="0" u="none" strike="noStrike" cap="none" normalizeH="0" baseline="0">
                        <a:ln>
                          <a:noFill/>
                        </a:ln>
                        <a:solidFill>
                          <a:schemeClr val="tx1"/>
                        </a:solidFill>
                        <a:effectLst/>
                        <a:latin typeface="Calibri" pitchFamily="34" charset="0"/>
                        <a:cs typeface="Calibri" pitchFamily="34"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i="0" u="none" strike="noStrike" cap="none" normalizeH="0" baseline="0">
                          <a:ln>
                            <a:noFill/>
                          </a:ln>
                          <a:solidFill>
                            <a:schemeClr val="tx1"/>
                          </a:solidFill>
                          <a:effectLst/>
                          <a:latin typeface="Calibri" pitchFamily="34" charset="0"/>
                          <a:cs typeface="Calibri" pitchFamily="34" charset="0"/>
                        </a:rPr>
                        <a:t>-</a:t>
                      </a:r>
                      <a:endParaRPr kumimoji="0" lang="uk-UA" sz="2400" b="1"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i="1" u="none" strike="noStrike" cap="none" normalizeH="0" baseline="0">
                          <a:ln>
                            <a:noFill/>
                          </a:ln>
                          <a:solidFill>
                            <a:schemeClr val="tx1"/>
                          </a:solidFill>
                          <a:effectLst/>
                          <a:latin typeface="Calibri" pitchFamily="34" charset="0"/>
                          <a:cs typeface="Calibri" pitchFamily="34" charset="0"/>
                        </a:rPr>
                        <a:t>D</a:t>
                      </a:r>
                      <a:endParaRPr kumimoji="0" lang="uk-UA" sz="2400" b="1" i="0" u="none" strike="noStrike" cap="none" normalizeH="0" baseline="0">
                        <a:ln>
                          <a:noFill/>
                        </a:ln>
                        <a:solidFill>
                          <a:schemeClr val="tx1"/>
                        </a:solidFill>
                        <a:effectLst/>
                        <a:latin typeface="Calibri" pitchFamily="34" charset="0"/>
                        <a:cs typeface="Calibri" pitchFamily="34"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i="1" u="none" strike="noStrike" cap="none" normalizeH="0" baseline="0">
                          <a:ln>
                            <a:noFill/>
                          </a:ln>
                          <a:solidFill>
                            <a:schemeClr val="tx1"/>
                          </a:solidFill>
                          <a:effectLst/>
                          <a:latin typeface="Calibri" pitchFamily="34" charset="0"/>
                          <a:cs typeface="Calibri" pitchFamily="34" charset="0"/>
                        </a:rPr>
                        <a:t>d</a:t>
                      </a:r>
                      <a:endParaRPr kumimoji="0" lang="uk-UA" sz="2400" b="1"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i="1" u="none" strike="noStrike" cap="none" normalizeH="0" baseline="0" dirty="0">
                          <a:ln>
                            <a:noFill/>
                          </a:ln>
                          <a:solidFill>
                            <a:schemeClr val="tx1"/>
                          </a:solidFill>
                          <a:effectLst/>
                          <a:latin typeface="Calibri" pitchFamily="34" charset="0"/>
                          <a:cs typeface="Calibri" pitchFamily="34" charset="0"/>
                        </a:rPr>
                        <a:t>DD</a:t>
                      </a:r>
                      <a:r>
                        <a:rPr kumimoji="0" lang="en-US" sz="2400" b="1" i="0" u="none" strike="noStrike" cap="none" normalizeH="0" baseline="0" dirty="0">
                          <a:ln>
                            <a:noFill/>
                          </a:ln>
                          <a:solidFill>
                            <a:schemeClr val="tx1"/>
                          </a:solidFill>
                          <a:effectLst/>
                          <a:latin typeface="Calibri" pitchFamily="34" charset="0"/>
                          <a:cs typeface="Calibri" pitchFamily="34" charset="0"/>
                        </a:rPr>
                        <a:t>, </a:t>
                      </a:r>
                      <a:r>
                        <a:rPr kumimoji="0" lang="en-US" sz="2400" b="1" i="1" u="none" strike="noStrike" cap="none" normalizeH="0" baseline="0" dirty="0">
                          <a:ln>
                            <a:noFill/>
                          </a:ln>
                          <a:solidFill>
                            <a:schemeClr val="tx1"/>
                          </a:solidFill>
                          <a:effectLst/>
                          <a:latin typeface="Calibri" pitchFamily="34" charset="0"/>
                          <a:cs typeface="Calibri" pitchFamily="34" charset="0"/>
                        </a:rPr>
                        <a:t>Dd</a:t>
                      </a:r>
                      <a:endParaRPr kumimoji="0" lang="uk-UA" sz="2400" b="1" i="0" u="none" strike="noStrike" cap="none" normalizeH="0" baseline="0" dirty="0">
                        <a:ln>
                          <a:noFill/>
                        </a:ln>
                        <a:solidFill>
                          <a:schemeClr val="tx1"/>
                        </a:solidFill>
                        <a:effectLst/>
                        <a:latin typeface="Calibri" pitchFamily="34" charset="0"/>
                        <a:cs typeface="Calibri" pitchFamily="34"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i="1" u="none" strike="noStrike" cap="none" normalizeH="0" baseline="0" dirty="0">
                          <a:ln>
                            <a:noFill/>
                          </a:ln>
                          <a:solidFill>
                            <a:schemeClr val="tx1"/>
                          </a:solidFill>
                          <a:effectLst/>
                          <a:latin typeface="Calibri" pitchFamily="34" charset="0"/>
                          <a:cs typeface="Calibri" pitchFamily="34" charset="0"/>
                        </a:rPr>
                        <a:t>dd</a:t>
                      </a:r>
                      <a:endParaRPr kumimoji="0" lang="uk-UA" sz="2400" b="1" i="0" u="none" strike="noStrike" cap="none" normalizeH="0" baseline="0" dirty="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1"/>
          <p:cNvPicPr>
            <a:picLocks noChangeAspect="1" noChangeArrowheads="1"/>
          </p:cNvPicPr>
          <p:nvPr/>
        </p:nvPicPr>
        <p:blipFill>
          <a:blip r:embed="rId3" cstate="print"/>
          <a:srcRect/>
          <a:stretch>
            <a:fillRect/>
          </a:stretch>
        </p:blipFill>
        <p:spPr bwMode="auto">
          <a:xfrm>
            <a:off x="1043608" y="1124744"/>
            <a:ext cx="6310312" cy="5897562"/>
          </a:xfrm>
          <a:prstGeom prst="rect">
            <a:avLst/>
          </a:prstGeom>
          <a:noFill/>
          <a:ln w="9525">
            <a:noFill/>
            <a:round/>
            <a:headEnd/>
            <a:tailEnd/>
          </a:ln>
        </p:spPr>
      </p:pic>
      <p:sp>
        <p:nvSpPr>
          <p:cNvPr id="63491" name="TextBox 2"/>
          <p:cNvSpPr txBox="1">
            <a:spLocks noChangeArrowheads="1"/>
          </p:cNvSpPr>
          <p:nvPr/>
        </p:nvSpPr>
        <p:spPr bwMode="auto">
          <a:xfrm>
            <a:off x="943295" y="332656"/>
            <a:ext cx="7265002" cy="954107"/>
          </a:xfrm>
          <a:prstGeom prst="rect">
            <a:avLst/>
          </a:prstGeom>
          <a:noFill/>
          <a:ln w="9525">
            <a:noFill/>
            <a:miter lim="800000"/>
            <a:headEnd/>
            <a:tailEnd/>
          </a:ln>
        </p:spPr>
        <p:txBody>
          <a:bodyPr wrap="none">
            <a:spAutoFit/>
          </a:bodyPr>
          <a:lstStyle/>
          <a:p>
            <a:pPr algn="ctr"/>
            <a:r>
              <a:rPr lang="uk-UA" sz="2800" b="1" dirty="0">
                <a:solidFill>
                  <a:schemeClr val="tx1"/>
                </a:solidFill>
                <a:latin typeface="Calibri" pitchFamily="34" charset="0"/>
                <a:cs typeface="Calibri" pitchFamily="34" charset="0"/>
              </a:rPr>
              <a:t>Успадкування резус-фактора відбувається за </a:t>
            </a:r>
          </a:p>
          <a:p>
            <a:pPr algn="ctr"/>
            <a:r>
              <a:rPr lang="uk-UA" sz="2800" b="1" dirty="0">
                <a:solidFill>
                  <a:schemeClr val="tx1"/>
                </a:solidFill>
                <a:latin typeface="Calibri" pitchFamily="34" charset="0"/>
                <a:cs typeface="Calibri" pitchFamily="34" charset="0"/>
              </a:rPr>
              <a:t>законами Менделя</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29600" cy="1066130"/>
          </a:xfrm>
        </p:spPr>
        <p:txBody>
          <a:bodyPr>
            <a:normAutofit/>
          </a:bodyPr>
          <a:lstStyle/>
          <a:p>
            <a:pPr algn="ctr">
              <a:defRPr/>
            </a:pPr>
            <a:r>
              <a:rPr lang="uk-UA" b="1" dirty="0">
                <a:solidFill>
                  <a:srgbClr val="FF0000"/>
                </a:solidFill>
                <a:effectLst/>
                <a:latin typeface="Lucida Sans Unicode" pitchFamily="34" charset="0"/>
                <a:cs typeface="Lucida Sans Unicode" pitchFamily="34" charset="0"/>
              </a:rPr>
              <a:t>Значення </a:t>
            </a:r>
            <a:r>
              <a:rPr lang="en-US" b="1" i="1" dirty="0">
                <a:solidFill>
                  <a:srgbClr val="FF0000"/>
                </a:solidFill>
                <a:latin typeface="Lucida Sans Unicode" pitchFamily="34" charset="0"/>
                <a:cs typeface="Lucida Sans Unicode" pitchFamily="34" charset="0"/>
              </a:rPr>
              <a:t>Rh</a:t>
            </a:r>
            <a:r>
              <a:rPr lang="ru-RU" b="1" dirty="0">
                <a:solidFill>
                  <a:srgbClr val="FF0000"/>
                </a:solidFill>
                <a:latin typeface="Lucida Sans Unicode" pitchFamily="34" charset="0"/>
                <a:cs typeface="Lucida Sans Unicode" pitchFamily="34" charset="0"/>
              </a:rPr>
              <a:t>-фактора в медицині</a:t>
            </a:r>
            <a:endParaRPr lang="uk-UA" b="1" dirty="0">
              <a:solidFill>
                <a:srgbClr val="FF0000"/>
              </a:solidFill>
              <a:effectLst/>
              <a:latin typeface="Lucida Sans Unicode" pitchFamily="34" charset="0"/>
              <a:cs typeface="Lucida Sans Unicode" pitchFamily="34" charset="0"/>
            </a:endParaRPr>
          </a:p>
        </p:txBody>
      </p:sp>
      <p:sp>
        <p:nvSpPr>
          <p:cNvPr id="64514" name="Содержимое 1"/>
          <p:cNvSpPr>
            <a:spLocks noGrp="1"/>
          </p:cNvSpPr>
          <p:nvPr>
            <p:ph sz="quarter" idx="1"/>
          </p:nvPr>
        </p:nvSpPr>
        <p:spPr>
          <a:xfrm>
            <a:off x="468313" y="1484313"/>
            <a:ext cx="8229600" cy="4810125"/>
          </a:xfrm>
        </p:spPr>
        <p:txBody>
          <a:bodyPr/>
          <a:lstStyle/>
          <a:p>
            <a:r>
              <a:rPr lang="ru-RU" b="1" dirty="0">
                <a:latin typeface="Calibri" pitchFamily="34" charset="0"/>
                <a:cs typeface="Calibri" pitchFamily="34" charset="0"/>
              </a:rPr>
              <a:t>Переливання крові. </a:t>
            </a:r>
            <a:r>
              <a:rPr lang="ru-RU" dirty="0">
                <a:latin typeface="Calibri" pitchFamily="34" charset="0"/>
                <a:cs typeface="Calibri" pitchFamily="34" charset="0"/>
              </a:rPr>
              <a:t>При </a:t>
            </a:r>
            <a:r>
              <a:rPr lang="ru-RU" b="1" dirty="0">
                <a:latin typeface="Calibri" pitchFamily="34" charset="0"/>
                <a:cs typeface="Calibri" pitchFamily="34" charset="0"/>
              </a:rPr>
              <a:t>повторному </a:t>
            </a:r>
            <a:r>
              <a:rPr lang="ru-RU" dirty="0">
                <a:latin typeface="Calibri" pitchFamily="34" charset="0"/>
                <a:cs typeface="Calibri" pitchFamily="34" charset="0"/>
              </a:rPr>
              <a:t>переливанні </a:t>
            </a:r>
            <a:r>
              <a:rPr lang="en-US" dirty="0">
                <a:latin typeface="Calibri" pitchFamily="34" charset="0"/>
                <a:cs typeface="Calibri" pitchFamily="34" charset="0"/>
              </a:rPr>
              <a:t>Rh-</a:t>
            </a:r>
            <a:r>
              <a:rPr lang="ru-RU" dirty="0">
                <a:latin typeface="Calibri" pitchFamily="34" charset="0"/>
                <a:cs typeface="Calibri" pitchFamily="34" charset="0"/>
              </a:rPr>
              <a:t>позитивної крові </a:t>
            </a:r>
            <a:r>
              <a:rPr lang="en-US" dirty="0">
                <a:latin typeface="Calibri" pitchFamily="34" charset="0"/>
                <a:cs typeface="Calibri" pitchFamily="34" charset="0"/>
              </a:rPr>
              <a:t>Rh-</a:t>
            </a:r>
            <a:r>
              <a:rPr lang="ru-RU" dirty="0">
                <a:latin typeface="Calibri" pitchFamily="34" charset="0"/>
                <a:cs typeface="Calibri" pitchFamily="34" charset="0"/>
              </a:rPr>
              <a:t>негативному реципієнту відбувається гемоліз (руйнування) еритроцитів донора антитілами реципієнта.</a:t>
            </a:r>
          </a:p>
          <a:p>
            <a:pPr>
              <a:buFont typeface="Wingdings 3" pitchFamily="18" charset="2"/>
              <a:buNone/>
            </a:pPr>
            <a:endParaRPr lang="ru-RU" dirty="0">
              <a:latin typeface="Calibri" pitchFamily="34" charset="0"/>
              <a:cs typeface="Calibri" pitchFamily="34" charset="0"/>
            </a:endParaRPr>
          </a:p>
          <a:p>
            <a:r>
              <a:rPr lang="ru-RU" b="1" dirty="0">
                <a:latin typeface="Calibri" pitchFamily="34" charset="0"/>
                <a:cs typeface="Calibri" pitchFamily="34" charset="0"/>
              </a:rPr>
              <a:t>Вагітність </a:t>
            </a:r>
            <a:r>
              <a:rPr lang="en-US" b="1" dirty="0">
                <a:latin typeface="Calibri" pitchFamily="34" charset="0"/>
                <a:cs typeface="Calibri" pitchFamily="34" charset="0"/>
              </a:rPr>
              <a:t>Rh</a:t>
            </a:r>
            <a:r>
              <a:rPr lang="ru-RU" b="1" dirty="0">
                <a:latin typeface="Calibri" pitchFamily="34" charset="0"/>
                <a:cs typeface="Calibri" pitchFamily="34" charset="0"/>
              </a:rPr>
              <a:t>-негативної </a:t>
            </a:r>
            <a:r>
              <a:rPr lang="ru-RU" dirty="0">
                <a:latin typeface="Calibri" pitchFamily="34" charset="0"/>
                <a:cs typeface="Calibri" pitchFamily="34" charset="0"/>
              </a:rPr>
              <a:t>жінки </a:t>
            </a:r>
            <a:r>
              <a:rPr lang="en-US" b="1" dirty="0">
                <a:latin typeface="Calibri" pitchFamily="34" charset="0"/>
                <a:cs typeface="Calibri" pitchFamily="34" charset="0"/>
              </a:rPr>
              <a:t>Rh</a:t>
            </a:r>
            <a:r>
              <a:rPr lang="ru-RU" b="1" dirty="0">
                <a:latin typeface="Calibri" pitchFamily="34" charset="0"/>
                <a:cs typeface="Calibri" pitchFamily="34" charset="0"/>
              </a:rPr>
              <a:t>+ (позитивним) плодом.</a:t>
            </a:r>
            <a:r>
              <a:rPr lang="ru-RU" dirty="0">
                <a:latin typeface="Calibri" pitchFamily="34" charset="0"/>
                <a:cs typeface="Calibri" pitchFamily="34" charset="0"/>
              </a:rPr>
              <a:t> Якщо жінка </a:t>
            </a:r>
            <a:r>
              <a:rPr lang="en-US" dirty="0">
                <a:latin typeface="Calibri" pitchFamily="34" charset="0"/>
                <a:cs typeface="Calibri" pitchFamily="34" charset="0"/>
              </a:rPr>
              <a:t>Rh-</a:t>
            </a:r>
            <a:r>
              <a:rPr lang="ru-RU" dirty="0">
                <a:latin typeface="Calibri" pitchFamily="34" charset="0"/>
                <a:cs typeface="Calibri" pitchFamily="34" charset="0"/>
              </a:rPr>
              <a:t>негативна, а її чоловік </a:t>
            </a:r>
            <a:r>
              <a:rPr lang="en-US" dirty="0">
                <a:latin typeface="Calibri" pitchFamily="34" charset="0"/>
                <a:cs typeface="Calibri" pitchFamily="34" charset="0"/>
              </a:rPr>
              <a:t>Rh-</a:t>
            </a:r>
            <a:r>
              <a:rPr lang="ru-RU" dirty="0">
                <a:latin typeface="Calibri" pitchFamily="34" charset="0"/>
                <a:cs typeface="Calibri" pitchFamily="34" charset="0"/>
              </a:rPr>
              <a:t>позитивний, їх дитина може </a:t>
            </a:r>
            <a:r>
              <a:rPr lang="en-US" dirty="0">
                <a:latin typeface="Calibri" pitchFamily="34" charset="0"/>
                <a:cs typeface="Calibri" pitchFamily="34" charset="0"/>
              </a:rPr>
              <a:t>Rh-</a:t>
            </a:r>
            <a:r>
              <a:rPr lang="ru-RU" dirty="0">
                <a:latin typeface="Calibri" pitchFamily="34" charset="0"/>
                <a:cs typeface="Calibri" pitchFamily="34" charset="0"/>
              </a:rPr>
              <a:t>позитивним</a:t>
            </a:r>
            <a:endParaRPr lang="uk-UA" dirty="0">
              <a:latin typeface="Calibri" pitchFamily="34" charset="0"/>
              <a:cs typeface="Calibri" pitchFamily="34" charset="0"/>
            </a:endParaRPr>
          </a:p>
          <a:p>
            <a:endParaRPr lang="uk-UA"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cstate="print"/>
          <a:srcRect/>
          <a:stretch>
            <a:fillRect/>
          </a:stretch>
        </p:blipFill>
        <p:spPr bwMode="auto">
          <a:xfrm>
            <a:off x="395536" y="3140968"/>
            <a:ext cx="2911015" cy="2708349"/>
          </a:xfrm>
          <a:prstGeom prst="rect">
            <a:avLst/>
          </a:prstGeom>
          <a:solidFill>
            <a:srgbClr val="FFFFFF"/>
          </a:solidFill>
          <a:ln w="9525">
            <a:noFill/>
            <a:miter lim="800000"/>
            <a:headEnd/>
            <a:tailEnd/>
          </a:ln>
        </p:spPr>
      </p:pic>
      <p:sp>
        <p:nvSpPr>
          <p:cNvPr id="51204" name="TextBox 4"/>
          <p:cNvSpPr txBox="1">
            <a:spLocks noChangeArrowheads="1"/>
          </p:cNvSpPr>
          <p:nvPr/>
        </p:nvSpPr>
        <p:spPr bwMode="auto">
          <a:xfrm>
            <a:off x="285750" y="571500"/>
            <a:ext cx="8555099" cy="1938992"/>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defRPr/>
            </a:pPr>
            <a:r>
              <a:rPr lang="ru-RU" altLang="x-none" sz="2800" dirty="0">
                <a:solidFill>
                  <a:srgbClr val="000000"/>
                </a:solidFill>
                <a:effectLst>
                  <a:outerShdw blurRad="38100" dist="38100" dir="2700000" algn="tl">
                    <a:srgbClr val="FFFFFF"/>
                  </a:outerShdw>
                </a:effectLst>
                <a:cs typeface="Arial" panose="020B0604020202020204" pitchFamily="34" charset="0"/>
              </a:rPr>
              <a:t>Резус-</a:t>
            </a:r>
            <a:r>
              <a:rPr lang="ru-RU" altLang="x-none" sz="2800" dirty="0" err="1">
                <a:solidFill>
                  <a:srgbClr val="000000"/>
                </a:solidFill>
                <a:effectLst>
                  <a:outerShdw blurRad="38100" dist="38100" dir="2700000" algn="tl">
                    <a:srgbClr val="FFFFFF"/>
                  </a:outerShdw>
                </a:effectLst>
                <a:cs typeface="Arial" panose="020B0604020202020204" pitchFamily="34" charset="0"/>
              </a:rPr>
              <a:t>несумісність</a:t>
            </a:r>
            <a:r>
              <a:rPr lang="ru-RU" altLang="x-none" sz="2800" dirty="0">
                <a:solidFill>
                  <a:srgbClr val="000000"/>
                </a:solidFill>
                <a:effectLst>
                  <a:outerShdw blurRad="38100" dist="38100" dir="2700000" algn="tl">
                    <a:srgbClr val="FFFFFF"/>
                  </a:outerShdw>
                </a:effectLst>
                <a:cs typeface="Arial" panose="020B0604020202020204" pitchFamily="34" charset="0"/>
              </a:rPr>
              <a:t> </a:t>
            </a:r>
            <a:r>
              <a:rPr lang="en-US" altLang="x-none" sz="3600" b="1" dirty="0">
                <a:cs typeface="Arial" panose="020B0604020202020204" pitchFamily="34" charset="0"/>
              </a:rPr>
              <a:t>Rh</a:t>
            </a:r>
            <a:r>
              <a:rPr lang="ru-RU" altLang="x-none" sz="3600" b="1" dirty="0">
                <a:solidFill>
                  <a:srgbClr val="FF0000"/>
                </a:solidFill>
                <a:cs typeface="Arial" panose="020B0604020202020204" pitchFamily="34" charset="0"/>
              </a:rPr>
              <a:t> (-)</a:t>
            </a:r>
            <a:r>
              <a:rPr lang="ru-RU" altLang="x-none" sz="2800" b="1" dirty="0">
                <a:solidFill>
                  <a:srgbClr val="000099"/>
                </a:solidFill>
                <a:cs typeface="Arial" panose="020B0604020202020204" pitchFamily="34" charset="0"/>
              </a:rPr>
              <a:t> </a:t>
            </a:r>
            <a:r>
              <a:rPr lang="ru-RU" altLang="x-none" sz="2800" dirty="0" err="1">
                <a:solidFill>
                  <a:srgbClr val="000000"/>
                </a:solidFill>
                <a:effectLst>
                  <a:outerShdw blurRad="38100" dist="38100" dir="2700000" algn="tl">
                    <a:srgbClr val="FFFFFF"/>
                  </a:outerShdw>
                </a:effectLst>
                <a:cs typeface="Arial" panose="020B0604020202020204" pitchFamily="34" charset="0"/>
              </a:rPr>
              <a:t>матері</a:t>
            </a:r>
            <a:r>
              <a:rPr lang="ru-RU" altLang="x-none" sz="2800" dirty="0">
                <a:solidFill>
                  <a:srgbClr val="000000"/>
                </a:solidFill>
                <a:effectLst>
                  <a:outerShdw blurRad="38100" dist="38100" dir="2700000" algn="tl">
                    <a:srgbClr val="FFFFFF"/>
                  </a:outerShdw>
                </a:effectLst>
                <a:cs typeface="Arial" panose="020B0604020202020204" pitchFamily="34" charset="0"/>
              </a:rPr>
              <a:t> та и </a:t>
            </a:r>
            <a:r>
              <a:rPr lang="en-US" altLang="x-none" sz="3600" b="1" dirty="0">
                <a:cs typeface="Arial" panose="020B0604020202020204" pitchFamily="34" charset="0"/>
              </a:rPr>
              <a:t>Rh</a:t>
            </a:r>
            <a:r>
              <a:rPr lang="ru-RU" altLang="x-none" sz="3600" b="1" dirty="0">
                <a:solidFill>
                  <a:srgbClr val="FF0000"/>
                </a:solidFill>
                <a:cs typeface="Arial" panose="020B0604020202020204" pitchFamily="34" charset="0"/>
              </a:rPr>
              <a:t> (</a:t>
            </a:r>
            <a:r>
              <a:rPr lang="en-US" altLang="x-none" sz="3600" b="1" dirty="0">
                <a:solidFill>
                  <a:srgbClr val="FF0000"/>
                </a:solidFill>
                <a:cs typeface="Arial" panose="020B0604020202020204" pitchFamily="34" charset="0"/>
              </a:rPr>
              <a:t>+</a:t>
            </a:r>
            <a:r>
              <a:rPr lang="ru-RU" altLang="x-none" sz="3600" b="1" dirty="0">
                <a:solidFill>
                  <a:srgbClr val="FF0000"/>
                </a:solidFill>
                <a:cs typeface="Arial" panose="020B0604020202020204" pitchFamily="34" charset="0"/>
              </a:rPr>
              <a:t>)</a:t>
            </a:r>
            <a:r>
              <a:rPr lang="ru-RU" altLang="x-none" sz="2800" b="1" dirty="0">
                <a:solidFill>
                  <a:srgbClr val="000099"/>
                </a:solidFill>
                <a:cs typeface="Arial" panose="020B0604020202020204" pitchFamily="34" charset="0"/>
              </a:rPr>
              <a:t> </a:t>
            </a:r>
            <a:r>
              <a:rPr lang="ru-RU" altLang="x-none" sz="2800" b="1" dirty="0">
                <a:solidFill>
                  <a:srgbClr val="FF0000"/>
                </a:solidFill>
                <a:cs typeface="Arial" panose="020B0604020202020204" pitchFamily="34" charset="0"/>
              </a:rPr>
              <a:t>плоду</a:t>
            </a:r>
            <a:r>
              <a:rPr lang="ru-RU" altLang="x-none" sz="2800" dirty="0">
                <a:solidFill>
                  <a:srgbClr val="000000"/>
                </a:solidFill>
                <a:effectLst>
                  <a:outerShdw blurRad="38100" dist="38100" dir="2700000" algn="tl">
                    <a:srgbClr val="FFFFFF"/>
                  </a:outerShdw>
                </a:effectLst>
                <a:cs typeface="Arial" panose="020B0604020202020204" pitchFamily="34" charset="0"/>
              </a:rPr>
              <a:t> є</a:t>
            </a:r>
          </a:p>
          <a:p>
            <a:pPr eaLnBrk="1" hangingPunct="1">
              <a:spcBef>
                <a:spcPct val="0"/>
              </a:spcBef>
              <a:buFontTx/>
              <a:buNone/>
              <a:defRPr/>
            </a:pPr>
            <a:r>
              <a:rPr lang="ru-RU" altLang="x-none" sz="2800" dirty="0">
                <a:solidFill>
                  <a:srgbClr val="000000"/>
                </a:solidFill>
                <a:effectLst>
                  <a:outerShdw blurRad="38100" dist="38100" dir="2700000" algn="tl">
                    <a:srgbClr val="FFFFFF"/>
                  </a:outerShdw>
                </a:effectLst>
                <a:cs typeface="Arial" panose="020B0604020202020204" pitchFamily="34" charset="0"/>
              </a:rPr>
              <a:t> причиною </a:t>
            </a:r>
            <a:r>
              <a:rPr lang="ru-RU" altLang="x-none" sz="2800" dirty="0" err="1">
                <a:solidFill>
                  <a:srgbClr val="000000"/>
                </a:solidFill>
                <a:effectLst>
                  <a:outerShdw blurRad="38100" dist="38100" dir="2700000" algn="tl">
                    <a:srgbClr val="FFFFFF"/>
                  </a:outerShdw>
                </a:effectLst>
                <a:cs typeface="Arial" panose="020B0604020202020204" pitchFamily="34" charset="0"/>
              </a:rPr>
              <a:t>імунного</a:t>
            </a:r>
            <a:r>
              <a:rPr lang="ru-RU" altLang="x-none" sz="2800" dirty="0">
                <a:solidFill>
                  <a:srgbClr val="000000"/>
                </a:solidFill>
                <a:effectLst>
                  <a:outerShdw blurRad="38100" dist="38100" dir="2700000" algn="tl">
                    <a:srgbClr val="FFFFFF"/>
                  </a:outerShdw>
                </a:effectLst>
                <a:cs typeface="Arial" panose="020B0604020202020204" pitchFamily="34" charset="0"/>
              </a:rPr>
              <a:t> </a:t>
            </a:r>
            <a:r>
              <a:rPr lang="ru-RU" altLang="x-none" sz="2800" dirty="0" err="1">
                <a:solidFill>
                  <a:srgbClr val="000000"/>
                </a:solidFill>
                <a:effectLst>
                  <a:outerShdw blurRad="38100" dist="38100" dir="2700000" algn="tl">
                    <a:srgbClr val="FFFFFF"/>
                  </a:outerShdw>
                </a:effectLst>
                <a:cs typeface="Arial" panose="020B0604020202020204" pitchFamily="34" charset="0"/>
              </a:rPr>
              <a:t>конфлікту</a:t>
            </a:r>
            <a:r>
              <a:rPr lang="ru-RU" altLang="x-none" sz="2800" dirty="0">
                <a:solidFill>
                  <a:srgbClr val="000000"/>
                </a:solidFill>
                <a:effectLst>
                  <a:outerShdw blurRad="38100" dist="38100" dir="2700000" algn="tl">
                    <a:srgbClr val="FFFFFF"/>
                  </a:outerShdw>
                </a:effectLst>
                <a:cs typeface="Arial" panose="020B0604020202020204" pitchFamily="34" charset="0"/>
              </a:rPr>
              <a:t>, </a:t>
            </a:r>
            <a:r>
              <a:rPr lang="ru-RU" altLang="x-none" sz="2800" dirty="0" err="1">
                <a:solidFill>
                  <a:srgbClr val="000000"/>
                </a:solidFill>
                <a:effectLst>
                  <a:outerShdw blurRad="38100" dist="38100" dir="2700000" algn="tl">
                    <a:srgbClr val="FFFFFF"/>
                  </a:outerShdw>
                </a:effectLst>
                <a:cs typeface="Arial" panose="020B0604020202020204" pitchFamily="34" charset="0"/>
              </a:rPr>
              <a:t>що</a:t>
            </a:r>
            <a:r>
              <a:rPr lang="ru-RU" altLang="x-none" sz="2800" dirty="0">
                <a:solidFill>
                  <a:srgbClr val="000000"/>
                </a:solidFill>
                <a:effectLst>
                  <a:outerShdw blurRad="38100" dist="38100" dir="2700000" algn="tl">
                    <a:srgbClr val="FFFFFF"/>
                  </a:outerShdw>
                </a:effectLst>
                <a:cs typeface="Arial" panose="020B0604020202020204" pitchFamily="34" charset="0"/>
              </a:rPr>
              <a:t> </a:t>
            </a:r>
            <a:r>
              <a:rPr lang="ru-RU" altLang="x-none" sz="2800" dirty="0" err="1">
                <a:solidFill>
                  <a:srgbClr val="000000"/>
                </a:solidFill>
                <a:effectLst>
                  <a:outerShdw blurRad="38100" dist="38100" dir="2700000" algn="tl">
                    <a:srgbClr val="FFFFFF"/>
                  </a:outerShdw>
                </a:effectLst>
                <a:cs typeface="Arial" panose="020B0604020202020204" pitchFamily="34" charset="0"/>
              </a:rPr>
              <a:t>призводить</a:t>
            </a:r>
            <a:r>
              <a:rPr lang="ru-RU" altLang="x-none" sz="2800" dirty="0">
                <a:solidFill>
                  <a:srgbClr val="000000"/>
                </a:solidFill>
                <a:effectLst>
                  <a:outerShdw blurRad="38100" dist="38100" dir="2700000" algn="tl">
                    <a:srgbClr val="FFFFFF"/>
                  </a:outerShdw>
                </a:effectLst>
                <a:cs typeface="Arial" panose="020B0604020202020204" pitchFamily="34" charset="0"/>
              </a:rPr>
              <a:t> </a:t>
            </a:r>
          </a:p>
          <a:p>
            <a:pPr eaLnBrk="1" hangingPunct="1">
              <a:spcBef>
                <a:spcPct val="0"/>
              </a:spcBef>
              <a:buFontTx/>
              <a:buNone/>
              <a:defRPr/>
            </a:pPr>
            <a:r>
              <a:rPr lang="ru-RU" altLang="x-none" sz="2800" dirty="0">
                <a:solidFill>
                  <a:srgbClr val="000000"/>
                </a:solidFill>
                <a:effectLst>
                  <a:outerShdw blurRad="38100" dist="38100" dir="2700000" algn="tl">
                    <a:srgbClr val="FFFFFF"/>
                  </a:outerShdw>
                </a:effectLst>
                <a:cs typeface="Arial" panose="020B0604020202020204" pitchFamily="34" charset="0"/>
              </a:rPr>
              <a:t>до </a:t>
            </a:r>
            <a:r>
              <a:rPr lang="ru-RU" altLang="x-none" sz="2800" b="1" dirty="0" err="1">
                <a:cs typeface="Arial" panose="020B0604020202020204" pitchFamily="34" charset="0"/>
              </a:rPr>
              <a:t>еритробластозу</a:t>
            </a:r>
            <a:r>
              <a:rPr lang="ru-RU" altLang="x-none" sz="2800" b="1" dirty="0">
                <a:cs typeface="Arial" panose="020B0604020202020204" pitchFamily="34" charset="0"/>
              </a:rPr>
              <a:t> </a:t>
            </a:r>
            <a:r>
              <a:rPr lang="ru-RU" altLang="x-none" sz="2800" dirty="0">
                <a:effectLst>
                  <a:outerShdw blurRad="38100" dist="38100" dir="2700000" algn="tl">
                    <a:srgbClr val="FFFFFF"/>
                  </a:outerShdw>
                </a:effectLst>
                <a:cs typeface="Arial" panose="020B0604020202020204" pitchFamily="34" charset="0"/>
              </a:rPr>
              <a:t>плода та </a:t>
            </a:r>
            <a:r>
              <a:rPr lang="ru-RU" altLang="x-none" sz="2800" b="1" dirty="0" err="1">
                <a:cs typeface="Arial" panose="020B0604020202020204" pitchFamily="34" charset="0"/>
              </a:rPr>
              <a:t>гемолітичної</a:t>
            </a:r>
            <a:r>
              <a:rPr lang="ru-RU" altLang="x-none" sz="2800" b="1" dirty="0">
                <a:cs typeface="Arial" panose="020B0604020202020204" pitchFamily="34" charset="0"/>
              </a:rPr>
              <a:t> </a:t>
            </a:r>
            <a:r>
              <a:rPr lang="ru-RU" altLang="x-none" sz="2800" b="1" dirty="0" err="1">
                <a:cs typeface="Arial" panose="020B0604020202020204" pitchFamily="34" charset="0"/>
              </a:rPr>
              <a:t>хвороби</a:t>
            </a:r>
            <a:r>
              <a:rPr lang="ru-RU" altLang="x-none" sz="2800" b="1" dirty="0">
                <a:cs typeface="Arial" panose="020B0604020202020204" pitchFamily="34" charset="0"/>
              </a:rPr>
              <a:t> </a:t>
            </a:r>
          </a:p>
          <a:p>
            <a:pPr eaLnBrk="1" hangingPunct="1">
              <a:spcBef>
                <a:spcPct val="0"/>
              </a:spcBef>
              <a:buFontTx/>
              <a:buNone/>
              <a:defRPr/>
            </a:pPr>
            <a:r>
              <a:rPr lang="ru-RU" altLang="x-none" sz="2800" b="1" dirty="0" err="1">
                <a:cs typeface="Arial" panose="020B0604020202020204" pitchFamily="34" charset="0"/>
              </a:rPr>
              <a:t>новонарождених</a:t>
            </a:r>
            <a:r>
              <a:rPr lang="ru-RU" altLang="x-none" sz="2800" b="1" dirty="0">
                <a:solidFill>
                  <a:srgbClr val="990033"/>
                </a:solidFill>
                <a:cs typeface="Arial" panose="020B0604020202020204" pitchFamily="34" charset="0"/>
              </a:rPr>
              <a:t> </a:t>
            </a:r>
            <a:r>
              <a:rPr lang="ru-RU" altLang="x-none" sz="2800" dirty="0">
                <a:solidFill>
                  <a:srgbClr val="000000"/>
                </a:solidFill>
                <a:effectLst>
                  <a:outerShdw blurRad="38100" dist="38100" dir="2700000" algn="tl">
                    <a:srgbClr val="FFFFFF"/>
                  </a:outerShdw>
                </a:effectLst>
                <a:cs typeface="Arial" panose="020B0604020202020204" pitchFamily="34" charset="0"/>
              </a:rPr>
              <a:t>при </a:t>
            </a:r>
            <a:r>
              <a:rPr lang="ru-RU" altLang="x-none" sz="2800" b="1" dirty="0" err="1">
                <a:solidFill>
                  <a:srgbClr val="FF0000"/>
                </a:solidFill>
                <a:cs typeface="Arial" panose="020B0604020202020204" pitchFamily="34" charset="0"/>
              </a:rPr>
              <a:t>другій</a:t>
            </a:r>
            <a:r>
              <a:rPr lang="ru-RU" altLang="x-none" sz="2800" b="1" dirty="0">
                <a:solidFill>
                  <a:srgbClr val="FF0000"/>
                </a:solidFill>
                <a:cs typeface="Arial" panose="020B0604020202020204" pitchFamily="34" charset="0"/>
              </a:rPr>
              <a:t> і </a:t>
            </a:r>
            <a:r>
              <a:rPr lang="ru-RU" altLang="x-none" sz="2800" b="1" dirty="0" err="1">
                <a:solidFill>
                  <a:srgbClr val="FF0000"/>
                </a:solidFill>
                <a:cs typeface="Arial" panose="020B0604020202020204" pitchFamily="34" charset="0"/>
              </a:rPr>
              <a:t>подальших</a:t>
            </a:r>
            <a:r>
              <a:rPr lang="ru-RU" altLang="x-none" sz="2800" b="1" dirty="0">
                <a:solidFill>
                  <a:srgbClr val="FF0000"/>
                </a:solidFill>
                <a:cs typeface="Arial" panose="020B0604020202020204" pitchFamily="34" charset="0"/>
              </a:rPr>
              <a:t> </a:t>
            </a:r>
            <a:r>
              <a:rPr lang="ru-RU" altLang="x-none" sz="2800" b="1" dirty="0" err="1">
                <a:solidFill>
                  <a:srgbClr val="FF0000"/>
                </a:solidFill>
                <a:cs typeface="Arial" panose="020B0604020202020204" pitchFamily="34" charset="0"/>
              </a:rPr>
              <a:t>вагітностях</a:t>
            </a:r>
            <a:r>
              <a:rPr lang="ru-RU" altLang="x-none" sz="2800" b="1" dirty="0">
                <a:solidFill>
                  <a:srgbClr val="FF0000"/>
                </a:solidFill>
                <a:cs typeface="Arial" panose="020B0604020202020204" pitchFamily="34" charset="0"/>
              </a:rPr>
              <a:t>.</a:t>
            </a:r>
            <a:endParaRPr lang="ru-RU" altLang="x-none" sz="2800" b="1" dirty="0">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3" cstate="print"/>
          <a:srcRect/>
          <a:stretch>
            <a:fillRect/>
          </a:stretch>
        </p:blipFill>
        <p:spPr bwMode="auto">
          <a:xfrm>
            <a:off x="3707904" y="2564904"/>
            <a:ext cx="5219700" cy="3829050"/>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p:txBody>
          <a:bodyPr/>
          <a:lstStyle/>
          <a:p>
            <a:pPr algn="ctr">
              <a:defRPr/>
            </a:pPr>
            <a:r>
              <a:rPr lang="uk-UA" b="1" dirty="0">
                <a:solidFill>
                  <a:srgbClr val="FF0000"/>
                </a:solidFill>
                <a:latin typeface="+mn-lt"/>
                <a:cs typeface="Arial" pitchFamily="34" charset="0"/>
              </a:rPr>
              <a:t>Гени</a:t>
            </a:r>
            <a:endParaRPr lang="ru-RU" b="1" dirty="0">
              <a:solidFill>
                <a:srgbClr val="FF0000"/>
              </a:solidFill>
              <a:latin typeface="+mn-lt"/>
              <a:cs typeface="Arial" pitchFamily="34" charset="0"/>
            </a:endParaRPr>
          </a:p>
        </p:txBody>
      </p:sp>
      <p:sp>
        <p:nvSpPr>
          <p:cNvPr id="66564" name="Rectangle 3"/>
          <p:cNvSpPr>
            <a:spLocks noGrp="1" noChangeArrowheads="1"/>
          </p:cNvSpPr>
          <p:nvPr>
            <p:ph sz="quarter" idx="1"/>
          </p:nvPr>
        </p:nvSpPr>
        <p:spPr>
          <a:xfrm>
            <a:off x="611560" y="1484784"/>
            <a:ext cx="4038600" cy="4713287"/>
          </a:xfrm>
        </p:spPr>
        <p:txBody>
          <a:bodyPr/>
          <a:lstStyle/>
          <a:p>
            <a:pPr algn="ctr">
              <a:buFontTx/>
              <a:buNone/>
            </a:pPr>
            <a:r>
              <a:rPr lang="uk-UA" altLang="ru-RU" sz="2400" b="1" dirty="0">
                <a:solidFill>
                  <a:srgbClr val="C00000"/>
                </a:solidFill>
              </a:rPr>
              <a:t>Алельні</a:t>
            </a:r>
            <a:endParaRPr lang="ru-RU" altLang="ru-RU" sz="2400" b="1" dirty="0">
              <a:solidFill>
                <a:srgbClr val="C00000"/>
              </a:solidFill>
            </a:endParaRPr>
          </a:p>
          <a:p>
            <a:pPr>
              <a:buClrTx/>
              <a:buSzPct val="100000"/>
              <a:buFont typeface="Arial" pitchFamily="34" charset="0"/>
              <a:buChar char="•"/>
            </a:pPr>
            <a:r>
              <a:rPr lang="uk-UA" altLang="ru-RU" sz="2400" b="1" dirty="0">
                <a:latin typeface="Calibri" pitchFamily="34" charset="0"/>
                <a:cs typeface="Calibri" pitchFamily="34" charset="0"/>
              </a:rPr>
              <a:t>Містяться в однакових локусах гомологічних хромосом і відповідють за одну ознаку</a:t>
            </a:r>
            <a:endParaRPr lang="ru-RU" altLang="ru-RU" sz="2400" b="1" dirty="0">
              <a:latin typeface="Calibri" pitchFamily="34" charset="0"/>
              <a:cs typeface="Calibri" pitchFamily="34" charset="0"/>
            </a:endParaRPr>
          </a:p>
          <a:p>
            <a:pPr>
              <a:buClrTx/>
              <a:buSzPct val="100000"/>
              <a:buFont typeface="Arial" pitchFamily="34" charset="0"/>
              <a:buChar char="•"/>
            </a:pPr>
            <a:r>
              <a:rPr lang="uk-UA" altLang="ru-RU" sz="2400" b="1" dirty="0">
                <a:latin typeface="Calibri" pitchFamily="34" charset="0"/>
                <a:cs typeface="Calibri" pitchFamily="34" charset="0"/>
              </a:rPr>
              <a:t>Позначаються однаковими літерами</a:t>
            </a:r>
            <a:endParaRPr lang="en-US" altLang="ru-RU" sz="2400" b="1" dirty="0">
              <a:latin typeface="Calibri" pitchFamily="34" charset="0"/>
              <a:cs typeface="Calibri" pitchFamily="34" charset="0"/>
            </a:endParaRPr>
          </a:p>
        </p:txBody>
      </p:sp>
      <p:sp>
        <p:nvSpPr>
          <p:cNvPr id="66565" name="Rectangle 4"/>
          <p:cNvSpPr>
            <a:spLocks noGrp="1" noChangeArrowheads="1"/>
          </p:cNvSpPr>
          <p:nvPr>
            <p:ph sz="quarter" idx="2"/>
          </p:nvPr>
        </p:nvSpPr>
        <p:spPr>
          <a:xfrm>
            <a:off x="4716016" y="1484784"/>
            <a:ext cx="4038600" cy="4449762"/>
          </a:xfrm>
        </p:spPr>
        <p:txBody>
          <a:bodyPr/>
          <a:lstStyle/>
          <a:p>
            <a:pPr algn="ctr">
              <a:buFontTx/>
              <a:buNone/>
            </a:pPr>
            <a:r>
              <a:rPr lang="uk-UA" altLang="ru-RU" sz="2400" b="1" dirty="0">
                <a:solidFill>
                  <a:srgbClr val="CC3300"/>
                </a:solidFill>
              </a:rPr>
              <a:t>Неалельні</a:t>
            </a:r>
          </a:p>
          <a:p>
            <a:pPr algn="ctr">
              <a:buFontTx/>
              <a:buNone/>
            </a:pPr>
            <a:endParaRPr lang="ru-RU" altLang="ru-RU" sz="2400" b="1" dirty="0">
              <a:solidFill>
                <a:srgbClr val="CC3300"/>
              </a:solidFill>
            </a:endParaRPr>
          </a:p>
        </p:txBody>
      </p:sp>
      <p:sp>
        <p:nvSpPr>
          <p:cNvPr id="33798" name="Line 5"/>
          <p:cNvSpPr>
            <a:spLocks noChangeShapeType="1"/>
          </p:cNvSpPr>
          <p:nvPr/>
        </p:nvSpPr>
        <p:spPr bwMode="auto">
          <a:xfrm flipH="1">
            <a:off x="3505200" y="1143000"/>
            <a:ext cx="762000" cy="304800"/>
          </a:xfrm>
          <a:prstGeom prst="line">
            <a:avLst/>
          </a:prstGeom>
          <a:noFill/>
          <a:ln w="9525">
            <a:solidFill>
              <a:schemeClr val="tx1"/>
            </a:solidFill>
            <a:round/>
            <a:headEnd/>
            <a:tailEnd type="triangle" w="med" len="me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799" name="Rectangle 6"/>
          <p:cNvSpPr>
            <a:spLocks noChangeArrowheads="1"/>
          </p:cNvSpPr>
          <p:nvPr/>
        </p:nvSpPr>
        <p:spPr bwMode="auto">
          <a:xfrm>
            <a:off x="5029200" y="1905000"/>
            <a:ext cx="3810000" cy="2678113"/>
          </a:xfrm>
          <a:prstGeom prst="rect">
            <a:avLst/>
          </a:prstGeom>
          <a:noFill/>
          <a:ln w="9525">
            <a:noFill/>
            <a:miter lim="800000"/>
            <a:headEnd/>
            <a:tailEnd/>
          </a:ln>
        </p:spPr>
        <p:txBody>
          <a:bodyPr>
            <a:spAutoFit/>
          </a:bodyPr>
          <a:lstStyle/>
          <a:p>
            <a:pPr eaLnBrk="1" hangingPunct="1">
              <a:buClr>
                <a:srgbClr val="000000"/>
              </a:buClr>
              <a:buSzPct val="100000"/>
              <a:buFontTx/>
              <a:buChar char="•"/>
            </a:pPr>
            <a:r>
              <a:rPr lang="en-US" sz="2400" dirty="0">
                <a:solidFill>
                  <a:schemeClr val="tx1"/>
                </a:solidFill>
                <a:effectLst>
                  <a:outerShdw blurRad="38100" dist="38100" dir="2700000" algn="tl">
                    <a:srgbClr val="FFFFFF"/>
                  </a:outerShdw>
                </a:effectLst>
                <a:latin typeface="Calibri" pitchFamily="34" charset="0"/>
                <a:cs typeface="Calibri" pitchFamily="34" charset="0"/>
              </a:rPr>
              <a:t> </a:t>
            </a:r>
            <a:r>
              <a:rPr lang="uk-UA" sz="2400" b="1" dirty="0">
                <a:solidFill>
                  <a:schemeClr val="tx1"/>
                </a:solidFill>
                <a:latin typeface="Calibri" pitchFamily="34" charset="0"/>
                <a:cs typeface="Calibri" pitchFamily="34" charset="0"/>
              </a:rPr>
              <a:t>Містяться в різних локусах гомологічних хромосом або різних хромосомах</a:t>
            </a:r>
            <a:endParaRPr lang="ru-RU" sz="2400" b="1" dirty="0">
              <a:solidFill>
                <a:schemeClr val="tx1"/>
              </a:solidFill>
              <a:latin typeface="Calibri" pitchFamily="34" charset="0"/>
              <a:cs typeface="Calibri" pitchFamily="34" charset="0"/>
            </a:endParaRPr>
          </a:p>
          <a:p>
            <a:pPr eaLnBrk="1" hangingPunct="1">
              <a:buClr>
                <a:srgbClr val="000000"/>
              </a:buClr>
              <a:buSzPct val="100000"/>
              <a:buFontTx/>
              <a:buChar char="•"/>
            </a:pPr>
            <a:r>
              <a:rPr lang="en-US" sz="2400" b="1" dirty="0">
                <a:solidFill>
                  <a:schemeClr val="tx1"/>
                </a:solidFill>
                <a:latin typeface="Calibri" pitchFamily="34" charset="0"/>
                <a:cs typeface="Calibri" pitchFamily="34" charset="0"/>
              </a:rPr>
              <a:t> </a:t>
            </a:r>
            <a:r>
              <a:rPr lang="uk-UA" sz="2400" b="1" dirty="0">
                <a:solidFill>
                  <a:schemeClr val="tx1"/>
                </a:solidFill>
                <a:latin typeface="Calibri" pitchFamily="34" charset="0"/>
                <a:cs typeface="Calibri" pitchFamily="34" charset="0"/>
              </a:rPr>
              <a:t>Позначаються різними літерами</a:t>
            </a:r>
            <a:endParaRPr lang="en-US" sz="2400" b="1" dirty="0">
              <a:solidFill>
                <a:schemeClr val="tx1"/>
              </a:solidFill>
              <a:latin typeface="Calibri" pitchFamily="34" charset="0"/>
              <a:cs typeface="Calibri" pitchFamily="34" charset="0"/>
            </a:endParaRPr>
          </a:p>
          <a:p>
            <a:pPr eaLnBrk="1" hangingPunct="1">
              <a:buClr>
                <a:srgbClr val="000000"/>
              </a:buClr>
              <a:buSzPct val="100000"/>
              <a:buFontTx/>
              <a:buChar char="•"/>
            </a:pPr>
            <a:endParaRPr lang="ru-RU" sz="2400" dirty="0">
              <a:solidFill>
                <a:schemeClr val="tx1"/>
              </a:solidFill>
              <a:effectLst>
                <a:outerShdw blurRad="38100" dist="38100" dir="2700000" algn="tl">
                  <a:srgbClr val="FFFFFF"/>
                </a:outerShdw>
              </a:effectLst>
            </a:endParaRPr>
          </a:p>
        </p:txBody>
      </p:sp>
      <p:sp>
        <p:nvSpPr>
          <p:cNvPr id="33800" name="Line 7"/>
          <p:cNvSpPr>
            <a:spLocks noChangeShapeType="1"/>
          </p:cNvSpPr>
          <p:nvPr/>
        </p:nvSpPr>
        <p:spPr bwMode="auto">
          <a:xfrm>
            <a:off x="1447800" y="5105400"/>
            <a:ext cx="0" cy="990600"/>
          </a:xfrm>
          <a:prstGeom prst="line">
            <a:avLst/>
          </a:prstGeom>
          <a:noFill/>
          <a:ln w="5715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01" name="Line 8"/>
          <p:cNvSpPr>
            <a:spLocks noChangeShapeType="1"/>
          </p:cNvSpPr>
          <p:nvPr/>
        </p:nvSpPr>
        <p:spPr bwMode="auto">
          <a:xfrm>
            <a:off x="1905000" y="5105400"/>
            <a:ext cx="0" cy="990600"/>
          </a:xfrm>
          <a:prstGeom prst="line">
            <a:avLst/>
          </a:prstGeom>
          <a:noFill/>
          <a:ln w="5715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02" name="Text Box 9"/>
          <p:cNvSpPr txBox="1">
            <a:spLocks noChangeArrowheads="1"/>
          </p:cNvSpPr>
          <p:nvPr/>
        </p:nvSpPr>
        <p:spPr bwMode="auto">
          <a:xfrm>
            <a:off x="990600" y="5410200"/>
            <a:ext cx="3810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dirty="0">
                <a:solidFill>
                  <a:schemeClr val="tx1"/>
                </a:solidFill>
                <a:effectLst>
                  <a:outerShdw blurRad="38100" dist="38100" dir="2700000" algn="tl">
                    <a:srgbClr val="FFFFFF"/>
                  </a:outerShdw>
                </a:effectLst>
              </a:rPr>
              <a:t>А</a:t>
            </a:r>
          </a:p>
        </p:txBody>
      </p:sp>
      <p:sp>
        <p:nvSpPr>
          <p:cNvPr id="33803" name="Text Box 10"/>
          <p:cNvSpPr txBox="1">
            <a:spLocks noChangeArrowheads="1"/>
          </p:cNvSpPr>
          <p:nvPr/>
        </p:nvSpPr>
        <p:spPr bwMode="auto">
          <a:xfrm>
            <a:off x="1981200" y="5410200"/>
            <a:ext cx="6096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dirty="0">
                <a:solidFill>
                  <a:schemeClr val="tx1"/>
                </a:solidFill>
                <a:effectLst>
                  <a:outerShdw blurRad="38100" dist="38100" dir="2700000" algn="tl">
                    <a:srgbClr val="FFFFFF"/>
                  </a:outerShdw>
                </a:effectLst>
              </a:rPr>
              <a:t>а</a:t>
            </a:r>
          </a:p>
        </p:txBody>
      </p:sp>
      <p:sp>
        <p:nvSpPr>
          <p:cNvPr id="33804" name="Text Box 11"/>
          <p:cNvSpPr txBox="1">
            <a:spLocks noChangeArrowheads="1"/>
          </p:cNvSpPr>
          <p:nvPr/>
        </p:nvSpPr>
        <p:spPr bwMode="auto">
          <a:xfrm>
            <a:off x="2411413" y="5516563"/>
            <a:ext cx="762000" cy="366712"/>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uk-UA">
                <a:effectLst>
                  <a:outerShdw blurRad="38100" dist="38100" dir="2700000" algn="tl">
                    <a:srgbClr val="FFFFFF"/>
                  </a:outerShdw>
                </a:effectLst>
              </a:rPr>
              <a:t>або</a:t>
            </a:r>
            <a:endParaRPr lang="ru-RU">
              <a:effectLst>
                <a:outerShdw blurRad="38100" dist="38100" dir="2700000" algn="tl">
                  <a:srgbClr val="FFFFFF"/>
                </a:outerShdw>
              </a:effectLst>
            </a:endParaRPr>
          </a:p>
        </p:txBody>
      </p:sp>
      <p:sp>
        <p:nvSpPr>
          <p:cNvPr id="33805" name="Text Box 12"/>
          <p:cNvSpPr txBox="1">
            <a:spLocks noChangeArrowheads="1"/>
          </p:cNvSpPr>
          <p:nvPr/>
        </p:nvSpPr>
        <p:spPr bwMode="auto">
          <a:xfrm>
            <a:off x="3048000" y="5257800"/>
            <a:ext cx="1524000" cy="1006475"/>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sz="6000">
                <a:effectLst>
                  <a:outerShdw blurRad="38100" dist="38100" dir="2700000" algn="tl">
                    <a:srgbClr val="FFFFFF"/>
                  </a:outerShdw>
                </a:effectLst>
              </a:rPr>
              <a:t>Х Х</a:t>
            </a:r>
          </a:p>
        </p:txBody>
      </p:sp>
      <p:sp>
        <p:nvSpPr>
          <p:cNvPr id="33806" name="Text Box 13"/>
          <p:cNvSpPr txBox="1">
            <a:spLocks noChangeArrowheads="1"/>
          </p:cNvSpPr>
          <p:nvPr/>
        </p:nvSpPr>
        <p:spPr bwMode="auto">
          <a:xfrm>
            <a:off x="3581400" y="5105400"/>
            <a:ext cx="2286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a:effectLst>
                  <a:outerShdw blurRad="38100" dist="38100" dir="2700000" algn="tl">
                    <a:srgbClr val="FFFFFF"/>
                  </a:outerShdw>
                </a:effectLst>
              </a:rPr>
              <a:t>В</a:t>
            </a:r>
          </a:p>
        </p:txBody>
      </p:sp>
      <p:sp>
        <p:nvSpPr>
          <p:cNvPr id="33807" name="Text Box 14"/>
          <p:cNvSpPr txBox="1">
            <a:spLocks noChangeArrowheads="1"/>
          </p:cNvSpPr>
          <p:nvPr/>
        </p:nvSpPr>
        <p:spPr bwMode="auto">
          <a:xfrm>
            <a:off x="4267200" y="5105400"/>
            <a:ext cx="4572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en-US">
                <a:effectLst>
                  <a:outerShdw blurRad="38100" dist="38100" dir="2700000" algn="tl">
                    <a:srgbClr val="000000">
                      <a:alpha val="43137"/>
                    </a:srgbClr>
                  </a:outerShdw>
                </a:effectLst>
                <a:ea typeface="+mn-ea"/>
                <a:cs typeface="+mn-cs"/>
              </a:rPr>
              <a:t>b</a:t>
            </a:r>
            <a:endParaRPr lang="ru-RU">
              <a:effectLst>
                <a:outerShdw blurRad="38100" dist="38100" dir="2700000" algn="tl">
                  <a:srgbClr val="000000">
                    <a:alpha val="43137"/>
                  </a:srgbClr>
                </a:outerShdw>
              </a:effectLst>
              <a:ea typeface="+mn-ea"/>
              <a:cs typeface="+mn-cs"/>
            </a:endParaRPr>
          </a:p>
        </p:txBody>
      </p:sp>
      <p:sp>
        <p:nvSpPr>
          <p:cNvPr id="33808" name="Text Box 15"/>
          <p:cNvSpPr txBox="1">
            <a:spLocks noChangeArrowheads="1"/>
          </p:cNvSpPr>
          <p:nvPr/>
        </p:nvSpPr>
        <p:spPr bwMode="auto">
          <a:xfrm>
            <a:off x="6324600" y="5410200"/>
            <a:ext cx="10668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endParaRPr lang="uk-UA" dirty="0">
              <a:solidFill>
                <a:schemeClr val="tx1"/>
              </a:solidFill>
              <a:ea typeface="+mn-ea"/>
              <a:cs typeface="+mn-cs"/>
            </a:endParaRPr>
          </a:p>
        </p:txBody>
      </p:sp>
      <p:sp>
        <p:nvSpPr>
          <p:cNvPr id="33811" name="Text Box 18"/>
          <p:cNvSpPr txBox="1">
            <a:spLocks noChangeArrowheads="1"/>
          </p:cNvSpPr>
          <p:nvPr/>
        </p:nvSpPr>
        <p:spPr bwMode="auto">
          <a:xfrm>
            <a:off x="5638800" y="5486400"/>
            <a:ext cx="381000" cy="641350"/>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en-US">
                <a:solidFill>
                  <a:schemeClr val="tx1"/>
                </a:solidFill>
                <a:ea typeface="+mn-ea"/>
                <a:cs typeface="+mn-cs"/>
              </a:rPr>
              <a:t>F   V</a:t>
            </a:r>
            <a:endParaRPr lang="ru-RU">
              <a:solidFill>
                <a:schemeClr val="tx1"/>
              </a:solidFill>
              <a:ea typeface="+mn-ea"/>
              <a:cs typeface="+mn-cs"/>
            </a:endParaRPr>
          </a:p>
        </p:txBody>
      </p:sp>
      <p:sp>
        <p:nvSpPr>
          <p:cNvPr id="33812" name="Text Box 19"/>
          <p:cNvSpPr txBox="1">
            <a:spLocks noChangeArrowheads="1"/>
          </p:cNvSpPr>
          <p:nvPr/>
        </p:nvSpPr>
        <p:spPr bwMode="auto">
          <a:xfrm>
            <a:off x="6477000" y="5486400"/>
            <a:ext cx="381000" cy="641350"/>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en-US" dirty="0">
                <a:solidFill>
                  <a:schemeClr val="tx1"/>
                </a:solidFill>
                <a:ea typeface="+mn-ea"/>
                <a:cs typeface="+mn-cs"/>
              </a:rPr>
              <a:t>f v</a:t>
            </a:r>
            <a:endParaRPr lang="ru-RU" dirty="0">
              <a:solidFill>
                <a:schemeClr val="tx1"/>
              </a:solidFill>
              <a:ea typeface="+mn-ea"/>
              <a:cs typeface="+mn-cs"/>
            </a:endParaRPr>
          </a:p>
        </p:txBody>
      </p:sp>
      <p:sp>
        <p:nvSpPr>
          <p:cNvPr id="33813" name="Line 20"/>
          <p:cNvSpPr>
            <a:spLocks noChangeShapeType="1"/>
          </p:cNvSpPr>
          <p:nvPr/>
        </p:nvSpPr>
        <p:spPr bwMode="auto">
          <a:xfrm flipH="1">
            <a:off x="7467600" y="5486400"/>
            <a:ext cx="0" cy="533400"/>
          </a:xfrm>
          <a:prstGeom prst="line">
            <a:avLst/>
          </a:prstGeom>
          <a:noFill/>
          <a:ln w="57150">
            <a:solidFill>
              <a:schemeClr val="hlink"/>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14" name="Line 21"/>
          <p:cNvSpPr>
            <a:spLocks noChangeShapeType="1"/>
          </p:cNvSpPr>
          <p:nvPr/>
        </p:nvSpPr>
        <p:spPr bwMode="auto">
          <a:xfrm flipH="1">
            <a:off x="7696200" y="5486400"/>
            <a:ext cx="0" cy="533400"/>
          </a:xfrm>
          <a:prstGeom prst="line">
            <a:avLst/>
          </a:prstGeom>
          <a:noFill/>
          <a:ln w="57150">
            <a:solidFill>
              <a:schemeClr val="hlink"/>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15" name="Text Box 22"/>
          <p:cNvSpPr txBox="1">
            <a:spLocks noChangeArrowheads="1"/>
          </p:cNvSpPr>
          <p:nvPr/>
        </p:nvSpPr>
        <p:spPr bwMode="auto">
          <a:xfrm>
            <a:off x="7086600" y="5562600"/>
            <a:ext cx="3048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en-US" dirty="0">
                <a:solidFill>
                  <a:schemeClr val="tx1"/>
                </a:solidFill>
                <a:effectLst>
                  <a:outerShdw blurRad="38100" dist="38100" dir="2700000" algn="tl">
                    <a:srgbClr val="000000">
                      <a:alpha val="43137"/>
                    </a:srgbClr>
                  </a:outerShdw>
                </a:effectLst>
                <a:ea typeface="+mn-ea"/>
                <a:cs typeface="+mn-cs"/>
              </a:rPr>
              <a:t>E</a:t>
            </a:r>
            <a:endParaRPr lang="ru-RU" dirty="0">
              <a:solidFill>
                <a:schemeClr val="tx1"/>
              </a:solidFill>
              <a:effectLst>
                <a:outerShdw blurRad="38100" dist="38100" dir="2700000" algn="tl">
                  <a:srgbClr val="000000">
                    <a:alpha val="43137"/>
                  </a:srgbClr>
                </a:outerShdw>
              </a:effectLst>
              <a:ea typeface="+mn-ea"/>
              <a:cs typeface="+mn-cs"/>
            </a:endParaRPr>
          </a:p>
        </p:txBody>
      </p:sp>
      <p:sp>
        <p:nvSpPr>
          <p:cNvPr id="33816" name="Text Box 23"/>
          <p:cNvSpPr txBox="1">
            <a:spLocks noChangeArrowheads="1"/>
          </p:cNvSpPr>
          <p:nvPr/>
        </p:nvSpPr>
        <p:spPr bwMode="auto">
          <a:xfrm>
            <a:off x="7772400" y="5562600"/>
            <a:ext cx="3048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en-US" dirty="0">
                <a:solidFill>
                  <a:schemeClr val="tx1"/>
                </a:solidFill>
                <a:ea typeface="+mn-ea"/>
                <a:cs typeface="+mn-cs"/>
              </a:rPr>
              <a:t>e</a:t>
            </a:r>
            <a:endParaRPr lang="ru-RU" dirty="0">
              <a:solidFill>
                <a:schemeClr val="tx1"/>
              </a:solidFill>
              <a:ea typeface="+mn-ea"/>
              <a:cs typeface="+mn-cs"/>
            </a:endParaRPr>
          </a:p>
        </p:txBody>
      </p:sp>
      <p:sp>
        <p:nvSpPr>
          <p:cNvPr id="33817" name="Line 24"/>
          <p:cNvSpPr>
            <a:spLocks noChangeShapeType="1"/>
          </p:cNvSpPr>
          <p:nvPr/>
        </p:nvSpPr>
        <p:spPr bwMode="auto">
          <a:xfrm>
            <a:off x="1371600" y="5486400"/>
            <a:ext cx="762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18" name="Line 25"/>
          <p:cNvSpPr>
            <a:spLocks noChangeShapeType="1"/>
          </p:cNvSpPr>
          <p:nvPr/>
        </p:nvSpPr>
        <p:spPr bwMode="auto">
          <a:xfrm>
            <a:off x="1828800" y="5486400"/>
            <a:ext cx="762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19" name="Line 26"/>
          <p:cNvSpPr>
            <a:spLocks noChangeShapeType="1"/>
          </p:cNvSpPr>
          <p:nvPr/>
        </p:nvSpPr>
        <p:spPr bwMode="auto">
          <a:xfrm>
            <a:off x="3505200" y="5486400"/>
            <a:ext cx="0" cy="7620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0" name="Line 27"/>
          <p:cNvSpPr>
            <a:spLocks noChangeShapeType="1"/>
          </p:cNvSpPr>
          <p:nvPr/>
        </p:nvSpPr>
        <p:spPr bwMode="auto">
          <a:xfrm>
            <a:off x="4191000" y="5486400"/>
            <a:ext cx="76200" cy="7620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1" name="Line 28"/>
          <p:cNvSpPr>
            <a:spLocks noChangeShapeType="1"/>
          </p:cNvSpPr>
          <p:nvPr/>
        </p:nvSpPr>
        <p:spPr bwMode="auto">
          <a:xfrm>
            <a:off x="4876800" y="1143000"/>
            <a:ext cx="685800" cy="228600"/>
          </a:xfrm>
          <a:prstGeom prst="line">
            <a:avLst/>
          </a:prstGeom>
          <a:noFill/>
          <a:ln w="9525">
            <a:solidFill>
              <a:schemeClr val="tx1"/>
            </a:solidFill>
            <a:round/>
            <a:headEnd/>
            <a:tailEnd type="triangle" w="med" len="me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2" name="Line 29"/>
          <p:cNvSpPr>
            <a:spLocks noChangeShapeType="1"/>
          </p:cNvSpPr>
          <p:nvPr/>
        </p:nvSpPr>
        <p:spPr bwMode="auto">
          <a:xfrm>
            <a:off x="5943600" y="5562600"/>
            <a:ext cx="1524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3" name="Line 30"/>
          <p:cNvSpPr>
            <a:spLocks noChangeShapeType="1"/>
          </p:cNvSpPr>
          <p:nvPr/>
        </p:nvSpPr>
        <p:spPr bwMode="auto">
          <a:xfrm>
            <a:off x="6324600" y="5562600"/>
            <a:ext cx="1524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4" name="Line 31"/>
          <p:cNvSpPr>
            <a:spLocks noChangeShapeType="1"/>
          </p:cNvSpPr>
          <p:nvPr/>
        </p:nvSpPr>
        <p:spPr bwMode="auto">
          <a:xfrm>
            <a:off x="5943600" y="5943600"/>
            <a:ext cx="1524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5" name="Line 32"/>
          <p:cNvSpPr>
            <a:spLocks noChangeShapeType="1"/>
          </p:cNvSpPr>
          <p:nvPr/>
        </p:nvSpPr>
        <p:spPr bwMode="auto">
          <a:xfrm>
            <a:off x="6324600" y="5943600"/>
            <a:ext cx="1524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6" name="Line 33"/>
          <p:cNvSpPr>
            <a:spLocks noChangeShapeType="1"/>
          </p:cNvSpPr>
          <p:nvPr/>
        </p:nvSpPr>
        <p:spPr bwMode="auto">
          <a:xfrm flipV="1">
            <a:off x="7620000" y="5638800"/>
            <a:ext cx="1524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7" name="Line 34"/>
          <p:cNvSpPr>
            <a:spLocks noChangeShapeType="1"/>
          </p:cNvSpPr>
          <p:nvPr/>
        </p:nvSpPr>
        <p:spPr bwMode="auto">
          <a:xfrm flipV="1">
            <a:off x="7391400" y="5638800"/>
            <a:ext cx="1524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8" name="Line 35"/>
          <p:cNvSpPr>
            <a:spLocks noChangeShapeType="1"/>
          </p:cNvSpPr>
          <p:nvPr/>
        </p:nvSpPr>
        <p:spPr bwMode="auto">
          <a:xfrm>
            <a:off x="3429000" y="5486400"/>
            <a:ext cx="152400" cy="7620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9" name="Блок-схема: процесс 38"/>
          <p:cNvSpPr/>
          <p:nvPr/>
        </p:nvSpPr>
        <p:spPr>
          <a:xfrm>
            <a:off x="6011863" y="5516563"/>
            <a:ext cx="73025" cy="57626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ndParaRPr>
          </a:p>
        </p:txBody>
      </p:sp>
      <p:sp>
        <p:nvSpPr>
          <p:cNvPr id="40" name="Блок-схема: процесс 39"/>
          <p:cNvSpPr/>
          <p:nvPr/>
        </p:nvSpPr>
        <p:spPr>
          <a:xfrm>
            <a:off x="6443663" y="5516563"/>
            <a:ext cx="73025" cy="57626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
          <p:cNvSpPr>
            <a:spLocks noGrp="1" noChangeArrowheads="1"/>
          </p:cNvSpPr>
          <p:nvPr>
            <p:ph sz="quarter" idx="1"/>
          </p:nvPr>
        </p:nvSpPr>
        <p:spPr>
          <a:xfrm>
            <a:off x="323850" y="447675"/>
            <a:ext cx="8459788" cy="6381750"/>
          </a:xfrm>
        </p:spPr>
        <p:txBody>
          <a:bodyPr/>
          <a:lstStyle/>
          <a:p>
            <a:pPr algn="ctr" eaLnBrk="1" hangingPunct="1">
              <a:lnSpc>
                <a:spcPct val="8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b="1" dirty="0"/>
              <a:t>	 </a:t>
            </a:r>
            <a:r>
              <a:rPr lang="uk-UA" altLang="ru-RU" sz="2800" b="1" dirty="0"/>
              <a:t>ВИДИ В</a:t>
            </a:r>
            <a:r>
              <a:rPr lang="uk-UA" altLang="ru-RU" sz="2800" b="1" dirty="0">
                <a:latin typeface="Calibri" pitchFamily="34" charset="0"/>
                <a:cs typeface="Calibri" pitchFamily="34" charset="0"/>
              </a:rPr>
              <a:t>ЗАЄМОДІЇ ГЕНІВ</a:t>
            </a:r>
            <a:endParaRPr lang="en-GB" altLang="ru-RU" sz="2800" b="1" dirty="0">
              <a:latin typeface="Calibri" pitchFamily="34" charset="0"/>
              <a:cs typeface="Calibri" pitchFamily="34" charset="0"/>
            </a:endParaRPr>
          </a:p>
          <a:p>
            <a:pPr eaLnBrk="1" hangingPunct="1">
              <a:lnSpc>
                <a:spcPct val="8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b="1" dirty="0">
              <a:solidFill>
                <a:srgbClr val="FF0000"/>
              </a:solidFill>
            </a:endParaRPr>
          </a:p>
          <a:p>
            <a:pPr eaLnBrk="1" hangingPunct="1">
              <a:lnSpc>
                <a:spcPct val="8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t>       </a:t>
            </a:r>
          </a:p>
          <a:p>
            <a:pPr eaLnBrk="1" hangingPunct="1">
              <a:lnSpc>
                <a:spcPct val="8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3200" b="1" dirty="0">
                <a:solidFill>
                  <a:srgbClr val="FF0000"/>
                </a:solidFill>
                <a:latin typeface="Calibri" pitchFamily="34" charset="0"/>
                <a:cs typeface="Calibri" pitchFamily="34" charset="0"/>
              </a:rPr>
              <a:t>         </a:t>
            </a:r>
            <a:r>
              <a:rPr lang="uk-UA" altLang="ru-RU" sz="3200" b="1" dirty="0">
                <a:solidFill>
                  <a:srgbClr val="FF0000"/>
                </a:solidFill>
                <a:latin typeface="Calibri" pitchFamily="34" charset="0"/>
                <a:cs typeface="Calibri" pitchFamily="34" charset="0"/>
              </a:rPr>
              <a:t>Алельних</a:t>
            </a:r>
            <a:r>
              <a:rPr lang="en-GB" altLang="ru-RU" sz="3200" b="1" dirty="0">
                <a:solidFill>
                  <a:srgbClr val="FF0000"/>
                </a:solidFill>
                <a:latin typeface="Calibri" pitchFamily="34" charset="0"/>
                <a:cs typeface="Calibri" pitchFamily="34" charset="0"/>
              </a:rPr>
              <a:t>:                              </a:t>
            </a:r>
            <a:r>
              <a:rPr lang="uk-UA" altLang="ru-RU" sz="3200" b="1" dirty="0">
                <a:solidFill>
                  <a:srgbClr val="FF0000"/>
                </a:solidFill>
                <a:latin typeface="Calibri" pitchFamily="34" charset="0"/>
                <a:cs typeface="Calibri" pitchFamily="34" charset="0"/>
              </a:rPr>
              <a:t>Неалельних</a:t>
            </a:r>
            <a:r>
              <a:rPr lang="en-GB" altLang="ru-RU" sz="3200" b="1" dirty="0">
                <a:solidFill>
                  <a:srgbClr val="FF0000"/>
                </a:solidFill>
                <a:latin typeface="Calibri" pitchFamily="34" charset="0"/>
                <a:cs typeface="Calibri" pitchFamily="34" charset="0"/>
              </a:rPr>
              <a:t>: </a:t>
            </a:r>
          </a:p>
          <a:p>
            <a:pPr eaLnBrk="1" hangingPunct="1">
              <a:lnSpc>
                <a:spcPct val="8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b="1" dirty="0"/>
          </a:p>
          <a:p>
            <a:pPr eaLnBrk="1" hangingPunct="1">
              <a:lnSpc>
                <a:spcPct val="80000"/>
              </a:lnSpc>
              <a:spcBef>
                <a:spcPts val="1200"/>
              </a:spcBef>
              <a:buFont typeface="Wingdings 3" pitchFamily="18"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t>  </a:t>
            </a:r>
            <a:r>
              <a:rPr lang="en-GB" altLang="ru-RU" sz="2800" dirty="0">
                <a:latin typeface="Calibri" pitchFamily="34" charset="0"/>
                <a:cs typeface="Calibri" pitchFamily="34" charset="0"/>
              </a:rPr>
              <a:t>1.</a:t>
            </a:r>
            <a:r>
              <a:rPr lang="uk-UA" altLang="ru-RU" sz="2800" b="1" dirty="0">
                <a:latin typeface="Calibri" pitchFamily="34" charset="0"/>
                <a:cs typeface="Calibri" pitchFamily="34" charset="0"/>
              </a:rPr>
              <a:t>Повне домінування</a:t>
            </a:r>
            <a:r>
              <a:rPr lang="en-GB" altLang="ru-RU" sz="2800" b="1" dirty="0">
                <a:latin typeface="Calibri" pitchFamily="34" charset="0"/>
                <a:cs typeface="Calibri" pitchFamily="34" charset="0"/>
              </a:rPr>
              <a:t>;             </a:t>
            </a:r>
            <a:r>
              <a:rPr lang="uk-UA" altLang="ru-RU" sz="2800" b="1" dirty="0">
                <a:latin typeface="Calibri" pitchFamily="34" charset="0"/>
                <a:cs typeface="Calibri" pitchFamily="34" charset="0"/>
              </a:rPr>
              <a:t>  </a:t>
            </a:r>
            <a:r>
              <a:rPr lang="en-GB" altLang="ru-RU" sz="2800" b="1" dirty="0">
                <a:latin typeface="Calibri" pitchFamily="34" charset="0"/>
                <a:cs typeface="Calibri" pitchFamily="34" charset="0"/>
              </a:rPr>
              <a:t> 1.</a:t>
            </a:r>
            <a:r>
              <a:rPr lang="uk-UA" altLang="ru-RU" sz="2800" b="1" dirty="0">
                <a:latin typeface="Calibri" pitchFamily="34" charset="0"/>
                <a:cs typeface="Calibri" pitchFamily="34" charset="0"/>
              </a:rPr>
              <a:t>Комплементарність</a:t>
            </a:r>
            <a:r>
              <a:rPr lang="en-GB" altLang="ru-RU" sz="2800" b="1" dirty="0">
                <a:latin typeface="Calibri" pitchFamily="34" charset="0"/>
                <a:cs typeface="Calibri" pitchFamily="34" charset="0"/>
              </a:rPr>
              <a:t>    </a:t>
            </a:r>
            <a:r>
              <a:rPr lang="ru-RU" altLang="ru-RU" sz="2800" b="1" dirty="0">
                <a:latin typeface="Calibri" pitchFamily="34" charset="0"/>
                <a:cs typeface="Calibri" pitchFamily="34" charset="0"/>
              </a:rPr>
              <a:t> </a:t>
            </a:r>
            <a:endParaRPr lang="en-GB" altLang="ru-RU" sz="2800" b="1" dirty="0">
              <a:latin typeface="Calibri" pitchFamily="34" charset="0"/>
              <a:cs typeface="Calibri" pitchFamily="34" charset="0"/>
            </a:endParaRPr>
          </a:p>
          <a:p>
            <a:pPr eaLnBrk="1" hangingPunct="1">
              <a:lnSpc>
                <a:spcPct val="80000"/>
              </a:lnSpc>
              <a:spcBef>
                <a:spcPts val="1200"/>
              </a:spcBef>
              <a:buFont typeface="Wingdings 3" pitchFamily="18"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b="1" dirty="0">
                <a:latin typeface="Calibri" pitchFamily="34" charset="0"/>
                <a:cs typeface="Calibri" pitchFamily="34" charset="0"/>
              </a:rPr>
              <a:t>   2.</a:t>
            </a:r>
            <a:r>
              <a:rPr lang="uk-UA" altLang="ru-RU" sz="2800" b="1" dirty="0">
                <a:latin typeface="Calibri" pitchFamily="34" charset="0"/>
                <a:cs typeface="Calibri" pitchFamily="34" charset="0"/>
              </a:rPr>
              <a:t>Неповне домінування</a:t>
            </a:r>
            <a:r>
              <a:rPr lang="en-GB" altLang="ru-RU" sz="2800" b="1" dirty="0">
                <a:latin typeface="Calibri" pitchFamily="34" charset="0"/>
                <a:cs typeface="Calibri" pitchFamily="34" charset="0"/>
              </a:rPr>
              <a:t>;           2. </a:t>
            </a:r>
            <a:r>
              <a:rPr lang="uk-UA" altLang="ru-RU" sz="2800" b="1" dirty="0">
                <a:latin typeface="Calibri" pitchFamily="34" charset="0"/>
                <a:cs typeface="Calibri" pitchFamily="34" charset="0"/>
              </a:rPr>
              <a:t>Епістаз</a:t>
            </a:r>
            <a:r>
              <a:rPr lang="en-GB" altLang="ru-RU" sz="2800" b="1" dirty="0">
                <a:latin typeface="Calibri" pitchFamily="34" charset="0"/>
                <a:cs typeface="Calibri" pitchFamily="34" charset="0"/>
              </a:rPr>
              <a:t>; </a:t>
            </a:r>
          </a:p>
          <a:p>
            <a:pPr>
              <a:lnSpc>
                <a:spcPct val="80000"/>
              </a:lnSpc>
              <a:spcBef>
                <a:spcPts val="1200"/>
              </a:spcBef>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b="1" dirty="0">
                <a:latin typeface="Calibri" pitchFamily="34" charset="0"/>
                <a:cs typeface="Calibri" pitchFamily="34" charset="0"/>
              </a:rPr>
              <a:t>   3.</a:t>
            </a:r>
            <a:r>
              <a:rPr lang="uk-UA" altLang="ru-RU" sz="2800" b="1" dirty="0">
                <a:latin typeface="Calibri" pitchFamily="34" charset="0"/>
                <a:cs typeface="Calibri" pitchFamily="34" charset="0"/>
              </a:rPr>
              <a:t> </a:t>
            </a:r>
            <a:r>
              <a:rPr lang="uk-UA" altLang="ru-RU" sz="2800" b="1" dirty="0" err="1">
                <a:latin typeface="Calibri" pitchFamily="34" charset="0"/>
                <a:cs typeface="Calibri" pitchFamily="34" charset="0"/>
              </a:rPr>
              <a:t>Кодомінування</a:t>
            </a:r>
            <a:r>
              <a:rPr lang="en-GB" altLang="ru-RU" sz="2800" b="1" dirty="0">
                <a:latin typeface="Calibri" pitchFamily="34" charset="0"/>
                <a:cs typeface="Calibri" pitchFamily="34" charset="0"/>
              </a:rPr>
              <a:t>;                  </a:t>
            </a:r>
            <a:r>
              <a:rPr lang="uk-UA" altLang="ru-RU" sz="2800" b="1" dirty="0">
                <a:latin typeface="Calibri" pitchFamily="34" charset="0"/>
                <a:cs typeface="Calibri" pitchFamily="34" charset="0"/>
              </a:rPr>
              <a:t>     </a:t>
            </a:r>
            <a:r>
              <a:rPr lang="en-GB" altLang="ru-RU" sz="2800" b="1" dirty="0">
                <a:latin typeface="Calibri" pitchFamily="34" charset="0"/>
                <a:cs typeface="Calibri" pitchFamily="34" charset="0"/>
              </a:rPr>
              <a:t>3. </a:t>
            </a:r>
            <a:r>
              <a:rPr lang="uk-UA" altLang="ru-RU" sz="2800" b="1" dirty="0">
                <a:latin typeface="Calibri" pitchFamily="34" charset="0"/>
                <a:cs typeface="Calibri" pitchFamily="34" charset="0"/>
              </a:rPr>
              <a:t>Полімерія</a:t>
            </a:r>
            <a:r>
              <a:rPr lang="en-GB" altLang="ru-RU" sz="2800" b="1" dirty="0">
                <a:latin typeface="Calibri" pitchFamily="34" charset="0"/>
                <a:cs typeface="Calibri" pitchFamily="34" charset="0"/>
              </a:rPr>
              <a:t>; </a:t>
            </a:r>
          </a:p>
          <a:p>
            <a:pPr eaLnBrk="1" hangingPunct="1">
              <a:lnSpc>
                <a:spcPct val="80000"/>
              </a:lnSpc>
              <a:spcBef>
                <a:spcPts val="1200"/>
              </a:spcBef>
              <a:buFont typeface="Wingdings 3" pitchFamily="18"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b="1" dirty="0">
                <a:latin typeface="Calibri" pitchFamily="34" charset="0"/>
                <a:cs typeface="Calibri" pitchFamily="34" charset="0"/>
              </a:rPr>
              <a:t>   </a:t>
            </a:r>
            <a:endParaRPr lang="en-GB" altLang="ru-RU" sz="2800" b="1" dirty="0">
              <a:solidFill>
                <a:srgbClr val="FFFF00"/>
              </a:solidFill>
            </a:endParaRPr>
          </a:p>
          <a:p>
            <a:pPr eaLnBrk="1" hangingPunct="1">
              <a:lnSpc>
                <a:spcPct val="80000"/>
              </a:lnSpc>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t>		</a:t>
            </a:r>
          </a:p>
          <a:p>
            <a:pPr eaLnBrk="1" hangingPunct="1">
              <a:lnSpc>
                <a:spcPct val="80000"/>
              </a:lnSpc>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t> 	</a:t>
            </a:r>
          </a:p>
        </p:txBody>
      </p:sp>
      <p:cxnSp>
        <p:nvCxnSpPr>
          <p:cNvPr id="5" name="Прямая соединительная линия 4"/>
          <p:cNvCxnSpPr/>
          <p:nvPr/>
        </p:nvCxnSpPr>
        <p:spPr>
          <a:xfrm>
            <a:off x="4716463" y="2133600"/>
            <a:ext cx="0" cy="3671888"/>
          </a:xfrm>
          <a:prstGeom prst="line">
            <a:avLst/>
          </a:prstGeom>
          <a:ln w="57150"/>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468313" y="260648"/>
            <a:ext cx="8229600" cy="566440"/>
          </a:xfrm>
        </p:spPr>
        <p:txBody>
          <a:bodyPr>
            <a:normAutofit fontScale="90000"/>
          </a:bodyPr>
          <a:lstStyle/>
          <a:p>
            <a:pPr algn="ctr">
              <a:defRPr/>
            </a:pPr>
            <a:r>
              <a:rPr lang="uk-UA" sz="3600" b="1" dirty="0">
                <a:solidFill>
                  <a:srgbClr val="C00000"/>
                </a:solidFill>
                <a:latin typeface="+mn-lt"/>
              </a:rPr>
              <a:t>Повне домінування</a:t>
            </a:r>
            <a:endParaRPr lang="ru-RU" b="1" dirty="0">
              <a:solidFill>
                <a:srgbClr val="C00000"/>
              </a:solidFill>
              <a:latin typeface="+mn-lt"/>
            </a:endParaRPr>
          </a:p>
        </p:txBody>
      </p:sp>
      <p:sp>
        <p:nvSpPr>
          <p:cNvPr id="36866" name="Номер слайда 5"/>
          <p:cNvSpPr>
            <a:spLocks noGrp="1"/>
          </p:cNvSpPr>
          <p:nvPr>
            <p:ph type="sldNum" sz="quarter" idx="12"/>
          </p:nvPr>
        </p:nvSpPr>
        <p:spPr/>
        <p:txBody>
          <a:bodyPr/>
          <a:lstStyle/>
          <a:p>
            <a:pPr>
              <a:defRPr/>
            </a:pPr>
            <a:fld id="{433C951C-628A-4086-BE72-C4EDE516CC7C}" type="slidenum">
              <a:rPr lang="ru-RU" altLang="ru-RU"/>
              <a:pPr>
                <a:defRPr/>
              </a:pPr>
              <a:t>45</a:t>
            </a:fld>
            <a:endParaRPr lang="ru-RU" altLang="ru-RU"/>
          </a:p>
        </p:txBody>
      </p:sp>
      <p:sp>
        <p:nvSpPr>
          <p:cNvPr id="68612" name="Rectangle 3"/>
          <p:cNvSpPr>
            <a:spLocks noGrp="1" noChangeArrowheads="1"/>
          </p:cNvSpPr>
          <p:nvPr>
            <p:ph sz="quarter" idx="1"/>
          </p:nvPr>
        </p:nvSpPr>
        <p:spPr>
          <a:xfrm>
            <a:off x="323850" y="620713"/>
            <a:ext cx="8229600" cy="5638800"/>
          </a:xfrm>
        </p:spPr>
        <p:txBody>
          <a:bodyPr>
            <a:normAutofit lnSpcReduction="10000"/>
          </a:bodyPr>
          <a:lstStyle/>
          <a:p>
            <a:pPr algn="ctr"/>
            <a:endParaRPr lang="en-US" altLang="ru-RU" dirty="0"/>
          </a:p>
          <a:p>
            <a:pPr algn="ctr"/>
            <a:endParaRPr lang="en-US" altLang="ru-RU" dirty="0"/>
          </a:p>
          <a:p>
            <a:pPr algn="ctr"/>
            <a:endParaRPr lang="en-US" altLang="ru-RU" dirty="0"/>
          </a:p>
          <a:p>
            <a:pPr algn="ctr"/>
            <a:endParaRPr lang="en-US" altLang="ru-RU" dirty="0"/>
          </a:p>
          <a:p>
            <a:pPr algn="ctr"/>
            <a:endParaRPr lang="en-US" altLang="ru-RU" dirty="0"/>
          </a:p>
          <a:p>
            <a:pPr algn="ctr">
              <a:buNone/>
            </a:pPr>
            <a:endParaRPr lang="uk-UA" sz="2400" dirty="0">
              <a:ea typeface="Calibri" pitchFamily="34" charset="0"/>
              <a:cs typeface="Arial" pitchFamily="34" charset="0"/>
            </a:endParaRPr>
          </a:p>
          <a:p>
            <a:pPr algn="ctr">
              <a:buNone/>
            </a:pPr>
            <a:endParaRPr lang="uk-UA" sz="2400" dirty="0">
              <a:ea typeface="Calibri" pitchFamily="34" charset="0"/>
              <a:cs typeface="Arial" pitchFamily="34" charset="0"/>
            </a:endParaRPr>
          </a:p>
          <a:p>
            <a:pPr algn="ctr">
              <a:buNone/>
            </a:pPr>
            <a:endParaRPr lang="uk-UA" sz="2400" dirty="0">
              <a:ea typeface="Calibri" pitchFamily="34" charset="0"/>
              <a:cs typeface="Arial" pitchFamily="34" charset="0"/>
            </a:endParaRPr>
          </a:p>
          <a:p>
            <a:pPr algn="ctr">
              <a:buNone/>
            </a:pPr>
            <a:r>
              <a:rPr lang="uk-UA" sz="2400" dirty="0">
                <a:ea typeface="Calibri" pitchFamily="34" charset="0"/>
                <a:cs typeface="Arial" pitchFamily="34" charset="0"/>
              </a:rPr>
              <a:t>домінантний алель (</a:t>
            </a:r>
            <a:r>
              <a:rPr lang="uk-UA" sz="2400" i="1" dirty="0">
                <a:ea typeface="Calibri" pitchFamily="34" charset="0"/>
                <a:cs typeface="Arial" pitchFamily="34" charset="0"/>
              </a:rPr>
              <a:t>А</a:t>
            </a:r>
            <a:r>
              <a:rPr lang="uk-UA" sz="2400" dirty="0">
                <a:ea typeface="Calibri" pitchFamily="34" charset="0"/>
                <a:cs typeface="Arial" pitchFamily="34" charset="0"/>
              </a:rPr>
              <a:t>) повністю пригнічує прояв рецесивного алелю (</a:t>
            </a:r>
            <a:r>
              <a:rPr lang="uk-UA" sz="2400" i="1" dirty="0">
                <a:ea typeface="Calibri" pitchFamily="34" charset="0"/>
                <a:cs typeface="Arial" pitchFamily="34" charset="0"/>
              </a:rPr>
              <a:t>а</a:t>
            </a:r>
            <a:r>
              <a:rPr lang="uk-UA" sz="2400" dirty="0">
                <a:ea typeface="Calibri" pitchFamily="34" charset="0"/>
                <a:cs typeface="Arial" pitchFamily="34" charset="0"/>
              </a:rPr>
              <a:t>). </a:t>
            </a:r>
          </a:p>
          <a:p>
            <a:pPr>
              <a:buNone/>
            </a:pPr>
            <a:r>
              <a:rPr lang="uk-UA" sz="2400" dirty="0">
                <a:ea typeface="Calibri" pitchFamily="34" charset="0"/>
                <a:cs typeface="Arial" pitchFamily="34" charset="0"/>
              </a:rPr>
              <a:t>Домінантна </a:t>
            </a:r>
            <a:r>
              <a:rPr lang="uk-UA" sz="2400" b="1" dirty="0">
                <a:ea typeface="Calibri" pitchFamily="34" charset="0"/>
                <a:cs typeface="Arial" pitchFamily="34" charset="0"/>
              </a:rPr>
              <a:t>гомозигота (</a:t>
            </a:r>
            <a:r>
              <a:rPr lang="uk-UA" sz="2400" b="1" i="1" dirty="0">
                <a:ea typeface="Calibri" pitchFamily="34" charset="0"/>
                <a:cs typeface="Arial" pitchFamily="34" charset="0"/>
              </a:rPr>
              <a:t>AA</a:t>
            </a:r>
            <a:r>
              <a:rPr lang="uk-UA" sz="2400" b="1" dirty="0">
                <a:ea typeface="Calibri" pitchFamily="34" charset="0"/>
                <a:cs typeface="Arial" pitchFamily="34" charset="0"/>
              </a:rPr>
              <a:t>) та гетерозигота (</a:t>
            </a:r>
            <a:r>
              <a:rPr lang="uk-UA" sz="2400" b="1" i="1" dirty="0">
                <a:ea typeface="Calibri" pitchFamily="34" charset="0"/>
                <a:cs typeface="Arial" pitchFamily="34" charset="0"/>
              </a:rPr>
              <a:t>Аа</a:t>
            </a:r>
            <a:r>
              <a:rPr lang="uk-UA" sz="2400" b="1" dirty="0">
                <a:ea typeface="Calibri" pitchFamily="34" charset="0"/>
                <a:cs typeface="Arial" pitchFamily="34" charset="0"/>
              </a:rPr>
              <a:t>) зовні не відрізняються за фенотипом</a:t>
            </a:r>
            <a:r>
              <a:rPr lang="uk-UA" sz="2400" dirty="0">
                <a:ea typeface="Calibri" pitchFamily="34" charset="0"/>
                <a:cs typeface="Arial" pitchFamily="34" charset="0"/>
              </a:rPr>
              <a:t> (</a:t>
            </a:r>
            <a:r>
              <a:rPr lang="ru-RU" altLang="ru-RU" sz="2400" dirty="0"/>
              <a:t>гібриди покоління F1 мають домінантний фенотип)</a:t>
            </a:r>
            <a:endParaRPr lang="en-US" altLang="ru-RU" sz="2400" dirty="0"/>
          </a:p>
          <a:p>
            <a:pPr>
              <a:buNone/>
            </a:pPr>
            <a:r>
              <a:rPr lang="uk-UA" sz="2400" dirty="0">
                <a:ea typeface="Calibri" pitchFamily="34" charset="0"/>
                <a:cs typeface="Arial" pitchFamily="34" charset="0"/>
              </a:rPr>
              <a:t>Приклади хвороб: </a:t>
            </a:r>
            <a:r>
              <a:rPr lang="uk-UA" sz="2400" dirty="0">
                <a:solidFill>
                  <a:srgbClr val="0070C0"/>
                </a:solidFill>
                <a:ea typeface="Calibri" pitchFamily="34" charset="0"/>
                <a:cs typeface="Arial" pitchFamily="34" charset="0"/>
              </a:rPr>
              <a:t>Ахондроплазія, полідактилія.</a:t>
            </a:r>
            <a:endParaRPr lang="en-US" altLang="ru-RU" sz="2400" dirty="0">
              <a:solidFill>
                <a:srgbClr val="FF0000"/>
              </a:solidFill>
              <a:cs typeface="Arial" pitchFamily="34" charset="0"/>
            </a:endParaRPr>
          </a:p>
        </p:txBody>
      </p:sp>
      <p:sp>
        <p:nvSpPr>
          <p:cNvPr id="36869" name="AutoShape 4"/>
          <p:cNvSpPr>
            <a:spLocks noChangeArrowheads="1"/>
          </p:cNvSpPr>
          <p:nvPr/>
        </p:nvSpPr>
        <p:spPr bwMode="auto">
          <a:xfrm>
            <a:off x="2286000" y="1219200"/>
            <a:ext cx="1295400" cy="1066800"/>
          </a:xfrm>
          <a:prstGeom prst="smileyFace">
            <a:avLst>
              <a:gd name="adj" fmla="val 4653"/>
            </a:avLst>
          </a:prstGeom>
          <a:solidFill>
            <a:srgbClr val="FED9D2"/>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0" name="AutoShape 5"/>
          <p:cNvSpPr>
            <a:spLocks noChangeArrowheads="1"/>
          </p:cNvSpPr>
          <p:nvPr/>
        </p:nvSpPr>
        <p:spPr bwMode="auto">
          <a:xfrm>
            <a:off x="5867400" y="1196975"/>
            <a:ext cx="1295400" cy="1066800"/>
          </a:xfrm>
          <a:prstGeom prst="smileyFace">
            <a:avLst>
              <a:gd name="adj" fmla="val -4653"/>
            </a:avLst>
          </a:prstGeom>
          <a:solidFill>
            <a:srgbClr val="FED9D2"/>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1" name="AutoShape 6"/>
          <p:cNvSpPr>
            <a:spLocks noChangeArrowheads="1"/>
          </p:cNvSpPr>
          <p:nvPr/>
        </p:nvSpPr>
        <p:spPr bwMode="auto">
          <a:xfrm>
            <a:off x="4114800" y="2209800"/>
            <a:ext cx="1066800" cy="914400"/>
          </a:xfrm>
          <a:prstGeom prst="smileyFace">
            <a:avLst>
              <a:gd name="adj" fmla="val 4653"/>
            </a:avLst>
          </a:prstGeom>
          <a:solidFill>
            <a:srgbClr val="FED9D2"/>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2" name="Oval 7"/>
          <p:cNvSpPr>
            <a:spLocks noChangeArrowheads="1"/>
          </p:cNvSpPr>
          <p:nvPr/>
        </p:nvSpPr>
        <p:spPr bwMode="auto">
          <a:xfrm>
            <a:off x="2590800" y="1524000"/>
            <a:ext cx="228600" cy="228600"/>
          </a:xfrm>
          <a:prstGeom prst="ellipse">
            <a:avLst/>
          </a:prstGeom>
          <a:solidFill>
            <a:srgbClr val="996633"/>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3" name="Oval 8"/>
          <p:cNvSpPr>
            <a:spLocks noChangeArrowheads="1"/>
          </p:cNvSpPr>
          <p:nvPr/>
        </p:nvSpPr>
        <p:spPr bwMode="auto">
          <a:xfrm>
            <a:off x="3048000" y="1524000"/>
            <a:ext cx="228600" cy="228600"/>
          </a:xfrm>
          <a:prstGeom prst="ellipse">
            <a:avLst/>
          </a:prstGeom>
          <a:solidFill>
            <a:srgbClr val="996633"/>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4" name="Oval 9"/>
          <p:cNvSpPr>
            <a:spLocks noChangeArrowheads="1"/>
          </p:cNvSpPr>
          <p:nvPr/>
        </p:nvSpPr>
        <p:spPr bwMode="auto">
          <a:xfrm>
            <a:off x="4724400" y="2438400"/>
            <a:ext cx="228600" cy="228600"/>
          </a:xfrm>
          <a:prstGeom prst="ellipse">
            <a:avLst/>
          </a:prstGeom>
          <a:solidFill>
            <a:srgbClr val="996633"/>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5" name="Oval 10"/>
          <p:cNvSpPr>
            <a:spLocks noChangeArrowheads="1"/>
          </p:cNvSpPr>
          <p:nvPr/>
        </p:nvSpPr>
        <p:spPr bwMode="auto">
          <a:xfrm>
            <a:off x="4343400" y="2438400"/>
            <a:ext cx="228600" cy="228600"/>
          </a:xfrm>
          <a:prstGeom prst="ellipse">
            <a:avLst/>
          </a:prstGeom>
          <a:solidFill>
            <a:srgbClr val="996633"/>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6" name="Oval 11"/>
          <p:cNvSpPr>
            <a:spLocks noChangeArrowheads="1"/>
          </p:cNvSpPr>
          <p:nvPr/>
        </p:nvSpPr>
        <p:spPr bwMode="auto">
          <a:xfrm>
            <a:off x="6629400" y="1447800"/>
            <a:ext cx="228600" cy="228600"/>
          </a:xfrm>
          <a:prstGeom prst="ellipse">
            <a:avLst/>
          </a:prstGeom>
          <a:solidFill>
            <a:schemeClr val="accent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7" name="Oval 12"/>
          <p:cNvSpPr>
            <a:spLocks noChangeArrowheads="1"/>
          </p:cNvSpPr>
          <p:nvPr/>
        </p:nvSpPr>
        <p:spPr bwMode="auto">
          <a:xfrm>
            <a:off x="6172200" y="1447800"/>
            <a:ext cx="228600" cy="228600"/>
          </a:xfrm>
          <a:prstGeom prst="ellipse">
            <a:avLst/>
          </a:prstGeom>
          <a:solidFill>
            <a:schemeClr val="accent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8" name="Text Box 13"/>
          <p:cNvSpPr txBox="1">
            <a:spLocks noChangeArrowheads="1"/>
          </p:cNvSpPr>
          <p:nvPr/>
        </p:nvSpPr>
        <p:spPr bwMode="auto">
          <a:xfrm>
            <a:off x="4283968" y="1052736"/>
            <a:ext cx="914400" cy="1098550"/>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sz="6600">
                <a:solidFill>
                  <a:schemeClr val="tx1"/>
                </a:solidFill>
                <a:effectLst>
                  <a:outerShdw blurRad="38100" dist="38100" dir="2700000" algn="tl">
                    <a:srgbClr val="C0C0C0"/>
                  </a:outerShdw>
                </a:effectLst>
              </a:rPr>
              <a:t>х</a:t>
            </a:r>
          </a:p>
        </p:txBody>
      </p:sp>
      <p:sp>
        <p:nvSpPr>
          <p:cNvPr id="36879" name="Text Box 14"/>
          <p:cNvSpPr txBox="1">
            <a:spLocks noChangeArrowheads="1"/>
          </p:cNvSpPr>
          <p:nvPr/>
        </p:nvSpPr>
        <p:spPr bwMode="auto">
          <a:xfrm>
            <a:off x="1568450" y="1897063"/>
            <a:ext cx="609600" cy="366712"/>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a:solidFill>
                  <a:schemeClr val="tx1"/>
                </a:solidFill>
                <a:effectLst>
                  <a:outerShdw blurRad="38100" dist="38100" dir="2700000" algn="tl">
                    <a:srgbClr val="C0C0C0"/>
                  </a:outerShdw>
                </a:effectLst>
              </a:rPr>
              <a:t>АА</a:t>
            </a:r>
          </a:p>
        </p:txBody>
      </p:sp>
      <p:sp>
        <p:nvSpPr>
          <p:cNvPr id="36880" name="Text Box 15"/>
          <p:cNvSpPr txBox="1">
            <a:spLocks noChangeArrowheads="1"/>
          </p:cNvSpPr>
          <p:nvPr/>
        </p:nvSpPr>
        <p:spPr bwMode="auto">
          <a:xfrm>
            <a:off x="7467600" y="2057400"/>
            <a:ext cx="7620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a:solidFill>
                  <a:schemeClr val="tx1"/>
                </a:solidFill>
                <a:effectLst>
                  <a:outerShdw blurRad="38100" dist="38100" dir="2700000" algn="tl">
                    <a:srgbClr val="C0C0C0"/>
                  </a:outerShdw>
                </a:effectLst>
              </a:rPr>
              <a:t>аа</a:t>
            </a:r>
          </a:p>
        </p:txBody>
      </p:sp>
      <p:sp>
        <p:nvSpPr>
          <p:cNvPr id="36881" name="Text Box 16"/>
          <p:cNvSpPr txBox="1">
            <a:spLocks noChangeArrowheads="1"/>
          </p:cNvSpPr>
          <p:nvPr/>
        </p:nvSpPr>
        <p:spPr bwMode="auto">
          <a:xfrm>
            <a:off x="4495800" y="3200400"/>
            <a:ext cx="6096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a:solidFill>
                  <a:schemeClr val="tx1"/>
                </a:solidFill>
                <a:effectLst>
                  <a:outerShdw blurRad="38100" dist="38100" dir="2700000" algn="tl">
                    <a:srgbClr val="C0C0C0"/>
                  </a:outerShdw>
                </a:effectLst>
              </a:rPr>
              <a:t>Аа</a:t>
            </a:r>
          </a:p>
        </p:txBody>
      </p:sp>
      <p:sp>
        <p:nvSpPr>
          <p:cNvPr id="36882" name="Freeform 17"/>
          <p:cNvSpPr>
            <a:spLocks/>
          </p:cNvSpPr>
          <p:nvPr/>
        </p:nvSpPr>
        <p:spPr bwMode="auto">
          <a:xfrm>
            <a:off x="5715000" y="1143000"/>
            <a:ext cx="1685925" cy="847725"/>
          </a:xfrm>
          <a:custGeom>
            <a:avLst/>
            <a:gdLst>
              <a:gd name="T0" fmla="*/ 57150 w 1062"/>
              <a:gd name="T1" fmla="*/ 576262 h 534"/>
              <a:gd name="T2" fmla="*/ 200025 w 1062"/>
              <a:gd name="T3" fmla="*/ 390525 h 534"/>
              <a:gd name="T4" fmla="*/ 242887 w 1062"/>
              <a:gd name="T5" fmla="*/ 533400 h 534"/>
              <a:gd name="T6" fmla="*/ 342900 w 1062"/>
              <a:gd name="T7" fmla="*/ 333375 h 534"/>
              <a:gd name="T8" fmla="*/ 542925 w 1062"/>
              <a:gd name="T9" fmla="*/ 33337 h 534"/>
              <a:gd name="T10" fmla="*/ 357187 w 1062"/>
              <a:gd name="T11" fmla="*/ 261937 h 534"/>
              <a:gd name="T12" fmla="*/ 257175 w 1062"/>
              <a:gd name="T13" fmla="*/ 290512 h 534"/>
              <a:gd name="T14" fmla="*/ 385762 w 1062"/>
              <a:gd name="T15" fmla="*/ 133350 h 534"/>
              <a:gd name="T16" fmla="*/ 300037 w 1062"/>
              <a:gd name="T17" fmla="*/ 247650 h 534"/>
              <a:gd name="T18" fmla="*/ 271462 w 1062"/>
              <a:gd name="T19" fmla="*/ 204788 h 534"/>
              <a:gd name="T20" fmla="*/ 628650 w 1062"/>
              <a:gd name="T21" fmla="*/ 47625 h 534"/>
              <a:gd name="T22" fmla="*/ 957262 w 1062"/>
              <a:gd name="T23" fmla="*/ 47625 h 534"/>
              <a:gd name="T24" fmla="*/ 1185862 w 1062"/>
              <a:gd name="T25" fmla="*/ 176212 h 534"/>
              <a:gd name="T26" fmla="*/ 1343025 w 1062"/>
              <a:gd name="T27" fmla="*/ 176212 h 534"/>
              <a:gd name="T28" fmla="*/ 1414462 w 1062"/>
              <a:gd name="T29" fmla="*/ 476250 h 534"/>
              <a:gd name="T30" fmla="*/ 1500187 w 1062"/>
              <a:gd name="T31" fmla="*/ 790575 h 534"/>
              <a:gd name="T32" fmla="*/ 1500187 w 1062"/>
              <a:gd name="T33" fmla="*/ 647700 h 534"/>
              <a:gd name="T34" fmla="*/ 1457325 w 1062"/>
              <a:gd name="T35" fmla="*/ 604837 h 534"/>
              <a:gd name="T36" fmla="*/ 1400175 w 1062"/>
              <a:gd name="T37" fmla="*/ 376237 h 534"/>
              <a:gd name="T38" fmla="*/ 1400175 w 1062"/>
              <a:gd name="T39" fmla="*/ 533400 h 534"/>
              <a:gd name="T40" fmla="*/ 1428750 w 1062"/>
              <a:gd name="T41" fmla="*/ 204788 h 534"/>
              <a:gd name="T42" fmla="*/ 1643063 w 1062"/>
              <a:gd name="T43" fmla="*/ 519112 h 534"/>
              <a:gd name="T44" fmla="*/ 1543050 w 1062"/>
              <a:gd name="T45" fmla="*/ 376237 h 534"/>
              <a:gd name="T46" fmla="*/ 1657350 w 1062"/>
              <a:gd name="T47" fmla="*/ 647700 h 534"/>
              <a:gd name="T48" fmla="*/ 1585912 w 1062"/>
              <a:gd name="T49" fmla="*/ 790575 h 534"/>
              <a:gd name="T50" fmla="*/ 1571625 w 1062"/>
              <a:gd name="T51" fmla="*/ 590550 h 534"/>
              <a:gd name="T52" fmla="*/ 1500187 w 1062"/>
              <a:gd name="T53" fmla="*/ 461962 h 534"/>
              <a:gd name="T54" fmla="*/ 1385887 w 1062"/>
              <a:gd name="T55" fmla="*/ 261937 h 534"/>
              <a:gd name="T56" fmla="*/ 1243012 w 1062"/>
              <a:gd name="T57" fmla="*/ 119062 h 534"/>
              <a:gd name="T58" fmla="*/ 985837 w 1062"/>
              <a:gd name="T59" fmla="*/ 90487 h 534"/>
              <a:gd name="T60" fmla="*/ 685800 w 1062"/>
              <a:gd name="T61" fmla="*/ 4762 h 534"/>
              <a:gd name="T62" fmla="*/ 400050 w 1062"/>
              <a:gd name="T63" fmla="*/ 261937 h 534"/>
              <a:gd name="T64" fmla="*/ 357187 w 1062"/>
              <a:gd name="T65" fmla="*/ 261937 h 534"/>
              <a:gd name="T66" fmla="*/ 128587 w 1062"/>
              <a:gd name="T67" fmla="*/ 547687 h 534"/>
              <a:gd name="T68" fmla="*/ 271462 w 1062"/>
              <a:gd name="T69" fmla="*/ 261937 h 534"/>
              <a:gd name="T70" fmla="*/ 257175 w 1062"/>
              <a:gd name="T71" fmla="*/ 190500 h 534"/>
              <a:gd name="T72" fmla="*/ 42862 w 1062"/>
              <a:gd name="T73" fmla="*/ 419100 h 534"/>
              <a:gd name="T74" fmla="*/ 157162 w 1062"/>
              <a:gd name="T75" fmla="*/ 247650 h 534"/>
              <a:gd name="T76" fmla="*/ 214312 w 1062"/>
              <a:gd name="T77" fmla="*/ 361950 h 534"/>
              <a:gd name="T78" fmla="*/ 171450 w 1062"/>
              <a:gd name="T79" fmla="*/ 490537 h 534"/>
              <a:gd name="T80" fmla="*/ 157162 w 1062"/>
              <a:gd name="T81" fmla="*/ 561975 h 534"/>
              <a:gd name="T82" fmla="*/ 85725 w 1062"/>
              <a:gd name="T83" fmla="*/ 704850 h 534"/>
              <a:gd name="T84" fmla="*/ 328612 w 1062"/>
              <a:gd name="T85" fmla="*/ 190500 h 53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62"/>
              <a:gd name="T130" fmla="*/ 0 h 534"/>
              <a:gd name="T131" fmla="*/ 1062 w 1062"/>
              <a:gd name="T132" fmla="*/ 534 h 53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62" h="534">
                <a:moveTo>
                  <a:pt x="135" y="93"/>
                </a:moveTo>
                <a:cubicBezTo>
                  <a:pt x="125" y="164"/>
                  <a:pt x="103" y="215"/>
                  <a:pt x="81" y="282"/>
                </a:cubicBezTo>
                <a:cubicBezTo>
                  <a:pt x="72" y="309"/>
                  <a:pt x="49" y="337"/>
                  <a:pt x="36" y="363"/>
                </a:cubicBezTo>
                <a:cubicBezTo>
                  <a:pt x="32" y="371"/>
                  <a:pt x="18" y="390"/>
                  <a:pt x="27" y="390"/>
                </a:cubicBezTo>
                <a:cubicBezTo>
                  <a:pt x="38" y="390"/>
                  <a:pt x="40" y="372"/>
                  <a:pt x="45" y="363"/>
                </a:cubicBezTo>
                <a:cubicBezTo>
                  <a:pt x="57" y="342"/>
                  <a:pt x="112" y="255"/>
                  <a:pt x="126" y="246"/>
                </a:cubicBezTo>
                <a:cubicBezTo>
                  <a:pt x="144" y="234"/>
                  <a:pt x="162" y="222"/>
                  <a:pt x="180" y="210"/>
                </a:cubicBezTo>
                <a:cubicBezTo>
                  <a:pt x="189" y="204"/>
                  <a:pt x="207" y="192"/>
                  <a:pt x="207" y="192"/>
                </a:cubicBezTo>
                <a:cubicBezTo>
                  <a:pt x="197" y="244"/>
                  <a:pt x="171" y="287"/>
                  <a:pt x="153" y="336"/>
                </a:cubicBezTo>
                <a:cubicBezTo>
                  <a:pt x="147" y="351"/>
                  <a:pt x="141" y="366"/>
                  <a:pt x="135" y="381"/>
                </a:cubicBezTo>
                <a:cubicBezTo>
                  <a:pt x="132" y="390"/>
                  <a:pt x="124" y="417"/>
                  <a:pt x="126" y="408"/>
                </a:cubicBezTo>
                <a:cubicBezTo>
                  <a:pt x="141" y="333"/>
                  <a:pt x="174" y="273"/>
                  <a:pt x="216" y="210"/>
                </a:cubicBezTo>
                <a:cubicBezTo>
                  <a:pt x="267" y="134"/>
                  <a:pt x="216" y="174"/>
                  <a:pt x="270" y="138"/>
                </a:cubicBezTo>
                <a:cubicBezTo>
                  <a:pt x="282" y="102"/>
                  <a:pt x="302" y="79"/>
                  <a:pt x="324" y="48"/>
                </a:cubicBezTo>
                <a:cubicBezTo>
                  <a:pt x="330" y="39"/>
                  <a:pt x="353" y="21"/>
                  <a:pt x="342" y="21"/>
                </a:cubicBezTo>
                <a:cubicBezTo>
                  <a:pt x="329" y="21"/>
                  <a:pt x="324" y="39"/>
                  <a:pt x="315" y="48"/>
                </a:cubicBezTo>
                <a:cubicBezTo>
                  <a:pt x="296" y="106"/>
                  <a:pt x="322" y="43"/>
                  <a:pt x="261" y="111"/>
                </a:cubicBezTo>
                <a:cubicBezTo>
                  <a:pt x="247" y="127"/>
                  <a:pt x="239" y="148"/>
                  <a:pt x="225" y="165"/>
                </a:cubicBezTo>
                <a:cubicBezTo>
                  <a:pt x="214" y="178"/>
                  <a:pt x="200" y="188"/>
                  <a:pt x="189" y="201"/>
                </a:cubicBezTo>
                <a:cubicBezTo>
                  <a:pt x="156" y="239"/>
                  <a:pt x="136" y="285"/>
                  <a:pt x="108" y="327"/>
                </a:cubicBezTo>
                <a:cubicBezTo>
                  <a:pt x="116" y="280"/>
                  <a:pt x="129" y="221"/>
                  <a:pt x="162" y="183"/>
                </a:cubicBezTo>
                <a:cubicBezTo>
                  <a:pt x="173" y="170"/>
                  <a:pt x="188" y="161"/>
                  <a:pt x="198" y="147"/>
                </a:cubicBezTo>
                <a:cubicBezTo>
                  <a:pt x="206" y="136"/>
                  <a:pt x="208" y="122"/>
                  <a:pt x="216" y="111"/>
                </a:cubicBezTo>
                <a:cubicBezTo>
                  <a:pt x="223" y="101"/>
                  <a:pt x="235" y="94"/>
                  <a:pt x="243" y="84"/>
                </a:cubicBezTo>
                <a:cubicBezTo>
                  <a:pt x="250" y="76"/>
                  <a:pt x="269" y="49"/>
                  <a:pt x="261" y="57"/>
                </a:cubicBezTo>
                <a:cubicBezTo>
                  <a:pt x="214" y="104"/>
                  <a:pt x="252" y="79"/>
                  <a:pt x="216" y="129"/>
                </a:cubicBezTo>
                <a:cubicBezTo>
                  <a:pt x="209" y="139"/>
                  <a:pt x="197" y="146"/>
                  <a:pt x="189" y="156"/>
                </a:cubicBezTo>
                <a:cubicBezTo>
                  <a:pt x="182" y="164"/>
                  <a:pt x="177" y="174"/>
                  <a:pt x="171" y="183"/>
                </a:cubicBezTo>
                <a:cubicBezTo>
                  <a:pt x="165" y="174"/>
                  <a:pt x="153" y="167"/>
                  <a:pt x="153" y="156"/>
                </a:cubicBezTo>
                <a:cubicBezTo>
                  <a:pt x="153" y="145"/>
                  <a:pt x="165" y="138"/>
                  <a:pt x="171" y="129"/>
                </a:cubicBezTo>
                <a:cubicBezTo>
                  <a:pt x="199" y="84"/>
                  <a:pt x="218" y="62"/>
                  <a:pt x="261" y="30"/>
                </a:cubicBezTo>
                <a:cubicBezTo>
                  <a:pt x="267" y="48"/>
                  <a:pt x="261" y="91"/>
                  <a:pt x="279" y="84"/>
                </a:cubicBezTo>
                <a:cubicBezTo>
                  <a:pt x="322" y="67"/>
                  <a:pt x="352" y="41"/>
                  <a:pt x="396" y="30"/>
                </a:cubicBezTo>
                <a:cubicBezTo>
                  <a:pt x="439" y="59"/>
                  <a:pt x="472" y="58"/>
                  <a:pt x="522" y="48"/>
                </a:cubicBezTo>
                <a:cubicBezTo>
                  <a:pt x="531" y="54"/>
                  <a:pt x="538" y="68"/>
                  <a:pt x="549" y="66"/>
                </a:cubicBezTo>
                <a:cubicBezTo>
                  <a:pt x="570" y="61"/>
                  <a:pt x="603" y="30"/>
                  <a:pt x="603" y="30"/>
                </a:cubicBezTo>
                <a:cubicBezTo>
                  <a:pt x="612" y="39"/>
                  <a:pt x="617" y="58"/>
                  <a:pt x="630" y="57"/>
                </a:cubicBezTo>
                <a:cubicBezTo>
                  <a:pt x="652" y="55"/>
                  <a:pt x="684" y="21"/>
                  <a:pt x="684" y="21"/>
                </a:cubicBezTo>
                <a:cubicBezTo>
                  <a:pt x="711" y="56"/>
                  <a:pt x="711" y="87"/>
                  <a:pt x="747" y="111"/>
                </a:cubicBezTo>
                <a:cubicBezTo>
                  <a:pt x="756" y="108"/>
                  <a:pt x="765" y="99"/>
                  <a:pt x="774" y="102"/>
                </a:cubicBezTo>
                <a:cubicBezTo>
                  <a:pt x="821" y="118"/>
                  <a:pt x="784" y="162"/>
                  <a:pt x="819" y="93"/>
                </a:cubicBezTo>
                <a:cubicBezTo>
                  <a:pt x="828" y="99"/>
                  <a:pt x="841" y="102"/>
                  <a:pt x="846" y="111"/>
                </a:cubicBezTo>
                <a:cubicBezTo>
                  <a:pt x="854" y="124"/>
                  <a:pt x="851" y="141"/>
                  <a:pt x="855" y="156"/>
                </a:cubicBezTo>
                <a:cubicBezTo>
                  <a:pt x="870" y="210"/>
                  <a:pt x="866" y="200"/>
                  <a:pt x="891" y="237"/>
                </a:cubicBezTo>
                <a:cubicBezTo>
                  <a:pt x="896" y="257"/>
                  <a:pt x="940" y="373"/>
                  <a:pt x="891" y="300"/>
                </a:cubicBezTo>
                <a:cubicBezTo>
                  <a:pt x="891" y="300"/>
                  <a:pt x="893" y="361"/>
                  <a:pt x="900" y="390"/>
                </a:cubicBezTo>
                <a:cubicBezTo>
                  <a:pt x="902" y="401"/>
                  <a:pt x="912" y="408"/>
                  <a:pt x="918" y="417"/>
                </a:cubicBezTo>
                <a:cubicBezTo>
                  <a:pt x="933" y="493"/>
                  <a:pt x="917" y="433"/>
                  <a:pt x="945" y="498"/>
                </a:cubicBezTo>
                <a:cubicBezTo>
                  <a:pt x="949" y="507"/>
                  <a:pt x="954" y="534"/>
                  <a:pt x="954" y="525"/>
                </a:cubicBezTo>
                <a:cubicBezTo>
                  <a:pt x="954" y="480"/>
                  <a:pt x="945" y="471"/>
                  <a:pt x="927" y="435"/>
                </a:cubicBezTo>
                <a:cubicBezTo>
                  <a:pt x="933" y="426"/>
                  <a:pt x="934" y="408"/>
                  <a:pt x="945" y="408"/>
                </a:cubicBezTo>
                <a:cubicBezTo>
                  <a:pt x="969" y="408"/>
                  <a:pt x="945" y="462"/>
                  <a:pt x="945" y="462"/>
                </a:cubicBezTo>
                <a:cubicBezTo>
                  <a:pt x="942" y="444"/>
                  <a:pt x="942" y="425"/>
                  <a:pt x="936" y="408"/>
                </a:cubicBezTo>
                <a:cubicBezTo>
                  <a:pt x="933" y="398"/>
                  <a:pt x="922" y="391"/>
                  <a:pt x="918" y="381"/>
                </a:cubicBezTo>
                <a:cubicBezTo>
                  <a:pt x="885" y="292"/>
                  <a:pt x="933" y="372"/>
                  <a:pt x="891" y="309"/>
                </a:cubicBezTo>
                <a:cubicBezTo>
                  <a:pt x="888" y="297"/>
                  <a:pt x="886" y="285"/>
                  <a:pt x="882" y="273"/>
                </a:cubicBezTo>
                <a:cubicBezTo>
                  <a:pt x="875" y="252"/>
                  <a:pt x="816" y="127"/>
                  <a:pt x="882" y="237"/>
                </a:cubicBezTo>
                <a:cubicBezTo>
                  <a:pt x="867" y="240"/>
                  <a:pt x="846" y="234"/>
                  <a:pt x="837" y="246"/>
                </a:cubicBezTo>
                <a:cubicBezTo>
                  <a:pt x="831" y="255"/>
                  <a:pt x="850" y="264"/>
                  <a:pt x="855" y="273"/>
                </a:cubicBezTo>
                <a:cubicBezTo>
                  <a:pt x="873" y="304"/>
                  <a:pt x="872" y="306"/>
                  <a:pt x="882" y="336"/>
                </a:cubicBezTo>
                <a:cubicBezTo>
                  <a:pt x="894" y="288"/>
                  <a:pt x="883" y="249"/>
                  <a:pt x="873" y="201"/>
                </a:cubicBezTo>
                <a:cubicBezTo>
                  <a:pt x="876" y="168"/>
                  <a:pt x="870" y="133"/>
                  <a:pt x="882" y="102"/>
                </a:cubicBezTo>
                <a:cubicBezTo>
                  <a:pt x="886" y="92"/>
                  <a:pt x="894" y="120"/>
                  <a:pt x="900" y="129"/>
                </a:cubicBezTo>
                <a:cubicBezTo>
                  <a:pt x="912" y="144"/>
                  <a:pt x="922" y="160"/>
                  <a:pt x="936" y="174"/>
                </a:cubicBezTo>
                <a:cubicBezTo>
                  <a:pt x="984" y="222"/>
                  <a:pt x="1008" y="240"/>
                  <a:pt x="1044" y="300"/>
                </a:cubicBezTo>
                <a:cubicBezTo>
                  <a:pt x="1041" y="309"/>
                  <a:pt x="1044" y="329"/>
                  <a:pt x="1035" y="327"/>
                </a:cubicBezTo>
                <a:cubicBezTo>
                  <a:pt x="1020" y="323"/>
                  <a:pt x="1018" y="302"/>
                  <a:pt x="1008" y="291"/>
                </a:cubicBezTo>
                <a:cubicBezTo>
                  <a:pt x="1000" y="281"/>
                  <a:pt x="990" y="273"/>
                  <a:pt x="981" y="264"/>
                </a:cubicBezTo>
                <a:cubicBezTo>
                  <a:pt x="986" y="249"/>
                  <a:pt x="994" y="171"/>
                  <a:pt x="972" y="237"/>
                </a:cubicBezTo>
                <a:cubicBezTo>
                  <a:pt x="1001" y="286"/>
                  <a:pt x="1013" y="327"/>
                  <a:pt x="1026" y="381"/>
                </a:cubicBezTo>
                <a:cubicBezTo>
                  <a:pt x="1028" y="388"/>
                  <a:pt x="1042" y="435"/>
                  <a:pt x="1053" y="435"/>
                </a:cubicBezTo>
                <a:cubicBezTo>
                  <a:pt x="1062" y="435"/>
                  <a:pt x="1049" y="416"/>
                  <a:pt x="1044" y="408"/>
                </a:cubicBezTo>
                <a:cubicBezTo>
                  <a:pt x="1037" y="395"/>
                  <a:pt x="1024" y="385"/>
                  <a:pt x="1017" y="372"/>
                </a:cubicBezTo>
                <a:cubicBezTo>
                  <a:pt x="984" y="313"/>
                  <a:pt x="961" y="230"/>
                  <a:pt x="945" y="165"/>
                </a:cubicBezTo>
                <a:cubicBezTo>
                  <a:pt x="953" y="323"/>
                  <a:pt x="954" y="364"/>
                  <a:pt x="999" y="498"/>
                </a:cubicBezTo>
                <a:cubicBezTo>
                  <a:pt x="986" y="392"/>
                  <a:pt x="974" y="337"/>
                  <a:pt x="954" y="237"/>
                </a:cubicBezTo>
                <a:cubicBezTo>
                  <a:pt x="950" y="216"/>
                  <a:pt x="966" y="279"/>
                  <a:pt x="972" y="300"/>
                </a:cubicBezTo>
                <a:cubicBezTo>
                  <a:pt x="978" y="324"/>
                  <a:pt x="984" y="348"/>
                  <a:pt x="990" y="372"/>
                </a:cubicBezTo>
                <a:cubicBezTo>
                  <a:pt x="997" y="400"/>
                  <a:pt x="1022" y="481"/>
                  <a:pt x="1017" y="453"/>
                </a:cubicBezTo>
                <a:cubicBezTo>
                  <a:pt x="1005" y="382"/>
                  <a:pt x="971" y="324"/>
                  <a:pt x="954" y="255"/>
                </a:cubicBezTo>
                <a:cubicBezTo>
                  <a:pt x="951" y="267"/>
                  <a:pt x="947" y="279"/>
                  <a:pt x="945" y="291"/>
                </a:cubicBezTo>
                <a:cubicBezTo>
                  <a:pt x="941" y="315"/>
                  <a:pt x="958" y="352"/>
                  <a:pt x="936" y="363"/>
                </a:cubicBezTo>
                <a:cubicBezTo>
                  <a:pt x="917" y="372"/>
                  <a:pt x="930" y="321"/>
                  <a:pt x="927" y="300"/>
                </a:cubicBezTo>
                <a:cubicBezTo>
                  <a:pt x="919" y="249"/>
                  <a:pt x="901" y="208"/>
                  <a:pt x="873" y="165"/>
                </a:cubicBezTo>
                <a:cubicBezTo>
                  <a:pt x="867" y="174"/>
                  <a:pt x="866" y="192"/>
                  <a:pt x="855" y="192"/>
                </a:cubicBezTo>
                <a:cubicBezTo>
                  <a:pt x="844" y="192"/>
                  <a:pt x="843" y="174"/>
                  <a:pt x="837" y="165"/>
                </a:cubicBezTo>
                <a:cubicBezTo>
                  <a:pt x="815" y="134"/>
                  <a:pt x="795" y="111"/>
                  <a:pt x="783" y="75"/>
                </a:cubicBezTo>
                <a:cubicBezTo>
                  <a:pt x="741" y="89"/>
                  <a:pt x="742" y="70"/>
                  <a:pt x="702" y="57"/>
                </a:cubicBezTo>
                <a:cubicBezTo>
                  <a:pt x="638" y="100"/>
                  <a:pt x="709" y="65"/>
                  <a:pt x="657" y="48"/>
                </a:cubicBezTo>
                <a:cubicBezTo>
                  <a:pt x="645" y="44"/>
                  <a:pt x="633" y="54"/>
                  <a:pt x="621" y="57"/>
                </a:cubicBezTo>
                <a:cubicBezTo>
                  <a:pt x="591" y="37"/>
                  <a:pt x="583" y="14"/>
                  <a:pt x="549" y="3"/>
                </a:cubicBezTo>
                <a:cubicBezTo>
                  <a:pt x="509" y="16"/>
                  <a:pt x="517" y="35"/>
                  <a:pt x="477" y="48"/>
                </a:cubicBezTo>
                <a:cubicBezTo>
                  <a:pt x="471" y="39"/>
                  <a:pt x="450" y="0"/>
                  <a:pt x="432" y="3"/>
                </a:cubicBezTo>
                <a:cubicBezTo>
                  <a:pt x="419" y="5"/>
                  <a:pt x="414" y="21"/>
                  <a:pt x="405" y="30"/>
                </a:cubicBezTo>
                <a:cubicBezTo>
                  <a:pt x="388" y="81"/>
                  <a:pt x="410" y="39"/>
                  <a:pt x="369" y="66"/>
                </a:cubicBezTo>
                <a:cubicBezTo>
                  <a:pt x="327" y="94"/>
                  <a:pt x="294" y="137"/>
                  <a:pt x="252" y="165"/>
                </a:cubicBezTo>
                <a:cubicBezTo>
                  <a:pt x="214" y="222"/>
                  <a:pt x="175" y="280"/>
                  <a:pt x="153" y="345"/>
                </a:cubicBezTo>
                <a:cubicBezTo>
                  <a:pt x="162" y="271"/>
                  <a:pt x="169" y="269"/>
                  <a:pt x="198" y="210"/>
                </a:cubicBezTo>
                <a:cubicBezTo>
                  <a:pt x="206" y="194"/>
                  <a:pt x="217" y="181"/>
                  <a:pt x="225" y="165"/>
                </a:cubicBezTo>
                <a:cubicBezTo>
                  <a:pt x="229" y="157"/>
                  <a:pt x="243" y="136"/>
                  <a:pt x="234" y="138"/>
                </a:cubicBezTo>
                <a:cubicBezTo>
                  <a:pt x="213" y="142"/>
                  <a:pt x="180" y="174"/>
                  <a:pt x="180" y="174"/>
                </a:cubicBezTo>
                <a:cubicBezTo>
                  <a:pt x="166" y="232"/>
                  <a:pt x="110" y="288"/>
                  <a:pt x="81" y="345"/>
                </a:cubicBezTo>
                <a:cubicBezTo>
                  <a:pt x="90" y="288"/>
                  <a:pt x="105" y="266"/>
                  <a:pt x="135" y="219"/>
                </a:cubicBezTo>
                <a:cubicBezTo>
                  <a:pt x="143" y="206"/>
                  <a:pt x="154" y="195"/>
                  <a:pt x="162" y="183"/>
                </a:cubicBezTo>
                <a:cubicBezTo>
                  <a:pt x="166" y="177"/>
                  <a:pt x="171" y="165"/>
                  <a:pt x="171" y="165"/>
                </a:cubicBezTo>
                <a:cubicBezTo>
                  <a:pt x="154" y="231"/>
                  <a:pt x="102" y="273"/>
                  <a:pt x="81" y="336"/>
                </a:cubicBezTo>
                <a:cubicBezTo>
                  <a:pt x="89" y="273"/>
                  <a:pt x="107" y="221"/>
                  <a:pt x="135" y="165"/>
                </a:cubicBezTo>
                <a:cubicBezTo>
                  <a:pt x="143" y="149"/>
                  <a:pt x="162" y="137"/>
                  <a:pt x="162" y="120"/>
                </a:cubicBezTo>
                <a:cubicBezTo>
                  <a:pt x="162" y="107"/>
                  <a:pt x="143" y="137"/>
                  <a:pt x="135" y="147"/>
                </a:cubicBezTo>
                <a:cubicBezTo>
                  <a:pt x="119" y="165"/>
                  <a:pt x="106" y="184"/>
                  <a:pt x="90" y="201"/>
                </a:cubicBezTo>
                <a:cubicBezTo>
                  <a:pt x="70" y="223"/>
                  <a:pt x="27" y="264"/>
                  <a:pt x="27" y="264"/>
                </a:cubicBezTo>
                <a:cubicBezTo>
                  <a:pt x="0" y="345"/>
                  <a:pt x="48" y="219"/>
                  <a:pt x="54" y="210"/>
                </a:cubicBezTo>
                <a:cubicBezTo>
                  <a:pt x="61" y="200"/>
                  <a:pt x="73" y="193"/>
                  <a:pt x="81" y="183"/>
                </a:cubicBezTo>
                <a:cubicBezTo>
                  <a:pt x="88" y="175"/>
                  <a:pt x="99" y="145"/>
                  <a:pt x="99" y="156"/>
                </a:cubicBezTo>
                <a:cubicBezTo>
                  <a:pt x="99" y="210"/>
                  <a:pt x="36" y="253"/>
                  <a:pt x="36" y="309"/>
                </a:cubicBezTo>
                <a:cubicBezTo>
                  <a:pt x="36" y="318"/>
                  <a:pt x="38" y="288"/>
                  <a:pt x="45" y="282"/>
                </a:cubicBezTo>
                <a:cubicBezTo>
                  <a:pt x="72" y="260"/>
                  <a:pt x="107" y="249"/>
                  <a:pt x="135" y="228"/>
                </a:cubicBezTo>
                <a:cubicBezTo>
                  <a:pt x="147" y="219"/>
                  <a:pt x="159" y="210"/>
                  <a:pt x="171" y="201"/>
                </a:cubicBezTo>
                <a:cubicBezTo>
                  <a:pt x="145" y="266"/>
                  <a:pt x="165" y="228"/>
                  <a:pt x="126" y="282"/>
                </a:cubicBezTo>
                <a:cubicBezTo>
                  <a:pt x="120" y="291"/>
                  <a:pt x="102" y="318"/>
                  <a:pt x="108" y="309"/>
                </a:cubicBezTo>
                <a:cubicBezTo>
                  <a:pt x="114" y="300"/>
                  <a:pt x="126" y="271"/>
                  <a:pt x="126" y="282"/>
                </a:cubicBezTo>
                <a:cubicBezTo>
                  <a:pt x="126" y="298"/>
                  <a:pt x="114" y="312"/>
                  <a:pt x="108" y="327"/>
                </a:cubicBezTo>
                <a:cubicBezTo>
                  <a:pt x="105" y="336"/>
                  <a:pt x="90" y="354"/>
                  <a:pt x="99" y="354"/>
                </a:cubicBezTo>
                <a:cubicBezTo>
                  <a:pt x="111" y="354"/>
                  <a:pt x="124" y="307"/>
                  <a:pt x="126" y="300"/>
                </a:cubicBezTo>
                <a:cubicBezTo>
                  <a:pt x="110" y="493"/>
                  <a:pt x="148" y="360"/>
                  <a:pt x="63" y="417"/>
                </a:cubicBezTo>
                <a:cubicBezTo>
                  <a:pt x="60" y="426"/>
                  <a:pt x="54" y="453"/>
                  <a:pt x="54" y="444"/>
                </a:cubicBezTo>
                <a:cubicBezTo>
                  <a:pt x="54" y="383"/>
                  <a:pt x="83" y="346"/>
                  <a:pt x="117" y="300"/>
                </a:cubicBezTo>
                <a:cubicBezTo>
                  <a:pt x="127" y="269"/>
                  <a:pt x="174" y="216"/>
                  <a:pt x="117" y="273"/>
                </a:cubicBezTo>
                <a:cubicBezTo>
                  <a:pt x="128" y="204"/>
                  <a:pt x="142" y="163"/>
                  <a:pt x="207" y="120"/>
                </a:cubicBezTo>
                <a:cubicBezTo>
                  <a:pt x="232" y="104"/>
                  <a:pt x="288" y="84"/>
                  <a:pt x="288" y="84"/>
                </a:cubicBezTo>
                <a:cubicBezTo>
                  <a:pt x="297" y="75"/>
                  <a:pt x="315" y="57"/>
                  <a:pt x="315" y="57"/>
                </a:cubicBezTo>
              </a:path>
            </a:pathLst>
          </a:custGeom>
          <a:noFill/>
          <a:ln w="57150">
            <a:solidFill>
              <a:srgbClr val="CC9900"/>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83" name="Oval 18"/>
          <p:cNvSpPr>
            <a:spLocks noChangeArrowheads="1"/>
          </p:cNvSpPr>
          <p:nvPr/>
        </p:nvSpPr>
        <p:spPr bwMode="auto">
          <a:xfrm>
            <a:off x="2667000" y="1600200"/>
            <a:ext cx="76200" cy="76200"/>
          </a:xfrm>
          <a:prstGeom prst="ellipse">
            <a:avLst/>
          </a:prstGeom>
          <a:solidFill>
            <a:schemeClr val="tx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84" name="Oval 19"/>
          <p:cNvSpPr>
            <a:spLocks noChangeArrowheads="1"/>
          </p:cNvSpPr>
          <p:nvPr/>
        </p:nvSpPr>
        <p:spPr bwMode="auto">
          <a:xfrm>
            <a:off x="3124200" y="1600200"/>
            <a:ext cx="76200" cy="76200"/>
          </a:xfrm>
          <a:prstGeom prst="ellipse">
            <a:avLst/>
          </a:prstGeom>
          <a:solidFill>
            <a:schemeClr val="tx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85" name="Oval 20"/>
          <p:cNvSpPr>
            <a:spLocks noChangeArrowheads="1"/>
          </p:cNvSpPr>
          <p:nvPr/>
        </p:nvSpPr>
        <p:spPr bwMode="auto">
          <a:xfrm>
            <a:off x="6248400" y="1524000"/>
            <a:ext cx="76200" cy="76200"/>
          </a:xfrm>
          <a:prstGeom prst="ellipse">
            <a:avLst/>
          </a:prstGeom>
          <a:solidFill>
            <a:schemeClr val="tx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86" name="Oval 21"/>
          <p:cNvSpPr>
            <a:spLocks noChangeArrowheads="1"/>
          </p:cNvSpPr>
          <p:nvPr/>
        </p:nvSpPr>
        <p:spPr bwMode="auto">
          <a:xfrm>
            <a:off x="6705600" y="1524000"/>
            <a:ext cx="76200" cy="76200"/>
          </a:xfrm>
          <a:prstGeom prst="ellipse">
            <a:avLst/>
          </a:prstGeom>
          <a:solidFill>
            <a:schemeClr val="tx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87" name="Oval 22"/>
          <p:cNvSpPr>
            <a:spLocks noChangeArrowheads="1"/>
          </p:cNvSpPr>
          <p:nvPr/>
        </p:nvSpPr>
        <p:spPr bwMode="auto">
          <a:xfrm>
            <a:off x="4419600" y="2514600"/>
            <a:ext cx="76200" cy="76200"/>
          </a:xfrm>
          <a:prstGeom prst="ellipse">
            <a:avLst/>
          </a:prstGeom>
          <a:solidFill>
            <a:schemeClr val="tx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88" name="Oval 23"/>
          <p:cNvSpPr>
            <a:spLocks noChangeArrowheads="1"/>
          </p:cNvSpPr>
          <p:nvPr/>
        </p:nvSpPr>
        <p:spPr bwMode="auto">
          <a:xfrm>
            <a:off x="4800600" y="2514600"/>
            <a:ext cx="76200" cy="76200"/>
          </a:xfrm>
          <a:prstGeom prst="ellipse">
            <a:avLst/>
          </a:prstGeom>
          <a:solidFill>
            <a:schemeClr val="tx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grpSp>
        <p:nvGrpSpPr>
          <p:cNvPr id="68633" name="Group 6"/>
          <p:cNvGrpSpPr>
            <a:grpSpLocks/>
          </p:cNvGrpSpPr>
          <p:nvPr/>
        </p:nvGrpSpPr>
        <p:grpSpPr bwMode="auto">
          <a:xfrm>
            <a:off x="467544" y="2780928"/>
            <a:ext cx="1212850" cy="1243013"/>
            <a:chOff x="1961" y="-17"/>
            <a:chExt cx="764" cy="783"/>
          </a:xfrm>
        </p:grpSpPr>
        <p:sp>
          <p:nvSpPr>
            <p:cNvPr id="26" name="Text Box 4"/>
            <p:cNvSpPr txBox="1">
              <a:spLocks noChangeArrowheads="1"/>
            </p:cNvSpPr>
            <p:nvPr/>
          </p:nvSpPr>
          <p:spPr bwMode="auto">
            <a:xfrm>
              <a:off x="1961" y="74"/>
              <a:ext cx="764" cy="692"/>
            </a:xfrm>
            <a:prstGeom prst="rect">
              <a:avLst/>
            </a:prstGeom>
            <a:noFill/>
            <a:ln w="9525">
              <a:noFill/>
              <a:miter lim="800000"/>
              <a:headEnd/>
              <a:tailEnd/>
            </a:ln>
          </p:spPr>
          <p:txBody>
            <a:bodyPr wrap="none">
              <a:spAutoFit/>
            </a:bodyPr>
            <a:lstStyle/>
            <a:p>
              <a:pPr eaLnBrk="1" hangingPunct="1">
                <a:buClr>
                  <a:srgbClr val="000000"/>
                </a:buClr>
                <a:buSzPct val="100000"/>
                <a:buFont typeface="Times New Roman" pitchFamily="18" charset="0"/>
                <a:buNone/>
              </a:pPr>
              <a:r>
                <a:rPr lang="ru-RU" altLang="ru-RU" sz="6600" b="1" dirty="0">
                  <a:solidFill>
                    <a:srgbClr val="78D6EA"/>
                  </a:solidFill>
                  <a:effectLst>
                    <a:outerShdw blurRad="38100" dist="38100" dir="2700000" algn="tl">
                      <a:srgbClr val="C0C0C0"/>
                    </a:outerShdw>
                  </a:effectLst>
                </a:rPr>
                <a:t>А</a:t>
              </a:r>
              <a:r>
                <a:rPr lang="ru-RU" altLang="ru-RU" sz="6000" b="1" dirty="0">
                  <a:solidFill>
                    <a:srgbClr val="66CCFF"/>
                  </a:solidFill>
                  <a:effectLst>
                    <a:outerShdw blurRad="38100" dist="38100" dir="2700000" algn="tl">
                      <a:srgbClr val="C0C0C0"/>
                    </a:outerShdw>
                  </a:effectLst>
                </a:rPr>
                <a:t>а</a:t>
              </a:r>
            </a:p>
          </p:txBody>
        </p:sp>
        <p:sp>
          <p:nvSpPr>
            <p:cNvPr id="27" name="AutoShape 5"/>
            <p:cNvSpPr>
              <a:spLocks noChangeArrowheads="1"/>
            </p:cNvSpPr>
            <p:nvPr/>
          </p:nvSpPr>
          <p:spPr bwMode="auto">
            <a:xfrm>
              <a:off x="2187" y="-17"/>
              <a:ext cx="318" cy="227"/>
            </a:xfrm>
            <a:prstGeom prst="curvedDownArrow">
              <a:avLst>
                <a:gd name="adj1" fmla="val 36656"/>
                <a:gd name="adj2" fmla="val 56035"/>
                <a:gd name="adj3" fmla="val 33333"/>
              </a:avLst>
            </a:prstGeom>
            <a:solidFill>
              <a:srgbClr val="000000"/>
            </a:solidFill>
            <a:ln w="9525">
              <a:solidFill>
                <a:schemeClr val="tx1"/>
              </a:solidFill>
              <a:miter lim="800000"/>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sz="2000">
                <a:effectLst>
                  <a:outerShdw blurRad="38100" dist="38100" dir="2700000" algn="tl">
                    <a:srgbClr val="000000">
                      <a:alpha val="43137"/>
                    </a:srgbClr>
                  </a:outerShdw>
                </a:effectLst>
                <a:ea typeface="+mn-ea"/>
                <a:cs typeface="+mn-cs"/>
              </a:endParaRPr>
            </a:p>
          </p:txBody>
        </p:sp>
      </p:gr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ChangeArrowheads="1"/>
          </p:cNvSpPr>
          <p:nvPr>
            <p:ph sz="quarter" idx="1"/>
          </p:nvPr>
        </p:nvSpPr>
        <p:spPr>
          <a:xfrm>
            <a:off x="179388" y="0"/>
            <a:ext cx="8964612" cy="6858000"/>
          </a:xfrm>
        </p:spPr>
        <p:txBody>
          <a:bodyPr>
            <a:normAutofit/>
          </a:bodyPr>
          <a:lstStyle/>
          <a:p>
            <a:pPr marL="109728" indent="0" algn="ctr" eaLnBrk="1" fontAlgn="auto" hangingPunct="1">
              <a:spcAft>
                <a:spcPts val="0"/>
              </a:spcAft>
              <a:buFont typeface="Wingdings 3" pitchFamily="18" charset="2"/>
              <a:buNone/>
              <a:defRPr/>
            </a:pPr>
            <a:r>
              <a:rPr lang="en-US" sz="3600" dirty="0"/>
              <a:t>    </a:t>
            </a:r>
            <a:r>
              <a:rPr lang="uk-UA" sz="3200" b="1" dirty="0">
                <a:solidFill>
                  <a:srgbClr val="C00000"/>
                </a:solidFill>
                <a:latin typeface="Calibri" panose="020F0502020204030204" pitchFamily="34" charset="0"/>
                <a:cs typeface="Calibri" panose="020F0502020204030204" pitchFamily="34" charset="0"/>
              </a:rPr>
              <a:t>Неповне домінування</a:t>
            </a:r>
            <a:endParaRPr lang="en-US" sz="3200" b="1" dirty="0">
              <a:solidFill>
                <a:srgbClr val="C00000"/>
              </a:solidFill>
              <a:effectLst>
                <a:outerShdw blurRad="38100" dist="38100" dir="2700000" algn="tl">
                  <a:srgbClr val="FFFFFF"/>
                </a:outerShdw>
              </a:effectLst>
              <a:latin typeface="Calibri" panose="020F0502020204030204" pitchFamily="34" charset="0"/>
              <a:cs typeface="Calibri" panose="020F0502020204030204" pitchFamily="34" charset="0"/>
            </a:endParaRPr>
          </a:p>
          <a:p>
            <a:pPr marL="109728" indent="0">
              <a:buNone/>
              <a:defRPr/>
            </a:pPr>
            <a:r>
              <a:rPr lang="ru-RU" dirty="0">
                <a:effectLst>
                  <a:outerShdw blurRad="38100" dist="38100" dir="2700000" algn="tl">
                    <a:srgbClr val="FFFFFF"/>
                  </a:outerShdw>
                </a:effectLst>
                <a:latin typeface="Calibri" panose="020F0502020204030204" pitchFamily="34" charset="0"/>
                <a:cs typeface="Calibri" panose="020F0502020204030204" pitchFamily="34" charset="0"/>
              </a:rPr>
              <a:t>/або проміжне успадкування/ </a:t>
            </a:r>
            <a:r>
              <a:rPr lang="uk-UA" sz="2400" dirty="0">
                <a:ea typeface="Calibri" pitchFamily="34" charset="0"/>
                <a:cs typeface="Times New Roman" pitchFamily="18" charset="0"/>
              </a:rPr>
              <a:t>домінантний алель не повністю пригнічує дію рецесивного алеля, тому  </a:t>
            </a:r>
            <a:r>
              <a:rPr lang="uk-UA" sz="2400" b="1" dirty="0">
                <a:solidFill>
                  <a:srgbClr val="FF0000"/>
                </a:solidFill>
                <a:ea typeface="Calibri" pitchFamily="34" charset="0"/>
                <a:cs typeface="Times New Roman" pitchFamily="18" charset="0"/>
              </a:rPr>
              <a:t>гетерозиготи (</a:t>
            </a:r>
            <a:r>
              <a:rPr lang="uk-UA" sz="2400" b="1" i="1" dirty="0">
                <a:solidFill>
                  <a:srgbClr val="FF0000"/>
                </a:solidFill>
                <a:ea typeface="Calibri" pitchFamily="34" charset="0"/>
                <a:cs typeface="Times New Roman" pitchFamily="18" charset="0"/>
              </a:rPr>
              <a:t>Аа)</a:t>
            </a:r>
            <a:r>
              <a:rPr lang="uk-UA" sz="2400" b="1" dirty="0">
                <a:solidFill>
                  <a:srgbClr val="FF0000"/>
                </a:solidFill>
                <a:ea typeface="Calibri" pitchFamily="34" charset="0"/>
                <a:cs typeface="Times New Roman" pitchFamily="18" charset="0"/>
              </a:rPr>
              <a:t> мають проміжний фенотип</a:t>
            </a:r>
            <a:r>
              <a:rPr lang="uk-UA" sz="2400" dirty="0">
                <a:ea typeface="Calibri" pitchFamily="34" charset="0"/>
                <a:cs typeface="Times New Roman" pitchFamily="18" charset="0"/>
              </a:rPr>
              <a:t>. В результаті домінантна гомозигота (</a:t>
            </a:r>
            <a:r>
              <a:rPr lang="uk-UA" sz="2400" i="1" dirty="0">
                <a:ea typeface="Calibri" pitchFamily="34" charset="0"/>
                <a:cs typeface="Times New Roman" pitchFamily="18" charset="0"/>
              </a:rPr>
              <a:t>AA</a:t>
            </a:r>
            <a:r>
              <a:rPr lang="uk-UA" sz="2400" dirty="0">
                <a:ea typeface="Calibri" pitchFamily="34" charset="0"/>
                <a:cs typeface="Times New Roman" pitchFamily="18" charset="0"/>
              </a:rPr>
              <a:t>) та гетерозигота (</a:t>
            </a:r>
            <a:r>
              <a:rPr lang="uk-UA" sz="2400" i="1" dirty="0">
                <a:ea typeface="Calibri" pitchFamily="34" charset="0"/>
                <a:cs typeface="Times New Roman" pitchFamily="18" charset="0"/>
              </a:rPr>
              <a:t>Аа</a:t>
            </a:r>
            <a:r>
              <a:rPr lang="uk-UA" sz="2400" dirty="0">
                <a:ea typeface="Calibri" pitchFamily="34" charset="0"/>
                <a:cs typeface="Times New Roman" pitchFamily="18" charset="0"/>
              </a:rPr>
              <a:t>) відрізняються за фенотипом. </a:t>
            </a:r>
            <a:endParaRPr lang="en-US" sz="2400" dirty="0">
              <a:effectLst>
                <a:outerShdw blurRad="38100" dist="38100" dir="2700000" algn="tl">
                  <a:srgbClr val="FFFFFF"/>
                </a:outerShdw>
              </a:effectLst>
              <a:cs typeface="Calibri" panose="020F0502020204030204" pitchFamily="34" charset="0"/>
            </a:endParaRPr>
          </a:p>
          <a:p>
            <a:pPr marL="109728" indent="0" eaLnBrk="1" fontAlgn="auto" hangingPunct="1">
              <a:spcAft>
                <a:spcPts val="0"/>
              </a:spcAft>
              <a:buFont typeface="Wingdings 3" pitchFamily="18" charset="2"/>
              <a:buNone/>
              <a:defRPr/>
            </a:pPr>
            <a:r>
              <a:rPr lang="en-US" sz="2400" dirty="0">
                <a:effectLst>
                  <a:outerShdw blurRad="38100" dist="38100" dir="2700000" algn="tl">
                    <a:srgbClr val="FFFFFF"/>
                  </a:outerShdw>
                </a:effectLst>
              </a:rPr>
              <a:t>                                                              </a:t>
            </a:r>
            <a:endParaRPr lang="ru-RU" sz="2400" dirty="0"/>
          </a:p>
        </p:txBody>
      </p:sp>
      <p:pic>
        <p:nvPicPr>
          <p:cNvPr id="69635" name="Picture 5"/>
          <p:cNvPicPr>
            <a:picLocks noChangeAspect="1" noChangeArrowheads="1"/>
          </p:cNvPicPr>
          <p:nvPr/>
        </p:nvPicPr>
        <p:blipFill>
          <a:blip r:embed="rId2" cstate="print"/>
          <a:srcRect/>
          <a:stretch>
            <a:fillRect/>
          </a:stretch>
        </p:blipFill>
        <p:spPr bwMode="auto">
          <a:xfrm>
            <a:off x="1619250" y="2741613"/>
            <a:ext cx="3529013" cy="3070225"/>
          </a:xfrm>
          <a:prstGeom prst="rect">
            <a:avLst/>
          </a:prstGeom>
          <a:noFill/>
          <a:ln w="9525">
            <a:noFill/>
            <a:round/>
            <a:headEnd/>
            <a:tailEnd/>
          </a:ln>
        </p:spPr>
      </p:pic>
      <p:sp>
        <p:nvSpPr>
          <p:cNvPr id="161798" name="Text Box 6"/>
          <p:cNvSpPr txBox="1">
            <a:spLocks noChangeArrowheads="1"/>
          </p:cNvSpPr>
          <p:nvPr/>
        </p:nvSpPr>
        <p:spPr bwMode="auto">
          <a:xfrm>
            <a:off x="6588125" y="3716338"/>
            <a:ext cx="1944688" cy="366712"/>
          </a:xfrm>
          <a:prstGeom prst="rect">
            <a:avLst/>
          </a:prstGeom>
          <a:noFill/>
          <a:ln w="9525">
            <a:noFill/>
            <a:miter lim="800000"/>
            <a:headEnd/>
            <a:tailEnd/>
          </a:ln>
          <a:effectLst/>
        </p:spPr>
        <p:txBody>
          <a:bodyPr>
            <a:spAutoFit/>
          </a:bodyPr>
          <a:lstStyle/>
          <a:p>
            <a:pPr eaLnBrk="1" hangingPunct="1">
              <a:spcBef>
                <a:spcPct val="50000"/>
              </a:spcBef>
              <a:buClr>
                <a:srgbClr val="000000"/>
              </a:buClr>
              <a:buSzPct val="100000"/>
              <a:buFont typeface="Times New Roman" panose="02020603050405020304" pitchFamily="18" charset="0"/>
              <a:buNone/>
              <a:defRPr/>
            </a:pPr>
            <a:endParaRPr lang="ru-RU">
              <a:effectLst>
                <a:outerShdw blurRad="38100" dist="38100" dir="2700000" algn="tl">
                  <a:srgbClr val="000000"/>
                </a:outerShdw>
              </a:effectLst>
            </a:endParaRPr>
          </a:p>
        </p:txBody>
      </p:sp>
      <p:sp>
        <p:nvSpPr>
          <p:cNvPr id="69637" name="Text Box 7"/>
          <p:cNvSpPr txBox="1">
            <a:spLocks noChangeArrowheads="1"/>
          </p:cNvSpPr>
          <p:nvPr/>
        </p:nvSpPr>
        <p:spPr bwMode="auto">
          <a:xfrm>
            <a:off x="5651500" y="2781300"/>
            <a:ext cx="2827338" cy="3046413"/>
          </a:xfrm>
          <a:prstGeom prst="rect">
            <a:avLst/>
          </a:prstGeom>
          <a:noFill/>
          <a:ln w="9525">
            <a:noFill/>
            <a:miter lim="800000"/>
            <a:headEnd/>
            <a:tailEnd/>
          </a:ln>
        </p:spPr>
        <p:txBody>
          <a:bodyPr>
            <a:spAutoFit/>
          </a:bodyPr>
          <a:lstStyle/>
          <a:p>
            <a:pPr algn="ctr" eaLnBrk="1" hangingPunct="1">
              <a:buClr>
                <a:srgbClr val="000000"/>
              </a:buClr>
              <a:buSzPct val="100000"/>
              <a:buFont typeface="Times New Roman" pitchFamily="18" charset="0"/>
              <a:buNone/>
            </a:pPr>
            <a:r>
              <a:rPr lang="uk-UA" altLang="ru-RU" sz="2400" dirty="0">
                <a:solidFill>
                  <a:schemeClr val="tx1"/>
                </a:solidFill>
              </a:rPr>
              <a:t>Розщеплення за</a:t>
            </a:r>
            <a:endParaRPr lang="en-US" altLang="ru-RU" sz="2400" dirty="0">
              <a:solidFill>
                <a:schemeClr val="tx1"/>
              </a:solidFill>
            </a:endParaRPr>
          </a:p>
          <a:p>
            <a:pPr algn="ctr" eaLnBrk="1" hangingPunct="1">
              <a:buClr>
                <a:srgbClr val="000000"/>
              </a:buClr>
              <a:buSzPct val="100000"/>
              <a:buFont typeface="Times New Roman" pitchFamily="18" charset="0"/>
              <a:buNone/>
            </a:pPr>
            <a:r>
              <a:rPr lang="en-US" altLang="ru-RU" sz="2400" dirty="0">
                <a:solidFill>
                  <a:schemeClr val="tx1"/>
                </a:solidFill>
              </a:rPr>
              <a:t>                                                            </a:t>
            </a:r>
            <a:r>
              <a:rPr lang="uk-UA" altLang="ru-RU" sz="2400" dirty="0">
                <a:solidFill>
                  <a:schemeClr val="tx1"/>
                </a:solidFill>
              </a:rPr>
              <a:t>генотипом і фенотипом</a:t>
            </a:r>
            <a:endParaRPr lang="en-US" altLang="ru-RU" sz="2400" dirty="0">
              <a:solidFill>
                <a:schemeClr val="tx1"/>
              </a:solidFill>
            </a:endParaRPr>
          </a:p>
          <a:p>
            <a:pPr eaLnBrk="1" hangingPunct="1">
              <a:buClr>
                <a:srgbClr val="000000"/>
              </a:buClr>
              <a:buSzPct val="100000"/>
              <a:buFont typeface="Times New Roman" pitchFamily="18" charset="0"/>
              <a:buNone/>
            </a:pPr>
            <a:endParaRPr lang="en-US" altLang="ru-RU" sz="2400" dirty="0">
              <a:solidFill>
                <a:schemeClr val="tx1"/>
              </a:solidFill>
            </a:endParaRPr>
          </a:p>
          <a:p>
            <a:pPr algn="ctr" eaLnBrk="1" hangingPunct="1">
              <a:buClr>
                <a:srgbClr val="000000"/>
              </a:buClr>
              <a:buSzPct val="100000"/>
              <a:buFont typeface="Times New Roman" pitchFamily="18" charset="0"/>
              <a:buNone/>
            </a:pPr>
            <a:r>
              <a:rPr lang="uk-UA" altLang="ru-RU" sz="2400" dirty="0">
                <a:solidFill>
                  <a:schemeClr val="tx1"/>
                </a:solidFill>
              </a:rPr>
              <a:t>в </a:t>
            </a:r>
            <a:r>
              <a:rPr lang="en-US" altLang="ru-RU" sz="2400" dirty="0">
                <a:solidFill>
                  <a:schemeClr val="tx1"/>
                </a:solidFill>
              </a:rPr>
              <a:t>F2</a:t>
            </a:r>
          </a:p>
          <a:p>
            <a:pPr algn="ctr" eaLnBrk="1" hangingPunct="1">
              <a:buClr>
                <a:srgbClr val="000000"/>
              </a:buClr>
              <a:buSzPct val="100000"/>
              <a:buFont typeface="Times New Roman" pitchFamily="18" charset="0"/>
              <a:buNone/>
            </a:pPr>
            <a:r>
              <a:rPr lang="en-US" altLang="ru-RU" sz="2400" dirty="0">
                <a:solidFill>
                  <a:schemeClr val="tx1"/>
                </a:solidFill>
              </a:rPr>
              <a:t>                                                                   </a:t>
            </a:r>
            <a:r>
              <a:rPr lang="en-US" altLang="ru-RU" sz="2400" b="1" dirty="0">
                <a:solidFill>
                  <a:srgbClr val="FF0000"/>
                </a:solidFill>
              </a:rPr>
              <a:t>1:2:1</a:t>
            </a:r>
            <a:endParaRPr lang="ru-RU" altLang="ru-RU" sz="2400" b="1" dirty="0">
              <a:solidFill>
                <a:srgbClr val="FF0000"/>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Grp="1" noChangeArrowheads="1"/>
          </p:cNvSpPr>
          <p:nvPr>
            <p:ph sz="quarter" idx="1"/>
          </p:nvPr>
        </p:nvSpPr>
        <p:spPr>
          <a:xfrm>
            <a:off x="0" y="188913"/>
            <a:ext cx="9144000" cy="6669087"/>
          </a:xfrm>
        </p:spPr>
        <p:txBody>
          <a:bodyPr/>
          <a:lstStyle/>
          <a:p>
            <a:pPr algn="ct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t> </a:t>
            </a:r>
            <a:r>
              <a:rPr lang="uk-UA" altLang="ru-RU" b="1" dirty="0">
                <a:solidFill>
                  <a:srgbClr val="FF0000"/>
                </a:solidFill>
              </a:rPr>
              <a:t>Серпоподібно-клітина анемія</a:t>
            </a:r>
            <a:endParaRPr lang="en-GB" altLang="ru-RU" b="1" dirty="0">
              <a:solidFill>
                <a:srgbClr val="FF0000"/>
              </a:solidFill>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uk-UA" altLang="ru-RU" sz="2400" dirty="0">
                <a:latin typeface="Calibri" pitchFamily="34" charset="0"/>
                <a:cs typeface="Calibri" pitchFamily="34" charset="0"/>
              </a:rPr>
              <a:t>Спадкова хвороба (</a:t>
            </a:r>
            <a:r>
              <a:rPr lang="uk-UA" altLang="ru-RU" sz="2400" b="1" i="1" dirty="0">
                <a:latin typeface="Calibri" pitchFamily="34" charset="0"/>
                <a:cs typeface="Calibri" pitchFamily="34" charset="0"/>
              </a:rPr>
              <a:t>аа</a:t>
            </a:r>
            <a:r>
              <a:rPr lang="uk-UA" altLang="ru-RU" sz="2400" dirty="0">
                <a:latin typeface="Calibri" pitchFamily="34" charset="0"/>
                <a:cs typeface="Calibri" pitchFamily="34" charset="0"/>
              </a:rPr>
              <a:t>), що характеризується атиповою молекулою гемоглобіну та серпоподібною (півмісяцевою) формою еритроцитів. Такі еритроцити легко руйнуються (гемоліз), що призводить до анемії, втоми, збільшення печінки та селезінки, затримки росту.</a:t>
            </a:r>
            <a:endParaRPr lang="en-US" altLang="ru-RU" sz="2400" dirty="0">
              <a:latin typeface="Calibri" pitchFamily="34" charset="0"/>
              <a:cs typeface="Calibri" pitchFamily="34" charset="0"/>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US" altLang="ru-RU" sz="2400" dirty="0">
              <a:latin typeface="Calibri" pitchFamily="34" charset="0"/>
              <a:cs typeface="Calibri" pitchFamily="34" charset="0"/>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US" altLang="ru-RU" sz="2400" dirty="0">
              <a:latin typeface="Calibri" pitchFamily="34" charset="0"/>
              <a:cs typeface="Calibri" pitchFamily="34" charset="0"/>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US" altLang="ru-RU" sz="2400" dirty="0">
              <a:latin typeface="Calibri" pitchFamily="34" charset="0"/>
              <a:cs typeface="Calibri" pitchFamily="34" charset="0"/>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US" altLang="ru-RU" sz="2400" dirty="0">
              <a:latin typeface="Calibri" pitchFamily="34" charset="0"/>
              <a:cs typeface="Calibri" pitchFamily="34" charset="0"/>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US" altLang="ru-RU" sz="2400" dirty="0">
              <a:latin typeface="Calibri" pitchFamily="34" charset="0"/>
              <a:cs typeface="Calibri" pitchFamily="34" charset="0"/>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uk-UA" altLang="ru-RU" sz="2400" dirty="0">
                <a:latin typeface="Calibri" pitchFamily="34" charset="0"/>
                <a:cs typeface="Calibri" pitchFamily="34" charset="0"/>
              </a:rPr>
              <a:t>Гетерозиготні носії (</a:t>
            </a:r>
            <a:r>
              <a:rPr lang="uk-UA" altLang="ru-RU" sz="2400" b="1" i="1" dirty="0">
                <a:latin typeface="Calibri" pitchFamily="34" charset="0"/>
                <a:cs typeface="Calibri" pitchFamily="34" charset="0"/>
              </a:rPr>
              <a:t>Аа</a:t>
            </a:r>
            <a:r>
              <a:rPr lang="uk-UA" altLang="ru-RU" sz="2400" dirty="0">
                <a:latin typeface="Calibri" pitchFamily="34" charset="0"/>
                <a:cs typeface="Calibri" pitchFamily="34" charset="0"/>
              </a:rPr>
              <a:t>) зазвичай не мають симптомів захворювання. При низькому рівні кисню, підвищеному тиску, зневодненні та деяких інших станах вони може статись гемоліз еритроцитів і напад захворювання.</a:t>
            </a:r>
            <a:endParaRPr lang="en-GB" altLang="ru-RU" sz="2400" dirty="0">
              <a:latin typeface="Calibri" pitchFamily="34" charset="0"/>
              <a:cs typeface="Calibri" pitchFamily="34" charset="0"/>
            </a:endParaRPr>
          </a:p>
        </p:txBody>
      </p:sp>
      <p:pic>
        <p:nvPicPr>
          <p:cNvPr id="70659" name="Picture 4"/>
          <p:cNvPicPr>
            <a:picLocks noChangeAspect="1" noChangeArrowheads="1"/>
          </p:cNvPicPr>
          <p:nvPr/>
        </p:nvPicPr>
        <p:blipFill>
          <a:blip r:embed="rId3" cstate="print"/>
          <a:srcRect/>
          <a:stretch>
            <a:fillRect/>
          </a:stretch>
        </p:blipFill>
        <p:spPr bwMode="auto">
          <a:xfrm>
            <a:off x="5220072" y="2420888"/>
            <a:ext cx="3313113" cy="2209800"/>
          </a:xfrm>
          <a:prstGeom prst="rect">
            <a:avLst/>
          </a:prstGeom>
          <a:noFill/>
          <a:ln w="9525">
            <a:noFill/>
            <a:round/>
            <a:headEnd/>
            <a:tailEnd/>
          </a:ln>
        </p:spPr>
      </p:pic>
      <p:pic>
        <p:nvPicPr>
          <p:cNvPr id="70660" name="Picture 2"/>
          <p:cNvPicPr>
            <a:picLocks noChangeAspect="1" noChangeArrowheads="1"/>
          </p:cNvPicPr>
          <p:nvPr/>
        </p:nvPicPr>
        <p:blipFill>
          <a:blip r:embed="rId4" cstate="print"/>
          <a:srcRect/>
          <a:stretch>
            <a:fillRect/>
          </a:stretch>
        </p:blipFill>
        <p:spPr bwMode="auto">
          <a:xfrm>
            <a:off x="1187624" y="2564904"/>
            <a:ext cx="3600450" cy="2162175"/>
          </a:xfrm>
          <a:prstGeom prst="rect">
            <a:avLst/>
          </a:prstGeom>
          <a:solidFill>
            <a:srgbClr val="FFFFFF"/>
          </a:solid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sz="quarter" idx="1"/>
          </p:nvPr>
        </p:nvSpPr>
        <p:spPr bwMode="auto">
          <a:xfrm>
            <a:off x="251520" y="179388"/>
            <a:ext cx="8892480" cy="6840537"/>
          </a:xfrm>
          <a:noFill/>
          <a:ln>
            <a:miter lim="800000"/>
            <a:headEnd/>
            <a:tailEnd/>
          </a:ln>
        </p:spPr>
        <p:txBody>
          <a:bodyPr anchor="t" anchorCtr="0"/>
          <a:lstStyle/>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200" dirty="0">
                <a:solidFill>
                  <a:srgbClr val="FFFFFF"/>
                </a:solidFill>
              </a:rPr>
              <a:t> </a:t>
            </a:r>
            <a:r>
              <a:rPr lang="ru-RU" sz="2800" b="1" dirty="0">
                <a:solidFill>
                  <a:schemeClr val="tx1"/>
                </a:solidFill>
                <a:effectLst/>
                <a:latin typeface="Calibri" pitchFamily="34" charset="0"/>
                <a:cs typeface="Calibri" pitchFamily="34" charset="0"/>
              </a:rPr>
              <a:t>Анофтальм</a:t>
            </a:r>
            <a:r>
              <a:rPr lang="ru-RU" sz="2800" b="0" dirty="0">
                <a:solidFill>
                  <a:schemeClr val="tx1"/>
                </a:solidFill>
                <a:effectLst/>
                <a:latin typeface="Calibri" pitchFamily="34" charset="0"/>
                <a:cs typeface="Calibri" pitchFamily="34" charset="0"/>
              </a:rPr>
              <a:t>: вроджена відсутність очного яблука в рецесивному гомозиготному стані, гетерозиготні особи мають маленькі очні яблука.</a:t>
            </a:r>
            <a:endParaRPr lang="en-GB" sz="2800" b="0" dirty="0">
              <a:solidFill>
                <a:schemeClr val="tx1"/>
              </a:solidFill>
              <a:effectLst/>
              <a:latin typeface="Calibri" pitchFamily="34" charset="0"/>
              <a:cs typeface="Calibri" pitchFamily="34" charset="0"/>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a:solidFill>
                <a:schemeClr val="tx1"/>
              </a:solidFill>
              <a:effectLst>
                <a:outerShdw blurRad="38100" dist="38100" dir="2700000" algn="tl">
                  <a:srgbClr val="000000">
                    <a:alpha val="43137"/>
                  </a:srgbClr>
                </a:outerShdw>
              </a:effectLst>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a:solidFill>
                <a:schemeClr val="tx1"/>
              </a:solidFill>
              <a:effectLst>
                <a:outerShdw blurRad="38100" dist="38100" dir="2700000" algn="tl">
                  <a:srgbClr val="000000">
                    <a:alpha val="43137"/>
                  </a:srgbClr>
                </a:outerShdw>
              </a:effectLst>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a:solidFill>
                <a:schemeClr val="tx1"/>
              </a:solidFill>
              <a:effectLst>
                <a:outerShdw blurRad="38100" dist="38100" dir="2700000" algn="tl">
                  <a:srgbClr val="000000">
                    <a:alpha val="43137"/>
                  </a:srgbClr>
                </a:outerShdw>
              </a:effectLst>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a:solidFill>
                <a:schemeClr val="tx1"/>
              </a:solidFill>
              <a:effectLst>
                <a:outerShdw blurRad="38100" dist="38100" dir="2700000" algn="tl">
                  <a:srgbClr val="000000">
                    <a:alpha val="43137"/>
                  </a:srgbClr>
                </a:outerShdw>
              </a:effectLst>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a:solidFill>
                <a:schemeClr val="tx1"/>
              </a:solidFill>
              <a:effectLst>
                <a:outerShdw blurRad="38100" dist="38100" dir="2700000" algn="tl">
                  <a:srgbClr val="000000">
                    <a:alpha val="43137"/>
                  </a:srgbClr>
                </a:outerShdw>
              </a:effectLst>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a:solidFill>
                <a:schemeClr val="tx1"/>
              </a:solidFill>
              <a:effectLst>
                <a:outerShdw blurRad="38100" dist="38100" dir="2700000" algn="tl">
                  <a:srgbClr val="000000">
                    <a:alpha val="43137"/>
                  </a:srgbClr>
                </a:outerShdw>
              </a:effectLst>
            </a:endParaRPr>
          </a:p>
          <a:p>
            <a:pPr marL="341313" indent="-341313" eaLnBrk="1" hangingPunct="1">
              <a:spcBef>
                <a:spcPts val="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800" dirty="0">
                <a:solidFill>
                  <a:schemeClr val="tx1"/>
                </a:solidFill>
                <a:effectLst>
                  <a:outerShdw blurRad="38100" dist="38100" dir="2700000" algn="tl">
                    <a:srgbClr val="000000">
                      <a:alpha val="43137"/>
                    </a:srgbClr>
                  </a:outerShdw>
                </a:effectLst>
              </a:rPr>
              <a:t>     </a:t>
            </a:r>
            <a:endParaRPr lang="uk-UA" sz="2800" dirty="0">
              <a:solidFill>
                <a:schemeClr val="tx1"/>
              </a:solidFill>
              <a:effectLst>
                <a:outerShdw blurRad="38100" dist="38100" dir="2700000" algn="tl">
                  <a:srgbClr val="000000">
                    <a:alpha val="43137"/>
                  </a:srgbClr>
                </a:outerShdw>
              </a:effectLst>
            </a:endParaRPr>
          </a:p>
          <a:p>
            <a:pPr marL="341313" indent="-341313" eaLnBrk="1" hangingPunct="1">
              <a:spcBef>
                <a:spcPts val="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uk-UA" sz="2800" b="1" dirty="0">
                <a:solidFill>
                  <a:schemeClr val="tx1"/>
                </a:solidFill>
                <a:effectLst/>
                <a:latin typeface="Calibri" pitchFamily="34" charset="0"/>
                <a:cs typeface="Calibri" pitchFamily="34" charset="0"/>
              </a:rPr>
              <a:t>Цистинурія</a:t>
            </a:r>
            <a:r>
              <a:rPr lang="uk-UA" sz="2800" b="0" dirty="0">
                <a:solidFill>
                  <a:schemeClr val="tx1"/>
                </a:solidFill>
                <a:effectLst/>
                <a:latin typeface="Calibri" pitchFamily="34" charset="0"/>
                <a:cs typeface="Calibri" pitchFamily="34" charset="0"/>
              </a:rPr>
              <a:t>: цистинові камені в нирках мають</a:t>
            </a:r>
          </a:p>
          <a:p>
            <a:pPr marL="341313" indent="-341313" eaLnBrk="1" hangingPunct="1">
              <a:spcBef>
                <a:spcPts val="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uk-UA" sz="2800" b="0" dirty="0">
                <a:solidFill>
                  <a:schemeClr val="tx1"/>
                </a:solidFill>
                <a:effectLst/>
                <a:latin typeface="Calibri" pitchFamily="34" charset="0"/>
                <a:cs typeface="Calibri" pitchFamily="34" charset="0"/>
              </a:rPr>
              <a:t>            гомозиготні особи (аа), гетерозиготні (Аа) виділяють підвищена кількість цистину з сечею.</a:t>
            </a:r>
            <a:endParaRPr lang="en-GB" sz="2800" b="0" dirty="0">
              <a:solidFill>
                <a:schemeClr val="tx1"/>
              </a:solidFill>
              <a:effectLst/>
              <a:latin typeface="Calibri" pitchFamily="34" charset="0"/>
              <a:cs typeface="Calibri" pitchFamily="34" charset="0"/>
            </a:endParaRPr>
          </a:p>
        </p:txBody>
      </p:sp>
      <p:pic>
        <p:nvPicPr>
          <p:cNvPr id="72707" name="Picture 2"/>
          <p:cNvPicPr>
            <a:picLocks noChangeAspect="1" noChangeArrowheads="1"/>
          </p:cNvPicPr>
          <p:nvPr/>
        </p:nvPicPr>
        <p:blipFill>
          <a:blip r:embed="rId3" cstate="print"/>
          <a:srcRect/>
          <a:stretch>
            <a:fillRect/>
          </a:stretch>
        </p:blipFill>
        <p:spPr bwMode="auto">
          <a:xfrm>
            <a:off x="1979613" y="1700213"/>
            <a:ext cx="4897437" cy="29432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1475656" y="2924944"/>
            <a:ext cx="6579059" cy="2376264"/>
          </a:xfrm>
          <a:prstGeom prst="rect">
            <a:avLst/>
          </a:prstGeom>
          <a:noFill/>
          <a:ln w="9525">
            <a:noFill/>
            <a:miter lim="800000"/>
            <a:headEnd/>
            <a:tailEnd/>
          </a:ln>
        </p:spPr>
      </p:pic>
      <p:sp>
        <p:nvSpPr>
          <p:cNvPr id="45059" name="Rectangle 2"/>
          <p:cNvSpPr>
            <a:spLocks noGrp="1" noChangeArrowheads="1"/>
          </p:cNvSpPr>
          <p:nvPr>
            <p:ph type="title"/>
          </p:nvPr>
        </p:nvSpPr>
        <p:spPr>
          <a:xfrm>
            <a:off x="457200" y="0"/>
            <a:ext cx="8229600" cy="764704"/>
          </a:xfrm>
        </p:spPr>
        <p:txBody>
          <a:bodyPr/>
          <a:lstStyle/>
          <a:p>
            <a:pPr algn="ctr" eaLnBrk="1" hangingPunct="1">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a:t> </a:t>
            </a:r>
            <a:r>
              <a:rPr lang="uk-UA" sz="3200" b="1" dirty="0">
                <a:solidFill>
                  <a:srgbClr val="C00000"/>
                </a:solidFill>
                <a:effectLst/>
                <a:latin typeface="Calibri" panose="020F0502020204030204" pitchFamily="34" charset="0"/>
                <a:cs typeface="Calibri" panose="020F0502020204030204" pitchFamily="34" charset="0"/>
              </a:rPr>
              <a:t>Кодомінування</a:t>
            </a:r>
            <a:endParaRPr lang="ru-RU" sz="3200" b="1" dirty="0">
              <a:solidFill>
                <a:srgbClr val="C00000"/>
              </a:solidFill>
              <a:effectLst/>
              <a:latin typeface="Calibri" panose="020F0502020204030204" pitchFamily="34" charset="0"/>
              <a:cs typeface="Calibri" panose="020F0502020204030204" pitchFamily="34" charset="0"/>
            </a:endParaRPr>
          </a:p>
        </p:txBody>
      </p:sp>
      <p:sp>
        <p:nvSpPr>
          <p:cNvPr id="45058" name="Номер слайда 5"/>
          <p:cNvSpPr>
            <a:spLocks noGrp="1"/>
          </p:cNvSpPr>
          <p:nvPr>
            <p:ph type="sldNum" sz="quarter" idx="12"/>
          </p:nvPr>
        </p:nvSpPr>
        <p:spPr/>
        <p:txBody>
          <a:bodyPr/>
          <a:lstStyle/>
          <a:p>
            <a:pPr>
              <a:defRPr/>
            </a:pPr>
            <a:fld id="{8A691383-E655-422B-9BAF-D21C89914474}" type="slidenum">
              <a:rPr lang="ru-RU" altLang="ru-RU"/>
              <a:pPr>
                <a:defRPr/>
              </a:pPr>
              <a:t>49</a:t>
            </a:fld>
            <a:endParaRPr lang="ru-RU" altLang="ru-RU"/>
          </a:p>
        </p:txBody>
      </p:sp>
      <p:sp>
        <p:nvSpPr>
          <p:cNvPr id="73732" name="Rectangle 3"/>
          <p:cNvSpPr>
            <a:spLocks noGrp="1" noChangeArrowheads="1"/>
          </p:cNvSpPr>
          <p:nvPr>
            <p:ph sz="quarter" idx="1"/>
          </p:nvPr>
        </p:nvSpPr>
        <p:spPr>
          <a:xfrm>
            <a:off x="323528" y="981075"/>
            <a:ext cx="8668072" cy="5449888"/>
          </a:xfrm>
        </p:spPr>
        <p:txBody>
          <a:bodyPr/>
          <a:lstStyle/>
          <a:p>
            <a:pPr algn="ctr">
              <a:buFont typeface="Wingdings 3" pitchFamily="18" charset="2"/>
              <a:buNone/>
            </a:pPr>
            <a:r>
              <a:rPr lang="uk-UA" altLang="ru-RU" sz="2400" dirty="0">
                <a:latin typeface="Calibri" pitchFamily="34" charset="0"/>
                <a:cs typeface="Calibri" pitchFamily="34" charset="0"/>
              </a:rPr>
              <a:t>Обидва алелі однаково проявлюються в фенотипі</a:t>
            </a:r>
            <a:r>
              <a:rPr lang="en-GB" altLang="ru-RU" sz="2400" dirty="0">
                <a:latin typeface="Calibri" pitchFamily="34" charset="0"/>
                <a:cs typeface="Calibri" pitchFamily="34" charset="0"/>
              </a:rPr>
              <a:t>. </a:t>
            </a:r>
            <a:endParaRPr lang="uk-UA" altLang="ru-RU" sz="2400" dirty="0">
              <a:latin typeface="Calibri" pitchFamily="34" charset="0"/>
              <a:cs typeface="Calibri" pitchFamily="34" charset="0"/>
            </a:endParaRPr>
          </a:p>
          <a:p>
            <a:pPr>
              <a:buFont typeface="Wingdings 3" pitchFamily="18" charset="2"/>
              <a:buNone/>
            </a:pPr>
            <a:r>
              <a:rPr lang="uk-UA" altLang="ru-RU" sz="2400" dirty="0">
                <a:latin typeface="Calibri" pitchFamily="34" charset="0"/>
                <a:cs typeface="Calibri" pitchFamily="34" charset="0"/>
              </a:rPr>
              <a:t>У людини з групою крові АВ (генотип </a:t>
            </a:r>
            <a:r>
              <a:rPr lang="en-GB" altLang="ru-RU" sz="2400" i="1" dirty="0">
                <a:latin typeface="Calibri" pitchFamily="34" charset="0"/>
                <a:cs typeface="Calibri" pitchFamily="34" charset="0"/>
              </a:rPr>
              <a:t>I</a:t>
            </a:r>
            <a:r>
              <a:rPr lang="en-GB" altLang="ru-RU" sz="2400" i="1" baseline="30000" dirty="0">
                <a:latin typeface="Calibri" pitchFamily="34" charset="0"/>
                <a:cs typeface="Calibri" pitchFamily="34" charset="0"/>
              </a:rPr>
              <a:t>A</a:t>
            </a:r>
            <a:r>
              <a:rPr lang="en-GB" altLang="ru-RU" sz="2400" i="1" dirty="0">
                <a:latin typeface="Calibri" pitchFamily="34" charset="0"/>
                <a:cs typeface="Calibri" pitchFamily="34" charset="0"/>
              </a:rPr>
              <a:t>I</a:t>
            </a:r>
            <a:r>
              <a:rPr lang="en-GB" altLang="ru-RU" sz="2400" i="1" baseline="30000" dirty="0">
                <a:latin typeface="Calibri" pitchFamily="34" charset="0"/>
                <a:cs typeface="Calibri" pitchFamily="34" charset="0"/>
              </a:rPr>
              <a:t>B</a:t>
            </a:r>
            <a:r>
              <a:rPr lang="uk-UA" altLang="ru-RU" sz="2400" dirty="0">
                <a:latin typeface="Calibri" pitchFamily="34" charset="0"/>
                <a:cs typeface="Calibri" pitchFamily="34" charset="0"/>
              </a:rPr>
              <a:t>)</a:t>
            </a:r>
            <a:r>
              <a:rPr lang="en-GB" altLang="ru-RU" sz="2400" dirty="0">
                <a:latin typeface="Calibri" pitchFamily="34" charset="0"/>
                <a:cs typeface="Calibri" pitchFamily="34" charset="0"/>
              </a:rPr>
              <a:t> </a:t>
            </a:r>
            <a:r>
              <a:rPr lang="uk-UA" altLang="ru-RU" sz="2400" dirty="0">
                <a:latin typeface="Calibri" pitchFamily="34" charset="0"/>
                <a:cs typeface="Calibri" pitchFamily="34" charset="0"/>
              </a:rPr>
              <a:t>на еритроциті наявні обидва антигени</a:t>
            </a:r>
            <a:r>
              <a:rPr lang="en-GB" altLang="ru-RU" sz="2400" dirty="0">
                <a:latin typeface="Calibri" pitchFamily="34" charset="0"/>
                <a:cs typeface="Calibri" pitchFamily="34" charset="0"/>
              </a:rPr>
              <a:t>; </a:t>
            </a:r>
            <a:br>
              <a:rPr lang="en-GB" altLang="ru-RU" sz="2800" dirty="0">
                <a:latin typeface="Calibri" pitchFamily="34" charset="0"/>
                <a:cs typeface="Calibri" pitchFamily="34" charset="0"/>
              </a:rPr>
            </a:br>
            <a:endParaRPr lang="ru-RU" altLang="ru-RU" sz="2800" dirty="0">
              <a:latin typeface="Calibri" pitchFamily="34" charset="0"/>
              <a:cs typeface="Calibri" pitchFamily="34" charset="0"/>
            </a:endParaRPr>
          </a:p>
          <a:p>
            <a:pPr algn="just">
              <a:buFont typeface="Wingdings 3" pitchFamily="18" charset="2"/>
              <a:buNone/>
            </a:pPr>
            <a:endParaRPr lang="ru-RU" altLang="ru-RU" dirty="0"/>
          </a:p>
        </p:txBody>
      </p:sp>
      <p:sp>
        <p:nvSpPr>
          <p:cNvPr id="45063" name="Line 6"/>
          <p:cNvSpPr>
            <a:spLocks noChangeShapeType="1"/>
          </p:cNvSpPr>
          <p:nvPr/>
        </p:nvSpPr>
        <p:spPr bwMode="auto">
          <a:xfrm flipV="1">
            <a:off x="3059832" y="3212976"/>
            <a:ext cx="0" cy="3048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64" name="Line 7"/>
          <p:cNvSpPr>
            <a:spLocks noChangeShapeType="1"/>
          </p:cNvSpPr>
          <p:nvPr/>
        </p:nvSpPr>
        <p:spPr bwMode="auto">
          <a:xfrm flipH="1" flipV="1">
            <a:off x="2699792" y="2924944"/>
            <a:ext cx="381000" cy="3048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65" name="Line 8"/>
          <p:cNvSpPr>
            <a:spLocks noChangeShapeType="1"/>
          </p:cNvSpPr>
          <p:nvPr/>
        </p:nvSpPr>
        <p:spPr bwMode="auto">
          <a:xfrm flipH="1">
            <a:off x="3059832" y="2924944"/>
            <a:ext cx="304800" cy="3048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66" name="Line 9"/>
          <p:cNvSpPr>
            <a:spLocks noChangeShapeType="1"/>
          </p:cNvSpPr>
          <p:nvPr/>
        </p:nvSpPr>
        <p:spPr bwMode="auto">
          <a:xfrm>
            <a:off x="6019800" y="3124200"/>
            <a:ext cx="0" cy="3810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67" name="Line 10"/>
          <p:cNvSpPr>
            <a:spLocks noChangeShapeType="1"/>
          </p:cNvSpPr>
          <p:nvPr/>
        </p:nvSpPr>
        <p:spPr bwMode="auto">
          <a:xfrm flipV="1">
            <a:off x="6019800" y="2895600"/>
            <a:ext cx="381000" cy="2286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68" name="Line 11"/>
          <p:cNvSpPr>
            <a:spLocks noChangeShapeType="1"/>
          </p:cNvSpPr>
          <p:nvPr/>
        </p:nvSpPr>
        <p:spPr bwMode="auto">
          <a:xfrm flipH="1" flipV="1">
            <a:off x="5652120" y="2996952"/>
            <a:ext cx="381000" cy="1524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69" name="Line 12"/>
          <p:cNvSpPr>
            <a:spLocks noChangeShapeType="1"/>
          </p:cNvSpPr>
          <p:nvPr/>
        </p:nvSpPr>
        <p:spPr bwMode="auto">
          <a:xfrm flipH="1">
            <a:off x="6324600" y="2514600"/>
            <a:ext cx="152400" cy="4572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70" name="Line 13"/>
          <p:cNvSpPr>
            <a:spLocks noChangeShapeType="1"/>
          </p:cNvSpPr>
          <p:nvPr/>
        </p:nvSpPr>
        <p:spPr bwMode="auto">
          <a:xfrm>
            <a:off x="6324600" y="2895600"/>
            <a:ext cx="457200" cy="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71" name="Text Box 14"/>
          <p:cNvSpPr txBox="1">
            <a:spLocks noChangeArrowheads="1"/>
          </p:cNvSpPr>
          <p:nvPr/>
        </p:nvSpPr>
        <p:spPr bwMode="auto">
          <a:xfrm>
            <a:off x="2411760" y="3645024"/>
            <a:ext cx="1530350" cy="369888"/>
          </a:xfrm>
          <a:prstGeom prst="rect">
            <a:avLst/>
          </a:prstGeom>
          <a:solidFill>
            <a:srgbClr val="FED9D2"/>
          </a:solid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uk-UA" dirty="0">
                <a:solidFill>
                  <a:schemeClr val="tx1"/>
                </a:solidFill>
                <a:ea typeface="+mn-ea"/>
                <a:cs typeface="+mn-cs"/>
              </a:rPr>
              <a:t>Антиген</a:t>
            </a:r>
            <a:r>
              <a:rPr lang="en-US" dirty="0">
                <a:solidFill>
                  <a:schemeClr val="tx1"/>
                </a:solidFill>
                <a:ea typeface="+mn-ea"/>
                <a:cs typeface="+mn-cs"/>
              </a:rPr>
              <a:t>  A</a:t>
            </a:r>
            <a:endParaRPr lang="ru-RU" dirty="0">
              <a:solidFill>
                <a:schemeClr val="tx1"/>
              </a:solidFill>
              <a:ea typeface="+mn-ea"/>
              <a:cs typeface="+mn-cs"/>
            </a:endParaRPr>
          </a:p>
        </p:txBody>
      </p:sp>
      <p:sp>
        <p:nvSpPr>
          <p:cNvPr id="45072" name="Text Box 15"/>
          <p:cNvSpPr txBox="1">
            <a:spLocks noChangeArrowheads="1"/>
          </p:cNvSpPr>
          <p:nvPr/>
        </p:nvSpPr>
        <p:spPr bwMode="auto">
          <a:xfrm>
            <a:off x="5004048" y="3645024"/>
            <a:ext cx="1685925" cy="369888"/>
          </a:xfrm>
          <a:prstGeom prst="rect">
            <a:avLst/>
          </a:prstGeom>
          <a:solidFill>
            <a:srgbClr val="FED9D2"/>
          </a:solid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uk-UA" dirty="0">
                <a:solidFill>
                  <a:schemeClr val="tx1"/>
                </a:solidFill>
                <a:effectLst>
                  <a:outerShdw blurRad="38100" dist="38100" dir="2700000" algn="tl">
                    <a:srgbClr val="000000">
                      <a:alpha val="43137"/>
                    </a:srgbClr>
                  </a:outerShdw>
                </a:effectLst>
                <a:ea typeface="+mn-ea"/>
                <a:cs typeface="+mn-cs"/>
              </a:rPr>
              <a:t>Антиген</a:t>
            </a:r>
            <a:r>
              <a:rPr lang="en-US" dirty="0">
                <a:solidFill>
                  <a:schemeClr val="tx1"/>
                </a:solidFill>
                <a:effectLst>
                  <a:outerShdw blurRad="38100" dist="38100" dir="2700000" algn="tl">
                    <a:srgbClr val="000000">
                      <a:alpha val="43137"/>
                    </a:srgbClr>
                  </a:outerShdw>
                </a:effectLst>
                <a:ea typeface="+mn-ea"/>
                <a:cs typeface="+mn-cs"/>
              </a:rPr>
              <a:t>  B</a:t>
            </a:r>
            <a:endParaRPr lang="ru-RU" dirty="0">
              <a:solidFill>
                <a:schemeClr val="tx1"/>
              </a:solidFill>
              <a:effectLst>
                <a:outerShdw blurRad="38100" dist="38100" dir="2700000" algn="tl">
                  <a:srgbClr val="000000">
                    <a:alpha val="43137"/>
                  </a:srgbClr>
                </a:outerShdw>
              </a:effectLst>
              <a:ea typeface="+mn-ea"/>
              <a:cs typeface="+mn-cs"/>
            </a:endParaRPr>
          </a:p>
        </p:txBody>
      </p:sp>
      <p:sp>
        <p:nvSpPr>
          <p:cNvPr id="45073" name="Text Box 16"/>
          <p:cNvSpPr txBox="1">
            <a:spLocks noChangeArrowheads="1"/>
          </p:cNvSpPr>
          <p:nvPr/>
        </p:nvSpPr>
        <p:spPr bwMode="auto">
          <a:xfrm>
            <a:off x="1619250" y="2781300"/>
            <a:ext cx="592138"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en-US" altLang="ru-RU">
                <a:solidFill>
                  <a:schemeClr val="tx1"/>
                </a:solidFill>
                <a:effectLst>
                  <a:outerShdw blurRad="38100" dist="38100" dir="2700000" algn="tl">
                    <a:srgbClr val="C0C0C0"/>
                  </a:outerShdw>
                </a:effectLst>
              </a:rPr>
              <a:t>I</a:t>
            </a:r>
            <a:r>
              <a:rPr lang="ru-RU" altLang="ru-RU" baseline="30000">
                <a:solidFill>
                  <a:schemeClr val="tx1"/>
                </a:solidFill>
                <a:effectLst>
                  <a:outerShdw blurRad="38100" dist="38100" dir="2700000" algn="tl">
                    <a:srgbClr val="C0C0C0"/>
                  </a:outerShdw>
                </a:effectLst>
              </a:rPr>
              <a:t>А</a:t>
            </a:r>
          </a:p>
        </p:txBody>
      </p:sp>
      <p:sp>
        <p:nvSpPr>
          <p:cNvPr id="45074" name="Line 17"/>
          <p:cNvSpPr>
            <a:spLocks noChangeShapeType="1"/>
          </p:cNvSpPr>
          <p:nvPr/>
        </p:nvSpPr>
        <p:spPr bwMode="auto">
          <a:xfrm>
            <a:off x="1979712" y="2996952"/>
            <a:ext cx="791617" cy="216346"/>
          </a:xfrm>
          <a:prstGeom prst="line">
            <a:avLst/>
          </a:prstGeom>
          <a:noFill/>
          <a:ln w="9525">
            <a:solidFill>
              <a:schemeClr val="tx1"/>
            </a:solidFill>
            <a:round/>
            <a:headEnd/>
            <a:tailEnd type="triangle" w="med" len="me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75" name="Text Box 18"/>
          <p:cNvSpPr txBox="1">
            <a:spLocks noChangeArrowheads="1"/>
          </p:cNvSpPr>
          <p:nvPr/>
        </p:nvSpPr>
        <p:spPr bwMode="auto">
          <a:xfrm>
            <a:off x="7092950" y="2636838"/>
            <a:ext cx="503238" cy="366712"/>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en-US" altLang="ru-RU">
                <a:solidFill>
                  <a:schemeClr val="tx1"/>
                </a:solidFill>
                <a:effectLst>
                  <a:outerShdw blurRad="38100" dist="38100" dir="2700000" algn="tl">
                    <a:srgbClr val="C0C0C0"/>
                  </a:outerShdw>
                </a:effectLst>
              </a:rPr>
              <a:t>I</a:t>
            </a:r>
            <a:r>
              <a:rPr lang="ru-RU" altLang="ru-RU" baseline="30000">
                <a:solidFill>
                  <a:schemeClr val="tx1"/>
                </a:solidFill>
                <a:effectLst>
                  <a:outerShdw blurRad="38100" dist="38100" dir="2700000" algn="tl">
                    <a:srgbClr val="C0C0C0"/>
                  </a:outerShdw>
                </a:effectLst>
              </a:rPr>
              <a:t>В</a:t>
            </a:r>
          </a:p>
        </p:txBody>
      </p:sp>
      <p:sp>
        <p:nvSpPr>
          <p:cNvPr id="45076" name="Line 19"/>
          <p:cNvSpPr>
            <a:spLocks noChangeShapeType="1"/>
          </p:cNvSpPr>
          <p:nvPr/>
        </p:nvSpPr>
        <p:spPr bwMode="auto">
          <a:xfrm flipH="1">
            <a:off x="6300191" y="2996952"/>
            <a:ext cx="768027" cy="144016"/>
          </a:xfrm>
          <a:prstGeom prst="line">
            <a:avLst/>
          </a:prstGeom>
          <a:noFill/>
          <a:ln w="9525">
            <a:solidFill>
              <a:schemeClr val="tx1"/>
            </a:solidFill>
            <a:round/>
            <a:headEnd/>
            <a:tailEnd type="triangle" w="med" len="me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1"/>
          <p:cNvSpPr>
            <a:spLocks noGrp="1" noChangeArrowheads="1"/>
          </p:cNvSpPr>
          <p:nvPr>
            <p:ph sz="quarter" idx="1"/>
          </p:nvPr>
        </p:nvSpPr>
        <p:spPr>
          <a:xfrm>
            <a:off x="539750" y="0"/>
            <a:ext cx="8604250" cy="6597650"/>
          </a:xfrm>
        </p:spPr>
        <p:txBody>
          <a:bodyPr/>
          <a:lstStyle/>
          <a:p>
            <a:pPr marL="109537" indent="0" eaLnBrk="1" hangingPunct="1">
              <a:lnSpc>
                <a:spcPct val="90000"/>
              </a:lnSpc>
              <a:buFont typeface="Wingdings 3" pitchFamily="18"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ru-RU" sz="2800" dirty="0"/>
              <a:t>	</a:t>
            </a:r>
            <a:r>
              <a:rPr lang="uk-UA" altLang="ru-RU" sz="3600" b="1" dirty="0">
                <a:solidFill>
                  <a:srgbClr val="FF3300"/>
                </a:solidFill>
              </a:rPr>
              <a:t>Взаємодія неалельних генів</a:t>
            </a:r>
            <a:r>
              <a:rPr lang="en-GB" altLang="ru-RU" sz="3600" b="1" dirty="0">
                <a:solidFill>
                  <a:srgbClr val="FF3300"/>
                </a:solidFill>
              </a:rPr>
              <a:t>.</a:t>
            </a:r>
            <a:r>
              <a:rPr lang="en-GB" altLang="ru-RU" b="1" dirty="0">
                <a:solidFill>
                  <a:srgbClr val="FF3300"/>
                </a:solidFill>
              </a:rPr>
              <a:t> </a:t>
            </a:r>
          </a:p>
          <a:p>
            <a:pPr>
              <a:lnSpc>
                <a:spcPct val="90000"/>
              </a:lnSpc>
              <a:spcBef>
                <a:spcPts val="700"/>
              </a:spcBef>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ru-RU" sz="2800" dirty="0"/>
              <a:t> </a:t>
            </a:r>
            <a:r>
              <a:rPr lang="uk-UA" altLang="ru-RU" b="1" dirty="0"/>
              <a:t>Комплементарність </a:t>
            </a:r>
            <a:r>
              <a:rPr lang="uk-UA" sz="2400" dirty="0">
                <a:latin typeface="Times New Roman" panose="02020603050405020304" pitchFamily="18" charset="0"/>
                <a:ea typeface="Calibri" panose="020F0502020204030204" pitchFamily="34" charset="0"/>
                <a:cs typeface="Times New Roman" panose="02020603050405020304" pitchFamily="18" charset="0"/>
              </a:rPr>
              <a:t>– </a:t>
            </a:r>
            <a:r>
              <a:rPr lang="uk-UA" sz="2400" dirty="0">
                <a:latin typeface="Arial" pitchFamily="34" charset="0"/>
                <a:ea typeface="Calibri" panose="020F0502020204030204" pitchFamily="34" charset="0"/>
                <a:cs typeface="Arial" pitchFamily="34" charset="0"/>
              </a:rPr>
              <a:t>домінантні неалельні гени доповнюють один одного. </a:t>
            </a:r>
            <a:r>
              <a:rPr lang="uk-UA" sz="2400" b="1" dirty="0">
                <a:solidFill>
                  <a:srgbClr val="FF0000"/>
                </a:solidFill>
                <a:latin typeface="Arial" pitchFamily="34" charset="0"/>
                <a:ea typeface="Calibri" panose="020F0502020204030204" pitchFamily="34" charset="0"/>
                <a:cs typeface="Arial" pitchFamily="34" charset="0"/>
              </a:rPr>
              <a:t>За наявності двох домінантних неалельних генів з'являється нова ознака</a:t>
            </a:r>
            <a:r>
              <a:rPr lang="uk-UA" sz="2400" dirty="0">
                <a:latin typeface="Arial" pitchFamily="34" charset="0"/>
                <a:ea typeface="Calibri" panose="020F0502020204030204" pitchFamily="34" charset="0"/>
                <a:cs typeface="Arial" pitchFamily="34" charset="0"/>
              </a:rPr>
              <a:t>. </a:t>
            </a:r>
            <a:endParaRPr lang="x-none" sz="2400" dirty="0">
              <a:latin typeface="Arial" pitchFamily="34" charset="0"/>
              <a:ea typeface="Calibri" panose="020F0502020204030204" pitchFamily="34" charset="0"/>
              <a:cs typeface="Arial" pitchFamily="34" charset="0"/>
            </a:endParaRPr>
          </a:p>
          <a:p>
            <a:pPr eaLnBrk="1" hangingPunct="1">
              <a:lnSpc>
                <a:spcPct val="90000"/>
              </a:lnSpc>
              <a:spcBef>
                <a:spcPts val="700"/>
              </a:spcBef>
              <a:buFont typeface="Wingdings" panose="05000000000000000000"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altLang="ru-RU" sz="2400" dirty="0">
              <a:latin typeface="Calibri" panose="020F0502020204030204" pitchFamily="34" charset="0"/>
              <a:cs typeface="Calibri" panose="020F0502020204030204" pitchFamily="34" charset="0"/>
            </a:endParaRPr>
          </a:p>
          <a:p>
            <a:pPr eaLnBrk="1" hangingPunct="1">
              <a:lnSpc>
                <a:spcPct val="90000"/>
              </a:lnSpc>
              <a:spcBef>
                <a:spcPts val="700"/>
              </a:spcBef>
              <a:buFont typeface="Wingdings" panose="05000000000000000000"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ru-RU" sz="2400" dirty="0">
                <a:latin typeface="Calibri" panose="020F0502020204030204" pitchFamily="34" charset="0"/>
                <a:cs typeface="Calibri" panose="020F0502020204030204" pitchFamily="34" charset="0"/>
              </a:rPr>
              <a:t>                                                      </a:t>
            </a:r>
            <a:r>
              <a:rPr lang="en-GB" altLang="ru-RU" sz="2800" dirty="0"/>
              <a:t> </a:t>
            </a:r>
          </a:p>
        </p:txBody>
      </p:sp>
      <p:pic>
        <p:nvPicPr>
          <p:cNvPr id="76803" name="Picture 2"/>
          <p:cNvPicPr>
            <a:picLocks noChangeAspect="1" noChangeArrowheads="1"/>
          </p:cNvPicPr>
          <p:nvPr/>
        </p:nvPicPr>
        <p:blipFill>
          <a:blip r:embed="rId3" cstate="print"/>
          <a:srcRect/>
          <a:stretch>
            <a:fillRect/>
          </a:stretch>
        </p:blipFill>
        <p:spPr bwMode="auto">
          <a:xfrm>
            <a:off x="4495572" y="1938158"/>
            <a:ext cx="3573463" cy="3459163"/>
          </a:xfrm>
          <a:prstGeom prst="rect">
            <a:avLst/>
          </a:prstGeom>
          <a:noFill/>
          <a:ln w="9525">
            <a:noFill/>
            <a:round/>
            <a:headEnd/>
            <a:tailEnd/>
          </a:ln>
        </p:spPr>
      </p:pic>
      <p:sp>
        <p:nvSpPr>
          <p:cNvPr id="76804" name="TextBox 3"/>
          <p:cNvSpPr txBox="1">
            <a:spLocks noChangeArrowheads="1"/>
          </p:cNvSpPr>
          <p:nvPr/>
        </p:nvSpPr>
        <p:spPr bwMode="auto">
          <a:xfrm>
            <a:off x="4391025" y="5517232"/>
            <a:ext cx="4752975" cy="1200329"/>
          </a:xfrm>
          <a:prstGeom prst="rect">
            <a:avLst/>
          </a:prstGeom>
          <a:noFill/>
          <a:ln w="9525">
            <a:noFill/>
            <a:miter lim="800000"/>
            <a:headEnd/>
            <a:tailEnd/>
          </a:ln>
        </p:spPr>
        <p:txBody>
          <a:bodyPr>
            <a:spAutoFit/>
          </a:bodyPr>
          <a:lstStyle/>
          <a:p>
            <a:pPr eaLnBrk="1" hangingPunct="1">
              <a:lnSpc>
                <a:spcPct val="9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latin typeface="Calibri" pitchFamily="34" charset="0"/>
                <a:cs typeface="Calibri" pitchFamily="34" charset="0"/>
              </a:rPr>
              <a:t> </a:t>
            </a:r>
            <a:r>
              <a:rPr lang="uk-UA" altLang="ru-RU" sz="2000" b="1" dirty="0">
                <a:solidFill>
                  <a:schemeClr val="tx1"/>
                </a:solidFill>
                <a:latin typeface="Calibri" pitchFamily="34" charset="0"/>
                <a:cs typeface="Calibri" pitchFamily="34" charset="0"/>
              </a:rPr>
              <a:t>Успадкування </a:t>
            </a:r>
            <a:r>
              <a:rPr lang="uk-UA" altLang="ru-RU" sz="2000" b="1" dirty="0" err="1">
                <a:solidFill>
                  <a:schemeClr val="tx1"/>
                </a:solidFill>
                <a:latin typeface="Calibri" pitchFamily="34" charset="0"/>
                <a:cs typeface="Calibri" pitchFamily="34" charset="0"/>
              </a:rPr>
              <a:t>кольроу</a:t>
            </a:r>
            <a:r>
              <a:rPr lang="uk-UA" altLang="ru-RU" sz="2000" b="1" dirty="0">
                <a:solidFill>
                  <a:schemeClr val="tx1"/>
                </a:solidFill>
                <a:latin typeface="Calibri" pitchFamily="34" charset="0"/>
                <a:cs typeface="Calibri" pitchFamily="34" charset="0"/>
              </a:rPr>
              <a:t> квітів духм</a:t>
            </a:r>
            <a:r>
              <a:rPr lang="en-US" altLang="ru-RU" sz="2000" b="1" dirty="0">
                <a:solidFill>
                  <a:schemeClr val="tx1"/>
                </a:solidFill>
                <a:latin typeface="Calibri" pitchFamily="34" charset="0"/>
                <a:cs typeface="Calibri" pitchFamily="34" charset="0"/>
              </a:rPr>
              <a:t>’</a:t>
            </a:r>
            <a:r>
              <a:rPr lang="uk-UA" altLang="ru-RU" sz="2000" b="1" dirty="0">
                <a:solidFill>
                  <a:schemeClr val="tx1"/>
                </a:solidFill>
                <a:latin typeface="Calibri" pitchFamily="34" charset="0"/>
                <a:cs typeface="Calibri" pitchFamily="34" charset="0"/>
              </a:rPr>
              <a:t>яного горошку. В </a:t>
            </a:r>
            <a:r>
              <a:rPr lang="en-GB" altLang="ru-RU" sz="2000" b="1" dirty="0">
                <a:solidFill>
                  <a:schemeClr val="tx1"/>
                </a:solidFill>
                <a:latin typeface="Calibri" pitchFamily="34" charset="0"/>
                <a:cs typeface="Calibri" pitchFamily="34" charset="0"/>
              </a:rPr>
              <a:t>F2</a:t>
            </a:r>
            <a:r>
              <a:rPr lang="uk-UA" altLang="ru-RU" sz="2000" b="1" dirty="0">
                <a:solidFill>
                  <a:schemeClr val="tx1"/>
                </a:solidFill>
                <a:latin typeface="Calibri" pitchFamily="34" charset="0"/>
                <a:cs typeface="Calibri" pitchFamily="34" charset="0"/>
              </a:rPr>
              <a:t> співвідношенння</a:t>
            </a:r>
            <a:r>
              <a:rPr lang="en-GB" altLang="ru-RU" sz="2000" b="1" dirty="0">
                <a:solidFill>
                  <a:schemeClr val="tx1"/>
                </a:solidFill>
                <a:latin typeface="Calibri" pitchFamily="34" charset="0"/>
                <a:cs typeface="Calibri" pitchFamily="34" charset="0"/>
              </a:rPr>
              <a:t>: 9 (</a:t>
            </a:r>
            <a:r>
              <a:rPr lang="uk-UA" altLang="ru-RU" sz="2000" b="1" dirty="0">
                <a:solidFill>
                  <a:schemeClr val="tx1"/>
                </a:solidFill>
                <a:latin typeface="Calibri" pitchFamily="34" charset="0"/>
                <a:cs typeface="Calibri" pitchFamily="34" charset="0"/>
              </a:rPr>
              <a:t>пурпурові квіти</a:t>
            </a:r>
            <a:r>
              <a:rPr lang="en-GB" altLang="ru-RU" sz="2000" b="1" dirty="0">
                <a:solidFill>
                  <a:schemeClr val="tx1"/>
                </a:solidFill>
                <a:latin typeface="Calibri" pitchFamily="34" charset="0"/>
                <a:cs typeface="Calibri" pitchFamily="34" charset="0"/>
              </a:rPr>
              <a:t>) : 7 (</a:t>
            </a:r>
            <a:r>
              <a:rPr lang="uk-UA" altLang="ru-RU" sz="2000" b="1" dirty="0">
                <a:solidFill>
                  <a:schemeClr val="tx1"/>
                </a:solidFill>
                <a:latin typeface="Calibri" pitchFamily="34" charset="0"/>
                <a:cs typeface="Calibri" pitchFamily="34" charset="0"/>
              </a:rPr>
              <a:t>білі квіти</a:t>
            </a:r>
            <a:r>
              <a:rPr lang="en-GB" altLang="ru-RU" sz="2000" b="1" dirty="0">
                <a:solidFill>
                  <a:schemeClr val="tx1"/>
                </a:solidFill>
                <a:latin typeface="Calibri" pitchFamily="34" charset="0"/>
                <a:cs typeface="Calibri" pitchFamily="34" charset="0"/>
              </a:rPr>
              <a:t>) </a:t>
            </a:r>
            <a:r>
              <a:rPr lang="uk-UA" altLang="ru-RU" sz="2000" b="1" dirty="0">
                <a:solidFill>
                  <a:schemeClr val="tx1"/>
                </a:solidFill>
                <a:latin typeface="Calibri" pitchFamily="34" charset="0"/>
                <a:cs typeface="Calibri" pitchFamily="34" charset="0"/>
              </a:rPr>
              <a:t>замість 9 : 3: 3: 1</a:t>
            </a:r>
            <a:r>
              <a:rPr lang="en-GB" altLang="ru-RU" sz="2000" b="1" dirty="0">
                <a:solidFill>
                  <a:schemeClr val="tx1"/>
                </a:solidFill>
                <a:latin typeface="Calibri" pitchFamily="34" charset="0"/>
                <a:cs typeface="Calibri" pitchFamily="34" charset="0"/>
              </a:rPr>
              <a:t>.</a:t>
            </a:r>
            <a:endParaRPr lang="ru-RU" altLang="ru-RU" sz="2000" b="1" dirty="0">
              <a:solidFill>
                <a:schemeClr val="tx1"/>
              </a:solidFill>
            </a:endParaRPr>
          </a:p>
        </p:txBody>
      </p:sp>
      <p:pic>
        <p:nvPicPr>
          <p:cNvPr id="76805" name="Рисунок 4"/>
          <p:cNvPicPr>
            <a:picLocks noChangeAspect="1"/>
          </p:cNvPicPr>
          <p:nvPr/>
        </p:nvPicPr>
        <p:blipFill>
          <a:blip r:embed="rId4" cstate="print"/>
          <a:srcRect/>
          <a:stretch>
            <a:fillRect/>
          </a:stretch>
        </p:blipFill>
        <p:spPr bwMode="auto">
          <a:xfrm>
            <a:off x="453569" y="4159865"/>
            <a:ext cx="3573463" cy="2474912"/>
          </a:xfrm>
          <a:prstGeom prst="rect">
            <a:avLst/>
          </a:prstGeom>
          <a:noFill/>
          <a:ln w="9525">
            <a:noFill/>
            <a:miter lim="800000"/>
            <a:headEnd/>
            <a:tailEnd/>
          </a:ln>
        </p:spPr>
      </p:pic>
      <p:pic>
        <p:nvPicPr>
          <p:cNvPr id="76806" name="Рисунок 5"/>
          <p:cNvPicPr>
            <a:picLocks noChangeAspect="1"/>
          </p:cNvPicPr>
          <p:nvPr/>
        </p:nvPicPr>
        <p:blipFill>
          <a:blip r:embed="rId5" cstate="print"/>
          <a:srcRect/>
          <a:stretch>
            <a:fillRect/>
          </a:stretch>
        </p:blipFill>
        <p:spPr bwMode="auto">
          <a:xfrm>
            <a:off x="539750" y="2098128"/>
            <a:ext cx="3205163" cy="2138363"/>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
          <p:cNvSpPr>
            <a:spLocks noGrp="1" noChangeArrowheads="1"/>
          </p:cNvSpPr>
          <p:nvPr>
            <p:ph sz="quarter" idx="1"/>
          </p:nvPr>
        </p:nvSpPr>
        <p:spPr>
          <a:xfrm>
            <a:off x="0" y="188913"/>
            <a:ext cx="4355976" cy="4104183"/>
          </a:xfrm>
        </p:spPr>
        <p:txBody>
          <a:bodyPr>
            <a:normAutofit fontScale="70000" lnSpcReduction="20000"/>
          </a:bodyPr>
          <a:lstStyle/>
          <a:p>
            <a:pPr algn="ctr" eaLnBrk="1" hangingPunct="1">
              <a:lnSpc>
                <a:spcPct val="9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t>	</a:t>
            </a:r>
            <a:r>
              <a:rPr lang="uk-UA" altLang="ru-RU" sz="4000" b="1" dirty="0">
                <a:solidFill>
                  <a:srgbClr val="FF0000"/>
                </a:solidFill>
                <a:latin typeface="Calibri" pitchFamily="34" charset="0"/>
                <a:cs typeface="Calibri" pitchFamily="34" charset="0"/>
              </a:rPr>
              <a:t>Приклади у людини</a:t>
            </a:r>
            <a:endParaRPr lang="en-GB" altLang="ru-RU" sz="4000" b="1" dirty="0">
              <a:solidFill>
                <a:srgbClr val="FF9933"/>
              </a:solidFill>
            </a:endParaRPr>
          </a:p>
          <a:p>
            <a:pPr eaLnBrk="1" hangingPunct="1">
              <a:lnSpc>
                <a:spcPct val="90000"/>
              </a:lnSpc>
              <a:spcAft>
                <a:spcPts val="600"/>
              </a:spcAft>
              <a:buFont typeface="Wingdings 3" pitchFamily="18"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t>  </a:t>
            </a:r>
            <a:r>
              <a:rPr lang="en-GB" altLang="ru-RU" dirty="0">
                <a:solidFill>
                  <a:srgbClr val="FFFF00"/>
                </a:solidFill>
                <a:latin typeface="Calibri" pitchFamily="34" charset="0"/>
                <a:cs typeface="Calibri" pitchFamily="34" charset="0"/>
              </a:rPr>
              <a:t>-</a:t>
            </a:r>
          </a:p>
          <a:p>
            <a:pPr eaLnBrk="1" hangingPunct="1">
              <a:lnSpc>
                <a:spcPct val="90000"/>
              </a:lnSpc>
              <a:spcAft>
                <a:spcPts val="600"/>
              </a:spcAft>
              <a:buFont typeface="Wingdings 3" pitchFamily="18"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solidFill>
                  <a:srgbClr val="FFFF00"/>
                </a:solidFill>
                <a:latin typeface="Calibri" pitchFamily="34" charset="0"/>
                <a:cs typeface="Calibri" pitchFamily="34" charset="0"/>
              </a:rPr>
              <a:t>     </a:t>
            </a:r>
            <a:endParaRPr lang="en-GB" altLang="ru-RU" dirty="0"/>
          </a:p>
          <a:p>
            <a:pPr indent="0" algn="just">
              <a:lnSpc>
                <a:spcPct val="115000"/>
              </a:lnSpc>
              <a:spcAft>
                <a:spcPts val="1000"/>
              </a:spcAft>
              <a:buFont typeface="Arial" panose="020B0604020202020204" pitchFamily="34" charset="0"/>
              <a:buNone/>
              <a:defRPr/>
            </a:pPr>
            <a:r>
              <a:rPr lang="en-GB" altLang="ru-RU" dirty="0">
                <a:solidFill>
                  <a:srgbClr val="FFFF00"/>
                </a:solidFill>
              </a:rPr>
              <a:t> </a:t>
            </a:r>
            <a:r>
              <a:rPr lang="uk-UA" sz="3200" b="1" dirty="0">
                <a:solidFill>
                  <a:srgbClr val="0070C0"/>
                </a:solidFill>
                <a:ea typeface="Calibri" panose="020F0502020204030204" pitchFamily="34" charset="0"/>
                <a:cs typeface="Times New Roman" panose="02020603050405020304" pitchFamily="18" charset="0"/>
              </a:rPr>
              <a:t>Гемоглобін людини</a:t>
            </a:r>
            <a:r>
              <a:rPr lang="uk-UA" sz="3200" dirty="0">
                <a:ea typeface="Calibri" panose="020F0502020204030204" pitchFamily="34" charset="0"/>
                <a:cs typeface="Times New Roman" panose="02020603050405020304" pitchFamily="18" charset="0"/>
              </a:rPr>
              <a:t>: Молекула гемоглобіну складається з 4 глобул (2α і 2β ланцюга), тому для утворення нормальної молекули гемоглобіну необхідні ген для α-ланцюга (в хромосомі 16) і ген для β-ланцюга (в хромосомі 11).</a:t>
            </a:r>
            <a:endParaRPr lang="x-none" sz="3200" dirty="0">
              <a:ea typeface="Calibri" panose="020F0502020204030204" pitchFamily="34" charset="0"/>
              <a:cs typeface="Times New Roman" panose="02020603050405020304" pitchFamily="18" charset="0"/>
            </a:endParaRPr>
          </a:p>
          <a:p>
            <a:pPr indent="0" algn="just">
              <a:lnSpc>
                <a:spcPct val="115000"/>
              </a:lnSpc>
              <a:spcAft>
                <a:spcPts val="1000"/>
              </a:spcAft>
              <a:buFont typeface="Arial" panose="020B0604020202020204" pitchFamily="34" charset="0"/>
              <a:buNone/>
              <a:defRPr/>
            </a:pPr>
            <a:endParaRPr lang="x-none" sz="3200" dirty="0">
              <a:ea typeface="Calibri" panose="020F0502020204030204" pitchFamily="34" charset="0"/>
              <a:cs typeface="Times New Roman" panose="02020603050405020304" pitchFamily="18" charset="0"/>
            </a:endParaRPr>
          </a:p>
          <a:p>
            <a:pPr eaLnBrk="1" hangingPunct="1">
              <a:lnSpc>
                <a:spcPct val="9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dirty="0">
              <a:solidFill>
                <a:srgbClr val="FFFF00"/>
              </a:solidFill>
            </a:endParaRPr>
          </a:p>
        </p:txBody>
      </p:sp>
      <p:sp>
        <p:nvSpPr>
          <p:cNvPr id="6" name="TextBox 5"/>
          <p:cNvSpPr txBox="1"/>
          <p:nvPr/>
        </p:nvSpPr>
        <p:spPr>
          <a:xfrm>
            <a:off x="251520" y="4149080"/>
            <a:ext cx="8424936" cy="2123658"/>
          </a:xfrm>
          <a:prstGeom prst="rect">
            <a:avLst/>
          </a:prstGeom>
          <a:noFill/>
        </p:spPr>
        <p:txBody>
          <a:bodyPr wrap="square" rtlCol="0">
            <a:spAutoFit/>
          </a:bodyPr>
          <a:lstStyle/>
          <a:p>
            <a:r>
              <a:rPr lang="uk-UA" sz="2200" b="1" dirty="0">
                <a:solidFill>
                  <a:srgbClr val="0070C0"/>
                </a:solidFill>
                <a:latin typeface="+mn-lt"/>
                <a:ea typeface="Calibri" panose="020F0502020204030204" pitchFamily="34" charset="0"/>
                <a:cs typeface="Times New Roman" panose="02020603050405020304" pitchFamily="18" charset="0"/>
              </a:rPr>
              <a:t>Нормальний слух</a:t>
            </a:r>
            <a:r>
              <a:rPr lang="uk-UA" sz="2200" dirty="0">
                <a:solidFill>
                  <a:schemeClr val="tx1"/>
                </a:solidFill>
                <a:latin typeface="+mn-lt"/>
                <a:ea typeface="Calibri" panose="020F0502020204030204" pitchFamily="34" charset="0"/>
                <a:cs typeface="Times New Roman" panose="02020603050405020304" pitchFamily="18" charset="0"/>
              </a:rPr>
              <a:t>: Ген </a:t>
            </a:r>
            <a:r>
              <a:rPr lang="uk-UA" sz="2200" b="1" i="1" dirty="0">
                <a:solidFill>
                  <a:schemeClr val="tx1"/>
                </a:solidFill>
                <a:latin typeface="+mn-lt"/>
                <a:ea typeface="Calibri" panose="020F0502020204030204" pitchFamily="34" charset="0"/>
                <a:cs typeface="Times New Roman" panose="02020603050405020304" pitchFamily="18" charset="0"/>
              </a:rPr>
              <a:t>А</a:t>
            </a:r>
            <a:r>
              <a:rPr lang="uk-UA" sz="2200" dirty="0">
                <a:solidFill>
                  <a:schemeClr val="tx1"/>
                </a:solidFill>
                <a:latin typeface="+mn-lt"/>
                <a:ea typeface="Calibri" panose="020F0502020204030204" pitchFamily="34" charset="0"/>
                <a:cs typeface="Times New Roman" panose="02020603050405020304" pitchFamily="18" charset="0"/>
              </a:rPr>
              <a:t> визначає формування завитки (рецепторний апарат), ген </a:t>
            </a:r>
            <a:r>
              <a:rPr lang="uk-UA" sz="2200" b="1" i="1" dirty="0">
                <a:solidFill>
                  <a:schemeClr val="tx1"/>
                </a:solidFill>
                <a:latin typeface="+mn-lt"/>
                <a:ea typeface="Calibri" panose="020F0502020204030204" pitchFamily="34" charset="0"/>
                <a:cs typeface="Times New Roman" panose="02020603050405020304" pitchFamily="18" charset="0"/>
              </a:rPr>
              <a:t>В</a:t>
            </a:r>
            <a:r>
              <a:rPr lang="uk-UA" sz="2200" i="1" dirty="0">
                <a:solidFill>
                  <a:schemeClr val="tx1"/>
                </a:solidFill>
                <a:latin typeface="+mn-lt"/>
                <a:ea typeface="Calibri" panose="020F0502020204030204" pitchFamily="34" charset="0"/>
                <a:cs typeface="Times New Roman" panose="02020603050405020304" pitchFamily="18" charset="0"/>
              </a:rPr>
              <a:t> </a:t>
            </a:r>
            <a:r>
              <a:rPr lang="uk-UA" sz="2200" dirty="0">
                <a:solidFill>
                  <a:schemeClr val="tx1"/>
                </a:solidFill>
                <a:latin typeface="+mn-lt"/>
                <a:ea typeface="Calibri" panose="020F0502020204030204" pitchFamily="34" charset="0"/>
                <a:cs typeface="Times New Roman" panose="02020603050405020304" pitchFamily="18" charset="0"/>
              </a:rPr>
              <a:t>визначає формування слухового нерва. Для нормального слуху необхідні і завитка і слуховий нерв, тобто обидва домінантні гени (генотип </a:t>
            </a:r>
            <a:r>
              <a:rPr lang="uk-UA" sz="2200" b="1" i="1" dirty="0">
                <a:solidFill>
                  <a:schemeClr val="tx1"/>
                </a:solidFill>
                <a:latin typeface="+mn-lt"/>
                <a:ea typeface="Calibri" panose="020F0502020204030204" pitchFamily="34" charset="0"/>
                <a:cs typeface="Times New Roman" panose="02020603050405020304" pitchFamily="18" charset="0"/>
              </a:rPr>
              <a:t>А-В-</a:t>
            </a:r>
            <a:r>
              <a:rPr lang="uk-UA" sz="2200" dirty="0">
                <a:solidFill>
                  <a:schemeClr val="tx1"/>
                </a:solidFill>
                <a:latin typeface="+mn-lt"/>
                <a:ea typeface="Calibri" panose="020F0502020204030204" pitchFamily="34" charset="0"/>
                <a:cs typeface="Times New Roman" panose="02020603050405020304" pitchFamily="18" charset="0"/>
              </a:rPr>
              <a:t>). Людина з генотипом </a:t>
            </a:r>
            <a:r>
              <a:rPr lang="uk-UA" sz="2200" b="1" i="1" dirty="0">
                <a:solidFill>
                  <a:schemeClr val="tx1"/>
                </a:solidFill>
                <a:latin typeface="+mn-lt"/>
                <a:ea typeface="Calibri" panose="020F0502020204030204" pitchFamily="34" charset="0"/>
                <a:cs typeface="Times New Roman" panose="02020603050405020304" pitchFamily="18" charset="0"/>
              </a:rPr>
              <a:t>А-bb</a:t>
            </a:r>
            <a:r>
              <a:rPr lang="uk-UA" sz="2200" dirty="0">
                <a:solidFill>
                  <a:schemeClr val="tx1"/>
                </a:solidFill>
                <a:latin typeface="+mn-lt"/>
                <a:ea typeface="Calibri" panose="020F0502020204030204" pitchFamily="34" charset="0"/>
                <a:cs typeface="Times New Roman" panose="02020603050405020304" pitchFamily="18" charset="0"/>
              </a:rPr>
              <a:t> (немає слухового нерва) або </a:t>
            </a:r>
            <a:r>
              <a:rPr lang="uk-UA" sz="2200" b="1" i="1" dirty="0">
                <a:solidFill>
                  <a:schemeClr val="tx1"/>
                </a:solidFill>
                <a:latin typeface="+mn-lt"/>
                <a:ea typeface="Calibri" panose="020F0502020204030204" pitchFamily="34" charset="0"/>
                <a:cs typeface="Times New Roman" panose="02020603050405020304" pitchFamily="18" charset="0"/>
              </a:rPr>
              <a:t>ааВ-</a:t>
            </a:r>
            <a:r>
              <a:rPr lang="uk-UA" sz="2200" dirty="0">
                <a:solidFill>
                  <a:schemeClr val="tx1"/>
                </a:solidFill>
                <a:latin typeface="+mn-lt"/>
                <a:ea typeface="Calibri" panose="020F0502020204030204" pitchFamily="34" charset="0"/>
                <a:cs typeface="Times New Roman" panose="02020603050405020304" pitchFamily="18" charset="0"/>
              </a:rPr>
              <a:t> (немає нормальної завитки) буде глухою.</a:t>
            </a:r>
            <a:endParaRPr lang="uk-UA" sz="2200" dirty="0">
              <a:solidFill>
                <a:schemeClr val="tx1"/>
              </a:solidFill>
              <a:latin typeface="+mn-lt"/>
            </a:endParaRPr>
          </a:p>
        </p:txBody>
      </p:sp>
      <p:pic>
        <p:nvPicPr>
          <p:cNvPr id="5122" name="Picture 2"/>
          <p:cNvPicPr>
            <a:picLocks noChangeAspect="1" noChangeArrowheads="1"/>
          </p:cNvPicPr>
          <p:nvPr/>
        </p:nvPicPr>
        <p:blipFill>
          <a:blip r:embed="rId3" cstate="print"/>
          <a:srcRect/>
          <a:stretch>
            <a:fillRect/>
          </a:stretch>
        </p:blipFill>
        <p:spPr bwMode="auto">
          <a:xfrm>
            <a:off x="4572000" y="980728"/>
            <a:ext cx="4268341" cy="3026283"/>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Заголовок 1"/>
          <p:cNvSpPr>
            <a:spLocks noGrp="1"/>
          </p:cNvSpPr>
          <p:nvPr>
            <p:ph type="title"/>
          </p:nvPr>
        </p:nvSpPr>
        <p:spPr>
          <a:xfrm>
            <a:off x="457200" y="152400"/>
            <a:ext cx="8229600" cy="684312"/>
          </a:xfrm>
        </p:spPr>
        <p:txBody>
          <a:bodyPr/>
          <a:lstStyle/>
          <a:p>
            <a:pPr algn="ctr"/>
            <a:r>
              <a:rPr lang="uk-UA" b="1" dirty="0">
                <a:solidFill>
                  <a:srgbClr val="FF0000"/>
                </a:solidFill>
                <a:latin typeface="Arial" pitchFamily="34" charset="0"/>
                <a:ea typeface="Calibri" pitchFamily="34" charset="0"/>
                <a:cs typeface="Arial" pitchFamily="34" charset="0"/>
              </a:rPr>
              <a:t>Епістаз</a:t>
            </a:r>
            <a:endParaRPr lang="uk-UA" dirty="0">
              <a:latin typeface="Arial" pitchFamily="34" charset="0"/>
              <a:cs typeface="Arial" pitchFamily="34" charset="0"/>
            </a:endParaRPr>
          </a:p>
        </p:txBody>
      </p:sp>
      <p:sp>
        <p:nvSpPr>
          <p:cNvPr id="28677" name="TextBox 6"/>
          <p:cNvSpPr txBox="1">
            <a:spLocks noChangeArrowheads="1"/>
          </p:cNvSpPr>
          <p:nvPr/>
        </p:nvSpPr>
        <p:spPr bwMode="auto">
          <a:xfrm flipH="1">
            <a:off x="657225" y="5038725"/>
            <a:ext cx="2651125" cy="1755775"/>
          </a:xfrm>
          <a:prstGeom prst="rect">
            <a:avLst/>
          </a:prstGeom>
          <a:noFill/>
          <a:ln w="9525">
            <a:noFill/>
            <a:miter lim="800000"/>
            <a:headEnd/>
            <a:tailEnd/>
          </a:ln>
        </p:spPr>
        <p:txBody>
          <a:bodyPr>
            <a:spAutoFit/>
          </a:bodyPr>
          <a:lstStyle/>
          <a:p>
            <a:r>
              <a:rPr lang="uk-UA"/>
              <a:t>У жінки повинна бути ІІІ (В) група крові, але ген ІВ пригнічений геном –супресором </a:t>
            </a:r>
            <a:r>
              <a:rPr lang="en-US"/>
              <a:t>h </a:t>
            </a:r>
            <a:r>
              <a:rPr lang="uk-UA"/>
              <a:t>в гомозиготному стані. Тому у неї І(0) група</a:t>
            </a:r>
          </a:p>
        </p:txBody>
      </p:sp>
      <p:pic>
        <p:nvPicPr>
          <p:cNvPr id="7" name="Рисунок 6">
            <a:extLst>
              <a:ext uri="{FF2B5EF4-FFF2-40B4-BE49-F238E27FC236}">
                <a16:creationId xmlns:a16="http://schemas.microsoft.com/office/drawing/2014/main" id="{3D0BACCE-09FB-4251-836E-C8C6491EF201}"/>
              </a:ext>
            </a:extLst>
          </p:cNvPr>
          <p:cNvPicPr>
            <a:picLocks noChangeAspect="1"/>
          </p:cNvPicPr>
          <p:nvPr/>
        </p:nvPicPr>
        <p:blipFill>
          <a:blip r:embed="rId2"/>
          <a:stretch>
            <a:fillRect/>
          </a:stretch>
        </p:blipFill>
        <p:spPr>
          <a:xfrm>
            <a:off x="2166937" y="304800"/>
            <a:ext cx="4810125" cy="624840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Заголовок 1"/>
          <p:cNvSpPr>
            <a:spLocks noGrp="1"/>
          </p:cNvSpPr>
          <p:nvPr>
            <p:ph type="title"/>
          </p:nvPr>
        </p:nvSpPr>
        <p:spPr>
          <a:xfrm>
            <a:off x="457200" y="152400"/>
            <a:ext cx="8229600" cy="540296"/>
          </a:xfrm>
        </p:spPr>
        <p:txBody>
          <a:bodyPr>
            <a:normAutofit fontScale="90000"/>
          </a:bodyPr>
          <a:lstStyle/>
          <a:p>
            <a:pPr algn="ctr"/>
            <a:r>
              <a:rPr lang="uk-UA" b="1" dirty="0">
                <a:solidFill>
                  <a:srgbClr val="FF0000"/>
                </a:solidFill>
                <a:latin typeface="Arial" pitchFamily="34" charset="0"/>
                <a:ea typeface="Calibri" pitchFamily="34" charset="0"/>
                <a:cs typeface="Arial" pitchFamily="34" charset="0"/>
              </a:rPr>
              <a:t>Епістаз</a:t>
            </a:r>
            <a:endParaRPr lang="uk-UA" dirty="0">
              <a:latin typeface="Arial" pitchFamily="34" charset="0"/>
              <a:cs typeface="Arial" pitchFamily="34" charset="0"/>
            </a:endParaRPr>
          </a:p>
        </p:txBody>
      </p:sp>
      <p:sp>
        <p:nvSpPr>
          <p:cNvPr id="28675" name="Объект 2"/>
          <p:cNvSpPr>
            <a:spLocks noGrp="1"/>
          </p:cNvSpPr>
          <p:nvPr>
            <p:ph idx="1"/>
          </p:nvPr>
        </p:nvSpPr>
        <p:spPr>
          <a:xfrm>
            <a:off x="539552" y="836712"/>
            <a:ext cx="8229600" cy="4937760"/>
          </a:xfrm>
        </p:spPr>
        <p:txBody>
          <a:bodyPr/>
          <a:lstStyle/>
          <a:p>
            <a:pPr marL="0" indent="0">
              <a:buFont typeface="Arial" charset="0"/>
              <a:buNone/>
            </a:pPr>
            <a:r>
              <a:rPr lang="uk-UA" sz="2400" b="1" dirty="0">
                <a:ea typeface="Calibri" pitchFamily="34" charset="0"/>
                <a:cs typeface="Times New Roman" pitchFamily="18" charset="0"/>
              </a:rPr>
              <a:t>При епістазі один неалельний ген пригнічує інший неалельний ген. </a:t>
            </a:r>
          </a:p>
          <a:p>
            <a:pPr marL="0" indent="0">
              <a:buFont typeface="Arial" charset="0"/>
              <a:buNone/>
            </a:pPr>
            <a:r>
              <a:rPr lang="uk-UA" sz="2400" b="1" dirty="0">
                <a:ea typeface="Calibri" pitchFamily="34" charset="0"/>
                <a:cs typeface="Times New Roman" pitchFamily="18" charset="0"/>
              </a:rPr>
              <a:t>Ген, який пригнічує інший, називається </a:t>
            </a:r>
            <a:r>
              <a:rPr lang="uk-UA" sz="2400" b="1" dirty="0">
                <a:solidFill>
                  <a:srgbClr val="FF0000"/>
                </a:solidFill>
                <a:ea typeface="Calibri" pitchFamily="34" charset="0"/>
                <a:cs typeface="Times New Roman" pitchFamily="18" charset="0"/>
              </a:rPr>
              <a:t>епістатичним (інгібітор або супресор). </a:t>
            </a:r>
            <a:r>
              <a:rPr lang="uk-UA" sz="2400" b="1" dirty="0">
                <a:ea typeface="Calibri" pitchFamily="34" charset="0"/>
                <a:cs typeface="Times New Roman" pitchFamily="18" charset="0"/>
              </a:rPr>
              <a:t>Пригнічений ген називається </a:t>
            </a:r>
            <a:r>
              <a:rPr lang="uk-UA" sz="2400" b="1" dirty="0">
                <a:solidFill>
                  <a:srgbClr val="FF0000"/>
                </a:solidFill>
                <a:ea typeface="Calibri" pitchFamily="34" charset="0"/>
                <a:cs typeface="Times New Roman" pitchFamily="18" charset="0"/>
              </a:rPr>
              <a:t>гіпостатичним.</a:t>
            </a:r>
          </a:p>
          <a:p>
            <a:pPr marL="0" indent="0">
              <a:buFont typeface="Arial" charset="0"/>
              <a:buNone/>
            </a:pPr>
            <a:r>
              <a:rPr lang="uk-UA" sz="1800" b="1" dirty="0">
                <a:solidFill>
                  <a:srgbClr val="0070C0"/>
                </a:solidFill>
                <a:ea typeface="Calibri" pitchFamily="34" charset="0"/>
                <a:cs typeface="Times New Roman" pitchFamily="18" charset="0"/>
              </a:rPr>
              <a:t>Приклад рецесивного епістазу у людини </a:t>
            </a:r>
            <a:r>
              <a:rPr lang="uk-UA" sz="1800" b="1" dirty="0">
                <a:ea typeface="Calibri" pitchFamily="34" charset="0"/>
                <a:cs typeface="Times New Roman" pitchFamily="18" charset="0"/>
              </a:rPr>
              <a:t>– «бомбейський феномен» (описаний вперше у 1952 р. у Бомбеї, Індія), який характеризується незвичайним успадкуванням груп крові. </a:t>
            </a:r>
          </a:p>
          <a:p>
            <a:pPr marL="0" indent="0">
              <a:buFont typeface="Arial" charset="0"/>
              <a:buNone/>
            </a:pPr>
            <a:endParaRPr lang="uk-UA" dirty="0">
              <a:ea typeface="Calibri" pitchFamily="34" charset="0"/>
              <a:cs typeface="Times New Roman" pitchFamily="18" charset="0"/>
            </a:endParaRPr>
          </a:p>
        </p:txBody>
      </p:sp>
      <p:pic>
        <p:nvPicPr>
          <p:cNvPr id="28676" name="Рисунок 5"/>
          <p:cNvPicPr>
            <a:picLocks noChangeAspect="1" noChangeArrowheads="1"/>
          </p:cNvPicPr>
          <p:nvPr/>
        </p:nvPicPr>
        <p:blipFill>
          <a:blip r:embed="rId2" cstate="print"/>
          <a:srcRect/>
          <a:stretch>
            <a:fillRect/>
          </a:stretch>
        </p:blipFill>
        <p:spPr bwMode="auto">
          <a:xfrm>
            <a:off x="4048920" y="3969156"/>
            <a:ext cx="3573463" cy="2705100"/>
          </a:xfrm>
          <a:prstGeom prst="rect">
            <a:avLst/>
          </a:prstGeom>
          <a:noFill/>
          <a:ln w="9525">
            <a:noFill/>
            <a:miter lim="800000"/>
            <a:headEnd/>
            <a:tailEnd/>
          </a:ln>
        </p:spPr>
      </p:pic>
      <p:sp>
        <p:nvSpPr>
          <p:cNvPr id="28677" name="TextBox 6"/>
          <p:cNvSpPr txBox="1">
            <a:spLocks noChangeArrowheads="1"/>
          </p:cNvSpPr>
          <p:nvPr/>
        </p:nvSpPr>
        <p:spPr bwMode="auto">
          <a:xfrm flipH="1">
            <a:off x="657225" y="5038725"/>
            <a:ext cx="2651125" cy="1755775"/>
          </a:xfrm>
          <a:prstGeom prst="rect">
            <a:avLst/>
          </a:prstGeom>
          <a:noFill/>
          <a:ln w="9525">
            <a:noFill/>
            <a:miter lim="800000"/>
            <a:headEnd/>
            <a:tailEnd/>
          </a:ln>
        </p:spPr>
        <p:txBody>
          <a:bodyPr>
            <a:spAutoFit/>
          </a:bodyPr>
          <a:lstStyle/>
          <a:p>
            <a:r>
              <a:rPr lang="uk-UA" dirty="0"/>
              <a:t>У жінки повинна бути ІІІ (В) група крові, але ген ІВ пригнічений геном –</a:t>
            </a:r>
            <a:r>
              <a:rPr lang="uk-UA" dirty="0" err="1"/>
              <a:t>супресором</a:t>
            </a:r>
            <a:r>
              <a:rPr lang="uk-UA" dirty="0"/>
              <a:t> </a:t>
            </a:r>
            <a:r>
              <a:rPr lang="en-US" dirty="0"/>
              <a:t>h </a:t>
            </a:r>
            <a:r>
              <a:rPr lang="uk-UA" dirty="0"/>
              <a:t>в гомозиготному стані. Тому у неї І(0) група</a:t>
            </a:r>
          </a:p>
        </p:txBody>
      </p:sp>
      <p:cxnSp>
        <p:nvCxnSpPr>
          <p:cNvPr id="9" name="Прямая со стрелкой 8"/>
          <p:cNvCxnSpPr/>
          <p:nvPr/>
        </p:nvCxnSpPr>
        <p:spPr>
          <a:xfrm flipV="1">
            <a:off x="3852863" y="4839160"/>
            <a:ext cx="719137" cy="223838"/>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988246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28596" y="1928802"/>
            <a:ext cx="8229600" cy="868346"/>
          </a:xfrm>
        </p:spPr>
        <p:txBody>
          <a:bodyPr>
            <a:normAutofit fontScale="90000"/>
          </a:bodyPr>
          <a:lstStyle/>
          <a:p>
            <a:pPr>
              <a:defRPr/>
            </a:pPr>
            <a:r>
              <a:rPr lang="ru-RU" sz="2000" dirty="0">
                <a:solidFill>
                  <a:schemeClr val="tx1"/>
                </a:solidFill>
              </a:rPr>
              <a:t>может быть кареглазый ребенок:</a:t>
            </a:r>
            <a:br>
              <a:rPr lang="ru-RU" sz="2000" dirty="0">
                <a:solidFill>
                  <a:schemeClr val="tx1">
                    <a:lumMod val="95000"/>
                    <a:lumOff val="5000"/>
                  </a:schemeClr>
                </a:solidFill>
              </a:rPr>
            </a:br>
            <a:br>
              <a:rPr lang="ru-RU" sz="2000" dirty="0"/>
            </a:br>
            <a:endParaRPr lang="ru-RU" sz="2000" dirty="0"/>
          </a:p>
        </p:txBody>
      </p:sp>
      <p:pic>
        <p:nvPicPr>
          <p:cNvPr id="76803" name="Picture 2" descr="https://genetics.thetech.org/sites/default/files/450Epistasis.gif"/>
          <p:cNvPicPr>
            <a:picLocks noChangeAspect="1" noChangeArrowheads="1"/>
          </p:cNvPicPr>
          <p:nvPr/>
        </p:nvPicPr>
        <p:blipFill>
          <a:blip r:embed="rId3" r:link="rId4" cstate="print"/>
          <a:srcRect/>
          <a:stretch>
            <a:fillRect/>
          </a:stretch>
        </p:blipFill>
        <p:spPr bwMode="auto">
          <a:xfrm>
            <a:off x="395536" y="620688"/>
            <a:ext cx="5240338" cy="3929062"/>
          </a:xfrm>
          <a:prstGeom prst="rect">
            <a:avLst/>
          </a:prstGeom>
          <a:noFill/>
          <a:ln w="9525">
            <a:noFill/>
            <a:miter lim="800000"/>
            <a:headEnd/>
            <a:tailEnd/>
          </a:ln>
        </p:spPr>
      </p:pic>
      <p:sp>
        <p:nvSpPr>
          <p:cNvPr id="76805" name="TextBox 6"/>
          <p:cNvSpPr txBox="1">
            <a:spLocks noChangeArrowheads="1"/>
          </p:cNvSpPr>
          <p:nvPr/>
        </p:nvSpPr>
        <p:spPr bwMode="auto">
          <a:xfrm>
            <a:off x="6300192" y="1052736"/>
            <a:ext cx="2457450" cy="1200150"/>
          </a:xfrm>
          <a:prstGeom prst="rect">
            <a:avLst/>
          </a:prstGeom>
          <a:noFill/>
          <a:ln w="9525">
            <a:solidFill>
              <a:srgbClr val="FF0000"/>
            </a:solidFill>
            <a:miter lim="800000"/>
            <a:headEnd/>
            <a:tailEnd/>
          </a:ln>
        </p:spPr>
        <p:txBody>
          <a:bodyPr>
            <a:spAutoFit/>
          </a:bodyPr>
          <a:lstStyle/>
          <a:p>
            <a:pPr eaLnBrk="1" hangingPunct="1"/>
            <a:r>
              <a:rPr lang="en-US" altLang="ru-RU" b="1" dirty="0">
                <a:solidFill>
                  <a:schemeClr val="tx1"/>
                </a:solidFill>
              </a:rPr>
              <a:t>P   </a:t>
            </a:r>
            <a:r>
              <a:rPr lang="ru-RU" altLang="ru-RU" b="1" i="1" dirty="0">
                <a:solidFill>
                  <a:schemeClr val="tx1"/>
                </a:solidFill>
              </a:rPr>
              <a:t>аа</a:t>
            </a:r>
            <a:r>
              <a:rPr lang="en-US" altLang="ru-RU" b="1" i="1" dirty="0">
                <a:solidFill>
                  <a:schemeClr val="tx1"/>
                </a:solidFill>
              </a:rPr>
              <a:t>BB </a:t>
            </a:r>
            <a:r>
              <a:rPr lang="en-US" altLang="ru-RU" b="1" dirty="0">
                <a:solidFill>
                  <a:schemeClr val="tx1"/>
                </a:solidFill>
              </a:rPr>
              <a:t>x </a:t>
            </a:r>
            <a:r>
              <a:rPr lang="ru-RU" altLang="ru-RU" b="1" i="1" dirty="0">
                <a:solidFill>
                  <a:schemeClr val="tx1"/>
                </a:solidFill>
              </a:rPr>
              <a:t>АА</a:t>
            </a:r>
            <a:r>
              <a:rPr lang="en-US" altLang="ru-RU" b="1" i="1" dirty="0">
                <a:solidFill>
                  <a:schemeClr val="tx1"/>
                </a:solidFill>
              </a:rPr>
              <a:t>bb</a:t>
            </a:r>
          </a:p>
          <a:p>
            <a:pPr eaLnBrk="1" hangingPunct="1"/>
            <a:r>
              <a:rPr lang="en-US" altLang="ru-RU" b="1" dirty="0">
                <a:solidFill>
                  <a:schemeClr val="tx1"/>
                </a:solidFill>
              </a:rPr>
              <a:t>G     </a:t>
            </a:r>
            <a:r>
              <a:rPr lang="ru-RU" altLang="ru-RU" b="1" i="1" dirty="0">
                <a:solidFill>
                  <a:schemeClr val="tx1"/>
                </a:solidFill>
              </a:rPr>
              <a:t>а</a:t>
            </a:r>
            <a:r>
              <a:rPr lang="en-US" altLang="ru-RU" b="1" i="1" dirty="0">
                <a:solidFill>
                  <a:schemeClr val="tx1"/>
                </a:solidFill>
              </a:rPr>
              <a:t>B          </a:t>
            </a:r>
            <a:r>
              <a:rPr lang="ru-RU" altLang="ru-RU" b="1" i="1" dirty="0">
                <a:solidFill>
                  <a:schemeClr val="tx1"/>
                </a:solidFill>
              </a:rPr>
              <a:t>А</a:t>
            </a:r>
            <a:r>
              <a:rPr lang="en-US" altLang="ru-RU" b="1" i="1" dirty="0">
                <a:solidFill>
                  <a:schemeClr val="tx1"/>
                </a:solidFill>
              </a:rPr>
              <a:t>b</a:t>
            </a:r>
          </a:p>
          <a:p>
            <a:pPr eaLnBrk="1" hangingPunct="1"/>
            <a:r>
              <a:rPr lang="en-US" altLang="ru-RU" b="1" dirty="0">
                <a:solidFill>
                  <a:schemeClr val="tx1"/>
                </a:solidFill>
              </a:rPr>
              <a:t>F1      </a:t>
            </a:r>
            <a:r>
              <a:rPr lang="en-US" altLang="ru-RU" b="1" i="1" dirty="0">
                <a:solidFill>
                  <a:schemeClr val="tx1"/>
                </a:solidFill>
              </a:rPr>
              <a:t>AaBb</a:t>
            </a:r>
          </a:p>
          <a:p>
            <a:pPr eaLnBrk="1" hangingPunct="1"/>
            <a:r>
              <a:rPr lang="en-US" altLang="ru-RU" b="1" dirty="0">
                <a:solidFill>
                  <a:schemeClr val="tx1"/>
                </a:solidFill>
              </a:rPr>
              <a:t>100% - </a:t>
            </a:r>
            <a:r>
              <a:rPr lang="uk-UA" altLang="ru-RU" b="1" dirty="0">
                <a:solidFill>
                  <a:schemeClr val="tx1"/>
                </a:solidFill>
              </a:rPr>
              <a:t>карі очі</a:t>
            </a:r>
            <a:endParaRPr lang="ru-RU" altLang="ru-RU" b="1" dirty="0">
              <a:solidFill>
                <a:schemeClr val="tx1"/>
              </a:solidFill>
            </a:endParaRPr>
          </a:p>
        </p:txBody>
      </p:sp>
      <p:sp>
        <p:nvSpPr>
          <p:cNvPr id="76806" name="TextBox 1"/>
          <p:cNvSpPr txBox="1">
            <a:spLocks noChangeArrowheads="1"/>
          </p:cNvSpPr>
          <p:nvPr/>
        </p:nvSpPr>
        <p:spPr bwMode="auto">
          <a:xfrm>
            <a:off x="251520" y="4725144"/>
            <a:ext cx="6191250" cy="738664"/>
          </a:xfrm>
          <a:prstGeom prst="rect">
            <a:avLst/>
          </a:prstGeom>
          <a:noFill/>
          <a:ln w="9525">
            <a:noFill/>
            <a:miter lim="800000"/>
            <a:headEnd/>
            <a:tailEnd/>
          </a:ln>
        </p:spPr>
        <p:txBody>
          <a:bodyPr>
            <a:spAutoFit/>
          </a:bodyPr>
          <a:lstStyle/>
          <a:p>
            <a:r>
              <a:rPr lang="uk-UA" altLang="ru-RU" sz="1400" dirty="0">
                <a:solidFill>
                  <a:schemeClr val="tx1"/>
                </a:solidFill>
              </a:rPr>
              <a:t>Ген </a:t>
            </a:r>
            <a:r>
              <a:rPr lang="en-US" altLang="ru-RU" sz="1400" i="1" dirty="0">
                <a:solidFill>
                  <a:schemeClr val="tx1"/>
                </a:solidFill>
              </a:rPr>
              <a:t>OCA2</a:t>
            </a:r>
            <a:r>
              <a:rPr lang="en-US" altLang="ru-RU" sz="1400" dirty="0">
                <a:solidFill>
                  <a:schemeClr val="tx1"/>
                </a:solidFill>
              </a:rPr>
              <a:t> </a:t>
            </a:r>
            <a:r>
              <a:rPr lang="uk-UA" altLang="ru-RU" sz="1400" dirty="0">
                <a:solidFill>
                  <a:schemeClr val="tx1"/>
                </a:solidFill>
              </a:rPr>
              <a:t> (раніше </a:t>
            </a:r>
            <a:r>
              <a:rPr lang="en-US" altLang="ru-RU" sz="1400" dirty="0">
                <a:solidFill>
                  <a:schemeClr val="tx1"/>
                </a:solidFill>
              </a:rPr>
              <a:t> </a:t>
            </a:r>
            <a:r>
              <a:rPr lang="en-US" altLang="ru-RU" sz="1400" i="1" dirty="0">
                <a:solidFill>
                  <a:schemeClr val="tx1"/>
                </a:solidFill>
              </a:rPr>
              <a:t>P</a:t>
            </a:r>
            <a:r>
              <a:rPr lang="en-US" altLang="ru-RU" sz="1400" dirty="0">
                <a:solidFill>
                  <a:schemeClr val="tx1"/>
                </a:solidFill>
              </a:rPr>
              <a:t> </a:t>
            </a:r>
            <a:r>
              <a:rPr lang="uk-UA" altLang="ru-RU" sz="1400" dirty="0">
                <a:solidFill>
                  <a:schemeClr val="tx1"/>
                </a:solidFill>
              </a:rPr>
              <a:t>ген</a:t>
            </a:r>
            <a:r>
              <a:rPr lang="en-US" altLang="ru-RU" sz="1400" dirty="0">
                <a:solidFill>
                  <a:schemeClr val="tx1"/>
                </a:solidFill>
              </a:rPr>
              <a:t>) </a:t>
            </a:r>
            <a:r>
              <a:rPr lang="uk-UA" altLang="ru-RU" sz="1400" dirty="0">
                <a:solidFill>
                  <a:schemeClr val="tx1"/>
                </a:solidFill>
              </a:rPr>
              <a:t>відповідає за синтез білка </a:t>
            </a:r>
            <a:r>
              <a:rPr lang="en-US" altLang="ru-RU" sz="1400" dirty="0">
                <a:solidFill>
                  <a:schemeClr val="tx1"/>
                </a:solidFill>
              </a:rPr>
              <a:t>P. </a:t>
            </a:r>
            <a:r>
              <a:rPr lang="uk-UA" altLang="ru-RU" sz="1400" dirty="0">
                <a:solidFill>
                  <a:schemeClr val="tx1"/>
                </a:solidFill>
              </a:rPr>
              <a:t>Цей білок локалізується в меланоцитах, забезпечує транспорт речовин в меланосоми (там утворюється меланін) </a:t>
            </a:r>
            <a:r>
              <a:rPr lang="en-US" altLang="ru-RU" sz="1400" dirty="0">
                <a:solidFill>
                  <a:schemeClr val="tx1"/>
                </a:solidFill>
              </a:rPr>
              <a:t>(15q)</a:t>
            </a:r>
            <a:endParaRPr lang="ru-RU" altLang="ru-RU" sz="1400" dirty="0">
              <a:solidFill>
                <a:schemeClr val="tx1"/>
              </a:solidFill>
            </a:endParaRPr>
          </a:p>
        </p:txBody>
      </p:sp>
      <p:sp>
        <p:nvSpPr>
          <p:cNvPr id="76807" name="TextBox 3"/>
          <p:cNvSpPr txBox="1">
            <a:spLocks noChangeArrowheads="1"/>
          </p:cNvSpPr>
          <p:nvPr/>
        </p:nvSpPr>
        <p:spPr bwMode="auto">
          <a:xfrm>
            <a:off x="179512" y="5517232"/>
            <a:ext cx="5924426" cy="738664"/>
          </a:xfrm>
          <a:prstGeom prst="rect">
            <a:avLst/>
          </a:prstGeom>
          <a:noFill/>
          <a:ln w="9525">
            <a:noFill/>
            <a:miter lim="800000"/>
            <a:headEnd/>
            <a:tailEnd/>
          </a:ln>
        </p:spPr>
        <p:txBody>
          <a:bodyPr wrap="square">
            <a:spAutoFit/>
          </a:bodyPr>
          <a:lstStyle/>
          <a:p>
            <a:r>
              <a:rPr lang="uk-UA" altLang="ru-RU" sz="1400" dirty="0">
                <a:solidFill>
                  <a:schemeClr val="tx1"/>
                </a:solidFill>
              </a:rPr>
              <a:t>Мутації гена</a:t>
            </a:r>
            <a:r>
              <a:rPr lang="en-US" altLang="ru-RU" sz="1400" dirty="0">
                <a:solidFill>
                  <a:schemeClr val="tx1"/>
                </a:solidFill>
              </a:rPr>
              <a:t> </a:t>
            </a:r>
            <a:r>
              <a:rPr lang="en-US" altLang="ru-RU" sz="1400" i="1" dirty="0">
                <a:solidFill>
                  <a:schemeClr val="tx1"/>
                </a:solidFill>
              </a:rPr>
              <a:t>HERC2</a:t>
            </a:r>
            <a:r>
              <a:rPr lang="en-US" altLang="ru-RU" sz="1400" dirty="0">
                <a:solidFill>
                  <a:schemeClr val="tx1"/>
                </a:solidFill>
              </a:rPr>
              <a:t> gene </a:t>
            </a:r>
            <a:r>
              <a:rPr lang="uk-UA" altLang="ru-RU" sz="1400" dirty="0">
                <a:solidFill>
                  <a:schemeClr val="tx1"/>
                </a:solidFill>
              </a:rPr>
              <a:t>розташованого біля</a:t>
            </a:r>
            <a:r>
              <a:rPr lang="en-US" altLang="ru-RU" sz="1400" dirty="0">
                <a:solidFill>
                  <a:schemeClr val="tx1"/>
                </a:solidFill>
              </a:rPr>
              <a:t> </a:t>
            </a:r>
            <a:r>
              <a:rPr lang="en-US" altLang="ru-RU" sz="1400" i="1" dirty="0">
                <a:solidFill>
                  <a:schemeClr val="tx1"/>
                </a:solidFill>
              </a:rPr>
              <a:t>OCA2</a:t>
            </a:r>
            <a:r>
              <a:rPr lang="en-US" altLang="ru-RU" sz="1400" dirty="0">
                <a:solidFill>
                  <a:schemeClr val="tx1"/>
                </a:solidFill>
              </a:rPr>
              <a:t>, </a:t>
            </a:r>
            <a:r>
              <a:rPr lang="uk-UA" altLang="ru-RU" sz="1400" dirty="0">
                <a:solidFill>
                  <a:schemeClr val="tx1"/>
                </a:solidFill>
              </a:rPr>
              <a:t>впливає на експресію </a:t>
            </a:r>
            <a:r>
              <a:rPr lang="en-US" altLang="ru-RU" sz="1400" i="1" dirty="0">
                <a:solidFill>
                  <a:schemeClr val="tx1"/>
                </a:solidFill>
              </a:rPr>
              <a:t>OCA2</a:t>
            </a:r>
            <a:r>
              <a:rPr lang="en-US" altLang="ru-RU" sz="1400" dirty="0">
                <a:solidFill>
                  <a:schemeClr val="tx1"/>
                </a:solidFill>
              </a:rPr>
              <a:t>'s </a:t>
            </a:r>
            <a:r>
              <a:rPr lang="uk-UA" altLang="ru-RU" sz="1400" dirty="0">
                <a:solidFill>
                  <a:schemeClr val="tx1"/>
                </a:solidFill>
              </a:rPr>
              <a:t>в райдужці ока</a:t>
            </a:r>
            <a:r>
              <a:rPr lang="en-US" altLang="ru-RU" sz="1400" dirty="0">
                <a:solidFill>
                  <a:schemeClr val="tx1"/>
                </a:solidFill>
              </a:rPr>
              <a:t>, </a:t>
            </a:r>
            <a:r>
              <a:rPr lang="uk-UA" altLang="ru-RU" sz="1400" dirty="0">
                <a:solidFill>
                  <a:schemeClr val="tx1"/>
                </a:solidFill>
              </a:rPr>
              <a:t>є майже у всіх людей с блакитними очима</a:t>
            </a:r>
            <a:endParaRPr lang="ru-RU" altLang="ru-RU" sz="1400" dirty="0">
              <a:solidFill>
                <a:schemeClr val="tx1"/>
              </a:solidFill>
            </a:endParaRPr>
          </a:p>
        </p:txBody>
      </p:sp>
      <p:pic>
        <p:nvPicPr>
          <p:cNvPr id="76808" name="Picture 2" descr="Картинки по запросу polygenic inheritance"/>
          <p:cNvPicPr>
            <a:picLocks noChangeAspect="1" noChangeArrowheads="1"/>
          </p:cNvPicPr>
          <p:nvPr/>
        </p:nvPicPr>
        <p:blipFill>
          <a:blip r:embed="rId5" cstate="print"/>
          <a:srcRect/>
          <a:stretch>
            <a:fillRect/>
          </a:stretch>
        </p:blipFill>
        <p:spPr bwMode="auto">
          <a:xfrm>
            <a:off x="6300192" y="3140968"/>
            <a:ext cx="2486025" cy="1600200"/>
          </a:xfrm>
          <a:prstGeom prst="rect">
            <a:avLst/>
          </a:prstGeom>
          <a:noFill/>
          <a:ln w="9525">
            <a:noFill/>
            <a:miter lim="800000"/>
            <a:headEnd/>
            <a:tailEnd/>
          </a:ln>
        </p:spPr>
      </p:pic>
      <p:sp>
        <p:nvSpPr>
          <p:cNvPr id="9" name="TextBox 6"/>
          <p:cNvSpPr txBox="1">
            <a:spLocks noChangeArrowheads="1"/>
          </p:cNvSpPr>
          <p:nvPr/>
        </p:nvSpPr>
        <p:spPr bwMode="auto">
          <a:xfrm>
            <a:off x="6227762" y="4869160"/>
            <a:ext cx="2916238" cy="1754326"/>
          </a:xfrm>
          <a:prstGeom prst="rect">
            <a:avLst/>
          </a:prstGeom>
          <a:noFill/>
          <a:ln w="9525">
            <a:noFill/>
            <a:miter lim="800000"/>
            <a:headEnd/>
            <a:tailEnd/>
          </a:ln>
        </p:spPr>
        <p:txBody>
          <a:bodyPr>
            <a:spAutoFit/>
          </a:bodyPr>
          <a:lstStyle/>
          <a:p>
            <a:pPr eaLnBrk="1" hangingPunct="1">
              <a:buClr>
                <a:srgbClr val="000000"/>
              </a:buClr>
              <a:buSzPct val="100000"/>
              <a:buFont typeface="Times New Roman" panose="02020603050405020304" pitchFamily="18" charset="0"/>
              <a:buNone/>
              <a:defRPr/>
            </a:pPr>
            <a:r>
              <a:rPr lang="uk-UA" dirty="0">
                <a:solidFill>
                  <a:schemeClr val="tx1"/>
                </a:solidFill>
                <a:ea typeface="+mn-ea"/>
                <a:cs typeface="+mn-cs"/>
              </a:rPr>
              <a:t>Колір очей визначається рівнем пігментації і розсіюванням свіла райдужкою ока; ідентифіковано на теперішній час 16 генів</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a:t>Схема утворення антигенів системи АВ0</a:t>
            </a:r>
          </a:p>
        </p:txBody>
      </p:sp>
      <p:pic>
        <p:nvPicPr>
          <p:cNvPr id="6146" name="Picture 2" descr="JaypeeDigital | eBook Reader"/>
          <p:cNvPicPr>
            <a:picLocks noChangeAspect="1" noChangeArrowheads="1"/>
          </p:cNvPicPr>
          <p:nvPr/>
        </p:nvPicPr>
        <p:blipFill>
          <a:blip r:embed="rId2" cstate="print"/>
          <a:srcRect/>
          <a:stretch>
            <a:fillRect/>
          </a:stretch>
        </p:blipFill>
        <p:spPr bwMode="auto">
          <a:xfrm>
            <a:off x="755576" y="1700808"/>
            <a:ext cx="7990443" cy="4634459"/>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350"/>
            <a:ext cx="8229600" cy="5865813"/>
          </a:xfrm>
        </p:spPr>
        <p:txBody>
          <a:bodyPr>
            <a:normAutofit/>
          </a:bodyPr>
          <a:lstStyle/>
          <a:p>
            <a:pPr indent="0" algn="ctr">
              <a:lnSpc>
                <a:spcPct val="115000"/>
              </a:lnSpc>
              <a:spcAft>
                <a:spcPts val="1000"/>
              </a:spcAft>
              <a:buFont typeface="Arial" panose="020B0604020202020204" pitchFamily="34" charset="0"/>
              <a:buNone/>
              <a:defRPr/>
            </a:pPr>
            <a:r>
              <a:rPr lang="uk-UA" sz="3200" b="1" dirty="0">
                <a:solidFill>
                  <a:srgbClr val="FF0000"/>
                </a:solidFill>
                <a:latin typeface="Arial" pitchFamily="34" charset="0"/>
                <a:ea typeface="Calibri" panose="020F0502020204030204" pitchFamily="34" charset="0"/>
                <a:cs typeface="Arial" pitchFamily="34" charset="0"/>
              </a:rPr>
              <a:t>Полімерія</a:t>
            </a:r>
            <a:endParaRPr lang="uk-UA" sz="32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indent="0" algn="just">
              <a:lnSpc>
                <a:spcPct val="115000"/>
              </a:lnSpc>
              <a:spcAft>
                <a:spcPts val="1000"/>
              </a:spcAft>
              <a:buFont typeface="Arial" panose="020B0604020202020204" pitchFamily="34" charset="0"/>
              <a:buNone/>
              <a:defRPr/>
            </a:pPr>
            <a:r>
              <a:rPr lang="uk-UA" sz="2400" b="1" dirty="0">
                <a:solidFill>
                  <a:srgbClr val="000000"/>
                </a:solidFill>
                <a:ea typeface="Calibri" panose="020F0502020204030204" pitchFamily="34" charset="0"/>
                <a:cs typeface="Times New Roman" panose="02020603050405020304" pitchFamily="18" charset="0"/>
              </a:rPr>
              <a:t>При </a:t>
            </a:r>
            <a:r>
              <a:rPr lang="uk-UA" sz="2400" b="1" dirty="0">
                <a:solidFill>
                  <a:srgbClr val="FF0000"/>
                </a:solidFill>
                <a:ea typeface="Calibri" panose="020F0502020204030204" pitchFamily="34" charset="0"/>
                <a:cs typeface="Times New Roman" panose="02020603050405020304" pitchFamily="18" charset="0"/>
              </a:rPr>
              <a:t>полімерії (або полігенному успадкуванні) </a:t>
            </a:r>
            <a:r>
              <a:rPr lang="uk-UA" sz="2400" b="1" dirty="0">
                <a:solidFill>
                  <a:srgbClr val="000000"/>
                </a:solidFill>
                <a:ea typeface="Calibri" panose="020F0502020204030204" pitchFamily="34" charset="0"/>
                <a:cs typeface="Times New Roman" panose="02020603050405020304" pitchFamily="18" charset="0"/>
              </a:rPr>
              <a:t>кілька неалельних генів однаково впливають на формування однієї й тієї ж ознаки. </a:t>
            </a:r>
          </a:p>
          <a:p>
            <a:pPr indent="0" algn="just">
              <a:lnSpc>
                <a:spcPct val="115000"/>
              </a:lnSpc>
              <a:spcAft>
                <a:spcPts val="1000"/>
              </a:spcAft>
              <a:buFont typeface="Arial" panose="020B0604020202020204" pitchFamily="34" charset="0"/>
              <a:buNone/>
              <a:defRPr/>
            </a:pPr>
            <a:r>
              <a:rPr lang="uk-UA" sz="2400" b="1" dirty="0">
                <a:solidFill>
                  <a:srgbClr val="FF0000"/>
                </a:solidFill>
                <a:ea typeface="Calibri" panose="020F0502020204030204" pitchFamily="34" charset="0"/>
                <a:cs typeface="Times New Roman" panose="02020603050405020304" pitchFamily="18" charset="0"/>
              </a:rPr>
              <a:t>Часто, ступінь прояву ознаки залежить від кількості домінантних алелів полімерних генів (кумулятивна полімерія). </a:t>
            </a:r>
            <a:r>
              <a:rPr lang="uk-UA" sz="2400" b="1" dirty="0">
                <a:solidFill>
                  <a:srgbClr val="000000"/>
                </a:solidFill>
                <a:ea typeface="Calibri" panose="020F0502020204030204" pitchFamily="34" charset="0"/>
                <a:cs typeface="Times New Roman" panose="02020603050405020304" pitchFamily="18" charset="0"/>
              </a:rPr>
              <a:t>Чим більше домінантних алелів у генотипі, тим більше виражена ознака.</a:t>
            </a:r>
            <a:endParaRPr lang="x-none" sz="2400" b="1" dirty="0">
              <a:ea typeface="Calibri" panose="020F0502020204030204" pitchFamily="34" charset="0"/>
              <a:cs typeface="Times New Roman" panose="02020603050405020304" pitchFamily="18" charset="0"/>
            </a:endParaRPr>
          </a:p>
          <a:p>
            <a:pPr indent="0" algn="just">
              <a:lnSpc>
                <a:spcPct val="115000"/>
              </a:lnSpc>
              <a:spcAft>
                <a:spcPts val="1000"/>
              </a:spcAft>
              <a:buFont typeface="Arial" panose="020B0604020202020204" pitchFamily="34" charset="0"/>
              <a:buNone/>
              <a:defRPr/>
            </a:pPr>
            <a:r>
              <a:rPr lang="uk-UA" sz="2400" b="1" dirty="0">
                <a:solidFill>
                  <a:srgbClr val="000000"/>
                </a:solidFill>
                <a:ea typeface="Calibri" panose="020F0502020204030204" pitchFamily="34" charset="0"/>
                <a:cs typeface="Times New Roman" panose="02020603050405020304" pitchFamily="18" charset="0"/>
              </a:rPr>
              <a:t>Гени при полімерії позначають однаковою літерою з різним порядковим номером</a:t>
            </a:r>
            <a:r>
              <a:rPr lang="uk-UA" sz="2400" dirty="0">
                <a:solidFill>
                  <a:srgbClr val="000000"/>
                </a:solidFill>
                <a:ea typeface="Calibri" panose="020F0502020204030204" pitchFamily="34" charset="0"/>
                <a:cs typeface="Times New Roman" panose="02020603050405020304" pitchFamily="18" charset="0"/>
              </a:rPr>
              <a:t>: </a:t>
            </a:r>
            <a:r>
              <a:rPr lang="uk-UA" sz="2400" b="1" i="1" dirty="0">
                <a:solidFill>
                  <a:srgbClr val="000000"/>
                </a:solidFill>
                <a:ea typeface="Calibri" panose="020F0502020204030204" pitchFamily="34" charset="0"/>
                <a:cs typeface="Times New Roman" panose="02020603050405020304" pitchFamily="18" charset="0"/>
              </a:rPr>
              <a:t>A</a:t>
            </a:r>
            <a:r>
              <a:rPr lang="uk-UA" sz="2400" b="1" i="1" baseline="-25000" dirty="0">
                <a:solidFill>
                  <a:srgbClr val="000000"/>
                </a:solidFill>
                <a:ea typeface="Calibri" panose="020F0502020204030204" pitchFamily="34" charset="0"/>
                <a:cs typeface="Times New Roman" panose="02020603050405020304" pitchFamily="18" charset="0"/>
              </a:rPr>
              <a:t>1</a:t>
            </a:r>
            <a:r>
              <a:rPr lang="uk-UA" sz="2400" b="1" dirty="0">
                <a:solidFill>
                  <a:srgbClr val="000000"/>
                </a:solidFill>
                <a:ea typeface="Calibri" panose="020F0502020204030204" pitchFamily="34" charset="0"/>
                <a:cs typeface="Times New Roman" panose="02020603050405020304" pitchFamily="18" charset="0"/>
              </a:rPr>
              <a:t>, </a:t>
            </a:r>
            <a:r>
              <a:rPr lang="uk-UA" sz="2400" b="1" i="1" dirty="0">
                <a:solidFill>
                  <a:srgbClr val="000000"/>
                </a:solidFill>
                <a:ea typeface="Calibri" panose="020F0502020204030204" pitchFamily="34" charset="0"/>
                <a:cs typeface="Times New Roman" panose="02020603050405020304" pitchFamily="18" charset="0"/>
              </a:rPr>
              <a:t>A</a:t>
            </a:r>
            <a:r>
              <a:rPr lang="uk-UA" sz="2400" b="1" i="1" baseline="-25000" dirty="0">
                <a:solidFill>
                  <a:srgbClr val="000000"/>
                </a:solidFill>
                <a:ea typeface="Calibri" panose="020F0502020204030204" pitchFamily="34" charset="0"/>
                <a:cs typeface="Times New Roman" panose="02020603050405020304" pitchFamily="18" charset="0"/>
              </a:rPr>
              <a:t>2, </a:t>
            </a:r>
            <a:r>
              <a:rPr lang="uk-UA" sz="2400" b="1" i="1" dirty="0">
                <a:solidFill>
                  <a:srgbClr val="000000"/>
                </a:solidFill>
                <a:ea typeface="Calibri" panose="020F0502020204030204" pitchFamily="34" charset="0"/>
                <a:cs typeface="Times New Roman" panose="02020603050405020304" pitchFamily="18" charset="0"/>
              </a:rPr>
              <a:t>A</a:t>
            </a:r>
            <a:r>
              <a:rPr lang="uk-UA" sz="2400" b="1" i="1" baseline="-25000" dirty="0">
                <a:solidFill>
                  <a:srgbClr val="000000"/>
                </a:solidFill>
                <a:ea typeface="Calibri" panose="020F0502020204030204" pitchFamily="34" charset="0"/>
                <a:cs typeface="Times New Roman" panose="02020603050405020304" pitchFamily="18" charset="0"/>
              </a:rPr>
              <a:t>3.</a:t>
            </a:r>
            <a:endParaRPr lang="x-none" sz="2400" dirty="0">
              <a:ea typeface="Calibri" panose="020F0502020204030204" pitchFamily="34" charset="0"/>
              <a:cs typeface="Times New Roman" panose="02020603050405020304" pitchFamily="18"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3"/>
          <p:cNvSpPr>
            <a:spLocks noGrp="1" noChangeArrowheads="1"/>
          </p:cNvSpPr>
          <p:nvPr>
            <p:ph sz="quarter" idx="1"/>
          </p:nvPr>
        </p:nvSpPr>
        <p:spPr>
          <a:xfrm>
            <a:off x="533400" y="255638"/>
            <a:ext cx="8229600" cy="4525963"/>
          </a:xfrm>
        </p:spPr>
        <p:txBody>
          <a:bodyPr/>
          <a:lstStyle/>
          <a:p>
            <a:pPr>
              <a:buNone/>
            </a:pPr>
            <a:r>
              <a:rPr lang="uk-UA" altLang="ru-RU" sz="2800" dirty="0"/>
              <a:t>Приклади у людини: </a:t>
            </a:r>
            <a:r>
              <a:rPr lang="uk-UA" altLang="ru-RU" sz="2800" b="1" dirty="0">
                <a:solidFill>
                  <a:srgbClr val="FF0000"/>
                </a:solidFill>
                <a:latin typeface="Times New Roman" panose="02020603050405020304" pitchFamily="18" charset="0"/>
                <a:cs typeface="Times New Roman" panose="02020603050405020304" pitchFamily="18" charset="0"/>
              </a:rPr>
              <a:t>к</a:t>
            </a:r>
            <a:r>
              <a:rPr lang="uk-UA"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олір шкіри, зріст, маса тіла, рівень інтелекту, рівень артеріального тиску.</a:t>
            </a:r>
            <a:endParaRPr lang="x-none" sz="2800" b="1" dirty="0">
              <a:solidFill>
                <a:srgbClr val="FF0000"/>
              </a:solidFill>
              <a:ea typeface="Calibri" panose="020F0502020204030204" pitchFamily="34" charset="0"/>
              <a:cs typeface="Times New Roman" panose="02020603050405020304" pitchFamily="18" charset="0"/>
            </a:endParaRPr>
          </a:p>
          <a:p>
            <a:pPr>
              <a:buFontTx/>
              <a:buNone/>
            </a:pPr>
            <a:endParaRPr lang="en-US" altLang="ru-RU" sz="2800" dirty="0"/>
          </a:p>
          <a:p>
            <a:pPr>
              <a:buFontTx/>
              <a:buNone/>
            </a:pPr>
            <a:endParaRPr lang="ru-RU" altLang="ru-RU" dirty="0"/>
          </a:p>
        </p:txBody>
      </p:sp>
      <p:pic>
        <p:nvPicPr>
          <p:cNvPr id="84995" name="Рисунок 4" descr="Картинки по запросу polygenic inheritance"/>
          <p:cNvPicPr>
            <a:picLocks noChangeAspect="1" noChangeArrowheads="1"/>
          </p:cNvPicPr>
          <p:nvPr/>
        </p:nvPicPr>
        <p:blipFill>
          <a:blip r:embed="rId3" cstate="print"/>
          <a:srcRect b="16917"/>
          <a:stretch>
            <a:fillRect/>
          </a:stretch>
        </p:blipFill>
        <p:spPr bwMode="auto">
          <a:xfrm>
            <a:off x="329171" y="1412776"/>
            <a:ext cx="7879335" cy="3825238"/>
          </a:xfrm>
          <a:prstGeom prst="rect">
            <a:avLst/>
          </a:prstGeom>
          <a:noFill/>
          <a:ln w="9525">
            <a:noFill/>
            <a:miter lim="800000"/>
            <a:headEnd/>
            <a:tailEnd/>
          </a:ln>
        </p:spPr>
      </p:pic>
      <p:sp>
        <p:nvSpPr>
          <p:cNvPr id="5" name="Прямоугольник 4"/>
          <p:cNvSpPr/>
          <p:nvPr/>
        </p:nvSpPr>
        <p:spPr>
          <a:xfrm>
            <a:off x="755576" y="5333970"/>
            <a:ext cx="7452931" cy="1323439"/>
          </a:xfrm>
          <a:prstGeom prst="rect">
            <a:avLst/>
          </a:prstGeom>
        </p:spPr>
        <p:txBody>
          <a:bodyPr wrap="square">
            <a:spAutoFit/>
          </a:bodyPr>
          <a:lstStyle/>
          <a:p>
            <a:pPr marL="0" indent="0">
              <a:buFont typeface="Arial" panose="020B0604020202020204" pitchFamily="34" charset="0"/>
              <a:buNone/>
              <a:defRPr/>
            </a:pPr>
            <a:r>
              <a:rPr lang="uk-UA" sz="2000" dirty="0">
                <a:solidFill>
                  <a:schemeClr val="tx1"/>
                </a:solidFill>
                <a:latin typeface="+mn-lt"/>
                <a:ea typeface="Calibri" panose="020F0502020204030204" pitchFamily="34" charset="0"/>
              </a:rPr>
              <a:t>Кількість меланіну пропорційна числу домінантних алелів генів. </a:t>
            </a:r>
          </a:p>
          <a:p>
            <a:pPr marL="0" indent="0">
              <a:buFont typeface="Arial" panose="020B0604020202020204" pitchFamily="34" charset="0"/>
              <a:buNone/>
              <a:defRPr/>
            </a:pPr>
            <a:r>
              <a:rPr lang="en-US" sz="2000" b="1" i="1" dirty="0">
                <a:solidFill>
                  <a:schemeClr val="tx1"/>
                </a:solidFill>
                <a:latin typeface="+mn-lt"/>
                <a:ea typeface="Calibri" panose="020F0502020204030204" pitchFamily="34" charset="0"/>
              </a:rPr>
              <a:t>A</a:t>
            </a:r>
            <a:r>
              <a:rPr lang="uk-UA" sz="2000" b="1" i="1" baseline="-25000" dirty="0">
                <a:solidFill>
                  <a:schemeClr val="tx1"/>
                </a:solidFill>
                <a:latin typeface="+mn-lt"/>
                <a:ea typeface="Calibri" panose="020F0502020204030204" pitchFamily="34" charset="0"/>
              </a:rPr>
              <a:t>1</a:t>
            </a:r>
            <a:r>
              <a:rPr lang="en-US" sz="2000" b="1" i="1" dirty="0">
                <a:solidFill>
                  <a:schemeClr val="tx1"/>
                </a:solidFill>
                <a:latin typeface="+mn-lt"/>
                <a:ea typeface="Calibri" panose="020F0502020204030204" pitchFamily="34" charset="0"/>
              </a:rPr>
              <a:t>A</a:t>
            </a:r>
            <a:r>
              <a:rPr lang="uk-UA" sz="2000" b="1" i="1" baseline="-25000" dirty="0">
                <a:solidFill>
                  <a:schemeClr val="tx1"/>
                </a:solidFill>
                <a:latin typeface="+mn-lt"/>
                <a:ea typeface="Calibri" panose="020F0502020204030204" pitchFamily="34" charset="0"/>
              </a:rPr>
              <a:t>1</a:t>
            </a:r>
            <a:r>
              <a:rPr lang="en-US" sz="2000" b="1" i="1" dirty="0">
                <a:solidFill>
                  <a:schemeClr val="tx1"/>
                </a:solidFill>
                <a:latin typeface="+mn-lt"/>
                <a:ea typeface="Calibri" panose="020F0502020204030204" pitchFamily="34" charset="0"/>
              </a:rPr>
              <a:t>A</a:t>
            </a:r>
            <a:r>
              <a:rPr lang="uk-UA" sz="2000" b="1" i="1" baseline="-25000" dirty="0">
                <a:solidFill>
                  <a:schemeClr val="tx1"/>
                </a:solidFill>
                <a:latin typeface="+mn-lt"/>
                <a:ea typeface="Calibri" panose="020F0502020204030204" pitchFamily="34" charset="0"/>
              </a:rPr>
              <a:t>2</a:t>
            </a:r>
            <a:r>
              <a:rPr lang="en-US" sz="2000" b="1" i="1" dirty="0">
                <a:solidFill>
                  <a:schemeClr val="tx1"/>
                </a:solidFill>
                <a:latin typeface="+mn-lt"/>
                <a:ea typeface="Calibri" panose="020F0502020204030204" pitchFamily="34" charset="0"/>
              </a:rPr>
              <a:t>A</a:t>
            </a:r>
            <a:r>
              <a:rPr lang="uk-UA" sz="2000" b="1" i="1" baseline="-25000" dirty="0">
                <a:solidFill>
                  <a:schemeClr val="tx1"/>
                </a:solidFill>
                <a:latin typeface="+mn-lt"/>
                <a:ea typeface="Calibri" panose="020F0502020204030204" pitchFamily="34" charset="0"/>
              </a:rPr>
              <a:t>2</a:t>
            </a:r>
            <a:r>
              <a:rPr lang="uk-UA" sz="2000" dirty="0">
                <a:solidFill>
                  <a:schemeClr val="tx1"/>
                </a:solidFill>
                <a:latin typeface="+mn-lt"/>
                <a:ea typeface="Calibri" panose="020F0502020204030204" pitchFamily="34" charset="0"/>
              </a:rPr>
              <a:t> - чорний колір шкіри), </a:t>
            </a:r>
          </a:p>
          <a:p>
            <a:pPr marL="0" indent="0">
              <a:buFont typeface="Arial" panose="020B0604020202020204" pitchFamily="34" charset="0"/>
              <a:buNone/>
              <a:defRPr/>
            </a:pPr>
            <a:r>
              <a:rPr lang="uk-UA" sz="2000" b="1" i="1" dirty="0">
                <a:solidFill>
                  <a:schemeClr val="tx1"/>
                </a:solidFill>
                <a:latin typeface="+mn-lt"/>
                <a:ea typeface="Calibri" panose="020F0502020204030204" pitchFamily="34" charset="0"/>
              </a:rPr>
              <a:t>a</a:t>
            </a:r>
            <a:r>
              <a:rPr lang="uk-UA" sz="2000" b="1" i="1" baseline="-25000" dirty="0">
                <a:solidFill>
                  <a:schemeClr val="tx1"/>
                </a:solidFill>
                <a:latin typeface="+mn-lt"/>
                <a:ea typeface="Calibri" panose="020F0502020204030204" pitchFamily="34" charset="0"/>
              </a:rPr>
              <a:t>1</a:t>
            </a:r>
            <a:r>
              <a:rPr lang="uk-UA" sz="2000" b="1" i="1" dirty="0">
                <a:solidFill>
                  <a:schemeClr val="tx1"/>
                </a:solidFill>
                <a:latin typeface="+mn-lt"/>
                <a:ea typeface="Calibri" panose="020F0502020204030204" pitchFamily="34" charset="0"/>
              </a:rPr>
              <a:t>a</a:t>
            </a:r>
            <a:r>
              <a:rPr lang="uk-UA" sz="2000" b="1" i="1" baseline="-25000" dirty="0">
                <a:solidFill>
                  <a:schemeClr val="tx1"/>
                </a:solidFill>
                <a:latin typeface="+mn-lt"/>
                <a:ea typeface="Calibri" panose="020F0502020204030204" pitchFamily="34" charset="0"/>
              </a:rPr>
              <a:t>1</a:t>
            </a:r>
            <a:r>
              <a:rPr lang="uk-UA" sz="2000" b="1" i="1" dirty="0">
                <a:solidFill>
                  <a:schemeClr val="tx1"/>
                </a:solidFill>
                <a:latin typeface="+mn-lt"/>
                <a:ea typeface="Calibri" panose="020F0502020204030204" pitchFamily="34" charset="0"/>
              </a:rPr>
              <a:t>a</a:t>
            </a:r>
            <a:r>
              <a:rPr lang="uk-UA" sz="2000" b="1" i="1" baseline="-25000" dirty="0">
                <a:solidFill>
                  <a:schemeClr val="tx1"/>
                </a:solidFill>
                <a:latin typeface="+mn-lt"/>
                <a:ea typeface="Calibri" panose="020F0502020204030204" pitchFamily="34" charset="0"/>
              </a:rPr>
              <a:t>2</a:t>
            </a:r>
            <a:r>
              <a:rPr lang="uk-UA" sz="2000" b="1" i="1" dirty="0">
                <a:solidFill>
                  <a:schemeClr val="tx1"/>
                </a:solidFill>
                <a:latin typeface="+mn-lt"/>
                <a:ea typeface="Calibri" panose="020F0502020204030204" pitchFamily="34" charset="0"/>
              </a:rPr>
              <a:t>a</a:t>
            </a:r>
            <a:r>
              <a:rPr lang="uk-UA" sz="2000" b="1" i="1" baseline="-25000" dirty="0">
                <a:solidFill>
                  <a:schemeClr val="tx1"/>
                </a:solidFill>
                <a:latin typeface="+mn-lt"/>
                <a:ea typeface="Calibri" panose="020F0502020204030204" pitchFamily="34" charset="0"/>
              </a:rPr>
              <a:t>2</a:t>
            </a:r>
            <a:r>
              <a:rPr lang="uk-UA" sz="2000" dirty="0">
                <a:solidFill>
                  <a:schemeClr val="tx1"/>
                </a:solidFill>
                <a:latin typeface="+mn-lt"/>
                <a:ea typeface="Calibri" panose="020F0502020204030204" pitchFamily="34" charset="0"/>
              </a:rPr>
              <a:t>   -  білий колір шкіри. </a:t>
            </a:r>
          </a:p>
          <a:p>
            <a:pPr marL="0" indent="0">
              <a:buFont typeface="Arial" panose="020B0604020202020204" pitchFamily="34" charset="0"/>
              <a:buNone/>
              <a:defRPr/>
            </a:pPr>
            <a:r>
              <a:rPr lang="uk-UA" sz="2000" b="1" i="1" dirty="0">
                <a:solidFill>
                  <a:schemeClr val="tx1"/>
                </a:solidFill>
                <a:latin typeface="+mn-lt"/>
                <a:ea typeface="Calibri" panose="020F0502020204030204" pitchFamily="34" charset="0"/>
              </a:rPr>
              <a:t>A</a:t>
            </a:r>
            <a:r>
              <a:rPr lang="uk-UA" sz="2000" b="1" i="1" baseline="-25000" dirty="0">
                <a:solidFill>
                  <a:schemeClr val="tx1"/>
                </a:solidFill>
                <a:latin typeface="+mn-lt"/>
                <a:ea typeface="Calibri" panose="020F0502020204030204" pitchFamily="34" charset="0"/>
              </a:rPr>
              <a:t>1</a:t>
            </a:r>
            <a:r>
              <a:rPr lang="uk-UA" sz="2000" b="1" i="1" dirty="0">
                <a:solidFill>
                  <a:schemeClr val="tx1"/>
                </a:solidFill>
                <a:latin typeface="+mn-lt"/>
                <a:ea typeface="Calibri" panose="020F0502020204030204" pitchFamily="34" charset="0"/>
              </a:rPr>
              <a:t>a</a:t>
            </a:r>
            <a:r>
              <a:rPr lang="uk-UA" sz="2000" b="1" i="1" baseline="-25000" dirty="0">
                <a:solidFill>
                  <a:schemeClr val="tx1"/>
                </a:solidFill>
                <a:latin typeface="+mn-lt"/>
                <a:ea typeface="Calibri" panose="020F0502020204030204" pitchFamily="34" charset="0"/>
              </a:rPr>
              <a:t>1</a:t>
            </a:r>
            <a:r>
              <a:rPr lang="uk-UA" sz="2000" b="1" i="1" dirty="0">
                <a:solidFill>
                  <a:schemeClr val="tx1"/>
                </a:solidFill>
                <a:latin typeface="+mn-lt"/>
                <a:ea typeface="Calibri" panose="020F0502020204030204" pitchFamily="34" charset="0"/>
              </a:rPr>
              <a:t>A</a:t>
            </a:r>
            <a:r>
              <a:rPr lang="uk-UA" sz="2000" b="1" i="1" baseline="-25000" dirty="0">
                <a:solidFill>
                  <a:schemeClr val="tx1"/>
                </a:solidFill>
                <a:latin typeface="+mn-lt"/>
                <a:ea typeface="Calibri" panose="020F0502020204030204" pitchFamily="34" charset="0"/>
              </a:rPr>
              <a:t>2</a:t>
            </a:r>
            <a:r>
              <a:rPr lang="uk-UA" sz="2000" b="1" i="1" dirty="0">
                <a:solidFill>
                  <a:schemeClr val="tx1"/>
                </a:solidFill>
                <a:latin typeface="+mn-lt"/>
                <a:ea typeface="Calibri" panose="020F0502020204030204" pitchFamily="34" charset="0"/>
              </a:rPr>
              <a:t>a</a:t>
            </a:r>
            <a:r>
              <a:rPr lang="uk-UA" sz="2000" b="1" i="1" baseline="-25000" dirty="0">
                <a:solidFill>
                  <a:schemeClr val="tx1"/>
                </a:solidFill>
                <a:latin typeface="+mn-lt"/>
                <a:ea typeface="Calibri" panose="020F0502020204030204" pitchFamily="34" charset="0"/>
              </a:rPr>
              <a:t>2      </a:t>
            </a:r>
            <a:r>
              <a:rPr lang="uk-UA" sz="2000" dirty="0">
                <a:solidFill>
                  <a:schemeClr val="tx1"/>
                </a:solidFill>
                <a:latin typeface="+mn-lt"/>
                <a:ea typeface="Calibri" panose="020F0502020204030204" pitchFamily="34" charset="0"/>
              </a:rPr>
              <a:t> - коричневий кольор</a:t>
            </a:r>
            <a:endParaRPr lang="uk-UA" sz="2000" dirty="0">
              <a:solidFill>
                <a:schemeClr val="tx1"/>
              </a:solidFill>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9" name="Picture 6" descr="Картинки по запросу skin color polygenic inheritance"/>
          <p:cNvPicPr>
            <a:picLocks noChangeAspect="1" noChangeArrowheads="1"/>
          </p:cNvPicPr>
          <p:nvPr/>
        </p:nvPicPr>
        <p:blipFill>
          <a:blip r:embed="rId3" cstate="print"/>
          <a:srcRect t="22050"/>
          <a:stretch>
            <a:fillRect/>
          </a:stretch>
        </p:blipFill>
        <p:spPr bwMode="auto">
          <a:xfrm>
            <a:off x="0" y="836712"/>
            <a:ext cx="9144000" cy="5345112"/>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67544" y="188640"/>
            <a:ext cx="8229600" cy="1143000"/>
          </a:xfrm>
        </p:spPr>
        <p:txBody>
          <a:bodyPr>
            <a:noAutofit/>
          </a:bodyPr>
          <a:lstStyle/>
          <a:p>
            <a:pPr algn="ctr" eaLnBrk="1" hangingPunct="1">
              <a:lnSpc>
                <a:spcPct val="90000"/>
              </a:lnSpc>
              <a:spcBef>
                <a:spcPts val="900"/>
              </a:spcBef>
              <a:buFont typeface="Wingdings" panose="05000000000000000000"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uk-UA" altLang="ru-RU" sz="2400" b="1" dirty="0">
                <a:solidFill>
                  <a:srgbClr val="FF0000"/>
                </a:solidFill>
              </a:rPr>
              <a:t>ПЛЕЙОТРОПІЯ</a:t>
            </a:r>
            <a:br>
              <a:rPr lang="uk-UA" altLang="ru-RU" sz="2400" b="1" dirty="0">
                <a:solidFill>
                  <a:srgbClr val="FF0000"/>
                </a:solidFill>
              </a:rPr>
            </a:br>
            <a:br>
              <a:rPr lang="en-GB" altLang="ru-RU" sz="2400" dirty="0">
                <a:solidFill>
                  <a:srgbClr val="FF3399"/>
                </a:solidFill>
              </a:rPr>
            </a:br>
            <a:r>
              <a:rPr lang="uk-UA" altLang="ru-RU" sz="2400" b="1" dirty="0">
                <a:solidFill>
                  <a:schemeClr val="tx1"/>
                </a:solidFill>
                <a:latin typeface="+mn-lt"/>
              </a:rPr>
              <a:t>Один ген відповідає за декілька ознак</a:t>
            </a:r>
            <a:endParaRPr lang="en-GB" altLang="ru-RU" sz="2400" b="1" dirty="0">
              <a:solidFill>
                <a:schemeClr val="tx1"/>
              </a:solidFill>
              <a:latin typeface="+mn-lt"/>
            </a:endParaRPr>
          </a:p>
        </p:txBody>
      </p:sp>
      <p:sp>
        <p:nvSpPr>
          <p:cNvPr id="87042" name="Содержимое 1"/>
          <p:cNvSpPr>
            <a:spLocks noGrp="1"/>
          </p:cNvSpPr>
          <p:nvPr>
            <p:ph sz="quarter" idx="1"/>
          </p:nvPr>
        </p:nvSpPr>
        <p:spPr>
          <a:xfrm>
            <a:off x="517525" y="2024063"/>
            <a:ext cx="3328988" cy="642937"/>
          </a:xfrm>
          <a:ln w="28575">
            <a:solidFill>
              <a:schemeClr val="tx1"/>
            </a:solidFill>
          </a:ln>
        </p:spPr>
        <p:txBody>
          <a:bodyPr/>
          <a:lstStyle/>
          <a:p>
            <a:pPr>
              <a:buFont typeface="Wingdings 3" pitchFamily="18" charset="2"/>
              <a:buNone/>
            </a:pPr>
            <a:r>
              <a:rPr lang="uk-UA" altLang="ru-RU" b="1" dirty="0"/>
              <a:t>Ген рудого волосся</a:t>
            </a:r>
            <a:endParaRPr lang="ru-RU" altLang="ru-RU" b="1" dirty="0"/>
          </a:p>
          <a:p>
            <a:endParaRPr lang="ru-RU" altLang="ru-RU" dirty="0"/>
          </a:p>
        </p:txBody>
      </p:sp>
      <p:pic>
        <p:nvPicPr>
          <p:cNvPr id="87044" name="Рисунок 1" descr="https://genetics.thetech.org/sites/default/files/AttitudeRedHair.jpg"/>
          <p:cNvPicPr>
            <a:picLocks noChangeAspect="1" noChangeArrowheads="1"/>
          </p:cNvPicPr>
          <p:nvPr/>
        </p:nvPicPr>
        <p:blipFill>
          <a:blip r:embed="rId3" cstate="print"/>
          <a:srcRect/>
          <a:stretch>
            <a:fillRect/>
          </a:stretch>
        </p:blipFill>
        <p:spPr bwMode="auto">
          <a:xfrm>
            <a:off x="517525" y="3219450"/>
            <a:ext cx="3571875" cy="2679700"/>
          </a:xfrm>
          <a:prstGeom prst="rect">
            <a:avLst/>
          </a:prstGeom>
          <a:noFill/>
          <a:ln w="9525">
            <a:noFill/>
            <a:miter lim="800000"/>
            <a:headEnd/>
            <a:tailEnd/>
          </a:ln>
        </p:spPr>
      </p:pic>
      <p:sp>
        <p:nvSpPr>
          <p:cNvPr id="5" name="Содержимое 1"/>
          <p:cNvSpPr txBox="1">
            <a:spLocks/>
          </p:cNvSpPr>
          <p:nvPr/>
        </p:nvSpPr>
        <p:spPr bwMode="auto">
          <a:xfrm>
            <a:off x="4722813" y="1963738"/>
            <a:ext cx="3328987" cy="642937"/>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marL="365125" indent="-255588">
              <a:spcBef>
                <a:spcPts val="400"/>
              </a:spcBef>
              <a:buClr>
                <a:schemeClr val="accent1"/>
              </a:buClr>
              <a:buSzPct val="68000"/>
              <a:buFont typeface="Wingdings 3" pitchFamily="18" charset="2"/>
              <a:buNone/>
              <a:defRPr/>
            </a:pPr>
            <a:r>
              <a:rPr lang="uk-UA" sz="2000" b="1" dirty="0">
                <a:solidFill>
                  <a:schemeClr val="tx1"/>
                </a:solidFill>
              </a:rPr>
              <a:t>Руде волосся </a:t>
            </a:r>
            <a:r>
              <a:rPr lang="en-US" sz="2000" b="1" dirty="0">
                <a:solidFill>
                  <a:schemeClr val="tx1"/>
                </a:solidFill>
              </a:rPr>
              <a:t>(</a:t>
            </a:r>
            <a:r>
              <a:rPr lang="uk-UA" sz="2000" b="1" dirty="0">
                <a:solidFill>
                  <a:schemeClr val="tx1"/>
                </a:solidFill>
              </a:rPr>
              <a:t>пігмент феомеланін</a:t>
            </a:r>
            <a:r>
              <a:rPr lang="ru-RU" sz="2000" b="1" dirty="0">
                <a:solidFill>
                  <a:schemeClr val="tx1"/>
                </a:solidFill>
              </a:rPr>
              <a:t>)</a:t>
            </a:r>
          </a:p>
          <a:p>
            <a:pPr marL="365125" indent="-255588">
              <a:spcBef>
                <a:spcPts val="400"/>
              </a:spcBef>
              <a:buClr>
                <a:schemeClr val="accent1"/>
              </a:buClr>
              <a:buSzPct val="68000"/>
              <a:defRPr/>
            </a:pPr>
            <a:endParaRPr lang="ru-RU" sz="2700" dirty="0">
              <a:solidFill>
                <a:schemeClr val="tx1"/>
              </a:solidFill>
            </a:endParaRPr>
          </a:p>
        </p:txBody>
      </p:sp>
      <p:sp>
        <p:nvSpPr>
          <p:cNvPr id="7" name="Содержимое 1"/>
          <p:cNvSpPr txBox="1">
            <a:spLocks/>
          </p:cNvSpPr>
          <p:nvPr/>
        </p:nvSpPr>
        <p:spPr bwMode="auto">
          <a:xfrm>
            <a:off x="4716463" y="2792413"/>
            <a:ext cx="3328987" cy="642937"/>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marL="365125" indent="-255588">
              <a:spcBef>
                <a:spcPts val="400"/>
              </a:spcBef>
              <a:buClr>
                <a:schemeClr val="accent1"/>
              </a:buClr>
              <a:buSzPct val="68000"/>
              <a:buFont typeface="Wingdings 3" pitchFamily="18" charset="2"/>
              <a:buNone/>
              <a:defRPr/>
            </a:pPr>
            <a:r>
              <a:rPr lang="uk-UA" sz="2000" b="1" dirty="0"/>
              <a:t>Світла шкіра</a:t>
            </a:r>
            <a:endParaRPr lang="ru-RU" sz="2000" b="1" dirty="0">
              <a:solidFill>
                <a:schemeClr val="tx1"/>
              </a:solidFill>
            </a:endParaRPr>
          </a:p>
          <a:p>
            <a:pPr marL="365125" indent="-255588">
              <a:spcBef>
                <a:spcPts val="400"/>
              </a:spcBef>
              <a:buClr>
                <a:schemeClr val="accent1"/>
              </a:buClr>
              <a:buSzPct val="68000"/>
              <a:defRPr/>
            </a:pPr>
            <a:endParaRPr lang="ru-RU" sz="2700" dirty="0">
              <a:solidFill>
                <a:schemeClr val="tx1"/>
              </a:solidFill>
            </a:endParaRPr>
          </a:p>
        </p:txBody>
      </p:sp>
      <p:sp>
        <p:nvSpPr>
          <p:cNvPr id="8" name="Содержимое 1"/>
          <p:cNvSpPr txBox="1">
            <a:spLocks/>
          </p:cNvSpPr>
          <p:nvPr/>
        </p:nvSpPr>
        <p:spPr bwMode="auto">
          <a:xfrm>
            <a:off x="4716463" y="3762375"/>
            <a:ext cx="3328987" cy="642938"/>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marL="365125" indent="-255588">
              <a:spcBef>
                <a:spcPts val="400"/>
              </a:spcBef>
              <a:buClr>
                <a:schemeClr val="accent1"/>
              </a:buClr>
              <a:buSzPct val="68000"/>
              <a:buFont typeface="Wingdings 3" pitchFamily="18" charset="2"/>
              <a:buNone/>
              <a:defRPr/>
            </a:pPr>
            <a:r>
              <a:rPr lang="uk-UA" sz="2000" b="1" dirty="0"/>
              <a:t>Ластовиння</a:t>
            </a:r>
            <a:endParaRPr lang="ru-RU" sz="2000" b="1" dirty="0">
              <a:solidFill>
                <a:schemeClr val="tx1"/>
              </a:solidFill>
            </a:endParaRPr>
          </a:p>
          <a:p>
            <a:pPr marL="365125" indent="-255588">
              <a:spcBef>
                <a:spcPts val="400"/>
              </a:spcBef>
              <a:buClr>
                <a:schemeClr val="accent1"/>
              </a:buClr>
              <a:buSzPct val="68000"/>
              <a:defRPr/>
            </a:pPr>
            <a:endParaRPr lang="ru-RU" sz="2700" dirty="0">
              <a:solidFill>
                <a:schemeClr val="tx1"/>
              </a:solidFill>
            </a:endParaRPr>
          </a:p>
        </p:txBody>
      </p:sp>
      <p:sp>
        <p:nvSpPr>
          <p:cNvPr id="9" name="Содержимое 1"/>
          <p:cNvSpPr txBox="1">
            <a:spLocks/>
          </p:cNvSpPr>
          <p:nvPr/>
        </p:nvSpPr>
        <p:spPr bwMode="auto">
          <a:xfrm>
            <a:off x="4716016" y="4869160"/>
            <a:ext cx="3328988" cy="642937"/>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marL="365125" indent="-255588">
              <a:spcBef>
                <a:spcPts val="400"/>
              </a:spcBef>
              <a:buClr>
                <a:schemeClr val="accent1"/>
              </a:buClr>
              <a:buSzPct val="68000"/>
              <a:buFont typeface="Wingdings 3" pitchFamily="18" charset="2"/>
              <a:buNone/>
              <a:defRPr/>
            </a:pPr>
            <a:r>
              <a:rPr lang="uk-UA" sz="2000" b="1" dirty="0">
                <a:solidFill>
                  <a:schemeClr val="tx1"/>
                </a:solidFill>
              </a:rPr>
              <a:t>Підвищений ризик рака шкіри</a:t>
            </a:r>
            <a:endParaRPr lang="ru-RU" sz="2000" b="1" dirty="0">
              <a:solidFill>
                <a:schemeClr val="tx1"/>
              </a:solidFill>
            </a:endParaRPr>
          </a:p>
          <a:p>
            <a:pPr marL="365125" indent="-255588">
              <a:spcBef>
                <a:spcPts val="400"/>
              </a:spcBef>
              <a:buClr>
                <a:schemeClr val="accent1"/>
              </a:buClr>
              <a:buSzPct val="68000"/>
              <a:defRPr/>
            </a:pPr>
            <a:endParaRPr lang="ru-RU" sz="2700" dirty="0">
              <a:solidFill>
                <a:schemeClr val="tx1"/>
              </a:solidFill>
            </a:endParaRPr>
          </a:p>
        </p:txBody>
      </p:sp>
      <p:cxnSp>
        <p:nvCxnSpPr>
          <p:cNvPr id="11" name="Прямая со стрелкой 10"/>
          <p:cNvCxnSpPr/>
          <p:nvPr/>
        </p:nvCxnSpPr>
        <p:spPr>
          <a:xfrm flipV="1">
            <a:off x="3986213" y="2211388"/>
            <a:ext cx="500062" cy="142875"/>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12" name="Прямая со стрелкой 11"/>
          <p:cNvCxnSpPr/>
          <p:nvPr/>
        </p:nvCxnSpPr>
        <p:spPr>
          <a:xfrm>
            <a:off x="3914775" y="2533650"/>
            <a:ext cx="642938" cy="285750"/>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14" name="Прямая со стрелкой 13"/>
          <p:cNvCxnSpPr/>
          <p:nvPr/>
        </p:nvCxnSpPr>
        <p:spPr>
          <a:xfrm rot="16200000" flipH="1">
            <a:off x="3871119" y="2969419"/>
            <a:ext cx="857250" cy="500062"/>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17" name="Прямая со стрелкой 16"/>
          <p:cNvCxnSpPr/>
          <p:nvPr/>
        </p:nvCxnSpPr>
        <p:spPr>
          <a:xfrm>
            <a:off x="3900488" y="2790825"/>
            <a:ext cx="714375" cy="1965325"/>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descr="830_marfan"/>
          <p:cNvPicPr>
            <a:picLocks noChangeAspect="1" noChangeArrowheads="1"/>
          </p:cNvPicPr>
          <p:nvPr/>
        </p:nvPicPr>
        <p:blipFill>
          <a:blip r:embed="rId2" cstate="print"/>
          <a:srcRect/>
          <a:stretch>
            <a:fillRect/>
          </a:stretch>
        </p:blipFill>
        <p:spPr bwMode="auto">
          <a:xfrm>
            <a:off x="1547664" y="2636912"/>
            <a:ext cx="1609725" cy="1295400"/>
          </a:xfrm>
          <a:prstGeom prst="rect">
            <a:avLst/>
          </a:prstGeom>
          <a:noFill/>
          <a:ln w="9525">
            <a:noFill/>
            <a:miter lim="800000"/>
            <a:headEnd/>
            <a:tailEnd/>
          </a:ln>
        </p:spPr>
      </p:pic>
      <p:pic>
        <p:nvPicPr>
          <p:cNvPr id="30723" name="Picture 5" descr="Robinson-Child"/>
          <p:cNvPicPr>
            <a:picLocks noChangeAspect="1" noChangeArrowheads="1"/>
          </p:cNvPicPr>
          <p:nvPr/>
        </p:nvPicPr>
        <p:blipFill>
          <a:blip r:embed="rId3" cstate="print"/>
          <a:srcRect/>
          <a:stretch>
            <a:fillRect/>
          </a:stretch>
        </p:blipFill>
        <p:spPr bwMode="auto">
          <a:xfrm>
            <a:off x="1187624" y="4260850"/>
            <a:ext cx="2441575" cy="2597150"/>
          </a:xfrm>
          <a:prstGeom prst="rect">
            <a:avLst/>
          </a:prstGeom>
          <a:noFill/>
          <a:ln w="9525">
            <a:noFill/>
            <a:miter lim="800000"/>
            <a:headEnd/>
            <a:tailEnd/>
          </a:ln>
        </p:spPr>
      </p:pic>
      <p:sp>
        <p:nvSpPr>
          <p:cNvPr id="30726" name="TextBox 8"/>
          <p:cNvSpPr txBox="1">
            <a:spLocks noChangeArrowheads="1"/>
          </p:cNvSpPr>
          <p:nvPr/>
        </p:nvSpPr>
        <p:spPr bwMode="auto">
          <a:xfrm>
            <a:off x="430213" y="1052736"/>
            <a:ext cx="8713787" cy="1323439"/>
          </a:xfrm>
          <a:prstGeom prst="rect">
            <a:avLst/>
          </a:prstGeom>
          <a:noFill/>
          <a:ln w="9525">
            <a:noFill/>
            <a:miter lim="800000"/>
            <a:headEnd/>
            <a:tailEnd/>
          </a:ln>
        </p:spPr>
        <p:txBody>
          <a:bodyPr>
            <a:spAutoFit/>
          </a:bodyPr>
          <a:lstStyle/>
          <a:p>
            <a:pPr algn="just"/>
            <a:r>
              <a:rPr lang="uk-UA" sz="2000" dirty="0">
                <a:solidFill>
                  <a:srgbClr val="000000"/>
                </a:solidFill>
                <a:latin typeface="+mn-lt"/>
                <a:ea typeface="Calibri" pitchFamily="34" charset="0"/>
                <a:cs typeface="Times New Roman" pitchFamily="18" charset="0"/>
              </a:rPr>
              <a:t>Мутація гена білка </a:t>
            </a:r>
            <a:r>
              <a:rPr lang="uk-UA" sz="2000" b="1" dirty="0">
                <a:solidFill>
                  <a:schemeClr val="tx1"/>
                </a:solidFill>
                <a:latin typeface="+mn-lt"/>
                <a:ea typeface="Calibri" pitchFamily="34" charset="0"/>
                <a:cs typeface="Times New Roman" pitchFamily="18" charset="0"/>
              </a:rPr>
              <a:t>сполучної тканини фібриліна</a:t>
            </a:r>
            <a:r>
              <a:rPr lang="uk-UA" sz="2000" dirty="0">
                <a:solidFill>
                  <a:srgbClr val="000000"/>
                </a:solidFill>
                <a:latin typeface="+mn-lt"/>
                <a:ea typeface="Calibri" pitchFamily="34" charset="0"/>
                <a:cs typeface="Times New Roman" pitchFamily="18" charset="0"/>
              </a:rPr>
              <a:t>: </a:t>
            </a:r>
          </a:p>
          <a:p>
            <a:pPr algn="just"/>
            <a:r>
              <a:rPr lang="uk-UA" sz="2000" dirty="0">
                <a:solidFill>
                  <a:srgbClr val="000000"/>
                </a:solidFill>
                <a:latin typeface="+mn-lt"/>
                <a:ea typeface="Calibri" pitchFamily="34" charset="0"/>
                <a:cs typeface="Times New Roman" pitchFamily="18" charset="0"/>
              </a:rPr>
              <a:t>• високий ріст, </a:t>
            </a:r>
            <a:r>
              <a:rPr lang="uk-UA" sz="2000" b="1" dirty="0">
                <a:solidFill>
                  <a:srgbClr val="000000"/>
                </a:solidFill>
                <a:latin typeface="+mn-lt"/>
                <a:ea typeface="Calibri" pitchFamily="34" charset="0"/>
                <a:cs typeface="Times New Roman" pitchFamily="18" charset="0"/>
              </a:rPr>
              <a:t>арахнодактилія</a:t>
            </a:r>
            <a:r>
              <a:rPr lang="uk-UA" sz="2000" dirty="0">
                <a:solidFill>
                  <a:srgbClr val="000000"/>
                </a:solidFill>
                <a:latin typeface="+mn-lt"/>
                <a:ea typeface="Calibri" pitchFamily="34" charset="0"/>
                <a:cs typeface="Times New Roman" pitchFamily="18" charset="0"/>
              </a:rPr>
              <a:t> (павучі пальці), деформація грудної клітки;</a:t>
            </a:r>
            <a:endParaRPr lang="uk-UA" sz="2000" dirty="0">
              <a:latin typeface="+mn-lt"/>
              <a:ea typeface="Calibri" pitchFamily="34" charset="0"/>
              <a:cs typeface="Times New Roman" pitchFamily="18" charset="0"/>
            </a:endParaRPr>
          </a:p>
          <a:p>
            <a:pPr algn="just"/>
            <a:r>
              <a:rPr lang="uk-UA" sz="2000" dirty="0">
                <a:solidFill>
                  <a:srgbClr val="000000"/>
                </a:solidFill>
                <a:latin typeface="+mn-lt"/>
                <a:ea typeface="Calibri" pitchFamily="34" charset="0"/>
                <a:cs typeface="Times New Roman" pitchFamily="18" charset="0"/>
              </a:rPr>
              <a:t>• вроджені вади серця (дилатація, тобто розширення аорти);</a:t>
            </a:r>
            <a:endParaRPr lang="uk-UA" sz="2000" dirty="0">
              <a:latin typeface="+mn-lt"/>
              <a:ea typeface="Calibri" pitchFamily="34" charset="0"/>
              <a:cs typeface="Times New Roman" pitchFamily="18" charset="0"/>
            </a:endParaRPr>
          </a:p>
          <a:p>
            <a:pPr algn="just"/>
            <a:r>
              <a:rPr lang="uk-UA" sz="2000" dirty="0">
                <a:solidFill>
                  <a:srgbClr val="000000"/>
                </a:solidFill>
                <a:latin typeface="+mn-lt"/>
                <a:ea typeface="Calibri" pitchFamily="34" charset="0"/>
                <a:cs typeface="Times New Roman" pitchFamily="18" charset="0"/>
              </a:rPr>
              <a:t>• короткозорість, вивіх кришталика.</a:t>
            </a:r>
            <a:endParaRPr lang="uk-UA" sz="2000" dirty="0">
              <a:latin typeface="+mn-lt"/>
              <a:ea typeface="Calibri" pitchFamily="34" charset="0"/>
              <a:cs typeface="Times New Roman" pitchFamily="18" charset="0"/>
            </a:endParaRPr>
          </a:p>
        </p:txBody>
      </p:sp>
      <p:sp>
        <p:nvSpPr>
          <p:cNvPr id="7" name="TextBox 6"/>
          <p:cNvSpPr txBox="1"/>
          <p:nvPr/>
        </p:nvSpPr>
        <p:spPr>
          <a:xfrm>
            <a:off x="611560" y="260648"/>
            <a:ext cx="7632848" cy="830997"/>
          </a:xfrm>
          <a:prstGeom prst="rect">
            <a:avLst/>
          </a:prstGeom>
          <a:noFill/>
        </p:spPr>
        <p:txBody>
          <a:bodyPr wrap="square" rtlCol="0">
            <a:spAutoFit/>
          </a:bodyPr>
          <a:lstStyle/>
          <a:p>
            <a:r>
              <a:rPr lang="uk-UA" sz="2400" b="1" dirty="0">
                <a:solidFill>
                  <a:srgbClr val="FF0000"/>
                </a:solidFill>
                <a:latin typeface="+mn-lt"/>
                <a:ea typeface="Calibri" pitchFamily="34" charset="0"/>
                <a:cs typeface="Times New Roman" pitchFamily="18" charset="0"/>
              </a:rPr>
              <a:t>Хвороба Марфана – </a:t>
            </a:r>
            <a:r>
              <a:rPr lang="uk-UA" sz="2400" b="1" dirty="0">
                <a:solidFill>
                  <a:schemeClr val="tx1"/>
                </a:solidFill>
                <a:latin typeface="+mn-lt"/>
                <a:ea typeface="Calibri" pitchFamily="34" charset="0"/>
                <a:cs typeface="Times New Roman" pitchFamily="18" charset="0"/>
              </a:rPr>
              <a:t>моногенна хвороба з аутосомно-домінантним успадкуванням</a:t>
            </a:r>
            <a:endParaRPr lang="uk-UA" sz="2400" b="1" dirty="0">
              <a:solidFill>
                <a:schemeClr val="tx1"/>
              </a:solidFill>
              <a:latin typeface="+mn-lt"/>
            </a:endParaRPr>
          </a:p>
        </p:txBody>
      </p:sp>
      <p:pic>
        <p:nvPicPr>
          <p:cNvPr id="8" name="Содержимое 3" descr="Картинки по запросу marfan syndrome photos"/>
          <p:cNvPicPr>
            <a:picLocks noGrp="1"/>
          </p:cNvPicPr>
          <p:nvPr>
            <p:ph idx="1"/>
          </p:nvPr>
        </p:nvPicPr>
        <p:blipFill>
          <a:blip r:embed="rId4" cstate="print"/>
          <a:srcRect/>
          <a:stretch>
            <a:fillRect/>
          </a:stretch>
        </p:blipFill>
        <p:spPr>
          <a:xfrm>
            <a:off x="4644008" y="2060848"/>
            <a:ext cx="3744913" cy="5749925"/>
          </a:xfr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defRPr/>
            </a:pPr>
            <a:endParaRPr lang="uk-UA"/>
          </a:p>
        </p:txBody>
      </p:sp>
      <p:pic>
        <p:nvPicPr>
          <p:cNvPr id="90115" name="Содержимое 3" descr="Картинки по запросу marfan syndrome pleiotropy"/>
          <p:cNvPicPr>
            <a:picLocks noGrp="1"/>
          </p:cNvPicPr>
          <p:nvPr>
            <p:ph idx="1"/>
          </p:nvPr>
        </p:nvPicPr>
        <p:blipFill>
          <a:blip r:embed="rId2" cstate="print"/>
          <a:srcRect t="4854"/>
          <a:stretch>
            <a:fillRect/>
          </a:stretch>
        </p:blipFill>
        <p:spPr>
          <a:xfrm>
            <a:off x="250825" y="260350"/>
            <a:ext cx="8424863" cy="6080125"/>
          </a:xfr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1"/>
          <p:cNvSpPr>
            <a:spLocks noGrp="1" noChangeArrowheads="1"/>
          </p:cNvSpPr>
          <p:nvPr>
            <p:ph type="body" idx="4294967295"/>
          </p:nvPr>
        </p:nvSpPr>
        <p:spPr>
          <a:xfrm>
            <a:off x="179388" y="188913"/>
            <a:ext cx="8964612" cy="6480175"/>
          </a:xfrm>
        </p:spPr>
        <p:txBody>
          <a:bodyPr/>
          <a:lstStyle/>
          <a:p>
            <a:pPr algn="ctr" eaLnBrk="1" hangingPunct="1">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b="1" dirty="0">
                <a:solidFill>
                  <a:srgbClr val="FF0000"/>
                </a:solidFill>
              </a:rPr>
              <a:t>    </a:t>
            </a:r>
            <a:r>
              <a:rPr lang="uk-UA" altLang="ru-RU" b="1" dirty="0">
                <a:solidFill>
                  <a:srgbClr val="FF0000"/>
                </a:solidFill>
              </a:rPr>
              <a:t>Успадкування, зчеплене зі статтю. Хромосомна теорія спадковості</a:t>
            </a:r>
            <a:endParaRPr lang="en-GB" altLang="ru-RU" b="1" dirty="0">
              <a:solidFill>
                <a:srgbClr val="FF0000"/>
              </a:solidFill>
            </a:endParaRPr>
          </a:p>
        </p:txBody>
      </p:sp>
      <p:pic>
        <p:nvPicPr>
          <p:cNvPr id="92163" name="Picture 2"/>
          <p:cNvPicPr>
            <a:picLocks noChangeAspect="1" noChangeArrowheads="1"/>
          </p:cNvPicPr>
          <p:nvPr/>
        </p:nvPicPr>
        <p:blipFill>
          <a:blip r:embed="rId3" cstate="print"/>
          <a:srcRect/>
          <a:stretch>
            <a:fillRect/>
          </a:stretch>
        </p:blipFill>
        <p:spPr bwMode="auto">
          <a:xfrm>
            <a:off x="755576" y="1268760"/>
            <a:ext cx="3457079" cy="4810830"/>
          </a:xfrm>
          <a:prstGeom prst="rect">
            <a:avLst/>
          </a:prstGeom>
          <a:noFill/>
          <a:ln w="9525">
            <a:noFill/>
            <a:round/>
            <a:headEnd/>
            <a:tailEnd/>
          </a:ln>
        </p:spPr>
      </p:pic>
      <p:pic>
        <p:nvPicPr>
          <p:cNvPr id="92164" name="Picture 3"/>
          <p:cNvPicPr>
            <a:picLocks noChangeAspect="1" noChangeArrowheads="1"/>
          </p:cNvPicPr>
          <p:nvPr/>
        </p:nvPicPr>
        <p:blipFill>
          <a:blip r:embed="rId4" cstate="print"/>
          <a:srcRect/>
          <a:stretch>
            <a:fillRect/>
          </a:stretch>
        </p:blipFill>
        <p:spPr bwMode="auto">
          <a:xfrm>
            <a:off x="4860032" y="4149080"/>
            <a:ext cx="3312368" cy="2343735"/>
          </a:xfrm>
          <a:prstGeom prst="rect">
            <a:avLst/>
          </a:prstGeom>
          <a:noFill/>
          <a:ln w="9525">
            <a:noFill/>
            <a:round/>
            <a:headEnd/>
            <a:tailEnd/>
          </a:ln>
        </p:spPr>
      </p:pic>
      <p:pic>
        <p:nvPicPr>
          <p:cNvPr id="92165" name="Picture 4"/>
          <p:cNvPicPr>
            <a:picLocks noChangeAspect="1" noChangeArrowheads="1"/>
          </p:cNvPicPr>
          <p:nvPr/>
        </p:nvPicPr>
        <p:blipFill>
          <a:blip r:embed="rId5" cstate="print"/>
          <a:srcRect/>
          <a:stretch>
            <a:fillRect/>
          </a:stretch>
        </p:blipFill>
        <p:spPr bwMode="auto">
          <a:xfrm>
            <a:off x="4860032" y="1196752"/>
            <a:ext cx="3384053" cy="2538040"/>
          </a:xfrm>
          <a:prstGeom prst="rect">
            <a:avLst/>
          </a:prstGeom>
          <a:noFill/>
          <a:ln w="9525">
            <a:noFill/>
            <a:round/>
            <a:headEnd/>
            <a:tailEnd/>
          </a:ln>
        </p:spPr>
      </p:pic>
      <p:sp>
        <p:nvSpPr>
          <p:cNvPr id="6" name="TextBox 5"/>
          <p:cNvSpPr txBox="1"/>
          <p:nvPr/>
        </p:nvSpPr>
        <p:spPr>
          <a:xfrm>
            <a:off x="1187624" y="6165304"/>
            <a:ext cx="2270493" cy="369332"/>
          </a:xfrm>
          <a:prstGeom prst="rect">
            <a:avLst/>
          </a:prstGeom>
          <a:noFill/>
        </p:spPr>
        <p:txBody>
          <a:bodyPr wrap="none" rtlCol="0">
            <a:spAutoFit/>
          </a:bodyPr>
          <a:lstStyle/>
          <a:p>
            <a:r>
              <a:rPr lang="uk-UA" dirty="0">
                <a:solidFill>
                  <a:schemeClr val="tx1"/>
                </a:solidFill>
              </a:rPr>
              <a:t>Томас Хант Морган</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1"/>
          <p:cNvPicPr>
            <a:picLocks noChangeAspect="1" noChangeArrowheads="1"/>
          </p:cNvPicPr>
          <p:nvPr/>
        </p:nvPicPr>
        <p:blipFill>
          <a:blip r:embed="rId3" cstate="print"/>
          <a:srcRect b="3381"/>
          <a:stretch>
            <a:fillRect/>
          </a:stretch>
        </p:blipFill>
        <p:spPr bwMode="auto">
          <a:xfrm>
            <a:off x="251520" y="764704"/>
            <a:ext cx="4041775" cy="5830888"/>
          </a:xfrm>
          <a:prstGeom prst="rect">
            <a:avLst/>
          </a:prstGeom>
          <a:noFill/>
          <a:ln w="9525">
            <a:noFill/>
            <a:round/>
            <a:headEnd/>
            <a:tailEnd/>
          </a:ln>
        </p:spPr>
      </p:pic>
      <p:sp>
        <p:nvSpPr>
          <p:cNvPr id="2" name="TextBox 1"/>
          <p:cNvSpPr txBox="1"/>
          <p:nvPr/>
        </p:nvSpPr>
        <p:spPr>
          <a:xfrm>
            <a:off x="3419872" y="260648"/>
            <a:ext cx="4697248" cy="523220"/>
          </a:xfrm>
          <a:prstGeom prst="rect">
            <a:avLst/>
          </a:prstGeom>
          <a:noFill/>
        </p:spPr>
        <p:txBody>
          <a:bodyPr wrap="none">
            <a:spAutoFit/>
          </a:bodyPr>
          <a:lstStyle/>
          <a:p>
            <a:pPr algn="ctr">
              <a:defRPr/>
            </a:pPr>
            <a:r>
              <a:rPr lang="uk-UA" sz="2800" b="1" dirty="0">
                <a:solidFill>
                  <a:schemeClr val="tx1"/>
                </a:solidFill>
                <a:latin typeface="+mj-lt"/>
                <a:ea typeface="+mn-ea"/>
              </a:rPr>
              <a:t>Системи визначення статі</a:t>
            </a:r>
            <a:endParaRPr lang="ru-RU" sz="2800" b="1" dirty="0">
              <a:solidFill>
                <a:schemeClr val="tx1"/>
              </a:solidFill>
              <a:latin typeface="+mj-lt"/>
              <a:ea typeface="+mn-ea"/>
            </a:endParaRPr>
          </a:p>
        </p:txBody>
      </p:sp>
      <p:sp>
        <p:nvSpPr>
          <p:cNvPr id="4" name="TextBox 3"/>
          <p:cNvSpPr txBox="1"/>
          <p:nvPr/>
        </p:nvSpPr>
        <p:spPr>
          <a:xfrm>
            <a:off x="4499992" y="1052736"/>
            <a:ext cx="4176464" cy="2031325"/>
          </a:xfrm>
          <a:prstGeom prst="rect">
            <a:avLst/>
          </a:prstGeom>
          <a:noFill/>
        </p:spPr>
        <p:txBody>
          <a:bodyPr wrap="square" rtlCol="0">
            <a:spAutoFit/>
          </a:bodyPr>
          <a:lstStyle/>
          <a:p>
            <a:pPr marL="342900" indent="-342900">
              <a:buAutoNum type="arabicPeriod"/>
            </a:pPr>
            <a:r>
              <a:rPr lang="uk-UA" dirty="0">
                <a:solidFill>
                  <a:schemeClr val="tx1"/>
                </a:solidFill>
              </a:rPr>
              <a:t>Особливості розвитку яйцеклітини (прогамна детермінація)</a:t>
            </a:r>
          </a:p>
          <a:p>
            <a:pPr marL="342900" indent="-342900">
              <a:buAutoNum type="arabicPeriod"/>
            </a:pPr>
            <a:r>
              <a:rPr lang="uk-UA" dirty="0">
                <a:solidFill>
                  <a:schemeClr val="tx1"/>
                </a:solidFill>
              </a:rPr>
              <a:t>Хромосомна, при заплідненні (сингамна)</a:t>
            </a:r>
          </a:p>
          <a:p>
            <a:pPr marL="342900" indent="-342900">
              <a:buAutoNum type="arabicPeriod"/>
            </a:pPr>
            <a:r>
              <a:rPr lang="uk-UA" dirty="0">
                <a:solidFill>
                  <a:schemeClr val="tx1"/>
                </a:solidFill>
              </a:rPr>
              <a:t>Умови розвитку яйця (епігамна)</a:t>
            </a:r>
          </a:p>
          <a:p>
            <a:pPr marL="342900" indent="-342900">
              <a:buAutoNum type="arabicPeriod"/>
            </a:pPr>
            <a:endParaRPr lang="uk-UA" dirty="0">
              <a:solidFill>
                <a:schemeClr val="tx1"/>
              </a:solidFill>
            </a:endParaRPr>
          </a:p>
        </p:txBody>
      </p:sp>
      <p:sp>
        <p:nvSpPr>
          <p:cNvPr id="5" name="TextBox 4"/>
          <p:cNvSpPr txBox="1"/>
          <p:nvPr/>
        </p:nvSpPr>
        <p:spPr>
          <a:xfrm>
            <a:off x="4572000" y="5157192"/>
            <a:ext cx="2448272" cy="923330"/>
          </a:xfrm>
          <a:prstGeom prst="rect">
            <a:avLst/>
          </a:prstGeom>
          <a:noFill/>
        </p:spPr>
        <p:txBody>
          <a:bodyPr wrap="square" rtlCol="0">
            <a:spAutoFit/>
          </a:bodyPr>
          <a:lstStyle/>
          <a:p>
            <a:r>
              <a:rPr lang="uk-UA" dirty="0">
                <a:solidFill>
                  <a:schemeClr val="tx1"/>
                </a:solidFill>
              </a:rPr>
              <a:t>Варіанти  хромосомного визначення статі</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8446269" cy="1152426"/>
          </a:xfrm>
        </p:spPr>
        <p:txBody>
          <a:bodyPr rtlCol="0">
            <a:normAutofit/>
          </a:bodyPr>
          <a:lstStyle/>
          <a:p>
            <a:pPr algn="ctr" eaLnBrk="1" fontAlgn="auto" hangingPunct="1">
              <a:spcAft>
                <a:spcPts val="0"/>
              </a:spcAft>
              <a:defRPr/>
            </a:pPr>
            <a:r>
              <a:rPr lang="ru-RU" sz="2400" b="1" dirty="0">
                <a:solidFill>
                  <a:srgbClr val="C00000"/>
                </a:solidFill>
                <a:latin typeface="+mn-lt"/>
              </a:rPr>
              <a:t>Стать дитини визначається під час запліднення , </a:t>
            </a:r>
            <a:br>
              <a:rPr lang="ru-RU" sz="2400" b="1" dirty="0">
                <a:solidFill>
                  <a:srgbClr val="C00000"/>
                </a:solidFill>
                <a:latin typeface="+mn-lt"/>
              </a:rPr>
            </a:br>
            <a:r>
              <a:rPr lang="ru-RU" sz="2400" b="1" dirty="0">
                <a:solidFill>
                  <a:schemeClr val="tx1"/>
                </a:solidFill>
                <a:latin typeface="+mn-lt"/>
              </a:rPr>
              <a:t>залежить від статевої хромосоми сперматозоїда</a:t>
            </a:r>
          </a:p>
        </p:txBody>
      </p:sp>
      <p:sp>
        <p:nvSpPr>
          <p:cNvPr id="4099" name="Содержимое 2"/>
          <p:cNvSpPr>
            <a:spLocks noGrp="1"/>
          </p:cNvSpPr>
          <p:nvPr>
            <p:ph idx="1"/>
          </p:nvPr>
        </p:nvSpPr>
        <p:spPr>
          <a:xfrm>
            <a:off x="1116013" y="1989138"/>
            <a:ext cx="7497762" cy="3528094"/>
          </a:xfrm>
        </p:spPr>
        <p:txBody>
          <a:bodyPr>
            <a:normAutofit lnSpcReduction="10000"/>
          </a:bodyPr>
          <a:lstStyle/>
          <a:p>
            <a:pPr marL="365760" indent="-283464" eaLnBrk="1" fontAlgn="auto" hangingPunct="1">
              <a:spcAft>
                <a:spcPts val="0"/>
              </a:spcAft>
              <a:buFont typeface="Arial" charset="0"/>
              <a:buNone/>
              <a:defRPr/>
            </a:pPr>
            <a:r>
              <a:rPr lang="en-US" b="1" dirty="0"/>
              <a:t>P </a:t>
            </a:r>
            <a:r>
              <a:rPr lang="ru-RU" b="1" dirty="0"/>
              <a:t>                          </a:t>
            </a:r>
            <a:r>
              <a:rPr lang="ru-RU" altLang="x-none" dirty="0">
                <a:latin typeface="Times New Roman" panose="02020603050405020304" pitchFamily="18" charset="0"/>
                <a:cs typeface="Times New Roman" panose="02020603050405020304" pitchFamily="18" charset="0"/>
              </a:rPr>
              <a:t>♀</a:t>
            </a:r>
            <a:r>
              <a:rPr lang="en-US" b="1" dirty="0"/>
              <a:t>XX</a:t>
            </a:r>
            <a:r>
              <a:rPr lang="ru-RU" b="1" dirty="0"/>
              <a:t>           ×          </a:t>
            </a:r>
            <a:r>
              <a:rPr lang="ru-RU" altLang="x-none" b="1" i="1" dirty="0"/>
              <a:t> </a:t>
            </a:r>
            <a:r>
              <a:rPr lang="ru-RU" altLang="x-none" dirty="0">
                <a:latin typeface="Times New Roman" panose="02020603050405020304" pitchFamily="18" charset="0"/>
                <a:cs typeface="Times New Roman" panose="02020603050405020304" pitchFamily="18" charset="0"/>
              </a:rPr>
              <a:t>♂</a:t>
            </a:r>
            <a:r>
              <a:rPr lang="en-US" b="1" dirty="0"/>
              <a:t>XY</a:t>
            </a:r>
            <a:endParaRPr lang="ru-RU" b="1" dirty="0"/>
          </a:p>
          <a:p>
            <a:pPr marL="365760" indent="-283464">
              <a:buNone/>
              <a:defRPr/>
            </a:pPr>
            <a:r>
              <a:rPr lang="ru-RU" b="1" dirty="0"/>
              <a:t>Гаметы                      </a:t>
            </a:r>
            <a:r>
              <a:rPr lang="en-US" b="1" dirty="0"/>
              <a:t>X</a:t>
            </a:r>
            <a:r>
              <a:rPr lang="ru-RU" b="1" dirty="0"/>
              <a:t>                         </a:t>
            </a:r>
            <a:r>
              <a:rPr lang="en-US" b="1" dirty="0"/>
              <a:t>X</a:t>
            </a:r>
            <a:r>
              <a:rPr lang="ru-RU" b="1" dirty="0"/>
              <a:t>, </a:t>
            </a:r>
            <a:r>
              <a:rPr lang="en-US" b="1" dirty="0"/>
              <a:t>Y</a:t>
            </a:r>
            <a:endParaRPr lang="ru-RU" b="1" dirty="0"/>
          </a:p>
          <a:p>
            <a:pPr marL="365760" indent="-283464" eaLnBrk="1" fontAlgn="auto" hangingPunct="1">
              <a:spcAft>
                <a:spcPts val="0"/>
              </a:spcAft>
              <a:buFont typeface="Arial" charset="0"/>
              <a:buNone/>
              <a:defRPr/>
            </a:pPr>
            <a:r>
              <a:rPr lang="en-US" b="1" dirty="0"/>
              <a:t>F</a:t>
            </a:r>
            <a:r>
              <a:rPr lang="ru-RU" b="1" dirty="0"/>
              <a:t>1    </a:t>
            </a:r>
            <a:r>
              <a:rPr lang="ru-RU" dirty="0"/>
              <a:t>                          </a:t>
            </a:r>
            <a:r>
              <a:rPr lang="en-US" b="1" dirty="0"/>
              <a:t>XX</a:t>
            </a:r>
            <a:r>
              <a:rPr lang="ru-RU" dirty="0"/>
              <a:t>                        </a:t>
            </a:r>
            <a:r>
              <a:rPr lang="en-US" b="1" dirty="0"/>
              <a:t>XY</a:t>
            </a:r>
            <a:endParaRPr lang="ru-RU" b="1" dirty="0"/>
          </a:p>
          <a:p>
            <a:pPr marL="365760" indent="-283464" eaLnBrk="1" fontAlgn="auto" hangingPunct="1">
              <a:spcAft>
                <a:spcPts val="0"/>
              </a:spcAft>
              <a:buFont typeface="Arial" charset="0"/>
              <a:buNone/>
              <a:defRPr/>
            </a:pPr>
            <a:r>
              <a:rPr lang="en-US" dirty="0"/>
              <a:t> </a:t>
            </a:r>
            <a:r>
              <a:rPr lang="uk-UA" dirty="0"/>
              <a:t>                              </a:t>
            </a:r>
            <a:r>
              <a:rPr lang="ru-RU" altLang="x-none" dirty="0">
                <a:latin typeface="Times New Roman" panose="02020603050405020304" pitchFamily="18" charset="0"/>
                <a:cs typeface="Times New Roman" panose="02020603050405020304" pitchFamily="18" charset="0"/>
              </a:rPr>
              <a:t>♀ </a:t>
            </a:r>
            <a:r>
              <a:rPr lang="en-US" dirty="0"/>
              <a:t>50% </a:t>
            </a:r>
            <a:r>
              <a:rPr lang="uk-UA" dirty="0"/>
              <a:t>               </a:t>
            </a:r>
            <a:r>
              <a:rPr lang="ru-RU" altLang="x-none" dirty="0">
                <a:latin typeface="Times New Roman" panose="02020603050405020304" pitchFamily="18" charset="0"/>
                <a:cs typeface="Times New Roman" panose="02020603050405020304" pitchFamily="18" charset="0"/>
              </a:rPr>
              <a:t>♂ </a:t>
            </a:r>
            <a:r>
              <a:rPr lang="en-US" dirty="0"/>
              <a:t>50%</a:t>
            </a:r>
            <a:endParaRPr lang="ru-RU" dirty="0"/>
          </a:p>
          <a:p>
            <a:pPr marL="365760" indent="-283464" eaLnBrk="1" fontAlgn="auto" hangingPunct="1">
              <a:spcAft>
                <a:spcPts val="0"/>
              </a:spcAft>
              <a:buFont typeface="Arial" charset="0"/>
              <a:buNone/>
              <a:defRPr/>
            </a:pPr>
            <a:endParaRPr lang="ru-RU" sz="2400" dirty="0"/>
          </a:p>
          <a:p>
            <a:pPr marL="365760" indent="-283464" algn="ctr" eaLnBrk="1" fontAlgn="auto" hangingPunct="1">
              <a:spcAft>
                <a:spcPts val="0"/>
              </a:spcAft>
              <a:buFont typeface="Arial" charset="0"/>
              <a:buNone/>
              <a:defRPr/>
            </a:pPr>
            <a:endParaRPr lang="ru-RU" sz="2400" dirty="0"/>
          </a:p>
          <a:p>
            <a:pPr marL="365760" indent="-283464" algn="ctr" eaLnBrk="1" fontAlgn="auto" hangingPunct="1">
              <a:spcAft>
                <a:spcPts val="0"/>
              </a:spcAft>
              <a:buFont typeface="Arial" charset="0"/>
              <a:buNone/>
              <a:defRPr/>
            </a:pPr>
            <a:r>
              <a:rPr lang="ru-RU" sz="2400" b="1" dirty="0"/>
              <a:t>Фактичне </a:t>
            </a:r>
          </a:p>
          <a:p>
            <a:pPr marL="365760" indent="-283464" algn="ctr" eaLnBrk="1" fontAlgn="auto" hangingPunct="1">
              <a:spcAft>
                <a:spcPts val="0"/>
              </a:spcAft>
              <a:buFont typeface="Arial" charset="0"/>
              <a:buNone/>
              <a:defRPr/>
            </a:pPr>
            <a:r>
              <a:rPr lang="ru-RU" sz="2400" b="1" dirty="0"/>
              <a:t>співвідношення 100 дівчинок : 106 хлопчиків</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611560" y="1484784"/>
            <a:ext cx="8229600" cy="1143000"/>
          </a:xfrm>
        </p:spPr>
        <p:txBody>
          <a:bodyPr>
            <a:noAutofit/>
          </a:bodyPr>
          <a:lstStyle/>
          <a:p>
            <a:pPr>
              <a:defRPr/>
            </a:pPr>
            <a:r>
              <a:rPr lang="en-US" sz="2400" dirty="0">
                <a:solidFill>
                  <a:schemeClr val="tx1"/>
                </a:solidFill>
                <a:effectLst/>
              </a:rPr>
              <a:t>     </a:t>
            </a:r>
            <a:r>
              <a:rPr lang="uk-UA" sz="2400" dirty="0">
                <a:solidFill>
                  <a:schemeClr val="tx1"/>
                </a:solidFill>
                <a:latin typeface="Arial" pitchFamily="34" charset="0"/>
                <a:cs typeface="Arial" pitchFamily="34" charset="0"/>
              </a:rPr>
              <a:t>Ранній ембріон ембріон людини має </a:t>
            </a:r>
            <a:r>
              <a:rPr lang="uk-UA" sz="2400" dirty="0">
                <a:solidFill>
                  <a:schemeClr val="tx1"/>
                </a:solidFill>
                <a:effectLst/>
                <a:latin typeface="Arial" pitchFamily="34" charset="0"/>
                <a:cs typeface="Arial" pitchFamily="34" charset="0"/>
              </a:rPr>
              <a:t>недиференційовані первинні гонади й два канали, що можуть дати початок як чоловічему репродуктивному тракту (Вольфова або мезонефрична протока), так і жіночому репродуктивному тракту (Мюлерова або парамезонефрична протока)</a:t>
            </a:r>
            <a:endParaRPr lang="uk-UA" sz="2400" dirty="0">
              <a:solidFill>
                <a:schemeClr val="tx1"/>
              </a:solidFill>
              <a:latin typeface="Arial" pitchFamily="34" charset="0"/>
              <a:cs typeface="Arial" pitchFamily="34" charset="0"/>
            </a:endParaRPr>
          </a:p>
        </p:txBody>
      </p:sp>
      <p:pic>
        <p:nvPicPr>
          <p:cNvPr id="98307" name="Содержимое 3" descr="Картинки по запросу sex determination in humans diagram"/>
          <p:cNvPicPr>
            <a:picLocks noGrp="1"/>
          </p:cNvPicPr>
          <p:nvPr>
            <p:ph idx="1"/>
          </p:nvPr>
        </p:nvPicPr>
        <p:blipFill>
          <a:blip r:embed="rId3" cstate="print"/>
          <a:srcRect/>
          <a:stretch>
            <a:fillRect/>
          </a:stretch>
        </p:blipFill>
        <p:spPr>
          <a:xfrm>
            <a:off x="323528" y="2996952"/>
            <a:ext cx="3960440" cy="3157091"/>
          </a:xfrm>
        </p:spPr>
      </p:pic>
      <p:pic>
        <p:nvPicPr>
          <p:cNvPr id="98308" name="Рисунок 4" descr="Похожее изображение"/>
          <p:cNvPicPr>
            <a:picLocks noChangeAspect="1" noChangeArrowheads="1"/>
          </p:cNvPicPr>
          <p:nvPr/>
        </p:nvPicPr>
        <p:blipFill>
          <a:blip r:embed="rId4" cstate="print"/>
          <a:srcRect l="30556" t="2670" r="8282" b="51918"/>
          <a:stretch>
            <a:fillRect/>
          </a:stretch>
        </p:blipFill>
        <p:spPr bwMode="auto">
          <a:xfrm>
            <a:off x="4283968" y="3068960"/>
            <a:ext cx="4652148" cy="2988816"/>
          </a:xfrm>
          <a:prstGeom prst="rect">
            <a:avLst/>
          </a:prstGeom>
          <a:noFill/>
          <a:ln w="9525">
            <a:noFill/>
            <a:miter lim="800000"/>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lgn="ctr">
              <a:defRPr/>
            </a:pPr>
            <a:endParaRPr lang="uk-UA" sz="2000" dirty="0">
              <a:effectLst/>
            </a:endParaRPr>
          </a:p>
        </p:txBody>
      </p:sp>
      <p:pic>
        <p:nvPicPr>
          <p:cNvPr id="99332" name="Picture 2" descr="Картинки по запросу sex determination in humans diagram"/>
          <p:cNvPicPr>
            <a:picLocks noChangeAspect="1" noChangeArrowheads="1"/>
          </p:cNvPicPr>
          <p:nvPr/>
        </p:nvPicPr>
        <p:blipFill>
          <a:blip r:embed="rId2" cstate="print"/>
          <a:srcRect/>
          <a:stretch>
            <a:fillRect/>
          </a:stretch>
        </p:blipFill>
        <p:spPr bwMode="auto">
          <a:xfrm>
            <a:off x="2267744" y="260648"/>
            <a:ext cx="6492875" cy="5986463"/>
          </a:xfrm>
          <a:prstGeom prst="rect">
            <a:avLst/>
          </a:prstGeom>
          <a:noFill/>
          <a:ln w="9525">
            <a:noFill/>
            <a:miter lim="800000"/>
            <a:headEnd/>
            <a:tailEnd/>
          </a:ln>
        </p:spPr>
      </p:pic>
      <p:sp>
        <p:nvSpPr>
          <p:cNvPr id="99333" name="TextBox 4"/>
          <p:cNvSpPr txBox="1">
            <a:spLocks noChangeArrowheads="1"/>
          </p:cNvSpPr>
          <p:nvPr/>
        </p:nvSpPr>
        <p:spPr bwMode="auto">
          <a:xfrm>
            <a:off x="323528" y="1052736"/>
            <a:ext cx="2016125" cy="4801314"/>
          </a:xfrm>
          <a:prstGeom prst="rect">
            <a:avLst/>
          </a:prstGeom>
          <a:noFill/>
          <a:ln w="9525">
            <a:noFill/>
            <a:miter lim="800000"/>
            <a:headEnd/>
            <a:tailEnd/>
          </a:ln>
        </p:spPr>
        <p:txBody>
          <a:bodyPr>
            <a:spAutoFit/>
          </a:bodyPr>
          <a:lstStyle/>
          <a:p>
            <a:pPr eaLnBrk="1" hangingPunct="1">
              <a:buClr>
                <a:srgbClr val="000000"/>
              </a:buClr>
              <a:buSzPct val="100000"/>
              <a:buFont typeface="Times New Roman" charset="0"/>
              <a:buNone/>
            </a:pPr>
            <a:r>
              <a:rPr lang="en-US" altLang="ru-RU" dirty="0">
                <a:solidFill>
                  <a:schemeClr val="tx1"/>
                </a:solidFill>
              </a:rPr>
              <a:t>6 </a:t>
            </a:r>
            <a:r>
              <a:rPr lang="uk-UA" altLang="ru-RU" dirty="0">
                <a:solidFill>
                  <a:schemeClr val="tx1"/>
                </a:solidFill>
              </a:rPr>
              <a:t>тиждень ембріогенеза – активація гена </a:t>
            </a:r>
            <a:r>
              <a:rPr lang="en-US" altLang="ru-RU" dirty="0">
                <a:solidFill>
                  <a:schemeClr val="tx1"/>
                </a:solidFill>
              </a:rPr>
              <a:t>SRY</a:t>
            </a:r>
          </a:p>
          <a:p>
            <a:pPr eaLnBrk="1" hangingPunct="1">
              <a:buClr>
                <a:srgbClr val="000000"/>
              </a:buClr>
              <a:buSzPct val="100000"/>
              <a:buFont typeface="Times New Roman" charset="0"/>
              <a:buNone/>
            </a:pPr>
            <a:endParaRPr lang="en-US" altLang="ru-RU" dirty="0">
              <a:solidFill>
                <a:schemeClr val="tx1"/>
              </a:solidFill>
            </a:endParaRPr>
          </a:p>
          <a:p>
            <a:pPr eaLnBrk="1" hangingPunct="1">
              <a:buClr>
                <a:srgbClr val="000000"/>
              </a:buClr>
              <a:buSzPct val="100000"/>
              <a:buFont typeface="Times New Roman" charset="0"/>
              <a:buNone/>
            </a:pPr>
            <a:r>
              <a:rPr lang="uk-UA" altLang="ru-RU" dirty="0">
                <a:solidFill>
                  <a:schemeClr val="tx1"/>
                </a:solidFill>
              </a:rPr>
              <a:t>Наприкінці 9 тижня клітини Лейдига починають продукувати тестостерон, клітини Сертолі продукують фактор пригничення Мюлерової протоки (</a:t>
            </a:r>
            <a:r>
              <a:rPr lang="en-US" altLang="ru-RU" dirty="0">
                <a:solidFill>
                  <a:schemeClr val="tx1"/>
                </a:solidFill>
              </a:rPr>
              <a:t>MIF</a:t>
            </a:r>
            <a:r>
              <a:rPr lang="uk-UA" altLang="ru-RU" dirty="0">
                <a:solidFill>
                  <a:schemeClr val="tx1"/>
                </a:solidFill>
              </a:rPr>
              <a:t>)</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Объект 8">
            <a:extLst>
              <a:ext uri="{FF2B5EF4-FFF2-40B4-BE49-F238E27FC236}">
                <a16:creationId xmlns:a16="http://schemas.microsoft.com/office/drawing/2014/main" id="{8AA2EBB5-3F36-4A38-BBE1-E0090D09A736}"/>
              </a:ext>
            </a:extLst>
          </p:cNvPr>
          <p:cNvPicPr>
            <a:picLocks noGrp="1" noChangeAspect="1"/>
          </p:cNvPicPr>
          <p:nvPr>
            <p:ph sz="quarter" idx="1"/>
          </p:nvPr>
        </p:nvPicPr>
        <p:blipFill>
          <a:blip r:embed="rId2"/>
          <a:stretch>
            <a:fillRect/>
          </a:stretch>
        </p:blipFill>
        <p:spPr>
          <a:xfrm>
            <a:off x="504850" y="521593"/>
            <a:ext cx="2266950" cy="2619375"/>
          </a:xfrm>
        </p:spPr>
      </p:pic>
      <p:pic>
        <p:nvPicPr>
          <p:cNvPr id="11" name="Рисунок 10">
            <a:extLst>
              <a:ext uri="{FF2B5EF4-FFF2-40B4-BE49-F238E27FC236}">
                <a16:creationId xmlns:a16="http://schemas.microsoft.com/office/drawing/2014/main" id="{A9B0E3F8-826E-4FD6-92E5-A23DA8880B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3429000"/>
            <a:ext cx="5469158" cy="3024336"/>
          </a:xfrm>
          <a:prstGeom prst="rect">
            <a:avLst/>
          </a:prstGeom>
        </p:spPr>
      </p:pic>
      <p:pic>
        <p:nvPicPr>
          <p:cNvPr id="13" name="Рисунок 12">
            <a:extLst>
              <a:ext uri="{FF2B5EF4-FFF2-40B4-BE49-F238E27FC236}">
                <a16:creationId xmlns:a16="http://schemas.microsoft.com/office/drawing/2014/main" id="{107D2334-BEAE-4A59-BB3D-6BC06A82FB8C}"/>
              </a:ext>
            </a:extLst>
          </p:cNvPr>
          <p:cNvPicPr>
            <a:picLocks noChangeAspect="1"/>
          </p:cNvPicPr>
          <p:nvPr/>
        </p:nvPicPr>
        <p:blipFill rotWithShape="1">
          <a:blip r:embed="rId4">
            <a:extLst>
              <a:ext uri="{28A0092B-C50C-407E-A947-70E740481C1C}">
                <a14:useLocalDpi xmlns:a14="http://schemas.microsoft.com/office/drawing/2010/main" val="0"/>
              </a:ext>
            </a:extLst>
          </a:blip>
          <a:srcRect l="32328"/>
          <a:stretch/>
        </p:blipFill>
        <p:spPr>
          <a:xfrm>
            <a:off x="5775167" y="1196752"/>
            <a:ext cx="2863983" cy="4596276"/>
          </a:xfrm>
          <a:prstGeom prst="rect">
            <a:avLst/>
          </a:prstGeom>
        </p:spPr>
      </p:pic>
    </p:spTree>
    <p:extLst>
      <p:ext uri="{BB962C8B-B14F-4D97-AF65-F5344CB8AC3E}">
        <p14:creationId xmlns:p14="http://schemas.microsoft.com/office/powerpoint/2010/main" val="36900673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Рисунок 4" descr="Картинки по запросу Y-chromosome genetic map"/>
          <p:cNvPicPr>
            <a:picLocks noChangeAspect="1" noChangeArrowheads="1"/>
          </p:cNvPicPr>
          <p:nvPr/>
        </p:nvPicPr>
        <p:blipFill>
          <a:blip r:embed="rId3" cstate="print"/>
          <a:srcRect l="15689"/>
          <a:stretch>
            <a:fillRect/>
          </a:stretch>
        </p:blipFill>
        <p:spPr bwMode="auto">
          <a:xfrm>
            <a:off x="4788024" y="1268760"/>
            <a:ext cx="3528392" cy="5303445"/>
          </a:xfrm>
          <a:prstGeom prst="rect">
            <a:avLst/>
          </a:prstGeom>
          <a:noFill/>
          <a:ln w="9525">
            <a:noFill/>
            <a:miter lim="800000"/>
            <a:headEnd/>
            <a:tailEnd/>
          </a:ln>
        </p:spPr>
      </p:pic>
      <p:pic>
        <p:nvPicPr>
          <p:cNvPr id="239618" name="Picture 2"/>
          <p:cNvPicPr>
            <a:picLocks noChangeAspect="1" noChangeArrowheads="1"/>
          </p:cNvPicPr>
          <p:nvPr/>
        </p:nvPicPr>
        <p:blipFill>
          <a:blip r:embed="rId4" cstate="print"/>
          <a:srcRect/>
          <a:stretch>
            <a:fillRect/>
          </a:stretch>
        </p:blipFill>
        <p:spPr bwMode="auto">
          <a:xfrm>
            <a:off x="899592" y="836712"/>
            <a:ext cx="3245371" cy="2981325"/>
          </a:xfrm>
          <a:prstGeom prst="rect">
            <a:avLst/>
          </a:prstGeom>
          <a:noFill/>
          <a:ln w="9525">
            <a:noFill/>
            <a:miter lim="800000"/>
            <a:headEnd/>
            <a:tailEnd/>
          </a:ln>
        </p:spPr>
      </p:pic>
      <p:sp>
        <p:nvSpPr>
          <p:cNvPr id="4" name="TextBox 3"/>
          <p:cNvSpPr txBox="1"/>
          <p:nvPr/>
        </p:nvSpPr>
        <p:spPr>
          <a:xfrm>
            <a:off x="827584" y="3717032"/>
            <a:ext cx="3600400" cy="1754326"/>
          </a:xfrm>
          <a:prstGeom prst="rect">
            <a:avLst/>
          </a:prstGeom>
          <a:noFill/>
        </p:spPr>
        <p:txBody>
          <a:bodyPr wrap="square" rtlCol="0">
            <a:spAutoFit/>
          </a:bodyPr>
          <a:lstStyle/>
          <a:p>
            <a:r>
              <a:rPr lang="uk-UA" dirty="0">
                <a:solidFill>
                  <a:schemeClr val="tx1"/>
                </a:solidFill>
              </a:rPr>
              <a:t>Між гомологічними  ділянками можливий обмін (кросинговер), це </a:t>
            </a:r>
            <a:r>
              <a:rPr lang="uk-UA" b="1" dirty="0">
                <a:solidFill>
                  <a:schemeClr val="tx1"/>
                </a:solidFill>
              </a:rPr>
              <a:t>псевдоаутосомні</a:t>
            </a:r>
            <a:r>
              <a:rPr lang="uk-UA" dirty="0">
                <a:solidFill>
                  <a:schemeClr val="tx1"/>
                </a:solidFill>
              </a:rPr>
              <a:t> ділянки. </a:t>
            </a:r>
          </a:p>
          <a:p>
            <a:endParaRPr lang="uk-UA" dirty="0">
              <a:solidFill>
                <a:schemeClr val="tx1"/>
              </a:solidFill>
            </a:endParaRPr>
          </a:p>
          <a:p>
            <a:r>
              <a:rPr lang="uk-UA" dirty="0">
                <a:solidFill>
                  <a:schemeClr val="tx1"/>
                </a:solidFill>
              </a:rPr>
              <a:t>Спостерігається неповне зчеплення зі статтю</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0"/>
            <a:ext cx="8820472" cy="1792288"/>
          </a:xfrm>
        </p:spPr>
        <p:txBody>
          <a:bodyPr>
            <a:normAutofit/>
          </a:bodyPr>
          <a:lstStyle/>
          <a:p>
            <a:pPr marL="82296" indent="0" algn="ctr" eaLnBrk="1" fontAlgn="auto" hangingPunct="1">
              <a:spcAft>
                <a:spcPts val="0"/>
              </a:spcAft>
              <a:buFont typeface="Arial" panose="020B0604020202020204" pitchFamily="34" charset="0"/>
              <a:buNone/>
              <a:defRPr/>
            </a:pPr>
            <a:r>
              <a:rPr lang="uk-UA" b="1" dirty="0">
                <a:solidFill>
                  <a:srgbClr val="C00000"/>
                </a:solidFill>
              </a:rPr>
              <a:t>Успадкування, повністю зчеплене зі статтю – </a:t>
            </a:r>
          </a:p>
          <a:p>
            <a:pPr marL="82296" indent="0" algn="ctr" eaLnBrk="1" fontAlgn="auto" hangingPunct="1">
              <a:spcAft>
                <a:spcPts val="0"/>
              </a:spcAft>
              <a:buFont typeface="Arial" panose="020B0604020202020204" pitchFamily="34" charset="0"/>
              <a:buNone/>
              <a:defRPr/>
            </a:pPr>
            <a:r>
              <a:rPr lang="uk-UA" dirty="0"/>
              <a:t>успадкування ознак, які контролюються генами локалізованими </a:t>
            </a:r>
            <a:r>
              <a:rPr lang="uk-UA" b="1" dirty="0"/>
              <a:t>в негомологічних ділянках статевих хромосомах</a:t>
            </a:r>
            <a:endParaRPr lang="ru-RU" b="1" dirty="0"/>
          </a:p>
        </p:txBody>
      </p:sp>
      <p:graphicFrame>
        <p:nvGraphicFramePr>
          <p:cNvPr id="4" name="Схема 3"/>
          <p:cNvGraphicFramePr/>
          <p:nvPr/>
        </p:nvGraphicFramePr>
        <p:xfrm>
          <a:off x="323528" y="1844824"/>
          <a:ext cx="7499350" cy="47908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Заголовок 1"/>
          <p:cNvSpPr>
            <a:spLocks noGrp="1"/>
          </p:cNvSpPr>
          <p:nvPr>
            <p:ph type="title"/>
          </p:nvPr>
        </p:nvSpPr>
        <p:spPr/>
        <p:txBody>
          <a:bodyPr>
            <a:normAutofit fontScale="90000"/>
          </a:bodyPr>
          <a:lstStyle/>
          <a:p>
            <a:pPr algn="ctr"/>
            <a:r>
              <a:rPr lang="ru-RU" sz="3200" b="1" dirty="0">
                <a:latin typeface="+mn-lt"/>
              </a:rPr>
              <a:t>Характеристика рецессивних ознак зчеплених з  Х хромосомою</a:t>
            </a:r>
          </a:p>
        </p:txBody>
      </p:sp>
      <p:sp>
        <p:nvSpPr>
          <p:cNvPr id="35843" name="Содержимое 2"/>
          <p:cNvSpPr>
            <a:spLocks noGrp="1"/>
          </p:cNvSpPr>
          <p:nvPr>
            <p:ph idx="1"/>
          </p:nvPr>
        </p:nvSpPr>
        <p:spPr>
          <a:xfrm>
            <a:off x="652463" y="1557338"/>
            <a:ext cx="8034337" cy="4800600"/>
          </a:xfrm>
        </p:spPr>
        <p:txBody>
          <a:bodyPr/>
          <a:lstStyle/>
          <a:p>
            <a:pPr>
              <a:buFont typeface="Wingdings" pitchFamily="2" charset="2"/>
              <a:buChar char="§"/>
            </a:pPr>
            <a:r>
              <a:rPr lang="ru-RU" b="1" dirty="0">
                <a:solidFill>
                  <a:srgbClr val="FF0000"/>
                </a:solidFill>
              </a:rPr>
              <a:t>Частіше хворіють чоловіки, тому що у чоловіка одна Х-хромосома</a:t>
            </a:r>
          </a:p>
          <a:p>
            <a:pPr>
              <a:buNone/>
            </a:pPr>
            <a:r>
              <a:rPr lang="ru-RU" b="1" dirty="0"/>
              <a:t>Ген гемофилії - </a:t>
            </a:r>
            <a:r>
              <a:rPr lang="ru-RU" b="1" i="1" dirty="0">
                <a:solidFill>
                  <a:srgbClr val="FF0000"/>
                </a:solidFill>
              </a:rPr>
              <a:t>Х</a:t>
            </a:r>
            <a:r>
              <a:rPr lang="en-US" b="1" i="1" baseline="30000" dirty="0">
                <a:solidFill>
                  <a:srgbClr val="FF0000"/>
                </a:solidFill>
              </a:rPr>
              <a:t>h</a:t>
            </a:r>
            <a:endParaRPr lang="ru-RU" b="1" i="1" dirty="0">
              <a:solidFill>
                <a:srgbClr val="FF0000"/>
              </a:solidFill>
            </a:endParaRPr>
          </a:p>
          <a:p>
            <a:pPr>
              <a:buNone/>
            </a:pPr>
            <a:r>
              <a:rPr lang="ru-RU" b="1" dirty="0"/>
              <a:t>Ген нормального згортання крові  </a:t>
            </a:r>
            <a:r>
              <a:rPr lang="ru-RU" b="1" i="1" dirty="0">
                <a:solidFill>
                  <a:srgbClr val="FF0000"/>
                </a:solidFill>
              </a:rPr>
              <a:t>Х</a:t>
            </a:r>
            <a:r>
              <a:rPr lang="ru-RU" b="1" i="1" baseline="30000" dirty="0">
                <a:solidFill>
                  <a:srgbClr val="FF0000"/>
                </a:solidFill>
              </a:rPr>
              <a:t>Н</a:t>
            </a:r>
          </a:p>
          <a:p>
            <a:pPr>
              <a:buNone/>
            </a:pPr>
            <a:endParaRPr lang="ru-RU" b="1" i="1" baseline="30000" dirty="0">
              <a:solidFill>
                <a:srgbClr val="FF0000"/>
              </a:solidFill>
            </a:endParaRPr>
          </a:p>
          <a:p>
            <a:pPr>
              <a:buFont typeface="Wingdings" pitchFamily="2" charset="2"/>
              <a:buChar char="§"/>
            </a:pPr>
            <a:r>
              <a:rPr lang="ru-RU" b="1" dirty="0"/>
              <a:t>Генотип хворого чоловіка </a:t>
            </a:r>
            <a:r>
              <a:rPr lang="ru-RU" b="1" i="1" dirty="0">
                <a:solidFill>
                  <a:srgbClr val="FF0000"/>
                </a:solidFill>
              </a:rPr>
              <a:t>Х</a:t>
            </a:r>
            <a:r>
              <a:rPr lang="en-US" b="1" i="1" baseline="30000" dirty="0">
                <a:solidFill>
                  <a:srgbClr val="FF0000"/>
                </a:solidFill>
              </a:rPr>
              <a:t>h</a:t>
            </a:r>
            <a:r>
              <a:rPr lang="en-US" b="1" i="1" dirty="0">
                <a:solidFill>
                  <a:srgbClr val="FF0000"/>
                </a:solidFill>
              </a:rPr>
              <a:t>Y</a:t>
            </a:r>
            <a:endParaRPr lang="ru-RU" b="1" i="1" dirty="0">
              <a:solidFill>
                <a:srgbClr val="FF0000"/>
              </a:solidFill>
            </a:endParaRPr>
          </a:p>
          <a:p>
            <a:pPr>
              <a:buFont typeface="Wingdings" pitchFamily="2" charset="2"/>
              <a:buChar char="§"/>
            </a:pPr>
            <a:r>
              <a:rPr lang="ru-RU" b="1" dirty="0"/>
              <a:t>Жінки частіше  здорові гетерозиготні носійки –</a:t>
            </a:r>
            <a:r>
              <a:rPr lang="ru-RU" b="1" i="1" dirty="0">
                <a:solidFill>
                  <a:srgbClr val="FF0000"/>
                </a:solidFill>
              </a:rPr>
              <a:t>Х</a:t>
            </a:r>
            <a:r>
              <a:rPr lang="ru-RU" b="1" i="1" baseline="30000" dirty="0">
                <a:solidFill>
                  <a:srgbClr val="FF0000"/>
                </a:solidFill>
              </a:rPr>
              <a:t>Н</a:t>
            </a:r>
            <a:r>
              <a:rPr lang="ru-RU" b="1" i="1" dirty="0">
                <a:solidFill>
                  <a:srgbClr val="FF0000"/>
                </a:solidFill>
              </a:rPr>
              <a:t> Х</a:t>
            </a:r>
            <a:r>
              <a:rPr lang="en-US" b="1" i="1" baseline="30000" dirty="0">
                <a:solidFill>
                  <a:srgbClr val="FF0000"/>
                </a:solidFill>
              </a:rPr>
              <a:t>h </a:t>
            </a:r>
            <a:endParaRPr lang="uk-UA" b="1" i="1" baseline="30000" dirty="0">
              <a:solidFill>
                <a:srgbClr val="FF0000"/>
              </a:solidFill>
            </a:endParaRPr>
          </a:p>
          <a:p>
            <a:pPr>
              <a:buFont typeface="Wingdings" pitchFamily="2" charset="2"/>
              <a:buChar char="§"/>
            </a:pPr>
            <a:r>
              <a:rPr lang="ru-RU" b="1" dirty="0"/>
              <a:t>Хвора жінка - </a:t>
            </a:r>
            <a:r>
              <a:rPr lang="ru-RU" b="1" i="1" dirty="0">
                <a:solidFill>
                  <a:srgbClr val="FF0000"/>
                </a:solidFill>
              </a:rPr>
              <a:t>Х</a:t>
            </a:r>
            <a:r>
              <a:rPr lang="en-US" b="1" i="1" baseline="30000" dirty="0">
                <a:solidFill>
                  <a:srgbClr val="FF0000"/>
                </a:solidFill>
              </a:rPr>
              <a:t>h </a:t>
            </a:r>
            <a:r>
              <a:rPr lang="ru-RU" b="1" i="1" dirty="0">
                <a:solidFill>
                  <a:srgbClr val="FF0000"/>
                </a:solidFill>
              </a:rPr>
              <a:t>Х</a:t>
            </a:r>
            <a:r>
              <a:rPr lang="en-US" b="1" i="1" baseline="30000" dirty="0">
                <a:solidFill>
                  <a:srgbClr val="FF0000"/>
                </a:solidFill>
              </a:rPr>
              <a:t>h</a:t>
            </a:r>
            <a:endParaRPr lang="ru-RU" b="1" i="1" dirty="0">
              <a:solidFill>
                <a:srgbClr val="FF0000"/>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Объект 2"/>
          <p:cNvPicPr>
            <a:picLocks noGrp="1" noChangeAspect="1" noChangeArrowheads="1"/>
          </p:cNvPicPr>
          <p:nvPr>
            <p:ph idx="1"/>
          </p:nvPr>
        </p:nvPicPr>
        <p:blipFill>
          <a:blip r:embed="rId3" cstate="print"/>
          <a:srcRect l="12708"/>
          <a:stretch>
            <a:fillRect/>
          </a:stretch>
        </p:blipFill>
        <p:spPr>
          <a:xfrm>
            <a:off x="395536" y="485775"/>
            <a:ext cx="8352928" cy="6372225"/>
          </a:xfr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a:defRPr/>
            </a:pPr>
            <a:endParaRPr lang="ru-RU"/>
          </a:p>
        </p:txBody>
      </p:sp>
      <p:sp>
        <p:nvSpPr>
          <p:cNvPr id="103427" name="Rectangle 3"/>
          <p:cNvSpPr>
            <a:spLocks noGrp="1" noChangeArrowheads="1"/>
          </p:cNvSpPr>
          <p:nvPr>
            <p:ph sz="quarter" idx="1"/>
          </p:nvPr>
        </p:nvSpPr>
        <p:spPr/>
        <p:txBody>
          <a:bodyPr/>
          <a:lstStyle/>
          <a:p>
            <a:endParaRPr lang="ru-RU" altLang="ru-RU"/>
          </a:p>
        </p:txBody>
      </p:sp>
      <p:pic>
        <p:nvPicPr>
          <p:cNvPr id="103428" name="Picture 4" descr="CCI_0015"/>
          <p:cNvPicPr>
            <a:picLocks noChangeAspect="1" noChangeArrowheads="1"/>
          </p:cNvPicPr>
          <p:nvPr/>
        </p:nvPicPr>
        <p:blipFill>
          <a:blip r:embed="rId2" cstate="print"/>
          <a:srcRect/>
          <a:stretch>
            <a:fillRect/>
          </a:stretch>
        </p:blipFill>
        <p:spPr bwMode="auto">
          <a:xfrm>
            <a:off x="971550" y="549275"/>
            <a:ext cx="6913563" cy="5351463"/>
          </a:xfrm>
          <a:prstGeom prst="rect">
            <a:avLst/>
          </a:prstGeom>
          <a:noFill/>
          <a:ln w="9525">
            <a:noFill/>
            <a:miter lim="800000"/>
            <a:headEnd/>
            <a:tailEnd/>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a:defRPr/>
            </a:pPr>
            <a:endParaRPr lang="ru-RU"/>
          </a:p>
        </p:txBody>
      </p:sp>
      <p:sp>
        <p:nvSpPr>
          <p:cNvPr id="103427" name="Rectangle 3"/>
          <p:cNvSpPr>
            <a:spLocks noGrp="1" noChangeArrowheads="1"/>
          </p:cNvSpPr>
          <p:nvPr>
            <p:ph type="body" idx="1"/>
          </p:nvPr>
        </p:nvSpPr>
        <p:spPr/>
        <p:txBody>
          <a:bodyPr/>
          <a:lstStyle/>
          <a:p>
            <a:endParaRPr lang="ru-RU" altLang="ru-RU"/>
          </a:p>
        </p:txBody>
      </p:sp>
      <p:pic>
        <p:nvPicPr>
          <p:cNvPr id="103428" name="Picture 4" descr="CCI_0016"/>
          <p:cNvPicPr>
            <a:picLocks noChangeAspect="1" noChangeArrowheads="1"/>
          </p:cNvPicPr>
          <p:nvPr/>
        </p:nvPicPr>
        <p:blipFill>
          <a:blip r:embed="rId2" cstate="print"/>
          <a:srcRect/>
          <a:stretch>
            <a:fillRect/>
          </a:stretch>
        </p:blipFill>
        <p:spPr bwMode="auto">
          <a:xfrm>
            <a:off x="251520" y="0"/>
            <a:ext cx="8646294" cy="6382023"/>
          </a:xfrm>
          <a:prstGeom prst="rect">
            <a:avLst/>
          </a:prstGeom>
          <a:noFill/>
          <a:ln w="9525">
            <a:noFill/>
            <a:miter lim="800000"/>
            <a:headEnd/>
            <a:tailEnd/>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1"/>
          <p:cNvSpPr>
            <a:spLocks noGrp="1" noChangeArrowheads="1"/>
          </p:cNvSpPr>
          <p:nvPr>
            <p:ph sz="quarter" idx="1"/>
          </p:nvPr>
        </p:nvSpPr>
        <p:spPr>
          <a:xfrm>
            <a:off x="251520" y="260648"/>
            <a:ext cx="8567936" cy="6858000"/>
          </a:xfrm>
        </p:spPr>
        <p:txBody>
          <a:bodyPr>
            <a:normAutofit/>
          </a:bodyPr>
          <a:lstStyle/>
          <a:p>
            <a:pPr algn="ct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solidFill>
                  <a:srgbClr val="C00000"/>
                </a:solidFill>
                <a:latin typeface="Arial" pitchFamily="34" charset="0"/>
                <a:cs typeface="Arial" pitchFamily="34" charset="0"/>
              </a:rPr>
              <a:t>            </a:t>
            </a:r>
            <a:r>
              <a:rPr lang="uk-UA" altLang="ru-RU" sz="2800" b="1" dirty="0">
                <a:solidFill>
                  <a:srgbClr val="C00000"/>
                </a:solidFill>
                <a:latin typeface="Arial" pitchFamily="34" charset="0"/>
                <a:cs typeface="Arial" pitchFamily="34" charset="0"/>
              </a:rPr>
              <a:t>Схема успадкування гемофілії (дальтонізму)</a:t>
            </a:r>
          </a:p>
          <a:p>
            <a:pP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z="2800" b="1" dirty="0">
              <a:solidFill>
                <a:srgbClr val="FF6600"/>
              </a:solidFill>
            </a:endParaRPr>
          </a:p>
          <a:p>
            <a:pP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t>   P  </a:t>
            </a:r>
            <a:r>
              <a:rPr lang="en-GB" altLang="ru-RU" sz="2800" dirty="0">
                <a:cs typeface="Arial" charset="0"/>
              </a:rPr>
              <a:t>♀ </a:t>
            </a:r>
            <a:r>
              <a:rPr lang="en-GB" altLang="ru-RU" sz="2800" i="1" dirty="0">
                <a:cs typeface="Arial" charset="0"/>
              </a:rPr>
              <a:t>X</a:t>
            </a:r>
            <a:r>
              <a:rPr lang="en-GB" altLang="ru-RU" sz="2800" i="1" baseline="30000" dirty="0">
                <a:cs typeface="Arial" charset="0"/>
              </a:rPr>
              <a:t>H</a:t>
            </a:r>
            <a:r>
              <a:rPr lang="en-GB" altLang="ru-RU" sz="2800" i="1" dirty="0">
                <a:cs typeface="Arial" charset="0"/>
              </a:rPr>
              <a:t>X</a:t>
            </a:r>
            <a:r>
              <a:rPr lang="en-GB" altLang="ru-RU" sz="2800" i="1" baseline="30000" dirty="0">
                <a:cs typeface="Arial" charset="0"/>
              </a:rPr>
              <a:t>H</a:t>
            </a:r>
            <a:r>
              <a:rPr lang="en-GB" altLang="ru-RU" sz="2800" dirty="0">
                <a:cs typeface="Arial" charset="0"/>
              </a:rPr>
              <a:t>   x  ♂</a:t>
            </a:r>
            <a:r>
              <a:rPr lang="en-GB" altLang="ru-RU" sz="2800" i="1" dirty="0">
                <a:cs typeface="Arial" charset="0"/>
              </a:rPr>
              <a:t>X</a:t>
            </a:r>
            <a:r>
              <a:rPr lang="en-GB" altLang="ru-RU" sz="2800" i="1" baseline="30000" dirty="0">
                <a:cs typeface="Arial" charset="0"/>
              </a:rPr>
              <a:t>h</a:t>
            </a:r>
            <a:r>
              <a:rPr lang="en-GB" altLang="ru-RU" sz="2800" i="1" dirty="0">
                <a:cs typeface="Arial" charset="0"/>
              </a:rPr>
              <a:t>Y</a:t>
            </a:r>
            <a:r>
              <a:rPr lang="en-GB" altLang="ru-RU" sz="2800" dirty="0">
                <a:cs typeface="Arial" charset="0"/>
              </a:rPr>
              <a:t>       P  ♀</a:t>
            </a:r>
            <a:r>
              <a:rPr lang="en-GB" altLang="ru-RU" sz="2800" i="1" dirty="0">
                <a:cs typeface="Arial" charset="0"/>
              </a:rPr>
              <a:t>X</a:t>
            </a:r>
            <a:r>
              <a:rPr lang="en-GB" altLang="ru-RU" sz="2800" i="1" baseline="30000" dirty="0">
                <a:cs typeface="Arial" charset="0"/>
              </a:rPr>
              <a:t>H</a:t>
            </a:r>
            <a:r>
              <a:rPr lang="en-GB" altLang="ru-RU" sz="2800" i="1" dirty="0">
                <a:cs typeface="Arial" charset="0"/>
              </a:rPr>
              <a:t>X</a:t>
            </a:r>
            <a:r>
              <a:rPr lang="en-GB" altLang="ru-RU" sz="2800" i="1" baseline="30000" dirty="0">
                <a:cs typeface="Arial" charset="0"/>
              </a:rPr>
              <a:t>h</a:t>
            </a:r>
            <a:r>
              <a:rPr lang="en-GB" altLang="ru-RU" sz="2800" dirty="0">
                <a:cs typeface="Arial" charset="0"/>
              </a:rPr>
              <a:t>  x  ♂</a:t>
            </a:r>
            <a:r>
              <a:rPr lang="en-GB" altLang="ru-RU" sz="2800" i="1" dirty="0">
                <a:cs typeface="Arial" charset="0"/>
              </a:rPr>
              <a:t>X</a:t>
            </a:r>
            <a:r>
              <a:rPr lang="en-GB" altLang="ru-RU" sz="2800" i="1" baseline="30000" dirty="0">
                <a:cs typeface="Arial" charset="0"/>
              </a:rPr>
              <a:t>H</a:t>
            </a:r>
            <a:r>
              <a:rPr lang="en-GB" altLang="ru-RU" sz="2800" i="1" dirty="0">
                <a:cs typeface="Arial" charset="0"/>
              </a:rPr>
              <a:t>Y</a:t>
            </a:r>
          </a:p>
          <a:p>
            <a:pPr marL="288000" eaLnBrk="1" hangingPunct="1">
              <a:lnSpc>
                <a:spcPct val="80000"/>
              </a:lnSpc>
              <a:spcBef>
                <a:spcPts val="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cs typeface="Arial" charset="0"/>
              </a:rPr>
              <a:t>          </a:t>
            </a:r>
            <a:r>
              <a:rPr lang="uk-UA" altLang="ru-RU" sz="1600" dirty="0">
                <a:cs typeface="Arial" charset="0"/>
              </a:rPr>
              <a:t>здоровий</a:t>
            </a:r>
            <a:r>
              <a:rPr lang="en-GB" altLang="ru-RU" sz="1600" dirty="0">
                <a:cs typeface="Arial" charset="0"/>
              </a:rPr>
              <a:t>     </a:t>
            </a:r>
            <a:r>
              <a:rPr lang="uk-UA" altLang="ru-RU" sz="1600" dirty="0">
                <a:cs typeface="Arial" charset="0"/>
              </a:rPr>
              <a:t>              </a:t>
            </a:r>
            <a:r>
              <a:rPr lang="en-GB" altLang="ru-RU" sz="1600" dirty="0">
                <a:cs typeface="Arial" charset="0"/>
              </a:rPr>
              <a:t> </a:t>
            </a:r>
            <a:r>
              <a:rPr lang="uk-UA" altLang="ru-RU" sz="1600" dirty="0">
                <a:cs typeface="Arial" charset="0"/>
              </a:rPr>
              <a:t>хворий</a:t>
            </a:r>
            <a:r>
              <a:rPr lang="en-GB" altLang="ru-RU" sz="1600" dirty="0">
                <a:cs typeface="Arial" charset="0"/>
              </a:rPr>
              <a:t>          </a:t>
            </a:r>
            <a:r>
              <a:rPr lang="uk-UA" altLang="ru-RU" sz="1600" dirty="0">
                <a:cs typeface="Arial" charset="0"/>
              </a:rPr>
              <a:t>                       носій</a:t>
            </a:r>
            <a:r>
              <a:rPr lang="en-GB" altLang="ru-RU" sz="1600" dirty="0">
                <a:cs typeface="Arial" charset="0"/>
              </a:rPr>
              <a:t>    </a:t>
            </a:r>
            <a:r>
              <a:rPr lang="uk-UA" altLang="ru-RU" sz="1600" dirty="0">
                <a:cs typeface="Arial" charset="0"/>
              </a:rPr>
              <a:t>           здоровий</a:t>
            </a:r>
            <a:endParaRPr lang="en-GB" altLang="ru-RU" sz="1600" dirty="0">
              <a:cs typeface="Arial" charset="0"/>
            </a:endParaRPr>
          </a:p>
          <a:p>
            <a:pP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cs typeface="Arial" charset="0"/>
              </a:rPr>
              <a:t>   G        </a:t>
            </a:r>
            <a:r>
              <a:rPr lang="en-GB" altLang="ru-RU" sz="2800" i="1" dirty="0">
                <a:cs typeface="Arial" charset="0"/>
              </a:rPr>
              <a:t>X</a:t>
            </a:r>
            <a:r>
              <a:rPr lang="en-GB" altLang="ru-RU" sz="2800" i="1" baseline="30000" dirty="0">
                <a:cs typeface="Arial" charset="0"/>
              </a:rPr>
              <a:t>H</a:t>
            </a:r>
            <a:r>
              <a:rPr lang="en-GB" altLang="ru-RU" sz="2800" dirty="0">
                <a:cs typeface="Arial" charset="0"/>
              </a:rPr>
              <a:t>          </a:t>
            </a:r>
            <a:r>
              <a:rPr lang="en-GB" altLang="ru-RU" sz="2800" i="1" dirty="0">
                <a:cs typeface="Arial" charset="0"/>
              </a:rPr>
              <a:t>X</a:t>
            </a:r>
            <a:r>
              <a:rPr lang="en-GB" altLang="ru-RU" sz="2800" i="1" baseline="30000" dirty="0">
                <a:cs typeface="Arial" charset="0"/>
              </a:rPr>
              <a:t>h</a:t>
            </a:r>
            <a:r>
              <a:rPr lang="en-GB" altLang="ru-RU" sz="2800" dirty="0">
                <a:cs typeface="Arial" charset="0"/>
              </a:rPr>
              <a:t>, </a:t>
            </a:r>
            <a:r>
              <a:rPr lang="en-GB" altLang="ru-RU" sz="2800" i="1" dirty="0">
                <a:cs typeface="Arial" charset="0"/>
              </a:rPr>
              <a:t>Y</a:t>
            </a:r>
            <a:r>
              <a:rPr lang="en-GB" altLang="ru-RU" sz="2800" dirty="0">
                <a:cs typeface="Arial" charset="0"/>
              </a:rPr>
              <a:t>      G     </a:t>
            </a:r>
            <a:r>
              <a:rPr lang="en-GB" altLang="ru-RU" sz="2800" i="1" dirty="0">
                <a:cs typeface="Arial" charset="0"/>
              </a:rPr>
              <a:t>X</a:t>
            </a:r>
            <a:r>
              <a:rPr lang="en-GB" altLang="ru-RU" sz="2800" i="1" baseline="30000" dirty="0">
                <a:cs typeface="Arial" charset="0"/>
              </a:rPr>
              <a:t>H</a:t>
            </a:r>
            <a:r>
              <a:rPr lang="en-GB" altLang="ru-RU" sz="2800" dirty="0">
                <a:cs typeface="Arial" charset="0"/>
              </a:rPr>
              <a:t>, </a:t>
            </a:r>
            <a:r>
              <a:rPr lang="en-GB" altLang="ru-RU" sz="2800" i="1" dirty="0">
                <a:cs typeface="Arial" charset="0"/>
              </a:rPr>
              <a:t>X</a:t>
            </a:r>
            <a:r>
              <a:rPr lang="en-GB" altLang="ru-RU" sz="2800" i="1" baseline="30000" dirty="0">
                <a:cs typeface="Arial" charset="0"/>
              </a:rPr>
              <a:t>h</a:t>
            </a:r>
            <a:r>
              <a:rPr lang="en-GB" altLang="ru-RU" sz="2800" dirty="0">
                <a:cs typeface="Arial" charset="0"/>
              </a:rPr>
              <a:t>     </a:t>
            </a:r>
            <a:r>
              <a:rPr lang="en-GB" altLang="ru-RU" sz="2800" i="1" dirty="0">
                <a:cs typeface="Arial" charset="0"/>
              </a:rPr>
              <a:t>X</a:t>
            </a:r>
            <a:r>
              <a:rPr lang="en-GB" altLang="ru-RU" sz="2800" i="1" baseline="30000" dirty="0">
                <a:cs typeface="Arial" charset="0"/>
              </a:rPr>
              <a:t>H</a:t>
            </a:r>
            <a:r>
              <a:rPr lang="en-GB" altLang="ru-RU" sz="2800" dirty="0">
                <a:cs typeface="Arial" charset="0"/>
              </a:rPr>
              <a:t>, </a:t>
            </a:r>
            <a:r>
              <a:rPr lang="en-GB" altLang="ru-RU" sz="2800" i="1" dirty="0">
                <a:cs typeface="Arial" charset="0"/>
              </a:rPr>
              <a:t>Y</a:t>
            </a:r>
          </a:p>
          <a:p>
            <a:pPr eaLnBrk="1" hangingPunct="1">
              <a:spcBef>
                <a:spcPts val="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cs typeface="Arial" charset="0"/>
              </a:rPr>
              <a:t>   F1  X</a:t>
            </a:r>
            <a:r>
              <a:rPr lang="en-GB" altLang="ru-RU" sz="2800" baseline="30000" dirty="0">
                <a:cs typeface="Arial" charset="0"/>
              </a:rPr>
              <a:t>H</a:t>
            </a:r>
            <a:r>
              <a:rPr lang="en-GB" altLang="ru-RU" sz="2800" dirty="0">
                <a:cs typeface="Arial" charset="0"/>
              </a:rPr>
              <a:t>X</a:t>
            </a:r>
            <a:r>
              <a:rPr lang="en-GB" altLang="ru-RU" sz="2800" baseline="30000" dirty="0">
                <a:cs typeface="Arial" charset="0"/>
              </a:rPr>
              <a:t>h</a:t>
            </a:r>
            <a:r>
              <a:rPr lang="en-GB" altLang="ru-RU" sz="2800" dirty="0">
                <a:cs typeface="Arial" charset="0"/>
              </a:rPr>
              <a:t>,  X</a:t>
            </a:r>
            <a:r>
              <a:rPr lang="en-GB" altLang="ru-RU" sz="2800" baseline="30000" dirty="0">
                <a:cs typeface="Arial" charset="0"/>
              </a:rPr>
              <a:t>H</a:t>
            </a:r>
            <a:r>
              <a:rPr lang="en-GB" altLang="ru-RU" sz="2800" dirty="0">
                <a:cs typeface="Arial" charset="0"/>
              </a:rPr>
              <a:t>Y              F1   </a:t>
            </a:r>
            <a:r>
              <a:rPr lang="en-GB" altLang="ru-RU" sz="2800" i="1" dirty="0">
                <a:cs typeface="Arial" charset="0"/>
              </a:rPr>
              <a:t>X</a:t>
            </a:r>
            <a:r>
              <a:rPr lang="en-GB" altLang="ru-RU" sz="2800" i="1" baseline="30000" dirty="0">
                <a:cs typeface="Arial" charset="0"/>
              </a:rPr>
              <a:t>H</a:t>
            </a:r>
            <a:r>
              <a:rPr lang="en-GB" altLang="ru-RU" sz="2800" i="1" dirty="0">
                <a:cs typeface="Arial" charset="0"/>
              </a:rPr>
              <a:t>X</a:t>
            </a:r>
            <a:r>
              <a:rPr lang="en-GB" altLang="ru-RU" sz="2800" i="1" baseline="30000" dirty="0">
                <a:cs typeface="Arial" charset="0"/>
              </a:rPr>
              <a:t>H</a:t>
            </a:r>
            <a:r>
              <a:rPr lang="en-GB" altLang="ru-RU" sz="2800" dirty="0">
                <a:cs typeface="Arial" charset="0"/>
              </a:rPr>
              <a:t>,</a:t>
            </a:r>
            <a:r>
              <a:rPr lang="uk-UA" altLang="ru-RU" sz="2800" dirty="0">
                <a:cs typeface="Arial" charset="0"/>
              </a:rPr>
              <a:t> </a:t>
            </a:r>
            <a:r>
              <a:rPr lang="en-GB" altLang="ru-RU" sz="2800" i="1" dirty="0">
                <a:cs typeface="Arial" charset="0"/>
              </a:rPr>
              <a:t>X</a:t>
            </a:r>
            <a:r>
              <a:rPr lang="en-GB" altLang="ru-RU" sz="2800" i="1" baseline="30000" dirty="0">
                <a:cs typeface="Arial" charset="0"/>
              </a:rPr>
              <a:t>H</a:t>
            </a:r>
            <a:r>
              <a:rPr lang="en-GB" altLang="ru-RU" sz="2800" i="1" dirty="0">
                <a:cs typeface="Arial" charset="0"/>
              </a:rPr>
              <a:t>Y</a:t>
            </a:r>
            <a:r>
              <a:rPr lang="en-GB" altLang="ru-RU" sz="2800" dirty="0">
                <a:cs typeface="Arial" charset="0"/>
              </a:rPr>
              <a:t>,</a:t>
            </a:r>
            <a:r>
              <a:rPr lang="uk-UA" altLang="ru-RU" sz="2800" dirty="0">
                <a:cs typeface="Arial" charset="0"/>
              </a:rPr>
              <a:t> </a:t>
            </a:r>
            <a:r>
              <a:rPr lang="en-GB" altLang="ru-RU" sz="2800" i="1" dirty="0">
                <a:cs typeface="Arial" charset="0"/>
              </a:rPr>
              <a:t>X</a:t>
            </a:r>
            <a:r>
              <a:rPr lang="en-GB" altLang="ru-RU" sz="2800" i="1" baseline="30000" dirty="0">
                <a:cs typeface="Arial" charset="0"/>
              </a:rPr>
              <a:t>H</a:t>
            </a:r>
            <a:r>
              <a:rPr lang="en-GB" altLang="ru-RU" sz="2800" i="1" dirty="0">
                <a:cs typeface="Arial" charset="0"/>
              </a:rPr>
              <a:t>X</a:t>
            </a:r>
            <a:r>
              <a:rPr lang="en-GB" altLang="ru-RU" sz="2800" i="1" baseline="30000" dirty="0">
                <a:cs typeface="Arial" charset="0"/>
              </a:rPr>
              <a:t>h</a:t>
            </a:r>
            <a:r>
              <a:rPr lang="en-GB" altLang="ru-RU" sz="2800" dirty="0">
                <a:cs typeface="Arial" charset="0"/>
              </a:rPr>
              <a:t>,</a:t>
            </a:r>
            <a:r>
              <a:rPr lang="uk-UA" altLang="ru-RU" sz="2800" dirty="0">
                <a:cs typeface="Arial" charset="0"/>
              </a:rPr>
              <a:t> </a:t>
            </a:r>
            <a:r>
              <a:rPr lang="en-GB" altLang="ru-RU" sz="2800" i="1" dirty="0">
                <a:cs typeface="Arial" charset="0"/>
              </a:rPr>
              <a:t>X</a:t>
            </a:r>
            <a:r>
              <a:rPr lang="en-GB" altLang="ru-RU" sz="2800" i="1" baseline="30000" dirty="0">
                <a:cs typeface="Arial" charset="0"/>
              </a:rPr>
              <a:t>h</a:t>
            </a:r>
            <a:r>
              <a:rPr lang="en-GB" altLang="ru-RU" sz="2800" i="1" dirty="0">
                <a:cs typeface="Arial" charset="0"/>
              </a:rPr>
              <a:t>Y</a:t>
            </a:r>
          </a:p>
          <a:p>
            <a:pPr>
              <a:spcBef>
                <a:spcPts val="0"/>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cs typeface="Arial" charset="0"/>
              </a:rPr>
              <a:t> </a:t>
            </a:r>
            <a:r>
              <a:rPr lang="uk-UA" altLang="ru-RU" sz="2800" dirty="0">
                <a:cs typeface="Arial" charset="0"/>
              </a:rPr>
              <a:t>               </a:t>
            </a:r>
            <a:r>
              <a:rPr lang="uk-UA" altLang="ru-RU" sz="1600" dirty="0">
                <a:cs typeface="Arial" charset="0"/>
              </a:rPr>
              <a:t>здоровий</a:t>
            </a:r>
            <a:r>
              <a:rPr lang="en-GB" altLang="ru-RU" sz="1600" b="1" dirty="0">
                <a:cs typeface="Arial" charset="0"/>
              </a:rPr>
              <a:t> </a:t>
            </a:r>
            <a:r>
              <a:rPr lang="uk-UA" altLang="ru-RU" sz="1600" b="1" dirty="0">
                <a:cs typeface="Arial" charset="0"/>
              </a:rPr>
              <a:t>                                                     </a:t>
            </a:r>
            <a:r>
              <a:rPr lang="uk-UA" altLang="ru-RU" sz="1600" dirty="0">
                <a:cs typeface="Arial" charset="0"/>
              </a:rPr>
              <a:t>здоровий   здоровий  здоровий</a:t>
            </a:r>
            <a:r>
              <a:rPr lang="en-GB" altLang="ru-RU" sz="1600" b="1" dirty="0">
                <a:cs typeface="Arial" charset="0"/>
              </a:rPr>
              <a:t> </a:t>
            </a:r>
            <a:r>
              <a:rPr lang="uk-UA" altLang="ru-RU" sz="1600" b="1" dirty="0">
                <a:cs typeface="Arial" charset="0"/>
              </a:rPr>
              <a:t> </a:t>
            </a:r>
            <a:r>
              <a:rPr lang="uk-UA" altLang="ru-RU" sz="1600" dirty="0">
                <a:cs typeface="Arial" charset="0"/>
              </a:rPr>
              <a:t>хворий</a:t>
            </a:r>
            <a:r>
              <a:rPr lang="en-GB" altLang="ru-RU" sz="1600" dirty="0">
                <a:cs typeface="Arial" charset="0"/>
              </a:rPr>
              <a:t> </a:t>
            </a:r>
            <a:endParaRPr lang="en-GB" altLang="ru-RU" sz="1600" b="1" dirty="0">
              <a:cs typeface="Arial" charset="0"/>
            </a:endParaRP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cs typeface="Arial" charset="0"/>
              </a:rPr>
              <a:t>                         </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cs typeface="Arial" charset="0"/>
              </a:rPr>
              <a:t>                     </a:t>
            </a:r>
            <a:r>
              <a:rPr lang="en-GB" altLang="ru-RU" dirty="0">
                <a:cs typeface="Arial" charset="0"/>
              </a:rPr>
              <a:t>P  ♀ </a:t>
            </a:r>
            <a:r>
              <a:rPr lang="en-GB" altLang="ru-RU" i="1" dirty="0">
                <a:cs typeface="Arial" charset="0"/>
              </a:rPr>
              <a:t>X</a:t>
            </a:r>
            <a:r>
              <a:rPr lang="en-GB" altLang="ru-RU" i="1" baseline="30000" dirty="0">
                <a:cs typeface="Arial" charset="0"/>
              </a:rPr>
              <a:t>H</a:t>
            </a:r>
            <a:r>
              <a:rPr lang="en-GB" altLang="ru-RU" i="1" dirty="0">
                <a:cs typeface="Arial" charset="0"/>
              </a:rPr>
              <a:t>X</a:t>
            </a:r>
            <a:r>
              <a:rPr lang="en-GB" altLang="ru-RU" i="1" baseline="30000" dirty="0">
                <a:cs typeface="Arial" charset="0"/>
              </a:rPr>
              <a:t>h</a:t>
            </a:r>
            <a:r>
              <a:rPr lang="en-GB" altLang="ru-RU" baseline="30000" dirty="0">
                <a:cs typeface="Arial" charset="0"/>
              </a:rPr>
              <a:t> </a:t>
            </a:r>
            <a:r>
              <a:rPr lang="en-GB" altLang="ru-RU" dirty="0">
                <a:cs typeface="Arial" charset="0"/>
              </a:rPr>
              <a:t> x  ♂  </a:t>
            </a:r>
            <a:r>
              <a:rPr lang="en-GB" altLang="ru-RU" i="1" dirty="0">
                <a:cs typeface="Arial" charset="0"/>
              </a:rPr>
              <a:t>X</a:t>
            </a:r>
            <a:r>
              <a:rPr lang="en-GB" altLang="ru-RU" i="1" baseline="30000" dirty="0">
                <a:cs typeface="Arial" charset="0"/>
              </a:rPr>
              <a:t>h</a:t>
            </a:r>
            <a:r>
              <a:rPr lang="en-GB" altLang="ru-RU" i="1" dirty="0">
                <a:cs typeface="Arial" charset="0"/>
              </a:rPr>
              <a:t>Y</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cs typeface="Arial" charset="0"/>
              </a:rPr>
              <a:t>                         </a:t>
            </a:r>
            <a:r>
              <a:rPr lang="uk-UA" altLang="ru-RU" dirty="0">
                <a:cs typeface="Arial" charset="0"/>
              </a:rPr>
              <a:t>         </a:t>
            </a:r>
            <a:r>
              <a:rPr lang="uk-UA" altLang="ru-RU" sz="1600" dirty="0">
                <a:cs typeface="Arial" charset="0"/>
              </a:rPr>
              <a:t>носій</a:t>
            </a:r>
            <a:r>
              <a:rPr lang="en-GB" altLang="ru-RU" sz="1600" dirty="0">
                <a:cs typeface="Arial" charset="0"/>
              </a:rPr>
              <a:t>          </a:t>
            </a:r>
            <a:r>
              <a:rPr lang="uk-UA" altLang="ru-RU" sz="1600" dirty="0">
                <a:cs typeface="Arial" charset="0"/>
              </a:rPr>
              <a:t>       хворий</a:t>
            </a:r>
            <a:endParaRPr lang="en-GB" altLang="ru-RU" sz="1600" dirty="0">
              <a:cs typeface="Arial" charset="0"/>
            </a:endParaRP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cs typeface="Arial" charset="0"/>
              </a:rPr>
              <a:t>                    G     </a:t>
            </a:r>
            <a:r>
              <a:rPr lang="en-GB" altLang="ru-RU" i="1" dirty="0">
                <a:cs typeface="Arial" charset="0"/>
              </a:rPr>
              <a:t>X</a:t>
            </a:r>
            <a:r>
              <a:rPr lang="en-GB" altLang="ru-RU" i="1" baseline="30000" dirty="0">
                <a:cs typeface="Arial" charset="0"/>
              </a:rPr>
              <a:t>H</a:t>
            </a:r>
            <a:r>
              <a:rPr lang="en-GB" altLang="ru-RU" i="1" dirty="0">
                <a:cs typeface="Arial" charset="0"/>
              </a:rPr>
              <a:t>,</a:t>
            </a:r>
            <a:r>
              <a:rPr lang="uk-UA" altLang="ru-RU" i="1" dirty="0">
                <a:cs typeface="Arial" charset="0"/>
              </a:rPr>
              <a:t> </a:t>
            </a:r>
            <a:r>
              <a:rPr lang="en-GB" altLang="ru-RU" i="1" dirty="0">
                <a:cs typeface="Arial" charset="0"/>
              </a:rPr>
              <a:t>X</a:t>
            </a:r>
            <a:r>
              <a:rPr lang="en-GB" altLang="ru-RU" i="1" baseline="30000" dirty="0">
                <a:cs typeface="Arial" charset="0"/>
              </a:rPr>
              <a:t>h </a:t>
            </a:r>
            <a:r>
              <a:rPr lang="en-GB" altLang="ru-RU" i="1" dirty="0">
                <a:cs typeface="Arial" charset="0"/>
              </a:rPr>
              <a:t>  </a:t>
            </a:r>
            <a:r>
              <a:rPr lang="en-GB" altLang="ru-RU" dirty="0">
                <a:cs typeface="Arial" charset="0"/>
              </a:rPr>
              <a:t>       </a:t>
            </a:r>
            <a:r>
              <a:rPr lang="en-GB" altLang="ru-RU" i="1" dirty="0">
                <a:cs typeface="Arial" charset="0"/>
              </a:rPr>
              <a:t>X</a:t>
            </a:r>
            <a:r>
              <a:rPr lang="en-GB" altLang="ru-RU" i="1" baseline="30000" dirty="0">
                <a:cs typeface="Arial" charset="0"/>
              </a:rPr>
              <a:t>h</a:t>
            </a:r>
            <a:r>
              <a:rPr lang="en-GB" altLang="ru-RU" i="1" dirty="0">
                <a:cs typeface="Arial" charset="0"/>
              </a:rPr>
              <a:t>,Y</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cs typeface="Arial" charset="0"/>
              </a:rPr>
              <a:t>                    F1  </a:t>
            </a:r>
            <a:r>
              <a:rPr lang="en-GB" altLang="ru-RU" i="1" dirty="0">
                <a:cs typeface="Arial" charset="0"/>
              </a:rPr>
              <a:t>X</a:t>
            </a:r>
            <a:r>
              <a:rPr lang="en-GB" altLang="ru-RU" i="1" baseline="30000" dirty="0">
                <a:cs typeface="Arial" charset="0"/>
              </a:rPr>
              <a:t>H</a:t>
            </a:r>
            <a:r>
              <a:rPr lang="en-GB" altLang="ru-RU" i="1" dirty="0">
                <a:cs typeface="Arial" charset="0"/>
              </a:rPr>
              <a:t>X</a:t>
            </a:r>
            <a:r>
              <a:rPr lang="en-GB" altLang="ru-RU" i="1" baseline="30000" dirty="0">
                <a:cs typeface="Arial" charset="0"/>
              </a:rPr>
              <a:t>h</a:t>
            </a:r>
            <a:r>
              <a:rPr lang="en-GB" altLang="ru-RU" dirty="0">
                <a:cs typeface="Arial" charset="0"/>
              </a:rPr>
              <a:t>, </a:t>
            </a:r>
            <a:r>
              <a:rPr lang="uk-UA" altLang="ru-RU" dirty="0">
                <a:cs typeface="Arial" charset="0"/>
              </a:rPr>
              <a:t> </a:t>
            </a:r>
            <a:r>
              <a:rPr lang="en-GB" altLang="ru-RU" i="1" dirty="0">
                <a:cs typeface="Arial" charset="0"/>
              </a:rPr>
              <a:t>X</a:t>
            </a:r>
            <a:r>
              <a:rPr lang="en-GB" altLang="ru-RU" i="1" baseline="30000" dirty="0">
                <a:cs typeface="Arial" charset="0"/>
              </a:rPr>
              <a:t>H</a:t>
            </a:r>
            <a:r>
              <a:rPr lang="en-GB" altLang="ru-RU" i="1" dirty="0">
                <a:cs typeface="Arial" charset="0"/>
              </a:rPr>
              <a:t>Y</a:t>
            </a:r>
            <a:r>
              <a:rPr lang="en-GB" altLang="ru-RU" dirty="0">
                <a:cs typeface="Arial" charset="0"/>
              </a:rPr>
              <a:t>, </a:t>
            </a:r>
            <a:r>
              <a:rPr lang="uk-UA" altLang="ru-RU" dirty="0">
                <a:cs typeface="Arial" charset="0"/>
              </a:rPr>
              <a:t> </a:t>
            </a:r>
            <a:r>
              <a:rPr lang="en-GB" altLang="ru-RU" i="1" dirty="0">
                <a:cs typeface="Arial" charset="0"/>
              </a:rPr>
              <a:t>X</a:t>
            </a:r>
            <a:r>
              <a:rPr lang="en-GB" altLang="ru-RU" i="1" baseline="30000" dirty="0">
                <a:cs typeface="Arial" charset="0"/>
              </a:rPr>
              <a:t>h</a:t>
            </a:r>
            <a:r>
              <a:rPr lang="en-GB" altLang="ru-RU" i="1" dirty="0">
                <a:cs typeface="Arial" charset="0"/>
              </a:rPr>
              <a:t>X</a:t>
            </a:r>
            <a:r>
              <a:rPr lang="en-GB" altLang="ru-RU" i="1" baseline="30000" dirty="0">
                <a:cs typeface="Arial" charset="0"/>
              </a:rPr>
              <a:t>h</a:t>
            </a:r>
            <a:r>
              <a:rPr lang="en-GB" altLang="ru-RU" dirty="0">
                <a:cs typeface="Arial" charset="0"/>
              </a:rPr>
              <a:t>, </a:t>
            </a:r>
            <a:r>
              <a:rPr lang="uk-UA" altLang="ru-RU" dirty="0">
                <a:cs typeface="Arial" charset="0"/>
              </a:rPr>
              <a:t> </a:t>
            </a:r>
            <a:r>
              <a:rPr lang="en-GB" altLang="ru-RU" i="1" dirty="0">
                <a:cs typeface="Arial" charset="0"/>
              </a:rPr>
              <a:t>X</a:t>
            </a:r>
            <a:r>
              <a:rPr lang="en-GB" altLang="ru-RU" i="1" baseline="30000" dirty="0">
                <a:cs typeface="Arial" charset="0"/>
              </a:rPr>
              <a:t>h</a:t>
            </a:r>
            <a:r>
              <a:rPr lang="en-GB" altLang="ru-RU" i="1" dirty="0">
                <a:cs typeface="Arial" charset="0"/>
              </a:rPr>
              <a:t>Y</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cs typeface="Arial" charset="0"/>
              </a:rPr>
              <a:t>                           </a:t>
            </a:r>
            <a:r>
              <a:rPr lang="uk-UA" altLang="ru-RU" dirty="0">
                <a:cs typeface="Arial" charset="0"/>
              </a:rPr>
              <a:t>     </a:t>
            </a:r>
            <a:r>
              <a:rPr lang="uk-UA" altLang="ru-RU" sz="1600" dirty="0">
                <a:cs typeface="Arial" charset="0"/>
              </a:rPr>
              <a:t>здорові</a:t>
            </a:r>
            <a:r>
              <a:rPr lang="en-GB" altLang="ru-RU" sz="1600" dirty="0">
                <a:cs typeface="Arial" charset="0"/>
              </a:rPr>
              <a:t>    </a:t>
            </a:r>
            <a:r>
              <a:rPr lang="uk-UA" altLang="ru-RU" sz="1600" dirty="0">
                <a:cs typeface="Arial" charset="0"/>
              </a:rPr>
              <a:t>                </a:t>
            </a:r>
            <a:r>
              <a:rPr lang="en-GB" altLang="ru-RU" sz="1600" dirty="0">
                <a:cs typeface="Arial" charset="0"/>
              </a:rPr>
              <a:t> </a:t>
            </a:r>
            <a:r>
              <a:rPr lang="uk-UA" altLang="ru-RU" sz="1600" dirty="0">
                <a:cs typeface="Arial" charset="0"/>
              </a:rPr>
              <a:t>хворі</a:t>
            </a:r>
            <a:endParaRPr lang="en-GB" altLang="ru-RU" sz="1600" dirty="0">
              <a:cs typeface="Arial" charset="0"/>
            </a:endParaRP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cs typeface="Arial" charset="0"/>
              </a:rPr>
              <a:t>          </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1600" dirty="0"/>
              <a:t>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Рисунок 2"/>
          <p:cNvPicPr>
            <a:picLocks noChangeAspect="1" noChangeArrowheads="1"/>
          </p:cNvPicPr>
          <p:nvPr/>
        </p:nvPicPr>
        <p:blipFill>
          <a:blip r:embed="rId2" cstate="print"/>
          <a:srcRect l="12412"/>
          <a:stretch>
            <a:fillRect/>
          </a:stretch>
        </p:blipFill>
        <p:spPr bwMode="auto">
          <a:xfrm>
            <a:off x="179512" y="115888"/>
            <a:ext cx="8640959" cy="6742112"/>
          </a:xfrm>
          <a:prstGeom prst="rect">
            <a:avLst/>
          </a:prstGeom>
          <a:noFill/>
          <a:ln w="9525">
            <a:noFill/>
            <a:miter lim="800000"/>
            <a:headEnd/>
            <a:tailEnd/>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mrmarker.ru/p/allpic/32/13118-img_16.jpg"/>
          <p:cNvPicPr>
            <a:picLocks noChangeAspect="1" noChangeArrowheads="1"/>
          </p:cNvPicPr>
          <p:nvPr/>
        </p:nvPicPr>
        <p:blipFill>
          <a:blip r:embed="rId2" cstate="print"/>
          <a:srcRect l="32545" t="23788"/>
          <a:stretch>
            <a:fillRect/>
          </a:stretch>
        </p:blipFill>
        <p:spPr bwMode="auto">
          <a:xfrm>
            <a:off x="3419872" y="2204864"/>
            <a:ext cx="4625975" cy="3919538"/>
          </a:xfrm>
          <a:prstGeom prst="rect">
            <a:avLst/>
          </a:prstGeom>
          <a:noFill/>
          <a:ln w="9525">
            <a:noFill/>
            <a:miter lim="800000"/>
            <a:headEnd/>
            <a:tailEnd/>
          </a:ln>
        </p:spPr>
      </p:pic>
      <p:sp>
        <p:nvSpPr>
          <p:cNvPr id="40963" name="TextBox 2"/>
          <p:cNvSpPr txBox="1">
            <a:spLocks noChangeArrowheads="1"/>
          </p:cNvSpPr>
          <p:nvPr/>
        </p:nvSpPr>
        <p:spPr bwMode="auto">
          <a:xfrm flipH="1">
            <a:off x="683568" y="404813"/>
            <a:ext cx="7920880" cy="1569660"/>
          </a:xfrm>
          <a:prstGeom prst="rect">
            <a:avLst/>
          </a:prstGeom>
          <a:noFill/>
          <a:ln w="9525">
            <a:noFill/>
            <a:miter lim="800000"/>
            <a:headEnd/>
            <a:tailEnd/>
          </a:ln>
        </p:spPr>
        <p:txBody>
          <a:bodyPr wrap="square">
            <a:spAutoFit/>
          </a:bodyPr>
          <a:lstStyle/>
          <a:p>
            <a:pPr eaLnBrk="1" hangingPunct="1"/>
            <a:r>
              <a:rPr lang="ru-RU" sz="3200" b="1" dirty="0">
                <a:solidFill>
                  <a:schemeClr val="tx1"/>
                </a:solidFill>
              </a:rPr>
              <a:t>Голандричний (</a:t>
            </a:r>
            <a:r>
              <a:rPr lang="en-US" sz="3200" b="1" dirty="0">
                <a:solidFill>
                  <a:schemeClr val="tx1"/>
                </a:solidFill>
              </a:rPr>
              <a:t>Y</a:t>
            </a:r>
            <a:r>
              <a:rPr lang="uk-UA" sz="3200" b="1" dirty="0">
                <a:solidFill>
                  <a:schemeClr val="tx1"/>
                </a:solidFill>
              </a:rPr>
              <a:t>-зчеплений) тип успадкування – ознака передається від батька до всіх синів</a:t>
            </a:r>
          </a:p>
        </p:txBody>
      </p:sp>
      <p:sp>
        <p:nvSpPr>
          <p:cNvPr id="40964" name="TextBox 1"/>
          <p:cNvSpPr txBox="1">
            <a:spLocks noChangeArrowheads="1"/>
          </p:cNvSpPr>
          <p:nvPr/>
        </p:nvSpPr>
        <p:spPr bwMode="auto">
          <a:xfrm>
            <a:off x="755576" y="3573016"/>
            <a:ext cx="2374900" cy="2123658"/>
          </a:xfrm>
          <a:prstGeom prst="rect">
            <a:avLst/>
          </a:prstGeom>
          <a:noFill/>
          <a:ln w="9525">
            <a:noFill/>
            <a:miter lim="800000"/>
            <a:headEnd/>
            <a:tailEnd/>
          </a:ln>
        </p:spPr>
        <p:txBody>
          <a:bodyPr>
            <a:spAutoFit/>
          </a:bodyPr>
          <a:lstStyle/>
          <a:p>
            <a:r>
              <a:rPr lang="uk-UA" b="1" dirty="0">
                <a:solidFill>
                  <a:schemeClr val="tx1"/>
                </a:solidFill>
              </a:rPr>
              <a:t>Приклад – гіпертрихоз вушних раковин</a:t>
            </a:r>
          </a:p>
          <a:p>
            <a:endParaRPr lang="uk-UA" b="1" dirty="0">
              <a:solidFill>
                <a:schemeClr val="tx1"/>
              </a:solidFill>
            </a:endParaRPr>
          </a:p>
          <a:p>
            <a:r>
              <a:rPr lang="en-GB" altLang="ru-RU" sz="2400" i="1" dirty="0">
                <a:solidFill>
                  <a:schemeClr val="tx1"/>
                </a:solidFill>
                <a:cs typeface="Arial" charset="0"/>
              </a:rPr>
              <a:t>XY</a:t>
            </a:r>
            <a:r>
              <a:rPr lang="uk-UA" altLang="ru-RU" sz="2400" i="1" baseline="30000" dirty="0">
                <a:solidFill>
                  <a:schemeClr val="tx1"/>
                </a:solidFill>
                <a:cs typeface="Arial" charset="0"/>
              </a:rPr>
              <a:t>а</a:t>
            </a:r>
            <a:endParaRPr lang="uk-UA" sz="2400" b="1" dirty="0">
              <a:solidFill>
                <a:schemeClr val="tx1"/>
              </a:solidFill>
            </a:endParaRPr>
          </a:p>
          <a:p>
            <a:endParaRPr lang="uk-UA" b="1" dirty="0">
              <a:solidFill>
                <a:schemeClr val="tx1"/>
              </a:solidFill>
            </a:endParaRPr>
          </a:p>
          <a:p>
            <a:endParaRPr lang="uk-UA" b="1" dirty="0">
              <a:solidFill>
                <a:schemeClr val="tx1"/>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4400" y="84172"/>
            <a:ext cx="8445624" cy="990600"/>
          </a:xfrm>
        </p:spPr>
        <p:txBody>
          <a:bodyPr>
            <a:noAutofit/>
          </a:bodyPr>
          <a:lstStyle/>
          <a:p>
            <a:pPr algn="ctr"/>
            <a:r>
              <a:rPr lang="uk-UA" sz="2400" b="1" dirty="0">
                <a:solidFill>
                  <a:srgbClr val="FF0000"/>
                </a:solidFill>
              </a:rPr>
              <a:t>Зчепленне успадкування  </a:t>
            </a:r>
            <a:r>
              <a:rPr lang="uk-UA" sz="2400" dirty="0"/>
              <a:t>- </a:t>
            </a:r>
            <a:br>
              <a:rPr lang="uk-UA" sz="2400" dirty="0"/>
            </a:br>
            <a:r>
              <a:rPr lang="uk-UA" sz="2400" b="1" dirty="0"/>
              <a:t>успадкування генів , що знаходяться в одній хромосомі</a:t>
            </a:r>
          </a:p>
        </p:txBody>
      </p:sp>
      <p:sp>
        <p:nvSpPr>
          <p:cNvPr id="3" name="Содержимое 2"/>
          <p:cNvSpPr>
            <a:spLocks noGrp="1"/>
          </p:cNvSpPr>
          <p:nvPr>
            <p:ph sz="quarter" idx="1"/>
          </p:nvPr>
        </p:nvSpPr>
        <p:spPr>
          <a:xfrm>
            <a:off x="1043608" y="1124744"/>
            <a:ext cx="7409704" cy="4721736"/>
          </a:xfrm>
        </p:spPr>
        <p:txBody>
          <a:bodyPr/>
          <a:lstStyle/>
          <a:p>
            <a:pPr>
              <a:buNone/>
            </a:pPr>
            <a:r>
              <a:rPr lang="uk-UA" b="1" dirty="0"/>
              <a:t>Гени, що </a:t>
            </a:r>
            <a:r>
              <a:rPr lang="uk-UA" b="1" dirty="0">
                <a:solidFill>
                  <a:srgbClr val="FF0000"/>
                </a:solidFill>
              </a:rPr>
              <a:t>містяться в одній хромосомі, успадковуються разом, тобто зчеплено </a:t>
            </a:r>
            <a:r>
              <a:rPr lang="uk-UA" b="1" dirty="0"/>
              <a:t>(закон Моргана)</a:t>
            </a:r>
          </a:p>
          <a:p>
            <a:pPr>
              <a:buNone/>
            </a:pPr>
            <a:r>
              <a:rPr lang="uk-UA" b="1" dirty="0"/>
              <a:t>Зчепленя може бути порушене при кросинговері. Ймовірність кросинговера прямо пропорційна відстані між генами</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684312"/>
          </a:xfrm>
        </p:spPr>
        <p:txBody>
          <a:bodyPr/>
          <a:lstStyle/>
          <a:p>
            <a:pPr algn="ctr"/>
            <a:r>
              <a:rPr lang="uk-UA" dirty="0"/>
              <a:t>Досліди Т.Моргана</a:t>
            </a:r>
          </a:p>
        </p:txBody>
      </p:sp>
      <p:pic>
        <p:nvPicPr>
          <p:cNvPr id="132098" name="Picture 2"/>
          <p:cNvPicPr>
            <a:picLocks noGrp="1" noChangeAspect="1" noChangeArrowheads="1"/>
          </p:cNvPicPr>
          <p:nvPr>
            <p:ph sz="quarter" idx="1"/>
          </p:nvPr>
        </p:nvPicPr>
        <p:blipFill>
          <a:blip r:embed="rId3" cstate="print"/>
          <a:srcRect b="77074"/>
          <a:stretch>
            <a:fillRect/>
          </a:stretch>
        </p:blipFill>
        <p:spPr bwMode="auto">
          <a:xfrm>
            <a:off x="755576" y="836712"/>
            <a:ext cx="8064896" cy="2160240"/>
          </a:xfrm>
          <a:prstGeom prst="rect">
            <a:avLst/>
          </a:prstGeom>
          <a:noFill/>
          <a:ln w="9525">
            <a:noFill/>
            <a:miter lim="800000"/>
            <a:headEnd/>
            <a:tailEnd/>
          </a:ln>
        </p:spPr>
      </p:pic>
      <p:sp>
        <p:nvSpPr>
          <p:cNvPr id="5" name="TextBox 4"/>
          <p:cNvSpPr txBox="1"/>
          <p:nvPr/>
        </p:nvSpPr>
        <p:spPr>
          <a:xfrm>
            <a:off x="899592" y="5949280"/>
            <a:ext cx="7529562" cy="369332"/>
          </a:xfrm>
          <a:prstGeom prst="rect">
            <a:avLst/>
          </a:prstGeom>
          <a:noFill/>
        </p:spPr>
        <p:txBody>
          <a:bodyPr wrap="none" rtlCol="0">
            <a:spAutoFit/>
          </a:bodyPr>
          <a:lstStyle/>
          <a:p>
            <a:r>
              <a:rPr lang="uk-UA" dirty="0">
                <a:solidFill>
                  <a:schemeClr val="tx1"/>
                </a:solidFill>
              </a:rPr>
              <a:t>Аналізуюче схрещування – схрещування з рецесивною гомозиготою</a:t>
            </a:r>
          </a:p>
        </p:txBody>
      </p:sp>
      <p:sp>
        <p:nvSpPr>
          <p:cNvPr id="6" name="Прямоугольник 5"/>
          <p:cNvSpPr/>
          <p:nvPr/>
        </p:nvSpPr>
        <p:spPr>
          <a:xfrm>
            <a:off x="683568" y="3068960"/>
            <a:ext cx="8064896" cy="646331"/>
          </a:xfrm>
          <a:prstGeom prst="rect">
            <a:avLst/>
          </a:prstGeom>
        </p:spPr>
        <p:txBody>
          <a:bodyPr wrap="square">
            <a:spAutoFit/>
          </a:bodyPr>
          <a:lstStyle/>
          <a:p>
            <a:r>
              <a:rPr lang="uk-UA" dirty="0">
                <a:solidFill>
                  <a:schemeClr val="tx1"/>
                </a:solidFill>
              </a:rPr>
              <a:t>В першому поколінні всі нащадки (100%) мали домінантні ознаки – сіре тіло і довгі крила</a:t>
            </a:r>
          </a:p>
        </p:txBody>
      </p:sp>
      <p:pic>
        <p:nvPicPr>
          <p:cNvPr id="7" name="Picture 2"/>
          <p:cNvPicPr>
            <a:picLocks noChangeAspect="1" noChangeArrowheads="1"/>
          </p:cNvPicPr>
          <p:nvPr/>
        </p:nvPicPr>
        <p:blipFill>
          <a:blip r:embed="rId3" cstate="print"/>
          <a:srcRect t="24454" b="53061"/>
          <a:stretch>
            <a:fillRect/>
          </a:stretch>
        </p:blipFill>
        <p:spPr bwMode="auto">
          <a:xfrm>
            <a:off x="683568" y="3861048"/>
            <a:ext cx="8064896" cy="2118666"/>
          </a:xfrm>
          <a:prstGeom prst="rect">
            <a:avLst/>
          </a:prstGeom>
          <a:noFill/>
          <a:ln w="9525">
            <a:noFill/>
            <a:miter lim="800000"/>
            <a:headEnd/>
            <a:tailEnd/>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133122" name="Picture 2"/>
          <p:cNvPicPr>
            <a:picLocks noGrp="1" noChangeAspect="1" noChangeArrowheads="1"/>
          </p:cNvPicPr>
          <p:nvPr>
            <p:ph sz="quarter" idx="1"/>
          </p:nvPr>
        </p:nvPicPr>
        <p:blipFill>
          <a:blip r:embed="rId2" cstate="print"/>
          <a:srcRect t="46672" b="3232"/>
          <a:stretch>
            <a:fillRect/>
          </a:stretch>
        </p:blipFill>
        <p:spPr bwMode="auto">
          <a:xfrm>
            <a:off x="395536" y="476672"/>
            <a:ext cx="8489008" cy="4968552"/>
          </a:xfrm>
          <a:prstGeom prst="rect">
            <a:avLst/>
          </a:prstGeom>
          <a:noFill/>
          <a:ln w="9525">
            <a:noFill/>
            <a:miter lim="800000"/>
            <a:headEnd/>
            <a:tailEnd/>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134146" name="Picture 2"/>
          <p:cNvPicPr>
            <a:picLocks noGrp="1" noChangeAspect="1" noChangeArrowheads="1"/>
          </p:cNvPicPr>
          <p:nvPr>
            <p:ph sz="quarter" idx="1"/>
          </p:nvPr>
        </p:nvPicPr>
        <p:blipFill>
          <a:blip r:embed="rId2" cstate="print"/>
          <a:srcRect/>
          <a:stretch>
            <a:fillRect/>
          </a:stretch>
        </p:blipFill>
        <p:spPr bwMode="auto">
          <a:xfrm>
            <a:off x="539552" y="476672"/>
            <a:ext cx="8229600" cy="2033502"/>
          </a:xfrm>
          <a:prstGeom prst="rect">
            <a:avLst/>
          </a:prstGeom>
          <a:noFill/>
          <a:ln w="9525">
            <a:noFill/>
            <a:miter lim="800000"/>
            <a:headEnd/>
            <a:tailEnd/>
          </a:ln>
        </p:spPr>
      </p:pic>
      <p:pic>
        <p:nvPicPr>
          <p:cNvPr id="134147" name="Picture 3"/>
          <p:cNvPicPr>
            <a:picLocks noChangeAspect="1" noChangeArrowheads="1"/>
          </p:cNvPicPr>
          <p:nvPr/>
        </p:nvPicPr>
        <p:blipFill>
          <a:blip r:embed="rId3" cstate="print"/>
          <a:srcRect/>
          <a:stretch>
            <a:fillRect/>
          </a:stretch>
        </p:blipFill>
        <p:spPr bwMode="auto">
          <a:xfrm>
            <a:off x="1619672" y="2492896"/>
            <a:ext cx="6057900" cy="4200525"/>
          </a:xfrm>
          <a:prstGeom prst="rect">
            <a:avLst/>
          </a:prstGeom>
          <a:noFill/>
          <a:ln w="9525">
            <a:noFill/>
            <a:miter lim="800000"/>
            <a:headEnd/>
            <a:tailEnd/>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4" name="Содержимое 3" descr="Картинки по запросу dihybrid cross chromosome segregation"/>
          <p:cNvPicPr>
            <a:picLocks noGrp="1"/>
          </p:cNvPicPr>
          <p:nvPr>
            <p:ph sz="quarter" idx="1"/>
          </p:nvPr>
        </p:nvPicPr>
        <p:blipFill>
          <a:blip r:embed="rId2" cstate="print"/>
          <a:srcRect l="24252" t="51604" r="20183" b="5377"/>
          <a:stretch>
            <a:fillRect/>
          </a:stretch>
        </p:blipFill>
        <p:spPr>
          <a:xfrm>
            <a:off x="899592" y="620688"/>
            <a:ext cx="7344816" cy="4933942"/>
          </a:xfr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1"/>
          <p:cNvSpPr>
            <a:spLocks noChangeArrowheads="1"/>
          </p:cNvSpPr>
          <p:nvPr/>
        </p:nvSpPr>
        <p:spPr bwMode="auto">
          <a:xfrm>
            <a:off x="650788" y="591652"/>
            <a:ext cx="7632848" cy="42165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ctr" defTabSz="449263" rtl="0" eaLnBrk="0" fontAlgn="base" latinLnBrk="0" hangingPunct="0">
              <a:lnSpc>
                <a:spcPct val="100000"/>
              </a:lnSpc>
              <a:spcBef>
                <a:spcPct val="0"/>
              </a:spcBef>
              <a:spcAft>
                <a:spcPct val="0"/>
              </a:spcAft>
              <a:buClrTx/>
              <a:buSzTx/>
              <a:buFontTx/>
              <a:buNone/>
              <a:tabLst/>
            </a:pPr>
            <a:r>
              <a:rPr kumimoji="0" lang="uk-UA" sz="2800" b="1" u="none" strike="noStrike" cap="none" normalizeH="0" baseline="0" dirty="0">
                <a:ln>
                  <a:noFill/>
                </a:ln>
                <a:solidFill>
                  <a:srgbClr val="FF0000"/>
                </a:solidFill>
                <a:effectLst/>
                <a:latin typeface="+mn-lt"/>
                <a:ea typeface="Calibri" pitchFamily="34" charset="0"/>
                <a:cs typeface="Lucida Sans Unicode" pitchFamily="34" charset="0"/>
              </a:rPr>
              <a:t>ХРОМОСОМНА ТЕОРІЯ СПАДКОВОСТІ</a:t>
            </a:r>
            <a:endParaRPr kumimoji="0" lang="uk-UA" sz="2800" b="1" u="none" strike="noStrike" cap="none" normalizeH="0" baseline="0" dirty="0">
              <a:ln>
                <a:noFill/>
              </a:ln>
              <a:solidFill>
                <a:srgbClr val="FF0000"/>
              </a:solidFill>
              <a:effectLst/>
              <a:latin typeface="+mn-lt"/>
              <a:ea typeface="Lucida Sans Unicode" pitchFamily="34" charset="0"/>
              <a:cs typeface="Lucida Sans Unicode" pitchFamily="34" charset="0"/>
            </a:endParaRPr>
          </a:p>
          <a:p>
            <a:pPr marL="0" marR="0" lvl="0" indent="269875" algn="just" defTabSz="449263" rtl="0" eaLnBrk="0" fontAlgn="base" latinLnBrk="0" hangingPunct="0">
              <a:lnSpc>
                <a:spcPct val="100000"/>
              </a:lnSpc>
              <a:spcBef>
                <a:spcPct val="0"/>
              </a:spcBef>
              <a:spcAft>
                <a:spcPct val="0"/>
              </a:spcAft>
              <a:buClrTx/>
              <a:buSzTx/>
              <a:buFontTx/>
              <a:buNone/>
              <a:tabLst/>
            </a:pPr>
            <a:r>
              <a:rPr kumimoji="0" lang="uk-UA" sz="2400" b="1" i="0" u="none" strike="noStrike" cap="none" normalizeH="0" baseline="0" dirty="0">
                <a:ln>
                  <a:noFill/>
                </a:ln>
                <a:solidFill>
                  <a:schemeClr val="tx1"/>
                </a:solidFill>
                <a:effectLst/>
                <a:latin typeface="+mn-lt"/>
                <a:ea typeface="Calibri" pitchFamily="34" charset="0"/>
                <a:cs typeface="Lucida Sans Unicode" pitchFamily="34" charset="0"/>
              </a:rPr>
              <a:t>1. Гени розташовані у хромосомах. Кожен ген у хромосомі займає певне місце – локус.</a:t>
            </a:r>
            <a:endParaRPr kumimoji="0" lang="uk-UA" sz="2400" b="1" i="0" u="none" strike="noStrike" cap="none" normalizeH="0" baseline="0" dirty="0">
              <a:ln>
                <a:noFill/>
              </a:ln>
              <a:solidFill>
                <a:schemeClr val="tx1"/>
              </a:solidFill>
              <a:effectLst/>
              <a:latin typeface="+mn-lt"/>
              <a:ea typeface="Lucida Sans Unicode" pitchFamily="34" charset="0"/>
              <a:cs typeface="Lucida Sans Unicode" pitchFamily="34" charset="0"/>
            </a:endParaRPr>
          </a:p>
          <a:p>
            <a:pPr marL="0" marR="0" lvl="0" indent="269875" algn="just" defTabSz="449263" rtl="0" eaLnBrk="0" fontAlgn="base" latinLnBrk="0" hangingPunct="0">
              <a:lnSpc>
                <a:spcPct val="100000"/>
              </a:lnSpc>
              <a:spcBef>
                <a:spcPct val="0"/>
              </a:spcBef>
              <a:spcAft>
                <a:spcPct val="0"/>
              </a:spcAft>
              <a:buClrTx/>
              <a:buSzTx/>
              <a:buFontTx/>
              <a:buNone/>
              <a:tabLst/>
            </a:pPr>
            <a:r>
              <a:rPr kumimoji="0" lang="uk-UA" sz="2400" b="1" i="0" u="none" strike="noStrike" cap="none" normalizeH="0" baseline="0" dirty="0">
                <a:ln>
                  <a:noFill/>
                </a:ln>
                <a:solidFill>
                  <a:schemeClr val="tx1"/>
                </a:solidFill>
                <a:effectLst/>
                <a:latin typeface="+mn-lt"/>
                <a:ea typeface="Calibri" pitchFamily="34" charset="0"/>
                <a:cs typeface="Lucida Sans Unicode" pitchFamily="34" charset="0"/>
              </a:rPr>
              <a:t>2. Гени в хромосомі розташовані у лінійній послідовності.</a:t>
            </a:r>
            <a:endParaRPr kumimoji="0" lang="uk-UA" sz="2400" b="1" i="0" u="none" strike="noStrike" cap="none" normalizeH="0" baseline="0" dirty="0">
              <a:ln>
                <a:noFill/>
              </a:ln>
              <a:solidFill>
                <a:schemeClr val="tx1"/>
              </a:solidFill>
              <a:effectLst/>
              <a:latin typeface="+mn-lt"/>
              <a:ea typeface="Lucida Sans Unicode" pitchFamily="34" charset="0"/>
              <a:cs typeface="Lucida Sans Unicode" pitchFamily="34" charset="0"/>
            </a:endParaRPr>
          </a:p>
          <a:p>
            <a:pPr marL="0" marR="0" lvl="0" indent="269875" algn="just" defTabSz="449263" rtl="0" eaLnBrk="0" fontAlgn="base" latinLnBrk="0" hangingPunct="0">
              <a:lnSpc>
                <a:spcPct val="100000"/>
              </a:lnSpc>
              <a:spcBef>
                <a:spcPct val="0"/>
              </a:spcBef>
              <a:spcAft>
                <a:spcPct val="0"/>
              </a:spcAft>
              <a:buClrTx/>
              <a:buSzTx/>
              <a:buFontTx/>
              <a:buNone/>
              <a:tabLst/>
            </a:pPr>
            <a:r>
              <a:rPr kumimoji="0" lang="uk-UA" sz="2400" b="1" i="0" u="none" strike="noStrike" cap="none" normalizeH="0" baseline="0" dirty="0">
                <a:ln>
                  <a:noFill/>
                </a:ln>
                <a:solidFill>
                  <a:schemeClr val="tx1"/>
                </a:solidFill>
                <a:effectLst/>
                <a:latin typeface="+mn-lt"/>
                <a:ea typeface="Calibri" pitchFamily="34" charset="0"/>
                <a:cs typeface="Lucida Sans Unicode" pitchFamily="34" charset="0"/>
              </a:rPr>
              <a:t>3. Кожна хромосома є групою зчеплення генів. Число груп зчеплення дорівнює гаплоїдного набору хромосом.</a:t>
            </a:r>
            <a:endParaRPr kumimoji="0" lang="uk-UA" sz="2400" b="1" i="0" u="none" strike="noStrike" cap="none" normalizeH="0" baseline="0" dirty="0">
              <a:ln>
                <a:noFill/>
              </a:ln>
              <a:solidFill>
                <a:schemeClr val="tx1"/>
              </a:solidFill>
              <a:effectLst/>
              <a:latin typeface="+mn-lt"/>
              <a:ea typeface="Lucida Sans Unicode" pitchFamily="34" charset="0"/>
              <a:cs typeface="Lucida Sans Unicode" pitchFamily="34" charset="0"/>
            </a:endParaRPr>
          </a:p>
          <a:p>
            <a:pPr marL="0" marR="0" lvl="0" indent="269875" algn="just" defTabSz="449263" rtl="0" eaLnBrk="0" fontAlgn="base" latinLnBrk="0" hangingPunct="0">
              <a:lnSpc>
                <a:spcPct val="100000"/>
              </a:lnSpc>
              <a:spcBef>
                <a:spcPct val="0"/>
              </a:spcBef>
              <a:spcAft>
                <a:spcPct val="0"/>
              </a:spcAft>
              <a:buClrTx/>
              <a:buSzTx/>
              <a:buFontTx/>
              <a:buNone/>
              <a:tabLst/>
            </a:pPr>
            <a:r>
              <a:rPr kumimoji="0" lang="uk-UA" sz="2400" b="1" i="0" u="none" strike="noStrike" cap="none" normalizeH="0" baseline="0" dirty="0">
                <a:ln>
                  <a:noFill/>
                </a:ln>
                <a:solidFill>
                  <a:schemeClr val="tx1"/>
                </a:solidFill>
                <a:effectLst/>
                <a:latin typeface="+mn-lt"/>
                <a:ea typeface="Calibri" pitchFamily="34" charset="0"/>
                <a:cs typeface="Lucida Sans Unicode" pitchFamily="34" charset="0"/>
              </a:rPr>
              <a:t>4. Гомологічні хромосоми обмінюються алельними генами при кросинговері. Частота кросинговеру прямо пропорційна відстані між генами в хромосомі.</a:t>
            </a:r>
            <a:endParaRPr kumimoji="0" lang="uk-UA" sz="2400" b="1" i="0" u="none" strike="noStrike" cap="none" normalizeH="0" baseline="0" dirty="0">
              <a:ln>
                <a:noFill/>
              </a:ln>
              <a:solidFill>
                <a:schemeClr val="tx1"/>
              </a:solidFill>
              <a:effectLst/>
              <a:latin typeface="+mn-lt"/>
              <a:ea typeface="Lucida Sans Unicode" pitchFamily="34" charset="0"/>
              <a:cs typeface="Lucida Sans Unicode" pitchFamily="34" charset="0"/>
            </a:endParaRPr>
          </a:p>
        </p:txBody>
      </p:sp>
    </p:spTree>
    <p:extLst>
      <p:ext uri="{BB962C8B-B14F-4D97-AF65-F5344CB8AC3E}">
        <p14:creationId xmlns:p14="http://schemas.microsoft.com/office/powerpoint/2010/main" val="38742311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1"/>
          <p:cNvSpPr>
            <a:spLocks noGrp="1" noChangeArrowheads="1"/>
          </p:cNvSpPr>
          <p:nvPr>
            <p:ph type="body" idx="4294967295"/>
          </p:nvPr>
        </p:nvSpPr>
        <p:spPr>
          <a:xfrm>
            <a:off x="611560" y="188913"/>
            <a:ext cx="8208912" cy="6669087"/>
          </a:xfrm>
        </p:spPr>
        <p:txBody>
          <a:bodyPr/>
          <a:lstStyle/>
          <a:p>
            <a:pPr>
              <a:lnSpc>
                <a:spcPct val="80000"/>
              </a:lnSpc>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800" dirty="0">
                <a:solidFill>
                  <a:srgbClr val="FFFF00"/>
                </a:solidFill>
              </a:rPr>
              <a:t>	</a:t>
            </a:r>
            <a:r>
              <a:rPr lang="uk-UA" altLang="ru-RU" sz="2000" b="1" dirty="0">
                <a:latin typeface="Arial" pitchFamily="34" charset="0"/>
                <a:cs typeface="Arial" pitchFamily="34" charset="0"/>
              </a:rPr>
              <a:t>Дослідження </a:t>
            </a:r>
            <a:r>
              <a:rPr lang="ru-RU" altLang="ru-RU" sz="2000" b="1" dirty="0">
                <a:latin typeface="Arial" pitchFamily="34" charset="0"/>
                <a:cs typeface="Arial" pitchFamily="34" charset="0"/>
              </a:rPr>
              <a:t>кросинговеру дозволило школі Моргана розробити принцип побудови генетичних карт хромосом у 1911-1914 роках.</a:t>
            </a:r>
            <a:r>
              <a:rPr lang="ru-RU" altLang="ru-RU" sz="2400" b="1" dirty="0">
                <a:latin typeface="Arial" pitchFamily="34" charset="0"/>
                <a:cs typeface="Arial" pitchFamily="34" charset="0"/>
              </a:rPr>
              <a:t> В основу </a:t>
            </a:r>
            <a:r>
              <a:rPr lang="ru-RU" altLang="ru-RU" b="1" dirty="0"/>
              <a:t>карт покладено те, що гени розташовані по довжині хромосоми в лінійному порядку.</a:t>
            </a:r>
            <a:endParaRPr lang="en-GB" altLang="ru-RU" b="1" dirty="0">
              <a:solidFill>
                <a:srgbClr val="FFFF00"/>
              </a:solidFill>
            </a:endParaRPr>
          </a:p>
          <a:p>
            <a:pPr>
              <a:lnSpc>
                <a:spcPct val="80000"/>
              </a:lnSpc>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uk-UA" altLang="ru-RU" b="1" dirty="0">
                <a:solidFill>
                  <a:srgbClr val="FF0000"/>
                </a:solidFill>
              </a:rPr>
              <a:t>Генетична карта хромосом - </a:t>
            </a:r>
            <a:r>
              <a:rPr lang="uk-UA" altLang="ru-RU" b="1" dirty="0"/>
              <a:t>це відрізок лінії, на якому схематично вказано порядок розташування генів і відстань між ними в </a:t>
            </a:r>
            <a:r>
              <a:rPr lang="uk-UA" altLang="ru-RU" b="1" dirty="0" err="1">
                <a:solidFill>
                  <a:srgbClr val="FF0000"/>
                </a:solidFill>
              </a:rPr>
              <a:t>сантиМорганах</a:t>
            </a:r>
            <a:r>
              <a:rPr lang="uk-UA" altLang="ru-RU" b="1" dirty="0">
                <a:solidFill>
                  <a:srgbClr val="FF0000"/>
                </a:solidFill>
              </a:rPr>
              <a:t> =1% кросинговеру</a:t>
            </a:r>
          </a:p>
          <a:p>
            <a:pPr>
              <a:lnSpc>
                <a:spcPct val="80000"/>
              </a:lnSpc>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uk-UA" altLang="ru-RU" b="1" dirty="0"/>
              <a:t>Базується на аналізі результатів аналізуючого схрещування, аналізі родоводів, гібридизації соматичних клітин.</a:t>
            </a:r>
          </a:p>
          <a:p>
            <a:pPr>
              <a:lnSpc>
                <a:spcPct val="80000"/>
              </a:lnSpc>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uk-UA" altLang="ru-RU" b="1" dirty="0">
              <a:solidFill>
                <a:srgbClr val="FF0000"/>
              </a:solidFill>
            </a:endParaRPr>
          </a:p>
          <a:p>
            <a:pPr>
              <a:lnSpc>
                <a:spcPct val="80000"/>
              </a:lnSpc>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uk-UA" altLang="ru-RU" b="1" dirty="0">
                <a:solidFill>
                  <a:srgbClr val="FF0000"/>
                </a:solidFill>
              </a:rPr>
              <a:t>Фізичні карти - </a:t>
            </a:r>
            <a:r>
              <a:rPr lang="uk-UA" altLang="ru-RU" b="1" dirty="0"/>
              <a:t>це карти, складені шляхом безпосереднього вивчення ДНК. Відстань вимірюється в парах азотистих основ (нуклеотидів).</a:t>
            </a:r>
          </a:p>
          <a:p>
            <a:pPr>
              <a:lnSpc>
                <a:spcPct val="80000"/>
              </a:lnSpc>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uk-UA" altLang="ru-RU" b="1" dirty="0"/>
              <a:t>Один сантиМорган в середньому відповідає приблизно одному мільйону пар основ у людини.</a:t>
            </a:r>
            <a:endParaRPr lang="en-GB" altLang="ru-RU" b="1"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Оформление по умолчанию">
      <a:majorFont>
        <a:latin typeface="Arial Black"/>
        <a:ea typeface="Lucida Sans Unicode"/>
        <a:cs typeface="Lucida Sans Unicode"/>
      </a:majorFont>
      <a:minorFont>
        <a:latin typeface="Arial"/>
        <a:ea typeface="Lucida Sans Unicode"/>
        <a:cs typeface="Lucida Sans Unicod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outerShdw blurRad="38100" dist="38100" dir="2700000" algn="tl">
                <a:srgbClr val="000000">
                  <a:alpha val="43137"/>
                </a:srgbClr>
              </a:outerShdw>
            </a:effectLst>
            <a:latin typeface="Arial" charset="0"/>
            <a:ea typeface="Lucida Sans Unicode" pitchFamily="34" charset="0"/>
            <a:cs typeface="Lucida Sans Unicode"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outerShdw blurRad="38100" dist="38100" dir="2700000" algn="tl">
                <a:srgbClr val="000000">
                  <a:alpha val="43137"/>
                </a:srgbClr>
              </a:outerShdw>
            </a:effectLst>
            <a:latin typeface="Arial" charset="0"/>
            <a:ea typeface="Lucida Sans Unicode" pitchFamily="34" charset="0"/>
            <a:cs typeface="Lucida Sans Unicode" pitchFamily="34"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Оформление по умолчанию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Оформление по умолчанию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Начальная">
  <a:themeElements>
    <a:clrScheme name="Начальная">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Начальная">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Начальная">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Документ" ma:contentTypeID="0x010100485B1E6D9C5C444A881D3DAEDD3BC030" ma:contentTypeVersion="9" ma:contentTypeDescription="Создание документа." ma:contentTypeScope="" ma:versionID="21c92f01df95f4cdc630d1b7bb5f38e8">
  <xsd:schema xmlns:xsd="http://www.w3.org/2001/XMLSchema" xmlns:xs="http://www.w3.org/2001/XMLSchema" xmlns:p="http://schemas.microsoft.com/office/2006/metadata/properties" xmlns:ns2="c7afcae2-14af-4004-831e-46f6a764594b" xmlns:ns3="adb93d3a-348c-482f-9f97-d8e9047242e7" targetNamespace="http://schemas.microsoft.com/office/2006/metadata/properties" ma:root="true" ma:fieldsID="b8bf6238c695e6530beda84be21421ba" ns2:_="" ns3:_="">
    <xsd:import namespace="c7afcae2-14af-4004-831e-46f6a764594b"/>
    <xsd:import namespace="adb93d3a-348c-482f-9f97-d8e9047242e7"/>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afcae2-14af-4004-831e-46f6a76459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db93d3a-348c-482f-9f97-d8e9047242e7" elementFormDefault="qualified">
    <xsd:import namespace="http://schemas.microsoft.com/office/2006/documentManagement/types"/>
    <xsd:import namespace="http://schemas.microsoft.com/office/infopath/2007/PartnerControls"/>
    <xsd:element name="SharedWithUsers" ma:index="15" nillable="true" ma:displayName="Общий доступ с использованием"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Совместно с подробностями"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EF07B10-13DF-4003-9604-76A1753651B5}">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AEA889A-9D9E-4299-8883-96112AF48DBF}">
  <ds:schemaRefs>
    <ds:schemaRef ds:uri="http://schemas.microsoft.com/sharepoint/v3/contenttype/forms"/>
  </ds:schemaRefs>
</ds:datastoreItem>
</file>

<file path=customXml/itemProps3.xml><?xml version="1.0" encoding="utf-8"?>
<ds:datastoreItem xmlns:ds="http://schemas.openxmlformats.org/officeDocument/2006/customXml" ds:itemID="{D70D0305-1DD5-46DC-AB1B-551F15770D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7afcae2-14af-4004-831e-46f6a764594b"/>
    <ds:schemaRef ds:uri="adb93d3a-348c-482f-9f97-d8e9047242e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14507</TotalTime>
  <Words>3972</Words>
  <Application>Microsoft Office PowerPoint</Application>
  <PresentationFormat>Экран (4:3)</PresentationFormat>
  <Paragraphs>472</Paragraphs>
  <Slides>83</Slides>
  <Notes>31</Notes>
  <HiddenSlides>0</HiddenSlides>
  <MMClips>0</MMClips>
  <ScaleCrop>false</ScaleCrop>
  <HeadingPairs>
    <vt:vector size="6" baseType="variant">
      <vt:variant>
        <vt:lpstr>Использованные шрифты</vt:lpstr>
      </vt:variant>
      <vt:variant>
        <vt:i4>11</vt:i4>
      </vt:variant>
      <vt:variant>
        <vt:lpstr>Тема</vt:lpstr>
      </vt:variant>
      <vt:variant>
        <vt:i4>2</vt:i4>
      </vt:variant>
      <vt:variant>
        <vt:lpstr>Заголовки слайдов</vt:lpstr>
      </vt:variant>
      <vt:variant>
        <vt:i4>83</vt:i4>
      </vt:variant>
    </vt:vector>
  </HeadingPairs>
  <TitlesOfParts>
    <vt:vector size="96" baseType="lpstr">
      <vt:lpstr>Arial</vt:lpstr>
      <vt:lpstr>Arial Black</vt:lpstr>
      <vt:lpstr>Bookman Old Style</vt:lpstr>
      <vt:lpstr>Calibri</vt:lpstr>
      <vt:lpstr>Cambria</vt:lpstr>
      <vt:lpstr>Gill Sans MT</vt:lpstr>
      <vt:lpstr>Lucida Sans Unicode</vt:lpstr>
      <vt:lpstr>Times New Roman</vt:lpstr>
      <vt:lpstr>Verdana</vt:lpstr>
      <vt:lpstr>Wingdings</vt:lpstr>
      <vt:lpstr>Wingdings 3</vt:lpstr>
      <vt:lpstr>Оформление по умолчанию</vt:lpstr>
      <vt:lpstr>Начальная</vt:lpstr>
      <vt:lpstr> Організмовий рівень організації генетичної інформації. Закони спадковості.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Засновником генетики як науки є  Грегор Мендель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Генетика як наука починається з 1900, </vt:lpstr>
      <vt:lpstr>Презентация PowerPoint</vt:lpstr>
      <vt:lpstr>Закон розщеплення (ІІ закон Менделя): При схрещуванні гібридів першого покоління у другому поколінні спостерігається розщеплення за фенотипом 3:1 та генотипом 1: 2: 1 (з 8023 насінин гороху 6022 були жовтими, а 2001 – зеленими /3,01:1/)</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Дигибридне схрещування</vt:lpstr>
      <vt:lpstr>Презентация PowerPoint</vt:lpstr>
      <vt:lpstr>Цитологічні основи менделівської спадковості – випадкова сегрегація материнських і батьківських хромосом у мейозі; випадкове злиття гамет при заплідненні</vt:lpstr>
      <vt:lpstr>III закон Менделя – закон незалежного успадкування</vt:lpstr>
      <vt:lpstr>Множінні алелі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Значення Rh-фактора в медицині</vt:lpstr>
      <vt:lpstr>Презентация PowerPoint</vt:lpstr>
      <vt:lpstr>Гени</vt:lpstr>
      <vt:lpstr>Презентация PowerPoint</vt:lpstr>
      <vt:lpstr>Повне домінування</vt:lpstr>
      <vt:lpstr>Презентация PowerPoint</vt:lpstr>
      <vt:lpstr>Презентация PowerPoint</vt:lpstr>
      <vt:lpstr>Презентация PowerPoint</vt:lpstr>
      <vt:lpstr> Кодомінування</vt:lpstr>
      <vt:lpstr>Презентация PowerPoint</vt:lpstr>
      <vt:lpstr>Презентация PowerPoint</vt:lpstr>
      <vt:lpstr>Епістаз</vt:lpstr>
      <vt:lpstr>Епістаз</vt:lpstr>
      <vt:lpstr>может быть кареглазый ребенок:  </vt:lpstr>
      <vt:lpstr>Схема утворення антигенів системи АВ0</vt:lpstr>
      <vt:lpstr>Презентация PowerPoint</vt:lpstr>
      <vt:lpstr>Презентация PowerPoint</vt:lpstr>
      <vt:lpstr>Презентация PowerPoint</vt:lpstr>
      <vt:lpstr>ПЛЕЙОТРОПІЯ  Один ген відповідає за декілька ознак</vt:lpstr>
      <vt:lpstr>Презентация PowerPoint</vt:lpstr>
      <vt:lpstr>Презентация PowerPoint</vt:lpstr>
      <vt:lpstr>Презентация PowerPoint</vt:lpstr>
      <vt:lpstr>Презентация PowerPoint</vt:lpstr>
      <vt:lpstr>Стать дитини визначається під час запліднення ,  залежить від статевої хромосоми сперматозоїда</vt:lpstr>
      <vt:lpstr>     Ранній ембріон ембріон людини має недиференційовані первинні гонади й два канали, що можуть дати початок як чоловічему репродуктивному тракту (Вольфова або мезонефрична протока), так і жіночому репродуктивному тракту (Мюлерова або парамезонефрична протока)</vt:lpstr>
      <vt:lpstr>Презентация PowerPoint</vt:lpstr>
      <vt:lpstr>Презентация PowerPoint</vt:lpstr>
      <vt:lpstr>Презентация PowerPoint</vt:lpstr>
      <vt:lpstr>Презентация PowerPoint</vt:lpstr>
      <vt:lpstr>Характеристика рецессивних ознак зчеплених з  Х хромосомою</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Зчепленне успадкування  -  успадкування генів , що знаходяться в одній хромосомі</vt:lpstr>
      <vt:lpstr>Досліди Т.Моргана</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Чеснокова Марина Михайлівна</dc:creator>
  <cp:lastModifiedBy>Алла Шевеленкова</cp:lastModifiedBy>
  <cp:revision>438</cp:revision>
  <cp:lastPrinted>1601-01-01T00:00:00Z</cp:lastPrinted>
  <dcterms:created xsi:type="dcterms:W3CDTF">1601-01-01T00:00:00Z</dcterms:created>
  <dcterms:modified xsi:type="dcterms:W3CDTF">2024-10-20T17:30:01Z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ContentTypeId">
    <vt:lpwstr>0x010100485B1E6D9C5C444A881D3DAEDD3BC030</vt:lpwstr>
  </property>
</Properties>
</file>