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4"/>
  </p:sldMasterIdLst>
  <p:notesMasterIdLst>
    <p:notesMasterId r:id="rId80"/>
  </p:notesMasterIdLst>
  <p:sldIdLst>
    <p:sldId id="256" r:id="rId5"/>
    <p:sldId id="520" r:id="rId6"/>
    <p:sldId id="325" r:id="rId7"/>
    <p:sldId id="555" r:id="rId8"/>
    <p:sldId id="330" r:id="rId9"/>
    <p:sldId id="260" r:id="rId10"/>
    <p:sldId id="505" r:id="rId11"/>
    <p:sldId id="556" r:id="rId12"/>
    <p:sldId id="559" r:id="rId13"/>
    <p:sldId id="562" r:id="rId14"/>
    <p:sldId id="521" r:id="rId15"/>
    <p:sldId id="506" r:id="rId16"/>
    <p:sldId id="334" r:id="rId17"/>
    <p:sldId id="337" r:id="rId18"/>
    <p:sldId id="292" r:id="rId19"/>
    <p:sldId id="344" r:id="rId20"/>
    <p:sldId id="346" r:id="rId21"/>
    <p:sldId id="347" r:id="rId22"/>
    <p:sldId id="274" r:id="rId23"/>
    <p:sldId id="437" r:id="rId24"/>
    <p:sldId id="275" r:id="rId25"/>
    <p:sldId id="276" r:id="rId26"/>
    <p:sldId id="278" r:id="rId27"/>
    <p:sldId id="524" r:id="rId28"/>
    <p:sldId id="525" r:id="rId29"/>
    <p:sldId id="283" r:id="rId30"/>
    <p:sldId id="502" r:id="rId31"/>
    <p:sldId id="396" r:id="rId32"/>
    <p:sldId id="494" r:id="rId33"/>
    <p:sldId id="529" r:id="rId34"/>
    <p:sldId id="528" r:id="rId35"/>
    <p:sldId id="530" r:id="rId36"/>
    <p:sldId id="531" r:id="rId37"/>
    <p:sldId id="327" r:id="rId38"/>
    <p:sldId id="328" r:id="rId39"/>
    <p:sldId id="329" r:id="rId40"/>
    <p:sldId id="449" r:id="rId41"/>
    <p:sldId id="453" r:id="rId42"/>
    <p:sldId id="533" r:id="rId43"/>
    <p:sldId id="534" r:id="rId44"/>
    <p:sldId id="456" r:id="rId45"/>
    <p:sldId id="458" r:id="rId46"/>
    <p:sldId id="563" r:id="rId47"/>
    <p:sldId id="465" r:id="rId48"/>
    <p:sldId id="503" r:id="rId49"/>
    <p:sldId id="560" r:id="rId50"/>
    <p:sldId id="427" r:id="rId51"/>
    <p:sldId id="535" r:id="rId52"/>
    <p:sldId id="390" r:id="rId53"/>
    <p:sldId id="466" r:id="rId54"/>
    <p:sldId id="413" r:id="rId55"/>
    <p:sldId id="536" r:id="rId56"/>
    <p:sldId id="469" r:id="rId57"/>
    <p:sldId id="537" r:id="rId58"/>
    <p:sldId id="467" r:id="rId59"/>
    <p:sldId id="470" r:id="rId60"/>
    <p:sldId id="398" r:id="rId61"/>
    <p:sldId id="399" r:id="rId62"/>
    <p:sldId id="306" r:id="rId63"/>
    <p:sldId id="472" r:id="rId64"/>
    <p:sldId id="412" r:id="rId65"/>
    <p:sldId id="421" r:id="rId66"/>
    <p:sldId id="473" r:id="rId67"/>
    <p:sldId id="332" r:id="rId68"/>
    <p:sldId id="475" r:id="rId69"/>
    <p:sldId id="333" r:id="rId70"/>
    <p:sldId id="541" r:id="rId71"/>
    <p:sldId id="477" r:id="rId72"/>
    <p:sldId id="479" r:id="rId73"/>
    <p:sldId id="481" r:id="rId74"/>
    <p:sldId id="483" r:id="rId75"/>
    <p:sldId id="487" r:id="rId76"/>
    <p:sldId id="485" r:id="rId77"/>
    <p:sldId id="489" r:id="rId78"/>
    <p:sldId id="376" r:id="rId79"/>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0502" autoAdjust="0"/>
  </p:normalViewPr>
  <p:slideViewPr>
    <p:cSldViewPr>
      <p:cViewPr>
        <p:scale>
          <a:sx n="95" d="100"/>
          <a:sy n="95" d="100"/>
        </p:scale>
        <p:origin x="1171" y="-38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panose="020B0604020202020204" pitchFamily="34" charset="0"/>
              </a:defRPr>
            </a:lvl1pPr>
          </a:lstStyle>
          <a:p>
            <a:pPr>
              <a:defRPr/>
            </a:pPr>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panose="020B0604020202020204" pitchFamily="34" charset="0"/>
              </a:defRPr>
            </a:lvl1pPr>
          </a:lstStyle>
          <a:p>
            <a:pPr>
              <a:defRPr/>
            </a:pPr>
            <a:fld id="{620D41EF-AEF6-4204-91DC-2886FB93B7D4}" type="datetimeFigureOut">
              <a:rPr lang="x-none"/>
              <a:pPr>
                <a:defRPr/>
              </a:pPr>
              <a:t>02.01.2025</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x-none"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x-none" noProof="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panose="020B0604020202020204" pitchFamily="34" charset="0"/>
              </a:defRPr>
            </a:lvl1pPr>
          </a:lstStyle>
          <a:p>
            <a:pPr>
              <a:defRPr/>
            </a:pPr>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1901105-1AD4-4742-9918-5C882807CAF3}" type="slidenum">
              <a:rPr lang="uk-UA"/>
              <a:pPr>
                <a:defRPr/>
              </a:pPr>
              <a:t>‹#›</a:t>
            </a:fld>
            <a:endParaRPr 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nature.com/nrg/journal/v6/n9/full/nrg1674.html#B7" TargetMode="External"/><Relationship Id="rId7" Type="http://schemas.openxmlformats.org/officeDocument/2006/relationships/hyperlink" Target="http://www.nature.com/nrg/journal/v6/n9/full/nrg1674.html#B17" TargetMode="External"/><Relationship Id="rId2" Type="http://schemas.openxmlformats.org/officeDocument/2006/relationships/slide" Target="../slides/slide66.xml"/><Relationship Id="rId1" Type="http://schemas.openxmlformats.org/officeDocument/2006/relationships/notesMaster" Target="../notesMasters/notesMaster1.xml"/><Relationship Id="rId6" Type="http://schemas.openxmlformats.org/officeDocument/2006/relationships/hyperlink" Target="http://www.nature.com/nrg/journal/v6/n9/full/nrg1674.html#B4" TargetMode="External"/><Relationship Id="rId5" Type="http://schemas.openxmlformats.org/officeDocument/2006/relationships/hyperlink" Target="http://www.nature.com/nrg/journal/v6/n9/full/nrg1674.html#B108" TargetMode="External"/><Relationship Id="rId4" Type="http://schemas.openxmlformats.org/officeDocument/2006/relationships/hyperlink" Target="http://www.nature.com/nrg/journal/v6/n9/full/nrg1674.html#B10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a:solidFill>
                  <a:schemeClr val="tx1"/>
                </a:solidFill>
                <a:latin typeface="+mn-lt"/>
                <a:ea typeface="+mn-ea"/>
                <a:cs typeface="+mn-cs"/>
              </a:rPr>
              <a:t>В 1928 году британский бактериолог Фредерик Гриффит провел серию экспериментов с использованием бактерий </a:t>
            </a:r>
            <a:r>
              <a:rPr lang="ru-RU" sz="1200" b="0" i="1" kern="1200" dirty="0">
                <a:solidFill>
                  <a:schemeClr val="tx1"/>
                </a:solidFill>
                <a:latin typeface="+mn-lt"/>
                <a:ea typeface="+mn-ea"/>
                <a:cs typeface="+mn-cs"/>
              </a:rPr>
              <a:t>Streptococcus pneumoniae</a:t>
            </a:r>
            <a:r>
              <a:rPr lang="ru-RU" sz="1200" b="0" i="0" kern="1200" dirty="0">
                <a:solidFill>
                  <a:schemeClr val="tx1"/>
                </a:solidFill>
                <a:latin typeface="+mn-lt"/>
                <a:ea typeface="+mn-ea"/>
                <a:cs typeface="+mn-cs"/>
              </a:rPr>
              <a:t> (пневмококк) и мышей. Гриффит не пытался определить генетический материал, а пытался разработать вакцину против пневмонии.</a:t>
            </a:r>
            <a:endParaRPr lang="uk-UA" dirty="0"/>
          </a:p>
        </p:txBody>
      </p:sp>
      <p:sp>
        <p:nvSpPr>
          <p:cNvPr id="4" name="Номер слайда 3"/>
          <p:cNvSpPr>
            <a:spLocks noGrp="1"/>
          </p:cNvSpPr>
          <p:nvPr>
            <p:ph type="sldNum" sz="quarter" idx="10"/>
          </p:nvPr>
        </p:nvSpPr>
        <p:spPr/>
        <p:txBody>
          <a:bodyPr/>
          <a:lstStyle/>
          <a:p>
            <a:pPr>
              <a:defRPr/>
            </a:pPr>
            <a:fld id="{F1901105-1AD4-4742-9918-5C882807CAF3}" type="slidenum">
              <a:rPr lang="uk-UA" smtClean="0"/>
              <a:pPr>
                <a:defRPr/>
              </a:pPr>
              <a:t>4</a:t>
            </a:fld>
            <a:endParaRPr lang="uk-U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altLang="ru-RU" dirty="0"/>
              <a:t>1930 Albrecht Kossel and Phoebus Levene </a:t>
            </a:r>
            <a:endParaRPr lang="uk-UA" dirty="0"/>
          </a:p>
        </p:txBody>
      </p:sp>
      <p:sp>
        <p:nvSpPr>
          <p:cNvPr id="4" name="Номер слайда 3"/>
          <p:cNvSpPr>
            <a:spLocks noGrp="1"/>
          </p:cNvSpPr>
          <p:nvPr>
            <p:ph type="sldNum" sz="quarter" idx="10"/>
          </p:nvPr>
        </p:nvSpPr>
        <p:spPr/>
        <p:txBody>
          <a:bodyPr/>
          <a:lstStyle/>
          <a:p>
            <a:pPr>
              <a:defRPr/>
            </a:pPr>
            <a:fld id="{F1901105-1AD4-4742-9918-5C882807CAF3}" type="slidenum">
              <a:rPr lang="uk-UA" smtClean="0"/>
              <a:pPr>
                <a:defRPr/>
              </a:pPr>
              <a:t>5</a:t>
            </a:fld>
            <a:endParaRPr 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Text Box 1">
            <a:extLst>
              <a:ext uri="{FF2B5EF4-FFF2-40B4-BE49-F238E27FC236}">
                <a16:creationId xmlns:a16="http://schemas.microsoft.com/office/drawing/2014/main" id="{E88A2CE7-CACB-4B35-46C0-857D098FB7AE}"/>
              </a:ext>
            </a:extLst>
          </p:cNvPr>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ru-RU" altLang="ru-RU"/>
          </a:p>
        </p:txBody>
      </p:sp>
      <p:sp>
        <p:nvSpPr>
          <p:cNvPr id="12291" name="Rectangle 2">
            <a:extLst>
              <a:ext uri="{FF2B5EF4-FFF2-40B4-BE49-F238E27FC236}">
                <a16:creationId xmlns:a16="http://schemas.microsoft.com/office/drawing/2014/main" id="{DD5DFDBE-895A-7BF7-BF92-8966BE221841}"/>
              </a:ext>
            </a:extLst>
          </p:cNvPr>
          <p:cNvSpPr>
            <a:spLocks noGrp="1" noChangeArrowheads="1"/>
          </p:cNvSpPr>
          <p:nvPr>
            <p:ph type="body"/>
          </p:nvPr>
        </p:nvSpPr>
        <p:spPr>
          <a:xfrm>
            <a:off x="685800" y="4343400"/>
            <a:ext cx="5478463"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78851"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endParaRPr lang="ru-RU" altLang="ru-RU">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18435" name="Rectangle 2"/>
          <p:cNvSpPr>
            <a:spLocks noGrp="1" noChangeArrowheads="1"/>
          </p:cNvSpPr>
          <p:nvPr>
            <p:ph type="body"/>
          </p:nvPr>
        </p:nvSpPr>
        <p:spPr>
          <a:xfrm>
            <a:off x="685800" y="4343400"/>
            <a:ext cx="5478463" cy="4106863"/>
          </a:xfrm>
          <a:noFill/>
          <a:ln/>
        </p:spPr>
        <p:txBody>
          <a:bodyPr wrap="none" anchor="ctr"/>
          <a:lstStyle/>
          <a:p>
            <a:r>
              <a:rPr lang="ru-RU" altLang="ru-RU" dirty="0">
                <a:latin typeface="Times New Roman" pitchFamily="18" charset="0"/>
              </a:rPr>
              <a:t>На момент відкриття Дж Утсону – 25 років (народився у 1928) в 1962 – Нобелевська премія</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20483" name="Rectangle 2"/>
          <p:cNvSpPr>
            <a:spLocks noGrp="1" noChangeArrowheads="1"/>
          </p:cNvSpPr>
          <p:nvPr>
            <p:ph type="body"/>
          </p:nvPr>
        </p:nvSpPr>
        <p:spPr>
          <a:xfrm>
            <a:off x="685800" y="4343400"/>
            <a:ext cx="5478463" cy="4106863"/>
          </a:xfrm>
          <a:noFill/>
          <a:ln/>
        </p:spPr>
        <p:txBody>
          <a:bodyPr wrap="none" anchor="ctr"/>
          <a:lstStyle/>
          <a:p>
            <a:endParaRPr lang="ru-RU" altLang="ru-RU">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79875"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endParaRPr lang="ru-RU" altLang="ru-RU">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algn="ctr" eaLnBrk="1" hangingPunct="1">
              <a:buClr>
                <a:srgbClr val="000000"/>
              </a:buClr>
              <a:buSzPct val="100000"/>
              <a:buFont typeface="Times New Roman" pitchFamily="18" charset="0"/>
              <a:buNone/>
            </a:pPr>
            <a:endParaRPr lang="ru-RU" altLang="ru-RU"/>
          </a:p>
        </p:txBody>
      </p:sp>
      <p:sp>
        <p:nvSpPr>
          <p:cNvPr id="80899"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pPr eaLnBrk="1" hangingPunct="1">
              <a:spcBef>
                <a:spcPct val="0"/>
              </a:spcBef>
            </a:pPr>
            <a:endParaRPr lang="ru-RU" altLang="ru-RU">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algn="ctr" eaLnBrk="1" hangingPunct="1">
              <a:buClr>
                <a:srgbClr val="000000"/>
              </a:buClr>
              <a:buSzPct val="100000"/>
              <a:buFont typeface="Times New Roman" pitchFamily="18" charset="0"/>
              <a:buNone/>
            </a:pPr>
            <a:endParaRPr lang="ru-RU" altLang="ru-RU"/>
          </a:p>
        </p:txBody>
      </p:sp>
      <p:sp>
        <p:nvSpPr>
          <p:cNvPr id="81923"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pPr eaLnBrk="1" hangingPunct="1">
              <a:spcBef>
                <a:spcPct val="0"/>
              </a:spcBef>
            </a:pPr>
            <a:endParaRPr lang="ru-RU" altLang="ru-RU">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Text Box 1">
            <a:extLst>
              <a:ext uri="{FF2B5EF4-FFF2-40B4-BE49-F238E27FC236}">
                <a16:creationId xmlns:a16="http://schemas.microsoft.com/office/drawing/2014/main" id="{79F80A07-D081-F0F0-1CC0-D0502DEA068E}"/>
              </a:ext>
            </a:extLst>
          </p:cNvPr>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ru-RU" altLang="ru-RU"/>
          </a:p>
        </p:txBody>
      </p:sp>
      <p:sp>
        <p:nvSpPr>
          <p:cNvPr id="45059" name="Rectangle 2">
            <a:extLst>
              <a:ext uri="{FF2B5EF4-FFF2-40B4-BE49-F238E27FC236}">
                <a16:creationId xmlns:a16="http://schemas.microsoft.com/office/drawing/2014/main" id="{343E2712-A5D0-9B5F-260A-43FC3BC0E738}"/>
              </a:ext>
            </a:extLst>
          </p:cNvPr>
          <p:cNvSpPr>
            <a:spLocks noGrp="1" noChangeArrowheads="1"/>
          </p:cNvSpPr>
          <p:nvPr>
            <p:ph type="body"/>
          </p:nvPr>
        </p:nvSpPr>
        <p:spPr>
          <a:xfrm>
            <a:off x="685800" y="4343400"/>
            <a:ext cx="5478463"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Text Box 1"/>
          <p:cNvSpPr txBox="1">
            <a:spLocks noChangeArrowheads="1"/>
          </p:cNvSpPr>
          <p:nvPr/>
        </p:nvSpPr>
        <p:spPr bwMode="auto">
          <a:xfrm>
            <a:off x="-14225588" y="-11796713"/>
            <a:ext cx="16649701" cy="12488863"/>
          </a:xfrm>
          <a:prstGeom prst="rect">
            <a:avLst/>
          </a:prstGeom>
          <a:solidFill>
            <a:srgbClr val="FFFFFF"/>
          </a:solidFill>
          <a:ln w="9360">
            <a:solidFill>
              <a:srgbClr val="000000"/>
            </a:solidFill>
            <a:miter lim="800000"/>
            <a:headEnd/>
            <a:tailEnd/>
          </a:ln>
        </p:spPr>
        <p:txBody>
          <a:bodyPr wrap="none" anchor="ctr"/>
          <a:lstStyle/>
          <a:p>
            <a:pPr algn="ctr" eaLnBrk="1" hangingPunct="1">
              <a:buClr>
                <a:srgbClr val="000000"/>
              </a:buClr>
              <a:buSzPct val="100000"/>
              <a:buFont typeface="Times New Roman" pitchFamily="18" charset="0"/>
              <a:buNone/>
            </a:pPr>
            <a:endParaRPr lang="ru-RU" altLang="ru-RU"/>
          </a:p>
        </p:txBody>
      </p:sp>
      <p:sp>
        <p:nvSpPr>
          <p:cNvPr id="82947"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pPr eaLnBrk="1" hangingPunct="1">
              <a:spcBef>
                <a:spcPct val="0"/>
              </a:spcBef>
            </a:pPr>
            <a:endParaRPr lang="ru-RU" altLang="ru-RU">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xfrm>
            <a:off x="-14225588" y="-11796713"/>
            <a:ext cx="16644938" cy="12484101"/>
          </a:xfrm>
          <a:noFill/>
          <a:ln>
            <a:solidFill>
              <a:srgbClr val="000000"/>
            </a:solidFill>
            <a:miter lim="800000"/>
            <a:headEnd/>
            <a:tailEnd/>
          </a:ln>
        </p:spPr>
      </p:sp>
      <p:sp>
        <p:nvSpPr>
          <p:cNvPr id="83971" name="Rectangle 3"/>
          <p:cNvSpPr>
            <a:spLocks noGrp="1" noChangeArrowheads="1"/>
          </p:cNvSpPr>
          <p:nvPr>
            <p:ph type="body" idx="1"/>
          </p:nvPr>
        </p:nvSpPr>
        <p:spPr bwMode="auto">
          <a:xfrm>
            <a:off x="685800" y="4343400"/>
            <a:ext cx="5476875" cy="4106863"/>
          </a:xfrm>
          <a:noFill/>
        </p:spPr>
        <p:txBody>
          <a:bodyPr wrap="none" numCol="1" anchor="ctr" anchorCtr="0" compatLnSpc="1">
            <a:prstTxWarp prst="textNoShape">
              <a:avLst/>
            </a:prstTxWarp>
          </a:bodyPr>
          <a:lstStyle/>
          <a:p>
            <a:pPr eaLnBrk="1" hangingPunct="1"/>
            <a:endParaRPr lang="ru-RU" altLang="ru-RU">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Є у прокаріотів і</a:t>
            </a:r>
            <a:r>
              <a:rPr lang="uk-UA" baseline="0" dirty="0"/>
              <a:t> багатьох еукаріотів. У ссавців - лише сумчасті. У плацентарних фермент є, але не виконує функцію репарації</a:t>
            </a:r>
            <a:endParaRPr lang="uk-UA" dirty="0"/>
          </a:p>
        </p:txBody>
      </p:sp>
      <p:sp>
        <p:nvSpPr>
          <p:cNvPr id="4" name="Номер слайда 3"/>
          <p:cNvSpPr>
            <a:spLocks noGrp="1"/>
          </p:cNvSpPr>
          <p:nvPr>
            <p:ph type="sldNum" sz="quarter" idx="10"/>
          </p:nvPr>
        </p:nvSpPr>
        <p:spPr/>
        <p:txBody>
          <a:bodyPr/>
          <a:lstStyle/>
          <a:p>
            <a:pPr>
              <a:defRPr/>
            </a:pPr>
            <a:fld id="{F1901105-1AD4-4742-9918-5C882807CAF3}" type="slidenum">
              <a:rPr lang="uk-UA" smtClean="0"/>
              <a:pPr>
                <a:defRPr/>
              </a:pPr>
              <a:t>30</a:t>
            </a:fld>
            <a:endParaRPr lang="uk-U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Text Box 1"/>
          <p:cNvSpPr txBox="1">
            <a:spLocks noChangeArrowheads="1"/>
          </p:cNvSpPr>
          <p:nvPr/>
        </p:nvSpPr>
        <p:spPr bwMode="auto">
          <a:xfrm>
            <a:off x="-14225588" y="-11796713"/>
            <a:ext cx="16649701" cy="12488863"/>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84995" name="Rectangle 2"/>
          <p:cNvSpPr>
            <a:spLocks noGrp="1" noChangeArrowheads="1"/>
          </p:cNvSpPr>
          <p:nvPr>
            <p:ph type="body"/>
          </p:nvPr>
        </p:nvSpPr>
        <p:spPr bwMode="auto">
          <a:xfrm>
            <a:off x="685800" y="4343400"/>
            <a:ext cx="5478463" cy="4106863"/>
          </a:xfrm>
          <a:noFill/>
        </p:spPr>
        <p:txBody>
          <a:bodyPr wrap="none" numCol="1" anchor="ctr" anchorCtr="0" compatLnSpc="1">
            <a:prstTxWarp prst="textNoShape">
              <a:avLst/>
            </a:prstTxWarp>
          </a:bodyPr>
          <a:lstStyle/>
          <a:p>
            <a:pPr eaLnBrk="1" hangingPunct="1"/>
            <a:endParaRPr lang="ru-RU" altLang="ru-RU">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63491" name="Rectangle 2"/>
          <p:cNvSpPr>
            <a:spLocks noGrp="1" noChangeArrowheads="1"/>
          </p:cNvSpPr>
          <p:nvPr>
            <p:ph type="body"/>
          </p:nvPr>
        </p:nvSpPr>
        <p:spPr>
          <a:xfrm>
            <a:off x="685800" y="4343400"/>
            <a:ext cx="5478463" cy="4106863"/>
          </a:xfrm>
          <a:noFill/>
          <a:ln/>
        </p:spPr>
        <p:txBody>
          <a:bodyPr wrap="none" anchor="ctr"/>
          <a:lstStyle/>
          <a:p>
            <a:endParaRPr lang="ru-RU" altLang="ru-RU">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pPr>
              <a:defRPr/>
            </a:pPr>
            <a:fld id="{F1901105-1AD4-4742-9918-5C882807CAF3}" type="slidenum">
              <a:rPr lang="uk-UA" smtClean="0"/>
              <a:pPr>
                <a:defRPr/>
              </a:pPr>
              <a:t>34</a:t>
            </a:fld>
            <a:endParaRPr lang="uk-UA"/>
          </a:p>
        </p:txBody>
      </p:sp>
    </p:spTree>
    <p:extLst>
      <p:ext uri="{BB962C8B-B14F-4D97-AF65-F5344CB8AC3E}">
        <p14:creationId xmlns:p14="http://schemas.microsoft.com/office/powerpoint/2010/main" val="2611669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E35FE122-37FB-2336-D97A-A54F053654E5}"/>
              </a:ext>
            </a:extLst>
          </p:cNvPr>
          <p:cNvSpPr>
            <a:spLocks noGrp="1" noRot="1" noChangeAspect="1" noChangeArrowheads="1" noTextEdit="1"/>
          </p:cNvSpPr>
          <p:nvPr>
            <p:ph type="sldImg"/>
          </p:nvPr>
        </p:nvSpPr>
        <p:spPr>
          <a:xfrm>
            <a:off x="1143000" y="685800"/>
            <a:ext cx="4572000" cy="3429000"/>
          </a:xfrm>
        </p:spPr>
      </p:sp>
      <p:sp>
        <p:nvSpPr>
          <p:cNvPr id="67587" name="Rectangle 3">
            <a:extLst>
              <a:ext uri="{FF2B5EF4-FFF2-40B4-BE49-F238E27FC236}">
                <a16:creationId xmlns:a16="http://schemas.microsoft.com/office/drawing/2014/main" id="{F75329F2-7E8C-E2A4-FA6D-62378F94855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ru-RU" altLang="ru-RU">
                <a:latin typeface="Arial" panose="020B0604020202020204" pitchFamily="34" charset="0"/>
              </a:rPr>
              <a:t>зять длинную (примерно 7000 нуклеотидов )«опорную» одноцепочечную молекулу ДНК и затем с помощью сотни коротких ДНК-скрепок, образующих двухцепочечные области с опорной молекулой, согнуть опорную ДНК в нужную нам двухмерную структуру. Вот рисунок из оригинальной статьи, представляющий все стадии разработки. Для начала (а) нарисуем нужную нам форму красным цветом и прикинем, как заполнить ее ДНК (представим ее на этом этапе в виде труб). Далее (b) представим, как провести одну длинную опорную молекулу по нужной нам форме (показана черной линией). На третьем этапе (с) подумаем, где мы хотим разместить «скрепки», стабилизирующие укладку длинной опорной цепи. десь на помощь приходит процесс плавления. Мы берем пробирку с водным раствором, бросаем в нее все фрагменты ДНК и нагреваем до 94-98С, температуры, которая гарантировано плавит всю ДНК (переводит ее в одноцепочечную форму). Далее мы просто очень медленно (в течении многих часов, в некоторых работах — в течении нескольких дней) охлаждаем пробирку до комнатной температуры (эта процедура называется «отжиг», annealing). При этом медленном охлаждении, когда температура оказывается достаточно низкой, постепенно образуются нужные нам двухцепочечные структуры. В оригинальной работе в каждом эксперименте примерно 70% молекул успешно собирались в нужную структуру, остальные имели дефекты.</a:t>
            </a:r>
          </a:p>
          <a:p>
            <a:pPr>
              <a:lnSpc>
                <a:spcPct val="90000"/>
              </a:lnSpc>
            </a:pPr>
            <a:r>
              <a:rPr lang="ru-RU" altLang="ru-RU">
                <a:latin typeface="Arial" panose="020B0604020202020204" pitchFamily="34" charset="0"/>
              </a:rPr>
              <a:t>http://www.pvsm.ru/budushhee-zdes/37714</a:t>
            </a:r>
          </a:p>
          <a:p>
            <a:pPr>
              <a:lnSpc>
                <a:spcPct val="90000"/>
              </a:lnSpc>
            </a:pPr>
            <a:endParaRPr lang="ru-RU" altLang="ru-RU">
              <a:latin typeface="Arial" panose="020B0604020202020204" pitchFamily="34" charset="0"/>
            </a:endParaRPr>
          </a:p>
          <a:p>
            <a:pPr>
              <a:lnSpc>
                <a:spcPct val="90000"/>
              </a:lnSpc>
            </a:pPr>
            <a:endParaRPr lang="ru-RU" altLang="ru-RU">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5704AD1C-FC73-590B-A629-53ADA4F95E54}"/>
              </a:ext>
            </a:extLst>
          </p:cNvPr>
          <p:cNvSpPr>
            <a:spLocks noGrp="1" noRot="1" noChangeAspect="1" noChangeArrowheads="1" noTextEdit="1"/>
          </p:cNvSpPr>
          <p:nvPr>
            <p:ph type="sldImg"/>
          </p:nvPr>
        </p:nvSpPr>
        <p:spPr>
          <a:xfrm>
            <a:off x="1143000" y="685800"/>
            <a:ext cx="4572000" cy="3429000"/>
          </a:xfrm>
        </p:spPr>
      </p:sp>
      <p:sp>
        <p:nvSpPr>
          <p:cNvPr id="69635" name="Rectangle 3">
            <a:extLst>
              <a:ext uri="{FF2B5EF4-FFF2-40B4-BE49-F238E27FC236}">
                <a16:creationId xmlns:a16="http://schemas.microsoft.com/office/drawing/2014/main" id="{9C0CABE5-1A63-4C5D-DCE6-B2E7E2CE1FD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a:latin typeface="Arial" panose="020B0604020202020204" pitchFamily="34" charset="0"/>
              </a:rPr>
              <a:t>Фото </a:t>
            </a:r>
            <a:r>
              <a:rPr lang="ru-RU" altLang="ru-RU" dirty="0" err="1">
                <a:latin typeface="Arial" panose="020B0604020202020204" pitchFamily="34" charset="0"/>
              </a:rPr>
              <a:t>отримані</a:t>
            </a:r>
            <a:r>
              <a:rPr lang="ru-RU" altLang="ru-RU" dirty="0">
                <a:latin typeface="Arial" panose="020B0604020202020204" pitchFamily="34" charset="0"/>
              </a:rPr>
              <a:t> методом атомно-</a:t>
            </a:r>
            <a:r>
              <a:rPr lang="ru-RU" altLang="ru-RU" dirty="0" err="1">
                <a:latin typeface="Arial" panose="020B0604020202020204" pitchFamily="34" charset="0"/>
              </a:rPr>
              <a:t>силової</a:t>
            </a:r>
            <a:r>
              <a:rPr lang="ru-RU" altLang="ru-RU" dirty="0">
                <a:latin typeface="Arial" panose="020B0604020202020204" pitchFamily="34" charset="0"/>
              </a:rPr>
              <a:t> і </a:t>
            </a:r>
            <a:r>
              <a:rPr lang="ru-RU" altLang="ru-RU" dirty="0" err="1">
                <a:latin typeface="Arial" panose="020B0604020202020204" pitchFamily="34" charset="0"/>
              </a:rPr>
              <a:t>кріоелектронної</a:t>
            </a:r>
            <a:r>
              <a:rPr lang="ru-RU" altLang="ru-RU" dirty="0">
                <a:latin typeface="Arial" panose="020B0604020202020204" pitchFamily="34" charset="0"/>
              </a:rPr>
              <a:t> </a:t>
            </a:r>
            <a:r>
              <a:rPr lang="ru-RU" altLang="ru-RU" dirty="0" err="1">
                <a:latin typeface="Arial" panose="020B0604020202020204" pitchFamily="34" charset="0"/>
              </a:rPr>
              <a:t>мікроскопії</a:t>
            </a:r>
            <a:endParaRPr lang="ru-RU" altLang="ru-RU" dirty="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pPr>
              <a:defRPr/>
            </a:pPr>
            <a:fld id="{F1901105-1AD4-4742-9918-5C882807CAF3}" type="slidenum">
              <a:rPr lang="uk-UA" smtClean="0"/>
              <a:pPr>
                <a:defRPr/>
              </a:pPr>
              <a:t>37</a:t>
            </a:fld>
            <a:endParaRPr lang="uk-UA"/>
          </a:p>
        </p:txBody>
      </p:sp>
    </p:spTree>
    <p:extLst>
      <p:ext uri="{BB962C8B-B14F-4D97-AF65-F5344CB8AC3E}">
        <p14:creationId xmlns:p14="http://schemas.microsoft.com/office/powerpoint/2010/main" val="1205379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Образ слайда 1"/>
          <p:cNvSpPr>
            <a:spLocks noGrp="1" noRot="1" noChangeAspect="1" noChangeArrowheads="1" noTextEdit="1"/>
          </p:cNvSpPr>
          <p:nvPr>
            <p:ph type="sldImg"/>
          </p:nvPr>
        </p:nvSpPr>
        <p:spPr bwMode="auto">
          <a:noFill/>
          <a:ln>
            <a:solidFill>
              <a:srgbClr val="000000"/>
            </a:solidFill>
            <a:miter lim="800000"/>
            <a:headEnd/>
            <a:tailEnd/>
          </a:ln>
        </p:spPr>
      </p:sp>
      <p:sp>
        <p:nvSpPr>
          <p:cNvPr id="86019"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uk-UA"/>
          </a:p>
        </p:txBody>
      </p:sp>
      <p:sp>
        <p:nvSpPr>
          <p:cNvPr id="86020" name="Номер слайда 3"/>
          <p:cNvSpPr>
            <a:spLocks noGrp="1" noChangeArrowheads="1"/>
          </p:cNvSpPr>
          <p:nvPr>
            <p:ph type="sldNum" sz="quarter" idx="5"/>
          </p:nvPr>
        </p:nvSpPr>
        <p:spPr bwMode="auto">
          <a:noFill/>
          <a:ln>
            <a:miter lim="800000"/>
            <a:headEnd/>
            <a:tailEnd/>
          </a:ln>
        </p:spPr>
        <p:txBody>
          <a:bodyPr/>
          <a:lstStyle/>
          <a:p>
            <a:fld id="{9257BB6C-90D6-4A18-891D-F938D8DCD3AD}" type="slidenum">
              <a:rPr lang="uk-UA"/>
              <a:pPr/>
              <a:t>38</a:t>
            </a:fld>
            <a:endParaRPr lang="uk-U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106499" name="Rectangle 2"/>
          <p:cNvSpPr>
            <a:spLocks noGrp="1" noChangeArrowheads="1"/>
          </p:cNvSpPr>
          <p:nvPr>
            <p:ph type="body"/>
          </p:nvPr>
        </p:nvSpPr>
        <p:spPr>
          <a:xfrm>
            <a:off x="685800" y="4343400"/>
            <a:ext cx="5478463" cy="4106863"/>
          </a:xfrm>
          <a:noFill/>
          <a:ln/>
        </p:spPr>
        <p:txBody>
          <a:bodyPr wrap="none" anchor="ctr"/>
          <a:lstStyle/>
          <a:p>
            <a:endParaRPr lang="ru-RU" altLang="ru-RU">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Ген - </a:t>
            </a:r>
            <a:r>
              <a:rPr lang="ru-RU" dirty="0" err="1"/>
              <a:t>це</a:t>
            </a:r>
            <a:r>
              <a:rPr lang="ru-RU" dirty="0"/>
              <a:t> </a:t>
            </a:r>
            <a:r>
              <a:rPr lang="ru-RU" dirty="0" err="1"/>
              <a:t>об'єднання</a:t>
            </a:r>
            <a:r>
              <a:rPr lang="ru-RU" dirty="0"/>
              <a:t> </a:t>
            </a:r>
            <a:r>
              <a:rPr lang="ru-RU" dirty="0" err="1"/>
              <a:t>геномних</a:t>
            </a:r>
            <a:r>
              <a:rPr lang="ru-RU" dirty="0"/>
              <a:t> </a:t>
            </a:r>
            <a:r>
              <a:rPr lang="ru-RU" dirty="0" err="1"/>
              <a:t>послідовностей</a:t>
            </a:r>
            <a:r>
              <a:rPr lang="ru-RU" dirty="0"/>
              <a:t>, </a:t>
            </a:r>
            <a:r>
              <a:rPr lang="ru-RU" dirty="0" err="1"/>
              <a:t>що</a:t>
            </a:r>
            <a:r>
              <a:rPr lang="ru-RU" dirty="0"/>
              <a:t> </a:t>
            </a:r>
            <a:r>
              <a:rPr lang="ru-RU" dirty="0" err="1"/>
              <a:t>кодують</a:t>
            </a:r>
            <a:r>
              <a:rPr lang="ru-RU" dirty="0"/>
              <a:t> </a:t>
            </a:r>
            <a:r>
              <a:rPr lang="ru-RU" dirty="0" err="1"/>
              <a:t>узгоджений</a:t>
            </a:r>
            <a:r>
              <a:rPr lang="ru-RU" dirty="0"/>
              <a:t> </a:t>
            </a:r>
            <a:r>
              <a:rPr lang="ru-RU" dirty="0" err="1"/>
              <a:t>набір</a:t>
            </a:r>
            <a:r>
              <a:rPr lang="ru-RU" dirty="0"/>
              <a:t> </a:t>
            </a:r>
            <a:r>
              <a:rPr lang="ru-RU" dirty="0" err="1"/>
              <a:t>потенційно</a:t>
            </a:r>
            <a:r>
              <a:rPr lang="ru-RU" dirty="0"/>
              <a:t> </a:t>
            </a:r>
            <a:r>
              <a:rPr lang="ru-RU" dirty="0" err="1"/>
              <a:t>перекриваючихся</a:t>
            </a:r>
            <a:r>
              <a:rPr lang="ru-RU" dirty="0"/>
              <a:t> </a:t>
            </a:r>
            <a:r>
              <a:rPr lang="ru-RU" dirty="0" err="1"/>
              <a:t>функціональних</a:t>
            </a:r>
            <a:r>
              <a:rPr lang="ru-RU" dirty="0"/>
              <a:t> </a:t>
            </a:r>
            <a:r>
              <a:rPr lang="ru-RU" dirty="0" err="1"/>
              <a:t>продуктів</a:t>
            </a:r>
            <a:endParaRPr lang="ru-UA" dirty="0"/>
          </a:p>
        </p:txBody>
      </p:sp>
      <p:sp>
        <p:nvSpPr>
          <p:cNvPr id="4" name="Номер слайда 3"/>
          <p:cNvSpPr>
            <a:spLocks noGrp="1"/>
          </p:cNvSpPr>
          <p:nvPr>
            <p:ph type="sldNum" sz="quarter" idx="5"/>
          </p:nvPr>
        </p:nvSpPr>
        <p:spPr/>
        <p:txBody>
          <a:bodyPr/>
          <a:lstStyle/>
          <a:p>
            <a:pPr>
              <a:defRPr/>
            </a:pPr>
            <a:fld id="{F1901105-1AD4-4742-9918-5C882807CAF3}" type="slidenum">
              <a:rPr lang="uk-UA" smtClean="0"/>
              <a:pPr>
                <a:defRPr/>
              </a:pPr>
              <a:t>41</a:t>
            </a:fld>
            <a:endParaRPr lang="uk-UA"/>
          </a:p>
        </p:txBody>
      </p:sp>
    </p:spTree>
    <p:extLst>
      <p:ext uri="{BB962C8B-B14F-4D97-AF65-F5344CB8AC3E}">
        <p14:creationId xmlns:p14="http://schemas.microsoft.com/office/powerpoint/2010/main" val="3168921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Text Box 1">
            <a:extLst>
              <a:ext uri="{FF2B5EF4-FFF2-40B4-BE49-F238E27FC236}">
                <a16:creationId xmlns:a16="http://schemas.microsoft.com/office/drawing/2014/main" id="{931EEBAC-6D8A-AE74-9DC7-60E8A9DA45D3}"/>
              </a:ext>
            </a:extLst>
          </p:cNvPr>
          <p:cNvSpPr txBox="1">
            <a:spLocks noChangeArrowheads="1"/>
          </p:cNvSpPr>
          <p:nvPr/>
        </p:nvSpPr>
        <p:spPr bwMode="auto">
          <a:xfrm>
            <a:off x="-11798300" y="-11796713"/>
            <a:ext cx="11793537" cy="12487276"/>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ru-RU" altLang="ru-RU"/>
          </a:p>
        </p:txBody>
      </p:sp>
      <p:sp>
        <p:nvSpPr>
          <p:cNvPr id="113667" name="Rectangle 2">
            <a:extLst>
              <a:ext uri="{FF2B5EF4-FFF2-40B4-BE49-F238E27FC236}">
                <a16:creationId xmlns:a16="http://schemas.microsoft.com/office/drawing/2014/main" id="{D38AB018-7044-9288-A0D3-86691646CC7D}"/>
              </a:ext>
            </a:extLst>
          </p:cNvPr>
          <p:cNvSpPr>
            <a:spLocks noGrp="1" noChangeArrowheads="1"/>
          </p:cNvSpPr>
          <p:nvPr>
            <p:ph type="body"/>
          </p:nvPr>
        </p:nvSpPr>
        <p:spPr>
          <a:xfrm>
            <a:off x="685800" y="4343400"/>
            <a:ext cx="5478463"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Text Box 1">
            <a:extLst>
              <a:ext uri="{FF2B5EF4-FFF2-40B4-BE49-F238E27FC236}">
                <a16:creationId xmlns:a16="http://schemas.microsoft.com/office/drawing/2014/main" id="{17111539-A4F9-282D-92D5-1FA0FD630A11}"/>
              </a:ext>
            </a:extLst>
          </p:cNvPr>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ru-RU" altLang="ru-RU"/>
          </a:p>
        </p:txBody>
      </p:sp>
      <p:sp>
        <p:nvSpPr>
          <p:cNvPr id="119811" name="Rectangle 2">
            <a:extLst>
              <a:ext uri="{FF2B5EF4-FFF2-40B4-BE49-F238E27FC236}">
                <a16:creationId xmlns:a16="http://schemas.microsoft.com/office/drawing/2014/main" id="{03E2D14E-F689-FAAA-E75B-8BEE83FD30C8}"/>
              </a:ext>
            </a:extLst>
          </p:cNvPr>
          <p:cNvSpPr>
            <a:spLocks noGrp="1" noChangeArrowheads="1"/>
          </p:cNvSpPr>
          <p:nvPr>
            <p:ph type="body"/>
          </p:nvPr>
        </p:nvSpPr>
        <p:spPr>
          <a:xfrm>
            <a:off x="685800" y="4343400"/>
            <a:ext cx="5478463"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1C153A83-5485-0368-CCCB-1CEED1227D97}"/>
              </a:ext>
            </a:extLst>
          </p:cNvPr>
          <p:cNvSpPr>
            <a:spLocks noGrp="1" noRot="1" noChangeAspect="1" noChangeArrowheads="1" noTextEdit="1"/>
          </p:cNvSpPr>
          <p:nvPr>
            <p:ph type="sldImg"/>
          </p:nvPr>
        </p:nvSpPr>
        <p:spPr>
          <a:xfrm>
            <a:off x="1143000" y="685800"/>
            <a:ext cx="4572000" cy="3429000"/>
          </a:xfrm>
        </p:spPr>
      </p:sp>
      <p:sp>
        <p:nvSpPr>
          <p:cNvPr id="86019" name="Rectangle 3">
            <a:extLst>
              <a:ext uri="{FF2B5EF4-FFF2-40B4-BE49-F238E27FC236}">
                <a16:creationId xmlns:a16="http://schemas.microsoft.com/office/drawing/2014/main" id="{5CB56DDC-BBA0-FA00-367F-FA6D8E2F84E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ru-RU" altLang="ru-RU" sz="900">
                <a:latin typeface="Times New Roman" panose="02020603050405020304" pitchFamily="18" charset="0"/>
              </a:rPr>
              <a:t>Shortly after their discovery, the non-coding intervening sequences within coding genes (introns) were suggested to account for the pronounced discrepancy between gene number and genome size</a:t>
            </a:r>
            <a:r>
              <a:rPr lang="ru-RU" altLang="ru-RU" sz="900">
                <a:latin typeface="Times New Roman" panose="02020603050405020304" pitchFamily="18" charset="0"/>
                <a:hlinkClick r:id="rId3"/>
              </a:rPr>
              <a:t>7</a:t>
            </a:r>
            <a:r>
              <a:rPr lang="ru-RU" altLang="ru-RU" sz="900">
                <a:latin typeface="Times New Roman" panose="02020603050405020304" pitchFamily="18" charset="0"/>
              </a:rPr>
              <a:t>. It has also recently been suggested that most non-coding DNA in animals (but not plants) is intronic, which would imply that most of the genome is transcribed even though protein-coding regions represent a tiny minority</a:t>
            </a:r>
            <a:r>
              <a:rPr lang="ru-RU" altLang="ru-RU" sz="900">
                <a:latin typeface="Times New Roman" panose="02020603050405020304" pitchFamily="18" charset="0"/>
                <a:hlinkClick r:id="rId4"/>
              </a:rPr>
              <a:t>107, </a:t>
            </a:r>
            <a:r>
              <a:rPr lang="ru-RU" altLang="ru-RU" sz="900">
                <a:latin typeface="Times New Roman" panose="02020603050405020304" pitchFamily="18" charset="0"/>
                <a:hlinkClick r:id="rId5"/>
              </a:rPr>
              <a:t>108</a:t>
            </a:r>
            <a:r>
              <a:rPr lang="ru-RU" altLang="ru-RU" sz="900">
                <a:latin typeface="Times New Roman" panose="02020603050405020304" pitchFamily="18" charset="0"/>
              </a:rPr>
              <a:t>. At the very least, introns were found to account for more than a quarter of the draft human sequence. Over a broad taxonomic scale, intron size and genome size are positively correlated, although within genera a correlation might (for example, </a:t>
            </a:r>
            <a:r>
              <a:rPr lang="ru-RU" altLang="ru-RU" sz="900" b="1" i="1">
                <a:latin typeface="Times New Roman" panose="02020603050405020304" pitchFamily="18" charset="0"/>
              </a:rPr>
              <a:t>Drosophila</a:t>
            </a:r>
            <a:r>
              <a:rPr lang="ru-RU" altLang="ru-RU" sz="900">
                <a:latin typeface="Times New Roman" panose="02020603050405020304" pitchFamily="18" charset="0"/>
              </a:rPr>
              <a:t>) or might not (for example, </a:t>
            </a:r>
            <a:r>
              <a:rPr lang="ru-RU" altLang="ru-RU" sz="900" b="1" i="1">
                <a:latin typeface="Times New Roman" panose="02020603050405020304" pitchFamily="18" charset="0"/>
              </a:rPr>
              <a:t>Gossypium</a:t>
            </a:r>
            <a:r>
              <a:rPr lang="ru-RU" altLang="ru-RU" sz="900">
                <a:latin typeface="Times New Roman" panose="02020603050405020304" pitchFamily="18" charset="0"/>
              </a:rPr>
              <a:t>) be observed.</a:t>
            </a:r>
            <a:endParaRPr lang="ru-RU" altLang="ru-RU" sz="900" b="1">
              <a:latin typeface="Times New Roman" panose="02020603050405020304" pitchFamily="18" charset="0"/>
            </a:endParaRPr>
          </a:p>
          <a:p>
            <a:pPr>
              <a:lnSpc>
                <a:spcPct val="90000"/>
              </a:lnSpc>
            </a:pPr>
            <a:r>
              <a:rPr lang="ru-RU" altLang="ru-RU" sz="900" b="1">
                <a:latin typeface="Times New Roman" panose="02020603050405020304" pitchFamily="18" charset="0"/>
              </a:rPr>
              <a:t>Pseudogenes</a:t>
            </a:r>
            <a:endParaRPr lang="ru-RU" altLang="ru-RU" sz="900">
              <a:latin typeface="Times New Roman" panose="02020603050405020304" pitchFamily="18" charset="0"/>
            </a:endParaRPr>
          </a:p>
          <a:p>
            <a:pPr>
              <a:lnSpc>
                <a:spcPct val="90000"/>
              </a:lnSpc>
            </a:pPr>
            <a:r>
              <a:rPr lang="ru-RU" altLang="ru-RU" sz="900">
                <a:latin typeface="Times New Roman" panose="02020603050405020304" pitchFamily="18" charset="0"/>
              </a:rPr>
              <a:t>Non-functional copies of coding genes, the original meaning of the term 'junk DNA', were once thought to explain variation in genome size</a:t>
            </a:r>
            <a:r>
              <a:rPr lang="ru-RU" altLang="ru-RU" sz="900">
                <a:latin typeface="Times New Roman" panose="02020603050405020304" pitchFamily="18" charset="0"/>
                <a:hlinkClick r:id="rId6"/>
              </a:rPr>
              <a:t>4</a:t>
            </a:r>
            <a:r>
              <a:rPr lang="ru-RU" altLang="ru-RU" sz="900">
                <a:latin typeface="Times New Roman" panose="02020603050405020304" pitchFamily="18" charset="0"/>
              </a:rPr>
              <a:t>. However, it is now apparent that even in combination, 'classical pseudogenes' (direct DNA to DNA duplicates), 'processed pseudogenes' (copies that are reverse transcribed back into the genome from RNA and therefore lack introns) and 'Numts' (nuclear pseudogenes of mitochondrial origin) comprise a relatively small portion of mammalian genomes. The human genome is estimated to contain about 19,000 pseudogenes.</a:t>
            </a:r>
            <a:endParaRPr lang="ru-RU" altLang="ru-RU" sz="900" b="1">
              <a:latin typeface="Times New Roman" panose="02020603050405020304" pitchFamily="18" charset="0"/>
            </a:endParaRPr>
          </a:p>
          <a:p>
            <a:pPr>
              <a:lnSpc>
                <a:spcPct val="90000"/>
              </a:lnSpc>
            </a:pPr>
            <a:r>
              <a:rPr lang="ru-RU" altLang="ru-RU" sz="900" b="1">
                <a:latin typeface="Times New Roman" panose="02020603050405020304" pitchFamily="18" charset="0"/>
              </a:rPr>
              <a:t>Transposable elements</a:t>
            </a:r>
            <a:endParaRPr lang="ru-RU" altLang="ru-RU" sz="900">
              <a:latin typeface="Times New Roman" panose="02020603050405020304" pitchFamily="18" charset="0"/>
            </a:endParaRPr>
          </a:p>
          <a:p>
            <a:pPr>
              <a:lnSpc>
                <a:spcPct val="90000"/>
              </a:lnSpc>
            </a:pPr>
            <a:r>
              <a:rPr lang="ru-RU" altLang="ru-RU" sz="900">
                <a:latin typeface="Times New Roman" panose="02020603050405020304" pitchFamily="18" charset="0"/>
              </a:rPr>
              <a:t>In eukaryotes, transposable elements are divided into two general classes according to their mode of transposition. Class I elements transpose through an RNA intermediate. This class comprises long interspersed nuclear elements (LINEs), endogenous retroviruses, short interspersed nuclear elements (SINEs) and long terminal repeat (LTR) retrotransposons. Class II elements transpose directly from DNA to DNA, and include DNA transposons and miniature inverted repeat transposable elements (MITEs).</a:t>
            </a:r>
          </a:p>
          <a:p>
            <a:pPr>
              <a:lnSpc>
                <a:spcPct val="90000"/>
              </a:lnSpc>
            </a:pPr>
            <a:r>
              <a:rPr lang="ru-RU" altLang="ru-RU" sz="900">
                <a:latin typeface="Times New Roman" panose="02020603050405020304" pitchFamily="18" charset="0"/>
              </a:rPr>
              <a:t>Transposable elements (and especially their extinct remnants) make up a large portion of the human genome, with some elements (for example, the SINE </a:t>
            </a:r>
            <a:r>
              <a:rPr lang="ru-RU" altLang="ru-RU" sz="900" b="1" i="1">
                <a:latin typeface="Times New Roman" panose="02020603050405020304" pitchFamily="18" charset="0"/>
              </a:rPr>
              <a:t>Alu</a:t>
            </a:r>
            <a:r>
              <a:rPr lang="ru-RU" altLang="ru-RU" sz="900">
                <a:latin typeface="Times New Roman" panose="02020603050405020304" pitchFamily="18" charset="0"/>
              </a:rPr>
              <a:t> element) present in more than a million copies. Transposable-element evolution involves complex interactions with the host genome and other subgenomic elements, ranging from parasitism to mutualism. For a review of transposable-element structure, origins, impacts and evolution see Ref. </a:t>
            </a:r>
            <a:r>
              <a:rPr lang="ru-RU" altLang="ru-RU" sz="900">
                <a:latin typeface="Times New Roman" panose="02020603050405020304" pitchFamily="18" charset="0"/>
                <a:hlinkClick r:id="rId7"/>
              </a:rPr>
              <a:t>17</a:t>
            </a:r>
            <a:r>
              <a:rPr lang="ru-RU" altLang="ru-RU" sz="900">
                <a:latin typeface="Times New Roman" panose="02020603050405020304" pitchFamily="18" charset="0"/>
              </a:rPr>
              <a:t>.</a:t>
            </a:r>
            <a:endParaRPr lang="ru-RU" altLang="ru-RU" sz="900" b="1" i="1">
              <a:latin typeface="Times New Roman" panose="02020603050405020304" pitchFamily="18" charset="0"/>
            </a:endParaRPr>
          </a:p>
          <a:p>
            <a:pPr>
              <a:lnSpc>
                <a:spcPct val="90000"/>
              </a:lnSpc>
            </a:pPr>
            <a:r>
              <a:rPr lang="ru-RU" altLang="ru-RU" sz="900" b="1" i="1">
                <a:latin typeface="Times New Roman" panose="02020603050405020304" pitchFamily="18" charset="0"/>
              </a:rPr>
              <a:t>The figure</a:t>
            </a:r>
            <a:r>
              <a:rPr lang="ru-RU" altLang="ru-RU" sz="900">
                <a:latin typeface="Times New Roman" panose="02020603050405020304" pitchFamily="18" charset="0"/>
              </a:rPr>
              <a:t> provides a summary of the different components of the human genome. Less than 1.5% of the genome consists of the suspected 20,000–25,000 protein-coding sequences. By contrast, a large majority is made up of non-coding sequences such as introns (almost 26%) and (mostly defunct) transposable elements (nearly 45%)</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p:txBody>
          <a:bodyPr/>
          <a:lstStyle/>
          <a:p>
            <a:pPr>
              <a:defRPr/>
            </a:pPr>
            <a:endParaRPr lang="ru-RU" altLang="x-none"/>
          </a:p>
        </p:txBody>
      </p:sp>
      <p:sp>
        <p:nvSpPr>
          <p:cNvPr id="17" name="Нижний колонтитул 16"/>
          <p:cNvSpPr>
            <a:spLocks noGrp="1"/>
          </p:cNvSpPr>
          <p:nvPr>
            <p:ph type="ftr" sz="quarter" idx="11"/>
          </p:nvPr>
        </p:nvSpPr>
        <p:spPr/>
        <p:txBody>
          <a:bodyPr/>
          <a:lstStyle/>
          <a:p>
            <a:pPr>
              <a:defRPr/>
            </a:pPr>
            <a:endParaRPr lang="ru-RU" altLang="x-none"/>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A88C229B-2BBB-4DE2-B46E-0660AC85C84A}" type="slidenum">
              <a:rPr lang="ru-RU" smtClean="0"/>
              <a:pPr>
                <a:defRPr/>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a:defRPr/>
            </a:pPr>
            <a:endParaRPr lang="ru-RU" altLang="x-none"/>
          </a:p>
        </p:txBody>
      </p:sp>
      <p:sp>
        <p:nvSpPr>
          <p:cNvPr id="5" name="Нижний колонтитул 4"/>
          <p:cNvSpPr>
            <a:spLocks noGrp="1"/>
          </p:cNvSpPr>
          <p:nvPr>
            <p:ph type="ftr" sz="quarter" idx="11"/>
          </p:nvPr>
        </p:nvSpPr>
        <p:spPr/>
        <p:txBody>
          <a:bodyPr/>
          <a:lstStyle/>
          <a:p>
            <a:pPr>
              <a:defRPr/>
            </a:pPr>
            <a:endParaRPr lang="ru-RU" altLang="x-none"/>
          </a:p>
        </p:txBody>
      </p:sp>
      <p:sp>
        <p:nvSpPr>
          <p:cNvPr id="6" name="Номер слайда 5"/>
          <p:cNvSpPr>
            <a:spLocks noGrp="1"/>
          </p:cNvSpPr>
          <p:nvPr>
            <p:ph type="sldNum" sz="quarter" idx="12"/>
          </p:nvPr>
        </p:nvSpPr>
        <p:spPr/>
        <p:txBody>
          <a:bodyPr/>
          <a:lstStyle/>
          <a:p>
            <a:pPr>
              <a:defRPr/>
            </a:pPr>
            <a:fld id="{568AFDD8-E918-476A-BDF7-3F0A6B4E16AE}" type="slidenum">
              <a:rPr lang="ru-RU" smtClean="0"/>
              <a:pPr>
                <a:defRPr/>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pPr>
              <a:defRPr/>
            </a:pPr>
            <a:endParaRPr lang="ru-RU" altLang="x-none"/>
          </a:p>
        </p:txBody>
      </p:sp>
      <p:sp>
        <p:nvSpPr>
          <p:cNvPr id="5" name="Нижний колонтитул 4"/>
          <p:cNvSpPr>
            <a:spLocks noGrp="1"/>
          </p:cNvSpPr>
          <p:nvPr>
            <p:ph type="ftr" sz="quarter" idx="11"/>
          </p:nvPr>
        </p:nvSpPr>
        <p:spPr>
          <a:xfrm>
            <a:off x="800100" y="6172200"/>
            <a:ext cx="4000500" cy="457200"/>
          </a:xfrm>
        </p:spPr>
        <p:txBody>
          <a:bodyPr/>
          <a:lstStyle/>
          <a:p>
            <a:pPr>
              <a:defRPr/>
            </a:pPr>
            <a:endParaRPr lang="ru-RU" altLang="x-none"/>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pPr>
              <a:defRPr/>
            </a:pPr>
            <a:fld id="{DD2CCA59-0B33-4A66-B273-0CF945629E5D}"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pPr>
              <a:defRPr/>
            </a:pPr>
            <a:endParaRPr lang="ru-RU" altLang="x-none"/>
          </a:p>
        </p:txBody>
      </p:sp>
      <p:sp>
        <p:nvSpPr>
          <p:cNvPr id="6" name="Нижний колонтитул 5"/>
          <p:cNvSpPr>
            <a:spLocks noGrp="1"/>
          </p:cNvSpPr>
          <p:nvPr>
            <p:ph type="ftr" sz="quarter" idx="11"/>
          </p:nvPr>
        </p:nvSpPr>
        <p:spPr/>
        <p:txBody>
          <a:bodyPr/>
          <a:lstStyle/>
          <a:p>
            <a:pPr>
              <a:defRPr/>
            </a:pPr>
            <a:endParaRPr lang="ru-RU" altLang="x-none"/>
          </a:p>
        </p:txBody>
      </p:sp>
      <p:sp>
        <p:nvSpPr>
          <p:cNvPr id="7" name="Номер слайда 6"/>
          <p:cNvSpPr>
            <a:spLocks noGrp="1"/>
          </p:cNvSpPr>
          <p:nvPr>
            <p:ph type="sldNum" sz="quarter" idx="12"/>
          </p:nvPr>
        </p:nvSpPr>
        <p:spPr/>
        <p:txBody>
          <a:bodyPr/>
          <a:lstStyle/>
          <a:p>
            <a:pPr>
              <a:defRPr/>
            </a:pPr>
            <a:fld id="{15E6613D-091B-42F7-9090-8A6FA907AA54}" type="slidenum">
              <a:rPr lang="ru-RU" smtClean="0"/>
              <a:pPr>
                <a:defRPr/>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pPr>
              <a:defRPr/>
            </a:pPr>
            <a:endParaRPr lang="ru-RU" altLang="x-none"/>
          </a:p>
        </p:txBody>
      </p:sp>
      <p:sp>
        <p:nvSpPr>
          <p:cNvPr id="8" name="Нижний колонтитул 7"/>
          <p:cNvSpPr>
            <a:spLocks noGrp="1"/>
          </p:cNvSpPr>
          <p:nvPr>
            <p:ph type="ftr" sz="quarter" idx="11"/>
          </p:nvPr>
        </p:nvSpPr>
        <p:spPr/>
        <p:txBody>
          <a:bodyPr/>
          <a:lstStyle/>
          <a:p>
            <a:pPr>
              <a:defRPr/>
            </a:pPr>
            <a:endParaRPr lang="ru-RU" altLang="x-none"/>
          </a:p>
        </p:txBody>
      </p:sp>
      <p:sp>
        <p:nvSpPr>
          <p:cNvPr id="9" name="Номер слайда 8"/>
          <p:cNvSpPr>
            <a:spLocks noGrp="1"/>
          </p:cNvSpPr>
          <p:nvPr>
            <p:ph type="sldNum" sz="quarter" idx="12"/>
          </p:nvPr>
        </p:nvSpPr>
        <p:spPr/>
        <p:txBody>
          <a:bodyPr/>
          <a:lstStyle/>
          <a:p>
            <a:pPr>
              <a:defRPr/>
            </a:pPr>
            <a:fld id="{11806B14-519C-4D69-B726-3C9D6D6B49F5}" type="slidenum">
              <a:rPr lang="ru-RU" smtClean="0"/>
              <a:pPr>
                <a:defRPr/>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pPr>
              <a:defRPr/>
            </a:pPr>
            <a:endParaRPr lang="ru-RU" altLang="x-none"/>
          </a:p>
        </p:txBody>
      </p:sp>
      <p:sp>
        <p:nvSpPr>
          <p:cNvPr id="4" name="Нижний колонтитул 3"/>
          <p:cNvSpPr>
            <a:spLocks noGrp="1"/>
          </p:cNvSpPr>
          <p:nvPr>
            <p:ph type="ftr" sz="quarter" idx="11"/>
          </p:nvPr>
        </p:nvSpPr>
        <p:spPr/>
        <p:txBody>
          <a:bodyPr/>
          <a:lstStyle/>
          <a:p>
            <a:pPr>
              <a:defRPr/>
            </a:pPr>
            <a:endParaRPr lang="ru-RU" altLang="x-none"/>
          </a:p>
        </p:txBody>
      </p:sp>
      <p:sp>
        <p:nvSpPr>
          <p:cNvPr id="5" name="Номер слайда 4"/>
          <p:cNvSpPr>
            <a:spLocks noGrp="1"/>
          </p:cNvSpPr>
          <p:nvPr>
            <p:ph type="sldNum" sz="quarter" idx="12"/>
          </p:nvPr>
        </p:nvSpPr>
        <p:spPr/>
        <p:txBody>
          <a:bodyPr/>
          <a:lstStyle/>
          <a:p>
            <a:pPr>
              <a:defRPr/>
            </a:pPr>
            <a:fld id="{33FE3C13-C5F4-4B24-8113-CCA2BA1C8C51}"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ltLang="x-none"/>
          </a:p>
        </p:txBody>
      </p:sp>
      <p:sp>
        <p:nvSpPr>
          <p:cNvPr id="3" name="Нижний колонтитул 2"/>
          <p:cNvSpPr>
            <a:spLocks noGrp="1"/>
          </p:cNvSpPr>
          <p:nvPr>
            <p:ph type="ftr" sz="quarter" idx="11"/>
          </p:nvPr>
        </p:nvSpPr>
        <p:spPr/>
        <p:txBody>
          <a:bodyPr/>
          <a:lstStyle/>
          <a:p>
            <a:pPr>
              <a:defRPr/>
            </a:pPr>
            <a:endParaRPr lang="ru-RU" altLang="x-none"/>
          </a:p>
        </p:txBody>
      </p:sp>
      <p:sp>
        <p:nvSpPr>
          <p:cNvPr id="4" name="Номер слайда 3"/>
          <p:cNvSpPr>
            <a:spLocks noGrp="1"/>
          </p:cNvSpPr>
          <p:nvPr>
            <p:ph type="sldNum" sz="quarter" idx="12"/>
          </p:nvPr>
        </p:nvSpPr>
        <p:spPr/>
        <p:txBody>
          <a:bodyPr/>
          <a:lstStyle/>
          <a:p>
            <a:pPr>
              <a:defRPr/>
            </a:pPr>
            <a:fld id="{A4FFBF76-DB59-4309-B771-B762C27427D1}"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ru-RU" altLang="x-none"/>
          </a:p>
        </p:txBody>
      </p:sp>
      <p:sp>
        <p:nvSpPr>
          <p:cNvPr id="6" name="Нижний колонтитул 5"/>
          <p:cNvSpPr>
            <a:spLocks noGrp="1"/>
          </p:cNvSpPr>
          <p:nvPr>
            <p:ph type="ftr" sz="quarter" idx="11"/>
          </p:nvPr>
        </p:nvSpPr>
        <p:spPr/>
        <p:txBody>
          <a:bodyPr/>
          <a:lstStyle/>
          <a:p>
            <a:pPr>
              <a:defRPr/>
            </a:pPr>
            <a:endParaRPr lang="ru-RU" altLang="x-none"/>
          </a:p>
        </p:txBody>
      </p:sp>
      <p:sp>
        <p:nvSpPr>
          <p:cNvPr id="7" name="Номер слайда 6"/>
          <p:cNvSpPr>
            <a:spLocks noGrp="1"/>
          </p:cNvSpPr>
          <p:nvPr>
            <p:ph type="sldNum" sz="quarter" idx="12"/>
          </p:nvPr>
        </p:nvSpPr>
        <p:spPr/>
        <p:txBody>
          <a:bodyPr/>
          <a:lstStyle/>
          <a:p>
            <a:pPr>
              <a:defRPr/>
            </a:pPr>
            <a:fld id="{F3163132-C4E4-4A0F-B78B-3D439FE8A093}" type="slidenum">
              <a:rPr lang="ru-RU" smtClean="0"/>
              <a:pPr>
                <a:defRPr/>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ru-RU" altLang="x-none"/>
          </a:p>
        </p:txBody>
      </p:sp>
      <p:sp>
        <p:nvSpPr>
          <p:cNvPr id="6" name="Нижний колонтитул 5"/>
          <p:cNvSpPr>
            <a:spLocks noGrp="1"/>
          </p:cNvSpPr>
          <p:nvPr>
            <p:ph type="ftr" sz="quarter" idx="11"/>
          </p:nvPr>
        </p:nvSpPr>
        <p:spPr>
          <a:xfrm>
            <a:off x="914400" y="6172200"/>
            <a:ext cx="3886200" cy="457200"/>
          </a:xfrm>
        </p:spPr>
        <p:txBody>
          <a:bodyPr/>
          <a:lstStyle/>
          <a:p>
            <a:pPr>
              <a:defRPr/>
            </a:pPr>
            <a:endParaRPr lang="ru-RU" altLang="x-none"/>
          </a:p>
        </p:txBody>
      </p:sp>
      <p:sp>
        <p:nvSpPr>
          <p:cNvPr id="7" name="Номер слайда 6"/>
          <p:cNvSpPr>
            <a:spLocks noGrp="1"/>
          </p:cNvSpPr>
          <p:nvPr>
            <p:ph type="sldNum" sz="quarter" idx="12"/>
          </p:nvPr>
        </p:nvSpPr>
        <p:spPr>
          <a:xfrm>
            <a:off x="146304" y="6208776"/>
            <a:ext cx="457200" cy="457200"/>
          </a:xfrm>
        </p:spPr>
        <p:txBody>
          <a:bodyPr/>
          <a:lstStyle/>
          <a:p>
            <a:pPr>
              <a:defRPr/>
            </a:pPr>
            <a:fld id="{57A20751-688E-4F80-9DE5-F77E94B0A2E4}" type="slidenum">
              <a:rPr lang="ru-RU" smtClean="0"/>
              <a:pPr>
                <a:defRPr/>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ru-RU" altLang="x-none"/>
          </a:p>
        </p:txBody>
      </p:sp>
      <p:sp>
        <p:nvSpPr>
          <p:cNvPr id="5" name="Нижний колонтитул 4"/>
          <p:cNvSpPr>
            <a:spLocks noGrp="1"/>
          </p:cNvSpPr>
          <p:nvPr>
            <p:ph type="ftr" sz="quarter" idx="11"/>
          </p:nvPr>
        </p:nvSpPr>
        <p:spPr/>
        <p:txBody>
          <a:bodyPr/>
          <a:lstStyle/>
          <a:p>
            <a:pPr>
              <a:defRPr/>
            </a:pPr>
            <a:endParaRPr lang="ru-RU" altLang="x-none"/>
          </a:p>
        </p:txBody>
      </p:sp>
      <p:sp>
        <p:nvSpPr>
          <p:cNvPr id="6" name="Номер слайда 5"/>
          <p:cNvSpPr>
            <a:spLocks noGrp="1"/>
          </p:cNvSpPr>
          <p:nvPr>
            <p:ph type="sldNum" sz="quarter" idx="12"/>
          </p:nvPr>
        </p:nvSpPr>
        <p:spPr/>
        <p:txBody>
          <a:bodyPr/>
          <a:lstStyle/>
          <a:p>
            <a:pPr>
              <a:defRPr/>
            </a:pPr>
            <a:fld id="{C2E3B3FF-E307-4C43-97FD-C886BED53540}"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ru-RU" altLang="x-none"/>
          </a:p>
        </p:txBody>
      </p:sp>
      <p:sp>
        <p:nvSpPr>
          <p:cNvPr id="5" name="Нижний колонтитул 4"/>
          <p:cNvSpPr>
            <a:spLocks noGrp="1"/>
          </p:cNvSpPr>
          <p:nvPr>
            <p:ph type="ftr" sz="quarter" idx="11"/>
          </p:nvPr>
        </p:nvSpPr>
        <p:spPr/>
        <p:txBody>
          <a:bodyPr/>
          <a:lstStyle/>
          <a:p>
            <a:pPr>
              <a:defRPr/>
            </a:pPr>
            <a:endParaRPr lang="ru-RU" altLang="x-none"/>
          </a:p>
        </p:txBody>
      </p:sp>
      <p:sp>
        <p:nvSpPr>
          <p:cNvPr id="6" name="Номер слайда 5"/>
          <p:cNvSpPr>
            <a:spLocks noGrp="1"/>
          </p:cNvSpPr>
          <p:nvPr>
            <p:ph type="sldNum" sz="quarter" idx="12"/>
          </p:nvPr>
        </p:nvSpPr>
        <p:spPr/>
        <p:txBody>
          <a:bodyPr/>
          <a:lstStyle/>
          <a:p>
            <a:pPr>
              <a:defRPr/>
            </a:pPr>
            <a:fld id="{9AE3FB07-F171-4745-ADF8-3BAC38402675}"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endParaRPr lang="x-none"/>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p:cNvSpPr>
            <a:spLocks noGrp="1"/>
          </p:cNvSpPr>
          <p:nvPr>
            <p:ph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x-none"/>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x-none"/>
          </a:p>
        </p:txBody>
      </p:sp>
      <p:sp>
        <p:nvSpPr>
          <p:cNvPr id="7" name="Rectangle 6"/>
          <p:cNvSpPr>
            <a:spLocks noGrp="1" noChangeArrowheads="1"/>
          </p:cNvSpPr>
          <p:nvPr>
            <p:ph type="sldNum" sz="quarter" idx="12"/>
          </p:nvPr>
        </p:nvSpPr>
        <p:spPr>
          <a:ln/>
        </p:spPr>
        <p:txBody>
          <a:bodyPr/>
          <a:lstStyle>
            <a:lvl1pPr>
              <a:defRPr/>
            </a:lvl1pPr>
          </a:lstStyle>
          <a:p>
            <a:pPr>
              <a:defRPr/>
            </a:pPr>
            <a:fld id="{38C60C30-7474-4B03-BB37-2BF8F63747A4}"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endParaRPr lang="x-none"/>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Место для изображения из Интернета 3"/>
          <p:cNvSpPr>
            <a:spLocks noGrp="1"/>
          </p:cNvSpPr>
          <p:nvPr>
            <p:ph type="clipArt" sz="half" idx="2"/>
          </p:nvPr>
        </p:nvSpPr>
        <p:spPr>
          <a:xfrm>
            <a:off x="4648200" y="1600200"/>
            <a:ext cx="4038600" cy="4525963"/>
          </a:xfrm>
        </p:spPr>
        <p:txBody>
          <a:bodyPr/>
          <a:lstStyle/>
          <a:p>
            <a:pPr lvl="0"/>
            <a:endParaRPr lang="x-none" noProof="0"/>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x-none"/>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x-none"/>
          </a:p>
        </p:txBody>
      </p:sp>
      <p:sp>
        <p:nvSpPr>
          <p:cNvPr id="7" name="Rectangle 6"/>
          <p:cNvSpPr>
            <a:spLocks noGrp="1" noChangeArrowheads="1"/>
          </p:cNvSpPr>
          <p:nvPr>
            <p:ph type="sldNum" sz="quarter" idx="12"/>
          </p:nvPr>
        </p:nvSpPr>
        <p:spPr>
          <a:ln/>
        </p:spPr>
        <p:txBody>
          <a:bodyPr/>
          <a:lstStyle>
            <a:lvl1pPr>
              <a:defRPr/>
            </a:lvl1pPr>
          </a:lstStyle>
          <a:p>
            <a:pPr>
              <a:defRPr/>
            </a:pPr>
            <a:fld id="{FBF2A516-15E7-41B3-A19A-557E8D4B0D6F}"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endParaRPr lang="x-none"/>
          </a:p>
        </p:txBody>
      </p:sp>
      <p:sp>
        <p:nvSpPr>
          <p:cNvPr id="3" name="Таблица 2"/>
          <p:cNvSpPr>
            <a:spLocks noGrp="1"/>
          </p:cNvSpPr>
          <p:nvPr>
            <p:ph type="tbl" idx="1"/>
          </p:nvPr>
        </p:nvSpPr>
        <p:spPr>
          <a:xfrm>
            <a:off x="457200" y="1600200"/>
            <a:ext cx="8229600" cy="4525963"/>
          </a:xfrm>
        </p:spPr>
        <p:txBody>
          <a:bodyPr/>
          <a:lstStyle/>
          <a:p>
            <a:pPr lvl="0"/>
            <a:endParaRPr lang="x-none"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x-none"/>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x-none"/>
          </a:p>
        </p:txBody>
      </p:sp>
      <p:sp>
        <p:nvSpPr>
          <p:cNvPr id="6" name="Rectangle 6"/>
          <p:cNvSpPr>
            <a:spLocks noGrp="1" noChangeArrowheads="1"/>
          </p:cNvSpPr>
          <p:nvPr>
            <p:ph type="sldNum" sz="quarter" idx="12"/>
          </p:nvPr>
        </p:nvSpPr>
        <p:spPr>
          <a:ln/>
        </p:spPr>
        <p:txBody>
          <a:bodyPr/>
          <a:lstStyle>
            <a:lvl1pPr>
              <a:defRPr/>
            </a:lvl1pPr>
          </a:lstStyle>
          <a:p>
            <a:pPr>
              <a:defRPr/>
            </a:pPr>
            <a:fld id="{068F6E62-EF3E-490D-8ABB-B15F98966EB6}"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28588"/>
            <a:ext cx="8220075" cy="1427162"/>
          </a:xfrm>
        </p:spPr>
        <p:txBody>
          <a:bodyPr/>
          <a:lstStyle/>
          <a:p>
            <a:r>
              <a:rPr lang="ru-RU"/>
              <a:t>Образец заголовка</a:t>
            </a:r>
          </a:p>
        </p:txBody>
      </p:sp>
      <p:sp>
        <p:nvSpPr>
          <p:cNvPr id="3" name="Текст 2"/>
          <p:cNvSpPr>
            <a:spLocks noGrp="1"/>
          </p:cNvSpPr>
          <p:nvPr>
            <p:ph type="body" sz="half" idx="1"/>
          </p:nvPr>
        </p:nvSpPr>
        <p:spPr>
          <a:xfrm>
            <a:off x="457200" y="1600200"/>
            <a:ext cx="4033838" cy="45180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4643438" y="1600200"/>
            <a:ext cx="4033837" cy="21828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4643438" y="3935413"/>
            <a:ext cx="4033837" cy="21828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3"/>
          <p:cNvSpPr>
            <a:spLocks noGrp="1" noChangeArrowheads="1"/>
          </p:cNvSpPr>
          <p:nvPr>
            <p:ph type="dt" idx="10"/>
          </p:nvPr>
        </p:nvSpPr>
        <p:spPr>
          <a:ln/>
        </p:spPr>
        <p:txBody>
          <a:bodyPr/>
          <a:lstStyle>
            <a:lvl1pPr>
              <a:defRPr/>
            </a:lvl1pPr>
          </a:lstStyle>
          <a:p>
            <a:pPr>
              <a:defRPr/>
            </a:pPr>
            <a:endParaRPr lang="uk-UA"/>
          </a:p>
        </p:txBody>
      </p:sp>
      <p:sp>
        <p:nvSpPr>
          <p:cNvPr id="7" name="Rectangle 4"/>
          <p:cNvSpPr>
            <a:spLocks noGrp="1" noChangeArrowheads="1"/>
          </p:cNvSpPr>
          <p:nvPr>
            <p:ph type="ftr" idx="11"/>
          </p:nvPr>
        </p:nvSpPr>
        <p:spPr>
          <a:ln/>
        </p:spPr>
        <p:txBody>
          <a:bodyPr/>
          <a:lstStyle>
            <a:lvl1pPr>
              <a:defRPr/>
            </a:lvl1pPr>
          </a:lstStyle>
          <a:p>
            <a:pPr>
              <a:defRPr/>
            </a:pPr>
            <a:endParaRPr lang="uk-UA"/>
          </a:p>
        </p:txBody>
      </p:sp>
      <p:sp>
        <p:nvSpPr>
          <p:cNvPr id="8" name="Rectangle 5"/>
          <p:cNvSpPr>
            <a:spLocks noGrp="1" noChangeArrowheads="1"/>
          </p:cNvSpPr>
          <p:nvPr>
            <p:ph type="sldNum" idx="12"/>
          </p:nvPr>
        </p:nvSpPr>
        <p:spPr>
          <a:ln/>
        </p:spPr>
        <p:txBody>
          <a:bodyPr/>
          <a:lstStyle>
            <a:lvl1pPr>
              <a:defRPr/>
            </a:lvl1pPr>
          </a:lstStyle>
          <a:p>
            <a:fld id="{5332EEC1-1E1B-46FD-94D7-05C4CD7DA9B5}" type="slidenum">
              <a:rPr lang="uk-UA" altLang="ru-RU"/>
              <a:pPr/>
              <a:t>‹#›</a:t>
            </a:fld>
            <a:endParaRPr lang="uk-UA"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ru-RU" altLang="x-none"/>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ru-RU" altLang="x-none"/>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E67DA1E7-9785-4CE4-82DA-4B3F0CD272E0}"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file:///C:\Documents%20and%20Settings\Alla\&#1052;&#1086;&#1080;%20&#1076;&#1086;&#1082;&#1091;&#1084;&#1077;&#1085;&#1090;&#1099;\&#1056;&#1077;&#1079;&#1091;&#1083;&#1100;&#1090;&#1072;&#1090;%20&#1087;&#1086;&#1080;&#1089;&#1082;&#1072;%20Google%20&#1076;&#1083;&#1103;%20http--www_biology_iupui_edu-biocourses-Biol540-images-Genome_by_numbers_gif.files\14genome2k6.files\Genome_by_numbers.gif" TargetMode="External"/><Relationship Id="rId4" Type="http://schemas.openxmlformats.org/officeDocument/2006/relationships/image" Target="../media/image5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27584" y="332656"/>
            <a:ext cx="7772400" cy="3673475"/>
          </a:xfrm>
        </p:spPr>
        <p:txBody>
          <a:bodyPr anchor="ctr"/>
          <a:lstStyle/>
          <a:p>
            <a:pPr eaLnBrk="1" hangingPunct="1"/>
            <a:r>
              <a:rPr lang="ru-RU" sz="4000" b="1" dirty="0"/>
              <a:t>МОЛЕКУЛЯРНІ ОСНОВИ СПАДКОВОСТІ</a:t>
            </a:r>
          </a:p>
        </p:txBody>
      </p:sp>
      <p:pic>
        <p:nvPicPr>
          <p:cNvPr id="3075" name="Picture 4"/>
          <p:cNvPicPr>
            <a:picLocks noChangeAspect="1" noChangeArrowheads="1"/>
          </p:cNvPicPr>
          <p:nvPr/>
        </p:nvPicPr>
        <p:blipFill>
          <a:blip r:embed="rId2" cstate="print"/>
          <a:srcRect l="10909" t="73495"/>
          <a:stretch>
            <a:fillRect/>
          </a:stretch>
        </p:blipFill>
        <p:spPr bwMode="auto">
          <a:xfrm>
            <a:off x="2627784" y="3861048"/>
            <a:ext cx="4032250" cy="216058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899592" y="692696"/>
            <a:ext cx="7772400" cy="4572000"/>
          </a:xfrm>
        </p:spPr>
        <p:txBody>
          <a:bodyPr/>
          <a:lstStyle/>
          <a:p>
            <a:pPr>
              <a:buNone/>
            </a:pPr>
            <a:r>
              <a:rPr lang="uk-UA" b="1" dirty="0">
                <a:solidFill>
                  <a:schemeClr val="accent1"/>
                </a:solidFill>
              </a:rPr>
              <a:t>ПОЛІМЕР </a:t>
            </a:r>
            <a:r>
              <a:rPr lang="uk-UA" dirty="0"/>
              <a:t>– макромолекула, яка складається з </a:t>
            </a:r>
          </a:p>
          <a:p>
            <a:pPr>
              <a:buNone/>
            </a:pPr>
            <a:r>
              <a:rPr lang="uk-UA" dirty="0"/>
              <a:t>одиниц, що повторюються - </a:t>
            </a:r>
            <a:r>
              <a:rPr lang="uk-UA" b="1" dirty="0">
                <a:solidFill>
                  <a:schemeClr val="accent1"/>
                </a:solidFill>
              </a:rPr>
              <a:t>мономерів</a:t>
            </a:r>
          </a:p>
        </p:txBody>
      </p:sp>
      <p:graphicFrame>
        <p:nvGraphicFramePr>
          <p:cNvPr id="4" name="Таблица 3"/>
          <p:cNvGraphicFramePr>
            <a:graphicFrameLocks noGrp="1"/>
          </p:cNvGraphicFramePr>
          <p:nvPr/>
        </p:nvGraphicFramePr>
        <p:xfrm>
          <a:off x="1403648" y="1772816"/>
          <a:ext cx="6096000" cy="14833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pPr algn="ctr"/>
                      <a:r>
                        <a:rPr lang="uk-UA" dirty="0"/>
                        <a:t>ПОЛІМЕР</a:t>
                      </a:r>
                    </a:p>
                  </a:txBody>
                  <a:tcPr/>
                </a:tc>
                <a:tc>
                  <a:txBody>
                    <a:bodyPr/>
                    <a:lstStyle/>
                    <a:p>
                      <a:pPr algn="ctr"/>
                      <a:r>
                        <a:rPr lang="uk-UA" dirty="0"/>
                        <a:t>МОНОМЕР</a:t>
                      </a:r>
                    </a:p>
                  </a:txBody>
                  <a:tcPr/>
                </a:tc>
                <a:extLst>
                  <a:ext uri="{0D108BD9-81ED-4DB2-BD59-A6C34878D82A}">
                    <a16:rowId xmlns:a16="http://schemas.microsoft.com/office/drawing/2014/main" val="10000"/>
                  </a:ext>
                </a:extLst>
              </a:tr>
              <a:tr h="370840">
                <a:tc>
                  <a:txBody>
                    <a:bodyPr/>
                    <a:lstStyle/>
                    <a:p>
                      <a:r>
                        <a:rPr lang="uk-UA" dirty="0"/>
                        <a:t>Полісахарид</a:t>
                      </a:r>
                    </a:p>
                  </a:txBody>
                  <a:tcPr/>
                </a:tc>
                <a:tc>
                  <a:txBody>
                    <a:bodyPr/>
                    <a:lstStyle/>
                    <a:p>
                      <a:r>
                        <a:rPr lang="uk-UA" dirty="0"/>
                        <a:t>Моносахарид</a:t>
                      </a:r>
                    </a:p>
                  </a:txBody>
                  <a:tcPr/>
                </a:tc>
                <a:extLst>
                  <a:ext uri="{0D108BD9-81ED-4DB2-BD59-A6C34878D82A}">
                    <a16:rowId xmlns:a16="http://schemas.microsoft.com/office/drawing/2014/main" val="10001"/>
                  </a:ext>
                </a:extLst>
              </a:tr>
              <a:tr h="370840">
                <a:tc>
                  <a:txBody>
                    <a:bodyPr/>
                    <a:lstStyle/>
                    <a:p>
                      <a:r>
                        <a:rPr lang="uk-UA" dirty="0"/>
                        <a:t>Білок</a:t>
                      </a:r>
                    </a:p>
                  </a:txBody>
                  <a:tcPr/>
                </a:tc>
                <a:tc>
                  <a:txBody>
                    <a:bodyPr/>
                    <a:lstStyle/>
                    <a:p>
                      <a:r>
                        <a:rPr lang="uk-UA" dirty="0"/>
                        <a:t>Амінокислота</a:t>
                      </a:r>
                    </a:p>
                  </a:txBody>
                  <a:tcPr/>
                </a:tc>
                <a:extLst>
                  <a:ext uri="{0D108BD9-81ED-4DB2-BD59-A6C34878D82A}">
                    <a16:rowId xmlns:a16="http://schemas.microsoft.com/office/drawing/2014/main" val="10002"/>
                  </a:ext>
                </a:extLst>
              </a:tr>
              <a:tr h="370840">
                <a:tc>
                  <a:txBody>
                    <a:bodyPr/>
                    <a:lstStyle/>
                    <a:p>
                      <a:r>
                        <a:rPr lang="uk-UA" dirty="0"/>
                        <a:t>Нуклеїнові кислоти</a:t>
                      </a:r>
                    </a:p>
                  </a:txBody>
                  <a:tcPr/>
                </a:tc>
                <a:tc>
                  <a:txBody>
                    <a:bodyPr/>
                    <a:lstStyle/>
                    <a:p>
                      <a:r>
                        <a:rPr lang="uk-UA" dirty="0"/>
                        <a:t>Нуклеотиди</a:t>
                      </a:r>
                    </a:p>
                  </a:txBody>
                  <a:tcPr/>
                </a:tc>
                <a:extLst>
                  <a:ext uri="{0D108BD9-81ED-4DB2-BD59-A6C34878D82A}">
                    <a16:rowId xmlns:a16="http://schemas.microsoft.com/office/drawing/2014/main" val="10003"/>
                  </a:ext>
                </a:extLst>
              </a:tr>
            </a:tbl>
          </a:graphicData>
        </a:graphic>
      </p:graphicFrame>
      <p:sp>
        <p:nvSpPr>
          <p:cNvPr id="5" name="Прямоугольник 4"/>
          <p:cNvSpPr/>
          <p:nvPr/>
        </p:nvSpPr>
        <p:spPr>
          <a:xfrm>
            <a:off x="899592" y="3789040"/>
            <a:ext cx="7848872" cy="1754326"/>
          </a:xfrm>
          <a:prstGeom prst="rect">
            <a:avLst/>
          </a:prstGeom>
        </p:spPr>
        <p:txBody>
          <a:bodyPr wrap="square">
            <a:spAutoFit/>
          </a:bodyPr>
          <a:lstStyle/>
          <a:p>
            <a:pPr eaLnBrk="1" hangingPunct="1">
              <a:lnSpc>
                <a:spcPct val="90000"/>
              </a:lnSpc>
              <a:buFontTx/>
              <a:buNone/>
            </a:pPr>
            <a:r>
              <a:rPr lang="ru-RU" sz="2400" b="1" dirty="0">
                <a:solidFill>
                  <a:schemeClr val="accent1"/>
                </a:solidFill>
              </a:rPr>
              <a:t>Нуклеїнові кислоти</a:t>
            </a:r>
            <a:r>
              <a:rPr lang="ru-RU" sz="2400" b="1" dirty="0">
                <a:solidFill>
                  <a:srgbClr val="FF0000"/>
                </a:solidFill>
              </a:rPr>
              <a:t> </a:t>
            </a:r>
            <a:r>
              <a:rPr lang="ru-RU" sz="2400" dirty="0"/>
              <a:t>– полімери, мономерами яких   є </a:t>
            </a:r>
            <a:r>
              <a:rPr lang="ru-RU" sz="2400" b="1" dirty="0"/>
              <a:t>нуклеотиди</a:t>
            </a:r>
            <a:r>
              <a:rPr lang="ru-RU" sz="2400" dirty="0"/>
              <a:t>. </a:t>
            </a:r>
          </a:p>
          <a:p>
            <a:pPr eaLnBrk="1" hangingPunct="1">
              <a:lnSpc>
                <a:spcPct val="90000"/>
              </a:lnSpc>
              <a:buFontTx/>
              <a:buNone/>
            </a:pPr>
            <a:endParaRPr lang="ru-RU" sz="2400" dirty="0"/>
          </a:p>
          <a:p>
            <a:pPr eaLnBrk="1" hangingPunct="1">
              <a:lnSpc>
                <a:spcPct val="90000"/>
              </a:lnSpc>
              <a:buFontTx/>
              <a:buNone/>
            </a:pPr>
            <a:r>
              <a:rPr lang="ru-RU" sz="2400" dirty="0"/>
              <a:t>Розрізняють два види нуклеїнових кислот – </a:t>
            </a:r>
            <a:r>
              <a:rPr lang="ru-RU" sz="2400" b="1" dirty="0"/>
              <a:t>ДНК</a:t>
            </a:r>
            <a:r>
              <a:rPr lang="ru-RU" sz="2400" dirty="0"/>
              <a:t> і </a:t>
            </a:r>
            <a:r>
              <a:rPr lang="ru-RU" sz="2400" b="1" dirty="0"/>
              <a:t>РНК.</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algn="ctr" eaLnBrk="1" hangingPunct="1"/>
            <a:r>
              <a:rPr lang="ru-RU" b="1" dirty="0">
                <a:solidFill>
                  <a:schemeClr val="accent1"/>
                </a:solidFill>
              </a:rPr>
              <a:t>Функції нуклеїнових кислот</a:t>
            </a:r>
          </a:p>
        </p:txBody>
      </p:sp>
      <p:sp>
        <p:nvSpPr>
          <p:cNvPr id="5123" name="Rectangle 3"/>
          <p:cNvSpPr>
            <a:spLocks noGrp="1" noChangeArrowheads="1"/>
          </p:cNvSpPr>
          <p:nvPr>
            <p:ph sz="quarter" idx="1"/>
          </p:nvPr>
        </p:nvSpPr>
        <p:spPr/>
        <p:txBody>
          <a:bodyPr>
            <a:normAutofit fontScale="92500"/>
          </a:bodyPr>
          <a:lstStyle/>
          <a:p>
            <a:pPr>
              <a:buNone/>
            </a:pPr>
            <a:r>
              <a:rPr lang="ru-RU" sz="3600" b="1" dirty="0"/>
              <a:t>ДНК</a:t>
            </a:r>
            <a:r>
              <a:rPr lang="ru-RU" sz="3600" dirty="0"/>
              <a:t> зберігає спадкову (генетичну) інформацію; в ній знаходяться гени.</a:t>
            </a:r>
            <a:r>
              <a:rPr lang="ru-RU" sz="3600" b="1" dirty="0"/>
              <a:t> Це інформація про будову білків і характер їх синтезу в організмі.</a:t>
            </a:r>
          </a:p>
          <a:p>
            <a:pPr eaLnBrk="1" hangingPunct="1">
              <a:buFontTx/>
              <a:buNone/>
            </a:pPr>
            <a:endParaRPr lang="ru-RU" sz="3600" dirty="0"/>
          </a:p>
          <a:p>
            <a:pPr eaLnBrk="1" hangingPunct="1">
              <a:buFontTx/>
              <a:buNone/>
            </a:pPr>
            <a:r>
              <a:rPr lang="ru-RU" sz="3600" b="1" dirty="0"/>
              <a:t>РНК</a:t>
            </a:r>
            <a:r>
              <a:rPr lang="ru-RU" sz="3600" dirty="0"/>
              <a:t> бере участь у біосинтезі білка, тобто </a:t>
            </a:r>
            <a:r>
              <a:rPr lang="ru-RU" sz="3600" b="1" dirty="0"/>
              <a:t>в реалізації спадкової інформації</a:t>
            </a:r>
            <a:r>
              <a:rPr lang="ru-RU" sz="3600"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457200" y="188640"/>
            <a:ext cx="8229600" cy="6480720"/>
          </a:xfrm>
        </p:spPr>
        <p:txBody>
          <a:bodyPr>
            <a:normAutofit/>
          </a:bodyPr>
          <a:lstStyle/>
          <a:p>
            <a:pPr>
              <a:lnSpc>
                <a:spcPct val="90000"/>
              </a:lnSpc>
              <a:spcBef>
                <a:spcPts val="0"/>
              </a:spcBef>
              <a:spcAft>
                <a:spcPts val="600"/>
              </a:spcAft>
              <a:buFontTx/>
              <a:buNone/>
            </a:pPr>
            <a:r>
              <a:rPr lang="ru-RU" sz="2400" dirty="0">
                <a:cs typeface="Arial" pitchFamily="34" charset="0"/>
              </a:rPr>
              <a:t>Нуклеїнові кислоти відкрив Фрідріх Мішер</a:t>
            </a:r>
            <a:r>
              <a:rPr lang="ru-RU" sz="2400" i="1" dirty="0">
                <a:cs typeface="Arial" pitchFamily="34" charset="0"/>
              </a:rPr>
              <a:t> </a:t>
            </a:r>
            <a:r>
              <a:rPr lang="ru-RU" sz="2400" dirty="0">
                <a:cs typeface="Arial" pitchFamily="34" charset="0"/>
              </a:rPr>
              <a:t>у 1869 році в ядрах лейкоцитів із гною</a:t>
            </a:r>
            <a:r>
              <a:rPr lang="en-US" sz="2400" dirty="0">
                <a:cs typeface="Arial" pitchFamily="34" charset="0"/>
              </a:rPr>
              <a:t> –</a:t>
            </a:r>
            <a:r>
              <a:rPr lang="uk-UA" sz="2400" dirty="0">
                <a:cs typeface="Arial" pitchFamily="34" charset="0"/>
              </a:rPr>
              <a:t> н</a:t>
            </a:r>
            <a:r>
              <a:rPr lang="ru-RU" sz="2400" dirty="0">
                <a:cs typeface="Arial" pitchFamily="34" charset="0"/>
              </a:rPr>
              <a:t>азва від латинського </a:t>
            </a:r>
            <a:r>
              <a:rPr lang="en-US" sz="2400" i="1" dirty="0">
                <a:cs typeface="Arial" pitchFamily="34" charset="0"/>
              </a:rPr>
              <a:t>nucleus</a:t>
            </a:r>
            <a:r>
              <a:rPr lang="en-US" sz="2400" dirty="0">
                <a:cs typeface="Arial" pitchFamily="34" charset="0"/>
              </a:rPr>
              <a:t> –</a:t>
            </a:r>
            <a:r>
              <a:rPr lang="ru-RU" sz="2400" dirty="0">
                <a:cs typeface="Arial" pitchFamily="34" charset="0"/>
              </a:rPr>
              <a:t> ядро.</a:t>
            </a:r>
            <a:endParaRPr lang="en-US" sz="2400" dirty="0">
              <a:cs typeface="Arial" pitchFamily="34" charset="0"/>
            </a:endParaRPr>
          </a:p>
          <a:p>
            <a:pPr>
              <a:lnSpc>
                <a:spcPct val="90000"/>
              </a:lnSpc>
              <a:spcBef>
                <a:spcPts val="0"/>
              </a:spcBef>
              <a:spcAft>
                <a:spcPts val="600"/>
              </a:spcAft>
              <a:buNone/>
            </a:pPr>
            <a:r>
              <a:rPr lang="ru-RU" sz="2400" dirty="0">
                <a:cs typeface="Arial" pitchFamily="34" charset="0"/>
              </a:rPr>
              <a:t>Досліди Фредерика Гріффіта (1928 р) з </a:t>
            </a:r>
            <a:r>
              <a:rPr lang="ru-RU" sz="2400" dirty="0" err="1">
                <a:cs typeface="Arial" pitchFamily="34" charset="0"/>
              </a:rPr>
              <a:t>зараженням</a:t>
            </a:r>
            <a:r>
              <a:rPr lang="ru-RU" sz="2400" dirty="0">
                <a:cs typeface="Arial" pitchFamily="34" charset="0"/>
              </a:rPr>
              <a:t> </a:t>
            </a:r>
            <a:r>
              <a:rPr lang="ru-RU" sz="2400" dirty="0" err="1">
                <a:cs typeface="Arial" pitchFamily="34" charset="0"/>
              </a:rPr>
              <a:t>мишей</a:t>
            </a:r>
            <a:r>
              <a:rPr lang="ru-RU" sz="2400" dirty="0">
                <a:cs typeface="Arial" pitchFamily="34" charset="0"/>
              </a:rPr>
              <a:t> </a:t>
            </a:r>
            <a:r>
              <a:rPr lang="ru-RU" sz="2400" dirty="0" err="1">
                <a:cs typeface="Arial" pitchFamily="34" charset="0"/>
              </a:rPr>
              <a:t>допомогли</a:t>
            </a:r>
            <a:r>
              <a:rPr lang="ru-RU" sz="2400" dirty="0">
                <a:cs typeface="Arial" pitchFamily="34" charset="0"/>
              </a:rPr>
              <a:t> Освалбду Авері, Макліну макКарті і Коліну Маклеоду довести в 1944 році, </a:t>
            </a:r>
            <a:r>
              <a:rPr lang="ru-RU" sz="2400" dirty="0" err="1">
                <a:cs typeface="Arial" pitchFamily="34" charset="0"/>
              </a:rPr>
              <a:t>що</a:t>
            </a:r>
            <a:r>
              <a:rPr lang="ru-RU" sz="2400" dirty="0">
                <a:cs typeface="Arial" pitchFamily="34" charset="0"/>
              </a:rPr>
              <a:t> гени знаходяться в ДНК.</a:t>
            </a: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spcBef>
                <a:spcPts val="0"/>
              </a:spcBef>
              <a:spcAft>
                <a:spcPts val="600"/>
              </a:spcAft>
              <a:buNone/>
            </a:pPr>
            <a:endParaRPr lang="ru-RU" sz="2400" dirty="0">
              <a:latin typeface="Arial" pitchFamily="34" charset="0"/>
              <a:cs typeface="Arial" pitchFamily="34" charset="0"/>
            </a:endParaRPr>
          </a:p>
          <a:p>
            <a:pPr>
              <a:lnSpc>
                <a:spcPct val="90000"/>
              </a:lnSpc>
              <a:buFontTx/>
              <a:buNone/>
            </a:pPr>
            <a:endParaRPr lang="ru-RU" sz="2600" dirty="0">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1547664" y="2700550"/>
            <a:ext cx="6048672" cy="394937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9"/>
          <p:cNvSpPr>
            <a:spLocks noChangeArrowheads="1"/>
          </p:cNvSpPr>
          <p:nvPr/>
        </p:nvSpPr>
        <p:spPr bwMode="auto">
          <a:xfrm>
            <a:off x="503870" y="881035"/>
            <a:ext cx="8136259" cy="2062103"/>
          </a:xfrm>
          <a:prstGeom prst="rect">
            <a:avLst/>
          </a:prstGeom>
          <a:noFill/>
          <a:ln w="9525">
            <a:noFill/>
            <a:miter lim="800000"/>
            <a:headEnd/>
            <a:tailEnd/>
          </a:ln>
        </p:spPr>
        <p:txBody>
          <a:bodyPr wrap="square">
            <a:spAutoFit/>
          </a:bodyPr>
          <a:lstStyle/>
          <a:p>
            <a:pPr marL="342900" indent="-342900" algn="ctr" eaLnBrk="1" hangingPunct="1"/>
            <a:r>
              <a:rPr lang="ru-RU" sz="2800" b="1" dirty="0">
                <a:solidFill>
                  <a:schemeClr val="accent1"/>
                </a:solidFill>
                <a:latin typeface="+mn-lt"/>
              </a:rPr>
              <a:t>Будова нуклеотиду ДНК</a:t>
            </a:r>
          </a:p>
          <a:p>
            <a:pPr marL="342900" indent="-342900" eaLnBrk="1" hangingPunct="1"/>
            <a:r>
              <a:rPr lang="uk-UA" b="1" dirty="0">
                <a:latin typeface="+mn-lt"/>
              </a:rPr>
              <a:t> </a:t>
            </a:r>
            <a:r>
              <a:rPr lang="uk-UA" sz="2000" dirty="0">
                <a:latin typeface="+mn-lt"/>
              </a:rPr>
              <a:t>Нуклеотид ДНК складається з: </a:t>
            </a:r>
          </a:p>
          <a:p>
            <a:pPr marL="342900" indent="-342900" eaLnBrk="1" hangingPunct="1"/>
            <a:r>
              <a:rPr lang="uk-UA" sz="2000" dirty="0">
                <a:latin typeface="+mn-lt"/>
              </a:rPr>
              <a:t>1) Фосфату – залишку фосфорної кислоти; </a:t>
            </a:r>
          </a:p>
          <a:p>
            <a:pPr marL="342900" indent="-342900" eaLnBrk="1" hangingPunct="1"/>
            <a:r>
              <a:rPr lang="uk-UA" sz="2000" dirty="0">
                <a:latin typeface="+mn-lt"/>
              </a:rPr>
              <a:t>2) Моносахариду дезоксирибози;</a:t>
            </a:r>
          </a:p>
          <a:p>
            <a:pPr marL="342900" indent="-342900" eaLnBrk="1" hangingPunct="1"/>
            <a:r>
              <a:rPr lang="uk-UA" sz="2000" dirty="0">
                <a:latin typeface="+mn-lt"/>
              </a:rPr>
              <a:t>3) Аазотистої основи – аденіну (А), тиміну (Т), гуаніну (Г) або цитозіну (Ц).</a:t>
            </a:r>
          </a:p>
        </p:txBody>
      </p:sp>
      <p:sp>
        <p:nvSpPr>
          <p:cNvPr id="12292" name="Rectangle 9"/>
          <p:cNvSpPr>
            <a:spLocks noChangeArrowheads="1"/>
          </p:cNvSpPr>
          <p:nvPr/>
        </p:nvSpPr>
        <p:spPr bwMode="auto">
          <a:xfrm>
            <a:off x="0" y="332656"/>
            <a:ext cx="8964488" cy="523220"/>
          </a:xfrm>
          <a:prstGeom prst="rect">
            <a:avLst/>
          </a:prstGeom>
          <a:noFill/>
          <a:ln w="9525">
            <a:noFill/>
            <a:miter lim="800000"/>
            <a:headEnd/>
            <a:tailEnd/>
          </a:ln>
        </p:spPr>
        <p:txBody>
          <a:bodyPr wrap="square">
            <a:spAutoFit/>
          </a:bodyPr>
          <a:lstStyle/>
          <a:p>
            <a:pPr marL="342900" indent="-342900" algn="ctr" eaLnBrk="1" hangingPunct="1"/>
            <a:r>
              <a:rPr lang="ru-RU" sz="2800" b="1" dirty="0">
                <a:solidFill>
                  <a:srgbClr val="FF0000"/>
                </a:solidFill>
              </a:rPr>
              <a:t>ДНК – полімер, моно</a:t>
            </a:r>
            <a:r>
              <a:rPr lang="uk-UA" sz="2800" b="1" dirty="0">
                <a:solidFill>
                  <a:srgbClr val="FF0000"/>
                </a:solidFill>
              </a:rPr>
              <a:t>мерами якого є нуклеотиди</a:t>
            </a:r>
            <a:endParaRPr lang="ru-RU" sz="2800" b="1" dirty="0">
              <a:solidFill>
                <a:srgbClr val="FF0000"/>
              </a:solidFill>
            </a:endParaRPr>
          </a:p>
        </p:txBody>
      </p:sp>
      <p:pic>
        <p:nvPicPr>
          <p:cNvPr id="1026" name="Picture 2"/>
          <p:cNvPicPr>
            <a:picLocks noChangeAspect="1" noChangeArrowheads="1"/>
          </p:cNvPicPr>
          <p:nvPr/>
        </p:nvPicPr>
        <p:blipFill>
          <a:blip r:embed="rId3" cstate="print"/>
          <a:srcRect/>
          <a:stretch>
            <a:fillRect/>
          </a:stretch>
        </p:blipFill>
        <p:spPr bwMode="auto">
          <a:xfrm>
            <a:off x="2411760" y="2924944"/>
            <a:ext cx="4572000" cy="3648075"/>
          </a:xfrm>
          <a:prstGeom prst="rect">
            <a:avLst/>
          </a:prstGeom>
          <a:noFill/>
          <a:ln w="9525">
            <a:noFill/>
            <a:miter lim="800000"/>
            <a:headEnd/>
            <a:tailEnd/>
          </a:ln>
        </p:spPr>
      </p:pic>
      <p:pic>
        <p:nvPicPr>
          <p:cNvPr id="2" name="Picture 3">
            <a:extLst>
              <a:ext uri="{FF2B5EF4-FFF2-40B4-BE49-F238E27FC236}">
                <a16:creationId xmlns:a16="http://schemas.microsoft.com/office/drawing/2014/main" id="{F6280C15-0E3F-174B-2E9E-08725FCCC1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4945913"/>
            <a:ext cx="2490809" cy="148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708D46D7-7FA0-C103-62D7-E98BEA33378F}"/>
              </a:ext>
            </a:extLst>
          </p:cNvPr>
          <p:cNvSpPr>
            <a:spLocks noGrp="1" noChangeArrowheads="1"/>
          </p:cNvSpPr>
          <p:nvPr>
            <p:ph type="body" idx="1"/>
          </p:nvPr>
        </p:nvSpPr>
        <p:spPr>
          <a:xfrm>
            <a:off x="457200" y="692696"/>
            <a:ext cx="8229600" cy="5433467"/>
          </a:xfrm>
        </p:spPr>
        <p:txBody>
          <a:bodyPr tIns="61920"/>
          <a:lstStyle/>
          <a:p>
            <a:pPr eaLnBrk="1" hangingPunct="1">
              <a:lnSpc>
                <a:spcPct val="95000"/>
              </a:lnSpc>
              <a:spcBef>
                <a:spcPts val="600"/>
              </a:spcBef>
              <a:buFont typeface="Times New Roman" panose="02020603050405020304" pitchFamily="18"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cs typeface="Arial" panose="020B0604020202020204" pitchFamily="34" charset="0"/>
              </a:rPr>
              <a:t>До складу нуклеотида РНК входить </a:t>
            </a:r>
            <a:r>
              <a:rPr lang="ru-RU" altLang="ru-RU" sz="2400" b="1" dirty="0">
                <a:solidFill>
                  <a:srgbClr val="FF0000"/>
                </a:solidFill>
                <a:cs typeface="Arial" panose="020B0604020202020204" pitchFamily="34" charset="0"/>
              </a:rPr>
              <a:t>рибоза</a:t>
            </a:r>
            <a:r>
              <a:rPr lang="ru-RU" altLang="ru-RU" sz="2400" dirty="0">
                <a:cs typeface="Arial" panose="020B0604020202020204" pitchFamily="34" charset="0"/>
              </a:rPr>
              <a:t> (</a:t>
            </a:r>
            <a:r>
              <a:rPr lang="ru-RU" altLang="ru-RU" sz="2400" dirty="0" err="1">
                <a:cs typeface="Arial" panose="020B0604020202020204" pitchFamily="34" charset="0"/>
              </a:rPr>
              <a:t>від</a:t>
            </a:r>
            <a:r>
              <a:rPr lang="ru-RU" altLang="ru-RU" sz="2400" dirty="0">
                <a:cs typeface="Arial" panose="020B0604020202020204" pitchFamily="34" charset="0"/>
              </a:rPr>
              <a:t> </a:t>
            </a:r>
            <a:r>
              <a:rPr lang="ru-RU" altLang="ru-RU" sz="2400" dirty="0" err="1">
                <a:cs typeface="Arial" panose="020B0604020202020204" pitchFamily="34" charset="0"/>
              </a:rPr>
              <a:t>чого</a:t>
            </a:r>
            <a:r>
              <a:rPr lang="ru-RU" altLang="ru-RU" sz="2400" dirty="0">
                <a:cs typeface="Arial" panose="020B0604020202020204" pitchFamily="34" charset="0"/>
              </a:rPr>
              <a:t> походить </a:t>
            </a:r>
            <a:r>
              <a:rPr lang="ru-RU" altLang="ru-RU" sz="2400" dirty="0" err="1">
                <a:cs typeface="Arial" panose="020B0604020202020204" pitchFamily="34" charset="0"/>
              </a:rPr>
              <a:t>назва</a:t>
            </a:r>
            <a:r>
              <a:rPr lang="ru-RU" altLang="ru-RU" sz="2400" dirty="0">
                <a:cs typeface="Arial" panose="020B0604020202020204" pitchFamily="34" charset="0"/>
              </a:rPr>
              <a:t> </a:t>
            </a:r>
            <a:r>
              <a:rPr lang="ru-RU" altLang="ru-RU" sz="2400" dirty="0" err="1">
                <a:cs typeface="Arial" panose="020B0604020202020204" pitchFamily="34" charset="0"/>
              </a:rPr>
              <a:t>рибонуклеїнова</a:t>
            </a:r>
            <a:r>
              <a:rPr lang="ru-RU" altLang="ru-RU" sz="2400" dirty="0">
                <a:cs typeface="Arial" panose="020B0604020202020204" pitchFamily="34" charset="0"/>
              </a:rPr>
              <a:t> кислота), а в ДНК - </a:t>
            </a:r>
            <a:r>
              <a:rPr lang="ru-RU" altLang="ru-RU" sz="2400" b="1" dirty="0">
                <a:solidFill>
                  <a:srgbClr val="FF0000"/>
                </a:solidFill>
                <a:cs typeface="Arial" panose="020B0604020202020204" pitchFamily="34" charset="0"/>
              </a:rPr>
              <a:t>дезоксирибоза</a:t>
            </a:r>
            <a:r>
              <a:rPr lang="ru-RU" altLang="ru-RU" sz="2400" dirty="0">
                <a:cs typeface="Arial" panose="020B0604020202020204" pitchFamily="34" charset="0"/>
              </a:rPr>
              <a:t>, </a:t>
            </a:r>
            <a:r>
              <a:rPr lang="ru-RU" altLang="ru-RU" sz="2400" dirty="0" err="1">
                <a:cs typeface="Arial" panose="020B0604020202020204" pitchFamily="34" charset="0"/>
              </a:rPr>
              <a:t>що</a:t>
            </a:r>
            <a:r>
              <a:rPr lang="ru-RU" altLang="ru-RU" sz="2400" dirty="0">
                <a:cs typeface="Arial" panose="020B0604020202020204" pitchFamily="34" charset="0"/>
              </a:rPr>
              <a:t> </a:t>
            </a:r>
            <a:r>
              <a:rPr lang="ru-RU" altLang="ru-RU" sz="2400" dirty="0" err="1">
                <a:cs typeface="Arial" panose="020B0604020202020204" pitchFamily="34" charset="0"/>
              </a:rPr>
              <a:t>означає</a:t>
            </a:r>
            <a:r>
              <a:rPr lang="ru-RU" altLang="ru-RU" sz="2400" dirty="0">
                <a:cs typeface="Arial" panose="020B0604020202020204" pitchFamily="34" charset="0"/>
              </a:rPr>
              <a:t> </a:t>
            </a:r>
            <a:r>
              <a:rPr lang="ru-RU" altLang="ru-RU" sz="2400" dirty="0" err="1">
                <a:cs typeface="Arial" panose="020B0604020202020204" pitchFamily="34" charset="0"/>
              </a:rPr>
              <a:t>відсутність</a:t>
            </a:r>
            <a:r>
              <a:rPr lang="ru-RU" altLang="ru-RU" sz="2400" dirty="0">
                <a:cs typeface="Arial" panose="020B0604020202020204" pitchFamily="34" charset="0"/>
              </a:rPr>
              <a:t> («</a:t>
            </a:r>
            <a:r>
              <a:rPr lang="ru-RU" altLang="ru-RU" sz="2400" dirty="0" err="1">
                <a:cs typeface="Arial" panose="020B0604020202020204" pitchFamily="34" charset="0"/>
              </a:rPr>
              <a:t>дезокси</a:t>
            </a:r>
            <a:r>
              <a:rPr lang="ru-RU" altLang="ru-RU" sz="2400" dirty="0">
                <a:cs typeface="Arial" panose="020B0604020202020204" pitchFamily="34" charset="0"/>
              </a:rPr>
              <a:t>») атома </a:t>
            </a:r>
            <a:r>
              <a:rPr lang="ru-RU" altLang="ru-RU" sz="2400" dirty="0" err="1">
                <a:cs typeface="Arial" panose="020B0604020202020204" pitchFamily="34" charset="0"/>
              </a:rPr>
              <a:t>кисню</a:t>
            </a:r>
            <a:r>
              <a:rPr lang="ru-RU" altLang="ru-RU" sz="2400" dirty="0">
                <a:cs typeface="Arial" panose="020B0604020202020204" pitchFamily="34" charset="0"/>
              </a:rPr>
              <a:t> </a:t>
            </a:r>
            <a:r>
              <a:rPr lang="ru-RU" altLang="ru-RU" sz="2400" dirty="0" err="1">
                <a:cs typeface="Arial" panose="020B0604020202020204" pitchFamily="34" charset="0"/>
              </a:rPr>
              <a:t>порівняно</a:t>
            </a:r>
            <a:r>
              <a:rPr lang="ru-RU" altLang="ru-RU" sz="2400" dirty="0">
                <a:cs typeface="Arial" panose="020B0604020202020204" pitchFamily="34" charset="0"/>
              </a:rPr>
              <a:t> з рибозою.</a:t>
            </a:r>
            <a:endParaRPr lang="en-US" altLang="ru-RU" sz="2400" dirty="0">
              <a:cs typeface="Arial" panose="020B0604020202020204" pitchFamily="34" charset="0"/>
            </a:endParaRPr>
          </a:p>
        </p:txBody>
      </p:sp>
      <p:pic>
        <p:nvPicPr>
          <p:cNvPr id="11268" name="Picture 3">
            <a:extLst>
              <a:ext uri="{FF2B5EF4-FFF2-40B4-BE49-F238E27FC236}">
                <a16:creationId xmlns:a16="http://schemas.microsoft.com/office/drawing/2014/main" id="{B2E39F81-03BF-6816-1F36-F83DD02EF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762" b="18709"/>
          <a:stretch>
            <a:fillRect/>
          </a:stretch>
        </p:blipFill>
        <p:spPr bwMode="auto">
          <a:xfrm>
            <a:off x="5083658" y="2568053"/>
            <a:ext cx="3095625" cy="355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1269" name="Picture 4">
            <a:extLst>
              <a:ext uri="{FF2B5EF4-FFF2-40B4-BE49-F238E27FC236}">
                <a16:creationId xmlns:a16="http://schemas.microsoft.com/office/drawing/2014/main" id="{799FCF3F-159F-D288-E59A-6EE129653B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243" b="18709"/>
          <a:stretch>
            <a:fillRect/>
          </a:stretch>
        </p:blipFill>
        <p:spPr bwMode="auto">
          <a:xfrm>
            <a:off x="609601" y="2568054"/>
            <a:ext cx="3457575" cy="355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l="75702" t="49872"/>
          <a:stretch>
            <a:fillRect/>
          </a:stretch>
        </p:blipFill>
        <p:spPr bwMode="auto">
          <a:xfrm>
            <a:off x="5148064" y="3429000"/>
            <a:ext cx="1368425" cy="2606675"/>
          </a:xfrm>
          <a:prstGeom prst="rect">
            <a:avLst/>
          </a:prstGeom>
          <a:noFill/>
          <a:ln w="9525">
            <a:noFill/>
            <a:round/>
            <a:headEnd/>
            <a:tailEnd/>
          </a:ln>
        </p:spPr>
      </p:pic>
      <p:pic>
        <p:nvPicPr>
          <p:cNvPr id="14339" name="Picture 2"/>
          <p:cNvPicPr>
            <a:picLocks noChangeAspect="1" noChangeArrowheads="1"/>
          </p:cNvPicPr>
          <p:nvPr/>
        </p:nvPicPr>
        <p:blipFill>
          <a:blip r:embed="rId4" cstate="print"/>
          <a:srcRect/>
          <a:stretch>
            <a:fillRect/>
          </a:stretch>
        </p:blipFill>
        <p:spPr bwMode="auto">
          <a:xfrm>
            <a:off x="395536" y="1700808"/>
            <a:ext cx="4968552" cy="4124291"/>
          </a:xfrm>
          <a:prstGeom prst="rect">
            <a:avLst/>
          </a:prstGeom>
          <a:noFill/>
          <a:ln w="9525">
            <a:noFill/>
            <a:round/>
            <a:headEnd/>
            <a:tailEnd/>
          </a:ln>
        </p:spPr>
      </p:pic>
      <p:sp>
        <p:nvSpPr>
          <p:cNvPr id="14340" name="Text Box 3"/>
          <p:cNvSpPr txBox="1">
            <a:spLocks noChangeArrowheads="1"/>
          </p:cNvSpPr>
          <p:nvPr/>
        </p:nvSpPr>
        <p:spPr bwMode="auto">
          <a:xfrm>
            <a:off x="611560" y="548680"/>
            <a:ext cx="7991475" cy="808968"/>
          </a:xfrm>
          <a:prstGeom prst="rect">
            <a:avLst/>
          </a:prstGeom>
          <a:noFill/>
          <a:ln w="9525">
            <a:noFill/>
            <a:round/>
            <a:headEnd/>
            <a:tailEnd/>
          </a:ln>
        </p:spPr>
        <p:txBody>
          <a:bodyPr lIns="90000" tIns="59400" rIns="90000" bIns="46800">
            <a:spAutoFit/>
          </a:bodyPr>
          <a:lstStyle/>
          <a:p>
            <a:pPr eaLnBrk="1" hangingPunct="1">
              <a:lnSpc>
                <a:spcPct val="95000"/>
              </a:lnSpc>
              <a:spcBef>
                <a:spcPts val="12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solidFill>
                  <a:schemeClr val="accent1"/>
                </a:solidFill>
                <a:latin typeface="+mn-lt"/>
                <a:cs typeface="Arial" pitchFamily="34" charset="0"/>
              </a:rPr>
              <a:t>Азотисті основи </a:t>
            </a:r>
            <a:r>
              <a:rPr lang="uk-UA" altLang="ru-RU" sz="2400" dirty="0">
                <a:solidFill>
                  <a:srgbClr val="000000"/>
                </a:solidFill>
                <a:latin typeface="+mn-lt"/>
                <a:cs typeface="Arial" pitchFamily="34" charset="0"/>
              </a:rPr>
              <a:t>– похідні пурину </a:t>
            </a:r>
            <a:r>
              <a:rPr lang="en-US" altLang="ru-RU" sz="2400" dirty="0">
                <a:solidFill>
                  <a:srgbClr val="000000"/>
                </a:solidFill>
                <a:latin typeface="+mn-lt"/>
                <a:cs typeface="Arial" pitchFamily="34" charset="0"/>
              </a:rPr>
              <a:t>(</a:t>
            </a:r>
            <a:r>
              <a:rPr lang="uk-UA" altLang="ru-RU" sz="2400" dirty="0">
                <a:solidFill>
                  <a:srgbClr val="000000"/>
                </a:solidFill>
                <a:latin typeface="+mn-lt"/>
                <a:cs typeface="Arial" pitchFamily="34" charset="0"/>
              </a:rPr>
              <a:t>Аденін</a:t>
            </a:r>
            <a:r>
              <a:rPr lang="en-US" altLang="ru-RU" sz="2400" dirty="0">
                <a:solidFill>
                  <a:srgbClr val="000000"/>
                </a:solidFill>
                <a:latin typeface="+mn-lt"/>
                <a:cs typeface="Arial" pitchFamily="34" charset="0"/>
              </a:rPr>
              <a:t> </a:t>
            </a:r>
            <a:r>
              <a:rPr lang="uk-UA" altLang="ru-RU" sz="2400" dirty="0">
                <a:solidFill>
                  <a:srgbClr val="000000"/>
                </a:solidFill>
                <a:latin typeface="+mn-lt"/>
                <a:cs typeface="Arial" pitchFamily="34" charset="0"/>
              </a:rPr>
              <a:t>і</a:t>
            </a:r>
            <a:r>
              <a:rPr lang="en-US" altLang="ru-RU" sz="2400" dirty="0">
                <a:solidFill>
                  <a:srgbClr val="000000"/>
                </a:solidFill>
                <a:latin typeface="+mn-lt"/>
                <a:cs typeface="Arial" pitchFamily="34" charset="0"/>
              </a:rPr>
              <a:t> </a:t>
            </a:r>
            <a:r>
              <a:rPr lang="uk-UA" altLang="ru-RU" sz="2400" dirty="0">
                <a:solidFill>
                  <a:srgbClr val="000000"/>
                </a:solidFill>
                <a:latin typeface="+mn-lt"/>
                <a:cs typeface="Arial" pitchFamily="34" charset="0"/>
              </a:rPr>
              <a:t>Гуанін</a:t>
            </a:r>
            <a:r>
              <a:rPr lang="en-US" altLang="ru-RU" sz="2400" dirty="0">
                <a:solidFill>
                  <a:srgbClr val="000000"/>
                </a:solidFill>
                <a:latin typeface="+mn-lt"/>
                <a:cs typeface="Arial" pitchFamily="34" charset="0"/>
              </a:rPr>
              <a:t>) </a:t>
            </a:r>
            <a:r>
              <a:rPr lang="uk-UA" altLang="ru-RU" sz="2400" dirty="0">
                <a:solidFill>
                  <a:srgbClr val="000000"/>
                </a:solidFill>
                <a:latin typeface="+mn-lt"/>
                <a:cs typeface="Arial" pitchFamily="34" charset="0"/>
              </a:rPr>
              <a:t>і похідні піримідину </a:t>
            </a:r>
            <a:r>
              <a:rPr lang="en-US" altLang="ru-RU" sz="2400" dirty="0">
                <a:solidFill>
                  <a:srgbClr val="000000"/>
                </a:solidFill>
                <a:latin typeface="+mn-lt"/>
                <a:cs typeface="Arial" pitchFamily="34" charset="0"/>
              </a:rPr>
              <a:t>(</a:t>
            </a:r>
            <a:r>
              <a:rPr lang="ru-RU" altLang="ru-RU" sz="2400" dirty="0">
                <a:solidFill>
                  <a:srgbClr val="000000"/>
                </a:solidFill>
                <a:latin typeface="+mn-lt"/>
                <a:cs typeface="Arial" pitchFamily="34" charset="0"/>
              </a:rPr>
              <a:t>Тимін</a:t>
            </a:r>
            <a:r>
              <a:rPr lang="en-US" altLang="ru-RU" sz="2400" dirty="0">
                <a:solidFill>
                  <a:srgbClr val="000000"/>
                </a:solidFill>
                <a:latin typeface="+mn-lt"/>
                <a:cs typeface="Arial" pitchFamily="34" charset="0"/>
              </a:rPr>
              <a:t>,</a:t>
            </a:r>
            <a:r>
              <a:rPr lang="ru-RU" altLang="ru-RU" sz="2400" dirty="0">
                <a:solidFill>
                  <a:srgbClr val="000000"/>
                </a:solidFill>
                <a:latin typeface="+mn-lt"/>
                <a:cs typeface="Arial" pitchFamily="34" charset="0"/>
              </a:rPr>
              <a:t> Цитозин</a:t>
            </a:r>
            <a:r>
              <a:rPr lang="en-US" altLang="ru-RU" sz="2400" dirty="0">
                <a:solidFill>
                  <a:srgbClr val="000000"/>
                </a:solidFill>
                <a:latin typeface="+mn-lt"/>
                <a:cs typeface="Arial" pitchFamily="34" charset="0"/>
              </a:rPr>
              <a:t>,</a:t>
            </a:r>
            <a:r>
              <a:rPr lang="ru-RU" altLang="ru-RU" sz="2400" dirty="0">
                <a:solidFill>
                  <a:srgbClr val="000000"/>
                </a:solidFill>
                <a:latin typeface="+mn-lt"/>
                <a:cs typeface="Arial" pitchFamily="34" charset="0"/>
              </a:rPr>
              <a:t> </a:t>
            </a:r>
            <a:r>
              <a:rPr lang="uk-UA" altLang="ru-RU" sz="2400" dirty="0">
                <a:solidFill>
                  <a:srgbClr val="000000"/>
                </a:solidFill>
                <a:latin typeface="+mn-lt"/>
                <a:cs typeface="Arial" pitchFamily="34" charset="0"/>
              </a:rPr>
              <a:t>Урацил</a:t>
            </a:r>
            <a:r>
              <a:rPr lang="en-US" altLang="ru-RU" sz="2400" dirty="0">
                <a:solidFill>
                  <a:srgbClr val="000000"/>
                </a:solidFill>
                <a:latin typeface="+mn-lt"/>
                <a:cs typeface="Arial" pitchFamily="34" charset="0"/>
              </a:rPr>
              <a:t>).</a:t>
            </a:r>
            <a:r>
              <a:rPr lang="ru-RU" altLang="ru-RU" sz="2400" dirty="0">
                <a:solidFill>
                  <a:srgbClr val="000000"/>
                </a:solidFill>
                <a:latin typeface="+mn-lt"/>
                <a:cs typeface="Arial" pitchFamily="34" charset="0"/>
              </a:rPr>
              <a:t> </a:t>
            </a:r>
          </a:p>
        </p:txBody>
      </p:sp>
      <p:sp>
        <p:nvSpPr>
          <p:cNvPr id="14341" name="Text Box 4"/>
          <p:cNvSpPr txBox="1">
            <a:spLocks noChangeArrowheads="1"/>
          </p:cNvSpPr>
          <p:nvPr/>
        </p:nvSpPr>
        <p:spPr bwMode="auto">
          <a:xfrm>
            <a:off x="6804248" y="1700808"/>
            <a:ext cx="2089150" cy="4671030"/>
          </a:xfrm>
          <a:prstGeom prst="rect">
            <a:avLst/>
          </a:prstGeom>
          <a:noFill/>
          <a:ln w="9525">
            <a:noFill/>
            <a:round/>
            <a:headEnd/>
            <a:tailEnd/>
          </a:ln>
        </p:spPr>
        <p:txBody>
          <a:bodyPr lIns="90000" tIns="61920" rIns="90000" bIns="46800">
            <a:spAutoFit/>
          </a:bodyPr>
          <a:lstStyle/>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dirty="0">
                <a:solidFill>
                  <a:srgbClr val="000000"/>
                </a:solidFill>
                <a:latin typeface="+mn-lt"/>
                <a:cs typeface="Arial" pitchFamily="34" charset="0"/>
              </a:rPr>
              <a:t>В</a:t>
            </a:r>
            <a:r>
              <a:rPr lang="uk-UA" altLang="ru-RU" sz="2400" b="1" dirty="0">
                <a:solidFill>
                  <a:srgbClr val="000000"/>
                </a:solidFill>
                <a:latin typeface="+mn-lt"/>
                <a:cs typeface="Arial" pitchFamily="34" charset="0"/>
              </a:rPr>
              <a:t> ДНК</a:t>
            </a:r>
            <a:r>
              <a:rPr lang="en-US" altLang="ru-RU" sz="2400" b="1" dirty="0">
                <a:solidFill>
                  <a:srgbClr val="000000"/>
                </a:solidFill>
                <a:latin typeface="+mn-lt"/>
                <a:cs typeface="Arial" pitchFamily="34" charset="0"/>
              </a:rPr>
              <a:t>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dirty="0">
                <a:solidFill>
                  <a:srgbClr val="000000"/>
                </a:solidFill>
                <a:latin typeface="+mn-lt"/>
                <a:cs typeface="Arial" pitchFamily="34" charset="0"/>
              </a:rPr>
              <a:t>Аденін</a:t>
            </a:r>
            <a:r>
              <a:rPr lang="ru-RU" altLang="ru-RU" sz="2400" dirty="0">
                <a:solidFill>
                  <a:srgbClr val="000000"/>
                </a:solidFill>
                <a:latin typeface="+mn-lt"/>
                <a:cs typeface="Arial" pitchFamily="34" charset="0"/>
              </a:rPr>
              <a:t>- A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latin typeface="+mn-lt"/>
                <a:cs typeface="Arial" pitchFamily="34" charset="0"/>
              </a:rPr>
              <a:t>Цитозин - Ц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latin typeface="+mn-lt"/>
                <a:cs typeface="Arial" pitchFamily="34" charset="0"/>
              </a:rPr>
              <a:t>Гуанін - Г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b="1" dirty="0">
                <a:solidFill>
                  <a:schemeClr val="accent1"/>
                </a:solidFill>
                <a:latin typeface="+mn-lt"/>
                <a:cs typeface="Arial" pitchFamily="34" charset="0"/>
              </a:rPr>
              <a:t>Тимін – T</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b="1" dirty="0">
              <a:solidFill>
                <a:srgbClr val="000000"/>
              </a:solidFill>
              <a:latin typeface="+mn-lt"/>
              <a:cs typeface="Arial" pitchFamily="34" charset="0"/>
            </a:endParaRP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dirty="0">
                <a:solidFill>
                  <a:srgbClr val="000000"/>
                </a:solidFill>
                <a:latin typeface="+mn-lt"/>
                <a:cs typeface="Arial" pitchFamily="34" charset="0"/>
              </a:rPr>
              <a:t>В</a:t>
            </a:r>
            <a:r>
              <a:rPr lang="uk-UA" altLang="ru-RU" sz="2400" b="1" dirty="0">
                <a:solidFill>
                  <a:srgbClr val="000000"/>
                </a:solidFill>
                <a:latin typeface="+mn-lt"/>
                <a:cs typeface="Arial" pitchFamily="34" charset="0"/>
              </a:rPr>
              <a:t> РНК</a:t>
            </a:r>
            <a:endParaRPr lang="en-US" altLang="ru-RU" sz="2400" b="1" dirty="0">
              <a:solidFill>
                <a:srgbClr val="000000"/>
              </a:solidFill>
              <a:latin typeface="+mn-lt"/>
              <a:cs typeface="Arial" pitchFamily="34" charset="0"/>
            </a:endParaRP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latin typeface="+mn-lt"/>
                <a:cs typeface="Arial" pitchFamily="34" charset="0"/>
              </a:rPr>
              <a:t>Аденін - A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latin typeface="+mn-lt"/>
                <a:cs typeface="Arial" pitchFamily="34" charset="0"/>
              </a:rPr>
              <a:t>Цитозин - Ц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latin typeface="+mn-lt"/>
                <a:cs typeface="Arial" pitchFamily="34" charset="0"/>
              </a:rPr>
              <a:t>Гуанін - Г </a:t>
            </a:r>
          </a:p>
          <a:p>
            <a:pP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solidFill>
                  <a:schemeClr val="accent1"/>
                </a:solidFill>
                <a:latin typeface="+mn-lt"/>
                <a:cs typeface="Arial" pitchFamily="34" charset="0"/>
              </a:rPr>
              <a:t>Урацил</a:t>
            </a:r>
            <a:r>
              <a:rPr lang="ru-RU" altLang="ru-RU" sz="2400" b="1" dirty="0">
                <a:solidFill>
                  <a:schemeClr val="accent1"/>
                </a:solidFill>
                <a:latin typeface="+mn-lt"/>
                <a:cs typeface="Arial" pitchFamily="34" charset="0"/>
              </a:rPr>
              <a:t> – У</a:t>
            </a:r>
            <a:r>
              <a:rPr lang="ru-RU" altLang="ru-RU" sz="2400" b="1" dirty="0">
                <a:solidFill>
                  <a:srgbClr val="000000"/>
                </a:solidFill>
                <a:latin typeface="+mn-lt"/>
                <a:cs typeface="Arial" pitchFamily="34" charset="0"/>
              </a:rPr>
              <a:t>    </a:t>
            </a:r>
            <a:endParaRPr lang="en-US" altLang="ru-RU" sz="2400" b="1" dirty="0">
              <a:solidFill>
                <a:srgbClr val="000000"/>
              </a:solidFill>
              <a:latin typeface="+mn-lt"/>
              <a:cs typeface="Arial" pitchFamily="34" charset="0"/>
            </a:endParaRPr>
          </a:p>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sz="2400" dirty="0">
              <a:solidFill>
                <a:srgbClr val="000000"/>
              </a:solidFill>
              <a:latin typeface="+mn-lt"/>
            </a:endParaRPr>
          </a:p>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sz="2400" dirty="0">
              <a:solidFill>
                <a:srgbClr val="000000"/>
              </a:solidFill>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2"/>
          <p:cNvPicPr>
            <a:picLocks noChangeAspect="1" noChangeArrowheads="1"/>
          </p:cNvPicPr>
          <p:nvPr/>
        </p:nvPicPr>
        <p:blipFill>
          <a:blip r:embed="rId3" cstate="print"/>
          <a:srcRect/>
          <a:stretch>
            <a:fillRect/>
          </a:stretch>
        </p:blipFill>
        <p:spPr bwMode="auto">
          <a:xfrm>
            <a:off x="4572000" y="1052736"/>
            <a:ext cx="4284662" cy="4140200"/>
          </a:xfrm>
          <a:prstGeom prst="rect">
            <a:avLst/>
          </a:prstGeom>
          <a:noFill/>
          <a:ln w="9525">
            <a:noFill/>
            <a:round/>
            <a:headEnd/>
            <a:tailEnd/>
          </a:ln>
        </p:spPr>
      </p:pic>
      <p:sp>
        <p:nvSpPr>
          <p:cNvPr id="5" name="Rectangle 5"/>
          <p:cNvSpPr>
            <a:spLocks noGrp="1" noChangeArrowheads="1"/>
          </p:cNvSpPr>
          <p:nvPr>
            <p:ph type="body" sz="half" idx="1"/>
          </p:nvPr>
        </p:nvSpPr>
        <p:spPr>
          <a:xfrm>
            <a:off x="71314" y="841982"/>
            <a:ext cx="4500686" cy="5174035"/>
          </a:xfrm>
        </p:spPr>
        <p:txBody>
          <a:bodyPr>
            <a:noAutofit/>
          </a:bodyPr>
          <a:lstStyle/>
          <a:p>
            <a:pPr>
              <a:buFontTx/>
              <a:buNone/>
            </a:pPr>
            <a:r>
              <a:rPr lang="ru-RU" sz="2800" dirty="0">
                <a:cs typeface="Arial" pitchFamily="34" charset="0"/>
              </a:rPr>
              <a:t>Будову ДНК відкрили     Джеймс Уотсон і Френсіс Крик  у 1953 р. </a:t>
            </a:r>
            <a:r>
              <a:rPr lang="ru-RU" sz="2000" dirty="0">
                <a:cs typeface="Arial" pitchFamily="34" charset="0"/>
              </a:rPr>
              <a:t>(</a:t>
            </a:r>
            <a:r>
              <a:rPr lang="ru-RU" sz="2000" dirty="0" err="1">
                <a:cs typeface="Arial" pitchFamily="34" charset="0"/>
              </a:rPr>
              <a:t>Нобелевська</a:t>
            </a:r>
            <a:r>
              <a:rPr lang="ru-RU" sz="2000" dirty="0">
                <a:cs typeface="Arial" pitchFamily="34" charset="0"/>
              </a:rPr>
              <a:t> </a:t>
            </a:r>
            <a:r>
              <a:rPr lang="ru-RU" sz="2000" dirty="0" err="1">
                <a:cs typeface="Arial" pitchFamily="34" charset="0"/>
              </a:rPr>
              <a:t>премія</a:t>
            </a:r>
            <a:r>
              <a:rPr lang="ru-RU" sz="2000" dirty="0">
                <a:cs typeface="Arial" pitchFamily="34" charset="0"/>
              </a:rPr>
              <a:t> 1962)</a:t>
            </a:r>
          </a:p>
          <a:p>
            <a:pPr>
              <a:buFontTx/>
              <a:buNone/>
            </a:pPr>
            <a:r>
              <a:rPr lang="ru-RU" sz="2800" dirty="0">
                <a:cs typeface="Arial" pitchFamily="34" charset="0"/>
              </a:rPr>
              <a:t>У своих наукових працях вони використали дані, які отримали біохімик Ервін Чаргафф, біофізики Розалін Франклін  і Моріс Уілкінс.</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3" cstate="print"/>
          <a:srcRect/>
          <a:stretch>
            <a:fillRect/>
          </a:stretch>
        </p:blipFill>
        <p:spPr bwMode="auto">
          <a:xfrm rot="16200000">
            <a:off x="5198557" y="370781"/>
            <a:ext cx="3082925" cy="4014788"/>
          </a:xfrm>
          <a:prstGeom prst="rect">
            <a:avLst/>
          </a:prstGeom>
          <a:noFill/>
          <a:ln w="9525">
            <a:noFill/>
            <a:round/>
            <a:headEnd/>
            <a:tailEnd/>
          </a:ln>
        </p:spPr>
      </p:pic>
      <p:sp>
        <p:nvSpPr>
          <p:cNvPr id="5" name="Rectangle 5"/>
          <p:cNvSpPr>
            <a:spLocks noGrp="1" noChangeArrowheads="1"/>
          </p:cNvSpPr>
          <p:nvPr>
            <p:ph type="body" sz="half" idx="1"/>
          </p:nvPr>
        </p:nvSpPr>
        <p:spPr>
          <a:xfrm>
            <a:off x="309595" y="980728"/>
            <a:ext cx="3935288" cy="4896544"/>
          </a:xfrm>
        </p:spPr>
        <p:txBody>
          <a:bodyPr>
            <a:normAutofit fontScale="92500" lnSpcReduction="20000"/>
          </a:bodyPr>
          <a:lstStyle/>
          <a:p>
            <a:pPr algn="ctr">
              <a:buFontTx/>
              <a:buNone/>
            </a:pPr>
            <a:r>
              <a:rPr lang="ru-RU" sz="2800" dirty="0"/>
              <a:t>	</a:t>
            </a:r>
            <a:r>
              <a:rPr lang="ru-RU" dirty="0">
                <a:cs typeface="Arial" pitchFamily="34" charset="0"/>
              </a:rPr>
              <a:t>У 1950 році біохімік Ервін Чаргафф установив,                що в молекулі ДНК: </a:t>
            </a:r>
          </a:p>
          <a:p>
            <a:pPr algn="ctr">
              <a:buFontTx/>
              <a:buNone/>
            </a:pPr>
            <a:endParaRPr lang="ru-RU" dirty="0">
              <a:cs typeface="Arial" pitchFamily="34" charset="0"/>
            </a:endParaRPr>
          </a:p>
          <a:p>
            <a:pPr>
              <a:buFontTx/>
              <a:buNone/>
            </a:pPr>
            <a:r>
              <a:rPr lang="ru-RU" dirty="0">
                <a:cs typeface="Arial" pitchFamily="34" charset="0"/>
              </a:rPr>
              <a:t>        1)   </a:t>
            </a:r>
            <a:r>
              <a:rPr lang="ru-RU" b="1" dirty="0">
                <a:cs typeface="Arial" pitchFamily="34" charset="0"/>
              </a:rPr>
              <a:t>А = Т    </a:t>
            </a:r>
            <a:r>
              <a:rPr lang="ru-RU" dirty="0">
                <a:cs typeface="Arial" pitchFamily="34" charset="0"/>
              </a:rPr>
              <a:t>і   </a:t>
            </a:r>
            <a:r>
              <a:rPr lang="ru-RU" b="1" dirty="0">
                <a:cs typeface="Arial" pitchFamily="34" charset="0"/>
              </a:rPr>
              <a:t>Г = Ц</a:t>
            </a:r>
            <a:endParaRPr lang="ru-RU" dirty="0">
              <a:cs typeface="Arial" pitchFamily="34" charset="0"/>
            </a:endParaRPr>
          </a:p>
          <a:p>
            <a:pPr algn="ctr">
              <a:buFontTx/>
              <a:buNone/>
            </a:pPr>
            <a:endParaRPr lang="ru-RU" dirty="0">
              <a:cs typeface="Arial" pitchFamily="34" charset="0"/>
            </a:endParaRPr>
          </a:p>
          <a:p>
            <a:pPr algn="ctr">
              <a:buFontTx/>
              <a:buNone/>
            </a:pPr>
            <a:r>
              <a:rPr lang="ru-RU" dirty="0">
                <a:cs typeface="Arial" pitchFamily="34" charset="0"/>
              </a:rPr>
              <a:t>2)       Сума пуринових основ (А + Г) дорівнює сумі піримідинових основ (Т + Ц):</a:t>
            </a:r>
          </a:p>
          <a:p>
            <a:pPr algn="ctr">
              <a:buFontTx/>
              <a:buNone/>
            </a:pPr>
            <a:r>
              <a:rPr lang="ru-RU" b="1" dirty="0">
                <a:cs typeface="Arial" pitchFamily="34" charset="0"/>
              </a:rPr>
              <a:t>А + Г = Т + Ц</a:t>
            </a:r>
          </a:p>
          <a:p>
            <a:pPr algn="ctr">
              <a:buFontTx/>
              <a:buNone/>
            </a:pPr>
            <a:endParaRPr lang="ru-RU" b="1" dirty="0">
              <a:cs typeface="Arial" pitchFamily="34" charset="0"/>
            </a:endParaRPr>
          </a:p>
          <a:p>
            <a:pPr algn="ctr">
              <a:buFontTx/>
              <a:buNone/>
            </a:pPr>
            <a:r>
              <a:rPr lang="ru-RU" b="1" dirty="0">
                <a:cs typeface="Arial" pitchFamily="34" charset="0"/>
              </a:rPr>
              <a:t>Або А + Г / Т + Ц = 1</a:t>
            </a:r>
          </a:p>
          <a:p>
            <a:pPr algn="ctr">
              <a:buFontTx/>
              <a:buNone/>
            </a:pPr>
            <a:endParaRPr lang="ru-RU" sz="2000" b="1" dirty="0"/>
          </a:p>
        </p:txBody>
      </p:sp>
      <p:sp>
        <p:nvSpPr>
          <p:cNvPr id="6" name="TextBox 5"/>
          <p:cNvSpPr txBox="1"/>
          <p:nvPr/>
        </p:nvSpPr>
        <p:spPr>
          <a:xfrm>
            <a:off x="4732625" y="4363632"/>
            <a:ext cx="4104456" cy="1631216"/>
          </a:xfrm>
          <a:prstGeom prst="rect">
            <a:avLst/>
          </a:prstGeom>
          <a:noFill/>
        </p:spPr>
        <p:txBody>
          <a:bodyPr wrap="square" rtlCol="0">
            <a:spAutoFit/>
          </a:bodyPr>
          <a:lstStyle/>
          <a:p>
            <a:r>
              <a:rPr lang="ru-RU" sz="2000" dirty="0">
                <a:latin typeface="+mn-lt"/>
              </a:rPr>
              <a:t>На початку 50-х років біофізики  Р. </a:t>
            </a:r>
            <a:r>
              <a:rPr lang="ru-RU" sz="2000" i="1" dirty="0">
                <a:latin typeface="+mn-lt"/>
              </a:rPr>
              <a:t>Франклін</a:t>
            </a:r>
            <a:r>
              <a:rPr lang="ru-RU" sz="2000" dirty="0">
                <a:latin typeface="+mn-lt"/>
              </a:rPr>
              <a:t> і  М. </a:t>
            </a:r>
            <a:r>
              <a:rPr lang="ru-RU" sz="2000" i="1" dirty="0">
                <a:latin typeface="+mn-lt"/>
              </a:rPr>
              <a:t>Уілкінс</a:t>
            </a:r>
            <a:r>
              <a:rPr lang="ru-RU" sz="2000" dirty="0">
                <a:latin typeface="+mn-lt"/>
              </a:rPr>
              <a:t> отримали рентгенограми ДНК, які показали, що ДНК має форму подвійної спіралі.</a:t>
            </a:r>
            <a:endParaRPr lang="uk-UA" sz="2000" dirty="0">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4"/>
          <p:cNvSpPr>
            <a:spLocks noGrp="1" noChangeArrowheads="1"/>
          </p:cNvSpPr>
          <p:nvPr>
            <p:ph type="title"/>
          </p:nvPr>
        </p:nvSpPr>
        <p:spPr>
          <a:xfrm>
            <a:off x="457200" y="274638"/>
            <a:ext cx="8229600" cy="850900"/>
          </a:xfrm>
        </p:spPr>
        <p:txBody>
          <a:bodyPr/>
          <a:lstStyle/>
          <a:p>
            <a:pPr eaLnBrk="1" hangingPunct="1"/>
            <a:r>
              <a:rPr lang="ru-RU" b="1" dirty="0">
                <a:solidFill>
                  <a:schemeClr val="accent1"/>
                </a:solidFill>
              </a:rPr>
              <a:t>Будова ДНК</a:t>
            </a:r>
          </a:p>
        </p:txBody>
      </p:sp>
      <p:sp>
        <p:nvSpPr>
          <p:cNvPr id="21507" name="Rectangle 11"/>
          <p:cNvSpPr>
            <a:spLocks noGrp="1" noChangeArrowheads="1"/>
          </p:cNvSpPr>
          <p:nvPr>
            <p:ph sz="quarter" idx="1"/>
          </p:nvPr>
        </p:nvSpPr>
        <p:spPr>
          <a:xfrm>
            <a:off x="457200" y="1236662"/>
            <a:ext cx="4038600" cy="5144665"/>
          </a:xfrm>
        </p:spPr>
        <p:txBody>
          <a:bodyPr>
            <a:normAutofit fontScale="85000" lnSpcReduction="20000"/>
          </a:bodyPr>
          <a:lstStyle/>
          <a:p>
            <a:pPr>
              <a:buNone/>
            </a:pPr>
            <a:r>
              <a:rPr lang="ru-RU" sz="2400" b="1" dirty="0">
                <a:solidFill>
                  <a:srgbClr val="FF0000"/>
                </a:solidFill>
              </a:rPr>
              <a:t>ДНК  - </a:t>
            </a:r>
            <a:r>
              <a:rPr lang="ru-RU" sz="2400" b="1" u="sng" dirty="0"/>
              <a:t>Подвійна спіраль. </a:t>
            </a:r>
          </a:p>
          <a:p>
            <a:pPr>
              <a:buNone/>
            </a:pPr>
            <a:r>
              <a:rPr lang="ru-RU" sz="2400" b="1" dirty="0"/>
              <a:t>Молекула складається </a:t>
            </a:r>
            <a:r>
              <a:rPr lang="ru-RU" sz="2400" b="1" dirty="0">
                <a:solidFill>
                  <a:srgbClr val="FF0000"/>
                </a:solidFill>
              </a:rPr>
              <a:t>з двох полінуклеотидних ланцюгів, які згорнуті в правозакручену спіраль </a:t>
            </a:r>
          </a:p>
          <a:p>
            <a:pPr>
              <a:buNone/>
            </a:pPr>
            <a:endParaRPr lang="ru-RU" sz="2400" dirty="0"/>
          </a:p>
          <a:p>
            <a:pPr>
              <a:buNone/>
            </a:pPr>
            <a:r>
              <a:rPr lang="ru-RU" sz="2400" dirty="0"/>
              <a:t>Діаметр ДНК 2 нм </a:t>
            </a:r>
          </a:p>
          <a:p>
            <a:pPr eaLnBrk="1" hangingPunct="1">
              <a:buFontTx/>
              <a:buNone/>
            </a:pPr>
            <a:r>
              <a:rPr lang="ru-RU" sz="2400" dirty="0"/>
              <a:t>Відстань між двома витками спіралі –     3,4 нм</a:t>
            </a:r>
          </a:p>
          <a:p>
            <a:pPr eaLnBrk="1" hangingPunct="1">
              <a:buFontTx/>
              <a:buNone/>
            </a:pPr>
            <a:r>
              <a:rPr lang="ru-RU" sz="2400" dirty="0"/>
              <a:t>В одному повному витку спіралі – 10 п. н.</a:t>
            </a:r>
          </a:p>
          <a:p>
            <a:pPr eaLnBrk="1" hangingPunct="1">
              <a:buFontTx/>
              <a:buNone/>
            </a:pPr>
            <a:r>
              <a:rPr lang="ru-RU" sz="2400" dirty="0"/>
              <a:t>Середня довжина однієї п. н. – 0,34 нм</a:t>
            </a:r>
          </a:p>
          <a:p>
            <a:pPr>
              <a:buNone/>
            </a:pPr>
            <a:r>
              <a:rPr lang="ru-RU" sz="2400" dirty="0"/>
              <a:t>Довжина</a:t>
            </a:r>
            <a:r>
              <a:rPr lang="ru-RU" sz="2000" b="1" dirty="0"/>
              <a:t> </a:t>
            </a:r>
            <a:r>
              <a:rPr lang="ru-RU" sz="2400" dirty="0"/>
              <a:t>ДНК з клітини людини , складає приблизно 190 см. Середня довжина 1-ї молекули ДНК людини – більше ніж 4 см.</a:t>
            </a:r>
          </a:p>
        </p:txBody>
      </p:sp>
      <p:grpSp>
        <p:nvGrpSpPr>
          <p:cNvPr id="2" name="Группа 9"/>
          <p:cNvGrpSpPr/>
          <p:nvPr/>
        </p:nvGrpSpPr>
        <p:grpSpPr>
          <a:xfrm>
            <a:off x="5076056" y="548680"/>
            <a:ext cx="3527425" cy="5256584"/>
            <a:chOff x="5220072" y="692696"/>
            <a:chExt cx="3527425" cy="5256584"/>
          </a:xfrm>
        </p:grpSpPr>
        <p:pic>
          <p:nvPicPr>
            <p:cNvPr id="21508" name="Picture 10"/>
            <p:cNvPicPr>
              <a:picLocks noChangeAspect="1" noChangeArrowheads="1"/>
            </p:cNvPicPr>
            <p:nvPr/>
          </p:nvPicPr>
          <p:blipFill>
            <a:blip r:embed="rId2" cstate="print"/>
            <a:srcRect/>
            <a:stretch>
              <a:fillRect/>
            </a:stretch>
          </p:blipFill>
          <p:spPr bwMode="auto">
            <a:xfrm>
              <a:off x="5220072" y="692696"/>
              <a:ext cx="3527425" cy="4321175"/>
            </a:xfrm>
            <a:prstGeom prst="rect">
              <a:avLst/>
            </a:prstGeom>
            <a:noFill/>
            <a:ln w="9525">
              <a:noFill/>
              <a:miter lim="800000"/>
              <a:headEnd/>
              <a:tailEnd/>
            </a:ln>
          </p:spPr>
        </p:pic>
        <p:grpSp>
          <p:nvGrpSpPr>
            <p:cNvPr id="3" name="Группа 8"/>
            <p:cNvGrpSpPr/>
            <p:nvPr/>
          </p:nvGrpSpPr>
          <p:grpSpPr>
            <a:xfrm>
              <a:off x="5292080" y="4941168"/>
              <a:ext cx="2016125" cy="1008112"/>
              <a:chOff x="5292080" y="4941168"/>
              <a:chExt cx="2016125" cy="1008112"/>
            </a:xfrm>
          </p:grpSpPr>
          <p:sp>
            <p:nvSpPr>
              <p:cNvPr id="21509" name="Line 16"/>
              <p:cNvSpPr>
                <a:spLocks noChangeShapeType="1"/>
              </p:cNvSpPr>
              <p:nvPr/>
            </p:nvSpPr>
            <p:spPr bwMode="auto">
              <a:xfrm>
                <a:off x="5292080" y="4941168"/>
                <a:ext cx="0" cy="935038"/>
              </a:xfrm>
              <a:prstGeom prst="line">
                <a:avLst/>
              </a:prstGeom>
              <a:noFill/>
              <a:ln w="9525">
                <a:solidFill>
                  <a:schemeClr val="tx1"/>
                </a:solidFill>
                <a:round/>
                <a:headEnd/>
                <a:tailEnd/>
              </a:ln>
            </p:spPr>
            <p:txBody>
              <a:bodyPr/>
              <a:lstStyle/>
              <a:p>
                <a:endParaRPr lang="uk-UA"/>
              </a:p>
            </p:txBody>
          </p:sp>
          <p:sp>
            <p:nvSpPr>
              <p:cNvPr id="21510" name="Line 17"/>
              <p:cNvSpPr>
                <a:spLocks noChangeShapeType="1"/>
              </p:cNvSpPr>
              <p:nvPr/>
            </p:nvSpPr>
            <p:spPr bwMode="auto">
              <a:xfrm>
                <a:off x="7236296" y="4941168"/>
                <a:ext cx="0" cy="935038"/>
              </a:xfrm>
              <a:prstGeom prst="line">
                <a:avLst/>
              </a:prstGeom>
              <a:noFill/>
              <a:ln w="3175">
                <a:solidFill>
                  <a:schemeClr val="tx1"/>
                </a:solidFill>
                <a:round/>
                <a:headEnd/>
                <a:tailEnd/>
              </a:ln>
            </p:spPr>
            <p:txBody>
              <a:bodyPr/>
              <a:lstStyle/>
              <a:p>
                <a:endParaRPr lang="uk-UA"/>
              </a:p>
            </p:txBody>
          </p:sp>
          <p:sp>
            <p:nvSpPr>
              <p:cNvPr id="21511" name="Line 18"/>
              <p:cNvSpPr>
                <a:spLocks noChangeShapeType="1"/>
              </p:cNvSpPr>
              <p:nvPr/>
            </p:nvSpPr>
            <p:spPr bwMode="auto">
              <a:xfrm>
                <a:off x="5292080" y="5949280"/>
                <a:ext cx="2016125" cy="0"/>
              </a:xfrm>
              <a:prstGeom prst="line">
                <a:avLst/>
              </a:prstGeom>
              <a:noFill/>
              <a:ln w="9525">
                <a:solidFill>
                  <a:schemeClr val="tx1"/>
                </a:solidFill>
                <a:round/>
                <a:headEnd type="triangle" w="med" len="med"/>
                <a:tailEnd type="triangle" w="med" len="med"/>
              </a:ln>
            </p:spPr>
            <p:txBody>
              <a:bodyPr/>
              <a:lstStyle/>
              <a:p>
                <a:endParaRPr lang="uk-UA"/>
              </a:p>
            </p:txBody>
          </p:sp>
          <p:sp>
            <p:nvSpPr>
              <p:cNvPr id="21512" name="Text Box 19"/>
              <p:cNvSpPr txBox="1">
                <a:spLocks noChangeArrowheads="1"/>
              </p:cNvSpPr>
              <p:nvPr/>
            </p:nvSpPr>
            <p:spPr bwMode="auto">
              <a:xfrm>
                <a:off x="6012160" y="5445224"/>
                <a:ext cx="647700" cy="366713"/>
              </a:xfrm>
              <a:prstGeom prst="rect">
                <a:avLst/>
              </a:prstGeom>
              <a:noFill/>
              <a:ln w="9525">
                <a:noFill/>
                <a:miter lim="800000"/>
                <a:headEnd/>
                <a:tailEnd/>
              </a:ln>
            </p:spPr>
            <p:txBody>
              <a:bodyPr>
                <a:spAutoFit/>
              </a:bodyPr>
              <a:lstStyle/>
              <a:p>
                <a:pPr algn="ctr" eaLnBrk="1" hangingPunct="1">
                  <a:spcBef>
                    <a:spcPct val="50000"/>
                  </a:spcBef>
                </a:pPr>
                <a:r>
                  <a:rPr lang="en-US" b="1" dirty="0"/>
                  <a:t>2</a:t>
                </a:r>
                <a:r>
                  <a:rPr lang="ru-RU" b="1" dirty="0"/>
                  <a:t>нм</a:t>
                </a: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7632849" cy="3785652"/>
          </a:xfrm>
          <a:prstGeom prst="rect">
            <a:avLst/>
          </a:prstGeom>
          <a:noFill/>
        </p:spPr>
        <p:txBody>
          <a:bodyPr wrap="square" rtlCol="0">
            <a:spAutoFit/>
          </a:bodyPr>
          <a:lstStyle/>
          <a:p>
            <a:pPr>
              <a:buFont typeface="Wingdings" pitchFamily="2" charset="2"/>
              <a:buChar char="§"/>
            </a:pPr>
            <a:r>
              <a:rPr lang="uk-UA" sz="2400" b="1" dirty="0"/>
              <a:t>      Нуклеотиди одного ланцюга ДНК </a:t>
            </a:r>
            <a:r>
              <a:rPr lang="uk-UA" sz="2400" dirty="0"/>
              <a:t>зв</a:t>
            </a:r>
            <a:r>
              <a:rPr lang="en-US" sz="2400" dirty="0"/>
              <a:t>’</a:t>
            </a:r>
            <a:r>
              <a:rPr lang="uk-UA" sz="2400" dirty="0"/>
              <a:t>язуються </a:t>
            </a:r>
            <a:r>
              <a:rPr lang="uk-UA" sz="2400" b="1" dirty="0">
                <a:solidFill>
                  <a:srgbClr val="FF0000"/>
                </a:solidFill>
              </a:rPr>
              <a:t>ковалентним фосфодіефірним зв</a:t>
            </a:r>
            <a:r>
              <a:rPr lang="en-US" sz="2400" b="1" dirty="0">
                <a:solidFill>
                  <a:srgbClr val="FF0000"/>
                </a:solidFill>
              </a:rPr>
              <a:t>’</a:t>
            </a:r>
            <a:r>
              <a:rPr lang="uk-UA" sz="2400" b="1" dirty="0">
                <a:solidFill>
                  <a:srgbClr val="FF0000"/>
                </a:solidFill>
              </a:rPr>
              <a:t>язком </a:t>
            </a:r>
            <a:r>
              <a:rPr lang="uk-UA" sz="2400" dirty="0"/>
              <a:t>між дезоксирибозой одного нуклеотида і фосфатом іншого</a:t>
            </a:r>
          </a:p>
          <a:p>
            <a:pPr>
              <a:buFont typeface="Wingdings" pitchFamily="2" charset="2"/>
              <a:buChar char="§"/>
            </a:pPr>
            <a:endParaRPr lang="uk-UA" sz="2400" dirty="0"/>
          </a:p>
          <a:p>
            <a:pPr>
              <a:buFont typeface="Wingdings" pitchFamily="2" charset="2"/>
              <a:buChar char="§"/>
            </a:pPr>
            <a:r>
              <a:rPr lang="uk-UA" sz="2400" dirty="0"/>
              <a:t>     </a:t>
            </a:r>
            <a:r>
              <a:rPr lang="uk-UA" sz="2400" b="1" dirty="0"/>
              <a:t>Нуклеотиди двох ланцюгів ДНК  </a:t>
            </a:r>
            <a:r>
              <a:rPr lang="uk-UA" sz="2400" dirty="0"/>
              <a:t>з</a:t>
            </a:r>
            <a:r>
              <a:rPr lang="en-US" sz="2400" dirty="0"/>
              <a:t>’</a:t>
            </a:r>
            <a:r>
              <a:rPr lang="uk-UA" sz="2400" dirty="0"/>
              <a:t>єднуються </a:t>
            </a:r>
            <a:r>
              <a:rPr lang="uk-UA" sz="2400" b="1" dirty="0">
                <a:solidFill>
                  <a:srgbClr val="FF0000"/>
                </a:solidFill>
              </a:rPr>
              <a:t>водневими зв</a:t>
            </a:r>
            <a:r>
              <a:rPr lang="en-US" sz="2400" b="1" dirty="0">
                <a:solidFill>
                  <a:srgbClr val="FF0000"/>
                </a:solidFill>
              </a:rPr>
              <a:t>’</a:t>
            </a:r>
            <a:r>
              <a:rPr lang="uk-UA" sz="2400" b="1" dirty="0">
                <a:solidFill>
                  <a:srgbClr val="FF0000"/>
                </a:solidFill>
              </a:rPr>
              <a:t>язками </a:t>
            </a:r>
            <a:r>
              <a:rPr lang="uk-UA" sz="2400" dirty="0"/>
              <a:t>між  азотистими основами за принципом комплементарності:</a:t>
            </a:r>
          </a:p>
          <a:p>
            <a:pPr lvl="5"/>
            <a:r>
              <a:rPr lang="uk-UA" sz="2400" b="1" dirty="0"/>
              <a:t>Аденін - Тимін</a:t>
            </a:r>
          </a:p>
          <a:p>
            <a:pPr lvl="5"/>
            <a:r>
              <a:rPr lang="uk-UA" sz="2400" b="1" dirty="0"/>
              <a:t>Гуанін - Цитозин</a:t>
            </a:r>
          </a:p>
        </p:txBody>
      </p:sp>
      <p:pic>
        <p:nvPicPr>
          <p:cNvPr id="3" name="Объект 5"/>
          <p:cNvPicPr>
            <a:picLocks noChangeAspect="1" noChangeArrowheads="1"/>
          </p:cNvPicPr>
          <p:nvPr/>
        </p:nvPicPr>
        <p:blipFill>
          <a:blip r:embed="rId2" cstate="print"/>
          <a:stretch>
            <a:fillRect/>
          </a:stretch>
        </p:blipFill>
        <p:spPr>
          <a:xfrm>
            <a:off x="2843808" y="4581128"/>
            <a:ext cx="3095625" cy="16192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a:xfrm>
            <a:off x="611560" y="908720"/>
            <a:ext cx="8229600" cy="1312862"/>
          </a:xfrm>
        </p:spPr>
        <p:txBody>
          <a:bodyPr tIns="64440">
            <a:normAutofit fontScale="90000"/>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ru-RU" altLang="ru-RU" sz="2000" b="1" dirty="0">
                <a:ea typeface="Lucida Sans Unicode" pitchFamily="34" charset="0"/>
                <a:cs typeface="Lucida Sans Unicode" pitchFamily="34" charset="0"/>
              </a:rPr>
            </a:br>
            <a:r>
              <a:rPr lang="uk-UA" altLang="ru-RU" sz="2700" dirty="0">
                <a:solidFill>
                  <a:schemeClr val="tx1"/>
                </a:solidFill>
                <a:latin typeface="+mn-lt"/>
                <a:ea typeface="Lucida Sans Unicode" pitchFamily="34" charset="0"/>
                <a:cs typeface="Lucida Sans Unicode" pitchFamily="34" charset="0"/>
              </a:rPr>
              <a:t>Атоми карбона в молекулі дезоксирибози позначаються цифрами від</a:t>
            </a:r>
            <a:r>
              <a:rPr lang="en-US" altLang="ru-RU" sz="2700" dirty="0">
                <a:solidFill>
                  <a:schemeClr val="tx1"/>
                </a:solidFill>
                <a:latin typeface="+mn-lt"/>
                <a:ea typeface="Lucida Sans Unicode" pitchFamily="34" charset="0"/>
                <a:cs typeface="Lucida Sans Unicode" pitchFamily="34" charset="0"/>
              </a:rPr>
              <a:t> 1' </a:t>
            </a:r>
            <a:r>
              <a:rPr lang="uk-UA" altLang="ru-RU" sz="2700" dirty="0">
                <a:solidFill>
                  <a:schemeClr val="tx1"/>
                </a:solidFill>
                <a:latin typeface="+mn-lt"/>
                <a:ea typeface="Lucida Sans Unicode" pitchFamily="34" charset="0"/>
                <a:cs typeface="Lucida Sans Unicode" pitchFamily="34" charset="0"/>
              </a:rPr>
              <a:t>до</a:t>
            </a:r>
            <a:r>
              <a:rPr lang="en-US" altLang="ru-RU" sz="2700" dirty="0">
                <a:solidFill>
                  <a:schemeClr val="tx1"/>
                </a:solidFill>
                <a:latin typeface="+mn-lt"/>
                <a:ea typeface="Lucida Sans Unicode" pitchFamily="34" charset="0"/>
                <a:cs typeface="Lucida Sans Unicode" pitchFamily="34" charset="0"/>
              </a:rPr>
              <a:t> 5‘</a:t>
            </a:r>
            <a:r>
              <a:rPr lang="uk-UA" altLang="ru-RU" sz="2700" dirty="0">
                <a:solidFill>
                  <a:schemeClr val="tx1"/>
                </a:solidFill>
                <a:latin typeface="+mn-lt"/>
                <a:ea typeface="Lucida Sans Unicode" pitchFamily="34" charset="0"/>
                <a:cs typeface="Lucida Sans Unicode" pitchFamily="34" charset="0"/>
              </a:rPr>
              <a:t>, починаючи від атома, зв</a:t>
            </a:r>
            <a:r>
              <a:rPr lang="en-US" altLang="ru-RU" sz="2700" dirty="0">
                <a:solidFill>
                  <a:schemeClr val="tx1"/>
                </a:solidFill>
                <a:latin typeface="+mn-lt"/>
                <a:ea typeface="Lucida Sans Unicode" pitchFamily="34" charset="0"/>
                <a:cs typeface="Lucida Sans Unicode" pitchFamily="34" charset="0"/>
              </a:rPr>
              <a:t>’</a:t>
            </a:r>
            <a:r>
              <a:rPr lang="uk-UA" altLang="ru-RU" sz="2700" dirty="0">
                <a:solidFill>
                  <a:schemeClr val="tx1"/>
                </a:solidFill>
                <a:latin typeface="+mn-lt"/>
                <a:ea typeface="Lucida Sans Unicode" pitchFamily="34" charset="0"/>
                <a:cs typeface="Lucida Sans Unicode" pitchFamily="34" charset="0"/>
              </a:rPr>
              <a:t>язаного з  азотистою основою</a:t>
            </a:r>
            <a:br>
              <a:rPr lang="en-US" altLang="ru-RU" sz="2700" dirty="0">
                <a:solidFill>
                  <a:schemeClr val="tx1"/>
                </a:solidFill>
                <a:ea typeface="Lucida Sans Unicode" pitchFamily="34" charset="0"/>
                <a:cs typeface="Lucida Sans Unicode" pitchFamily="34" charset="0"/>
              </a:rPr>
            </a:br>
            <a:br>
              <a:rPr lang="ru-RU" altLang="ru-RU" sz="2000" b="1" dirty="0">
                <a:ea typeface="Lucida Sans Unicode" pitchFamily="34" charset="0"/>
                <a:cs typeface="Lucida Sans Unicode" pitchFamily="34" charset="0"/>
              </a:rPr>
            </a:br>
            <a:endParaRPr lang="ru-RU" altLang="ru-RU" sz="2000" b="1" dirty="0">
              <a:ea typeface="Lucida Sans Unicode" pitchFamily="34" charset="0"/>
              <a:cs typeface="Lucida Sans Unicode" pitchFamily="34" charset="0"/>
            </a:endParaRPr>
          </a:p>
        </p:txBody>
      </p:sp>
      <p:pic>
        <p:nvPicPr>
          <p:cNvPr id="16387" name="Picture 2"/>
          <p:cNvPicPr>
            <a:picLocks noChangeAspect="1" noChangeArrowheads="1"/>
          </p:cNvPicPr>
          <p:nvPr/>
        </p:nvPicPr>
        <p:blipFill>
          <a:blip r:embed="rId3" cstate="print"/>
          <a:srcRect/>
          <a:stretch>
            <a:fillRect/>
          </a:stretch>
        </p:blipFill>
        <p:spPr bwMode="auto">
          <a:xfrm>
            <a:off x="1043608" y="1772816"/>
            <a:ext cx="6659562" cy="41402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Grp="1" noChangeAspect="1" noChangeArrowheads="1"/>
          </p:cNvPicPr>
          <p:nvPr>
            <p:ph sz="quarter" idx="1"/>
          </p:nvPr>
        </p:nvPicPr>
        <p:blipFill>
          <a:blip r:embed="rId2" cstate="print">
            <a:lum bright="-24000" contrast="18000"/>
          </a:blip>
          <a:stretch>
            <a:fillRect/>
          </a:stretch>
        </p:blipFill>
        <p:spPr>
          <a:xfrm>
            <a:off x="395536" y="1124744"/>
            <a:ext cx="3904937" cy="4505697"/>
          </a:xfrm>
          <a:noFill/>
        </p:spPr>
      </p:pic>
      <p:sp>
        <p:nvSpPr>
          <p:cNvPr id="17411" name="Rectangle 8"/>
          <p:cNvSpPr>
            <a:spLocks noGrp="1" noChangeArrowheads="1"/>
          </p:cNvSpPr>
          <p:nvPr>
            <p:ph sz="quarter" idx="2"/>
          </p:nvPr>
        </p:nvSpPr>
        <p:spPr>
          <a:xfrm>
            <a:off x="4643438" y="620689"/>
            <a:ext cx="4038600" cy="5832500"/>
          </a:xfrm>
        </p:spPr>
        <p:txBody>
          <a:bodyPr>
            <a:normAutofit/>
          </a:bodyPr>
          <a:lstStyle/>
          <a:p>
            <a:pPr eaLnBrk="1" hangingPunct="1">
              <a:lnSpc>
                <a:spcPct val="90000"/>
              </a:lnSpc>
              <a:buFontTx/>
              <a:buNone/>
            </a:pPr>
            <a:r>
              <a:rPr lang="ru-RU" sz="2400" dirty="0">
                <a:cs typeface="Arial" pitchFamily="34" charset="0"/>
              </a:rPr>
              <a:t>Нуклеотиди з</a:t>
            </a:r>
            <a:r>
              <a:rPr lang="en-US" sz="2400" dirty="0">
                <a:cs typeface="Arial" pitchFamily="34" charset="0"/>
              </a:rPr>
              <a:t>’</a:t>
            </a:r>
            <a:r>
              <a:rPr lang="ru-RU" sz="2400" dirty="0">
                <a:cs typeface="Arial" pitchFamily="34" charset="0"/>
              </a:rPr>
              <a:t>єднуються між собою </a:t>
            </a:r>
            <a:r>
              <a:rPr lang="ru-RU" sz="2400" u="sng" dirty="0">
                <a:solidFill>
                  <a:srgbClr val="FF0000"/>
                </a:solidFill>
                <a:cs typeface="Arial" pitchFamily="34" charset="0"/>
              </a:rPr>
              <a:t>фосфодиефірними зв</a:t>
            </a:r>
            <a:r>
              <a:rPr lang="en-US" sz="2400" u="sng" dirty="0">
                <a:solidFill>
                  <a:srgbClr val="FF0000"/>
                </a:solidFill>
                <a:cs typeface="Arial" pitchFamily="34" charset="0"/>
              </a:rPr>
              <a:t>’</a:t>
            </a:r>
            <a:r>
              <a:rPr lang="ru-RU" sz="2400" u="sng" dirty="0">
                <a:solidFill>
                  <a:srgbClr val="FF0000"/>
                </a:solidFill>
                <a:cs typeface="Arial" pitchFamily="34" charset="0"/>
              </a:rPr>
              <a:t>язками</a:t>
            </a:r>
            <a:r>
              <a:rPr lang="ru-RU" sz="2400" dirty="0">
                <a:solidFill>
                  <a:srgbClr val="FF0000"/>
                </a:solidFill>
                <a:cs typeface="Arial" pitchFamily="34" charset="0"/>
              </a:rPr>
              <a:t>. </a:t>
            </a:r>
          </a:p>
          <a:p>
            <a:pPr eaLnBrk="1" hangingPunct="1">
              <a:lnSpc>
                <a:spcPct val="90000"/>
              </a:lnSpc>
              <a:buFontTx/>
              <a:buNone/>
            </a:pPr>
            <a:r>
              <a:rPr lang="ru-RU" sz="2400" dirty="0">
                <a:cs typeface="Arial" pitchFamily="34" charset="0"/>
              </a:rPr>
              <a:t>Унаслідок цього утворюється полінуклеотидний ланцюг.</a:t>
            </a:r>
          </a:p>
          <a:p>
            <a:pPr eaLnBrk="1" hangingPunct="1">
              <a:lnSpc>
                <a:spcPct val="90000"/>
              </a:lnSpc>
              <a:buFontTx/>
              <a:buNone/>
            </a:pPr>
            <a:r>
              <a:rPr lang="ru-RU" sz="2400" dirty="0">
                <a:cs typeface="Arial" pitchFamily="34" charset="0"/>
              </a:rPr>
              <a:t>Скелет ланцюга складається з молекул фосфату і цукру дезоксірибози.</a:t>
            </a:r>
          </a:p>
          <a:p>
            <a:pPr eaLnBrk="1" hangingPunct="1">
              <a:lnSpc>
                <a:spcPct val="90000"/>
              </a:lnSpc>
              <a:buFontTx/>
              <a:buNone/>
            </a:pPr>
            <a:r>
              <a:rPr lang="ru-RU" sz="2400" dirty="0">
                <a:cs typeface="Arial" pitchFamily="34" charset="0"/>
              </a:rPr>
              <a:t>Азотисті основи розташовано збоку молекули.</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7"/>
          <p:cNvPicPr>
            <a:picLocks noGrp="1" noChangeAspect="1" noChangeArrowheads="1"/>
          </p:cNvPicPr>
          <p:nvPr>
            <p:ph sz="quarter" idx="1"/>
          </p:nvPr>
        </p:nvPicPr>
        <p:blipFill>
          <a:blip r:embed="rId2" cstate="print">
            <a:lum bright="-24000" contrast="18000"/>
          </a:blip>
          <a:stretch>
            <a:fillRect/>
          </a:stretch>
        </p:blipFill>
        <p:spPr>
          <a:xfrm>
            <a:off x="591383" y="1410751"/>
            <a:ext cx="3885327" cy="4483069"/>
          </a:xfrm>
          <a:noFill/>
        </p:spPr>
      </p:pic>
      <p:sp>
        <p:nvSpPr>
          <p:cNvPr id="18434" name="Rectangle 6"/>
          <p:cNvSpPr>
            <a:spLocks noGrp="1" noChangeArrowheads="1"/>
          </p:cNvSpPr>
          <p:nvPr>
            <p:ph sz="quarter" idx="2"/>
          </p:nvPr>
        </p:nvSpPr>
        <p:spPr>
          <a:xfrm>
            <a:off x="4929110" y="809823"/>
            <a:ext cx="3754438" cy="5606852"/>
          </a:xfrm>
        </p:spPr>
        <p:txBody>
          <a:bodyPr>
            <a:normAutofit/>
          </a:bodyPr>
          <a:lstStyle/>
          <a:p>
            <a:pPr eaLnBrk="1" hangingPunct="1">
              <a:lnSpc>
                <a:spcPct val="80000"/>
              </a:lnSpc>
              <a:buFontTx/>
              <a:buNone/>
            </a:pPr>
            <a:r>
              <a:rPr lang="ru-RU" sz="2400" dirty="0">
                <a:cs typeface="Arial" pitchFamily="34" charset="0"/>
              </a:rPr>
              <a:t>Кінець ДНК, де знаходиться вільний фосфат</a:t>
            </a:r>
            <a:r>
              <a:rPr lang="ru-RU" sz="2400" dirty="0">
                <a:solidFill>
                  <a:srgbClr val="FF0000"/>
                </a:solidFill>
                <a:cs typeface="Arial" pitchFamily="34" charset="0"/>
              </a:rPr>
              <a:t>, позначають </a:t>
            </a:r>
            <a:r>
              <a:rPr lang="en-US" sz="2400" dirty="0">
                <a:solidFill>
                  <a:srgbClr val="FF0000"/>
                </a:solidFill>
                <a:cs typeface="Arial" pitchFamily="34" charset="0"/>
              </a:rPr>
              <a:t>5’</a:t>
            </a:r>
            <a:r>
              <a:rPr lang="ru-RU" sz="2400" dirty="0">
                <a:solidFill>
                  <a:srgbClr val="FF0000"/>
                </a:solidFill>
                <a:cs typeface="Arial" pitchFamily="34" charset="0"/>
              </a:rPr>
              <a:t>, </a:t>
            </a:r>
          </a:p>
          <a:p>
            <a:pPr eaLnBrk="1" hangingPunct="1">
              <a:lnSpc>
                <a:spcPct val="80000"/>
              </a:lnSpc>
              <a:buFontTx/>
              <a:buNone/>
            </a:pPr>
            <a:r>
              <a:rPr lang="ru-RU" sz="2400" dirty="0">
                <a:solidFill>
                  <a:srgbClr val="FF0000"/>
                </a:solidFill>
                <a:cs typeface="Arial" pitchFamily="34" charset="0"/>
              </a:rPr>
              <a:t>а другий кінець, де знаходиться ОН-група – 3</a:t>
            </a:r>
            <a:r>
              <a:rPr lang="en-US" sz="2400" dirty="0">
                <a:solidFill>
                  <a:srgbClr val="FF0000"/>
                </a:solidFill>
                <a:cs typeface="Arial" pitchFamily="34" charset="0"/>
              </a:rPr>
              <a:t>’</a:t>
            </a:r>
            <a:r>
              <a:rPr lang="ru-RU" sz="2400" dirty="0">
                <a:solidFill>
                  <a:srgbClr val="FF0000"/>
                </a:solidFill>
                <a:cs typeface="Arial" pitchFamily="34" charset="0"/>
              </a:rPr>
              <a:t> </a:t>
            </a:r>
            <a:r>
              <a:rPr lang="ru-RU" sz="2400" dirty="0">
                <a:cs typeface="Arial" pitchFamily="34" charset="0"/>
              </a:rPr>
              <a:t>(за позначенням відповідних атомів карбону).</a:t>
            </a:r>
          </a:p>
          <a:p>
            <a:pPr eaLnBrk="1" hangingPunct="1">
              <a:lnSpc>
                <a:spcPct val="80000"/>
              </a:lnSpc>
              <a:buFontTx/>
              <a:buNone/>
            </a:pPr>
            <a:r>
              <a:rPr lang="ru-RU" sz="2400" dirty="0">
                <a:solidFill>
                  <a:srgbClr val="FF0000"/>
                </a:solidFill>
                <a:cs typeface="Arial" pitchFamily="34" charset="0"/>
              </a:rPr>
              <a:t> </a:t>
            </a:r>
            <a:r>
              <a:rPr lang="en-US" sz="2400" dirty="0">
                <a:solidFill>
                  <a:srgbClr val="FF0000"/>
                </a:solidFill>
                <a:cs typeface="Arial" pitchFamily="34" charset="0"/>
              </a:rPr>
              <a:t>5’</a:t>
            </a:r>
            <a:r>
              <a:rPr lang="ru-RU" sz="2400" dirty="0">
                <a:solidFill>
                  <a:srgbClr val="FF0000"/>
                </a:solidFill>
                <a:cs typeface="Arial" pitchFamily="34" charset="0"/>
              </a:rPr>
              <a:t>-кінець - це початок молекули.</a:t>
            </a:r>
          </a:p>
          <a:p>
            <a:pPr eaLnBrk="1" hangingPunct="1">
              <a:lnSpc>
                <a:spcPct val="80000"/>
              </a:lnSpc>
              <a:buFontTx/>
              <a:buNone/>
            </a:pPr>
            <a:r>
              <a:rPr lang="ru-RU" sz="2400" dirty="0">
                <a:solidFill>
                  <a:srgbClr val="FF0000"/>
                </a:solidFill>
                <a:cs typeface="Arial" pitchFamily="34" charset="0"/>
              </a:rPr>
              <a:t>3</a:t>
            </a:r>
            <a:r>
              <a:rPr lang="en-US" sz="2400" dirty="0">
                <a:solidFill>
                  <a:srgbClr val="FF0000"/>
                </a:solidFill>
                <a:cs typeface="Arial" pitchFamily="34" charset="0"/>
              </a:rPr>
              <a:t>’</a:t>
            </a:r>
            <a:r>
              <a:rPr lang="ru-RU" sz="2400" dirty="0">
                <a:solidFill>
                  <a:srgbClr val="FF0000"/>
                </a:solidFill>
                <a:cs typeface="Arial" pitchFamily="34" charset="0"/>
              </a:rPr>
              <a:t>-кінець -  це хвіст молекули</a:t>
            </a:r>
            <a:r>
              <a:rPr lang="ru-RU" sz="2400" dirty="0">
                <a:cs typeface="Arial" pitchFamily="34" charset="0"/>
              </a:rPr>
              <a:t>.</a:t>
            </a:r>
          </a:p>
          <a:p>
            <a:pPr eaLnBrk="1" hangingPunct="1">
              <a:lnSpc>
                <a:spcPct val="80000"/>
              </a:lnSpc>
              <a:buFontTx/>
              <a:buNone/>
            </a:pPr>
            <a:r>
              <a:rPr lang="ru-RU" sz="2400" dirty="0">
                <a:cs typeface="Arial" pitchFamily="34" charset="0"/>
              </a:rPr>
              <a:t> Нові нуклеотиди можуть приєднатися лише до 3</a:t>
            </a:r>
            <a:r>
              <a:rPr lang="en-US" sz="2400" dirty="0">
                <a:cs typeface="Arial" pitchFamily="34" charset="0"/>
              </a:rPr>
              <a:t>’</a:t>
            </a:r>
            <a:r>
              <a:rPr lang="ru-RU" sz="2400" dirty="0">
                <a:cs typeface="Arial" pitchFamily="34" charset="0"/>
              </a:rPr>
              <a:t>-кінця.</a:t>
            </a:r>
          </a:p>
        </p:txBody>
      </p:sp>
      <p:sp>
        <p:nvSpPr>
          <p:cNvPr id="18436" name="Text Box 9"/>
          <p:cNvSpPr txBox="1">
            <a:spLocks noChangeArrowheads="1"/>
          </p:cNvSpPr>
          <p:nvPr/>
        </p:nvSpPr>
        <p:spPr bwMode="auto">
          <a:xfrm>
            <a:off x="900113" y="333375"/>
            <a:ext cx="1150937" cy="646113"/>
          </a:xfrm>
          <a:prstGeom prst="rect">
            <a:avLst/>
          </a:prstGeom>
          <a:noFill/>
          <a:ln w="9525">
            <a:noFill/>
            <a:miter lim="800000"/>
            <a:headEnd/>
            <a:tailEnd/>
          </a:ln>
        </p:spPr>
        <p:txBody>
          <a:bodyPr>
            <a:spAutoFit/>
          </a:bodyPr>
          <a:lstStyle/>
          <a:p>
            <a:pPr algn="ctr" eaLnBrk="1" hangingPunct="1">
              <a:spcBef>
                <a:spcPct val="50000"/>
              </a:spcBef>
            </a:pPr>
            <a:r>
              <a:rPr lang="en-US" b="1"/>
              <a:t>5’</a:t>
            </a:r>
            <a:r>
              <a:rPr lang="ru-RU" b="1"/>
              <a:t> – кінець</a:t>
            </a:r>
          </a:p>
        </p:txBody>
      </p:sp>
      <p:sp>
        <p:nvSpPr>
          <p:cNvPr id="18437" name="Line 10"/>
          <p:cNvSpPr>
            <a:spLocks noChangeShapeType="1"/>
          </p:cNvSpPr>
          <p:nvPr/>
        </p:nvSpPr>
        <p:spPr bwMode="auto">
          <a:xfrm>
            <a:off x="1403350" y="981075"/>
            <a:ext cx="0" cy="719138"/>
          </a:xfrm>
          <a:prstGeom prst="line">
            <a:avLst/>
          </a:prstGeom>
          <a:noFill/>
          <a:ln w="38100">
            <a:solidFill>
              <a:schemeClr val="tx1"/>
            </a:solidFill>
            <a:round/>
            <a:headEnd/>
            <a:tailEnd type="triangle" w="med" len="med"/>
          </a:ln>
        </p:spPr>
        <p:txBody>
          <a:bodyPr/>
          <a:lstStyle/>
          <a:p>
            <a:endParaRPr lang="uk-UA"/>
          </a:p>
        </p:txBody>
      </p:sp>
      <p:sp>
        <p:nvSpPr>
          <p:cNvPr id="18438" name="Text Box 11"/>
          <p:cNvSpPr txBox="1">
            <a:spLocks noChangeArrowheads="1"/>
          </p:cNvSpPr>
          <p:nvPr/>
        </p:nvSpPr>
        <p:spPr bwMode="auto">
          <a:xfrm>
            <a:off x="4648200" y="5768975"/>
            <a:ext cx="1150938" cy="647700"/>
          </a:xfrm>
          <a:prstGeom prst="rect">
            <a:avLst/>
          </a:prstGeom>
          <a:noFill/>
          <a:ln w="9525">
            <a:noFill/>
            <a:miter lim="800000"/>
            <a:headEnd/>
            <a:tailEnd/>
          </a:ln>
        </p:spPr>
        <p:txBody>
          <a:bodyPr>
            <a:spAutoFit/>
          </a:bodyPr>
          <a:lstStyle/>
          <a:p>
            <a:pPr algn="ctr" eaLnBrk="1" hangingPunct="1">
              <a:spcBef>
                <a:spcPct val="50000"/>
              </a:spcBef>
            </a:pPr>
            <a:r>
              <a:rPr lang="ru-RU" b="1"/>
              <a:t>3</a:t>
            </a:r>
            <a:r>
              <a:rPr lang="en-US" b="1"/>
              <a:t>’</a:t>
            </a:r>
            <a:r>
              <a:rPr lang="ru-RU" b="1"/>
              <a:t> – кінець</a:t>
            </a:r>
          </a:p>
        </p:txBody>
      </p:sp>
      <p:sp>
        <p:nvSpPr>
          <p:cNvPr id="18439" name="Line 13"/>
          <p:cNvSpPr>
            <a:spLocks noChangeShapeType="1"/>
          </p:cNvSpPr>
          <p:nvPr/>
        </p:nvSpPr>
        <p:spPr bwMode="auto">
          <a:xfrm flipH="1" flipV="1">
            <a:off x="3924300" y="5876925"/>
            <a:ext cx="935038" cy="215900"/>
          </a:xfrm>
          <a:prstGeom prst="line">
            <a:avLst/>
          </a:prstGeom>
          <a:noFill/>
          <a:ln w="38100">
            <a:solidFill>
              <a:schemeClr val="tx1"/>
            </a:solidFill>
            <a:round/>
            <a:headEnd/>
            <a:tailEnd type="triangle" w="med" len="med"/>
          </a:ln>
        </p:spPr>
        <p:txBody>
          <a:bodyPr/>
          <a:lstStyle/>
          <a:p>
            <a:endParaRPr lang="uk-U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body" sz="half" idx="1"/>
          </p:nvPr>
        </p:nvSpPr>
        <p:spPr>
          <a:xfrm>
            <a:off x="402570" y="928017"/>
            <a:ext cx="4619625" cy="5434013"/>
          </a:xfrm>
        </p:spPr>
        <p:txBody>
          <a:bodyPr>
            <a:normAutofit/>
          </a:bodyPr>
          <a:lstStyle/>
          <a:p>
            <a:pPr>
              <a:lnSpc>
                <a:spcPct val="90000"/>
              </a:lnSpc>
              <a:buNone/>
            </a:pPr>
            <a:r>
              <a:rPr lang="ru-RU" sz="2400" dirty="0">
                <a:cs typeface="Arial" pitchFamily="34" charset="0"/>
              </a:rPr>
              <a:t>Ланцюги в ДНК розташовано </a:t>
            </a:r>
            <a:r>
              <a:rPr lang="ru-RU" sz="2400" dirty="0">
                <a:solidFill>
                  <a:srgbClr val="FF0000"/>
                </a:solidFill>
                <a:cs typeface="Arial" pitchFamily="34" charset="0"/>
              </a:rPr>
              <a:t>антипаралельно</a:t>
            </a:r>
            <a:r>
              <a:rPr lang="ru-RU" sz="2400" dirty="0">
                <a:cs typeface="Arial" pitchFamily="34" charset="0"/>
              </a:rPr>
              <a:t>; 5</a:t>
            </a:r>
            <a:r>
              <a:rPr lang="en-US" sz="2400" dirty="0">
                <a:cs typeface="Arial" pitchFamily="34" charset="0"/>
              </a:rPr>
              <a:t>′</a:t>
            </a:r>
            <a:r>
              <a:rPr lang="ru-RU" sz="2400" dirty="0">
                <a:cs typeface="Arial" pitchFamily="34" charset="0"/>
              </a:rPr>
              <a:t>-кінець одного ланцюга з</a:t>
            </a:r>
            <a:r>
              <a:rPr lang="en-US" sz="2400" dirty="0">
                <a:cs typeface="Arial" pitchFamily="34" charset="0"/>
              </a:rPr>
              <a:t>’</a:t>
            </a:r>
            <a:r>
              <a:rPr lang="ru-RU" sz="2400" dirty="0">
                <a:cs typeface="Arial" pitchFamily="34" charset="0"/>
              </a:rPr>
              <a:t>єднується з          3</a:t>
            </a:r>
            <a:r>
              <a:rPr lang="en-US" sz="2400" dirty="0">
                <a:cs typeface="Arial" pitchFamily="34" charset="0"/>
              </a:rPr>
              <a:t>′-</a:t>
            </a:r>
            <a:r>
              <a:rPr lang="ru-RU" sz="2400" dirty="0">
                <a:cs typeface="Arial" pitchFamily="34" charset="0"/>
              </a:rPr>
              <a:t>кінцем другого.</a:t>
            </a:r>
          </a:p>
        </p:txBody>
      </p:sp>
      <p:pic>
        <p:nvPicPr>
          <p:cNvPr id="19459" name="Picture 9"/>
          <p:cNvPicPr>
            <a:picLocks noGrp="1" noChangeAspect="1" noChangeArrowheads="1"/>
          </p:cNvPicPr>
          <p:nvPr>
            <p:ph type="clipArt" sz="half" idx="2"/>
          </p:nvPr>
        </p:nvPicPr>
        <p:blipFill>
          <a:blip r:embed="rId2" cstate="print">
            <a:lum contrast="12000"/>
          </a:blip>
          <a:srcRect l="15681" r="11597"/>
          <a:stretch>
            <a:fillRect/>
          </a:stretch>
        </p:blipFill>
        <p:spPr>
          <a:xfrm>
            <a:off x="5292725" y="692150"/>
            <a:ext cx="3673475" cy="5545138"/>
          </a:xfrm>
          <a:noFill/>
        </p:spPr>
      </p:pic>
      <p:sp>
        <p:nvSpPr>
          <p:cNvPr id="4" name="Прямоугольник 3"/>
          <p:cNvSpPr/>
          <p:nvPr/>
        </p:nvSpPr>
        <p:spPr>
          <a:xfrm>
            <a:off x="402570" y="3068960"/>
            <a:ext cx="4572000" cy="3447098"/>
          </a:xfrm>
          <a:prstGeom prst="rect">
            <a:avLst/>
          </a:prstGeom>
        </p:spPr>
        <p:txBody>
          <a:bodyPr>
            <a:spAutoFit/>
          </a:bodyPr>
          <a:lstStyle/>
          <a:p>
            <a:pPr algn="ctr" eaLnBrk="1" hangingPunct="1">
              <a:buFontTx/>
              <a:buNone/>
            </a:pPr>
            <a:r>
              <a:rPr lang="ru-RU" sz="2400" dirty="0">
                <a:latin typeface="+mn-lt"/>
                <a:cs typeface="Arial" pitchFamily="34" charset="0"/>
              </a:rPr>
              <a:t>Якщо ланцюги ДНК зображують у вигляді лінії, то прийнято вверху розміщувати ланцюг у напрямку     від 5</a:t>
            </a:r>
            <a:r>
              <a:rPr lang="en-US" sz="2400" dirty="0">
                <a:latin typeface="+mn-lt"/>
                <a:cs typeface="Arial" pitchFamily="34" charset="0"/>
              </a:rPr>
              <a:t>′</a:t>
            </a:r>
            <a:r>
              <a:rPr lang="ru-RU" sz="2400" dirty="0">
                <a:latin typeface="+mn-lt"/>
                <a:cs typeface="Arial" pitchFamily="34" charset="0"/>
              </a:rPr>
              <a:t>до 3</a:t>
            </a:r>
            <a:r>
              <a:rPr lang="en-US" sz="2400" dirty="0">
                <a:latin typeface="+mn-lt"/>
                <a:cs typeface="Arial" pitchFamily="34" charset="0"/>
              </a:rPr>
              <a:t>′</a:t>
            </a:r>
            <a:r>
              <a:rPr lang="ru-RU" sz="2400" dirty="0">
                <a:latin typeface="+mn-lt"/>
                <a:cs typeface="Arial" pitchFamily="34" charset="0"/>
              </a:rPr>
              <a:t> :</a:t>
            </a:r>
          </a:p>
          <a:p>
            <a:pPr algn="ctr" eaLnBrk="1" hangingPunct="1">
              <a:buFontTx/>
              <a:buNone/>
            </a:pPr>
            <a:endParaRPr lang="ru-RU" sz="2000" dirty="0">
              <a:latin typeface="+mn-lt"/>
              <a:cs typeface="Arial" pitchFamily="34" charset="0"/>
            </a:endParaRPr>
          </a:p>
          <a:p>
            <a:pPr algn="ctr" eaLnBrk="1" hangingPunct="1">
              <a:buFontTx/>
              <a:buNone/>
            </a:pPr>
            <a:r>
              <a:rPr lang="ru-RU" sz="2000" b="1" dirty="0">
                <a:latin typeface="Arial" pitchFamily="34" charset="0"/>
                <a:cs typeface="Arial" pitchFamily="34" charset="0"/>
              </a:rPr>
              <a:t>5</a:t>
            </a:r>
            <a:r>
              <a:rPr lang="en-US" sz="2000" b="1" dirty="0">
                <a:latin typeface="Arial" pitchFamily="34" charset="0"/>
                <a:cs typeface="Arial" pitchFamily="34" charset="0"/>
              </a:rPr>
              <a:t>′</a:t>
            </a:r>
            <a:r>
              <a:rPr lang="ru-RU" sz="2000" b="1" dirty="0">
                <a:latin typeface="Arial" pitchFamily="34" charset="0"/>
                <a:cs typeface="Arial" pitchFamily="34" charset="0"/>
              </a:rPr>
              <a:t> АТТГТЦЦГАГТА  3</a:t>
            </a:r>
            <a:r>
              <a:rPr lang="en-US" sz="2000" b="1" dirty="0">
                <a:latin typeface="Arial" pitchFamily="34" charset="0"/>
                <a:cs typeface="Arial" pitchFamily="34" charset="0"/>
              </a:rPr>
              <a:t>′</a:t>
            </a:r>
            <a:endParaRPr lang="ru-RU" sz="2000" b="1" dirty="0">
              <a:latin typeface="Arial" pitchFamily="34" charset="0"/>
              <a:cs typeface="Arial" pitchFamily="34" charset="0"/>
            </a:endParaRPr>
          </a:p>
          <a:p>
            <a:pPr algn="ctr" eaLnBrk="1" hangingPunct="1">
              <a:buFontTx/>
              <a:buNone/>
            </a:pPr>
            <a:r>
              <a:rPr lang="ru-RU" sz="2000" b="1" dirty="0">
                <a:latin typeface="Arial" pitchFamily="34" charset="0"/>
                <a:cs typeface="Arial" pitchFamily="34" charset="0"/>
              </a:rPr>
              <a:t>3</a:t>
            </a:r>
            <a:r>
              <a:rPr lang="en-US" sz="2000" b="1" dirty="0">
                <a:latin typeface="Arial" pitchFamily="34" charset="0"/>
                <a:cs typeface="Arial" pitchFamily="34" charset="0"/>
              </a:rPr>
              <a:t>′</a:t>
            </a:r>
            <a:r>
              <a:rPr lang="ru-RU" sz="2000" b="1" dirty="0">
                <a:latin typeface="Arial" pitchFamily="34" charset="0"/>
                <a:cs typeface="Arial" pitchFamily="34" charset="0"/>
              </a:rPr>
              <a:t> ТААЦАГГЦТЦАТ 5</a:t>
            </a:r>
            <a:r>
              <a:rPr lang="en-US" sz="2000" b="1" dirty="0">
                <a:latin typeface="Arial" pitchFamily="34" charset="0"/>
                <a:cs typeface="Arial" pitchFamily="34" charset="0"/>
              </a:rPr>
              <a:t>′</a:t>
            </a:r>
          </a:p>
          <a:p>
            <a:pPr algn="ctr" eaLnBrk="1" hangingPunct="1">
              <a:buFontTx/>
              <a:buNone/>
            </a:pPr>
            <a:endParaRPr lang="ru-RU" sz="2000" dirty="0">
              <a:latin typeface="+mn-lt"/>
              <a:cs typeface="Arial" pitchFamily="34" charset="0"/>
            </a:endParaRPr>
          </a:p>
          <a:p>
            <a:pPr eaLnBrk="1" hangingPunct="1">
              <a:buFontTx/>
              <a:buNone/>
            </a:pPr>
            <a:endParaRPr lang="ru-RU"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sz="quarter" idx="2"/>
          </p:nvPr>
        </p:nvSpPr>
        <p:spPr>
          <a:xfrm>
            <a:off x="1043608" y="404664"/>
            <a:ext cx="6984131" cy="5030018"/>
          </a:xfrm>
        </p:spPr>
        <p:txBody>
          <a:bodyPr>
            <a:normAutofit/>
          </a:bodyPr>
          <a:lstStyle/>
          <a:p>
            <a:pPr eaLnBrk="1" hangingPunct="1">
              <a:buNone/>
            </a:pPr>
            <a:r>
              <a:rPr lang="ru-RU" sz="2400" dirty="0">
                <a:cs typeface="Arial" pitchFamily="34" charset="0"/>
              </a:rPr>
              <a:t>У двох ланцюгах азотисті основи розташовано за </a:t>
            </a:r>
            <a:r>
              <a:rPr lang="ru-RU" sz="2400" dirty="0">
                <a:solidFill>
                  <a:srgbClr val="FF0000"/>
                </a:solidFill>
                <a:cs typeface="Arial" pitchFamily="34" charset="0"/>
              </a:rPr>
              <a:t>принципом комплементарності </a:t>
            </a:r>
            <a:r>
              <a:rPr lang="ru-RU" sz="2400" dirty="0">
                <a:cs typeface="Arial" pitchFamily="34" charset="0"/>
              </a:rPr>
              <a:t>й з</a:t>
            </a:r>
            <a:r>
              <a:rPr lang="en-US" sz="2400" dirty="0">
                <a:cs typeface="Arial" pitchFamily="34" charset="0"/>
              </a:rPr>
              <a:t>’</a:t>
            </a:r>
            <a:r>
              <a:rPr lang="ru-RU" sz="2400" dirty="0">
                <a:cs typeface="Arial" pitchFamily="34" charset="0"/>
              </a:rPr>
              <a:t>єднано </a:t>
            </a:r>
            <a:r>
              <a:rPr lang="ru-RU" sz="2400" u="sng" dirty="0">
                <a:cs typeface="Arial" pitchFamily="34" charset="0"/>
              </a:rPr>
              <a:t>водневими</a:t>
            </a:r>
            <a:r>
              <a:rPr lang="ru-RU" sz="2400" dirty="0">
                <a:cs typeface="Arial" pitchFamily="34" charset="0"/>
              </a:rPr>
              <a:t> зв</a:t>
            </a:r>
            <a:r>
              <a:rPr lang="en-US" sz="2400" dirty="0">
                <a:cs typeface="Arial" pitchFamily="34" charset="0"/>
              </a:rPr>
              <a:t>’</a:t>
            </a:r>
            <a:r>
              <a:rPr lang="ru-RU" sz="2400" dirty="0">
                <a:cs typeface="Arial" pitchFamily="34" charset="0"/>
              </a:rPr>
              <a:t>язками:</a:t>
            </a:r>
          </a:p>
          <a:p>
            <a:r>
              <a:rPr lang="ru-RU" sz="2400" dirty="0">
                <a:cs typeface="Arial" pitchFamily="34" charset="0"/>
              </a:rPr>
              <a:t>Г і Ц – трьома</a:t>
            </a:r>
          </a:p>
          <a:p>
            <a:pPr eaLnBrk="1" hangingPunct="1"/>
            <a:r>
              <a:rPr lang="ru-RU" sz="2400" dirty="0">
                <a:cs typeface="Arial" pitchFamily="34" charset="0"/>
              </a:rPr>
              <a:t>А і Т – двома</a:t>
            </a:r>
          </a:p>
        </p:txBody>
      </p:sp>
      <p:pic>
        <p:nvPicPr>
          <p:cNvPr id="4" name="Picture 6"/>
          <p:cNvPicPr>
            <a:picLocks noChangeAspect="1" noChangeArrowheads="1"/>
          </p:cNvPicPr>
          <p:nvPr/>
        </p:nvPicPr>
        <p:blipFill>
          <a:blip r:embed="rId2" cstate="print">
            <a:lum contrast="42000"/>
          </a:blip>
          <a:srcRect/>
          <a:stretch>
            <a:fillRect/>
          </a:stretch>
        </p:blipFill>
        <p:spPr>
          <a:xfrm>
            <a:off x="1116261" y="2708920"/>
            <a:ext cx="6341729" cy="358685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sz="quarter" idx="1"/>
          </p:nvPr>
        </p:nvSpPr>
        <p:spPr>
          <a:xfrm>
            <a:off x="611560" y="908720"/>
            <a:ext cx="8229600" cy="5040560"/>
          </a:xfrm>
        </p:spPr>
        <p:txBody>
          <a:bodyPr>
            <a:normAutofit/>
          </a:bodyPr>
          <a:lstStyle/>
          <a:p>
            <a:pPr marL="609600" indent="-609600" eaLnBrk="1" hangingPunct="1">
              <a:lnSpc>
                <a:spcPct val="90000"/>
              </a:lnSpc>
              <a:buFontTx/>
              <a:buNone/>
            </a:pPr>
            <a:r>
              <a:rPr lang="ru-RU" sz="2800" b="1" dirty="0">
                <a:solidFill>
                  <a:srgbClr val="FF0000"/>
                </a:solidFill>
              </a:rPr>
              <a:t>Локалізація ДНК </a:t>
            </a:r>
            <a:r>
              <a:rPr lang="ru-RU" sz="2800" dirty="0"/>
              <a:t>у клітинах еукаріот: </a:t>
            </a:r>
          </a:p>
          <a:p>
            <a:pPr marL="609600" indent="-609600" eaLnBrk="1" hangingPunct="1">
              <a:lnSpc>
                <a:spcPct val="90000"/>
              </a:lnSpc>
              <a:buFontTx/>
              <a:buAutoNum type="arabicParenR"/>
            </a:pPr>
            <a:r>
              <a:rPr lang="ru-RU" sz="2800" dirty="0"/>
              <a:t>Ядро (входить до складу хромосом);</a:t>
            </a:r>
          </a:p>
          <a:p>
            <a:pPr marL="609600" indent="-609600" eaLnBrk="1" hangingPunct="1">
              <a:lnSpc>
                <a:spcPct val="90000"/>
              </a:lnSpc>
              <a:buFontTx/>
              <a:buNone/>
            </a:pPr>
            <a:r>
              <a:rPr lang="ru-RU" sz="2800" dirty="0"/>
              <a:t>2)   Мітохондрії;</a:t>
            </a:r>
          </a:p>
          <a:p>
            <a:pPr marL="609600" indent="-609600" eaLnBrk="1" hangingPunct="1">
              <a:lnSpc>
                <a:spcPct val="90000"/>
              </a:lnSpc>
              <a:buFontTx/>
              <a:buNone/>
            </a:pPr>
            <a:r>
              <a:rPr lang="ru-RU" sz="2800" dirty="0"/>
              <a:t>3)   У рослин – пластиди. </a:t>
            </a:r>
          </a:p>
          <a:p>
            <a:pPr marL="609600" indent="-609600" eaLnBrk="1" hangingPunct="1">
              <a:lnSpc>
                <a:spcPct val="90000"/>
              </a:lnSpc>
              <a:buFontTx/>
              <a:buNone/>
            </a:pPr>
            <a:endParaRPr lang="ru-RU" sz="2800" dirty="0"/>
          </a:p>
          <a:p>
            <a:pPr marL="609600" indent="-609600" eaLnBrk="1" hangingPunct="1">
              <a:lnSpc>
                <a:spcPct val="90000"/>
              </a:lnSpc>
              <a:buFontTx/>
              <a:buNone/>
            </a:pPr>
            <a:r>
              <a:rPr lang="ru-RU" sz="2800" b="1" dirty="0">
                <a:solidFill>
                  <a:srgbClr val="FF0000"/>
                </a:solidFill>
              </a:rPr>
              <a:t>Функція ДНК</a:t>
            </a:r>
            <a:r>
              <a:rPr lang="ru-RU" sz="2800" dirty="0"/>
              <a:t>: збереження спадкової (генетичної) інформації, тобто в ДНК знаходяться гени.</a:t>
            </a:r>
          </a:p>
          <a:p>
            <a:pPr marL="609600" indent="-609600" eaLnBrk="1" hangingPunct="1">
              <a:lnSpc>
                <a:spcPct val="90000"/>
              </a:lnSpc>
              <a:buFontTx/>
              <a:buNone/>
            </a:pPr>
            <a:r>
              <a:rPr lang="ru-RU" sz="2800" u="sng" dirty="0"/>
              <a:t>У людини в клітині близько 22 тисяч структурних генів, які кодують білки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27584" y="1628800"/>
            <a:ext cx="7772400" cy="778098"/>
          </a:xfrm>
        </p:spPr>
        <p:txBody>
          <a:bodyPr>
            <a:noAutofit/>
          </a:bodyPr>
          <a:lstStyle/>
          <a:p>
            <a:pPr algn="ctr" eaLnBrk="1" hangingPunct="1"/>
            <a:r>
              <a:rPr lang="ru-RU" sz="2800" b="1" dirty="0">
                <a:solidFill>
                  <a:srgbClr val="FF0000"/>
                </a:solidFill>
                <a:latin typeface="+mn-lt"/>
                <a:cs typeface="Arial" pitchFamily="34" charset="0"/>
              </a:rPr>
              <a:t>Комплементарність ланцюгів</a:t>
            </a:r>
            <a:r>
              <a:rPr lang="en-US" sz="2800" b="1" dirty="0">
                <a:solidFill>
                  <a:srgbClr val="FF0000"/>
                </a:solidFill>
                <a:latin typeface="+mn-lt"/>
                <a:cs typeface="Arial" pitchFamily="34" charset="0"/>
              </a:rPr>
              <a:t> </a:t>
            </a:r>
            <a:r>
              <a:rPr lang="uk-UA" sz="2800" b="1" dirty="0">
                <a:solidFill>
                  <a:schemeClr val="tx1"/>
                </a:solidFill>
                <a:latin typeface="+mn-lt"/>
                <a:cs typeface="Arial" pitchFamily="34" charset="0"/>
              </a:rPr>
              <a:t>– сурова  відповідність азотистих основ двох ланцюгів</a:t>
            </a:r>
            <a:r>
              <a:rPr lang="ru-RU" sz="2800" b="1" dirty="0">
                <a:solidFill>
                  <a:schemeClr val="tx1"/>
                </a:solidFill>
                <a:latin typeface="+mn-lt"/>
                <a:cs typeface="Arial" pitchFamily="34" charset="0"/>
              </a:rPr>
              <a:t> ДНК</a:t>
            </a:r>
            <a:br>
              <a:rPr lang="ru-RU" sz="2800" dirty="0">
                <a:solidFill>
                  <a:schemeClr val="tx1"/>
                </a:solidFill>
              </a:rPr>
            </a:br>
            <a:r>
              <a:rPr lang="ru-RU" sz="2400" dirty="0">
                <a:solidFill>
                  <a:schemeClr val="tx1"/>
                </a:solidFill>
                <a:latin typeface="+mn-lt"/>
                <a:cs typeface="Arial" pitchFamily="34" charset="0"/>
              </a:rPr>
              <a:t>Забезпечує такі властивості ДНК, як здатність до реплікації, репарації, денатурації і ренатурації. </a:t>
            </a:r>
          </a:p>
        </p:txBody>
      </p:sp>
      <p:graphicFrame>
        <p:nvGraphicFramePr>
          <p:cNvPr id="5" name="Таблица 4"/>
          <p:cNvGraphicFramePr>
            <a:graphicFrameLocks noGrp="1"/>
          </p:cNvGraphicFramePr>
          <p:nvPr>
            <p:extLst>
              <p:ext uri="{D42A27DB-BD31-4B8C-83A1-F6EECF244321}">
                <p14:modId xmlns:p14="http://schemas.microsoft.com/office/powerpoint/2010/main" val="2087864316"/>
              </p:ext>
            </p:extLst>
          </p:nvPr>
        </p:nvGraphicFramePr>
        <p:xfrm>
          <a:off x="467544" y="2636912"/>
          <a:ext cx="8280920" cy="3657600"/>
        </p:xfrm>
        <a:graphic>
          <a:graphicData uri="http://schemas.openxmlformats.org/drawingml/2006/table">
            <a:tbl>
              <a:tblPr firstRow="1" bandRow="1">
                <a:tableStyleId>{5C22544A-7EE6-4342-B048-85BDC9FD1C3A}</a:tableStyleId>
              </a:tblPr>
              <a:tblGrid>
                <a:gridCol w="3207924">
                  <a:extLst>
                    <a:ext uri="{9D8B030D-6E8A-4147-A177-3AD203B41FA5}">
                      <a16:colId xmlns:a16="http://schemas.microsoft.com/office/drawing/2014/main" val="20000"/>
                    </a:ext>
                  </a:extLst>
                </a:gridCol>
                <a:gridCol w="5072996">
                  <a:extLst>
                    <a:ext uri="{9D8B030D-6E8A-4147-A177-3AD203B41FA5}">
                      <a16:colId xmlns:a16="http://schemas.microsoft.com/office/drawing/2014/main" val="20001"/>
                    </a:ext>
                  </a:extLst>
                </a:gridCol>
              </a:tblGrid>
              <a:tr h="370840">
                <a:tc>
                  <a:txBody>
                    <a:bodyPr/>
                    <a:lstStyle/>
                    <a:p>
                      <a:pPr algn="ctr"/>
                      <a:r>
                        <a:rPr lang="uk-UA" sz="2400" dirty="0"/>
                        <a:t>Процес</a:t>
                      </a:r>
                    </a:p>
                  </a:txBody>
                  <a:tcPr/>
                </a:tc>
                <a:tc>
                  <a:txBody>
                    <a:bodyPr/>
                    <a:lstStyle/>
                    <a:p>
                      <a:pPr algn="ctr"/>
                      <a:r>
                        <a:rPr lang="uk-UA" sz="2400" dirty="0"/>
                        <a:t>Сутність</a:t>
                      </a:r>
                    </a:p>
                  </a:txBody>
                  <a:tcPr/>
                </a:tc>
                <a:extLst>
                  <a:ext uri="{0D108BD9-81ED-4DB2-BD59-A6C34878D82A}">
                    <a16:rowId xmlns:a16="http://schemas.microsoft.com/office/drawing/2014/main" val="10000"/>
                  </a:ext>
                </a:extLst>
              </a:tr>
              <a:tr h="370840">
                <a:tc>
                  <a:txBody>
                    <a:bodyPr/>
                    <a:lstStyle/>
                    <a:p>
                      <a:r>
                        <a:rPr lang="uk-UA" sz="2400" dirty="0"/>
                        <a:t>Реплікація</a:t>
                      </a:r>
                    </a:p>
                  </a:txBody>
                  <a:tcPr/>
                </a:tc>
                <a:tc>
                  <a:txBody>
                    <a:bodyPr/>
                    <a:lstStyle/>
                    <a:p>
                      <a:r>
                        <a:rPr lang="uk-UA" sz="2400" dirty="0"/>
                        <a:t>Подвоєння молекули ДНК</a:t>
                      </a:r>
                    </a:p>
                  </a:txBody>
                  <a:tcPr/>
                </a:tc>
                <a:extLst>
                  <a:ext uri="{0D108BD9-81ED-4DB2-BD59-A6C34878D82A}">
                    <a16:rowId xmlns:a16="http://schemas.microsoft.com/office/drawing/2014/main" val="10001"/>
                  </a:ext>
                </a:extLst>
              </a:tr>
              <a:tr h="370840">
                <a:tc>
                  <a:txBody>
                    <a:bodyPr/>
                    <a:lstStyle/>
                    <a:p>
                      <a:r>
                        <a:rPr lang="uk-UA" sz="2400" dirty="0"/>
                        <a:t>Репарація</a:t>
                      </a:r>
                    </a:p>
                  </a:txBody>
                  <a:tcPr/>
                </a:tc>
                <a:tc>
                  <a:txBody>
                    <a:bodyPr/>
                    <a:lstStyle/>
                    <a:p>
                      <a:r>
                        <a:rPr lang="uk-UA" sz="2400" dirty="0"/>
                        <a:t>Відновлення  пошкоджених ділянок ДНК</a:t>
                      </a:r>
                    </a:p>
                  </a:txBody>
                  <a:tcPr/>
                </a:tc>
                <a:extLst>
                  <a:ext uri="{0D108BD9-81ED-4DB2-BD59-A6C34878D82A}">
                    <a16:rowId xmlns:a16="http://schemas.microsoft.com/office/drawing/2014/main" val="10002"/>
                  </a:ext>
                </a:extLst>
              </a:tr>
              <a:tr h="370840">
                <a:tc>
                  <a:txBody>
                    <a:bodyPr/>
                    <a:lstStyle/>
                    <a:p>
                      <a:r>
                        <a:rPr lang="uk-UA" sz="2400" dirty="0"/>
                        <a:t>Денатурація і </a:t>
                      </a:r>
                    </a:p>
                    <a:p>
                      <a:endParaRPr lang="uk-UA" sz="2400" dirty="0"/>
                    </a:p>
                    <a:p>
                      <a:endParaRPr lang="uk-UA" sz="2400" dirty="0"/>
                    </a:p>
                    <a:p>
                      <a:r>
                        <a:rPr lang="uk-UA" sz="2400" dirty="0"/>
                        <a:t>ренатурація</a:t>
                      </a:r>
                    </a:p>
                  </a:txBody>
                  <a:tcPr/>
                </a:tc>
                <a:tc>
                  <a:txBody>
                    <a:bodyPr/>
                    <a:lstStyle/>
                    <a:p>
                      <a:r>
                        <a:rPr lang="uk-UA" sz="2400" dirty="0"/>
                        <a:t>Розділення молекули ДНК на два ланцюги</a:t>
                      </a:r>
                      <a:r>
                        <a:rPr lang="uk-UA" sz="2400" baseline="0" dirty="0"/>
                        <a:t> при розриві водневих звязків між азотистими основами</a:t>
                      </a:r>
                    </a:p>
                    <a:p>
                      <a:r>
                        <a:rPr lang="uk-UA" sz="2400" dirty="0"/>
                        <a:t>Відновлення дволанцюгової структури</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noChangeArrowheads="1"/>
          </p:cNvPicPr>
          <p:nvPr/>
        </p:nvPicPr>
        <p:blipFill>
          <a:blip r:embed="rId3" cstate="print"/>
          <a:srcRect r="1118"/>
          <a:stretch>
            <a:fillRect/>
          </a:stretch>
        </p:blipFill>
        <p:spPr bwMode="auto">
          <a:xfrm>
            <a:off x="1115616" y="4221088"/>
            <a:ext cx="6878637" cy="2232025"/>
          </a:xfrm>
          <a:prstGeom prst="rect">
            <a:avLst/>
          </a:prstGeom>
          <a:noFill/>
          <a:ln w="9525">
            <a:noFill/>
            <a:round/>
            <a:headEnd/>
            <a:tailEnd/>
          </a:ln>
        </p:spPr>
      </p:pic>
      <p:sp>
        <p:nvSpPr>
          <p:cNvPr id="26627" name="Rectangle 2"/>
          <p:cNvSpPr>
            <a:spLocks noChangeArrowheads="1"/>
          </p:cNvSpPr>
          <p:nvPr/>
        </p:nvSpPr>
        <p:spPr bwMode="auto">
          <a:xfrm>
            <a:off x="179512" y="188640"/>
            <a:ext cx="8712001" cy="3910289"/>
          </a:xfrm>
          <a:prstGeom prst="rect">
            <a:avLst/>
          </a:prstGeom>
          <a:noFill/>
          <a:ln w="9525">
            <a:noFill/>
            <a:round/>
            <a:headEnd/>
            <a:tailEnd/>
          </a:ln>
        </p:spPr>
        <p:txBody>
          <a:bodyPr wrap="square" lIns="90000" tIns="64440" rIns="90000" bIns="46800">
            <a:spAutoFit/>
          </a:bodyPr>
          <a:lstStyle/>
          <a:p>
            <a:pPr algn="ctr" eaLnBrk="1" hangingPunct="1">
              <a:lnSpc>
                <a:spcPct val="9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800" b="1" dirty="0">
                <a:solidFill>
                  <a:srgbClr val="FF0000"/>
                </a:solidFill>
                <a:latin typeface="+mn-lt"/>
                <a:ea typeface="Lucida Sans Unicode" pitchFamily="34" charset="0"/>
                <a:cs typeface="Lucida Sans Unicode" pitchFamily="34" charset="0"/>
              </a:rPr>
              <a:t>Реплікація (редуплікація) ДНК </a:t>
            </a:r>
          </a:p>
          <a:p>
            <a:pPr algn="ctr" eaLnBrk="1" hangingPunct="1">
              <a:lnSpc>
                <a:spcPct val="9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b="1" dirty="0">
                <a:latin typeface="+mn-lt"/>
                <a:ea typeface="Lucida Sans Unicode" pitchFamily="34" charset="0"/>
                <a:cs typeface="Lucida Sans Unicode" pitchFamily="34" charset="0"/>
              </a:rPr>
              <a:t>Подвоєння молекули ДНК (синтез ДНК)</a:t>
            </a:r>
          </a:p>
          <a:p>
            <a:pPr algn="ctr" eaLnBrk="1" hangingPunct="1">
              <a:lnSpc>
                <a:spcPct val="9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b="1" dirty="0">
              <a:latin typeface="+mn-lt"/>
              <a:ea typeface="Lucida Sans Unicode" pitchFamily="34" charset="0"/>
              <a:cs typeface="Lucida Sans Unicode" pitchFamily="34" charset="0"/>
            </a:endParaRPr>
          </a:p>
          <a:p>
            <a:pPr algn="just" eaLnBrk="1" hangingPunct="1">
              <a:lnSpc>
                <a:spcPct val="95000"/>
              </a:lnSpc>
              <a:spcAft>
                <a:spcPts val="600"/>
              </a:spcAft>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latin typeface="+mn-lt"/>
                <a:ea typeface="Lucida Sans Unicode" pitchFamily="34" charset="0"/>
                <a:cs typeface="Lucida Sans Unicode" pitchFamily="34" charset="0"/>
              </a:rPr>
              <a:t>Сутність процесу</a:t>
            </a:r>
            <a:r>
              <a:rPr lang="uk-UA" altLang="ru-RU" sz="2400" dirty="0">
                <a:latin typeface="+mn-lt"/>
                <a:ea typeface="Lucida Sans Unicode" pitchFamily="34" charset="0"/>
                <a:cs typeface="Lucida Sans Unicode" pitchFamily="34" charset="0"/>
              </a:rPr>
              <a:t>: ДНК розкручується і на кожному материнському ланцюгу ДНК синтезується дочірній ланцюг </a:t>
            </a:r>
            <a:r>
              <a:rPr lang="uk-UA" altLang="ru-RU" sz="2400" b="1" dirty="0">
                <a:solidFill>
                  <a:srgbClr val="FF0000"/>
                </a:solidFill>
                <a:latin typeface="+mn-lt"/>
                <a:ea typeface="Lucida Sans Unicode" pitchFamily="34" charset="0"/>
                <a:cs typeface="Lucida Sans Unicode" pitchFamily="34" charset="0"/>
              </a:rPr>
              <a:t>за принципом комплементарності</a:t>
            </a:r>
            <a:r>
              <a:rPr lang="uk-UA" altLang="ru-RU" sz="2400" dirty="0">
                <a:latin typeface="+mn-lt"/>
                <a:ea typeface="Lucida Sans Unicode" pitchFamily="34" charset="0"/>
                <a:cs typeface="Lucida Sans Unicode" pitchFamily="34" charset="0"/>
              </a:rPr>
              <a:t>.</a:t>
            </a:r>
          </a:p>
          <a:p>
            <a:pPr algn="just" eaLnBrk="1" hangingPunct="1">
              <a:lnSpc>
                <a:spcPct val="95000"/>
              </a:lnSpc>
              <a:spcAft>
                <a:spcPts val="600"/>
              </a:spcAft>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latin typeface="+mn-lt"/>
                <a:ea typeface="Lucida Sans Unicode" pitchFamily="34" charset="0"/>
                <a:cs typeface="Lucida Sans Unicode" pitchFamily="34" charset="0"/>
              </a:rPr>
              <a:t>Значення:</a:t>
            </a:r>
            <a:r>
              <a:rPr lang="uk-UA" altLang="ru-RU" sz="2400" dirty="0">
                <a:latin typeface="+mn-lt"/>
                <a:ea typeface="Lucida Sans Unicode" pitchFamily="34" charset="0"/>
                <a:cs typeface="Lucida Sans Unicode" pitchFamily="34" charset="0"/>
              </a:rPr>
              <a:t> забезпечує передачу спадкової інформації дочірнім клітинам при поділі </a:t>
            </a:r>
          </a:p>
          <a:p>
            <a:pPr algn="just" eaLnBrk="1" hangingPunct="1">
              <a:lnSpc>
                <a:spcPct val="95000"/>
              </a:lnSpc>
              <a:spcAft>
                <a:spcPts val="600"/>
              </a:spcAft>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latin typeface="+mn-lt"/>
                <a:ea typeface="Lucida Sans Unicode" pitchFamily="34" charset="0"/>
                <a:cs typeface="Lucida Sans Unicode" pitchFamily="34" charset="0"/>
              </a:rPr>
              <a:t>Відбувається в </a:t>
            </a:r>
            <a:r>
              <a:rPr lang="en-US" altLang="ru-RU" sz="2400" b="1" dirty="0">
                <a:latin typeface="+mn-lt"/>
                <a:ea typeface="Lucida Sans Unicode" pitchFamily="34" charset="0"/>
                <a:cs typeface="Lucida Sans Unicode" pitchFamily="34" charset="0"/>
              </a:rPr>
              <a:t>S (</a:t>
            </a:r>
            <a:r>
              <a:rPr lang="uk-UA" altLang="ru-RU" sz="2400" b="1" dirty="0">
                <a:latin typeface="+mn-lt"/>
                <a:ea typeface="Lucida Sans Unicode" pitchFamily="34" charset="0"/>
                <a:cs typeface="Lucida Sans Unicode" pitchFamily="34" charset="0"/>
              </a:rPr>
              <a:t>синтетичний</a:t>
            </a:r>
            <a:r>
              <a:rPr lang="en-US" altLang="ru-RU" sz="2400" b="1" dirty="0">
                <a:latin typeface="+mn-lt"/>
                <a:ea typeface="Lucida Sans Unicode" pitchFamily="34" charset="0"/>
                <a:cs typeface="Lucida Sans Unicode" pitchFamily="34" charset="0"/>
              </a:rPr>
              <a:t>)</a:t>
            </a:r>
            <a:r>
              <a:rPr lang="uk-UA" altLang="ru-RU" sz="2400" b="1" dirty="0">
                <a:latin typeface="+mn-lt"/>
                <a:ea typeface="Lucida Sans Unicode" pitchFamily="34" charset="0"/>
                <a:cs typeface="Lucida Sans Unicode" pitchFamily="34" charset="0"/>
              </a:rPr>
              <a:t> період інтерфази</a:t>
            </a:r>
          </a:p>
          <a:p>
            <a:pPr algn="just" eaLnBrk="1" hangingPunct="1">
              <a:lnSpc>
                <a:spcPct val="95000"/>
              </a:lnSpc>
              <a:spcAft>
                <a:spcPts val="600"/>
              </a:spcAft>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latin typeface="+mn-lt"/>
                <a:ea typeface="Lucida Sans Unicode" pitchFamily="34" charset="0"/>
                <a:cs typeface="Lucida Sans Unicode" pitchFamily="34" charset="0"/>
              </a:rPr>
              <a:t>Головний фермент – </a:t>
            </a:r>
            <a:r>
              <a:rPr lang="uk-UA" altLang="ru-RU" sz="2400" b="1" dirty="0">
                <a:solidFill>
                  <a:srgbClr val="FF0000"/>
                </a:solidFill>
                <a:latin typeface="+mn-lt"/>
                <a:ea typeface="Lucida Sans Unicode" pitchFamily="34" charset="0"/>
                <a:cs typeface="Lucida Sans Unicode" pitchFamily="34" charset="0"/>
              </a:rPr>
              <a:t>ДНК-залежна ДНК полімераза</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95536" y="1196752"/>
            <a:ext cx="8499475" cy="1008112"/>
          </a:xfrm>
        </p:spPr>
        <p:txBody>
          <a:bodyPr>
            <a:noAutofit/>
          </a:bodyPr>
          <a:lstStyle/>
          <a:p>
            <a:pPr eaLnBrk="1" hangingPunct="1">
              <a:lnSpc>
                <a:spcPct val="95000"/>
              </a:lnSpc>
              <a:buClr>
                <a:srgbClr val="000000"/>
              </a:buClr>
              <a:buFont typeface="Times New Roman" pitchFamily="18" charset="0"/>
              <a:buNone/>
            </a:pPr>
            <a:r>
              <a:rPr lang="ru-RU" sz="2800" dirty="0">
                <a:solidFill>
                  <a:schemeClr val="tx1"/>
                </a:solidFill>
                <a:latin typeface="+mn-lt"/>
                <a:cs typeface="Arial" pitchFamily="34" charset="0"/>
              </a:rPr>
              <a:t>Завдяки принципу </a:t>
            </a:r>
            <a:r>
              <a:rPr lang="ru-RU" sz="2800" b="1" dirty="0">
                <a:solidFill>
                  <a:schemeClr val="tx1"/>
                </a:solidFill>
                <a:latin typeface="+mn-lt"/>
                <a:cs typeface="Arial" pitchFamily="34" charset="0"/>
              </a:rPr>
              <a:t>комплементарності</a:t>
            </a:r>
            <a:r>
              <a:rPr lang="ru-RU" sz="2800" dirty="0">
                <a:solidFill>
                  <a:schemeClr val="tx1"/>
                </a:solidFill>
                <a:latin typeface="+mn-lt"/>
                <a:cs typeface="Arial" pitchFamily="34" charset="0"/>
              </a:rPr>
              <a:t> дві </a:t>
            </a:r>
            <a:r>
              <a:rPr lang="ru-RU" sz="2800" b="1" dirty="0">
                <a:solidFill>
                  <a:schemeClr val="tx1"/>
                </a:solidFill>
                <a:latin typeface="+mn-lt"/>
                <a:cs typeface="Arial" pitchFamily="34" charset="0"/>
              </a:rPr>
              <a:t>дочірні ДНК мають таку саму послідовність нуклеотидів</a:t>
            </a:r>
            <a:r>
              <a:rPr lang="ru-RU" sz="2800" dirty="0">
                <a:solidFill>
                  <a:schemeClr val="tx1"/>
                </a:solidFill>
                <a:latin typeface="+mn-lt"/>
                <a:cs typeface="Arial" pitchFamily="34" charset="0"/>
              </a:rPr>
              <a:t>, як  материнська молекула. </a:t>
            </a:r>
            <a:br>
              <a:rPr lang="ru-RU" sz="2800" dirty="0">
                <a:solidFill>
                  <a:schemeClr val="tx1"/>
                </a:solidFill>
                <a:latin typeface="+mn-lt"/>
              </a:rPr>
            </a:br>
            <a:endParaRPr lang="ru-RU" sz="2800" dirty="0">
              <a:solidFill>
                <a:schemeClr val="tx1"/>
              </a:solidFill>
              <a:latin typeface="+mn-lt"/>
            </a:endParaRPr>
          </a:p>
        </p:txBody>
      </p:sp>
      <p:sp>
        <p:nvSpPr>
          <p:cNvPr id="27651" name="Rectangle 3"/>
          <p:cNvSpPr>
            <a:spLocks noGrp="1" noChangeArrowheads="1"/>
          </p:cNvSpPr>
          <p:nvPr>
            <p:ph sz="quarter" idx="1"/>
          </p:nvPr>
        </p:nvSpPr>
        <p:spPr>
          <a:xfrm>
            <a:off x="1043608" y="1916832"/>
            <a:ext cx="7772400" cy="4572000"/>
          </a:xfrm>
        </p:spPr>
        <p:txBody>
          <a:bodyPr/>
          <a:lstStyle/>
          <a:p>
            <a:pPr eaLnBrk="1" hangingPunct="1">
              <a:buFontTx/>
              <a:buNone/>
            </a:pPr>
            <a:endParaRPr lang="ru-RU" dirty="0"/>
          </a:p>
          <a:p>
            <a:pPr eaLnBrk="1" hangingPunct="1">
              <a:buFontTx/>
              <a:buNone/>
            </a:pPr>
            <a:endParaRPr lang="ru-RU" dirty="0"/>
          </a:p>
          <a:p>
            <a:pPr eaLnBrk="1" hangingPunct="1">
              <a:buFontTx/>
              <a:buNone/>
            </a:pPr>
            <a:endParaRPr lang="ru-RU" dirty="0"/>
          </a:p>
          <a:p>
            <a:pPr eaLnBrk="1" hangingPunct="1">
              <a:buFontTx/>
              <a:buNone/>
            </a:pPr>
            <a:endParaRPr lang="ru-RU" dirty="0"/>
          </a:p>
        </p:txBody>
      </p:sp>
      <p:sp>
        <p:nvSpPr>
          <p:cNvPr id="27652" name="Text Box 4"/>
          <p:cNvSpPr txBox="1">
            <a:spLocks noChangeArrowheads="1"/>
          </p:cNvSpPr>
          <p:nvPr/>
        </p:nvSpPr>
        <p:spPr bwMode="auto">
          <a:xfrm flipH="1">
            <a:off x="684213" y="3573463"/>
            <a:ext cx="1060450" cy="366712"/>
          </a:xfrm>
          <a:prstGeom prst="rect">
            <a:avLst/>
          </a:prstGeom>
          <a:noFill/>
          <a:ln w="9525">
            <a:noFill/>
            <a:miter lim="800000"/>
            <a:headEnd/>
            <a:tailEnd/>
          </a:ln>
        </p:spPr>
        <p:txBody>
          <a:bodyPr>
            <a:spAutoFit/>
          </a:bodyPr>
          <a:lstStyle/>
          <a:p>
            <a:pPr algn="ctr" eaLnBrk="1" hangingPunct="1"/>
            <a:endParaRPr lang="uk-UA"/>
          </a:p>
        </p:txBody>
      </p:sp>
      <p:sp>
        <p:nvSpPr>
          <p:cNvPr id="27653" name="Text Box 5"/>
          <p:cNvSpPr txBox="1">
            <a:spLocks noChangeArrowheads="1"/>
          </p:cNvSpPr>
          <p:nvPr/>
        </p:nvSpPr>
        <p:spPr bwMode="auto">
          <a:xfrm>
            <a:off x="2571750" y="3141663"/>
            <a:ext cx="184150" cy="366712"/>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27654" name="Rectangle 6"/>
          <p:cNvSpPr>
            <a:spLocks noChangeArrowheads="1"/>
          </p:cNvSpPr>
          <p:nvPr/>
        </p:nvSpPr>
        <p:spPr bwMode="auto">
          <a:xfrm>
            <a:off x="914400" y="1844824"/>
            <a:ext cx="8229600" cy="3921125"/>
          </a:xfrm>
          <a:prstGeom prst="rect">
            <a:avLst/>
          </a:prstGeom>
          <a:noFill/>
          <a:ln w="9525">
            <a:noFill/>
            <a:miter lim="800000"/>
            <a:headEnd/>
            <a:tailEnd/>
          </a:ln>
        </p:spPr>
        <p:txBody>
          <a:bodyPr/>
          <a:lstStyle/>
          <a:p>
            <a:pPr marL="342900" indent="-342900" eaLnBrk="1" hangingPunct="1">
              <a:spcBef>
                <a:spcPct val="20000"/>
              </a:spcBef>
            </a:pPr>
            <a:endParaRPr lang="ru-RU" sz="2400" dirty="0">
              <a:cs typeface="Arial" charset="0"/>
            </a:endParaRPr>
          </a:p>
          <a:p>
            <a:pPr marL="342900" indent="-342900" eaLnBrk="1" hangingPunct="1">
              <a:spcBef>
                <a:spcPct val="20000"/>
              </a:spcBef>
            </a:pPr>
            <a:r>
              <a:rPr lang="ru-RU" sz="2400" dirty="0">
                <a:cs typeface="Arial" charset="0"/>
              </a:rPr>
              <a:t>Материнська   ДНК                            Дочірні ДНК   </a:t>
            </a:r>
          </a:p>
          <a:p>
            <a:pPr marL="342900" indent="-342900" eaLnBrk="1" hangingPunct="1">
              <a:spcBef>
                <a:spcPct val="20000"/>
              </a:spcBef>
            </a:pPr>
            <a:r>
              <a:rPr lang="ru-RU" sz="3200" dirty="0">
                <a:solidFill>
                  <a:srgbClr val="FF0000"/>
                </a:solidFill>
                <a:cs typeface="Arial" charset="0"/>
              </a:rPr>
              <a:t>                                          </a:t>
            </a:r>
            <a:r>
              <a:rPr lang="ru-RU" sz="3200" b="1" dirty="0">
                <a:cs typeface="Arial" charset="0"/>
              </a:rPr>
              <a:t>5</a:t>
            </a:r>
            <a:r>
              <a:rPr lang="en-US" sz="3200" b="1" dirty="0">
                <a:cs typeface="Arial" charset="0"/>
              </a:rPr>
              <a:t>'</a:t>
            </a:r>
            <a:r>
              <a:rPr lang="ru-RU" sz="3200" b="1" dirty="0">
                <a:cs typeface="Arial" charset="0"/>
              </a:rPr>
              <a:t> АТГТЦ  3</a:t>
            </a:r>
            <a:r>
              <a:rPr lang="en-US" sz="3200" b="1" dirty="0">
                <a:cs typeface="Arial" charset="0"/>
              </a:rPr>
              <a:t>'</a:t>
            </a:r>
            <a:endParaRPr lang="ru-RU" sz="3200" b="1" dirty="0">
              <a:cs typeface="Arial" charset="0"/>
            </a:endParaRPr>
          </a:p>
          <a:p>
            <a:pPr marL="342900" indent="-342900" eaLnBrk="1" hangingPunct="1">
              <a:spcBef>
                <a:spcPct val="20000"/>
              </a:spcBef>
            </a:pPr>
            <a:r>
              <a:rPr lang="ru-RU" sz="3200" b="1" dirty="0">
                <a:cs typeface="Arial" charset="0"/>
              </a:rPr>
              <a:t>                                          </a:t>
            </a:r>
            <a:r>
              <a:rPr lang="ru-RU" sz="3200" b="1" dirty="0">
                <a:solidFill>
                  <a:srgbClr val="FF0000"/>
                </a:solidFill>
                <a:cs typeface="Arial" charset="0"/>
              </a:rPr>
              <a:t>3</a:t>
            </a:r>
            <a:r>
              <a:rPr lang="en-US" sz="3200" b="1" dirty="0">
                <a:solidFill>
                  <a:srgbClr val="FF0000"/>
                </a:solidFill>
                <a:cs typeface="Arial" charset="0"/>
              </a:rPr>
              <a:t>'</a:t>
            </a:r>
            <a:r>
              <a:rPr lang="ru-RU" sz="3200" b="1" dirty="0">
                <a:solidFill>
                  <a:srgbClr val="FF0000"/>
                </a:solidFill>
                <a:cs typeface="Arial" charset="0"/>
              </a:rPr>
              <a:t> ТАЦАГ 5</a:t>
            </a:r>
            <a:r>
              <a:rPr lang="en-US" sz="3200" b="1" dirty="0">
                <a:solidFill>
                  <a:srgbClr val="FF0000"/>
                </a:solidFill>
                <a:cs typeface="Arial" charset="0"/>
              </a:rPr>
              <a:t>'</a:t>
            </a:r>
          </a:p>
          <a:p>
            <a:pPr marL="342900" indent="-342900" eaLnBrk="1" hangingPunct="1">
              <a:spcBef>
                <a:spcPct val="20000"/>
              </a:spcBef>
            </a:pPr>
            <a:r>
              <a:rPr lang="ru-RU" sz="3200" b="1" dirty="0">
                <a:cs typeface="Arial" charset="0"/>
              </a:rPr>
              <a:t>5</a:t>
            </a:r>
            <a:r>
              <a:rPr lang="en-US" sz="3200" b="1" dirty="0">
                <a:cs typeface="Arial" charset="0"/>
              </a:rPr>
              <a:t>'</a:t>
            </a:r>
            <a:r>
              <a:rPr lang="ru-RU" sz="3200" b="1" dirty="0">
                <a:cs typeface="Arial" charset="0"/>
              </a:rPr>
              <a:t> АТГТЦ  3</a:t>
            </a:r>
            <a:r>
              <a:rPr lang="en-US" sz="3200" b="1" dirty="0">
                <a:cs typeface="Arial" charset="0"/>
              </a:rPr>
              <a:t>'</a:t>
            </a:r>
            <a:endParaRPr lang="ru-RU" sz="3200" b="1" dirty="0">
              <a:cs typeface="Arial" charset="0"/>
            </a:endParaRPr>
          </a:p>
          <a:p>
            <a:pPr marL="342900" indent="-342900" eaLnBrk="1" hangingPunct="1">
              <a:spcBef>
                <a:spcPct val="20000"/>
              </a:spcBef>
            </a:pPr>
            <a:r>
              <a:rPr lang="ru-RU" sz="3200" b="1" dirty="0">
                <a:cs typeface="Arial" charset="0"/>
              </a:rPr>
              <a:t>3</a:t>
            </a:r>
            <a:r>
              <a:rPr lang="en-US" sz="3200" b="1" dirty="0">
                <a:cs typeface="Arial" charset="0"/>
              </a:rPr>
              <a:t>'</a:t>
            </a:r>
            <a:r>
              <a:rPr lang="ru-RU" sz="3200" b="1" dirty="0">
                <a:cs typeface="Arial" charset="0"/>
              </a:rPr>
              <a:t> ТАЦАГ 5</a:t>
            </a:r>
            <a:r>
              <a:rPr lang="en-US" sz="3200" b="1" dirty="0">
                <a:cs typeface="Arial" charset="0"/>
              </a:rPr>
              <a:t>'</a:t>
            </a:r>
            <a:r>
              <a:rPr lang="ru-RU" sz="3200" b="1" dirty="0">
                <a:cs typeface="Arial" charset="0"/>
              </a:rPr>
              <a:t>                      </a:t>
            </a:r>
            <a:r>
              <a:rPr lang="ru-RU" sz="3200" b="1" dirty="0">
                <a:solidFill>
                  <a:srgbClr val="FF0000"/>
                </a:solidFill>
                <a:cs typeface="Arial" charset="0"/>
              </a:rPr>
              <a:t>5</a:t>
            </a:r>
            <a:r>
              <a:rPr lang="en-US" sz="3200" b="1" dirty="0">
                <a:solidFill>
                  <a:srgbClr val="FF0000"/>
                </a:solidFill>
                <a:cs typeface="Arial" charset="0"/>
              </a:rPr>
              <a:t>'</a:t>
            </a:r>
            <a:r>
              <a:rPr lang="ru-RU" sz="3200" b="1" dirty="0">
                <a:solidFill>
                  <a:srgbClr val="FF0000"/>
                </a:solidFill>
                <a:cs typeface="Arial" charset="0"/>
              </a:rPr>
              <a:t> АТГТЦ  3</a:t>
            </a:r>
            <a:r>
              <a:rPr lang="en-US" sz="3200" b="1" dirty="0">
                <a:solidFill>
                  <a:srgbClr val="FF0000"/>
                </a:solidFill>
                <a:cs typeface="Arial" charset="0"/>
              </a:rPr>
              <a:t>'</a:t>
            </a:r>
            <a:endParaRPr lang="ru-RU" sz="3200" b="1" dirty="0">
              <a:solidFill>
                <a:srgbClr val="FF0000"/>
              </a:solidFill>
              <a:cs typeface="Arial" charset="0"/>
            </a:endParaRPr>
          </a:p>
          <a:p>
            <a:pPr marL="342900" indent="-342900" eaLnBrk="1" hangingPunct="1">
              <a:spcBef>
                <a:spcPct val="20000"/>
              </a:spcBef>
            </a:pPr>
            <a:r>
              <a:rPr lang="ru-RU" sz="3200" b="1" dirty="0">
                <a:cs typeface="Arial" charset="0"/>
              </a:rPr>
              <a:t>                                          3</a:t>
            </a:r>
            <a:r>
              <a:rPr lang="en-US" sz="3200" b="1" dirty="0">
                <a:cs typeface="Arial" charset="0"/>
              </a:rPr>
              <a:t>' </a:t>
            </a:r>
            <a:r>
              <a:rPr lang="ru-RU" sz="3200" b="1" dirty="0">
                <a:cs typeface="Arial" charset="0"/>
              </a:rPr>
              <a:t>ТАЦАГ 5</a:t>
            </a:r>
            <a:r>
              <a:rPr lang="en-US" sz="3200" b="1" dirty="0">
                <a:cs typeface="Arial" charset="0"/>
              </a:rPr>
              <a:t>'</a:t>
            </a:r>
          </a:p>
          <a:p>
            <a:pPr marL="342900" indent="-342900" eaLnBrk="1" hangingPunct="1">
              <a:spcBef>
                <a:spcPct val="20000"/>
              </a:spcBef>
            </a:pPr>
            <a:endParaRPr lang="en-US" sz="3200" b="1" dirty="0">
              <a:cs typeface="Arial" charset="0"/>
            </a:endParaRPr>
          </a:p>
        </p:txBody>
      </p:sp>
      <p:sp>
        <p:nvSpPr>
          <p:cNvPr id="27656" name="Line 8"/>
          <p:cNvSpPr>
            <a:spLocks noChangeShapeType="1"/>
          </p:cNvSpPr>
          <p:nvPr/>
        </p:nvSpPr>
        <p:spPr bwMode="auto">
          <a:xfrm flipV="1">
            <a:off x="3635896" y="3212976"/>
            <a:ext cx="1872208" cy="936104"/>
          </a:xfrm>
          <a:prstGeom prst="line">
            <a:avLst/>
          </a:prstGeom>
          <a:noFill/>
          <a:ln w="38100">
            <a:solidFill>
              <a:schemeClr val="tx1"/>
            </a:solidFill>
            <a:round/>
            <a:headEnd/>
            <a:tailEnd type="triangle" w="med" len="med"/>
          </a:ln>
        </p:spPr>
        <p:txBody>
          <a:bodyPr/>
          <a:lstStyle/>
          <a:p>
            <a:endParaRPr lang="uk-UA"/>
          </a:p>
        </p:txBody>
      </p:sp>
      <p:sp>
        <p:nvSpPr>
          <p:cNvPr id="9" name="Line 8"/>
          <p:cNvSpPr>
            <a:spLocks noChangeShapeType="1"/>
          </p:cNvSpPr>
          <p:nvPr/>
        </p:nvSpPr>
        <p:spPr bwMode="auto">
          <a:xfrm>
            <a:off x="3491880" y="4869160"/>
            <a:ext cx="2087563" cy="576263"/>
          </a:xfrm>
          <a:prstGeom prst="line">
            <a:avLst/>
          </a:prstGeom>
          <a:noFill/>
          <a:ln w="38100">
            <a:solidFill>
              <a:schemeClr val="tx1"/>
            </a:solidFill>
            <a:round/>
            <a:headEnd/>
            <a:tailEnd type="triangle" w="med" len="med"/>
          </a:ln>
        </p:spPr>
        <p:txBody>
          <a:bodyPr/>
          <a:lstStyle/>
          <a:p>
            <a:endParaRPr lang="uk-U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395536" y="1268760"/>
            <a:ext cx="4032448" cy="3772444"/>
          </a:xfrm>
          <a:prstGeom prst="rect">
            <a:avLst/>
          </a:prstGeom>
          <a:noFill/>
          <a:ln w="9525">
            <a:noFill/>
            <a:round/>
            <a:headEnd/>
            <a:tailEnd/>
          </a:ln>
        </p:spPr>
        <p:txBody>
          <a:bodyPr wrap="square" lIns="90000" tIns="46800" rIns="90000" bIns="46800">
            <a:spAutoFit/>
          </a:bodyPr>
          <a:lstStyle/>
          <a:p>
            <a:pPr eaLnBrk="1" hangingPunct="1">
              <a:spcBef>
                <a:spcPts val="1750"/>
              </a:spcBef>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800" b="1" dirty="0">
                <a:solidFill>
                  <a:srgbClr val="000000"/>
                </a:solidFill>
                <a:latin typeface="Arial" pitchFamily="34" charset="0"/>
                <a:ea typeface="Lucida Sans Unicode" pitchFamily="34" charset="0"/>
                <a:cs typeface="Arial" pitchFamily="34" charset="0"/>
              </a:rPr>
              <a:t>Реплікація </a:t>
            </a:r>
            <a:r>
              <a:rPr lang="ru-RU" altLang="ru-RU" sz="2800" b="1" dirty="0">
                <a:solidFill>
                  <a:srgbClr val="FF0000"/>
                </a:solidFill>
                <a:latin typeface="Arial" pitchFamily="34" charset="0"/>
                <a:ea typeface="Lucida Sans Unicode" pitchFamily="34" charset="0"/>
                <a:cs typeface="Arial" pitchFamily="34" charset="0"/>
              </a:rPr>
              <a:t>напівконсервативна. </a:t>
            </a:r>
            <a:r>
              <a:rPr lang="ru-RU" altLang="ru-RU" sz="2800" b="1" dirty="0">
                <a:solidFill>
                  <a:srgbClr val="000000"/>
                </a:solidFill>
                <a:latin typeface="Arial" pitchFamily="34" charset="0"/>
                <a:ea typeface="Lucida Sans Unicode" pitchFamily="34" charset="0"/>
                <a:cs typeface="Arial" pitchFamily="34" charset="0"/>
              </a:rPr>
              <a:t> </a:t>
            </a:r>
          </a:p>
          <a:p>
            <a:pPr eaLnBrk="1" hangingPunct="1">
              <a:spcBef>
                <a:spcPts val="1750"/>
              </a:spcBef>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800" dirty="0">
                <a:solidFill>
                  <a:srgbClr val="000000"/>
                </a:solidFill>
                <a:latin typeface="Arial" pitchFamily="34" charset="0"/>
                <a:ea typeface="Lucida Sans Unicode" pitchFamily="34" charset="0"/>
                <a:cs typeface="Arial" pitchFamily="34" charset="0"/>
              </a:rPr>
              <a:t>Кожна синтезована молекула ДНК містить один ланцюг материнський, і один новосинтезований дочірний ланцюг.</a:t>
            </a:r>
            <a:endParaRPr lang="en-US" altLang="ru-RU" sz="2800" dirty="0">
              <a:solidFill>
                <a:srgbClr val="000000"/>
              </a:solidFill>
              <a:latin typeface="Arial" pitchFamily="34" charset="0"/>
              <a:ea typeface="Lucida Sans Unicode" pitchFamily="34" charset="0"/>
              <a:cs typeface="Arial" pitchFamily="34" charset="0"/>
            </a:endParaRPr>
          </a:p>
        </p:txBody>
      </p:sp>
      <p:pic>
        <p:nvPicPr>
          <p:cNvPr id="3" name="Рисунок 2">
            <a:extLst>
              <a:ext uri="{FF2B5EF4-FFF2-40B4-BE49-F238E27FC236}">
                <a16:creationId xmlns:a16="http://schemas.microsoft.com/office/drawing/2014/main" id="{2C674687-C200-50B9-BA15-E44C91088D70}"/>
              </a:ext>
            </a:extLst>
          </p:cNvPr>
          <p:cNvPicPr>
            <a:picLocks noChangeAspect="1"/>
          </p:cNvPicPr>
          <p:nvPr/>
        </p:nvPicPr>
        <p:blipFill>
          <a:blip r:embed="rId3"/>
          <a:srcRect l="1990" r="3254"/>
          <a:stretch/>
        </p:blipFill>
        <p:spPr>
          <a:xfrm>
            <a:off x="4211960" y="454360"/>
            <a:ext cx="4684993" cy="594928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
            <a:extLst>
              <a:ext uri="{FF2B5EF4-FFF2-40B4-BE49-F238E27FC236}">
                <a16:creationId xmlns:a16="http://schemas.microsoft.com/office/drawing/2014/main" id="{92A19497-11E6-BDCB-6E40-0F8D65BB11CF}"/>
              </a:ext>
            </a:extLst>
          </p:cNvPr>
          <p:cNvSpPr txBox="1">
            <a:spLocks noChangeArrowheads="1"/>
          </p:cNvSpPr>
          <p:nvPr/>
        </p:nvSpPr>
        <p:spPr bwMode="auto">
          <a:xfrm>
            <a:off x="684213" y="549275"/>
            <a:ext cx="8064500" cy="237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59400" rIns="90000" bIns="46800">
            <a:spAutoFit/>
          </a:bodyPr>
          <a:lstStyle>
            <a:lvl1pPr>
              <a:lnSpc>
                <a:spcPct val="93000"/>
              </a:lnSpc>
              <a:spcBef>
                <a:spcPts val="8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Lucida Sans Unicode" panose="020B0602030504020204" pitchFamily="34" charset="0"/>
              </a:defRPr>
            </a:lvl1pPr>
            <a:lvl2pPr>
              <a:lnSpc>
                <a:spcPct val="93000"/>
              </a:lnSpc>
              <a:spcBef>
                <a:spcPts val="7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Lucida Sans Unicode" panose="020B0602030504020204" pitchFamily="34" charset="0"/>
              </a:defRPr>
            </a:lvl2pPr>
            <a:lvl3pPr>
              <a:lnSpc>
                <a:spcPct val="93000"/>
              </a:lnSpc>
              <a:spcBef>
                <a:spcPts val="6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Lucida Sans Unicode" panose="020B0602030504020204" pitchFamily="34" charset="0"/>
              </a:defRPr>
            </a:lvl3pPr>
            <a:lvl4pPr>
              <a:lnSpc>
                <a:spcPct val="93000"/>
              </a:lnSpc>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4pPr>
            <a:lvl5pPr>
              <a:lnSpc>
                <a:spcPct val="93000"/>
              </a:lnSpc>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Lucida Sans Unicode" panose="020B0602030504020204" pitchFamily="34" charset="0"/>
              </a:defRPr>
            </a:lvl9pPr>
          </a:lstStyle>
          <a:p>
            <a:pPr eaLnBrk="1" hangingPunct="1">
              <a:lnSpc>
                <a:spcPct val="95000"/>
              </a:lnSpc>
              <a:spcBef>
                <a:spcPts val="1250"/>
              </a:spcBef>
              <a:buFont typeface="Times New Roman" panose="02020603050405020304" pitchFamily="18" charset="0"/>
              <a:buNone/>
            </a:pPr>
            <a:r>
              <a:rPr lang="ru-RU" altLang="ru-RU" sz="2400" dirty="0" err="1">
                <a:latin typeface="+mn-lt"/>
              </a:rPr>
              <a:t>Розкручування</a:t>
            </a:r>
            <a:r>
              <a:rPr lang="ru-RU" altLang="ru-RU" sz="2400" dirty="0">
                <a:latin typeface="+mn-lt"/>
              </a:rPr>
              <a:t> </a:t>
            </a:r>
            <a:r>
              <a:rPr lang="ru-RU" altLang="ru-RU" sz="2400" dirty="0" err="1">
                <a:latin typeface="+mn-lt"/>
              </a:rPr>
              <a:t>подвійної</a:t>
            </a:r>
            <a:r>
              <a:rPr lang="ru-RU" altLang="ru-RU" sz="2400" dirty="0">
                <a:latin typeface="+mn-lt"/>
              </a:rPr>
              <a:t> </a:t>
            </a:r>
            <a:r>
              <a:rPr lang="ru-RU" altLang="ru-RU" sz="2400" dirty="0" err="1">
                <a:latin typeface="+mn-lt"/>
              </a:rPr>
              <a:t>спіралі</a:t>
            </a:r>
            <a:r>
              <a:rPr lang="ru-RU" altLang="ru-RU" sz="2400" dirty="0">
                <a:latin typeface="+mn-lt"/>
              </a:rPr>
              <a:t> </a:t>
            </a:r>
            <a:r>
              <a:rPr lang="ru-RU" altLang="ru-RU" sz="2400" dirty="0" err="1">
                <a:latin typeface="+mn-lt"/>
              </a:rPr>
              <a:t>починається</a:t>
            </a:r>
            <a:r>
              <a:rPr lang="ru-RU" altLang="ru-RU" sz="2400" dirty="0">
                <a:latin typeface="+mn-lt"/>
              </a:rPr>
              <a:t> </a:t>
            </a:r>
            <a:r>
              <a:rPr lang="ru-RU" altLang="ru-RU" sz="2400" dirty="0" err="1">
                <a:latin typeface="+mn-lt"/>
              </a:rPr>
              <a:t>одночасно</a:t>
            </a:r>
            <a:r>
              <a:rPr lang="ru-RU" altLang="ru-RU" sz="2400" dirty="0">
                <a:latin typeface="+mn-lt"/>
              </a:rPr>
              <a:t> в </a:t>
            </a:r>
            <a:r>
              <a:rPr lang="ru-RU" altLang="ru-RU" sz="2400" dirty="0" err="1">
                <a:latin typeface="+mn-lt"/>
              </a:rPr>
              <a:t>багатьох</a:t>
            </a:r>
            <a:r>
              <a:rPr lang="ru-RU" altLang="ru-RU" sz="2400" dirty="0">
                <a:latin typeface="+mn-lt"/>
              </a:rPr>
              <a:t> м</a:t>
            </a:r>
            <a:r>
              <a:rPr lang="uk-UA" altLang="ru-RU" sz="2400" dirty="0" err="1">
                <a:latin typeface="+mn-lt"/>
              </a:rPr>
              <a:t>ісцях</a:t>
            </a:r>
            <a:r>
              <a:rPr lang="uk-UA" altLang="ru-RU" sz="2400" dirty="0">
                <a:latin typeface="+mn-lt"/>
              </a:rPr>
              <a:t> (</a:t>
            </a:r>
            <a:r>
              <a:rPr lang="ru-RU" altLang="ru-RU" sz="2400" dirty="0">
                <a:latin typeface="+mn-lt"/>
              </a:rPr>
              <a:t>точка </a:t>
            </a:r>
            <a:r>
              <a:rPr lang="en-US" altLang="ru-RU" sz="2400" dirty="0" err="1">
                <a:latin typeface="+mn-lt"/>
              </a:rPr>
              <a:t>ori</a:t>
            </a:r>
            <a:r>
              <a:rPr lang="uk-UA" altLang="ru-RU" sz="2400" dirty="0">
                <a:latin typeface="+mn-lt"/>
              </a:rPr>
              <a:t>) </a:t>
            </a:r>
            <a:r>
              <a:rPr lang="ru-RU" altLang="ru-RU" sz="2400" dirty="0" err="1">
                <a:latin typeface="+mn-lt"/>
              </a:rPr>
              <a:t>Точкі</a:t>
            </a:r>
            <a:r>
              <a:rPr lang="ru-RU" altLang="ru-RU" sz="2400" dirty="0">
                <a:latin typeface="+mn-lt"/>
              </a:rPr>
              <a:t> початку </a:t>
            </a:r>
            <a:r>
              <a:rPr lang="ru-RU" altLang="ru-RU" sz="2400" dirty="0" err="1">
                <a:latin typeface="+mn-lt"/>
              </a:rPr>
              <a:t>реплікації</a:t>
            </a:r>
            <a:r>
              <a:rPr lang="ru-RU" altLang="ru-RU" sz="2400" dirty="0">
                <a:latin typeface="+mn-lt"/>
              </a:rPr>
              <a:t> </a:t>
            </a:r>
            <a:r>
              <a:rPr lang="ru-RU" altLang="ru-RU" sz="2400" dirty="0" err="1">
                <a:latin typeface="+mn-lt"/>
              </a:rPr>
              <a:t>багаті</a:t>
            </a:r>
            <a:r>
              <a:rPr lang="ru-RU" altLang="ru-RU" sz="2400" dirty="0">
                <a:latin typeface="+mn-lt"/>
              </a:rPr>
              <a:t> парами </a:t>
            </a:r>
            <a:r>
              <a:rPr lang="en-US" altLang="ru-RU" sz="2400" dirty="0">
                <a:latin typeface="+mn-lt"/>
              </a:rPr>
              <a:t>A-T</a:t>
            </a:r>
          </a:p>
          <a:p>
            <a:pPr eaLnBrk="1" hangingPunct="1">
              <a:lnSpc>
                <a:spcPct val="95000"/>
              </a:lnSpc>
              <a:spcBef>
                <a:spcPts val="1250"/>
              </a:spcBef>
              <a:buFont typeface="Times New Roman" panose="02020603050405020304" pitchFamily="18" charset="0"/>
              <a:buNone/>
            </a:pPr>
            <a:r>
              <a:rPr lang="ru-RU" altLang="ru-RU" sz="2400" dirty="0">
                <a:latin typeface="+mn-lt"/>
              </a:rPr>
              <a:t>ДНК, </a:t>
            </a:r>
            <a:r>
              <a:rPr lang="ru-RU" altLang="ru-RU" sz="2400" dirty="0" err="1">
                <a:latin typeface="+mn-lt"/>
              </a:rPr>
              <a:t>реплікована</a:t>
            </a:r>
            <a:r>
              <a:rPr lang="ru-RU" altLang="ru-RU" sz="2400" dirty="0">
                <a:latin typeface="+mn-lt"/>
              </a:rPr>
              <a:t> з одного точки </a:t>
            </a:r>
            <a:r>
              <a:rPr lang="ru-RU" altLang="ru-RU" sz="2400" dirty="0" err="1">
                <a:latin typeface="+mn-lt"/>
              </a:rPr>
              <a:t>називається</a:t>
            </a:r>
            <a:r>
              <a:rPr lang="ru-RU" altLang="ru-RU" sz="2400" dirty="0">
                <a:latin typeface="+mn-lt"/>
              </a:rPr>
              <a:t> </a:t>
            </a:r>
            <a:r>
              <a:rPr lang="ru-RU" altLang="ru-RU" sz="2400" dirty="0" err="1">
                <a:latin typeface="+mn-lt"/>
              </a:rPr>
              <a:t>репліконом</a:t>
            </a:r>
            <a:r>
              <a:rPr lang="ru-RU" altLang="ru-RU" sz="2400" dirty="0">
                <a:latin typeface="+mn-lt"/>
              </a:rPr>
              <a:t>. </a:t>
            </a:r>
            <a:r>
              <a:rPr lang="ru-RU" altLang="ru-RU" sz="2400" dirty="0" err="1">
                <a:latin typeface="+mn-lt"/>
              </a:rPr>
              <a:t>Типова</a:t>
            </a:r>
            <a:r>
              <a:rPr lang="ru-RU" altLang="ru-RU" sz="2400" dirty="0">
                <a:latin typeface="+mn-lt"/>
              </a:rPr>
              <a:t> </a:t>
            </a:r>
            <a:r>
              <a:rPr lang="ru-RU" altLang="ru-RU" sz="2400" dirty="0" err="1">
                <a:latin typeface="+mn-lt"/>
              </a:rPr>
              <a:t>клітина</a:t>
            </a:r>
            <a:r>
              <a:rPr lang="ru-RU" altLang="ru-RU" sz="2400" dirty="0">
                <a:latin typeface="+mn-lt"/>
              </a:rPr>
              <a:t> </a:t>
            </a:r>
            <a:r>
              <a:rPr lang="ru-RU" altLang="ru-RU" sz="2400" dirty="0" err="1">
                <a:latin typeface="+mn-lt"/>
              </a:rPr>
              <a:t>ссавців</a:t>
            </a:r>
            <a:r>
              <a:rPr lang="ru-RU" altLang="ru-RU" sz="2400" dirty="0">
                <a:latin typeface="+mn-lt"/>
              </a:rPr>
              <a:t> </a:t>
            </a:r>
            <a:r>
              <a:rPr lang="ru-RU" altLang="ru-RU" sz="2400" dirty="0" err="1">
                <a:latin typeface="+mn-lt"/>
              </a:rPr>
              <a:t>має</a:t>
            </a:r>
            <a:r>
              <a:rPr lang="ru-RU" altLang="ru-RU" sz="2400" dirty="0">
                <a:latin typeface="+mn-lt"/>
              </a:rPr>
              <a:t> 50-100 000 </a:t>
            </a:r>
            <a:r>
              <a:rPr lang="ru-RU" altLang="ru-RU" sz="2400" dirty="0" err="1">
                <a:latin typeface="+mn-lt"/>
              </a:rPr>
              <a:t>репліконів</a:t>
            </a:r>
            <a:endParaRPr lang="en-US" altLang="ru-RU" sz="2400" dirty="0">
              <a:latin typeface="+mn-lt"/>
            </a:endParaRPr>
          </a:p>
        </p:txBody>
      </p:sp>
      <p:pic>
        <p:nvPicPr>
          <p:cNvPr id="44035" name="Picture 2">
            <a:extLst>
              <a:ext uri="{FF2B5EF4-FFF2-40B4-BE49-F238E27FC236}">
                <a16:creationId xmlns:a16="http://schemas.microsoft.com/office/drawing/2014/main" id="{0BB35076-5FD1-C972-2E81-7B84A3A7D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1855"/>
          <a:stretch>
            <a:fillRect/>
          </a:stretch>
        </p:blipFill>
        <p:spPr bwMode="auto">
          <a:xfrm>
            <a:off x="457200" y="2982756"/>
            <a:ext cx="8229600"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a:xfrm>
            <a:off x="457200" y="128588"/>
            <a:ext cx="8224838" cy="852487"/>
          </a:xfrm>
        </p:spPr>
        <p:txBody>
          <a:bodyPr>
            <a:normAutofit/>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600" b="1" dirty="0">
                <a:solidFill>
                  <a:srgbClr val="C00000"/>
                </a:solidFill>
              </a:rPr>
              <a:t>Правила процесу реплікації</a:t>
            </a:r>
            <a:endParaRPr lang="en-US" altLang="ru-RU" sz="3600" b="1" dirty="0">
              <a:solidFill>
                <a:srgbClr val="C00000"/>
              </a:solidFill>
            </a:endParaRPr>
          </a:p>
        </p:txBody>
      </p:sp>
      <p:sp>
        <p:nvSpPr>
          <p:cNvPr id="29699" name="Rectangle 2"/>
          <p:cNvSpPr>
            <a:spLocks noGrp="1" noChangeArrowheads="1"/>
          </p:cNvSpPr>
          <p:nvPr>
            <p:ph sz="quarter" idx="1"/>
          </p:nvPr>
        </p:nvSpPr>
        <p:spPr>
          <a:xfrm>
            <a:off x="457200" y="1124744"/>
            <a:ext cx="8224838" cy="4998244"/>
          </a:xfrm>
        </p:spPr>
        <p:txBody>
          <a:bodyPr>
            <a:normAutofit/>
          </a:bodyPr>
          <a:lstStyle/>
          <a:p>
            <a:pPr marL="604838" indent="-604838" eaLnBrk="1" hangingPunct="1">
              <a:lnSpc>
                <a:spcPct val="83000"/>
              </a:lnSpc>
              <a:buFont typeface="Wingdings" pitchFamily="2" charset="2"/>
              <a:buChar char="Ø"/>
              <a:tabLst>
                <a:tab pos="604838" algn="l"/>
                <a:tab pos="709613" algn="l"/>
                <a:tab pos="1158875" algn="l"/>
                <a:tab pos="1608138" algn="l"/>
                <a:tab pos="2057400" algn="l"/>
                <a:tab pos="2506663" algn="l"/>
                <a:tab pos="2955925" algn="l"/>
                <a:tab pos="3405188" algn="l"/>
                <a:tab pos="3854450" algn="l"/>
                <a:tab pos="4303713" algn="l"/>
                <a:tab pos="4752975" algn="l"/>
                <a:tab pos="5202238" algn="l"/>
                <a:tab pos="5651500" algn="l"/>
                <a:tab pos="6100763" algn="l"/>
                <a:tab pos="6550025" algn="l"/>
                <a:tab pos="6999288" algn="l"/>
                <a:tab pos="7448550" algn="l"/>
                <a:tab pos="7897813" algn="l"/>
                <a:tab pos="8347075" algn="l"/>
                <a:tab pos="8796338" algn="l"/>
                <a:tab pos="9245600" algn="l"/>
              </a:tabLst>
            </a:pPr>
            <a:r>
              <a:rPr lang="uk-UA" altLang="ru-RU" sz="2800" dirty="0">
                <a:cs typeface="Arial" pitchFamily="34" charset="0"/>
              </a:rPr>
              <a:t>Необхідні дезоксирибонуклеотид</a:t>
            </a:r>
            <a:r>
              <a:rPr lang="uk-UA" altLang="ru-RU" sz="2800" b="1" dirty="0">
                <a:solidFill>
                  <a:srgbClr val="FF0000"/>
                </a:solidFill>
                <a:cs typeface="Arial" pitchFamily="34" charset="0"/>
              </a:rPr>
              <a:t>трифосфати</a:t>
            </a:r>
            <a:r>
              <a:rPr lang="uk-UA" altLang="ru-RU" sz="2800" dirty="0">
                <a:solidFill>
                  <a:srgbClr val="FF0000"/>
                </a:solidFill>
                <a:cs typeface="Arial" pitchFamily="34" charset="0"/>
              </a:rPr>
              <a:t> </a:t>
            </a:r>
            <a:r>
              <a:rPr lang="uk-UA" altLang="ru-RU" sz="2800" dirty="0">
                <a:cs typeface="Arial" pitchFamily="34" charset="0"/>
              </a:rPr>
              <a:t>(</a:t>
            </a:r>
            <a:r>
              <a:rPr lang="en-US" altLang="ru-RU" sz="2800" dirty="0">
                <a:cs typeface="Arial" pitchFamily="34" charset="0"/>
              </a:rPr>
              <a:t>d</a:t>
            </a:r>
            <a:r>
              <a:rPr lang="uk-UA" altLang="ru-RU" sz="2800" dirty="0">
                <a:cs typeface="Arial" pitchFamily="34" charset="0"/>
              </a:rPr>
              <a:t>АТФ, </a:t>
            </a:r>
            <a:r>
              <a:rPr lang="en-US" altLang="ru-RU" sz="2800" dirty="0">
                <a:cs typeface="Arial" pitchFamily="34" charset="0"/>
              </a:rPr>
              <a:t>d</a:t>
            </a:r>
            <a:r>
              <a:rPr lang="uk-UA" altLang="ru-RU" sz="2800" dirty="0">
                <a:cs typeface="Arial" pitchFamily="34" charset="0"/>
              </a:rPr>
              <a:t>ГТФ, </a:t>
            </a:r>
            <a:r>
              <a:rPr lang="en-US" altLang="ru-RU" sz="2800" dirty="0">
                <a:cs typeface="Arial" pitchFamily="34" charset="0"/>
              </a:rPr>
              <a:t>d</a:t>
            </a:r>
            <a:r>
              <a:rPr lang="uk-UA" altLang="ru-RU" sz="2800" dirty="0">
                <a:cs typeface="Arial" pitchFamily="34" charset="0"/>
              </a:rPr>
              <a:t>ЦТФ, </a:t>
            </a:r>
            <a:r>
              <a:rPr lang="en-US" altLang="ru-RU" sz="2800" dirty="0">
                <a:cs typeface="Arial" pitchFamily="34" charset="0"/>
              </a:rPr>
              <a:t>d</a:t>
            </a:r>
            <a:r>
              <a:rPr lang="uk-UA" altLang="ru-RU" sz="2800" dirty="0">
                <a:cs typeface="Arial" pitchFamily="34" charset="0"/>
              </a:rPr>
              <a:t>ТТФ);</a:t>
            </a:r>
          </a:p>
          <a:p>
            <a:pPr marL="604838" indent="-604838" eaLnBrk="1" hangingPunct="1">
              <a:lnSpc>
                <a:spcPct val="83000"/>
              </a:lnSpc>
              <a:buFont typeface="Wingdings" pitchFamily="2" charset="2"/>
              <a:buChar char="Ø"/>
              <a:tabLst>
                <a:tab pos="604838" algn="l"/>
                <a:tab pos="709613" algn="l"/>
                <a:tab pos="1158875" algn="l"/>
                <a:tab pos="1608138" algn="l"/>
                <a:tab pos="2057400" algn="l"/>
                <a:tab pos="2506663" algn="l"/>
                <a:tab pos="2955925" algn="l"/>
                <a:tab pos="3405188" algn="l"/>
                <a:tab pos="3854450" algn="l"/>
                <a:tab pos="4303713" algn="l"/>
                <a:tab pos="4752975" algn="l"/>
                <a:tab pos="5202238" algn="l"/>
                <a:tab pos="5651500" algn="l"/>
                <a:tab pos="6100763" algn="l"/>
                <a:tab pos="6550025" algn="l"/>
                <a:tab pos="6999288" algn="l"/>
                <a:tab pos="7448550" algn="l"/>
                <a:tab pos="7897813" algn="l"/>
                <a:tab pos="8347075" algn="l"/>
                <a:tab pos="8796338" algn="l"/>
                <a:tab pos="9245600" algn="l"/>
              </a:tabLst>
            </a:pPr>
            <a:endParaRPr lang="uk-UA" altLang="ru-RU" sz="2800" dirty="0">
              <a:cs typeface="Arial" pitchFamily="34" charset="0"/>
            </a:endParaRPr>
          </a:p>
          <a:p>
            <a:pPr marL="604838" indent="-604838">
              <a:lnSpc>
                <a:spcPct val="83000"/>
              </a:lnSpc>
              <a:buFont typeface="Wingdings" pitchFamily="2" charset="2"/>
              <a:buChar char="Ø"/>
              <a:tabLst>
                <a:tab pos="604838" algn="l"/>
                <a:tab pos="709613" algn="l"/>
                <a:tab pos="1158875" algn="l"/>
                <a:tab pos="1608138" algn="l"/>
                <a:tab pos="2057400" algn="l"/>
                <a:tab pos="2506663" algn="l"/>
                <a:tab pos="2955925" algn="l"/>
                <a:tab pos="3405188" algn="l"/>
                <a:tab pos="3854450" algn="l"/>
                <a:tab pos="4303713" algn="l"/>
                <a:tab pos="4752975" algn="l"/>
                <a:tab pos="5202238" algn="l"/>
                <a:tab pos="5651500" algn="l"/>
                <a:tab pos="6100763" algn="l"/>
                <a:tab pos="6550025" algn="l"/>
                <a:tab pos="6999288" algn="l"/>
                <a:tab pos="7448550" algn="l"/>
                <a:tab pos="7897813" algn="l"/>
                <a:tab pos="8347075" algn="l"/>
                <a:tab pos="8796338" algn="l"/>
                <a:tab pos="9245600" algn="l"/>
              </a:tabLst>
            </a:pPr>
            <a:r>
              <a:rPr lang="uk-UA" altLang="ru-RU" sz="2800" dirty="0">
                <a:cs typeface="Arial" pitchFamily="34" charset="0"/>
              </a:rPr>
              <a:t>ДНК-полімеразі потрібна коротка дволанцюгова ділянка для ініціації синтезу ДНК, тому </a:t>
            </a:r>
            <a:r>
              <a:rPr lang="uk-UA" altLang="ru-RU" sz="2800" dirty="0">
                <a:solidFill>
                  <a:srgbClr val="FF0000"/>
                </a:solidFill>
                <a:cs typeface="Arial" pitchFamily="34" charset="0"/>
              </a:rPr>
              <a:t>за допомогою фермента праймази</a:t>
            </a:r>
            <a:r>
              <a:rPr lang="uk-UA" altLang="ru-RU" sz="2800" dirty="0">
                <a:cs typeface="Arial" pitchFamily="34" charset="0"/>
              </a:rPr>
              <a:t> (це РНК-полімераза) синтезується </a:t>
            </a:r>
            <a:r>
              <a:rPr lang="uk-UA" altLang="ru-RU" sz="2800" b="1" dirty="0">
                <a:solidFill>
                  <a:srgbClr val="FF0000"/>
                </a:solidFill>
                <a:cs typeface="Arial" pitchFamily="34" charset="0"/>
              </a:rPr>
              <a:t>праймер - ділянка РНК довжиною 10-15 нуклеотидів.</a:t>
            </a:r>
            <a:r>
              <a:rPr lang="uk-UA" sz="2800" b="1" dirty="0">
                <a:solidFill>
                  <a:schemeClr val="tx2"/>
                </a:solidFill>
                <a:cs typeface="Arial" pitchFamily="34" charset="0"/>
              </a:rPr>
              <a:t> </a:t>
            </a:r>
            <a:r>
              <a:rPr lang="uk-UA" sz="2400" dirty="0">
                <a:cs typeface="Arial" pitchFamily="34" charset="0"/>
              </a:rPr>
              <a:t>До праймера ДНК-полімераза приєднує нуклеотиди ДНК. У подальшому праймери вирізаються, пробіл забудовується нуклеотидами ДНК, зшивається лігазами</a:t>
            </a:r>
          </a:p>
          <a:p>
            <a:pPr marL="604838" indent="-604838" eaLnBrk="1" hangingPunct="1">
              <a:lnSpc>
                <a:spcPct val="83000"/>
              </a:lnSpc>
              <a:buFont typeface="Wingdings" pitchFamily="2" charset="2"/>
              <a:buChar char="Ø"/>
              <a:tabLst>
                <a:tab pos="604838" algn="l"/>
                <a:tab pos="709613" algn="l"/>
                <a:tab pos="1158875" algn="l"/>
                <a:tab pos="1608138" algn="l"/>
                <a:tab pos="2057400" algn="l"/>
                <a:tab pos="2506663" algn="l"/>
                <a:tab pos="2955925" algn="l"/>
                <a:tab pos="3405188" algn="l"/>
                <a:tab pos="3854450" algn="l"/>
                <a:tab pos="4303713" algn="l"/>
                <a:tab pos="4752975" algn="l"/>
                <a:tab pos="5202238" algn="l"/>
                <a:tab pos="5651500" algn="l"/>
                <a:tab pos="6100763" algn="l"/>
                <a:tab pos="6550025" algn="l"/>
                <a:tab pos="6999288" algn="l"/>
                <a:tab pos="7448550" algn="l"/>
                <a:tab pos="7897813" algn="l"/>
                <a:tab pos="8347075" algn="l"/>
                <a:tab pos="8796338" algn="l"/>
                <a:tab pos="9245600" algn="l"/>
              </a:tabLst>
            </a:pPr>
            <a:endParaRPr lang="uk-UA" altLang="ru-RU" sz="2800" dirty="0"/>
          </a:p>
          <a:p>
            <a:pPr marL="604838" indent="-604838" eaLnBrk="1" hangingPunct="1">
              <a:lnSpc>
                <a:spcPct val="83000"/>
              </a:lnSpc>
              <a:buFont typeface="Wingdings" pitchFamily="2" charset="2"/>
              <a:buChar char="Ø"/>
              <a:tabLst>
                <a:tab pos="604838" algn="l"/>
                <a:tab pos="709613" algn="l"/>
                <a:tab pos="1158875" algn="l"/>
                <a:tab pos="1608138" algn="l"/>
                <a:tab pos="2057400" algn="l"/>
                <a:tab pos="2506663" algn="l"/>
                <a:tab pos="2955925" algn="l"/>
                <a:tab pos="3405188" algn="l"/>
                <a:tab pos="3854450" algn="l"/>
                <a:tab pos="4303713" algn="l"/>
                <a:tab pos="4752975" algn="l"/>
                <a:tab pos="5202238" algn="l"/>
                <a:tab pos="5651500" algn="l"/>
                <a:tab pos="6100763" algn="l"/>
                <a:tab pos="6550025" algn="l"/>
                <a:tab pos="6999288" algn="l"/>
                <a:tab pos="7448550" algn="l"/>
                <a:tab pos="7897813" algn="l"/>
                <a:tab pos="8347075" algn="l"/>
                <a:tab pos="8796338" algn="l"/>
                <a:tab pos="9245600" algn="l"/>
              </a:tabLst>
            </a:pPr>
            <a:endParaRPr lang="uk-UA" altLang="ru-RU"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95536" y="476672"/>
            <a:ext cx="8568952" cy="4572000"/>
          </a:xfrm>
        </p:spPr>
        <p:txBody>
          <a:bodyPr>
            <a:normAutofit/>
          </a:bodyPr>
          <a:lstStyle/>
          <a:p>
            <a:pPr>
              <a:buFont typeface="Wingdings" pitchFamily="2" charset="2"/>
              <a:buChar char="Ø"/>
            </a:pPr>
            <a:r>
              <a:rPr lang="uk-UA" altLang="ru-RU" sz="2800" dirty="0">
                <a:cs typeface="Arial" pitchFamily="34" charset="0"/>
              </a:rPr>
              <a:t>Нові нуклеотиди додаються до </a:t>
            </a:r>
            <a:r>
              <a:rPr lang="uk-UA" altLang="ru-RU" sz="2800" dirty="0">
                <a:solidFill>
                  <a:srgbClr val="FF0000"/>
                </a:solidFill>
                <a:cs typeface="Arial" pitchFamily="34" charset="0"/>
              </a:rPr>
              <a:t>3'-кінця </a:t>
            </a:r>
            <a:r>
              <a:rPr lang="uk-UA" altLang="ru-RU" sz="2800" dirty="0">
                <a:cs typeface="Arial" pitchFamily="34" charset="0"/>
              </a:rPr>
              <a:t>ланцюга (</a:t>
            </a:r>
            <a:r>
              <a:rPr lang="uk-UA" altLang="ru-RU" sz="2800" dirty="0">
                <a:solidFill>
                  <a:srgbClr val="FF0000"/>
                </a:solidFill>
                <a:cs typeface="Arial" pitchFamily="34" charset="0"/>
              </a:rPr>
              <a:t>синтез відбувається в напрямку 5'-3'</a:t>
            </a:r>
            <a:r>
              <a:rPr lang="uk-UA" altLang="ru-RU" sz="2800" dirty="0">
                <a:cs typeface="Arial" pitchFamily="34" charset="0"/>
              </a:rPr>
              <a:t>). Відповідно,  антипаралельні ланцюги  ДНК подвоюються в протилежних напрямках</a:t>
            </a:r>
          </a:p>
          <a:p>
            <a:endParaRPr lang="uk-UA" dirty="0"/>
          </a:p>
        </p:txBody>
      </p:sp>
      <p:pic>
        <p:nvPicPr>
          <p:cNvPr id="132098" name="Picture 2"/>
          <p:cNvPicPr>
            <a:picLocks noChangeAspect="1" noChangeArrowheads="1"/>
          </p:cNvPicPr>
          <p:nvPr/>
        </p:nvPicPr>
        <p:blipFill>
          <a:blip r:embed="rId2" cstate="print"/>
          <a:srcRect/>
          <a:stretch>
            <a:fillRect/>
          </a:stretch>
        </p:blipFill>
        <p:spPr bwMode="auto">
          <a:xfrm>
            <a:off x="899592" y="2564904"/>
            <a:ext cx="7200800" cy="3944319"/>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Grp="1" noChangeAspect="1" noChangeArrowheads="1"/>
          </p:cNvPicPr>
          <p:nvPr>
            <p:ph sz="quarter" idx="1"/>
          </p:nvPr>
        </p:nvPicPr>
        <p:blipFill>
          <a:blip r:embed="rId2" cstate="print"/>
          <a:srcRect/>
          <a:stretch>
            <a:fillRect/>
          </a:stretch>
        </p:blipFill>
        <p:spPr bwMode="auto">
          <a:xfrm>
            <a:off x="1088482" y="2866296"/>
            <a:ext cx="7039044" cy="3855715"/>
          </a:xfrm>
          <a:prstGeom prst="rect">
            <a:avLst/>
          </a:prstGeom>
          <a:noFill/>
          <a:ln w="9525">
            <a:noFill/>
            <a:miter lim="800000"/>
            <a:headEnd/>
            <a:tailEnd/>
          </a:ln>
        </p:spPr>
      </p:pic>
      <p:sp>
        <p:nvSpPr>
          <p:cNvPr id="7" name="Прямоугольник 6"/>
          <p:cNvSpPr/>
          <p:nvPr/>
        </p:nvSpPr>
        <p:spPr>
          <a:xfrm>
            <a:off x="539552" y="188640"/>
            <a:ext cx="8136904" cy="2677656"/>
          </a:xfrm>
          <a:prstGeom prst="rect">
            <a:avLst/>
          </a:prstGeom>
        </p:spPr>
        <p:txBody>
          <a:bodyPr wrap="square">
            <a:spAutoFit/>
          </a:bodyPr>
          <a:lstStyle/>
          <a:p>
            <a:r>
              <a:rPr lang="ru-RU" sz="2400" dirty="0">
                <a:latin typeface="+mn-lt"/>
                <a:cs typeface="Arial" pitchFamily="34" charset="0"/>
              </a:rPr>
              <a:t>Синтез одного ланцюга відбувається в напрямку руху розділення ланцюгів. Цей ланцюг (</a:t>
            </a:r>
            <a:r>
              <a:rPr lang="ru-RU" sz="2400" b="1" u="sng" dirty="0">
                <a:latin typeface="+mn-lt"/>
                <a:cs typeface="Arial" pitchFamily="34" charset="0"/>
              </a:rPr>
              <a:t>лідуючий</a:t>
            </a:r>
            <a:r>
              <a:rPr lang="ru-RU" sz="2400" dirty="0">
                <a:latin typeface="+mn-lt"/>
                <a:cs typeface="Arial" pitchFamily="34" charset="0"/>
              </a:rPr>
              <a:t>) синтезується швидко та безперервно, з одним праймером. Другий ланцюг (</a:t>
            </a:r>
            <a:r>
              <a:rPr lang="ru-RU" sz="2400" b="1" u="sng" dirty="0">
                <a:latin typeface="+mn-lt"/>
                <a:cs typeface="Arial" pitchFamily="34" charset="0"/>
              </a:rPr>
              <a:t>відстаючий)</a:t>
            </a:r>
            <a:r>
              <a:rPr lang="ru-RU" sz="2400" dirty="0">
                <a:latin typeface="+mn-lt"/>
                <a:cs typeface="Arial" pitchFamily="34" charset="0"/>
              </a:rPr>
              <a:t> синтезується в протилежному напрямку маленькими ділянками – </a:t>
            </a:r>
            <a:r>
              <a:rPr lang="ru-RU" sz="2400" b="1" u="sng" dirty="0">
                <a:latin typeface="+mn-lt"/>
                <a:cs typeface="Arial" pitchFamily="34" charset="0"/>
              </a:rPr>
              <a:t>фрагментами </a:t>
            </a:r>
            <a:r>
              <a:rPr lang="ru-RU" sz="2400" b="1" u="sng" dirty="0" err="1">
                <a:latin typeface="+mn-lt"/>
                <a:cs typeface="Arial" pitchFamily="34" charset="0"/>
              </a:rPr>
              <a:t>Оказакі</a:t>
            </a:r>
            <a:r>
              <a:rPr lang="ru-RU" sz="2400" b="1" u="sng" dirty="0">
                <a:latin typeface="+mn-lt"/>
                <a:cs typeface="Arial" pitchFamily="34" charset="0"/>
              </a:rPr>
              <a:t> (100 – 200 </a:t>
            </a:r>
            <a:r>
              <a:rPr lang="ru-RU" sz="2400" b="1" u="sng" dirty="0" err="1">
                <a:latin typeface="+mn-lt"/>
                <a:cs typeface="Arial" pitchFamily="34" charset="0"/>
              </a:rPr>
              <a:t>нуклеоти</a:t>
            </a:r>
            <a:r>
              <a:rPr lang="uk-UA" sz="2400" b="1" u="sng" dirty="0">
                <a:latin typeface="+mn-lt"/>
                <a:cs typeface="Arial" pitchFamily="34" charset="0"/>
              </a:rPr>
              <a:t>дів)</a:t>
            </a:r>
            <a:r>
              <a:rPr lang="ru-RU" sz="2400" dirty="0">
                <a:latin typeface="+mn-lt"/>
                <a:cs typeface="Arial" pitchFamily="34" charset="0"/>
              </a:rPr>
              <a:t>, з утворенням багатьох праймерів.</a:t>
            </a:r>
            <a:endParaRPr lang="uk-UA" sz="2400" dirty="0">
              <a:latin typeface="+mn-lt"/>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27584" y="548680"/>
            <a:ext cx="7772400" cy="1143000"/>
          </a:xfrm>
        </p:spPr>
        <p:txBody>
          <a:bodyPr>
            <a:normAutofit fontScale="90000"/>
          </a:bodyPr>
          <a:lstStyle/>
          <a:p>
            <a:pPr algn="ctr" eaLnBrk="1" hangingPunct="1"/>
            <a:r>
              <a:rPr lang="ru-RU" sz="4000" b="1" dirty="0"/>
              <a:t>Ферменти і білки, які беруть участь</a:t>
            </a:r>
            <a:br>
              <a:rPr lang="ru-RU" sz="4000" b="1" dirty="0"/>
            </a:br>
            <a:r>
              <a:rPr lang="ru-RU" sz="4000" b="1" dirty="0"/>
              <a:t>у реплікації:</a:t>
            </a:r>
          </a:p>
        </p:txBody>
      </p:sp>
      <p:pic>
        <p:nvPicPr>
          <p:cNvPr id="5" name="Содержимое 4"/>
          <p:cNvPicPr>
            <a:picLocks noGrp="1"/>
          </p:cNvPicPr>
          <p:nvPr>
            <p:ph sz="quarter" idx="1"/>
          </p:nvPr>
        </p:nvPicPr>
        <p:blipFill>
          <a:blip r:embed="rId2" cstate="print"/>
          <a:stretch>
            <a:fillRect/>
          </a:stretch>
        </p:blipFill>
        <p:spPr bwMode="auto">
          <a:xfrm>
            <a:off x="0" y="1844824"/>
            <a:ext cx="9047620" cy="440116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8962" name="Group 2"/>
          <p:cNvGraphicFramePr>
            <a:graphicFrameLocks noGrp="1"/>
          </p:cNvGraphicFramePr>
          <p:nvPr>
            <p:extLst>
              <p:ext uri="{D42A27DB-BD31-4B8C-83A1-F6EECF244321}">
                <p14:modId xmlns:p14="http://schemas.microsoft.com/office/powerpoint/2010/main" val="918395192"/>
              </p:ext>
            </p:extLst>
          </p:nvPr>
        </p:nvGraphicFramePr>
        <p:xfrm>
          <a:off x="316706" y="180929"/>
          <a:ext cx="8510588" cy="6449177"/>
        </p:xfrm>
        <a:graphic>
          <a:graphicData uri="http://schemas.openxmlformats.org/drawingml/2006/table">
            <a:tbl>
              <a:tblPr/>
              <a:tblGrid>
                <a:gridCol w="2546350">
                  <a:extLst>
                    <a:ext uri="{9D8B030D-6E8A-4147-A177-3AD203B41FA5}">
                      <a16:colId xmlns:a16="http://schemas.microsoft.com/office/drawing/2014/main" val="20000"/>
                    </a:ext>
                  </a:extLst>
                </a:gridCol>
                <a:gridCol w="5964238">
                  <a:extLst>
                    <a:ext uri="{9D8B030D-6E8A-4147-A177-3AD203B41FA5}">
                      <a16:colId xmlns:a16="http://schemas.microsoft.com/office/drawing/2014/main" val="20001"/>
                    </a:ext>
                  </a:extLst>
                </a:gridCol>
              </a:tblGrid>
              <a:tr h="1021458">
                <a:tc>
                  <a:txBody>
                    <a:bodyPr/>
                    <a:lstStyle/>
                    <a:p>
                      <a:pPr marL="0" marR="0" lvl="0" indent="0" algn="l" defTabSz="449263" rtl="0" eaLnBrk="0" fontAlgn="base" latinLnBrk="0" hangingPunct="0">
                        <a:lnSpc>
                          <a:spcPct val="86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2000" b="1" i="0" u="none" strike="noStrike" cap="none" normalizeH="0" baseline="0" dirty="0">
                          <a:ln>
                            <a:noFill/>
                          </a:ln>
                          <a:solidFill>
                            <a:srgbClr val="FF0000"/>
                          </a:solidFill>
                          <a:effectLst/>
                          <a:latin typeface="+mn-lt"/>
                          <a:ea typeface="Lucida Sans Unicode" pitchFamily="34" charset="0"/>
                          <a:cs typeface="Lucida Sans Unicode" pitchFamily="34" charset="0"/>
                        </a:rPr>
                        <a:t>Гелікази</a:t>
                      </a:r>
                    </a:p>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chemeClr val="tx1"/>
                          </a:solidFill>
                          <a:effectLst/>
                          <a:latin typeface="+mn-lt"/>
                          <a:ea typeface="Lucida Sans Unicode" pitchFamily="34" charset="0"/>
                          <a:cs typeface="Lucida Sans Unicode" pitchFamily="34" charset="0"/>
                        </a:rPr>
                        <a:t>Розділяє ланцюги ДНК у вилці реплікації/ </a:t>
                      </a:r>
                    </a:p>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rPr>
                        <a:t>Має АТФ-</a:t>
                      </a:r>
                      <a:r>
                        <a:rPr kumimoji="0" lang="uk-UA" sz="1800" b="1" i="0" u="none" strike="noStrike" cap="none" normalizeH="0" baseline="0" dirty="0" err="1">
                          <a:ln>
                            <a:noFill/>
                          </a:ln>
                          <a:solidFill>
                            <a:srgbClr val="000000"/>
                          </a:solidFill>
                          <a:effectLst/>
                          <a:latin typeface="+mn-lt"/>
                          <a:ea typeface="Lucida Sans Unicode" pitchFamily="34" charset="0"/>
                          <a:cs typeface="Lucida Sans Unicode" pitchFamily="34" charset="0"/>
                        </a:rPr>
                        <a:t>азну</a:t>
                      </a:r>
                      <a:r>
                        <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rPr>
                        <a:t> активність, розщеплює 2 молекули АТФ для кожної розділеної пари основ</a:t>
                      </a:r>
                      <a:endParaRPr kumimoji="0" lang="en-US" sz="1800" b="1" i="0" u="none" strike="noStrike" cap="none" normalizeH="0" baseline="0" dirty="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1095353">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rPr>
                        <a:t>Білки які приєднуються до одноланцюгових ДНК</a:t>
                      </a:r>
                      <a:endParaRPr kumimoji="0" lang="en-US" sz="1800" b="1" i="0" u="none" strike="noStrike" cap="none" normalizeH="0" baseline="0">
                        <a:ln>
                          <a:noFill/>
                        </a:ln>
                        <a:solidFill>
                          <a:srgbClr val="000000"/>
                        </a:solidFill>
                        <a:effectLst/>
                        <a:latin typeface="+mn-lt"/>
                        <a:ea typeface="Lucida Sans Unicode" pitchFamily="34" charset="0"/>
                        <a:cs typeface="Lucida Sans Unicode" pitchFamily="34" charset="0"/>
                      </a:endParaRPr>
                    </a:p>
                  </a:txBody>
                  <a:tcPr marL="90000" marR="90000" marT="58140"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0" i="0" u="none" strike="noStrike" cap="none" normalizeH="0" baseline="0">
                          <a:ln>
                            <a:noFill/>
                          </a:ln>
                          <a:solidFill>
                            <a:srgbClr val="000000"/>
                          </a:solidFill>
                          <a:effectLst/>
                          <a:latin typeface="+mn-lt"/>
                          <a:ea typeface="Lucida Sans Unicode" pitchFamily="34" charset="0"/>
                          <a:cs typeface="Lucida Sans Unicode" pitchFamily="34" charset="0"/>
                        </a:rPr>
                        <a:t>Зв’язується з нещодавно відкритими одноланцюговими ділянками та запобігає їх реасоціації</a:t>
                      </a: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787248">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rPr>
                        <a:t>Топоізомерази</a:t>
                      </a:r>
                    </a:p>
                  </a:txBody>
                  <a:tcPr marL="90000" marR="90000" marT="58140"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a:ln>
                            <a:noFill/>
                          </a:ln>
                          <a:solidFill>
                            <a:srgbClr val="000000"/>
                          </a:solidFill>
                          <a:effectLst/>
                          <a:latin typeface="+mn-lt"/>
                          <a:ea typeface="Lucida Sans Unicode" pitchFamily="34" charset="0"/>
                          <a:cs typeface="Lucida Sans Unicode" pitchFamily="34" charset="0"/>
                        </a:rPr>
                        <a:t>Запобігає суперскрученню ДНК шляхом утворення тимчасових одноланцюгових розривів у ДНК</a:t>
                      </a:r>
                      <a:endPar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790270">
                <a:tc>
                  <a:txBody>
                    <a:bodyPr/>
                    <a:lstStyle/>
                    <a:p>
                      <a:pPr marL="0" marR="0" lvl="0" indent="0" algn="l" defTabSz="449263" rtl="0" eaLnBrk="0" fontAlgn="base" latinLnBrk="0" hangingPunct="0">
                        <a:lnSpc>
                          <a:spcPct val="86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rPr>
                        <a:t>Праймази</a:t>
                      </a:r>
                    </a:p>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0" i="0" u="none" strike="noStrike" cap="none" normalizeH="0" baseline="0" dirty="0">
                          <a:ln>
                            <a:noFill/>
                          </a:ln>
                          <a:solidFill>
                            <a:srgbClr val="000000"/>
                          </a:solidFill>
                          <a:effectLst/>
                          <a:latin typeface="+mn-lt"/>
                          <a:ea typeface="Lucida Sans Unicode" pitchFamily="34" charset="0"/>
                          <a:cs typeface="Lucida Sans Unicode" pitchFamily="34" charset="0"/>
                        </a:rPr>
                        <a:t>Синтезують праймери, до яких ДНК полімераза приєднує нуклеотиди до 3</a:t>
                      </a:r>
                      <a:r>
                        <a:rPr kumimoji="0" lang="uk-UA" sz="1800" b="0" i="0" u="none" strike="noStrike" cap="none" normalizeH="0" baseline="0" dirty="0">
                          <a:ln>
                            <a:noFill/>
                          </a:ln>
                          <a:solidFill>
                            <a:srgbClr val="000000"/>
                          </a:solidFill>
                          <a:effectLst/>
                          <a:latin typeface="+mn-lt"/>
                          <a:cs typeface="Arial" charset="0"/>
                        </a:rPr>
                        <a:t>’ кінця</a:t>
                      </a: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26812">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2000" b="1" i="0" u="none" strike="noStrike" cap="none" normalizeH="0" baseline="0" dirty="0">
                          <a:ln>
                            <a:noFill/>
                          </a:ln>
                          <a:solidFill>
                            <a:srgbClr val="FF0000"/>
                          </a:solidFill>
                          <a:effectLst/>
                          <a:latin typeface="+mn-lt"/>
                          <a:ea typeface="Lucida Sans Unicode" pitchFamily="34" charset="0"/>
                          <a:cs typeface="Lucida Sans Unicode" pitchFamily="34" charset="0"/>
                        </a:rPr>
                        <a:t>ДНК-полімерази </a:t>
                      </a:r>
                      <a:r>
                        <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rPr>
                        <a:t>(</a:t>
                      </a:r>
                      <a:r>
                        <a:rPr kumimoji="0" lang="uk-UA" sz="1800" b="1" i="0" u="none" strike="noStrike" cap="none" normalizeH="0" baseline="0" dirty="0">
                          <a:ln>
                            <a:noFill/>
                          </a:ln>
                          <a:solidFill>
                            <a:srgbClr val="000000"/>
                          </a:solidFill>
                          <a:effectLst/>
                          <a:latin typeface="+mn-lt"/>
                          <a:cs typeface="Arial" charset="0"/>
                        </a:rPr>
                        <a:t>α, δ,</a:t>
                      </a:r>
                      <a:r>
                        <a:rPr kumimoji="0" lang="en-US" sz="1800" b="1" i="0" u="none" strike="noStrike" cap="none" normalizeH="0" baseline="0" dirty="0">
                          <a:ln>
                            <a:noFill/>
                          </a:ln>
                          <a:solidFill>
                            <a:srgbClr val="000000"/>
                          </a:solidFill>
                          <a:effectLst/>
                          <a:latin typeface="+mn-lt"/>
                          <a:cs typeface="Arial" charset="0"/>
                        </a:rPr>
                        <a:t> </a:t>
                      </a:r>
                      <a:r>
                        <a:rPr kumimoji="0" lang="uk-UA" sz="1800" b="1" i="0" u="none" strike="noStrike" cap="none" normalizeH="0" baseline="0" dirty="0">
                          <a:ln>
                            <a:noFill/>
                          </a:ln>
                          <a:solidFill>
                            <a:srgbClr val="000000"/>
                          </a:solidFill>
                          <a:effectLst/>
                          <a:latin typeface="+mn-lt"/>
                          <a:cs typeface="Arial" charset="0"/>
                        </a:rPr>
                        <a:t>ε)</a:t>
                      </a:r>
                    </a:p>
                  </a:txBody>
                  <a:tcPr marL="90000" marR="90000" marT="58140"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chemeClr val="tx1"/>
                          </a:solidFill>
                          <a:effectLst/>
                          <a:latin typeface="+mn-lt"/>
                          <a:ea typeface="Lucida Sans Unicode" pitchFamily="34" charset="0"/>
                          <a:cs typeface="Lucida Sans Unicode" pitchFamily="34" charset="0"/>
                        </a:rPr>
                        <a:t>Синтез дочерніх ланцюгів ДНК</a:t>
                      </a:r>
                    </a:p>
                  </a:txBody>
                  <a:tcPr marL="90000" marR="90000" marT="58140"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611969">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rPr>
                        <a:t>MF1(maturation factor) й РНКаза </a:t>
                      </a:r>
                      <a:r>
                        <a:rPr kumimoji="0" lang="en-US" sz="1800" b="1" i="0" u="none" strike="noStrike" cap="none" normalizeH="0" baseline="0" dirty="0">
                          <a:ln>
                            <a:noFill/>
                          </a:ln>
                          <a:solidFill>
                            <a:srgbClr val="000000"/>
                          </a:solidFill>
                          <a:effectLst/>
                          <a:latin typeface="+mn-lt"/>
                          <a:ea typeface="Lucida Sans Unicode" pitchFamily="34" charset="0"/>
                          <a:cs typeface="Lucida Sans Unicode" pitchFamily="34" charset="0"/>
                        </a:rPr>
                        <a:t>H</a:t>
                      </a:r>
                    </a:p>
                  </a:txBody>
                  <a:tcPr marL="90000" marR="90000" marT="58140"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Видалення</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 </a:t>
                      </a: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праймерів</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 (</a:t>
                      </a: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мають</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 </a:t>
                      </a: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екзонуклеазну</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 та </a:t>
                      </a: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ендонуклеазну</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 </a:t>
                      </a:r>
                      <a:r>
                        <a:rPr kumimoji="0" lang="ru-RU" sz="1800" b="0" i="0" u="none" strike="noStrike" cap="none" normalizeH="0" baseline="0" dirty="0" err="1">
                          <a:ln>
                            <a:noFill/>
                          </a:ln>
                          <a:solidFill>
                            <a:srgbClr val="000000"/>
                          </a:solidFill>
                          <a:effectLst/>
                          <a:latin typeface="+mn-lt"/>
                          <a:ea typeface="Lucida Sans Unicode" pitchFamily="34" charset="0"/>
                          <a:cs typeface="Lucida Sans Unicode" pitchFamily="34" charset="0"/>
                        </a:rPr>
                        <a:t>активність</a:t>
                      </a:r>
                      <a:r>
                        <a:rPr kumimoji="0" lang="ru-RU" sz="1800" b="0" i="0" u="none" strike="noStrike" cap="none" normalizeH="0" baseline="0" dirty="0">
                          <a:ln>
                            <a:noFill/>
                          </a:ln>
                          <a:solidFill>
                            <a:srgbClr val="000000"/>
                          </a:solidFill>
                          <a:effectLst/>
                          <a:latin typeface="+mn-lt"/>
                          <a:ea typeface="Lucida Sans Unicode" pitchFamily="34" charset="0"/>
                          <a:cs typeface="Lucida Sans Unicode" pitchFamily="34" charset="0"/>
                        </a:rPr>
                        <a:t>)</a:t>
                      </a:r>
                      <a:endParaRPr kumimoji="0" lang="en-US" sz="1800" b="0" i="0" u="none" strike="noStrike" cap="none" normalizeH="0" baseline="0" dirty="0">
                        <a:ln>
                          <a:noFill/>
                        </a:ln>
                        <a:solidFill>
                          <a:srgbClr val="000000"/>
                        </a:solidFill>
                        <a:effectLst/>
                        <a:latin typeface="+mn-lt"/>
                        <a:ea typeface="Lucida Sans Unicode" pitchFamily="34" charset="0"/>
                        <a:cs typeface="Lucida Sans Unicode" pitchFamily="34" charset="0"/>
                      </a:endParaRPr>
                    </a:p>
                  </a:txBody>
                  <a:tcPr marL="90000" marR="90000" marT="58140"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21307">
                <a:tc>
                  <a:txBody>
                    <a:bodyPr/>
                    <a:lstStyle/>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rPr>
                        <a:t>ДНК-полімераза </a:t>
                      </a:r>
                      <a:r>
                        <a:rPr kumimoji="0" lang="uk-UA" sz="1800" b="1" i="0" u="none" strike="noStrike" cap="none" normalizeH="0" baseline="0" dirty="0">
                          <a:ln>
                            <a:noFill/>
                          </a:ln>
                          <a:solidFill>
                            <a:srgbClr val="000000"/>
                          </a:solidFill>
                          <a:effectLst/>
                          <a:latin typeface="+mn-lt"/>
                          <a:cs typeface="Arial" charset="0"/>
                        </a:rPr>
                        <a:t>β</a:t>
                      </a:r>
                    </a:p>
                  </a:txBody>
                  <a:tcPr marL="90000" marR="90000" marT="58140"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a:ln>
                            <a:noFill/>
                          </a:ln>
                          <a:solidFill>
                            <a:srgbClr val="000000"/>
                          </a:solidFill>
                          <a:effectLst/>
                          <a:latin typeface="+mn-lt"/>
                          <a:ea typeface="Lucida Sans Unicode" pitchFamily="34" charset="0"/>
                          <a:cs typeface="Lucida Sans Unicode" pitchFamily="34" charset="0"/>
                        </a:rPr>
                        <a:t>Заповнює щілини після видалення праймерів</a:t>
                      </a:r>
                      <a:endParaRPr kumimoji="0" lang="uk-UA" sz="1800" b="1" i="0" u="none" strike="noStrike" cap="none" normalizeH="0" baseline="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889999">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2000" b="1" i="0" u="none" strike="noStrike" cap="none" normalizeH="0" baseline="0" dirty="0">
                          <a:ln>
                            <a:noFill/>
                          </a:ln>
                          <a:solidFill>
                            <a:srgbClr val="FF0000"/>
                          </a:solidFill>
                          <a:effectLst/>
                          <a:latin typeface="+mn-lt"/>
                          <a:ea typeface="Lucida Sans Unicode" pitchFamily="34" charset="0"/>
                          <a:cs typeface="Lucida Sans Unicode" pitchFamily="34" charset="0"/>
                        </a:rPr>
                        <a:t>Лігази</a:t>
                      </a:r>
                    </a:p>
                    <a:p>
                      <a:pPr marL="0" marR="0" lvl="0" indent="0" algn="l" defTabSz="449263" rtl="0" eaLnBrk="0" fontAlgn="base" latinLnBrk="0" hangingPunct="0">
                        <a:lnSpc>
                          <a:spcPct val="95000"/>
                        </a:lnSpc>
                        <a:spcBef>
                          <a:spcPts val="4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uk-UA" sz="1800" b="1" i="0" u="none" strike="noStrike" cap="none" normalizeH="0" baseline="0" dirty="0">
                        <a:ln>
                          <a:noFill/>
                        </a:ln>
                        <a:solidFill>
                          <a:srgbClr val="000000"/>
                        </a:solidFill>
                        <a:effectLst/>
                        <a:latin typeface="+mn-lt"/>
                        <a:ea typeface="Lucida Sans Unicode" pitchFamily="34" charset="0"/>
                        <a:cs typeface="Lucida Sans Unicode" pitchFamily="34" charset="0"/>
                      </a:endParaRPr>
                    </a:p>
                  </a:txBody>
                  <a:tcPr marL="90000" marR="90000" marT="78552" marB="4680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uk-UA" sz="1800" b="1" i="0" u="none" strike="noStrike" cap="none" normalizeH="0" baseline="0" dirty="0">
                          <a:ln>
                            <a:noFill/>
                          </a:ln>
                          <a:solidFill>
                            <a:schemeClr val="tx1"/>
                          </a:solidFill>
                          <a:effectLst/>
                          <a:latin typeface="+mn-lt"/>
                          <a:ea typeface="Lucida Sans Unicode" pitchFamily="34" charset="0"/>
                          <a:cs typeface="Lucida Sans Unicode" pitchFamily="34" charset="0"/>
                        </a:rPr>
                        <a:t>Ліквідує розрив між двома сусідніми нуклеотидами шляхом утворення фосфодіефірних зв’язків, з'єднує фрагменти ДНК</a:t>
                      </a:r>
                    </a:p>
                  </a:txBody>
                  <a:tcPr marL="90000" marR="90000" marT="7855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23528" y="980728"/>
            <a:ext cx="8229600" cy="1143000"/>
          </a:xfrm>
        </p:spPr>
        <p:txBody>
          <a:bodyPr>
            <a:normAutofit fontScale="90000"/>
          </a:bodyPr>
          <a:lstStyle/>
          <a:p>
            <a:pPr algn="ctr" eaLnBrk="1" hangingPunct="1"/>
            <a:r>
              <a:rPr lang="ru-RU" sz="2700" b="1" dirty="0">
                <a:solidFill>
                  <a:srgbClr val="FF0000"/>
                </a:solidFill>
                <a:latin typeface="Arial" pitchFamily="34" charset="0"/>
                <a:cs typeface="Arial" pitchFamily="34" charset="0"/>
              </a:rPr>
              <a:t>РЕПАРАЦІЯ ДНК</a:t>
            </a:r>
            <a:r>
              <a:rPr lang="ru-RU" sz="2700" b="1" dirty="0">
                <a:latin typeface="Arial" pitchFamily="34" charset="0"/>
                <a:cs typeface="Arial" pitchFamily="34" charset="0"/>
              </a:rPr>
              <a:t> </a:t>
            </a:r>
            <a:r>
              <a:rPr lang="ru-RU" sz="2400" dirty="0">
                <a:latin typeface="Arial" pitchFamily="34" charset="0"/>
                <a:cs typeface="Arial" pitchFamily="34" charset="0"/>
              </a:rPr>
              <a:t>– </a:t>
            </a:r>
            <a:br>
              <a:rPr lang="ru-RU" sz="2400" dirty="0">
                <a:latin typeface="Arial" pitchFamily="34" charset="0"/>
                <a:cs typeface="Arial" pitchFamily="34" charset="0"/>
              </a:rPr>
            </a:br>
            <a:r>
              <a:rPr lang="ru-RU" sz="2400" b="1" dirty="0">
                <a:solidFill>
                  <a:schemeClr val="tx1"/>
                </a:solidFill>
                <a:latin typeface="+mn-lt"/>
                <a:cs typeface="Arial" pitchFamily="34" charset="0"/>
              </a:rPr>
              <a:t>виправлення помилок ДНК</a:t>
            </a:r>
            <a:r>
              <a:rPr lang="ru-RU" sz="2400" dirty="0">
                <a:solidFill>
                  <a:schemeClr val="tx1"/>
                </a:solidFill>
                <a:latin typeface="+mn-lt"/>
                <a:cs typeface="Arial" pitchFamily="34" charset="0"/>
              </a:rPr>
              <a:t>. </a:t>
            </a:r>
            <a:br>
              <a:rPr lang="ru-RU" sz="2400" dirty="0">
                <a:solidFill>
                  <a:schemeClr val="tx1"/>
                </a:solidFill>
                <a:latin typeface="+mn-lt"/>
                <a:cs typeface="Arial" pitchFamily="34" charset="0"/>
              </a:rPr>
            </a:br>
            <a:r>
              <a:rPr lang="ru-RU" sz="2400" dirty="0">
                <a:solidFill>
                  <a:schemeClr val="tx1"/>
                </a:solidFill>
                <a:latin typeface="+mn-lt"/>
                <a:cs typeface="Arial" pitchFamily="34" charset="0"/>
              </a:rPr>
              <a:t>Якщо помилки залишаються, вони можуть призвести до генних мутацій і генних захворювань. </a:t>
            </a:r>
            <a:r>
              <a:rPr lang="ru-RU" sz="2400" b="1" dirty="0">
                <a:solidFill>
                  <a:schemeClr val="tx1"/>
                </a:solidFill>
                <a:latin typeface="+mn-lt"/>
                <a:cs typeface="Arial" pitchFamily="34" charset="0"/>
              </a:rPr>
              <a:t>Репарація підтримує генетичну цілісність організму</a:t>
            </a:r>
            <a:endParaRPr lang="ru-RU" sz="2400" dirty="0">
              <a:solidFill>
                <a:schemeClr val="tx1"/>
              </a:solidFill>
              <a:latin typeface="+mn-lt"/>
              <a:cs typeface="Arial" pitchFamily="34" charset="0"/>
            </a:endParaRPr>
          </a:p>
        </p:txBody>
      </p:sp>
      <p:sp>
        <p:nvSpPr>
          <p:cNvPr id="38915" name="Rectangle 3"/>
          <p:cNvSpPr>
            <a:spLocks noGrp="1" noChangeArrowheads="1"/>
          </p:cNvSpPr>
          <p:nvPr>
            <p:ph sz="quarter" idx="1"/>
          </p:nvPr>
        </p:nvSpPr>
        <p:spPr>
          <a:xfrm>
            <a:off x="467544" y="2348880"/>
            <a:ext cx="8229600" cy="3776663"/>
          </a:xfrm>
        </p:spPr>
        <p:txBody>
          <a:bodyPr>
            <a:normAutofit/>
          </a:bodyPr>
          <a:lstStyle/>
          <a:p>
            <a:pPr eaLnBrk="1" hangingPunct="1">
              <a:buFontTx/>
              <a:buNone/>
            </a:pPr>
            <a:r>
              <a:rPr lang="ru-RU" sz="2000" b="1" dirty="0">
                <a:solidFill>
                  <a:srgbClr val="FF0000"/>
                </a:solidFill>
                <a:cs typeface="Arial" pitchFamily="34" charset="0"/>
              </a:rPr>
              <a:t>Репликативна репарація -самокорекція ДНК (ДНК-редагування)</a:t>
            </a:r>
          </a:p>
          <a:p>
            <a:pPr eaLnBrk="1" hangingPunct="1">
              <a:buFontTx/>
              <a:buNone/>
            </a:pPr>
            <a:r>
              <a:rPr lang="ru-RU" sz="2000" dirty="0">
                <a:cs typeface="Arial" pitchFamily="34" charset="0"/>
              </a:rPr>
              <a:t>У процесі реплікації ДНК-полімераза іноді включає некомплементарні нуклеотиди. Вона перевіряє свою роботу. Якщо виявляє помилку, то вирізає останній нуклеотид та включає комплементарний.</a:t>
            </a:r>
          </a:p>
          <a:p>
            <a:pPr eaLnBrk="1" hangingPunct="1">
              <a:buFontTx/>
              <a:buNone/>
            </a:pPr>
            <a:r>
              <a:rPr lang="ru-RU" sz="2000" dirty="0">
                <a:cs typeface="Arial" pitchFamily="34" charset="0"/>
              </a:rPr>
              <a:t>Це зменшує частоту </a:t>
            </a:r>
            <a:r>
              <a:rPr lang="uk-UA" sz="2000" dirty="0">
                <a:cs typeface="Arial" pitchFamily="34" charset="0"/>
              </a:rPr>
              <a:t>включення невірних нуклеотидів </a:t>
            </a:r>
            <a:r>
              <a:rPr lang="ru-RU" sz="2000" dirty="0">
                <a:cs typeface="Arial" pitchFamily="34" charset="0"/>
              </a:rPr>
              <a:t>в 10 разів – із 1/100.000 до 1/1.000.000.</a:t>
            </a:r>
          </a:p>
          <a:p>
            <a:pPr eaLnBrk="1" hangingPunct="1">
              <a:buFontTx/>
              <a:buNone/>
            </a:pPr>
            <a:r>
              <a:rPr lang="ru-RU" sz="2000" b="1" dirty="0">
                <a:solidFill>
                  <a:srgbClr val="FF0000"/>
                </a:solidFill>
                <a:cs typeface="Arial" pitchFamily="34" charset="0"/>
              </a:rPr>
              <a:t>Дорепликативна репарація </a:t>
            </a:r>
            <a:r>
              <a:rPr lang="ru-RU" sz="2000" dirty="0">
                <a:solidFill>
                  <a:srgbClr val="FF0000"/>
                </a:solidFill>
                <a:cs typeface="Arial" pitchFamily="34" charset="0"/>
              </a:rPr>
              <a:t>- </a:t>
            </a:r>
            <a:r>
              <a:rPr lang="ru-RU" sz="2000" dirty="0">
                <a:cs typeface="Arial" pitchFamily="34" charset="0"/>
              </a:rPr>
              <a:t> виправляє помилки перед подвоєнням ДНК.</a:t>
            </a:r>
          </a:p>
          <a:p>
            <a:pPr eaLnBrk="1" hangingPunct="1">
              <a:buFontTx/>
              <a:buNone/>
            </a:pPr>
            <a:r>
              <a:rPr lang="ru-RU" sz="2000" dirty="0">
                <a:cs typeface="Arial" pitchFamily="34" charset="0"/>
              </a:rPr>
              <a:t>Основними видами є </a:t>
            </a:r>
            <a:r>
              <a:rPr lang="ru-RU" sz="2000" b="1" dirty="0">
                <a:solidFill>
                  <a:srgbClr val="FF0000"/>
                </a:solidFill>
                <a:cs typeface="Arial" pitchFamily="34" charset="0"/>
              </a:rPr>
              <a:t>фоторепарація</a:t>
            </a:r>
            <a:r>
              <a:rPr lang="ru-RU" sz="2000" dirty="0">
                <a:cs typeface="Arial" pitchFamily="34" charset="0"/>
              </a:rPr>
              <a:t> та </a:t>
            </a:r>
            <a:r>
              <a:rPr lang="ru-RU" sz="2000" b="1" dirty="0">
                <a:solidFill>
                  <a:srgbClr val="FF0000"/>
                </a:solidFill>
                <a:cs typeface="Arial" pitchFamily="34" charset="0"/>
              </a:rPr>
              <a:t>ексцизійна</a:t>
            </a:r>
            <a:r>
              <a:rPr lang="ru-RU" sz="2000" dirty="0">
                <a:cs typeface="Arial" pitchFamily="34" charset="0"/>
              </a:rPr>
              <a:t> репарація</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sz="quarter" idx="1"/>
          </p:nvPr>
        </p:nvSpPr>
        <p:spPr>
          <a:xfrm>
            <a:off x="323528" y="260648"/>
            <a:ext cx="8496944" cy="1575209"/>
          </a:xfrm>
        </p:spPr>
        <p:txBody>
          <a:bodyPr>
            <a:normAutofit/>
          </a:bodyPr>
          <a:lstStyle/>
          <a:p>
            <a:pPr>
              <a:lnSpc>
                <a:spcPct val="90000"/>
              </a:lnSpc>
              <a:buNone/>
            </a:pPr>
            <a:r>
              <a:rPr lang="uk-UA" sz="2400" b="1" u="sng" dirty="0">
                <a:solidFill>
                  <a:srgbClr val="FF0000"/>
                </a:solidFill>
                <a:latin typeface="Arial" pitchFamily="34" charset="0"/>
                <a:cs typeface="Arial" pitchFamily="34" charset="0"/>
              </a:rPr>
              <a:t>Фоторепарація</a:t>
            </a:r>
            <a:r>
              <a:rPr lang="uk-UA" sz="2400" dirty="0">
                <a:solidFill>
                  <a:srgbClr val="FF0000"/>
                </a:solidFill>
                <a:latin typeface="Arial" pitchFamily="34" charset="0"/>
                <a:cs typeface="Arial" pitchFamily="34" charset="0"/>
              </a:rPr>
              <a:t> </a:t>
            </a:r>
            <a:r>
              <a:rPr lang="uk-UA" sz="2400" dirty="0">
                <a:latin typeface="Arial" pitchFamily="34" charset="0"/>
                <a:cs typeface="Arial" pitchFamily="34" charset="0"/>
              </a:rPr>
              <a:t>виправляє пірімідінові (найчастіше тимінові) димери, які утворюються під дією ульрафіолету. </a:t>
            </a:r>
          </a:p>
          <a:p>
            <a:pPr eaLnBrk="1" hangingPunct="1">
              <a:lnSpc>
                <a:spcPct val="90000"/>
              </a:lnSpc>
              <a:buFontTx/>
              <a:buNone/>
            </a:pPr>
            <a:endParaRPr lang="ru-RU" sz="20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a:p>
            <a:pPr eaLnBrk="1" hangingPunct="1">
              <a:lnSpc>
                <a:spcPct val="90000"/>
              </a:lnSpc>
              <a:buFontTx/>
              <a:buNone/>
            </a:pPr>
            <a:endParaRPr lang="ru-RU" sz="2800" b="1" dirty="0"/>
          </a:p>
        </p:txBody>
      </p:sp>
      <p:pic>
        <p:nvPicPr>
          <p:cNvPr id="1026" name="Picture 2" descr="The formation of a thymine cyclobutane dimer in response to UV light.... |  Download Scientific Diagram">
            <a:extLst>
              <a:ext uri="{FF2B5EF4-FFF2-40B4-BE49-F238E27FC236}">
                <a16:creationId xmlns:a16="http://schemas.microsoft.com/office/drawing/2014/main" id="{CDDD4E23-0CF8-160F-5798-98F8D38ADA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636" y="1368383"/>
            <a:ext cx="6264696" cy="2617816"/>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753BCFF3-063A-6ED9-D928-9ED6B7E9DD8F}"/>
              </a:ext>
            </a:extLst>
          </p:cNvPr>
          <p:cNvPicPr>
            <a:picLocks noChangeAspect="1"/>
          </p:cNvPicPr>
          <p:nvPr/>
        </p:nvPicPr>
        <p:blipFill>
          <a:blip r:embed="rId3"/>
          <a:stretch>
            <a:fillRect/>
          </a:stretch>
        </p:blipFill>
        <p:spPr>
          <a:xfrm>
            <a:off x="2051720" y="4556539"/>
            <a:ext cx="5040560" cy="230146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sz="quarter" idx="1"/>
          </p:nvPr>
        </p:nvPicPr>
        <p:blipFill>
          <a:blip r:embed="rId3" cstate="print"/>
          <a:srcRect/>
          <a:stretch>
            <a:fillRect/>
          </a:stretch>
        </p:blipFill>
        <p:spPr bwMode="auto">
          <a:xfrm>
            <a:off x="5004048" y="188640"/>
            <a:ext cx="3314976" cy="6381328"/>
          </a:xfrm>
          <a:prstGeom prst="rect">
            <a:avLst/>
          </a:prstGeom>
          <a:noFill/>
          <a:ln w="9525">
            <a:noFill/>
            <a:round/>
            <a:headEnd/>
            <a:tailEnd/>
          </a:ln>
        </p:spPr>
      </p:pic>
      <p:sp>
        <p:nvSpPr>
          <p:cNvPr id="5" name="Прямоугольник 4"/>
          <p:cNvSpPr/>
          <p:nvPr/>
        </p:nvSpPr>
        <p:spPr>
          <a:xfrm>
            <a:off x="323528" y="980728"/>
            <a:ext cx="4176464" cy="4524315"/>
          </a:xfrm>
          <a:prstGeom prst="rect">
            <a:avLst/>
          </a:prstGeom>
        </p:spPr>
        <p:txBody>
          <a:bodyPr wrap="square">
            <a:spAutoFit/>
          </a:bodyPr>
          <a:lstStyle/>
          <a:p>
            <a:r>
              <a:rPr lang="uk-UA" sz="2400" dirty="0">
                <a:latin typeface="+mn-lt"/>
              </a:rPr>
              <a:t>Промені видимого світла активують фермент фотоліазу, який зв’язується з димерами та розриває (фотореактивація)</a:t>
            </a:r>
          </a:p>
          <a:p>
            <a:endParaRPr lang="uk-UA" sz="2400" dirty="0">
              <a:latin typeface="+mn-lt"/>
            </a:endParaRPr>
          </a:p>
          <a:p>
            <a:r>
              <a:rPr lang="uk-UA" sz="2400" dirty="0">
                <a:latin typeface="+mn-lt"/>
              </a:rPr>
              <a:t>У поглинанні світла приймають участь коферменти </a:t>
            </a:r>
            <a:r>
              <a:rPr lang="en-US" sz="2400" dirty="0">
                <a:latin typeface="Cambria" pitchFamily="18" charset="0"/>
                <a:ea typeface="Cambria" pitchFamily="18" charset="0"/>
              </a:rPr>
              <a:t>MTHF </a:t>
            </a:r>
            <a:r>
              <a:rPr lang="uk-UA" sz="2400" dirty="0">
                <a:latin typeface="+mn-lt"/>
              </a:rPr>
              <a:t>(метенилтетрагидрофолат) і ФАД (флавінаденіндінуклеотид)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p:cNvPicPr>
            <a:picLocks noChangeAspect="1" noChangeArrowheads="1"/>
          </p:cNvPicPr>
          <p:nvPr/>
        </p:nvPicPr>
        <p:blipFill>
          <a:blip r:embed="rId3" cstate="print"/>
          <a:srcRect l="48438" t="11008" r="13748" b="74849"/>
          <a:stretch>
            <a:fillRect/>
          </a:stretch>
        </p:blipFill>
        <p:spPr bwMode="auto">
          <a:xfrm>
            <a:off x="6300788" y="836613"/>
            <a:ext cx="2305050" cy="647700"/>
          </a:xfrm>
          <a:prstGeom prst="rect">
            <a:avLst/>
          </a:prstGeom>
          <a:noFill/>
          <a:ln w="9525">
            <a:noFill/>
            <a:round/>
            <a:headEnd/>
            <a:tailEnd/>
          </a:ln>
        </p:spPr>
      </p:pic>
      <p:pic>
        <p:nvPicPr>
          <p:cNvPr id="40963" name="Picture 2"/>
          <p:cNvPicPr>
            <a:picLocks noChangeAspect="1" noChangeArrowheads="1"/>
          </p:cNvPicPr>
          <p:nvPr/>
        </p:nvPicPr>
        <p:blipFill>
          <a:blip r:embed="rId4" cstate="print"/>
          <a:srcRect r="49068"/>
          <a:stretch>
            <a:fillRect/>
          </a:stretch>
        </p:blipFill>
        <p:spPr bwMode="auto">
          <a:xfrm>
            <a:off x="4500563" y="908050"/>
            <a:ext cx="1844675" cy="5562600"/>
          </a:xfrm>
          <a:prstGeom prst="rect">
            <a:avLst/>
          </a:prstGeom>
          <a:noFill/>
          <a:ln w="9525">
            <a:noFill/>
            <a:round/>
            <a:headEnd/>
            <a:tailEnd/>
          </a:ln>
        </p:spPr>
      </p:pic>
      <p:pic>
        <p:nvPicPr>
          <p:cNvPr id="40965" name="Picture 4"/>
          <p:cNvPicPr>
            <a:picLocks noChangeAspect="1" noChangeArrowheads="1"/>
          </p:cNvPicPr>
          <p:nvPr/>
        </p:nvPicPr>
        <p:blipFill>
          <a:blip r:embed="rId3" cstate="print"/>
          <a:srcRect l="48438" t="26772" r="13748" b="55913"/>
          <a:stretch>
            <a:fillRect/>
          </a:stretch>
        </p:blipFill>
        <p:spPr bwMode="auto">
          <a:xfrm>
            <a:off x="6300788" y="1700213"/>
            <a:ext cx="2305050" cy="792162"/>
          </a:xfrm>
          <a:prstGeom prst="rect">
            <a:avLst/>
          </a:prstGeom>
          <a:noFill/>
          <a:ln w="9525">
            <a:noFill/>
            <a:round/>
            <a:headEnd/>
            <a:tailEnd/>
          </a:ln>
        </p:spPr>
      </p:pic>
      <p:pic>
        <p:nvPicPr>
          <p:cNvPr id="40966" name="Picture 5"/>
          <p:cNvPicPr>
            <a:picLocks noChangeAspect="1" noChangeArrowheads="1"/>
          </p:cNvPicPr>
          <p:nvPr/>
        </p:nvPicPr>
        <p:blipFill>
          <a:blip r:embed="rId3" cstate="print"/>
          <a:srcRect l="48438" t="47227" r="13748" b="40172"/>
          <a:stretch>
            <a:fillRect/>
          </a:stretch>
        </p:blipFill>
        <p:spPr bwMode="auto">
          <a:xfrm>
            <a:off x="6300788" y="2492375"/>
            <a:ext cx="2303462" cy="576263"/>
          </a:xfrm>
          <a:prstGeom prst="rect">
            <a:avLst/>
          </a:prstGeom>
          <a:noFill/>
          <a:ln w="9525">
            <a:noFill/>
            <a:round/>
            <a:headEnd/>
            <a:tailEnd/>
          </a:ln>
        </p:spPr>
      </p:pic>
      <p:pic>
        <p:nvPicPr>
          <p:cNvPr id="40967" name="Picture 6"/>
          <p:cNvPicPr>
            <a:picLocks noChangeAspect="1" noChangeArrowheads="1"/>
          </p:cNvPicPr>
          <p:nvPr/>
        </p:nvPicPr>
        <p:blipFill>
          <a:blip r:embed="rId3" cstate="print"/>
          <a:srcRect l="48438" t="59850" r="13748" b="21251"/>
          <a:stretch>
            <a:fillRect/>
          </a:stretch>
        </p:blipFill>
        <p:spPr bwMode="auto">
          <a:xfrm>
            <a:off x="6300788" y="3429000"/>
            <a:ext cx="2305050" cy="865188"/>
          </a:xfrm>
          <a:prstGeom prst="rect">
            <a:avLst/>
          </a:prstGeom>
          <a:noFill/>
          <a:ln w="9525">
            <a:noFill/>
            <a:round/>
            <a:headEnd/>
            <a:tailEnd/>
          </a:ln>
        </p:spPr>
      </p:pic>
      <p:pic>
        <p:nvPicPr>
          <p:cNvPr id="40968" name="Picture 7"/>
          <p:cNvPicPr>
            <a:picLocks noChangeAspect="1" noChangeArrowheads="1"/>
          </p:cNvPicPr>
          <p:nvPr/>
        </p:nvPicPr>
        <p:blipFill>
          <a:blip r:embed="rId3" cstate="print"/>
          <a:srcRect l="48438" t="77173" r="13748"/>
          <a:stretch>
            <a:fillRect/>
          </a:stretch>
        </p:blipFill>
        <p:spPr bwMode="auto">
          <a:xfrm>
            <a:off x="6300788" y="5373688"/>
            <a:ext cx="2305050" cy="1044575"/>
          </a:xfrm>
          <a:prstGeom prst="rect">
            <a:avLst/>
          </a:prstGeom>
          <a:noFill/>
          <a:ln w="9525">
            <a:noFill/>
            <a:round/>
            <a:headEnd/>
            <a:tailEnd/>
          </a:ln>
        </p:spPr>
      </p:pic>
      <p:sp>
        <p:nvSpPr>
          <p:cNvPr id="40969" name="Text Box 8"/>
          <p:cNvSpPr txBox="1">
            <a:spLocks noChangeArrowheads="1"/>
          </p:cNvSpPr>
          <p:nvPr/>
        </p:nvSpPr>
        <p:spPr bwMode="auto">
          <a:xfrm>
            <a:off x="4284663" y="188913"/>
            <a:ext cx="3671887" cy="366712"/>
          </a:xfrm>
          <a:prstGeom prst="rect">
            <a:avLst/>
          </a:prstGeom>
          <a:noFill/>
          <a:ln w="9525">
            <a:noFill/>
            <a:round/>
            <a:headEnd/>
            <a:tailEnd/>
          </a:ln>
        </p:spPr>
        <p:txBody>
          <a:bodyPr wrap="none" anchor="ctr"/>
          <a:lstStyle/>
          <a:p>
            <a:pPr eaLnBrk="1" hangingPunct="1">
              <a:buClr>
                <a:srgbClr val="000000"/>
              </a:buClr>
              <a:buFont typeface="Times New Roman" pitchFamily="18" charset="0"/>
              <a:buNone/>
            </a:pPr>
            <a:endParaRPr lang="ru-RU" altLang="ru-RU"/>
          </a:p>
        </p:txBody>
      </p:sp>
      <p:sp>
        <p:nvSpPr>
          <p:cNvPr id="40970" name="Text Box 9"/>
          <p:cNvSpPr txBox="1">
            <a:spLocks noChangeArrowheads="1"/>
          </p:cNvSpPr>
          <p:nvPr/>
        </p:nvSpPr>
        <p:spPr bwMode="auto">
          <a:xfrm>
            <a:off x="4572000" y="476250"/>
            <a:ext cx="3887788" cy="368300"/>
          </a:xfrm>
          <a:prstGeom prst="rect">
            <a:avLst/>
          </a:prstGeom>
          <a:noFill/>
          <a:ln w="9525">
            <a:noFill/>
            <a:round/>
            <a:headEnd/>
            <a:tailEnd/>
          </a:ln>
        </p:spPr>
        <p:txBody>
          <a:bodyPr lIns="90000" tIns="46800" rIns="90000" bIns="46800">
            <a:spAutoFit/>
          </a:bodyPr>
          <a:lstStyle/>
          <a:p>
            <a:pPr algn="ctr" eaLnBrk="1" hangingPunct="1">
              <a:spcBef>
                <a:spcPts val="1125"/>
              </a:spcBef>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b="1">
                <a:solidFill>
                  <a:srgbClr val="000000"/>
                </a:solidFill>
                <a:ea typeface="Lucida Sans Unicode" pitchFamily="34" charset="0"/>
                <a:cs typeface="Lucida Sans Unicode" pitchFamily="34" charset="0"/>
              </a:rPr>
              <a:t>Excision repair</a:t>
            </a:r>
          </a:p>
        </p:txBody>
      </p:sp>
      <p:sp>
        <p:nvSpPr>
          <p:cNvPr id="12" name="Прямоугольник 11"/>
          <p:cNvSpPr/>
          <p:nvPr/>
        </p:nvSpPr>
        <p:spPr>
          <a:xfrm>
            <a:off x="467544" y="476672"/>
            <a:ext cx="3960440" cy="6001643"/>
          </a:xfrm>
          <a:prstGeom prst="rect">
            <a:avLst/>
          </a:prstGeom>
        </p:spPr>
        <p:txBody>
          <a:bodyPr wrap="square">
            <a:spAutoFit/>
          </a:bodyPr>
          <a:lstStyle/>
          <a:p>
            <a:pPr eaLnBrk="1" hangingPunct="1">
              <a:buFontTx/>
              <a:buNone/>
            </a:pPr>
            <a:r>
              <a:rPr lang="uk-UA" sz="2400" b="1" u="sng" dirty="0">
                <a:solidFill>
                  <a:srgbClr val="FF0000"/>
                </a:solidFill>
                <a:latin typeface="Arial" pitchFamily="34" charset="0"/>
                <a:cs typeface="Arial" pitchFamily="34" charset="0"/>
              </a:rPr>
              <a:t>Ексцизійна репарація </a:t>
            </a:r>
            <a:r>
              <a:rPr lang="uk-UA" sz="2400" dirty="0">
                <a:latin typeface="Arial" pitchFamily="34" charset="0"/>
                <a:cs typeface="Arial" pitchFamily="34" charset="0"/>
              </a:rPr>
              <a:t>– </a:t>
            </a:r>
          </a:p>
          <a:p>
            <a:pPr eaLnBrk="1" hangingPunct="1">
              <a:buFontTx/>
              <a:buNone/>
            </a:pPr>
            <a:endParaRPr lang="uk-UA" sz="2400" dirty="0">
              <a:latin typeface="Arial" pitchFamily="34" charset="0"/>
              <a:cs typeface="Arial" pitchFamily="34" charset="0"/>
            </a:endParaRPr>
          </a:p>
          <a:p>
            <a:pPr eaLnBrk="1" hangingPunct="1">
              <a:buFontTx/>
              <a:buNone/>
            </a:pPr>
            <a:r>
              <a:rPr lang="uk-UA" sz="2400" dirty="0">
                <a:latin typeface="+mn-lt"/>
                <a:cs typeface="Arial" pitchFamily="34" charset="0"/>
              </a:rPr>
              <a:t>ферменти </a:t>
            </a:r>
            <a:r>
              <a:rPr lang="uk-UA" sz="2400" b="1" dirty="0">
                <a:latin typeface="+mn-lt"/>
                <a:cs typeface="Arial" pitchFamily="34" charset="0"/>
              </a:rPr>
              <a:t>нуклеази </a:t>
            </a:r>
            <a:r>
              <a:rPr lang="uk-UA" sz="2400" dirty="0">
                <a:latin typeface="+mn-lt"/>
                <a:cs typeface="Arial" pitchFamily="34" charset="0"/>
              </a:rPr>
              <a:t>вирізають помилкову основу чи ділянку пошкодженого ланцюга ДНК, </a:t>
            </a:r>
          </a:p>
          <a:p>
            <a:pPr eaLnBrk="1" hangingPunct="1">
              <a:buFontTx/>
              <a:buNone/>
            </a:pPr>
            <a:endParaRPr lang="uk-UA" sz="2400" dirty="0">
              <a:latin typeface="+mn-lt"/>
              <a:cs typeface="Arial" pitchFamily="34" charset="0"/>
            </a:endParaRPr>
          </a:p>
          <a:p>
            <a:pPr eaLnBrk="1" hangingPunct="1">
              <a:buFontTx/>
              <a:buNone/>
            </a:pPr>
            <a:endParaRPr lang="uk-UA" sz="2400" dirty="0">
              <a:latin typeface="+mn-lt"/>
              <a:cs typeface="Arial" pitchFamily="34" charset="0"/>
            </a:endParaRPr>
          </a:p>
          <a:p>
            <a:pPr eaLnBrk="1" hangingPunct="1">
              <a:buFontTx/>
              <a:buNone/>
            </a:pPr>
            <a:r>
              <a:rPr lang="uk-UA" sz="2400" dirty="0">
                <a:latin typeface="+mn-lt"/>
                <a:cs typeface="Arial" pitchFamily="34" charset="0"/>
              </a:rPr>
              <a:t>фермент ДНК-полімераза вбудовує нормальні нуклеотиди, </a:t>
            </a:r>
          </a:p>
          <a:p>
            <a:pPr eaLnBrk="1" hangingPunct="1">
              <a:buFontTx/>
              <a:buNone/>
            </a:pPr>
            <a:endParaRPr lang="uk-UA" sz="2400" dirty="0">
              <a:latin typeface="+mn-lt"/>
              <a:cs typeface="Arial" pitchFamily="34" charset="0"/>
            </a:endParaRPr>
          </a:p>
          <a:p>
            <a:pPr eaLnBrk="1" hangingPunct="1">
              <a:buFontTx/>
              <a:buNone/>
            </a:pPr>
            <a:endParaRPr lang="uk-UA" sz="2400" dirty="0">
              <a:latin typeface="+mn-lt"/>
              <a:cs typeface="Arial" pitchFamily="34" charset="0"/>
            </a:endParaRPr>
          </a:p>
          <a:p>
            <a:pPr eaLnBrk="1" hangingPunct="1">
              <a:buFontTx/>
              <a:buNone/>
            </a:pPr>
            <a:r>
              <a:rPr lang="uk-UA" sz="2400" dirty="0">
                <a:latin typeface="+mn-lt"/>
                <a:cs typeface="Arial" pitchFamily="34" charset="0"/>
              </a:rPr>
              <a:t>ферменти ДНК-лігази зшивають фрагменти;</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sz="quarter" idx="1"/>
          </p:nvPr>
        </p:nvSpPr>
        <p:spPr>
          <a:xfrm>
            <a:off x="817240" y="62711"/>
            <a:ext cx="4402832" cy="5505450"/>
          </a:xfrm>
        </p:spPr>
        <p:txBody>
          <a:bodyPr/>
          <a:lstStyle/>
          <a:p>
            <a:pPr eaLnBrk="1" hangingPunct="1">
              <a:buFontTx/>
              <a:buNone/>
            </a:pPr>
            <a:endParaRPr lang="ru-RU" sz="2400" b="1" u="sng" dirty="0">
              <a:solidFill>
                <a:srgbClr val="FF0000"/>
              </a:solidFill>
            </a:endParaRPr>
          </a:p>
          <a:p>
            <a:pPr eaLnBrk="1" hangingPunct="1">
              <a:buFontTx/>
              <a:buNone/>
            </a:pPr>
            <a:r>
              <a:rPr lang="ru-RU" sz="2400" b="1" u="sng" dirty="0">
                <a:solidFill>
                  <a:srgbClr val="FF0000"/>
                </a:solidFill>
              </a:rPr>
              <a:t>Постреплікаційна репарація</a:t>
            </a:r>
            <a:r>
              <a:rPr lang="ru-RU" sz="2400" b="1" dirty="0">
                <a:solidFill>
                  <a:srgbClr val="FF0000"/>
                </a:solidFill>
              </a:rPr>
              <a:t> </a:t>
            </a:r>
            <a:r>
              <a:rPr lang="ru-RU" sz="2400" b="1" dirty="0"/>
              <a:t>– </a:t>
            </a:r>
            <a:r>
              <a:rPr lang="ru-RU" sz="2400" dirty="0"/>
              <a:t>якщо не видалено помилкові нуклеотиди, відбувається рекомбінація пошкодженого ланцюга з ланцюгом ДНК у другій дочірній молекулі, виправляється помилка за принципом комплементарності</a:t>
            </a:r>
          </a:p>
          <a:p>
            <a:pPr eaLnBrk="1" hangingPunct="1">
              <a:buFontTx/>
              <a:buNone/>
            </a:pPr>
            <a:endParaRPr lang="uk-UA" sz="2400" b="1" dirty="0"/>
          </a:p>
        </p:txBody>
      </p:sp>
      <p:pic>
        <p:nvPicPr>
          <p:cNvPr id="3" name="Рисунок 2"/>
          <p:cNvPicPr/>
          <p:nvPr/>
        </p:nvPicPr>
        <p:blipFill>
          <a:blip r:embed="rId2" cstate="print"/>
          <a:srcRect/>
          <a:stretch>
            <a:fillRect/>
          </a:stretch>
        </p:blipFill>
        <p:spPr bwMode="auto">
          <a:xfrm>
            <a:off x="5220072" y="620688"/>
            <a:ext cx="3312368" cy="6064007"/>
          </a:xfrm>
          <a:prstGeom prst="rect">
            <a:avLst/>
          </a:prstGeom>
          <a:noFill/>
          <a:ln w="9525">
            <a:noFill/>
            <a:miter lim="800000"/>
            <a:headEnd/>
            <a:tailEnd/>
          </a:ln>
        </p:spPr>
      </p:pic>
      <p:sp>
        <p:nvSpPr>
          <p:cNvPr id="4" name="TextBox 3"/>
          <p:cNvSpPr txBox="1">
            <a:spLocks noChangeArrowheads="1"/>
          </p:cNvSpPr>
          <p:nvPr/>
        </p:nvSpPr>
        <p:spPr bwMode="auto">
          <a:xfrm>
            <a:off x="817240" y="5027209"/>
            <a:ext cx="4680520" cy="1200329"/>
          </a:xfrm>
          <a:prstGeom prst="rect">
            <a:avLst/>
          </a:prstGeom>
          <a:noFill/>
          <a:ln w="9525">
            <a:noFill/>
            <a:miter lim="800000"/>
            <a:headEnd/>
            <a:tailEnd/>
          </a:ln>
        </p:spPr>
        <p:txBody>
          <a:bodyPr wrap="square">
            <a:spAutoFit/>
          </a:bodyPr>
          <a:lstStyle/>
          <a:p>
            <a:r>
              <a:rPr lang="uk-UA" b="1" dirty="0">
                <a:solidFill>
                  <a:schemeClr val="tx1"/>
                </a:solidFill>
                <a:latin typeface="+mn-lt"/>
              </a:rPr>
              <a:t>З порушенням постреплікативної репарації некомплементарних нуклеотидів (</a:t>
            </a:r>
            <a:r>
              <a:rPr lang="en-US" b="1" dirty="0">
                <a:solidFill>
                  <a:schemeClr val="tx1"/>
                </a:solidFill>
                <a:latin typeface="+mn-lt"/>
              </a:rPr>
              <a:t>mismatch</a:t>
            </a:r>
            <a:r>
              <a:rPr lang="uk-UA" b="1" dirty="0">
                <a:solidFill>
                  <a:schemeClr val="tx1"/>
                </a:solidFill>
                <a:latin typeface="+mn-lt"/>
              </a:rPr>
              <a:t>) пов</a:t>
            </a:r>
            <a:r>
              <a:rPr lang="en-US" b="1" dirty="0">
                <a:solidFill>
                  <a:schemeClr val="tx1"/>
                </a:solidFill>
                <a:latin typeface="+mn-lt"/>
              </a:rPr>
              <a:t>’</a:t>
            </a:r>
            <a:r>
              <a:rPr lang="uk-UA" b="1" dirty="0">
                <a:solidFill>
                  <a:schemeClr val="tx1"/>
                </a:solidFill>
                <a:latin typeface="+mn-lt"/>
              </a:rPr>
              <a:t>язаний неполіпозний колоректальний рак</a:t>
            </a:r>
            <a:endParaRPr lang="ru-RU" b="1" dirty="0">
              <a:solidFill>
                <a:schemeClr val="tx1"/>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467544" y="0"/>
            <a:ext cx="8229600" cy="706090"/>
          </a:xfrm>
        </p:spPr>
        <p:txBody>
          <a:bodyPr tIns="85680">
            <a:normAutofit fontScale="90000"/>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600" dirty="0">
                <a:solidFill>
                  <a:srgbClr val="C00000"/>
                </a:solidFill>
              </a:rPr>
              <a:t>Порушення репарації ДНК</a:t>
            </a:r>
          </a:p>
        </p:txBody>
      </p:sp>
      <p:sp>
        <p:nvSpPr>
          <p:cNvPr id="62467" name="Rectangle 2"/>
          <p:cNvSpPr>
            <a:spLocks noGrp="1" noChangeArrowheads="1"/>
          </p:cNvSpPr>
          <p:nvPr>
            <p:ph type="body" idx="1"/>
          </p:nvPr>
        </p:nvSpPr>
        <p:spPr>
          <a:xfrm>
            <a:off x="467544" y="764704"/>
            <a:ext cx="8229600" cy="4784725"/>
          </a:xfrm>
        </p:spPr>
        <p:txBody>
          <a:bodyPr tIns="64440"/>
          <a:lstStyle/>
          <a:p>
            <a:pPr eaLnBrk="1" hangingPunct="1">
              <a:buFont typeface="Times New Roman" pitchFamily="18"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dirty="0">
                <a:latin typeface="Arial" pitchFamily="34" charset="0"/>
                <a:cs typeface="Arial" pitchFamily="34" charset="0"/>
              </a:rPr>
              <a:t>Порушення репарації ДНК призводить до накопичення мутацій і , відповідно, </a:t>
            </a:r>
            <a:endParaRPr lang="en-GB" altLang="ru-RU" sz="2000" dirty="0">
              <a:latin typeface="Arial" pitchFamily="34" charset="0"/>
              <a:cs typeface="Arial" pitchFamily="34" charset="0"/>
            </a:endParaRPr>
          </a:p>
          <a:p>
            <a:pPr eaLnBrk="1" hangingPunct="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dirty="0">
                <a:latin typeface="Arial" pitchFamily="34" charset="0"/>
                <a:cs typeface="Arial" pitchFamily="34" charset="0"/>
              </a:rPr>
              <a:t>Є одним з механізмів старіння (спостерігається при деяких синдромах передчасного старіння)</a:t>
            </a:r>
            <a:endParaRPr lang="en-GB" altLang="ru-RU" sz="2000" dirty="0">
              <a:latin typeface="Arial" pitchFamily="34" charset="0"/>
              <a:cs typeface="Arial" pitchFamily="34" charset="0"/>
            </a:endParaRPr>
          </a:p>
          <a:p>
            <a:pPr eaLnBrk="1" hangingPunct="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dirty="0">
                <a:latin typeface="Arial" pitchFamily="34" charset="0"/>
                <a:cs typeface="Arial" pitchFamily="34" charset="0"/>
              </a:rPr>
              <a:t>Розвитку пухлин</a:t>
            </a:r>
            <a:r>
              <a:rPr lang="en-GB" altLang="ru-RU" sz="2000" dirty="0">
                <a:latin typeface="Arial" pitchFamily="34" charset="0"/>
                <a:cs typeface="Arial" pitchFamily="34" charset="0"/>
              </a:rPr>
              <a:t>. </a:t>
            </a:r>
          </a:p>
          <a:p>
            <a:pPr>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b="1" dirty="0">
                <a:latin typeface="Arial" pitchFamily="34" charset="0"/>
                <a:cs typeface="Arial" pitchFamily="34" charset="0"/>
              </a:rPr>
              <a:t>Спадквий дефект ферментів </a:t>
            </a:r>
            <a:r>
              <a:rPr lang="uk-UA" altLang="ru-RU" sz="2000" b="1" dirty="0">
                <a:solidFill>
                  <a:srgbClr val="FF0000"/>
                </a:solidFill>
                <a:latin typeface="Arial" pitchFamily="34" charset="0"/>
                <a:cs typeface="Arial" pitchFamily="34" charset="0"/>
              </a:rPr>
              <a:t>ексцизійної репарації </a:t>
            </a:r>
            <a:r>
              <a:rPr lang="uk-UA" altLang="ru-RU" sz="2000" b="1" dirty="0">
                <a:latin typeface="Arial" pitchFamily="34" charset="0"/>
                <a:cs typeface="Arial" pitchFamily="34" charset="0"/>
              </a:rPr>
              <a:t>- </a:t>
            </a:r>
            <a:r>
              <a:rPr lang="ru-RU" sz="2000" b="1" u="sng" dirty="0">
                <a:solidFill>
                  <a:srgbClr val="FF0000"/>
                </a:solidFill>
                <a:latin typeface="Arial" pitchFamily="34" charset="0"/>
                <a:cs typeface="Arial" pitchFamily="34" charset="0"/>
              </a:rPr>
              <a:t>пігментна ксеродерма</a:t>
            </a:r>
            <a:r>
              <a:rPr lang="ru-RU" sz="2000" dirty="0">
                <a:latin typeface="Arial" pitchFamily="34" charset="0"/>
                <a:cs typeface="Arial" pitchFamily="34" charset="0"/>
              </a:rPr>
              <a:t> </a:t>
            </a:r>
            <a:r>
              <a:rPr lang="en-GB" altLang="ru-RU" sz="2000" b="1" dirty="0">
                <a:latin typeface="Arial" pitchFamily="34" charset="0"/>
                <a:cs typeface="Arial" pitchFamily="34" charset="0"/>
              </a:rPr>
              <a:t>: </a:t>
            </a:r>
            <a:r>
              <a:rPr lang="ru-RU" sz="2000" dirty="0">
                <a:latin typeface="Arial" pitchFamily="34" charset="0"/>
                <a:cs typeface="Arial" pitchFamily="34" charset="0"/>
              </a:rPr>
              <a:t>Під дією сонячного світла на шкірі з</a:t>
            </a:r>
            <a:r>
              <a:rPr lang="en-US" sz="2000" dirty="0">
                <a:latin typeface="Arial" pitchFamily="34" charset="0"/>
                <a:cs typeface="Arial" pitchFamily="34" charset="0"/>
              </a:rPr>
              <a:t>’</a:t>
            </a:r>
            <a:r>
              <a:rPr lang="ru-RU" sz="2000" dirty="0">
                <a:latin typeface="Arial" pitchFamily="34" charset="0"/>
                <a:cs typeface="Arial" pitchFamily="34" charset="0"/>
              </a:rPr>
              <a:t>являються ластовиння, пігментні плями, з часом у ВСІХ хворих розвивається рак шкіри</a:t>
            </a:r>
            <a:endParaRPr lang="en-GB" altLang="ru-RU" sz="2000" b="1" dirty="0">
              <a:latin typeface="Arial" pitchFamily="34" charset="0"/>
              <a:cs typeface="Arial" pitchFamily="34" charset="0"/>
            </a:endParaRPr>
          </a:p>
        </p:txBody>
      </p:sp>
      <p:pic>
        <p:nvPicPr>
          <p:cNvPr id="62468" name="Picture 3"/>
          <p:cNvPicPr>
            <a:picLocks noChangeAspect="1" noChangeArrowheads="1"/>
          </p:cNvPicPr>
          <p:nvPr/>
        </p:nvPicPr>
        <p:blipFill>
          <a:blip r:embed="rId3" cstate="print"/>
          <a:srcRect/>
          <a:stretch>
            <a:fillRect/>
          </a:stretch>
        </p:blipFill>
        <p:spPr bwMode="auto">
          <a:xfrm>
            <a:off x="900113" y="4292600"/>
            <a:ext cx="2352675" cy="1571625"/>
          </a:xfrm>
          <a:prstGeom prst="rect">
            <a:avLst/>
          </a:prstGeom>
          <a:noFill/>
          <a:ln w="9525">
            <a:noFill/>
            <a:round/>
            <a:headEnd/>
            <a:tailEnd/>
          </a:ln>
        </p:spPr>
      </p:pic>
      <p:pic>
        <p:nvPicPr>
          <p:cNvPr id="62469" name="Picture 4"/>
          <p:cNvPicPr>
            <a:picLocks noChangeAspect="1" noChangeArrowheads="1"/>
          </p:cNvPicPr>
          <p:nvPr/>
        </p:nvPicPr>
        <p:blipFill>
          <a:blip r:embed="rId4" cstate="print"/>
          <a:srcRect/>
          <a:stretch>
            <a:fillRect/>
          </a:stretch>
        </p:blipFill>
        <p:spPr bwMode="auto">
          <a:xfrm>
            <a:off x="6227763" y="3644900"/>
            <a:ext cx="2281237" cy="2900363"/>
          </a:xfrm>
          <a:prstGeom prst="rect">
            <a:avLst/>
          </a:prstGeom>
          <a:noFill/>
          <a:ln w="9525">
            <a:noFill/>
            <a:round/>
            <a:headEnd/>
            <a:tailEnd/>
          </a:ln>
        </p:spPr>
      </p:pic>
      <p:pic>
        <p:nvPicPr>
          <p:cNvPr id="62470" name="Picture 5"/>
          <p:cNvPicPr>
            <a:picLocks noChangeAspect="1" noChangeArrowheads="1"/>
          </p:cNvPicPr>
          <p:nvPr/>
        </p:nvPicPr>
        <p:blipFill>
          <a:blip r:embed="rId5" cstate="print"/>
          <a:srcRect/>
          <a:stretch>
            <a:fillRect/>
          </a:stretch>
        </p:blipFill>
        <p:spPr bwMode="auto">
          <a:xfrm>
            <a:off x="3995738" y="3933825"/>
            <a:ext cx="1614487" cy="245268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213B992-EE9A-3DFE-0B5C-8D963EE00656}"/>
              </a:ext>
            </a:extLst>
          </p:cNvPr>
          <p:cNvSpPr>
            <a:spLocks noGrp="1" noChangeArrowheads="1"/>
          </p:cNvSpPr>
          <p:nvPr>
            <p:ph type="title"/>
          </p:nvPr>
        </p:nvSpPr>
        <p:spPr>
          <a:xfrm>
            <a:off x="457200" y="128588"/>
            <a:ext cx="8220075" cy="971550"/>
          </a:xfrm>
        </p:spPr>
        <p:txBody>
          <a:bodyPr/>
          <a:lstStyle/>
          <a:p>
            <a:pPr algn="ctr"/>
            <a:r>
              <a:rPr lang="uk-UA" altLang="ru-RU" dirty="0"/>
              <a:t>ДНК-біотехнології</a:t>
            </a:r>
            <a:endParaRPr lang="ru-RU" altLang="ru-RU" dirty="0"/>
          </a:p>
        </p:txBody>
      </p:sp>
      <p:pic>
        <p:nvPicPr>
          <p:cNvPr id="65540" name="Picture 4">
            <a:extLst>
              <a:ext uri="{FF2B5EF4-FFF2-40B4-BE49-F238E27FC236}">
                <a16:creationId xmlns:a16="http://schemas.microsoft.com/office/drawing/2014/main" id="{766CFDD5-D647-4F10-EEB4-23ADBA804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09" y="1830079"/>
            <a:ext cx="3872094" cy="4336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 Box 5">
            <a:extLst>
              <a:ext uri="{FF2B5EF4-FFF2-40B4-BE49-F238E27FC236}">
                <a16:creationId xmlns:a16="http://schemas.microsoft.com/office/drawing/2014/main" id="{6854AE03-6C64-4280-A03E-1446A745C42E}"/>
              </a:ext>
            </a:extLst>
          </p:cNvPr>
          <p:cNvSpPr txBox="1">
            <a:spLocks noChangeArrowheads="1"/>
          </p:cNvSpPr>
          <p:nvPr/>
        </p:nvSpPr>
        <p:spPr bwMode="auto">
          <a:xfrm>
            <a:off x="4452001" y="1072943"/>
            <a:ext cx="46085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spcBef>
                <a:spcPct val="50000"/>
              </a:spcBef>
            </a:pPr>
            <a:r>
              <a:rPr lang="uk-UA" altLang="ru-RU" dirty="0">
                <a:solidFill>
                  <a:schemeClr val="tx1"/>
                </a:solidFill>
              </a:rPr>
              <a:t>ДНК-зонди </a:t>
            </a:r>
            <a:r>
              <a:rPr lang="en-US" altLang="ru-RU" dirty="0">
                <a:solidFill>
                  <a:schemeClr val="tx1"/>
                </a:solidFill>
              </a:rPr>
              <a:t>(</a:t>
            </a:r>
            <a:r>
              <a:rPr lang="uk-UA" altLang="ru-RU" dirty="0">
                <a:solidFill>
                  <a:schemeClr val="tx1"/>
                </a:solidFill>
              </a:rPr>
              <a:t>ДНК </a:t>
            </a:r>
            <a:r>
              <a:rPr lang="uk-UA" altLang="ru-RU" dirty="0" err="1">
                <a:solidFill>
                  <a:schemeClr val="tx1"/>
                </a:solidFill>
              </a:rPr>
              <a:t>мікрочіпи</a:t>
            </a:r>
            <a:r>
              <a:rPr lang="en-US" altLang="ru-RU" dirty="0">
                <a:solidFill>
                  <a:schemeClr val="tx1"/>
                </a:solidFill>
              </a:rPr>
              <a:t>)</a:t>
            </a:r>
            <a:endParaRPr lang="ru-RU" altLang="ru-RU" dirty="0">
              <a:solidFill>
                <a:schemeClr val="tx1"/>
              </a:solidFill>
            </a:endParaRPr>
          </a:p>
        </p:txBody>
      </p:sp>
      <p:pic>
        <p:nvPicPr>
          <p:cNvPr id="65542" name="Picture 6" descr="DNA+microarray">
            <a:extLst>
              <a:ext uri="{FF2B5EF4-FFF2-40B4-BE49-F238E27FC236}">
                <a16:creationId xmlns:a16="http://schemas.microsoft.com/office/drawing/2014/main" id="{7147BBD3-A52C-AA50-10EF-A490C5A43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8150" y="4293096"/>
            <a:ext cx="4608512"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7">
            <a:extLst>
              <a:ext uri="{FF2B5EF4-FFF2-40B4-BE49-F238E27FC236}">
                <a16:creationId xmlns:a16="http://schemas.microsoft.com/office/drawing/2014/main" id="{7E6CD242-F8FE-641C-1F03-5E8887EF1D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6214" y="1612040"/>
            <a:ext cx="3240087"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0CC6748-4046-2F1A-0F76-86D4095426D6}"/>
              </a:ext>
            </a:extLst>
          </p:cNvPr>
          <p:cNvSpPr txBox="1"/>
          <p:nvPr/>
        </p:nvSpPr>
        <p:spPr>
          <a:xfrm>
            <a:off x="795329" y="1028610"/>
            <a:ext cx="3151205" cy="1200329"/>
          </a:xfrm>
          <a:prstGeom prst="rect">
            <a:avLst/>
          </a:prstGeom>
          <a:noFill/>
        </p:spPr>
        <p:txBody>
          <a:bodyPr wrap="square" rtlCol="0">
            <a:spAutoFit/>
          </a:bodyPr>
          <a:lstStyle/>
          <a:p>
            <a:r>
              <a:rPr lang="uk-UA" altLang="ru-RU" sz="1800" dirty="0"/>
              <a:t>Рекомбінантна ДНК, генетично-модифіковані організми</a:t>
            </a:r>
            <a:endParaRPr lang="ru-RU" altLang="ru-RU" sz="1800" dirty="0"/>
          </a:p>
          <a:p>
            <a:endParaRPr lang="ru-U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A724AC5-03B4-11CC-9394-1FA9C5F2600D}"/>
              </a:ext>
            </a:extLst>
          </p:cNvPr>
          <p:cNvSpPr>
            <a:spLocks noGrp="1" noChangeArrowheads="1"/>
          </p:cNvSpPr>
          <p:nvPr>
            <p:ph type="title"/>
          </p:nvPr>
        </p:nvSpPr>
        <p:spPr>
          <a:xfrm>
            <a:off x="468313" y="260350"/>
            <a:ext cx="8229600" cy="792386"/>
          </a:xfrm>
        </p:spPr>
        <p:txBody>
          <a:bodyPr>
            <a:normAutofit/>
          </a:bodyPr>
          <a:lstStyle/>
          <a:p>
            <a:r>
              <a:rPr lang="uk-UA" altLang="ru-RU" sz="4000" dirty="0"/>
              <a:t>ДНК нанотехнології: ДНК-</a:t>
            </a:r>
            <a:r>
              <a:rPr lang="uk-UA" altLang="ru-RU" sz="4000" dirty="0" err="1"/>
              <a:t>орігамі</a:t>
            </a:r>
            <a:endParaRPr lang="ru-RU" altLang="ru-RU" sz="4000" dirty="0"/>
          </a:p>
        </p:txBody>
      </p:sp>
      <p:pic>
        <p:nvPicPr>
          <p:cNvPr id="66563" name="Picture 3">
            <a:extLst>
              <a:ext uri="{FF2B5EF4-FFF2-40B4-BE49-F238E27FC236}">
                <a16:creationId xmlns:a16="http://schemas.microsoft.com/office/drawing/2014/main" id="{8DB81464-ADFD-7C33-1F94-CF261D404FAE}"/>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68313" y="1989138"/>
            <a:ext cx="8229600" cy="4525962"/>
          </a:xfrm>
        </p:spPr>
      </p:pic>
      <p:sp>
        <p:nvSpPr>
          <p:cNvPr id="66564" name="Text Box 4">
            <a:extLst>
              <a:ext uri="{FF2B5EF4-FFF2-40B4-BE49-F238E27FC236}">
                <a16:creationId xmlns:a16="http://schemas.microsoft.com/office/drawing/2014/main" id="{79112124-693F-FE64-370E-7D90F5B22198}"/>
              </a:ext>
            </a:extLst>
          </p:cNvPr>
          <p:cNvSpPr txBox="1">
            <a:spLocks noChangeArrowheads="1"/>
          </p:cNvSpPr>
          <p:nvPr/>
        </p:nvSpPr>
        <p:spPr bwMode="auto">
          <a:xfrm>
            <a:off x="179388" y="1412875"/>
            <a:ext cx="8675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altLang="ru-RU" dirty="0">
                <a:solidFill>
                  <a:schemeClr val="tx1"/>
                </a:solidFill>
              </a:rPr>
              <a:t>Paul </a:t>
            </a:r>
            <a:r>
              <a:rPr lang="ru-RU" altLang="ru-RU" dirty="0" err="1">
                <a:solidFill>
                  <a:schemeClr val="tx1"/>
                </a:solidFill>
              </a:rPr>
              <a:t>Rothemund</a:t>
            </a:r>
            <a:r>
              <a:rPr lang="ru-RU" altLang="ru-RU" dirty="0">
                <a:solidFill>
                  <a:schemeClr val="tx1"/>
                </a:solidFill>
              </a:rPr>
              <a:t> (Калифорнийский Технологический Институт) у 2006 </a:t>
            </a:r>
            <a:r>
              <a:rPr lang="ru-RU" altLang="ru-RU" dirty="0" err="1">
                <a:solidFill>
                  <a:schemeClr val="tx1"/>
                </a:solidFill>
              </a:rPr>
              <a:t>році</a:t>
            </a:r>
            <a:endParaRPr lang="ru-RU" altLang="ru-RU" dirty="0">
              <a:solidFill>
                <a:schemeClr val="tx1"/>
              </a:solidFill>
            </a:endParaRPr>
          </a:p>
          <a:p>
            <a:pPr algn="ctr" eaLnBrk="1" hangingPunct="1"/>
            <a:endParaRPr lang="ru-RU" altLang="ru-RU" dirty="0">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4865F7C-C4B9-AB25-2F04-C678B945A0A8}"/>
              </a:ext>
            </a:extLst>
          </p:cNvPr>
          <p:cNvSpPr>
            <a:spLocks noGrp="1" noChangeArrowheads="1"/>
          </p:cNvSpPr>
          <p:nvPr>
            <p:ph type="title"/>
          </p:nvPr>
        </p:nvSpPr>
        <p:spPr/>
        <p:txBody>
          <a:bodyPr/>
          <a:lstStyle/>
          <a:p>
            <a:endParaRPr lang="ru-RU" altLang="ru-RU"/>
          </a:p>
        </p:txBody>
      </p:sp>
      <p:pic>
        <p:nvPicPr>
          <p:cNvPr id="68611" name="Picture 3">
            <a:extLst>
              <a:ext uri="{FF2B5EF4-FFF2-40B4-BE49-F238E27FC236}">
                <a16:creationId xmlns:a16="http://schemas.microsoft.com/office/drawing/2014/main" id="{52513AA9-0C26-BAA9-E3A3-7F9D195CE898}"/>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403350" y="765175"/>
            <a:ext cx="6481763" cy="4525963"/>
          </a:xfrm>
        </p:spPr>
      </p:pic>
      <p:sp>
        <p:nvSpPr>
          <p:cNvPr id="68612" name="Text Box 4">
            <a:extLst>
              <a:ext uri="{FF2B5EF4-FFF2-40B4-BE49-F238E27FC236}">
                <a16:creationId xmlns:a16="http://schemas.microsoft.com/office/drawing/2014/main" id="{2BABEB16-ED2D-0341-594A-DFC7C7275B3D}"/>
              </a:ext>
            </a:extLst>
          </p:cNvPr>
          <p:cNvSpPr txBox="1">
            <a:spLocks noChangeArrowheads="1"/>
          </p:cNvSpPr>
          <p:nvPr/>
        </p:nvSpPr>
        <p:spPr bwMode="auto">
          <a:xfrm>
            <a:off x="900113" y="5445125"/>
            <a:ext cx="7704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spcBef>
                <a:spcPct val="50000"/>
              </a:spcBef>
            </a:pPr>
            <a:r>
              <a:rPr lang="ru-RU" altLang="ru-RU" dirty="0" err="1">
                <a:solidFill>
                  <a:schemeClr val="tx1"/>
                </a:solidFill>
              </a:rPr>
              <a:t>Потенційне</a:t>
            </a:r>
            <a:r>
              <a:rPr lang="ru-RU" altLang="ru-RU" dirty="0">
                <a:solidFill>
                  <a:schemeClr val="tx1"/>
                </a:solidFill>
              </a:rPr>
              <a:t> </a:t>
            </a:r>
            <a:r>
              <a:rPr lang="ru-RU" altLang="ru-RU" dirty="0" err="1">
                <a:solidFill>
                  <a:schemeClr val="tx1"/>
                </a:solidFill>
              </a:rPr>
              <a:t>використання</a:t>
            </a:r>
            <a:r>
              <a:rPr lang="ru-RU" altLang="ru-RU" dirty="0">
                <a:solidFill>
                  <a:schemeClr val="tx1"/>
                </a:solidFill>
              </a:rPr>
              <a:t> для </a:t>
            </a:r>
            <a:r>
              <a:rPr lang="ru-RU" altLang="ru-RU" dirty="0" err="1">
                <a:solidFill>
                  <a:schemeClr val="tx1"/>
                </a:solidFill>
              </a:rPr>
              <a:t>молекулярної</a:t>
            </a:r>
            <a:r>
              <a:rPr lang="ru-RU" altLang="ru-RU" dirty="0">
                <a:solidFill>
                  <a:schemeClr val="tx1"/>
                </a:solidFill>
              </a:rPr>
              <a:t> </a:t>
            </a:r>
            <a:r>
              <a:rPr lang="ru-RU" altLang="ru-RU" dirty="0" err="1">
                <a:solidFill>
                  <a:schemeClr val="tx1"/>
                </a:solidFill>
              </a:rPr>
              <a:t>електроники</a:t>
            </a:r>
            <a:r>
              <a:rPr lang="ru-RU" altLang="ru-RU" dirty="0">
                <a:solidFill>
                  <a:schemeClr val="tx1"/>
                </a:solidFill>
              </a:rPr>
              <a:t> і  </a:t>
            </a:r>
            <a:r>
              <a:rPr lang="ru-RU" altLang="ru-RU" dirty="0" err="1">
                <a:solidFill>
                  <a:schemeClr val="tx1"/>
                </a:solidFill>
              </a:rPr>
              <a:t>наномедицини</a:t>
            </a:r>
            <a:endParaRPr lang="ru-RU" altLang="ru-RU"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9552" y="0"/>
            <a:ext cx="7772400" cy="836712"/>
          </a:xfrm>
        </p:spPr>
        <p:txBody>
          <a:bodyPr/>
          <a:lstStyle/>
          <a:p>
            <a:pPr algn="ctr" eaLnBrk="1" hangingPunct="1"/>
            <a:r>
              <a:rPr lang="ru-RU" b="1" dirty="0">
                <a:solidFill>
                  <a:srgbClr val="FF0000"/>
                </a:solidFill>
              </a:rPr>
              <a:t>Будова РНК</a:t>
            </a:r>
          </a:p>
        </p:txBody>
      </p:sp>
      <p:sp>
        <p:nvSpPr>
          <p:cNvPr id="44035" name="Rectangle 3"/>
          <p:cNvSpPr>
            <a:spLocks noGrp="1" noChangeArrowheads="1"/>
          </p:cNvSpPr>
          <p:nvPr>
            <p:ph sz="quarter" idx="1"/>
          </p:nvPr>
        </p:nvSpPr>
        <p:spPr>
          <a:xfrm>
            <a:off x="611560" y="908720"/>
            <a:ext cx="8229600" cy="5616624"/>
          </a:xfrm>
        </p:spPr>
        <p:txBody>
          <a:bodyPr>
            <a:normAutofit fontScale="92500" lnSpcReduction="10000"/>
          </a:bodyPr>
          <a:lstStyle/>
          <a:p>
            <a:pPr marL="609600" indent="-609600" eaLnBrk="1" hangingPunct="1">
              <a:buFontTx/>
              <a:buNone/>
            </a:pPr>
            <a:r>
              <a:rPr lang="ru-RU" sz="2800" dirty="0"/>
              <a:t>РНК є полімером, який складається з мономерів – нуклеотидів.</a:t>
            </a:r>
          </a:p>
          <a:p>
            <a:pPr marL="609600" indent="-609600" eaLnBrk="1" hangingPunct="1">
              <a:buFontTx/>
              <a:buNone/>
            </a:pPr>
            <a:r>
              <a:rPr lang="ru-RU" sz="2800" dirty="0"/>
              <a:t>Відмінності РНК від ДНК:</a:t>
            </a:r>
          </a:p>
          <a:p>
            <a:pPr marL="609600" indent="-609600" eaLnBrk="1" hangingPunct="1">
              <a:buFontTx/>
              <a:buAutoNum type="arabicParenR"/>
            </a:pPr>
            <a:r>
              <a:rPr lang="ru-RU" sz="2800" dirty="0"/>
              <a:t>ДНК складається з двох полінуклеотидних ланцюгів, </a:t>
            </a:r>
            <a:r>
              <a:rPr lang="ru-RU" sz="2800" dirty="0">
                <a:solidFill>
                  <a:srgbClr val="FF0000"/>
                </a:solidFill>
              </a:rPr>
              <a:t>РНК </a:t>
            </a:r>
            <a:r>
              <a:rPr lang="ru-RU" sz="2800" dirty="0"/>
              <a:t>–  з </a:t>
            </a:r>
            <a:r>
              <a:rPr lang="ru-RU" sz="2800" dirty="0">
                <a:solidFill>
                  <a:srgbClr val="FF0000"/>
                </a:solidFill>
              </a:rPr>
              <a:t>одного ланцюга;</a:t>
            </a:r>
          </a:p>
          <a:p>
            <a:pPr marL="609600" indent="-609600" eaLnBrk="1" hangingPunct="1">
              <a:buFontTx/>
              <a:buAutoNum type="arabicParenR"/>
            </a:pPr>
            <a:r>
              <a:rPr lang="ru-RU" sz="2800" dirty="0"/>
              <a:t>ДНК містить моносахарид дезоксірибозу, </a:t>
            </a:r>
          </a:p>
          <a:p>
            <a:pPr marL="609600" indent="-609600">
              <a:buNone/>
            </a:pPr>
            <a:r>
              <a:rPr lang="ru-RU" sz="2800" dirty="0"/>
              <a:t>в РНК </a:t>
            </a:r>
            <a:r>
              <a:rPr lang="ru-RU" sz="2800" dirty="0">
                <a:solidFill>
                  <a:srgbClr val="FF0000"/>
                </a:solidFill>
              </a:rPr>
              <a:t>моносахарид рибоза</a:t>
            </a:r>
            <a:r>
              <a:rPr lang="ru-RU" sz="2800" dirty="0"/>
              <a:t>;</a:t>
            </a:r>
          </a:p>
          <a:p>
            <a:pPr marL="609600" indent="-609600">
              <a:buNone/>
            </a:pPr>
            <a:r>
              <a:rPr lang="ru-RU" sz="2800" dirty="0"/>
              <a:t>3) </a:t>
            </a:r>
            <a:r>
              <a:rPr lang="ru-RU" sz="2800" b="1" dirty="0"/>
              <a:t>ДНК містить Т (тимін</a:t>
            </a:r>
            <a:r>
              <a:rPr lang="ru-RU" sz="2800" dirty="0"/>
              <a:t>), </a:t>
            </a:r>
            <a:r>
              <a:rPr lang="ru-RU" sz="2800" b="1" dirty="0">
                <a:solidFill>
                  <a:srgbClr val="FF0000"/>
                </a:solidFill>
              </a:rPr>
              <a:t>РНК – У (урацил)</a:t>
            </a:r>
            <a:r>
              <a:rPr lang="ru-RU" sz="2800" dirty="0"/>
              <a:t>.</a:t>
            </a:r>
          </a:p>
          <a:p>
            <a:pPr marL="609600" indent="-609600">
              <a:buNone/>
            </a:pPr>
            <a:endParaRPr lang="ru-RU" sz="2800" dirty="0"/>
          </a:p>
          <a:p>
            <a:pPr marL="609600" indent="-609600">
              <a:buNone/>
            </a:pPr>
            <a:r>
              <a:rPr lang="ru-RU" sz="2800" dirty="0"/>
              <a:t>Всі типи РНК синтезуються на ДНК за принципом комплементарності</a:t>
            </a:r>
          </a:p>
          <a:p>
            <a:pPr marL="609600" indent="-609600">
              <a:buNone/>
            </a:pPr>
            <a:r>
              <a:rPr lang="ru-RU" sz="2800" dirty="0"/>
              <a:t>                                      ДНК    </a:t>
            </a:r>
            <a:r>
              <a:rPr lang="ru-RU" sz="2800" b="1" dirty="0">
                <a:solidFill>
                  <a:srgbClr val="FF0000"/>
                </a:solidFill>
              </a:rPr>
              <a:t>А</a:t>
            </a:r>
            <a:r>
              <a:rPr lang="ru-RU" sz="2800" dirty="0"/>
              <a:t>-Т-Г-Ц</a:t>
            </a:r>
          </a:p>
          <a:p>
            <a:pPr marL="609600" indent="-609600">
              <a:buNone/>
            </a:pPr>
            <a:r>
              <a:rPr lang="ru-RU" sz="2800" dirty="0"/>
              <a:t>                                      РНК     </a:t>
            </a:r>
            <a:r>
              <a:rPr lang="ru-RU" sz="2800" b="1" dirty="0">
                <a:solidFill>
                  <a:srgbClr val="FF0000"/>
                </a:solidFill>
              </a:rPr>
              <a:t>У</a:t>
            </a:r>
            <a:r>
              <a:rPr lang="ru-RU" sz="2800" dirty="0"/>
              <a:t>-А-Ц-Г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07975"/>
            <a:ext cx="8229600" cy="407988"/>
          </a:xfrm>
        </p:spPr>
        <p:txBody>
          <a:bodyPr>
            <a:noAutofit/>
          </a:bodyPr>
          <a:lstStyle/>
          <a:p>
            <a:pPr algn="ctr" eaLnBrk="1" hangingPunct="1"/>
            <a:r>
              <a:rPr lang="ru-RU" sz="3600" b="1" dirty="0">
                <a:solidFill>
                  <a:srgbClr val="FF0000"/>
                </a:solidFill>
              </a:rPr>
              <a:t>Види РНК і їх функції</a:t>
            </a:r>
          </a:p>
        </p:txBody>
      </p:sp>
      <p:graphicFrame>
        <p:nvGraphicFramePr>
          <p:cNvPr id="282657" name="Group 33"/>
          <p:cNvGraphicFramePr>
            <a:graphicFrameLocks noGrp="1"/>
          </p:cNvGraphicFramePr>
          <p:nvPr>
            <p:ph type="tbl" idx="1"/>
            <p:extLst>
              <p:ext uri="{D42A27DB-BD31-4B8C-83A1-F6EECF244321}">
                <p14:modId xmlns:p14="http://schemas.microsoft.com/office/powerpoint/2010/main" val="3792547283"/>
              </p:ext>
            </p:extLst>
          </p:nvPr>
        </p:nvGraphicFramePr>
        <p:xfrm>
          <a:off x="323527" y="764704"/>
          <a:ext cx="8435530" cy="5841008"/>
        </p:xfrm>
        <a:graphic>
          <a:graphicData uri="http://schemas.openxmlformats.org/drawingml/2006/table">
            <a:tbl>
              <a:tblPr/>
              <a:tblGrid>
                <a:gridCol w="1296145">
                  <a:extLst>
                    <a:ext uri="{9D8B030D-6E8A-4147-A177-3AD203B41FA5}">
                      <a16:colId xmlns:a16="http://schemas.microsoft.com/office/drawing/2014/main" val="20000"/>
                    </a:ext>
                  </a:extLst>
                </a:gridCol>
                <a:gridCol w="1351693">
                  <a:extLst>
                    <a:ext uri="{9D8B030D-6E8A-4147-A177-3AD203B41FA5}">
                      <a16:colId xmlns:a16="http://schemas.microsoft.com/office/drawing/2014/main" val="20001"/>
                    </a:ext>
                  </a:extLst>
                </a:gridCol>
                <a:gridCol w="5787692">
                  <a:extLst>
                    <a:ext uri="{9D8B030D-6E8A-4147-A177-3AD203B41FA5}">
                      <a16:colId xmlns:a16="http://schemas.microsoft.com/office/drawing/2014/main" val="20002"/>
                    </a:ext>
                  </a:extLst>
                </a:gridCol>
              </a:tblGrid>
              <a:tr h="1189031">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2400" b="1" i="0" u="none" strike="noStrike" cap="none" normalizeH="0" baseline="0" noProof="0" dirty="0">
                          <a:ln>
                            <a:noFill/>
                          </a:ln>
                          <a:solidFill>
                            <a:schemeClr val="tx1"/>
                          </a:solidFill>
                          <a:effectLst/>
                          <a:latin typeface="+mn-lt"/>
                        </a:rPr>
                        <a:t>іРНК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dirty="0">
                          <a:ln>
                            <a:noFill/>
                          </a:ln>
                          <a:solidFill>
                            <a:schemeClr val="tx1"/>
                          </a:solidFill>
                          <a:effectLst/>
                          <a:latin typeface="+mn-lt"/>
                        </a:rPr>
                        <a:t>300-30000 нуклеотидів</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dirty="0">
                          <a:ln>
                            <a:noFill/>
                          </a:ln>
                          <a:solidFill>
                            <a:schemeClr val="tx1"/>
                          </a:solidFill>
                          <a:effectLst/>
                          <a:latin typeface="+mn-lt"/>
                        </a:rPr>
                        <a:t>Переносить інформацію про будову білка з ядра в цитоплазму</a:t>
                      </a:r>
                      <a:r>
                        <a:rPr kumimoji="0" lang="uk-UA" altLang="x-none" sz="1800" b="0" i="0" u="none" strike="noStrike" cap="none" normalizeH="0" baseline="0" noProof="0" dirty="0">
                          <a:ln>
                            <a:noFill/>
                          </a:ln>
                          <a:solidFill>
                            <a:schemeClr val="tx1"/>
                          </a:solidFill>
                          <a:effectLst/>
                          <a:latin typeface="+mn-lt"/>
                        </a:rPr>
                        <a:t>, </a:t>
                      </a:r>
                      <a:r>
                        <a:rPr kumimoji="0" lang="uk-UA" altLang="x-none" sz="1800" b="1" i="0" u="none" strike="noStrike" cap="none" normalizeH="0" baseline="0" noProof="0" dirty="0">
                          <a:ln>
                            <a:noFill/>
                          </a:ln>
                          <a:solidFill>
                            <a:schemeClr val="tx1"/>
                          </a:solidFill>
                          <a:effectLst/>
                          <a:latin typeface="+mn-lt"/>
                        </a:rPr>
                        <a:t>використовується як матриця для синтезу первинної структури білка в рибосомах</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3651">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2400" b="1" i="0" u="none" strike="noStrike" cap="none" normalizeH="0" baseline="0" noProof="0">
                          <a:ln>
                            <a:noFill/>
                          </a:ln>
                          <a:solidFill>
                            <a:schemeClr val="tx1"/>
                          </a:solidFill>
                          <a:effectLst/>
                          <a:latin typeface="+mn-lt"/>
                        </a:rPr>
                        <a:t>рРНК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dirty="0">
                          <a:ln>
                            <a:noFill/>
                          </a:ln>
                          <a:solidFill>
                            <a:schemeClr val="tx1"/>
                          </a:solidFill>
                          <a:effectLst/>
                          <a:latin typeface="+mn-lt"/>
                        </a:rPr>
                        <a:t>До 5000 нукл</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dirty="0">
                          <a:ln>
                            <a:noFill/>
                          </a:ln>
                          <a:solidFill>
                            <a:schemeClr val="tx1"/>
                          </a:solidFill>
                          <a:effectLst/>
                          <a:latin typeface="+mn-lt"/>
                        </a:rPr>
                        <a:t>Входить до складу рибосом, забезпечує взаємодію </a:t>
                      </a:r>
                      <a:r>
                        <a:rPr kumimoji="0" lang="uk-UA" altLang="x-none" sz="1800" b="1" i="0" u="none" strike="noStrike" cap="none" normalizeH="0" baseline="0" noProof="0" dirty="0" err="1">
                          <a:ln>
                            <a:noFill/>
                          </a:ln>
                          <a:solidFill>
                            <a:schemeClr val="tx1"/>
                          </a:solidFill>
                          <a:effectLst/>
                          <a:latin typeface="+mn-lt"/>
                        </a:rPr>
                        <a:t>іРНК</a:t>
                      </a:r>
                      <a:r>
                        <a:rPr kumimoji="0" lang="uk-UA" altLang="x-none" sz="1800" b="1" i="0" u="none" strike="noStrike" cap="none" normalizeH="0" baseline="0" noProof="0" dirty="0">
                          <a:ln>
                            <a:noFill/>
                          </a:ln>
                          <a:solidFill>
                            <a:schemeClr val="tx1"/>
                          </a:solidFill>
                          <a:effectLst/>
                          <a:latin typeface="+mn-lt"/>
                        </a:rPr>
                        <a:t> та </a:t>
                      </a:r>
                      <a:r>
                        <a:rPr kumimoji="0" lang="uk-UA" altLang="x-none" sz="1800" b="1" i="0" u="none" strike="noStrike" cap="none" normalizeH="0" baseline="0" noProof="0" dirty="0" err="1">
                          <a:ln>
                            <a:noFill/>
                          </a:ln>
                          <a:solidFill>
                            <a:schemeClr val="tx1"/>
                          </a:solidFill>
                          <a:effectLst/>
                          <a:latin typeface="+mn-lt"/>
                        </a:rPr>
                        <a:t>тРНК</a:t>
                      </a:r>
                      <a:r>
                        <a:rPr kumimoji="0" lang="uk-UA" altLang="x-none" sz="1800" b="1" i="0" u="none" strike="noStrike" cap="none" normalizeH="0" baseline="0" noProof="0" dirty="0">
                          <a:ln>
                            <a:noFill/>
                          </a:ln>
                          <a:solidFill>
                            <a:schemeClr val="tx1"/>
                          </a:solidFill>
                          <a:effectLst/>
                          <a:latin typeface="+mn-lt"/>
                        </a:rPr>
                        <a:t>, має </a:t>
                      </a:r>
                      <a:r>
                        <a:rPr kumimoji="0" lang="uk-UA" altLang="x-none" sz="1800" b="1" i="0" u="none" strike="noStrike" cap="none" normalizeH="0" baseline="0" noProof="0">
                          <a:ln>
                            <a:noFill/>
                          </a:ln>
                          <a:solidFill>
                            <a:schemeClr val="tx1"/>
                          </a:solidFill>
                          <a:effectLst/>
                          <a:latin typeface="+mn-lt"/>
                        </a:rPr>
                        <a:t>каталітичні властивості. </a:t>
                      </a:r>
                      <a:r>
                        <a:rPr kumimoji="0" lang="uk-UA" altLang="x-none" sz="1800" b="1" i="0" u="none" strike="noStrike" cap="none" normalizeH="0" baseline="0" noProof="0" dirty="0">
                          <a:ln>
                            <a:noFill/>
                          </a:ln>
                          <a:solidFill>
                            <a:schemeClr val="tx1"/>
                          </a:solidFill>
                          <a:effectLst/>
                          <a:latin typeface="+mn-lt"/>
                        </a:rPr>
                        <a:t>Синтезується в ядерцях</a:t>
                      </a:r>
                      <a:endParaRPr kumimoji="0" lang="uk-UA" altLang="x-none" sz="1800" b="0" i="0" u="none" strike="noStrike" cap="none" normalizeH="0" baseline="0" noProof="0" dirty="0">
                        <a:ln>
                          <a:noFill/>
                        </a:ln>
                        <a:solidFill>
                          <a:schemeClr val="tx1"/>
                        </a:solidFill>
                        <a:effectLst/>
                        <a:latin typeface="+mn-lt"/>
                      </a:endParaRP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24446">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2400" b="1" i="0" u="none" strike="noStrike" cap="none" normalizeH="0" baseline="0" noProof="0">
                          <a:ln>
                            <a:noFill/>
                          </a:ln>
                          <a:solidFill>
                            <a:schemeClr val="tx1"/>
                          </a:solidFill>
                          <a:effectLst/>
                          <a:latin typeface="+mn-lt"/>
                        </a:rPr>
                        <a:t>тРНК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a:ln>
                            <a:noFill/>
                          </a:ln>
                          <a:solidFill>
                            <a:schemeClr val="tx1"/>
                          </a:solidFill>
                          <a:effectLst/>
                          <a:latin typeface="+mn-lt"/>
                        </a:rPr>
                        <a:t>75-95 нукл</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1" i="0" u="none" strike="noStrike" cap="none" normalizeH="0" baseline="0" noProof="0" dirty="0">
                          <a:ln>
                            <a:noFill/>
                          </a:ln>
                          <a:solidFill>
                            <a:schemeClr val="tx1"/>
                          </a:solidFill>
                          <a:effectLst/>
                          <a:latin typeface="+mn-lt"/>
                        </a:rPr>
                        <a:t>Транспортує амінокислоти до рибосом для синтезу поліпептиду. Відіграє важливу роль у переводі послідовності нуклеотидів у іРНК у послідовність амінокислот білка</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8367">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100" b="1" i="0" u="none" strike="noStrike" cap="none" normalizeH="0" baseline="0" noProof="0">
                          <a:ln>
                            <a:noFill/>
                          </a:ln>
                          <a:solidFill>
                            <a:schemeClr val="tx1"/>
                          </a:solidFill>
                          <a:effectLst/>
                          <a:latin typeface="+mn-lt"/>
                        </a:rPr>
                        <a:t>Малі</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100" b="1" i="0" u="none" strike="noStrike" cap="none" normalizeH="0" baseline="0" noProof="0">
                          <a:ln>
                            <a:noFill/>
                          </a:ln>
                          <a:solidFill>
                            <a:schemeClr val="tx1"/>
                          </a:solidFill>
                          <a:effectLst/>
                          <a:latin typeface="+mn-lt"/>
                        </a:rPr>
                        <a:t>ядерні РНК</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100" b="1" i="0" u="none" strike="noStrike" cap="none" normalizeH="0" baseline="0" noProof="0">
                          <a:ln>
                            <a:noFill/>
                          </a:ln>
                          <a:solidFill>
                            <a:schemeClr val="tx1"/>
                          </a:solidFill>
                          <a:effectLst/>
                          <a:latin typeface="+mn-lt"/>
                        </a:rPr>
                        <a:t>Малі ядерцеві 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dirty="0">
                          <a:ln>
                            <a:noFill/>
                          </a:ln>
                          <a:solidFill>
                            <a:schemeClr val="tx1"/>
                          </a:solidFill>
                          <a:effectLst/>
                          <a:latin typeface="+mn-lt"/>
                        </a:rPr>
                        <a:t>100-220 нукл</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dirty="0">
                          <a:ln>
                            <a:noFill/>
                          </a:ln>
                          <a:solidFill>
                            <a:schemeClr val="tx1"/>
                          </a:solidFill>
                          <a:effectLst/>
                          <a:latin typeface="+mn-lt"/>
                        </a:rPr>
                        <a:t>Беруть участь у процесингу (дозріванні іРНК)</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5236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400" b="1" i="0" u="none" strike="noStrike" cap="none" normalizeH="0" baseline="0" noProof="0" dirty="0">
                          <a:ln>
                            <a:noFill/>
                          </a:ln>
                          <a:solidFill>
                            <a:schemeClr val="tx1"/>
                          </a:solidFill>
                          <a:effectLst/>
                          <a:latin typeface="+mn-lt"/>
                        </a:rPr>
                        <a:t>Мікроцито-плазматичні 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a:ln>
                            <a:noFill/>
                          </a:ln>
                          <a:solidFill>
                            <a:schemeClr val="tx1"/>
                          </a:solidFill>
                          <a:effectLst/>
                          <a:latin typeface="+mn-lt"/>
                        </a:rPr>
                        <a:t>21-23 нукл</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dirty="0">
                          <a:ln>
                            <a:noFill/>
                          </a:ln>
                          <a:solidFill>
                            <a:schemeClr val="tx1"/>
                          </a:solidFill>
                          <a:effectLst/>
                          <a:latin typeface="+mn-lt"/>
                        </a:rPr>
                        <a:t>Взаємодіють з іРНК, це запобігає трансляції</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523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400" b="1" i="0" u="none" strike="noStrike" cap="none" normalizeH="0" baseline="0" noProof="0" dirty="0">
                          <a:ln>
                            <a:noFill/>
                          </a:ln>
                          <a:solidFill>
                            <a:schemeClr val="tx1"/>
                          </a:solidFill>
                          <a:effectLst/>
                          <a:latin typeface="+mn-lt"/>
                        </a:rPr>
                        <a:t>Малі інтерферу-ючі РНК</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a:ln>
                            <a:noFill/>
                          </a:ln>
                          <a:solidFill>
                            <a:schemeClr val="tx1"/>
                          </a:solidFill>
                          <a:effectLst/>
                          <a:latin typeface="+mn-lt"/>
                        </a:rPr>
                        <a:t>20-25 нукл</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400" b="0" i="0" u="none" strike="noStrike" cap="none" normalizeH="0" baseline="0" noProof="0">
                          <a:ln>
                            <a:noFill/>
                          </a:ln>
                          <a:solidFill>
                            <a:schemeClr val="tx1"/>
                          </a:solidFill>
                          <a:effectLst/>
                          <a:latin typeface="+mn-lt"/>
                        </a:rPr>
                        <a:t>дволанцюгові</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altLang="x-none" sz="1800" b="0" i="0" u="none" strike="noStrike" cap="none" normalizeH="0" baseline="0" noProof="0" dirty="0">
                          <a:ln>
                            <a:noFill/>
                          </a:ln>
                          <a:solidFill>
                            <a:schemeClr val="tx1"/>
                          </a:solidFill>
                          <a:effectLst/>
                          <a:latin typeface="+mn-lt"/>
                        </a:rPr>
                        <a:t>Взаємодіють з </a:t>
                      </a:r>
                      <a:r>
                        <a:rPr kumimoji="0" lang="uk-UA" altLang="x-none" sz="1800" b="0" i="0" u="none" strike="noStrike" cap="none" normalizeH="0" baseline="0" noProof="0" dirty="0" err="1">
                          <a:ln>
                            <a:noFill/>
                          </a:ln>
                          <a:solidFill>
                            <a:schemeClr val="tx1"/>
                          </a:solidFill>
                          <a:effectLst/>
                          <a:latin typeface="+mn-lt"/>
                        </a:rPr>
                        <a:t>іРНК</a:t>
                      </a:r>
                      <a:r>
                        <a:rPr kumimoji="0" lang="uk-UA" altLang="x-none" sz="1800" b="0" i="0" u="none" strike="noStrike" cap="none" normalizeH="0" baseline="0" noProof="0" dirty="0">
                          <a:ln>
                            <a:noFill/>
                          </a:ln>
                          <a:solidFill>
                            <a:schemeClr val="tx1"/>
                          </a:solidFill>
                          <a:effectLst/>
                          <a:latin typeface="+mn-lt"/>
                        </a:rPr>
                        <a:t>, вона деградує, це запобігає трансляції</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Grp="1" noChangeArrowheads="1"/>
          </p:cNvSpPr>
          <p:nvPr>
            <p:ph type="title"/>
          </p:nvPr>
        </p:nvSpPr>
        <p:spPr>
          <a:xfrm>
            <a:off x="395536" y="548680"/>
            <a:ext cx="8229600" cy="490066"/>
          </a:xfrm>
        </p:spPr>
        <p:txBody>
          <a:bodyPr tIns="64440">
            <a:noAutofit/>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FF0000"/>
                </a:solidFill>
              </a:rPr>
              <a:t>Т (транспортна)РНК –</a:t>
            </a:r>
            <a:br>
              <a:rPr lang="uk-UA" altLang="ru-RU" sz="2400" b="1" dirty="0">
                <a:solidFill>
                  <a:srgbClr val="FF0000"/>
                </a:solidFill>
              </a:rPr>
            </a:br>
            <a:r>
              <a:rPr lang="uk-UA" altLang="ru-RU" sz="2400" b="1" dirty="0">
                <a:solidFill>
                  <a:srgbClr val="FF0000"/>
                </a:solidFill>
              </a:rPr>
              <a:t> </a:t>
            </a:r>
            <a:r>
              <a:rPr lang="uk-UA" altLang="ru-RU" sz="2800" b="1" dirty="0">
                <a:solidFill>
                  <a:srgbClr val="FF0000"/>
                </a:solidFill>
              </a:rPr>
              <a:t>транспортує амінокислоти до рибосоми. </a:t>
            </a:r>
            <a:endParaRPr lang="en-GB" altLang="ru-RU" sz="2800" dirty="0"/>
          </a:p>
        </p:txBody>
      </p:sp>
      <p:pic>
        <p:nvPicPr>
          <p:cNvPr id="105475" name="Picture 2"/>
          <p:cNvPicPr>
            <a:picLocks noChangeAspect="1" noChangeArrowheads="1"/>
          </p:cNvPicPr>
          <p:nvPr/>
        </p:nvPicPr>
        <p:blipFill>
          <a:blip r:embed="rId3" cstate="print"/>
          <a:srcRect/>
          <a:stretch>
            <a:fillRect/>
          </a:stretch>
        </p:blipFill>
        <p:spPr bwMode="auto">
          <a:xfrm>
            <a:off x="4644008" y="1412776"/>
            <a:ext cx="3888432" cy="4732855"/>
          </a:xfrm>
          <a:prstGeom prst="rect">
            <a:avLst/>
          </a:prstGeom>
          <a:noFill/>
          <a:ln w="9525">
            <a:noFill/>
            <a:round/>
            <a:headEnd/>
            <a:tailEnd/>
          </a:ln>
        </p:spPr>
      </p:pic>
      <p:sp>
        <p:nvSpPr>
          <p:cNvPr id="7" name="Прямоугольник 6"/>
          <p:cNvSpPr/>
          <p:nvPr/>
        </p:nvSpPr>
        <p:spPr>
          <a:xfrm>
            <a:off x="611560" y="1052736"/>
            <a:ext cx="3744416" cy="5047536"/>
          </a:xfrm>
          <a:prstGeom prst="rect">
            <a:avLst/>
          </a:prstGeom>
        </p:spPr>
        <p:txBody>
          <a:bodyPr wrap="square">
            <a:spAutoFit/>
          </a:bodyPr>
          <a:lstStyle/>
          <a:p>
            <a:pPr>
              <a:spcAft>
                <a:spcPts val="600"/>
              </a:spcAft>
              <a:buFont typeface="Wingdings" pitchFamily="2" charset="2"/>
              <a:buChar char="§"/>
            </a:pPr>
            <a:r>
              <a:rPr lang="uk-UA" sz="2400" dirty="0">
                <a:latin typeface="Arial" pitchFamily="34" charset="0"/>
                <a:cs typeface="Arial" pitchFamily="34" charset="0"/>
              </a:rPr>
              <a:t>короткі,складаються з 75–90 нуклеотидів, </a:t>
            </a:r>
          </a:p>
          <a:p>
            <a:pPr>
              <a:spcAft>
                <a:spcPts val="600"/>
              </a:spcAft>
              <a:buFont typeface="Wingdings" pitchFamily="2" charset="2"/>
              <a:buChar char="§"/>
            </a:pPr>
            <a:r>
              <a:rPr lang="uk-UA" sz="2400" dirty="0">
                <a:latin typeface="Arial" pitchFamily="34" charset="0"/>
                <a:cs typeface="Arial" pitchFamily="34" charset="0"/>
              </a:rPr>
              <a:t>однониткові, мають форму листка конюшини завдяки комплементарному сполученню основ. </a:t>
            </a:r>
          </a:p>
          <a:p>
            <a:pPr>
              <a:spcAft>
                <a:spcPts val="600"/>
              </a:spcAft>
              <a:buFont typeface="Wingdings" pitchFamily="2" charset="2"/>
              <a:buChar char="§"/>
            </a:pPr>
            <a:r>
              <a:rPr lang="uk-UA" sz="2400" dirty="0">
                <a:latin typeface="Arial" pitchFamily="34" charset="0"/>
                <a:cs typeface="Arial" pitchFamily="34" charset="0"/>
              </a:rPr>
              <a:t>Особливістю є наявність модифікованих азотистих основ (дигідроурідину, псевдоурідину, інозину).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4860032" y="1124744"/>
            <a:ext cx="4045124" cy="4536504"/>
          </a:xfrm>
          <a:prstGeom prst="rect">
            <a:avLst/>
          </a:prstGeom>
          <a:noFill/>
          <a:ln w="9525">
            <a:noFill/>
            <a:round/>
            <a:headEnd/>
            <a:tailEnd/>
          </a:ln>
        </p:spPr>
      </p:pic>
      <p:sp>
        <p:nvSpPr>
          <p:cNvPr id="3" name="Содержимое 2"/>
          <p:cNvSpPr>
            <a:spLocks noGrp="1"/>
          </p:cNvSpPr>
          <p:nvPr>
            <p:ph sz="quarter" idx="1"/>
          </p:nvPr>
        </p:nvSpPr>
        <p:spPr>
          <a:xfrm>
            <a:off x="467544" y="260648"/>
            <a:ext cx="4752528" cy="6192688"/>
          </a:xfrm>
        </p:spPr>
        <p:txBody>
          <a:bodyPr>
            <a:normAutofit fontScale="92500" lnSpcReduction="20000"/>
          </a:bodyPr>
          <a:lstStyle/>
          <a:p>
            <a:pPr>
              <a:buNone/>
            </a:pPr>
            <a:r>
              <a:rPr lang="uk-UA" dirty="0">
                <a:latin typeface="Arial" pitchFamily="34" charset="0"/>
                <a:cs typeface="Arial" pitchFamily="34" charset="0"/>
              </a:rPr>
              <a:t>Найважливіші центри тРНК </a:t>
            </a:r>
          </a:p>
          <a:p>
            <a:r>
              <a:rPr lang="uk-UA" b="1" dirty="0">
                <a:solidFill>
                  <a:srgbClr val="FF0000"/>
                </a:solidFill>
                <a:latin typeface="Arial" pitchFamily="34" charset="0"/>
                <a:cs typeface="Arial" pitchFamily="34" charset="0"/>
              </a:rPr>
              <a:t>акцепторна ділянка </a:t>
            </a:r>
            <a:r>
              <a:rPr lang="uk-UA" dirty="0">
                <a:latin typeface="Arial" pitchFamily="34" charset="0"/>
                <a:cs typeface="Arial" pitchFamily="34" charset="0"/>
              </a:rPr>
              <a:t>(транспортна); До акцепторної ділянки приєднується специфічна амінокислота, що транспортується. Тут 3’­кінець тРНК довший, формує одноланцюгову ділянку, що закінчується послідовністю ЦЦА </a:t>
            </a:r>
          </a:p>
          <a:p>
            <a:r>
              <a:rPr lang="uk-UA" b="1" dirty="0">
                <a:solidFill>
                  <a:srgbClr val="FF0000"/>
                </a:solidFill>
                <a:latin typeface="Arial" pitchFamily="34" charset="0"/>
                <a:cs typeface="Arial" pitchFamily="34" charset="0"/>
              </a:rPr>
              <a:t>антикодон</a:t>
            </a:r>
            <a:r>
              <a:rPr lang="uk-UA" dirty="0">
                <a:latin typeface="Arial" pitchFamily="34" charset="0"/>
                <a:cs typeface="Arial" pitchFamily="34" charset="0"/>
              </a:rPr>
              <a:t>; Це три нуклеотиди, комплементарні триплету (</a:t>
            </a:r>
            <a:r>
              <a:rPr lang="uk-UA" i="1" dirty="0">
                <a:latin typeface="Arial" pitchFamily="34" charset="0"/>
                <a:cs typeface="Arial" pitchFamily="34" charset="0"/>
              </a:rPr>
              <a:t>кодону)</a:t>
            </a:r>
            <a:r>
              <a:rPr lang="uk-UA" dirty="0">
                <a:latin typeface="Arial" pitchFamily="34" charset="0"/>
                <a:cs typeface="Arial" pitchFamily="34" charset="0"/>
              </a:rPr>
              <a:t> на ланцюгу іРНК. Під час синтезу білка саме порівняння кодону і антикодону визначає правільність приєднання амінокислоти до поліпептидного ланцюга.</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95288" y="0"/>
            <a:ext cx="8229600" cy="1143000"/>
          </a:xfrm>
        </p:spPr>
        <p:txBody>
          <a:bodyPr/>
          <a:lstStyle/>
          <a:p>
            <a:pPr algn="ctr" eaLnBrk="1" hangingPunct="1"/>
            <a:r>
              <a:rPr lang="ru-RU" b="1" dirty="0">
                <a:solidFill>
                  <a:srgbClr val="FF0000"/>
                </a:solidFill>
              </a:rPr>
              <a:t>Що таке ген?</a:t>
            </a:r>
          </a:p>
        </p:txBody>
      </p:sp>
      <p:sp>
        <p:nvSpPr>
          <p:cNvPr id="46083" name="Rectangle 3"/>
          <p:cNvSpPr>
            <a:spLocks noGrp="1" noChangeArrowheads="1"/>
          </p:cNvSpPr>
          <p:nvPr>
            <p:ph sz="quarter" idx="1"/>
          </p:nvPr>
        </p:nvSpPr>
        <p:spPr>
          <a:xfrm>
            <a:off x="457200" y="981075"/>
            <a:ext cx="8229600" cy="5145088"/>
          </a:xfrm>
        </p:spPr>
        <p:txBody>
          <a:bodyPr/>
          <a:lstStyle/>
          <a:p>
            <a:pPr algn="ctr" eaLnBrk="1" hangingPunct="1">
              <a:buFontTx/>
              <a:buNone/>
            </a:pPr>
            <a:r>
              <a:rPr lang="ru-RU" b="1" u="sng" dirty="0">
                <a:cs typeface="Arial" pitchFamily="34" charset="0"/>
              </a:rPr>
              <a:t>Ген</a:t>
            </a:r>
            <a:r>
              <a:rPr lang="ru-RU" b="1" dirty="0">
                <a:cs typeface="Arial" pitchFamily="34" charset="0"/>
              </a:rPr>
              <a:t> (у вузькому смислі) – ділянка ДНК, в якій закодовано інформацію про будову одного білка. </a:t>
            </a:r>
          </a:p>
          <a:p>
            <a:pPr algn="ctr" eaLnBrk="1" hangingPunct="1">
              <a:buFontTx/>
              <a:buNone/>
            </a:pPr>
            <a:r>
              <a:rPr lang="ru-RU" i="1" dirty="0">
                <a:cs typeface="Arial" pitchFamily="34" charset="0"/>
              </a:rPr>
              <a:t>Термін «ген» запропонував Йогансен       у 1909 році.</a:t>
            </a:r>
          </a:p>
          <a:p>
            <a:pPr algn="ctr" eaLnBrk="1" hangingPunct="1">
              <a:buFontTx/>
              <a:buNone/>
            </a:pPr>
            <a:endParaRPr lang="ru-RU" i="1" dirty="0">
              <a:cs typeface="Arial" pitchFamily="34" charset="0"/>
            </a:endParaRPr>
          </a:p>
          <a:p>
            <a:pPr eaLnBrk="1" hangingPunct="1">
              <a:buFontTx/>
              <a:buNone/>
            </a:pPr>
            <a:r>
              <a:rPr lang="ru-RU" b="1" u="sng" dirty="0">
                <a:cs typeface="Arial" pitchFamily="34" charset="0"/>
              </a:rPr>
              <a:t>Ген</a:t>
            </a:r>
            <a:r>
              <a:rPr lang="ru-RU" b="1" dirty="0">
                <a:cs typeface="Arial" pitchFamily="34" charset="0"/>
              </a:rPr>
              <a:t> (у більш ширшому смислі) – это ділянка ДНК, яка кодує первинну структуру білка, рРНК, тРНК або регулює транскрипцію іншого гена</a:t>
            </a:r>
            <a:r>
              <a:rPr lang="ru-RU" dirty="0">
                <a:cs typeface="Arial" pitchFamily="34" charset="0"/>
              </a:rPr>
              <a:t>.</a:t>
            </a:r>
          </a:p>
          <a:p>
            <a:pPr eaLnBrk="1" hangingPunct="1">
              <a:buFontTx/>
              <a:buNone/>
            </a:pPr>
            <a:endParaRPr lang="ru-RU" dirty="0">
              <a:cs typeface="Arial" pitchFamily="34" charset="0"/>
            </a:endParaRPr>
          </a:p>
          <a:p>
            <a:pPr>
              <a:buNone/>
            </a:pPr>
            <a:r>
              <a:rPr lang="en-US" altLang="ru-RU" sz="2800" dirty="0"/>
              <a:t>A gene is a union of genomic sequences encoding a coherent set of potentially overlapping functional products </a:t>
            </a:r>
          </a:p>
          <a:p>
            <a:pPr eaLnBrk="1" hangingPunct="1">
              <a:buFontTx/>
              <a:buNone/>
            </a:pPr>
            <a:endParaRPr lang="ru-RU" dirty="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algn="ctr" eaLnBrk="1" hangingPunct="1"/>
            <a:r>
              <a:rPr lang="ru-RU" sz="4000" b="1" dirty="0">
                <a:solidFill>
                  <a:srgbClr val="FF0000"/>
                </a:solidFill>
              </a:rPr>
              <a:t>Класифікація генів</a:t>
            </a:r>
            <a:br>
              <a:rPr lang="ru-RU" sz="4000" dirty="0"/>
            </a:br>
            <a:endParaRPr lang="ru-RU" sz="2700" dirty="0"/>
          </a:p>
        </p:txBody>
      </p:sp>
      <p:sp>
        <p:nvSpPr>
          <p:cNvPr id="47107" name="Rectangle 3"/>
          <p:cNvSpPr>
            <a:spLocks noGrp="1" noChangeArrowheads="1"/>
          </p:cNvSpPr>
          <p:nvPr>
            <p:ph sz="quarter" idx="1"/>
          </p:nvPr>
        </p:nvSpPr>
        <p:spPr>
          <a:xfrm>
            <a:off x="611560" y="1628800"/>
            <a:ext cx="3749040" cy="4572000"/>
          </a:xfrm>
        </p:spPr>
        <p:txBody>
          <a:bodyPr>
            <a:normAutofit/>
          </a:bodyPr>
          <a:lstStyle/>
          <a:p>
            <a:pPr eaLnBrk="1" hangingPunct="1">
              <a:buFontTx/>
              <a:buNone/>
            </a:pPr>
            <a:r>
              <a:rPr lang="ru-RU" sz="2400" dirty="0"/>
              <a:t>1. </a:t>
            </a:r>
            <a:r>
              <a:rPr lang="ru-RU" sz="2400" u="sng" dirty="0">
                <a:cs typeface="Arial" pitchFamily="34" charset="0"/>
              </a:rPr>
              <a:t>Структурні гени</a:t>
            </a:r>
            <a:r>
              <a:rPr lang="ru-RU" sz="2400" dirty="0">
                <a:cs typeface="Arial" pitchFamily="34" charset="0"/>
              </a:rPr>
              <a:t> – це гени, які кодують білок або РНК (рРНК, тРНК, інші види РНК)</a:t>
            </a:r>
          </a:p>
        </p:txBody>
      </p:sp>
      <p:sp>
        <p:nvSpPr>
          <p:cNvPr id="47108" name="Rectangle 4"/>
          <p:cNvSpPr>
            <a:spLocks noGrp="1" noChangeArrowheads="1"/>
          </p:cNvSpPr>
          <p:nvPr>
            <p:ph sz="quarter" idx="2"/>
          </p:nvPr>
        </p:nvSpPr>
        <p:spPr>
          <a:xfrm>
            <a:off x="4716016" y="1628800"/>
            <a:ext cx="3749040" cy="4572000"/>
          </a:xfrm>
        </p:spPr>
        <p:txBody>
          <a:bodyPr>
            <a:normAutofit/>
          </a:bodyPr>
          <a:lstStyle/>
          <a:p>
            <a:pPr eaLnBrk="1" hangingPunct="1">
              <a:buFontTx/>
              <a:buNone/>
            </a:pPr>
            <a:r>
              <a:rPr lang="ru-RU" sz="2400" dirty="0"/>
              <a:t>2</a:t>
            </a:r>
            <a:r>
              <a:rPr lang="ru-RU" sz="2400" dirty="0">
                <a:latin typeface="Arial" pitchFamily="34" charset="0"/>
                <a:cs typeface="Arial" pitchFamily="34" charset="0"/>
              </a:rPr>
              <a:t>. </a:t>
            </a:r>
            <a:r>
              <a:rPr lang="ru-RU" sz="2400" u="sng" dirty="0">
                <a:cs typeface="Arial" pitchFamily="34" charset="0"/>
              </a:rPr>
              <a:t>Регуляторні гени</a:t>
            </a:r>
            <a:r>
              <a:rPr lang="ru-RU" sz="2400" dirty="0">
                <a:cs typeface="Arial" pitchFamily="34" charset="0"/>
              </a:rPr>
              <a:t> – це гени, які регулюють процеси біосинтезу білка </a:t>
            </a:r>
          </a:p>
          <a:p>
            <a:pPr eaLnBrk="1" hangingPunct="1">
              <a:buFontTx/>
              <a:buNone/>
            </a:pPr>
            <a:r>
              <a:rPr lang="ru-RU" sz="2400" b="1" i="1" dirty="0">
                <a:solidFill>
                  <a:srgbClr val="FF0000"/>
                </a:solidFill>
                <a:cs typeface="Arial" pitchFamily="34" charset="0"/>
              </a:rPr>
              <a:t>   енхансери</a:t>
            </a:r>
            <a:r>
              <a:rPr lang="ru-RU" sz="2400" b="1" dirty="0">
                <a:solidFill>
                  <a:srgbClr val="FF0000"/>
                </a:solidFill>
                <a:cs typeface="Arial" pitchFamily="34" charset="0"/>
              </a:rPr>
              <a:t> –</a:t>
            </a:r>
            <a:r>
              <a:rPr lang="ru-RU" sz="2400" dirty="0">
                <a:cs typeface="Arial" pitchFamily="34" charset="0"/>
              </a:rPr>
              <a:t> прискорювачі транскрипції, </a:t>
            </a:r>
            <a:r>
              <a:rPr lang="ru-RU" sz="2400" b="1" i="1" dirty="0">
                <a:solidFill>
                  <a:srgbClr val="FF0000"/>
                </a:solidFill>
                <a:cs typeface="Arial" pitchFamily="34" charset="0"/>
              </a:rPr>
              <a:t>сайленсери</a:t>
            </a:r>
            <a:r>
              <a:rPr lang="ru-RU" sz="2400" b="1" dirty="0">
                <a:solidFill>
                  <a:srgbClr val="FF0000"/>
                </a:solidFill>
                <a:cs typeface="Arial" pitchFamily="34" charset="0"/>
              </a:rPr>
              <a:t> </a:t>
            </a:r>
            <a:r>
              <a:rPr lang="ru-RU" sz="2400" dirty="0">
                <a:cs typeface="Arial" pitchFamily="34" charset="0"/>
              </a:rPr>
              <a:t>– гальмують транскрипцію)</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8F295F-B753-ACD4-A0DC-1ADF90CA281D}"/>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28DA60DB-FC47-1211-53A9-6CE61910A96F}"/>
              </a:ext>
            </a:extLst>
          </p:cNvPr>
          <p:cNvSpPr>
            <a:spLocks noGrp="1"/>
          </p:cNvSpPr>
          <p:nvPr>
            <p:ph sz="quarter" idx="1"/>
          </p:nvPr>
        </p:nvSpPr>
        <p:spPr/>
        <p:txBody>
          <a:bodyPr/>
          <a:lstStyle/>
          <a:p>
            <a:endParaRPr lang="ru-UA"/>
          </a:p>
        </p:txBody>
      </p:sp>
      <p:sp>
        <p:nvSpPr>
          <p:cNvPr id="4" name="Объект 3">
            <a:extLst>
              <a:ext uri="{FF2B5EF4-FFF2-40B4-BE49-F238E27FC236}">
                <a16:creationId xmlns:a16="http://schemas.microsoft.com/office/drawing/2014/main" id="{47A40157-9E9B-4854-52B9-623524AB8ACB}"/>
              </a:ext>
            </a:extLst>
          </p:cNvPr>
          <p:cNvSpPr>
            <a:spLocks noGrp="1"/>
          </p:cNvSpPr>
          <p:nvPr>
            <p:ph sz="quarter" idx="2"/>
          </p:nvPr>
        </p:nvSpPr>
        <p:spPr/>
        <p:txBody>
          <a:bodyPr/>
          <a:lstStyle/>
          <a:p>
            <a:endParaRPr lang="ru-UA"/>
          </a:p>
        </p:txBody>
      </p:sp>
    </p:spTree>
    <p:extLst>
      <p:ext uri="{BB962C8B-B14F-4D97-AF65-F5344CB8AC3E}">
        <p14:creationId xmlns:p14="http://schemas.microsoft.com/office/powerpoint/2010/main" val="2428891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467544" y="1556792"/>
            <a:ext cx="4104456" cy="980728"/>
          </a:xfrm>
        </p:spPr>
        <p:txBody>
          <a:bodyPr>
            <a:normAutofit fontScale="90000"/>
          </a:bodyPr>
          <a:lstStyle/>
          <a:p>
            <a:pPr eaLnBrk="1" hangingPunct="1">
              <a:defRPr/>
            </a:pPr>
            <a:r>
              <a:rPr lang="ru-RU" altLang="x-none" sz="2400" b="1" dirty="0">
                <a:latin typeface="+mn-lt"/>
              </a:rPr>
              <a:t> </a:t>
            </a:r>
            <a:r>
              <a:rPr lang="ru-RU" altLang="x-none" sz="2800" b="1" dirty="0">
                <a:solidFill>
                  <a:srgbClr val="FF0000"/>
                </a:solidFill>
                <a:latin typeface="+mn-lt"/>
              </a:rPr>
              <a:t>Генетичний код </a:t>
            </a:r>
            <a:r>
              <a:rPr lang="ru-RU" altLang="x-none" sz="2800" b="1" dirty="0">
                <a:latin typeface="+mn-lt"/>
              </a:rPr>
              <a:t>– </a:t>
            </a:r>
            <a:r>
              <a:rPr lang="ru-RU" altLang="x-none" sz="2800" dirty="0">
                <a:latin typeface="+mn-lt"/>
              </a:rPr>
              <a:t>послідовність нуклеотидів в ДНК кодує послідовність амінокислот в молекулі білка</a:t>
            </a:r>
          </a:p>
        </p:txBody>
      </p:sp>
      <p:pic>
        <p:nvPicPr>
          <p:cNvPr id="49156" name="Объект 3"/>
          <p:cNvPicPr>
            <a:picLocks noGrp="1" noChangeAspect="1" noChangeArrowheads="1"/>
          </p:cNvPicPr>
          <p:nvPr>
            <p:ph sz="quarter" idx="1"/>
          </p:nvPr>
        </p:nvPicPr>
        <p:blipFill>
          <a:blip r:embed="rId2" cstate="print"/>
          <a:stretch>
            <a:fillRect/>
          </a:stretch>
        </p:blipFill>
        <p:spPr>
          <a:xfrm>
            <a:off x="251520" y="2708920"/>
            <a:ext cx="4428996" cy="3286315"/>
          </a:xfrm>
        </p:spPr>
      </p:pic>
      <p:sp>
        <p:nvSpPr>
          <p:cNvPr id="49155" name="Rectangle 4"/>
          <p:cNvSpPr>
            <a:spLocks noGrp="1" noChangeArrowheads="1"/>
          </p:cNvSpPr>
          <p:nvPr>
            <p:ph sz="quarter" idx="2"/>
          </p:nvPr>
        </p:nvSpPr>
        <p:spPr>
          <a:xfrm>
            <a:off x="4788024" y="404664"/>
            <a:ext cx="4176464" cy="6597352"/>
          </a:xfrm>
        </p:spPr>
        <p:txBody>
          <a:bodyPr>
            <a:normAutofit fontScale="92500" lnSpcReduction="20000"/>
          </a:bodyPr>
          <a:lstStyle/>
          <a:p>
            <a:pPr marL="533400" indent="-533400" algn="ctr" eaLnBrk="1" hangingPunct="1">
              <a:lnSpc>
                <a:spcPct val="80000"/>
              </a:lnSpc>
              <a:spcBef>
                <a:spcPts val="0"/>
              </a:spcBef>
              <a:spcAft>
                <a:spcPts val="600"/>
              </a:spcAft>
              <a:buFontTx/>
              <a:buNone/>
            </a:pPr>
            <a:r>
              <a:rPr lang="ru-RU" sz="2400" u="sng" dirty="0">
                <a:cs typeface="Arial" pitchFamily="34" charset="0"/>
              </a:rPr>
              <a:t>Основні властивості коду:</a:t>
            </a:r>
          </a:p>
          <a:p>
            <a:pPr marL="533400" indent="-533400" eaLnBrk="1" hangingPunct="1">
              <a:lnSpc>
                <a:spcPct val="80000"/>
              </a:lnSpc>
              <a:spcBef>
                <a:spcPts val="0"/>
              </a:spcBef>
              <a:spcAft>
                <a:spcPts val="600"/>
              </a:spcAft>
              <a:buFontTx/>
              <a:buNone/>
            </a:pPr>
            <a:endParaRPr lang="ru-RU" sz="2400" u="sng" dirty="0">
              <a:cs typeface="Arial" pitchFamily="34" charset="0"/>
            </a:endParaRPr>
          </a:p>
          <a:p>
            <a:pPr marL="533400" indent="-533400" eaLnBrk="1" hangingPunct="1">
              <a:lnSpc>
                <a:spcPct val="80000"/>
              </a:lnSpc>
              <a:spcBef>
                <a:spcPts val="0"/>
              </a:spcBef>
              <a:spcAft>
                <a:spcPts val="600"/>
              </a:spcAft>
              <a:buNone/>
            </a:pPr>
            <a:r>
              <a:rPr lang="ru-RU" sz="2400" b="1" dirty="0">
                <a:cs typeface="Arial" pitchFamily="34" charset="0"/>
              </a:rPr>
              <a:t>Триплетність -</a:t>
            </a:r>
            <a:r>
              <a:rPr lang="ru-RU" sz="2400" dirty="0">
                <a:cs typeface="Arial" pitchFamily="34" charset="0"/>
              </a:rPr>
              <a:t> три нуклеотиди (триплет або кодон) визначають одну амінокислоту</a:t>
            </a:r>
          </a:p>
          <a:p>
            <a:pPr marL="533400" indent="-533400" eaLnBrk="1" hangingPunct="1">
              <a:lnSpc>
                <a:spcPct val="80000"/>
              </a:lnSpc>
              <a:spcBef>
                <a:spcPts val="0"/>
              </a:spcBef>
              <a:spcAft>
                <a:spcPts val="600"/>
              </a:spcAft>
              <a:buNone/>
            </a:pPr>
            <a:r>
              <a:rPr lang="ru-RU" sz="2400" b="1" dirty="0">
                <a:cs typeface="Arial" pitchFamily="34" charset="0"/>
              </a:rPr>
              <a:t>Специфічність</a:t>
            </a:r>
            <a:r>
              <a:rPr lang="ru-RU" sz="2400" dirty="0">
                <a:cs typeface="Arial" pitchFamily="34" charset="0"/>
              </a:rPr>
              <a:t> – кожен триплет кодує певну амінокислоту</a:t>
            </a:r>
          </a:p>
          <a:p>
            <a:pPr marL="533400" indent="-533400">
              <a:lnSpc>
                <a:spcPct val="80000"/>
              </a:lnSpc>
              <a:spcBef>
                <a:spcPts val="0"/>
              </a:spcBef>
              <a:spcAft>
                <a:spcPts val="600"/>
              </a:spcAft>
              <a:buNone/>
            </a:pPr>
            <a:r>
              <a:rPr lang="ru-RU" sz="2400" b="1" dirty="0">
                <a:cs typeface="Arial" pitchFamily="34" charset="0"/>
              </a:rPr>
              <a:t>Виродженість</a:t>
            </a:r>
            <a:r>
              <a:rPr lang="ru-RU" sz="2400" dirty="0">
                <a:cs typeface="Arial" pitchFamily="34" charset="0"/>
              </a:rPr>
              <a:t> (надмірність) більшість амінокислот кодується від 2 до 6 триплетів. Виключення -  </a:t>
            </a:r>
            <a:r>
              <a:rPr lang="ru-RU" sz="2400" dirty="0">
                <a:solidFill>
                  <a:srgbClr val="FF0000"/>
                </a:solidFill>
                <a:cs typeface="Arial" pitchFamily="34" charset="0"/>
              </a:rPr>
              <a:t>метіонін, триптофан</a:t>
            </a:r>
          </a:p>
          <a:p>
            <a:pPr marL="533400" indent="-533400">
              <a:lnSpc>
                <a:spcPct val="80000"/>
              </a:lnSpc>
              <a:spcBef>
                <a:spcPts val="0"/>
              </a:spcBef>
              <a:spcAft>
                <a:spcPts val="600"/>
              </a:spcAft>
              <a:buNone/>
            </a:pPr>
            <a:r>
              <a:rPr lang="ru-RU" sz="2400" b="1" dirty="0">
                <a:cs typeface="Arial" pitchFamily="34" charset="0"/>
              </a:rPr>
              <a:t>Колінеарність </a:t>
            </a:r>
            <a:r>
              <a:rPr lang="ru-RU" sz="2400" dirty="0">
                <a:solidFill>
                  <a:srgbClr val="FF0000"/>
                </a:solidFill>
                <a:cs typeface="Arial" pitchFamily="34" charset="0"/>
              </a:rPr>
              <a:t>– </a:t>
            </a:r>
            <a:r>
              <a:rPr lang="ru-RU" sz="2400" dirty="0">
                <a:cs typeface="Arial" pitchFamily="34" charset="0"/>
              </a:rPr>
              <a:t>послідовність амінокислот сурово відповідає послідовності триплетів</a:t>
            </a:r>
          </a:p>
          <a:p>
            <a:pPr marL="533400" indent="-533400">
              <a:lnSpc>
                <a:spcPct val="80000"/>
              </a:lnSpc>
              <a:spcBef>
                <a:spcPts val="0"/>
              </a:spcBef>
              <a:spcAft>
                <a:spcPts val="600"/>
              </a:spcAft>
              <a:buNone/>
            </a:pPr>
            <a:r>
              <a:rPr lang="ru-RU" sz="2400" b="1" dirty="0">
                <a:cs typeface="Arial" pitchFamily="34" charset="0"/>
              </a:rPr>
              <a:t>Наявність ініціаторного кодону</a:t>
            </a:r>
            <a:r>
              <a:rPr lang="ru-RU" sz="2400" dirty="0">
                <a:cs typeface="Arial" pitchFamily="34" charset="0"/>
              </a:rPr>
              <a:t> (</a:t>
            </a:r>
            <a:r>
              <a:rPr lang="ru-RU" sz="2400" dirty="0">
                <a:solidFill>
                  <a:srgbClr val="FF0000"/>
                </a:solidFill>
                <a:cs typeface="Arial" pitchFamily="34" charset="0"/>
              </a:rPr>
              <a:t>АУГ - метіонін</a:t>
            </a:r>
            <a:r>
              <a:rPr lang="ru-RU" sz="2400" dirty="0">
                <a:cs typeface="Arial" pitchFamily="34" charset="0"/>
              </a:rPr>
              <a:t>) і </a:t>
            </a:r>
            <a:r>
              <a:rPr lang="ru-RU" sz="2400" b="1" dirty="0">
                <a:cs typeface="Arial" pitchFamily="34" charset="0"/>
              </a:rPr>
              <a:t>нонсенс-або стоп-кодонів</a:t>
            </a:r>
            <a:r>
              <a:rPr lang="ru-RU" sz="2400" dirty="0">
                <a:cs typeface="Arial" pitchFamily="34" charset="0"/>
              </a:rPr>
              <a:t>(</a:t>
            </a:r>
            <a:r>
              <a:rPr lang="ru-RU" sz="2400" dirty="0">
                <a:solidFill>
                  <a:srgbClr val="FF0000"/>
                </a:solidFill>
                <a:cs typeface="Arial" pitchFamily="34" charset="0"/>
              </a:rPr>
              <a:t>УАА</a:t>
            </a:r>
            <a:r>
              <a:rPr lang="ru-RU" sz="2400" dirty="0">
                <a:cs typeface="Arial" pitchFamily="34" charset="0"/>
              </a:rPr>
              <a:t>, </a:t>
            </a:r>
            <a:r>
              <a:rPr lang="ru-RU" sz="2400" dirty="0">
                <a:solidFill>
                  <a:srgbClr val="FF0000"/>
                </a:solidFill>
                <a:cs typeface="Arial" pitchFamily="34" charset="0"/>
              </a:rPr>
              <a:t>УАГ, УГА), </a:t>
            </a:r>
            <a:r>
              <a:rPr lang="ru-RU" sz="2400" dirty="0">
                <a:cs typeface="Arial" pitchFamily="34" charset="0"/>
              </a:rPr>
              <a:t>які є сигналами завершення (термінації) синтезу білка</a:t>
            </a:r>
          </a:p>
          <a:p>
            <a:pPr marL="533400" indent="-533400" eaLnBrk="1" hangingPunct="1">
              <a:lnSpc>
                <a:spcPct val="80000"/>
              </a:lnSpc>
              <a:spcBef>
                <a:spcPts val="0"/>
              </a:spcBef>
              <a:spcAft>
                <a:spcPts val="600"/>
              </a:spcAft>
              <a:buNone/>
            </a:pPr>
            <a:r>
              <a:rPr lang="ru-RU" sz="2400" b="1" dirty="0">
                <a:cs typeface="Arial" pitchFamily="34" charset="0"/>
              </a:rPr>
              <a:t>Універсальність</a:t>
            </a:r>
            <a:r>
              <a:rPr lang="ru-RU" sz="2400" dirty="0">
                <a:cs typeface="Arial" pitchFamily="34" charset="0"/>
              </a:rPr>
              <a:t> - код однаковий </a:t>
            </a:r>
            <a:r>
              <a:rPr lang="ru-RU" sz="2400" dirty="0"/>
              <a:t>для всіх живих організмів</a:t>
            </a:r>
          </a:p>
          <a:p>
            <a:pPr marL="533400" indent="-533400" eaLnBrk="1" hangingPunct="1">
              <a:lnSpc>
                <a:spcPct val="80000"/>
              </a:lnSpc>
              <a:buFontTx/>
              <a:buAutoNum type="arabicPeriod"/>
            </a:pPr>
            <a:endParaRPr lang="ru-RU" sz="2400" dirty="0"/>
          </a:p>
          <a:p>
            <a:pPr marL="533400" indent="-533400" eaLnBrk="1" hangingPunct="1">
              <a:lnSpc>
                <a:spcPct val="80000"/>
              </a:lnSpc>
              <a:buFontTx/>
              <a:buAutoNum type="arabicPeriod"/>
            </a:pPr>
            <a:endParaRPr lang="ru-RU" sz="2400" dirty="0"/>
          </a:p>
          <a:p>
            <a:pPr marL="533400" indent="-533400" eaLnBrk="1" hangingPunct="1">
              <a:lnSpc>
                <a:spcPct val="80000"/>
              </a:lnSpc>
              <a:buFontTx/>
              <a:buAutoNum type="arabicPeriod"/>
            </a:pPr>
            <a:endParaRPr lang="ru-RU"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noChangeArrowheads="1"/>
          </p:cNvSpPr>
          <p:nvPr>
            <p:ph type="title"/>
          </p:nvPr>
        </p:nvSpPr>
        <p:spPr>
          <a:xfrm>
            <a:off x="899592" y="548680"/>
            <a:ext cx="7772400" cy="868958"/>
          </a:xfrm>
        </p:spPr>
        <p:txBody>
          <a:bodyPr>
            <a:normAutofit fontScale="90000"/>
          </a:bodyPr>
          <a:lstStyle/>
          <a:p>
            <a:pPr algn="ctr"/>
            <a:br>
              <a:rPr lang="uk-UA" sz="3600" b="1" dirty="0">
                <a:solidFill>
                  <a:srgbClr val="FF0000"/>
                </a:solidFill>
              </a:rPr>
            </a:br>
            <a:r>
              <a:rPr lang="uk-UA" sz="3600" b="1" dirty="0">
                <a:solidFill>
                  <a:srgbClr val="FF0000"/>
                </a:solidFill>
              </a:rPr>
              <a:t>Будова гена еукаріотів</a:t>
            </a:r>
            <a:br>
              <a:rPr lang="uk-UA" sz="3600" b="1" dirty="0">
                <a:solidFill>
                  <a:srgbClr val="FF0000"/>
                </a:solidFill>
              </a:rPr>
            </a:br>
            <a:br>
              <a:rPr lang="uk-UA" sz="3600" dirty="0">
                <a:solidFill>
                  <a:schemeClr val="tx1"/>
                </a:solidFill>
              </a:rPr>
            </a:br>
            <a:endParaRPr lang="uk-UA" sz="2000" b="1" dirty="0">
              <a:solidFill>
                <a:srgbClr val="FF0000"/>
              </a:solidFill>
            </a:endParaRPr>
          </a:p>
        </p:txBody>
      </p:sp>
      <p:sp>
        <p:nvSpPr>
          <p:cNvPr id="50179" name="Rectangle 51"/>
          <p:cNvSpPr>
            <a:spLocks noChangeArrowheads="1"/>
          </p:cNvSpPr>
          <p:nvPr/>
        </p:nvSpPr>
        <p:spPr bwMode="auto">
          <a:xfrm>
            <a:off x="152400" y="123825"/>
            <a:ext cx="9144000" cy="0"/>
          </a:xfrm>
          <a:prstGeom prst="rect">
            <a:avLst/>
          </a:prstGeom>
          <a:noFill/>
          <a:ln w="9525">
            <a:noFill/>
            <a:miter lim="800000"/>
            <a:headEnd/>
            <a:tailEnd/>
          </a:ln>
        </p:spPr>
        <p:txBody>
          <a:bodyPr wrap="none" anchor="ctr">
            <a:spAutoFit/>
          </a:bodyPr>
          <a:lstStyle/>
          <a:p>
            <a:endParaRPr lang="uk-UA"/>
          </a:p>
        </p:txBody>
      </p:sp>
      <p:grpSp>
        <p:nvGrpSpPr>
          <p:cNvPr id="50180" name="Group 1"/>
          <p:cNvGrpSpPr>
            <a:grpSpLocks noChangeAspect="1"/>
          </p:cNvGrpSpPr>
          <p:nvPr/>
        </p:nvGrpSpPr>
        <p:grpSpPr bwMode="auto">
          <a:xfrm>
            <a:off x="411162" y="2708920"/>
            <a:ext cx="8732838" cy="4625644"/>
            <a:chOff x="1764" y="1313"/>
            <a:chExt cx="10677" cy="5598"/>
          </a:xfrm>
        </p:grpSpPr>
        <p:sp>
          <p:nvSpPr>
            <p:cNvPr id="50181" name="AutoShape 50"/>
            <p:cNvSpPr>
              <a:spLocks noChangeAspect="1" noChangeArrowheads="1" noTextEdit="1"/>
            </p:cNvSpPr>
            <p:nvPr/>
          </p:nvSpPr>
          <p:spPr bwMode="auto">
            <a:xfrm>
              <a:off x="1764" y="1376"/>
              <a:ext cx="10677" cy="5535"/>
            </a:xfrm>
            <a:prstGeom prst="rect">
              <a:avLst/>
            </a:prstGeom>
            <a:noFill/>
            <a:ln w="9525">
              <a:noFill/>
              <a:miter lim="800000"/>
              <a:headEnd/>
              <a:tailEnd/>
            </a:ln>
          </p:spPr>
          <p:txBody>
            <a:bodyPr/>
            <a:lstStyle/>
            <a:p>
              <a:endParaRPr lang="uk-UA"/>
            </a:p>
          </p:txBody>
        </p:sp>
        <p:sp>
          <p:nvSpPr>
            <p:cNvPr id="50182" name="Rectangle 49"/>
            <p:cNvSpPr>
              <a:spLocks noChangeArrowheads="1"/>
            </p:cNvSpPr>
            <p:nvPr/>
          </p:nvSpPr>
          <p:spPr bwMode="auto">
            <a:xfrm>
              <a:off x="2437" y="2726"/>
              <a:ext cx="1885" cy="270"/>
            </a:xfrm>
            <a:prstGeom prst="rect">
              <a:avLst/>
            </a:prstGeom>
            <a:solidFill>
              <a:srgbClr val="C0C0C0"/>
            </a:solidFill>
            <a:ln w="9525">
              <a:solidFill>
                <a:srgbClr val="000000"/>
              </a:solidFill>
              <a:miter lim="800000"/>
              <a:headEnd/>
              <a:tailEnd/>
            </a:ln>
          </p:spPr>
          <p:txBody>
            <a:bodyPr/>
            <a:lstStyle/>
            <a:p>
              <a:endParaRPr lang="uk-UA"/>
            </a:p>
          </p:txBody>
        </p:sp>
        <p:sp>
          <p:nvSpPr>
            <p:cNvPr id="50183" name="Text Box 48"/>
            <p:cNvSpPr txBox="1">
              <a:spLocks noChangeArrowheads="1"/>
            </p:cNvSpPr>
            <p:nvPr/>
          </p:nvSpPr>
          <p:spPr bwMode="auto">
            <a:xfrm>
              <a:off x="2303" y="2051"/>
              <a:ext cx="1615" cy="540"/>
            </a:xfrm>
            <a:prstGeom prst="rect">
              <a:avLst/>
            </a:prstGeom>
            <a:solidFill>
              <a:srgbClr val="FFFFFF"/>
            </a:solidFill>
            <a:ln w="9525">
              <a:noFill/>
              <a:miter lim="800000"/>
              <a:headEnd/>
              <a:tailEnd/>
            </a:ln>
          </p:spPr>
          <p:txBody>
            <a:bodyPr/>
            <a:lstStyle/>
            <a:p>
              <a:pPr algn="ctr"/>
              <a:r>
                <a:rPr lang="en-US" b="1">
                  <a:latin typeface="Cambria" panose="02040503050406030204" pitchFamily="18" charset="0"/>
                  <a:ea typeface="Cambria" panose="02040503050406030204" pitchFamily="18" charset="0"/>
                  <a:cs typeface="Times New Roman" pitchFamily="18" charset="0"/>
                </a:rPr>
                <a:t>Промотор</a:t>
              </a:r>
              <a:endParaRPr lang="en-US" b="1">
                <a:latin typeface="Cambria" panose="02040503050406030204" pitchFamily="18" charset="0"/>
                <a:ea typeface="Cambria" panose="02040503050406030204" pitchFamily="18" charset="0"/>
              </a:endParaRPr>
            </a:p>
          </p:txBody>
        </p:sp>
        <p:sp>
          <p:nvSpPr>
            <p:cNvPr id="50184" name="Rectangle 47"/>
            <p:cNvSpPr>
              <a:spLocks noChangeArrowheads="1"/>
            </p:cNvSpPr>
            <p:nvPr/>
          </p:nvSpPr>
          <p:spPr bwMode="auto">
            <a:xfrm>
              <a:off x="4322" y="2726"/>
              <a:ext cx="277" cy="270"/>
            </a:xfrm>
            <a:prstGeom prst="rect">
              <a:avLst/>
            </a:prstGeom>
            <a:noFill/>
            <a:ln w="9525">
              <a:solidFill>
                <a:srgbClr val="000000"/>
              </a:solidFill>
              <a:miter lim="800000"/>
              <a:headEnd/>
              <a:tailEnd/>
            </a:ln>
          </p:spPr>
          <p:txBody>
            <a:bodyPr/>
            <a:lstStyle/>
            <a:p>
              <a:endParaRPr lang="uk-UA"/>
            </a:p>
          </p:txBody>
        </p:sp>
        <p:sp>
          <p:nvSpPr>
            <p:cNvPr id="50185" name="Text Box 46"/>
            <p:cNvSpPr txBox="1">
              <a:spLocks noChangeArrowheads="1"/>
            </p:cNvSpPr>
            <p:nvPr/>
          </p:nvSpPr>
          <p:spPr bwMode="auto">
            <a:xfrm>
              <a:off x="3110" y="1376"/>
              <a:ext cx="1751" cy="540"/>
            </a:xfrm>
            <a:prstGeom prst="rect">
              <a:avLst/>
            </a:prstGeom>
            <a:solidFill>
              <a:srgbClr val="FFFFFF"/>
            </a:solidFill>
            <a:ln w="9525">
              <a:noFill/>
              <a:miter lim="800000"/>
              <a:headEnd/>
              <a:tailEnd/>
            </a:ln>
          </p:spPr>
          <p:txBody>
            <a:bodyPr/>
            <a:lstStyle/>
            <a:p>
              <a:pPr algn="ctr"/>
              <a:r>
                <a:rPr lang="uk-UA" sz="1000">
                  <a:cs typeface="Times New Roman" pitchFamily="18" charset="0"/>
                </a:rPr>
                <a:t>Стартова точка транскрипції</a:t>
              </a:r>
              <a:r>
                <a:rPr lang="en-US" sz="1000">
                  <a:cs typeface="Times New Roman" pitchFamily="18" charset="0"/>
                </a:rPr>
                <a:t> (+1)</a:t>
              </a:r>
              <a:endParaRPr lang="en-US"/>
            </a:p>
          </p:txBody>
        </p:sp>
        <p:sp>
          <p:nvSpPr>
            <p:cNvPr id="50186" name="Line 45"/>
            <p:cNvSpPr>
              <a:spLocks noChangeShapeType="1"/>
            </p:cNvSpPr>
            <p:nvPr/>
          </p:nvSpPr>
          <p:spPr bwMode="auto">
            <a:xfrm>
              <a:off x="4188" y="1916"/>
              <a:ext cx="134" cy="810"/>
            </a:xfrm>
            <a:prstGeom prst="line">
              <a:avLst/>
            </a:prstGeom>
            <a:noFill/>
            <a:ln w="19050">
              <a:solidFill>
                <a:srgbClr val="000000"/>
              </a:solidFill>
              <a:round/>
              <a:headEnd/>
              <a:tailEnd type="triangle" w="med" len="med"/>
            </a:ln>
          </p:spPr>
          <p:txBody>
            <a:bodyPr/>
            <a:lstStyle/>
            <a:p>
              <a:endParaRPr lang="uk-UA"/>
            </a:p>
          </p:txBody>
        </p:sp>
        <p:sp>
          <p:nvSpPr>
            <p:cNvPr id="50187" name="Rectangle 44"/>
            <p:cNvSpPr>
              <a:spLocks noChangeArrowheads="1"/>
            </p:cNvSpPr>
            <p:nvPr/>
          </p:nvSpPr>
          <p:spPr bwMode="auto">
            <a:xfrm>
              <a:off x="4591" y="2726"/>
              <a:ext cx="907" cy="270"/>
            </a:xfrm>
            <a:prstGeom prst="rect">
              <a:avLst/>
            </a:prstGeom>
            <a:solidFill>
              <a:srgbClr val="000000"/>
            </a:solidFill>
            <a:ln w="9525">
              <a:solidFill>
                <a:srgbClr val="000000"/>
              </a:solidFill>
              <a:miter lim="800000"/>
              <a:headEnd/>
              <a:tailEnd/>
            </a:ln>
          </p:spPr>
          <p:txBody>
            <a:bodyPr/>
            <a:lstStyle/>
            <a:p>
              <a:endParaRPr lang="uk-UA"/>
            </a:p>
          </p:txBody>
        </p:sp>
        <p:sp>
          <p:nvSpPr>
            <p:cNvPr id="50188" name="Text Box 43"/>
            <p:cNvSpPr txBox="1">
              <a:spLocks noChangeArrowheads="1"/>
            </p:cNvSpPr>
            <p:nvPr/>
          </p:nvSpPr>
          <p:spPr bwMode="auto">
            <a:xfrm>
              <a:off x="4591" y="2321"/>
              <a:ext cx="876" cy="405"/>
            </a:xfrm>
            <a:prstGeom prst="rect">
              <a:avLst/>
            </a:prstGeom>
            <a:solidFill>
              <a:srgbClr val="FFFFFF"/>
            </a:solidFill>
            <a:ln w="9525">
              <a:noFill/>
              <a:miter lim="800000"/>
              <a:headEnd/>
              <a:tailEnd/>
            </a:ln>
          </p:spPr>
          <p:txBody>
            <a:bodyPr/>
            <a:lstStyle/>
            <a:p>
              <a:pPr algn="ctr"/>
              <a:r>
                <a:rPr lang="uk-UA" sz="1100" b="1">
                  <a:solidFill>
                    <a:srgbClr val="0070C0"/>
                  </a:solidFill>
                  <a:cs typeface="Times New Roman" pitchFamily="18" charset="0"/>
                </a:rPr>
                <a:t>Е</a:t>
              </a:r>
              <a:r>
                <a:rPr lang="en-US" sz="1100" b="1">
                  <a:solidFill>
                    <a:srgbClr val="0070C0"/>
                  </a:solidFill>
                  <a:cs typeface="Times New Roman" pitchFamily="18" charset="0"/>
                </a:rPr>
                <a:t>кзон 1</a:t>
              </a:r>
              <a:endParaRPr lang="en-US" sz="1100" b="1">
                <a:solidFill>
                  <a:srgbClr val="0070C0"/>
                </a:solidFill>
              </a:endParaRPr>
            </a:p>
          </p:txBody>
        </p:sp>
        <p:sp>
          <p:nvSpPr>
            <p:cNvPr id="50189" name="Rectangle 42"/>
            <p:cNvSpPr>
              <a:spLocks noChangeArrowheads="1"/>
            </p:cNvSpPr>
            <p:nvPr/>
          </p:nvSpPr>
          <p:spPr bwMode="auto">
            <a:xfrm>
              <a:off x="5498" y="2726"/>
              <a:ext cx="1109" cy="270"/>
            </a:xfrm>
            <a:prstGeom prst="rect">
              <a:avLst/>
            </a:prstGeom>
            <a:solidFill>
              <a:srgbClr val="808080"/>
            </a:solidFill>
            <a:ln w="9525">
              <a:solidFill>
                <a:srgbClr val="000000"/>
              </a:solidFill>
              <a:miter lim="800000"/>
              <a:headEnd/>
              <a:tailEnd/>
            </a:ln>
          </p:spPr>
          <p:txBody>
            <a:bodyPr/>
            <a:lstStyle/>
            <a:p>
              <a:endParaRPr lang="uk-UA"/>
            </a:p>
          </p:txBody>
        </p:sp>
        <p:sp>
          <p:nvSpPr>
            <p:cNvPr id="50190" name="Text Box 41"/>
            <p:cNvSpPr txBox="1">
              <a:spLocks noChangeArrowheads="1"/>
            </p:cNvSpPr>
            <p:nvPr/>
          </p:nvSpPr>
          <p:spPr bwMode="auto">
            <a:xfrm>
              <a:off x="5556" y="1646"/>
              <a:ext cx="1055" cy="405"/>
            </a:xfrm>
            <a:prstGeom prst="rect">
              <a:avLst/>
            </a:prstGeom>
            <a:solidFill>
              <a:srgbClr val="FFFFFF"/>
            </a:solidFill>
            <a:ln w="9525">
              <a:noFill/>
              <a:miter lim="800000"/>
              <a:headEnd/>
              <a:tailEnd/>
            </a:ln>
          </p:spPr>
          <p:txBody>
            <a:bodyPr/>
            <a:lstStyle/>
            <a:p>
              <a:pPr algn="ctr"/>
              <a:r>
                <a:rPr lang="uk-UA" sz="1200" b="1">
                  <a:solidFill>
                    <a:srgbClr val="00B050"/>
                  </a:solidFill>
                  <a:cs typeface="Times New Roman" pitchFamily="18" charset="0"/>
                </a:rPr>
                <a:t>І</a:t>
              </a:r>
              <a:r>
                <a:rPr lang="en-US" sz="1200" b="1">
                  <a:solidFill>
                    <a:srgbClr val="00B050"/>
                  </a:solidFill>
                  <a:cs typeface="Times New Roman" pitchFamily="18" charset="0"/>
                </a:rPr>
                <a:t>нтрон 1</a:t>
              </a:r>
              <a:endParaRPr lang="en-US" b="1">
                <a:solidFill>
                  <a:srgbClr val="00B050"/>
                </a:solidFill>
              </a:endParaRPr>
            </a:p>
          </p:txBody>
        </p:sp>
        <p:sp>
          <p:nvSpPr>
            <p:cNvPr id="50191" name="Text Box 40"/>
            <p:cNvSpPr txBox="1">
              <a:spLocks noChangeArrowheads="1"/>
            </p:cNvSpPr>
            <p:nvPr/>
          </p:nvSpPr>
          <p:spPr bwMode="auto">
            <a:xfrm>
              <a:off x="4322" y="4481"/>
              <a:ext cx="1050" cy="405"/>
            </a:xfrm>
            <a:prstGeom prst="rect">
              <a:avLst/>
            </a:prstGeom>
            <a:solidFill>
              <a:srgbClr val="FFFFFF"/>
            </a:solidFill>
            <a:ln w="9525">
              <a:noFill/>
              <a:miter lim="800000"/>
              <a:headEnd/>
              <a:tailEnd/>
            </a:ln>
          </p:spPr>
          <p:txBody>
            <a:bodyPr/>
            <a:lstStyle/>
            <a:p>
              <a:pPr algn="ctr"/>
              <a:r>
                <a:rPr lang="en-US" sz="1000">
                  <a:cs typeface="Times New Roman" pitchFamily="18" charset="0"/>
                </a:rPr>
                <a:t>5’-лидер</a:t>
              </a:r>
              <a:endParaRPr lang="en-US"/>
            </a:p>
          </p:txBody>
        </p:sp>
        <p:sp>
          <p:nvSpPr>
            <p:cNvPr id="50192" name="Line 39"/>
            <p:cNvSpPr>
              <a:spLocks noChangeShapeType="1"/>
            </p:cNvSpPr>
            <p:nvPr/>
          </p:nvSpPr>
          <p:spPr bwMode="auto">
            <a:xfrm flipH="1" flipV="1">
              <a:off x="4457" y="2861"/>
              <a:ext cx="134" cy="1485"/>
            </a:xfrm>
            <a:prstGeom prst="line">
              <a:avLst/>
            </a:prstGeom>
            <a:noFill/>
            <a:ln w="19050">
              <a:solidFill>
                <a:srgbClr val="000000"/>
              </a:solidFill>
              <a:round/>
              <a:headEnd/>
              <a:tailEnd type="triangle" w="med" len="med"/>
            </a:ln>
          </p:spPr>
          <p:txBody>
            <a:bodyPr/>
            <a:lstStyle/>
            <a:p>
              <a:endParaRPr lang="uk-UA"/>
            </a:p>
          </p:txBody>
        </p:sp>
        <p:sp>
          <p:nvSpPr>
            <p:cNvPr id="50193" name="Rectangle 38"/>
            <p:cNvSpPr>
              <a:spLocks noChangeArrowheads="1"/>
            </p:cNvSpPr>
            <p:nvPr/>
          </p:nvSpPr>
          <p:spPr bwMode="auto">
            <a:xfrm>
              <a:off x="6607" y="2726"/>
              <a:ext cx="1049" cy="270"/>
            </a:xfrm>
            <a:prstGeom prst="rect">
              <a:avLst/>
            </a:prstGeom>
            <a:solidFill>
              <a:srgbClr val="000000"/>
            </a:solidFill>
            <a:ln w="9525">
              <a:solidFill>
                <a:srgbClr val="000000"/>
              </a:solidFill>
              <a:miter lim="800000"/>
              <a:headEnd/>
              <a:tailEnd/>
            </a:ln>
          </p:spPr>
          <p:txBody>
            <a:bodyPr/>
            <a:lstStyle/>
            <a:p>
              <a:endParaRPr lang="uk-UA"/>
            </a:p>
          </p:txBody>
        </p:sp>
        <p:sp>
          <p:nvSpPr>
            <p:cNvPr id="50194" name="Text Box 37"/>
            <p:cNvSpPr txBox="1">
              <a:spLocks noChangeArrowheads="1"/>
            </p:cNvSpPr>
            <p:nvPr/>
          </p:nvSpPr>
          <p:spPr bwMode="auto">
            <a:xfrm>
              <a:off x="6665" y="2321"/>
              <a:ext cx="877" cy="405"/>
            </a:xfrm>
            <a:prstGeom prst="rect">
              <a:avLst/>
            </a:prstGeom>
            <a:solidFill>
              <a:srgbClr val="FFFFFF"/>
            </a:solidFill>
            <a:ln w="9525">
              <a:noFill/>
              <a:miter lim="800000"/>
              <a:headEnd/>
              <a:tailEnd/>
            </a:ln>
          </p:spPr>
          <p:txBody>
            <a:bodyPr/>
            <a:lstStyle/>
            <a:p>
              <a:pPr algn="ctr"/>
              <a:r>
                <a:rPr lang="uk-UA" sz="1100" b="1">
                  <a:solidFill>
                    <a:srgbClr val="0070C0"/>
                  </a:solidFill>
                  <a:cs typeface="Times New Roman" pitchFamily="18" charset="0"/>
                </a:rPr>
                <a:t>Е</a:t>
              </a:r>
              <a:r>
                <a:rPr lang="en-US" sz="1100" b="1">
                  <a:solidFill>
                    <a:srgbClr val="0070C0"/>
                  </a:solidFill>
                  <a:cs typeface="Times New Roman" pitchFamily="18" charset="0"/>
                </a:rPr>
                <a:t>кзон 2</a:t>
              </a:r>
              <a:endParaRPr lang="en-US" sz="1100" b="1">
                <a:solidFill>
                  <a:srgbClr val="0070C0"/>
                </a:solidFill>
              </a:endParaRPr>
            </a:p>
          </p:txBody>
        </p:sp>
        <p:sp>
          <p:nvSpPr>
            <p:cNvPr id="50195" name="Rectangle 36"/>
            <p:cNvSpPr>
              <a:spLocks noChangeArrowheads="1"/>
            </p:cNvSpPr>
            <p:nvPr/>
          </p:nvSpPr>
          <p:spPr bwMode="auto">
            <a:xfrm>
              <a:off x="7657" y="2726"/>
              <a:ext cx="466" cy="270"/>
            </a:xfrm>
            <a:prstGeom prst="rect">
              <a:avLst/>
            </a:prstGeom>
            <a:solidFill>
              <a:srgbClr val="808080"/>
            </a:solidFill>
            <a:ln w="9525">
              <a:solidFill>
                <a:srgbClr val="000000"/>
              </a:solidFill>
              <a:miter lim="800000"/>
              <a:headEnd/>
              <a:tailEnd/>
            </a:ln>
          </p:spPr>
          <p:txBody>
            <a:bodyPr/>
            <a:lstStyle/>
            <a:p>
              <a:endParaRPr lang="uk-UA"/>
            </a:p>
          </p:txBody>
        </p:sp>
        <p:sp>
          <p:nvSpPr>
            <p:cNvPr id="50196" name="Text Box 35"/>
            <p:cNvSpPr txBox="1">
              <a:spLocks noChangeArrowheads="1"/>
            </p:cNvSpPr>
            <p:nvPr/>
          </p:nvSpPr>
          <p:spPr bwMode="auto">
            <a:xfrm>
              <a:off x="7424" y="1646"/>
              <a:ext cx="1052" cy="405"/>
            </a:xfrm>
            <a:prstGeom prst="rect">
              <a:avLst/>
            </a:prstGeom>
            <a:solidFill>
              <a:srgbClr val="FFFFFF"/>
            </a:solidFill>
            <a:ln w="9525">
              <a:noFill/>
              <a:miter lim="800000"/>
              <a:headEnd/>
              <a:tailEnd/>
            </a:ln>
          </p:spPr>
          <p:txBody>
            <a:bodyPr/>
            <a:lstStyle/>
            <a:p>
              <a:pPr algn="ctr"/>
              <a:r>
                <a:rPr lang="uk-UA" sz="1200" b="1">
                  <a:solidFill>
                    <a:srgbClr val="00B050"/>
                  </a:solidFill>
                  <a:cs typeface="Times New Roman" pitchFamily="18" charset="0"/>
                </a:rPr>
                <a:t>І</a:t>
              </a:r>
              <a:r>
                <a:rPr lang="en-US" sz="1200" b="1">
                  <a:solidFill>
                    <a:srgbClr val="00B050"/>
                  </a:solidFill>
                  <a:cs typeface="Times New Roman" pitchFamily="18" charset="0"/>
                </a:rPr>
                <a:t>нтрон 2</a:t>
              </a:r>
              <a:endParaRPr lang="en-US" b="1">
                <a:solidFill>
                  <a:srgbClr val="00B050"/>
                </a:solidFill>
              </a:endParaRPr>
            </a:p>
          </p:txBody>
        </p:sp>
        <p:sp>
          <p:nvSpPr>
            <p:cNvPr id="50197" name="Line 34"/>
            <p:cNvSpPr>
              <a:spLocks noChangeShapeType="1"/>
            </p:cNvSpPr>
            <p:nvPr/>
          </p:nvSpPr>
          <p:spPr bwMode="auto">
            <a:xfrm flipH="1">
              <a:off x="7949" y="2051"/>
              <a:ext cx="8" cy="540"/>
            </a:xfrm>
            <a:prstGeom prst="line">
              <a:avLst/>
            </a:prstGeom>
            <a:noFill/>
            <a:ln w="19050">
              <a:solidFill>
                <a:srgbClr val="000000"/>
              </a:solidFill>
              <a:round/>
              <a:headEnd/>
              <a:tailEnd type="triangle" w="med" len="med"/>
            </a:ln>
          </p:spPr>
          <p:txBody>
            <a:bodyPr/>
            <a:lstStyle/>
            <a:p>
              <a:endParaRPr lang="uk-UA"/>
            </a:p>
          </p:txBody>
        </p:sp>
        <p:sp>
          <p:nvSpPr>
            <p:cNvPr id="50198" name="Rectangle 33"/>
            <p:cNvSpPr>
              <a:spLocks noChangeArrowheads="1"/>
            </p:cNvSpPr>
            <p:nvPr/>
          </p:nvSpPr>
          <p:spPr bwMode="auto">
            <a:xfrm>
              <a:off x="8124" y="2726"/>
              <a:ext cx="758" cy="270"/>
            </a:xfrm>
            <a:prstGeom prst="rect">
              <a:avLst/>
            </a:prstGeom>
            <a:solidFill>
              <a:srgbClr val="000000"/>
            </a:solidFill>
            <a:ln w="9525">
              <a:solidFill>
                <a:srgbClr val="000000"/>
              </a:solidFill>
              <a:miter lim="800000"/>
              <a:headEnd/>
              <a:tailEnd/>
            </a:ln>
          </p:spPr>
          <p:txBody>
            <a:bodyPr/>
            <a:lstStyle/>
            <a:p>
              <a:endParaRPr lang="uk-UA"/>
            </a:p>
          </p:txBody>
        </p:sp>
        <p:sp>
          <p:nvSpPr>
            <p:cNvPr id="50199" name="Text Box 32"/>
            <p:cNvSpPr txBox="1">
              <a:spLocks noChangeArrowheads="1"/>
            </p:cNvSpPr>
            <p:nvPr/>
          </p:nvSpPr>
          <p:spPr bwMode="auto">
            <a:xfrm>
              <a:off x="8124" y="2321"/>
              <a:ext cx="876" cy="405"/>
            </a:xfrm>
            <a:prstGeom prst="rect">
              <a:avLst/>
            </a:prstGeom>
            <a:solidFill>
              <a:srgbClr val="FFFFFF"/>
            </a:solidFill>
            <a:ln w="9525">
              <a:noFill/>
              <a:miter lim="800000"/>
              <a:headEnd/>
              <a:tailEnd/>
            </a:ln>
          </p:spPr>
          <p:txBody>
            <a:bodyPr/>
            <a:lstStyle/>
            <a:p>
              <a:pPr algn="ctr"/>
              <a:r>
                <a:rPr lang="uk-UA" sz="1100" b="1">
                  <a:solidFill>
                    <a:srgbClr val="0070C0"/>
                  </a:solidFill>
                  <a:cs typeface="Times New Roman" pitchFamily="18" charset="0"/>
                </a:rPr>
                <a:t>Е</a:t>
              </a:r>
              <a:r>
                <a:rPr lang="en-US" sz="1100" b="1">
                  <a:solidFill>
                    <a:srgbClr val="0070C0"/>
                  </a:solidFill>
                  <a:cs typeface="Times New Roman" pitchFamily="18" charset="0"/>
                </a:rPr>
                <a:t>кзон 3</a:t>
              </a:r>
              <a:endParaRPr lang="en-US" sz="1100" b="1">
                <a:solidFill>
                  <a:srgbClr val="0070C0"/>
                </a:solidFill>
              </a:endParaRPr>
            </a:p>
          </p:txBody>
        </p:sp>
        <p:sp>
          <p:nvSpPr>
            <p:cNvPr id="50200" name="Rectangle 31"/>
            <p:cNvSpPr>
              <a:spLocks noChangeArrowheads="1"/>
            </p:cNvSpPr>
            <p:nvPr/>
          </p:nvSpPr>
          <p:spPr bwMode="auto">
            <a:xfrm>
              <a:off x="8882" y="2726"/>
              <a:ext cx="292" cy="270"/>
            </a:xfrm>
            <a:prstGeom prst="rect">
              <a:avLst/>
            </a:prstGeom>
            <a:solidFill>
              <a:srgbClr val="808080"/>
            </a:solidFill>
            <a:ln w="9525">
              <a:solidFill>
                <a:srgbClr val="000000"/>
              </a:solidFill>
              <a:miter lim="800000"/>
              <a:headEnd/>
              <a:tailEnd/>
            </a:ln>
          </p:spPr>
          <p:txBody>
            <a:bodyPr/>
            <a:lstStyle/>
            <a:p>
              <a:endParaRPr lang="uk-UA"/>
            </a:p>
          </p:txBody>
        </p:sp>
        <p:sp>
          <p:nvSpPr>
            <p:cNvPr id="50201" name="Text Box 30"/>
            <p:cNvSpPr txBox="1">
              <a:spLocks noChangeArrowheads="1"/>
            </p:cNvSpPr>
            <p:nvPr/>
          </p:nvSpPr>
          <p:spPr bwMode="auto">
            <a:xfrm>
              <a:off x="8532" y="1646"/>
              <a:ext cx="1053" cy="405"/>
            </a:xfrm>
            <a:prstGeom prst="rect">
              <a:avLst/>
            </a:prstGeom>
            <a:solidFill>
              <a:srgbClr val="FFFFFF"/>
            </a:solidFill>
            <a:ln w="9525">
              <a:noFill/>
              <a:miter lim="800000"/>
              <a:headEnd/>
              <a:tailEnd/>
            </a:ln>
          </p:spPr>
          <p:txBody>
            <a:bodyPr/>
            <a:lstStyle/>
            <a:p>
              <a:pPr algn="ctr"/>
              <a:r>
                <a:rPr lang="uk-UA" sz="1200" b="1">
                  <a:solidFill>
                    <a:srgbClr val="00B050"/>
                  </a:solidFill>
                  <a:cs typeface="Times New Roman" pitchFamily="18" charset="0"/>
                </a:rPr>
                <a:t>І</a:t>
              </a:r>
              <a:r>
                <a:rPr lang="en-US" sz="1200" b="1">
                  <a:solidFill>
                    <a:srgbClr val="00B050"/>
                  </a:solidFill>
                  <a:cs typeface="Times New Roman" pitchFamily="18" charset="0"/>
                </a:rPr>
                <a:t>нтрон 3</a:t>
              </a:r>
              <a:endParaRPr lang="en-US" b="1">
                <a:solidFill>
                  <a:srgbClr val="00B050"/>
                </a:solidFill>
              </a:endParaRPr>
            </a:p>
          </p:txBody>
        </p:sp>
        <p:sp>
          <p:nvSpPr>
            <p:cNvPr id="50202" name="Line 29"/>
            <p:cNvSpPr>
              <a:spLocks noChangeShapeType="1"/>
            </p:cNvSpPr>
            <p:nvPr/>
          </p:nvSpPr>
          <p:spPr bwMode="auto">
            <a:xfrm>
              <a:off x="8900" y="2051"/>
              <a:ext cx="135" cy="540"/>
            </a:xfrm>
            <a:prstGeom prst="line">
              <a:avLst/>
            </a:prstGeom>
            <a:noFill/>
            <a:ln w="19050">
              <a:solidFill>
                <a:srgbClr val="000000"/>
              </a:solidFill>
              <a:round/>
              <a:headEnd/>
              <a:tailEnd type="triangle" w="med" len="med"/>
            </a:ln>
          </p:spPr>
          <p:txBody>
            <a:bodyPr/>
            <a:lstStyle/>
            <a:p>
              <a:endParaRPr lang="uk-UA"/>
            </a:p>
          </p:txBody>
        </p:sp>
        <p:sp>
          <p:nvSpPr>
            <p:cNvPr id="50203" name="Rectangle 28"/>
            <p:cNvSpPr>
              <a:spLocks noChangeArrowheads="1"/>
            </p:cNvSpPr>
            <p:nvPr/>
          </p:nvSpPr>
          <p:spPr bwMode="auto">
            <a:xfrm>
              <a:off x="9174" y="2726"/>
              <a:ext cx="1072" cy="270"/>
            </a:xfrm>
            <a:prstGeom prst="rect">
              <a:avLst/>
            </a:prstGeom>
            <a:solidFill>
              <a:srgbClr val="000000"/>
            </a:solidFill>
            <a:ln w="9525">
              <a:solidFill>
                <a:srgbClr val="000000"/>
              </a:solidFill>
              <a:miter lim="800000"/>
              <a:headEnd/>
              <a:tailEnd/>
            </a:ln>
          </p:spPr>
          <p:txBody>
            <a:bodyPr/>
            <a:lstStyle/>
            <a:p>
              <a:endParaRPr lang="uk-UA"/>
            </a:p>
          </p:txBody>
        </p:sp>
        <p:sp>
          <p:nvSpPr>
            <p:cNvPr id="50204" name="Text Box 27"/>
            <p:cNvSpPr txBox="1">
              <a:spLocks noChangeArrowheads="1"/>
            </p:cNvSpPr>
            <p:nvPr/>
          </p:nvSpPr>
          <p:spPr bwMode="auto">
            <a:xfrm>
              <a:off x="9232" y="2321"/>
              <a:ext cx="876" cy="405"/>
            </a:xfrm>
            <a:prstGeom prst="rect">
              <a:avLst/>
            </a:prstGeom>
            <a:solidFill>
              <a:srgbClr val="FFFFFF"/>
            </a:solidFill>
            <a:ln w="9525">
              <a:noFill/>
              <a:miter lim="800000"/>
              <a:headEnd/>
              <a:tailEnd/>
            </a:ln>
          </p:spPr>
          <p:txBody>
            <a:bodyPr/>
            <a:lstStyle/>
            <a:p>
              <a:pPr algn="ctr"/>
              <a:r>
                <a:rPr lang="uk-UA" sz="1100" b="1" dirty="0">
                  <a:solidFill>
                    <a:srgbClr val="0070C0"/>
                  </a:solidFill>
                  <a:cs typeface="Times New Roman" pitchFamily="18" charset="0"/>
                </a:rPr>
                <a:t>Е</a:t>
              </a:r>
              <a:r>
                <a:rPr lang="en-US" sz="1100" b="1" dirty="0">
                  <a:solidFill>
                    <a:srgbClr val="0070C0"/>
                  </a:solidFill>
                  <a:cs typeface="Times New Roman" pitchFamily="18" charset="0"/>
                </a:rPr>
                <a:t>кзон 4</a:t>
              </a:r>
              <a:endParaRPr lang="en-US" sz="1100" b="1" dirty="0">
                <a:solidFill>
                  <a:srgbClr val="0070C0"/>
                </a:solidFill>
              </a:endParaRPr>
            </a:p>
          </p:txBody>
        </p:sp>
        <p:sp>
          <p:nvSpPr>
            <p:cNvPr id="50205" name="Rectangle 26"/>
            <p:cNvSpPr>
              <a:spLocks noChangeArrowheads="1"/>
            </p:cNvSpPr>
            <p:nvPr/>
          </p:nvSpPr>
          <p:spPr bwMode="auto">
            <a:xfrm>
              <a:off x="10246" y="2726"/>
              <a:ext cx="270" cy="270"/>
            </a:xfrm>
            <a:prstGeom prst="rect">
              <a:avLst/>
            </a:prstGeom>
            <a:noFill/>
            <a:ln w="9525">
              <a:solidFill>
                <a:srgbClr val="000000"/>
              </a:solidFill>
              <a:miter lim="800000"/>
              <a:headEnd/>
              <a:tailEnd/>
            </a:ln>
          </p:spPr>
          <p:txBody>
            <a:bodyPr/>
            <a:lstStyle/>
            <a:p>
              <a:endParaRPr lang="uk-UA"/>
            </a:p>
          </p:txBody>
        </p:sp>
        <p:sp>
          <p:nvSpPr>
            <p:cNvPr id="50206" name="Text Box 25"/>
            <p:cNvSpPr txBox="1">
              <a:spLocks noChangeArrowheads="1"/>
            </p:cNvSpPr>
            <p:nvPr/>
          </p:nvSpPr>
          <p:spPr bwMode="auto">
            <a:xfrm>
              <a:off x="10152" y="1313"/>
              <a:ext cx="2019" cy="540"/>
            </a:xfrm>
            <a:prstGeom prst="rect">
              <a:avLst/>
            </a:prstGeom>
            <a:solidFill>
              <a:srgbClr val="FFFFFF"/>
            </a:solidFill>
            <a:ln w="9525">
              <a:noFill/>
              <a:miter lim="800000"/>
              <a:headEnd/>
              <a:tailEnd/>
            </a:ln>
          </p:spPr>
          <p:txBody>
            <a:bodyPr/>
            <a:lstStyle/>
            <a:p>
              <a:pPr algn="ctr"/>
              <a:r>
                <a:rPr lang="uk-UA" sz="1000" dirty="0">
                  <a:cs typeface="Times New Roman" pitchFamily="18" charset="0"/>
                </a:rPr>
                <a:t>Ділянка закінчення синтезу</a:t>
              </a:r>
              <a:endParaRPr lang="ru-RU" sz="600" dirty="0"/>
            </a:p>
            <a:p>
              <a:pPr algn="ctr"/>
              <a:r>
                <a:rPr lang="uk-UA" sz="1000" dirty="0">
                  <a:cs typeface="Times New Roman" pitchFamily="18" charset="0"/>
                </a:rPr>
                <a:t> РНК</a:t>
              </a:r>
              <a:endParaRPr lang="uk-UA" dirty="0"/>
            </a:p>
          </p:txBody>
        </p:sp>
        <p:sp>
          <p:nvSpPr>
            <p:cNvPr id="50207" name="Line 24"/>
            <p:cNvSpPr>
              <a:spLocks noChangeShapeType="1"/>
            </p:cNvSpPr>
            <p:nvPr/>
          </p:nvSpPr>
          <p:spPr bwMode="auto">
            <a:xfrm>
              <a:off x="11189" y="1781"/>
              <a:ext cx="269" cy="945"/>
            </a:xfrm>
            <a:prstGeom prst="line">
              <a:avLst/>
            </a:prstGeom>
            <a:noFill/>
            <a:ln w="9525">
              <a:solidFill>
                <a:srgbClr val="000000"/>
              </a:solidFill>
              <a:round/>
              <a:headEnd/>
              <a:tailEnd type="triangle" w="med" len="med"/>
            </a:ln>
          </p:spPr>
          <p:txBody>
            <a:bodyPr/>
            <a:lstStyle/>
            <a:p>
              <a:endParaRPr lang="uk-UA"/>
            </a:p>
          </p:txBody>
        </p:sp>
        <p:sp>
          <p:nvSpPr>
            <p:cNvPr id="50208" name="Text Box 23"/>
            <p:cNvSpPr txBox="1">
              <a:spLocks noChangeArrowheads="1"/>
            </p:cNvSpPr>
            <p:nvPr/>
          </p:nvSpPr>
          <p:spPr bwMode="auto">
            <a:xfrm>
              <a:off x="9304" y="4346"/>
              <a:ext cx="1049" cy="405"/>
            </a:xfrm>
            <a:prstGeom prst="rect">
              <a:avLst/>
            </a:prstGeom>
            <a:solidFill>
              <a:srgbClr val="FFFFFF"/>
            </a:solidFill>
            <a:ln w="9525">
              <a:noFill/>
              <a:miter lim="800000"/>
              <a:headEnd/>
              <a:tailEnd/>
            </a:ln>
          </p:spPr>
          <p:txBody>
            <a:bodyPr/>
            <a:lstStyle/>
            <a:p>
              <a:pPr algn="ctr"/>
              <a:r>
                <a:rPr lang="en-US" sz="1000">
                  <a:cs typeface="Times New Roman" pitchFamily="18" charset="0"/>
                </a:rPr>
                <a:t>3’-трейлер</a:t>
              </a:r>
              <a:endParaRPr lang="en-US"/>
            </a:p>
          </p:txBody>
        </p:sp>
        <p:sp>
          <p:nvSpPr>
            <p:cNvPr id="50209" name="Line 22"/>
            <p:cNvSpPr>
              <a:spLocks noChangeShapeType="1"/>
            </p:cNvSpPr>
            <p:nvPr/>
          </p:nvSpPr>
          <p:spPr bwMode="auto">
            <a:xfrm flipV="1">
              <a:off x="9842" y="2861"/>
              <a:ext cx="539" cy="1485"/>
            </a:xfrm>
            <a:prstGeom prst="line">
              <a:avLst/>
            </a:prstGeom>
            <a:noFill/>
            <a:ln w="19050">
              <a:solidFill>
                <a:srgbClr val="000000"/>
              </a:solidFill>
              <a:round/>
              <a:headEnd/>
              <a:tailEnd type="triangle" w="med" len="med"/>
            </a:ln>
          </p:spPr>
          <p:txBody>
            <a:bodyPr/>
            <a:lstStyle/>
            <a:p>
              <a:endParaRPr lang="uk-UA"/>
            </a:p>
          </p:txBody>
        </p:sp>
        <p:sp>
          <p:nvSpPr>
            <p:cNvPr id="50210" name="Rectangle 21"/>
            <p:cNvSpPr>
              <a:spLocks noChangeArrowheads="1"/>
            </p:cNvSpPr>
            <p:nvPr/>
          </p:nvSpPr>
          <p:spPr bwMode="auto">
            <a:xfrm>
              <a:off x="10516" y="2726"/>
              <a:ext cx="942" cy="270"/>
            </a:xfrm>
            <a:prstGeom prst="rect">
              <a:avLst/>
            </a:prstGeom>
            <a:solidFill>
              <a:srgbClr val="333333"/>
            </a:solidFill>
            <a:ln w="9525">
              <a:solidFill>
                <a:srgbClr val="000000"/>
              </a:solidFill>
              <a:miter lim="800000"/>
              <a:headEnd/>
              <a:tailEnd/>
            </a:ln>
          </p:spPr>
          <p:txBody>
            <a:bodyPr/>
            <a:lstStyle/>
            <a:p>
              <a:endParaRPr lang="uk-UA"/>
            </a:p>
          </p:txBody>
        </p:sp>
        <p:sp>
          <p:nvSpPr>
            <p:cNvPr id="50211" name="Text Box 20"/>
            <p:cNvSpPr txBox="1">
              <a:spLocks noChangeArrowheads="1"/>
            </p:cNvSpPr>
            <p:nvPr/>
          </p:nvSpPr>
          <p:spPr bwMode="auto">
            <a:xfrm>
              <a:off x="1822" y="2591"/>
              <a:ext cx="409" cy="405"/>
            </a:xfrm>
            <a:prstGeom prst="rect">
              <a:avLst/>
            </a:prstGeom>
            <a:solidFill>
              <a:srgbClr val="FFFFFF"/>
            </a:solidFill>
            <a:ln w="9525">
              <a:noFill/>
              <a:miter lim="800000"/>
              <a:headEnd/>
              <a:tailEnd/>
            </a:ln>
          </p:spPr>
          <p:txBody>
            <a:bodyPr/>
            <a:lstStyle/>
            <a:p>
              <a:pPr algn="ctr"/>
              <a:r>
                <a:rPr lang="en-US" sz="1000" b="1">
                  <a:cs typeface="Times New Roman" pitchFamily="18" charset="0"/>
                </a:rPr>
                <a:t>5’</a:t>
              </a:r>
              <a:endParaRPr lang="en-US"/>
            </a:p>
          </p:txBody>
        </p:sp>
        <p:sp>
          <p:nvSpPr>
            <p:cNvPr id="50212" name="Text Box 19"/>
            <p:cNvSpPr txBox="1">
              <a:spLocks noChangeArrowheads="1"/>
            </p:cNvSpPr>
            <p:nvPr/>
          </p:nvSpPr>
          <p:spPr bwMode="auto">
            <a:xfrm>
              <a:off x="11624" y="2591"/>
              <a:ext cx="409" cy="405"/>
            </a:xfrm>
            <a:prstGeom prst="rect">
              <a:avLst/>
            </a:prstGeom>
            <a:solidFill>
              <a:srgbClr val="FFFFFF"/>
            </a:solidFill>
            <a:ln w="9525">
              <a:noFill/>
              <a:miter lim="800000"/>
              <a:headEnd/>
              <a:tailEnd/>
            </a:ln>
          </p:spPr>
          <p:txBody>
            <a:bodyPr/>
            <a:lstStyle/>
            <a:p>
              <a:pPr algn="ctr"/>
              <a:r>
                <a:rPr lang="en-US" sz="1000" b="1">
                  <a:cs typeface="Times New Roman" pitchFamily="18" charset="0"/>
                </a:rPr>
                <a:t>3’</a:t>
              </a:r>
              <a:endParaRPr lang="en-US"/>
            </a:p>
          </p:txBody>
        </p:sp>
        <p:sp>
          <p:nvSpPr>
            <p:cNvPr id="50213" name="AutoShape 18"/>
            <p:cNvSpPr>
              <a:spLocks/>
            </p:cNvSpPr>
            <p:nvPr/>
          </p:nvSpPr>
          <p:spPr bwMode="auto">
            <a:xfrm rot="-5400000">
              <a:off x="10852" y="2795"/>
              <a:ext cx="135" cy="807"/>
            </a:xfrm>
            <a:prstGeom prst="leftBrace">
              <a:avLst>
                <a:gd name="adj1" fmla="val 49815"/>
                <a:gd name="adj2" fmla="val 50000"/>
              </a:avLst>
            </a:prstGeom>
            <a:noFill/>
            <a:ln w="19050">
              <a:solidFill>
                <a:srgbClr val="000000"/>
              </a:solidFill>
              <a:round/>
              <a:headEnd/>
              <a:tailEnd/>
            </a:ln>
          </p:spPr>
          <p:txBody>
            <a:bodyPr/>
            <a:lstStyle/>
            <a:p>
              <a:endParaRPr lang="uk-UA"/>
            </a:p>
          </p:txBody>
        </p:sp>
        <p:sp>
          <p:nvSpPr>
            <p:cNvPr id="50214" name="Text Box 17"/>
            <p:cNvSpPr txBox="1">
              <a:spLocks noChangeArrowheads="1"/>
            </p:cNvSpPr>
            <p:nvPr/>
          </p:nvSpPr>
          <p:spPr bwMode="auto">
            <a:xfrm>
              <a:off x="10381" y="3671"/>
              <a:ext cx="1052" cy="405"/>
            </a:xfrm>
            <a:prstGeom prst="rect">
              <a:avLst/>
            </a:prstGeom>
            <a:solidFill>
              <a:srgbClr val="FFFFFF"/>
            </a:solidFill>
            <a:ln w="9525">
              <a:noFill/>
              <a:miter lim="800000"/>
              <a:headEnd/>
              <a:tailEnd/>
            </a:ln>
          </p:spPr>
          <p:txBody>
            <a:bodyPr/>
            <a:lstStyle/>
            <a:p>
              <a:pPr algn="ctr"/>
              <a:r>
                <a:rPr lang="uk-UA" sz="1000">
                  <a:cs typeface="Times New Roman" pitchFamily="18" charset="0"/>
                </a:rPr>
                <a:t>Термінатор</a:t>
              </a:r>
              <a:endParaRPr lang="uk-UA"/>
            </a:p>
          </p:txBody>
        </p:sp>
        <p:sp>
          <p:nvSpPr>
            <p:cNvPr id="50215" name="Line 16"/>
            <p:cNvSpPr>
              <a:spLocks noChangeShapeType="1"/>
            </p:cNvSpPr>
            <p:nvPr/>
          </p:nvSpPr>
          <p:spPr bwMode="auto">
            <a:xfrm flipV="1">
              <a:off x="10785" y="3266"/>
              <a:ext cx="135" cy="405"/>
            </a:xfrm>
            <a:prstGeom prst="line">
              <a:avLst/>
            </a:prstGeom>
            <a:noFill/>
            <a:ln w="19050">
              <a:solidFill>
                <a:srgbClr val="000000"/>
              </a:solidFill>
              <a:round/>
              <a:headEnd/>
              <a:tailEnd type="triangle" w="med" len="med"/>
            </a:ln>
          </p:spPr>
          <p:txBody>
            <a:bodyPr/>
            <a:lstStyle/>
            <a:p>
              <a:endParaRPr lang="uk-UA"/>
            </a:p>
          </p:txBody>
        </p:sp>
        <p:sp>
          <p:nvSpPr>
            <p:cNvPr id="50216" name="Line 15"/>
            <p:cNvSpPr>
              <a:spLocks noChangeShapeType="1"/>
            </p:cNvSpPr>
            <p:nvPr/>
          </p:nvSpPr>
          <p:spPr bwMode="auto">
            <a:xfrm>
              <a:off x="11458" y="2996"/>
              <a:ext cx="2" cy="2430"/>
            </a:xfrm>
            <a:prstGeom prst="line">
              <a:avLst/>
            </a:prstGeom>
            <a:noFill/>
            <a:ln w="9525">
              <a:solidFill>
                <a:srgbClr val="000000"/>
              </a:solidFill>
              <a:round/>
              <a:headEnd/>
              <a:tailEnd/>
            </a:ln>
          </p:spPr>
          <p:txBody>
            <a:bodyPr/>
            <a:lstStyle/>
            <a:p>
              <a:endParaRPr lang="uk-UA"/>
            </a:p>
          </p:txBody>
        </p:sp>
        <p:sp>
          <p:nvSpPr>
            <p:cNvPr id="50217" name="Text Box 14"/>
            <p:cNvSpPr txBox="1">
              <a:spLocks noChangeArrowheads="1"/>
            </p:cNvSpPr>
            <p:nvPr/>
          </p:nvSpPr>
          <p:spPr bwMode="auto">
            <a:xfrm>
              <a:off x="6342" y="5426"/>
              <a:ext cx="3333" cy="540"/>
            </a:xfrm>
            <a:prstGeom prst="rect">
              <a:avLst/>
            </a:prstGeom>
            <a:solidFill>
              <a:srgbClr val="FFFFFF"/>
            </a:solidFill>
            <a:ln w="9525">
              <a:noFill/>
              <a:miter lim="800000"/>
              <a:headEnd/>
              <a:tailEnd/>
            </a:ln>
          </p:spPr>
          <p:txBody>
            <a:bodyPr/>
            <a:lstStyle/>
            <a:p>
              <a:pPr algn="ctr"/>
              <a:r>
                <a:rPr lang="uk-UA" b="1" dirty="0">
                  <a:latin typeface="+mn-lt"/>
                  <a:cs typeface="Times New Roman" pitchFamily="18" charset="0"/>
                </a:rPr>
                <a:t>Послідовність що транскрибується</a:t>
              </a:r>
              <a:endParaRPr lang="uk-UA" dirty="0">
                <a:latin typeface="+mn-lt"/>
              </a:endParaRPr>
            </a:p>
          </p:txBody>
        </p:sp>
        <p:sp>
          <p:nvSpPr>
            <p:cNvPr id="50218" name="Line 13"/>
            <p:cNvSpPr>
              <a:spLocks noChangeShapeType="1"/>
            </p:cNvSpPr>
            <p:nvPr/>
          </p:nvSpPr>
          <p:spPr bwMode="auto">
            <a:xfrm>
              <a:off x="4322" y="5156"/>
              <a:ext cx="7136" cy="1"/>
            </a:xfrm>
            <a:prstGeom prst="line">
              <a:avLst/>
            </a:prstGeom>
            <a:noFill/>
            <a:ln w="9525">
              <a:solidFill>
                <a:srgbClr val="000000"/>
              </a:solidFill>
              <a:round/>
              <a:headEnd type="triangle" w="med" len="med"/>
              <a:tailEnd type="triangle" w="med" len="med"/>
            </a:ln>
          </p:spPr>
          <p:txBody>
            <a:bodyPr/>
            <a:lstStyle/>
            <a:p>
              <a:endParaRPr lang="uk-UA"/>
            </a:p>
          </p:txBody>
        </p:sp>
        <p:sp>
          <p:nvSpPr>
            <p:cNvPr id="50219" name="Line 12"/>
            <p:cNvSpPr>
              <a:spLocks noChangeShapeType="1"/>
            </p:cNvSpPr>
            <p:nvPr/>
          </p:nvSpPr>
          <p:spPr bwMode="auto">
            <a:xfrm>
              <a:off x="4322" y="2996"/>
              <a:ext cx="2" cy="2295"/>
            </a:xfrm>
            <a:prstGeom prst="line">
              <a:avLst/>
            </a:prstGeom>
            <a:noFill/>
            <a:ln w="9525">
              <a:solidFill>
                <a:srgbClr val="000000"/>
              </a:solidFill>
              <a:round/>
              <a:headEnd/>
              <a:tailEnd/>
            </a:ln>
          </p:spPr>
          <p:txBody>
            <a:bodyPr/>
            <a:lstStyle/>
            <a:p>
              <a:endParaRPr lang="uk-UA"/>
            </a:p>
          </p:txBody>
        </p:sp>
        <p:sp>
          <p:nvSpPr>
            <p:cNvPr id="50220" name="AutoShape 11"/>
            <p:cNvSpPr>
              <a:spLocks/>
            </p:cNvSpPr>
            <p:nvPr/>
          </p:nvSpPr>
          <p:spPr bwMode="auto">
            <a:xfrm rot="-5400000">
              <a:off x="7149" y="438"/>
              <a:ext cx="540" cy="5655"/>
            </a:xfrm>
            <a:prstGeom prst="leftBrace">
              <a:avLst>
                <a:gd name="adj1" fmla="val 87269"/>
                <a:gd name="adj2" fmla="val 50000"/>
              </a:avLst>
            </a:prstGeom>
            <a:noFill/>
            <a:ln w="9525">
              <a:solidFill>
                <a:srgbClr val="000000"/>
              </a:solidFill>
              <a:round/>
              <a:headEnd/>
              <a:tailEnd/>
            </a:ln>
          </p:spPr>
          <p:txBody>
            <a:bodyPr/>
            <a:lstStyle/>
            <a:p>
              <a:endParaRPr lang="uk-UA"/>
            </a:p>
          </p:txBody>
        </p:sp>
        <p:sp>
          <p:nvSpPr>
            <p:cNvPr id="50221" name="Text Box 10"/>
            <p:cNvSpPr txBox="1">
              <a:spLocks noChangeArrowheads="1"/>
            </p:cNvSpPr>
            <p:nvPr/>
          </p:nvSpPr>
          <p:spPr bwMode="auto">
            <a:xfrm>
              <a:off x="5399" y="3536"/>
              <a:ext cx="4040" cy="405"/>
            </a:xfrm>
            <a:prstGeom prst="rect">
              <a:avLst/>
            </a:prstGeom>
            <a:solidFill>
              <a:srgbClr val="FFFFFF"/>
            </a:solidFill>
            <a:ln w="9525">
              <a:noFill/>
              <a:miter lim="800000"/>
              <a:headEnd/>
              <a:tailEnd/>
            </a:ln>
          </p:spPr>
          <p:txBody>
            <a:bodyPr/>
            <a:lstStyle/>
            <a:p>
              <a:pPr algn="ctr"/>
              <a:r>
                <a:rPr lang="uk-UA" b="1" dirty="0">
                  <a:latin typeface="+mn-lt"/>
                  <a:cs typeface="Times New Roman" pitchFamily="18" charset="0"/>
                </a:rPr>
                <a:t>Ділянка, що кодує поліпептид</a:t>
              </a:r>
              <a:endParaRPr lang="uk-UA" b="1" dirty="0">
                <a:latin typeface="+mn-lt"/>
              </a:endParaRPr>
            </a:p>
          </p:txBody>
        </p:sp>
        <p:sp>
          <p:nvSpPr>
            <p:cNvPr id="50222" name="Line 9"/>
            <p:cNvSpPr>
              <a:spLocks noChangeShapeType="1"/>
            </p:cNvSpPr>
            <p:nvPr/>
          </p:nvSpPr>
          <p:spPr bwMode="auto">
            <a:xfrm>
              <a:off x="5938" y="2051"/>
              <a:ext cx="1" cy="540"/>
            </a:xfrm>
            <a:prstGeom prst="line">
              <a:avLst/>
            </a:prstGeom>
            <a:noFill/>
            <a:ln w="19050">
              <a:solidFill>
                <a:srgbClr val="000000"/>
              </a:solidFill>
              <a:round/>
              <a:headEnd/>
              <a:tailEnd type="triangle" w="med" len="med"/>
            </a:ln>
          </p:spPr>
          <p:txBody>
            <a:bodyPr/>
            <a:lstStyle/>
            <a:p>
              <a:endParaRPr lang="uk-UA"/>
            </a:p>
          </p:txBody>
        </p:sp>
        <p:sp>
          <p:nvSpPr>
            <p:cNvPr id="50223" name="Text Box 8"/>
            <p:cNvSpPr txBox="1">
              <a:spLocks noChangeArrowheads="1"/>
            </p:cNvSpPr>
            <p:nvPr/>
          </p:nvSpPr>
          <p:spPr bwMode="auto">
            <a:xfrm>
              <a:off x="3380" y="3401"/>
              <a:ext cx="884" cy="540"/>
            </a:xfrm>
            <a:prstGeom prst="rect">
              <a:avLst/>
            </a:prstGeom>
            <a:solidFill>
              <a:srgbClr val="FFFFFF"/>
            </a:solidFill>
            <a:ln w="9525">
              <a:noFill/>
              <a:miter lim="800000"/>
              <a:headEnd/>
              <a:tailEnd/>
            </a:ln>
          </p:spPr>
          <p:txBody>
            <a:bodyPr/>
            <a:lstStyle/>
            <a:p>
              <a:pPr algn="ctr"/>
              <a:r>
                <a:rPr lang="uk-UA" sz="1000">
                  <a:cs typeface="Times New Roman" pitchFamily="18" charset="0"/>
                </a:rPr>
                <a:t>ТАТА-бокс</a:t>
              </a:r>
              <a:endParaRPr lang="uk-UA"/>
            </a:p>
          </p:txBody>
        </p:sp>
        <p:sp>
          <p:nvSpPr>
            <p:cNvPr id="50224" name="Text Box 7"/>
            <p:cNvSpPr txBox="1">
              <a:spLocks noChangeArrowheads="1"/>
            </p:cNvSpPr>
            <p:nvPr/>
          </p:nvSpPr>
          <p:spPr bwMode="auto">
            <a:xfrm>
              <a:off x="2572" y="3401"/>
              <a:ext cx="884" cy="540"/>
            </a:xfrm>
            <a:prstGeom prst="rect">
              <a:avLst/>
            </a:prstGeom>
            <a:solidFill>
              <a:srgbClr val="FFFFFF"/>
            </a:solidFill>
            <a:ln w="9525">
              <a:noFill/>
              <a:miter lim="800000"/>
              <a:headEnd/>
              <a:tailEnd/>
            </a:ln>
          </p:spPr>
          <p:txBody>
            <a:bodyPr/>
            <a:lstStyle/>
            <a:p>
              <a:pPr algn="ctr"/>
              <a:r>
                <a:rPr lang="uk-UA" sz="1000">
                  <a:cs typeface="Times New Roman" pitchFamily="18" charset="0"/>
                </a:rPr>
                <a:t>ЦААТ-бокс</a:t>
              </a:r>
              <a:endParaRPr lang="uk-UA"/>
            </a:p>
          </p:txBody>
        </p:sp>
        <p:sp>
          <p:nvSpPr>
            <p:cNvPr id="50225" name="Line 6"/>
            <p:cNvSpPr>
              <a:spLocks noChangeShapeType="1"/>
            </p:cNvSpPr>
            <p:nvPr/>
          </p:nvSpPr>
          <p:spPr bwMode="auto">
            <a:xfrm flipV="1">
              <a:off x="3784" y="2996"/>
              <a:ext cx="0" cy="405"/>
            </a:xfrm>
            <a:prstGeom prst="line">
              <a:avLst/>
            </a:prstGeom>
            <a:noFill/>
            <a:ln w="9525">
              <a:solidFill>
                <a:srgbClr val="000000"/>
              </a:solidFill>
              <a:round/>
              <a:headEnd/>
              <a:tailEnd type="triangle" w="med" len="med"/>
            </a:ln>
          </p:spPr>
          <p:txBody>
            <a:bodyPr/>
            <a:lstStyle/>
            <a:p>
              <a:endParaRPr lang="uk-UA"/>
            </a:p>
          </p:txBody>
        </p:sp>
        <p:sp>
          <p:nvSpPr>
            <p:cNvPr id="50226" name="Line 5"/>
            <p:cNvSpPr>
              <a:spLocks noChangeShapeType="1"/>
            </p:cNvSpPr>
            <p:nvPr/>
          </p:nvSpPr>
          <p:spPr bwMode="auto">
            <a:xfrm flipV="1">
              <a:off x="2976" y="2996"/>
              <a:ext cx="1" cy="405"/>
            </a:xfrm>
            <a:prstGeom prst="line">
              <a:avLst/>
            </a:prstGeom>
            <a:noFill/>
            <a:ln w="9525">
              <a:solidFill>
                <a:srgbClr val="000000"/>
              </a:solidFill>
              <a:round/>
              <a:headEnd/>
              <a:tailEnd type="triangle" w="med" len="med"/>
            </a:ln>
          </p:spPr>
          <p:txBody>
            <a:bodyPr/>
            <a:lstStyle/>
            <a:p>
              <a:endParaRPr lang="uk-UA"/>
            </a:p>
          </p:txBody>
        </p:sp>
        <p:sp>
          <p:nvSpPr>
            <p:cNvPr id="50227" name="Rectangle 4"/>
            <p:cNvSpPr>
              <a:spLocks noChangeArrowheads="1"/>
            </p:cNvSpPr>
            <p:nvPr/>
          </p:nvSpPr>
          <p:spPr bwMode="auto">
            <a:xfrm>
              <a:off x="2168" y="2726"/>
              <a:ext cx="269" cy="270"/>
            </a:xfrm>
            <a:prstGeom prst="rect">
              <a:avLst/>
            </a:prstGeom>
            <a:noFill/>
            <a:ln w="9525">
              <a:solidFill>
                <a:srgbClr val="000000"/>
              </a:solidFill>
              <a:miter lim="800000"/>
              <a:headEnd/>
              <a:tailEnd/>
            </a:ln>
          </p:spPr>
          <p:txBody>
            <a:bodyPr/>
            <a:lstStyle/>
            <a:p>
              <a:endParaRPr lang="uk-UA"/>
            </a:p>
          </p:txBody>
        </p:sp>
        <p:sp>
          <p:nvSpPr>
            <p:cNvPr id="50228" name="Text Box 3"/>
            <p:cNvSpPr txBox="1">
              <a:spLocks noChangeArrowheads="1"/>
            </p:cNvSpPr>
            <p:nvPr/>
          </p:nvSpPr>
          <p:spPr bwMode="auto">
            <a:xfrm>
              <a:off x="1899" y="4616"/>
              <a:ext cx="885" cy="540"/>
            </a:xfrm>
            <a:prstGeom prst="rect">
              <a:avLst/>
            </a:prstGeom>
            <a:solidFill>
              <a:srgbClr val="FFFFFF"/>
            </a:solidFill>
            <a:ln w="9525">
              <a:noFill/>
              <a:miter lim="800000"/>
              <a:headEnd/>
              <a:tailEnd/>
            </a:ln>
          </p:spPr>
          <p:txBody>
            <a:bodyPr/>
            <a:lstStyle/>
            <a:p>
              <a:pPr algn="ctr"/>
              <a:r>
                <a:rPr lang="uk-UA" sz="1000">
                  <a:cs typeface="Times New Roman" pitchFamily="18" charset="0"/>
                </a:rPr>
                <a:t>ГЦ-мотив</a:t>
              </a:r>
              <a:endParaRPr lang="uk-UA"/>
            </a:p>
          </p:txBody>
        </p:sp>
        <p:sp>
          <p:nvSpPr>
            <p:cNvPr id="50229" name="Line 2"/>
            <p:cNvSpPr>
              <a:spLocks noChangeShapeType="1"/>
            </p:cNvSpPr>
            <p:nvPr/>
          </p:nvSpPr>
          <p:spPr bwMode="auto">
            <a:xfrm flipV="1">
              <a:off x="2303" y="2996"/>
              <a:ext cx="0" cy="1485"/>
            </a:xfrm>
            <a:prstGeom prst="line">
              <a:avLst/>
            </a:prstGeom>
            <a:noFill/>
            <a:ln w="9525">
              <a:solidFill>
                <a:srgbClr val="000000"/>
              </a:solidFill>
              <a:round/>
              <a:headEnd/>
              <a:tailEnd type="triangle" w="med" len="med"/>
            </a:ln>
          </p:spPr>
          <p:txBody>
            <a:bodyPr/>
            <a:lstStyle/>
            <a:p>
              <a:endParaRPr lang="uk-UA"/>
            </a:p>
          </p:txBody>
        </p:sp>
      </p:grpSp>
      <p:sp>
        <p:nvSpPr>
          <p:cNvPr id="55" name="TextBox 54"/>
          <p:cNvSpPr txBox="1"/>
          <p:nvPr/>
        </p:nvSpPr>
        <p:spPr>
          <a:xfrm>
            <a:off x="323528" y="908720"/>
            <a:ext cx="8425320" cy="1323439"/>
          </a:xfrm>
          <a:prstGeom prst="rect">
            <a:avLst/>
          </a:prstGeom>
          <a:noFill/>
        </p:spPr>
        <p:txBody>
          <a:bodyPr wrap="none" rtlCol="0">
            <a:spAutoFit/>
          </a:bodyPr>
          <a:lstStyle/>
          <a:p>
            <a:r>
              <a:rPr lang="uk-UA" sz="2000" b="1" dirty="0">
                <a:latin typeface="+mn-lt"/>
                <a:cs typeface="Arial" pitchFamily="34" charset="0"/>
              </a:rPr>
              <a:t>Промотор</a:t>
            </a:r>
            <a:r>
              <a:rPr lang="uk-UA" sz="2000" dirty="0">
                <a:latin typeface="+mn-lt"/>
                <a:cs typeface="Arial" pitchFamily="34" charset="0"/>
              </a:rPr>
              <a:t> – ділянка, що визначає початок транскрипції</a:t>
            </a:r>
          </a:p>
          <a:p>
            <a:r>
              <a:rPr lang="uk-UA" sz="2000" b="1" dirty="0">
                <a:latin typeface="+mn-lt"/>
                <a:cs typeface="Arial" pitchFamily="34" charset="0"/>
              </a:rPr>
              <a:t>Термінатор</a:t>
            </a:r>
            <a:r>
              <a:rPr lang="uk-UA" sz="2000" dirty="0">
                <a:latin typeface="+mn-lt"/>
                <a:cs typeface="Arial" pitchFamily="34" charset="0"/>
              </a:rPr>
              <a:t> – ділянка, що визначає місце закінчення транскрипції</a:t>
            </a:r>
          </a:p>
          <a:p>
            <a:r>
              <a:rPr lang="uk-UA" sz="2000" b="1" dirty="0">
                <a:latin typeface="+mn-lt"/>
                <a:cs typeface="Arial" pitchFamily="34" charset="0"/>
              </a:rPr>
              <a:t>Екзон</a:t>
            </a:r>
            <a:r>
              <a:rPr lang="uk-UA" sz="2000" dirty="0">
                <a:latin typeface="+mn-lt"/>
                <a:cs typeface="Arial" pitchFamily="34" charset="0"/>
              </a:rPr>
              <a:t> – ділянка гена, що кодує амінокислоти</a:t>
            </a:r>
          </a:p>
          <a:p>
            <a:r>
              <a:rPr lang="uk-UA" sz="2000" b="1" dirty="0">
                <a:latin typeface="+mn-lt"/>
                <a:cs typeface="Arial" pitchFamily="34" charset="0"/>
              </a:rPr>
              <a:t>Інтрон</a:t>
            </a:r>
            <a:r>
              <a:rPr lang="uk-UA" sz="2000" dirty="0">
                <a:latin typeface="+mn-lt"/>
                <a:cs typeface="Arial" pitchFamily="34" charset="0"/>
              </a:rPr>
              <a:t> - ділянка гена, що не кодує амінокислоти, видаляється з іРНК</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body" idx="1"/>
          </p:nvPr>
        </p:nvSpPr>
        <p:spPr>
          <a:xfrm>
            <a:off x="457200" y="404813"/>
            <a:ext cx="8229600" cy="5721350"/>
          </a:xfrm>
        </p:spPr>
        <p:txBody>
          <a:bodyPr>
            <a:normAutofit/>
          </a:bodyPr>
          <a:lstStyle/>
          <a:p>
            <a:pPr>
              <a:buFontTx/>
              <a:buNone/>
            </a:pPr>
            <a:r>
              <a:rPr lang="ru-RU" sz="3200" dirty="0">
                <a:cs typeface="Arial" pitchFamily="34" charset="0"/>
              </a:rPr>
              <a:t>Типовий ген людини складається приблизно з </a:t>
            </a:r>
            <a:r>
              <a:rPr lang="ru-RU" sz="3200" b="1" dirty="0">
                <a:cs typeface="Arial" pitchFamily="34" charset="0"/>
              </a:rPr>
              <a:t>28 тис. азотистих основ </a:t>
            </a:r>
            <a:r>
              <a:rPr lang="ru-RU" sz="3200" dirty="0">
                <a:cs typeface="Arial" pitchFamily="34" charset="0"/>
              </a:rPr>
              <a:t>і містить 8 екзонів. Він кодує поліпептид, який складається в середньому з </a:t>
            </a:r>
            <a:r>
              <a:rPr lang="en-US" sz="3200" dirty="0">
                <a:cs typeface="Arial" pitchFamily="34" charset="0"/>
              </a:rPr>
              <a:t> </a:t>
            </a:r>
            <a:r>
              <a:rPr lang="ru-RU" sz="3200" b="1" dirty="0">
                <a:cs typeface="Arial" pitchFamily="34" charset="0"/>
              </a:rPr>
              <a:t>447 амінокислот. </a:t>
            </a:r>
          </a:p>
          <a:p>
            <a:pPr>
              <a:buFontTx/>
              <a:buNone/>
            </a:pPr>
            <a:endParaRPr lang="ru-RU" sz="3200" dirty="0">
              <a:cs typeface="Arial" pitchFamily="34" charset="0"/>
            </a:endParaRPr>
          </a:p>
          <a:p>
            <a:pPr>
              <a:buFontTx/>
              <a:buNone/>
            </a:pPr>
            <a:r>
              <a:rPr lang="ru-RU" sz="3200" dirty="0">
                <a:cs typeface="Arial" pitchFamily="34" charset="0"/>
              </a:rPr>
              <a:t>Найдовший ген, який знайдено в геномі людини, – це ген м</a:t>
            </a:r>
            <a:r>
              <a:rPr lang="en-US" sz="3200" dirty="0">
                <a:cs typeface="Arial" pitchFamily="34" charset="0"/>
              </a:rPr>
              <a:t>’</a:t>
            </a:r>
            <a:r>
              <a:rPr lang="ru-RU" sz="3200" dirty="0">
                <a:cs typeface="Arial" pitchFamily="34" charset="0"/>
              </a:rPr>
              <a:t>язового білка дистрофіну, що містить 2,4х10</a:t>
            </a:r>
            <a:r>
              <a:rPr lang="ru-RU" sz="3200" baseline="30000" dirty="0">
                <a:cs typeface="Arial" pitchFamily="34" charset="0"/>
              </a:rPr>
              <a:t>6</a:t>
            </a:r>
            <a:r>
              <a:rPr lang="ru-RU" sz="3200" dirty="0">
                <a:cs typeface="Arial" pitchFamily="34" charset="0"/>
              </a:rPr>
              <a:t> п. н.</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827584" y="0"/>
            <a:ext cx="7772400" cy="1143000"/>
          </a:xfrm>
        </p:spPr>
        <p:txBody>
          <a:bodyPr/>
          <a:lstStyle/>
          <a:p>
            <a:pPr algn="ctr" eaLnBrk="1" hangingPunct="1"/>
            <a:r>
              <a:rPr lang="ru-RU" b="1" dirty="0">
                <a:solidFill>
                  <a:srgbClr val="FF0000"/>
                </a:solidFill>
              </a:rPr>
              <a:t>Експресія гена</a:t>
            </a:r>
          </a:p>
        </p:txBody>
      </p:sp>
      <p:sp>
        <p:nvSpPr>
          <p:cNvPr id="256003" name="Rectangle 3"/>
          <p:cNvSpPr>
            <a:spLocks noGrp="1" noChangeArrowheads="1"/>
          </p:cNvSpPr>
          <p:nvPr>
            <p:ph sz="quarter" idx="1"/>
          </p:nvPr>
        </p:nvSpPr>
        <p:spPr>
          <a:xfrm>
            <a:off x="457200" y="1196752"/>
            <a:ext cx="8229600" cy="4929411"/>
          </a:xfrm>
        </p:spPr>
        <p:txBody>
          <a:bodyPr/>
          <a:lstStyle/>
          <a:p>
            <a:pPr eaLnBrk="1" hangingPunct="1">
              <a:buFontTx/>
              <a:buNone/>
              <a:defRPr/>
            </a:pPr>
            <a:r>
              <a:rPr lang="ru-RU" altLang="x-none" dirty="0"/>
              <a:t>Під </a:t>
            </a:r>
            <a:r>
              <a:rPr lang="ru-RU" altLang="x-none" b="1" dirty="0"/>
              <a:t>експресією гена </a:t>
            </a:r>
            <a:r>
              <a:rPr lang="ru-RU" altLang="x-none" dirty="0"/>
              <a:t>розуміють </a:t>
            </a:r>
            <a:r>
              <a:rPr lang="ru-RU" altLang="x-none" u="sng" dirty="0"/>
              <a:t>реалізацію</a:t>
            </a:r>
            <a:r>
              <a:rPr lang="ru-RU" altLang="x-none" dirty="0"/>
              <a:t> записаної в ньому спадкової інформації, тобто синтез білка</a:t>
            </a:r>
          </a:p>
          <a:p>
            <a:pPr eaLnBrk="1" hangingPunct="1">
              <a:buFontTx/>
              <a:buNone/>
              <a:defRPr/>
            </a:pPr>
            <a:endParaRPr lang="en-US" altLang="x-none" b="1" dirty="0"/>
          </a:p>
          <a:p>
            <a:pPr eaLnBrk="1" hangingPunct="1">
              <a:buFontTx/>
              <a:buNone/>
              <a:defRPr/>
            </a:pPr>
            <a:r>
              <a:rPr lang="ru-RU" altLang="x-none" b="1" dirty="0"/>
              <a:t>Синтез білка – процес, який забезпечує реалізацію спадкової інформації в клітині.</a:t>
            </a:r>
            <a:r>
              <a:rPr lang="ru-RU" altLang="x-none" dirty="0"/>
              <a:t> Згідно з центральною догмою (основним постулатом) молекулярної біології, цей процес відбувається в такому напрямку: </a:t>
            </a:r>
          </a:p>
          <a:p>
            <a:pPr eaLnBrk="1" hangingPunct="1">
              <a:buFontTx/>
              <a:buNone/>
              <a:defRPr/>
            </a:pPr>
            <a:endParaRPr lang="ru-RU" altLang="x-none" dirty="0"/>
          </a:p>
          <a:p>
            <a:pPr algn="ctr" eaLnBrk="1" hangingPunct="1">
              <a:buFontTx/>
              <a:buNone/>
              <a:defRPr/>
            </a:pPr>
            <a:r>
              <a:rPr lang="ru-RU" altLang="x-none" sz="4000" b="1" dirty="0">
                <a:solidFill>
                  <a:srgbClr val="FF0000"/>
                </a:solidFill>
              </a:rPr>
              <a:t>ДНК </a:t>
            </a:r>
            <a:r>
              <a:rPr lang="ru-RU" altLang="x-none" sz="4000" b="1" dirty="0">
                <a:solidFill>
                  <a:srgbClr val="FF0000"/>
                </a:solidFill>
                <a:cs typeface="Arial" panose="020B0604020202020204" pitchFamily="34" charset="0"/>
              </a:rPr>
              <a:t>→</a:t>
            </a:r>
            <a:r>
              <a:rPr lang="ru-RU" altLang="x-none" sz="4000" b="1" dirty="0">
                <a:solidFill>
                  <a:srgbClr val="FF0000"/>
                </a:solidFill>
              </a:rPr>
              <a:t> іРНК </a:t>
            </a:r>
            <a:r>
              <a:rPr lang="ru-RU" altLang="x-none" sz="4000" b="1" dirty="0">
                <a:solidFill>
                  <a:srgbClr val="FF0000"/>
                </a:solidFill>
                <a:cs typeface="Arial" panose="020B0604020202020204" pitchFamily="34" charset="0"/>
              </a:rPr>
              <a:t>→</a:t>
            </a:r>
            <a:r>
              <a:rPr lang="ru-RU" altLang="x-none" sz="4000" b="1" dirty="0">
                <a:solidFill>
                  <a:srgbClr val="FF0000"/>
                </a:solidFill>
              </a:rPr>
              <a:t> білок </a:t>
            </a:r>
            <a:r>
              <a:rPr lang="ru-RU" altLang="x-none" sz="4000" b="1" dirty="0">
                <a:solidFill>
                  <a:srgbClr val="FF0000"/>
                </a:solidFill>
                <a:cs typeface="Arial" panose="020B0604020202020204" pitchFamily="34" charset="0"/>
              </a:rPr>
              <a:t>→ ознака</a:t>
            </a:r>
            <a:endParaRPr lang="ru-RU" altLang="x-none" sz="4000" b="1" dirty="0">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рис_10"/>
          <p:cNvPicPr>
            <a:picLocks noGrp="1"/>
          </p:cNvPicPr>
          <p:nvPr>
            <p:ph sz="quarter" idx="1"/>
          </p:nvPr>
        </p:nvPicPr>
        <p:blipFill>
          <a:blip r:embed="rId2" cstate="print"/>
          <a:srcRect/>
          <a:stretch>
            <a:fillRect/>
          </a:stretch>
        </p:blipFill>
        <p:spPr bwMode="auto">
          <a:xfrm>
            <a:off x="1115616" y="404664"/>
            <a:ext cx="6480720" cy="5370893"/>
          </a:xfrm>
          <a:prstGeom prst="rect">
            <a:avLst/>
          </a:prstGeom>
          <a:noFill/>
          <a:ln w="9525">
            <a:noFill/>
            <a:miter lim="800000"/>
            <a:headEnd/>
            <a:tailEnd/>
          </a:ln>
        </p:spPr>
      </p:pic>
      <p:sp>
        <p:nvSpPr>
          <p:cNvPr id="5" name="TextBox 4"/>
          <p:cNvSpPr txBox="1"/>
          <p:nvPr/>
        </p:nvSpPr>
        <p:spPr>
          <a:xfrm>
            <a:off x="2267744" y="5445224"/>
            <a:ext cx="736099" cy="307777"/>
          </a:xfrm>
          <a:prstGeom prst="rect">
            <a:avLst/>
          </a:prstGeom>
          <a:noFill/>
        </p:spPr>
        <p:txBody>
          <a:bodyPr wrap="none" rtlCol="0">
            <a:spAutoFit/>
          </a:bodyPr>
          <a:lstStyle/>
          <a:p>
            <a:r>
              <a:rPr lang="uk-UA" sz="1400" b="1" dirty="0">
                <a:solidFill>
                  <a:srgbClr val="FF0000"/>
                </a:solidFill>
                <a:latin typeface="Cambria" pitchFamily="18" charset="0"/>
                <a:ea typeface="Cambria" pitchFamily="18" charset="0"/>
              </a:rPr>
              <a:t>БІЛОК</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sz="quarter" idx="1"/>
          </p:nvPr>
        </p:nvSpPr>
        <p:spPr>
          <a:xfrm>
            <a:off x="539552" y="620688"/>
            <a:ext cx="8229600" cy="5649491"/>
          </a:xfrm>
        </p:spPr>
        <p:txBody>
          <a:bodyPr>
            <a:normAutofit/>
          </a:bodyPr>
          <a:lstStyle/>
          <a:p>
            <a:pPr marL="609600" indent="-609600" algn="ctr" eaLnBrk="1" hangingPunct="1">
              <a:buFontTx/>
              <a:buNone/>
            </a:pPr>
            <a:r>
              <a:rPr lang="ru-RU" sz="3200" b="1" dirty="0">
                <a:solidFill>
                  <a:srgbClr val="FF0000"/>
                </a:solidFill>
              </a:rPr>
              <a:t>Етапи синтезу білка:</a:t>
            </a:r>
          </a:p>
          <a:p>
            <a:pPr marL="609600" indent="-609600" algn="ctr" eaLnBrk="1" hangingPunct="1">
              <a:buFontTx/>
              <a:buNone/>
            </a:pPr>
            <a:endParaRPr lang="ru-RU" sz="3200" b="1" dirty="0">
              <a:solidFill>
                <a:srgbClr val="FF0000"/>
              </a:solidFill>
              <a:cs typeface="Arial" charset="0"/>
            </a:endParaRPr>
          </a:p>
          <a:p>
            <a:pPr marL="609600" indent="-609600" eaLnBrk="1" hangingPunct="1">
              <a:buFontTx/>
              <a:buAutoNum type="arabicPeriod"/>
            </a:pPr>
            <a:r>
              <a:rPr lang="ru-RU" sz="2800" b="1" u="sng" dirty="0">
                <a:cs typeface="Arial" pitchFamily="34" charset="0"/>
              </a:rPr>
              <a:t>Транскрипція</a:t>
            </a:r>
            <a:r>
              <a:rPr lang="ru-RU" sz="2800" b="1" dirty="0">
                <a:cs typeface="Arial" pitchFamily="34" charset="0"/>
              </a:rPr>
              <a:t> – </a:t>
            </a:r>
            <a:r>
              <a:rPr lang="ru-RU" sz="2800" dirty="0">
                <a:cs typeface="Arial" pitchFamily="34" charset="0"/>
              </a:rPr>
              <a:t>синтез іРНК</a:t>
            </a:r>
          </a:p>
          <a:p>
            <a:pPr marL="609600" indent="-609600" eaLnBrk="1" hangingPunct="1">
              <a:buFontTx/>
              <a:buAutoNum type="arabicPeriod"/>
            </a:pPr>
            <a:r>
              <a:rPr lang="ru-RU" sz="2800" b="1" u="sng" dirty="0">
                <a:cs typeface="Arial" pitchFamily="34" charset="0"/>
              </a:rPr>
              <a:t>Активація амінокислот</a:t>
            </a:r>
            <a:r>
              <a:rPr lang="ru-RU" sz="2800" b="1" dirty="0">
                <a:cs typeface="Arial" pitchFamily="34" charset="0"/>
              </a:rPr>
              <a:t> </a:t>
            </a:r>
            <a:r>
              <a:rPr lang="ru-RU" sz="2800" dirty="0">
                <a:cs typeface="Arial" pitchFamily="34" charset="0"/>
              </a:rPr>
              <a:t>і з</a:t>
            </a:r>
            <a:r>
              <a:rPr lang="en-US" sz="2800" dirty="0">
                <a:cs typeface="Arial" pitchFamily="34" charset="0"/>
              </a:rPr>
              <a:t>’</a:t>
            </a:r>
            <a:r>
              <a:rPr lang="ru-RU" sz="2800" dirty="0">
                <a:cs typeface="Arial" pitchFamily="34" charset="0"/>
              </a:rPr>
              <a:t>єднання з тРНК</a:t>
            </a:r>
          </a:p>
          <a:p>
            <a:pPr marL="609600" indent="-609600" eaLnBrk="1" hangingPunct="1">
              <a:buFontTx/>
              <a:buAutoNum type="arabicPeriod"/>
            </a:pPr>
            <a:r>
              <a:rPr lang="ru-RU" sz="2800" b="1" u="sng" dirty="0">
                <a:cs typeface="Arial" pitchFamily="34" charset="0"/>
              </a:rPr>
              <a:t>Трансляція</a:t>
            </a:r>
            <a:r>
              <a:rPr lang="ru-RU" sz="2800" b="1" dirty="0">
                <a:cs typeface="Arial" pitchFamily="34" charset="0"/>
              </a:rPr>
              <a:t> – </a:t>
            </a:r>
            <a:r>
              <a:rPr lang="ru-RU" sz="2800" dirty="0">
                <a:cs typeface="Arial" pitchFamily="34" charset="0"/>
              </a:rPr>
              <a:t>синтез поліпептидного лагцюга (первинної структури білка) на рибосомі</a:t>
            </a:r>
          </a:p>
          <a:p>
            <a:pPr marL="609600" indent="-609600" eaLnBrk="1" hangingPunct="1">
              <a:buFontTx/>
              <a:buAutoNum type="arabicPeriod"/>
            </a:pPr>
            <a:r>
              <a:rPr lang="ru-RU" sz="2800" b="1" u="sng" dirty="0">
                <a:cs typeface="Arial" pitchFamily="34" charset="0"/>
              </a:rPr>
              <a:t>Посттрансляційні процесси</a:t>
            </a:r>
            <a:r>
              <a:rPr lang="ru-RU" sz="2800" b="1" dirty="0">
                <a:cs typeface="Arial" pitchFamily="34" charset="0"/>
              </a:rPr>
              <a:t> – </a:t>
            </a:r>
            <a:r>
              <a:rPr lang="ru-RU" sz="2800" dirty="0">
                <a:cs typeface="Arial" pitchFamily="34" charset="0"/>
              </a:rPr>
              <a:t>утворення просторової структури білка (вторинної, третинної, четвертинної), модифікація амінокислот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
          <p:cNvGrpSpPr>
            <a:grpSpLocks/>
          </p:cNvGrpSpPr>
          <p:nvPr/>
        </p:nvGrpSpPr>
        <p:grpSpPr bwMode="auto">
          <a:xfrm>
            <a:off x="2627313" y="1412875"/>
            <a:ext cx="5934075" cy="3876675"/>
            <a:chOff x="1233" y="1854"/>
            <a:chExt cx="9345" cy="6105"/>
          </a:xfrm>
        </p:grpSpPr>
        <p:pic>
          <p:nvPicPr>
            <p:cNvPr id="53260" name="Picture 3"/>
            <p:cNvPicPr>
              <a:picLocks noChangeAspect="1" noChangeArrowheads="1"/>
            </p:cNvPicPr>
            <p:nvPr/>
          </p:nvPicPr>
          <p:blipFill>
            <a:blip r:embed="rId2" cstate="print"/>
            <a:srcRect/>
            <a:stretch>
              <a:fillRect/>
            </a:stretch>
          </p:blipFill>
          <p:spPr bwMode="auto">
            <a:xfrm>
              <a:off x="1233" y="2034"/>
              <a:ext cx="9345" cy="5925"/>
            </a:xfrm>
            <a:prstGeom prst="rect">
              <a:avLst/>
            </a:prstGeom>
            <a:noFill/>
            <a:ln w="9525">
              <a:noFill/>
              <a:miter lim="800000"/>
              <a:headEnd/>
              <a:tailEnd/>
            </a:ln>
          </p:spPr>
        </p:pic>
        <p:sp>
          <p:nvSpPr>
            <p:cNvPr id="53261" name="Text Box 4"/>
            <p:cNvSpPr txBox="1">
              <a:spLocks noChangeArrowheads="1"/>
            </p:cNvSpPr>
            <p:nvPr/>
          </p:nvSpPr>
          <p:spPr bwMode="auto">
            <a:xfrm>
              <a:off x="3393" y="1854"/>
              <a:ext cx="720" cy="360"/>
            </a:xfrm>
            <a:prstGeom prst="rect">
              <a:avLst/>
            </a:prstGeom>
            <a:solidFill>
              <a:srgbClr val="FFFFFF"/>
            </a:solidFill>
            <a:ln w="9525">
              <a:noFill/>
              <a:miter lim="800000"/>
              <a:headEnd/>
              <a:tailEnd/>
            </a:ln>
          </p:spPr>
          <p:txBody>
            <a:bodyPr/>
            <a:lstStyle/>
            <a:p>
              <a:pPr algn="ctr" eaLnBrk="1" hangingPunct="1"/>
              <a:r>
                <a:rPr lang="ru-RU" sz="800">
                  <a:latin typeface="Times New Roman" pitchFamily="18" charset="0"/>
                </a:rPr>
                <a:t>Ген</a:t>
              </a:r>
              <a:endParaRPr lang="ru-RU"/>
            </a:p>
          </p:txBody>
        </p:sp>
      </p:grpSp>
      <p:sp>
        <p:nvSpPr>
          <p:cNvPr id="53251" name="Text Box 5"/>
          <p:cNvSpPr txBox="1">
            <a:spLocks noChangeArrowheads="1"/>
          </p:cNvSpPr>
          <p:nvPr/>
        </p:nvSpPr>
        <p:spPr bwMode="auto">
          <a:xfrm>
            <a:off x="179388" y="2205038"/>
            <a:ext cx="2663825" cy="792162"/>
          </a:xfrm>
          <a:prstGeom prst="rect">
            <a:avLst/>
          </a:prstGeom>
          <a:solidFill>
            <a:srgbClr val="FFFFFF"/>
          </a:solidFill>
          <a:ln w="9525">
            <a:noFill/>
            <a:miter lim="800000"/>
            <a:headEnd/>
            <a:tailEnd/>
          </a:ln>
        </p:spPr>
        <p:txBody>
          <a:bodyPr/>
          <a:lstStyle/>
          <a:p>
            <a:pPr eaLnBrk="1" hangingPunct="1"/>
            <a:r>
              <a:rPr lang="ru-RU" sz="2000" b="1">
                <a:solidFill>
                  <a:srgbClr val="FF0000"/>
                </a:solidFill>
                <a:latin typeface="Times New Roman" pitchFamily="18" charset="0"/>
              </a:rPr>
              <a:t>1. ТРАНСКРИПЦІЯ</a:t>
            </a:r>
            <a:endParaRPr lang="ru-RU" sz="2000" b="1">
              <a:solidFill>
                <a:srgbClr val="FF0000"/>
              </a:solidFill>
            </a:endParaRPr>
          </a:p>
        </p:txBody>
      </p:sp>
      <p:sp>
        <p:nvSpPr>
          <p:cNvPr id="53252" name="Text Box 6"/>
          <p:cNvSpPr txBox="1">
            <a:spLocks noChangeArrowheads="1"/>
          </p:cNvSpPr>
          <p:nvPr/>
        </p:nvSpPr>
        <p:spPr bwMode="auto">
          <a:xfrm>
            <a:off x="6588125" y="1341438"/>
            <a:ext cx="2232025" cy="792162"/>
          </a:xfrm>
          <a:prstGeom prst="rect">
            <a:avLst/>
          </a:prstGeom>
          <a:solidFill>
            <a:srgbClr val="FFFFFF"/>
          </a:solidFill>
          <a:ln w="9525">
            <a:noFill/>
            <a:miter lim="800000"/>
            <a:headEnd/>
            <a:tailEnd/>
          </a:ln>
        </p:spPr>
        <p:txBody>
          <a:bodyPr/>
          <a:lstStyle/>
          <a:p>
            <a:pPr eaLnBrk="1" hangingPunct="1"/>
            <a:r>
              <a:rPr lang="ru-RU" sz="2000" b="1">
                <a:solidFill>
                  <a:srgbClr val="FF0000"/>
                </a:solidFill>
                <a:latin typeface="Times New Roman" pitchFamily="18" charset="0"/>
              </a:rPr>
              <a:t>3. ТРАНСЛЯЦІЯ</a:t>
            </a:r>
            <a:endParaRPr lang="ru-RU" sz="2000" b="1">
              <a:solidFill>
                <a:srgbClr val="FF0000"/>
              </a:solidFill>
            </a:endParaRPr>
          </a:p>
        </p:txBody>
      </p:sp>
      <p:sp>
        <p:nvSpPr>
          <p:cNvPr id="53253" name="Text Box 7"/>
          <p:cNvSpPr txBox="1">
            <a:spLocks noChangeArrowheads="1"/>
          </p:cNvSpPr>
          <p:nvPr/>
        </p:nvSpPr>
        <p:spPr bwMode="auto">
          <a:xfrm>
            <a:off x="1763713" y="4724400"/>
            <a:ext cx="2520950" cy="1009650"/>
          </a:xfrm>
          <a:prstGeom prst="rect">
            <a:avLst/>
          </a:prstGeom>
          <a:solidFill>
            <a:srgbClr val="FFFFFF"/>
          </a:solidFill>
          <a:ln w="9525">
            <a:noFill/>
            <a:miter lim="800000"/>
            <a:headEnd/>
            <a:tailEnd/>
          </a:ln>
        </p:spPr>
        <p:txBody>
          <a:bodyPr/>
          <a:lstStyle/>
          <a:p>
            <a:pPr eaLnBrk="1" hangingPunct="1"/>
            <a:r>
              <a:rPr lang="ru-RU" sz="2000" b="1" dirty="0">
                <a:solidFill>
                  <a:srgbClr val="FF0000"/>
                </a:solidFill>
                <a:latin typeface="Times New Roman" pitchFamily="18" charset="0"/>
              </a:rPr>
              <a:t>2. З</a:t>
            </a:r>
            <a:r>
              <a:rPr lang="en-US" sz="2000" b="1" dirty="0">
                <a:solidFill>
                  <a:srgbClr val="FF0000"/>
                </a:solidFill>
                <a:latin typeface="Times New Roman" pitchFamily="18" charset="0"/>
              </a:rPr>
              <a:t>’</a:t>
            </a:r>
            <a:r>
              <a:rPr lang="ru-RU" sz="2000" b="1" dirty="0">
                <a:solidFill>
                  <a:srgbClr val="FF0000"/>
                </a:solidFill>
                <a:latin typeface="Times New Roman" pitchFamily="18" charset="0"/>
              </a:rPr>
              <a:t>ЄДНАННЯ АМІНОКИСЛОТ  ІЗ тРНК</a:t>
            </a:r>
          </a:p>
        </p:txBody>
      </p:sp>
      <p:sp>
        <p:nvSpPr>
          <p:cNvPr id="53254" name="Text Box 8"/>
          <p:cNvSpPr txBox="1">
            <a:spLocks noChangeArrowheads="1"/>
          </p:cNvSpPr>
          <p:nvPr/>
        </p:nvSpPr>
        <p:spPr bwMode="auto">
          <a:xfrm>
            <a:off x="4356100" y="5516563"/>
            <a:ext cx="4176713" cy="1009650"/>
          </a:xfrm>
          <a:prstGeom prst="rect">
            <a:avLst/>
          </a:prstGeom>
          <a:solidFill>
            <a:srgbClr val="FFFFFF"/>
          </a:solidFill>
          <a:ln w="9525">
            <a:noFill/>
            <a:miter lim="800000"/>
            <a:headEnd/>
            <a:tailEnd/>
          </a:ln>
        </p:spPr>
        <p:txBody>
          <a:bodyPr/>
          <a:lstStyle/>
          <a:p>
            <a:pPr eaLnBrk="1" hangingPunct="1"/>
            <a:r>
              <a:rPr lang="ru-RU" sz="2000" b="1" dirty="0">
                <a:solidFill>
                  <a:srgbClr val="FF0000"/>
                </a:solidFill>
                <a:latin typeface="Times New Roman" pitchFamily="18" charset="0"/>
              </a:rPr>
              <a:t>4. УТВОРЕННЯ ПРОСТОРОВОЇ СТРУКТУРИ БІЛКА</a:t>
            </a:r>
          </a:p>
        </p:txBody>
      </p:sp>
      <p:sp>
        <p:nvSpPr>
          <p:cNvPr id="53255" name="Line 9"/>
          <p:cNvSpPr>
            <a:spLocks noChangeShapeType="1"/>
          </p:cNvSpPr>
          <p:nvPr/>
        </p:nvSpPr>
        <p:spPr bwMode="auto">
          <a:xfrm flipV="1">
            <a:off x="2916238" y="2349500"/>
            <a:ext cx="503237" cy="142875"/>
          </a:xfrm>
          <a:prstGeom prst="line">
            <a:avLst/>
          </a:prstGeom>
          <a:noFill/>
          <a:ln w="57150">
            <a:solidFill>
              <a:srgbClr val="FF0000"/>
            </a:solidFill>
            <a:round/>
            <a:headEnd/>
            <a:tailEnd type="triangle" w="med" len="med"/>
          </a:ln>
        </p:spPr>
        <p:txBody>
          <a:bodyPr/>
          <a:lstStyle/>
          <a:p>
            <a:endParaRPr lang="uk-UA"/>
          </a:p>
        </p:txBody>
      </p:sp>
      <p:sp>
        <p:nvSpPr>
          <p:cNvPr id="53256" name="Line 10"/>
          <p:cNvSpPr>
            <a:spLocks noChangeShapeType="1"/>
          </p:cNvSpPr>
          <p:nvPr/>
        </p:nvSpPr>
        <p:spPr bwMode="auto">
          <a:xfrm flipV="1">
            <a:off x="4284663" y="4797425"/>
            <a:ext cx="1150937" cy="360363"/>
          </a:xfrm>
          <a:prstGeom prst="line">
            <a:avLst/>
          </a:prstGeom>
          <a:noFill/>
          <a:ln w="57150">
            <a:solidFill>
              <a:srgbClr val="FF0000"/>
            </a:solidFill>
            <a:round/>
            <a:headEnd/>
            <a:tailEnd type="triangle" w="med" len="med"/>
          </a:ln>
        </p:spPr>
        <p:txBody>
          <a:bodyPr/>
          <a:lstStyle/>
          <a:p>
            <a:endParaRPr lang="uk-UA"/>
          </a:p>
        </p:txBody>
      </p:sp>
      <p:sp>
        <p:nvSpPr>
          <p:cNvPr id="53257" name="Line 11"/>
          <p:cNvSpPr>
            <a:spLocks noChangeShapeType="1"/>
          </p:cNvSpPr>
          <p:nvPr/>
        </p:nvSpPr>
        <p:spPr bwMode="auto">
          <a:xfrm flipH="1">
            <a:off x="7092950" y="1773238"/>
            <a:ext cx="215900" cy="863600"/>
          </a:xfrm>
          <a:prstGeom prst="line">
            <a:avLst/>
          </a:prstGeom>
          <a:noFill/>
          <a:ln w="57150">
            <a:solidFill>
              <a:srgbClr val="FF0000"/>
            </a:solidFill>
            <a:round/>
            <a:headEnd/>
            <a:tailEnd type="triangle" w="med" len="med"/>
          </a:ln>
        </p:spPr>
        <p:txBody>
          <a:bodyPr/>
          <a:lstStyle/>
          <a:p>
            <a:endParaRPr lang="uk-UA"/>
          </a:p>
        </p:txBody>
      </p:sp>
      <p:sp>
        <p:nvSpPr>
          <p:cNvPr id="53258" name="Line 12"/>
          <p:cNvSpPr>
            <a:spLocks noChangeShapeType="1"/>
          </p:cNvSpPr>
          <p:nvPr/>
        </p:nvSpPr>
        <p:spPr bwMode="auto">
          <a:xfrm flipH="1" flipV="1">
            <a:off x="6877050" y="5157788"/>
            <a:ext cx="71438" cy="503237"/>
          </a:xfrm>
          <a:prstGeom prst="line">
            <a:avLst/>
          </a:prstGeom>
          <a:noFill/>
          <a:ln w="57150">
            <a:solidFill>
              <a:srgbClr val="FF0000"/>
            </a:solidFill>
            <a:round/>
            <a:headEnd/>
            <a:tailEnd type="triangle" w="med" len="med"/>
          </a:ln>
        </p:spPr>
        <p:txBody>
          <a:bodyPr/>
          <a:lstStyle/>
          <a:p>
            <a:endParaRPr lang="uk-UA"/>
          </a:p>
        </p:txBody>
      </p:sp>
      <p:sp>
        <p:nvSpPr>
          <p:cNvPr id="53259" name="Text Box 13"/>
          <p:cNvSpPr txBox="1">
            <a:spLocks noChangeArrowheads="1"/>
          </p:cNvSpPr>
          <p:nvPr/>
        </p:nvSpPr>
        <p:spPr bwMode="auto">
          <a:xfrm>
            <a:off x="1187450" y="404813"/>
            <a:ext cx="7056438" cy="625475"/>
          </a:xfrm>
          <a:prstGeom prst="rect">
            <a:avLst/>
          </a:prstGeom>
          <a:noFill/>
          <a:ln w="9525">
            <a:noFill/>
            <a:miter lim="800000"/>
            <a:headEnd/>
            <a:tailEnd/>
          </a:ln>
        </p:spPr>
        <p:txBody>
          <a:bodyPr>
            <a:spAutoFit/>
          </a:bodyPr>
          <a:lstStyle/>
          <a:p>
            <a:pPr algn="ctr" eaLnBrk="1" hangingPunct="1">
              <a:spcBef>
                <a:spcPct val="50000"/>
              </a:spcBef>
            </a:pPr>
            <a:r>
              <a:rPr lang="ru-RU" sz="3500" b="1">
                <a:solidFill>
                  <a:srgbClr val="FF0000"/>
                </a:solidFill>
              </a:rPr>
              <a:t>ЕТАПИ СИНТЕЗУ БІЛКА</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5"/>
          <p:cNvSpPr>
            <a:spLocks noChangeAspect="1" noChangeArrowheads="1"/>
          </p:cNvSpPr>
          <p:nvPr/>
        </p:nvSpPr>
        <p:spPr bwMode="auto">
          <a:xfrm>
            <a:off x="1403350" y="1268413"/>
            <a:ext cx="6092825" cy="2743200"/>
          </a:xfrm>
          <a:prstGeom prst="rect">
            <a:avLst/>
          </a:prstGeom>
          <a:noFill/>
          <a:ln w="9525">
            <a:noFill/>
            <a:miter lim="800000"/>
            <a:headEnd/>
            <a:tailEnd/>
          </a:ln>
        </p:spPr>
        <p:txBody>
          <a:bodyPr/>
          <a:lstStyle/>
          <a:p>
            <a:pPr algn="ctr" eaLnBrk="1" hangingPunct="1"/>
            <a:endParaRPr lang="uk-UA"/>
          </a:p>
        </p:txBody>
      </p:sp>
      <p:sp>
        <p:nvSpPr>
          <p:cNvPr id="54275" name="Line 6"/>
          <p:cNvSpPr>
            <a:spLocks noChangeShapeType="1"/>
          </p:cNvSpPr>
          <p:nvPr/>
        </p:nvSpPr>
        <p:spPr bwMode="auto">
          <a:xfrm>
            <a:off x="2790825" y="1954213"/>
            <a:ext cx="2674938" cy="1587"/>
          </a:xfrm>
          <a:prstGeom prst="line">
            <a:avLst/>
          </a:prstGeom>
          <a:noFill/>
          <a:ln w="12700">
            <a:solidFill>
              <a:srgbClr val="000000"/>
            </a:solidFill>
            <a:round/>
            <a:headEnd/>
            <a:tailEnd/>
          </a:ln>
        </p:spPr>
        <p:txBody>
          <a:bodyPr/>
          <a:lstStyle/>
          <a:p>
            <a:endParaRPr lang="uk-UA"/>
          </a:p>
        </p:txBody>
      </p:sp>
      <p:sp>
        <p:nvSpPr>
          <p:cNvPr id="54276" name="Line 7"/>
          <p:cNvSpPr>
            <a:spLocks noChangeShapeType="1"/>
          </p:cNvSpPr>
          <p:nvPr/>
        </p:nvSpPr>
        <p:spPr bwMode="auto">
          <a:xfrm>
            <a:off x="2740025" y="2640013"/>
            <a:ext cx="2676525" cy="1587"/>
          </a:xfrm>
          <a:prstGeom prst="line">
            <a:avLst/>
          </a:prstGeom>
          <a:noFill/>
          <a:ln w="12700">
            <a:solidFill>
              <a:srgbClr val="000000"/>
            </a:solidFill>
            <a:round/>
            <a:headEnd/>
            <a:tailEnd/>
          </a:ln>
        </p:spPr>
        <p:txBody>
          <a:bodyPr/>
          <a:lstStyle/>
          <a:p>
            <a:endParaRPr lang="uk-UA"/>
          </a:p>
        </p:txBody>
      </p:sp>
      <p:sp>
        <p:nvSpPr>
          <p:cNvPr id="54277" name="Line 8"/>
          <p:cNvSpPr>
            <a:spLocks noChangeShapeType="1"/>
          </p:cNvSpPr>
          <p:nvPr/>
        </p:nvSpPr>
        <p:spPr bwMode="auto">
          <a:xfrm>
            <a:off x="2889250" y="1954213"/>
            <a:ext cx="1588" cy="685800"/>
          </a:xfrm>
          <a:prstGeom prst="line">
            <a:avLst/>
          </a:prstGeom>
          <a:noFill/>
          <a:ln w="9525">
            <a:solidFill>
              <a:srgbClr val="000000"/>
            </a:solidFill>
            <a:round/>
            <a:headEnd/>
            <a:tailEnd/>
          </a:ln>
        </p:spPr>
        <p:txBody>
          <a:bodyPr/>
          <a:lstStyle/>
          <a:p>
            <a:endParaRPr lang="uk-UA"/>
          </a:p>
        </p:txBody>
      </p:sp>
      <p:sp>
        <p:nvSpPr>
          <p:cNvPr id="54278" name="Line 9"/>
          <p:cNvSpPr>
            <a:spLocks noChangeShapeType="1"/>
          </p:cNvSpPr>
          <p:nvPr/>
        </p:nvSpPr>
        <p:spPr bwMode="auto">
          <a:xfrm>
            <a:off x="4475163" y="1954213"/>
            <a:ext cx="0" cy="685800"/>
          </a:xfrm>
          <a:prstGeom prst="line">
            <a:avLst/>
          </a:prstGeom>
          <a:noFill/>
          <a:ln w="9525">
            <a:solidFill>
              <a:srgbClr val="000000"/>
            </a:solidFill>
            <a:round/>
            <a:headEnd/>
            <a:tailEnd/>
          </a:ln>
        </p:spPr>
        <p:txBody>
          <a:bodyPr/>
          <a:lstStyle/>
          <a:p>
            <a:endParaRPr lang="uk-UA"/>
          </a:p>
        </p:txBody>
      </p:sp>
      <p:sp>
        <p:nvSpPr>
          <p:cNvPr id="54279" name="Line 10"/>
          <p:cNvSpPr>
            <a:spLocks noChangeShapeType="1"/>
          </p:cNvSpPr>
          <p:nvPr/>
        </p:nvSpPr>
        <p:spPr bwMode="auto">
          <a:xfrm>
            <a:off x="4276725" y="1954213"/>
            <a:ext cx="0" cy="685800"/>
          </a:xfrm>
          <a:prstGeom prst="line">
            <a:avLst/>
          </a:prstGeom>
          <a:noFill/>
          <a:ln w="9525">
            <a:solidFill>
              <a:srgbClr val="000000"/>
            </a:solidFill>
            <a:round/>
            <a:headEnd/>
            <a:tailEnd/>
          </a:ln>
        </p:spPr>
        <p:txBody>
          <a:bodyPr/>
          <a:lstStyle/>
          <a:p>
            <a:endParaRPr lang="uk-UA"/>
          </a:p>
        </p:txBody>
      </p:sp>
      <p:sp>
        <p:nvSpPr>
          <p:cNvPr id="54280" name="Line 11"/>
          <p:cNvSpPr>
            <a:spLocks noChangeShapeType="1"/>
          </p:cNvSpPr>
          <p:nvPr/>
        </p:nvSpPr>
        <p:spPr bwMode="auto">
          <a:xfrm>
            <a:off x="4078288" y="1954213"/>
            <a:ext cx="0" cy="685800"/>
          </a:xfrm>
          <a:prstGeom prst="line">
            <a:avLst/>
          </a:prstGeom>
          <a:noFill/>
          <a:ln w="9525">
            <a:solidFill>
              <a:srgbClr val="000000"/>
            </a:solidFill>
            <a:round/>
            <a:headEnd/>
            <a:tailEnd/>
          </a:ln>
        </p:spPr>
        <p:txBody>
          <a:bodyPr/>
          <a:lstStyle/>
          <a:p>
            <a:endParaRPr lang="uk-UA"/>
          </a:p>
        </p:txBody>
      </p:sp>
      <p:sp>
        <p:nvSpPr>
          <p:cNvPr id="54281" name="Line 12"/>
          <p:cNvSpPr>
            <a:spLocks noChangeShapeType="1"/>
          </p:cNvSpPr>
          <p:nvPr/>
        </p:nvSpPr>
        <p:spPr bwMode="auto">
          <a:xfrm>
            <a:off x="3879850" y="1954213"/>
            <a:ext cx="1588" cy="685800"/>
          </a:xfrm>
          <a:prstGeom prst="line">
            <a:avLst/>
          </a:prstGeom>
          <a:noFill/>
          <a:ln w="9525">
            <a:solidFill>
              <a:srgbClr val="000000"/>
            </a:solidFill>
            <a:round/>
            <a:headEnd/>
            <a:tailEnd/>
          </a:ln>
        </p:spPr>
        <p:txBody>
          <a:bodyPr/>
          <a:lstStyle/>
          <a:p>
            <a:endParaRPr lang="uk-UA"/>
          </a:p>
        </p:txBody>
      </p:sp>
      <p:sp>
        <p:nvSpPr>
          <p:cNvPr id="54282" name="Line 13"/>
          <p:cNvSpPr>
            <a:spLocks noChangeShapeType="1"/>
          </p:cNvSpPr>
          <p:nvPr/>
        </p:nvSpPr>
        <p:spPr bwMode="auto">
          <a:xfrm>
            <a:off x="3683000" y="1954213"/>
            <a:ext cx="0" cy="685800"/>
          </a:xfrm>
          <a:prstGeom prst="line">
            <a:avLst/>
          </a:prstGeom>
          <a:noFill/>
          <a:ln w="9525">
            <a:solidFill>
              <a:srgbClr val="000000"/>
            </a:solidFill>
            <a:round/>
            <a:headEnd/>
            <a:tailEnd/>
          </a:ln>
        </p:spPr>
        <p:txBody>
          <a:bodyPr/>
          <a:lstStyle/>
          <a:p>
            <a:endParaRPr lang="uk-UA"/>
          </a:p>
        </p:txBody>
      </p:sp>
      <p:sp>
        <p:nvSpPr>
          <p:cNvPr id="54283" name="Line 14"/>
          <p:cNvSpPr>
            <a:spLocks noChangeShapeType="1"/>
          </p:cNvSpPr>
          <p:nvPr/>
        </p:nvSpPr>
        <p:spPr bwMode="auto">
          <a:xfrm>
            <a:off x="3482975" y="1954213"/>
            <a:ext cx="1588" cy="685800"/>
          </a:xfrm>
          <a:prstGeom prst="line">
            <a:avLst/>
          </a:prstGeom>
          <a:noFill/>
          <a:ln w="9525">
            <a:solidFill>
              <a:srgbClr val="000000"/>
            </a:solidFill>
            <a:round/>
            <a:headEnd/>
            <a:tailEnd/>
          </a:ln>
        </p:spPr>
        <p:txBody>
          <a:bodyPr/>
          <a:lstStyle/>
          <a:p>
            <a:endParaRPr lang="uk-UA"/>
          </a:p>
        </p:txBody>
      </p:sp>
      <p:sp>
        <p:nvSpPr>
          <p:cNvPr id="54284" name="Line 15"/>
          <p:cNvSpPr>
            <a:spLocks noChangeShapeType="1"/>
          </p:cNvSpPr>
          <p:nvPr/>
        </p:nvSpPr>
        <p:spPr bwMode="auto">
          <a:xfrm>
            <a:off x="3286125" y="1954213"/>
            <a:ext cx="0" cy="685800"/>
          </a:xfrm>
          <a:prstGeom prst="line">
            <a:avLst/>
          </a:prstGeom>
          <a:noFill/>
          <a:ln w="9525">
            <a:solidFill>
              <a:srgbClr val="000000"/>
            </a:solidFill>
            <a:round/>
            <a:headEnd/>
            <a:tailEnd/>
          </a:ln>
        </p:spPr>
        <p:txBody>
          <a:bodyPr/>
          <a:lstStyle/>
          <a:p>
            <a:endParaRPr lang="uk-UA"/>
          </a:p>
        </p:txBody>
      </p:sp>
      <p:sp>
        <p:nvSpPr>
          <p:cNvPr id="54285" name="Line 16"/>
          <p:cNvSpPr>
            <a:spLocks noChangeShapeType="1"/>
          </p:cNvSpPr>
          <p:nvPr/>
        </p:nvSpPr>
        <p:spPr bwMode="auto">
          <a:xfrm flipH="1">
            <a:off x="3087688" y="1954213"/>
            <a:ext cx="1587" cy="685800"/>
          </a:xfrm>
          <a:prstGeom prst="line">
            <a:avLst/>
          </a:prstGeom>
          <a:noFill/>
          <a:ln w="9525">
            <a:solidFill>
              <a:srgbClr val="000000"/>
            </a:solidFill>
            <a:round/>
            <a:headEnd/>
            <a:tailEnd/>
          </a:ln>
        </p:spPr>
        <p:txBody>
          <a:bodyPr/>
          <a:lstStyle/>
          <a:p>
            <a:endParaRPr lang="uk-UA"/>
          </a:p>
        </p:txBody>
      </p:sp>
      <p:sp>
        <p:nvSpPr>
          <p:cNvPr id="54286" name="Line 17"/>
          <p:cNvSpPr>
            <a:spLocks noChangeShapeType="1"/>
          </p:cNvSpPr>
          <p:nvPr/>
        </p:nvSpPr>
        <p:spPr bwMode="auto">
          <a:xfrm flipH="1">
            <a:off x="4673600" y="1954213"/>
            <a:ext cx="0" cy="685800"/>
          </a:xfrm>
          <a:prstGeom prst="line">
            <a:avLst/>
          </a:prstGeom>
          <a:noFill/>
          <a:ln w="9525">
            <a:solidFill>
              <a:srgbClr val="000000"/>
            </a:solidFill>
            <a:round/>
            <a:headEnd/>
            <a:tailEnd/>
          </a:ln>
        </p:spPr>
        <p:txBody>
          <a:bodyPr/>
          <a:lstStyle/>
          <a:p>
            <a:endParaRPr lang="uk-UA"/>
          </a:p>
        </p:txBody>
      </p:sp>
      <p:sp>
        <p:nvSpPr>
          <p:cNvPr id="54287" name="Line 18"/>
          <p:cNvSpPr>
            <a:spLocks noChangeShapeType="1"/>
          </p:cNvSpPr>
          <p:nvPr/>
        </p:nvSpPr>
        <p:spPr bwMode="auto">
          <a:xfrm>
            <a:off x="4870450" y="1954213"/>
            <a:ext cx="1588" cy="685800"/>
          </a:xfrm>
          <a:prstGeom prst="line">
            <a:avLst/>
          </a:prstGeom>
          <a:noFill/>
          <a:ln w="9525">
            <a:solidFill>
              <a:srgbClr val="000000"/>
            </a:solidFill>
            <a:round/>
            <a:headEnd/>
            <a:tailEnd/>
          </a:ln>
        </p:spPr>
        <p:txBody>
          <a:bodyPr/>
          <a:lstStyle/>
          <a:p>
            <a:endParaRPr lang="uk-UA"/>
          </a:p>
        </p:txBody>
      </p:sp>
      <p:sp>
        <p:nvSpPr>
          <p:cNvPr id="54288" name="Line 19"/>
          <p:cNvSpPr>
            <a:spLocks noChangeShapeType="1"/>
          </p:cNvSpPr>
          <p:nvPr/>
        </p:nvSpPr>
        <p:spPr bwMode="auto">
          <a:xfrm>
            <a:off x="5068888" y="1954213"/>
            <a:ext cx="0" cy="685800"/>
          </a:xfrm>
          <a:prstGeom prst="line">
            <a:avLst/>
          </a:prstGeom>
          <a:noFill/>
          <a:ln w="9525">
            <a:solidFill>
              <a:srgbClr val="000000"/>
            </a:solidFill>
            <a:round/>
            <a:headEnd/>
            <a:tailEnd/>
          </a:ln>
        </p:spPr>
        <p:txBody>
          <a:bodyPr/>
          <a:lstStyle/>
          <a:p>
            <a:endParaRPr lang="uk-UA"/>
          </a:p>
        </p:txBody>
      </p:sp>
      <p:sp>
        <p:nvSpPr>
          <p:cNvPr id="54289" name="Line 20"/>
          <p:cNvSpPr>
            <a:spLocks noChangeShapeType="1"/>
          </p:cNvSpPr>
          <p:nvPr/>
        </p:nvSpPr>
        <p:spPr bwMode="auto">
          <a:xfrm>
            <a:off x="5267325" y="1954213"/>
            <a:ext cx="1588" cy="685800"/>
          </a:xfrm>
          <a:prstGeom prst="line">
            <a:avLst/>
          </a:prstGeom>
          <a:noFill/>
          <a:ln w="9525">
            <a:solidFill>
              <a:srgbClr val="000000"/>
            </a:solidFill>
            <a:round/>
            <a:headEnd/>
            <a:tailEnd/>
          </a:ln>
        </p:spPr>
        <p:txBody>
          <a:bodyPr/>
          <a:lstStyle/>
          <a:p>
            <a:endParaRPr lang="uk-UA"/>
          </a:p>
        </p:txBody>
      </p:sp>
      <p:sp>
        <p:nvSpPr>
          <p:cNvPr id="54290" name="Rectangle 21"/>
          <p:cNvSpPr>
            <a:spLocks noChangeArrowheads="1"/>
          </p:cNvSpPr>
          <p:nvPr/>
        </p:nvSpPr>
        <p:spPr bwMode="auto">
          <a:xfrm>
            <a:off x="2740025" y="2068513"/>
            <a:ext cx="2774950" cy="457200"/>
          </a:xfrm>
          <a:prstGeom prst="rect">
            <a:avLst/>
          </a:prstGeom>
          <a:solidFill>
            <a:srgbClr val="FFFFFF"/>
          </a:solidFill>
          <a:ln w="9525">
            <a:noFill/>
            <a:miter lim="800000"/>
            <a:headEnd/>
            <a:tailEnd/>
          </a:ln>
        </p:spPr>
        <p:txBody>
          <a:bodyPr/>
          <a:lstStyle/>
          <a:p>
            <a:pPr eaLnBrk="1" hangingPunct="1"/>
            <a:r>
              <a:rPr lang="ru-RU" sz="1100" b="1" dirty="0"/>
              <a:t>Т   А   Ц   Г   Т   Т   Ц   Г   А   Т   Ц   Ц   Ц А   Т   Г   Ц   А   А   Г   Ц   Т   А   Г   Г   Г</a:t>
            </a:r>
            <a:endParaRPr lang="ru-RU" dirty="0"/>
          </a:p>
        </p:txBody>
      </p:sp>
      <p:sp>
        <p:nvSpPr>
          <p:cNvPr id="54291" name="Text Box 22"/>
          <p:cNvSpPr txBox="1">
            <a:spLocks noChangeArrowheads="1"/>
          </p:cNvSpPr>
          <p:nvPr/>
        </p:nvSpPr>
        <p:spPr bwMode="auto">
          <a:xfrm>
            <a:off x="2344738" y="1839913"/>
            <a:ext cx="347662" cy="342900"/>
          </a:xfrm>
          <a:prstGeom prst="rect">
            <a:avLst/>
          </a:prstGeom>
          <a:solidFill>
            <a:srgbClr val="FFFFFF"/>
          </a:solidFill>
          <a:ln w="9525">
            <a:noFill/>
            <a:miter lim="800000"/>
            <a:headEnd/>
            <a:tailEnd/>
          </a:ln>
        </p:spPr>
        <p:txBody>
          <a:bodyPr/>
          <a:lstStyle/>
          <a:p>
            <a:pPr eaLnBrk="1" hangingPunct="1"/>
            <a:r>
              <a:rPr lang="ru-RU" sz="1200" b="1"/>
              <a:t>5'</a:t>
            </a:r>
            <a:endParaRPr lang="ru-RU"/>
          </a:p>
        </p:txBody>
      </p:sp>
      <p:sp>
        <p:nvSpPr>
          <p:cNvPr id="54292" name="Text Box 23"/>
          <p:cNvSpPr txBox="1">
            <a:spLocks noChangeArrowheads="1"/>
          </p:cNvSpPr>
          <p:nvPr/>
        </p:nvSpPr>
        <p:spPr bwMode="auto">
          <a:xfrm>
            <a:off x="2344738" y="2411413"/>
            <a:ext cx="347662" cy="342900"/>
          </a:xfrm>
          <a:prstGeom prst="rect">
            <a:avLst/>
          </a:prstGeom>
          <a:solidFill>
            <a:srgbClr val="FFFFFF"/>
          </a:solidFill>
          <a:ln w="9525">
            <a:noFill/>
            <a:miter lim="800000"/>
            <a:headEnd/>
            <a:tailEnd/>
          </a:ln>
        </p:spPr>
        <p:txBody>
          <a:bodyPr/>
          <a:lstStyle/>
          <a:p>
            <a:pPr eaLnBrk="1" hangingPunct="1"/>
            <a:r>
              <a:rPr lang="ru-RU" sz="1200" b="1"/>
              <a:t>3'</a:t>
            </a:r>
          </a:p>
          <a:p>
            <a:pPr algn="ctr" eaLnBrk="1" hangingPunct="1"/>
            <a:endParaRPr lang="ru-RU"/>
          </a:p>
        </p:txBody>
      </p:sp>
      <p:sp>
        <p:nvSpPr>
          <p:cNvPr id="54293" name="Text Box 24"/>
          <p:cNvSpPr txBox="1">
            <a:spLocks noChangeArrowheads="1"/>
          </p:cNvSpPr>
          <p:nvPr/>
        </p:nvSpPr>
        <p:spPr bwMode="auto">
          <a:xfrm>
            <a:off x="5465763" y="2411413"/>
            <a:ext cx="346075" cy="342900"/>
          </a:xfrm>
          <a:prstGeom prst="rect">
            <a:avLst/>
          </a:prstGeom>
          <a:solidFill>
            <a:srgbClr val="FFFFFF"/>
          </a:solidFill>
          <a:ln w="9525">
            <a:noFill/>
            <a:miter lim="800000"/>
            <a:headEnd/>
            <a:tailEnd/>
          </a:ln>
        </p:spPr>
        <p:txBody>
          <a:bodyPr/>
          <a:lstStyle/>
          <a:p>
            <a:pPr eaLnBrk="1" hangingPunct="1"/>
            <a:r>
              <a:rPr lang="ru-RU" sz="1200" b="1"/>
              <a:t>5'</a:t>
            </a:r>
            <a:endParaRPr lang="ru-RU"/>
          </a:p>
        </p:txBody>
      </p:sp>
      <p:sp>
        <p:nvSpPr>
          <p:cNvPr id="54294" name="Text Box 25"/>
          <p:cNvSpPr txBox="1">
            <a:spLocks noChangeArrowheads="1"/>
          </p:cNvSpPr>
          <p:nvPr/>
        </p:nvSpPr>
        <p:spPr bwMode="auto">
          <a:xfrm>
            <a:off x="5514975" y="1839913"/>
            <a:ext cx="349250" cy="342900"/>
          </a:xfrm>
          <a:prstGeom prst="rect">
            <a:avLst/>
          </a:prstGeom>
          <a:solidFill>
            <a:srgbClr val="FFFFFF"/>
          </a:solidFill>
          <a:ln w="9525">
            <a:noFill/>
            <a:miter lim="800000"/>
            <a:headEnd/>
            <a:tailEnd/>
          </a:ln>
        </p:spPr>
        <p:txBody>
          <a:bodyPr/>
          <a:lstStyle/>
          <a:p>
            <a:pPr eaLnBrk="1" hangingPunct="1"/>
            <a:r>
              <a:rPr lang="ru-RU" sz="1200" b="1"/>
              <a:t>3'</a:t>
            </a:r>
            <a:endParaRPr lang="ru-RU"/>
          </a:p>
        </p:txBody>
      </p:sp>
      <p:sp>
        <p:nvSpPr>
          <p:cNvPr id="54295" name="Text Box 26"/>
          <p:cNvSpPr txBox="1">
            <a:spLocks noChangeArrowheads="1"/>
          </p:cNvSpPr>
          <p:nvPr/>
        </p:nvSpPr>
        <p:spPr bwMode="auto">
          <a:xfrm>
            <a:off x="6108700" y="1611313"/>
            <a:ext cx="1847850" cy="571500"/>
          </a:xfrm>
          <a:prstGeom prst="rect">
            <a:avLst/>
          </a:prstGeom>
          <a:solidFill>
            <a:srgbClr val="FFFFFF"/>
          </a:solidFill>
          <a:ln w="9525">
            <a:noFill/>
            <a:miter lim="800000"/>
            <a:headEnd/>
            <a:tailEnd/>
          </a:ln>
        </p:spPr>
        <p:txBody>
          <a:bodyPr/>
          <a:lstStyle/>
          <a:p>
            <a:pPr eaLnBrk="1" hangingPunct="1"/>
            <a:r>
              <a:rPr lang="ru-RU" sz="1600" b="1" dirty="0"/>
              <a:t>Кодуючий (змістовий) ланцюг</a:t>
            </a:r>
            <a:endParaRPr lang="ru-RU" sz="1600" dirty="0"/>
          </a:p>
        </p:txBody>
      </p:sp>
      <p:sp>
        <p:nvSpPr>
          <p:cNvPr id="54296" name="Line 27"/>
          <p:cNvSpPr>
            <a:spLocks noChangeShapeType="1"/>
          </p:cNvSpPr>
          <p:nvPr/>
        </p:nvSpPr>
        <p:spPr bwMode="auto">
          <a:xfrm flipH="1">
            <a:off x="5811838" y="1839913"/>
            <a:ext cx="347662" cy="114300"/>
          </a:xfrm>
          <a:prstGeom prst="line">
            <a:avLst/>
          </a:prstGeom>
          <a:noFill/>
          <a:ln w="19050">
            <a:solidFill>
              <a:srgbClr val="000000"/>
            </a:solidFill>
            <a:round/>
            <a:headEnd/>
            <a:tailEnd type="triangle" w="med" len="med"/>
          </a:ln>
        </p:spPr>
        <p:txBody>
          <a:bodyPr/>
          <a:lstStyle/>
          <a:p>
            <a:endParaRPr lang="uk-UA"/>
          </a:p>
        </p:txBody>
      </p:sp>
      <p:sp>
        <p:nvSpPr>
          <p:cNvPr id="54297" name="Text Box 28"/>
          <p:cNvSpPr txBox="1">
            <a:spLocks noChangeArrowheads="1"/>
          </p:cNvSpPr>
          <p:nvPr/>
        </p:nvSpPr>
        <p:spPr bwMode="auto">
          <a:xfrm>
            <a:off x="6084888" y="2636838"/>
            <a:ext cx="2232025" cy="457200"/>
          </a:xfrm>
          <a:prstGeom prst="rect">
            <a:avLst/>
          </a:prstGeom>
          <a:solidFill>
            <a:srgbClr val="FFFFFF"/>
          </a:solidFill>
          <a:ln w="9525">
            <a:noFill/>
            <a:miter lim="800000"/>
            <a:headEnd/>
            <a:tailEnd/>
          </a:ln>
        </p:spPr>
        <p:txBody>
          <a:bodyPr/>
          <a:lstStyle/>
          <a:p>
            <a:pPr eaLnBrk="1" hangingPunct="1"/>
            <a:r>
              <a:rPr lang="ru-RU" sz="1600" b="1"/>
              <a:t>Матричний ланцюг</a:t>
            </a:r>
            <a:endParaRPr lang="ru-RU"/>
          </a:p>
        </p:txBody>
      </p:sp>
      <p:sp>
        <p:nvSpPr>
          <p:cNvPr id="54298" name="Line 29"/>
          <p:cNvSpPr>
            <a:spLocks noChangeShapeType="1"/>
          </p:cNvSpPr>
          <p:nvPr/>
        </p:nvSpPr>
        <p:spPr bwMode="auto">
          <a:xfrm flipH="1" flipV="1">
            <a:off x="5811838" y="2640013"/>
            <a:ext cx="296862" cy="228600"/>
          </a:xfrm>
          <a:prstGeom prst="line">
            <a:avLst/>
          </a:prstGeom>
          <a:noFill/>
          <a:ln w="19050">
            <a:solidFill>
              <a:srgbClr val="000000"/>
            </a:solidFill>
            <a:round/>
            <a:headEnd/>
            <a:tailEnd type="triangle" w="med" len="med"/>
          </a:ln>
        </p:spPr>
        <p:txBody>
          <a:bodyPr/>
          <a:lstStyle/>
          <a:p>
            <a:endParaRPr lang="uk-UA"/>
          </a:p>
        </p:txBody>
      </p:sp>
      <p:sp>
        <p:nvSpPr>
          <p:cNvPr id="54299" name="Text Box 30"/>
          <p:cNvSpPr txBox="1">
            <a:spLocks noChangeArrowheads="1"/>
          </p:cNvSpPr>
          <p:nvPr/>
        </p:nvSpPr>
        <p:spPr bwMode="auto">
          <a:xfrm>
            <a:off x="1503363" y="2068513"/>
            <a:ext cx="593725" cy="457200"/>
          </a:xfrm>
          <a:prstGeom prst="rect">
            <a:avLst/>
          </a:prstGeom>
          <a:solidFill>
            <a:srgbClr val="FFFFFF"/>
          </a:solidFill>
          <a:ln w="9525">
            <a:noFill/>
            <a:miter lim="800000"/>
            <a:headEnd/>
            <a:tailEnd/>
          </a:ln>
        </p:spPr>
        <p:txBody>
          <a:bodyPr/>
          <a:lstStyle/>
          <a:p>
            <a:pPr eaLnBrk="1" hangingPunct="1"/>
            <a:r>
              <a:rPr lang="ru-RU" sz="1400" b="1"/>
              <a:t>ДНК</a:t>
            </a:r>
            <a:endParaRPr lang="ru-RU"/>
          </a:p>
        </p:txBody>
      </p:sp>
      <p:sp>
        <p:nvSpPr>
          <p:cNvPr id="54300" name="AutoShape 31"/>
          <p:cNvSpPr>
            <a:spLocks noChangeArrowheads="1"/>
          </p:cNvSpPr>
          <p:nvPr/>
        </p:nvSpPr>
        <p:spPr bwMode="auto">
          <a:xfrm>
            <a:off x="4127500" y="3097213"/>
            <a:ext cx="49213" cy="914400"/>
          </a:xfrm>
          <a:prstGeom prst="downArrow">
            <a:avLst>
              <a:gd name="adj1" fmla="val 50000"/>
              <a:gd name="adj2" fmla="val 464511"/>
            </a:avLst>
          </a:prstGeom>
          <a:solidFill>
            <a:srgbClr val="000000"/>
          </a:solidFill>
          <a:ln w="9525">
            <a:solidFill>
              <a:srgbClr val="000000"/>
            </a:solidFill>
            <a:miter lim="800000"/>
            <a:headEnd/>
            <a:tailEnd/>
          </a:ln>
        </p:spPr>
        <p:txBody>
          <a:bodyPr/>
          <a:lstStyle/>
          <a:p>
            <a:pPr algn="ctr" eaLnBrk="1" hangingPunct="1"/>
            <a:endParaRPr lang="uk-UA"/>
          </a:p>
        </p:txBody>
      </p:sp>
      <p:sp>
        <p:nvSpPr>
          <p:cNvPr id="54301" name="Text Box 32"/>
          <p:cNvSpPr txBox="1">
            <a:spLocks noChangeArrowheads="1"/>
          </p:cNvSpPr>
          <p:nvPr/>
        </p:nvSpPr>
        <p:spPr bwMode="auto">
          <a:xfrm>
            <a:off x="4424363" y="3097213"/>
            <a:ext cx="2523901" cy="1268412"/>
          </a:xfrm>
          <a:prstGeom prst="rect">
            <a:avLst/>
          </a:prstGeom>
          <a:solidFill>
            <a:srgbClr val="FFFFFF"/>
          </a:solidFill>
          <a:ln w="9525">
            <a:noFill/>
            <a:miter lim="800000"/>
            <a:headEnd/>
            <a:tailEnd/>
          </a:ln>
        </p:spPr>
        <p:txBody>
          <a:bodyPr/>
          <a:lstStyle/>
          <a:p>
            <a:pPr eaLnBrk="1" hangingPunct="1"/>
            <a:r>
              <a:rPr lang="ru-RU" sz="1600" b="1" dirty="0"/>
              <a:t>Транскрипція</a:t>
            </a:r>
          </a:p>
          <a:p>
            <a:pPr eaLnBrk="1" hangingPunct="1"/>
            <a:r>
              <a:rPr lang="ru-RU" sz="1600" b="1" dirty="0"/>
              <a:t>(за принципом комплементарності з матричного ланцюга</a:t>
            </a:r>
            <a:r>
              <a:rPr lang="ru-RU" sz="1400" b="1" dirty="0"/>
              <a:t>)</a:t>
            </a:r>
          </a:p>
        </p:txBody>
      </p:sp>
      <p:sp>
        <p:nvSpPr>
          <p:cNvPr id="54302" name="Rectangle 33"/>
          <p:cNvSpPr>
            <a:spLocks noGrp="1" noChangeArrowheads="1"/>
          </p:cNvSpPr>
          <p:nvPr>
            <p:ph type="title" idx="4294967295"/>
          </p:nvPr>
        </p:nvSpPr>
        <p:spPr>
          <a:xfrm>
            <a:off x="971600" y="404664"/>
            <a:ext cx="7113984" cy="1143000"/>
          </a:xfrm>
        </p:spPr>
        <p:txBody>
          <a:bodyPr>
            <a:normAutofit fontScale="90000"/>
          </a:bodyPr>
          <a:lstStyle/>
          <a:p>
            <a:pPr algn="just" eaLnBrk="1" hangingPunct="1"/>
            <a:r>
              <a:rPr lang="ru-RU" b="1" dirty="0">
                <a:solidFill>
                  <a:srgbClr val="FF0000"/>
                </a:solidFill>
                <a:latin typeface="+mn-lt"/>
              </a:rPr>
              <a:t>Транскрипція – синтез іРНК</a:t>
            </a:r>
            <a:br>
              <a:rPr lang="ru-RU" b="1" dirty="0">
                <a:solidFill>
                  <a:srgbClr val="FF0000"/>
                </a:solidFill>
                <a:latin typeface="+mn-lt"/>
              </a:rPr>
            </a:br>
            <a:r>
              <a:rPr lang="uk-UA" sz="2700" dirty="0">
                <a:solidFill>
                  <a:schemeClr val="tx1"/>
                </a:solidFill>
                <a:latin typeface="+mn-lt"/>
              </a:rPr>
              <a:t>на матричному ланцюгу ДНК </a:t>
            </a:r>
            <a:r>
              <a:rPr lang="uk-UA" sz="2700" b="1" dirty="0">
                <a:solidFill>
                  <a:schemeClr val="tx1"/>
                </a:solidFill>
                <a:latin typeface="+mn-lt"/>
              </a:rPr>
              <a:t>за принципом комплементарності. </a:t>
            </a:r>
            <a:endParaRPr lang="uk-UA" sz="2700" b="1" dirty="0">
              <a:solidFill>
                <a:srgbClr val="FF0000"/>
              </a:solidFill>
              <a:latin typeface="+mn-lt"/>
            </a:endParaRPr>
          </a:p>
        </p:txBody>
      </p:sp>
      <p:sp>
        <p:nvSpPr>
          <p:cNvPr id="54303" name="AutoShape 36"/>
          <p:cNvSpPr>
            <a:spLocks noChangeAspect="1" noChangeArrowheads="1"/>
          </p:cNvSpPr>
          <p:nvPr/>
        </p:nvSpPr>
        <p:spPr bwMode="auto">
          <a:xfrm>
            <a:off x="1258888" y="4005263"/>
            <a:ext cx="6092825" cy="2057400"/>
          </a:xfrm>
          <a:prstGeom prst="rect">
            <a:avLst/>
          </a:prstGeom>
          <a:noFill/>
          <a:ln w="9525">
            <a:noFill/>
            <a:miter lim="800000"/>
            <a:headEnd/>
            <a:tailEnd/>
          </a:ln>
        </p:spPr>
        <p:txBody>
          <a:bodyPr/>
          <a:lstStyle/>
          <a:p>
            <a:pPr algn="ctr" eaLnBrk="1" hangingPunct="1"/>
            <a:endParaRPr lang="uk-UA"/>
          </a:p>
        </p:txBody>
      </p:sp>
      <p:sp>
        <p:nvSpPr>
          <p:cNvPr id="54304" name="Line 37"/>
          <p:cNvSpPr>
            <a:spLocks noChangeShapeType="1"/>
          </p:cNvSpPr>
          <p:nvPr/>
        </p:nvSpPr>
        <p:spPr bwMode="auto">
          <a:xfrm>
            <a:off x="2595563" y="5376863"/>
            <a:ext cx="2676525" cy="1587"/>
          </a:xfrm>
          <a:prstGeom prst="line">
            <a:avLst/>
          </a:prstGeom>
          <a:noFill/>
          <a:ln w="12700">
            <a:solidFill>
              <a:srgbClr val="000000"/>
            </a:solidFill>
            <a:round/>
            <a:headEnd/>
            <a:tailEnd/>
          </a:ln>
        </p:spPr>
        <p:txBody>
          <a:bodyPr/>
          <a:lstStyle/>
          <a:p>
            <a:endParaRPr lang="uk-UA"/>
          </a:p>
        </p:txBody>
      </p:sp>
      <p:sp>
        <p:nvSpPr>
          <p:cNvPr id="54305" name="Line 38"/>
          <p:cNvSpPr>
            <a:spLocks noChangeShapeType="1"/>
          </p:cNvSpPr>
          <p:nvPr/>
        </p:nvSpPr>
        <p:spPr bwMode="auto">
          <a:xfrm>
            <a:off x="2744788" y="5262563"/>
            <a:ext cx="1587" cy="114300"/>
          </a:xfrm>
          <a:prstGeom prst="line">
            <a:avLst/>
          </a:prstGeom>
          <a:noFill/>
          <a:ln w="9525">
            <a:solidFill>
              <a:srgbClr val="000000"/>
            </a:solidFill>
            <a:round/>
            <a:headEnd/>
            <a:tailEnd/>
          </a:ln>
        </p:spPr>
        <p:txBody>
          <a:bodyPr/>
          <a:lstStyle/>
          <a:p>
            <a:endParaRPr lang="uk-UA"/>
          </a:p>
        </p:txBody>
      </p:sp>
      <p:sp>
        <p:nvSpPr>
          <p:cNvPr id="54306" name="Line 39"/>
          <p:cNvSpPr>
            <a:spLocks noChangeShapeType="1"/>
          </p:cNvSpPr>
          <p:nvPr/>
        </p:nvSpPr>
        <p:spPr bwMode="auto">
          <a:xfrm>
            <a:off x="4330700" y="5262563"/>
            <a:ext cx="1588" cy="114300"/>
          </a:xfrm>
          <a:prstGeom prst="line">
            <a:avLst/>
          </a:prstGeom>
          <a:noFill/>
          <a:ln w="9525">
            <a:solidFill>
              <a:srgbClr val="000000"/>
            </a:solidFill>
            <a:round/>
            <a:headEnd/>
            <a:tailEnd/>
          </a:ln>
        </p:spPr>
        <p:txBody>
          <a:bodyPr/>
          <a:lstStyle/>
          <a:p>
            <a:endParaRPr lang="uk-UA"/>
          </a:p>
        </p:txBody>
      </p:sp>
      <p:sp>
        <p:nvSpPr>
          <p:cNvPr id="54307" name="Line 40"/>
          <p:cNvSpPr>
            <a:spLocks noChangeShapeType="1"/>
          </p:cNvSpPr>
          <p:nvPr/>
        </p:nvSpPr>
        <p:spPr bwMode="auto">
          <a:xfrm>
            <a:off x="4132263" y="5262563"/>
            <a:ext cx="1587" cy="114300"/>
          </a:xfrm>
          <a:prstGeom prst="line">
            <a:avLst/>
          </a:prstGeom>
          <a:noFill/>
          <a:ln w="9525">
            <a:solidFill>
              <a:srgbClr val="000000"/>
            </a:solidFill>
            <a:round/>
            <a:headEnd/>
            <a:tailEnd/>
          </a:ln>
        </p:spPr>
        <p:txBody>
          <a:bodyPr/>
          <a:lstStyle/>
          <a:p>
            <a:endParaRPr lang="uk-UA"/>
          </a:p>
        </p:txBody>
      </p:sp>
      <p:sp>
        <p:nvSpPr>
          <p:cNvPr id="54308" name="Line 41"/>
          <p:cNvSpPr>
            <a:spLocks noChangeShapeType="1"/>
          </p:cNvSpPr>
          <p:nvPr/>
        </p:nvSpPr>
        <p:spPr bwMode="auto">
          <a:xfrm>
            <a:off x="3933825" y="5262563"/>
            <a:ext cx="1588" cy="114300"/>
          </a:xfrm>
          <a:prstGeom prst="line">
            <a:avLst/>
          </a:prstGeom>
          <a:noFill/>
          <a:ln w="9525">
            <a:solidFill>
              <a:srgbClr val="000000"/>
            </a:solidFill>
            <a:round/>
            <a:headEnd/>
            <a:tailEnd/>
          </a:ln>
        </p:spPr>
        <p:txBody>
          <a:bodyPr/>
          <a:lstStyle/>
          <a:p>
            <a:endParaRPr lang="uk-UA"/>
          </a:p>
        </p:txBody>
      </p:sp>
      <p:sp>
        <p:nvSpPr>
          <p:cNvPr id="54309" name="Line 42"/>
          <p:cNvSpPr>
            <a:spLocks noChangeShapeType="1"/>
          </p:cNvSpPr>
          <p:nvPr/>
        </p:nvSpPr>
        <p:spPr bwMode="auto">
          <a:xfrm>
            <a:off x="3735388" y="5262563"/>
            <a:ext cx="1587" cy="114300"/>
          </a:xfrm>
          <a:prstGeom prst="line">
            <a:avLst/>
          </a:prstGeom>
          <a:noFill/>
          <a:ln w="9525">
            <a:solidFill>
              <a:srgbClr val="000000"/>
            </a:solidFill>
            <a:round/>
            <a:headEnd/>
            <a:tailEnd/>
          </a:ln>
        </p:spPr>
        <p:txBody>
          <a:bodyPr/>
          <a:lstStyle/>
          <a:p>
            <a:endParaRPr lang="uk-UA"/>
          </a:p>
        </p:txBody>
      </p:sp>
      <p:sp>
        <p:nvSpPr>
          <p:cNvPr id="54310" name="Line 43"/>
          <p:cNvSpPr>
            <a:spLocks noChangeShapeType="1"/>
          </p:cNvSpPr>
          <p:nvPr/>
        </p:nvSpPr>
        <p:spPr bwMode="auto">
          <a:xfrm>
            <a:off x="3538538" y="5262563"/>
            <a:ext cx="1587" cy="114300"/>
          </a:xfrm>
          <a:prstGeom prst="line">
            <a:avLst/>
          </a:prstGeom>
          <a:noFill/>
          <a:ln w="9525">
            <a:solidFill>
              <a:srgbClr val="000000"/>
            </a:solidFill>
            <a:round/>
            <a:headEnd/>
            <a:tailEnd/>
          </a:ln>
        </p:spPr>
        <p:txBody>
          <a:bodyPr/>
          <a:lstStyle/>
          <a:p>
            <a:endParaRPr lang="uk-UA"/>
          </a:p>
        </p:txBody>
      </p:sp>
      <p:sp>
        <p:nvSpPr>
          <p:cNvPr id="54311" name="Line 44"/>
          <p:cNvSpPr>
            <a:spLocks noChangeShapeType="1"/>
          </p:cNvSpPr>
          <p:nvPr/>
        </p:nvSpPr>
        <p:spPr bwMode="auto">
          <a:xfrm>
            <a:off x="3338513" y="5262563"/>
            <a:ext cx="1587" cy="114300"/>
          </a:xfrm>
          <a:prstGeom prst="line">
            <a:avLst/>
          </a:prstGeom>
          <a:noFill/>
          <a:ln w="9525">
            <a:solidFill>
              <a:srgbClr val="000000"/>
            </a:solidFill>
            <a:round/>
            <a:headEnd/>
            <a:tailEnd/>
          </a:ln>
        </p:spPr>
        <p:txBody>
          <a:bodyPr/>
          <a:lstStyle/>
          <a:p>
            <a:endParaRPr lang="uk-UA"/>
          </a:p>
        </p:txBody>
      </p:sp>
      <p:sp>
        <p:nvSpPr>
          <p:cNvPr id="54312" name="Line 45"/>
          <p:cNvSpPr>
            <a:spLocks noChangeShapeType="1"/>
          </p:cNvSpPr>
          <p:nvPr/>
        </p:nvSpPr>
        <p:spPr bwMode="auto">
          <a:xfrm>
            <a:off x="3141663" y="5262563"/>
            <a:ext cx="1587" cy="114300"/>
          </a:xfrm>
          <a:prstGeom prst="line">
            <a:avLst/>
          </a:prstGeom>
          <a:noFill/>
          <a:ln w="9525">
            <a:solidFill>
              <a:srgbClr val="000000"/>
            </a:solidFill>
            <a:round/>
            <a:headEnd/>
            <a:tailEnd/>
          </a:ln>
        </p:spPr>
        <p:txBody>
          <a:bodyPr/>
          <a:lstStyle/>
          <a:p>
            <a:endParaRPr lang="uk-UA"/>
          </a:p>
        </p:txBody>
      </p:sp>
      <p:sp>
        <p:nvSpPr>
          <p:cNvPr id="54313" name="Line 46"/>
          <p:cNvSpPr>
            <a:spLocks noChangeShapeType="1"/>
          </p:cNvSpPr>
          <p:nvPr/>
        </p:nvSpPr>
        <p:spPr bwMode="auto">
          <a:xfrm>
            <a:off x="2943225" y="5262563"/>
            <a:ext cx="1588" cy="114300"/>
          </a:xfrm>
          <a:prstGeom prst="line">
            <a:avLst/>
          </a:prstGeom>
          <a:noFill/>
          <a:ln w="9525">
            <a:solidFill>
              <a:srgbClr val="000000"/>
            </a:solidFill>
            <a:round/>
            <a:headEnd/>
            <a:tailEnd/>
          </a:ln>
        </p:spPr>
        <p:txBody>
          <a:bodyPr/>
          <a:lstStyle/>
          <a:p>
            <a:endParaRPr lang="uk-UA"/>
          </a:p>
        </p:txBody>
      </p:sp>
      <p:sp>
        <p:nvSpPr>
          <p:cNvPr id="54314" name="Line 47"/>
          <p:cNvSpPr>
            <a:spLocks noChangeShapeType="1"/>
          </p:cNvSpPr>
          <p:nvPr/>
        </p:nvSpPr>
        <p:spPr bwMode="auto">
          <a:xfrm>
            <a:off x="4529138" y="5262563"/>
            <a:ext cx="1587" cy="114300"/>
          </a:xfrm>
          <a:prstGeom prst="line">
            <a:avLst/>
          </a:prstGeom>
          <a:noFill/>
          <a:ln w="9525">
            <a:solidFill>
              <a:srgbClr val="000000"/>
            </a:solidFill>
            <a:round/>
            <a:headEnd/>
            <a:tailEnd/>
          </a:ln>
        </p:spPr>
        <p:txBody>
          <a:bodyPr/>
          <a:lstStyle/>
          <a:p>
            <a:endParaRPr lang="uk-UA"/>
          </a:p>
        </p:txBody>
      </p:sp>
      <p:sp>
        <p:nvSpPr>
          <p:cNvPr id="54315" name="Line 48"/>
          <p:cNvSpPr>
            <a:spLocks noChangeShapeType="1"/>
          </p:cNvSpPr>
          <p:nvPr/>
        </p:nvSpPr>
        <p:spPr bwMode="auto">
          <a:xfrm>
            <a:off x="4725988" y="5262563"/>
            <a:ext cx="1587" cy="114300"/>
          </a:xfrm>
          <a:prstGeom prst="line">
            <a:avLst/>
          </a:prstGeom>
          <a:noFill/>
          <a:ln w="9525">
            <a:solidFill>
              <a:srgbClr val="000000"/>
            </a:solidFill>
            <a:round/>
            <a:headEnd/>
            <a:tailEnd/>
          </a:ln>
        </p:spPr>
        <p:txBody>
          <a:bodyPr/>
          <a:lstStyle/>
          <a:p>
            <a:endParaRPr lang="uk-UA"/>
          </a:p>
        </p:txBody>
      </p:sp>
      <p:sp>
        <p:nvSpPr>
          <p:cNvPr id="54316" name="Line 49"/>
          <p:cNvSpPr>
            <a:spLocks noChangeShapeType="1"/>
          </p:cNvSpPr>
          <p:nvPr/>
        </p:nvSpPr>
        <p:spPr bwMode="auto">
          <a:xfrm>
            <a:off x="4924425" y="5262563"/>
            <a:ext cx="1588" cy="114300"/>
          </a:xfrm>
          <a:prstGeom prst="line">
            <a:avLst/>
          </a:prstGeom>
          <a:noFill/>
          <a:ln w="9525">
            <a:solidFill>
              <a:srgbClr val="000000"/>
            </a:solidFill>
            <a:round/>
            <a:headEnd/>
            <a:tailEnd/>
          </a:ln>
        </p:spPr>
        <p:txBody>
          <a:bodyPr/>
          <a:lstStyle/>
          <a:p>
            <a:endParaRPr lang="uk-UA"/>
          </a:p>
        </p:txBody>
      </p:sp>
      <p:sp>
        <p:nvSpPr>
          <p:cNvPr id="54317" name="Line 50"/>
          <p:cNvSpPr>
            <a:spLocks noChangeShapeType="1"/>
          </p:cNvSpPr>
          <p:nvPr/>
        </p:nvSpPr>
        <p:spPr bwMode="auto">
          <a:xfrm>
            <a:off x="5122863" y="5262563"/>
            <a:ext cx="1587" cy="114300"/>
          </a:xfrm>
          <a:prstGeom prst="line">
            <a:avLst/>
          </a:prstGeom>
          <a:noFill/>
          <a:ln w="9525">
            <a:solidFill>
              <a:srgbClr val="000000"/>
            </a:solidFill>
            <a:round/>
            <a:headEnd/>
            <a:tailEnd/>
          </a:ln>
        </p:spPr>
        <p:txBody>
          <a:bodyPr/>
          <a:lstStyle/>
          <a:p>
            <a:endParaRPr lang="uk-UA"/>
          </a:p>
        </p:txBody>
      </p:sp>
      <p:sp>
        <p:nvSpPr>
          <p:cNvPr id="54318" name="Rectangle 51"/>
          <p:cNvSpPr>
            <a:spLocks noChangeArrowheads="1"/>
          </p:cNvSpPr>
          <p:nvPr/>
        </p:nvSpPr>
        <p:spPr bwMode="auto">
          <a:xfrm>
            <a:off x="2546350" y="5033963"/>
            <a:ext cx="2774950" cy="228600"/>
          </a:xfrm>
          <a:prstGeom prst="rect">
            <a:avLst/>
          </a:prstGeom>
          <a:solidFill>
            <a:srgbClr val="FFFFFF"/>
          </a:solidFill>
          <a:ln w="9525">
            <a:noFill/>
            <a:miter lim="800000"/>
            <a:headEnd/>
            <a:tailEnd/>
          </a:ln>
        </p:spPr>
        <p:txBody>
          <a:bodyPr/>
          <a:lstStyle/>
          <a:p>
            <a:pPr eaLnBrk="1" hangingPunct="1"/>
            <a:r>
              <a:rPr lang="ru-RU" sz="1100" b="1"/>
              <a:t>У   А   Ц   Г   У   У   Ц   Г   А   У   Ц   Ц   Ц</a:t>
            </a:r>
          </a:p>
          <a:p>
            <a:pPr algn="ctr" eaLnBrk="1" hangingPunct="1"/>
            <a:endParaRPr lang="ru-RU"/>
          </a:p>
        </p:txBody>
      </p:sp>
      <p:sp>
        <p:nvSpPr>
          <p:cNvPr id="54319" name="Text Box 52"/>
          <p:cNvSpPr txBox="1">
            <a:spLocks noChangeArrowheads="1"/>
          </p:cNvSpPr>
          <p:nvPr/>
        </p:nvSpPr>
        <p:spPr bwMode="auto">
          <a:xfrm>
            <a:off x="2200275" y="5148263"/>
            <a:ext cx="349250" cy="342900"/>
          </a:xfrm>
          <a:prstGeom prst="rect">
            <a:avLst/>
          </a:prstGeom>
          <a:solidFill>
            <a:srgbClr val="FFFFFF"/>
          </a:solidFill>
          <a:ln w="9525">
            <a:noFill/>
            <a:miter lim="800000"/>
            <a:headEnd/>
            <a:tailEnd/>
          </a:ln>
        </p:spPr>
        <p:txBody>
          <a:bodyPr/>
          <a:lstStyle/>
          <a:p>
            <a:pPr eaLnBrk="1" hangingPunct="1"/>
            <a:r>
              <a:rPr lang="ru-RU" sz="1200" b="1"/>
              <a:t>3'</a:t>
            </a:r>
            <a:endParaRPr lang="ru-RU"/>
          </a:p>
        </p:txBody>
      </p:sp>
      <p:sp>
        <p:nvSpPr>
          <p:cNvPr id="54320" name="Text Box 53"/>
          <p:cNvSpPr txBox="1">
            <a:spLocks noChangeArrowheads="1"/>
          </p:cNvSpPr>
          <p:nvPr/>
        </p:nvSpPr>
        <p:spPr bwMode="auto">
          <a:xfrm>
            <a:off x="2200275" y="5148263"/>
            <a:ext cx="347663" cy="342900"/>
          </a:xfrm>
          <a:prstGeom prst="rect">
            <a:avLst/>
          </a:prstGeom>
          <a:solidFill>
            <a:srgbClr val="FFFFFF"/>
          </a:solidFill>
          <a:ln w="9525">
            <a:noFill/>
            <a:miter lim="800000"/>
            <a:headEnd/>
            <a:tailEnd/>
          </a:ln>
        </p:spPr>
        <p:txBody>
          <a:bodyPr/>
          <a:lstStyle/>
          <a:p>
            <a:pPr eaLnBrk="1" hangingPunct="1"/>
            <a:r>
              <a:rPr lang="ru-RU" sz="1200" b="1"/>
              <a:t>5’</a:t>
            </a:r>
            <a:endParaRPr lang="ru-RU"/>
          </a:p>
        </p:txBody>
      </p:sp>
      <p:sp>
        <p:nvSpPr>
          <p:cNvPr id="54321" name="Text Box 54"/>
          <p:cNvSpPr txBox="1">
            <a:spLocks noChangeArrowheads="1"/>
          </p:cNvSpPr>
          <p:nvPr/>
        </p:nvSpPr>
        <p:spPr bwMode="auto">
          <a:xfrm>
            <a:off x="5321300" y="5148263"/>
            <a:ext cx="346075" cy="342900"/>
          </a:xfrm>
          <a:prstGeom prst="rect">
            <a:avLst/>
          </a:prstGeom>
          <a:solidFill>
            <a:srgbClr val="FFFFFF"/>
          </a:solidFill>
          <a:ln w="9525">
            <a:noFill/>
            <a:miter lim="800000"/>
            <a:headEnd/>
            <a:tailEnd/>
          </a:ln>
        </p:spPr>
        <p:txBody>
          <a:bodyPr/>
          <a:lstStyle/>
          <a:p>
            <a:pPr eaLnBrk="1" hangingPunct="1"/>
            <a:r>
              <a:rPr lang="ru-RU" sz="1200" b="1"/>
              <a:t>3'</a:t>
            </a:r>
          </a:p>
          <a:p>
            <a:pPr algn="ctr" eaLnBrk="1" hangingPunct="1"/>
            <a:endParaRPr lang="ru-RU"/>
          </a:p>
        </p:txBody>
      </p:sp>
      <p:sp>
        <p:nvSpPr>
          <p:cNvPr id="54322" name="Text Box 55"/>
          <p:cNvSpPr txBox="1">
            <a:spLocks noChangeArrowheads="1"/>
          </p:cNvSpPr>
          <p:nvPr/>
        </p:nvSpPr>
        <p:spPr bwMode="auto">
          <a:xfrm>
            <a:off x="5940152" y="4437112"/>
            <a:ext cx="2593975" cy="1257300"/>
          </a:xfrm>
          <a:prstGeom prst="rect">
            <a:avLst/>
          </a:prstGeom>
          <a:solidFill>
            <a:srgbClr val="FFFFFF"/>
          </a:solidFill>
          <a:ln w="9525">
            <a:noFill/>
            <a:miter lim="800000"/>
            <a:headEnd/>
            <a:tailEnd/>
          </a:ln>
        </p:spPr>
        <p:txBody>
          <a:bodyPr/>
          <a:lstStyle/>
          <a:p>
            <a:pPr eaLnBrk="1" hangingPunct="1"/>
            <a:r>
              <a:rPr lang="ru-RU" sz="1600" b="1" dirty="0"/>
              <a:t>РНК-транскрипт (</a:t>
            </a:r>
            <a:r>
              <a:rPr lang="ru-RU" sz="1600" b="1" dirty="0" err="1"/>
              <a:t>має</a:t>
            </a:r>
            <a:r>
              <a:rPr lang="ru-RU" sz="1600" b="1" dirty="0"/>
              <a:t> </a:t>
            </a:r>
            <a:r>
              <a:rPr lang="ru-RU" sz="1600" b="1" dirty="0" err="1"/>
              <a:t>таку</a:t>
            </a:r>
            <a:r>
              <a:rPr lang="ru-RU" sz="1600" b="1" dirty="0"/>
              <a:t> ж послідовність нуклеотидів, як </a:t>
            </a:r>
            <a:r>
              <a:rPr lang="ru-RU" sz="1600" b="1" dirty="0" err="1"/>
              <a:t>кодуючий</a:t>
            </a:r>
            <a:r>
              <a:rPr lang="ru-RU" sz="1600" b="1" dirty="0"/>
              <a:t> ланцюг)</a:t>
            </a:r>
          </a:p>
        </p:txBody>
      </p:sp>
      <p:sp>
        <p:nvSpPr>
          <p:cNvPr id="54323" name="Text Box 56"/>
          <p:cNvSpPr txBox="1">
            <a:spLocks noChangeArrowheads="1"/>
          </p:cNvSpPr>
          <p:nvPr/>
        </p:nvSpPr>
        <p:spPr bwMode="auto">
          <a:xfrm>
            <a:off x="1403350" y="5229225"/>
            <a:ext cx="720725" cy="457200"/>
          </a:xfrm>
          <a:prstGeom prst="rect">
            <a:avLst/>
          </a:prstGeom>
          <a:solidFill>
            <a:srgbClr val="FFFFFF"/>
          </a:solidFill>
          <a:ln w="9525">
            <a:noFill/>
            <a:miter lim="800000"/>
            <a:headEnd/>
            <a:tailEnd/>
          </a:ln>
        </p:spPr>
        <p:txBody>
          <a:bodyPr/>
          <a:lstStyle/>
          <a:p>
            <a:pPr eaLnBrk="1" hangingPunct="1"/>
            <a:r>
              <a:rPr lang="ru-RU" sz="1400" b="1"/>
              <a:t>іРНК</a:t>
            </a:r>
            <a:endParaRPr lang="ru-RU"/>
          </a:p>
        </p:txBody>
      </p:sp>
      <p:sp>
        <p:nvSpPr>
          <p:cNvPr id="54324" name="Line 57"/>
          <p:cNvSpPr>
            <a:spLocks noChangeShapeType="1"/>
          </p:cNvSpPr>
          <p:nvPr/>
        </p:nvSpPr>
        <p:spPr bwMode="auto">
          <a:xfrm flipH="1">
            <a:off x="5618163" y="5262563"/>
            <a:ext cx="247650" cy="1587"/>
          </a:xfrm>
          <a:prstGeom prst="line">
            <a:avLst/>
          </a:prstGeom>
          <a:noFill/>
          <a:ln w="19050">
            <a:solidFill>
              <a:srgbClr val="000000"/>
            </a:solidFill>
            <a:round/>
            <a:headEnd/>
            <a:tailEnd type="triangle" w="med" len="med"/>
          </a:ln>
        </p:spPr>
        <p:txBody>
          <a:bodyPr/>
          <a:lstStyle/>
          <a:p>
            <a:endParaRPr lang="uk-UA"/>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52736"/>
            <a:ext cx="8496944" cy="1200329"/>
          </a:xfrm>
          <a:prstGeom prst="rect">
            <a:avLst/>
          </a:prstGeom>
        </p:spPr>
        <p:txBody>
          <a:bodyPr wrap="square">
            <a:spAutoFit/>
          </a:bodyPr>
          <a:lstStyle/>
          <a:p>
            <a:r>
              <a:rPr lang="uk-UA" sz="2400" b="1" dirty="0">
                <a:latin typeface="+mn-lt"/>
              </a:rPr>
              <a:t>Синтез іРНК на ДНК. Відбувається за допомогою ферменту РНК- полімерази </a:t>
            </a:r>
            <a:r>
              <a:rPr lang="uk-UA" sz="2400" dirty="0">
                <a:latin typeface="+mn-lt"/>
              </a:rPr>
              <a:t>(ДНК-залежна РНК-полімераза)</a:t>
            </a:r>
          </a:p>
        </p:txBody>
      </p:sp>
      <p:sp>
        <p:nvSpPr>
          <p:cNvPr id="3" name="TextBox 2"/>
          <p:cNvSpPr txBox="1"/>
          <p:nvPr/>
        </p:nvSpPr>
        <p:spPr>
          <a:xfrm>
            <a:off x="2843808" y="404664"/>
            <a:ext cx="3296865" cy="584775"/>
          </a:xfrm>
          <a:prstGeom prst="rect">
            <a:avLst/>
          </a:prstGeom>
          <a:noFill/>
        </p:spPr>
        <p:txBody>
          <a:bodyPr wrap="none" rtlCol="0">
            <a:spAutoFit/>
          </a:bodyPr>
          <a:lstStyle/>
          <a:p>
            <a:r>
              <a:rPr lang="uk-UA" sz="3200" b="1" dirty="0">
                <a:solidFill>
                  <a:srgbClr val="FF0000"/>
                </a:solidFill>
                <a:latin typeface="Cambria" pitchFamily="18" charset="0"/>
                <a:ea typeface="Cambria" pitchFamily="18" charset="0"/>
              </a:rPr>
              <a:t>ТРАНСКРИПЦІЯ</a:t>
            </a:r>
          </a:p>
        </p:txBody>
      </p:sp>
      <p:sp>
        <p:nvSpPr>
          <p:cNvPr id="5" name="Прямоугольник 4"/>
          <p:cNvSpPr/>
          <p:nvPr/>
        </p:nvSpPr>
        <p:spPr>
          <a:xfrm>
            <a:off x="1979712" y="2492896"/>
            <a:ext cx="5522409" cy="584775"/>
          </a:xfrm>
          <a:prstGeom prst="rect">
            <a:avLst/>
          </a:prstGeom>
        </p:spPr>
        <p:txBody>
          <a:bodyPr wrap="none">
            <a:spAutoFit/>
          </a:bodyPr>
          <a:lstStyle/>
          <a:p>
            <a:r>
              <a:rPr lang="uk-UA" sz="3200" b="1" dirty="0">
                <a:solidFill>
                  <a:srgbClr val="FF0000"/>
                </a:solidFill>
                <a:latin typeface="Cambria" pitchFamily="18" charset="0"/>
                <a:ea typeface="Cambria" pitchFamily="18" charset="0"/>
              </a:rPr>
              <a:t>ЗВОРОТНЯ ТРАНСКРИПЦІЯ</a:t>
            </a:r>
          </a:p>
        </p:txBody>
      </p:sp>
      <p:sp>
        <p:nvSpPr>
          <p:cNvPr id="6" name="Прямоугольник 5"/>
          <p:cNvSpPr/>
          <p:nvPr/>
        </p:nvSpPr>
        <p:spPr>
          <a:xfrm>
            <a:off x="395536" y="3356992"/>
            <a:ext cx="8496944" cy="1569660"/>
          </a:xfrm>
          <a:prstGeom prst="rect">
            <a:avLst/>
          </a:prstGeom>
        </p:spPr>
        <p:txBody>
          <a:bodyPr wrap="square">
            <a:spAutoFit/>
          </a:bodyPr>
          <a:lstStyle/>
          <a:p>
            <a:r>
              <a:rPr lang="uk-UA" sz="2400" b="1" dirty="0">
                <a:latin typeface="+mn-lt"/>
              </a:rPr>
              <a:t>Синтез ДНК на іРНК. Відбувається за допомогою ферменту зворотньої  транскриптази </a:t>
            </a:r>
            <a:r>
              <a:rPr lang="uk-UA" sz="2400" dirty="0">
                <a:latin typeface="+mn-lt"/>
              </a:rPr>
              <a:t>(</a:t>
            </a:r>
            <a:r>
              <a:rPr lang="uk-UA" sz="2400" b="1" dirty="0">
                <a:latin typeface="+mn-lt"/>
              </a:rPr>
              <a:t>ревертаза</a:t>
            </a:r>
            <a:r>
              <a:rPr lang="uk-UA" sz="2400" dirty="0">
                <a:latin typeface="+mn-lt"/>
              </a:rPr>
              <a:t>, РНК-залежна ДНК-полімераза). Характерна для ретровірусів (СНІД)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pPr algn="ctr" eaLnBrk="1" hangingPunct="1"/>
            <a:r>
              <a:rPr lang="ru-RU" sz="4000" b="1" dirty="0">
                <a:solidFill>
                  <a:srgbClr val="FF0000"/>
                </a:solidFill>
              </a:rPr>
              <a:t>Особливості транскрипції         в еукаріот</a:t>
            </a:r>
          </a:p>
        </p:txBody>
      </p:sp>
      <p:sp>
        <p:nvSpPr>
          <p:cNvPr id="55299" name="Rectangle 3"/>
          <p:cNvSpPr>
            <a:spLocks noGrp="1" noChangeArrowheads="1"/>
          </p:cNvSpPr>
          <p:nvPr>
            <p:ph sz="quarter" idx="1"/>
          </p:nvPr>
        </p:nvSpPr>
        <p:spPr>
          <a:xfrm>
            <a:off x="457200" y="1412777"/>
            <a:ext cx="8229600" cy="4741962"/>
          </a:xfrm>
        </p:spPr>
        <p:txBody>
          <a:bodyPr>
            <a:normAutofit/>
          </a:bodyPr>
          <a:lstStyle/>
          <a:p>
            <a:pPr marL="609600" indent="-609600" eaLnBrk="1" hangingPunct="1">
              <a:lnSpc>
                <a:spcPct val="80000"/>
              </a:lnSpc>
              <a:spcBef>
                <a:spcPts val="0"/>
              </a:spcBef>
              <a:spcAft>
                <a:spcPts val="600"/>
              </a:spcAft>
              <a:buFontTx/>
              <a:buNone/>
            </a:pPr>
            <a:r>
              <a:rPr lang="ru-RU" sz="2800" dirty="0">
                <a:latin typeface="Arial" pitchFamily="34" charset="0"/>
                <a:ea typeface="Cambria" pitchFamily="18" charset="0"/>
                <a:cs typeface="Arial" pitchFamily="34" charset="0"/>
              </a:rPr>
              <a:t>Ген </a:t>
            </a:r>
            <a:r>
              <a:rPr lang="ru-RU" sz="2800" dirty="0">
                <a:ea typeface="Cambria" pitchFamily="18" charset="0"/>
                <a:cs typeface="Arial" pitchFamily="34" charset="0"/>
              </a:rPr>
              <a:t>еукаріот складається з екзонів та інтронів. </a:t>
            </a:r>
            <a:r>
              <a:rPr lang="ru-RU" sz="2800" u="sng" dirty="0">
                <a:ea typeface="Cambria" pitchFamily="18" charset="0"/>
                <a:cs typeface="Arial" pitchFamily="34" charset="0"/>
              </a:rPr>
              <a:t>Інтрони не кодують білок, вони вирізаються з іРНК</a:t>
            </a:r>
            <a:r>
              <a:rPr lang="ru-RU" sz="2800" dirty="0">
                <a:ea typeface="Cambria" pitchFamily="18" charset="0"/>
                <a:cs typeface="Arial" pitchFamily="34" charset="0"/>
              </a:rPr>
              <a:t>. </a:t>
            </a:r>
          </a:p>
          <a:p>
            <a:pPr marL="609600" indent="-609600" eaLnBrk="1" hangingPunct="1">
              <a:lnSpc>
                <a:spcPct val="80000"/>
              </a:lnSpc>
              <a:spcBef>
                <a:spcPts val="0"/>
              </a:spcBef>
              <a:spcAft>
                <a:spcPts val="600"/>
              </a:spcAft>
              <a:buFontTx/>
              <a:buNone/>
            </a:pPr>
            <a:endParaRPr lang="ru-RU" sz="2800" dirty="0">
              <a:ea typeface="Cambria" pitchFamily="18" charset="0"/>
              <a:cs typeface="Arial" pitchFamily="34" charset="0"/>
            </a:endParaRPr>
          </a:p>
          <a:p>
            <a:pPr marL="609600" indent="-609600" eaLnBrk="1" hangingPunct="1">
              <a:lnSpc>
                <a:spcPct val="80000"/>
              </a:lnSpc>
              <a:spcBef>
                <a:spcPts val="0"/>
              </a:spcBef>
              <a:spcAft>
                <a:spcPts val="600"/>
              </a:spcAft>
              <a:buFontTx/>
              <a:buNone/>
            </a:pPr>
            <a:r>
              <a:rPr lang="ru-RU" sz="2800" dirty="0">
                <a:ea typeface="Cambria" pitchFamily="18" charset="0"/>
                <a:cs typeface="Arial" pitchFamily="34" charset="0"/>
              </a:rPr>
              <a:t>Транскрипція відбувається в два етапи:</a:t>
            </a:r>
          </a:p>
          <a:p>
            <a:pPr marL="609600" indent="-609600" eaLnBrk="1" hangingPunct="1">
              <a:lnSpc>
                <a:spcPct val="80000"/>
              </a:lnSpc>
              <a:spcBef>
                <a:spcPts val="0"/>
              </a:spcBef>
              <a:spcAft>
                <a:spcPts val="600"/>
              </a:spcAft>
              <a:buFontTx/>
              <a:buAutoNum type="arabicParenR"/>
            </a:pPr>
            <a:r>
              <a:rPr lang="ru-RU" sz="2800" dirty="0">
                <a:ea typeface="Cambria" pitchFamily="18" charset="0"/>
                <a:cs typeface="Arial" pitchFamily="34" charset="0"/>
              </a:rPr>
              <a:t>Синтез </a:t>
            </a:r>
            <a:r>
              <a:rPr lang="ru-RU" sz="2800" b="1" dirty="0">
                <a:ea typeface="Cambria" pitchFamily="18" charset="0"/>
                <a:cs typeface="Arial" pitchFamily="34" charset="0"/>
              </a:rPr>
              <a:t>про-іРНК</a:t>
            </a:r>
            <a:r>
              <a:rPr lang="ru-RU" sz="2800" dirty="0">
                <a:ea typeface="Cambria" pitchFamily="18" charset="0"/>
                <a:cs typeface="Arial" pitchFamily="34" charset="0"/>
              </a:rPr>
              <a:t> (незрілої іРНК), яка повністю комплементарна гену. Вона містить екзони і інтрони</a:t>
            </a:r>
          </a:p>
          <a:p>
            <a:pPr marL="609600" indent="-609600" eaLnBrk="1" hangingPunct="1">
              <a:lnSpc>
                <a:spcPct val="80000"/>
              </a:lnSpc>
              <a:spcBef>
                <a:spcPts val="0"/>
              </a:spcBef>
              <a:spcAft>
                <a:spcPts val="600"/>
              </a:spcAft>
              <a:buFontTx/>
              <a:buAutoNum type="arabicParenR"/>
            </a:pPr>
            <a:r>
              <a:rPr lang="ru-RU" sz="2800" b="1" dirty="0">
                <a:ea typeface="Cambria" pitchFamily="18" charset="0"/>
                <a:cs typeface="Arial" pitchFamily="34" charset="0"/>
              </a:rPr>
              <a:t>Процесинг – дозрівання іРНК. Відбувається в ядрі</a:t>
            </a:r>
          </a:p>
          <a:p>
            <a:pPr marL="609600" indent="-609600" eaLnBrk="1" hangingPunct="1">
              <a:lnSpc>
                <a:spcPct val="80000"/>
              </a:lnSpc>
              <a:spcBef>
                <a:spcPts val="0"/>
              </a:spcBef>
              <a:spcAft>
                <a:spcPts val="600"/>
              </a:spcAft>
              <a:buFontTx/>
              <a:buNone/>
            </a:pPr>
            <a:r>
              <a:rPr lang="ru-RU" sz="2000" b="1" dirty="0">
                <a:latin typeface="Arial" pitchFamily="34" charset="0"/>
                <a:cs typeface="Arial" pitchFamily="34" charset="0"/>
              </a:rPr>
              <a:t>        </a:t>
            </a:r>
          </a:p>
          <a:p>
            <a:pPr marL="609600" indent="-609600" eaLnBrk="1" hangingPunct="1">
              <a:lnSpc>
                <a:spcPct val="80000"/>
              </a:lnSpc>
              <a:buFontTx/>
              <a:buNone/>
            </a:pPr>
            <a:r>
              <a:rPr lang="ru-RU" sz="2000" b="1" dirty="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rgbClr val="FF0000"/>
                </a:solidFill>
              </a:rPr>
              <a:t>Процесинг включає: </a:t>
            </a:r>
            <a:br>
              <a:rPr lang="ru-RU" b="1" dirty="0">
                <a:solidFill>
                  <a:srgbClr val="FF0000"/>
                </a:solidFill>
              </a:rPr>
            </a:br>
            <a:endParaRPr lang="uk-UA" dirty="0">
              <a:solidFill>
                <a:srgbClr val="FF0000"/>
              </a:solidFill>
            </a:endParaRPr>
          </a:p>
        </p:txBody>
      </p:sp>
      <p:sp>
        <p:nvSpPr>
          <p:cNvPr id="3" name="Содержимое 2"/>
          <p:cNvSpPr>
            <a:spLocks noGrp="1"/>
          </p:cNvSpPr>
          <p:nvPr>
            <p:ph sz="quarter" idx="1"/>
          </p:nvPr>
        </p:nvSpPr>
        <p:spPr>
          <a:xfrm>
            <a:off x="914400" y="1124744"/>
            <a:ext cx="7772400" cy="4895056"/>
          </a:xfrm>
        </p:spPr>
        <p:txBody>
          <a:bodyPr/>
          <a:lstStyle/>
          <a:p>
            <a:pPr marL="609600" indent="-609600">
              <a:lnSpc>
                <a:spcPct val="80000"/>
              </a:lnSpc>
            </a:pPr>
            <a:r>
              <a:rPr lang="ru-RU" sz="2800" b="1" dirty="0"/>
              <a:t>сплайсинг (</a:t>
            </a:r>
            <a:r>
              <a:rPr lang="ru-RU" sz="2800" dirty="0"/>
              <a:t>вирізання інтронів і зшивання екзонів</a:t>
            </a:r>
            <a:r>
              <a:rPr lang="ru-RU" sz="2800" b="1" dirty="0"/>
              <a:t>); </a:t>
            </a:r>
          </a:p>
          <a:p>
            <a:pPr marL="609600" indent="-609600">
              <a:lnSpc>
                <a:spcPct val="80000"/>
              </a:lnSpc>
            </a:pPr>
            <a:r>
              <a:rPr lang="ru-RU" sz="2800" b="1" dirty="0"/>
              <a:t>утворення кепа. </a:t>
            </a:r>
            <a:r>
              <a:rPr lang="ru-RU" sz="2800" dirty="0"/>
              <a:t>Кеп (модифікований гуанін) прикріплюється до початкової ділянки іРНК (</a:t>
            </a:r>
            <a:r>
              <a:rPr lang="en-US" sz="2800" dirty="0"/>
              <a:t>5</a:t>
            </a:r>
            <a:r>
              <a:rPr lang="en-US" sz="2800" dirty="0">
                <a:latin typeface="+mn-lt"/>
                <a:cs typeface="Arial" pitchFamily="34" charset="0"/>
              </a:rPr>
              <a:t>′</a:t>
            </a:r>
            <a:r>
              <a:rPr lang="ru-RU" sz="2800" dirty="0"/>
              <a:t> кінця),      </a:t>
            </a:r>
          </a:p>
          <a:p>
            <a:pPr marL="609600" indent="-609600">
              <a:lnSpc>
                <a:spcPct val="80000"/>
              </a:lnSpc>
            </a:pPr>
            <a:r>
              <a:rPr lang="ru-RU" sz="2800" b="1" dirty="0"/>
              <a:t>утворення полі-А-хвоста </a:t>
            </a:r>
          </a:p>
          <a:p>
            <a:pPr marL="609600" indent="-609600">
              <a:lnSpc>
                <a:spcPct val="80000"/>
              </a:lnSpc>
              <a:buNone/>
            </a:pPr>
            <a:r>
              <a:rPr lang="ru-RU" sz="2800" dirty="0"/>
              <a:t>полі-А-хвіст (150 – 200 А-нуклеотидів) приєднується до </a:t>
            </a:r>
            <a:r>
              <a:rPr lang="en-US" sz="2800" dirty="0"/>
              <a:t>3</a:t>
            </a:r>
            <a:r>
              <a:rPr lang="en-US" sz="2800" dirty="0">
                <a:latin typeface="+mn-lt"/>
                <a:cs typeface="Arial" pitchFamily="34" charset="0"/>
              </a:rPr>
              <a:t>′</a:t>
            </a:r>
            <a:r>
              <a:rPr lang="ru-RU" sz="2800" dirty="0"/>
              <a:t> кінця іРНК. </a:t>
            </a:r>
          </a:p>
          <a:p>
            <a:pPr marL="609600" indent="-609600">
              <a:lnSpc>
                <a:spcPct val="80000"/>
              </a:lnSpc>
              <a:buNone/>
            </a:pPr>
            <a:endParaRPr lang="ru-RU" sz="2800" dirty="0"/>
          </a:p>
          <a:p>
            <a:pPr marL="609600" indent="-609600">
              <a:lnSpc>
                <a:spcPct val="80000"/>
              </a:lnSpc>
              <a:buNone/>
            </a:pPr>
            <a:r>
              <a:rPr lang="ru-RU" sz="2800" dirty="0"/>
              <a:t>Кеп і хвіст забезпечують стабільність іРНК у цитоплазмі, необхідні для виходу молекули із ядра і взаємодії з рибосомою.</a:t>
            </a:r>
          </a:p>
          <a:p>
            <a:endParaRPr lang="uk-U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2246313" y="274638"/>
            <a:ext cx="6897687" cy="561975"/>
          </a:xfrm>
        </p:spPr>
        <p:txBody>
          <a:bodyPr>
            <a:normAutofit fontScale="90000"/>
          </a:bodyPr>
          <a:lstStyle/>
          <a:p>
            <a:pPr eaLnBrk="1" hangingPunct="1"/>
            <a:r>
              <a:rPr lang="ru-RU" sz="3500" b="1"/>
              <a:t>Схема транскрипції в еукаріот</a:t>
            </a:r>
          </a:p>
        </p:txBody>
      </p:sp>
      <p:sp>
        <p:nvSpPr>
          <p:cNvPr id="56323" name="AutoShape 3"/>
          <p:cNvSpPr>
            <a:spLocks noChangeAspect="1" noChangeArrowheads="1"/>
          </p:cNvSpPr>
          <p:nvPr/>
        </p:nvSpPr>
        <p:spPr bwMode="auto">
          <a:xfrm>
            <a:off x="-3349625" y="1052513"/>
            <a:ext cx="11456988" cy="4929187"/>
          </a:xfrm>
          <a:prstGeom prst="rect">
            <a:avLst/>
          </a:prstGeom>
          <a:noFill/>
          <a:ln w="9525">
            <a:noFill/>
            <a:miter lim="800000"/>
            <a:headEnd/>
            <a:tailEnd/>
          </a:ln>
        </p:spPr>
        <p:txBody>
          <a:bodyPr/>
          <a:lstStyle/>
          <a:p>
            <a:pPr algn="ctr" eaLnBrk="1" hangingPunct="1"/>
            <a:endParaRPr lang="uk-UA"/>
          </a:p>
        </p:txBody>
      </p:sp>
      <p:sp>
        <p:nvSpPr>
          <p:cNvPr id="56324" name="Rectangle 4"/>
          <p:cNvSpPr>
            <a:spLocks noChangeArrowheads="1"/>
          </p:cNvSpPr>
          <p:nvPr/>
        </p:nvSpPr>
        <p:spPr bwMode="auto">
          <a:xfrm>
            <a:off x="4618038" y="1495425"/>
            <a:ext cx="1057275"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25" name="Rectangle 5"/>
          <p:cNvSpPr>
            <a:spLocks noChangeArrowheads="1"/>
          </p:cNvSpPr>
          <p:nvPr/>
        </p:nvSpPr>
        <p:spPr bwMode="auto">
          <a:xfrm>
            <a:off x="5311775" y="1495425"/>
            <a:ext cx="996950" cy="273050"/>
          </a:xfrm>
          <a:prstGeom prst="rect">
            <a:avLst/>
          </a:prstGeom>
          <a:solidFill>
            <a:schemeClr val="accent1"/>
          </a:solidFill>
          <a:ln w="9525">
            <a:solidFill>
              <a:srgbClr val="000000"/>
            </a:solidFill>
            <a:miter lim="800000"/>
            <a:headEnd/>
            <a:tailEnd/>
          </a:ln>
        </p:spPr>
        <p:txBody>
          <a:bodyPr/>
          <a:lstStyle/>
          <a:p>
            <a:pPr algn="ctr" eaLnBrk="1" hangingPunct="1"/>
            <a:endParaRPr lang="uk-UA"/>
          </a:p>
        </p:txBody>
      </p:sp>
      <p:sp>
        <p:nvSpPr>
          <p:cNvPr id="56326" name="Rectangle 6"/>
          <p:cNvSpPr>
            <a:spLocks noChangeArrowheads="1"/>
          </p:cNvSpPr>
          <p:nvPr/>
        </p:nvSpPr>
        <p:spPr bwMode="auto">
          <a:xfrm>
            <a:off x="6084888" y="1495425"/>
            <a:ext cx="896937"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27" name="Text Box 7"/>
          <p:cNvSpPr txBox="1">
            <a:spLocks noChangeArrowheads="1"/>
          </p:cNvSpPr>
          <p:nvPr/>
        </p:nvSpPr>
        <p:spPr bwMode="auto">
          <a:xfrm>
            <a:off x="3995738" y="1052513"/>
            <a:ext cx="1009650" cy="327025"/>
          </a:xfrm>
          <a:prstGeom prst="rect">
            <a:avLst/>
          </a:prstGeom>
          <a:solidFill>
            <a:srgbClr val="FFFFFF"/>
          </a:solidFill>
          <a:ln w="9525">
            <a:noFill/>
            <a:miter lim="800000"/>
            <a:headEnd/>
            <a:tailEnd/>
          </a:ln>
        </p:spPr>
        <p:txBody>
          <a:bodyPr/>
          <a:lstStyle/>
          <a:p>
            <a:pPr eaLnBrk="1" hangingPunct="1"/>
            <a:r>
              <a:rPr lang="ru-RU" sz="1600" b="1">
                <a:latin typeface="Times New Roman" pitchFamily="18" charset="0"/>
              </a:rPr>
              <a:t>Екзон 1</a:t>
            </a:r>
            <a:endParaRPr lang="ru-RU" sz="1600"/>
          </a:p>
        </p:txBody>
      </p:sp>
      <p:sp>
        <p:nvSpPr>
          <p:cNvPr id="56328" name="Text Box 8"/>
          <p:cNvSpPr txBox="1">
            <a:spLocks noChangeArrowheads="1"/>
          </p:cNvSpPr>
          <p:nvPr/>
        </p:nvSpPr>
        <p:spPr bwMode="auto">
          <a:xfrm>
            <a:off x="6011863" y="1052513"/>
            <a:ext cx="1079500" cy="431800"/>
          </a:xfrm>
          <a:prstGeom prst="rect">
            <a:avLst/>
          </a:prstGeom>
          <a:solidFill>
            <a:srgbClr val="FFFFFF"/>
          </a:solidFill>
          <a:ln w="9525">
            <a:noFill/>
            <a:miter lim="800000"/>
            <a:headEnd/>
            <a:tailEnd/>
          </a:ln>
        </p:spPr>
        <p:txBody>
          <a:bodyPr/>
          <a:lstStyle/>
          <a:p>
            <a:pPr eaLnBrk="1" hangingPunct="1"/>
            <a:r>
              <a:rPr lang="ru-RU" sz="1600" b="1">
                <a:latin typeface="Times New Roman" pitchFamily="18" charset="0"/>
              </a:rPr>
              <a:t>Екзон 2</a:t>
            </a:r>
            <a:endParaRPr lang="ru-RU" sz="1600"/>
          </a:p>
        </p:txBody>
      </p:sp>
      <p:sp>
        <p:nvSpPr>
          <p:cNvPr id="56329" name="Text Box 9"/>
          <p:cNvSpPr txBox="1">
            <a:spLocks noChangeArrowheads="1"/>
          </p:cNvSpPr>
          <p:nvPr/>
        </p:nvSpPr>
        <p:spPr bwMode="auto">
          <a:xfrm>
            <a:off x="5219700" y="1052513"/>
            <a:ext cx="863600" cy="325437"/>
          </a:xfrm>
          <a:prstGeom prst="rect">
            <a:avLst/>
          </a:prstGeom>
          <a:solidFill>
            <a:srgbClr val="FFFFFF"/>
          </a:solidFill>
          <a:ln w="9525">
            <a:noFill/>
            <a:miter lim="800000"/>
            <a:headEnd/>
            <a:tailEnd/>
          </a:ln>
        </p:spPr>
        <p:txBody>
          <a:bodyPr/>
          <a:lstStyle/>
          <a:p>
            <a:pPr eaLnBrk="1" hangingPunct="1"/>
            <a:r>
              <a:rPr lang="ru-RU" sz="1400" b="1">
                <a:latin typeface="Times New Roman" pitchFamily="18" charset="0"/>
              </a:rPr>
              <a:t>Інтрон</a:t>
            </a:r>
            <a:r>
              <a:rPr lang="ru-RU" sz="1200" b="1">
                <a:latin typeface="Times New Roman" pitchFamily="18" charset="0"/>
              </a:rPr>
              <a:t> </a:t>
            </a:r>
            <a:endParaRPr lang="ru-RU"/>
          </a:p>
        </p:txBody>
      </p:sp>
      <p:sp>
        <p:nvSpPr>
          <p:cNvPr id="56330" name="Line 10"/>
          <p:cNvSpPr>
            <a:spLocks noChangeShapeType="1"/>
          </p:cNvSpPr>
          <p:nvPr/>
        </p:nvSpPr>
        <p:spPr bwMode="auto">
          <a:xfrm>
            <a:off x="6051550" y="1951038"/>
            <a:ext cx="3175" cy="822325"/>
          </a:xfrm>
          <a:prstGeom prst="line">
            <a:avLst/>
          </a:prstGeom>
          <a:noFill/>
          <a:ln w="9525">
            <a:solidFill>
              <a:srgbClr val="000000"/>
            </a:solidFill>
            <a:round/>
            <a:headEnd/>
            <a:tailEnd type="triangle" w="med" len="med"/>
          </a:ln>
        </p:spPr>
        <p:txBody>
          <a:bodyPr/>
          <a:lstStyle/>
          <a:p>
            <a:endParaRPr lang="uk-UA"/>
          </a:p>
        </p:txBody>
      </p:sp>
      <p:sp>
        <p:nvSpPr>
          <p:cNvPr id="56331" name="Text Box 11"/>
          <p:cNvSpPr txBox="1">
            <a:spLocks noChangeArrowheads="1"/>
          </p:cNvSpPr>
          <p:nvPr/>
        </p:nvSpPr>
        <p:spPr bwMode="auto">
          <a:xfrm>
            <a:off x="3924300" y="2060575"/>
            <a:ext cx="1579563" cy="347663"/>
          </a:xfrm>
          <a:prstGeom prst="rect">
            <a:avLst/>
          </a:prstGeom>
          <a:solidFill>
            <a:srgbClr val="FFFFFF"/>
          </a:solidFill>
          <a:ln w="9525">
            <a:solidFill>
              <a:srgbClr val="000000"/>
            </a:solidFill>
            <a:miter lim="800000"/>
            <a:headEnd/>
            <a:tailEnd/>
          </a:ln>
        </p:spPr>
        <p:txBody>
          <a:bodyPr/>
          <a:lstStyle/>
          <a:p>
            <a:pPr eaLnBrk="1" hangingPunct="1"/>
            <a:r>
              <a:rPr lang="ru-RU" sz="1400" b="1">
                <a:latin typeface="Times New Roman" pitchFamily="18" charset="0"/>
              </a:rPr>
              <a:t>Транскрипція</a:t>
            </a:r>
            <a:endParaRPr lang="ru-RU" sz="1400"/>
          </a:p>
        </p:txBody>
      </p:sp>
      <p:sp>
        <p:nvSpPr>
          <p:cNvPr id="56332" name="Rectangle 12"/>
          <p:cNvSpPr>
            <a:spLocks noChangeArrowheads="1"/>
          </p:cNvSpPr>
          <p:nvPr/>
        </p:nvSpPr>
        <p:spPr bwMode="auto">
          <a:xfrm>
            <a:off x="4662488" y="3138488"/>
            <a:ext cx="1060450"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33" name="Rectangle 13"/>
          <p:cNvSpPr>
            <a:spLocks noChangeArrowheads="1"/>
          </p:cNvSpPr>
          <p:nvPr/>
        </p:nvSpPr>
        <p:spPr bwMode="auto">
          <a:xfrm>
            <a:off x="5435600" y="3141663"/>
            <a:ext cx="885825" cy="269875"/>
          </a:xfrm>
          <a:prstGeom prst="rect">
            <a:avLst/>
          </a:prstGeom>
          <a:solidFill>
            <a:schemeClr val="accent1"/>
          </a:solidFill>
          <a:ln w="9525">
            <a:solidFill>
              <a:srgbClr val="000000"/>
            </a:solidFill>
            <a:miter lim="800000"/>
            <a:headEnd/>
            <a:tailEnd/>
          </a:ln>
        </p:spPr>
        <p:txBody>
          <a:bodyPr/>
          <a:lstStyle/>
          <a:p>
            <a:pPr algn="ctr" eaLnBrk="1" hangingPunct="1"/>
            <a:endParaRPr lang="uk-UA"/>
          </a:p>
        </p:txBody>
      </p:sp>
      <p:sp>
        <p:nvSpPr>
          <p:cNvPr id="56334" name="Rectangle 14"/>
          <p:cNvSpPr>
            <a:spLocks noChangeArrowheads="1"/>
          </p:cNvSpPr>
          <p:nvPr/>
        </p:nvSpPr>
        <p:spPr bwMode="auto">
          <a:xfrm>
            <a:off x="6227763" y="3141663"/>
            <a:ext cx="773112"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35" name="Text Box 15"/>
          <p:cNvSpPr txBox="1">
            <a:spLocks noChangeArrowheads="1"/>
          </p:cNvSpPr>
          <p:nvPr/>
        </p:nvSpPr>
        <p:spPr bwMode="auto">
          <a:xfrm>
            <a:off x="2486025" y="2997200"/>
            <a:ext cx="2024063" cy="414338"/>
          </a:xfrm>
          <a:prstGeom prst="rect">
            <a:avLst/>
          </a:prstGeom>
          <a:solidFill>
            <a:srgbClr val="FFFFFF"/>
          </a:solidFill>
          <a:ln w="9525">
            <a:noFill/>
            <a:miter lim="800000"/>
            <a:headEnd/>
            <a:tailEnd/>
          </a:ln>
        </p:spPr>
        <p:txBody>
          <a:bodyPr/>
          <a:lstStyle/>
          <a:p>
            <a:pPr eaLnBrk="1" hangingPunct="1"/>
            <a:r>
              <a:rPr lang="ru-RU" sz="2000" b="1">
                <a:latin typeface="Times New Roman" pitchFamily="18" charset="0"/>
              </a:rPr>
              <a:t>Про-іРНК</a:t>
            </a:r>
            <a:endParaRPr lang="ru-RU" sz="2000"/>
          </a:p>
        </p:txBody>
      </p:sp>
      <p:sp>
        <p:nvSpPr>
          <p:cNvPr id="56336" name="Rectangle 16"/>
          <p:cNvSpPr>
            <a:spLocks noChangeArrowheads="1"/>
          </p:cNvSpPr>
          <p:nvPr/>
        </p:nvSpPr>
        <p:spPr bwMode="auto">
          <a:xfrm>
            <a:off x="5170488" y="5054600"/>
            <a:ext cx="1060450" cy="274638"/>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37" name="Rectangle 17"/>
          <p:cNvSpPr>
            <a:spLocks noChangeArrowheads="1"/>
          </p:cNvSpPr>
          <p:nvPr/>
        </p:nvSpPr>
        <p:spPr bwMode="auto">
          <a:xfrm>
            <a:off x="4570413" y="4233863"/>
            <a:ext cx="1060450"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38" name="Rectangle 18"/>
          <p:cNvSpPr>
            <a:spLocks noChangeArrowheads="1"/>
          </p:cNvSpPr>
          <p:nvPr/>
        </p:nvSpPr>
        <p:spPr bwMode="auto">
          <a:xfrm>
            <a:off x="5364163" y="3644900"/>
            <a:ext cx="863600" cy="274638"/>
          </a:xfrm>
          <a:prstGeom prst="rect">
            <a:avLst/>
          </a:prstGeom>
          <a:solidFill>
            <a:schemeClr val="accent1"/>
          </a:solidFill>
          <a:ln w="9525">
            <a:solidFill>
              <a:srgbClr val="000000"/>
            </a:solidFill>
            <a:miter lim="800000"/>
            <a:headEnd/>
            <a:tailEnd/>
          </a:ln>
        </p:spPr>
        <p:txBody>
          <a:bodyPr/>
          <a:lstStyle/>
          <a:p>
            <a:pPr algn="ctr" eaLnBrk="1" hangingPunct="1"/>
            <a:endParaRPr lang="uk-UA"/>
          </a:p>
        </p:txBody>
      </p:sp>
      <p:sp>
        <p:nvSpPr>
          <p:cNvPr id="56339" name="Rectangle 19"/>
          <p:cNvSpPr>
            <a:spLocks noChangeArrowheads="1"/>
          </p:cNvSpPr>
          <p:nvPr/>
        </p:nvSpPr>
        <p:spPr bwMode="auto">
          <a:xfrm>
            <a:off x="5802313" y="5054600"/>
            <a:ext cx="1060450" cy="274638"/>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40" name="Rectangle 20"/>
          <p:cNvSpPr>
            <a:spLocks noChangeArrowheads="1"/>
          </p:cNvSpPr>
          <p:nvPr/>
        </p:nvSpPr>
        <p:spPr bwMode="auto">
          <a:xfrm>
            <a:off x="6030913" y="4233863"/>
            <a:ext cx="1060450" cy="273050"/>
          </a:xfrm>
          <a:prstGeom prst="rect">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41" name="AutoShape 21"/>
          <p:cNvSpPr>
            <a:spLocks/>
          </p:cNvSpPr>
          <p:nvPr/>
        </p:nvSpPr>
        <p:spPr bwMode="auto">
          <a:xfrm>
            <a:off x="4284663" y="3573463"/>
            <a:ext cx="287337" cy="1368425"/>
          </a:xfrm>
          <a:prstGeom prst="leftBrace">
            <a:avLst>
              <a:gd name="adj1" fmla="val 39687"/>
              <a:gd name="adj2" fmla="val 50653"/>
            </a:avLst>
          </a:prstGeom>
          <a:noFill/>
          <a:ln w="19050">
            <a:solidFill>
              <a:srgbClr val="000000"/>
            </a:solidFill>
            <a:round/>
            <a:headEnd/>
            <a:tailEnd/>
          </a:ln>
        </p:spPr>
        <p:txBody>
          <a:bodyPr/>
          <a:lstStyle/>
          <a:p>
            <a:pPr algn="ctr" eaLnBrk="1" hangingPunct="1"/>
            <a:endParaRPr lang="uk-UA"/>
          </a:p>
        </p:txBody>
      </p:sp>
      <p:sp>
        <p:nvSpPr>
          <p:cNvPr id="56342" name="Line 22"/>
          <p:cNvSpPr>
            <a:spLocks noChangeShapeType="1"/>
          </p:cNvSpPr>
          <p:nvPr/>
        </p:nvSpPr>
        <p:spPr bwMode="auto">
          <a:xfrm>
            <a:off x="-3144838" y="5511800"/>
            <a:ext cx="11206163" cy="1588"/>
          </a:xfrm>
          <a:prstGeom prst="line">
            <a:avLst/>
          </a:prstGeom>
          <a:noFill/>
          <a:ln w="9525">
            <a:solidFill>
              <a:srgbClr val="000000"/>
            </a:solidFill>
            <a:prstDash val="dash"/>
            <a:round/>
            <a:headEnd/>
            <a:tailEnd/>
          </a:ln>
        </p:spPr>
        <p:txBody>
          <a:bodyPr/>
          <a:lstStyle/>
          <a:p>
            <a:endParaRPr lang="uk-UA"/>
          </a:p>
        </p:txBody>
      </p:sp>
      <p:sp>
        <p:nvSpPr>
          <p:cNvPr id="56343" name="Text Box 23"/>
          <p:cNvSpPr txBox="1">
            <a:spLocks noChangeArrowheads="1"/>
          </p:cNvSpPr>
          <p:nvPr/>
        </p:nvSpPr>
        <p:spPr bwMode="auto">
          <a:xfrm>
            <a:off x="2411413" y="3573463"/>
            <a:ext cx="1773237" cy="1295400"/>
          </a:xfrm>
          <a:prstGeom prst="rect">
            <a:avLst/>
          </a:prstGeom>
          <a:solidFill>
            <a:srgbClr val="FFFFFF"/>
          </a:solidFill>
          <a:ln w="9525">
            <a:noFill/>
            <a:miter lim="800000"/>
            <a:headEnd/>
            <a:tailEnd/>
          </a:ln>
        </p:spPr>
        <p:txBody>
          <a:bodyPr/>
          <a:lstStyle/>
          <a:p>
            <a:pPr eaLnBrk="1" hangingPunct="1"/>
            <a:r>
              <a:rPr lang="ru-RU" sz="1600" b="1">
                <a:latin typeface="Times New Roman" pitchFamily="18" charset="0"/>
              </a:rPr>
              <a:t>Сплайсинг – вирізання інтронів і з</a:t>
            </a:r>
            <a:r>
              <a:rPr lang="en-US" sz="1600" b="1">
                <a:latin typeface="Times New Roman" pitchFamily="18" charset="0"/>
              </a:rPr>
              <a:t>’</a:t>
            </a:r>
            <a:r>
              <a:rPr lang="ru-RU" sz="1600" b="1">
                <a:latin typeface="Times New Roman" pitchFamily="18" charset="0"/>
              </a:rPr>
              <a:t>єднання екзонів</a:t>
            </a:r>
            <a:endParaRPr lang="ru-RU" sz="1600"/>
          </a:p>
        </p:txBody>
      </p:sp>
      <p:sp>
        <p:nvSpPr>
          <p:cNvPr id="56344" name="AutoShape 24"/>
          <p:cNvSpPr>
            <a:spLocks noChangeArrowheads="1"/>
          </p:cNvSpPr>
          <p:nvPr/>
        </p:nvSpPr>
        <p:spPr bwMode="auto">
          <a:xfrm>
            <a:off x="5867400" y="5300663"/>
            <a:ext cx="187325" cy="365125"/>
          </a:xfrm>
          <a:prstGeom prst="downArrow">
            <a:avLst>
              <a:gd name="adj1" fmla="val 50000"/>
              <a:gd name="adj2" fmla="val 48729"/>
            </a:avLst>
          </a:prstGeom>
          <a:solidFill>
            <a:srgbClr val="000000"/>
          </a:solidFill>
          <a:ln w="9525">
            <a:solidFill>
              <a:srgbClr val="000000"/>
            </a:solidFill>
            <a:miter lim="800000"/>
            <a:headEnd/>
            <a:tailEnd/>
          </a:ln>
        </p:spPr>
        <p:txBody>
          <a:bodyPr/>
          <a:lstStyle/>
          <a:p>
            <a:pPr algn="ctr" eaLnBrk="1" hangingPunct="1"/>
            <a:endParaRPr lang="uk-UA"/>
          </a:p>
        </p:txBody>
      </p:sp>
      <p:sp>
        <p:nvSpPr>
          <p:cNvPr id="56345" name="Text Box 25"/>
          <p:cNvSpPr txBox="1">
            <a:spLocks noChangeArrowheads="1"/>
          </p:cNvSpPr>
          <p:nvPr/>
        </p:nvSpPr>
        <p:spPr bwMode="auto">
          <a:xfrm>
            <a:off x="6659563" y="5949950"/>
            <a:ext cx="2070100" cy="503238"/>
          </a:xfrm>
          <a:prstGeom prst="rect">
            <a:avLst/>
          </a:prstGeom>
          <a:solidFill>
            <a:srgbClr val="FFFFFF"/>
          </a:solidFill>
          <a:ln w="9525">
            <a:noFill/>
            <a:miter lim="800000"/>
            <a:headEnd/>
            <a:tailEnd/>
          </a:ln>
        </p:spPr>
        <p:txBody>
          <a:bodyPr/>
          <a:lstStyle/>
          <a:p>
            <a:pPr algn="ctr" eaLnBrk="1" hangingPunct="1"/>
            <a:r>
              <a:rPr lang="ru-RU" sz="1600" b="1"/>
              <a:t>Полі-А-хвіст</a:t>
            </a:r>
          </a:p>
        </p:txBody>
      </p:sp>
      <p:sp>
        <p:nvSpPr>
          <p:cNvPr id="56346" name="Text Box 26"/>
          <p:cNvSpPr txBox="1">
            <a:spLocks noChangeArrowheads="1"/>
          </p:cNvSpPr>
          <p:nvPr/>
        </p:nvSpPr>
        <p:spPr bwMode="auto">
          <a:xfrm>
            <a:off x="2339975" y="5084763"/>
            <a:ext cx="1489075" cy="504825"/>
          </a:xfrm>
          <a:prstGeom prst="rect">
            <a:avLst/>
          </a:prstGeom>
          <a:solidFill>
            <a:srgbClr val="FFFFFF"/>
          </a:solidFill>
          <a:ln w="9525">
            <a:noFill/>
            <a:miter lim="800000"/>
            <a:headEnd/>
            <a:tailEnd/>
          </a:ln>
        </p:spPr>
        <p:txBody>
          <a:bodyPr/>
          <a:lstStyle/>
          <a:p>
            <a:pPr eaLnBrk="1" hangingPunct="1"/>
            <a:r>
              <a:rPr lang="ru-RU" sz="1600" b="1">
                <a:latin typeface="Times New Roman" pitchFamily="18" charset="0"/>
              </a:rPr>
              <a:t>Зріла іРНК</a:t>
            </a:r>
            <a:endParaRPr lang="ru-RU" sz="1600"/>
          </a:p>
        </p:txBody>
      </p:sp>
      <p:sp>
        <p:nvSpPr>
          <p:cNvPr id="56347" name="Text Box 27"/>
          <p:cNvSpPr txBox="1">
            <a:spLocks noChangeArrowheads="1"/>
          </p:cNvSpPr>
          <p:nvPr/>
        </p:nvSpPr>
        <p:spPr bwMode="auto">
          <a:xfrm>
            <a:off x="4643438" y="3933825"/>
            <a:ext cx="871537" cy="182563"/>
          </a:xfrm>
          <a:prstGeom prst="rect">
            <a:avLst/>
          </a:prstGeom>
          <a:solidFill>
            <a:srgbClr val="FFFFFF"/>
          </a:solidFill>
          <a:ln w="9525">
            <a:noFill/>
            <a:miter lim="800000"/>
            <a:headEnd/>
            <a:tailEnd/>
          </a:ln>
        </p:spPr>
        <p:txBody>
          <a:bodyPr/>
          <a:lstStyle/>
          <a:p>
            <a:pPr eaLnBrk="1" hangingPunct="1"/>
            <a:r>
              <a:rPr lang="ru-RU" sz="1200" b="1">
                <a:latin typeface="Times New Roman" pitchFamily="18" charset="0"/>
              </a:rPr>
              <a:t>Екзон 1</a:t>
            </a:r>
            <a:endParaRPr lang="ru-RU"/>
          </a:p>
        </p:txBody>
      </p:sp>
      <p:sp>
        <p:nvSpPr>
          <p:cNvPr id="56348" name="Text Box 28"/>
          <p:cNvSpPr txBox="1">
            <a:spLocks noChangeArrowheads="1"/>
          </p:cNvSpPr>
          <p:nvPr/>
        </p:nvSpPr>
        <p:spPr bwMode="auto">
          <a:xfrm>
            <a:off x="6465888" y="3959225"/>
            <a:ext cx="869950" cy="182563"/>
          </a:xfrm>
          <a:prstGeom prst="rect">
            <a:avLst/>
          </a:prstGeom>
          <a:solidFill>
            <a:srgbClr val="FFFFFF"/>
          </a:solidFill>
          <a:ln w="9525">
            <a:noFill/>
            <a:miter lim="800000"/>
            <a:headEnd/>
            <a:tailEnd/>
          </a:ln>
        </p:spPr>
        <p:txBody>
          <a:bodyPr/>
          <a:lstStyle/>
          <a:p>
            <a:pPr eaLnBrk="1" hangingPunct="1"/>
            <a:r>
              <a:rPr lang="ru-RU" sz="1200" b="1">
                <a:latin typeface="Times New Roman" pitchFamily="18" charset="0"/>
              </a:rPr>
              <a:t>Екзон 2</a:t>
            </a:r>
            <a:endParaRPr lang="ru-RU"/>
          </a:p>
        </p:txBody>
      </p:sp>
      <p:sp>
        <p:nvSpPr>
          <p:cNvPr id="56349" name="Text Box 29"/>
          <p:cNvSpPr txBox="1">
            <a:spLocks noChangeArrowheads="1"/>
          </p:cNvSpPr>
          <p:nvPr/>
        </p:nvSpPr>
        <p:spPr bwMode="auto">
          <a:xfrm>
            <a:off x="139700" y="5511800"/>
            <a:ext cx="3449638" cy="455613"/>
          </a:xfrm>
          <a:prstGeom prst="rect">
            <a:avLst/>
          </a:prstGeom>
          <a:solidFill>
            <a:srgbClr val="FFFFFF"/>
          </a:solidFill>
          <a:ln w="9525">
            <a:noFill/>
            <a:miter lim="800000"/>
            <a:headEnd/>
            <a:tailEnd/>
          </a:ln>
        </p:spPr>
        <p:txBody>
          <a:bodyPr/>
          <a:lstStyle/>
          <a:p>
            <a:pPr eaLnBrk="1" hangingPunct="1"/>
            <a:endParaRPr lang="uk-UA"/>
          </a:p>
        </p:txBody>
      </p:sp>
      <p:sp>
        <p:nvSpPr>
          <p:cNvPr id="56350" name="Line 30"/>
          <p:cNvSpPr>
            <a:spLocks noChangeShapeType="1"/>
          </p:cNvSpPr>
          <p:nvPr/>
        </p:nvSpPr>
        <p:spPr bwMode="auto">
          <a:xfrm flipH="1">
            <a:off x="6208713" y="4598988"/>
            <a:ext cx="574675" cy="455612"/>
          </a:xfrm>
          <a:prstGeom prst="line">
            <a:avLst/>
          </a:prstGeom>
          <a:noFill/>
          <a:ln w="9525">
            <a:solidFill>
              <a:srgbClr val="000000"/>
            </a:solidFill>
            <a:round/>
            <a:headEnd/>
            <a:tailEnd type="triangle" w="med" len="med"/>
          </a:ln>
        </p:spPr>
        <p:txBody>
          <a:bodyPr/>
          <a:lstStyle/>
          <a:p>
            <a:endParaRPr lang="uk-UA"/>
          </a:p>
        </p:txBody>
      </p:sp>
      <p:sp>
        <p:nvSpPr>
          <p:cNvPr id="56351" name="Line 31"/>
          <p:cNvSpPr>
            <a:spLocks noChangeShapeType="1"/>
          </p:cNvSpPr>
          <p:nvPr/>
        </p:nvSpPr>
        <p:spPr bwMode="auto">
          <a:xfrm>
            <a:off x="5295900" y="4598988"/>
            <a:ext cx="574675" cy="455612"/>
          </a:xfrm>
          <a:prstGeom prst="line">
            <a:avLst/>
          </a:prstGeom>
          <a:noFill/>
          <a:ln w="9525">
            <a:solidFill>
              <a:srgbClr val="000000"/>
            </a:solidFill>
            <a:round/>
            <a:headEnd/>
            <a:tailEnd type="triangle" w="med" len="med"/>
          </a:ln>
        </p:spPr>
        <p:txBody>
          <a:bodyPr/>
          <a:lstStyle/>
          <a:p>
            <a:endParaRPr lang="uk-UA"/>
          </a:p>
        </p:txBody>
      </p:sp>
      <p:sp>
        <p:nvSpPr>
          <p:cNvPr id="56352" name="Oval 32"/>
          <p:cNvSpPr>
            <a:spLocks noChangeArrowheads="1"/>
          </p:cNvSpPr>
          <p:nvPr/>
        </p:nvSpPr>
        <p:spPr bwMode="auto">
          <a:xfrm>
            <a:off x="4427538" y="4941888"/>
            <a:ext cx="720725" cy="431800"/>
          </a:xfrm>
          <a:prstGeom prst="ellipse">
            <a:avLst/>
          </a:prstGeom>
          <a:solidFill>
            <a:schemeClr val="accent1"/>
          </a:solidFill>
          <a:ln w="9525">
            <a:solidFill>
              <a:schemeClr val="tx1"/>
            </a:solidFill>
            <a:round/>
            <a:headEnd/>
            <a:tailEnd/>
          </a:ln>
        </p:spPr>
        <p:txBody>
          <a:bodyPr wrap="none" anchor="ctr"/>
          <a:lstStyle/>
          <a:p>
            <a:pPr algn="ctr" eaLnBrk="1" hangingPunct="1"/>
            <a:r>
              <a:rPr lang="ru-RU"/>
              <a:t>Кеп</a:t>
            </a:r>
          </a:p>
        </p:txBody>
      </p:sp>
      <p:sp>
        <p:nvSpPr>
          <p:cNvPr id="56353" name="Rectangle 33"/>
          <p:cNvSpPr>
            <a:spLocks noChangeArrowheads="1"/>
          </p:cNvSpPr>
          <p:nvPr/>
        </p:nvSpPr>
        <p:spPr bwMode="auto">
          <a:xfrm>
            <a:off x="6877050" y="4941888"/>
            <a:ext cx="1511300" cy="4318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ru-RU"/>
              <a:t>АААААААААА</a:t>
            </a:r>
          </a:p>
        </p:txBody>
      </p:sp>
      <p:sp>
        <p:nvSpPr>
          <p:cNvPr id="56354" name="AutoShape 34"/>
          <p:cNvSpPr>
            <a:spLocks/>
          </p:cNvSpPr>
          <p:nvPr/>
        </p:nvSpPr>
        <p:spPr bwMode="auto">
          <a:xfrm>
            <a:off x="2195513" y="3860800"/>
            <a:ext cx="144462" cy="1873250"/>
          </a:xfrm>
          <a:prstGeom prst="leftBrace">
            <a:avLst>
              <a:gd name="adj1" fmla="val 108059"/>
              <a:gd name="adj2" fmla="val 50000"/>
            </a:avLst>
          </a:prstGeom>
          <a:noFill/>
          <a:ln w="9525">
            <a:solidFill>
              <a:schemeClr val="tx1"/>
            </a:solidFill>
            <a:round/>
            <a:headEnd/>
            <a:tailEnd/>
          </a:ln>
        </p:spPr>
        <p:txBody>
          <a:bodyPr wrap="none" anchor="ctr"/>
          <a:lstStyle/>
          <a:p>
            <a:pPr algn="ctr" eaLnBrk="1" hangingPunct="1"/>
            <a:endParaRPr lang="uk-UA"/>
          </a:p>
        </p:txBody>
      </p:sp>
      <p:sp>
        <p:nvSpPr>
          <p:cNvPr id="56355" name="Line 35"/>
          <p:cNvSpPr>
            <a:spLocks noChangeShapeType="1"/>
          </p:cNvSpPr>
          <p:nvPr/>
        </p:nvSpPr>
        <p:spPr bwMode="auto">
          <a:xfrm flipV="1">
            <a:off x="2700338" y="5300663"/>
            <a:ext cx="1727200" cy="720725"/>
          </a:xfrm>
          <a:prstGeom prst="line">
            <a:avLst/>
          </a:prstGeom>
          <a:noFill/>
          <a:ln w="9525">
            <a:solidFill>
              <a:schemeClr val="tx1"/>
            </a:solidFill>
            <a:round/>
            <a:headEnd/>
            <a:tailEnd type="triangle" w="med" len="med"/>
          </a:ln>
        </p:spPr>
        <p:txBody>
          <a:bodyPr/>
          <a:lstStyle/>
          <a:p>
            <a:endParaRPr lang="uk-UA"/>
          </a:p>
        </p:txBody>
      </p:sp>
      <p:sp>
        <p:nvSpPr>
          <p:cNvPr id="56356" name="Text Box 36"/>
          <p:cNvSpPr txBox="1">
            <a:spLocks noChangeArrowheads="1"/>
          </p:cNvSpPr>
          <p:nvPr/>
        </p:nvSpPr>
        <p:spPr bwMode="auto">
          <a:xfrm>
            <a:off x="682625" y="5876925"/>
            <a:ext cx="2305050" cy="641350"/>
          </a:xfrm>
          <a:prstGeom prst="rect">
            <a:avLst/>
          </a:prstGeom>
          <a:noFill/>
          <a:ln w="9525">
            <a:noFill/>
            <a:miter lim="800000"/>
            <a:headEnd/>
            <a:tailEnd/>
          </a:ln>
        </p:spPr>
        <p:txBody>
          <a:bodyPr>
            <a:spAutoFit/>
          </a:bodyPr>
          <a:lstStyle/>
          <a:p>
            <a:pPr algn="ctr" eaLnBrk="1" hangingPunct="1">
              <a:spcBef>
                <a:spcPct val="50000"/>
              </a:spcBef>
            </a:pPr>
            <a:r>
              <a:rPr lang="ru-RU" b="1"/>
              <a:t>7-метілгуанозін-трифосфат</a:t>
            </a:r>
          </a:p>
        </p:txBody>
      </p:sp>
      <p:sp>
        <p:nvSpPr>
          <p:cNvPr id="56357" name="Text Box 37"/>
          <p:cNvSpPr txBox="1">
            <a:spLocks noChangeArrowheads="1"/>
          </p:cNvSpPr>
          <p:nvPr/>
        </p:nvSpPr>
        <p:spPr bwMode="auto">
          <a:xfrm>
            <a:off x="395288" y="1484313"/>
            <a:ext cx="2232025" cy="1474787"/>
          </a:xfrm>
          <a:prstGeom prst="rect">
            <a:avLst/>
          </a:prstGeom>
          <a:noFill/>
          <a:ln w="9525">
            <a:solidFill>
              <a:srgbClr val="FF0000"/>
            </a:solidFill>
            <a:miter lim="800000"/>
            <a:headEnd/>
            <a:tailEnd/>
          </a:ln>
        </p:spPr>
        <p:txBody>
          <a:bodyPr>
            <a:spAutoFit/>
          </a:bodyPr>
          <a:lstStyle/>
          <a:p>
            <a:pPr algn="ctr" eaLnBrk="1" hangingPunct="1">
              <a:spcBef>
                <a:spcPct val="50000"/>
              </a:spcBef>
            </a:pPr>
            <a:r>
              <a:rPr lang="ru-RU" b="1">
                <a:solidFill>
                  <a:srgbClr val="FF0000"/>
                </a:solidFill>
              </a:rPr>
              <a:t>1 етап – синтез про-іРНК, яка повністю комплементарна ДНК (гену)</a:t>
            </a:r>
          </a:p>
        </p:txBody>
      </p:sp>
      <p:sp>
        <p:nvSpPr>
          <p:cNvPr id="56358" name="Text Box 38"/>
          <p:cNvSpPr txBox="1">
            <a:spLocks noChangeArrowheads="1"/>
          </p:cNvSpPr>
          <p:nvPr/>
        </p:nvSpPr>
        <p:spPr bwMode="auto">
          <a:xfrm>
            <a:off x="323850" y="3860800"/>
            <a:ext cx="1657350" cy="1200150"/>
          </a:xfrm>
          <a:prstGeom prst="rect">
            <a:avLst/>
          </a:prstGeom>
          <a:noFill/>
          <a:ln w="9525">
            <a:solidFill>
              <a:srgbClr val="0033CC"/>
            </a:solidFill>
            <a:miter lim="800000"/>
            <a:headEnd/>
            <a:tailEnd/>
          </a:ln>
        </p:spPr>
        <p:txBody>
          <a:bodyPr>
            <a:spAutoFit/>
          </a:bodyPr>
          <a:lstStyle/>
          <a:p>
            <a:pPr algn="ctr" eaLnBrk="1" hangingPunct="1">
              <a:spcBef>
                <a:spcPct val="50000"/>
              </a:spcBef>
            </a:pPr>
            <a:r>
              <a:rPr lang="ru-RU" b="1">
                <a:solidFill>
                  <a:srgbClr val="0033CC"/>
                </a:solidFill>
              </a:rPr>
              <a:t>2 етап – процесинг (дозрівання іРНК)</a:t>
            </a:r>
          </a:p>
        </p:txBody>
      </p:sp>
      <p:sp>
        <p:nvSpPr>
          <p:cNvPr id="56359" name="Text Box 39"/>
          <p:cNvSpPr txBox="1">
            <a:spLocks noChangeArrowheads="1"/>
          </p:cNvSpPr>
          <p:nvPr/>
        </p:nvSpPr>
        <p:spPr bwMode="auto">
          <a:xfrm>
            <a:off x="7524750" y="5949950"/>
            <a:ext cx="1619250" cy="366713"/>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56360" name="Line 40"/>
          <p:cNvSpPr>
            <a:spLocks noChangeShapeType="1"/>
          </p:cNvSpPr>
          <p:nvPr/>
        </p:nvSpPr>
        <p:spPr bwMode="auto">
          <a:xfrm flipV="1">
            <a:off x="7667625" y="5445125"/>
            <a:ext cx="0" cy="360363"/>
          </a:xfrm>
          <a:prstGeom prst="line">
            <a:avLst/>
          </a:prstGeom>
          <a:noFill/>
          <a:ln w="9525">
            <a:solidFill>
              <a:schemeClr val="tx1"/>
            </a:solidFill>
            <a:round/>
            <a:headEnd/>
            <a:tailEnd type="triangle" w="med" len="med"/>
          </a:ln>
        </p:spPr>
        <p:txBody>
          <a:bodyPr/>
          <a:lstStyle/>
          <a:p>
            <a:endParaRPr lang="uk-UA"/>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67544" y="692696"/>
            <a:ext cx="8229600" cy="1143000"/>
          </a:xfrm>
        </p:spPr>
        <p:txBody>
          <a:bodyPr>
            <a:normAutofit/>
          </a:bodyPr>
          <a:lstStyle/>
          <a:p>
            <a:pPr eaLnBrk="1" hangingPunct="1"/>
            <a:br>
              <a:rPr lang="ru-RU" sz="2000" b="1" dirty="0"/>
            </a:br>
            <a:endParaRPr lang="ru-RU" sz="2000" b="1" dirty="0"/>
          </a:p>
        </p:txBody>
      </p:sp>
      <p:pic>
        <p:nvPicPr>
          <p:cNvPr id="57348" name="Объект 3"/>
          <p:cNvPicPr>
            <a:picLocks noGrp="1" noChangeAspect="1" noChangeArrowheads="1"/>
          </p:cNvPicPr>
          <p:nvPr>
            <p:ph sz="quarter" idx="1"/>
          </p:nvPr>
        </p:nvPicPr>
        <p:blipFill>
          <a:blip r:embed="rId2" cstate="print"/>
          <a:srcRect b="4315"/>
          <a:stretch>
            <a:fillRect/>
          </a:stretch>
        </p:blipFill>
        <p:spPr>
          <a:xfrm>
            <a:off x="611560" y="2486025"/>
            <a:ext cx="7772400" cy="4183335"/>
          </a:xfrm>
        </p:spPr>
      </p:pic>
      <p:sp>
        <p:nvSpPr>
          <p:cNvPr id="57347" name="Rectangle 1"/>
          <p:cNvSpPr txBox="1">
            <a:spLocks noChangeArrowheads="1"/>
          </p:cNvSpPr>
          <p:nvPr/>
        </p:nvSpPr>
        <p:spPr bwMode="auto">
          <a:xfrm>
            <a:off x="467544" y="836712"/>
            <a:ext cx="8676456" cy="777875"/>
          </a:xfrm>
          <a:prstGeom prst="rect">
            <a:avLst/>
          </a:prstGeom>
          <a:noFill/>
          <a:ln w="9525">
            <a:noFill/>
            <a:miter lim="800000"/>
            <a:headEnd/>
            <a:tailEnd/>
          </a:ln>
        </p:spPr>
        <p:txBody>
          <a:bodyPr tIns="64440" anchor="ct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800" b="1" dirty="0">
                <a:solidFill>
                  <a:srgbClr val="FF0000"/>
                </a:solidFill>
                <a:latin typeface="+mn-lt"/>
              </a:rPr>
              <a:t>Активація амінокислот - </a:t>
            </a:r>
            <a:r>
              <a:rPr lang="ru-RU" altLang="ru-RU" sz="2800" b="1" dirty="0">
                <a:latin typeface="+mn-lt"/>
              </a:rPr>
              <a:t>це зв'язування амінокислоти з тРНК.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b="1" dirty="0">
              <a:latin typeface="+mn-lt"/>
            </a:endParaRP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latin typeface="+mn-lt"/>
              </a:rPr>
              <a:t>Фермент, який приєднує амінокислоту до 3'-ОН, називається </a:t>
            </a:r>
            <a:r>
              <a:rPr lang="ru-RU" altLang="ru-RU" sz="2400" b="1" dirty="0">
                <a:latin typeface="+mn-lt"/>
              </a:rPr>
              <a:t>аміноацил-тРНК-синтетаза</a:t>
            </a:r>
            <a:r>
              <a:rPr lang="ru-RU" altLang="ru-RU" sz="2400" dirty="0">
                <a:latin typeface="+mn-lt"/>
              </a:rPr>
              <a:t>. Процес вимагає АТФ</a:t>
            </a:r>
            <a:endParaRPr lang="en-GB" altLang="ru-RU" sz="2400" dirty="0">
              <a:latin typeface="+mn-lt"/>
            </a:endParaRPr>
          </a:p>
        </p:txBody>
      </p:sp>
      <p:sp>
        <p:nvSpPr>
          <p:cNvPr id="57349" name="TextBox 5"/>
          <p:cNvSpPr txBox="1">
            <a:spLocks noChangeArrowheads="1"/>
          </p:cNvSpPr>
          <p:nvPr/>
        </p:nvSpPr>
        <p:spPr bwMode="auto">
          <a:xfrm>
            <a:off x="3635896" y="2132856"/>
            <a:ext cx="1616075" cy="369888"/>
          </a:xfrm>
          <a:prstGeom prst="rect">
            <a:avLst/>
          </a:prstGeom>
          <a:noFill/>
          <a:ln w="28575">
            <a:solidFill>
              <a:srgbClr val="FF0000"/>
            </a:solidFill>
            <a:miter lim="800000"/>
            <a:headEnd/>
            <a:tailEnd/>
          </a:ln>
        </p:spPr>
        <p:txBody>
          <a:bodyPr wrap="none">
            <a:spAutoFit/>
          </a:bodyPr>
          <a:lstStyle/>
          <a:p>
            <a:r>
              <a:rPr lang="uk-UA" dirty="0"/>
              <a:t>амінокислота</a:t>
            </a:r>
          </a:p>
        </p:txBody>
      </p:sp>
      <p:cxnSp>
        <p:nvCxnSpPr>
          <p:cNvPr id="57350" name="Прямая со стрелкой 9"/>
          <p:cNvCxnSpPr>
            <a:cxnSpLocks noChangeShapeType="1"/>
          </p:cNvCxnSpPr>
          <p:nvPr/>
        </p:nvCxnSpPr>
        <p:spPr bwMode="auto">
          <a:xfrm flipH="1">
            <a:off x="2915816" y="2348880"/>
            <a:ext cx="649287" cy="517525"/>
          </a:xfrm>
          <a:prstGeom prst="straightConnector1">
            <a:avLst/>
          </a:prstGeom>
          <a:noFill/>
          <a:ln w="38100" algn="ctr">
            <a:solidFill>
              <a:srgbClr val="FF0000"/>
            </a:solidFill>
            <a:round/>
            <a:headEnd/>
            <a:tailEnd type="triangle" w="med" len="med"/>
          </a:ln>
        </p:spPr>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95536" y="620688"/>
            <a:ext cx="8229600" cy="1143000"/>
          </a:xfrm>
        </p:spPr>
        <p:txBody>
          <a:bodyPr>
            <a:normAutofit fontScale="90000"/>
          </a:bodyPr>
          <a:lstStyle/>
          <a:p>
            <a:pPr algn="ctr" eaLnBrk="1" hangingPunct="1"/>
            <a:r>
              <a:rPr lang="ru-RU" sz="4000" b="1" dirty="0">
                <a:solidFill>
                  <a:srgbClr val="FF0000"/>
                </a:solidFill>
                <a:latin typeface="Cambria" panose="02040503050406030204" pitchFamily="18" charset="0"/>
                <a:ea typeface="Cambria" panose="02040503050406030204" pitchFamily="18" charset="0"/>
              </a:rPr>
              <a:t>Трансляція</a:t>
            </a:r>
            <a:r>
              <a:rPr lang="ru-RU" sz="4000" b="1" dirty="0">
                <a:latin typeface="Cambria" panose="02040503050406030204" pitchFamily="18" charset="0"/>
                <a:ea typeface="Cambria" panose="02040503050406030204" pitchFamily="18" charset="0"/>
              </a:rPr>
              <a:t> – </a:t>
            </a:r>
            <a:br>
              <a:rPr lang="ru-RU" sz="4000" b="1" dirty="0">
                <a:latin typeface="Cambria" panose="02040503050406030204" pitchFamily="18" charset="0"/>
                <a:ea typeface="Cambria" panose="02040503050406030204" pitchFamily="18" charset="0"/>
              </a:rPr>
            </a:br>
            <a:r>
              <a:rPr lang="ru-RU" sz="3600" b="1" dirty="0">
                <a:solidFill>
                  <a:schemeClr val="tx1"/>
                </a:solidFill>
                <a:latin typeface="Cambria" panose="02040503050406030204" pitchFamily="18" charset="0"/>
                <a:ea typeface="Cambria" panose="02040503050406030204" pitchFamily="18" charset="0"/>
              </a:rPr>
              <a:t>синтез первинної структури білка на рибосомі</a:t>
            </a:r>
          </a:p>
        </p:txBody>
      </p:sp>
      <p:sp>
        <p:nvSpPr>
          <p:cNvPr id="1028" name="Rectangle 5"/>
          <p:cNvSpPr>
            <a:spLocks noGrp="1" noChangeArrowheads="1"/>
          </p:cNvSpPr>
          <p:nvPr>
            <p:ph type="body" sz="half" idx="1"/>
          </p:nvPr>
        </p:nvSpPr>
        <p:spPr/>
        <p:txBody>
          <a:bodyPr/>
          <a:lstStyle/>
          <a:p>
            <a:pPr algn="ctr" eaLnBrk="1" hangingPunct="1">
              <a:buFontTx/>
              <a:buNone/>
            </a:pPr>
            <a:r>
              <a:rPr lang="ru-RU" sz="2800" b="1" dirty="0"/>
              <a:t>Будова рибосоми</a:t>
            </a:r>
          </a:p>
        </p:txBody>
      </p:sp>
      <p:sp>
        <p:nvSpPr>
          <p:cNvPr id="1029" name="Text Box 8"/>
          <p:cNvSpPr txBox="1">
            <a:spLocks noChangeArrowheads="1"/>
          </p:cNvSpPr>
          <p:nvPr/>
        </p:nvSpPr>
        <p:spPr bwMode="auto">
          <a:xfrm>
            <a:off x="5577681" y="1844824"/>
            <a:ext cx="2882752" cy="4385816"/>
          </a:xfrm>
          <a:prstGeom prst="rect">
            <a:avLst/>
          </a:prstGeom>
          <a:noFill/>
          <a:ln w="9525">
            <a:noFill/>
            <a:miter lim="800000"/>
            <a:headEnd/>
            <a:tailEnd/>
          </a:ln>
        </p:spPr>
        <p:txBody>
          <a:bodyPr wrap="square">
            <a:spAutoFit/>
          </a:bodyPr>
          <a:lstStyle/>
          <a:p>
            <a:pPr algn="ctr" eaLnBrk="1" hangingPunct="1">
              <a:spcBef>
                <a:spcPct val="50000"/>
              </a:spcBef>
            </a:pPr>
            <a:r>
              <a:rPr lang="ru-RU" b="1" dirty="0">
                <a:latin typeface="+mn-lt"/>
              </a:rPr>
              <a:t>Активні центри рибосоми       </a:t>
            </a:r>
          </a:p>
          <a:p>
            <a:pPr eaLnBrk="1" hangingPunct="1">
              <a:spcBef>
                <a:spcPct val="50000"/>
              </a:spcBef>
            </a:pPr>
            <a:r>
              <a:rPr lang="ru-RU" b="1" dirty="0">
                <a:latin typeface="+mn-lt"/>
              </a:rPr>
              <a:t>А – аміноацильний центр</a:t>
            </a:r>
            <a:r>
              <a:rPr lang="ru-RU" dirty="0">
                <a:latin typeface="+mn-lt"/>
              </a:rPr>
              <a:t>, де відбувається порівняння кодону іРНК з антикодоном тРНК</a:t>
            </a:r>
          </a:p>
          <a:p>
            <a:pPr eaLnBrk="1" hangingPunct="1">
              <a:spcBef>
                <a:spcPct val="50000"/>
              </a:spcBef>
            </a:pPr>
            <a:r>
              <a:rPr lang="ru-RU" b="1" dirty="0">
                <a:latin typeface="+mn-lt"/>
              </a:rPr>
              <a:t>Р – пептидильний центр</a:t>
            </a:r>
            <a:r>
              <a:rPr lang="ru-RU" dirty="0">
                <a:latin typeface="+mn-lt"/>
              </a:rPr>
              <a:t>, де міститься тРНК з поліпептидним ланцюгом, утворюється </a:t>
            </a:r>
            <a:r>
              <a:rPr lang="ru-RU" dirty="0" err="1">
                <a:latin typeface="+mn-lt"/>
              </a:rPr>
              <a:t>пептидний</a:t>
            </a:r>
            <a:r>
              <a:rPr lang="ru-RU" dirty="0">
                <a:latin typeface="+mn-lt"/>
              </a:rPr>
              <a:t> </a:t>
            </a:r>
            <a:r>
              <a:rPr lang="ru-RU" dirty="0" err="1">
                <a:latin typeface="+mn-lt"/>
              </a:rPr>
              <a:t>зв</a:t>
            </a:r>
            <a:r>
              <a:rPr lang="en-US" dirty="0">
                <a:latin typeface="+mn-lt"/>
              </a:rPr>
              <a:t>’</a:t>
            </a:r>
            <a:r>
              <a:rPr lang="ru-RU" dirty="0" err="1">
                <a:latin typeface="+mn-lt"/>
              </a:rPr>
              <a:t>язок</a:t>
            </a:r>
            <a:r>
              <a:rPr lang="ru-RU" dirty="0">
                <a:latin typeface="+mn-lt"/>
              </a:rPr>
              <a:t> між сусіднімі </a:t>
            </a:r>
            <a:r>
              <a:rPr lang="ru-RU" dirty="0" err="1">
                <a:latin typeface="+mn-lt"/>
              </a:rPr>
              <a:t>амінокислотами</a:t>
            </a:r>
            <a:endParaRPr lang="en-US" dirty="0">
              <a:latin typeface="+mn-lt"/>
            </a:endParaRPr>
          </a:p>
          <a:p>
            <a:pPr eaLnBrk="1" hangingPunct="1">
              <a:spcBef>
                <a:spcPct val="50000"/>
              </a:spcBef>
            </a:pPr>
            <a:r>
              <a:rPr lang="en-US" b="1" dirty="0">
                <a:latin typeface="Cambria" panose="02040503050406030204" pitchFamily="18" charset="0"/>
                <a:ea typeface="Cambria" panose="02040503050406030204" pitchFamily="18" charset="0"/>
              </a:rPr>
              <a:t>E (exit) </a:t>
            </a:r>
            <a:r>
              <a:rPr lang="en-US" dirty="0">
                <a:latin typeface="Cambria" panose="02040503050406030204" pitchFamily="18" charset="0"/>
                <a:ea typeface="Cambria" panose="02040503050406030204" pitchFamily="18" charset="0"/>
              </a:rPr>
              <a:t>– </a:t>
            </a:r>
            <a:r>
              <a:rPr lang="ru-RU" dirty="0" err="1">
                <a:latin typeface="+mn-lt"/>
              </a:rPr>
              <a:t>ділянка</a:t>
            </a:r>
            <a:r>
              <a:rPr lang="ru-RU" dirty="0">
                <a:latin typeface="+mn-lt"/>
              </a:rPr>
              <a:t> </a:t>
            </a:r>
            <a:r>
              <a:rPr lang="ru-RU" dirty="0" err="1">
                <a:latin typeface="+mn-lt"/>
              </a:rPr>
              <a:t>виходу</a:t>
            </a:r>
            <a:r>
              <a:rPr lang="ru-RU" dirty="0">
                <a:latin typeface="+mn-lt"/>
              </a:rPr>
              <a:t> тРНК</a:t>
            </a:r>
          </a:p>
        </p:txBody>
      </p:sp>
      <p:pic>
        <p:nvPicPr>
          <p:cNvPr id="1026" name="Picture 2" descr="Ribosomes Definition - JavaTpoint">
            <a:extLst>
              <a:ext uri="{FF2B5EF4-FFF2-40B4-BE49-F238E27FC236}">
                <a16:creationId xmlns:a16="http://schemas.microsoft.com/office/drawing/2014/main" id="{395C1463-08EB-C24F-AB5F-44C1838C8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473" y="2564904"/>
            <a:ext cx="5000625" cy="3019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74638"/>
            <a:ext cx="8229600" cy="850900"/>
          </a:xfrm>
        </p:spPr>
        <p:txBody>
          <a:bodyPr>
            <a:normAutofit fontScale="90000"/>
          </a:bodyPr>
          <a:lstStyle/>
          <a:p>
            <a:pPr eaLnBrk="1" hangingPunct="1"/>
            <a:r>
              <a:rPr lang="ru-RU" sz="5000" b="1"/>
              <a:t>Етапи трансляції</a:t>
            </a:r>
          </a:p>
        </p:txBody>
      </p:sp>
      <p:pic>
        <p:nvPicPr>
          <p:cNvPr id="58371" name="Picture 3"/>
          <p:cNvPicPr>
            <a:picLocks noGrp="1" noChangeAspect="1" noChangeArrowheads="1"/>
          </p:cNvPicPr>
          <p:nvPr>
            <p:ph sz="quarter" idx="1"/>
          </p:nvPr>
        </p:nvPicPr>
        <p:blipFill>
          <a:blip r:embed="rId2" cstate="print"/>
          <a:stretch>
            <a:fillRect/>
          </a:stretch>
        </p:blipFill>
        <p:spPr>
          <a:xfrm>
            <a:off x="914400" y="2287948"/>
            <a:ext cx="7772400" cy="2891703"/>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a:extLst>
              <a:ext uri="{FF2B5EF4-FFF2-40B4-BE49-F238E27FC236}">
                <a16:creationId xmlns:a16="http://schemas.microsoft.com/office/drawing/2014/main" id="{C092C701-5A6C-6D35-5575-FDE5665D2CD6}"/>
              </a:ext>
            </a:extLst>
          </p:cNvPr>
          <p:cNvSpPr>
            <a:spLocks noGrp="1" noChangeArrowheads="1"/>
          </p:cNvSpPr>
          <p:nvPr>
            <p:ph type="title"/>
          </p:nvPr>
        </p:nvSpPr>
        <p:spPr>
          <a:xfrm>
            <a:off x="468313" y="115888"/>
            <a:ext cx="8223250" cy="1430337"/>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t>Initiation</a:t>
            </a:r>
          </a:p>
        </p:txBody>
      </p:sp>
      <p:pic>
        <p:nvPicPr>
          <p:cNvPr id="112643" name="Picture 2">
            <a:extLst>
              <a:ext uri="{FF2B5EF4-FFF2-40B4-BE49-F238E27FC236}">
                <a16:creationId xmlns:a16="http://schemas.microsoft.com/office/drawing/2014/main" id="{D55600F2-C7AB-D144-17E7-91B57757A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276475"/>
            <a:ext cx="7620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12644" name="Rectangle 3">
            <a:extLst>
              <a:ext uri="{FF2B5EF4-FFF2-40B4-BE49-F238E27FC236}">
                <a16:creationId xmlns:a16="http://schemas.microsoft.com/office/drawing/2014/main" id="{ECD71AC6-BCA0-2AE8-C608-DD687871FCBE}"/>
              </a:ext>
            </a:extLst>
          </p:cNvPr>
          <p:cNvSpPr>
            <a:spLocks noGrp="1" noChangeArrowheads="1"/>
          </p:cNvSpPr>
          <p:nvPr>
            <p:ph type="body" idx="1"/>
          </p:nvPr>
        </p:nvSpPr>
        <p:spPr>
          <a:xfrm>
            <a:off x="684213" y="1628775"/>
            <a:ext cx="8223250" cy="4702175"/>
          </a:xfrm>
        </p:spPr>
        <p:txBody>
          <a:bodyPr/>
          <a:lstStyle/>
          <a:p>
            <a:pPr eaLnBrk="1" hangingPunct="1">
              <a:buFont typeface="Times New Roman" panose="02020603050405020304" pitchFamily="18" charset="0"/>
              <a:buNone/>
            </a:pPr>
            <a:endParaRPr lang="ru-RU" alt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eaLnBrk="1" hangingPunct="1"/>
            <a:r>
              <a:rPr lang="ru-RU" sz="4000" b="1" u="sng">
                <a:solidFill>
                  <a:srgbClr val="FF0000"/>
                </a:solidFill>
              </a:rPr>
              <a:t>Ініціація</a:t>
            </a:r>
            <a:r>
              <a:rPr lang="ru-RU" sz="4000" b="1">
                <a:solidFill>
                  <a:srgbClr val="FF0000"/>
                </a:solidFill>
              </a:rPr>
              <a:t> – початок трансляції</a:t>
            </a:r>
          </a:p>
        </p:txBody>
      </p:sp>
      <p:sp>
        <p:nvSpPr>
          <p:cNvPr id="59395" name="Rectangle 3"/>
          <p:cNvSpPr>
            <a:spLocks noGrp="1" noChangeArrowheads="1"/>
          </p:cNvSpPr>
          <p:nvPr>
            <p:ph sz="quarter" idx="1"/>
          </p:nvPr>
        </p:nvSpPr>
        <p:spPr>
          <a:xfrm>
            <a:off x="457200" y="1600200"/>
            <a:ext cx="3250704" cy="4853136"/>
          </a:xfrm>
        </p:spPr>
        <p:txBody>
          <a:bodyPr>
            <a:normAutofit fontScale="92500" lnSpcReduction="10000"/>
          </a:bodyPr>
          <a:lstStyle/>
          <a:p>
            <a:pPr eaLnBrk="1" hangingPunct="1">
              <a:lnSpc>
                <a:spcPct val="80000"/>
              </a:lnSpc>
              <a:buFontTx/>
              <a:buNone/>
            </a:pPr>
            <a:endParaRPr lang="ru-RU" sz="2000" dirty="0"/>
          </a:p>
          <a:p>
            <a:pPr eaLnBrk="1" hangingPunct="1">
              <a:lnSpc>
                <a:spcPct val="80000"/>
              </a:lnSpc>
              <a:buFontTx/>
              <a:buNone/>
            </a:pPr>
            <a:r>
              <a:rPr lang="ru-RU" sz="2400" dirty="0">
                <a:latin typeface="Arial" pitchFamily="34" charset="0"/>
                <a:cs typeface="Arial" pitchFamily="34" charset="0"/>
              </a:rPr>
              <a:t>Рибосома з</a:t>
            </a:r>
            <a:r>
              <a:rPr lang="en-US" sz="2400" dirty="0">
                <a:latin typeface="Arial" pitchFamily="34" charset="0"/>
                <a:cs typeface="Arial" pitchFamily="34" charset="0"/>
              </a:rPr>
              <a:t>’</a:t>
            </a:r>
            <a:r>
              <a:rPr lang="ru-RU" sz="2400" dirty="0">
                <a:latin typeface="Arial" pitchFamily="34" charset="0"/>
                <a:cs typeface="Arial" pitchFamily="34" charset="0"/>
              </a:rPr>
              <a:t>єднується з іРНК  і захоплює два кодони (перший – ініціальний виявляється в пептидильному центрі).   До ініціального триплета підходить тРНК із ініціальним метіоніном.</a:t>
            </a:r>
          </a:p>
          <a:p>
            <a:pPr eaLnBrk="1" hangingPunct="1">
              <a:lnSpc>
                <a:spcPct val="80000"/>
              </a:lnSpc>
              <a:buFontTx/>
              <a:buNone/>
            </a:pPr>
            <a:endParaRPr lang="ru-RU" sz="2400" dirty="0">
              <a:latin typeface="Arial" pitchFamily="34" charset="0"/>
              <a:cs typeface="Arial" pitchFamily="34" charset="0"/>
            </a:endParaRPr>
          </a:p>
          <a:p>
            <a:pPr eaLnBrk="1" hangingPunct="1">
              <a:lnSpc>
                <a:spcPct val="80000"/>
              </a:lnSpc>
              <a:buFontTx/>
              <a:buNone/>
            </a:pPr>
            <a:r>
              <a:rPr lang="ru-RU" sz="2400" dirty="0">
                <a:latin typeface="Arial" pitchFamily="34" charset="0"/>
                <a:cs typeface="Arial" pitchFamily="34" charset="0"/>
              </a:rPr>
              <a:t>Утворюється ініціальний комплекс: рибосома – ініціальний триплет – тРНК.</a:t>
            </a:r>
          </a:p>
        </p:txBody>
      </p:sp>
      <p:sp>
        <p:nvSpPr>
          <p:cNvPr id="3" name="Объект 2">
            <a:extLst>
              <a:ext uri="{FF2B5EF4-FFF2-40B4-BE49-F238E27FC236}">
                <a16:creationId xmlns:a16="http://schemas.microsoft.com/office/drawing/2014/main" id="{A50ECB20-9C01-0149-944A-5E55EAECA0CD}"/>
              </a:ext>
            </a:extLst>
          </p:cNvPr>
          <p:cNvSpPr>
            <a:spLocks noGrp="1"/>
          </p:cNvSpPr>
          <p:nvPr>
            <p:ph sz="quarter" idx="2"/>
          </p:nvPr>
        </p:nvSpPr>
        <p:spPr/>
        <p:txBody>
          <a:bodyPr/>
          <a:lstStyle/>
          <a:p>
            <a:endParaRPr lang="ru-UA" dirty="0"/>
          </a:p>
        </p:txBody>
      </p:sp>
      <p:pic>
        <p:nvPicPr>
          <p:cNvPr id="60419" name="Picture 3"/>
          <p:cNvPicPr>
            <a:picLocks noChangeAspect="1" noChangeArrowheads="1"/>
          </p:cNvPicPr>
          <p:nvPr/>
        </p:nvPicPr>
        <p:blipFill>
          <a:blip r:embed="rId2" cstate="print"/>
          <a:stretch>
            <a:fillRect/>
          </a:stretch>
        </p:blipFill>
        <p:spPr>
          <a:xfrm>
            <a:off x="3995936" y="1457656"/>
            <a:ext cx="4963218" cy="3000000"/>
          </a:xfrm>
          <a:prstGeom prst="rect">
            <a:avLst/>
          </a:prstGeom>
        </p:spPr>
      </p:pic>
      <p:sp>
        <p:nvSpPr>
          <p:cNvPr id="60421" name="Text Box 5"/>
          <p:cNvSpPr txBox="1">
            <a:spLocks noChangeArrowheads="1"/>
          </p:cNvSpPr>
          <p:nvPr/>
        </p:nvSpPr>
        <p:spPr bwMode="auto">
          <a:xfrm>
            <a:off x="6808470" y="4314317"/>
            <a:ext cx="2160588" cy="366713"/>
          </a:xfrm>
          <a:prstGeom prst="rect">
            <a:avLst/>
          </a:prstGeom>
          <a:noFill/>
          <a:ln w="9525">
            <a:noFill/>
            <a:miter lim="800000"/>
            <a:headEnd/>
            <a:tailEnd/>
          </a:ln>
        </p:spPr>
        <p:txBody>
          <a:bodyPr>
            <a:spAutoFit/>
          </a:bodyPr>
          <a:lstStyle/>
          <a:p>
            <a:pPr algn="ctr" eaLnBrk="1" hangingPunct="1">
              <a:spcBef>
                <a:spcPct val="50000"/>
              </a:spcBef>
            </a:pPr>
            <a:r>
              <a:rPr lang="ru-RU" b="1" dirty="0"/>
              <a:t>Елонгація</a:t>
            </a:r>
          </a:p>
        </p:txBody>
      </p:sp>
      <p:sp>
        <p:nvSpPr>
          <p:cNvPr id="60422" name="Text Box 6"/>
          <p:cNvSpPr txBox="1">
            <a:spLocks noChangeArrowheads="1"/>
          </p:cNvSpPr>
          <p:nvPr/>
        </p:nvSpPr>
        <p:spPr bwMode="auto">
          <a:xfrm>
            <a:off x="5075783" y="3933453"/>
            <a:ext cx="2016125" cy="366713"/>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60423" name="Text Box 7"/>
          <p:cNvSpPr txBox="1">
            <a:spLocks noChangeArrowheads="1"/>
          </p:cNvSpPr>
          <p:nvPr/>
        </p:nvSpPr>
        <p:spPr bwMode="auto">
          <a:xfrm>
            <a:off x="5075783" y="3933453"/>
            <a:ext cx="1873250" cy="366713"/>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60424" name="Text Box 8"/>
          <p:cNvSpPr txBox="1">
            <a:spLocks noChangeArrowheads="1"/>
          </p:cNvSpPr>
          <p:nvPr/>
        </p:nvSpPr>
        <p:spPr bwMode="auto">
          <a:xfrm>
            <a:off x="5148808" y="3933453"/>
            <a:ext cx="1800225" cy="366713"/>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4" name="TextBox 3">
            <a:extLst>
              <a:ext uri="{FF2B5EF4-FFF2-40B4-BE49-F238E27FC236}">
                <a16:creationId xmlns:a16="http://schemas.microsoft.com/office/drawing/2014/main" id="{C6EE88F3-91E9-7899-6BDB-FE3BD2674FF5}"/>
              </a:ext>
            </a:extLst>
          </p:cNvPr>
          <p:cNvSpPr txBox="1"/>
          <p:nvPr/>
        </p:nvSpPr>
        <p:spPr>
          <a:xfrm>
            <a:off x="3904443" y="4797152"/>
            <a:ext cx="1128835" cy="369332"/>
          </a:xfrm>
          <a:prstGeom prst="rect">
            <a:avLst/>
          </a:prstGeom>
          <a:noFill/>
        </p:spPr>
        <p:txBody>
          <a:bodyPr wrap="none" rtlCol="0">
            <a:spAutoFit/>
          </a:bodyPr>
          <a:lstStyle/>
          <a:p>
            <a:r>
              <a:rPr lang="uk-UA" b="1" dirty="0"/>
              <a:t>Ініціація</a:t>
            </a:r>
            <a:endParaRPr lang="ru-UA" b="1" dirty="0"/>
          </a:p>
        </p:txBody>
      </p:sp>
      <p:cxnSp>
        <p:nvCxnSpPr>
          <p:cNvPr id="6" name="Прямая со стрелкой 5">
            <a:extLst>
              <a:ext uri="{FF2B5EF4-FFF2-40B4-BE49-F238E27FC236}">
                <a16:creationId xmlns:a16="http://schemas.microsoft.com/office/drawing/2014/main" id="{228B7546-56C3-7F7D-F4F6-634563DEDF0C}"/>
              </a:ext>
            </a:extLst>
          </p:cNvPr>
          <p:cNvCxnSpPr/>
          <p:nvPr/>
        </p:nvCxnSpPr>
        <p:spPr>
          <a:xfrm flipV="1">
            <a:off x="4427984" y="4351735"/>
            <a:ext cx="144016" cy="4454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 name="Прямая со стрелкой 6">
            <a:extLst>
              <a:ext uri="{FF2B5EF4-FFF2-40B4-BE49-F238E27FC236}">
                <a16:creationId xmlns:a16="http://schemas.microsoft.com/office/drawing/2014/main" id="{5301C930-E620-3901-EC6C-4B4A7EB5BBAE}"/>
              </a:ext>
            </a:extLst>
          </p:cNvPr>
          <p:cNvCxnSpPr>
            <a:cxnSpLocks/>
          </p:cNvCxnSpPr>
          <p:nvPr/>
        </p:nvCxnSpPr>
        <p:spPr>
          <a:xfrm flipH="1" flipV="1">
            <a:off x="7453858" y="3861048"/>
            <a:ext cx="217567" cy="43326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9552" y="1340768"/>
            <a:ext cx="8229600" cy="1143000"/>
          </a:xfrm>
        </p:spPr>
        <p:txBody>
          <a:bodyPr>
            <a:normAutofit fontScale="90000"/>
          </a:bodyPr>
          <a:lstStyle/>
          <a:p>
            <a:pPr eaLnBrk="1" hangingPunct="1"/>
            <a:r>
              <a:rPr lang="ru-RU" sz="2000" b="1" dirty="0"/>
              <a:t>	</a:t>
            </a:r>
            <a:r>
              <a:rPr lang="ru-RU" sz="2700" b="1" u="sng" dirty="0">
                <a:solidFill>
                  <a:srgbClr val="FF0000"/>
                </a:solidFill>
                <a:latin typeface="Arial" pitchFamily="34" charset="0"/>
                <a:cs typeface="Arial" pitchFamily="34" charset="0"/>
              </a:rPr>
              <a:t>Елонгація</a:t>
            </a:r>
            <a:r>
              <a:rPr lang="ru-RU" sz="2700" b="1" dirty="0">
                <a:solidFill>
                  <a:srgbClr val="FF0000"/>
                </a:solidFill>
                <a:latin typeface="Arial" pitchFamily="34" charset="0"/>
                <a:cs typeface="Arial" pitchFamily="34" charset="0"/>
              </a:rPr>
              <a:t> </a:t>
            </a:r>
            <a:r>
              <a:rPr lang="ru-RU" sz="2700" dirty="0">
                <a:solidFill>
                  <a:schemeClr val="tx1"/>
                </a:solidFill>
                <a:latin typeface="Arial" pitchFamily="34" charset="0"/>
                <a:cs typeface="Arial" pitchFamily="34" charset="0"/>
              </a:rPr>
              <a:t>– власне синтез поліпептиду. До другого кодону іРНК підходить друга тРНК із амінокислотою. Якщо антикодон тРНК комплементарний кодону іРНК, дві амінокислоти з</a:t>
            </a:r>
            <a:r>
              <a:rPr lang="en-US" sz="2700" dirty="0">
                <a:solidFill>
                  <a:schemeClr val="tx1"/>
                </a:solidFill>
                <a:latin typeface="Arial" pitchFamily="34" charset="0"/>
                <a:cs typeface="Arial" pitchFamily="34" charset="0"/>
              </a:rPr>
              <a:t>’</a:t>
            </a:r>
            <a:r>
              <a:rPr lang="ru-RU" sz="2700" dirty="0">
                <a:solidFill>
                  <a:schemeClr val="tx1"/>
                </a:solidFill>
                <a:latin typeface="Arial" pitchFamily="34" charset="0"/>
                <a:cs typeface="Arial" pitchFamily="34" charset="0"/>
              </a:rPr>
              <a:t>єднуються між собою пептидним зв</a:t>
            </a:r>
            <a:r>
              <a:rPr lang="en-US" sz="2700" dirty="0">
                <a:solidFill>
                  <a:schemeClr val="tx1"/>
                </a:solidFill>
                <a:latin typeface="Arial" pitchFamily="34" charset="0"/>
                <a:cs typeface="Arial" pitchFamily="34" charset="0"/>
              </a:rPr>
              <a:t>’</a:t>
            </a:r>
            <a:r>
              <a:rPr lang="ru-RU" sz="2700" dirty="0">
                <a:solidFill>
                  <a:schemeClr val="tx1"/>
                </a:solidFill>
                <a:latin typeface="Arial" pitchFamily="34" charset="0"/>
                <a:cs typeface="Arial" pitchFamily="34" charset="0"/>
              </a:rPr>
              <a:t>язком.</a:t>
            </a:r>
          </a:p>
        </p:txBody>
      </p:sp>
      <p:pic>
        <p:nvPicPr>
          <p:cNvPr id="4" name="Picture 2" descr="Protein Synthesis in Eukaryotes- Definition, Enzymes and Process">
            <a:extLst>
              <a:ext uri="{FF2B5EF4-FFF2-40B4-BE49-F238E27FC236}">
                <a16:creationId xmlns:a16="http://schemas.microsoft.com/office/drawing/2014/main" id="{3691000C-AAAF-7965-ED44-7686A2444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483768"/>
            <a:ext cx="5400600" cy="41287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Grp="1" noChangeAspect="1" noChangeArrowheads="1"/>
          </p:cNvPicPr>
          <p:nvPr>
            <p:ph sz="quarter" idx="1"/>
          </p:nvPr>
        </p:nvPicPr>
        <p:blipFill>
          <a:blip r:embed="rId2" cstate="print">
            <a:lum contrast="36000"/>
          </a:blip>
          <a:stretch>
            <a:fillRect/>
          </a:stretch>
        </p:blipFill>
        <p:spPr>
          <a:xfrm>
            <a:off x="4355976" y="548680"/>
            <a:ext cx="4095191" cy="5794696"/>
          </a:xfrm>
          <a:noFill/>
        </p:spPr>
      </p:pic>
      <p:sp>
        <p:nvSpPr>
          <p:cNvPr id="61443" name="Text Box 5"/>
          <p:cNvSpPr txBox="1">
            <a:spLocks noChangeArrowheads="1"/>
          </p:cNvSpPr>
          <p:nvPr/>
        </p:nvSpPr>
        <p:spPr bwMode="auto">
          <a:xfrm>
            <a:off x="323528" y="836712"/>
            <a:ext cx="3815779" cy="5016758"/>
          </a:xfrm>
          <a:prstGeom prst="rect">
            <a:avLst/>
          </a:prstGeom>
          <a:noFill/>
          <a:ln w="9525">
            <a:noFill/>
            <a:miter lim="800000"/>
            <a:headEnd/>
            <a:tailEnd/>
          </a:ln>
        </p:spPr>
        <p:txBody>
          <a:bodyPr wrap="square">
            <a:spAutoFit/>
          </a:bodyPr>
          <a:lstStyle/>
          <a:p>
            <a:pPr algn="ctr" eaLnBrk="1" hangingPunct="1">
              <a:spcBef>
                <a:spcPct val="50000"/>
              </a:spcBef>
            </a:pPr>
            <a:r>
              <a:rPr lang="ru-RU" sz="2000" dirty="0">
                <a:latin typeface="Arial" pitchFamily="34" charset="0"/>
                <a:cs typeface="Arial" pitchFamily="34" charset="0"/>
              </a:rPr>
              <a:t>Потім тРНК виходить із рибосоми, рибосома переміщується на один триплет уперед. До цього триплету підходить нова тРНК із амінокислотою. Якщо антикодон тРНК комплементарний кодону іРНК, то між двома останніми амінокислотами знову утворюється пептидний зв</a:t>
            </a:r>
            <a:r>
              <a:rPr lang="en-US" sz="2000" dirty="0">
                <a:latin typeface="Arial" pitchFamily="34" charset="0"/>
                <a:cs typeface="Arial" pitchFamily="34" charset="0"/>
              </a:rPr>
              <a:t>’</a:t>
            </a:r>
            <a:r>
              <a:rPr lang="ru-RU" sz="2000" dirty="0">
                <a:latin typeface="Arial" pitchFamily="34" charset="0"/>
                <a:cs typeface="Arial" pitchFamily="34" charset="0"/>
              </a:rPr>
              <a:t>язком і процес повторюється. Процес продовжується до тих пір, допоки рибосома не дійде до </a:t>
            </a:r>
            <a:r>
              <a:rPr lang="ru-RU" sz="2000" b="1" dirty="0">
                <a:solidFill>
                  <a:srgbClr val="FF0000"/>
                </a:solidFill>
                <a:latin typeface="Arial" pitchFamily="34" charset="0"/>
                <a:cs typeface="Arial" pitchFamily="34" charset="0"/>
              </a:rPr>
              <a:t>стоп-кодону.</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11560" y="404664"/>
            <a:ext cx="7772400" cy="1143000"/>
          </a:xfrm>
        </p:spPr>
        <p:txBody>
          <a:bodyPr>
            <a:noAutofit/>
          </a:bodyPr>
          <a:lstStyle/>
          <a:p>
            <a:pPr algn="l" eaLnBrk="1" hangingPunct="1"/>
            <a:r>
              <a:rPr lang="ru-RU" sz="2400" b="1" dirty="0">
                <a:latin typeface="Arial" pitchFamily="34" charset="0"/>
                <a:cs typeface="Arial" pitchFamily="34" charset="0"/>
              </a:rPr>
              <a:t>	</a:t>
            </a:r>
            <a:r>
              <a:rPr lang="ru-RU" sz="2400" b="1" u="sng" dirty="0">
                <a:solidFill>
                  <a:srgbClr val="FF0000"/>
                </a:solidFill>
                <a:latin typeface="Arial" pitchFamily="34" charset="0"/>
                <a:ea typeface="Cambria" pitchFamily="18" charset="0"/>
                <a:cs typeface="Arial" pitchFamily="34" charset="0"/>
              </a:rPr>
              <a:t>Термінация</a:t>
            </a:r>
            <a:r>
              <a:rPr lang="ru-RU" sz="2400" b="1" dirty="0">
                <a:solidFill>
                  <a:srgbClr val="FF0000"/>
                </a:solidFill>
                <a:latin typeface="Arial" pitchFamily="34" charset="0"/>
                <a:ea typeface="Cambria" pitchFamily="18" charset="0"/>
                <a:cs typeface="Arial" pitchFamily="34" charset="0"/>
              </a:rPr>
              <a:t> трансляції </a:t>
            </a:r>
            <a:r>
              <a:rPr lang="ru-RU" sz="2400" dirty="0">
                <a:latin typeface="Arial" pitchFamily="34" charset="0"/>
                <a:ea typeface="Cambria" pitchFamily="18" charset="0"/>
                <a:cs typeface="Arial" pitchFamily="34" charset="0"/>
              </a:rPr>
              <a:t>– </a:t>
            </a:r>
            <a:r>
              <a:rPr lang="ru-RU" sz="2400" dirty="0">
                <a:solidFill>
                  <a:schemeClr val="tx1"/>
                </a:solidFill>
                <a:latin typeface="Arial" pitchFamily="34" charset="0"/>
                <a:ea typeface="Cambria" pitchFamily="18" charset="0"/>
                <a:cs typeface="Arial" pitchFamily="34" charset="0"/>
              </a:rPr>
              <a:t>її закінчення. Рибосома доходить до стоп-кодону. Синтез поліпептиду припиняється.</a:t>
            </a:r>
          </a:p>
        </p:txBody>
      </p:sp>
      <p:sp>
        <p:nvSpPr>
          <p:cNvPr id="62468" name="Text Box 4"/>
          <p:cNvSpPr txBox="1">
            <a:spLocks noChangeArrowheads="1"/>
          </p:cNvSpPr>
          <p:nvPr/>
        </p:nvSpPr>
        <p:spPr bwMode="auto">
          <a:xfrm>
            <a:off x="5003800" y="1484313"/>
            <a:ext cx="1008063" cy="366712"/>
          </a:xfrm>
          <a:prstGeom prst="rect">
            <a:avLst/>
          </a:prstGeom>
          <a:noFill/>
          <a:ln w="9525">
            <a:noFill/>
            <a:miter lim="800000"/>
            <a:headEnd/>
            <a:tailEnd/>
          </a:ln>
        </p:spPr>
        <p:txBody>
          <a:bodyPr>
            <a:spAutoFit/>
          </a:bodyPr>
          <a:lstStyle/>
          <a:p>
            <a:pPr algn="ctr" eaLnBrk="1" hangingPunct="1">
              <a:spcBef>
                <a:spcPct val="50000"/>
              </a:spcBef>
            </a:pPr>
            <a:endParaRPr lang="uk-UA"/>
          </a:p>
        </p:txBody>
      </p:sp>
      <p:sp>
        <p:nvSpPr>
          <p:cNvPr id="62469" name="Text Box 7"/>
          <p:cNvSpPr txBox="1">
            <a:spLocks noChangeArrowheads="1"/>
          </p:cNvSpPr>
          <p:nvPr/>
        </p:nvSpPr>
        <p:spPr bwMode="auto">
          <a:xfrm>
            <a:off x="2268538" y="2708275"/>
            <a:ext cx="431800" cy="366713"/>
          </a:xfrm>
          <a:prstGeom prst="rect">
            <a:avLst/>
          </a:prstGeom>
          <a:solidFill>
            <a:schemeClr val="bg1"/>
          </a:solidFill>
          <a:ln w="9525">
            <a:noFill/>
            <a:miter lim="800000"/>
            <a:headEnd/>
            <a:tailEnd/>
          </a:ln>
        </p:spPr>
        <p:txBody>
          <a:bodyPr>
            <a:spAutoFit/>
          </a:bodyPr>
          <a:lstStyle/>
          <a:p>
            <a:pPr algn="ctr" eaLnBrk="1" hangingPunct="1">
              <a:spcBef>
                <a:spcPct val="50000"/>
              </a:spcBef>
            </a:pPr>
            <a:endParaRPr lang="uk-UA"/>
          </a:p>
        </p:txBody>
      </p:sp>
      <p:sp>
        <p:nvSpPr>
          <p:cNvPr id="62470" name="Text Box 8"/>
          <p:cNvSpPr txBox="1">
            <a:spLocks noChangeArrowheads="1"/>
          </p:cNvSpPr>
          <p:nvPr/>
        </p:nvSpPr>
        <p:spPr bwMode="auto">
          <a:xfrm>
            <a:off x="5219700" y="2565400"/>
            <a:ext cx="504825" cy="366713"/>
          </a:xfrm>
          <a:prstGeom prst="rect">
            <a:avLst/>
          </a:prstGeom>
          <a:solidFill>
            <a:schemeClr val="bg1"/>
          </a:solidFill>
          <a:ln w="9525">
            <a:noFill/>
            <a:miter lim="800000"/>
            <a:headEnd/>
            <a:tailEnd/>
          </a:ln>
        </p:spPr>
        <p:txBody>
          <a:bodyPr>
            <a:spAutoFit/>
          </a:bodyPr>
          <a:lstStyle/>
          <a:p>
            <a:pPr algn="ctr" eaLnBrk="1" hangingPunct="1">
              <a:spcBef>
                <a:spcPct val="50000"/>
              </a:spcBef>
            </a:pPr>
            <a:endParaRPr lang="uk-UA"/>
          </a:p>
        </p:txBody>
      </p:sp>
      <p:sp>
        <p:nvSpPr>
          <p:cNvPr id="9" name="TextBox 8"/>
          <p:cNvSpPr txBox="1"/>
          <p:nvPr/>
        </p:nvSpPr>
        <p:spPr>
          <a:xfrm>
            <a:off x="539552" y="5517232"/>
            <a:ext cx="8244408" cy="830997"/>
          </a:xfrm>
          <a:prstGeom prst="rect">
            <a:avLst/>
          </a:prstGeom>
          <a:noFill/>
        </p:spPr>
        <p:txBody>
          <a:bodyPr wrap="square" rtlCol="0">
            <a:spAutoFit/>
          </a:bodyPr>
          <a:lstStyle/>
          <a:p>
            <a:r>
              <a:rPr lang="uk-UA" sz="2400" dirty="0"/>
              <a:t>Група  рибосом, що синтезують білок вздовж спільної РНК - </a:t>
            </a:r>
            <a:r>
              <a:rPr lang="uk-UA" sz="2400" b="1" dirty="0">
                <a:solidFill>
                  <a:srgbClr val="FF0000"/>
                </a:solidFill>
              </a:rPr>
              <a:t>полісома</a:t>
            </a:r>
          </a:p>
        </p:txBody>
      </p:sp>
      <p:sp>
        <p:nvSpPr>
          <p:cNvPr id="3" name="Объект 2">
            <a:extLst>
              <a:ext uri="{FF2B5EF4-FFF2-40B4-BE49-F238E27FC236}">
                <a16:creationId xmlns:a16="http://schemas.microsoft.com/office/drawing/2014/main" id="{12CFFA50-2B09-E4E8-A67E-726D5249285F}"/>
              </a:ext>
            </a:extLst>
          </p:cNvPr>
          <p:cNvSpPr>
            <a:spLocks noGrp="1"/>
          </p:cNvSpPr>
          <p:nvPr>
            <p:ph sz="quarter" idx="1"/>
          </p:nvPr>
        </p:nvSpPr>
        <p:spPr/>
        <p:txBody>
          <a:bodyPr/>
          <a:lstStyle/>
          <a:p>
            <a:endParaRPr lang="ru-UA"/>
          </a:p>
        </p:txBody>
      </p:sp>
      <p:pic>
        <p:nvPicPr>
          <p:cNvPr id="2" name="Picture 3">
            <a:extLst>
              <a:ext uri="{FF2B5EF4-FFF2-40B4-BE49-F238E27FC236}">
                <a16:creationId xmlns:a16="http://schemas.microsoft.com/office/drawing/2014/main" id="{5C791141-F61D-8E0D-AA9B-41001859B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083" y="2204864"/>
            <a:ext cx="8353425"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
            <a:extLst>
              <a:ext uri="{FF2B5EF4-FFF2-40B4-BE49-F238E27FC236}">
                <a16:creationId xmlns:a16="http://schemas.microsoft.com/office/drawing/2014/main" id="{C235A819-81A8-19B5-2B40-2176161F7F15}"/>
              </a:ext>
            </a:extLst>
          </p:cNvPr>
          <p:cNvSpPr>
            <a:spLocks noGrp="1" noChangeArrowheads="1"/>
          </p:cNvSpPr>
          <p:nvPr>
            <p:ph type="title"/>
          </p:nvPr>
        </p:nvSpPr>
        <p:spPr>
          <a:xfrm>
            <a:off x="457200" y="274638"/>
            <a:ext cx="8229600" cy="1143000"/>
          </a:xfrm>
        </p:spPr>
        <p:txBody>
          <a:bodyPr tIns="85680"/>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800"/>
              <a:t>Polysome – group of  ribosomes translating the same protein along single common mRNA </a:t>
            </a:r>
          </a:p>
        </p:txBody>
      </p:sp>
      <p:pic>
        <p:nvPicPr>
          <p:cNvPr id="118787" name="Picture 2">
            <a:extLst>
              <a:ext uri="{FF2B5EF4-FFF2-40B4-BE49-F238E27FC236}">
                <a16:creationId xmlns:a16="http://schemas.microsoft.com/office/drawing/2014/main" id="{A7B57580-9AD4-EA56-C8DE-B69C326A8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196752"/>
            <a:ext cx="5112320" cy="39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274638"/>
            <a:ext cx="8147050" cy="1785937"/>
          </a:xfrm>
        </p:spPr>
        <p:txBody>
          <a:bodyPr>
            <a:normAutofit/>
          </a:bodyPr>
          <a:lstStyle/>
          <a:p>
            <a:pPr algn="l" eaLnBrk="1" hangingPunct="1"/>
            <a:r>
              <a:rPr lang="ru-RU" sz="2800" b="1"/>
              <a:t>	</a:t>
            </a:r>
            <a:r>
              <a:rPr lang="ru-RU" sz="2800" b="1" u="sng">
                <a:solidFill>
                  <a:srgbClr val="FF0000"/>
                </a:solidFill>
              </a:rPr>
              <a:t>Посттрансляційні процеси</a:t>
            </a:r>
            <a:r>
              <a:rPr lang="ru-RU" sz="2800" b="1"/>
              <a:t> – утворення вторинної, третинної або четвертинної структури білка, модифікація амінокислот.</a:t>
            </a:r>
            <a:r>
              <a:rPr lang="ru-RU" sz="4000"/>
              <a:t> </a:t>
            </a:r>
          </a:p>
        </p:txBody>
      </p:sp>
      <p:sp>
        <p:nvSpPr>
          <p:cNvPr id="63491" name="Rectangle 3"/>
          <p:cNvSpPr>
            <a:spLocks noGrp="1" noChangeArrowheads="1"/>
          </p:cNvSpPr>
          <p:nvPr>
            <p:ph sz="quarter" idx="1"/>
          </p:nvPr>
        </p:nvSpPr>
        <p:spPr>
          <a:xfrm>
            <a:off x="457200" y="2133600"/>
            <a:ext cx="8229600" cy="3992563"/>
          </a:xfrm>
        </p:spPr>
        <p:txBody>
          <a:bodyPr/>
          <a:lstStyle/>
          <a:p>
            <a:pPr eaLnBrk="1" hangingPunct="1">
              <a:buFontTx/>
              <a:buNone/>
            </a:pPr>
            <a:r>
              <a:rPr lang="ru-RU" b="1" dirty="0"/>
              <a:t>		</a:t>
            </a:r>
            <a:r>
              <a:rPr lang="ru-RU" dirty="0"/>
              <a:t>Процес може відбуватися в цитоплазмі, гранулярній ЕПС, комплексі Гольджі.</a:t>
            </a:r>
          </a:p>
          <a:p>
            <a:pPr eaLnBrk="1" hangingPunct="1">
              <a:buFontTx/>
              <a:buNone/>
            </a:pPr>
            <a:r>
              <a:rPr lang="ru-RU" dirty="0"/>
              <a:t>		Після того, як білок утворив третинну чи четвертинну структуру, він може виконувати свої функції.</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78487E0-01DA-C047-9324-AFD212ED20C4}"/>
              </a:ext>
            </a:extLst>
          </p:cNvPr>
          <p:cNvSpPr>
            <a:spLocks noGrp="1" noChangeArrowheads="1"/>
          </p:cNvSpPr>
          <p:nvPr>
            <p:ph type="title"/>
          </p:nvPr>
        </p:nvSpPr>
        <p:spPr/>
        <p:txBody>
          <a:bodyPr/>
          <a:lstStyle/>
          <a:p>
            <a:endParaRPr lang="ru-RU" altLang="ru-RU"/>
          </a:p>
        </p:txBody>
      </p:sp>
      <p:pic>
        <p:nvPicPr>
          <p:cNvPr id="84995" name="Picture 3" descr="nrg1674-i2">
            <a:extLst>
              <a:ext uri="{FF2B5EF4-FFF2-40B4-BE49-F238E27FC236}">
                <a16:creationId xmlns:a16="http://schemas.microsoft.com/office/drawing/2014/main" id="{C2EA83DF-B60A-8C13-8CD6-ED864AF25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265" b="19319"/>
          <a:stretch>
            <a:fillRect/>
          </a:stretch>
        </p:blipFill>
        <p:spPr bwMode="auto">
          <a:xfrm>
            <a:off x="1692275" y="333375"/>
            <a:ext cx="57150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descr="C:\Documents and Settings\Alla\Мои документы\Результат поиска Google для http--www_biology_iupui_edu-biocourses-Biol540-images-Genome_by_numbers_gif.files\14genome2k6.files\Genome_by_numbers.gif">
            <a:extLst>
              <a:ext uri="{FF2B5EF4-FFF2-40B4-BE49-F238E27FC236}">
                <a16:creationId xmlns:a16="http://schemas.microsoft.com/office/drawing/2014/main" id="{55BBC8B2-F612-FD93-EF15-FBE52D6F1796}"/>
              </a:ext>
            </a:extLst>
          </p:cNvPr>
          <p:cNvPicPr>
            <a:picLocks noGrp="1" noChangeAspect="1" noChangeArrowheads="1"/>
          </p:cNvPicPr>
          <p:nvPr>
            <p:ph type="body" idx="1"/>
          </p:nvPr>
        </p:nvPicPr>
        <p:blipFill>
          <a:blip r:embed="rId4" r:link="rId5">
            <a:extLst>
              <a:ext uri="{28A0092B-C50C-407E-A947-70E740481C1C}">
                <a14:useLocalDpi xmlns:a14="http://schemas.microsoft.com/office/drawing/2010/main" val="0"/>
              </a:ext>
            </a:extLst>
          </a:blip>
          <a:srcRect/>
          <a:stretch>
            <a:fillRect/>
          </a:stretch>
        </p:blipFill>
        <p:spPr>
          <a:xfrm>
            <a:off x="1979613" y="3573463"/>
            <a:ext cx="6011862" cy="3011487"/>
          </a:xfr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Реакції матричного синтезу</a:t>
            </a:r>
            <a:br>
              <a:rPr lang="uk-UA" dirty="0"/>
            </a:br>
            <a:endParaRPr lang="uk-UA" dirty="0"/>
          </a:p>
        </p:txBody>
      </p:sp>
      <p:sp>
        <p:nvSpPr>
          <p:cNvPr id="3" name="Содержимое 2"/>
          <p:cNvSpPr>
            <a:spLocks noGrp="1"/>
          </p:cNvSpPr>
          <p:nvPr>
            <p:ph sz="quarter" idx="1"/>
          </p:nvPr>
        </p:nvSpPr>
        <p:spPr/>
        <p:txBody>
          <a:bodyPr/>
          <a:lstStyle/>
          <a:p>
            <a:r>
              <a:rPr lang="uk-UA" dirty="0"/>
              <a:t>Реплікація  ДНК      ДНК</a:t>
            </a:r>
          </a:p>
          <a:p>
            <a:r>
              <a:rPr lang="uk-UA" dirty="0"/>
              <a:t>Транскрипція ДНК – іРНК</a:t>
            </a:r>
          </a:p>
          <a:p>
            <a:r>
              <a:rPr lang="uk-UA" dirty="0"/>
              <a:t>Трансляція ІРНК - поліпептидний ланцюг (білок)</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fontScale="90000"/>
          </a:bodyPr>
          <a:lstStyle/>
          <a:p>
            <a:pPr algn="ctr" eaLnBrk="1" hangingPunct="1"/>
            <a:r>
              <a:rPr lang="ru-RU" sz="4000" b="1" dirty="0"/>
              <a:t>Регуляція експресії генів</a:t>
            </a:r>
            <a:br>
              <a:rPr lang="ru-RU" sz="4000" b="1" dirty="0"/>
            </a:br>
            <a:r>
              <a:rPr lang="ru-RU" sz="4000" b="1" dirty="0"/>
              <a:t>у прокаріот</a:t>
            </a:r>
          </a:p>
        </p:txBody>
      </p:sp>
      <p:sp>
        <p:nvSpPr>
          <p:cNvPr id="308227" name="Rectangle 3"/>
          <p:cNvSpPr>
            <a:spLocks noGrp="1" noChangeArrowheads="1"/>
          </p:cNvSpPr>
          <p:nvPr>
            <p:ph sz="quarter" idx="1"/>
          </p:nvPr>
        </p:nvSpPr>
        <p:spPr>
          <a:xfrm>
            <a:off x="539552" y="1447800"/>
            <a:ext cx="8147248" cy="4572000"/>
          </a:xfrm>
        </p:spPr>
        <p:txBody>
          <a:bodyPr>
            <a:normAutofit/>
          </a:bodyPr>
          <a:lstStyle/>
          <a:p>
            <a:pPr eaLnBrk="1" hangingPunct="1">
              <a:lnSpc>
                <a:spcPct val="90000"/>
              </a:lnSpc>
              <a:buFontTx/>
              <a:buNone/>
              <a:defRPr/>
            </a:pPr>
            <a:r>
              <a:rPr lang="ru-RU" altLang="x-none" sz="2400" dirty="0"/>
              <a:t>У прокаріот кільцева ДНК, яка кодує невелику кількість білків (у кишкової палички – приблизно 4 тис.). Для багатьох генів характерна оперонна регуляція активності.</a:t>
            </a:r>
          </a:p>
          <a:p>
            <a:pPr eaLnBrk="1" hangingPunct="1">
              <a:lnSpc>
                <a:spcPct val="90000"/>
              </a:lnSpc>
              <a:buFontTx/>
              <a:buNone/>
              <a:defRPr/>
            </a:pPr>
            <a:r>
              <a:rPr lang="ru-RU" altLang="x-none" sz="2400" b="1" i="1" u="sng" dirty="0">
                <a:effectLst>
                  <a:outerShdw blurRad="38100" dist="38100" dir="2700000" algn="tl">
                    <a:srgbClr val="C0C0C0"/>
                  </a:outerShdw>
                </a:effectLst>
              </a:rPr>
              <a:t>Оперон</a:t>
            </a:r>
            <a:r>
              <a:rPr lang="ru-RU" altLang="x-none" sz="2400" dirty="0"/>
              <a:t> – група структурних генів, які кодують білки-ферменти одного метаболічного циклу та функції яких перебувають під контролем загальних регуляторних генів. Оперони дозволяють маленькій ДНК кодувати багато білків.</a:t>
            </a:r>
          </a:p>
          <a:p>
            <a:pPr eaLnBrk="1" hangingPunct="1">
              <a:lnSpc>
                <a:spcPct val="90000"/>
              </a:lnSpc>
              <a:buFontTx/>
              <a:buNone/>
              <a:defRPr/>
            </a:pPr>
            <a:r>
              <a:rPr lang="ru-RU" altLang="x-none" sz="2400" dirty="0"/>
              <a:t>Оперон відкрили французькі вчені Френсіс Жакоб і Жак Моно в 1961 році. Вони описали лактозний оперон у кишкової палички.</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4294967295"/>
          </p:nvPr>
        </p:nvSpPr>
        <p:spPr>
          <a:xfrm>
            <a:off x="467544" y="620688"/>
            <a:ext cx="8229600" cy="5400675"/>
          </a:xfrm>
        </p:spPr>
        <p:txBody>
          <a:bodyPr/>
          <a:lstStyle/>
          <a:p>
            <a:pPr eaLnBrk="1" hangingPunct="1">
              <a:lnSpc>
                <a:spcPct val="90000"/>
              </a:lnSpc>
              <a:buFontTx/>
              <a:buNone/>
            </a:pPr>
            <a:r>
              <a:rPr lang="ru-RU" sz="2800" b="1" dirty="0"/>
              <a:t>		</a:t>
            </a:r>
            <a:r>
              <a:rPr lang="ru-RU" sz="2800" dirty="0">
                <a:latin typeface="Arial" pitchFamily="34" charset="0"/>
                <a:cs typeface="Arial" pitchFamily="34" charset="0"/>
              </a:rPr>
              <a:t>Якщо кишкову паличку помістити в середовище, в якому є лактоза, то бактерія починає продукувати три ферменти, що братимуть участь у метаболізмі лактози й які кодують три структурних гена:</a:t>
            </a:r>
          </a:p>
          <a:p>
            <a:pPr eaLnBrk="1" hangingPunct="1">
              <a:lnSpc>
                <a:spcPct val="90000"/>
              </a:lnSpc>
            </a:pPr>
            <a:r>
              <a:rPr lang="ru-RU" sz="2800" dirty="0">
                <a:latin typeface="Arial" pitchFamily="34" charset="0"/>
                <a:cs typeface="Arial" pitchFamily="34" charset="0"/>
              </a:rPr>
              <a:t>1. </a:t>
            </a:r>
            <a:r>
              <a:rPr lang="en-US" sz="2800" u="sng" dirty="0">
                <a:latin typeface="Arial" pitchFamily="34" charset="0"/>
                <a:cs typeface="Arial" pitchFamily="34" charset="0"/>
              </a:rPr>
              <a:t>LacZ</a:t>
            </a:r>
            <a:r>
              <a:rPr lang="en-US" sz="2800" dirty="0">
                <a:latin typeface="Arial" pitchFamily="34" charset="0"/>
                <a:cs typeface="Arial" pitchFamily="34" charset="0"/>
              </a:rPr>
              <a:t> – </a:t>
            </a:r>
            <a:r>
              <a:rPr lang="ru-RU" sz="2800" i="1" dirty="0">
                <a:latin typeface="Arial" pitchFamily="34" charset="0"/>
                <a:cs typeface="Arial" pitchFamily="34" charset="0"/>
              </a:rPr>
              <a:t>галактозидаза</a:t>
            </a:r>
            <a:r>
              <a:rPr lang="ru-RU" sz="2800" dirty="0">
                <a:latin typeface="Arial" pitchFamily="34" charset="0"/>
                <a:cs typeface="Arial" pitchFamily="34" charset="0"/>
              </a:rPr>
              <a:t> (розщеплює лактозу до глюкози та галактози)</a:t>
            </a:r>
            <a:endParaRPr lang="en-US" sz="2800" dirty="0">
              <a:latin typeface="Arial" pitchFamily="34" charset="0"/>
              <a:cs typeface="Arial" pitchFamily="34" charset="0"/>
            </a:endParaRPr>
          </a:p>
          <a:p>
            <a:pPr eaLnBrk="1" hangingPunct="1">
              <a:lnSpc>
                <a:spcPct val="90000"/>
              </a:lnSpc>
            </a:pPr>
            <a:r>
              <a:rPr lang="ru-RU" sz="2800" dirty="0">
                <a:latin typeface="Arial" pitchFamily="34" charset="0"/>
                <a:cs typeface="Arial" pitchFamily="34" charset="0"/>
              </a:rPr>
              <a:t>2. </a:t>
            </a:r>
            <a:r>
              <a:rPr lang="en-US" sz="2800" u="sng" dirty="0">
                <a:latin typeface="Arial" pitchFamily="34" charset="0"/>
                <a:cs typeface="Arial" pitchFamily="34" charset="0"/>
              </a:rPr>
              <a:t>LacY</a:t>
            </a:r>
            <a:r>
              <a:rPr lang="ru-RU" sz="2800" dirty="0">
                <a:latin typeface="Arial" pitchFamily="34" charset="0"/>
                <a:cs typeface="Arial" pitchFamily="34" charset="0"/>
              </a:rPr>
              <a:t> – </a:t>
            </a:r>
            <a:r>
              <a:rPr lang="ru-RU" sz="2800" i="1" dirty="0">
                <a:latin typeface="Arial" pitchFamily="34" charset="0"/>
                <a:cs typeface="Arial" pitchFamily="34" charset="0"/>
              </a:rPr>
              <a:t>пермеаза</a:t>
            </a:r>
            <a:r>
              <a:rPr lang="ru-RU" sz="2800" dirty="0">
                <a:latin typeface="Arial" pitchFamily="34" charset="0"/>
                <a:cs typeface="Arial" pitchFamily="34" charset="0"/>
              </a:rPr>
              <a:t> (забезпечує надходження лактози в клітину)</a:t>
            </a:r>
            <a:endParaRPr lang="en-US" sz="2800" dirty="0">
              <a:latin typeface="Arial" pitchFamily="34" charset="0"/>
              <a:cs typeface="Arial" pitchFamily="34" charset="0"/>
            </a:endParaRPr>
          </a:p>
          <a:p>
            <a:pPr eaLnBrk="1" hangingPunct="1">
              <a:lnSpc>
                <a:spcPct val="90000"/>
              </a:lnSpc>
            </a:pPr>
            <a:r>
              <a:rPr lang="ru-RU" sz="2800" dirty="0">
                <a:latin typeface="Arial" pitchFamily="34" charset="0"/>
                <a:cs typeface="Arial" pitchFamily="34" charset="0"/>
              </a:rPr>
              <a:t>3. </a:t>
            </a:r>
            <a:r>
              <a:rPr lang="en-US" sz="2800" u="sng" dirty="0">
                <a:latin typeface="Arial" pitchFamily="34" charset="0"/>
                <a:cs typeface="Arial" pitchFamily="34" charset="0"/>
              </a:rPr>
              <a:t>LacA</a:t>
            </a:r>
            <a:r>
              <a:rPr lang="ru-RU" sz="2800" dirty="0">
                <a:latin typeface="Arial" pitchFamily="34" charset="0"/>
                <a:cs typeface="Arial" pitchFamily="34" charset="0"/>
              </a:rPr>
              <a:t> – </a:t>
            </a:r>
            <a:r>
              <a:rPr lang="ru-RU" sz="2800" i="1" dirty="0">
                <a:latin typeface="Arial" pitchFamily="34" charset="0"/>
                <a:cs typeface="Arial" pitchFamily="34" charset="0"/>
              </a:rPr>
              <a:t>трансацетилаза</a:t>
            </a:r>
            <a:r>
              <a:rPr lang="ru-RU" sz="2800" dirty="0">
                <a:latin typeface="Arial" pitchFamily="34" charset="0"/>
                <a:cs typeface="Arial" pitchFamily="34" charset="0"/>
              </a:rPr>
              <a:t> (бере участь у видаленні з клітини токсичних продуктів розщеплення лактози)</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4294967295"/>
          </p:nvPr>
        </p:nvSpPr>
        <p:spPr>
          <a:xfrm>
            <a:off x="827584" y="1124744"/>
            <a:ext cx="7113984" cy="5112296"/>
          </a:xfrm>
        </p:spPr>
        <p:txBody>
          <a:bodyPr/>
          <a:lstStyle/>
          <a:p>
            <a:pPr eaLnBrk="1" hangingPunct="1">
              <a:lnSpc>
                <a:spcPct val="90000"/>
              </a:lnSpc>
              <a:buFontTx/>
              <a:buNone/>
            </a:pPr>
            <a:r>
              <a:rPr lang="ru-RU" sz="2800" b="1" dirty="0"/>
              <a:t>		</a:t>
            </a:r>
            <a:r>
              <a:rPr lang="ru-RU" sz="2800" dirty="0">
                <a:latin typeface="Arial" pitchFamily="34" charset="0"/>
                <a:cs typeface="Arial" pitchFamily="34" charset="0"/>
              </a:rPr>
              <a:t>Структурні гени перебувають        в оточенні регуляторних генів:</a:t>
            </a:r>
          </a:p>
          <a:p>
            <a:pPr eaLnBrk="1" hangingPunct="1">
              <a:lnSpc>
                <a:spcPct val="90000"/>
              </a:lnSpc>
            </a:pPr>
            <a:r>
              <a:rPr lang="ru-RU" sz="2800" u="sng" dirty="0">
                <a:latin typeface="Arial" pitchFamily="34" charset="0"/>
                <a:cs typeface="Arial" pitchFamily="34" charset="0"/>
              </a:rPr>
              <a:t>Ген-регулятор</a:t>
            </a:r>
            <a:r>
              <a:rPr lang="ru-RU" sz="2800" dirty="0">
                <a:latin typeface="Arial" pitchFamily="34" charset="0"/>
                <a:cs typeface="Arial" pitchFamily="34" charset="0"/>
              </a:rPr>
              <a:t> (кодує білок-репресор)</a:t>
            </a:r>
          </a:p>
          <a:p>
            <a:pPr eaLnBrk="1" hangingPunct="1">
              <a:lnSpc>
                <a:spcPct val="90000"/>
              </a:lnSpc>
            </a:pPr>
            <a:r>
              <a:rPr lang="ru-RU" sz="2800" u="sng" dirty="0">
                <a:latin typeface="Arial" pitchFamily="34" charset="0"/>
                <a:cs typeface="Arial" pitchFamily="34" charset="0"/>
              </a:rPr>
              <a:t>Ген-промотор</a:t>
            </a:r>
            <a:r>
              <a:rPr lang="ru-RU" sz="2800" dirty="0">
                <a:latin typeface="Arial" pitchFamily="34" charset="0"/>
                <a:cs typeface="Arial" pitchFamily="34" charset="0"/>
              </a:rPr>
              <a:t> (місце приєднання РНК-полімерази для початку транскрипції)</a:t>
            </a:r>
          </a:p>
          <a:p>
            <a:pPr eaLnBrk="1" hangingPunct="1">
              <a:lnSpc>
                <a:spcPct val="90000"/>
              </a:lnSpc>
            </a:pPr>
            <a:r>
              <a:rPr lang="ru-RU" sz="2800" u="sng" dirty="0">
                <a:latin typeface="Arial" pitchFamily="34" charset="0"/>
                <a:cs typeface="Arial" pitchFamily="34" charset="0"/>
              </a:rPr>
              <a:t>Ген-оператор</a:t>
            </a:r>
            <a:r>
              <a:rPr lang="ru-RU" sz="2800" dirty="0">
                <a:latin typeface="Arial" pitchFamily="34" charset="0"/>
                <a:cs typeface="Arial" pitchFamily="34" charset="0"/>
              </a:rPr>
              <a:t> (якщо до нього приєднався білок-репресор,        то він блокує транскрипцію)</a:t>
            </a:r>
          </a:p>
          <a:p>
            <a:pPr eaLnBrk="1" hangingPunct="1">
              <a:lnSpc>
                <a:spcPct val="90000"/>
              </a:lnSpc>
            </a:pPr>
            <a:r>
              <a:rPr lang="ru-RU" sz="2800" u="sng" dirty="0">
                <a:latin typeface="Arial" pitchFamily="34" charset="0"/>
                <a:cs typeface="Arial" pitchFamily="34" charset="0"/>
              </a:rPr>
              <a:t>Термінатор</a:t>
            </a:r>
            <a:r>
              <a:rPr lang="ru-RU" sz="2800" dirty="0">
                <a:latin typeface="Arial" pitchFamily="34" charset="0"/>
                <a:cs typeface="Arial" pitchFamily="34" charset="0"/>
              </a:rPr>
              <a:t> (на ньому закінчується транскрипція)</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68313" y="404813"/>
            <a:ext cx="8229600" cy="1358900"/>
          </a:xfrm>
        </p:spPr>
        <p:txBody>
          <a:bodyPr>
            <a:normAutofit fontScale="90000"/>
          </a:bodyPr>
          <a:lstStyle/>
          <a:p>
            <a:pPr eaLnBrk="1" hangingPunct="1"/>
            <a:r>
              <a:rPr lang="ru-RU" sz="4500" b="1"/>
              <a:t>Схема лактозного оперону кишкової палички</a:t>
            </a:r>
            <a:endParaRPr lang="ru-RU" sz="4500"/>
          </a:p>
        </p:txBody>
      </p:sp>
      <p:pic>
        <p:nvPicPr>
          <p:cNvPr id="67587" name="Picture 3"/>
          <p:cNvPicPr>
            <a:picLocks noGrp="1" noChangeAspect="1" noChangeArrowheads="1"/>
          </p:cNvPicPr>
          <p:nvPr>
            <p:ph sz="quarter" idx="1"/>
          </p:nvPr>
        </p:nvPicPr>
        <p:blipFill>
          <a:blip r:embed="rId2" cstate="print"/>
          <a:stretch>
            <a:fillRect/>
          </a:stretch>
        </p:blipFill>
        <p:spPr>
          <a:xfrm>
            <a:off x="539553" y="2132856"/>
            <a:ext cx="7776864" cy="2779541"/>
          </a:xfrm>
        </p:spPr>
      </p:pic>
      <p:sp>
        <p:nvSpPr>
          <p:cNvPr id="67588" name="Text Box 4"/>
          <p:cNvSpPr txBox="1">
            <a:spLocks noChangeArrowheads="1"/>
          </p:cNvSpPr>
          <p:nvPr/>
        </p:nvSpPr>
        <p:spPr bwMode="auto">
          <a:xfrm>
            <a:off x="7486650" y="2924944"/>
            <a:ext cx="1657350" cy="376237"/>
          </a:xfrm>
          <a:prstGeom prst="rect">
            <a:avLst/>
          </a:prstGeom>
          <a:noFill/>
          <a:ln w="9525">
            <a:solidFill>
              <a:srgbClr val="FF0000"/>
            </a:solidFill>
            <a:miter lim="800000"/>
            <a:headEnd/>
            <a:tailEnd/>
          </a:ln>
        </p:spPr>
        <p:txBody>
          <a:bodyPr>
            <a:spAutoFit/>
          </a:bodyPr>
          <a:lstStyle/>
          <a:p>
            <a:pPr algn="ctr" eaLnBrk="1" hangingPunct="1">
              <a:spcBef>
                <a:spcPct val="50000"/>
              </a:spcBef>
            </a:pPr>
            <a:r>
              <a:rPr lang="ru-RU" b="1">
                <a:solidFill>
                  <a:srgbClr val="FF0000"/>
                </a:solidFill>
              </a:rPr>
              <a:t>Термінатор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eaLnBrk="1" hangingPunct="1"/>
            <a:r>
              <a:rPr lang="ru-RU" sz="3000" b="1" dirty="0">
                <a:latin typeface="Arial" pitchFamily="34" charset="0"/>
                <a:cs typeface="Arial" pitchFamily="34" charset="0"/>
              </a:rPr>
              <a:t>Оперон інактивований, якщо білок-репресор з</a:t>
            </a:r>
            <a:r>
              <a:rPr lang="en-US" sz="3000" b="1" dirty="0">
                <a:latin typeface="Arial" pitchFamily="34" charset="0"/>
                <a:cs typeface="Arial" pitchFamily="34" charset="0"/>
              </a:rPr>
              <a:t>’</a:t>
            </a:r>
            <a:r>
              <a:rPr lang="ru-RU" sz="3000" b="1" dirty="0">
                <a:latin typeface="Arial" pitchFamily="34" charset="0"/>
                <a:cs typeface="Arial" pitchFamily="34" charset="0"/>
              </a:rPr>
              <a:t>єднаний із геном-оператором</a:t>
            </a:r>
          </a:p>
        </p:txBody>
      </p:sp>
      <p:pic>
        <p:nvPicPr>
          <p:cNvPr id="68611" name="Picture 3"/>
          <p:cNvPicPr>
            <a:picLocks noGrp="1" noChangeAspect="1" noChangeArrowheads="1"/>
          </p:cNvPicPr>
          <p:nvPr>
            <p:ph sz="quarter" idx="1"/>
          </p:nvPr>
        </p:nvPicPr>
        <p:blipFill>
          <a:blip r:embed="rId2" cstate="print"/>
          <a:stretch>
            <a:fillRect/>
          </a:stretch>
        </p:blipFill>
        <p:spPr>
          <a:xfrm>
            <a:off x="1115616" y="1628800"/>
            <a:ext cx="6840760" cy="4702675"/>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Autofit/>
          </a:bodyPr>
          <a:lstStyle/>
          <a:p>
            <a:pPr eaLnBrk="1" hangingPunct="1"/>
            <a:r>
              <a:rPr lang="ru-RU" sz="2400" b="1" dirty="0">
                <a:latin typeface="Arial" pitchFamily="34" charset="0"/>
                <a:cs typeface="Arial" pitchFamily="34" charset="0"/>
              </a:rPr>
              <a:t>Оперон активований, якщо в клітину потрапляє лактоза.    Вона з</a:t>
            </a:r>
            <a:r>
              <a:rPr lang="en-US" sz="2400" b="1" dirty="0">
                <a:latin typeface="Arial" pitchFamily="34" charset="0"/>
                <a:cs typeface="Arial" pitchFamily="34" charset="0"/>
              </a:rPr>
              <a:t>’</a:t>
            </a:r>
            <a:r>
              <a:rPr lang="ru-RU" sz="2400" b="1" dirty="0">
                <a:latin typeface="Arial" pitchFamily="34" charset="0"/>
                <a:cs typeface="Arial" pitchFamily="34" charset="0"/>
              </a:rPr>
              <a:t>єднується з білком-репресором й інактивує його</a:t>
            </a:r>
            <a:r>
              <a:rPr lang="ru-RU" sz="2400" dirty="0">
                <a:latin typeface="Arial" pitchFamily="34" charset="0"/>
                <a:cs typeface="Arial" pitchFamily="34" charset="0"/>
              </a:rPr>
              <a:t>.</a:t>
            </a:r>
          </a:p>
        </p:txBody>
      </p:sp>
      <p:pic>
        <p:nvPicPr>
          <p:cNvPr id="69635" name="Picture 3"/>
          <p:cNvPicPr>
            <a:picLocks noGrp="1" noChangeAspect="1" noChangeArrowheads="1"/>
          </p:cNvPicPr>
          <p:nvPr>
            <p:ph sz="quarter" idx="1"/>
          </p:nvPr>
        </p:nvPicPr>
        <p:blipFill>
          <a:blip r:embed="rId2" cstate="print"/>
          <a:stretch>
            <a:fillRect/>
          </a:stretch>
        </p:blipFill>
        <p:spPr>
          <a:xfrm>
            <a:off x="611560" y="1340768"/>
            <a:ext cx="7992888" cy="5083123"/>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noFill/>
        </p:spPr>
        <p:txBody>
          <a:bodyPr/>
          <a:lstStyle/>
          <a:p>
            <a:pPr algn="ctr" eaLnBrk="1" hangingPunct="1"/>
            <a:r>
              <a:rPr lang="ru-RU" sz="3000" b="1" dirty="0">
                <a:latin typeface="Arial" pitchFamily="34" charset="0"/>
                <a:cs typeface="Arial" pitchFamily="34" charset="0"/>
              </a:rPr>
              <a:t>Відмінності організації геному й</a:t>
            </a:r>
            <a:br>
              <a:rPr lang="ru-RU" sz="3000" b="1" dirty="0">
                <a:latin typeface="Arial" pitchFamily="34" charset="0"/>
                <a:cs typeface="Arial" pitchFamily="34" charset="0"/>
              </a:rPr>
            </a:br>
            <a:r>
              <a:rPr lang="ru-RU" sz="3000" b="1" dirty="0">
                <a:latin typeface="Arial" pitchFamily="34" charset="0"/>
                <a:cs typeface="Arial" pitchFamily="34" charset="0"/>
              </a:rPr>
              <a:t>експресії генів у прокаріот і еукаріот</a:t>
            </a:r>
          </a:p>
        </p:txBody>
      </p:sp>
      <p:graphicFrame>
        <p:nvGraphicFramePr>
          <p:cNvPr id="320538" name="Group 26"/>
          <p:cNvGraphicFramePr>
            <a:graphicFrameLocks noGrp="1"/>
          </p:cNvGraphicFramePr>
          <p:nvPr>
            <p:ph type="tbl" idx="1"/>
          </p:nvPr>
        </p:nvGraphicFramePr>
        <p:xfrm>
          <a:off x="457200" y="1600200"/>
          <a:ext cx="8229600" cy="4525963"/>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90487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x-none" sz="3000" b="1" i="0" u="none" strike="noStrike" cap="none" normalizeH="0" baseline="0" dirty="0">
                          <a:ln>
                            <a:noFill/>
                          </a:ln>
                          <a:solidFill>
                            <a:schemeClr val="tx1"/>
                          </a:solidFill>
                          <a:effectLst/>
                          <a:latin typeface="Arial" panose="020B0604020202020204" pitchFamily="34" charset="0"/>
                        </a:rPr>
                        <a:t>Прокаріоти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x-none" sz="3000" b="1" i="0" u="none" strike="noStrike" cap="none" normalizeH="0" baseline="0">
                          <a:ln>
                            <a:noFill/>
                          </a:ln>
                          <a:solidFill>
                            <a:schemeClr val="tx1"/>
                          </a:solidFill>
                          <a:effectLst/>
                          <a:latin typeface="Arial" panose="020B0604020202020204" pitchFamily="34" charset="0"/>
                        </a:rPr>
                        <a:t>Еукаріоти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0487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dirty="0">
                          <a:ln>
                            <a:noFill/>
                          </a:ln>
                          <a:solidFill>
                            <a:schemeClr val="tx1"/>
                          </a:solidFill>
                          <a:effectLst/>
                          <a:latin typeface="Arial" panose="020B0604020202020204" pitchFamily="34" charset="0"/>
                        </a:rPr>
                        <a:t>ДНК кільцевої форми, не з</a:t>
                      </a:r>
                      <a:r>
                        <a:rPr kumimoji="0" lang="en-US" altLang="x-none" sz="1600" b="1" i="0" u="none" strike="noStrike" cap="none" normalizeH="0" baseline="0" dirty="0">
                          <a:ln>
                            <a:noFill/>
                          </a:ln>
                          <a:solidFill>
                            <a:schemeClr val="tx1"/>
                          </a:solidFill>
                          <a:effectLst/>
                          <a:latin typeface="Arial" panose="020B0604020202020204" pitchFamily="34" charset="0"/>
                        </a:rPr>
                        <a:t>’</a:t>
                      </a:r>
                      <a:r>
                        <a:rPr kumimoji="0" lang="ru-RU" altLang="x-none" sz="1600" b="1" i="0" u="none" strike="noStrike" cap="none" normalizeH="0" baseline="0" dirty="0">
                          <a:ln>
                            <a:noFill/>
                          </a:ln>
                          <a:solidFill>
                            <a:schemeClr val="tx1"/>
                          </a:solidFill>
                          <a:effectLst/>
                          <a:latin typeface="Arial" panose="020B0604020202020204" pitchFamily="34" charset="0"/>
                        </a:rPr>
                        <a:t>єднана з білками, розташована в цитоплазмі</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ДНК лінійна, з</a:t>
                      </a:r>
                      <a:r>
                        <a:rPr kumimoji="0" lang="en-US" altLang="x-none" sz="1600" b="1" i="0" u="none" strike="noStrike" cap="none" normalizeH="0" baseline="0">
                          <a:ln>
                            <a:noFill/>
                          </a:ln>
                          <a:solidFill>
                            <a:schemeClr val="tx1"/>
                          </a:solidFill>
                          <a:effectLst/>
                          <a:latin typeface="Arial" panose="020B0604020202020204" pitchFamily="34" charset="0"/>
                        </a:rPr>
                        <a:t>’</a:t>
                      </a:r>
                      <a:r>
                        <a:rPr kumimoji="0" lang="ru-RU" altLang="x-none" sz="1600" b="1" i="0" u="none" strike="noStrike" cap="none" normalizeH="0" baseline="0">
                          <a:ln>
                            <a:noFill/>
                          </a:ln>
                          <a:solidFill>
                            <a:schemeClr val="tx1"/>
                          </a:solidFill>
                          <a:effectLst/>
                          <a:latin typeface="Arial" panose="020B0604020202020204" pitchFamily="34" charset="0"/>
                        </a:rPr>
                        <a:t>єднується з гістоновими та негістоновими білками, знаходиться в ядрі клітини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06463">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У генах немає інтронів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dirty="0">
                          <a:ln>
                            <a:noFill/>
                          </a:ln>
                          <a:solidFill>
                            <a:schemeClr val="tx1"/>
                          </a:solidFill>
                          <a:effectLst/>
                          <a:latin typeface="Arial" panose="020B0604020202020204" pitchFamily="34" charset="0"/>
                        </a:rPr>
                        <a:t>Є інтрони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0487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Мало генів (у кишкової палички їх приблизно 4 тис.)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Багато генів (у людини – 22-25 тис.)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0487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Є оперони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Немає оперонів</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x-none" sz="1600" b="1" i="0" u="none" strike="noStrike" cap="none" normalizeH="0" baseline="0">
                          <a:ln>
                            <a:noFill/>
                          </a:ln>
                          <a:solidFill>
                            <a:schemeClr val="tx1"/>
                          </a:solidFill>
                          <a:effectLst/>
                          <a:latin typeface="Arial" panose="020B0604020202020204" pitchFamily="34" charset="0"/>
                        </a:rPr>
                        <a:t>Кожний ген оточено групою регуляторних генів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pPr eaLnBrk="1" hangingPunct="1"/>
            <a:r>
              <a:rPr lang="ru-RU" sz="4000" b="1"/>
              <a:t>Схема перенесення генетичної інформації в клітині</a:t>
            </a:r>
          </a:p>
        </p:txBody>
      </p:sp>
      <p:pic>
        <p:nvPicPr>
          <p:cNvPr id="74755" name="Picture 4"/>
          <p:cNvPicPr>
            <a:picLocks noGrp="1" noChangeAspect="1" noChangeArrowheads="1"/>
          </p:cNvPicPr>
          <p:nvPr>
            <p:ph sz="quarter" idx="1"/>
          </p:nvPr>
        </p:nvPicPr>
        <p:blipFill>
          <a:blip r:embed="rId2" cstate="print"/>
          <a:stretch>
            <a:fillRect/>
          </a:stretch>
        </p:blipFill>
        <p:spPr>
          <a:xfrm>
            <a:off x="683568" y="1628800"/>
            <a:ext cx="4003402" cy="4249421"/>
          </a:xfrm>
          <a:noFill/>
        </p:spPr>
      </p:pic>
      <p:sp>
        <p:nvSpPr>
          <p:cNvPr id="74756" name="Rectangle 5"/>
          <p:cNvSpPr>
            <a:spLocks noGrp="1" noChangeArrowheads="1"/>
          </p:cNvSpPr>
          <p:nvPr>
            <p:ph sz="quarter" idx="2"/>
          </p:nvPr>
        </p:nvSpPr>
        <p:spPr>
          <a:xfrm>
            <a:off x="4860032" y="1556792"/>
            <a:ext cx="4038600" cy="4525963"/>
          </a:xfrm>
        </p:spPr>
        <p:txBody>
          <a:bodyPr/>
          <a:lstStyle/>
          <a:p>
            <a:pPr marL="533400" indent="-533400" eaLnBrk="1" hangingPunct="1">
              <a:lnSpc>
                <a:spcPct val="90000"/>
              </a:lnSpc>
              <a:buFontTx/>
              <a:buAutoNum type="arabicParenR"/>
            </a:pPr>
            <a:r>
              <a:rPr lang="ru-RU" sz="2400" b="1" dirty="0"/>
              <a:t>Від ДНК до ДНК – редуплікація ДНК </a:t>
            </a:r>
          </a:p>
          <a:p>
            <a:pPr marL="533400" indent="-533400" eaLnBrk="1" hangingPunct="1">
              <a:lnSpc>
                <a:spcPct val="90000"/>
              </a:lnSpc>
              <a:buFontTx/>
              <a:buAutoNum type="arabicParenR"/>
            </a:pPr>
            <a:r>
              <a:rPr lang="ru-RU" sz="2400" b="1" dirty="0"/>
              <a:t>Від ДНК до РНК – транскрипція </a:t>
            </a:r>
          </a:p>
          <a:p>
            <a:pPr marL="533400" indent="-533400" eaLnBrk="1" hangingPunct="1">
              <a:lnSpc>
                <a:spcPct val="90000"/>
              </a:lnSpc>
              <a:buFontTx/>
              <a:buAutoNum type="arabicParenR"/>
            </a:pPr>
            <a:r>
              <a:rPr lang="ru-RU" sz="2400" b="1" dirty="0"/>
              <a:t>Можлива передача інформації від РНК до ДНК – зворотна транскрипція (є в життєвому циклі вірусів і еукаріот)</a:t>
            </a:r>
          </a:p>
          <a:p>
            <a:pPr marL="533400" indent="-533400" eaLnBrk="1" hangingPunct="1">
              <a:lnSpc>
                <a:spcPct val="90000"/>
              </a:lnSpc>
              <a:buFontTx/>
              <a:buAutoNum type="arabicParenR"/>
            </a:pPr>
            <a:r>
              <a:rPr lang="ru-RU" sz="2400" b="1" dirty="0"/>
              <a:t>Із РНК до білка – трансляція</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DD6FCDF43470184882C04BCB56985E34" ma:contentTypeVersion="4" ma:contentTypeDescription="Создание документа." ma:contentTypeScope="" ma:versionID="02deb4bb7ea425dc985672fead475729">
  <xsd:schema xmlns:xsd="http://www.w3.org/2001/XMLSchema" xmlns:xs="http://www.w3.org/2001/XMLSchema" xmlns:p="http://schemas.microsoft.com/office/2006/metadata/properties" xmlns:ns2="1c415737-a669-486f-9b91-628ee62c8f74" targetNamespace="http://schemas.microsoft.com/office/2006/metadata/properties" ma:root="true" ma:fieldsID="3e2855b606b3828c030ae11077db14e0" ns2:_="">
    <xsd:import namespace="1c415737-a669-486f-9b91-628ee62c8f7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415737-a669-486f-9b91-628ee62c8f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6575D6C-DC0D-444B-B5D8-B162779B56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415737-a669-486f-9b91-628ee62c8f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2B56EA-3C3B-43B7-BB09-EEADBE25CC22}">
  <ds:schemaRefs>
    <ds:schemaRef ds:uri="http://schemas.microsoft.com/sharepoint/v3/contenttype/forms"/>
  </ds:schemaRefs>
</ds:datastoreItem>
</file>

<file path=customXml/itemProps3.xml><?xml version="1.0" encoding="utf-8"?>
<ds:datastoreItem xmlns:ds="http://schemas.openxmlformats.org/officeDocument/2006/customXml" ds:itemID="{3C299CCF-7277-4AEA-AFAD-D3873B967124}">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Equity</Template>
  <TotalTime>9625</TotalTime>
  <Words>4153</Words>
  <Application>Microsoft Office PowerPoint</Application>
  <PresentationFormat>Экран (4:3)</PresentationFormat>
  <Paragraphs>463</Paragraphs>
  <Slides>75</Slides>
  <Notes>25</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75</vt:i4>
      </vt:variant>
    </vt:vector>
  </HeadingPairs>
  <TitlesOfParts>
    <vt:vector size="85" baseType="lpstr">
      <vt:lpstr>Arial</vt:lpstr>
      <vt:lpstr>Calibri</vt:lpstr>
      <vt:lpstr>Cambria</vt:lpstr>
      <vt:lpstr>Franklin Gothic Book</vt:lpstr>
      <vt:lpstr>Lucida Sans Unicode</vt:lpstr>
      <vt:lpstr>Perpetua</vt:lpstr>
      <vt:lpstr>Times New Roman</vt:lpstr>
      <vt:lpstr>Wingdings</vt:lpstr>
      <vt:lpstr>Wingdings 2</vt:lpstr>
      <vt:lpstr>Справедливость</vt:lpstr>
      <vt:lpstr>МОЛЕКУЛЯРНІ ОСНОВИ СПАДКОВОСТІ</vt:lpstr>
      <vt:lpstr>Презентация PowerPoint</vt:lpstr>
      <vt:lpstr>Функції нуклеїнових кислот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Будова ДНК</vt:lpstr>
      <vt:lpstr>Презентация PowerPoint</vt:lpstr>
      <vt:lpstr> Атоми карбона в молекулі дезоксирибози позначаються цифрами від 1' до 5‘, починаючи від атома, зв’язаного з  азотистою основою  </vt:lpstr>
      <vt:lpstr>Презентация PowerPoint</vt:lpstr>
      <vt:lpstr>Презентация PowerPoint</vt:lpstr>
      <vt:lpstr>Презентация PowerPoint</vt:lpstr>
      <vt:lpstr>Презентация PowerPoint</vt:lpstr>
      <vt:lpstr>Презентация PowerPoint</vt:lpstr>
      <vt:lpstr>Комплементарність ланцюгів – сурова  відповідність азотистих основ двох ланцюгів ДНК Забезпечує такі властивості ДНК, як здатність до реплікації, репарації, денатурації і ренатурації. </vt:lpstr>
      <vt:lpstr>Презентация PowerPoint</vt:lpstr>
      <vt:lpstr>Завдяки принципу комплементарності дві дочірні ДНК мають таку саму послідовність нуклеотидів, як  материнська молекула.  </vt:lpstr>
      <vt:lpstr>Презентация PowerPoint</vt:lpstr>
      <vt:lpstr>Презентация PowerPoint</vt:lpstr>
      <vt:lpstr>Правила процесу реплікації</vt:lpstr>
      <vt:lpstr>Презентация PowerPoint</vt:lpstr>
      <vt:lpstr>Презентация PowerPoint</vt:lpstr>
      <vt:lpstr>Ферменти і білки, які беруть участь у реплікації:</vt:lpstr>
      <vt:lpstr>Презентация PowerPoint</vt:lpstr>
      <vt:lpstr>РЕПАРАЦІЯ ДНК –  виправлення помилок ДНК.  Якщо помилки залишаються, вони можуть призвести до генних мутацій і генних захворювань. Репарація підтримує генетичну цілісність організму</vt:lpstr>
      <vt:lpstr>Презентация PowerPoint</vt:lpstr>
      <vt:lpstr>Презентация PowerPoint</vt:lpstr>
      <vt:lpstr>Презентация PowerPoint</vt:lpstr>
      <vt:lpstr>Презентация PowerPoint</vt:lpstr>
      <vt:lpstr>Порушення репарації ДНК</vt:lpstr>
      <vt:lpstr>ДНК-біотехнології</vt:lpstr>
      <vt:lpstr>ДНК нанотехнології: ДНК-орігамі</vt:lpstr>
      <vt:lpstr>Презентация PowerPoint</vt:lpstr>
      <vt:lpstr>Будова РНК</vt:lpstr>
      <vt:lpstr>Види РНК і їх функції</vt:lpstr>
      <vt:lpstr>Т (транспортна)РНК –  транспортує амінокислоти до рибосоми. </vt:lpstr>
      <vt:lpstr>Презентация PowerPoint</vt:lpstr>
      <vt:lpstr>Що таке ген?</vt:lpstr>
      <vt:lpstr>Класифікація генів </vt:lpstr>
      <vt:lpstr>Презентация PowerPoint</vt:lpstr>
      <vt:lpstr> Генетичний код – послідовність нуклеотидів в ДНК кодує послідовність амінокислот в молекулі білка</vt:lpstr>
      <vt:lpstr> Будова гена еукаріотів  </vt:lpstr>
      <vt:lpstr>Презентация PowerPoint</vt:lpstr>
      <vt:lpstr>Експресія гена</vt:lpstr>
      <vt:lpstr>Презентация PowerPoint</vt:lpstr>
      <vt:lpstr>Презентация PowerPoint</vt:lpstr>
      <vt:lpstr>Презентация PowerPoint</vt:lpstr>
      <vt:lpstr>Транскрипція – синтез іРНК на матричному ланцюгу ДНК за принципом комплементарності. </vt:lpstr>
      <vt:lpstr>Презентация PowerPoint</vt:lpstr>
      <vt:lpstr>Особливості транскрипції         в еукаріот</vt:lpstr>
      <vt:lpstr>Процесинг включає:  </vt:lpstr>
      <vt:lpstr>Схема транскрипції в еукаріот</vt:lpstr>
      <vt:lpstr> </vt:lpstr>
      <vt:lpstr>Трансляція –  синтез первинної структури білка на рибосомі</vt:lpstr>
      <vt:lpstr>Етапи трансляції</vt:lpstr>
      <vt:lpstr>Initiation</vt:lpstr>
      <vt:lpstr>Ініціація – початок трансляції</vt:lpstr>
      <vt:lpstr> Елонгація – власне синтез поліпептиду. До другого кодону іРНК підходить друга тРНК із амінокислотою. Якщо антикодон тРНК комплементарний кодону іРНК, дві амінокислоти з’єднуються між собою пептидним зв’язком.</vt:lpstr>
      <vt:lpstr>Презентация PowerPoint</vt:lpstr>
      <vt:lpstr> Термінация трансляції – її закінчення. Рибосома доходить до стоп-кодону. Синтез поліпептиду припиняється.</vt:lpstr>
      <vt:lpstr>Polysome – group of  ribosomes translating the same protein along single common mRNA </vt:lpstr>
      <vt:lpstr> Посттрансляційні процеси – утворення вторинної, третинної або четвертинної структури білка, модифікація амінокислот. </vt:lpstr>
      <vt:lpstr>Презентация PowerPoint</vt:lpstr>
      <vt:lpstr>Реакції матричного синтезу </vt:lpstr>
      <vt:lpstr>Регуляція експресії генів у прокаріот</vt:lpstr>
      <vt:lpstr>Презентация PowerPoint</vt:lpstr>
      <vt:lpstr>Презентация PowerPoint</vt:lpstr>
      <vt:lpstr>Схема лактозного оперону кишкової палички</vt:lpstr>
      <vt:lpstr>Оперон інактивований, якщо білок-репресор з’єднаний із геном-оператором</vt:lpstr>
      <vt:lpstr>Оперон активований, якщо в клітину потрапляє лактоза.    Вона з’єднується з білком-репресором й інактивує його.</vt:lpstr>
      <vt:lpstr>Відмінності організації геному й експресії генів у прокаріот і еукаріот</vt:lpstr>
      <vt:lpstr>Схема перенесення генетичної інформації в клітині</vt:lpstr>
    </vt:vector>
  </TitlesOfParts>
  <Company>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МОЛЕКУЛЯРНЫЕ ОСНОВЫ НАСЛЕДСТВЕННОСТИ. РЕАЛИЗАЦИЯ НАСЛЕДСТВЕННОЙ ИНФОРМАЦИИ.</dc:title>
  <dc:creator>User</dc:creator>
  <cp:lastModifiedBy>Марина Михайлівна Чеснокова</cp:lastModifiedBy>
  <cp:revision>176</cp:revision>
  <dcterms:created xsi:type="dcterms:W3CDTF">2009-09-08T06:16:46Z</dcterms:created>
  <dcterms:modified xsi:type="dcterms:W3CDTF">2025-01-02T10:50:51Z</dcterms:modified>
</cp:coreProperties>
</file>